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rawings/drawing3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Conjoined</c:v>
          </c:tx>
          <c:spPr>
            <a:ln w="28575">
              <a:noFill/>
            </a:ln>
          </c:spPr>
          <c:xVal>
            <c:numRef>
              <c:f>('All Mission Data'!$F$5,'All Mission Data'!$F$10,'All Mission Data'!$F$14,'All Mission Data'!$F$13,'All Mission Data'!$F$8)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xVal>
          <c:yVal>
            <c:numRef>
              <c:f>('All Mission Data'!$E$5,'All Mission Data'!$E$8,'All Mission Data'!$E$13,'All Mission Data'!$E$14,'All Mission Data'!$E$10)</c:f>
              <c:numCache>
                <c:formatCode>General</c:formatCode>
                <c:ptCount val="5"/>
                <c:pt idx="0">
                  <c:v>100</c:v>
                </c:pt>
                <c:pt idx="1">
                  <c:v>22</c:v>
                </c:pt>
                <c:pt idx="2">
                  <c:v>100</c:v>
                </c:pt>
                <c:pt idx="3">
                  <c:v>30</c:v>
                </c:pt>
                <c:pt idx="4">
                  <c:v>2900</c:v>
                </c:pt>
              </c:numCache>
            </c:numRef>
          </c:yVal>
        </c:ser>
        <c:ser>
          <c:idx val="1"/>
          <c:order val="1"/>
          <c:tx>
            <c:v>Separated</c:v>
          </c:tx>
          <c:spPr>
            <a:ln w="28575">
              <a:noFill/>
            </a:ln>
          </c:spPr>
          <c:xVal>
            <c:numRef>
              <c:f>('All Mission Data'!$F$2,'All Mission Data'!$F$3,'All Mission Data'!$F$4,'All Mission Data'!$F$6,'All Mission Data'!$F$7,'All Mission Data'!$F$9,'All Mission Data'!$F$11,'All Mission Data'!$F$12)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</c:numCache>
            </c:numRef>
          </c:xVal>
          <c:yVal>
            <c:numRef>
              <c:f>('All Mission Data'!$E$2,'All Mission Data'!$E$3,'All Mission Data'!$E$4,'All Mission Data'!$E$6,'All Mission Data'!$E$7,'All Mission Data'!$E$9,'All Mission Data'!$E$11,'All Mission Data'!$E$12)</c:f>
              <c:numCache>
                <c:formatCode>General</c:formatCode>
                <c:ptCount val="8"/>
                <c:pt idx="0">
                  <c:v>220</c:v>
                </c:pt>
                <c:pt idx="1">
                  <c:v>18</c:v>
                </c:pt>
                <c:pt idx="2">
                  <c:v>790</c:v>
                </c:pt>
                <c:pt idx="3">
                  <c:v>18</c:v>
                </c:pt>
                <c:pt idx="4">
                  <c:v>26</c:v>
                </c:pt>
                <c:pt idx="5">
                  <c:v>11</c:v>
                </c:pt>
                <c:pt idx="6">
                  <c:v>62</c:v>
                </c:pt>
                <c:pt idx="7">
                  <c:v>1000</c:v>
                </c:pt>
              </c:numCache>
            </c:numRef>
          </c:yVal>
        </c:ser>
        <c:axId val="85024128"/>
        <c:axId val="81290752"/>
      </c:scatterChart>
      <c:valAx>
        <c:axId val="85024128"/>
        <c:scaling>
          <c:orientation val="minMax"/>
          <c:max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Number of Spacecraft</a:t>
                </a:r>
              </a:p>
            </c:rich>
          </c:tx>
          <c:layout/>
        </c:title>
        <c:numFmt formatCode="General" sourceLinked="1"/>
        <c:tickLblPos val="nextTo"/>
        <c:crossAx val="81290752"/>
        <c:crosses val="autoZero"/>
        <c:crossBetween val="midCat"/>
        <c:majorUnit val="1"/>
      </c:valAx>
      <c:valAx>
        <c:axId val="81290752"/>
        <c:scaling>
          <c:logBase val="10"/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Weight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 (lbs)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850241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30943905279146"/>
          <c:y val="0.46978108559436565"/>
          <c:w val="8.4426734725136426E-2"/>
          <c:h val="6.8515499109389158E-2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1"/>
          <c:order val="0"/>
          <c:tx>
            <c:v>Succeeded</c:v>
          </c:tx>
          <c:spPr>
            <a:ln w="28575">
              <a:noFill/>
            </a:ln>
          </c:spPr>
          <c:xVal>
            <c:numRef>
              <c:f>('Launched Mission Data'!$D$2,'Launched Mission Data'!$D$10,'Launched Mission Data'!$D$11,'Launched Mission Data'!$D$12)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xVal>
          <c:yVal>
            <c:numRef>
              <c:f>('Launched Mission Data'!$F$2,'Launched Mission Data'!$F$10,'Launched Mission Data'!$F$11,'Launched Mission Data'!$F$12)</c:f>
              <c:numCache>
                <c:formatCode>General</c:formatCode>
                <c:ptCount val="4"/>
                <c:pt idx="0">
                  <c:v>220</c:v>
                </c:pt>
                <c:pt idx="1">
                  <c:v>2900</c:v>
                </c:pt>
                <c:pt idx="2">
                  <c:v>62</c:v>
                </c:pt>
                <c:pt idx="3">
                  <c:v>1000</c:v>
                </c:pt>
              </c:numCache>
            </c:numRef>
          </c:yVal>
        </c:ser>
        <c:ser>
          <c:idx val="0"/>
          <c:order val="1"/>
          <c:tx>
            <c:v>Failed</c:v>
          </c:tx>
          <c:spPr>
            <a:ln w="28575">
              <a:noFill/>
            </a:ln>
          </c:spPr>
          <c:xVal>
            <c:numRef>
              <c:f>('Launched Mission Data'!$D$4,'Launched Mission Data'!$D$6)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('Launched Mission Data'!$F$4,'Launched Mission Data'!$F$6)</c:f>
              <c:numCache>
                <c:formatCode>General</c:formatCode>
                <c:ptCount val="2"/>
                <c:pt idx="0">
                  <c:v>790</c:v>
                </c:pt>
                <c:pt idx="1">
                  <c:v>18</c:v>
                </c:pt>
              </c:numCache>
            </c:numRef>
          </c:yVal>
        </c:ser>
        <c:ser>
          <c:idx val="2"/>
          <c:order val="2"/>
          <c:tx>
            <c:v>Rascal</c:v>
          </c:tx>
          <c:spPr>
            <a:ln w="28575">
              <a:noFill/>
            </a:ln>
          </c:spPr>
          <c:xVal>
            <c:numRef>
              <c:f>'Launched Mission Data'!$D$14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'Launched Mission Data'!$F$14</c:f>
              <c:numCache>
                <c:formatCode>General</c:formatCode>
                <c:ptCount val="1"/>
                <c:pt idx="0">
                  <c:v>30</c:v>
                </c:pt>
              </c:numCache>
            </c:numRef>
          </c:yVal>
        </c:ser>
        <c:axId val="86846464"/>
        <c:axId val="86926464"/>
      </c:scatterChart>
      <c:valAx>
        <c:axId val="86846464"/>
        <c:scaling>
          <c:orientation val="minMax"/>
          <c:max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Number of Spacecraft</a:t>
                </a:r>
              </a:p>
            </c:rich>
          </c:tx>
          <c:layout/>
        </c:title>
        <c:numFmt formatCode="General" sourceLinked="1"/>
        <c:tickLblPos val="nextTo"/>
        <c:crossAx val="86926464"/>
        <c:crosses val="autoZero"/>
        <c:crossBetween val="midCat"/>
        <c:majorUnit val="1"/>
      </c:valAx>
      <c:valAx>
        <c:axId val="86926464"/>
        <c:scaling>
          <c:logBase val="10"/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Weight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 (lbs)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868464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735692589045289"/>
          <c:y val="0.42639970284349898"/>
          <c:w val="8.6023354500107965E-2"/>
          <c:h val="0.10277324866408376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Succeeded</c:v>
          </c:tx>
          <c:spPr>
            <a:ln w="28575">
              <a:noFill/>
            </a:ln>
          </c:spPr>
          <c:xVal>
            <c:numRef>
              <c:f>('Launched Mission Data'!$G$2,'Launched Mission Data'!$G$10,'Launched Mission Data'!$G$11,'Launched Mission Data'!$G$12,'Launched Mission Data'!$G$15,'Launched Mission Data'!$G$16)</c:f>
              <c:numCache>
                <c:formatCode>0</c:formatCode>
                <c:ptCount val="6"/>
                <c:pt idx="0">
                  <c:v>99.790239999999997</c:v>
                </c:pt>
                <c:pt idx="1">
                  <c:v>1315.4168</c:v>
                </c:pt>
                <c:pt idx="2">
                  <c:v>28.122703999999999</c:v>
                </c:pt>
                <c:pt idx="3">
                  <c:v>453.59199999999998</c:v>
                </c:pt>
                <c:pt idx="4">
                  <c:v>1</c:v>
                </c:pt>
                <c:pt idx="5" formatCode="General">
                  <c:v>7.5</c:v>
                </c:pt>
              </c:numCache>
            </c:numRef>
          </c:xVal>
          <c:yVal>
            <c:numRef>
              <c:f>('Launched Mission Data'!$I$2,'Launched Mission Data'!$I$10,'Launched Mission Data'!$I$11,'Launched Mission Data'!$I$12,'Launched Mission Data'!$I$15,'Launched Mission Data'!$I$16)</c:f>
              <c:numCache>
                <c:formatCode>General</c:formatCode>
                <c:ptCount val="6"/>
                <c:pt idx="0">
                  <c:v>80</c:v>
                </c:pt>
                <c:pt idx="1">
                  <c:v>300</c:v>
                </c:pt>
                <c:pt idx="2">
                  <c:v>100</c:v>
                </c:pt>
                <c:pt idx="3">
                  <c:v>30</c:v>
                </c:pt>
                <c:pt idx="4">
                  <c:v>0.2</c:v>
                </c:pt>
                <c:pt idx="5">
                  <c:v>0.5</c:v>
                </c:pt>
              </c:numCache>
            </c:numRef>
          </c:yVal>
        </c:ser>
        <c:ser>
          <c:idx val="1"/>
          <c:order val="1"/>
          <c:tx>
            <c:v>Failed</c:v>
          </c:tx>
          <c:spPr>
            <a:ln w="28575">
              <a:noFill/>
            </a:ln>
          </c:spPr>
          <c:xVal>
            <c:numRef>
              <c:f>('Launched Mission Data'!$G$4,'Launched Mission Data'!$G$6)</c:f>
              <c:numCache>
                <c:formatCode>0</c:formatCode>
                <c:ptCount val="2"/>
                <c:pt idx="0">
                  <c:v>98</c:v>
                </c:pt>
                <c:pt idx="1">
                  <c:v>8.1646560000000008</c:v>
                </c:pt>
              </c:numCache>
            </c:numRef>
          </c:xVal>
          <c:yVal>
            <c:numRef>
              <c:f>('Launched Mission Data'!$I$4,'Launched Mission Data'!$I$6)</c:f>
              <c:numCache>
                <c:formatCode>General</c:formatCode>
                <c:ptCount val="2"/>
                <c:pt idx="0">
                  <c:v>95</c:v>
                </c:pt>
                <c:pt idx="1">
                  <c:v>0.05</c:v>
                </c:pt>
              </c:numCache>
            </c:numRef>
          </c:yVal>
        </c:ser>
        <c:ser>
          <c:idx val="2"/>
          <c:order val="2"/>
          <c:tx>
            <c:v>Rascal</c:v>
          </c:tx>
          <c:spPr>
            <a:ln w="28575">
              <a:noFill/>
            </a:ln>
          </c:spPr>
          <c:marker>
            <c:spPr>
              <a:solidFill>
                <a:srgbClr val="00B050"/>
              </a:solidFill>
            </c:spPr>
          </c:marker>
          <c:xVal>
            <c:numRef>
              <c:f>'Launched Mission Data'!$G$14</c:f>
              <c:numCache>
                <c:formatCode>0</c:formatCode>
                <c:ptCount val="1"/>
                <c:pt idx="0">
                  <c:v>13.607759999999999</c:v>
                </c:pt>
              </c:numCache>
            </c:numRef>
          </c:xVal>
          <c:yVal>
            <c:numRef>
              <c:f>'Launched Mission Data'!$I$14</c:f>
              <c:numCache>
                <c:formatCode>General</c:formatCode>
                <c:ptCount val="1"/>
                <c:pt idx="0">
                  <c:v>0.1</c:v>
                </c:pt>
              </c:numCache>
            </c:numRef>
          </c:yVal>
        </c:ser>
        <c:axId val="81541376"/>
        <c:axId val="81574528"/>
      </c:scatterChart>
      <c:valAx>
        <c:axId val="81541376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Weight (kg)</a:t>
                </a:r>
              </a:p>
            </c:rich>
          </c:tx>
          <c:layout/>
        </c:title>
        <c:numFmt formatCode="0" sourceLinked="1"/>
        <c:tickLblPos val="nextTo"/>
        <c:crossAx val="81574528"/>
        <c:crosses val="autoZero"/>
        <c:crossBetween val="midCat"/>
      </c:valAx>
      <c:valAx>
        <c:axId val="815745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Cost 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(lMillions of Dollars)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815413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8.4903194762007583E-2"/>
          <c:y val="2.7205052932591841E-2"/>
          <c:w val="8.6023354500107965E-2"/>
          <c:h val="0.10277324866408376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0.31268</cdr:x>
      <cdr:y>0.65437</cdr:y>
    </cdr:from>
    <cdr:to>
      <cdr:x>0.41897</cdr:x>
      <cdr:y>0.69709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10960" y="4115289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  <cdr:relSizeAnchor xmlns:cdr="http://schemas.openxmlformats.org/drawingml/2006/chartDrawing">
    <cdr:from>
      <cdr:x>0.31408</cdr:x>
      <cdr:y>0.61359</cdr:y>
    </cdr:from>
    <cdr:to>
      <cdr:x>0.42037</cdr:x>
      <cdr:y>0.65631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723172" y="3858847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GLADOS</a:t>
          </a:r>
        </a:p>
      </cdr:txBody>
    </cdr:sp>
  </cdr:relSizeAnchor>
  <cdr:relSizeAnchor xmlns:cdr="http://schemas.openxmlformats.org/drawingml/2006/chartDrawing">
    <cdr:from>
      <cdr:x>0.31268</cdr:x>
      <cdr:y>0.48932</cdr:y>
    </cdr:from>
    <cdr:to>
      <cdr:x>0.41897</cdr:x>
      <cdr:y>0.53204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10960" y="3077308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0.31268</cdr:x>
      <cdr:y>0.36699</cdr:y>
    </cdr:from>
    <cdr:to>
      <cdr:x>0.41897</cdr:x>
      <cdr:y>0.40971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10961" y="2307981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0.31268</cdr:x>
      <cdr:y>0.2466</cdr:y>
    </cdr:from>
    <cdr:to>
      <cdr:x>0.41897</cdr:x>
      <cdr:y>0.28932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10960" y="1550865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0.53944</cdr:x>
      <cdr:y>0.55534</cdr:y>
    </cdr:from>
    <cdr:to>
      <cdr:x>0.64573</cdr:x>
      <cdr:y>0.59806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77018" y="3492499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0.53803</cdr:x>
      <cdr:y>0.60777</cdr:y>
    </cdr:from>
    <cdr:to>
      <cdr:x>0.64432</cdr:x>
      <cdr:y>0.65049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664807" y="3822210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PONSFD</a:t>
          </a:r>
        </a:p>
      </cdr:txBody>
    </cdr:sp>
  </cdr:relSizeAnchor>
  <cdr:relSizeAnchor xmlns:cdr="http://schemas.openxmlformats.org/drawingml/2006/chartDrawing">
    <cdr:from>
      <cdr:x>0.53662</cdr:x>
      <cdr:y>0.4466</cdr:y>
    </cdr:from>
    <cdr:to>
      <cdr:x>0.64291</cdr:x>
      <cdr:y>0.48932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52595" y="2808654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MSAT</a:t>
          </a:r>
        </a:p>
      </cdr:txBody>
    </cdr:sp>
  </cdr:relSizeAnchor>
  <cdr:relSizeAnchor xmlns:cdr="http://schemas.openxmlformats.org/drawingml/2006/chartDrawing">
    <cdr:from>
      <cdr:x>0.53944</cdr:x>
      <cdr:y>0.12233</cdr:y>
    </cdr:from>
    <cdr:to>
      <cdr:x>0.69437</cdr:x>
      <cdr:y>0.17087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677018" y="769327"/>
          <a:ext cx="1343269" cy="3052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aseline="0">
              <a:latin typeface="Times New Roman" pitchFamily="18" charset="0"/>
              <a:cs typeface="Times New Roman" pitchFamily="18" charset="0"/>
            </a:rPr>
            <a:t> Express</a:t>
          </a:r>
          <a:endParaRPr lang="en-US" sz="11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0.76338</cdr:x>
      <cdr:y>0.2233</cdr:y>
    </cdr:from>
    <cdr:to>
      <cdr:x>0.86967</cdr:x>
      <cdr:y>0.26602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618653" y="1404326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0.53521</cdr:x>
      <cdr:y>0.58058</cdr:y>
    </cdr:from>
    <cdr:to>
      <cdr:x>0.66492</cdr:x>
      <cdr:y>0.61942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4640385" y="3651252"/>
          <a:ext cx="1124595" cy="244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STRaND-2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0.31268</cdr:x>
      <cdr:y>0.48932</cdr:y>
    </cdr:from>
    <cdr:to>
      <cdr:x>0.39577</cdr:x>
      <cdr:y>0.53204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10961" y="3077308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0.31268</cdr:x>
      <cdr:y>0.36699</cdr:y>
    </cdr:from>
    <cdr:to>
      <cdr:x>0.39577</cdr:x>
      <cdr:y>0.40971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10962" y="2307981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0.31268</cdr:x>
      <cdr:y>0.2466</cdr:y>
    </cdr:from>
    <cdr:to>
      <cdr:x>0.39577</cdr:x>
      <cdr:y>0.28932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10961" y="1550865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0.53944</cdr:x>
      <cdr:y>0.55534</cdr:y>
    </cdr:from>
    <cdr:to>
      <cdr:x>0.62254</cdr:x>
      <cdr:y>0.59806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77019" y="3492499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0.53944</cdr:x>
      <cdr:y>0.12233</cdr:y>
    </cdr:from>
    <cdr:to>
      <cdr:x>0.69155</cdr:x>
      <cdr:y>0.17087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677047" y="769326"/>
          <a:ext cx="1318817" cy="305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aseline="0">
              <a:latin typeface="Times New Roman" pitchFamily="18" charset="0"/>
              <a:cs typeface="Times New Roman" pitchFamily="18" charset="0"/>
            </a:rPr>
            <a:t> Express</a:t>
          </a:r>
          <a:endParaRPr lang="en-US" sz="11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0.76338</cdr:x>
      <cdr:y>0.2233</cdr:y>
    </cdr:from>
    <cdr:to>
      <cdr:x>0.84648</cdr:x>
      <cdr:y>0.26602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618654" y="1404326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0.32113</cdr:x>
      <cdr:y>0.60971</cdr:y>
    </cdr:from>
    <cdr:to>
      <cdr:x>0.40422</cdr:x>
      <cdr:y>0.65243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2784231" y="3834423"/>
          <a:ext cx="720406" cy="26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0.40987</cdr:x>
      <cdr:y>0.63495</cdr:y>
    </cdr:from>
    <cdr:to>
      <cdr:x>0.49296</cdr:x>
      <cdr:y>0.67767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553611" y="3993186"/>
          <a:ext cx="720407" cy="26866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0.53099</cdr:x>
      <cdr:y>0.68349</cdr:y>
    </cdr:from>
    <cdr:to>
      <cdr:x>0.61408</cdr:x>
      <cdr:y>0.72621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603802" y="4298459"/>
          <a:ext cx="720407" cy="26866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0.5324</cdr:x>
      <cdr:y>0.63495</cdr:y>
    </cdr:from>
    <cdr:to>
      <cdr:x>0.61549</cdr:x>
      <cdr:y>0.67767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616014" y="3993158"/>
          <a:ext cx="720407" cy="26866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0.33662</cdr:x>
      <cdr:y>0.8602</cdr:y>
    </cdr:from>
    <cdr:to>
      <cdr:x>0.41972</cdr:x>
      <cdr:y>0.90292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2918561" y="5409733"/>
          <a:ext cx="720493" cy="268663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 b="1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0.78733</cdr:x>
      <cdr:y>0.12622</cdr:y>
    </cdr:from>
    <cdr:to>
      <cdr:x>0.93803</cdr:x>
      <cdr:y>0.17476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6826299" y="793780"/>
          <a:ext cx="1306586" cy="3052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7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="1" baseline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 Express</a:t>
          </a:r>
          <a:endParaRPr lang="en-US" sz="1100" b="1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0.67888</cdr:x>
      <cdr:y>0.80971</cdr:y>
    </cdr:from>
    <cdr:to>
      <cdr:x>0.76198</cdr:x>
      <cdr:y>0.85243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5885986" y="5092219"/>
          <a:ext cx="720493" cy="2686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7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0.30987</cdr:x>
      <cdr:y>0.76893</cdr:y>
    </cdr:from>
    <cdr:to>
      <cdr:x>0.39296</cdr:x>
      <cdr:y>0.81165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2686592" y="4835752"/>
          <a:ext cx="720407" cy="26866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  <cdr:relSizeAnchor xmlns:cdr="http://schemas.openxmlformats.org/drawingml/2006/chartDrawing">
    <cdr:from>
      <cdr:x>0.1507</cdr:x>
      <cdr:y>0.72039</cdr:y>
    </cdr:from>
    <cdr:to>
      <cdr:x>0.26901</cdr:x>
      <cdr:y>0.76505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306634" y="4530480"/>
          <a:ext cx="1025769" cy="280866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DRAGONSat</a:t>
          </a:r>
        </a:p>
      </cdr:txBody>
    </cdr:sp>
  </cdr:relSizeAnchor>
  <cdr:relSizeAnchor xmlns:cdr="http://schemas.openxmlformats.org/drawingml/2006/chartDrawing">
    <cdr:from>
      <cdr:x>0.07606</cdr:x>
      <cdr:y>0.80388</cdr:y>
    </cdr:from>
    <cdr:to>
      <cdr:x>0.19155</cdr:x>
      <cdr:y>0.85049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659423" y="5055577"/>
          <a:ext cx="1001346" cy="293077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Aerocube-4</a:t>
          </a:r>
        </a:p>
      </cdr:txBody>
    </cdr:sp>
  </cdr:relSizeAnchor>
  <cdr:relSizeAnchor xmlns:cdr="http://schemas.openxmlformats.org/drawingml/2006/chartDrawing">
    <cdr:from>
      <cdr:x>0.08732</cdr:x>
      <cdr:y>0.85049</cdr:y>
    </cdr:from>
    <cdr:to>
      <cdr:x>0.1338</cdr:x>
      <cdr:y>0.89515</cdr:y>
    </cdr:to>
    <cdr:sp macro="" textlink="">
      <cdr:nvSpPr>
        <cdr:cNvPr id="15" name="Straight Arrow Connector 14"/>
        <cdr:cNvSpPr/>
      </cdr:nvSpPr>
      <cdr:spPr>
        <a:xfrm xmlns:a="http://schemas.openxmlformats.org/drawingml/2006/main" flipH="1">
          <a:off x="757114" y="5348654"/>
          <a:ext cx="402981" cy="280865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0.20845</cdr:x>
      <cdr:y>0.76505</cdr:y>
    </cdr:from>
    <cdr:to>
      <cdr:x>0.2662</cdr:x>
      <cdr:y>0.8932</cdr:y>
    </cdr:to>
    <cdr:sp macro="" textlink="">
      <cdr:nvSpPr>
        <cdr:cNvPr id="16" name="Straight Arrow Connector 15"/>
        <cdr:cNvSpPr/>
      </cdr:nvSpPr>
      <cdr:spPr>
        <a:xfrm xmlns:a="http://schemas.openxmlformats.org/drawingml/2006/main">
          <a:off x="1807309" y="4811346"/>
          <a:ext cx="500672" cy="805962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0.28732</cdr:x>
      <cdr:y>0.80971</cdr:y>
    </cdr:from>
    <cdr:to>
      <cdr:x>0.34507</cdr:x>
      <cdr:y>0.89903</cdr:y>
    </cdr:to>
    <cdr:sp macro="" textlink="">
      <cdr:nvSpPr>
        <cdr:cNvPr id="17" name="Straight Arrow Connector 16"/>
        <cdr:cNvSpPr/>
      </cdr:nvSpPr>
      <cdr:spPr>
        <a:xfrm xmlns:a="http://schemas.openxmlformats.org/drawingml/2006/main" flipH="1">
          <a:off x="2491154" y="5092213"/>
          <a:ext cx="500673" cy="561730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ysClr val="windowText" lastClr="000000"/>
          </a:solidFill>
          <a:headEnd type="none" w="med" len="med"/>
          <a:tailEnd type="triangle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0.08693</cdr:x>
      <cdr:y>0.24555</cdr:y>
    </cdr:from>
    <cdr:to>
      <cdr:x>0.36017</cdr:x>
      <cdr:y>0.29991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753696" y="1544271"/>
          <a:ext cx="2369043" cy="341867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CubeSat Missions: 1-15 kg</a:t>
          </a:r>
        </a:p>
      </cdr:txBody>
    </cdr:sp>
  </cdr:relSizeAnchor>
  <cdr:relSizeAnchor xmlns:cdr="http://schemas.openxmlformats.org/drawingml/2006/chartDrawing">
    <cdr:from>
      <cdr:x>0.37696</cdr:x>
      <cdr:y>0.24555</cdr:y>
    </cdr:from>
    <cdr:to>
      <cdr:x>0.67133</cdr:x>
      <cdr:y>0.29992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3268296" y="1544271"/>
          <a:ext cx="2552244" cy="34193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Microsat</a:t>
          </a:r>
          <a:r>
            <a:rPr lang="en-US" sz="1400" b="1" baseline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Missions: 10-100 kg</a:t>
          </a:r>
          <a:endParaRPr lang="en-US" sz="14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0.69335</cdr:x>
      <cdr:y>0.24555</cdr:y>
    </cdr:from>
    <cdr:to>
      <cdr:x>0.99758</cdr:x>
      <cdr:y>0.29992</cdr:y>
    </cdr:to>
    <cdr:sp macro="" textlink="">
      <cdr:nvSpPr>
        <cdr:cNvPr id="23" name="TextBox 1"/>
        <cdr:cNvSpPr txBox="1"/>
      </cdr:nvSpPr>
      <cdr:spPr>
        <a:xfrm xmlns:a="http://schemas.openxmlformats.org/drawingml/2006/main">
          <a:off x="6011496" y="1544271"/>
          <a:ext cx="2637733" cy="341929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75000"/>
          </a:schemeClr>
        </a:solidFill>
        <a:ln xmlns:a="http://schemas.openxmlformats.org/drawingml/2006/main">
          <a:solidFill>
            <a:sysClr val="windowText" lastClr="000000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Military</a:t>
          </a:r>
          <a:r>
            <a:rPr lang="en-US" sz="1400" b="1" baseline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Missions: &gt;100</a:t>
          </a:r>
          <a:r>
            <a:rPr lang="en-US" sz="1400" b="1" baseline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 kg</a:t>
          </a:r>
          <a:endParaRPr lang="en-US" sz="1400" b="1" dirty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19AA-BDEA-468B-92DF-D55193391F30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7E41-4DC1-4AFA-B184-C4F0CB305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36904" y="284529"/>
          <a:ext cx="8670192" cy="628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http://images.spaceref.com/news/2013/ooPicture-2Aerocube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2209800"/>
            <a:ext cx="23622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://www.spacetoday.net/images/d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209800"/>
            <a:ext cx="16002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http://archive.darpa.mil/orbitalexpress/images/O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2209800"/>
            <a:ext cx="2455817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Straight Arrow Connector 7"/>
          <p:cNvSpPr/>
          <p:nvPr/>
        </p:nvSpPr>
        <p:spPr>
          <a:xfrm flipH="1">
            <a:off x="4321648" y="3148136"/>
            <a:ext cx="500703" cy="561729"/>
          </a:xfrm>
          <a:prstGeom prst="straightConnector1">
            <a:avLst/>
          </a:prstGeom>
          <a:ln w="38100">
            <a:solidFill>
              <a:sysClr val="windowText" lastClr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LearnQuest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Arthur Moline</dc:creator>
  <cp:lastModifiedBy>Thomas Arthur Moline</cp:lastModifiedBy>
  <cp:revision>2</cp:revision>
  <dcterms:created xsi:type="dcterms:W3CDTF">2013-12-01T03:54:55Z</dcterms:created>
  <dcterms:modified xsi:type="dcterms:W3CDTF">2013-12-09T01:33:46Z</dcterms:modified>
</cp:coreProperties>
</file>