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tiff" ContentType="image/tif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29" r:id="rId26"/>
    <p:sldId id="330" r:id="rId27"/>
    <p:sldId id="331" r:id="rId28"/>
    <p:sldId id="325" r:id="rId29"/>
    <p:sldId id="326" r:id="rId30"/>
    <p:sldId id="327" r:id="rId31"/>
    <p:sldId id="328" r:id="rId32"/>
    <p:sldId id="317" r:id="rId33"/>
    <p:sldId id="318" r:id="rId34"/>
    <p:sldId id="319" r:id="rId35"/>
    <p:sldId id="332" r:id="rId36"/>
    <p:sldId id="320" r:id="rId37"/>
    <p:sldId id="321" r:id="rId38"/>
    <p:sldId id="322" r:id="rId39"/>
    <p:sldId id="323" r:id="rId40"/>
    <p:sldId id="324" r:id="rId41"/>
    <p:sldId id="296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06" r:id="rId52"/>
    <p:sldId id="307" r:id="rId53"/>
  </p:sldIdLst>
  <p:sldSz cx="10075863" cy="7562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149D412-D6E2-4620-8532-7CE2C11C7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77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1E3B3A6-0991-4311-8485-A8B91551DA5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16BCC3A-8C60-42EC-90EF-35F42115F27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CBFC352-6FF7-4578-8F86-F7EC64AD7EB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3C42FAC-C361-421C-93F5-EA11227E410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BE57028-99E6-4E17-BA77-3A94AC7DA0A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C8F46F-CA0F-4568-9A35-A3FAEB35B683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FE5F237-2A9C-48CD-9C2E-58DC66D1829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D7F348-077E-4984-9303-3487EE94BE6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1F521-0C7C-4ECC-9807-E81016F4FE9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23A4711-D058-4A7F-A0E2-CFFBADAC4C9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AF6B965-D813-4056-A5BE-A887B03475F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98528C8-BD87-4F76-9F7B-C693526192D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077DEA3-73F2-47AE-AD77-4A7FB4C49ED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CD1D2CE-783D-4B95-B9B0-BDFF056A372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4328528-5FB2-4285-8DF2-0C6A52B8797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432F8FF-4A67-424D-96A7-0200555866C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8FF4278-32AC-4AC9-A1AE-96D6C9622AB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40853DC-9D90-4AF3-A3A0-36CB3957F58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714983-77B9-4639-8AB5-08CFE605E1F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35AA039-4673-404C-98F7-95B3BE78DF9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C41C5AE-5A2A-4D70-B93A-47A2E2EBC5B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3F429DC-CEB1-4B3B-A1FC-C4A5D8973A7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DD92E2E-7F15-4027-BBF9-7A8D087BD4C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A5CE679-FCAF-4CAC-97C9-289D7FB0557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CBF09A3-28D7-4050-B4C2-072790897CA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7E01807-71D7-4D14-86E5-462D14BB3CE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B8F0-B471-4896-8ACB-5BF1DAB66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700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4E62-C44F-4A9C-945A-376D84D44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590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301625"/>
            <a:ext cx="2263775" cy="6446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0512" cy="6446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0AEA-AEA1-423A-B2C7-7E853A73E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5021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759AE-BC9F-4A28-BD34-8F8AEE4C0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171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9532938" y="7286625"/>
            <a:ext cx="357187" cy="3524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8C6E2802-7AC4-44BB-B0A5-E12803E061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687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97CA-B9C0-4E86-BEA5-DE6ADAB60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767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2938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80B1F-3CAC-455E-BA05-A77B1B77D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048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19511-723D-457A-8EDA-E033C03C6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368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E427-BF22-47D0-8EB4-09AA12CD5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613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80538" y="7210425"/>
            <a:ext cx="542925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55F156C-F0B7-45BC-A5A9-F8C99B9FDB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5053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9761538" y="7258050"/>
            <a:ext cx="238125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A634-A8ED-4274-B27F-278DDCD5F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320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F2AB4-802A-49B2-8ACD-6A2E48A32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916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8CB0-900D-4157-A4D0-0BA7EA8F1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7518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9685338" y="7286625"/>
            <a:ext cx="300037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77E781A-3E61-4423-89A6-54634C8F3F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1252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7738" y="301625"/>
            <a:ext cx="2263775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2100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B299-777C-4719-8457-F60F9797D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46456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93" y="302865"/>
            <a:ext cx="906827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3793" y="1764666"/>
            <a:ext cx="9068277" cy="49911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793" y="6887095"/>
            <a:ext cx="2351035" cy="52519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2587" y="6887095"/>
            <a:ext cx="3190690" cy="52519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1035" y="6887095"/>
            <a:ext cx="2351035" cy="525198"/>
          </a:xfrm>
        </p:spPr>
        <p:txBody>
          <a:bodyPr/>
          <a:lstStyle>
            <a:lvl1pPr>
              <a:defRPr/>
            </a:lvl1pPr>
          </a:lstStyle>
          <a:p>
            <a:fld id="{DD5060F4-F80D-4CAD-9805-58913C83D8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D216-FA5D-46A6-8590-CF216913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37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EEABC-D80D-4291-AABF-FC7FDBA3A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477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F7AC-BAD1-475E-B24E-C8FE4615E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055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8F55-B68F-4BFC-BE94-DFC429F9F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5824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B530-2D28-424E-87A0-3F8D2D81E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195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0CFF-C390-4CBE-986E-F23598124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090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230F0-CED9-466B-B776-E242D1089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822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6687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521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293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68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2ABD104-78CE-4BAA-A18C-5992E7C78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8275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8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45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88F306B-F796-478E-9A90-2D29306F6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9" r:id="rId2"/>
    <p:sldLayoutId id="2147483713" r:id="rId3"/>
    <p:sldLayoutId id="2147483714" r:id="rId4"/>
    <p:sldLayoutId id="2147483715" r:id="rId5"/>
    <p:sldLayoutId id="2147483716" r:id="rId6"/>
    <p:sldLayoutId id="2147483720" r:id="rId7"/>
    <p:sldLayoutId id="2147483721" r:id="rId8"/>
    <p:sldLayoutId id="2147483717" r:id="rId9"/>
    <p:sldLayoutId id="2147483722" r:id="rId10"/>
    <p:sldLayoutId id="2147483718" r:id="rId11"/>
    <p:sldLayoutId id="2147483723" r:id="rId12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8838" y="274638"/>
            <a:ext cx="286702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011363" y="1554163"/>
            <a:ext cx="6281737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Rascal: Rendezvous and Proximity Operations</a:t>
            </a:r>
          </a:p>
          <a:p>
            <a:pPr algn="ctr" eaLnBrk="1">
              <a:buClrTx/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Team Bravo</a:t>
            </a: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SRR Presentation</a:t>
            </a: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November 12, 2013</a:t>
            </a:r>
          </a:p>
          <a:p>
            <a:pPr algn="ctr" eaLnBrk="1">
              <a:buClrTx/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75163"/>
            <a:ext cx="2498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563" y="549275"/>
            <a:ext cx="184785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62500"/>
            <a:ext cx="2068512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D81E474-CF4D-4E5F-9AE3-310CEEB508F0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FE52C44-0370-4D7E-8AEE-BC8F9CEE25C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RCL.PL.STR3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B876DFF-6E2F-4554-A1C7-1EE61BC8F6B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RCL.PL.STR4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920490E-1582-466A-BC7F-EF8FE47E7CF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RCL.PL.MOP1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C6E125C-A85B-4D5E-BCFD-087C78F4E25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RCL.PL.MOP2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53493F2-CED7-41B4-99A8-C47665AA294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RCL.PL.STR5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E73BCBB-AAA3-46AB-8F1A-3119E323CFF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RCL.PL.STR6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C4B2866-8367-4910-AA93-561FB502632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RCL.PL.STR7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C918B68-B9D8-432B-893F-AC9001C315F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RCL.PL.STR8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EBE1529-46DA-4476-8FDC-8950EFAA04C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RCL.PL.STR9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7C5460C-462A-4BB5-85D0-21BF29C21AD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RCL.PL.STR10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115C73-9D96-471C-845A-7CA50A1BB96D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Mission Summary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41900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 proposed mission will demonstrate proximity operations and rendezvous within a 6U spacecraft architecture by: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Stationkeeping: Maintain a 10-75 m relative displacement between a target and chase vehicle for at least 5 orbits.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“Escape” Maneuver: Perform an orbital maneuver that intentionally increases the final relative displacement between the target and chase vehicle to at least 100 meters in a maximum time of 1 orbit.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Rendezvous: Perform an orbital maneuver that intentionally decreases the final relative displacement between the target and chase vehicles to within 50 m for a period of time of at least 5 orbits.</a:t>
            </a:r>
          </a:p>
          <a:p>
            <a:pPr marL="215900" indent="-214313" eaLnBrk="1">
              <a:buClrTx/>
              <a:buSzTx/>
              <a:buFontTx/>
              <a:buNone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B2807-FA39-4D4A-B3E6-66A0366132D2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RCL.PL.STR11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EA20D4D-5C3F-4A41-8724-E3B8F42E21C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RCL.PL.STR12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4AACF68-77C5-4815-BF4B-BE542F78E3F5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RCL.PL.STR13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F6AAE98-7ADB-49BF-AA36-26036EE6337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RCL.PL.STR14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3" name="Group 31"/>
          <p:cNvGraphicFramePr>
            <a:graphicFrameLocks noGrp="1"/>
          </p:cNvGraphicFramePr>
          <p:nvPr>
            <p:ph idx="1"/>
          </p:nvPr>
        </p:nvGraphicFramePr>
        <p:xfrm>
          <a:off x="389731" y="733425"/>
          <a:ext cx="9068276" cy="2878126"/>
        </p:xfrm>
        <a:graphic>
          <a:graphicData uri="http://schemas.openxmlformats.org/drawingml/2006/table">
            <a:tbl>
              <a:tblPr/>
              <a:tblGrid>
                <a:gridCol w="3695938"/>
                <a:gridCol w="5372338"/>
              </a:tblGrid>
              <a:tr h="779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RCL.PL.STR15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“The Ends of the Rails on the +Z/-Z Faces of the CubeSat System Shall have a Minimum Surface Area of 6.5 mm x 6.5 mm”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Examine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4731" y="3781425"/>
            <a:ext cx="5410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5114131" y="4314825"/>
            <a:ext cx="152400" cy="152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14131" y="4848225"/>
            <a:ext cx="152400" cy="152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247731" y="4848225"/>
            <a:ext cx="152400" cy="152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47731" y="4314825"/>
            <a:ext cx="152400" cy="152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10" name="Straight Arrow Connector 9"/>
          <p:cNvCxnSpPr>
            <a:stCxn id="6" idx="4"/>
          </p:cNvCxnSpPr>
          <p:nvPr/>
        </p:nvCxnSpPr>
        <p:spPr bwMode="auto">
          <a:xfrm>
            <a:off x="5190331" y="5000625"/>
            <a:ext cx="0" cy="5334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 flipH="1">
            <a:off x="5418931" y="4391025"/>
            <a:ext cx="1828800" cy="11430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hape 17"/>
          <p:cNvCxnSpPr>
            <a:stCxn id="5" idx="6"/>
          </p:cNvCxnSpPr>
          <p:nvPr/>
        </p:nvCxnSpPr>
        <p:spPr bwMode="auto">
          <a:xfrm>
            <a:off x="5266531" y="4391025"/>
            <a:ext cx="76200" cy="114300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hape 21"/>
          <p:cNvCxnSpPr>
            <a:stCxn id="7" idx="4"/>
          </p:cNvCxnSpPr>
          <p:nvPr/>
        </p:nvCxnSpPr>
        <p:spPr bwMode="auto">
          <a:xfrm rot="5400000">
            <a:off x="6066631" y="4429125"/>
            <a:ext cx="685800" cy="1828800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36" name="Group 24"/>
          <p:cNvGraphicFramePr>
            <a:graphicFrameLocks noGrp="1"/>
          </p:cNvGraphicFramePr>
          <p:nvPr>
            <p:ph idx="1"/>
          </p:nvPr>
        </p:nvGraphicFramePr>
        <p:xfrm>
          <a:off x="465931" y="733425"/>
          <a:ext cx="9068276" cy="2520951"/>
        </p:xfrm>
        <a:graphic>
          <a:graphicData uri="http://schemas.openxmlformats.org/drawingml/2006/table">
            <a:tbl>
              <a:tblPr/>
              <a:tblGrid>
                <a:gridCol w="2602931"/>
                <a:gridCol w="6465345"/>
              </a:tblGrid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RCL.PL.STR16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“The +Y/-Y Faces of the CubeSat System Shall have a Length of 100 mm”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Examine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131" y="3400425"/>
            <a:ext cx="5410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3056731" y="3857625"/>
            <a:ext cx="304800" cy="9144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35" name="Group 27"/>
          <p:cNvGraphicFramePr>
            <a:graphicFrameLocks noGrp="1"/>
          </p:cNvGraphicFramePr>
          <p:nvPr>
            <p:ph idx="1"/>
          </p:nvPr>
        </p:nvGraphicFramePr>
        <p:xfrm>
          <a:off x="465931" y="504825"/>
          <a:ext cx="9068276" cy="2520951"/>
        </p:xfrm>
        <a:graphic>
          <a:graphicData uri="http://schemas.openxmlformats.org/drawingml/2006/table">
            <a:tbl>
              <a:tblPr/>
              <a:tblGrid>
                <a:gridCol w="3391138"/>
                <a:gridCol w="5677138"/>
              </a:tblGrid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RCL.PL.STR18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“The height of the CubeSat System Shall be 300 mm”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Examine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131" y="3400425"/>
            <a:ext cx="5410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5190331" y="4619625"/>
            <a:ext cx="2438400" cy="381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7" name="Group 45"/>
          <p:cNvGraphicFramePr>
            <a:graphicFrameLocks noGrp="1"/>
          </p:cNvGraphicFramePr>
          <p:nvPr>
            <p:ph idx="1"/>
          </p:nvPr>
        </p:nvGraphicFramePr>
        <p:xfrm>
          <a:off x="389731" y="581025"/>
          <a:ext cx="9068276" cy="2392850"/>
        </p:xfrm>
        <a:graphic>
          <a:graphicData uri="http://schemas.openxmlformats.org/drawingml/2006/table">
            <a:tbl>
              <a:tblPr/>
              <a:tblGrid>
                <a:gridCol w="3467338"/>
                <a:gridCol w="5600938"/>
              </a:tblGrid>
              <a:tr h="688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RCL.PL.PLD1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“Jade and Turquoise Shall be Capable of  Determining Relative Displacement between Each Other”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Demo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542131" y="3095625"/>
            <a:ext cx="9068277" cy="181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85" tIns="50393" rIns="100785" bIns="5039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This requirement stems from the necessity of understanding the relative displacement between Jade and </a:t>
            </a:r>
            <a:r>
              <a:rPr lang="en-US" sz="2400" b="1" dirty="0" smtClean="0">
                <a:solidFill>
                  <a:schemeClr val="tx1"/>
                </a:solidFill>
              </a:rPr>
              <a:t>Turquoise </a:t>
            </a:r>
            <a:r>
              <a:rPr lang="en-US" sz="2400" b="1" dirty="0">
                <a:solidFill>
                  <a:schemeClr val="tx1"/>
                </a:solidFill>
              </a:rPr>
              <a:t>after </a:t>
            </a:r>
            <a:r>
              <a:rPr lang="en-US" sz="2400" b="1" dirty="0" smtClean="0">
                <a:solidFill>
                  <a:schemeClr val="tx1"/>
                </a:solidFill>
              </a:rPr>
              <a:t>over the course of Rascal’s mission, as to verify the success of particular mission events, such as Rendezvous and “Escape”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2" name="Group 32"/>
          <p:cNvGraphicFramePr>
            <a:graphicFrameLocks noGrp="1"/>
          </p:cNvGraphicFramePr>
          <p:nvPr>
            <p:ph idx="1"/>
          </p:nvPr>
        </p:nvGraphicFramePr>
        <p:xfrm>
          <a:off x="465931" y="733425"/>
          <a:ext cx="9068276" cy="2158304"/>
        </p:xfrm>
        <a:graphic>
          <a:graphicData uri="http://schemas.openxmlformats.org/drawingml/2006/table">
            <a:tbl>
              <a:tblPr/>
              <a:tblGrid>
                <a:gridCol w="3352800"/>
                <a:gridCol w="5715476"/>
              </a:tblGrid>
              <a:tr h="5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RCL.PL.PLD2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“The CubeSat System Shall be Capable of Recording Relative Displacement Data between Jade and Turquoise”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Demo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465931" y="3019425"/>
            <a:ext cx="9236208" cy="147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85" tIns="50393" rIns="100785" bIns="5039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This requirement stems from the necessity of </a:t>
            </a:r>
            <a:r>
              <a:rPr lang="en-US" sz="2400" b="1" dirty="0" smtClean="0">
                <a:solidFill>
                  <a:schemeClr val="tx1"/>
                </a:solidFill>
              </a:rPr>
              <a:t>obtaining the </a:t>
            </a:r>
            <a:r>
              <a:rPr lang="en-US" sz="2400" b="1" dirty="0">
                <a:solidFill>
                  <a:schemeClr val="tx1"/>
                </a:solidFill>
              </a:rPr>
              <a:t>relative displacement between Jade and </a:t>
            </a:r>
            <a:r>
              <a:rPr lang="en-US" sz="2400" b="1" dirty="0" smtClean="0">
                <a:solidFill>
                  <a:schemeClr val="tx1"/>
                </a:solidFill>
              </a:rPr>
              <a:t>Turquoise </a:t>
            </a:r>
            <a:r>
              <a:rPr lang="en-US" sz="2400" b="1" dirty="0">
                <a:solidFill>
                  <a:schemeClr val="tx1"/>
                </a:solidFill>
              </a:rPr>
              <a:t>after particular mission events, such as Rendezvous and “Escape”, have already taken </a:t>
            </a:r>
            <a:r>
              <a:rPr lang="en-US" sz="2400" b="1" dirty="0" smtClean="0">
                <a:solidFill>
                  <a:schemeClr val="tx1"/>
                </a:solidFill>
              </a:rPr>
              <a:t>place.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73" name="Group 29"/>
          <p:cNvGraphicFramePr>
            <a:graphicFrameLocks noGrp="1"/>
          </p:cNvGraphicFramePr>
          <p:nvPr>
            <p:ph idx="1"/>
          </p:nvPr>
        </p:nvGraphicFramePr>
        <p:xfrm>
          <a:off x="542131" y="504825"/>
          <a:ext cx="9068276" cy="2126106"/>
        </p:xfrm>
        <a:graphic>
          <a:graphicData uri="http://schemas.openxmlformats.org/drawingml/2006/table">
            <a:tbl>
              <a:tblPr/>
              <a:tblGrid>
                <a:gridCol w="3733800"/>
                <a:gridCol w="5334476"/>
              </a:tblGrid>
              <a:tr h="537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RCL.PL.STR19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“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 Friction, 2D Testing of the CubeSat System Release Mechanism Shall be Conducted”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465931" y="2790825"/>
            <a:ext cx="9236208" cy="250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85" tIns="50393" rIns="100785" bIns="5039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This will be verified through the used of the FRED (Frictionally Reduced Environment Dynamics) system, which consists of a flat platform through which a stream of air will be passed, as to reduce the friction between any object resting on its surface (Such as a Propulsion Unit), and FRED itself, allowing for a more accurate representation of Rascal’s on-orbit environment.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C619A43-031F-4467-A696-2A57958842D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86350"/>
          </a:xfrm>
        </p:spPr>
        <p:txBody>
          <a:bodyPr/>
          <a:lstStyle/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Full 6U satellite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– Passive 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- Active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720" t="22469" r="33257" b="28795"/>
          <a:stretch>
            <a:fillRect/>
          </a:stretch>
        </p:blipFill>
        <p:spPr bwMode="auto">
          <a:xfrm>
            <a:off x="3200400" y="1736725"/>
            <a:ext cx="10969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36720" t="22469" r="33257" b="28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570288"/>
            <a:ext cx="118903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888" y="5303838"/>
            <a:ext cx="1189037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3" name="Group 25"/>
          <p:cNvGraphicFramePr>
            <a:graphicFrameLocks noGrp="1"/>
          </p:cNvGraphicFramePr>
          <p:nvPr>
            <p:ph idx="1"/>
          </p:nvPr>
        </p:nvGraphicFramePr>
        <p:xfrm>
          <a:off x="313531" y="657225"/>
          <a:ext cx="9068276" cy="2520951"/>
        </p:xfrm>
        <a:graphic>
          <a:graphicData uri="http://schemas.openxmlformats.org/drawingml/2006/table">
            <a:tbl>
              <a:tblPr/>
              <a:tblGrid>
                <a:gridCol w="3391138"/>
                <a:gridCol w="5677138"/>
              </a:tblGrid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RCL.PL.PRP1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“All Pressure Vessels Shall have a Factor of Safety of No Less Than 4”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Analyze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65931" y="3248025"/>
            <a:ext cx="8900346" cy="113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85" tIns="50393" rIns="100785" bIns="5039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This requirement will be validated in the design process of any pressure vessel that will be incorporated into the Rascal mission.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RCL.PL.THM1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57469292"/>
              </p:ext>
            </p:extLst>
          </p:nvPr>
        </p:nvGraphicFramePr>
        <p:xfrm>
          <a:off x="542131" y="8096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RCL.PL.THM1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All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components shall be rated to withstand a temperature range of at least -20 ⁰C to 70 ⁰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8670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For </a:t>
            </a:r>
            <a:r>
              <a:rPr lang="en-US" sz="2600" b="1" dirty="0">
                <a:solidFill>
                  <a:schemeClr val="tx1"/>
                </a:solidFill>
              </a:rPr>
              <a:t>those components that are developed at the SSRL, each component that is used in its assembly will be rated to operate within said range.</a:t>
            </a:r>
            <a:endParaRPr lang="en-US" sz="2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67101371"/>
              </p:ext>
            </p:extLst>
          </p:nvPr>
        </p:nvGraphicFramePr>
        <p:xfrm>
          <a:off x="542131" y="7334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RCL.PL.PRP2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Static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Thrust testing will be performed with the flight pressure vessel  prior to CubeSat integration at a pressure no greater than 1x10^-4 </a:t>
                      </a:r>
                      <a:r>
                        <a:rPr lang="en-US" sz="2000" b="1" i="1" dirty="0" err="1" smtClean="0">
                          <a:solidFill>
                            <a:schemeClr val="tx1"/>
                          </a:solidFill>
                        </a:rPr>
                        <a:t>Torr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3019425"/>
            <a:ext cx="9152242" cy="84594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The propulsion system must pass the static test fire with no anomalies to meet this requirement.</a:t>
            </a:r>
            <a:endParaRPr lang="en-US" sz="2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25638766"/>
              </p:ext>
            </p:extLst>
          </p:nvPr>
        </p:nvGraphicFramePr>
        <p:xfrm>
          <a:off x="542131" y="6572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RCL.PL.PRP3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“The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pressure vessel must pass thermal cycle testing between temperatures of -30 ⁰C and 70 ⁰C for a total of two cycles or 10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hours”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7331" y="3552825"/>
            <a:ext cx="4709834" cy="233430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</a:rPr>
              <a:t>he </a:t>
            </a:r>
            <a:r>
              <a:rPr lang="en-US" sz="2600" b="1" dirty="0">
                <a:solidFill>
                  <a:schemeClr val="tx1"/>
                </a:solidFill>
              </a:rPr>
              <a:t>propulsion system shall perform static thrusts before the thermal cycle, </a:t>
            </a:r>
            <a:r>
              <a:rPr lang="en-US" sz="2600" b="1" dirty="0" smtClean="0">
                <a:solidFill>
                  <a:schemeClr val="tx1"/>
                </a:solidFill>
              </a:rPr>
              <a:t>during the cycle </a:t>
            </a:r>
            <a:r>
              <a:rPr lang="en-US" sz="2600" b="1" dirty="0">
                <a:solidFill>
                  <a:schemeClr val="tx1"/>
                </a:solidFill>
              </a:rPr>
              <a:t>at various </a:t>
            </a:r>
            <a:r>
              <a:rPr lang="en-US" sz="2600" b="1" dirty="0" smtClean="0">
                <a:solidFill>
                  <a:schemeClr val="tx1"/>
                </a:solidFill>
              </a:rPr>
              <a:t>points, and finally</a:t>
            </a:r>
            <a:r>
              <a:rPr lang="en-US" sz="2600" b="1" dirty="0">
                <a:solidFill>
                  <a:schemeClr val="tx1"/>
                </a:solidFill>
              </a:rPr>
              <a:t>, </a:t>
            </a:r>
            <a:r>
              <a:rPr lang="en-US" sz="2600" b="1" dirty="0" smtClean="0">
                <a:solidFill>
                  <a:schemeClr val="tx1"/>
                </a:solidFill>
              </a:rPr>
              <a:t>after </a:t>
            </a:r>
            <a:r>
              <a:rPr lang="en-US" sz="2600" b="1" dirty="0">
                <a:solidFill>
                  <a:schemeClr val="tx1"/>
                </a:solidFill>
              </a:rPr>
              <a:t>the thermal </a:t>
            </a:r>
            <a:r>
              <a:rPr lang="en-US" sz="2600" b="1" dirty="0" smtClean="0">
                <a:solidFill>
                  <a:schemeClr val="tx1"/>
                </a:solidFill>
              </a:rPr>
              <a:t>cycle.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0331" y="3171825"/>
            <a:ext cx="4366207" cy="3445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418931" y="6677025"/>
            <a:ext cx="4030345" cy="2878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Rascal </a:t>
            </a:r>
            <a:r>
              <a:rPr lang="en-US" sz="1300" b="1" dirty="0">
                <a:solidFill>
                  <a:schemeClr val="tx1"/>
                </a:solidFill>
              </a:rPr>
              <a:t>Thermal Cycle Test </a:t>
            </a:r>
            <a:r>
              <a:rPr lang="en-US" sz="1300" b="1" dirty="0" smtClean="0">
                <a:solidFill>
                  <a:schemeClr val="tx1"/>
                </a:solidFill>
              </a:rPr>
              <a:t>Profile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0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80" name="Group 24"/>
          <p:cNvGraphicFramePr>
            <a:graphicFrameLocks noGrp="1"/>
          </p:cNvGraphicFramePr>
          <p:nvPr>
            <p:ph idx="1"/>
          </p:nvPr>
        </p:nvGraphicFramePr>
        <p:xfrm>
          <a:off x="618331" y="581025"/>
          <a:ext cx="9068276" cy="2441470"/>
        </p:xfrm>
        <a:graphic>
          <a:graphicData uri="http://schemas.openxmlformats.org/drawingml/2006/table">
            <a:tbl>
              <a:tblPr/>
              <a:tblGrid>
                <a:gridCol w="3505200"/>
                <a:gridCol w="5563076"/>
              </a:tblGrid>
              <a:tr h="713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RVM Requirement Number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RCL.PL.PRP4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RVM Requirement Wording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“Low Friction, 2-D Dynamic Thrust Testing Shall be Conducted with All Pressure Vessels”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Validation Method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</a:p>
                  </a:txBody>
                  <a:tcPr marL="100759" marR="100759" marT="50419" marB="504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542131" y="3324225"/>
            <a:ext cx="9152242" cy="250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85" tIns="50393" rIns="100785" bIns="5039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This will be verified through the used of the FRED (Frictionally Reduced Environment Dynamics) system, which consists of a flat platform through which a stream of air will be passed, as to reduce the friction between any object resting on its surface (Such as a Propulsion Unit), and FRED itself, allowing for a more accurate representation of Rascal’s on-orbit environment.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96828356"/>
              </p:ext>
            </p:extLst>
          </p:nvPr>
        </p:nvGraphicFramePr>
        <p:xfrm>
          <a:off x="618331" y="5810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must survive Random Vibration Testing relative to the NASA GEVS Qualification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Profile”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562225"/>
            <a:ext cx="4419600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Using the GEVS profile covers as many vibration environments as possible.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4045"/>
          <a:stretch>
            <a:fillRect/>
          </a:stretch>
        </p:blipFill>
        <p:spPr bwMode="auto">
          <a:xfrm>
            <a:off x="5114131" y="2562225"/>
            <a:ext cx="3847572" cy="415459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266531" y="6753225"/>
            <a:ext cx="3610518" cy="2878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NASA </a:t>
            </a:r>
            <a:r>
              <a:rPr lang="en-US" sz="1300" b="1" dirty="0">
                <a:solidFill>
                  <a:schemeClr val="tx1"/>
                </a:solidFill>
              </a:rPr>
              <a:t>GEVS Random Vibration </a:t>
            </a:r>
            <a:r>
              <a:rPr lang="en-US" sz="1300" b="1" dirty="0" smtClean="0">
                <a:solidFill>
                  <a:schemeClr val="tx1"/>
                </a:solidFill>
              </a:rPr>
              <a:t>Profile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5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84195338"/>
              </p:ext>
            </p:extLst>
          </p:nvPr>
        </p:nvGraphicFramePr>
        <p:xfrm>
          <a:off x="5421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shall be subjected to a temperature of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60 ⁰C at a pressure of 1x10^-4 Torr for at least 6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hours”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7146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This is called a bakeout and its purpose is to remove volatile material from the CubeSat system so it does not damage nearby spacecraft.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9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51132394"/>
              </p:ext>
            </p:extLst>
          </p:nvPr>
        </p:nvGraphicFramePr>
        <p:xfrm>
          <a:off x="5421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System shall be able to execute all commands associated with its operation over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RF”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714625"/>
            <a:ext cx="9152242" cy="84594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The requirement needs to be met so the CubeSat system can perform functional tests.</a:t>
            </a:r>
          </a:p>
        </p:txBody>
      </p:sp>
    </p:spTree>
    <p:extLst>
      <p:ext uri="{BB962C8B-B14F-4D97-AF65-F5344CB8AC3E}">
        <p14:creationId xmlns:p14="http://schemas.microsoft.com/office/powerpoint/2010/main" xmlns="" val="257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RCL.PL.TST4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45696522"/>
              </p:ext>
            </p:extLst>
          </p:nvPr>
        </p:nvGraphicFramePr>
        <p:xfrm>
          <a:off x="542131" y="5810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System shall be able to close a link with the SSRL Ground Station from a distance of at least 200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meters”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486025"/>
            <a:ext cx="9152242" cy="196221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It has been required by the Air Force Research Laboratory before testing can take place there, thus leading to its requirement for the Rascal mission. </a:t>
            </a:r>
            <a:r>
              <a:rPr lang="en-US" sz="2600" b="1" dirty="0" smtClean="0">
                <a:solidFill>
                  <a:schemeClr val="tx1"/>
                </a:solidFill>
              </a:rPr>
              <a:t>It also improves </a:t>
            </a:r>
            <a:r>
              <a:rPr lang="en-US" sz="2600" b="1" dirty="0">
                <a:solidFill>
                  <a:schemeClr val="tx1"/>
                </a:solidFill>
              </a:rPr>
              <a:t>confidence in the reliability of the Rascal communication system prior to launch.</a:t>
            </a:r>
          </a:p>
        </p:txBody>
      </p:sp>
    </p:spTree>
    <p:extLst>
      <p:ext uri="{BB962C8B-B14F-4D97-AF65-F5344CB8AC3E}">
        <p14:creationId xmlns:p14="http://schemas.microsoft.com/office/powerpoint/2010/main" xmlns="" val="29487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RCL.PL.TST5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52878453"/>
              </p:ext>
            </p:extLst>
          </p:nvPr>
        </p:nvGraphicFramePr>
        <p:xfrm>
          <a:off x="618331" y="5048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System shall be able to document the functionality of each subsystem through the running of a </a:t>
                      </a:r>
                      <a:r>
                        <a:rPr lang="en-US" sz="2000" b="1" i="1" smtClean="0">
                          <a:solidFill>
                            <a:schemeClr val="tx1"/>
                          </a:solidFill>
                        </a:rPr>
                        <a:t>full-functional </a:t>
                      </a:r>
                      <a:r>
                        <a:rPr lang="en-US" sz="2000" b="1" i="1" smtClean="0">
                          <a:solidFill>
                            <a:schemeClr val="tx1"/>
                          </a:solidFill>
                        </a:rPr>
                        <a:t>test”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90825"/>
            <a:ext cx="9152242" cy="159012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To meet </a:t>
            </a:r>
            <a:r>
              <a:rPr lang="en-US" sz="2600" b="1" dirty="0">
                <a:solidFill>
                  <a:schemeClr val="tx1"/>
                </a:solidFill>
              </a:rPr>
              <a:t>this requirement </a:t>
            </a:r>
            <a:r>
              <a:rPr lang="en-US" sz="2600" b="1" dirty="0" smtClean="0">
                <a:solidFill>
                  <a:schemeClr val="tx1"/>
                </a:solidFill>
              </a:rPr>
              <a:t>each </a:t>
            </a:r>
            <a:r>
              <a:rPr lang="en-US" sz="2600" b="1" dirty="0">
                <a:solidFill>
                  <a:schemeClr val="tx1"/>
                </a:solidFill>
              </a:rPr>
              <a:t>subsystem in the CubeSat system must successfully execute any on-orbit command that could potentially be sent to it, as well as demonstrate key on-orbit operations.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9024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D692C09-48A2-46CE-8006-ED2DEFA5125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6U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lnSpc>
                <a:spcPct val="100000"/>
              </a:lnSpc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/>
              <a:t>    </a:t>
            </a:r>
            <a:r>
              <a:rPr lang="en-US" altLang="en-US" dirty="0" smtClean="0">
                <a:solidFill>
                  <a:srgbClr val="000000"/>
                </a:solidFill>
              </a:rPr>
              <a:t>Pros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More power available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No separation required</a:t>
            </a:r>
          </a:p>
          <a:p>
            <a:pPr marL="215900" indent="-215900" eaLnBrk="1">
              <a:lnSpc>
                <a:spcPct val="100000"/>
              </a:lnSpc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en-US" dirty="0" smtClean="0">
                <a:solidFill>
                  <a:srgbClr val="000000"/>
                </a:solidFill>
              </a:rPr>
              <a:t>Cons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SSRL does not have the capabilities to identify and track resident space objects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LSP may not allow rendezvous with resident space object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More delta-v required for operations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 rot="2400000">
            <a:off x="-458788" y="3014663"/>
            <a:ext cx="11164888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1F322A6-40EC-4EDA-AEFA-232629E9BA0A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RCL.PLE.MOP1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421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RCL.PLE.MOP3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The CubeSat System Shall Establish Communication between Itself and the SSRL Ground Station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233430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The verification of successfully meeting subsequent requirements necessitates a communication link between the CubeSat system and the ground.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This allows for post-maneuver verification of relative distances, roll rates, and fuel burn over the course of the mission.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RCL.PLE.MOP4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“The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CubeSat System Shall Pass a Health Check Administered from the SSRL Ground Station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159012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A health check consists of verifying that each subsystem of Jade or Turquoise has successfully survived delivery, integration, transportation, and launch before leading in to their actual missions.  </a:t>
            </a: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638425"/>
            <a:ext cx="9152242" cy="408016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One of the major failure points of previous Proximity Operations missions has been the problem of initial conditions.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If the initial relative velocity between Jade and Turquoise is too large, extremely large relative displacements can develop between each of them.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This problem can be alleviated by reducing this initial relative velocity value such that the maximum displacement between Jade and Turquoise never goes above 100 meters.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5 cm/s was selected based on relative orbital analyses made in </a:t>
            </a:r>
            <a:r>
              <a:rPr lang="en-US" sz="2200" b="1" dirty="0" err="1" smtClean="0">
                <a:solidFill>
                  <a:schemeClr val="tx1"/>
                </a:solidFill>
              </a:rPr>
              <a:t>MatLab</a:t>
            </a:r>
            <a:r>
              <a:rPr lang="en-US" sz="2200" b="1" dirty="0" smtClean="0">
                <a:solidFill>
                  <a:schemeClr val="tx1"/>
                </a:solidFill>
              </a:rPr>
              <a:t> for various initial relative velocities</a:t>
            </a:r>
          </a:p>
          <a:p>
            <a:pPr algn="just"/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RCL.SS.MOP1 (Continued)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Magnitude of Relative Displacement 5 cm-s Initial Relative Velocity.tif"/>
          <p:cNvPicPr/>
          <p:nvPr/>
        </p:nvPicPr>
        <p:blipFill>
          <a:blip r:embed="rId2" cstate="print"/>
          <a:srcRect l="9487" t="5391" r="7677" b="6194"/>
          <a:stretch>
            <a:fillRect/>
          </a:stretch>
        </p:blipFill>
        <p:spPr>
          <a:xfrm>
            <a:off x="542131" y="2943225"/>
            <a:ext cx="4786035" cy="2773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531" y="5762625"/>
            <a:ext cx="3862414" cy="48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07852" hangingPunct="1">
              <a:lnSpc>
                <a:spcPct val="100000"/>
              </a:lnSpc>
              <a:buClrTx/>
              <a:buSzTx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10 cm/s Initial Relative Velocity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Magnitude of Relative Displacement 50 cm-s Initial Relative Velocity.tif"/>
          <p:cNvPicPr/>
          <p:nvPr/>
        </p:nvPicPr>
        <p:blipFill>
          <a:blip r:embed="rId3" cstate="print"/>
          <a:srcRect l="9207" t="5545" r="7803" b="6535"/>
          <a:stretch>
            <a:fillRect/>
          </a:stretch>
        </p:blipFill>
        <p:spPr>
          <a:xfrm>
            <a:off x="5418931" y="2943225"/>
            <a:ext cx="4366207" cy="2773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47531" y="5762625"/>
            <a:ext cx="4114311" cy="47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07852" hangingPunct="1">
              <a:lnSpc>
                <a:spcPct val="100000"/>
              </a:lnSpc>
              <a:buClrTx/>
              <a:buSzTx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50 cm/s Initial Relative Velocity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42131" y="733425"/>
          <a:ext cx="9068277" cy="1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Turquoise Shall Achieve a Local Slew Rate of Less Than 1 deg/s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5622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Based on slew rate data obtained from previous CubeSat missions, a CubeSat with a slew rate of less than 1 deg/s can be considered to have attained </a:t>
            </a:r>
            <a:r>
              <a:rPr lang="en-US" sz="2600" b="1" dirty="0" smtClean="0">
                <a:solidFill>
                  <a:schemeClr val="tx1"/>
                </a:solidFill>
              </a:rPr>
              <a:t>stability.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Shall Record Relative Displacement Data Between Each Other at Least Once a Second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6384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serves as a means to verifying other requirements associated with the completion Rascal’s primary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RCL.SK.MOP1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be Able to Stationkeep within a 10-75 meter Sphere of Each Other for at Least 5 Orbits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3078483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The process will be initiated by a command from the ground, at which time it would be executed autonomously and validated based on relative displacement data obtained after the </a:t>
            </a:r>
            <a:r>
              <a:rPr lang="en-US" sz="2600" b="1" dirty="0" smtClean="0">
                <a:solidFill>
                  <a:schemeClr val="tx1"/>
                </a:solidFill>
              </a:rPr>
              <a:t>fact.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244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RCL.ESC.MOP1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3408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be Able to Perform an “Escape” Maneuver that Increases the Relative Displacement Between Each Other to at Least 100 meters within 1 Orbit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3248025"/>
            <a:ext cx="9152242" cy="270639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Once again, this process would likely be executed autonomously, with verification of its completion coming after it has already been </a:t>
            </a:r>
            <a:r>
              <a:rPr lang="en-US" sz="2600" b="1" dirty="0" smtClean="0">
                <a:solidFill>
                  <a:schemeClr val="tx1"/>
                </a:solidFill>
              </a:rPr>
              <a:t>executed.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5810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RCL.RDZ.MOP1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 be Able to Perform a Rendezvous by Decreasing the Relative Displacement Between Each Other to Within 50 meters for at Least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5 Orbits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867025"/>
            <a:ext cx="9152242" cy="270639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process would be executed at the completion of the “Escape” Maneuver, with verification of its completion coming after it has already </a:t>
            </a:r>
            <a:r>
              <a:rPr lang="en-US" sz="2600" b="1" dirty="0" smtClean="0">
                <a:solidFill>
                  <a:schemeClr val="tx1"/>
                </a:solidFill>
              </a:rPr>
              <a:t>occurred.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26A75AA-36CE-432E-9957-A0772EB3660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Passive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lnSpc>
                <a:spcPct val="100000"/>
              </a:lnSpc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   </a:t>
            </a:r>
            <a:r>
              <a:rPr lang="en-US" altLang="en-US" dirty="0" smtClean="0">
                <a:solidFill>
                  <a:srgbClr val="000000"/>
                </a:solidFill>
              </a:rPr>
              <a:t>Pros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Less Complex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215900" indent="-215900" eaLnBrk="1">
              <a:lnSpc>
                <a:spcPct val="100000"/>
              </a:lnSpc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   </a:t>
            </a:r>
            <a:r>
              <a:rPr lang="en-US" altLang="en-US" dirty="0" smtClean="0">
                <a:solidFill>
                  <a:srgbClr val="000000"/>
                </a:solidFill>
              </a:rPr>
              <a:t>Cons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No control over vehicle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Harder to maintain relative velocities</a:t>
            </a:r>
          </a:p>
          <a:p>
            <a:pPr marL="431800" lvl="1" indent="-21590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Less redundancy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 rot="2220000">
            <a:off x="1700213" y="2593975"/>
            <a:ext cx="66738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 dirty="0" smtClean="0">
                <a:solidFill>
                  <a:srgbClr val="00B0F0"/>
                </a:solidFill>
              </a:rPr>
              <a:t>Possible</a:t>
            </a:r>
            <a:endParaRPr lang="en-US" altLang="en-US" sz="9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A9EE4D-F9F9-4719-A95C-A0A831A8500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1" dirty="0" smtClean="0">
                <a:solidFill>
                  <a:srgbClr val="000000"/>
                </a:solidFill>
              </a:rPr>
              <a:t>Moving Forward</a:t>
            </a:r>
            <a:endParaRPr lang="en-US" altLang="en-US" b="1" dirty="0" smtClean="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2F45C50-959A-460C-9CF6-7EF95D6A3FB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Questions?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768475"/>
            <a:ext cx="5027612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C6F0AE-4995-41EF-B6C3-D811A501CE9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Active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339725" indent="-339725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Pros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Redundancy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Replicable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Active control over target vehicle</a:t>
            </a:r>
          </a:p>
          <a:p>
            <a:pPr marL="339725" indent="-339725" eaLnBrk="1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 Cons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Increased mission complexity</a:t>
            </a:r>
          </a:p>
          <a:p>
            <a:pPr marL="1081088" indent="-566738" eaLnBrk="1">
              <a:lnSpc>
                <a:spcPct val="100000"/>
              </a:lnSpc>
              <a:buClrTx/>
              <a:buSzPct val="150000"/>
              <a:buFont typeface="Arial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 smtClean="0">
                <a:solidFill>
                  <a:srgbClr val="000000"/>
                </a:solidFill>
              </a:rPr>
              <a:t>More expensive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 rot="1800000">
            <a:off x="1257300" y="3022600"/>
            <a:ext cx="72231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 dirty="0" smtClean="0">
                <a:solidFill>
                  <a:srgbClr val="00B0F0"/>
                </a:solidFill>
              </a:rPr>
              <a:t>Possible</a:t>
            </a:r>
            <a:endParaRPr lang="en-US" altLang="en-US" sz="9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043712C-C5B1-4104-88B5-88210B9E8C5E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1" dirty="0" smtClean="0">
                <a:solidFill>
                  <a:srgbClr val="000000"/>
                </a:solidFill>
              </a:rPr>
              <a:t>Preliminary Concept </a:t>
            </a:r>
            <a:r>
              <a:rPr lang="en-US" altLang="en-US" b="1" dirty="0" smtClean="0">
                <a:solidFill>
                  <a:srgbClr val="000000"/>
                </a:solidFill>
              </a:rPr>
              <a:t>of Operations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71600"/>
            <a:ext cx="8043863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BE52D34-B852-46E6-BD95-D5754C14F41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21E0200-84CC-4F93-AAB4-FD312938221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RCL.PL.STR2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34526</TotalTime>
  <Words>1945</Words>
  <Application>Microsoft Office PowerPoint</Application>
  <PresentationFormat>Custom</PresentationFormat>
  <Paragraphs>314</Paragraphs>
  <Slides>51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1_Office Theme</vt:lpstr>
      <vt:lpstr>Slide 1</vt:lpstr>
      <vt:lpstr>Mission Summary</vt:lpstr>
      <vt:lpstr>Configuration Options</vt:lpstr>
      <vt:lpstr>Configuration Option: 6U</vt:lpstr>
      <vt:lpstr>Configuration Option: Active - Passive</vt:lpstr>
      <vt:lpstr>Configuration Option: Active - Active</vt:lpstr>
      <vt:lpstr>Preliminary Concept of Operations</vt:lpstr>
      <vt:lpstr>RCL.PL.STR1</vt:lpstr>
      <vt:lpstr>RCL.PL.STR2</vt:lpstr>
      <vt:lpstr>RCL.PL.STR3</vt:lpstr>
      <vt:lpstr>RCL.PL.STR4</vt:lpstr>
      <vt:lpstr>RCL.PL.MOP1</vt:lpstr>
      <vt:lpstr>RCL.PL.MOP2</vt:lpstr>
      <vt:lpstr>RCL.PL.STR5</vt:lpstr>
      <vt:lpstr>RCL.PL.STR6</vt:lpstr>
      <vt:lpstr>RCL.PL.STR7</vt:lpstr>
      <vt:lpstr>RCL.PL.STR8</vt:lpstr>
      <vt:lpstr>RCL.PL.STR9</vt:lpstr>
      <vt:lpstr>RCL.PL.STR10</vt:lpstr>
      <vt:lpstr>RCL.PL.STR11</vt:lpstr>
      <vt:lpstr>RCL.PL.STR12</vt:lpstr>
      <vt:lpstr>RCL.PL.STR13</vt:lpstr>
      <vt:lpstr>RCL.PL.STR14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RCL.PL.THM1</vt:lpstr>
      <vt:lpstr>RCL.PL.PRP2</vt:lpstr>
      <vt:lpstr>RCL.PL.PRP3</vt:lpstr>
      <vt:lpstr>Slide 34</vt:lpstr>
      <vt:lpstr>RCL.PL.TST1</vt:lpstr>
      <vt:lpstr>RCL.PL.TST2</vt:lpstr>
      <vt:lpstr>RCL.PL.TST3</vt:lpstr>
      <vt:lpstr>RCL.PL.TST4</vt:lpstr>
      <vt:lpstr>RCL.PL.TST5</vt:lpstr>
      <vt:lpstr>RCL.PLE.MOP1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Moving Forward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Richard</dc:creator>
  <cp:lastModifiedBy>Thomas Arthur Moline</cp:lastModifiedBy>
  <cp:revision>7</cp:revision>
  <cp:lastPrinted>1601-01-01T00:00:00Z</cp:lastPrinted>
  <dcterms:created xsi:type="dcterms:W3CDTF">2013-11-10T16:48:37Z</dcterms:created>
  <dcterms:modified xsi:type="dcterms:W3CDTF">2013-11-12T02:51:07Z</dcterms:modified>
</cp:coreProperties>
</file>