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rawings/drawing3.xml" ContentType="application/vnd.openxmlformats-officedocument.drawingml.chartshap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rawings/drawing1.xml" ContentType="application/vnd.openxmlformats-officedocument.drawingml.chartshapes+xml"/>
  <Override PartName="/ppt/drawings/drawing2.xml" ContentType="application/vnd.openxmlformats-officedocument.drawingml.chartshap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Tom\Preliminary-Design\CMQA\Mission%20Configuration%20Trade%20Study\RCL-0-CMQA1%20Rascal%20Mission%20Configuration%20Trade%20Study%20Martix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Users\Tom\Preliminary-Design\CMQA\Mission%20Configuration%20Trade%20Study\RCL-0-CMQA1%20Rascal%20Mission%20Configuration%20Trade%20Study%20Martix.xlsx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oleObject" Target="file:///C:\Users\Tom\Preliminary-Design\CMQA\Mission%20Configuration%20Trade%20Study\RCL-0-CMQA1%20Rascal%20Mission%20Configuration%20Trade%20Study%20Martix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scatterChart>
        <c:scatterStyle val="lineMarker"/>
        <c:ser>
          <c:idx val="0"/>
          <c:order val="0"/>
          <c:tx>
            <c:v>Conjoined</c:v>
          </c:tx>
          <c:spPr>
            <a:ln w="28575">
              <a:noFill/>
            </a:ln>
          </c:spPr>
          <c:xVal>
            <c:numRef>
              <c:f>('All Mission Data'!$F$5,'All Mission Data'!$F$10,'All Mission Data'!$F$14,'All Mission Data'!$F$13,'All Mission Data'!$F$8)</c:f>
              <c:numCache>
                <c:formatCode>General</c:formatCode>
                <c:ptCount val="5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</c:numCache>
            </c:numRef>
          </c:xVal>
          <c:yVal>
            <c:numRef>
              <c:f>('All Mission Data'!$E$5,'All Mission Data'!$E$8,'All Mission Data'!$E$13,'All Mission Data'!$E$14,'All Mission Data'!$E$10)</c:f>
              <c:numCache>
                <c:formatCode>General</c:formatCode>
                <c:ptCount val="5"/>
                <c:pt idx="0">
                  <c:v>100</c:v>
                </c:pt>
                <c:pt idx="1">
                  <c:v>22</c:v>
                </c:pt>
                <c:pt idx="2">
                  <c:v>100</c:v>
                </c:pt>
                <c:pt idx="3">
                  <c:v>30</c:v>
                </c:pt>
                <c:pt idx="4">
                  <c:v>2900</c:v>
                </c:pt>
              </c:numCache>
            </c:numRef>
          </c:yVal>
        </c:ser>
        <c:ser>
          <c:idx val="1"/>
          <c:order val="1"/>
          <c:tx>
            <c:v>Separated</c:v>
          </c:tx>
          <c:spPr>
            <a:ln w="28575">
              <a:noFill/>
            </a:ln>
          </c:spPr>
          <c:xVal>
            <c:numRef>
              <c:f>('All Mission Data'!$F$2,'All Mission Data'!$F$3,'All Mission Data'!$F$4,'All Mission Data'!$F$6,'All Mission Data'!$F$7,'All Mission Data'!$F$9,'All Mission Data'!$F$11,'All Mission Data'!$F$12)</c:f>
              <c:numCache>
                <c:formatCode>General</c:formatCode>
                <c:ptCount val="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3</c:v>
                </c:pt>
              </c:numCache>
            </c:numRef>
          </c:xVal>
          <c:yVal>
            <c:numRef>
              <c:f>('All Mission Data'!$E$2,'All Mission Data'!$E$3,'All Mission Data'!$E$4,'All Mission Data'!$E$6,'All Mission Data'!$E$7,'All Mission Data'!$E$9,'All Mission Data'!$E$11,'All Mission Data'!$E$12)</c:f>
              <c:numCache>
                <c:formatCode>General</c:formatCode>
                <c:ptCount val="8"/>
                <c:pt idx="0">
                  <c:v>220</c:v>
                </c:pt>
                <c:pt idx="1">
                  <c:v>18</c:v>
                </c:pt>
                <c:pt idx="2">
                  <c:v>790</c:v>
                </c:pt>
                <c:pt idx="3">
                  <c:v>18</c:v>
                </c:pt>
                <c:pt idx="4">
                  <c:v>26</c:v>
                </c:pt>
                <c:pt idx="5">
                  <c:v>11</c:v>
                </c:pt>
                <c:pt idx="6">
                  <c:v>62</c:v>
                </c:pt>
                <c:pt idx="7">
                  <c:v>1000</c:v>
                </c:pt>
              </c:numCache>
            </c:numRef>
          </c:yVal>
        </c:ser>
        <c:axId val="122826752"/>
        <c:axId val="122829056"/>
      </c:scatterChart>
      <c:valAx>
        <c:axId val="122826752"/>
        <c:scaling>
          <c:orientation val="minMax"/>
          <c:max val="4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>
                    <a:latin typeface="Times New Roman" pitchFamily="18" charset="0"/>
                    <a:cs typeface="Times New Roman" pitchFamily="18" charset="0"/>
                  </a:rPr>
                  <a:t>Number of Spacecraft</a:t>
                </a:r>
              </a:p>
            </c:rich>
          </c:tx>
          <c:layout/>
        </c:title>
        <c:numFmt formatCode="General" sourceLinked="1"/>
        <c:tickLblPos val="nextTo"/>
        <c:crossAx val="122829056"/>
        <c:crosses val="autoZero"/>
        <c:crossBetween val="midCat"/>
        <c:majorUnit val="1"/>
      </c:valAx>
      <c:valAx>
        <c:axId val="122829056"/>
        <c:scaling>
          <c:logBase val="10"/>
          <c:orientation val="minMax"/>
        </c:scaling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b="1">
                    <a:latin typeface="Times New Roman" pitchFamily="18" charset="0"/>
                    <a:cs typeface="Times New Roman" pitchFamily="18" charset="0"/>
                  </a:rPr>
                  <a:t>Weight</a:t>
                </a:r>
                <a:r>
                  <a:rPr lang="en-US" b="1" baseline="0">
                    <a:latin typeface="Times New Roman" pitchFamily="18" charset="0"/>
                    <a:cs typeface="Times New Roman" pitchFamily="18" charset="0"/>
                  </a:rPr>
                  <a:t> (lbs)</a:t>
                </a:r>
                <a:endParaRPr lang="en-US" b="1">
                  <a:latin typeface="Times New Roman" pitchFamily="18" charset="0"/>
                  <a:cs typeface="Times New Roman" pitchFamily="18" charset="0"/>
                </a:endParaRPr>
              </a:p>
            </c:rich>
          </c:tx>
          <c:layout/>
        </c:title>
        <c:numFmt formatCode="General" sourceLinked="1"/>
        <c:tickLblPos val="nextTo"/>
        <c:crossAx val="122826752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8730943905279146"/>
          <c:y val="0.4697810855943656"/>
          <c:w val="8.4426734725136426E-2"/>
          <c:h val="6.8515499109389144E-2"/>
        </c:manualLayout>
      </c:layout>
      <c:overlay val="1"/>
      <c:spPr>
        <a:ln>
          <a:solidFill>
            <a:sysClr val="windowText" lastClr="000000"/>
          </a:solidFill>
        </a:ln>
      </c:spPr>
      <c:txPr>
        <a:bodyPr/>
        <a:lstStyle/>
        <a:p>
          <a:pPr>
            <a:defRPr>
              <a:latin typeface="Times New Roman" pitchFamily="18" charset="0"/>
              <a:cs typeface="Times New Roman" pitchFamily="18" charset="0"/>
            </a:defRPr>
          </a:pPr>
          <a:endParaRPr lang="en-US"/>
        </a:p>
      </c:txPr>
    </c:legend>
    <c:plotVisOnly val="1"/>
  </c:chart>
  <c:externalData r:id="rId1"/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scatterChart>
        <c:scatterStyle val="lineMarker"/>
        <c:ser>
          <c:idx val="1"/>
          <c:order val="0"/>
          <c:tx>
            <c:v>Succeeded</c:v>
          </c:tx>
          <c:spPr>
            <a:ln w="28575">
              <a:noFill/>
            </a:ln>
          </c:spPr>
          <c:xVal>
            <c:numRef>
              <c:f>('Launched Mission Data'!$D$2,'Launched Mission Data'!$D$10,'Launched Mission Data'!$D$11,'Launched Mission Data'!$D$12)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1</c:v>
                </c:pt>
                <c:pt idx="3">
                  <c:v>3</c:v>
                </c:pt>
              </c:numCache>
            </c:numRef>
          </c:xVal>
          <c:yVal>
            <c:numRef>
              <c:f>('Launched Mission Data'!$F$2,'Launched Mission Data'!$F$10,'Launched Mission Data'!$F$11,'Launched Mission Data'!$F$12)</c:f>
              <c:numCache>
                <c:formatCode>General</c:formatCode>
                <c:ptCount val="4"/>
                <c:pt idx="0">
                  <c:v>220</c:v>
                </c:pt>
                <c:pt idx="1">
                  <c:v>2900</c:v>
                </c:pt>
                <c:pt idx="2">
                  <c:v>62</c:v>
                </c:pt>
                <c:pt idx="3">
                  <c:v>1000</c:v>
                </c:pt>
              </c:numCache>
            </c:numRef>
          </c:yVal>
        </c:ser>
        <c:ser>
          <c:idx val="0"/>
          <c:order val="1"/>
          <c:tx>
            <c:v>Failed</c:v>
          </c:tx>
          <c:spPr>
            <a:ln w="28575">
              <a:noFill/>
            </a:ln>
          </c:spPr>
          <c:xVal>
            <c:numRef>
              <c:f>('Launched Mission Data'!$D$4,'Launched Mission Data'!$D$6)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xVal>
          <c:yVal>
            <c:numRef>
              <c:f>('Launched Mission Data'!$F$4,'Launched Mission Data'!$F$6)</c:f>
              <c:numCache>
                <c:formatCode>General</c:formatCode>
                <c:ptCount val="2"/>
                <c:pt idx="0">
                  <c:v>790</c:v>
                </c:pt>
                <c:pt idx="1">
                  <c:v>18</c:v>
                </c:pt>
              </c:numCache>
            </c:numRef>
          </c:yVal>
        </c:ser>
        <c:ser>
          <c:idx val="2"/>
          <c:order val="2"/>
          <c:tx>
            <c:v>Rascal</c:v>
          </c:tx>
          <c:spPr>
            <a:ln w="28575">
              <a:noFill/>
            </a:ln>
          </c:spPr>
          <c:xVal>
            <c:numRef>
              <c:f>'Launched Mission Data'!$D$14</c:f>
              <c:numCache>
                <c:formatCode>General</c:formatCode>
                <c:ptCount val="1"/>
                <c:pt idx="0">
                  <c:v>2</c:v>
                </c:pt>
              </c:numCache>
            </c:numRef>
          </c:xVal>
          <c:yVal>
            <c:numRef>
              <c:f>'Launched Mission Data'!$F$14</c:f>
              <c:numCache>
                <c:formatCode>General</c:formatCode>
                <c:ptCount val="1"/>
                <c:pt idx="0">
                  <c:v>30</c:v>
                </c:pt>
              </c:numCache>
            </c:numRef>
          </c:yVal>
        </c:ser>
        <c:axId val="121059584"/>
        <c:axId val="121066240"/>
      </c:scatterChart>
      <c:valAx>
        <c:axId val="121059584"/>
        <c:scaling>
          <c:orientation val="minMax"/>
          <c:max val="4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>
                    <a:latin typeface="Times New Roman" pitchFamily="18" charset="0"/>
                    <a:cs typeface="Times New Roman" pitchFamily="18" charset="0"/>
                  </a:rPr>
                  <a:t>Number of Spacecraft</a:t>
                </a:r>
              </a:p>
            </c:rich>
          </c:tx>
          <c:layout/>
        </c:title>
        <c:numFmt formatCode="General" sourceLinked="1"/>
        <c:tickLblPos val="nextTo"/>
        <c:crossAx val="121066240"/>
        <c:crosses val="autoZero"/>
        <c:crossBetween val="midCat"/>
        <c:majorUnit val="1"/>
      </c:valAx>
      <c:valAx>
        <c:axId val="121066240"/>
        <c:scaling>
          <c:logBase val="10"/>
          <c:orientation val="minMax"/>
        </c:scaling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b="1">
                    <a:latin typeface="Times New Roman" pitchFamily="18" charset="0"/>
                    <a:cs typeface="Times New Roman" pitchFamily="18" charset="0"/>
                  </a:rPr>
                  <a:t>Weight</a:t>
                </a:r>
                <a:r>
                  <a:rPr lang="en-US" b="1" baseline="0">
                    <a:latin typeface="Times New Roman" pitchFamily="18" charset="0"/>
                    <a:cs typeface="Times New Roman" pitchFamily="18" charset="0"/>
                  </a:rPr>
                  <a:t> (lbs)</a:t>
                </a:r>
                <a:endParaRPr lang="en-US" b="1">
                  <a:latin typeface="Times New Roman" pitchFamily="18" charset="0"/>
                  <a:cs typeface="Times New Roman" pitchFamily="18" charset="0"/>
                </a:endParaRPr>
              </a:p>
            </c:rich>
          </c:tx>
          <c:layout/>
        </c:title>
        <c:numFmt formatCode="General" sourceLinked="1"/>
        <c:tickLblPos val="nextTo"/>
        <c:crossAx val="121059584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877356925890453"/>
          <c:y val="0.42639970284349898"/>
          <c:w val="8.6023354500107965E-2"/>
          <c:h val="0.10277324866408374"/>
        </c:manualLayout>
      </c:layout>
      <c:overlay val="1"/>
      <c:spPr>
        <a:ln>
          <a:solidFill>
            <a:sysClr val="windowText" lastClr="000000"/>
          </a:solidFill>
        </a:ln>
      </c:spPr>
      <c:txPr>
        <a:bodyPr/>
        <a:lstStyle/>
        <a:p>
          <a:pPr>
            <a:defRPr>
              <a:latin typeface="Times New Roman" pitchFamily="18" charset="0"/>
              <a:cs typeface="Times New Roman" pitchFamily="18" charset="0"/>
            </a:defRPr>
          </a:pPr>
          <a:endParaRPr lang="en-US"/>
        </a:p>
      </c:txPr>
    </c:legend>
    <c:plotVisOnly val="1"/>
  </c:chart>
  <c:externalData r:id="rId1"/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scatterChart>
        <c:scatterStyle val="lineMarker"/>
        <c:ser>
          <c:idx val="0"/>
          <c:order val="0"/>
          <c:tx>
            <c:v>Succeeded</c:v>
          </c:tx>
          <c:spPr>
            <a:ln w="28575">
              <a:noFill/>
            </a:ln>
          </c:spPr>
          <c:xVal>
            <c:numRef>
              <c:f>('Launched Mission Data'!$D$2,'Launched Mission Data'!$D$10,'Launched Mission Data'!$D$11,'Launched Mission Data'!$D$12)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1</c:v>
                </c:pt>
                <c:pt idx="3">
                  <c:v>3</c:v>
                </c:pt>
              </c:numCache>
            </c:numRef>
          </c:xVal>
          <c:yVal>
            <c:numRef>
              <c:f>('Launched Mission Data'!$H$2,'Launched Mission Data'!$H$10,'Launched Mission Data'!$H$11,'Launched Mission Data'!$H$12)</c:f>
              <c:numCache>
                <c:formatCode>General</c:formatCode>
                <c:ptCount val="4"/>
                <c:pt idx="0">
                  <c:v>80</c:v>
                </c:pt>
                <c:pt idx="1">
                  <c:v>300</c:v>
                </c:pt>
                <c:pt idx="2">
                  <c:v>100</c:v>
                </c:pt>
                <c:pt idx="3">
                  <c:v>30</c:v>
                </c:pt>
              </c:numCache>
            </c:numRef>
          </c:yVal>
        </c:ser>
        <c:ser>
          <c:idx val="1"/>
          <c:order val="1"/>
          <c:tx>
            <c:v>Failed</c:v>
          </c:tx>
          <c:spPr>
            <a:ln w="28575">
              <a:noFill/>
            </a:ln>
          </c:spPr>
          <c:xVal>
            <c:numRef>
              <c:f>('Launched Mission Data'!$D$4,'Launched Mission Data'!$D$6)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xVal>
          <c:yVal>
            <c:numRef>
              <c:f>('Launched Mission Data'!$H$4,'Launched Mission Data'!$H$6)</c:f>
              <c:numCache>
                <c:formatCode>General</c:formatCode>
                <c:ptCount val="2"/>
                <c:pt idx="0">
                  <c:v>95</c:v>
                </c:pt>
                <c:pt idx="1">
                  <c:v>0.05</c:v>
                </c:pt>
              </c:numCache>
            </c:numRef>
          </c:yVal>
        </c:ser>
        <c:ser>
          <c:idx val="2"/>
          <c:order val="2"/>
          <c:tx>
            <c:v>Rascal</c:v>
          </c:tx>
          <c:spPr>
            <a:ln w="28575">
              <a:noFill/>
            </a:ln>
          </c:spPr>
          <c:xVal>
            <c:numRef>
              <c:f>'Launched Mission Data'!$D$14</c:f>
              <c:numCache>
                <c:formatCode>General</c:formatCode>
                <c:ptCount val="1"/>
                <c:pt idx="0">
                  <c:v>2</c:v>
                </c:pt>
              </c:numCache>
            </c:numRef>
          </c:xVal>
          <c:yVal>
            <c:numRef>
              <c:f>'Launched Mission Data'!$H$14</c:f>
              <c:numCache>
                <c:formatCode>General</c:formatCode>
                <c:ptCount val="1"/>
                <c:pt idx="0">
                  <c:v>0.1</c:v>
                </c:pt>
              </c:numCache>
            </c:numRef>
          </c:yVal>
        </c:ser>
        <c:axId val="119771904"/>
        <c:axId val="119773824"/>
      </c:scatterChart>
      <c:valAx>
        <c:axId val="119771904"/>
        <c:scaling>
          <c:orientation val="minMax"/>
          <c:max val="4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>
                    <a:latin typeface="Times New Roman" pitchFamily="18" charset="0"/>
                    <a:cs typeface="Times New Roman" pitchFamily="18" charset="0"/>
                  </a:rPr>
                  <a:t>Number of Spacecraft</a:t>
                </a:r>
              </a:p>
            </c:rich>
          </c:tx>
          <c:layout/>
        </c:title>
        <c:numFmt formatCode="General" sourceLinked="1"/>
        <c:tickLblPos val="nextTo"/>
        <c:crossAx val="119773824"/>
        <c:crosses val="autoZero"/>
        <c:crossBetween val="midCat"/>
        <c:majorUnit val="1"/>
      </c:valAx>
      <c:valAx>
        <c:axId val="119773824"/>
        <c:scaling>
          <c:orientation val="minMax"/>
        </c:scaling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b="1">
                    <a:latin typeface="Times New Roman" pitchFamily="18" charset="0"/>
                    <a:cs typeface="Times New Roman" pitchFamily="18" charset="0"/>
                  </a:rPr>
                  <a:t>Cost </a:t>
                </a:r>
                <a:r>
                  <a:rPr lang="en-US" b="1" baseline="0">
                    <a:latin typeface="Times New Roman" pitchFamily="18" charset="0"/>
                    <a:cs typeface="Times New Roman" pitchFamily="18" charset="0"/>
                  </a:rPr>
                  <a:t>(lMillions of Dollars)</a:t>
                </a:r>
                <a:endParaRPr lang="en-US" b="1">
                  <a:latin typeface="Times New Roman" pitchFamily="18" charset="0"/>
                  <a:cs typeface="Times New Roman" pitchFamily="18" charset="0"/>
                </a:endParaRPr>
              </a:p>
            </c:rich>
          </c:tx>
          <c:layout/>
        </c:title>
        <c:numFmt formatCode="General" sourceLinked="1"/>
        <c:tickLblPos val="nextTo"/>
        <c:crossAx val="119771904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88907223738528529"/>
          <c:y val="0.42704973268953667"/>
          <c:w val="8.6023354500107965E-2"/>
          <c:h val="0.10277324866408374"/>
        </c:manualLayout>
      </c:layout>
      <c:overlay val="1"/>
      <c:spPr>
        <a:ln>
          <a:solidFill>
            <a:sysClr val="windowText" lastClr="000000"/>
          </a:solidFill>
        </a:ln>
      </c:spPr>
      <c:txPr>
        <a:bodyPr/>
        <a:lstStyle/>
        <a:p>
          <a:pPr>
            <a:defRPr>
              <a:latin typeface="Times New Roman" pitchFamily="18" charset="0"/>
              <a:cs typeface="Times New Roman" pitchFamily="18" charset="0"/>
            </a:defRPr>
          </a:pPr>
          <a:endParaRPr lang="en-US"/>
        </a:p>
      </c:txPr>
    </c:legend>
    <c:plotVisOnly val="1"/>
  </c:chart>
  <c:externalData r:id="rId1"/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0.31268</cdr:x>
      <cdr:y>0.65437</cdr:y>
    </cdr:from>
    <cdr:to>
      <cdr:x>0.41897</cdr:x>
      <cdr:y>0.69709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710960" y="4115289"/>
          <a:ext cx="921547" cy="26865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r>
            <a:rPr lang="en-US" sz="1100">
              <a:latin typeface="Times New Roman" pitchFamily="18" charset="0"/>
              <a:cs typeface="Times New Roman" pitchFamily="18" charset="0"/>
            </a:rPr>
            <a:t>SNAP-1</a:t>
          </a:r>
        </a:p>
      </cdr:txBody>
    </cdr:sp>
  </cdr:relSizeAnchor>
  <cdr:relSizeAnchor xmlns:cdr="http://schemas.openxmlformats.org/drawingml/2006/chartDrawing">
    <cdr:from>
      <cdr:x>0.31408</cdr:x>
      <cdr:y>0.61359</cdr:y>
    </cdr:from>
    <cdr:to>
      <cdr:x>0.42037</cdr:x>
      <cdr:y>0.65631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2723172" y="3858847"/>
          <a:ext cx="921547" cy="26865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>
              <a:latin typeface="Times New Roman" pitchFamily="18" charset="0"/>
              <a:cs typeface="Times New Roman" pitchFamily="18" charset="0"/>
            </a:rPr>
            <a:t>GLADOS</a:t>
          </a:r>
        </a:p>
      </cdr:txBody>
    </cdr:sp>
  </cdr:relSizeAnchor>
  <cdr:relSizeAnchor xmlns:cdr="http://schemas.openxmlformats.org/drawingml/2006/chartDrawing">
    <cdr:from>
      <cdr:x>0.31268</cdr:x>
      <cdr:y>0.48932</cdr:y>
    </cdr:from>
    <cdr:to>
      <cdr:x>0.41897</cdr:x>
      <cdr:y>0.53204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2710960" y="3077308"/>
          <a:ext cx="921547" cy="26865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>
              <a:latin typeface="Times New Roman" pitchFamily="18" charset="0"/>
              <a:cs typeface="Times New Roman" pitchFamily="18" charset="0"/>
            </a:rPr>
            <a:t>XSS-10</a:t>
          </a:r>
        </a:p>
      </cdr:txBody>
    </cdr:sp>
  </cdr:relSizeAnchor>
  <cdr:relSizeAnchor xmlns:cdr="http://schemas.openxmlformats.org/drawingml/2006/chartDrawing">
    <cdr:from>
      <cdr:x>0.31268</cdr:x>
      <cdr:y>0.36699</cdr:y>
    </cdr:from>
    <cdr:to>
      <cdr:x>0.41897</cdr:x>
      <cdr:y>0.40971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2710961" y="2307981"/>
          <a:ext cx="921547" cy="26865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>
              <a:latin typeface="Times New Roman" pitchFamily="18" charset="0"/>
              <a:cs typeface="Times New Roman" pitchFamily="18" charset="0"/>
            </a:rPr>
            <a:t>XSS-11</a:t>
          </a:r>
        </a:p>
      </cdr:txBody>
    </cdr:sp>
  </cdr:relSizeAnchor>
  <cdr:relSizeAnchor xmlns:cdr="http://schemas.openxmlformats.org/drawingml/2006/chartDrawing">
    <cdr:from>
      <cdr:x>0.31268</cdr:x>
      <cdr:y>0.2466</cdr:y>
    </cdr:from>
    <cdr:to>
      <cdr:x>0.41897</cdr:x>
      <cdr:y>0.28932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2710960" y="1550865"/>
          <a:ext cx="921547" cy="26865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>
              <a:latin typeface="Times New Roman" pitchFamily="18" charset="0"/>
              <a:cs typeface="Times New Roman" pitchFamily="18" charset="0"/>
            </a:rPr>
            <a:t>DART</a:t>
          </a:r>
        </a:p>
      </cdr:txBody>
    </cdr:sp>
  </cdr:relSizeAnchor>
  <cdr:relSizeAnchor xmlns:cdr="http://schemas.openxmlformats.org/drawingml/2006/chartDrawing">
    <cdr:from>
      <cdr:x>0.53944</cdr:x>
      <cdr:y>0.55534</cdr:y>
    </cdr:from>
    <cdr:to>
      <cdr:x>0.64573</cdr:x>
      <cdr:y>0.59806</cdr:y>
    </cdr:to>
    <cdr:sp macro="" textlink="">
      <cdr:nvSpPr>
        <cdr:cNvPr id="7" name="TextBox 1"/>
        <cdr:cNvSpPr txBox="1"/>
      </cdr:nvSpPr>
      <cdr:spPr>
        <a:xfrm xmlns:a="http://schemas.openxmlformats.org/drawingml/2006/main">
          <a:off x="4677018" y="3492499"/>
          <a:ext cx="921547" cy="26865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r>
            <a:rPr lang="en-US" sz="1100">
              <a:latin typeface="Times New Roman" pitchFamily="18" charset="0"/>
              <a:cs typeface="Times New Roman" pitchFamily="18" charset="0"/>
            </a:rPr>
            <a:t>Rascal</a:t>
          </a:r>
        </a:p>
      </cdr:txBody>
    </cdr:sp>
  </cdr:relSizeAnchor>
  <cdr:relSizeAnchor xmlns:cdr="http://schemas.openxmlformats.org/drawingml/2006/chartDrawing">
    <cdr:from>
      <cdr:x>0.53803</cdr:x>
      <cdr:y>0.60777</cdr:y>
    </cdr:from>
    <cdr:to>
      <cdr:x>0.64432</cdr:x>
      <cdr:y>0.65049</cdr:y>
    </cdr:to>
    <cdr:sp macro="" textlink="">
      <cdr:nvSpPr>
        <cdr:cNvPr id="8" name="TextBox 1"/>
        <cdr:cNvSpPr txBox="1"/>
      </cdr:nvSpPr>
      <cdr:spPr>
        <a:xfrm xmlns:a="http://schemas.openxmlformats.org/drawingml/2006/main">
          <a:off x="4664807" y="3822210"/>
          <a:ext cx="921547" cy="26865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>
              <a:latin typeface="Times New Roman" pitchFamily="18" charset="0"/>
              <a:cs typeface="Times New Roman" pitchFamily="18" charset="0"/>
            </a:rPr>
            <a:t>PONSFD</a:t>
          </a:r>
        </a:p>
      </cdr:txBody>
    </cdr:sp>
  </cdr:relSizeAnchor>
  <cdr:relSizeAnchor xmlns:cdr="http://schemas.openxmlformats.org/drawingml/2006/chartDrawing">
    <cdr:from>
      <cdr:x>0.53662</cdr:x>
      <cdr:y>0.4466</cdr:y>
    </cdr:from>
    <cdr:to>
      <cdr:x>0.64291</cdr:x>
      <cdr:y>0.48932</cdr:y>
    </cdr:to>
    <cdr:sp macro="" textlink="">
      <cdr:nvSpPr>
        <cdr:cNvPr id="9" name="TextBox 1"/>
        <cdr:cNvSpPr txBox="1"/>
      </cdr:nvSpPr>
      <cdr:spPr>
        <a:xfrm xmlns:a="http://schemas.openxmlformats.org/drawingml/2006/main">
          <a:off x="4652595" y="2808654"/>
          <a:ext cx="921547" cy="26865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>
              <a:latin typeface="Times New Roman" pitchFamily="18" charset="0"/>
              <a:cs typeface="Times New Roman" pitchFamily="18" charset="0"/>
            </a:rPr>
            <a:t>MSAT</a:t>
          </a:r>
        </a:p>
      </cdr:txBody>
    </cdr:sp>
  </cdr:relSizeAnchor>
  <cdr:relSizeAnchor xmlns:cdr="http://schemas.openxmlformats.org/drawingml/2006/chartDrawing">
    <cdr:from>
      <cdr:x>0.53944</cdr:x>
      <cdr:y>0.12233</cdr:y>
    </cdr:from>
    <cdr:to>
      <cdr:x>0.69437</cdr:x>
      <cdr:y>0.17087</cdr:y>
    </cdr:to>
    <cdr:sp macro="" textlink="">
      <cdr:nvSpPr>
        <cdr:cNvPr id="10" name="TextBox 1"/>
        <cdr:cNvSpPr txBox="1"/>
      </cdr:nvSpPr>
      <cdr:spPr>
        <a:xfrm xmlns:a="http://schemas.openxmlformats.org/drawingml/2006/main">
          <a:off x="4677018" y="769327"/>
          <a:ext cx="1343269" cy="30528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>
              <a:latin typeface="Times New Roman" pitchFamily="18" charset="0"/>
              <a:cs typeface="Times New Roman" pitchFamily="18" charset="0"/>
            </a:rPr>
            <a:t>Orbital</a:t>
          </a:r>
          <a:r>
            <a:rPr lang="en-US" sz="1100" baseline="0">
              <a:latin typeface="Times New Roman" pitchFamily="18" charset="0"/>
              <a:cs typeface="Times New Roman" pitchFamily="18" charset="0"/>
            </a:rPr>
            <a:t> Express</a:t>
          </a:r>
          <a:endParaRPr lang="en-US" sz="1100">
            <a:latin typeface="Times New Roman" pitchFamily="18" charset="0"/>
            <a:cs typeface="Times New Roman" pitchFamily="18" charset="0"/>
          </a:endParaRPr>
        </a:p>
      </cdr:txBody>
    </cdr:sp>
  </cdr:relSizeAnchor>
  <cdr:relSizeAnchor xmlns:cdr="http://schemas.openxmlformats.org/drawingml/2006/chartDrawing">
    <cdr:from>
      <cdr:x>0.76338</cdr:x>
      <cdr:y>0.2233</cdr:y>
    </cdr:from>
    <cdr:to>
      <cdr:x>0.86967</cdr:x>
      <cdr:y>0.26602</cdr:y>
    </cdr:to>
    <cdr:sp macro="" textlink="">
      <cdr:nvSpPr>
        <cdr:cNvPr id="11" name="TextBox 1"/>
        <cdr:cNvSpPr txBox="1"/>
      </cdr:nvSpPr>
      <cdr:spPr>
        <a:xfrm xmlns:a="http://schemas.openxmlformats.org/drawingml/2006/main">
          <a:off x="6618653" y="1404326"/>
          <a:ext cx="921547" cy="26865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>
              <a:latin typeface="Times New Roman" pitchFamily="18" charset="0"/>
              <a:cs typeface="Times New Roman" pitchFamily="18" charset="0"/>
            </a:rPr>
            <a:t>MiTEx</a:t>
          </a:r>
        </a:p>
      </cdr:txBody>
    </cdr:sp>
  </cdr:relSizeAnchor>
  <cdr:relSizeAnchor xmlns:cdr="http://schemas.openxmlformats.org/drawingml/2006/chartDrawing">
    <cdr:from>
      <cdr:x>0.53521</cdr:x>
      <cdr:y>0.58058</cdr:y>
    </cdr:from>
    <cdr:to>
      <cdr:x>0.66492</cdr:x>
      <cdr:y>0.61942</cdr:y>
    </cdr:to>
    <cdr:sp macro="" textlink="">
      <cdr:nvSpPr>
        <cdr:cNvPr id="12" name="TextBox 1"/>
        <cdr:cNvSpPr txBox="1"/>
      </cdr:nvSpPr>
      <cdr:spPr>
        <a:xfrm xmlns:a="http://schemas.openxmlformats.org/drawingml/2006/main">
          <a:off x="4640385" y="3651252"/>
          <a:ext cx="1124595" cy="24423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>
              <a:latin typeface="Times New Roman" pitchFamily="18" charset="0"/>
              <a:cs typeface="Times New Roman" pitchFamily="18" charset="0"/>
            </a:rPr>
            <a:t>STRaND-2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0.31268</cdr:x>
      <cdr:y>0.48932</cdr:y>
    </cdr:from>
    <cdr:to>
      <cdr:x>0.39577</cdr:x>
      <cdr:y>0.53204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2710961" y="3077308"/>
          <a:ext cx="720482" cy="26865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>
              <a:latin typeface="Times New Roman" pitchFamily="18" charset="0"/>
              <a:cs typeface="Times New Roman" pitchFamily="18" charset="0"/>
            </a:rPr>
            <a:t>XSS-10</a:t>
          </a:r>
        </a:p>
      </cdr:txBody>
    </cdr:sp>
  </cdr:relSizeAnchor>
  <cdr:relSizeAnchor xmlns:cdr="http://schemas.openxmlformats.org/drawingml/2006/chartDrawing">
    <cdr:from>
      <cdr:x>0.31268</cdr:x>
      <cdr:y>0.36699</cdr:y>
    </cdr:from>
    <cdr:to>
      <cdr:x>0.39577</cdr:x>
      <cdr:y>0.40971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2710962" y="2307981"/>
          <a:ext cx="720482" cy="26865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>
              <a:latin typeface="Times New Roman" pitchFamily="18" charset="0"/>
              <a:cs typeface="Times New Roman" pitchFamily="18" charset="0"/>
            </a:rPr>
            <a:t>XSS-11</a:t>
          </a:r>
        </a:p>
      </cdr:txBody>
    </cdr:sp>
  </cdr:relSizeAnchor>
  <cdr:relSizeAnchor xmlns:cdr="http://schemas.openxmlformats.org/drawingml/2006/chartDrawing">
    <cdr:from>
      <cdr:x>0.31268</cdr:x>
      <cdr:y>0.2466</cdr:y>
    </cdr:from>
    <cdr:to>
      <cdr:x>0.39577</cdr:x>
      <cdr:y>0.28932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2710961" y="1550865"/>
          <a:ext cx="720482" cy="26865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>
              <a:latin typeface="Times New Roman" pitchFamily="18" charset="0"/>
              <a:cs typeface="Times New Roman" pitchFamily="18" charset="0"/>
            </a:rPr>
            <a:t>DART</a:t>
          </a:r>
        </a:p>
      </cdr:txBody>
    </cdr:sp>
  </cdr:relSizeAnchor>
  <cdr:relSizeAnchor xmlns:cdr="http://schemas.openxmlformats.org/drawingml/2006/chartDrawing">
    <cdr:from>
      <cdr:x>0.53944</cdr:x>
      <cdr:y>0.55534</cdr:y>
    </cdr:from>
    <cdr:to>
      <cdr:x>0.62254</cdr:x>
      <cdr:y>0.59806</cdr:y>
    </cdr:to>
    <cdr:sp macro="" textlink="">
      <cdr:nvSpPr>
        <cdr:cNvPr id="7" name="TextBox 1"/>
        <cdr:cNvSpPr txBox="1"/>
      </cdr:nvSpPr>
      <cdr:spPr>
        <a:xfrm xmlns:a="http://schemas.openxmlformats.org/drawingml/2006/main">
          <a:off x="4677019" y="3492499"/>
          <a:ext cx="720482" cy="26865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r>
            <a:rPr lang="en-US" sz="1100">
              <a:latin typeface="Times New Roman" pitchFamily="18" charset="0"/>
              <a:cs typeface="Times New Roman" pitchFamily="18" charset="0"/>
            </a:rPr>
            <a:t>Rascal</a:t>
          </a:r>
        </a:p>
      </cdr:txBody>
    </cdr:sp>
  </cdr:relSizeAnchor>
  <cdr:relSizeAnchor xmlns:cdr="http://schemas.openxmlformats.org/drawingml/2006/chartDrawing">
    <cdr:from>
      <cdr:x>0.53944</cdr:x>
      <cdr:y>0.12233</cdr:y>
    </cdr:from>
    <cdr:to>
      <cdr:x>0.69155</cdr:x>
      <cdr:y>0.17087</cdr:y>
    </cdr:to>
    <cdr:sp macro="" textlink="">
      <cdr:nvSpPr>
        <cdr:cNvPr id="10" name="TextBox 1"/>
        <cdr:cNvSpPr txBox="1"/>
      </cdr:nvSpPr>
      <cdr:spPr>
        <a:xfrm xmlns:a="http://schemas.openxmlformats.org/drawingml/2006/main">
          <a:off x="4677047" y="769326"/>
          <a:ext cx="1318817" cy="30526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>
              <a:latin typeface="Times New Roman" pitchFamily="18" charset="0"/>
              <a:cs typeface="Times New Roman" pitchFamily="18" charset="0"/>
            </a:rPr>
            <a:t>Orbital</a:t>
          </a:r>
          <a:r>
            <a:rPr lang="en-US" sz="1100" baseline="0">
              <a:latin typeface="Times New Roman" pitchFamily="18" charset="0"/>
              <a:cs typeface="Times New Roman" pitchFamily="18" charset="0"/>
            </a:rPr>
            <a:t> Express</a:t>
          </a:r>
          <a:endParaRPr lang="en-US" sz="1100">
            <a:latin typeface="Times New Roman" pitchFamily="18" charset="0"/>
            <a:cs typeface="Times New Roman" pitchFamily="18" charset="0"/>
          </a:endParaRPr>
        </a:p>
      </cdr:txBody>
    </cdr:sp>
  </cdr:relSizeAnchor>
  <cdr:relSizeAnchor xmlns:cdr="http://schemas.openxmlformats.org/drawingml/2006/chartDrawing">
    <cdr:from>
      <cdr:x>0.76338</cdr:x>
      <cdr:y>0.2233</cdr:y>
    </cdr:from>
    <cdr:to>
      <cdr:x>0.84648</cdr:x>
      <cdr:y>0.26602</cdr:y>
    </cdr:to>
    <cdr:sp macro="" textlink="">
      <cdr:nvSpPr>
        <cdr:cNvPr id="11" name="TextBox 1"/>
        <cdr:cNvSpPr txBox="1"/>
      </cdr:nvSpPr>
      <cdr:spPr>
        <a:xfrm xmlns:a="http://schemas.openxmlformats.org/drawingml/2006/main">
          <a:off x="6618654" y="1404326"/>
          <a:ext cx="720482" cy="26865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>
              <a:latin typeface="Times New Roman" pitchFamily="18" charset="0"/>
              <a:cs typeface="Times New Roman" pitchFamily="18" charset="0"/>
            </a:rPr>
            <a:t>MiTEx</a:t>
          </a:r>
        </a:p>
      </cdr:txBody>
    </cdr:sp>
  </cdr:relSizeAnchor>
  <cdr:relSizeAnchor xmlns:cdr="http://schemas.openxmlformats.org/drawingml/2006/chartDrawing">
    <cdr:from>
      <cdr:x>0.32113</cdr:x>
      <cdr:y>0.60971</cdr:y>
    </cdr:from>
    <cdr:to>
      <cdr:x>0.40422</cdr:x>
      <cdr:y>0.65243</cdr:y>
    </cdr:to>
    <cdr:sp macro="" textlink="">
      <cdr:nvSpPr>
        <cdr:cNvPr id="13" name="TextBox 1"/>
        <cdr:cNvSpPr txBox="1"/>
      </cdr:nvSpPr>
      <cdr:spPr>
        <a:xfrm xmlns:a="http://schemas.openxmlformats.org/drawingml/2006/main">
          <a:off x="2784231" y="3834423"/>
          <a:ext cx="720406" cy="26866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>
              <a:latin typeface="Times New Roman" pitchFamily="18" charset="0"/>
              <a:cs typeface="Times New Roman" pitchFamily="18" charset="0"/>
            </a:rPr>
            <a:t>SNAP-1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0.30564</cdr:x>
      <cdr:y>0.63107</cdr:y>
    </cdr:from>
    <cdr:to>
      <cdr:x>0.38873</cdr:x>
      <cdr:y>0.67379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2649938" y="3968748"/>
          <a:ext cx="720406" cy="26866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>
              <a:latin typeface="Times New Roman" pitchFamily="18" charset="0"/>
              <a:cs typeface="Times New Roman" pitchFamily="18" charset="0"/>
            </a:rPr>
            <a:t>XSS-10</a:t>
          </a:r>
        </a:p>
      </cdr:txBody>
    </cdr:sp>
  </cdr:relSizeAnchor>
  <cdr:relSizeAnchor xmlns:cdr="http://schemas.openxmlformats.org/drawingml/2006/chartDrawing">
    <cdr:from>
      <cdr:x>0.30564</cdr:x>
      <cdr:y>0.68932</cdr:y>
    </cdr:from>
    <cdr:to>
      <cdr:x>0.38873</cdr:x>
      <cdr:y>0.73204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2649939" y="4335095"/>
          <a:ext cx="720406" cy="26866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>
              <a:latin typeface="Times New Roman" pitchFamily="18" charset="0"/>
              <a:cs typeface="Times New Roman" pitchFamily="18" charset="0"/>
            </a:rPr>
            <a:t>XSS-11</a:t>
          </a:r>
        </a:p>
      </cdr:txBody>
    </cdr:sp>
  </cdr:relSizeAnchor>
  <cdr:relSizeAnchor xmlns:cdr="http://schemas.openxmlformats.org/drawingml/2006/chartDrawing">
    <cdr:from>
      <cdr:x>0.30564</cdr:x>
      <cdr:y>0.65825</cdr:y>
    </cdr:from>
    <cdr:to>
      <cdr:x>0.38873</cdr:x>
      <cdr:y>0.70097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2649939" y="4139699"/>
          <a:ext cx="720406" cy="26866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>
              <a:latin typeface="Times New Roman" pitchFamily="18" charset="0"/>
              <a:cs typeface="Times New Roman" pitchFamily="18" charset="0"/>
            </a:rPr>
            <a:t>DART</a:t>
          </a:r>
        </a:p>
      </cdr:txBody>
    </cdr:sp>
  </cdr:relSizeAnchor>
  <cdr:relSizeAnchor xmlns:cdr="http://schemas.openxmlformats.org/drawingml/2006/chartDrawing">
    <cdr:from>
      <cdr:x>0.53662</cdr:x>
      <cdr:y>0.87379</cdr:y>
    </cdr:from>
    <cdr:to>
      <cdr:x>0.61972</cdr:x>
      <cdr:y>0.91651</cdr:y>
    </cdr:to>
    <cdr:sp macro="" textlink="">
      <cdr:nvSpPr>
        <cdr:cNvPr id="7" name="TextBox 1"/>
        <cdr:cNvSpPr txBox="1"/>
      </cdr:nvSpPr>
      <cdr:spPr>
        <a:xfrm xmlns:a="http://schemas.openxmlformats.org/drawingml/2006/main">
          <a:off x="4652625" y="5495193"/>
          <a:ext cx="720493" cy="26866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r>
            <a:rPr lang="en-US" sz="1100">
              <a:latin typeface="Times New Roman" pitchFamily="18" charset="0"/>
              <a:cs typeface="Times New Roman" pitchFamily="18" charset="0"/>
            </a:rPr>
            <a:t>Rascal</a:t>
          </a:r>
        </a:p>
      </cdr:txBody>
    </cdr:sp>
  </cdr:relSizeAnchor>
  <cdr:relSizeAnchor xmlns:cdr="http://schemas.openxmlformats.org/drawingml/2006/chartDrawing">
    <cdr:from>
      <cdr:x>0.5324</cdr:x>
      <cdr:y>0.12816</cdr:y>
    </cdr:from>
    <cdr:to>
      <cdr:x>0.68592</cdr:x>
      <cdr:y>0.1767</cdr:y>
    </cdr:to>
    <cdr:sp macro="" textlink="">
      <cdr:nvSpPr>
        <cdr:cNvPr id="10" name="TextBox 1"/>
        <cdr:cNvSpPr txBox="1"/>
      </cdr:nvSpPr>
      <cdr:spPr>
        <a:xfrm xmlns:a="http://schemas.openxmlformats.org/drawingml/2006/main">
          <a:off x="4615991" y="805961"/>
          <a:ext cx="1331028" cy="30526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>
              <a:latin typeface="Times New Roman" pitchFamily="18" charset="0"/>
              <a:cs typeface="Times New Roman" pitchFamily="18" charset="0"/>
            </a:rPr>
            <a:t>Orbital</a:t>
          </a:r>
          <a:r>
            <a:rPr lang="en-US" sz="1100" baseline="0">
              <a:latin typeface="Times New Roman" pitchFamily="18" charset="0"/>
              <a:cs typeface="Times New Roman" pitchFamily="18" charset="0"/>
            </a:rPr>
            <a:t> Express</a:t>
          </a:r>
          <a:endParaRPr lang="en-US" sz="1100">
            <a:latin typeface="Times New Roman" pitchFamily="18" charset="0"/>
            <a:cs typeface="Times New Roman" pitchFamily="18" charset="0"/>
          </a:endParaRPr>
        </a:p>
      </cdr:txBody>
    </cdr:sp>
  </cdr:relSizeAnchor>
  <cdr:relSizeAnchor xmlns:cdr="http://schemas.openxmlformats.org/drawingml/2006/chartDrawing">
    <cdr:from>
      <cdr:x>0.7662</cdr:x>
      <cdr:y>0.80971</cdr:y>
    </cdr:from>
    <cdr:to>
      <cdr:x>0.8493</cdr:x>
      <cdr:y>0.85243</cdr:y>
    </cdr:to>
    <cdr:sp macro="" textlink="">
      <cdr:nvSpPr>
        <cdr:cNvPr id="11" name="TextBox 1"/>
        <cdr:cNvSpPr txBox="1"/>
      </cdr:nvSpPr>
      <cdr:spPr>
        <a:xfrm xmlns:a="http://schemas.openxmlformats.org/drawingml/2006/main">
          <a:off x="6643074" y="5092206"/>
          <a:ext cx="720493" cy="26866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>
              <a:latin typeface="Times New Roman" pitchFamily="18" charset="0"/>
              <a:cs typeface="Times New Roman" pitchFamily="18" charset="0"/>
            </a:rPr>
            <a:t>MiTEx</a:t>
          </a:r>
        </a:p>
      </cdr:txBody>
    </cdr:sp>
  </cdr:relSizeAnchor>
  <cdr:relSizeAnchor xmlns:cdr="http://schemas.openxmlformats.org/drawingml/2006/chartDrawing">
    <cdr:from>
      <cdr:x>0.30564</cdr:x>
      <cdr:y>0.8699</cdr:y>
    </cdr:from>
    <cdr:to>
      <cdr:x>0.38873</cdr:x>
      <cdr:y>0.91262</cdr:y>
    </cdr:to>
    <cdr:sp macro="" textlink="">
      <cdr:nvSpPr>
        <cdr:cNvPr id="13" name="TextBox 1"/>
        <cdr:cNvSpPr txBox="1"/>
      </cdr:nvSpPr>
      <cdr:spPr>
        <a:xfrm xmlns:a="http://schemas.openxmlformats.org/drawingml/2006/main">
          <a:off x="2649931" y="5470776"/>
          <a:ext cx="720406" cy="26866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>
              <a:latin typeface="Times New Roman" pitchFamily="18" charset="0"/>
              <a:cs typeface="Times New Roman" pitchFamily="18" charset="0"/>
            </a:rPr>
            <a:t>SNAP-1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419AA-BDEA-468B-92DF-D55193391F30}" type="datetimeFigureOut">
              <a:rPr lang="en-US" smtClean="0"/>
              <a:t>11/30/2013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77E41-4DC1-4AFA-B184-C4F0CB3053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419AA-BDEA-468B-92DF-D55193391F30}" type="datetimeFigureOut">
              <a:rPr lang="en-US" smtClean="0"/>
              <a:t>11/30/2013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77E41-4DC1-4AFA-B184-C4F0CB3053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419AA-BDEA-468B-92DF-D55193391F30}" type="datetimeFigureOut">
              <a:rPr lang="en-US" smtClean="0"/>
              <a:t>11/30/2013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77E41-4DC1-4AFA-B184-C4F0CB3053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419AA-BDEA-468B-92DF-D55193391F30}" type="datetimeFigureOut">
              <a:rPr lang="en-US" smtClean="0"/>
              <a:t>11/30/2013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77E41-4DC1-4AFA-B184-C4F0CB3053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419AA-BDEA-468B-92DF-D55193391F30}" type="datetimeFigureOut">
              <a:rPr lang="en-US" smtClean="0"/>
              <a:t>11/30/2013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77E41-4DC1-4AFA-B184-C4F0CB3053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419AA-BDEA-468B-92DF-D55193391F30}" type="datetimeFigureOut">
              <a:rPr lang="en-US" smtClean="0"/>
              <a:t>11/30/2013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77E41-4DC1-4AFA-B184-C4F0CB3053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419AA-BDEA-468B-92DF-D55193391F30}" type="datetimeFigureOut">
              <a:rPr lang="en-US" smtClean="0"/>
              <a:t>11/30/2013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77E41-4DC1-4AFA-B184-C4F0CB3053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419AA-BDEA-468B-92DF-D55193391F30}" type="datetimeFigureOut">
              <a:rPr lang="en-US" smtClean="0"/>
              <a:t>11/30/2013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77E41-4DC1-4AFA-B184-C4F0CB3053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419AA-BDEA-468B-92DF-D55193391F30}" type="datetimeFigureOut">
              <a:rPr lang="en-US" smtClean="0"/>
              <a:t>11/30/2013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77E41-4DC1-4AFA-B184-C4F0CB3053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419AA-BDEA-468B-92DF-D55193391F30}" type="datetimeFigureOut">
              <a:rPr lang="en-US" smtClean="0"/>
              <a:t>11/30/2013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77E41-4DC1-4AFA-B184-C4F0CB3053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419AA-BDEA-468B-92DF-D55193391F30}" type="datetimeFigureOut">
              <a:rPr lang="en-US" smtClean="0"/>
              <a:t>11/30/2013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77E41-4DC1-4AFA-B184-C4F0CB3053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419AA-BDEA-468B-92DF-D55193391F30}" type="datetimeFigureOut">
              <a:rPr lang="en-US" smtClean="0"/>
              <a:t>11/30/2013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77E41-4DC1-4AFA-B184-C4F0CB30532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Chart 23"/>
          <p:cNvGraphicFramePr>
            <a:graphicFrameLocks noGrp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0" y="0"/>
          <a:ext cx="9144000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51</Words>
  <Application>Microsoft Office PowerPoint</Application>
  <PresentationFormat>On-screen Show (4:3)</PresentationFormat>
  <Paragraphs>31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LearnQuest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Thomas Arthur Moline</dc:creator>
  <cp:lastModifiedBy>Thomas Arthur Moline</cp:lastModifiedBy>
  <cp:revision>1</cp:revision>
  <dcterms:created xsi:type="dcterms:W3CDTF">2013-12-01T03:54:55Z</dcterms:created>
  <dcterms:modified xsi:type="dcterms:W3CDTF">2013-12-01T05:10:26Z</dcterms:modified>
</cp:coreProperties>
</file>