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tiff" ContentType="image/tif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58"/>
  </p:notesMasterIdLst>
  <p:sldIdLst>
    <p:sldId id="256" r:id="rId3"/>
    <p:sldId id="257" r:id="rId4"/>
    <p:sldId id="258" r:id="rId5"/>
    <p:sldId id="259" r:id="rId6"/>
    <p:sldId id="260" r:id="rId7"/>
    <p:sldId id="261" r:id="rId8"/>
    <p:sldId id="262" r:id="rId9"/>
    <p:sldId id="343" r:id="rId10"/>
    <p:sldId id="344" r:id="rId11"/>
    <p:sldId id="345" r:id="rId12"/>
    <p:sldId id="333" r:id="rId13"/>
    <p:sldId id="334" r:id="rId14"/>
    <p:sldId id="335" r:id="rId15"/>
    <p:sldId id="336" r:id="rId16"/>
    <p:sldId id="337" r:id="rId17"/>
    <p:sldId id="338" r:id="rId18"/>
    <p:sldId id="339" r:id="rId19"/>
    <p:sldId id="340" r:id="rId20"/>
    <p:sldId id="271" r:id="rId21"/>
    <p:sldId id="272" r:id="rId22"/>
    <p:sldId id="273" r:id="rId23"/>
    <p:sldId id="274" r:id="rId24"/>
    <p:sldId id="275" r:id="rId25"/>
    <p:sldId id="276" r:id="rId26"/>
    <p:sldId id="277" r:id="rId27"/>
    <p:sldId id="278" r:id="rId28"/>
    <p:sldId id="329" r:id="rId29"/>
    <p:sldId id="330" r:id="rId30"/>
    <p:sldId id="331" r:id="rId31"/>
    <p:sldId id="325" r:id="rId32"/>
    <p:sldId id="326" r:id="rId33"/>
    <p:sldId id="327" r:id="rId34"/>
    <p:sldId id="328" r:id="rId35"/>
    <p:sldId id="317" r:id="rId36"/>
    <p:sldId id="318" r:id="rId37"/>
    <p:sldId id="319" r:id="rId38"/>
    <p:sldId id="332" r:id="rId39"/>
    <p:sldId id="320" r:id="rId40"/>
    <p:sldId id="321" r:id="rId41"/>
    <p:sldId id="322" r:id="rId42"/>
    <p:sldId id="323" r:id="rId43"/>
    <p:sldId id="324" r:id="rId44"/>
    <p:sldId id="341" r:id="rId45"/>
    <p:sldId id="342" r:id="rId46"/>
    <p:sldId id="308" r:id="rId47"/>
    <p:sldId id="309" r:id="rId48"/>
    <p:sldId id="310" r:id="rId49"/>
    <p:sldId id="311" r:id="rId50"/>
    <p:sldId id="312" r:id="rId51"/>
    <p:sldId id="313" r:id="rId52"/>
    <p:sldId id="314" r:id="rId53"/>
    <p:sldId id="315" r:id="rId54"/>
    <p:sldId id="316" r:id="rId55"/>
    <p:sldId id="306" r:id="rId56"/>
    <p:sldId id="307" r:id="rId57"/>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84" y="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xmlns=""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02F1F521-0C7C-4ECC-9807-E81016F4FE96}" type="slidenum">
              <a:rPr lang="en-US" altLang="en-US" smtClean="0">
                <a:solidFill>
                  <a:srgbClr val="FFFFFF"/>
                </a:solidFill>
                <a:latin typeface="Times New Roman" pitchFamily="16" charset="0"/>
              </a:rPr>
              <a:pPr eaLnBrk="1"/>
              <a:t>20</a:t>
            </a:fld>
            <a:endParaRPr lang="en-US" altLang="en-US" smtClean="0">
              <a:solidFill>
                <a:srgbClr val="FFFFFF"/>
              </a:solidFill>
              <a:latin typeface="Times New Roman" pitchFamily="16" charset="0"/>
            </a:endParaRPr>
          </a:p>
        </p:txBody>
      </p:sp>
      <p:sp>
        <p:nvSpPr>
          <p:cNvPr id="7782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782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823A4711-D058-4A7F-A0E2-CFFBADAC4C9E}" type="slidenum">
              <a:rPr lang="en-US" altLang="en-US" smtClean="0">
                <a:solidFill>
                  <a:srgbClr val="FFFFFF"/>
                </a:solidFill>
                <a:latin typeface="Times New Roman" pitchFamily="16" charset="0"/>
              </a:rPr>
              <a:pPr eaLnBrk="1"/>
              <a:t>21</a:t>
            </a:fld>
            <a:endParaRPr lang="en-US" altLang="en-US" smtClean="0">
              <a:solidFill>
                <a:srgbClr val="FFFFFF"/>
              </a:solidFill>
              <a:latin typeface="Times New Roman" pitchFamily="16" charset="0"/>
            </a:endParaRPr>
          </a:p>
        </p:txBody>
      </p:sp>
      <p:sp>
        <p:nvSpPr>
          <p:cNvPr id="7885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885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0AF6B965-D813-4056-A5BE-A887B03475F6}" type="slidenum">
              <a:rPr lang="en-US" altLang="en-US" smtClean="0">
                <a:solidFill>
                  <a:srgbClr val="FFFFFF"/>
                </a:solidFill>
                <a:latin typeface="Times New Roman" pitchFamily="16" charset="0"/>
              </a:rPr>
              <a:pPr eaLnBrk="1"/>
              <a:t>22</a:t>
            </a:fld>
            <a:endParaRPr lang="en-US" altLang="en-US" smtClean="0">
              <a:solidFill>
                <a:srgbClr val="FFFFFF"/>
              </a:solidFill>
              <a:latin typeface="Times New Roman" pitchFamily="16" charset="0"/>
            </a:endParaRPr>
          </a:p>
        </p:txBody>
      </p:sp>
      <p:sp>
        <p:nvSpPr>
          <p:cNvPr id="79875"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987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9077DEA3-73F2-47AE-AD77-4A7FB4C49EDD}" type="slidenum">
              <a:rPr lang="en-US" altLang="en-US" smtClean="0">
                <a:solidFill>
                  <a:srgbClr val="FFFFFF"/>
                </a:solidFill>
                <a:latin typeface="Times New Roman" pitchFamily="16" charset="0"/>
              </a:rPr>
              <a:pPr eaLnBrk="1"/>
              <a:t>23</a:t>
            </a:fld>
            <a:endParaRPr lang="en-US" altLang="en-US" smtClean="0">
              <a:solidFill>
                <a:srgbClr val="FFFFFF"/>
              </a:solidFill>
              <a:latin typeface="Times New Roman" pitchFamily="16" charset="0"/>
            </a:endParaRPr>
          </a:p>
        </p:txBody>
      </p:sp>
      <p:sp>
        <p:nvSpPr>
          <p:cNvPr id="80899"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090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8CD1D2CE-783D-4B95-B9B0-BDFF056A372C}" type="slidenum">
              <a:rPr lang="en-US" altLang="en-US" smtClean="0">
                <a:solidFill>
                  <a:srgbClr val="FFFFFF"/>
                </a:solidFill>
                <a:latin typeface="Times New Roman" pitchFamily="16" charset="0"/>
              </a:rPr>
              <a:pPr eaLnBrk="1"/>
              <a:t>24</a:t>
            </a:fld>
            <a:endParaRPr lang="en-US" altLang="en-US" smtClean="0">
              <a:solidFill>
                <a:srgbClr val="FFFFFF"/>
              </a:solidFill>
              <a:latin typeface="Times New Roman" pitchFamily="16" charset="0"/>
            </a:endParaRPr>
          </a:p>
        </p:txBody>
      </p:sp>
      <p:sp>
        <p:nvSpPr>
          <p:cNvPr id="8192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2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D4328528-5FB2-4285-8DF2-0C6A52B87975}" type="slidenum">
              <a:rPr lang="en-US" altLang="en-US" smtClean="0">
                <a:solidFill>
                  <a:srgbClr val="FFFFFF"/>
                </a:solidFill>
                <a:latin typeface="Times New Roman" pitchFamily="16" charset="0"/>
              </a:rPr>
              <a:pPr eaLnBrk="1"/>
              <a:t>25</a:t>
            </a:fld>
            <a:endParaRPr lang="en-US" altLang="en-US" smtClean="0">
              <a:solidFill>
                <a:srgbClr val="FFFFFF"/>
              </a:solidFill>
              <a:latin typeface="Times New Roman" pitchFamily="16" charset="0"/>
            </a:endParaRPr>
          </a:p>
        </p:txBody>
      </p:sp>
      <p:sp>
        <p:nvSpPr>
          <p:cNvPr id="8294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294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8432F8FF-4A67-424D-96A7-0200555866C1}" type="slidenum">
              <a:rPr lang="en-US" altLang="en-US" smtClean="0">
                <a:solidFill>
                  <a:srgbClr val="FFFFFF"/>
                </a:solidFill>
                <a:latin typeface="Times New Roman" pitchFamily="16" charset="0"/>
              </a:rPr>
              <a:pPr eaLnBrk="1"/>
              <a:t>26</a:t>
            </a:fld>
            <a:endParaRPr lang="en-US" altLang="en-US" smtClean="0">
              <a:solidFill>
                <a:srgbClr val="FFFFFF"/>
              </a:solidFill>
              <a:latin typeface="Times New Roman" pitchFamily="16" charset="0"/>
            </a:endParaRPr>
          </a:p>
        </p:txBody>
      </p:sp>
      <p:sp>
        <p:nvSpPr>
          <p:cNvPr id="8397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397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440853DC-9D90-4AF3-A3A0-36CB3957F58B}" type="slidenum">
              <a:rPr lang="en-US" altLang="en-US" smtClean="0">
                <a:solidFill>
                  <a:srgbClr val="FFFFFF"/>
                </a:solidFill>
                <a:latin typeface="Times New Roman" pitchFamily="16" charset="0"/>
              </a:rPr>
              <a:pPr eaLnBrk="1"/>
              <a:t>54</a:t>
            </a:fld>
            <a:endParaRPr lang="en-US" altLang="en-US" smtClean="0">
              <a:solidFill>
                <a:srgbClr val="FFFFFF"/>
              </a:solidFill>
              <a:latin typeface="Times New Roman" pitchFamily="16" charset="0"/>
            </a:endParaRPr>
          </a:p>
        </p:txBody>
      </p:sp>
      <p:sp>
        <p:nvSpPr>
          <p:cNvPr id="1126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26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D6714983-77B9-4639-8AB5-08CFE605E1F1}" type="slidenum">
              <a:rPr lang="en-US" altLang="en-US" smtClean="0">
                <a:solidFill>
                  <a:srgbClr val="FFFFFF"/>
                </a:solidFill>
                <a:latin typeface="Times New Roman" pitchFamily="16" charset="0"/>
              </a:rPr>
              <a:pPr eaLnBrk="1"/>
              <a:t>55</a:t>
            </a:fld>
            <a:endParaRPr lang="en-US" altLang="en-US" smtClean="0">
              <a:solidFill>
                <a:srgbClr val="FFFFFF"/>
              </a:solidFill>
              <a:latin typeface="Times New Roman" pitchFamily="16" charset="0"/>
            </a:endParaRPr>
          </a:p>
        </p:txBody>
      </p:sp>
      <p:sp>
        <p:nvSpPr>
          <p:cNvPr id="1136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2</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4</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6</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EA5CE679-FCAF-4CAC-97C9-289D7FB0557B}" type="slidenum">
              <a:rPr lang="en-US" altLang="en-US" smtClean="0">
                <a:solidFill>
                  <a:srgbClr val="FFFFFF"/>
                </a:solidFill>
                <a:latin typeface="Times New Roman" pitchFamily="16" charset="0"/>
              </a:rPr>
              <a:pPr eaLnBrk="1"/>
              <a:t>7</a:t>
            </a:fld>
            <a:endParaRPr lang="en-US" altLang="en-US" smtClean="0">
              <a:solidFill>
                <a:srgbClr val="FFFFFF"/>
              </a:solidFill>
              <a:latin typeface="Times New Roman" pitchFamily="16" charset="0"/>
            </a:endParaRPr>
          </a:p>
        </p:txBody>
      </p:sp>
      <p:sp>
        <p:nvSpPr>
          <p:cNvPr id="6758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758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763588"/>
            <a:ext cx="5013325" cy="3762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defRPr/>
            </a:pPr>
            <a:fld id="{9149D412-D6E2-4620-8532-7CE2C11C7647}" type="slidenum">
              <a:rPr lang="en-US" altLang="en-US" smtClean="0"/>
              <a:pPr>
                <a:defRPr/>
              </a:pPr>
              <a:t>11</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AED7F348-077E-4984-9303-3487EE94BE64}" type="slidenum">
              <a:rPr lang="en-US" altLang="en-US" smtClean="0">
                <a:solidFill>
                  <a:srgbClr val="FFFFFF"/>
                </a:solidFill>
                <a:latin typeface="Times New Roman" pitchFamily="16" charset="0"/>
              </a:rPr>
              <a:pPr eaLnBrk="1"/>
              <a:t>19</a:t>
            </a:fld>
            <a:endParaRPr lang="en-US" altLang="en-US" smtClean="0">
              <a:solidFill>
                <a:srgbClr val="FFFFFF"/>
              </a:solidFill>
              <a:latin typeface="Times New Roman" pitchFamily="16" charset="0"/>
            </a:endParaRPr>
          </a:p>
        </p:txBody>
      </p:sp>
      <p:sp>
        <p:nvSpPr>
          <p:cNvPr id="7680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680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xmlns="" val="152700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xmlns="" val="375903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xmlns="" val="165021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xmlns="" val="11117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xmlns="" val="404687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xmlns="" val="2327671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xmlns="" val="64048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xmlns="" val="386368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xmlns="" val="2796133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xmlns="" val="2255053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xmlns="" val="353205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xmlns="" val="1899162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xmlns="" val="1477518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defRPr/>
            </a:pPr>
            <a:endParaRPr lang="en-US" altLang="en-US"/>
          </a:p>
        </p:txBody>
      </p:sp>
      <p:sp>
        <p:nvSpPr>
          <p:cNvPr id="5" name="Footer Placeholder 4"/>
          <p:cNvSpPr>
            <a:spLocks noGrp="1"/>
          </p:cNvSpPr>
          <p:nvPr>
            <p:ph type="ftr" idx="11"/>
          </p:nvPr>
        </p:nvSpPr>
        <p:spPr/>
        <p:txBody>
          <a:bodyPr/>
          <a:lstStyle>
            <a:lvl1pPr>
              <a:defRPr/>
            </a:lvl1pPr>
          </a:lstStyle>
          <a:p>
            <a:pPr>
              <a:defRPr/>
            </a:pPr>
            <a:endParaRPr lang="en-US" altLang="en-US"/>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xmlns="" val="2281252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xmlns="" val="946456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3793" y="302865"/>
            <a:ext cx="9068277"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3793" y="1764666"/>
            <a:ext cx="9068277" cy="4991131"/>
          </a:xfrm>
        </p:spPr>
        <p:txBody>
          <a:bodyPr/>
          <a:lstStyle/>
          <a:p>
            <a:endParaRPr lang="en-US"/>
          </a:p>
        </p:txBody>
      </p:sp>
      <p:sp>
        <p:nvSpPr>
          <p:cNvPr id="4" name="Date Placeholder 3"/>
          <p:cNvSpPr>
            <a:spLocks noGrp="1"/>
          </p:cNvSpPr>
          <p:nvPr>
            <p:ph type="dt" sz="half" idx="10"/>
          </p:nvPr>
        </p:nvSpPr>
        <p:spPr>
          <a:xfrm>
            <a:off x="503793" y="6887095"/>
            <a:ext cx="2351035" cy="525198"/>
          </a:xfrm>
        </p:spPr>
        <p:txBody>
          <a:bodyPr/>
          <a:lstStyle>
            <a:lvl1pPr>
              <a:defRPr/>
            </a:lvl1pPr>
          </a:lstStyle>
          <a:p>
            <a:endParaRPr lang="en-US"/>
          </a:p>
        </p:txBody>
      </p:sp>
      <p:sp>
        <p:nvSpPr>
          <p:cNvPr id="5" name="Footer Placeholder 4"/>
          <p:cNvSpPr>
            <a:spLocks noGrp="1"/>
          </p:cNvSpPr>
          <p:nvPr>
            <p:ph type="ftr" sz="quarter" idx="11"/>
          </p:nvPr>
        </p:nvSpPr>
        <p:spPr>
          <a:xfrm>
            <a:off x="3442587" y="6887095"/>
            <a:ext cx="3190690" cy="525198"/>
          </a:xfrm>
        </p:spPr>
        <p:txBody>
          <a:bodyPr/>
          <a:lstStyle>
            <a:lvl1pPr>
              <a:defRPr/>
            </a:lvl1pPr>
          </a:lstStyle>
          <a:p>
            <a:endParaRPr lang="en-US"/>
          </a:p>
        </p:txBody>
      </p:sp>
      <p:sp>
        <p:nvSpPr>
          <p:cNvPr id="6" name="Slide Number Placeholder 5"/>
          <p:cNvSpPr>
            <a:spLocks noGrp="1"/>
          </p:cNvSpPr>
          <p:nvPr>
            <p:ph type="sldNum" sz="quarter" idx="12"/>
          </p:nvPr>
        </p:nvSpPr>
        <p:spPr>
          <a:xfrm>
            <a:off x="7221035" y="6887095"/>
            <a:ext cx="2351035" cy="525198"/>
          </a:xfrm>
        </p:spPr>
        <p:txBody>
          <a:bodyPr/>
          <a:lstStyle>
            <a:lvl1pPr>
              <a:defRPr/>
            </a:lvl1pPr>
          </a:lstStyle>
          <a:p>
            <a:fld id="{DD5060F4-F80D-4CAD-9805-58913C83D82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xmlns="" val="64376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xmlns="" val="28477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xmlns="" val="350557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xmlns="" val="335824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xmlns="" val="23195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xmlns="" val="130908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xmlns="" val="78226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224713" y="6888163"/>
            <a:ext cx="2336800"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fld id="{82ABD104-78CE-4BAA-A18C-5992E7C78B3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224713"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smtClean="0">
                <a:solidFill>
                  <a:srgbClr val="000000"/>
                </a:solidFill>
              </a:rPr>
              <a:t>Bravo</a:t>
            </a: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a:solidFill>
                  <a:srgbClr val="000000"/>
                </a:solidFill>
              </a:rPr>
              <a:t>SRR Presentation</a:t>
            </a:r>
          </a:p>
          <a:p>
            <a:pPr algn="ctr" eaLnBrk="1">
              <a:buClrTx/>
              <a:buFontTx/>
              <a:buNone/>
            </a:pPr>
            <a:r>
              <a:rPr lang="en-US" altLang="en-US" dirty="0">
                <a:solidFill>
                  <a:srgbClr val="000000"/>
                </a:solidFill>
              </a:rPr>
              <a:t>November 12, 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5" name="Slide Number Placeholder 1"/>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1D81E474-CF4D-4E5F-9AE3-310CEEB508F0}"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Final RVM Note</a:t>
            </a:r>
            <a:endParaRPr lang="en-US" b="1" dirty="0">
              <a:solidFill>
                <a:schemeClr val="tx1"/>
              </a:solidFill>
            </a:endParaRPr>
          </a:p>
        </p:txBody>
      </p:sp>
      <p:sp>
        <p:nvSpPr>
          <p:cNvPr id="3" name="Content Placeholder 2"/>
          <p:cNvSpPr>
            <a:spLocks noGrp="1"/>
          </p:cNvSpPr>
          <p:nvPr>
            <p:ph idx="1"/>
          </p:nvPr>
        </p:nvSpPr>
        <p:spPr>
          <a:xfrm>
            <a:off x="542131" y="1114425"/>
            <a:ext cx="9058275" cy="2057400"/>
          </a:xfrm>
        </p:spPr>
        <p:txBody>
          <a:bodyPr/>
          <a:lstStyle/>
          <a:p>
            <a:pPr>
              <a:buSzPct val="150000"/>
              <a:buFont typeface="Arial" pitchFamily="34" charset="0"/>
              <a:buChar char="•"/>
            </a:pPr>
            <a:r>
              <a:rPr lang="en-US" dirty="0" smtClean="0">
                <a:solidFill>
                  <a:schemeClr val="tx1"/>
                </a:solidFill>
              </a:rPr>
              <a:t>In the course of creating the RVM, it became increasingly difficult to refer to each separate sub-satellite of the Rascal mission in a meaningful manner.</a:t>
            </a:r>
            <a:endParaRPr lang="en-US" dirty="0" smtClean="0">
              <a:solidFill>
                <a:schemeClr val="tx1"/>
              </a:solidFill>
            </a:endParaRPr>
          </a:p>
          <a:p>
            <a:pPr lvl="1">
              <a:buFont typeface="Wingdings" pitchFamily="2" charset="2"/>
              <a:buChar char="§"/>
            </a:pPr>
            <a:r>
              <a:rPr lang="en-US" sz="2400" dirty="0" smtClean="0">
                <a:solidFill>
                  <a:schemeClr val="tx1"/>
                </a:solidFill>
              </a:rPr>
              <a:t>Hence, a list of potential sub-satellite names were developed, as shown:</a:t>
            </a:r>
            <a:endParaRPr lang="en-US" sz="2400" dirty="0" smtClean="0">
              <a:solidFill>
                <a:schemeClr val="tx1"/>
              </a:solidFill>
            </a:endParaRPr>
          </a:p>
          <a:p>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graphicFrame>
        <p:nvGraphicFramePr>
          <p:cNvPr id="5" name="Table 4"/>
          <p:cNvGraphicFramePr>
            <a:graphicFrameLocks noGrp="1"/>
          </p:cNvGraphicFramePr>
          <p:nvPr/>
        </p:nvGraphicFramePr>
        <p:xfrm>
          <a:off x="846931" y="3019425"/>
          <a:ext cx="8001000" cy="4038600"/>
        </p:xfrm>
        <a:graphic>
          <a:graphicData uri="http://schemas.openxmlformats.org/drawingml/2006/table">
            <a:tbl>
              <a:tblPr/>
              <a:tblGrid>
                <a:gridCol w="1676400"/>
                <a:gridCol w="6324600"/>
              </a:tblGrid>
              <a:tr h="381000">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Duo</a:t>
                      </a:r>
                      <a:r>
                        <a:rPr lang="en-US" sz="1800" b="1" kern="50" baseline="0" dirty="0" smtClean="0">
                          <a:solidFill>
                            <a:srgbClr val="FFFFFF"/>
                          </a:solidFill>
                          <a:latin typeface="Times New Roman"/>
                          <a:ea typeface="SimSun"/>
                          <a:cs typeface="Mangal"/>
                        </a:rPr>
                        <a:t> Name</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Significance</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23334">
                <a:tc>
                  <a:txBody>
                    <a:bodyPr/>
                    <a:lstStyle/>
                    <a:p>
                      <a:pPr marL="0" marR="0" algn="ctr">
                        <a:spcBef>
                          <a:spcPts val="0"/>
                        </a:spcBef>
                        <a:spcAft>
                          <a:spcPts val="600"/>
                        </a:spcAft>
                      </a:pPr>
                      <a:r>
                        <a:rPr lang="en-US" sz="1600" kern="50" dirty="0" smtClean="0">
                          <a:latin typeface="Times New Roman"/>
                          <a:ea typeface="SimSun"/>
                          <a:cs typeface="Mangal"/>
                        </a:rPr>
                        <a:t>Ginger</a:t>
                      </a:r>
                      <a:r>
                        <a:rPr lang="en-US" sz="1600" kern="50" baseline="0" dirty="0" smtClean="0">
                          <a:latin typeface="Times New Roman"/>
                          <a:ea typeface="SimSun"/>
                          <a:cs typeface="Mangal"/>
                        </a:rPr>
                        <a:t> and Rocky</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Two characters from the movie</a:t>
                      </a:r>
                      <a:r>
                        <a:rPr lang="en-US" sz="1600" kern="50" baseline="0" dirty="0" smtClean="0">
                          <a:latin typeface="Times New Roman"/>
                          <a:ea typeface="SimSun"/>
                          <a:cs typeface="Mangal"/>
                        </a:rPr>
                        <a:t> </a:t>
                      </a:r>
                      <a:r>
                        <a:rPr lang="en-US" sz="1600" i="1" kern="50" baseline="0" dirty="0" smtClean="0">
                          <a:latin typeface="Times New Roman"/>
                          <a:ea typeface="SimSun"/>
                          <a:cs typeface="Mangal"/>
                        </a:rPr>
                        <a:t>Chicken Run</a:t>
                      </a:r>
                      <a:r>
                        <a:rPr lang="en-US" sz="1600" i="0" kern="50" baseline="0" dirty="0" smtClean="0">
                          <a:latin typeface="Times New Roman"/>
                          <a:ea typeface="SimSun"/>
                          <a:cs typeface="Mangal"/>
                        </a:rPr>
                        <a:t> that are attempting to escape from what is essentially a prison (Thus making them fairly Rascal-y characters)</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Castor and </a:t>
                      </a:r>
                      <a:r>
                        <a:rPr lang="en-US" sz="1600" kern="50" dirty="0" err="1" smtClean="0">
                          <a:latin typeface="Times New Roman"/>
                          <a:ea typeface="SimSun"/>
                          <a:cs typeface="Mangal"/>
                        </a:rPr>
                        <a:t>Pollux</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Twin</a:t>
                      </a:r>
                      <a:r>
                        <a:rPr lang="en-US" sz="1600" kern="50" baseline="0" dirty="0" smtClean="0">
                          <a:latin typeface="Times New Roman"/>
                          <a:ea typeface="SimSun"/>
                          <a:cs typeface="Mangal"/>
                        </a:rPr>
                        <a:t> sons of the god Zeus in Greek mythology (Would be especially applicable if each sub-satellite of Rascal ended up being identical)</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Beta and Gamma</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Two characters from the movie</a:t>
                      </a:r>
                      <a:r>
                        <a:rPr lang="en-US" sz="1600" kern="50" baseline="0" dirty="0" smtClean="0">
                          <a:latin typeface="Times New Roman"/>
                          <a:ea typeface="SimSun"/>
                          <a:cs typeface="Mangal"/>
                        </a:rPr>
                        <a:t> </a:t>
                      </a:r>
                      <a:r>
                        <a:rPr lang="en-US" sz="1600" i="1" kern="50" baseline="0" dirty="0" smtClean="0">
                          <a:latin typeface="Times New Roman"/>
                          <a:ea typeface="SimSun"/>
                          <a:cs typeface="Mangal"/>
                        </a:rPr>
                        <a:t>Up</a:t>
                      </a:r>
                      <a:r>
                        <a:rPr lang="en-US" sz="1600" i="0" kern="50" baseline="0" dirty="0" smtClean="0">
                          <a:latin typeface="Times New Roman"/>
                          <a:ea typeface="SimSun"/>
                          <a:cs typeface="Mangal"/>
                        </a:rPr>
                        <a:t> that are in constant pursuit of a difficult to achieve goal</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Jade and Nephrite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Jade is a character from the show </a:t>
                      </a:r>
                      <a:r>
                        <a:rPr lang="en-US" sz="1600" i="1" kern="50" dirty="0" smtClean="0">
                          <a:latin typeface="Times New Roman"/>
                          <a:ea typeface="SimSun"/>
                          <a:cs typeface="Mangal"/>
                        </a:rPr>
                        <a:t>Johnny</a:t>
                      </a:r>
                      <a:r>
                        <a:rPr lang="en-US" sz="1600" i="1" kern="50" baseline="0" dirty="0" smtClean="0">
                          <a:latin typeface="Times New Roman"/>
                          <a:ea typeface="SimSun"/>
                          <a:cs typeface="Mangal"/>
                        </a:rPr>
                        <a:t> Quest, </a:t>
                      </a:r>
                      <a:r>
                        <a:rPr lang="en-US" sz="1600" i="0" kern="50" baseline="0" dirty="0" smtClean="0">
                          <a:latin typeface="Times New Roman"/>
                          <a:ea typeface="SimSun"/>
                          <a:cs typeface="Mangal"/>
                        </a:rPr>
                        <a:t>the progenitor of the mission from which Rascal sprung forth (Bandit), as well as a precious gemstone, which ties the mission back to naming roots put in place at Stanford University. Nephrite is a common gemstone that develops alongside Jade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Jade and Turquoise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Same</a:t>
                      </a:r>
                      <a:r>
                        <a:rPr lang="en-US" sz="1600" kern="50" baseline="0" dirty="0" smtClean="0">
                          <a:latin typeface="Times New Roman"/>
                          <a:ea typeface="SimSun"/>
                          <a:cs typeface="Mangal"/>
                        </a:rPr>
                        <a:t> as previous entry, except that Turquoise was a gemstone commonly used by Native American tribes in arrow making, in the hopes that the arrows embedded with Turquoise had a better chance of finding their mark</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smtClean="0"/>
              <a:t>RCL.PL.STR1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39178081"/>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total </a:t>
                      </a:r>
                      <a:r>
                        <a:rPr lang="en-US" sz="2000" b="1" i="1" dirty="0" smtClean="0">
                          <a:solidFill>
                            <a:schemeClr val="tx1"/>
                          </a:solidFill>
                        </a:rPr>
                        <a:t>CubeSat system </a:t>
                      </a:r>
                      <a:r>
                        <a:rPr lang="en-US" sz="2000" b="1" i="1" dirty="0" smtClean="0">
                          <a:solidFill>
                            <a:schemeClr val="tx1"/>
                          </a:solidFill>
                        </a:rPr>
                        <a:t>volume shall not exceed </a:t>
                      </a:r>
                      <a:r>
                        <a:rPr lang="en-US" sz="2000" b="1" i="1" dirty="0" smtClean="0">
                          <a:solidFill>
                            <a:schemeClr val="tx1"/>
                          </a:solidFill>
                        </a:rPr>
                        <a:t>6U”</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486025"/>
            <a:ext cx="9152242" cy="1590126"/>
          </a:xfrm>
          <a:prstGeom prst="rect">
            <a:avLst/>
          </a:prstGeom>
          <a:noFill/>
        </p:spPr>
        <p:txBody>
          <a:bodyPr wrap="square" lIns="100785" tIns="50393" rIns="100785" bIns="50393" rtlCol="0">
            <a:spAutoFit/>
          </a:bodyPr>
          <a:lstStyle/>
          <a:p>
            <a:r>
              <a:rPr lang="en-US" sz="2600" b="1" dirty="0">
                <a:solidFill>
                  <a:schemeClr val="tx1"/>
                </a:solidFill>
              </a:rPr>
              <a:t>M</a:t>
            </a:r>
            <a:r>
              <a:rPr lang="en-US" sz="2600" b="1" dirty="0" smtClean="0">
                <a:solidFill>
                  <a:schemeClr val="tx1"/>
                </a:solidFill>
              </a:rPr>
              <a:t>et </a:t>
            </a:r>
            <a:r>
              <a:rPr lang="en-US" sz="2600" b="1" dirty="0">
                <a:solidFill>
                  <a:schemeClr val="tx1"/>
                </a:solidFill>
              </a:rPr>
              <a:t>by verifying the maximum outer dimensions of the CubeSat system fall within those dictated by a 6U architecture (20 cm x 10 cm x 300 cm</a:t>
            </a:r>
            <a:r>
              <a:rPr lang="en-US" sz="2600" b="1" dirty="0" smtClean="0">
                <a:solidFill>
                  <a:schemeClr val="tx1"/>
                </a:solidFill>
              </a:rPr>
              <a:t>) and performing a fit check with the 6U deployer.</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603819765"/>
              </p:ext>
            </p:extLst>
          </p:nvPr>
        </p:nvGraphicFramePr>
        <p:xfrm>
          <a:off x="5421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total CubeSat</a:t>
                      </a:r>
                      <a:r>
                        <a:rPr lang="en-US" sz="2000" b="1" i="1" baseline="0" dirty="0" smtClean="0">
                          <a:solidFill>
                            <a:schemeClr val="tx1"/>
                          </a:solidFill>
                        </a:rPr>
                        <a:t> </a:t>
                      </a:r>
                      <a:r>
                        <a:rPr lang="en-US" sz="2000" b="1" i="1" baseline="0" dirty="0" smtClean="0">
                          <a:solidFill>
                            <a:schemeClr val="tx1"/>
                          </a:solidFill>
                        </a:rPr>
                        <a:t> system mass </a:t>
                      </a:r>
                      <a:r>
                        <a:rPr lang="en-US" sz="2000" b="1" i="1" baseline="0" dirty="0" smtClean="0">
                          <a:solidFill>
                            <a:schemeClr val="tx1"/>
                          </a:solidFill>
                        </a:rPr>
                        <a:t>shall not exceed 8.0 </a:t>
                      </a:r>
                      <a:r>
                        <a:rPr lang="en-US" sz="2000" b="1" i="1" baseline="0" dirty="0" smtClean="0">
                          <a:solidFill>
                            <a:schemeClr val="tx1"/>
                          </a:solidFill>
                        </a:rPr>
                        <a:t>kg”</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4098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Met by weighing the integrated spacecraft prior to launch vehicle integration.</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Tree>
    <p:extLst>
      <p:ext uri="{BB962C8B-B14F-4D97-AF65-F5344CB8AC3E}">
        <p14:creationId xmlns:p14="http://schemas.microsoft.com/office/powerpoint/2010/main" xmlns="" val="3723488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RCL.PL.STR3</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053268969"/>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materials used in the </a:t>
                      </a:r>
                      <a:r>
                        <a:rPr lang="en-US" sz="2000" b="1" i="1" dirty="0" smtClean="0">
                          <a:solidFill>
                            <a:schemeClr val="tx1"/>
                          </a:solidFill>
                        </a:rPr>
                        <a:t>CubeSa</a:t>
                      </a:r>
                      <a:r>
                        <a:rPr lang="en-US" sz="2000" b="1" i="1" baseline="0" dirty="0" smtClean="0">
                          <a:solidFill>
                            <a:schemeClr val="tx1"/>
                          </a:solidFill>
                        </a:rPr>
                        <a:t>t system </a:t>
                      </a:r>
                      <a:r>
                        <a:rPr lang="en-US" sz="2000" b="1" i="1" baseline="0" dirty="0" smtClean="0">
                          <a:solidFill>
                            <a:schemeClr val="tx1"/>
                          </a:solidFill>
                        </a:rPr>
                        <a:t>shall have a Total Mass Loss of less than 1.0 </a:t>
                      </a:r>
                      <a:r>
                        <a:rPr lang="en-US" sz="2000" b="1" i="1" baseline="0"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161131" y="2638425"/>
            <a:ext cx="9914732" cy="845948"/>
          </a:xfrm>
          <a:prstGeom prst="rect">
            <a:avLst/>
          </a:prstGeom>
          <a:noFill/>
        </p:spPr>
        <p:txBody>
          <a:bodyPr wrap="square" lIns="100785" tIns="50393" rIns="100785" bIns="50393" rtlCol="0">
            <a:spAutoFit/>
          </a:bodyPr>
          <a:lstStyle/>
          <a:p>
            <a:r>
              <a:rPr lang="en-US" sz="2600" b="1" dirty="0" smtClean="0">
                <a:solidFill>
                  <a:schemeClr val="tx1"/>
                </a:solidFill>
              </a:rPr>
              <a:t>Met by only using materials found on the NASA approved list of low outgassing materials (http://outgassing.nasa.gov).</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Tree>
    <p:extLst>
      <p:ext uri="{BB962C8B-B14F-4D97-AF65-F5344CB8AC3E}">
        <p14:creationId xmlns:p14="http://schemas.microsoft.com/office/powerpoint/2010/main" xmlns="" val="3834814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RCL.PL.STR4</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435413979"/>
              </p:ext>
            </p:extLst>
          </p:nvPr>
        </p:nvGraphicFramePr>
        <p:xfrm>
          <a:off x="465931" y="8858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RCL.PL.STR4</a:t>
                      </a:r>
                      <a:endParaRPr lang="en-US" sz="2000" b="1" dirty="0" smtClean="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materials used in the</a:t>
                      </a:r>
                      <a:r>
                        <a:rPr lang="en-US" sz="2000" b="1" i="1" baseline="0" dirty="0" smtClean="0">
                          <a:solidFill>
                            <a:schemeClr val="tx1"/>
                          </a:solidFill>
                        </a:rPr>
                        <a:t> </a:t>
                      </a:r>
                      <a:r>
                        <a:rPr lang="en-US" sz="2000" b="1" i="1" baseline="0" dirty="0" smtClean="0">
                          <a:solidFill>
                            <a:schemeClr val="tx1"/>
                          </a:solidFill>
                        </a:rPr>
                        <a:t>CubeSat system </a:t>
                      </a:r>
                      <a:r>
                        <a:rPr lang="en-US" sz="2000" b="1" i="1" baseline="0" dirty="0" smtClean="0">
                          <a:solidFill>
                            <a:schemeClr val="tx1"/>
                          </a:solidFill>
                        </a:rPr>
                        <a:t>shall have a Collected Volatile Condensable Material of less than 0.1 </a:t>
                      </a:r>
                      <a:r>
                        <a:rPr lang="en-US" sz="2000" b="1" i="1" baseline="0"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790825"/>
            <a:ext cx="9152242" cy="1218038"/>
          </a:xfrm>
          <a:prstGeom prst="rect">
            <a:avLst/>
          </a:prstGeom>
          <a:noFill/>
        </p:spPr>
        <p:txBody>
          <a:bodyPr wrap="square" lIns="100785" tIns="50393" rIns="100785" bIns="50393" rtlCol="0">
            <a:spAutoFit/>
          </a:bodyPr>
          <a:lstStyle/>
          <a:p>
            <a:r>
              <a:rPr lang="en-US" sz="2600" b="1" dirty="0">
                <a:solidFill>
                  <a:schemeClr val="tx1"/>
                </a:solidFill>
              </a:rPr>
              <a:t>Met by only using materials found on the NASA approved list of low outgassing materials (http://outgassing.nasa.gov</a:t>
            </a:r>
            <a:r>
              <a:rPr lang="en-US" sz="2600" b="1" dirty="0" smtClean="0">
                <a:solidFill>
                  <a:schemeClr val="tx1"/>
                </a:solidFill>
              </a:rPr>
              <a:t>).</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14</a:t>
            </a:fld>
            <a:endParaRPr lang="en-US" altLang="en-US" dirty="0"/>
          </a:p>
        </p:txBody>
      </p:sp>
    </p:spTree>
    <p:extLst>
      <p:ext uri="{BB962C8B-B14F-4D97-AF65-F5344CB8AC3E}">
        <p14:creationId xmlns:p14="http://schemas.microsoft.com/office/powerpoint/2010/main" xmlns="" val="1268200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RCL.PL.MOP1</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692413085"/>
              </p:ext>
            </p:extLst>
          </p:nvPr>
        </p:nvGraphicFramePr>
        <p:xfrm>
          <a:off x="4659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a:t>
                      </a:r>
                      <a:r>
                        <a:rPr lang="en-US" sz="2000" b="1" i="1" dirty="0" smtClean="0">
                          <a:solidFill>
                            <a:schemeClr val="tx1"/>
                          </a:solidFill>
                        </a:rPr>
                        <a:t> system must </a:t>
                      </a:r>
                      <a:r>
                        <a:rPr lang="en-US" sz="2000" b="1" i="1" dirty="0" smtClean="0">
                          <a:solidFill>
                            <a:schemeClr val="tx1"/>
                          </a:solidFill>
                        </a:rPr>
                        <a:t>be</a:t>
                      </a:r>
                      <a:r>
                        <a:rPr lang="en-US" sz="2000" b="1" i="1" baseline="0" dirty="0" smtClean="0">
                          <a:solidFill>
                            <a:schemeClr val="tx1"/>
                          </a:solidFill>
                        </a:rPr>
                        <a:t> in orbit for at least 6 </a:t>
                      </a:r>
                      <a:r>
                        <a:rPr lang="en-US" sz="2000" b="1" i="1" baseline="0" dirty="0" smtClean="0">
                          <a:solidFill>
                            <a:schemeClr val="tx1"/>
                          </a:solidFill>
                        </a:rPr>
                        <a:t>months”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562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constructing an accurate power budget, performing a battery charge / discharge test, performing a day-in-the-life test, performing a solar panel charge test, and performing a solar cell degradation analysis</a:t>
            </a:r>
            <a:r>
              <a:rPr lang="en-US" sz="2600" b="1" i="1" dirty="0" smtClean="0"/>
              <a:t>.</a:t>
            </a:r>
            <a:endParaRPr lang="en-US" sz="2600" b="1" i="1" dirty="0"/>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Tree>
    <p:extLst>
      <p:ext uri="{BB962C8B-B14F-4D97-AF65-F5344CB8AC3E}">
        <p14:creationId xmlns:p14="http://schemas.microsoft.com/office/powerpoint/2010/main" xmlns="" val="813934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897762007"/>
              </p:ext>
            </p:extLst>
          </p:nvPr>
        </p:nvGraphicFramePr>
        <p:xfrm>
          <a:off x="5421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a:t>
                      </a:r>
                      <a:r>
                        <a:rPr lang="en-US" sz="2000" b="1" i="1" dirty="0" smtClean="0">
                          <a:solidFill>
                            <a:schemeClr val="tx1"/>
                          </a:solidFill>
                        </a:rPr>
                        <a:t> system</a:t>
                      </a:r>
                      <a:r>
                        <a:rPr lang="en-US" sz="2000" b="1" i="1" baseline="0" dirty="0" smtClean="0">
                          <a:solidFill>
                            <a:schemeClr val="tx1"/>
                          </a:solidFill>
                        </a:rPr>
                        <a:t> </a:t>
                      </a:r>
                      <a:r>
                        <a:rPr lang="en-US" sz="2000" b="1" i="1" dirty="0" smtClean="0">
                          <a:solidFill>
                            <a:schemeClr val="tx1"/>
                          </a:solidFill>
                        </a:rPr>
                        <a:t>must </a:t>
                      </a:r>
                      <a:r>
                        <a:rPr lang="en-US" sz="2000" b="1" i="1" dirty="0" smtClean="0">
                          <a:solidFill>
                            <a:schemeClr val="tx1"/>
                          </a:solidFill>
                        </a:rPr>
                        <a:t>deorbit within 25 years of being </a:t>
                      </a:r>
                      <a:r>
                        <a:rPr lang="en-US" sz="2000" b="1" i="1" dirty="0" smtClean="0">
                          <a:solidFill>
                            <a:schemeClr val="tx1"/>
                          </a:solidFill>
                        </a:rPr>
                        <a:t>launched”</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4860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performing an orbital analysis using orbital parameters for various altitudes to determine orbital lifetime. If the orbital lifetime exceeds 25 years, a deorbit mechanism will be included in the design.</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spTree>
    <p:extLst>
      <p:ext uri="{BB962C8B-B14F-4D97-AF65-F5344CB8AC3E}">
        <p14:creationId xmlns:p14="http://schemas.microsoft.com/office/powerpoint/2010/main" xmlns="" val="3919620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RCL.PL.STR5</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4177955595"/>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system shall be conjoined prior to launch vehicle </a:t>
                      </a:r>
                      <a:r>
                        <a:rPr lang="en-US" sz="2000" b="1" i="1" dirty="0" smtClean="0">
                          <a:solidFill>
                            <a:schemeClr val="tx1"/>
                          </a:solidFill>
                        </a:rPr>
                        <a:t>integration”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3897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Met by conducting an separation test then an integrated vibration test of the flight unit prior to launch vehicle integration.</a:t>
            </a:r>
            <a:endParaRPr lang="en-US" sz="2600" b="1"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spTree>
    <p:extLst>
      <p:ext uri="{BB962C8B-B14F-4D97-AF65-F5344CB8AC3E}">
        <p14:creationId xmlns:p14="http://schemas.microsoft.com/office/powerpoint/2010/main" xmlns="" val="178378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RCL.PL.STR6</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890384289"/>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RCL.PL.STR6</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shall incorporate a Remove</a:t>
                      </a:r>
                      <a:r>
                        <a:rPr lang="en-US" sz="2000" b="1" i="1" baseline="0" dirty="0" smtClean="0">
                          <a:solidFill>
                            <a:schemeClr val="tx1"/>
                          </a:solidFill>
                        </a:rPr>
                        <a:t> Before Flight </a:t>
                      </a:r>
                      <a:r>
                        <a:rPr lang="en-US" sz="2000" b="1" i="1" baseline="0" dirty="0" smtClean="0">
                          <a:solidFill>
                            <a:schemeClr val="tx1"/>
                          </a:solidFill>
                        </a:rPr>
                        <a:t>pin”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333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The Remove Before Flight (RBF) pin is used to cur all power to the spacecraft by physically separating the battery circuit from the rest of the spacecraft, enabling the spacecraft to be handled safely and easily while the pin is inserted.</a:t>
            </a:r>
            <a:endParaRPr lang="en-US" sz="2600" b="1" dirty="0">
              <a:solidFill>
                <a:schemeClr val="tx1"/>
              </a:solidFill>
            </a:endParaRPr>
          </a:p>
        </p:txBody>
      </p:sp>
      <p:pic>
        <p:nvPicPr>
          <p:cNvPr id="8" name="Picture 7"/>
          <p:cNvPicPr/>
          <p:nvPr/>
        </p:nvPicPr>
        <p:blipFill>
          <a:blip r:embed="rId2" cstate="print"/>
          <a:srcRect/>
          <a:stretch>
            <a:fillRect/>
          </a:stretch>
        </p:blipFill>
        <p:spPr bwMode="auto">
          <a:xfrm>
            <a:off x="2447131" y="4238625"/>
            <a:ext cx="4572000" cy="2514600"/>
          </a:xfrm>
          <a:prstGeom prst="rect">
            <a:avLst/>
          </a:prstGeom>
          <a:noFill/>
          <a:ln w="9525">
            <a:noFill/>
            <a:miter lim="800000"/>
            <a:headEnd/>
            <a:tailEnd/>
          </a:ln>
        </p:spPr>
      </p:pic>
      <p:sp>
        <p:nvSpPr>
          <p:cNvPr id="9" name="Oval 8"/>
          <p:cNvSpPr/>
          <p:nvPr/>
        </p:nvSpPr>
        <p:spPr bwMode="auto">
          <a:xfrm>
            <a:off x="49617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0" name="Oval 9"/>
          <p:cNvSpPr/>
          <p:nvPr/>
        </p:nvSpPr>
        <p:spPr bwMode="auto">
          <a:xfrm>
            <a:off x="55713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1" name="Oval 10"/>
          <p:cNvSpPr/>
          <p:nvPr/>
        </p:nvSpPr>
        <p:spPr bwMode="auto">
          <a:xfrm>
            <a:off x="61809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2" name="Slide Number Placeholder 11"/>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Tree>
    <p:extLst>
      <p:ext uri="{BB962C8B-B14F-4D97-AF65-F5344CB8AC3E}">
        <p14:creationId xmlns:p14="http://schemas.microsoft.com/office/powerpoint/2010/main" xmlns="" val="3869352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7C4B2866-8367-4910-AA93-561FB5026324}" type="slidenum">
              <a:rPr lang="en-US" altLang="en-US">
                <a:solidFill>
                  <a:srgbClr val="FFFFFF"/>
                </a:solidFill>
                <a:latin typeface="Times New Roman" pitchFamily="16" charset="0"/>
              </a:rPr>
              <a:pPr eaLnBrk="1"/>
              <a:t>19</a:t>
            </a:fld>
            <a:endParaRPr lang="en-US" altLang="en-US">
              <a:solidFill>
                <a:srgbClr val="FFFFFF"/>
              </a:solidFill>
              <a:latin typeface="Times New Roman" pitchFamily="16" charset="0"/>
            </a:endParaRPr>
          </a:p>
        </p:txBody>
      </p:sp>
      <p:sp>
        <p:nvSpPr>
          <p:cNvPr id="22531"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RCL.PL.STR7</a:t>
            </a:r>
          </a:p>
        </p:txBody>
      </p:sp>
      <p:sp>
        <p:nvSpPr>
          <p:cNvPr id="22532"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AE115C73-9D96-471C-845A-7CA50A1BB96D}" type="slidenum">
              <a:rPr lang="en-US" altLang="en-US">
                <a:solidFill>
                  <a:srgbClr val="FFFFFF"/>
                </a:solidFill>
                <a:latin typeface="Times New Roman" pitchFamily="16" charset="0"/>
              </a:rPr>
              <a:pPr eaLnBrk="1"/>
              <a:t>2</a:t>
            </a:fld>
            <a:endParaRPr lang="en-US" altLang="en-US">
              <a:solidFill>
                <a:srgbClr val="FFFFFF"/>
              </a:solidFill>
              <a:latin typeface="Times New Roman" pitchFamily="16" charset="0"/>
            </a:endParaRPr>
          </a:p>
        </p:txBody>
      </p:sp>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Mission Summary</a:t>
            </a:r>
          </a:p>
        </p:txBody>
      </p:sp>
      <p:sp>
        <p:nvSpPr>
          <p:cNvPr id="5122" name="Rectangle 2"/>
          <p:cNvSpPr>
            <a:spLocks noGrp="1" noChangeArrowheads="1"/>
          </p:cNvSpPr>
          <p:nvPr>
            <p:ph type="body" idx="1"/>
          </p:nvPr>
        </p:nvSpPr>
        <p:spPr>
          <a:xfrm>
            <a:off x="503238" y="1768475"/>
            <a:ext cx="9067800"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The proposed mission will demonstrate proximity operations and rendezvous within a 6U spacecraft architecture by:</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Stationkeeping: Maintain a 10-75 m relative displacement between a target and chase vehicle for at least 5 orbits.</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“Escape” Maneuver: Perform an orbital maneuver that intentionally increases the final relative displacement between the target and chase vehicle to at least 100 meters in a maximum time of 1 orbit.</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Rendezvous: Perform an orbital maneuver that intentionally decreases the final relative displacement between the target and chase vehicles to within 50 m for a period of time of at least 5 orbits.</a:t>
            </a:r>
          </a:p>
          <a:p>
            <a:pPr marL="215900" indent="-214313" eaLnBrk="1">
              <a:buClrTx/>
              <a:buSzTx/>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6C918B68-B9D8-432B-893F-AC9001C315F8}" type="slidenum">
              <a:rPr lang="en-US" altLang="en-US">
                <a:solidFill>
                  <a:srgbClr val="FFFFFF"/>
                </a:solidFill>
                <a:latin typeface="Times New Roman" pitchFamily="16" charset="0"/>
              </a:rPr>
              <a:pPr eaLnBrk="1"/>
              <a:t>20</a:t>
            </a:fld>
            <a:endParaRPr lang="en-US" altLang="en-US">
              <a:solidFill>
                <a:srgbClr val="FFFFFF"/>
              </a:solidFill>
              <a:latin typeface="Times New Roman" pitchFamily="16" charset="0"/>
            </a:endParaRPr>
          </a:p>
        </p:txBody>
      </p:sp>
      <p:sp>
        <p:nvSpPr>
          <p:cNvPr id="2355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RCL.PL.STR8</a:t>
            </a:r>
          </a:p>
        </p:txBody>
      </p:sp>
      <p:sp>
        <p:nvSpPr>
          <p:cNvPr id="23556"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CEBE1529-46DA-4476-8FDC-8950EFAA04CF}" type="slidenum">
              <a:rPr lang="en-US" altLang="en-US">
                <a:solidFill>
                  <a:srgbClr val="FFFFFF"/>
                </a:solidFill>
                <a:latin typeface="Times New Roman" pitchFamily="16" charset="0"/>
              </a:rPr>
              <a:pPr eaLnBrk="1"/>
              <a:t>21</a:t>
            </a:fld>
            <a:endParaRPr lang="en-US" altLang="en-US">
              <a:solidFill>
                <a:srgbClr val="FFFFFF"/>
              </a:solidFill>
              <a:latin typeface="Times New Roman" pitchFamily="16" charset="0"/>
            </a:endParaRPr>
          </a:p>
        </p:txBody>
      </p:sp>
      <p:sp>
        <p:nvSpPr>
          <p:cNvPr id="2457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RCL.PL.STR9</a:t>
            </a:r>
          </a:p>
        </p:txBody>
      </p:sp>
      <p:sp>
        <p:nvSpPr>
          <p:cNvPr id="24580"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17C5460C-462A-4BB5-85D0-21BF29C21AD7}" type="slidenum">
              <a:rPr lang="en-US" altLang="en-US">
                <a:solidFill>
                  <a:srgbClr val="FFFFFF"/>
                </a:solidFill>
                <a:latin typeface="Times New Roman" pitchFamily="16" charset="0"/>
              </a:rPr>
              <a:pPr eaLnBrk="1"/>
              <a:t>22</a:t>
            </a:fld>
            <a:endParaRPr lang="en-US" altLang="en-US">
              <a:solidFill>
                <a:srgbClr val="FFFFFF"/>
              </a:solidFill>
              <a:latin typeface="Times New Roman" pitchFamily="16" charset="0"/>
            </a:endParaRPr>
          </a:p>
        </p:txBody>
      </p:sp>
      <p:sp>
        <p:nvSpPr>
          <p:cNvPr id="25603"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RCL.PL.STR10</a:t>
            </a:r>
          </a:p>
        </p:txBody>
      </p:sp>
      <p:sp>
        <p:nvSpPr>
          <p:cNvPr id="25604"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02FB2807-FA39-4D4A-B3E6-66A0366132D2}" type="slidenum">
              <a:rPr lang="en-US" altLang="en-US">
                <a:solidFill>
                  <a:srgbClr val="FFFFFF"/>
                </a:solidFill>
                <a:latin typeface="Times New Roman" pitchFamily="16" charset="0"/>
              </a:rPr>
              <a:pPr eaLnBrk="1"/>
              <a:t>23</a:t>
            </a:fld>
            <a:endParaRPr lang="en-US" altLang="en-US">
              <a:solidFill>
                <a:srgbClr val="FFFFFF"/>
              </a:solidFill>
              <a:latin typeface="Times New Roman" pitchFamily="16" charset="0"/>
            </a:endParaRPr>
          </a:p>
        </p:txBody>
      </p:sp>
      <p:sp>
        <p:nvSpPr>
          <p:cNvPr id="26627"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RCL.PL.STR11</a:t>
            </a:r>
          </a:p>
        </p:txBody>
      </p:sp>
      <p:sp>
        <p:nvSpPr>
          <p:cNvPr id="26628"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5EA20D4D-5C3F-4A41-8724-E3B8F42E21C3}" type="slidenum">
              <a:rPr lang="en-US" altLang="en-US">
                <a:solidFill>
                  <a:srgbClr val="FFFFFF"/>
                </a:solidFill>
                <a:latin typeface="Times New Roman" pitchFamily="16" charset="0"/>
              </a:rPr>
              <a:pPr eaLnBrk="1"/>
              <a:t>24</a:t>
            </a:fld>
            <a:endParaRPr lang="en-US" altLang="en-US">
              <a:solidFill>
                <a:srgbClr val="FFFFFF"/>
              </a:solidFill>
              <a:latin typeface="Times New Roman" pitchFamily="16" charset="0"/>
            </a:endParaRPr>
          </a:p>
        </p:txBody>
      </p:sp>
      <p:sp>
        <p:nvSpPr>
          <p:cNvPr id="27651"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RCL.PL.STR12</a:t>
            </a:r>
          </a:p>
        </p:txBody>
      </p:sp>
      <p:sp>
        <p:nvSpPr>
          <p:cNvPr id="27652"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94AACF68-77C5-4815-BF4B-BE542F78E3F5}" type="slidenum">
              <a:rPr lang="en-US" altLang="en-US">
                <a:solidFill>
                  <a:srgbClr val="FFFFFF"/>
                </a:solidFill>
                <a:latin typeface="Times New Roman" pitchFamily="16" charset="0"/>
              </a:rPr>
              <a:pPr eaLnBrk="1"/>
              <a:t>25</a:t>
            </a:fld>
            <a:endParaRPr lang="en-US" altLang="en-US">
              <a:solidFill>
                <a:srgbClr val="FFFFFF"/>
              </a:solidFill>
              <a:latin typeface="Times New Roman" pitchFamily="16" charset="0"/>
            </a:endParaRPr>
          </a:p>
        </p:txBody>
      </p:sp>
      <p:sp>
        <p:nvSpPr>
          <p:cNvPr id="2867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RCL.PL.STR13</a:t>
            </a:r>
          </a:p>
        </p:txBody>
      </p:sp>
      <p:sp>
        <p:nvSpPr>
          <p:cNvPr id="28676"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0F6AAE98-7ADB-49BF-AA36-26036EE63378}" type="slidenum">
              <a:rPr lang="en-US" altLang="en-US">
                <a:solidFill>
                  <a:srgbClr val="FFFFFF"/>
                </a:solidFill>
                <a:latin typeface="Times New Roman" pitchFamily="16" charset="0"/>
              </a:rPr>
              <a:pPr eaLnBrk="1"/>
              <a:t>26</a:t>
            </a:fld>
            <a:endParaRPr lang="en-US" altLang="en-US">
              <a:solidFill>
                <a:srgbClr val="FFFFFF"/>
              </a:solidFill>
              <a:latin typeface="Times New Roman" pitchFamily="16" charset="0"/>
            </a:endParaRPr>
          </a:p>
        </p:txBody>
      </p:sp>
      <p:sp>
        <p:nvSpPr>
          <p:cNvPr id="2969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RCL.PL.STR14</a:t>
            </a:r>
          </a:p>
        </p:txBody>
      </p:sp>
      <p:sp>
        <p:nvSpPr>
          <p:cNvPr id="29700"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23" name="Group 31"/>
          <p:cNvGraphicFramePr>
            <a:graphicFrameLocks noGrp="1"/>
          </p:cNvGraphicFramePr>
          <p:nvPr>
            <p:ph idx="1"/>
          </p:nvPr>
        </p:nvGraphicFramePr>
        <p:xfrm>
          <a:off x="389731" y="733425"/>
          <a:ext cx="9068276" cy="2878126"/>
        </p:xfrm>
        <a:graphic>
          <a:graphicData uri="http://schemas.openxmlformats.org/drawingml/2006/table">
            <a:tbl>
              <a:tblPr/>
              <a:tblGrid>
                <a:gridCol w="3695938"/>
                <a:gridCol w="5372338"/>
              </a:tblGrid>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RCL.PL.STR15</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Ends of the Rails on the +Z/-Z Faces of the CubeSat System Shall have a Minimum Surface Area of 6.5 mm x 6.5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294731" y="3781425"/>
            <a:ext cx="5410200" cy="3276600"/>
          </a:xfrm>
          <a:prstGeom prst="rect">
            <a:avLst/>
          </a:prstGeom>
          <a:noFill/>
          <a:ln w="9525">
            <a:noFill/>
            <a:miter lim="800000"/>
            <a:headEnd/>
            <a:tailEnd/>
          </a:ln>
        </p:spPr>
      </p:pic>
      <p:sp>
        <p:nvSpPr>
          <p:cNvPr id="5" name="Oval 4"/>
          <p:cNvSpPr/>
          <p:nvPr/>
        </p:nvSpPr>
        <p:spPr bwMode="auto">
          <a:xfrm>
            <a:off x="51141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Oval 5"/>
          <p:cNvSpPr/>
          <p:nvPr/>
        </p:nvSpPr>
        <p:spPr bwMode="auto">
          <a:xfrm>
            <a:off x="51141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Oval 6"/>
          <p:cNvSpPr/>
          <p:nvPr/>
        </p:nvSpPr>
        <p:spPr bwMode="auto">
          <a:xfrm>
            <a:off x="72477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8" name="Oval 7"/>
          <p:cNvSpPr/>
          <p:nvPr/>
        </p:nvSpPr>
        <p:spPr bwMode="auto">
          <a:xfrm>
            <a:off x="72477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cxnSp>
        <p:nvCxnSpPr>
          <p:cNvPr id="10" name="Straight Arrow Connector 9"/>
          <p:cNvCxnSpPr>
            <a:stCxn id="6" idx="4"/>
          </p:cNvCxnSpPr>
          <p:nvPr/>
        </p:nvCxnSpPr>
        <p:spPr bwMode="auto">
          <a:xfrm>
            <a:off x="5190331" y="5000625"/>
            <a:ext cx="0" cy="5334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Arrow Connector 13"/>
          <p:cNvCxnSpPr>
            <a:stCxn id="8" idx="2"/>
          </p:cNvCxnSpPr>
          <p:nvPr/>
        </p:nvCxnSpPr>
        <p:spPr bwMode="auto">
          <a:xfrm flipH="1">
            <a:off x="5418931" y="4391025"/>
            <a:ext cx="1828800" cy="11430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hape 17"/>
          <p:cNvCxnSpPr>
            <a:stCxn id="5" idx="6"/>
          </p:cNvCxnSpPr>
          <p:nvPr/>
        </p:nvCxnSpPr>
        <p:spPr bwMode="auto">
          <a:xfrm>
            <a:off x="5266531" y="4391025"/>
            <a:ext cx="76200" cy="11430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hape 21"/>
          <p:cNvCxnSpPr>
            <a:stCxn id="7" idx="4"/>
          </p:cNvCxnSpPr>
          <p:nvPr/>
        </p:nvCxnSpPr>
        <p:spPr bwMode="auto">
          <a:xfrm rot="5400000">
            <a:off x="6066631" y="4429125"/>
            <a:ext cx="685800" cy="18288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Slide Number Placeholder 24"/>
          <p:cNvSpPr>
            <a:spLocks noGrp="1"/>
          </p:cNvSpPr>
          <p:nvPr>
            <p:ph type="sldNum" sz="quarter" idx="12"/>
          </p:nvPr>
        </p:nvSpPr>
        <p:spPr/>
        <p:txBody>
          <a:bodyPr/>
          <a:lstStyle/>
          <a:p>
            <a:fld id="{DD5060F4-F80D-4CAD-9805-58913C83D82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36" name="Group 24"/>
          <p:cNvGraphicFramePr>
            <a:graphicFrameLocks noGrp="1"/>
          </p:cNvGraphicFramePr>
          <p:nvPr>
            <p:ph idx="1"/>
          </p:nvPr>
        </p:nvGraphicFramePr>
        <p:xfrm>
          <a:off x="465931" y="733425"/>
          <a:ext cx="9068276" cy="2520951"/>
        </p:xfrm>
        <a:graphic>
          <a:graphicData uri="http://schemas.openxmlformats.org/drawingml/2006/table">
            <a:tbl>
              <a:tblPr/>
              <a:tblGrid>
                <a:gridCol w="2602931"/>
                <a:gridCol w="6465345"/>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RCL.PL.STR16</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+Y/-Y Faces of the CubeSat System Shall have a Length of 100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3056731" y="3857625"/>
            <a:ext cx="304800" cy="9144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5" name="Group 27"/>
          <p:cNvGraphicFramePr>
            <a:graphicFrameLocks noGrp="1"/>
          </p:cNvGraphicFramePr>
          <p:nvPr>
            <p:ph idx="1"/>
          </p:nvPr>
        </p:nvGraphicFramePr>
        <p:xfrm>
          <a:off x="465931" y="5048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RCL.PL.STR18</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height of the CubeSat System Shall be 300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5190331" y="4619625"/>
            <a:ext cx="2438400" cy="3810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BC619A43-031F-4467-A696-2A57958842DB}" type="slidenum">
              <a:rPr lang="en-US" altLang="en-US">
                <a:solidFill>
                  <a:srgbClr val="FFFFFF"/>
                </a:solidFill>
                <a:latin typeface="Times New Roman" pitchFamily="16" charset="0"/>
              </a:rPr>
              <a:pPr eaLnBrk="1"/>
              <a:t>3</a:t>
            </a:fld>
            <a:endParaRPr lang="en-US" altLang="en-US">
              <a:solidFill>
                <a:srgbClr val="FFFFFF"/>
              </a:solidFill>
              <a:latin typeface="Times New Roman" pitchFamily="16" charset="0"/>
            </a:endParaRPr>
          </a:p>
        </p:txBody>
      </p:sp>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xmlns="">
                <a:blipFill dpi="0" rotWithShape="0">
                  <a:blip/>
                  <a:srcRect l="36720" t="22469" r="33257" b="28795"/>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7" name="Group 45"/>
          <p:cNvGraphicFramePr>
            <a:graphicFrameLocks noGrp="1"/>
          </p:cNvGraphicFramePr>
          <p:nvPr>
            <p:ph idx="1"/>
          </p:nvPr>
        </p:nvGraphicFramePr>
        <p:xfrm>
          <a:off x="389731" y="581025"/>
          <a:ext cx="9068276" cy="2392850"/>
        </p:xfrm>
        <a:graphic>
          <a:graphicData uri="http://schemas.openxmlformats.org/drawingml/2006/table">
            <a:tbl>
              <a:tblPr/>
              <a:tblGrid>
                <a:gridCol w="3467338"/>
                <a:gridCol w="5600938"/>
              </a:tblGrid>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2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“Jade and Turquoise Shall be Capable of  Determining Relative Displacement between Each Other”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9" name="Text Box 47"/>
          <p:cNvSpPr txBox="1">
            <a:spLocks noChangeArrowheads="1"/>
          </p:cNvSpPr>
          <p:nvPr/>
        </p:nvSpPr>
        <p:spPr bwMode="auto">
          <a:xfrm>
            <a:off x="542131" y="3095625"/>
            <a:ext cx="9068277" cy="196221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understanding the relative displacement between Jade and </a:t>
            </a:r>
            <a:r>
              <a:rPr lang="en-US" sz="2600" b="1" dirty="0" smtClean="0">
                <a:solidFill>
                  <a:schemeClr val="tx1"/>
                </a:solidFill>
              </a:rPr>
              <a:t>Turquoise </a:t>
            </a:r>
            <a:r>
              <a:rPr lang="en-US" sz="2600" b="1" dirty="0">
                <a:solidFill>
                  <a:schemeClr val="tx1"/>
                </a:solidFill>
              </a:rPr>
              <a:t>after </a:t>
            </a:r>
            <a:r>
              <a:rPr lang="en-US" sz="2600" b="1" dirty="0" smtClean="0">
                <a:solidFill>
                  <a:schemeClr val="tx1"/>
                </a:solidFill>
              </a:rPr>
              <a:t>over the course of Rascal’s mission, as to verify the success of particular mission events, such as Rendezvous and “Escape”</a:t>
            </a:r>
            <a:endParaRPr lang="en-US" sz="2600" b="1" dirty="0">
              <a:solidFill>
                <a:schemeClr val="tx1"/>
              </a:solidFill>
            </a:endParaRPr>
          </a:p>
        </p:txBody>
      </p:sp>
      <p:sp>
        <p:nvSpPr>
          <p:cNvPr id="5" name="Slide Number Placeholder 4"/>
          <p:cNvSpPr>
            <a:spLocks noGrp="1"/>
          </p:cNvSpPr>
          <p:nvPr>
            <p:ph type="sldNum" sz="quarter" idx="12"/>
          </p:nvPr>
        </p:nvSpPr>
        <p:spPr/>
        <p:txBody>
          <a:bodyPr/>
          <a:lstStyle/>
          <a:p>
            <a:fld id="{DD5060F4-F80D-4CAD-9805-58913C83D82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2" name="Group 32"/>
          <p:cNvGraphicFramePr>
            <a:graphicFrameLocks noGrp="1"/>
          </p:cNvGraphicFramePr>
          <p:nvPr>
            <p:ph idx="1"/>
          </p:nvPr>
        </p:nvGraphicFramePr>
        <p:xfrm>
          <a:off x="465931" y="733425"/>
          <a:ext cx="9068276" cy="2158304"/>
        </p:xfrm>
        <a:graphic>
          <a:graphicData uri="http://schemas.openxmlformats.org/drawingml/2006/table">
            <a:tbl>
              <a:tblPr/>
              <a:tblGrid>
                <a:gridCol w="3352800"/>
                <a:gridCol w="5715476"/>
              </a:tblGrid>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be Capable of Recording Relative Displacement Data between Jade and Turquoise”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53" name="Text Box 33"/>
          <p:cNvSpPr txBox="1">
            <a:spLocks noChangeArrowheads="1"/>
          </p:cNvSpPr>
          <p:nvPr/>
        </p:nvSpPr>
        <p:spPr bwMode="auto">
          <a:xfrm>
            <a:off x="465931" y="3019425"/>
            <a:ext cx="9236208" cy="159012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a:t>
            </a:r>
            <a:r>
              <a:rPr lang="en-US" sz="2600" b="1" dirty="0" smtClean="0">
                <a:solidFill>
                  <a:schemeClr val="tx1"/>
                </a:solidFill>
              </a:rPr>
              <a:t>obtaining the </a:t>
            </a:r>
            <a:r>
              <a:rPr lang="en-US" sz="2600" b="1" dirty="0">
                <a:solidFill>
                  <a:schemeClr val="tx1"/>
                </a:solidFill>
              </a:rPr>
              <a:t>relative displacement between Jade and </a:t>
            </a:r>
            <a:r>
              <a:rPr lang="en-US" sz="2600" b="1" dirty="0" smtClean="0">
                <a:solidFill>
                  <a:schemeClr val="tx1"/>
                </a:solidFill>
              </a:rPr>
              <a:t>Turquoise </a:t>
            </a:r>
            <a:r>
              <a:rPr lang="en-US" sz="2600" b="1" dirty="0">
                <a:solidFill>
                  <a:schemeClr val="tx1"/>
                </a:solidFill>
              </a:rPr>
              <a:t>after particular mission events, such as Rendezvous and “Escape”, have already taken </a:t>
            </a:r>
            <a:r>
              <a:rPr lang="en-US" sz="2600" b="1" dirty="0" smtClean="0">
                <a:solidFill>
                  <a:schemeClr val="tx1"/>
                </a:solidFill>
              </a:rPr>
              <a:t>place.</a:t>
            </a:r>
            <a:endParaRPr lang="en-US" sz="2600" b="1" dirty="0">
              <a:solidFill>
                <a:schemeClr val="tx1"/>
              </a:solidFill>
            </a:endParaRPr>
          </a:p>
        </p:txBody>
      </p:sp>
      <p:sp>
        <p:nvSpPr>
          <p:cNvPr id="5" name="Slide Number Placeholder 4"/>
          <p:cNvSpPr>
            <a:spLocks noGrp="1"/>
          </p:cNvSpPr>
          <p:nvPr>
            <p:ph type="sldNum" sz="quarter" idx="12"/>
          </p:nvPr>
        </p:nvSpPr>
        <p:spPr/>
        <p:txBody>
          <a:bodyPr/>
          <a:lstStyle/>
          <a:p>
            <a:fld id="{DD5060F4-F80D-4CAD-9805-58913C83D82C}"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73" name="Group 29"/>
          <p:cNvGraphicFramePr>
            <a:graphicFrameLocks noGrp="1"/>
          </p:cNvGraphicFramePr>
          <p:nvPr>
            <p:ph idx="1"/>
          </p:nvPr>
        </p:nvGraphicFramePr>
        <p:xfrm>
          <a:off x="542131" y="504825"/>
          <a:ext cx="9068276" cy="2126106"/>
        </p:xfrm>
        <a:graphic>
          <a:graphicData uri="http://schemas.openxmlformats.org/drawingml/2006/table">
            <a:tbl>
              <a:tblPr/>
              <a:tblGrid>
                <a:gridCol w="3733800"/>
                <a:gridCol w="5334476"/>
              </a:tblGrid>
              <a:tr h="537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RCL.PL.STR19</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5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pitchFamily="34" charset="0"/>
                          <a:cs typeface="Arial" pitchFamily="34" charset="0"/>
                        </a:rPr>
                        <a:t> “</a:t>
                      </a: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Testing of the CubeSat System Release Mechanism Shall be Conducted”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74" name="Text Box 30"/>
          <p:cNvSpPr txBox="1">
            <a:spLocks noChangeArrowheads="1"/>
          </p:cNvSpPr>
          <p:nvPr/>
        </p:nvSpPr>
        <p:spPr bwMode="auto">
          <a:xfrm>
            <a:off x="465931" y="2790825"/>
            <a:ext cx="9236208"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
        <p:nvSpPr>
          <p:cNvPr id="5" name="Slide Number Placeholder 4"/>
          <p:cNvSpPr>
            <a:spLocks noGrp="1"/>
          </p:cNvSpPr>
          <p:nvPr>
            <p:ph type="sldNum" sz="quarter" idx="12"/>
          </p:nvPr>
        </p:nvSpPr>
        <p:spPr/>
        <p:txBody>
          <a:bodyPr/>
          <a:lstStyle/>
          <a:p>
            <a:fld id="{DD5060F4-F80D-4CAD-9805-58913C83D82C}"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3" name="Group 25"/>
          <p:cNvGraphicFramePr>
            <a:graphicFrameLocks noGrp="1"/>
          </p:cNvGraphicFramePr>
          <p:nvPr>
            <p:ph idx="1"/>
          </p:nvPr>
        </p:nvGraphicFramePr>
        <p:xfrm>
          <a:off x="313531" y="6572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“All Pressure Vessels Shall have a Factor of Safety of No Less Than 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Analyze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94" name="Text Box 26"/>
          <p:cNvSpPr txBox="1">
            <a:spLocks noChangeArrowheads="1"/>
          </p:cNvSpPr>
          <p:nvPr/>
        </p:nvSpPr>
        <p:spPr bwMode="auto">
          <a:xfrm>
            <a:off x="465931" y="3248025"/>
            <a:ext cx="8900346"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will be validated in the design process of any pressure vessel that will be incorporated into the Rascal mission.</a:t>
            </a:r>
          </a:p>
        </p:txBody>
      </p:sp>
      <p:sp>
        <p:nvSpPr>
          <p:cNvPr id="5" name="Slide Number Placeholder 4"/>
          <p:cNvSpPr>
            <a:spLocks noGrp="1"/>
          </p:cNvSpPr>
          <p:nvPr>
            <p:ph type="sldNum" sz="quarter" idx="12"/>
          </p:nvPr>
        </p:nvSpPr>
        <p:spPr/>
        <p:txBody>
          <a:bodyPr/>
          <a:lstStyle/>
          <a:p>
            <a:fld id="{DD5060F4-F80D-4CAD-9805-58913C83D82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RCL.PL.THM1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757469292"/>
              </p:ext>
            </p:extLst>
          </p:nvPr>
        </p:nvGraphicFramePr>
        <p:xfrm>
          <a:off x="5421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RCL.PL.THM1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CubeSat components shall be rated to withstand a temperature range of at least -20 ⁰C to 70 ⁰</a:t>
                      </a:r>
                      <a:r>
                        <a:rPr lang="en-US" sz="2000" b="1" i="1" dirty="0" smtClean="0">
                          <a:solidFill>
                            <a:schemeClr val="tx1"/>
                          </a:solidFill>
                        </a:rPr>
                        <a:t>C”</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8670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For </a:t>
            </a:r>
            <a:r>
              <a:rPr lang="en-US" sz="2600" b="1" dirty="0">
                <a:solidFill>
                  <a:schemeClr val="tx1"/>
                </a:solidFill>
              </a:rPr>
              <a:t>those components that are developed at the SSRL, each component that is used in its assembly will be rated to operate within said range.</a:t>
            </a:r>
            <a:endParaRPr lang="en-US" sz="2600" b="1" i="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34</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67101371"/>
              </p:ext>
            </p:extLst>
          </p:nvPr>
        </p:nvGraphicFramePr>
        <p:xfrm>
          <a:off x="542131" y="7334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Static </a:t>
                      </a:r>
                      <a:r>
                        <a:rPr lang="en-US" sz="2000" b="1" i="1" dirty="0" smtClean="0">
                          <a:solidFill>
                            <a:schemeClr val="tx1"/>
                          </a:solidFill>
                        </a:rPr>
                        <a:t>Thrust testing will be performed with the flight pressure vessel  prior to CubeSat integration at a pressure no greater than 1x10^-4 </a:t>
                      </a:r>
                      <a:r>
                        <a:rPr lang="en-US" sz="2000" b="1" i="1" dirty="0" err="1" smtClean="0">
                          <a:solidFill>
                            <a:schemeClr val="tx1"/>
                          </a:solidFill>
                        </a:rPr>
                        <a:t>Torr</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0194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The propulsion system must pass the static test fire with no anomalies to meet this requirement.</a:t>
            </a:r>
            <a:endParaRPr lang="en-US" sz="2600" b="1" i="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35</a:t>
            </a:fld>
            <a:endParaRPr lang="en-US" altLang="en-US" dirty="0"/>
          </a:p>
        </p:txBody>
      </p:sp>
    </p:spTree>
    <p:extLst>
      <p:ext uri="{BB962C8B-B14F-4D97-AF65-F5344CB8AC3E}">
        <p14:creationId xmlns:p14="http://schemas.microsoft.com/office/powerpoint/2010/main" xmlns="" val="32129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825638766"/>
              </p:ext>
            </p:extLst>
          </p:nvPr>
        </p:nvGraphicFramePr>
        <p:xfrm>
          <a:off x="542131" y="6572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pressure vessel must pass thermal cycle testing between temperatures of -30 ⁰C and 70 ⁰C for a total of two cycles or 10 </a:t>
                      </a:r>
                      <a:r>
                        <a:rPr lang="en-US" sz="2000" b="1" i="1" dirty="0" smtClean="0">
                          <a:solidFill>
                            <a:schemeClr val="tx1"/>
                          </a:solidFill>
                        </a:rPr>
                        <a:t>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237331" y="3552825"/>
            <a:ext cx="4709834" cy="2334304"/>
          </a:xfrm>
          <a:prstGeom prst="rect">
            <a:avLst/>
          </a:prstGeom>
          <a:noFill/>
        </p:spPr>
        <p:txBody>
          <a:bodyPr wrap="square" lIns="100785" tIns="50393" rIns="100785" bIns="50393" rtlCol="0">
            <a:spAutoFit/>
          </a:bodyPr>
          <a:lstStyle/>
          <a:p>
            <a:r>
              <a:rPr lang="en-US" sz="2600" b="1" dirty="0">
                <a:solidFill>
                  <a:schemeClr val="tx1"/>
                </a:solidFill>
              </a:rPr>
              <a:t>T</a:t>
            </a:r>
            <a:r>
              <a:rPr lang="en-US" sz="2600" b="1" dirty="0" smtClean="0">
                <a:solidFill>
                  <a:schemeClr val="tx1"/>
                </a:solidFill>
              </a:rPr>
              <a:t>he </a:t>
            </a:r>
            <a:r>
              <a:rPr lang="en-US" sz="2600" b="1" dirty="0">
                <a:solidFill>
                  <a:schemeClr val="tx1"/>
                </a:solidFill>
              </a:rPr>
              <a:t>propulsion system shall perform static thrusts before the thermal cycle, </a:t>
            </a:r>
            <a:r>
              <a:rPr lang="en-US" sz="2600" b="1" dirty="0" smtClean="0">
                <a:solidFill>
                  <a:schemeClr val="tx1"/>
                </a:solidFill>
              </a:rPr>
              <a:t>during the cycle </a:t>
            </a:r>
            <a:r>
              <a:rPr lang="en-US" sz="2600" b="1" dirty="0">
                <a:solidFill>
                  <a:schemeClr val="tx1"/>
                </a:solidFill>
              </a:rPr>
              <a:t>at various </a:t>
            </a:r>
            <a:r>
              <a:rPr lang="en-US" sz="2600" b="1" dirty="0" smtClean="0">
                <a:solidFill>
                  <a:schemeClr val="tx1"/>
                </a:solidFill>
              </a:rPr>
              <a:t>points, and finally</a:t>
            </a:r>
            <a:r>
              <a:rPr lang="en-US" sz="2600" b="1" dirty="0">
                <a:solidFill>
                  <a:schemeClr val="tx1"/>
                </a:solidFill>
              </a:rPr>
              <a:t>, </a:t>
            </a:r>
            <a:r>
              <a:rPr lang="en-US" sz="2600" b="1" dirty="0" smtClean="0">
                <a:solidFill>
                  <a:schemeClr val="tx1"/>
                </a:solidFill>
              </a:rPr>
              <a:t>after </a:t>
            </a:r>
            <a:r>
              <a:rPr lang="en-US" sz="2600" b="1" dirty="0">
                <a:solidFill>
                  <a:schemeClr val="tx1"/>
                </a:solidFill>
              </a:rPr>
              <a:t>the thermal </a:t>
            </a:r>
            <a:r>
              <a:rPr lang="en-US" sz="2600" b="1" dirty="0" smtClean="0">
                <a:solidFill>
                  <a:schemeClr val="tx1"/>
                </a:solidFill>
              </a:rPr>
              <a:t>cycle.</a:t>
            </a:r>
            <a:endParaRPr lang="en-US" sz="2600" b="1" dirty="0">
              <a:solidFill>
                <a:schemeClr val="tx1"/>
              </a:solidFill>
            </a:endParaRPr>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90331" y="3171825"/>
            <a:ext cx="4366207" cy="3445298"/>
          </a:xfrm>
          <a:prstGeom prst="rect">
            <a:avLst/>
          </a:prstGeom>
          <a:noFill/>
          <a:ln>
            <a:solidFill>
              <a:schemeClr val="tx1"/>
            </a:solidFill>
          </a:ln>
        </p:spPr>
      </p:pic>
      <p:sp>
        <p:nvSpPr>
          <p:cNvPr id="3" name="TextBox 2"/>
          <p:cNvSpPr txBox="1"/>
          <p:nvPr/>
        </p:nvSpPr>
        <p:spPr>
          <a:xfrm>
            <a:off x="5418931" y="6677025"/>
            <a:ext cx="4030345" cy="287847"/>
          </a:xfrm>
          <a:prstGeom prst="rect">
            <a:avLst/>
          </a:prstGeom>
          <a:noFill/>
        </p:spPr>
        <p:txBody>
          <a:bodyPr wrap="square" lIns="100785" tIns="50393" rIns="100785" bIns="50393" rtlCol="0">
            <a:spAutoFit/>
          </a:bodyPr>
          <a:lstStyle/>
          <a:p>
            <a:pPr algn="ctr"/>
            <a:r>
              <a:rPr lang="en-US" sz="1300" b="1" dirty="0" smtClean="0">
                <a:solidFill>
                  <a:schemeClr val="tx1"/>
                </a:solidFill>
              </a:rPr>
              <a:t>Rascal </a:t>
            </a:r>
            <a:r>
              <a:rPr lang="en-US" sz="1300" b="1" dirty="0">
                <a:solidFill>
                  <a:schemeClr val="tx1"/>
                </a:solidFill>
              </a:rPr>
              <a:t>Thermal Cycle Test </a:t>
            </a:r>
            <a:r>
              <a:rPr lang="en-US" sz="1300" b="1" dirty="0" smtClean="0">
                <a:solidFill>
                  <a:schemeClr val="tx1"/>
                </a:solidFill>
              </a:rPr>
              <a:t>Profile</a:t>
            </a:r>
            <a:endParaRPr lang="en-US" sz="1300"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36</a:t>
            </a:fld>
            <a:endParaRPr lang="en-US" altLang="en-US" dirty="0"/>
          </a:p>
        </p:txBody>
      </p:sp>
    </p:spTree>
    <p:extLst>
      <p:ext uri="{BB962C8B-B14F-4D97-AF65-F5344CB8AC3E}">
        <p14:creationId xmlns:p14="http://schemas.microsoft.com/office/powerpoint/2010/main" xmlns="" val="3710903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0" name="Group 24"/>
          <p:cNvGraphicFramePr>
            <a:graphicFrameLocks noGrp="1"/>
          </p:cNvGraphicFramePr>
          <p:nvPr>
            <p:ph idx="1"/>
          </p:nvPr>
        </p:nvGraphicFramePr>
        <p:xfrm>
          <a:off x="618331" y="581025"/>
          <a:ext cx="9068276" cy="2441470"/>
        </p:xfrm>
        <a:graphic>
          <a:graphicData uri="http://schemas.openxmlformats.org/drawingml/2006/table">
            <a:tbl>
              <a:tblPr/>
              <a:tblGrid>
                <a:gridCol w="3505200"/>
                <a:gridCol w="5563076"/>
              </a:tblGrid>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9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Dynamic Thrust Testing Shall be Conducted with All Pressure Vessels”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1" name="Text Box 25"/>
          <p:cNvSpPr txBox="1">
            <a:spLocks noChangeArrowheads="1"/>
          </p:cNvSpPr>
          <p:nvPr/>
        </p:nvSpPr>
        <p:spPr bwMode="auto">
          <a:xfrm>
            <a:off x="542131" y="3324225"/>
            <a:ext cx="9152242"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
        <p:nvSpPr>
          <p:cNvPr id="5" name="Slide Number Placeholder 4"/>
          <p:cNvSpPr>
            <a:spLocks noGrp="1"/>
          </p:cNvSpPr>
          <p:nvPr>
            <p:ph type="sldNum" sz="quarter" idx="12"/>
          </p:nvPr>
        </p:nvSpPr>
        <p:spPr/>
        <p:txBody>
          <a:bodyPr/>
          <a:lstStyle/>
          <a:p>
            <a:fld id="{DD5060F4-F80D-4CAD-9805-58913C83D82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796828356"/>
              </p:ext>
            </p:extLst>
          </p:nvPr>
        </p:nvGraphicFramePr>
        <p:xfrm>
          <a:off x="6183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a:t>
                      </a:r>
                      <a:r>
                        <a:rPr lang="en-US" sz="2000" b="1" i="1" dirty="0" smtClean="0">
                          <a:solidFill>
                            <a:schemeClr val="tx1"/>
                          </a:solidFill>
                        </a:rPr>
                        <a:t>must survive Random Vibration Testing relative to the NASA GEVS Qualification </a:t>
                      </a:r>
                      <a:r>
                        <a:rPr lang="en-US" sz="2000" b="1" i="1" dirty="0" smtClean="0">
                          <a:solidFill>
                            <a:schemeClr val="tx1"/>
                          </a:solidFill>
                        </a:rPr>
                        <a:t>Profile”</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4419600" cy="1218038"/>
          </a:xfrm>
          <a:prstGeom prst="rect">
            <a:avLst/>
          </a:prstGeom>
          <a:noFill/>
        </p:spPr>
        <p:txBody>
          <a:bodyPr wrap="square" lIns="100785" tIns="50393" rIns="100785" bIns="50393" rtlCol="0">
            <a:spAutoFit/>
          </a:bodyPr>
          <a:lstStyle/>
          <a:p>
            <a:r>
              <a:rPr lang="en-US" sz="2600" b="1" dirty="0" smtClean="0">
                <a:solidFill>
                  <a:schemeClr val="tx1"/>
                </a:solidFill>
              </a:rPr>
              <a:t>Using the GEVS profile covers as many vibration environments as possible.</a:t>
            </a:r>
            <a:endParaRPr lang="en-US" sz="2600" b="1" dirty="0">
              <a:solidFill>
                <a:schemeClr val="tx1"/>
              </a:solidFill>
            </a:endParaRPr>
          </a:p>
        </p:txBody>
      </p:sp>
      <p:pic>
        <p:nvPicPr>
          <p:cNvPr id="6" name="Picture 5"/>
          <p:cNvPicPr/>
          <p:nvPr/>
        </p:nvPicPr>
        <p:blipFill>
          <a:blip r:embed="rId2" cstate="print"/>
          <a:srcRect t="4045"/>
          <a:stretch>
            <a:fillRect/>
          </a:stretch>
        </p:blipFill>
        <p:spPr bwMode="auto">
          <a:xfrm>
            <a:off x="5114131" y="2562225"/>
            <a:ext cx="3847572" cy="4154593"/>
          </a:xfrm>
          <a:prstGeom prst="rect">
            <a:avLst/>
          </a:prstGeom>
          <a:noFill/>
          <a:ln w="9525">
            <a:solidFill>
              <a:schemeClr val="tx1"/>
            </a:solidFill>
            <a:round/>
            <a:headEnd/>
            <a:tailEnd/>
          </a:ln>
        </p:spPr>
      </p:pic>
      <p:sp>
        <p:nvSpPr>
          <p:cNvPr id="3" name="TextBox 2"/>
          <p:cNvSpPr txBox="1"/>
          <p:nvPr/>
        </p:nvSpPr>
        <p:spPr>
          <a:xfrm>
            <a:off x="5266531" y="6753225"/>
            <a:ext cx="3610518" cy="287847"/>
          </a:xfrm>
          <a:prstGeom prst="rect">
            <a:avLst/>
          </a:prstGeom>
          <a:noFill/>
        </p:spPr>
        <p:txBody>
          <a:bodyPr wrap="square" lIns="100785" tIns="50393" rIns="100785" bIns="50393" rtlCol="0">
            <a:spAutoFit/>
          </a:bodyPr>
          <a:lstStyle/>
          <a:p>
            <a:pPr algn="ctr"/>
            <a:r>
              <a:rPr lang="en-US" sz="1300" b="1" dirty="0" smtClean="0">
                <a:solidFill>
                  <a:schemeClr val="tx1"/>
                </a:solidFill>
              </a:rPr>
              <a:t>NASA </a:t>
            </a:r>
            <a:r>
              <a:rPr lang="en-US" sz="1300" b="1" dirty="0">
                <a:solidFill>
                  <a:schemeClr val="tx1"/>
                </a:solidFill>
              </a:rPr>
              <a:t>GEVS Random Vibration </a:t>
            </a:r>
            <a:r>
              <a:rPr lang="en-US" sz="1300" b="1" dirty="0" smtClean="0">
                <a:solidFill>
                  <a:schemeClr val="tx1"/>
                </a:solidFill>
              </a:rPr>
              <a:t>Profile</a:t>
            </a:r>
            <a:endParaRPr lang="en-US" sz="1300"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38</a:t>
            </a:fld>
            <a:endParaRPr lang="en-US" altLang="en-US" dirty="0"/>
          </a:p>
        </p:txBody>
      </p:sp>
    </p:spTree>
    <p:extLst>
      <p:ext uri="{BB962C8B-B14F-4D97-AF65-F5344CB8AC3E}">
        <p14:creationId xmlns:p14="http://schemas.microsoft.com/office/powerpoint/2010/main" xmlns="" val="3473550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8419533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a:t>
                      </a:r>
                      <a:r>
                        <a:rPr lang="en-US" sz="2000" b="1" i="1" dirty="0" smtClean="0">
                          <a:solidFill>
                            <a:schemeClr val="tx1"/>
                          </a:solidFill>
                        </a:rPr>
                        <a:t>shall be subjected to a temperature of</a:t>
                      </a:r>
                      <a:r>
                        <a:rPr lang="en-US" sz="2000" b="1" i="1" baseline="0" dirty="0" smtClean="0">
                          <a:solidFill>
                            <a:schemeClr val="tx1"/>
                          </a:solidFill>
                        </a:rPr>
                        <a:t>    </a:t>
                      </a:r>
                      <a:r>
                        <a:rPr lang="en-US" sz="2000" b="1" i="1" dirty="0" smtClean="0">
                          <a:solidFill>
                            <a:schemeClr val="tx1"/>
                          </a:solidFill>
                        </a:rPr>
                        <a:t>60 ⁰C at a pressure of 1x10^-4 Torr for at least 6 </a:t>
                      </a:r>
                      <a:r>
                        <a:rPr lang="en-US" sz="2000" b="1" i="1" dirty="0" smtClean="0">
                          <a:solidFill>
                            <a:schemeClr val="tx1"/>
                          </a:solidFill>
                        </a:rPr>
                        <a:t>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is called a bakeout and its purpose is to remove volatile material from the CubeSat system so it does not damage nearby spacecraft.</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39</a:t>
            </a:fld>
            <a:endParaRPr lang="en-US" altLang="en-US" dirty="0"/>
          </a:p>
        </p:txBody>
      </p:sp>
    </p:spTree>
    <p:extLst>
      <p:ext uri="{BB962C8B-B14F-4D97-AF65-F5344CB8AC3E}">
        <p14:creationId xmlns:p14="http://schemas.microsoft.com/office/powerpoint/2010/main" xmlns="" val="2398931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6D692C09-48A2-46CE-8006-ED2DEFA51259}" type="slidenum">
              <a:rPr lang="en-US" altLang="en-US">
                <a:solidFill>
                  <a:srgbClr val="FFFFFF"/>
                </a:solidFill>
                <a:latin typeface="Times New Roman" pitchFamily="16" charset="0"/>
              </a:rPr>
              <a:pPr eaLnBrk="1"/>
              <a:t>4</a:t>
            </a:fld>
            <a:endParaRPr lang="en-US" altLang="en-US">
              <a:solidFill>
                <a:srgbClr val="FFFFFF"/>
              </a:solidFill>
              <a:latin typeface="Times New Roman" pitchFamily="16" charset="0"/>
            </a:endParaRPr>
          </a:p>
        </p:txBody>
      </p:sp>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Cons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7171" name="Text Box 3"/>
          <p:cNvSpPr txBox="1">
            <a:spLocks noChangeArrowheads="1"/>
          </p:cNvSpPr>
          <p:nvPr/>
        </p:nvSpPr>
        <p:spPr bwMode="auto">
          <a:xfrm rot="2400000">
            <a:off x="-458788" y="3014663"/>
            <a:ext cx="11164888"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9pPr>
          </a:lstStyle>
          <a:p>
            <a:pPr algn="ctr" eaLnBrk="1">
              <a:buClrTx/>
              <a:buFontTx/>
              <a:buNone/>
            </a:pPr>
            <a:r>
              <a:rPr lang="en-US" altLang="en-US" sz="9600" b="1">
                <a:solidFill>
                  <a:srgbClr val="FF3333"/>
                </a:solidFill>
              </a:rPr>
              <a:t>Eliminated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51132394"/>
              </p:ext>
            </p:extLst>
          </p:nvPr>
        </p:nvGraphicFramePr>
        <p:xfrm>
          <a:off x="5421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a:t>
                      </a:r>
                      <a:r>
                        <a:rPr lang="en-US" sz="2000" b="1" i="1" dirty="0" smtClean="0">
                          <a:solidFill>
                            <a:schemeClr val="tx1"/>
                          </a:solidFill>
                        </a:rPr>
                        <a:t>CubeSat System shall be able to execute all commands associated with its operation over </a:t>
                      </a:r>
                      <a:r>
                        <a:rPr lang="en-US" sz="2000" b="1" i="1" dirty="0" smtClean="0">
                          <a:solidFill>
                            <a:schemeClr val="tx1"/>
                          </a:solidFill>
                        </a:rPr>
                        <a:t>RF”</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845948"/>
          </a:xfrm>
          <a:prstGeom prst="rect">
            <a:avLst/>
          </a:prstGeom>
          <a:noFill/>
        </p:spPr>
        <p:txBody>
          <a:bodyPr wrap="square" lIns="100785" tIns="50393" rIns="100785" bIns="50393" rtlCol="0">
            <a:spAutoFit/>
          </a:bodyPr>
          <a:lstStyle/>
          <a:p>
            <a:r>
              <a:rPr lang="en-US" sz="2600" b="1" dirty="0">
                <a:solidFill>
                  <a:schemeClr val="tx1"/>
                </a:solidFill>
              </a:rPr>
              <a:t>The requirement needs to be met so the CubeSat system can perform functional tests.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40</a:t>
            </a:fld>
            <a:endParaRPr lang="en-US" altLang="en-US" dirty="0"/>
          </a:p>
        </p:txBody>
      </p:sp>
    </p:spTree>
    <p:extLst>
      <p:ext uri="{BB962C8B-B14F-4D97-AF65-F5344CB8AC3E}">
        <p14:creationId xmlns:p14="http://schemas.microsoft.com/office/powerpoint/2010/main" xmlns="" val="2575470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45696522"/>
              </p:ext>
            </p:extLst>
          </p:nvPr>
        </p:nvGraphicFramePr>
        <p:xfrm>
          <a:off x="5421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a:t>
                      </a:r>
                      <a:r>
                        <a:rPr lang="en-US" sz="2000" b="1" i="1" dirty="0" smtClean="0">
                          <a:solidFill>
                            <a:schemeClr val="tx1"/>
                          </a:solidFill>
                        </a:rPr>
                        <a:t>CubeSat System shall be able to close a link with the SSRL Ground Station from a distance of at least 200 </a:t>
                      </a:r>
                      <a:r>
                        <a:rPr lang="en-US" sz="2000" b="1" i="1" dirty="0" smtClean="0">
                          <a:solidFill>
                            <a:schemeClr val="tx1"/>
                          </a:solidFill>
                        </a:rPr>
                        <a:t>meters”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486025"/>
            <a:ext cx="9152242" cy="1962216"/>
          </a:xfrm>
          <a:prstGeom prst="rect">
            <a:avLst/>
          </a:prstGeom>
          <a:noFill/>
        </p:spPr>
        <p:txBody>
          <a:bodyPr wrap="square" lIns="100785" tIns="50393" rIns="100785" bIns="50393" rtlCol="0">
            <a:spAutoFit/>
          </a:bodyPr>
          <a:lstStyle/>
          <a:p>
            <a:r>
              <a:rPr lang="en-US" sz="2600" b="1" dirty="0">
                <a:solidFill>
                  <a:schemeClr val="tx1"/>
                </a:solidFill>
              </a:rPr>
              <a:t>It has been required by the Air Force Research Laboratory before testing can take place there, thus leading to its requirement for the Rascal mission. </a:t>
            </a:r>
            <a:r>
              <a:rPr lang="en-US" sz="2600" b="1" dirty="0" smtClean="0">
                <a:solidFill>
                  <a:schemeClr val="tx1"/>
                </a:solidFill>
              </a:rPr>
              <a:t>It also improves </a:t>
            </a:r>
            <a:r>
              <a:rPr lang="en-US" sz="2600" b="1" dirty="0">
                <a:solidFill>
                  <a:schemeClr val="tx1"/>
                </a:solidFill>
              </a:rPr>
              <a:t>confidence in the reliability of the Rascal communication system prior to launch.</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41</a:t>
            </a:fld>
            <a:endParaRPr lang="en-US" altLang="en-US" dirty="0"/>
          </a:p>
        </p:txBody>
      </p:sp>
    </p:spTree>
    <p:extLst>
      <p:ext uri="{BB962C8B-B14F-4D97-AF65-F5344CB8AC3E}">
        <p14:creationId xmlns:p14="http://schemas.microsoft.com/office/powerpoint/2010/main" xmlns="" val="29487212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RCL.PL.TST5</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52878453"/>
              </p:ext>
            </p:extLst>
          </p:nvPr>
        </p:nvGraphicFramePr>
        <p:xfrm>
          <a:off x="618331" y="5048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smtClean="0">
                          <a:solidFill>
                            <a:schemeClr val="tx1"/>
                          </a:solidFill>
                        </a:rPr>
                        <a:t>“</a:t>
                      </a:r>
                      <a:r>
                        <a:rPr lang="en-US" sz="2000" b="1" i="1" smtClean="0">
                          <a:solidFill>
                            <a:schemeClr val="tx1"/>
                          </a:solidFill>
                        </a:rPr>
                        <a:t>Full </a:t>
                      </a:r>
                      <a:r>
                        <a:rPr lang="en-US" sz="2000" b="1" i="1" dirty="0" smtClean="0">
                          <a:solidFill>
                            <a:schemeClr val="tx1"/>
                          </a:solidFill>
                        </a:rPr>
                        <a:t>CubeSat System shall be able to document the functionality of each subsystem through the running of a </a:t>
                      </a:r>
                      <a:r>
                        <a:rPr lang="en-US" sz="2000" b="1" i="1" smtClean="0">
                          <a:solidFill>
                            <a:schemeClr val="tx1"/>
                          </a:solidFill>
                        </a:rPr>
                        <a:t>full-functional </a:t>
                      </a:r>
                      <a:r>
                        <a:rPr lang="en-US" sz="2000" b="1" i="1" smtClean="0">
                          <a:solidFill>
                            <a:schemeClr val="tx1"/>
                          </a:solidFill>
                        </a:rPr>
                        <a:t>test”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908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To meet </a:t>
            </a:r>
            <a:r>
              <a:rPr lang="en-US" sz="2600" b="1" dirty="0">
                <a:solidFill>
                  <a:schemeClr val="tx1"/>
                </a:solidFill>
              </a:rPr>
              <a:t>this requirement </a:t>
            </a:r>
            <a:r>
              <a:rPr lang="en-US" sz="2600" b="1" dirty="0" smtClean="0">
                <a:solidFill>
                  <a:schemeClr val="tx1"/>
                </a:solidFill>
              </a:rPr>
              <a:t>each </a:t>
            </a:r>
            <a:r>
              <a:rPr lang="en-US" sz="2600" b="1" dirty="0">
                <a:solidFill>
                  <a:schemeClr val="tx1"/>
                </a:solidFill>
              </a:rPr>
              <a:t>subsystem in the CubeSat system must successfully execute any on-orbit command that could potentially be sent to it, as well as demonstrate key on-orbit operations.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42</a:t>
            </a:fld>
            <a:endParaRPr lang="en-US" altLang="en-US" dirty="0"/>
          </a:p>
        </p:txBody>
      </p:sp>
    </p:spTree>
    <p:extLst>
      <p:ext uri="{BB962C8B-B14F-4D97-AF65-F5344CB8AC3E}">
        <p14:creationId xmlns:p14="http://schemas.microsoft.com/office/powerpoint/2010/main" xmlns="" val="1902469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2" name="Rectangle 18"/>
          <p:cNvSpPr>
            <a:spLocks noGrp="1" noChangeArrowheads="1"/>
          </p:cNvSpPr>
          <p:nvPr>
            <p:ph type="title"/>
          </p:nvPr>
        </p:nvSpPr>
        <p:spPr/>
        <p:txBody>
          <a:bodyPr/>
          <a:lstStyle/>
          <a:p>
            <a:endParaRPr lang="en-US"/>
          </a:p>
        </p:txBody>
      </p:sp>
      <p:graphicFrame>
        <p:nvGraphicFramePr>
          <p:cNvPr id="21528" name="Group 24"/>
          <p:cNvGraphicFramePr>
            <a:graphicFrameLocks noGrp="1"/>
          </p:cNvGraphicFramePr>
          <p:nvPr>
            <p:ph idx="1"/>
          </p:nvPr>
        </p:nvGraphicFramePr>
        <p:xfrm>
          <a:off x="465931" y="581025"/>
          <a:ext cx="9068276" cy="2119983"/>
        </p:xfrm>
        <a:graphic>
          <a:graphicData uri="http://schemas.openxmlformats.org/drawingml/2006/table">
            <a:tbl>
              <a:tblPr/>
              <a:tblGrid>
                <a:gridCol w="3314938"/>
                <a:gridCol w="5753338"/>
              </a:tblGrid>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7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Broadcast in RF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0" name="Text Box 26"/>
          <p:cNvSpPr txBox="1">
            <a:spLocks noChangeArrowheads="1"/>
          </p:cNvSpPr>
          <p:nvPr/>
        </p:nvSpPr>
        <p:spPr bwMode="auto">
          <a:xfrm>
            <a:off x="465931" y="2867025"/>
            <a:ext cx="9152242" cy="1790181"/>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a:p>
            <a:pPr>
              <a:spcBef>
                <a:spcPct val="50000"/>
              </a:spcBef>
            </a:pPr>
            <a:endParaRPr lang="en-US" sz="2600" b="1" dirty="0">
              <a:solidFill>
                <a:schemeClr val="tx1"/>
              </a:solidFill>
            </a:endParaRPr>
          </a:p>
        </p:txBody>
      </p:sp>
      <p:sp>
        <p:nvSpPr>
          <p:cNvPr id="5" name="Slide Number Placeholder 4"/>
          <p:cNvSpPr>
            <a:spLocks noGrp="1"/>
          </p:cNvSpPr>
          <p:nvPr>
            <p:ph type="sldNum" sz="quarter" idx="12"/>
          </p:nvPr>
        </p:nvSpPr>
        <p:spPr/>
        <p:txBody>
          <a:bodyPr/>
          <a:lstStyle/>
          <a:p>
            <a:fld id="{DD5060F4-F80D-4CAD-9805-58913C83D82C}"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0" name="Rectangle 18"/>
          <p:cNvSpPr>
            <a:spLocks noGrp="1" noChangeArrowheads="1"/>
          </p:cNvSpPr>
          <p:nvPr>
            <p:ph type="title"/>
          </p:nvPr>
        </p:nvSpPr>
        <p:spPr/>
        <p:txBody>
          <a:bodyPr/>
          <a:lstStyle/>
          <a:p>
            <a:endParaRPr lang="en-US" dirty="0"/>
          </a:p>
        </p:txBody>
      </p:sp>
      <p:graphicFrame>
        <p:nvGraphicFramePr>
          <p:cNvPr id="23576" name="Group 24"/>
          <p:cNvGraphicFramePr>
            <a:graphicFrameLocks noGrp="1"/>
          </p:cNvGraphicFramePr>
          <p:nvPr>
            <p:ph idx="1"/>
          </p:nvPr>
        </p:nvGraphicFramePr>
        <p:xfrm>
          <a:off x="618331" y="581025"/>
          <a:ext cx="9068276" cy="2209828"/>
        </p:xfrm>
        <a:graphic>
          <a:graphicData uri="http://schemas.openxmlformats.org/drawingml/2006/table">
            <a:tbl>
              <a:tblPr/>
              <a:tblGrid>
                <a:gridCol w="3619738"/>
                <a:gridCol w="5448538"/>
              </a:tblGrid>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5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Release Deployables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7" name="Text Box 25"/>
          <p:cNvSpPr txBox="1">
            <a:spLocks noChangeArrowheads="1"/>
          </p:cNvSpPr>
          <p:nvPr/>
        </p:nvSpPr>
        <p:spPr bwMode="auto">
          <a:xfrm>
            <a:off x="618331" y="3019425"/>
            <a:ext cx="9068277"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p:txBody>
      </p:sp>
      <p:sp>
        <p:nvSpPr>
          <p:cNvPr id="5" name="Slide Number Placeholder 4"/>
          <p:cNvSpPr>
            <a:spLocks noGrp="1"/>
          </p:cNvSpPr>
          <p:nvPr>
            <p:ph type="sldNum" sz="quarter" idx="12"/>
          </p:nvPr>
        </p:nvSpPr>
        <p:spPr/>
        <p:txBody>
          <a:bodyPr/>
          <a:lstStyle/>
          <a:p>
            <a:fld id="{DD5060F4-F80D-4CAD-9805-58913C83D82C}"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Shall Establish Communication between Itself and the SSRL Ground Station</a:t>
                      </a:r>
                      <a:r>
                        <a:rPr lang="en-US" sz="2000" b="1" dirty="0" smtClean="0">
                          <a:solidFill>
                            <a:schemeClr val="tx1"/>
                          </a:solidFill>
                        </a:rPr>
                        <a:t>”</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2334304"/>
          </a:xfrm>
          <a:prstGeom prst="rect">
            <a:avLst/>
          </a:prstGeom>
          <a:noFill/>
        </p:spPr>
        <p:txBody>
          <a:bodyPr wrap="square" lIns="100785" tIns="50393" rIns="100785" bIns="50393" rtlCol="0">
            <a:spAutoFit/>
          </a:bodyPr>
          <a:lstStyle/>
          <a:p>
            <a:pPr algn="just"/>
            <a:r>
              <a:rPr lang="en-US" sz="2600" b="1" dirty="0" smtClean="0">
                <a:solidFill>
                  <a:schemeClr val="tx1"/>
                </a:solidFill>
              </a:rPr>
              <a:t>The verification of successfully meeting subsequent requirements necessitates a communication link between the CubeSat system and the ground.</a:t>
            </a:r>
            <a:r>
              <a:rPr lang="en-US" sz="2600" b="1" dirty="0">
                <a:solidFill>
                  <a:schemeClr val="tx1"/>
                </a:solidFill>
              </a:rPr>
              <a:t> </a:t>
            </a:r>
            <a:r>
              <a:rPr lang="en-US" sz="2600" b="1" dirty="0" smtClean="0">
                <a:solidFill>
                  <a:schemeClr val="tx1"/>
                </a:solidFill>
              </a:rPr>
              <a:t>This allows for post-maneuver verification of relative distances, roll rates, and fuel burn over the course of the mission.</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45</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a:t>
                      </a:r>
                      <a:r>
                        <a:rPr lang="en-US" sz="2000" b="1" i="1" baseline="0" dirty="0" smtClean="0">
                          <a:solidFill>
                            <a:schemeClr val="tx1"/>
                          </a:solidFill>
                        </a:rPr>
                        <a:t> CubeSat System Shall Pass a Health Check Administered from the SSRL Ground Station</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pPr algn="just"/>
            <a:r>
              <a:rPr lang="en-US" sz="2600" b="1" dirty="0" smtClean="0">
                <a:solidFill>
                  <a:schemeClr val="tx1"/>
                </a:solidFill>
              </a:rPr>
              <a:t>A health check consists of verifying that each subsystem of Jade or Turquoise has successfully survived delivery, integration, transportation, and launch before leading in to their actual missions.  </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46</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638425"/>
            <a:ext cx="9152242" cy="4080167"/>
          </a:xfrm>
          <a:prstGeom prst="rect">
            <a:avLst/>
          </a:prstGeom>
          <a:noFill/>
        </p:spPr>
        <p:txBody>
          <a:bodyPr wrap="square" lIns="100785" tIns="50393" rIns="100785" bIns="50393" rtlCol="0">
            <a:spAutoFit/>
          </a:bodyPr>
          <a:lstStyle/>
          <a:p>
            <a:pPr algn="just"/>
            <a:r>
              <a:rPr lang="en-US" sz="2600" b="1" dirty="0" smtClean="0">
                <a:solidFill>
                  <a:schemeClr val="tx1"/>
                </a:solidFill>
              </a:rPr>
              <a:t>One of the major failure points of previous Proximity Operations missions has been the problem of initial conditions.</a:t>
            </a:r>
          </a:p>
          <a:p>
            <a:pPr lvl="1" algn="just">
              <a:buFont typeface="Wingdings" pitchFamily="2" charset="2"/>
              <a:buChar char="§"/>
            </a:pPr>
            <a:r>
              <a:rPr lang="en-US" sz="2200" b="1" dirty="0" smtClean="0">
                <a:solidFill>
                  <a:schemeClr val="tx1"/>
                </a:solidFill>
              </a:rPr>
              <a:t>If the initial relative velocity between Jade and Turquoise is too large, extremely large relative displacements can develop between each of them.</a:t>
            </a:r>
          </a:p>
          <a:p>
            <a:pPr lvl="1" algn="just">
              <a:buFont typeface="Wingdings" pitchFamily="2" charset="2"/>
              <a:buChar char="§"/>
            </a:pPr>
            <a:r>
              <a:rPr lang="en-US" sz="2200" b="1" dirty="0" smtClean="0">
                <a:solidFill>
                  <a:schemeClr val="tx1"/>
                </a:solidFill>
              </a:rPr>
              <a:t>This problem can be alleviated by reducing this initial relative velocity value such that the maximum displacement between Jade and Turquoise never goes above 100 meters.</a:t>
            </a:r>
          </a:p>
          <a:p>
            <a:pPr lvl="1" algn="just">
              <a:buFont typeface="Wingdings" pitchFamily="2" charset="2"/>
              <a:buChar char="§"/>
            </a:pPr>
            <a:r>
              <a:rPr lang="en-US" sz="2200" b="1" dirty="0" smtClean="0">
                <a:solidFill>
                  <a:schemeClr val="tx1"/>
                </a:solidFill>
              </a:rPr>
              <a:t>5 cm/s was selected based on relative orbital analyses made in </a:t>
            </a:r>
            <a:r>
              <a:rPr lang="en-US" sz="2200" b="1" dirty="0" err="1" smtClean="0">
                <a:solidFill>
                  <a:schemeClr val="tx1"/>
                </a:solidFill>
              </a:rPr>
              <a:t>MatLab</a:t>
            </a:r>
            <a:r>
              <a:rPr lang="en-US" sz="2200" b="1" dirty="0" smtClean="0">
                <a:solidFill>
                  <a:schemeClr val="tx1"/>
                </a:solidFill>
              </a:rPr>
              <a:t> for various initial relative velocities</a:t>
            </a:r>
          </a:p>
          <a:p>
            <a:pPr algn="just"/>
            <a:endParaRPr lang="en-US" sz="2600" b="1" dirty="0" smtClean="0"/>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47</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 (Continued)</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6" name="Picture 5" descr="Magnitude of Relative Displacement 5 cm-s Initial Relative Velocity.tif"/>
          <p:cNvPicPr/>
          <p:nvPr/>
        </p:nvPicPr>
        <p:blipFill>
          <a:blip r:embed="rId2" cstate="print"/>
          <a:srcRect l="9487" t="5391" r="7677" b="6194"/>
          <a:stretch>
            <a:fillRect/>
          </a:stretch>
        </p:blipFill>
        <p:spPr>
          <a:xfrm>
            <a:off x="542131" y="2943225"/>
            <a:ext cx="4786035" cy="2773045"/>
          </a:xfrm>
          <a:prstGeom prst="rect">
            <a:avLst/>
          </a:prstGeom>
          <a:ln>
            <a:solidFill>
              <a:schemeClr val="tx1"/>
            </a:solidFill>
          </a:ln>
        </p:spPr>
      </p:pic>
      <p:sp>
        <p:nvSpPr>
          <p:cNvPr id="1025" name="Rectangle 1"/>
          <p:cNvSpPr>
            <a:spLocks noChangeArrowheads="1"/>
          </p:cNvSpPr>
          <p:nvPr/>
        </p:nvSpPr>
        <p:spPr bwMode="auto">
          <a:xfrm>
            <a:off x="1075531" y="5762625"/>
            <a:ext cx="3862414" cy="489681"/>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10 cm/s Initial Relative Velocity</a:t>
            </a:r>
            <a:endParaRPr lang="en-US" sz="2000" dirty="0" smtClean="0">
              <a:solidFill>
                <a:schemeClr val="tx1"/>
              </a:solidFill>
              <a:latin typeface="Arial" pitchFamily="34" charset="0"/>
              <a:cs typeface="Arial" pitchFamily="34" charset="0"/>
            </a:endParaRPr>
          </a:p>
        </p:txBody>
      </p:sp>
      <p:pic>
        <p:nvPicPr>
          <p:cNvPr id="7" name="Picture 6" descr="Magnitude of Relative Displacement 50 cm-s Initial Relative Velocity.tif"/>
          <p:cNvPicPr/>
          <p:nvPr/>
        </p:nvPicPr>
        <p:blipFill>
          <a:blip r:embed="rId3" cstate="print"/>
          <a:srcRect l="9207" t="5545" r="7803" b="6535"/>
          <a:stretch>
            <a:fillRect/>
          </a:stretch>
        </p:blipFill>
        <p:spPr>
          <a:xfrm>
            <a:off x="5418931" y="2943225"/>
            <a:ext cx="4366207" cy="2773045"/>
          </a:xfrm>
          <a:prstGeom prst="rect">
            <a:avLst/>
          </a:prstGeom>
          <a:ln>
            <a:solidFill>
              <a:schemeClr val="tx1"/>
            </a:solidFill>
          </a:ln>
        </p:spPr>
      </p:pic>
      <p:sp>
        <p:nvSpPr>
          <p:cNvPr id="8" name="Rectangle 1"/>
          <p:cNvSpPr>
            <a:spLocks noChangeArrowheads="1"/>
          </p:cNvSpPr>
          <p:nvPr/>
        </p:nvSpPr>
        <p:spPr bwMode="auto">
          <a:xfrm>
            <a:off x="5647531" y="5762625"/>
            <a:ext cx="4114311" cy="475173"/>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50 cm/s Initial Relative Velocity</a:t>
            </a:r>
            <a:endParaRPr lang="en-US" sz="2000" dirty="0" smtClean="0">
              <a:solidFill>
                <a:schemeClr val="tx1"/>
              </a:solidFill>
              <a:latin typeface="Arial" pitchFamily="34" charset="0"/>
              <a:cs typeface="Arial" pitchFamily="34" charset="0"/>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48</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a:t>
                      </a:r>
                      <a:r>
                        <a:rPr lang="en-US" sz="2000" b="1" i="1" baseline="0" dirty="0" smtClean="0">
                          <a:solidFill>
                            <a:schemeClr val="tx1"/>
                          </a:solidFill>
                        </a:rPr>
                        <a:t> Turquoise Shall Achieve a Local Slew Rate of Less Than 1 deg/s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Based on slew rate data obtained from previous CubeSat missions, a CubeSat with a slew rate of less than 1 deg/s can be considered to have attained </a:t>
            </a:r>
            <a:r>
              <a:rPr lang="en-US" sz="2600" b="1" dirty="0" smtClean="0">
                <a:solidFill>
                  <a:schemeClr val="tx1"/>
                </a:solidFill>
              </a:rPr>
              <a:t>stability.</a:t>
            </a:r>
            <a:endParaRPr lang="en-US" sz="2600" b="1" dirty="0" smtClean="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49</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A26A75AA-36CE-432E-9957-A0772EB36601}" type="slidenum">
              <a:rPr lang="en-US" altLang="en-US">
                <a:solidFill>
                  <a:srgbClr val="FFFFFF"/>
                </a:solidFill>
                <a:latin typeface="Times New Roman" pitchFamily="16" charset="0"/>
              </a:rPr>
              <a:pPr eaLnBrk="1"/>
              <a:t>5</a:t>
            </a:fld>
            <a:endParaRPr lang="en-US" altLang="en-US">
              <a:solidFill>
                <a:srgbClr val="FFFFFF"/>
              </a:solidFill>
              <a:latin typeface="Times New Roman" pitchFamily="16" charset="0"/>
            </a:endParaRPr>
          </a:p>
        </p:txBody>
      </p:sp>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Pros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Complex</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Cons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control over vehicle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Harder to maintain relative velocities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redundancy</a:t>
            </a:r>
          </a:p>
        </p:txBody>
      </p:sp>
      <p:sp>
        <p:nvSpPr>
          <p:cNvPr id="8195" name="Text Box 3"/>
          <p:cNvSpPr txBox="1">
            <a:spLocks noChangeArrowheads="1"/>
          </p:cNvSpPr>
          <p:nvPr/>
        </p:nvSpPr>
        <p:spPr bwMode="auto">
          <a:xfrm rot="2220000">
            <a:off x="1700213" y="2593975"/>
            <a:ext cx="6673850"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a:t>
                      </a:r>
                      <a:r>
                        <a:rPr lang="en-US" sz="2000" b="1" i="1" baseline="0" dirty="0" smtClean="0">
                          <a:solidFill>
                            <a:schemeClr val="tx1"/>
                          </a:solidFill>
                        </a:rPr>
                        <a:t> Shall Record Relative Displacement Data Between Each Other at Least Once a Second</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6384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serves as a means to verifying other requirements associated with the completion Rascal’s primary </a:t>
            </a:r>
            <a:r>
              <a:rPr lang="en-US" sz="2600" b="1" dirty="0" smtClean="0">
                <a:solidFill>
                  <a:schemeClr val="tx1"/>
                </a:solidFill>
              </a:rPr>
              <a:t>mission.</a:t>
            </a:r>
            <a:endParaRPr lang="en-US" sz="2600" b="1" dirty="0" smtClean="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50</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RCL.SK.MOP1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Stationkeep within a 10-75 meter Sphere of Each Other for at Least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3078483"/>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The process will be initiated by a command from the ground, at which time it would be executed autonomously and validated based on relative displacement data obtained after the </a:t>
            </a:r>
            <a:r>
              <a:rPr lang="en-US" sz="2600" b="1" dirty="0" smtClean="0">
                <a:solidFill>
                  <a:schemeClr val="tx1"/>
                </a:solidFill>
              </a:rPr>
              <a:t>fact.</a:t>
            </a:r>
            <a:endParaRPr lang="en-US" sz="2600" b="1" dirty="0" smtClean="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51</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24427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RCL.ESC.MOP1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13408">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Perform an “Escape” Maneuver that Increases the Relative Displacement Between Each Other to at Least 100 meters within 1 Orbit </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248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Once again, this process would likely be executed autonomously, with verification of its completion coming after it has already been </a:t>
            </a:r>
            <a:r>
              <a:rPr lang="en-US" sz="2600" b="1" dirty="0" smtClean="0">
                <a:solidFill>
                  <a:schemeClr val="tx1"/>
                </a:solidFill>
              </a:rPr>
              <a:t>executed.</a:t>
            </a:r>
            <a:endParaRPr lang="en-US" sz="2600" b="1" dirty="0" smtClean="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52</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5810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RCL.RDZ.MOP1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 be Able to Perform a Rendezvous by Decreasing the Relative Displacement Between Each Other to Within 50 meters for at Least</a:t>
                      </a:r>
                      <a:r>
                        <a:rPr lang="en-US" sz="2000" b="1" i="1" baseline="0" dirty="0" smtClean="0">
                          <a:solidFill>
                            <a:schemeClr val="tx1"/>
                          </a:solidFill>
                        </a:rPr>
                        <a: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867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This process would be executed at the completion of the “Escape” Maneuver, with verification of its completion coming after it has already </a:t>
            </a:r>
            <a:r>
              <a:rPr lang="en-US" sz="2600" b="1" dirty="0" smtClean="0">
                <a:solidFill>
                  <a:schemeClr val="tx1"/>
                </a:solidFill>
              </a:rPr>
              <a:t>occurred.</a:t>
            </a:r>
            <a:endParaRPr lang="en-US" sz="2600" b="1" dirty="0" smtClean="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53</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D6A9EE4D-F9F9-4719-A95C-A0A831A85004}" type="slidenum">
              <a:rPr lang="en-US" altLang="en-US">
                <a:solidFill>
                  <a:srgbClr val="FFFFFF"/>
                </a:solidFill>
                <a:latin typeface="Times New Roman" pitchFamily="16" charset="0"/>
              </a:rPr>
              <a:pPr eaLnBrk="1"/>
              <a:t>54</a:t>
            </a:fld>
            <a:endParaRPr lang="en-US" altLang="en-US">
              <a:solidFill>
                <a:srgbClr val="FFFFFF"/>
              </a:solidFill>
              <a:latin typeface="Times New Roman" pitchFamily="16" charset="0"/>
            </a:endParaRPr>
          </a:p>
        </p:txBody>
      </p:sp>
      <p:sp>
        <p:nvSpPr>
          <p:cNvPr id="58371"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Moving Forward</a:t>
            </a:r>
            <a:endParaRPr lang="en-US" altLang="en-US" b="1" dirty="0" smtClean="0">
              <a:solidFill>
                <a:srgbClr val="000000"/>
              </a:solidFill>
            </a:endParaRPr>
          </a:p>
        </p:txBody>
      </p:sp>
      <p:sp>
        <p:nvSpPr>
          <p:cNvPr id="58372"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C2F45C50-959A-460C-9CF6-7EF95D6A3FB7}" type="slidenum">
              <a:rPr lang="en-US" altLang="en-US">
                <a:solidFill>
                  <a:srgbClr val="FFFFFF"/>
                </a:solidFill>
                <a:latin typeface="Times New Roman" pitchFamily="16" charset="0"/>
              </a:rPr>
              <a:pPr eaLnBrk="1"/>
              <a:t>55</a:t>
            </a:fld>
            <a:endParaRPr lang="en-US" altLang="en-US">
              <a:solidFill>
                <a:srgbClr val="FFFFFF"/>
              </a:solidFill>
              <a:latin typeface="Times New Roman" pitchFamily="16" charset="0"/>
            </a:endParaRPr>
          </a:p>
        </p:txBody>
      </p:sp>
      <p:sp>
        <p:nvSpPr>
          <p:cNvPr id="593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Questions?</a:t>
            </a:r>
          </a:p>
        </p:txBody>
      </p:sp>
      <p:pic>
        <p:nvPicPr>
          <p:cNvPr id="5939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22538" y="1768475"/>
            <a:ext cx="5027612" cy="49911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85C6F0AE-4995-41EF-B6C3-D811A501CE91}" type="slidenum">
              <a:rPr lang="en-US" altLang="en-US">
                <a:solidFill>
                  <a:srgbClr val="FFFFFF"/>
                </a:solidFill>
                <a:latin typeface="Times New Roman" pitchFamily="16" charset="0"/>
              </a:rPr>
              <a:pPr eaLnBrk="1"/>
              <a:t>6</a:t>
            </a:fld>
            <a:endParaRPr lang="en-US" altLang="en-US">
              <a:solidFill>
                <a:srgbClr val="FFFFFF"/>
              </a:solidFill>
              <a:latin typeface="Times New Roman" pitchFamily="16" charset="0"/>
            </a:endParaRPr>
          </a:p>
        </p:txBody>
      </p:sp>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9219" name="Text Box 3"/>
          <p:cNvSpPr txBox="1">
            <a:spLocks noChangeArrowheads="1"/>
          </p:cNvSpPr>
          <p:nvPr/>
        </p:nvSpPr>
        <p:spPr bwMode="auto">
          <a:xfrm rot="1800000">
            <a:off x="1257300" y="3022600"/>
            <a:ext cx="7223125"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3043712C-C5B1-4104-88B5-88210B9E8C5E}" type="slidenum">
              <a:rPr lang="en-US" altLang="en-US">
                <a:solidFill>
                  <a:srgbClr val="FFFFFF"/>
                </a:solidFill>
                <a:latin typeface="Times New Roman" pitchFamily="16" charset="0"/>
              </a:rPr>
              <a:pPr eaLnBrk="1"/>
              <a:t>7</a:t>
            </a:fld>
            <a:endParaRPr lang="en-US" altLang="en-US">
              <a:solidFill>
                <a:srgbClr val="FFFFFF"/>
              </a:solidFill>
              <a:latin typeface="Times New Roman" pitchFamily="16" charset="0"/>
            </a:endParaRPr>
          </a:p>
        </p:txBody>
      </p:sp>
      <p:sp>
        <p:nvSpPr>
          <p:cNvPr id="1331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Preliminary Concept </a:t>
            </a:r>
            <a:r>
              <a:rPr lang="en-US" altLang="en-US" b="1" dirty="0" smtClean="0">
                <a:solidFill>
                  <a:srgbClr val="000000"/>
                </a:solidFill>
              </a:rPr>
              <a:t>of Operations</a:t>
            </a:r>
          </a:p>
        </p:txBody>
      </p:sp>
      <p:pic>
        <p:nvPicPr>
          <p:cNvPr id="1331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6000" y="1371600"/>
            <a:ext cx="8043863" cy="548798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Requirements Verification Matrix Overview</a:t>
            </a:r>
            <a:endParaRPr lang="en-US" b="1" dirty="0">
              <a:solidFill>
                <a:schemeClr val="tx1"/>
              </a:solidFill>
            </a:endParaRPr>
          </a:p>
        </p:txBody>
      </p:sp>
      <p:sp>
        <p:nvSpPr>
          <p:cNvPr id="3" name="Content Placeholder 2"/>
          <p:cNvSpPr>
            <a:spLocks noGrp="1"/>
          </p:cNvSpPr>
          <p:nvPr>
            <p:ph idx="1"/>
          </p:nvPr>
        </p:nvSpPr>
        <p:spPr/>
        <p:txBody>
          <a:bodyPr/>
          <a:lstStyle/>
          <a:p>
            <a:pPr>
              <a:buSzPct val="150000"/>
              <a:buFont typeface="Arial" pitchFamily="34" charset="0"/>
              <a:buChar char="•"/>
            </a:pPr>
            <a:r>
              <a:rPr lang="en-US" dirty="0" smtClean="0">
                <a:solidFill>
                  <a:schemeClr val="tx1"/>
                </a:solidFill>
              </a:rPr>
              <a:t>A Requirements Verification Matrix (RVM) is essentially a list of requirements that, if met, determine the success or failure of a spacecraft mission with respect to:</a:t>
            </a:r>
          </a:p>
          <a:p>
            <a:pPr lvl="1">
              <a:buFont typeface="Wingdings" pitchFamily="2" charset="2"/>
              <a:buChar char="§"/>
            </a:pPr>
            <a:r>
              <a:rPr lang="en-US" sz="2400" dirty="0" smtClean="0">
                <a:solidFill>
                  <a:schemeClr val="tx1"/>
                </a:solidFill>
              </a:rPr>
              <a:t>Meeting Success Criteria Laid out in the Team Bravo RFP</a:t>
            </a:r>
          </a:p>
          <a:p>
            <a:pPr lvl="1">
              <a:buFont typeface="Wingdings" pitchFamily="2" charset="2"/>
              <a:buChar char="§"/>
            </a:pPr>
            <a:r>
              <a:rPr lang="en-US" sz="2400" dirty="0" smtClean="0">
                <a:solidFill>
                  <a:schemeClr val="tx1"/>
                </a:solidFill>
              </a:rPr>
              <a:t>Satisfying Design Constraints Imposed by Deployer Sizes, Orbital Mechanics, Launch Service Providers, Regulatory Agencies, etc</a:t>
            </a:r>
          </a:p>
          <a:p>
            <a:pPr lvl="1">
              <a:buFont typeface="Wingdings" pitchFamily="2" charset="2"/>
              <a:buChar char="§"/>
            </a:pPr>
            <a:r>
              <a:rPr lang="en-US" sz="2400" dirty="0" smtClean="0">
                <a:solidFill>
                  <a:schemeClr val="tx1"/>
                </a:solidFill>
              </a:rPr>
              <a:t>Designing and Completing said mission in a timely, cost-effective manner</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RVM Notation and Layout</a:t>
            </a:r>
            <a:endParaRPr lang="en-US" b="1" dirty="0">
              <a:solidFill>
                <a:schemeClr val="tx1"/>
              </a:solidFill>
            </a:endParaRPr>
          </a:p>
        </p:txBody>
      </p:sp>
      <p:sp>
        <p:nvSpPr>
          <p:cNvPr id="3" name="Content Placeholder 2"/>
          <p:cNvSpPr>
            <a:spLocks noGrp="1"/>
          </p:cNvSpPr>
          <p:nvPr>
            <p:ph idx="1"/>
          </p:nvPr>
        </p:nvSpPr>
        <p:spPr>
          <a:xfrm>
            <a:off x="542131" y="1419225"/>
            <a:ext cx="9058275" cy="946150"/>
          </a:xfrm>
        </p:spPr>
        <p:txBody>
          <a:bodyPr/>
          <a:lstStyle/>
          <a:p>
            <a:pPr>
              <a:buSzPct val="150000"/>
              <a:buFont typeface="Arial" pitchFamily="34" charset="0"/>
              <a:buChar char="•"/>
            </a:pPr>
            <a:r>
              <a:rPr lang="en-US" dirty="0" smtClean="0">
                <a:solidFill>
                  <a:schemeClr val="tx1"/>
                </a:solidFill>
              </a:rPr>
              <a:t>Each requirement listed in the RVM has a specific identifier associated with it, which can be broken down as follows:</a:t>
            </a:r>
            <a:endParaRPr lang="en-US" dirty="0" smtClean="0">
              <a:solidFill>
                <a:schemeClr val="tx1"/>
              </a:solidFill>
            </a:endParaRPr>
          </a:p>
          <a:p>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graphicFrame>
        <p:nvGraphicFramePr>
          <p:cNvPr id="5" name="Table 4"/>
          <p:cNvGraphicFramePr>
            <a:graphicFrameLocks noGrp="1"/>
          </p:cNvGraphicFramePr>
          <p:nvPr/>
        </p:nvGraphicFramePr>
        <p:xfrm>
          <a:off x="618331" y="2181225"/>
          <a:ext cx="8610600" cy="3515363"/>
        </p:xfrm>
        <a:graphic>
          <a:graphicData uri="http://schemas.openxmlformats.org/drawingml/2006/table">
            <a:tbl>
              <a:tblPr/>
              <a:tblGrid>
                <a:gridCol w="2417953"/>
                <a:gridCol w="2417953"/>
                <a:gridCol w="2283623"/>
                <a:gridCol w="1491071"/>
              </a:tblGrid>
              <a:tr h="846667">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Mission 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Stage 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Subsystem </a:t>
                      </a:r>
                      <a:r>
                        <a:rPr lang="en-US" sz="1800" b="1" kern="50" dirty="0">
                          <a:solidFill>
                            <a:srgbClr val="FFFFFF"/>
                          </a:solidFill>
                          <a:latin typeface="Times New Roman"/>
                          <a:ea typeface="SimSun"/>
                          <a:cs typeface="Mangal"/>
                        </a:rPr>
                        <a:t>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Requirement Number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23334">
                <a:tc rowSpan="6">
                  <a:txBody>
                    <a:bodyPr/>
                    <a:lstStyle/>
                    <a:p>
                      <a:pPr marL="0" marR="0" algn="ctr">
                        <a:spcBef>
                          <a:spcPts val="0"/>
                        </a:spcBef>
                        <a:spcAft>
                          <a:spcPts val="600"/>
                        </a:spcAft>
                      </a:pPr>
                      <a:r>
                        <a:rPr lang="en-US" sz="1600" kern="50" dirty="0">
                          <a:latin typeface="Times New Roman"/>
                          <a:ea typeface="SimSun"/>
                          <a:cs typeface="Mangal"/>
                        </a:rPr>
                        <a:t>RCL</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Pre Launch (PL)</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Structures (STR)</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0" marR="0" algn="ctr">
                        <a:spcBef>
                          <a:spcPts val="0"/>
                        </a:spcBef>
                        <a:spcAft>
                          <a:spcPts val="600"/>
                        </a:spcAft>
                      </a:pPr>
                      <a:r>
                        <a:rPr lang="en-US" sz="1600" kern="50" dirty="0">
                          <a:latin typeface="Times New Roman"/>
                          <a:ea typeface="SimSun"/>
                          <a:cs typeface="Mangal"/>
                        </a:rPr>
                        <a:t>Number In Order of Importance (1 = Highest)</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Post Launch Ejection (PLE)</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Thermal (THM)</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Separation and Stabilization (SS)</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Propulsion (PRP)</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Stationkeeping (SK)</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Testing (TST)</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“Escape” (ESC)</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Mission Operations (MOP)</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a:latin typeface="Times New Roman"/>
                          <a:ea typeface="SimSun"/>
                          <a:cs typeface="Mangal"/>
                        </a:rPr>
                        <a:t>Rendezvous (RDZ)</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Payload (PLD)</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6" name="Rectangle 5"/>
          <p:cNvSpPr/>
          <p:nvPr/>
        </p:nvSpPr>
        <p:spPr>
          <a:xfrm>
            <a:off x="542131" y="5762625"/>
            <a:ext cx="8915400" cy="1122808"/>
          </a:xfrm>
          <a:prstGeom prst="rect">
            <a:avLst/>
          </a:prstGeom>
        </p:spPr>
        <p:txBody>
          <a:bodyPr wrap="square">
            <a:spAutoFit/>
          </a:bodyPr>
          <a:lstStyle/>
          <a:p>
            <a:pPr>
              <a:buSzPct val="150000"/>
              <a:buFont typeface="Arial" pitchFamily="34" charset="0"/>
              <a:buChar char="•"/>
            </a:pPr>
            <a:r>
              <a:rPr lang="en-US" sz="2400" dirty="0" smtClean="0">
                <a:solidFill>
                  <a:schemeClr val="tx1"/>
                </a:solidFill>
              </a:rPr>
              <a:t>Example: </a:t>
            </a:r>
            <a:r>
              <a:rPr lang="en-US" sz="2400" i="1" dirty="0" smtClean="0">
                <a:solidFill>
                  <a:schemeClr val="tx1"/>
                </a:solidFill>
              </a:rPr>
              <a:t>RCL.PL.STR1</a:t>
            </a:r>
            <a:r>
              <a:rPr lang="en-US" sz="2400" dirty="0" smtClean="0">
                <a:solidFill>
                  <a:schemeClr val="tx1"/>
                </a:solidFill>
              </a:rPr>
              <a:t> Corresponds to the highest priority Structures Subsystem requirement found during the Pre-Launch Mission Phase  </a:t>
            </a:r>
            <a:endParaRPr lang="en-US" sz="2400" dirty="0" smtClean="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34585</TotalTime>
  <Words>2911</Words>
  <Application>Microsoft Office PowerPoint</Application>
  <PresentationFormat>Custom</PresentationFormat>
  <Paragraphs>450</Paragraphs>
  <Slides>55</Slides>
  <Notes>18</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1_Office Theme</vt:lpstr>
      <vt:lpstr>Slide 1</vt:lpstr>
      <vt:lpstr>Mission Summary</vt:lpstr>
      <vt:lpstr>Configuration Options</vt:lpstr>
      <vt:lpstr>Configuration Option: 6U</vt:lpstr>
      <vt:lpstr>Configuration Option: Active - Passive</vt:lpstr>
      <vt:lpstr>Configuration Option: Active - Active</vt:lpstr>
      <vt:lpstr>Preliminary Concept of Operations</vt:lpstr>
      <vt:lpstr>Requirements Verification Matrix Overview</vt:lpstr>
      <vt:lpstr>RVM Notation and Layout</vt:lpstr>
      <vt:lpstr>Final RVM Note</vt:lpstr>
      <vt:lpstr>RCL.PL.STR1</vt:lpstr>
      <vt:lpstr>RCL.PL.STR2</vt:lpstr>
      <vt:lpstr>RCL.PL.STR3</vt:lpstr>
      <vt:lpstr>RCL.PL.STR4</vt:lpstr>
      <vt:lpstr>RCL.PL.MOP1</vt:lpstr>
      <vt:lpstr>RCL.PL.MOP2</vt:lpstr>
      <vt:lpstr>RCL.PL.STR5</vt:lpstr>
      <vt:lpstr>RCL.PL.STR6</vt:lpstr>
      <vt:lpstr>RCL.PL.STR7</vt:lpstr>
      <vt:lpstr>RCL.PL.STR8</vt:lpstr>
      <vt:lpstr>RCL.PL.STR9</vt:lpstr>
      <vt:lpstr>RCL.PL.STR10</vt:lpstr>
      <vt:lpstr>RCL.PL.STR11</vt:lpstr>
      <vt:lpstr>RCL.PL.STR12</vt:lpstr>
      <vt:lpstr>RCL.PL.STR13</vt:lpstr>
      <vt:lpstr>RCL.PL.STR14</vt:lpstr>
      <vt:lpstr>Slide 27</vt:lpstr>
      <vt:lpstr>Slide 28</vt:lpstr>
      <vt:lpstr>Slide 29</vt:lpstr>
      <vt:lpstr>Slide 30</vt:lpstr>
      <vt:lpstr>Slide 31</vt:lpstr>
      <vt:lpstr>Slide 32</vt:lpstr>
      <vt:lpstr>Slide 33</vt:lpstr>
      <vt:lpstr>RCL.PL.THM1</vt:lpstr>
      <vt:lpstr>RCL.PL.PRP2</vt:lpstr>
      <vt:lpstr>RCL.PL.PRP3</vt:lpstr>
      <vt:lpstr>Slide 37</vt:lpstr>
      <vt:lpstr>RCL.PL.TST1</vt:lpstr>
      <vt:lpstr>RCL.PL.TST2</vt:lpstr>
      <vt:lpstr>RCL.PL.TST3</vt:lpstr>
      <vt:lpstr>RCL.PL.TST4</vt:lpstr>
      <vt:lpstr>RCL.PL.TST5</vt:lpstr>
      <vt:lpstr>Slide 43</vt:lpstr>
      <vt:lpstr>Slide 44</vt:lpstr>
      <vt:lpstr>Slide 45</vt:lpstr>
      <vt:lpstr>Slide 46</vt:lpstr>
      <vt:lpstr>Slide 47</vt:lpstr>
      <vt:lpstr>Slide 48</vt:lpstr>
      <vt:lpstr>Slide 49</vt:lpstr>
      <vt:lpstr>Slide 50</vt:lpstr>
      <vt:lpstr>Slide 51</vt:lpstr>
      <vt:lpstr>Slide 52</vt:lpstr>
      <vt:lpstr>Slide 53</vt:lpstr>
      <vt:lpstr>Moving Forward</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Thomas Arthur Moline</cp:lastModifiedBy>
  <cp:revision>11</cp:revision>
  <cp:lastPrinted>1601-01-01T00:00:00Z</cp:lastPrinted>
  <dcterms:created xsi:type="dcterms:W3CDTF">2013-11-10T16:48:37Z</dcterms:created>
  <dcterms:modified xsi:type="dcterms:W3CDTF">2013-11-12T03:50:27Z</dcterms:modified>
</cp:coreProperties>
</file>