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29" r:id="rId26"/>
    <p:sldId id="330" r:id="rId27"/>
    <p:sldId id="331" r:id="rId28"/>
    <p:sldId id="325" r:id="rId29"/>
    <p:sldId id="326" r:id="rId30"/>
    <p:sldId id="327" r:id="rId31"/>
    <p:sldId id="328" r:id="rId32"/>
    <p:sldId id="317" r:id="rId33"/>
    <p:sldId id="318" r:id="rId34"/>
    <p:sldId id="319" r:id="rId35"/>
    <p:sldId id="332" r:id="rId36"/>
    <p:sldId id="320" r:id="rId37"/>
    <p:sldId id="321" r:id="rId38"/>
    <p:sldId id="322" r:id="rId39"/>
    <p:sldId id="323" r:id="rId40"/>
    <p:sldId id="324" r:id="rId41"/>
    <p:sldId id="29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06" r:id="rId52"/>
    <p:sldId id="307" r:id="rId53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3793" y="1764666"/>
            <a:ext cx="9068277" cy="49911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793" y="6887095"/>
            <a:ext cx="2351035" cy="52519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2587" y="6887095"/>
            <a:ext cx="3190690" cy="52519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1035" y="6887095"/>
            <a:ext cx="2351035" cy="525198"/>
          </a:xfrm>
        </p:spPr>
        <p:txBody>
          <a:bodyPr/>
          <a:lstStyle>
            <a:lvl1pPr>
              <a:defRPr/>
            </a:lvl1pPr>
          </a:lstStyle>
          <a:p>
            <a:fld id="{DD5060F4-F80D-4CAD-9805-58913C83D8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  <p:sldLayoutId id="2147483723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RCL.PL.STR3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3268969"/>
              </p:ext>
            </p:extLst>
          </p:nvPr>
        </p:nvGraphicFramePr>
        <p:xfrm>
          <a:off x="4659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RCL.PL.STR3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materials used in 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t system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shall have a Total Mass Loss of less than 1.0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%”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131" y="2333625"/>
            <a:ext cx="991473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Met by only using materials found on the NASA approved list of low outgassing materials (http://outgassing.nasa.gov).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81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RCL.PL.STR4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5413979"/>
              </p:ext>
            </p:extLst>
          </p:nvPr>
        </p:nvGraphicFramePr>
        <p:xfrm>
          <a:off x="465931" y="8858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RCL.PL.STR4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materials used in 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CubeSat system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shall have a Collected Volatile Condensable Material of less than 0.1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%”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2131" y="27908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Met by only using materials found on the NASA approved list of low outgassing materials (http://outgassing.nasa.gov</a:t>
            </a:r>
            <a:r>
              <a:rPr lang="en-US" sz="2600" b="1" dirty="0" smtClean="0">
                <a:solidFill>
                  <a:schemeClr val="tx1"/>
                </a:solidFill>
              </a:rPr>
              <a:t>).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2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RCL.PL.MOP1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92413085"/>
              </p:ext>
            </p:extLst>
          </p:nvPr>
        </p:nvGraphicFramePr>
        <p:xfrm>
          <a:off x="465931" y="8096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 system must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in orbit for at least 6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months”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5931" y="25622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Met by constructing an accurate power budget, performing a battery charge / discharge test, performing a day-in-the-life test, performing a solar panel charge test, and performing a solar cell degradation analysis</a:t>
            </a:r>
            <a:r>
              <a:rPr lang="en-US" sz="2600" b="1" i="1" dirty="0" smtClean="0"/>
              <a:t>.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xmlns="" val="8139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RCL.PL.MOP2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7762007"/>
              </p:ext>
            </p:extLst>
          </p:nvPr>
        </p:nvGraphicFramePr>
        <p:xfrm>
          <a:off x="542131" y="8096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must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deorbit within 25 years of being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launched”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5931" y="24860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Met by performing an orbital analysis using orbital parameters for various altitudes to determine orbital lifetime. If the orbital lifetime exceeds 25 years, a deorbit mechanism will be included in the design.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6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RCL.PL.STR5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77955595"/>
              </p:ext>
            </p:extLst>
          </p:nvPr>
        </p:nvGraphicFramePr>
        <p:xfrm>
          <a:off x="465931" y="6572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RCL.PL.STR5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conjoined prior to launch vehicle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integration”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731" y="23336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Met by conducting an separation test then an integrated vibration test of the flight unit prior to launch vehicle integration.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78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3" name="Group 31"/>
          <p:cNvGraphicFramePr>
            <a:graphicFrameLocks noGrp="1"/>
          </p:cNvGraphicFramePr>
          <p:nvPr>
            <p:ph idx="1"/>
          </p:nvPr>
        </p:nvGraphicFramePr>
        <p:xfrm>
          <a:off x="389731" y="733425"/>
          <a:ext cx="9068276" cy="2878126"/>
        </p:xfrm>
        <a:graphic>
          <a:graphicData uri="http://schemas.openxmlformats.org/drawingml/2006/table">
            <a:tbl>
              <a:tblPr/>
              <a:tblGrid>
                <a:gridCol w="3695938"/>
                <a:gridCol w="5372338"/>
              </a:tblGrid>
              <a:tr h="7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RCL.PL.STR15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Ends of the Rails on the +Z/-Z Faces of the CubeSat System Shall have a Minimum Surface Area of 6.5 mm x 6.5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731" y="3781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5114131" y="43148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14131" y="48482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247731" y="48482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47731" y="43148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 bwMode="auto">
          <a:xfrm>
            <a:off x="5190331" y="5000625"/>
            <a:ext cx="0" cy="5334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flipH="1">
            <a:off x="5418931" y="4391025"/>
            <a:ext cx="1828800" cy="1143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hape 17"/>
          <p:cNvCxnSpPr>
            <a:stCxn id="5" idx="6"/>
          </p:cNvCxnSpPr>
          <p:nvPr/>
        </p:nvCxnSpPr>
        <p:spPr bwMode="auto">
          <a:xfrm>
            <a:off x="5266531" y="4391025"/>
            <a:ext cx="76200" cy="11430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hape 21"/>
          <p:cNvCxnSpPr>
            <a:stCxn id="7" idx="4"/>
          </p:cNvCxnSpPr>
          <p:nvPr/>
        </p:nvCxnSpPr>
        <p:spPr bwMode="auto">
          <a:xfrm rot="5400000">
            <a:off x="6066631" y="4429125"/>
            <a:ext cx="685800" cy="18288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6" name="Group 24"/>
          <p:cNvGraphicFramePr>
            <a:graphicFrameLocks noGrp="1"/>
          </p:cNvGraphicFramePr>
          <p:nvPr>
            <p:ph idx="1"/>
          </p:nvPr>
        </p:nvGraphicFramePr>
        <p:xfrm>
          <a:off x="465931" y="733425"/>
          <a:ext cx="9068276" cy="2520951"/>
        </p:xfrm>
        <a:graphic>
          <a:graphicData uri="http://schemas.openxmlformats.org/drawingml/2006/table">
            <a:tbl>
              <a:tblPr/>
              <a:tblGrid>
                <a:gridCol w="2602931"/>
                <a:gridCol w="6465345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RCL.PL.STR16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+Y/-Y Faces of the CubeSat System Shall have a Length of 100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131" y="3400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3056731" y="3857625"/>
            <a:ext cx="304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5" name="Group 27"/>
          <p:cNvGraphicFramePr>
            <a:graphicFrameLocks noGrp="1"/>
          </p:cNvGraphicFramePr>
          <p:nvPr>
            <p:ph idx="1"/>
          </p:nvPr>
        </p:nvGraphicFramePr>
        <p:xfrm>
          <a:off x="465931" y="504825"/>
          <a:ext cx="9068276" cy="2520951"/>
        </p:xfrm>
        <a:graphic>
          <a:graphicData uri="http://schemas.openxmlformats.org/drawingml/2006/table">
            <a:tbl>
              <a:tblPr/>
              <a:tblGrid>
                <a:gridCol w="3391138"/>
                <a:gridCol w="5677138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RCL.PL.STR18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height of the CubeSat System Shall be 300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131" y="3400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5190331" y="4619625"/>
            <a:ext cx="2438400" cy="381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7" name="Group 45"/>
          <p:cNvGraphicFramePr>
            <a:graphicFrameLocks noGrp="1"/>
          </p:cNvGraphicFramePr>
          <p:nvPr>
            <p:ph idx="1"/>
          </p:nvPr>
        </p:nvGraphicFramePr>
        <p:xfrm>
          <a:off x="389731" y="581025"/>
          <a:ext cx="9068276" cy="2392850"/>
        </p:xfrm>
        <a:graphic>
          <a:graphicData uri="http://schemas.openxmlformats.org/drawingml/2006/table">
            <a:tbl>
              <a:tblPr/>
              <a:tblGrid>
                <a:gridCol w="3467338"/>
                <a:gridCol w="5600938"/>
              </a:tblGrid>
              <a:tr h="68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RCL.PL.PLD1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“Jade and Turquoise Shall be Capable of  Determining Relative Displacement between Each Other”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Demo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542131" y="3095625"/>
            <a:ext cx="9068277" cy="196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>
                <a:solidFill>
                  <a:schemeClr val="tx1"/>
                </a:solidFill>
              </a:rPr>
              <a:t>This requirement stems from the necessity of understanding the relative displacement between Jade and </a:t>
            </a:r>
            <a:r>
              <a:rPr lang="en-US" sz="2600" b="1" dirty="0" smtClean="0">
                <a:solidFill>
                  <a:schemeClr val="tx1"/>
                </a:solidFill>
              </a:rPr>
              <a:t>Turquoise </a:t>
            </a:r>
            <a:r>
              <a:rPr lang="en-US" sz="2600" b="1" dirty="0">
                <a:solidFill>
                  <a:schemeClr val="tx1"/>
                </a:solidFill>
              </a:rPr>
              <a:t>after </a:t>
            </a:r>
            <a:r>
              <a:rPr lang="en-US" sz="2600" b="1" dirty="0" smtClean="0">
                <a:solidFill>
                  <a:schemeClr val="tx1"/>
                </a:solidFill>
              </a:rPr>
              <a:t>over the course of Rascal’s mission, as to verify the success of particular mission events, such as Rendezvous and “Escape”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2" name="Group 32"/>
          <p:cNvGraphicFramePr>
            <a:graphicFrameLocks noGrp="1"/>
          </p:cNvGraphicFramePr>
          <p:nvPr>
            <p:ph idx="1"/>
          </p:nvPr>
        </p:nvGraphicFramePr>
        <p:xfrm>
          <a:off x="465931" y="733425"/>
          <a:ext cx="9068276" cy="2158304"/>
        </p:xfrm>
        <a:graphic>
          <a:graphicData uri="http://schemas.openxmlformats.org/drawingml/2006/table">
            <a:tbl>
              <a:tblPr/>
              <a:tblGrid>
                <a:gridCol w="3352800"/>
                <a:gridCol w="5715476"/>
              </a:tblGrid>
              <a:tr h="5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RCL.PL.PLD2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CubeSat System Shall be Capable of Recording Relative Displacement Data between Jade and Turquoise”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Demo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65931" y="3019425"/>
            <a:ext cx="9236208" cy="15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>
                <a:solidFill>
                  <a:schemeClr val="tx1"/>
                </a:solidFill>
              </a:rPr>
              <a:t>This requirement stems from the necessity of </a:t>
            </a:r>
            <a:r>
              <a:rPr lang="en-US" sz="2600" b="1" dirty="0" smtClean="0">
                <a:solidFill>
                  <a:schemeClr val="tx1"/>
                </a:solidFill>
              </a:rPr>
              <a:t>obtaining the </a:t>
            </a:r>
            <a:r>
              <a:rPr lang="en-US" sz="2600" b="1" dirty="0">
                <a:solidFill>
                  <a:schemeClr val="tx1"/>
                </a:solidFill>
              </a:rPr>
              <a:t>relative displacement between Jade and </a:t>
            </a:r>
            <a:r>
              <a:rPr lang="en-US" sz="2600" b="1" dirty="0" smtClean="0">
                <a:solidFill>
                  <a:schemeClr val="tx1"/>
                </a:solidFill>
              </a:rPr>
              <a:t>Turquoise </a:t>
            </a:r>
            <a:r>
              <a:rPr lang="en-US" sz="2600" b="1" dirty="0">
                <a:solidFill>
                  <a:schemeClr val="tx1"/>
                </a:solidFill>
              </a:rPr>
              <a:t>after particular mission events, such as Rendezvous and “Escape”, have already taken </a:t>
            </a:r>
            <a:r>
              <a:rPr lang="en-US" sz="2600" b="1" dirty="0" smtClean="0">
                <a:solidFill>
                  <a:schemeClr val="tx1"/>
                </a:solidFill>
              </a:rPr>
              <a:t>place.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3" name="Group 29"/>
          <p:cNvGraphicFramePr>
            <a:graphicFrameLocks noGrp="1"/>
          </p:cNvGraphicFramePr>
          <p:nvPr>
            <p:ph idx="1"/>
          </p:nvPr>
        </p:nvGraphicFramePr>
        <p:xfrm>
          <a:off x="542131" y="504825"/>
          <a:ext cx="9068276" cy="2126106"/>
        </p:xfrm>
        <a:graphic>
          <a:graphicData uri="http://schemas.openxmlformats.org/drawingml/2006/table">
            <a:tbl>
              <a:tblPr/>
              <a:tblGrid>
                <a:gridCol w="3733800"/>
                <a:gridCol w="5334476"/>
              </a:tblGrid>
              <a:tr h="537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RCL.PL.STR19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“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 Friction, 2D Testing of the CubeSat System Release Mechanism Shall be Conducted”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465931" y="2790825"/>
            <a:ext cx="9236208" cy="270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>
                <a:solidFill>
                  <a:schemeClr val="tx1"/>
                </a:solidFill>
              </a:rPr>
              <a:t>This will be verified through the used of the FRED (Frictionally Reduced Environment Dynamics) system, which consists of a flat platform through which a stream of air will be passed, as to reduce the friction between any object resting on its surface (Such as a Propulsion Unit), and FRED itself, allowing for a more accurate representation of Rascal’s on-orbit environment.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3" name="Group 25"/>
          <p:cNvGraphicFramePr>
            <a:graphicFrameLocks noGrp="1"/>
          </p:cNvGraphicFramePr>
          <p:nvPr>
            <p:ph idx="1"/>
          </p:nvPr>
        </p:nvGraphicFramePr>
        <p:xfrm>
          <a:off x="313531" y="657225"/>
          <a:ext cx="9068276" cy="2520951"/>
        </p:xfrm>
        <a:graphic>
          <a:graphicData uri="http://schemas.openxmlformats.org/drawingml/2006/table">
            <a:tbl>
              <a:tblPr/>
              <a:tblGrid>
                <a:gridCol w="3391138"/>
                <a:gridCol w="5677138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RCL.PL.PRP1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“All Pressure Vessels Shall have a Factor of Safety of No Less Than 4”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Analyze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65931" y="3248025"/>
            <a:ext cx="8900346" cy="12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>
                <a:solidFill>
                  <a:schemeClr val="tx1"/>
                </a:solidFill>
              </a:rPr>
              <a:t>This requirement will be validated in the design process of any pressure vessel that will be incorporated into the Rascal mission.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7469292"/>
              </p:ext>
            </p:extLst>
          </p:nvPr>
        </p:nvGraphicFramePr>
        <p:xfrm>
          <a:off x="542131" y="8096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RCL.PL.THM1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components shall be rated to withstand a temperature range of at least -20 ⁰C to 70 ⁰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8670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For </a:t>
            </a:r>
            <a:r>
              <a:rPr lang="en-US" sz="2600" b="1" dirty="0">
                <a:solidFill>
                  <a:schemeClr val="tx1"/>
                </a:solidFill>
              </a:rPr>
              <a:t>those components that are developed at the SSRL, each component that is used in its assembly will be rated to operate within said range.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7101371"/>
              </p:ext>
            </p:extLst>
          </p:nvPr>
        </p:nvGraphicFramePr>
        <p:xfrm>
          <a:off x="542131" y="7334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Thrust testing will be performed with the flight pressure vessel  prior to CubeSat integration at a pressure no greater than 1x10^-4 </a:t>
                      </a:r>
                      <a:r>
                        <a:rPr lang="en-US" sz="2000" b="1" i="1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0194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The propulsion system must pass the static test fire with no anomalies to meet this requirement.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5638766"/>
              </p:ext>
            </p:extLst>
          </p:nvPr>
        </p:nvGraphicFramePr>
        <p:xfrm>
          <a:off x="542131" y="6572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pressure vessel must pass thermal cycle testing between temperatures of -30 ⁰C and 70 ⁰C for a total of two cycles or 10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331" y="3552825"/>
            <a:ext cx="4709834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</a:rPr>
              <a:t>he </a:t>
            </a:r>
            <a:r>
              <a:rPr lang="en-US" sz="2600" b="1" dirty="0">
                <a:solidFill>
                  <a:schemeClr val="tx1"/>
                </a:solidFill>
              </a:rPr>
              <a:t>propulsion system shall perform static thrusts before the thermal cycle, </a:t>
            </a:r>
            <a:r>
              <a:rPr lang="en-US" sz="2600" b="1" dirty="0" smtClean="0">
                <a:solidFill>
                  <a:schemeClr val="tx1"/>
                </a:solidFill>
              </a:rPr>
              <a:t>during the cycle </a:t>
            </a:r>
            <a:r>
              <a:rPr lang="en-US" sz="2600" b="1" dirty="0">
                <a:solidFill>
                  <a:schemeClr val="tx1"/>
                </a:solidFill>
              </a:rPr>
              <a:t>at various </a:t>
            </a:r>
            <a:r>
              <a:rPr lang="en-US" sz="2600" b="1" dirty="0" smtClean="0">
                <a:solidFill>
                  <a:schemeClr val="tx1"/>
                </a:solidFill>
              </a:rPr>
              <a:t>points, and finally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smtClean="0">
                <a:solidFill>
                  <a:schemeClr val="tx1"/>
                </a:solidFill>
              </a:rPr>
              <a:t>after </a:t>
            </a:r>
            <a:r>
              <a:rPr lang="en-US" sz="2600" b="1" dirty="0">
                <a:solidFill>
                  <a:schemeClr val="tx1"/>
                </a:solidFill>
              </a:rPr>
              <a:t>the thermal </a:t>
            </a:r>
            <a:r>
              <a:rPr lang="en-US" sz="2600" b="1" dirty="0" smtClean="0">
                <a:solidFill>
                  <a:schemeClr val="tx1"/>
                </a:solidFill>
              </a:rPr>
              <a:t>cycle.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0331" y="3171825"/>
            <a:ext cx="4366207" cy="344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418931" y="6677025"/>
            <a:ext cx="4030345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Rascal </a:t>
            </a:r>
            <a:r>
              <a:rPr lang="en-US" sz="1300" b="1" dirty="0">
                <a:solidFill>
                  <a:schemeClr val="tx1"/>
                </a:solidFill>
              </a:rPr>
              <a:t>Thermal Cycle Test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0" name="Group 24"/>
          <p:cNvGraphicFramePr>
            <a:graphicFrameLocks noGrp="1"/>
          </p:cNvGraphicFramePr>
          <p:nvPr>
            <p:ph idx="1"/>
          </p:nvPr>
        </p:nvGraphicFramePr>
        <p:xfrm>
          <a:off x="618331" y="581025"/>
          <a:ext cx="9068276" cy="2441470"/>
        </p:xfrm>
        <a:graphic>
          <a:graphicData uri="http://schemas.openxmlformats.org/drawingml/2006/table">
            <a:tbl>
              <a:tblPr/>
              <a:tblGrid>
                <a:gridCol w="3505200"/>
                <a:gridCol w="5563076"/>
              </a:tblGrid>
              <a:tr h="713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RCL.PL.PRP4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“Low Friction, 2-D Dynamic Thrust Testing Shall be Conducted with All Pressure Vessels”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2131" y="3324225"/>
            <a:ext cx="9152242" cy="270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>
                <a:solidFill>
                  <a:schemeClr val="tx1"/>
                </a:solidFill>
              </a:rPr>
              <a:t>This will be verified through the used of the FRED (Frictionally Reduced Environment Dynamics) system, which consists of a flat platform through which a stream of air will be passed, as to reduce the friction between any object resting on its surface (Such as a Propulsion Unit), and FRED itself, allowing for a more accurate representation of Rascal’s on-orbit environment.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6828356"/>
              </p:ext>
            </p:extLst>
          </p:nvPr>
        </p:nvGraphicFramePr>
        <p:xfrm>
          <a:off x="6183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must survive Random Vibration Testing relative to the NASA GEVS Qualification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Profile”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4419600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Using the GEVS profile covers as many vibration environments as possible.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114131" y="2562225"/>
            <a:ext cx="3847572" cy="415459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66531" y="6753225"/>
            <a:ext cx="3610518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NASA </a:t>
            </a:r>
            <a:r>
              <a:rPr lang="en-US" sz="1300" b="1" dirty="0">
                <a:solidFill>
                  <a:schemeClr val="tx1"/>
                </a:solidFill>
              </a:rPr>
              <a:t>GEVS Random Vibration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419533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shall be subjected to a temperature of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60 ⁰C at a pressure of 1x10^-4 Torr for at least 6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This is called a bakeout and its purpose is to remove volatile material from the CubeSat system so it does not damage nearby spacecraft.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1132394"/>
              </p:ext>
            </p:extLst>
          </p:nvPr>
        </p:nvGraphicFramePr>
        <p:xfrm>
          <a:off x="5421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execute all commands associated with its operation over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RF”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The requirement needs to be met so the CubeSat system can perform functional tests.</a:t>
            </a:r>
          </a:p>
        </p:txBody>
      </p:sp>
    </p:spTree>
    <p:extLst>
      <p:ext uri="{BB962C8B-B14F-4D97-AF65-F5344CB8AC3E}">
        <p14:creationId xmlns:p14="http://schemas.microsoft.com/office/powerpoint/2010/main" xmlns="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45696522"/>
              </p:ext>
            </p:extLst>
          </p:nvPr>
        </p:nvGraphicFramePr>
        <p:xfrm>
          <a:off x="5421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close a link with the SSRL Ground Station from a distance of at least 200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meters”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486025"/>
            <a:ext cx="9152242" cy="196221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It has been required by the Air Force Research Laboratory before testing can take place there, thus leading to its requirement for the Rascal mission. </a:t>
            </a:r>
            <a:r>
              <a:rPr lang="en-US" sz="2600" b="1" dirty="0" smtClean="0">
                <a:solidFill>
                  <a:schemeClr val="tx1"/>
                </a:solidFill>
              </a:rPr>
              <a:t>It also improves </a:t>
            </a:r>
            <a:r>
              <a:rPr lang="en-US" sz="2600" b="1" dirty="0">
                <a:solidFill>
                  <a:schemeClr val="tx1"/>
                </a:solidFill>
              </a:rPr>
              <a:t>confidence in the reliability of the Rascal communication system prior to launch.</a:t>
            </a:r>
          </a:p>
        </p:txBody>
      </p:sp>
    </p:spTree>
    <p:extLst>
      <p:ext uri="{BB962C8B-B14F-4D97-AF65-F5344CB8AC3E}">
        <p14:creationId xmlns:p14="http://schemas.microsoft.com/office/powerpoint/2010/main" xmlns="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2878453"/>
              </p:ext>
            </p:extLst>
          </p:nvPr>
        </p:nvGraphicFramePr>
        <p:xfrm>
          <a:off x="618331" y="5048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document the functionality of each subsystem through the running of a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full-functional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test”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908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To meet </a:t>
            </a:r>
            <a:r>
              <a:rPr lang="en-US" sz="2600" b="1" dirty="0">
                <a:solidFill>
                  <a:schemeClr val="tx1"/>
                </a:solidFill>
              </a:rPr>
              <a:t>this requirement </a:t>
            </a:r>
            <a:r>
              <a:rPr lang="en-US" sz="2600" b="1" dirty="0" smtClean="0">
                <a:solidFill>
                  <a:schemeClr val="tx1"/>
                </a:solidFill>
              </a:rPr>
              <a:t>each </a:t>
            </a:r>
            <a:r>
              <a:rPr lang="en-US" sz="2600" b="1" dirty="0">
                <a:solidFill>
                  <a:schemeClr val="tx1"/>
                </a:solidFill>
              </a:rPr>
              <a:t>subsystem in the CubeSat system must successfully execute any on-orbit command that could potentially be sent to it, as well as demonstrate key on-orbit 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en-US" dirty="0" smtClean="0">
                <a:solidFill>
                  <a:srgbClr val="000000"/>
                </a:solidFill>
              </a:rPr>
              <a:t>Cons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verification of successfully meeting subsequent requirements necessitates a communication link between the CubeSat system and the ground.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This allows for post-maneuver verification of relative distances, roll rates, and fuel burn over the course of the 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A health check consists of verifying that each subsystem of Jade or Turquoise has successfully survived delivery, integration, transportation, and launch before leading in to their actual missions.  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638425"/>
            <a:ext cx="9152242" cy="408016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5 cm/s was selected based on relative orbital analyses made in </a:t>
            </a:r>
            <a:r>
              <a:rPr lang="en-US" sz="2200" b="1" dirty="0" err="1" smtClean="0">
                <a:solidFill>
                  <a:schemeClr val="tx1"/>
                </a:solidFill>
              </a:rPr>
              <a:t>MatLab</a:t>
            </a:r>
            <a:r>
              <a:rPr lang="en-US" sz="2200" b="1" dirty="0" smtClean="0">
                <a:solidFill>
                  <a:schemeClr val="tx1"/>
                </a:solidFill>
              </a:rPr>
              <a:t> for various initial relative velocities</a:t>
            </a:r>
          </a:p>
          <a:p>
            <a:pPr algn="just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542131" y="2943225"/>
            <a:ext cx="4786035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531" y="5762625"/>
            <a:ext cx="3862414" cy="48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5418931" y="2943225"/>
            <a:ext cx="4366207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47531" y="5762625"/>
            <a:ext cx="4114311" cy="47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Based on slew rate data obtained from previous CubeSat missions, a CubeSat with a slew rate of less than 1 deg/s can be considered to have attained </a:t>
            </a:r>
            <a:r>
              <a:rPr lang="en-US" sz="2600" b="1" dirty="0" smtClean="0">
                <a:solidFill>
                  <a:schemeClr val="tx1"/>
                </a:solidFill>
              </a:rPr>
              <a:t>stability.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6384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serves as a means to verifying other requirements associated with the completion Rascal’s primary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3078483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process will be initiated by a command from the ground, at which time it would be executed autonomously and validated based on relative displacement data obtained after the </a:t>
            </a:r>
            <a:r>
              <a:rPr lang="en-US" sz="2600" b="1" dirty="0" smtClean="0">
                <a:solidFill>
                  <a:schemeClr val="tx1"/>
                </a:solidFill>
              </a:rPr>
              <a:t>fact.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244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4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248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Once again, this process would likely be executed autonomously, with verification of its completion coming after it has already been </a:t>
            </a:r>
            <a:r>
              <a:rPr lang="en-US" sz="2600" b="1" dirty="0" smtClean="0">
                <a:solidFill>
                  <a:schemeClr val="tx1"/>
                </a:solidFill>
              </a:rPr>
              <a:t>executed.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5810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867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process would be executed at the completion of the “Escape” Maneuver, with verification of its completion coming after it has already </a:t>
            </a:r>
            <a:r>
              <a:rPr lang="en-US" sz="2600" b="1" dirty="0" smtClean="0">
                <a:solidFill>
                  <a:schemeClr val="tx1"/>
                </a:solidFill>
              </a:rPr>
              <a:t>occurred.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</a:t>
            </a:r>
            <a:r>
              <a:rPr lang="en-US" altLang="en-US" dirty="0" smtClean="0">
                <a:solidFill>
                  <a:srgbClr val="000000"/>
                </a:solidFill>
              </a:rPr>
              <a:t>Cons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 dirty="0" smtClean="0">
                <a:solidFill>
                  <a:srgbClr val="00B0F0"/>
                </a:solidFill>
              </a:rPr>
              <a:t>Possible</a:t>
            </a:r>
            <a:endParaRPr lang="en-US" altLang="en-US" sz="9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Moving Forward</a:t>
            </a:r>
            <a:endParaRPr lang="en-US" altLang="en-US" b="1" dirty="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Redundancy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Replicable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Cons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Increased mission complexity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 dirty="0" smtClean="0">
                <a:solidFill>
                  <a:srgbClr val="00B0F0"/>
                </a:solidFill>
              </a:rPr>
              <a:t>Possible</a:t>
            </a:r>
            <a:endParaRPr lang="en-US" altLang="en-US" sz="9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Preliminary Concept </a:t>
            </a:r>
            <a:r>
              <a:rPr lang="en-US" altLang="en-US" b="1" dirty="0" smtClean="0">
                <a:solidFill>
                  <a:srgbClr val="000000"/>
                </a:solidFill>
              </a:rPr>
              <a:t>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RCL.PL.STR1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9178081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RCL.PL.STR1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volume shall not exceed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6U”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4860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</a:t>
            </a:r>
            <a:r>
              <a:rPr lang="en-US" sz="2600" b="1" dirty="0" smtClean="0">
                <a:solidFill>
                  <a:schemeClr val="tx1"/>
                </a:solidFill>
              </a:rPr>
              <a:t>et </a:t>
            </a:r>
            <a:r>
              <a:rPr lang="en-US" sz="2600" b="1" dirty="0">
                <a:solidFill>
                  <a:schemeClr val="tx1"/>
                </a:solidFill>
              </a:rPr>
              <a:t>by verifying the maximum outer dimensions of the CubeSat system fall within those dictated by a 6U architecture (20 cm x 10 cm x 300 cm</a:t>
            </a:r>
            <a:r>
              <a:rPr lang="en-US" sz="2600" b="1" dirty="0" smtClean="0">
                <a:solidFill>
                  <a:schemeClr val="tx1"/>
                </a:solidFill>
              </a:rPr>
              <a:t>) and performing a fit check with the 6U deployer.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>
            <a:normAutofit/>
          </a:bodyPr>
          <a:lstStyle/>
          <a:p>
            <a:r>
              <a:rPr lang="en-US" i="1" dirty="0" smtClean="0"/>
              <a:t>RCL.PL.STR2</a:t>
            </a:r>
            <a:endParaRPr lang="en-US" i="1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3819765"/>
              </p:ext>
            </p:extLst>
          </p:nvPr>
        </p:nvGraphicFramePr>
        <p:xfrm>
          <a:off x="542131" y="6572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RCL.PL.STR2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total CubeSat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system mass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shall not exceed 8.0 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kg”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2131" y="24098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Met by weighing the integrated spacecraft prior to launch vehicle integration.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48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34547</TotalTime>
  <Words>2293</Words>
  <Application>Microsoft Office PowerPoint</Application>
  <PresentationFormat>Custom</PresentationFormat>
  <Paragraphs>349</Paragraphs>
  <Slides>51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Slide 1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Preliminary 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RCL.PL.THM1</vt:lpstr>
      <vt:lpstr>RCL.PL.PRP2</vt:lpstr>
      <vt:lpstr>RCL.PL.PRP3</vt:lpstr>
      <vt:lpstr>Slide 34</vt:lpstr>
      <vt:lpstr>RCL.PL.TST1</vt:lpstr>
      <vt:lpstr>RCL.PL.TST2</vt:lpstr>
      <vt:lpstr>RCL.PL.TST3</vt:lpstr>
      <vt:lpstr>RCL.PL.TST4</vt:lpstr>
      <vt:lpstr>RCL.PL.TST5</vt:lpstr>
      <vt:lpstr>RCL.PLE.MOP1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Moving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8</cp:revision>
  <cp:lastPrinted>1601-01-01T00:00:00Z</cp:lastPrinted>
  <dcterms:created xsi:type="dcterms:W3CDTF">2013-11-10T16:48:37Z</dcterms:created>
  <dcterms:modified xsi:type="dcterms:W3CDTF">2013-11-12T03:12:23Z</dcterms:modified>
</cp:coreProperties>
</file>