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2" r:id="rId3"/>
    <p:sldId id="270" r:id="rId4"/>
    <p:sldId id="261" r:id="rId5"/>
    <p:sldId id="269" r:id="rId6"/>
    <p:sldId id="257" r:id="rId7"/>
    <p:sldId id="258" r:id="rId8"/>
    <p:sldId id="271" r:id="rId9"/>
    <p:sldId id="272" r:id="rId10"/>
    <p:sldId id="284" r:id="rId11"/>
    <p:sldId id="287" r:id="rId12"/>
    <p:sldId id="289" r:id="rId13"/>
    <p:sldId id="273" r:id="rId14"/>
    <p:sldId id="278" r:id="rId15"/>
    <p:sldId id="276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  <a:srgbClr val="516482"/>
    <a:srgbClr val="8EE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302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7" Type="http://schemas.openxmlformats.org/officeDocument/2006/relationships/image" Target="../media/image24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7" Type="http://schemas.openxmlformats.org/officeDocument/2006/relationships/image" Target="../media/image32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7" Type="http://schemas.openxmlformats.org/officeDocument/2006/relationships/image" Target="../media/image24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7" Type="http://schemas.openxmlformats.org/officeDocument/2006/relationships/image" Target="../media/image32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042E4-C778-4D50-BA15-7DF236F0EA0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D706E8-C2F5-4E76-A5DE-3611A3FDB918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spcFirstLastPara="0" vert="horz" wrap="square" lIns="109455" tIns="114892" rIns="109455" bIns="114892" numCol="1" spcCol="1270" anchor="ctr" anchorCtr="0"/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INTRODUCTION</a:t>
          </a:r>
        </a:p>
      </dgm:t>
    </dgm:pt>
    <dgm:pt modelId="{08A2D7DA-BC91-4D0E-A499-81F55A85AF46}" cxnId="{F8B0ADE3-8F56-40A4-B2CC-41B91E2FD64A}" type="parTrans">
      <dgm:prSet/>
      <dgm:spPr/>
      <dgm:t>
        <a:bodyPr/>
        <a:lstStyle/>
        <a:p>
          <a:endParaRPr lang="en-US"/>
        </a:p>
      </dgm:t>
    </dgm:pt>
    <dgm:pt modelId="{4BF8D918-811C-40DC-967A-903D67E7B726}" cxnId="{F8B0ADE3-8F56-40A4-B2CC-41B91E2FD64A}" type="sibTrans">
      <dgm:prSet/>
      <dgm:spPr/>
      <dgm:t>
        <a:bodyPr/>
        <a:lstStyle/>
        <a:p>
          <a:endParaRPr lang="en-US"/>
        </a:p>
      </dgm:t>
    </dgm:pt>
    <dgm:pt modelId="{25066E2A-B16E-446D-8FD6-82871D0BBBAD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/>
            <a:t>KEY FEATURES</a:t>
          </a:r>
          <a:endParaRPr lang="en-US"/>
        </a:p>
      </dgm:t>
    </dgm:pt>
    <dgm:pt modelId="{45112818-8FF1-4AC5-A98E-F8E20F90FF0B}" cxnId="{8E3D0825-093F-49B2-A63D-8D1A3A214C5D}" type="parTrans">
      <dgm:prSet/>
      <dgm:spPr/>
      <dgm:t>
        <a:bodyPr/>
        <a:lstStyle/>
        <a:p>
          <a:endParaRPr lang="en-US"/>
        </a:p>
      </dgm:t>
    </dgm:pt>
    <dgm:pt modelId="{3C49371F-E541-4DC3-8B35-DFC0EEB73D2C}" cxnId="{8E3D0825-093F-49B2-A63D-8D1A3A214C5D}" type="sibTrans">
      <dgm:prSet/>
      <dgm:spPr/>
      <dgm:t>
        <a:bodyPr/>
        <a:lstStyle/>
        <a:p>
          <a:endParaRPr lang="en-US"/>
        </a:p>
      </dgm:t>
    </dgm:pt>
    <dgm:pt modelId="{9A28A29F-DB75-4F12-B086-8E20F7C7BABF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/>
            <a:t>DATA OVERVIEW</a:t>
          </a:r>
          <a:endParaRPr lang="en-US"/>
        </a:p>
      </dgm:t>
    </dgm:pt>
    <dgm:pt modelId="{94C961BF-8A33-4D6D-8017-C1CF61036497}" cxnId="{07FC1C26-B94A-41D0-AE1B-3477E8FBFB7B}" type="parTrans">
      <dgm:prSet/>
      <dgm:spPr/>
      <dgm:t>
        <a:bodyPr/>
        <a:lstStyle/>
        <a:p>
          <a:endParaRPr lang="en-US"/>
        </a:p>
      </dgm:t>
    </dgm:pt>
    <dgm:pt modelId="{E2580307-AAA9-4841-8103-235FEFF1DDC8}" cxnId="{07FC1C26-B94A-41D0-AE1B-3477E8FBFB7B}" type="sibTrans">
      <dgm:prSet/>
      <dgm:spPr/>
      <dgm:t>
        <a:bodyPr/>
        <a:lstStyle/>
        <a:p>
          <a:endParaRPr lang="en-US"/>
        </a:p>
      </dgm:t>
    </dgm:pt>
    <dgm:pt modelId="{DDD78558-E434-447D-B9CF-BCA6FAF87AEC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effectLst>
          <a:outerShdw blurRad="50800" dist="38100" dir="2700000" algn="tl" rotWithShape="0">
            <a:schemeClr val="tx1">
              <a:alpha val="40000"/>
            </a:schemeClr>
          </a:outerShdw>
        </a:effectLst>
      </dgm:spPr>
      <dgm:t>
        <a:bodyPr/>
        <a:lstStyle/>
        <a:p>
          <a:r>
            <a:rPr lang="en-IN"/>
            <a:t>KPI</a:t>
          </a:r>
          <a:endParaRPr lang="en-US"/>
        </a:p>
      </dgm:t>
    </dgm:pt>
    <dgm:pt modelId="{54C54DAC-6D66-4640-A656-0EDE2CF1F1C9}" cxnId="{D6575889-37E7-431F-84DF-1885624F2668}" type="parTrans">
      <dgm:prSet/>
      <dgm:spPr/>
      <dgm:t>
        <a:bodyPr/>
        <a:lstStyle/>
        <a:p>
          <a:endParaRPr lang="en-US"/>
        </a:p>
      </dgm:t>
    </dgm:pt>
    <dgm:pt modelId="{094537D9-8EA4-43B5-BD59-757611BEA7BA}" cxnId="{D6575889-37E7-431F-84DF-1885624F2668}" type="sibTrans">
      <dgm:prSet/>
      <dgm:spPr/>
      <dgm:t>
        <a:bodyPr/>
        <a:lstStyle/>
        <a:p>
          <a:endParaRPr lang="en-US"/>
        </a:p>
      </dgm:t>
    </dgm:pt>
    <dgm:pt modelId="{E0B16A58-9ADE-4AE9-9991-A113F93E3C48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dirty="0"/>
            <a:t>CONCLUSION</a:t>
          </a:r>
          <a:endParaRPr lang="en-US" dirty="0"/>
        </a:p>
      </dgm:t>
    </dgm:pt>
    <dgm:pt modelId="{14917408-FECB-4351-8C71-C9BF005ED8BC}" cxnId="{DBB71686-6E60-4BC1-A7D0-63DB15168617}" type="parTrans">
      <dgm:prSet/>
      <dgm:spPr/>
      <dgm:t>
        <a:bodyPr/>
        <a:lstStyle/>
        <a:p>
          <a:endParaRPr lang="en-US"/>
        </a:p>
      </dgm:t>
    </dgm:pt>
    <dgm:pt modelId="{8D0E4F15-A3B3-49D0-AB11-B91F0DFF5048}" cxnId="{DBB71686-6E60-4BC1-A7D0-63DB15168617}" type="sibTrans">
      <dgm:prSet/>
      <dgm:spPr/>
      <dgm:t>
        <a:bodyPr/>
        <a:lstStyle/>
        <a:p>
          <a:endParaRPr lang="en-US"/>
        </a:p>
      </dgm:t>
    </dgm:pt>
    <dgm:pt modelId="{8FCDE6D9-99BB-48B6-A17F-19A50CA12269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effectLst>
          <a:outerShdw blurRad="50800" dist="38100" algn="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DASHBOARDS</a:t>
          </a:r>
        </a:p>
      </dgm:t>
    </dgm:pt>
    <dgm:pt modelId="{F0AB61DE-1304-45D4-B929-79FECC3C3104}" cxnId="{FD8C56AB-BF3C-454E-B6E5-90B21DF0A4D8}" type="parTrans">
      <dgm:prSet/>
      <dgm:spPr/>
      <dgm:t>
        <a:bodyPr/>
        <a:lstStyle/>
        <a:p>
          <a:endParaRPr lang="en-US"/>
        </a:p>
      </dgm:t>
    </dgm:pt>
    <dgm:pt modelId="{AAD5CF5E-CA5E-4840-8A6A-A6514AA572EE}" cxnId="{FD8C56AB-BF3C-454E-B6E5-90B21DF0A4D8}" type="sibTrans">
      <dgm:prSet/>
      <dgm:spPr/>
      <dgm:t>
        <a:bodyPr/>
        <a:lstStyle/>
        <a:p>
          <a:endParaRPr lang="en-US"/>
        </a:p>
      </dgm:t>
    </dgm:pt>
    <dgm:pt modelId="{87F93520-2435-4B60-A3D5-9533991DC1F9}" type="pres">
      <dgm:prSet presAssocID="{85D042E4-C778-4D50-BA15-7DF236F0EA00}" presName="Name0" presStyleCnt="0">
        <dgm:presLayoutVars>
          <dgm:dir/>
          <dgm:resizeHandles val="exact"/>
        </dgm:presLayoutVars>
      </dgm:prSet>
      <dgm:spPr/>
    </dgm:pt>
    <dgm:pt modelId="{E2862979-BC84-4500-B837-C2453995A621}" type="pres">
      <dgm:prSet presAssocID="{CAD706E8-C2F5-4E76-A5DE-3611A3FDB918}" presName="node" presStyleLbl="node1" presStyleIdx="0" presStyleCnt="6">
        <dgm:presLayoutVars>
          <dgm:bulletEnabled val="1"/>
        </dgm:presLayoutVars>
      </dgm:prSet>
      <dgm:spPr>
        <a:xfrm>
          <a:off x="964586" y="1599"/>
          <a:ext cx="2233728" cy="1340237"/>
        </a:xfrm>
        <a:prstGeom prst="flowChartAlternateProcess">
          <a:avLst/>
        </a:prstGeom>
      </dgm:spPr>
    </dgm:pt>
    <dgm:pt modelId="{182E2D93-E4B4-4398-9708-6A818CB19493}" type="pres">
      <dgm:prSet presAssocID="{4BF8D918-811C-40DC-967A-903D67E7B726}" presName="sibTrans" presStyleLbl="sibTrans1D1" presStyleIdx="0" presStyleCnt="5"/>
      <dgm:spPr/>
    </dgm:pt>
    <dgm:pt modelId="{2EE41EED-A5DD-4224-82C0-16C1CB84C6AA}" type="pres">
      <dgm:prSet presAssocID="{4BF8D918-811C-40DC-967A-903D67E7B726}" presName="connectorText" presStyleLbl="sibTrans1D1" presStyleIdx="0" presStyleCnt="5"/>
      <dgm:spPr/>
    </dgm:pt>
    <dgm:pt modelId="{F6D354E8-E44C-4BFE-8961-9360143A1A1B}" type="pres">
      <dgm:prSet presAssocID="{25066E2A-B16E-446D-8FD6-82871D0BBBAD}" presName="node" presStyleLbl="node1" presStyleIdx="1" presStyleCnt="6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0FE77954-B21C-430F-B8D4-5BCEF63D0F03}" type="pres">
      <dgm:prSet presAssocID="{3C49371F-E541-4DC3-8B35-DFC0EEB73D2C}" presName="sibTrans" presStyleLbl="sibTrans1D1" presStyleIdx="1" presStyleCnt="5"/>
      <dgm:spPr/>
    </dgm:pt>
    <dgm:pt modelId="{842B8F7F-E0E3-40A7-BA1A-15AAA3587D21}" type="pres">
      <dgm:prSet presAssocID="{3C49371F-E541-4DC3-8B35-DFC0EEB73D2C}" presName="connectorText" presStyleLbl="sibTrans1D1" presStyleIdx="1" presStyleCnt="5"/>
      <dgm:spPr/>
    </dgm:pt>
    <dgm:pt modelId="{6D889EF9-AA8A-4596-8570-58B21DFF384A}" type="pres">
      <dgm:prSet presAssocID="{9A28A29F-DB75-4F12-B086-8E20F7C7BABF}" presName="node" presStyleLbl="node1" presStyleIdx="2" presStyleCnt="6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3B024FDE-D7DE-4880-83E2-52521A510CD2}" type="pres">
      <dgm:prSet presAssocID="{E2580307-AAA9-4841-8103-235FEFF1DDC8}" presName="sibTrans" presStyleLbl="sibTrans1D1" presStyleIdx="2" presStyleCnt="5"/>
      <dgm:spPr/>
    </dgm:pt>
    <dgm:pt modelId="{7F8CD4BB-318D-49E5-83E3-B8B972393960}" type="pres">
      <dgm:prSet presAssocID="{E2580307-AAA9-4841-8103-235FEFF1DDC8}" presName="connectorText" presStyleLbl="sibTrans1D1" presStyleIdx="2" presStyleCnt="5"/>
      <dgm:spPr/>
    </dgm:pt>
    <dgm:pt modelId="{11599778-8F52-45C0-B5FF-5DBE6CE15B24}" type="pres">
      <dgm:prSet presAssocID="{DDD78558-E434-447D-B9CF-BCA6FAF87AEC}" presName="node" presStyleLbl="node1" presStyleIdx="3" presStyleCnt="6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9CD9A91E-6589-4AB7-80B9-7FD00246A5FD}" type="pres">
      <dgm:prSet presAssocID="{094537D9-8EA4-43B5-BD59-757611BEA7BA}" presName="sibTrans" presStyleLbl="sibTrans1D1" presStyleIdx="3" presStyleCnt="5"/>
      <dgm:spPr/>
    </dgm:pt>
    <dgm:pt modelId="{341B0A78-A5CC-4B70-8E20-5F39A85106E2}" type="pres">
      <dgm:prSet presAssocID="{094537D9-8EA4-43B5-BD59-757611BEA7BA}" presName="connectorText" presStyleLbl="sibTrans1D1" presStyleIdx="3" presStyleCnt="5"/>
      <dgm:spPr/>
    </dgm:pt>
    <dgm:pt modelId="{B04A3C8F-91B7-4761-9268-738706DE8605}" type="pres">
      <dgm:prSet presAssocID="{E0B16A58-9ADE-4AE9-9991-A113F93E3C48}" presName="node" presStyleLbl="node1" presStyleIdx="4" presStyleCnt="6">
        <dgm:presLayoutVars>
          <dgm:bulletEnabled val="1"/>
        </dgm:presLayoutVars>
      </dgm:prSet>
      <dgm:spPr>
        <a:prstGeom prst="flowChartAlternateProcess">
          <a:avLst/>
        </a:prstGeom>
      </dgm:spPr>
    </dgm:pt>
    <dgm:pt modelId="{6463A34C-4DFC-477F-BAFB-DDCED98D09C5}" type="pres">
      <dgm:prSet presAssocID="{8D0E4F15-A3B3-49D0-AB11-B91F0DFF5048}" presName="sibTrans" presStyleLbl="sibTrans1D1" presStyleIdx="4" presStyleCnt="5"/>
      <dgm:spPr/>
    </dgm:pt>
    <dgm:pt modelId="{39E9A178-B13F-47FC-8AC9-7F00A4DE9FB2}" type="pres">
      <dgm:prSet presAssocID="{8D0E4F15-A3B3-49D0-AB11-B91F0DFF5048}" presName="connectorText" presStyleLbl="sibTrans1D1" presStyleIdx="4" presStyleCnt="5"/>
      <dgm:spPr/>
    </dgm:pt>
    <dgm:pt modelId="{FC4B6455-097E-416C-B944-6CD5E63A43E3}" type="pres">
      <dgm:prSet presAssocID="{8FCDE6D9-99BB-48B6-A17F-19A50CA12269}" presName="node" presStyleLbl="node1" presStyleIdx="5" presStyleCnt="6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E5A4D912-E4AA-4CDE-979E-AD60D28651B5}" type="presOf" srcId="{DDD78558-E434-447D-B9CF-BCA6FAF87AEC}" destId="{11599778-8F52-45C0-B5FF-5DBE6CE15B24}" srcOrd="0" destOrd="0" presId="urn:microsoft.com/office/officeart/2016/7/layout/RepeatingBendingProcessNew"/>
    <dgm:cxn modelId="{5A1CD418-F737-42F2-86A9-6FA437735A00}" type="presOf" srcId="{CAD706E8-C2F5-4E76-A5DE-3611A3FDB918}" destId="{E2862979-BC84-4500-B837-C2453995A621}" srcOrd="0" destOrd="0" presId="urn:microsoft.com/office/officeart/2016/7/layout/RepeatingBendingProcessNew"/>
    <dgm:cxn modelId="{9F1C421D-FD0F-4D25-ACC0-1D839459FAF1}" type="presOf" srcId="{094537D9-8EA4-43B5-BD59-757611BEA7BA}" destId="{9CD9A91E-6589-4AB7-80B9-7FD00246A5FD}" srcOrd="0" destOrd="0" presId="urn:microsoft.com/office/officeart/2016/7/layout/RepeatingBendingProcessNew"/>
    <dgm:cxn modelId="{1EFBA422-7ADC-4F02-956C-9E80CC8A0E72}" type="presOf" srcId="{E0B16A58-9ADE-4AE9-9991-A113F93E3C48}" destId="{B04A3C8F-91B7-4761-9268-738706DE8605}" srcOrd="0" destOrd="0" presId="urn:microsoft.com/office/officeart/2016/7/layout/RepeatingBendingProcessNew"/>
    <dgm:cxn modelId="{8E3D0825-093F-49B2-A63D-8D1A3A214C5D}" srcId="{85D042E4-C778-4D50-BA15-7DF236F0EA00}" destId="{25066E2A-B16E-446D-8FD6-82871D0BBBAD}" srcOrd="1" destOrd="0" parTransId="{45112818-8FF1-4AC5-A98E-F8E20F90FF0B}" sibTransId="{3C49371F-E541-4DC3-8B35-DFC0EEB73D2C}"/>
    <dgm:cxn modelId="{07FC1C26-B94A-41D0-AE1B-3477E8FBFB7B}" srcId="{85D042E4-C778-4D50-BA15-7DF236F0EA00}" destId="{9A28A29F-DB75-4F12-B086-8E20F7C7BABF}" srcOrd="2" destOrd="0" parTransId="{94C961BF-8A33-4D6D-8017-C1CF61036497}" sibTransId="{E2580307-AAA9-4841-8103-235FEFF1DDC8}"/>
    <dgm:cxn modelId="{02264639-DB70-4C62-9562-ECF4EA93965F}" type="presOf" srcId="{9A28A29F-DB75-4F12-B086-8E20F7C7BABF}" destId="{6D889EF9-AA8A-4596-8570-58B21DFF384A}" srcOrd="0" destOrd="0" presId="urn:microsoft.com/office/officeart/2016/7/layout/RepeatingBendingProcessNew"/>
    <dgm:cxn modelId="{E522843D-D1CE-4782-972F-9F4464221B60}" type="presOf" srcId="{4BF8D918-811C-40DC-967A-903D67E7B726}" destId="{2EE41EED-A5DD-4224-82C0-16C1CB84C6AA}" srcOrd="1" destOrd="0" presId="urn:microsoft.com/office/officeart/2016/7/layout/RepeatingBendingProcessNew"/>
    <dgm:cxn modelId="{1B972A65-5AA4-4009-92E2-D1C48DBFE999}" type="presOf" srcId="{8D0E4F15-A3B3-49D0-AB11-B91F0DFF5048}" destId="{6463A34C-4DFC-477F-BAFB-DDCED98D09C5}" srcOrd="0" destOrd="0" presId="urn:microsoft.com/office/officeart/2016/7/layout/RepeatingBendingProcessNew"/>
    <dgm:cxn modelId="{34A7C247-D2CC-48C7-A646-BC068E59ED40}" type="presOf" srcId="{85D042E4-C778-4D50-BA15-7DF236F0EA00}" destId="{87F93520-2435-4B60-A3D5-9533991DC1F9}" srcOrd="0" destOrd="0" presId="urn:microsoft.com/office/officeart/2016/7/layout/RepeatingBendingProcessNew"/>
    <dgm:cxn modelId="{DBB71686-6E60-4BC1-A7D0-63DB15168617}" srcId="{85D042E4-C778-4D50-BA15-7DF236F0EA00}" destId="{E0B16A58-9ADE-4AE9-9991-A113F93E3C48}" srcOrd="4" destOrd="0" parTransId="{14917408-FECB-4351-8C71-C9BF005ED8BC}" sibTransId="{8D0E4F15-A3B3-49D0-AB11-B91F0DFF5048}"/>
    <dgm:cxn modelId="{266C2688-F2D8-43D7-888E-3E13446A4262}" type="presOf" srcId="{4BF8D918-811C-40DC-967A-903D67E7B726}" destId="{182E2D93-E4B4-4398-9708-6A818CB19493}" srcOrd="0" destOrd="0" presId="urn:microsoft.com/office/officeart/2016/7/layout/RepeatingBendingProcessNew"/>
    <dgm:cxn modelId="{D6575889-37E7-431F-84DF-1885624F2668}" srcId="{85D042E4-C778-4D50-BA15-7DF236F0EA00}" destId="{DDD78558-E434-447D-B9CF-BCA6FAF87AEC}" srcOrd="3" destOrd="0" parTransId="{54C54DAC-6D66-4640-A656-0EDE2CF1F1C9}" sibTransId="{094537D9-8EA4-43B5-BD59-757611BEA7BA}"/>
    <dgm:cxn modelId="{26E1BE94-E941-4382-A17B-73A3A99828BB}" type="presOf" srcId="{E2580307-AAA9-4841-8103-235FEFF1DDC8}" destId="{7F8CD4BB-318D-49E5-83E3-B8B972393960}" srcOrd="1" destOrd="0" presId="urn:microsoft.com/office/officeart/2016/7/layout/RepeatingBendingProcessNew"/>
    <dgm:cxn modelId="{3842189F-869B-4917-B8F0-6D81D85562CB}" type="presOf" srcId="{094537D9-8EA4-43B5-BD59-757611BEA7BA}" destId="{341B0A78-A5CC-4B70-8E20-5F39A85106E2}" srcOrd="1" destOrd="0" presId="urn:microsoft.com/office/officeart/2016/7/layout/RepeatingBendingProcessNew"/>
    <dgm:cxn modelId="{FD8C56AB-BF3C-454E-B6E5-90B21DF0A4D8}" srcId="{85D042E4-C778-4D50-BA15-7DF236F0EA00}" destId="{8FCDE6D9-99BB-48B6-A17F-19A50CA12269}" srcOrd="5" destOrd="0" parTransId="{F0AB61DE-1304-45D4-B929-79FECC3C3104}" sibTransId="{AAD5CF5E-CA5E-4840-8A6A-A6514AA572EE}"/>
    <dgm:cxn modelId="{ED87E3DA-94BA-45D5-97F0-2392926926F6}" type="presOf" srcId="{8D0E4F15-A3B3-49D0-AB11-B91F0DFF5048}" destId="{39E9A178-B13F-47FC-8AC9-7F00A4DE9FB2}" srcOrd="1" destOrd="0" presId="urn:microsoft.com/office/officeart/2016/7/layout/RepeatingBendingProcessNew"/>
    <dgm:cxn modelId="{34A8D9DB-38BB-4B90-A7A5-5BD5134CEDD1}" type="presOf" srcId="{E2580307-AAA9-4841-8103-235FEFF1DDC8}" destId="{3B024FDE-D7DE-4880-83E2-52521A510CD2}" srcOrd="0" destOrd="0" presId="urn:microsoft.com/office/officeart/2016/7/layout/RepeatingBendingProcessNew"/>
    <dgm:cxn modelId="{F8B0ADE3-8F56-40A4-B2CC-41B91E2FD64A}" srcId="{85D042E4-C778-4D50-BA15-7DF236F0EA00}" destId="{CAD706E8-C2F5-4E76-A5DE-3611A3FDB918}" srcOrd="0" destOrd="0" parTransId="{08A2D7DA-BC91-4D0E-A499-81F55A85AF46}" sibTransId="{4BF8D918-811C-40DC-967A-903D67E7B726}"/>
    <dgm:cxn modelId="{87C26EF0-9393-475B-BDE2-D09AC8F38F77}" type="presOf" srcId="{25066E2A-B16E-446D-8FD6-82871D0BBBAD}" destId="{F6D354E8-E44C-4BFE-8961-9360143A1A1B}" srcOrd="0" destOrd="0" presId="urn:microsoft.com/office/officeart/2016/7/layout/RepeatingBendingProcessNew"/>
    <dgm:cxn modelId="{9CAA92F5-A893-4A29-9B6E-83FBDBD13727}" type="presOf" srcId="{3C49371F-E541-4DC3-8B35-DFC0EEB73D2C}" destId="{842B8F7F-E0E3-40A7-BA1A-15AAA3587D21}" srcOrd="1" destOrd="0" presId="urn:microsoft.com/office/officeart/2016/7/layout/RepeatingBendingProcessNew"/>
    <dgm:cxn modelId="{E4C01DF6-DC4E-49B1-89A7-B7FE3C612003}" type="presOf" srcId="{3C49371F-E541-4DC3-8B35-DFC0EEB73D2C}" destId="{0FE77954-B21C-430F-B8D4-5BCEF63D0F03}" srcOrd="0" destOrd="0" presId="urn:microsoft.com/office/officeart/2016/7/layout/RepeatingBendingProcessNew"/>
    <dgm:cxn modelId="{2DC6DCFE-B188-419B-8D6B-17CC930F59CA}" type="presOf" srcId="{8FCDE6D9-99BB-48B6-A17F-19A50CA12269}" destId="{FC4B6455-097E-416C-B944-6CD5E63A43E3}" srcOrd="0" destOrd="0" presId="urn:microsoft.com/office/officeart/2016/7/layout/RepeatingBendingProcessNew"/>
    <dgm:cxn modelId="{F9FE697F-903F-4395-A013-FA0FF1E290DB}" type="presParOf" srcId="{87F93520-2435-4B60-A3D5-9533991DC1F9}" destId="{E2862979-BC84-4500-B837-C2453995A621}" srcOrd="0" destOrd="0" presId="urn:microsoft.com/office/officeart/2016/7/layout/RepeatingBendingProcessNew"/>
    <dgm:cxn modelId="{27562990-B2F7-4771-85AC-0CE5DCF05212}" type="presParOf" srcId="{87F93520-2435-4B60-A3D5-9533991DC1F9}" destId="{182E2D93-E4B4-4398-9708-6A818CB19493}" srcOrd="1" destOrd="0" presId="urn:microsoft.com/office/officeart/2016/7/layout/RepeatingBendingProcessNew"/>
    <dgm:cxn modelId="{7393D1B4-D250-4487-A3C0-1BB1DE000B67}" type="presParOf" srcId="{182E2D93-E4B4-4398-9708-6A818CB19493}" destId="{2EE41EED-A5DD-4224-82C0-16C1CB84C6AA}" srcOrd="0" destOrd="0" presId="urn:microsoft.com/office/officeart/2016/7/layout/RepeatingBendingProcessNew"/>
    <dgm:cxn modelId="{CB474AC0-F9C3-4A8C-8A0C-E9FB4A10D829}" type="presParOf" srcId="{87F93520-2435-4B60-A3D5-9533991DC1F9}" destId="{F6D354E8-E44C-4BFE-8961-9360143A1A1B}" srcOrd="2" destOrd="0" presId="urn:microsoft.com/office/officeart/2016/7/layout/RepeatingBendingProcessNew"/>
    <dgm:cxn modelId="{06FFC1E8-B573-469C-AC27-E9D86B98CBCC}" type="presParOf" srcId="{87F93520-2435-4B60-A3D5-9533991DC1F9}" destId="{0FE77954-B21C-430F-B8D4-5BCEF63D0F03}" srcOrd="3" destOrd="0" presId="urn:microsoft.com/office/officeart/2016/7/layout/RepeatingBendingProcessNew"/>
    <dgm:cxn modelId="{D1211C2C-5C79-4436-B153-E0586F9B02FA}" type="presParOf" srcId="{0FE77954-B21C-430F-B8D4-5BCEF63D0F03}" destId="{842B8F7F-E0E3-40A7-BA1A-15AAA3587D21}" srcOrd="0" destOrd="0" presId="urn:microsoft.com/office/officeart/2016/7/layout/RepeatingBendingProcessNew"/>
    <dgm:cxn modelId="{BDD59573-52B1-40CB-8C89-908DA1902EEE}" type="presParOf" srcId="{87F93520-2435-4B60-A3D5-9533991DC1F9}" destId="{6D889EF9-AA8A-4596-8570-58B21DFF384A}" srcOrd="4" destOrd="0" presId="urn:microsoft.com/office/officeart/2016/7/layout/RepeatingBendingProcessNew"/>
    <dgm:cxn modelId="{12C822D9-E520-4613-8375-BF2BD9D192B8}" type="presParOf" srcId="{87F93520-2435-4B60-A3D5-9533991DC1F9}" destId="{3B024FDE-D7DE-4880-83E2-52521A510CD2}" srcOrd="5" destOrd="0" presId="urn:microsoft.com/office/officeart/2016/7/layout/RepeatingBendingProcessNew"/>
    <dgm:cxn modelId="{4FAACAC0-66F6-47AE-854F-7B5BD0AC6FCA}" type="presParOf" srcId="{3B024FDE-D7DE-4880-83E2-52521A510CD2}" destId="{7F8CD4BB-318D-49E5-83E3-B8B972393960}" srcOrd="0" destOrd="0" presId="urn:microsoft.com/office/officeart/2016/7/layout/RepeatingBendingProcessNew"/>
    <dgm:cxn modelId="{0C6608CE-4E29-4044-8864-306415A7934B}" type="presParOf" srcId="{87F93520-2435-4B60-A3D5-9533991DC1F9}" destId="{11599778-8F52-45C0-B5FF-5DBE6CE15B24}" srcOrd="6" destOrd="0" presId="urn:microsoft.com/office/officeart/2016/7/layout/RepeatingBendingProcessNew"/>
    <dgm:cxn modelId="{F5D5B126-B04B-4ED7-9782-52265BA9D082}" type="presParOf" srcId="{87F93520-2435-4B60-A3D5-9533991DC1F9}" destId="{9CD9A91E-6589-4AB7-80B9-7FD00246A5FD}" srcOrd="7" destOrd="0" presId="urn:microsoft.com/office/officeart/2016/7/layout/RepeatingBendingProcessNew"/>
    <dgm:cxn modelId="{36FCC01D-C310-43F2-8D43-3FFEDFB4A32B}" type="presParOf" srcId="{9CD9A91E-6589-4AB7-80B9-7FD00246A5FD}" destId="{341B0A78-A5CC-4B70-8E20-5F39A85106E2}" srcOrd="0" destOrd="0" presId="urn:microsoft.com/office/officeart/2016/7/layout/RepeatingBendingProcessNew"/>
    <dgm:cxn modelId="{1DFBB577-4017-47D5-BA91-1D6A80FB5C39}" type="presParOf" srcId="{87F93520-2435-4B60-A3D5-9533991DC1F9}" destId="{B04A3C8F-91B7-4761-9268-738706DE8605}" srcOrd="8" destOrd="0" presId="urn:microsoft.com/office/officeart/2016/7/layout/RepeatingBendingProcessNew"/>
    <dgm:cxn modelId="{70C28D9D-139E-4865-8926-2841A3A0C705}" type="presParOf" srcId="{87F93520-2435-4B60-A3D5-9533991DC1F9}" destId="{6463A34C-4DFC-477F-BAFB-DDCED98D09C5}" srcOrd="9" destOrd="0" presId="urn:microsoft.com/office/officeart/2016/7/layout/RepeatingBendingProcessNew"/>
    <dgm:cxn modelId="{1C543F81-557C-4973-80EF-05FD8DDE5974}" type="presParOf" srcId="{6463A34C-4DFC-477F-BAFB-DDCED98D09C5}" destId="{39E9A178-B13F-47FC-8AC9-7F00A4DE9FB2}" srcOrd="0" destOrd="0" presId="urn:microsoft.com/office/officeart/2016/7/layout/RepeatingBendingProcessNew"/>
    <dgm:cxn modelId="{7DA25E6A-2A3C-4502-8999-AA3A75B2C808}" type="presParOf" srcId="{87F93520-2435-4B60-A3D5-9533991DC1F9}" destId="{FC4B6455-097E-416C-B944-6CD5E63A43E3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30181-3357-4EC5-AED8-6899FDE2A2F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56687E-E286-4A36-A39E-CC37E5F671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Donation-Based Crowdfunding: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model allows supporters to donate funds to various projects without anticipating any financial return, commonly utilized for charitable initiatives.</a:t>
          </a:r>
        </a:p>
      </dgm:t>
    </dgm:pt>
    <dgm:pt modelId="{3E5E181B-9AC2-4C97-8A46-CE842A50F302}" cxnId="{43B87347-9A0F-458A-AED0-B995C82C0D4D}" type="parTrans">
      <dgm:prSet/>
      <dgm:spPr/>
      <dgm:t>
        <a:bodyPr/>
        <a:lstStyle/>
        <a:p>
          <a:endParaRPr lang="en-US"/>
        </a:p>
      </dgm:t>
    </dgm:pt>
    <dgm:pt modelId="{C237376F-0885-4341-8F70-615CAC4EAA89}" cxnId="{43B87347-9A0F-458A-AED0-B995C82C0D4D}" type="sibTrans">
      <dgm:prSet/>
      <dgm:spPr/>
      <dgm:t>
        <a:bodyPr/>
        <a:lstStyle/>
        <a:p>
          <a:endParaRPr lang="en-US"/>
        </a:p>
      </dgm:t>
    </dgm:pt>
    <dgm:pt modelId="{25ED6CC3-5150-49CF-8BD5-A1F80BC18F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Rewards-Based Crowdfunding: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 this approach, backers receive non-monetary rewards in return for their contributions, often associated with creative endeavors.</a:t>
          </a:r>
        </a:p>
      </dgm:t>
    </dgm:pt>
    <dgm:pt modelId="{89AA1829-9333-4A6D-AA3B-4A1493B70FD4}" cxnId="{A434B211-9D21-4C8A-8202-E4414C199B9F}" type="parTrans">
      <dgm:prSet/>
      <dgm:spPr/>
      <dgm:t>
        <a:bodyPr/>
        <a:lstStyle/>
        <a:p>
          <a:endParaRPr lang="en-US"/>
        </a:p>
      </dgm:t>
    </dgm:pt>
    <dgm:pt modelId="{FA433E06-F10E-4108-A4D7-09E59FAA627C}" cxnId="{A434B211-9D21-4C8A-8202-E4414C199B9F}" type="sibTrans">
      <dgm:prSet/>
      <dgm:spPr/>
      <dgm:t>
        <a:bodyPr/>
        <a:lstStyle/>
        <a:p>
          <a:endParaRPr lang="en-US"/>
        </a:p>
      </dgm:t>
    </dgm:pt>
    <dgm:pt modelId="{EB542D9C-62D0-42CF-BD61-AC0378B0AA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Equity-Based Crowdfunding: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type permits backers to invest in businesses in exchange for equity or shares, which may lead to potential financial gains.</a:t>
          </a:r>
        </a:p>
      </dgm:t>
    </dgm:pt>
    <dgm:pt modelId="{CCA7A4AF-AFAF-4023-B795-5A34ADA2E1A8}" cxnId="{FAEC06A9-49FE-4449-AF07-BCEE1D0F09FD}" type="parTrans">
      <dgm:prSet/>
      <dgm:spPr/>
      <dgm:t>
        <a:bodyPr/>
        <a:lstStyle/>
        <a:p>
          <a:endParaRPr lang="en-US"/>
        </a:p>
      </dgm:t>
    </dgm:pt>
    <dgm:pt modelId="{24D624E1-5D2B-4BC1-9FEC-E2199F4E7291}" cxnId="{FAEC06A9-49FE-4449-AF07-BCEE1D0F09FD}" type="sibTrans">
      <dgm:prSet/>
      <dgm:spPr/>
      <dgm:t>
        <a:bodyPr/>
        <a:lstStyle/>
        <a:p>
          <a:endParaRPr lang="en-US"/>
        </a:p>
      </dgm:t>
    </dgm:pt>
    <dgm:pt modelId="{3143FCF2-8338-4D12-B125-07FC6F9BDB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Debt-Based Crowdfunding: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Here, backers lend money to projects or businesses, expecting repayment along with interest.</a:t>
          </a:r>
        </a:p>
      </dgm:t>
    </dgm:pt>
    <dgm:pt modelId="{FB2844A5-B9CF-4C92-AFEA-5406D01854B8}" cxnId="{8BC156BC-2F9E-4A71-953E-D5645424EFE7}" type="parTrans">
      <dgm:prSet/>
      <dgm:spPr/>
      <dgm:t>
        <a:bodyPr/>
        <a:lstStyle/>
        <a:p>
          <a:endParaRPr lang="en-US"/>
        </a:p>
      </dgm:t>
    </dgm:pt>
    <dgm:pt modelId="{05DA86E3-506E-46A0-B301-9C92F71E426C}" cxnId="{8BC156BC-2F9E-4A71-953E-D5645424EFE7}" type="sibTrans">
      <dgm:prSet/>
      <dgm:spPr/>
      <dgm:t>
        <a:bodyPr/>
        <a:lstStyle/>
        <a:p>
          <a:endParaRPr lang="en-US"/>
        </a:p>
      </dgm:t>
    </dgm:pt>
    <dgm:pt modelId="{E9B1FD8F-D8A2-43E6-9FEF-CFDC30A48F94}" type="pres">
      <dgm:prSet presAssocID="{F6130181-3357-4EC5-AED8-6899FDE2A2F8}" presName="root" presStyleCnt="0">
        <dgm:presLayoutVars>
          <dgm:dir/>
          <dgm:resizeHandles val="exact"/>
        </dgm:presLayoutVars>
      </dgm:prSet>
      <dgm:spPr/>
    </dgm:pt>
    <dgm:pt modelId="{6D45FEDD-B098-4A19-819B-9C0B72CE158D}" type="pres">
      <dgm:prSet presAssocID="{6456687E-E286-4A36-A39E-CC37E5F671B2}" presName="compNode" presStyleCnt="0"/>
      <dgm:spPr/>
    </dgm:pt>
    <dgm:pt modelId="{4699D92C-0416-4FC2-930F-3C6579681924}" type="pres">
      <dgm:prSet presAssocID="{6456687E-E286-4A36-A39E-CC37E5F671B2}" presName="bgRect" presStyleLbl="bgShp" presStyleIdx="0" presStyleCnt="4"/>
      <dgm:spPr/>
    </dgm:pt>
    <dgm:pt modelId="{C1113FA0-1188-407B-832B-CCFEC81E5A95}" type="pres">
      <dgm:prSet presAssocID="{6456687E-E286-4A36-A39E-CC37E5F671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6C181B31-9FF4-4023-8E37-AB592C84FC04}" type="pres">
      <dgm:prSet presAssocID="{6456687E-E286-4A36-A39E-CC37E5F671B2}" presName="spaceRect" presStyleCnt="0"/>
      <dgm:spPr/>
    </dgm:pt>
    <dgm:pt modelId="{FA505DC1-6E47-4996-9B21-A550F1B33F7E}" type="pres">
      <dgm:prSet presAssocID="{6456687E-E286-4A36-A39E-CC37E5F671B2}" presName="parTx" presStyleLbl="revTx" presStyleIdx="0" presStyleCnt="4">
        <dgm:presLayoutVars>
          <dgm:chMax val="0"/>
          <dgm:chPref val="0"/>
        </dgm:presLayoutVars>
      </dgm:prSet>
      <dgm:spPr/>
    </dgm:pt>
    <dgm:pt modelId="{2454DDB7-861A-447B-9710-E7AD107CAF28}" type="pres">
      <dgm:prSet presAssocID="{C237376F-0885-4341-8F70-615CAC4EAA89}" presName="sibTrans" presStyleCnt="0"/>
      <dgm:spPr/>
    </dgm:pt>
    <dgm:pt modelId="{7B69E0BA-58B5-4983-BD02-6BD615E1FFFE}" type="pres">
      <dgm:prSet presAssocID="{25ED6CC3-5150-49CF-8BD5-A1F80BC18F4A}" presName="compNode" presStyleCnt="0"/>
      <dgm:spPr/>
    </dgm:pt>
    <dgm:pt modelId="{292C2597-8C32-4BE1-8A2A-24E4E54D2D7B}" type="pres">
      <dgm:prSet presAssocID="{25ED6CC3-5150-49CF-8BD5-A1F80BC18F4A}" presName="bgRect" presStyleLbl="bgShp" presStyleIdx="1" presStyleCnt="4"/>
      <dgm:spPr/>
    </dgm:pt>
    <dgm:pt modelId="{A6CF41DC-C5AD-42ED-BE6B-4335C1577516}" type="pres">
      <dgm:prSet presAssocID="{25ED6CC3-5150-49CF-8BD5-A1F80BC18F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640894E9-B867-4CDD-A291-C390B73E8884}" type="pres">
      <dgm:prSet presAssocID="{25ED6CC3-5150-49CF-8BD5-A1F80BC18F4A}" presName="spaceRect" presStyleCnt="0"/>
      <dgm:spPr/>
    </dgm:pt>
    <dgm:pt modelId="{50721F78-6E0F-4BF2-9CDF-8C65541BB430}" type="pres">
      <dgm:prSet presAssocID="{25ED6CC3-5150-49CF-8BD5-A1F80BC18F4A}" presName="parTx" presStyleLbl="revTx" presStyleIdx="1" presStyleCnt="4">
        <dgm:presLayoutVars>
          <dgm:chMax val="0"/>
          <dgm:chPref val="0"/>
        </dgm:presLayoutVars>
      </dgm:prSet>
      <dgm:spPr/>
    </dgm:pt>
    <dgm:pt modelId="{EA65561D-C3A3-44B4-BB9F-A962073E9589}" type="pres">
      <dgm:prSet presAssocID="{FA433E06-F10E-4108-A4D7-09E59FAA627C}" presName="sibTrans" presStyleCnt="0"/>
      <dgm:spPr/>
    </dgm:pt>
    <dgm:pt modelId="{957C5841-5DE5-436D-A6C2-54D419F42CED}" type="pres">
      <dgm:prSet presAssocID="{EB542D9C-62D0-42CF-BD61-AC0378B0AAC0}" presName="compNode" presStyleCnt="0"/>
      <dgm:spPr/>
    </dgm:pt>
    <dgm:pt modelId="{B605A73C-E59B-40B8-89DA-F5008A0BADC6}" type="pres">
      <dgm:prSet presAssocID="{EB542D9C-62D0-42CF-BD61-AC0378B0AAC0}" presName="bgRect" presStyleLbl="bgShp" presStyleIdx="2" presStyleCnt="4"/>
      <dgm:spPr/>
    </dgm:pt>
    <dgm:pt modelId="{66AA433F-8A16-4B59-B774-AB1845815BA1}" type="pres">
      <dgm:prSet presAssocID="{EB542D9C-62D0-42CF-BD61-AC0378B0AA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09A5169A-75E2-4515-8E71-E5A9BF36CFA0}" type="pres">
      <dgm:prSet presAssocID="{EB542D9C-62D0-42CF-BD61-AC0378B0AAC0}" presName="spaceRect" presStyleCnt="0"/>
      <dgm:spPr/>
    </dgm:pt>
    <dgm:pt modelId="{8F0A8269-806A-45F9-BC9F-FB7D6BB78CEA}" type="pres">
      <dgm:prSet presAssocID="{EB542D9C-62D0-42CF-BD61-AC0378B0AAC0}" presName="parTx" presStyleLbl="revTx" presStyleIdx="2" presStyleCnt="4">
        <dgm:presLayoutVars>
          <dgm:chMax val="0"/>
          <dgm:chPref val="0"/>
        </dgm:presLayoutVars>
      </dgm:prSet>
      <dgm:spPr/>
    </dgm:pt>
    <dgm:pt modelId="{7E93AFA7-70A3-4264-8944-1B271416A268}" type="pres">
      <dgm:prSet presAssocID="{24D624E1-5D2B-4BC1-9FEC-E2199F4E7291}" presName="sibTrans" presStyleCnt="0"/>
      <dgm:spPr/>
    </dgm:pt>
    <dgm:pt modelId="{AFFE6E15-1592-4C47-A719-571D3748302B}" type="pres">
      <dgm:prSet presAssocID="{3143FCF2-8338-4D12-B125-07FC6F9BDB00}" presName="compNode" presStyleCnt="0"/>
      <dgm:spPr/>
    </dgm:pt>
    <dgm:pt modelId="{E81DE6B4-8B48-453D-A86D-F6B21EC05183}" type="pres">
      <dgm:prSet presAssocID="{3143FCF2-8338-4D12-B125-07FC6F9BDB00}" presName="bgRect" presStyleLbl="bgShp" presStyleIdx="3" presStyleCnt="4"/>
      <dgm:spPr/>
    </dgm:pt>
    <dgm:pt modelId="{E5DAF67E-6D8F-4EA5-ABFA-BD1A6FC59BFF}" type="pres">
      <dgm:prSet presAssocID="{3143FCF2-8338-4D12-B125-07FC6F9BDB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</dgm:pt>
    <dgm:pt modelId="{E5FA89A2-AB5A-4BC2-AE26-1632B3737829}" type="pres">
      <dgm:prSet presAssocID="{3143FCF2-8338-4D12-B125-07FC6F9BDB00}" presName="spaceRect" presStyleCnt="0"/>
      <dgm:spPr/>
    </dgm:pt>
    <dgm:pt modelId="{220F9D04-AFC7-4170-8A1C-EF949ED3E6ED}" type="pres">
      <dgm:prSet presAssocID="{3143FCF2-8338-4D12-B125-07FC6F9BDB0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ACFCB07-CDE0-4195-8E44-722CDF5A4990}" type="presOf" srcId="{6456687E-E286-4A36-A39E-CC37E5F671B2}" destId="{FA505DC1-6E47-4996-9B21-A550F1B33F7E}" srcOrd="0" destOrd="0" presId="urn:microsoft.com/office/officeart/2018/2/layout/IconVerticalSolidList"/>
    <dgm:cxn modelId="{DA99F710-35E6-4DFB-8412-909BD4A2F311}" type="presOf" srcId="{25ED6CC3-5150-49CF-8BD5-A1F80BC18F4A}" destId="{50721F78-6E0F-4BF2-9CDF-8C65541BB430}" srcOrd="0" destOrd="0" presId="urn:microsoft.com/office/officeart/2018/2/layout/IconVerticalSolidList"/>
    <dgm:cxn modelId="{A434B211-9D21-4C8A-8202-E4414C199B9F}" srcId="{F6130181-3357-4EC5-AED8-6899FDE2A2F8}" destId="{25ED6CC3-5150-49CF-8BD5-A1F80BC18F4A}" srcOrd="1" destOrd="0" parTransId="{89AA1829-9333-4A6D-AA3B-4A1493B70FD4}" sibTransId="{FA433E06-F10E-4108-A4D7-09E59FAA627C}"/>
    <dgm:cxn modelId="{0007F330-539D-4082-B35C-436515C3EB78}" type="presOf" srcId="{3143FCF2-8338-4D12-B125-07FC6F9BDB00}" destId="{220F9D04-AFC7-4170-8A1C-EF949ED3E6ED}" srcOrd="0" destOrd="0" presId="urn:microsoft.com/office/officeart/2018/2/layout/IconVerticalSolidList"/>
    <dgm:cxn modelId="{43B87347-9A0F-458A-AED0-B995C82C0D4D}" srcId="{F6130181-3357-4EC5-AED8-6899FDE2A2F8}" destId="{6456687E-E286-4A36-A39E-CC37E5F671B2}" srcOrd="0" destOrd="0" parTransId="{3E5E181B-9AC2-4C97-8A46-CE842A50F302}" sibTransId="{C237376F-0885-4341-8F70-615CAC4EAA89}"/>
    <dgm:cxn modelId="{093EE783-837F-4E48-8663-1643DC0C3F42}" type="presOf" srcId="{EB542D9C-62D0-42CF-BD61-AC0378B0AAC0}" destId="{8F0A8269-806A-45F9-BC9F-FB7D6BB78CEA}" srcOrd="0" destOrd="0" presId="urn:microsoft.com/office/officeart/2018/2/layout/IconVerticalSolidList"/>
    <dgm:cxn modelId="{0ED4599F-6A25-41D9-8FD5-5D9AC6A38BDB}" type="presOf" srcId="{F6130181-3357-4EC5-AED8-6899FDE2A2F8}" destId="{E9B1FD8F-D8A2-43E6-9FEF-CFDC30A48F94}" srcOrd="0" destOrd="0" presId="urn:microsoft.com/office/officeart/2018/2/layout/IconVerticalSolidList"/>
    <dgm:cxn modelId="{FAEC06A9-49FE-4449-AF07-BCEE1D0F09FD}" srcId="{F6130181-3357-4EC5-AED8-6899FDE2A2F8}" destId="{EB542D9C-62D0-42CF-BD61-AC0378B0AAC0}" srcOrd="2" destOrd="0" parTransId="{CCA7A4AF-AFAF-4023-B795-5A34ADA2E1A8}" sibTransId="{24D624E1-5D2B-4BC1-9FEC-E2199F4E7291}"/>
    <dgm:cxn modelId="{8BC156BC-2F9E-4A71-953E-D5645424EFE7}" srcId="{F6130181-3357-4EC5-AED8-6899FDE2A2F8}" destId="{3143FCF2-8338-4D12-B125-07FC6F9BDB00}" srcOrd="3" destOrd="0" parTransId="{FB2844A5-B9CF-4C92-AFEA-5406D01854B8}" sibTransId="{05DA86E3-506E-46A0-B301-9C92F71E426C}"/>
    <dgm:cxn modelId="{C447365A-D5DC-4F72-A50C-9CA3F25165FC}" type="presParOf" srcId="{E9B1FD8F-D8A2-43E6-9FEF-CFDC30A48F94}" destId="{6D45FEDD-B098-4A19-819B-9C0B72CE158D}" srcOrd="0" destOrd="0" presId="urn:microsoft.com/office/officeart/2018/2/layout/IconVerticalSolidList"/>
    <dgm:cxn modelId="{3ED4A198-A02B-4128-8C52-B2318C76F005}" type="presParOf" srcId="{6D45FEDD-B098-4A19-819B-9C0B72CE158D}" destId="{4699D92C-0416-4FC2-930F-3C6579681924}" srcOrd="0" destOrd="0" presId="urn:microsoft.com/office/officeart/2018/2/layout/IconVerticalSolidList"/>
    <dgm:cxn modelId="{E7871002-40B2-42FD-90ED-CEDFD219D42B}" type="presParOf" srcId="{6D45FEDD-B098-4A19-819B-9C0B72CE158D}" destId="{C1113FA0-1188-407B-832B-CCFEC81E5A95}" srcOrd="1" destOrd="0" presId="urn:microsoft.com/office/officeart/2018/2/layout/IconVerticalSolidList"/>
    <dgm:cxn modelId="{B4C23CB8-30F5-43EB-919B-5A1D890020B1}" type="presParOf" srcId="{6D45FEDD-B098-4A19-819B-9C0B72CE158D}" destId="{6C181B31-9FF4-4023-8E37-AB592C84FC04}" srcOrd="2" destOrd="0" presId="urn:microsoft.com/office/officeart/2018/2/layout/IconVerticalSolidList"/>
    <dgm:cxn modelId="{39422F2F-1F7B-492B-8D5F-876FC903FABC}" type="presParOf" srcId="{6D45FEDD-B098-4A19-819B-9C0B72CE158D}" destId="{FA505DC1-6E47-4996-9B21-A550F1B33F7E}" srcOrd="3" destOrd="0" presId="urn:microsoft.com/office/officeart/2018/2/layout/IconVerticalSolidList"/>
    <dgm:cxn modelId="{D5EB5605-EFD5-4F63-B9D4-533EAD2D2F66}" type="presParOf" srcId="{E9B1FD8F-D8A2-43E6-9FEF-CFDC30A48F94}" destId="{2454DDB7-861A-447B-9710-E7AD107CAF28}" srcOrd="1" destOrd="0" presId="urn:microsoft.com/office/officeart/2018/2/layout/IconVerticalSolidList"/>
    <dgm:cxn modelId="{906F9226-7B13-40FE-888C-4A5E4410A6DE}" type="presParOf" srcId="{E9B1FD8F-D8A2-43E6-9FEF-CFDC30A48F94}" destId="{7B69E0BA-58B5-4983-BD02-6BD615E1FFFE}" srcOrd="2" destOrd="0" presId="urn:microsoft.com/office/officeart/2018/2/layout/IconVerticalSolidList"/>
    <dgm:cxn modelId="{92953DDC-AEC5-4B0D-B0F9-6353805D8E73}" type="presParOf" srcId="{7B69E0BA-58B5-4983-BD02-6BD615E1FFFE}" destId="{292C2597-8C32-4BE1-8A2A-24E4E54D2D7B}" srcOrd="0" destOrd="0" presId="urn:microsoft.com/office/officeart/2018/2/layout/IconVerticalSolidList"/>
    <dgm:cxn modelId="{E7A483D3-B3AE-4529-AB0B-3FF5F9AE034B}" type="presParOf" srcId="{7B69E0BA-58B5-4983-BD02-6BD615E1FFFE}" destId="{A6CF41DC-C5AD-42ED-BE6B-4335C1577516}" srcOrd="1" destOrd="0" presId="urn:microsoft.com/office/officeart/2018/2/layout/IconVerticalSolidList"/>
    <dgm:cxn modelId="{50A46944-B3D2-4FD5-A6F5-6B693C3505AA}" type="presParOf" srcId="{7B69E0BA-58B5-4983-BD02-6BD615E1FFFE}" destId="{640894E9-B867-4CDD-A291-C390B73E8884}" srcOrd="2" destOrd="0" presId="urn:microsoft.com/office/officeart/2018/2/layout/IconVerticalSolidList"/>
    <dgm:cxn modelId="{FA62C048-83D7-4AD5-A84F-92C58D1EFBFF}" type="presParOf" srcId="{7B69E0BA-58B5-4983-BD02-6BD615E1FFFE}" destId="{50721F78-6E0F-4BF2-9CDF-8C65541BB430}" srcOrd="3" destOrd="0" presId="urn:microsoft.com/office/officeart/2018/2/layout/IconVerticalSolidList"/>
    <dgm:cxn modelId="{2B4EC99E-BF1F-4FBF-9AAB-5C8664CB302A}" type="presParOf" srcId="{E9B1FD8F-D8A2-43E6-9FEF-CFDC30A48F94}" destId="{EA65561D-C3A3-44B4-BB9F-A962073E9589}" srcOrd="3" destOrd="0" presId="urn:microsoft.com/office/officeart/2018/2/layout/IconVerticalSolidList"/>
    <dgm:cxn modelId="{5056475A-3B40-4CB9-800A-1839B937E72A}" type="presParOf" srcId="{E9B1FD8F-D8A2-43E6-9FEF-CFDC30A48F94}" destId="{957C5841-5DE5-436D-A6C2-54D419F42CED}" srcOrd="4" destOrd="0" presId="urn:microsoft.com/office/officeart/2018/2/layout/IconVerticalSolidList"/>
    <dgm:cxn modelId="{F592241A-874B-44A3-A45C-E4F7346D7045}" type="presParOf" srcId="{957C5841-5DE5-436D-A6C2-54D419F42CED}" destId="{B605A73C-E59B-40B8-89DA-F5008A0BADC6}" srcOrd="0" destOrd="0" presId="urn:microsoft.com/office/officeart/2018/2/layout/IconVerticalSolidList"/>
    <dgm:cxn modelId="{E4DD101D-A330-4743-A497-C600ED937678}" type="presParOf" srcId="{957C5841-5DE5-436D-A6C2-54D419F42CED}" destId="{66AA433F-8A16-4B59-B774-AB1845815BA1}" srcOrd="1" destOrd="0" presId="urn:microsoft.com/office/officeart/2018/2/layout/IconVerticalSolidList"/>
    <dgm:cxn modelId="{6A1761A3-218B-49D7-A054-6AC5B9215F11}" type="presParOf" srcId="{957C5841-5DE5-436D-A6C2-54D419F42CED}" destId="{09A5169A-75E2-4515-8E71-E5A9BF36CFA0}" srcOrd="2" destOrd="0" presId="urn:microsoft.com/office/officeart/2018/2/layout/IconVerticalSolidList"/>
    <dgm:cxn modelId="{D6AC4B7F-EA24-48AE-9C92-762781E9013D}" type="presParOf" srcId="{957C5841-5DE5-436D-A6C2-54D419F42CED}" destId="{8F0A8269-806A-45F9-BC9F-FB7D6BB78CEA}" srcOrd="3" destOrd="0" presId="urn:microsoft.com/office/officeart/2018/2/layout/IconVerticalSolidList"/>
    <dgm:cxn modelId="{C3280377-A5FF-4D89-B0CA-7354B3A790AA}" type="presParOf" srcId="{E9B1FD8F-D8A2-43E6-9FEF-CFDC30A48F94}" destId="{7E93AFA7-70A3-4264-8944-1B271416A268}" srcOrd="5" destOrd="0" presId="urn:microsoft.com/office/officeart/2018/2/layout/IconVerticalSolidList"/>
    <dgm:cxn modelId="{0F5ED23B-7D5E-43DB-8740-67F0B9D81729}" type="presParOf" srcId="{E9B1FD8F-D8A2-43E6-9FEF-CFDC30A48F94}" destId="{AFFE6E15-1592-4C47-A719-571D3748302B}" srcOrd="6" destOrd="0" presId="urn:microsoft.com/office/officeart/2018/2/layout/IconVerticalSolidList"/>
    <dgm:cxn modelId="{0821D1CF-E990-4A18-9512-0CA3BE174B57}" type="presParOf" srcId="{AFFE6E15-1592-4C47-A719-571D3748302B}" destId="{E81DE6B4-8B48-453D-A86D-F6B21EC05183}" srcOrd="0" destOrd="0" presId="urn:microsoft.com/office/officeart/2018/2/layout/IconVerticalSolidList"/>
    <dgm:cxn modelId="{4D747BA2-0DAC-4430-8BAA-8EF4434B3430}" type="presParOf" srcId="{AFFE6E15-1592-4C47-A719-571D3748302B}" destId="{E5DAF67E-6D8F-4EA5-ABFA-BD1A6FC59BFF}" srcOrd="1" destOrd="0" presId="urn:microsoft.com/office/officeart/2018/2/layout/IconVerticalSolidList"/>
    <dgm:cxn modelId="{A30CE0E5-6FF4-41D7-B5F3-3210B5B418B7}" type="presParOf" srcId="{AFFE6E15-1592-4C47-A719-571D3748302B}" destId="{E5FA89A2-AB5A-4BC2-AE26-1632B3737829}" srcOrd="2" destOrd="0" presId="urn:microsoft.com/office/officeart/2018/2/layout/IconVerticalSolidList"/>
    <dgm:cxn modelId="{13CD014B-C66E-4D54-8CB1-A0AF4CBDA538}" type="presParOf" srcId="{AFFE6E15-1592-4C47-A719-571D3748302B}" destId="{220F9D04-AFC7-4170-8A1C-EF949ED3E6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6E0829-CDD9-44E3-8536-B4CAC937150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240DCF-4F61-467E-B1D9-DF1399FC4668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Provides access to capital without loans or venture capital.</a:t>
          </a:r>
        </a:p>
      </dgm:t>
    </dgm:pt>
    <dgm:pt modelId="{CB871FFC-7612-4353-BB0D-85FFBF372AAF}" cxnId="{A6056F2D-7BF9-41B4-9BE9-AAF239BF6A73}" type="parTrans">
      <dgm:prSet/>
      <dgm:spPr/>
      <dgm:t>
        <a:bodyPr/>
        <a:lstStyle/>
        <a:p>
          <a:endParaRPr lang="en-US"/>
        </a:p>
      </dgm:t>
    </dgm:pt>
    <dgm:pt modelId="{85E05725-0AE7-4C1C-8645-5469C6AB5FF0}" cxnId="{A6056F2D-7BF9-41B4-9BE9-AAF239BF6A73}" type="sibTrans">
      <dgm:prSet/>
      <dgm:spPr/>
      <dgm:t>
        <a:bodyPr/>
        <a:lstStyle/>
        <a:p>
          <a:endParaRPr lang="en-US"/>
        </a:p>
      </dgm:t>
    </dgm:pt>
    <dgm:pt modelId="{BFF8735F-DF12-4512-B45C-F96CCFDF28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Engages and builds a loyal community of supporters.</a:t>
          </a:r>
        </a:p>
      </dgm:t>
    </dgm:pt>
    <dgm:pt modelId="{79BEE20D-E20C-428E-8A9C-D53F526B76E6}" cxnId="{EE509155-695F-4C2B-A3B2-AB8ED743C6AF}" type="parTrans">
      <dgm:prSet/>
      <dgm:spPr/>
      <dgm:t>
        <a:bodyPr/>
        <a:lstStyle/>
        <a:p>
          <a:endParaRPr lang="en-US"/>
        </a:p>
      </dgm:t>
    </dgm:pt>
    <dgm:pt modelId="{B2FF2350-CE8F-4319-963C-0EF03EDB6396}" cxnId="{EE509155-695F-4C2B-A3B2-AB8ED743C6AF}" type="sibTrans">
      <dgm:prSet/>
      <dgm:spPr/>
      <dgm:t>
        <a:bodyPr/>
        <a:lstStyle/>
        <a:p>
          <a:endParaRPr lang="en-US"/>
        </a:p>
      </dgm:t>
    </dgm:pt>
    <dgm:pt modelId="{B1052A84-2EF9-4932-B7C5-DFFDC66EAB17}">
      <dgm:prSet/>
      <dgm:spPr>
        <a:solidFill>
          <a:schemeClr val="accent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Offers market validation before full-scale production or launch</a:t>
          </a:r>
          <a:r>
            <a:rPr lang="en-US"/>
            <a:t>.</a:t>
          </a:r>
          <a:endParaRPr lang="en-US" dirty="0"/>
        </a:p>
      </dgm:t>
    </dgm:pt>
    <dgm:pt modelId="{FAFBDC7A-A3AB-4D4B-AF9C-434B5ED8362B}" cxnId="{D5BCB111-1D83-4BCF-B437-F88BB036A7BA}" type="parTrans">
      <dgm:prSet/>
      <dgm:spPr/>
      <dgm:t>
        <a:bodyPr/>
        <a:lstStyle/>
        <a:p>
          <a:endParaRPr lang="en-US"/>
        </a:p>
      </dgm:t>
    </dgm:pt>
    <dgm:pt modelId="{A8CB56D3-8EA9-416B-8100-7F212BD3D699}" cxnId="{D5BCB111-1D83-4BCF-B437-F88BB036A7BA}" type="sibTrans">
      <dgm:prSet/>
      <dgm:spPr/>
      <dgm:t>
        <a:bodyPr/>
        <a:lstStyle/>
        <a:p>
          <a:endParaRPr lang="en-US"/>
        </a:p>
      </dgm:t>
    </dgm:pt>
    <dgm:pt modelId="{B83CBA15-209D-4975-9989-B58A4ED63F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Encourages innovation and creativity through public involvement.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99E85D-11BA-49B9-A6A0-6E142F209F13}" cxnId="{23983607-3209-4B3E-8D75-ED6D47C4B6DF}" type="parTrans">
      <dgm:prSet/>
      <dgm:spPr/>
      <dgm:t>
        <a:bodyPr/>
        <a:lstStyle/>
        <a:p>
          <a:endParaRPr lang="en-US"/>
        </a:p>
      </dgm:t>
    </dgm:pt>
    <dgm:pt modelId="{8B1C2A3A-957C-4229-81D5-FDD50B630E55}" cxnId="{23983607-3209-4B3E-8D75-ED6D47C4B6DF}" type="sibTrans">
      <dgm:prSet/>
      <dgm:spPr/>
      <dgm:t>
        <a:bodyPr/>
        <a:lstStyle/>
        <a:p>
          <a:endParaRPr lang="en-US"/>
        </a:p>
      </dgm:t>
    </dgm:pt>
    <dgm:pt modelId="{704676D8-73F1-4F79-8ACF-1BBA465E20B2}" type="pres">
      <dgm:prSet presAssocID="{956E0829-CDD9-44E3-8536-B4CAC937150E}" presName="outerComposite" presStyleCnt="0">
        <dgm:presLayoutVars>
          <dgm:chMax val="5"/>
          <dgm:dir/>
          <dgm:resizeHandles val="exact"/>
        </dgm:presLayoutVars>
      </dgm:prSet>
      <dgm:spPr/>
    </dgm:pt>
    <dgm:pt modelId="{0BBA6910-11B5-4985-99E9-39471D14489A}" type="pres">
      <dgm:prSet presAssocID="{956E0829-CDD9-44E3-8536-B4CAC937150E}" presName="dummyMaxCanvas" presStyleCnt="0">
        <dgm:presLayoutVars/>
      </dgm:prSet>
      <dgm:spPr/>
    </dgm:pt>
    <dgm:pt modelId="{5382406D-B596-487C-B4A3-4A78CB6DBC59}" type="pres">
      <dgm:prSet presAssocID="{956E0829-CDD9-44E3-8536-B4CAC937150E}" presName="FourNodes_1" presStyleLbl="node1" presStyleIdx="0" presStyleCnt="4">
        <dgm:presLayoutVars>
          <dgm:bulletEnabled val="1"/>
        </dgm:presLayoutVars>
      </dgm:prSet>
      <dgm:spPr/>
    </dgm:pt>
    <dgm:pt modelId="{F67035FB-CB5F-4657-9C7B-AF2AD028A820}" type="pres">
      <dgm:prSet presAssocID="{956E0829-CDD9-44E3-8536-B4CAC937150E}" presName="FourNodes_2" presStyleLbl="node1" presStyleIdx="1" presStyleCnt="4">
        <dgm:presLayoutVars>
          <dgm:bulletEnabled val="1"/>
        </dgm:presLayoutVars>
      </dgm:prSet>
      <dgm:spPr/>
    </dgm:pt>
    <dgm:pt modelId="{A55C4685-432B-4F44-9FD5-E1A7807AE818}" type="pres">
      <dgm:prSet presAssocID="{956E0829-CDD9-44E3-8536-B4CAC937150E}" presName="FourNodes_3" presStyleLbl="node1" presStyleIdx="2" presStyleCnt="4">
        <dgm:presLayoutVars>
          <dgm:bulletEnabled val="1"/>
        </dgm:presLayoutVars>
      </dgm:prSet>
      <dgm:spPr/>
    </dgm:pt>
    <dgm:pt modelId="{D488B9B0-A17E-47C7-AEC2-4D699B3938C7}" type="pres">
      <dgm:prSet presAssocID="{956E0829-CDD9-44E3-8536-B4CAC937150E}" presName="FourNodes_4" presStyleLbl="node1" presStyleIdx="3" presStyleCnt="4">
        <dgm:presLayoutVars>
          <dgm:bulletEnabled val="1"/>
        </dgm:presLayoutVars>
      </dgm:prSet>
      <dgm:spPr/>
    </dgm:pt>
    <dgm:pt modelId="{502C1B79-2D24-4C5B-A370-05C42739F3E1}" type="pres">
      <dgm:prSet presAssocID="{956E0829-CDD9-44E3-8536-B4CAC937150E}" presName="FourConn_1-2" presStyleLbl="fgAccFollowNode1" presStyleIdx="0" presStyleCnt="3">
        <dgm:presLayoutVars>
          <dgm:bulletEnabled val="1"/>
        </dgm:presLayoutVars>
      </dgm:prSet>
      <dgm:spPr/>
    </dgm:pt>
    <dgm:pt modelId="{8ACEF0E4-C9A6-4453-AF06-C3CACE4CF4DB}" type="pres">
      <dgm:prSet presAssocID="{956E0829-CDD9-44E3-8536-B4CAC937150E}" presName="FourConn_2-3" presStyleLbl="fgAccFollowNode1" presStyleIdx="1" presStyleCnt="3">
        <dgm:presLayoutVars>
          <dgm:bulletEnabled val="1"/>
        </dgm:presLayoutVars>
      </dgm:prSet>
      <dgm:spPr/>
    </dgm:pt>
    <dgm:pt modelId="{B4583225-17D7-4320-87E5-A8DA48E266C3}" type="pres">
      <dgm:prSet presAssocID="{956E0829-CDD9-44E3-8536-B4CAC937150E}" presName="FourConn_3-4" presStyleLbl="fgAccFollowNode1" presStyleIdx="2" presStyleCnt="3">
        <dgm:presLayoutVars>
          <dgm:bulletEnabled val="1"/>
        </dgm:presLayoutVars>
      </dgm:prSet>
      <dgm:spPr/>
    </dgm:pt>
    <dgm:pt modelId="{693912E0-7FF9-45D9-ABB4-1A9654637B00}" type="pres">
      <dgm:prSet presAssocID="{956E0829-CDD9-44E3-8536-B4CAC937150E}" presName="FourNodes_1_text" presStyleLbl="node1" presStyleIdx="3" presStyleCnt="4">
        <dgm:presLayoutVars>
          <dgm:bulletEnabled val="1"/>
        </dgm:presLayoutVars>
      </dgm:prSet>
      <dgm:spPr/>
    </dgm:pt>
    <dgm:pt modelId="{D0FD3200-FE77-41A6-9259-AFBE5269AD83}" type="pres">
      <dgm:prSet presAssocID="{956E0829-CDD9-44E3-8536-B4CAC937150E}" presName="FourNodes_2_text" presStyleLbl="node1" presStyleIdx="3" presStyleCnt="4">
        <dgm:presLayoutVars>
          <dgm:bulletEnabled val="1"/>
        </dgm:presLayoutVars>
      </dgm:prSet>
      <dgm:spPr/>
    </dgm:pt>
    <dgm:pt modelId="{9E2543F5-934A-4F63-A193-1CA45F917198}" type="pres">
      <dgm:prSet presAssocID="{956E0829-CDD9-44E3-8536-B4CAC937150E}" presName="FourNodes_3_text" presStyleLbl="node1" presStyleIdx="3" presStyleCnt="4">
        <dgm:presLayoutVars>
          <dgm:bulletEnabled val="1"/>
        </dgm:presLayoutVars>
      </dgm:prSet>
      <dgm:spPr/>
    </dgm:pt>
    <dgm:pt modelId="{054CF690-1866-4D66-8045-143CBCA0BF89}" type="pres">
      <dgm:prSet presAssocID="{956E0829-CDD9-44E3-8536-B4CAC937150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3983607-3209-4B3E-8D75-ED6D47C4B6DF}" srcId="{956E0829-CDD9-44E3-8536-B4CAC937150E}" destId="{B83CBA15-209D-4975-9989-B58A4ED63F29}" srcOrd="3" destOrd="0" parTransId="{2099E85D-11BA-49B9-A6A0-6E142F209F13}" sibTransId="{8B1C2A3A-957C-4229-81D5-FDD50B630E55}"/>
    <dgm:cxn modelId="{08C45E0D-B30E-47A2-876A-F4D0E5AD43B2}" type="presOf" srcId="{B2FF2350-CE8F-4319-963C-0EF03EDB6396}" destId="{8ACEF0E4-C9A6-4453-AF06-C3CACE4CF4DB}" srcOrd="0" destOrd="0" presId="urn:microsoft.com/office/officeart/2005/8/layout/vProcess5"/>
    <dgm:cxn modelId="{D5BCB111-1D83-4BCF-B437-F88BB036A7BA}" srcId="{956E0829-CDD9-44E3-8536-B4CAC937150E}" destId="{B1052A84-2EF9-4932-B7C5-DFFDC66EAB17}" srcOrd="2" destOrd="0" parTransId="{FAFBDC7A-A3AB-4D4B-AF9C-434B5ED8362B}" sibTransId="{A8CB56D3-8EA9-416B-8100-7F212BD3D699}"/>
    <dgm:cxn modelId="{94FE1D1A-7D6D-4E3C-A078-C8CBA378A1A1}" type="presOf" srcId="{B83CBA15-209D-4975-9989-B58A4ED63F29}" destId="{D488B9B0-A17E-47C7-AEC2-4D699B3938C7}" srcOrd="0" destOrd="0" presId="urn:microsoft.com/office/officeart/2005/8/layout/vProcess5"/>
    <dgm:cxn modelId="{F2DF871F-6E56-4575-840D-379A91537327}" type="presOf" srcId="{A8CB56D3-8EA9-416B-8100-7F212BD3D699}" destId="{B4583225-17D7-4320-87E5-A8DA48E266C3}" srcOrd="0" destOrd="0" presId="urn:microsoft.com/office/officeart/2005/8/layout/vProcess5"/>
    <dgm:cxn modelId="{CBB37526-A354-449B-9638-8E8AA891CB73}" type="presOf" srcId="{BFF8735F-DF12-4512-B45C-F96CCFDF28BE}" destId="{D0FD3200-FE77-41A6-9259-AFBE5269AD83}" srcOrd="1" destOrd="0" presId="urn:microsoft.com/office/officeart/2005/8/layout/vProcess5"/>
    <dgm:cxn modelId="{A6056F2D-7BF9-41B4-9BE9-AAF239BF6A73}" srcId="{956E0829-CDD9-44E3-8536-B4CAC937150E}" destId="{56240DCF-4F61-467E-B1D9-DF1399FC4668}" srcOrd="0" destOrd="0" parTransId="{CB871FFC-7612-4353-BB0D-85FFBF372AAF}" sibTransId="{85E05725-0AE7-4C1C-8645-5469C6AB5FF0}"/>
    <dgm:cxn modelId="{BC79CC4B-AB96-418A-B9CB-1A2E0DBA31EA}" type="presOf" srcId="{B83CBA15-209D-4975-9989-B58A4ED63F29}" destId="{054CF690-1866-4D66-8045-143CBCA0BF89}" srcOrd="1" destOrd="0" presId="urn:microsoft.com/office/officeart/2005/8/layout/vProcess5"/>
    <dgm:cxn modelId="{EE509155-695F-4C2B-A3B2-AB8ED743C6AF}" srcId="{956E0829-CDD9-44E3-8536-B4CAC937150E}" destId="{BFF8735F-DF12-4512-B45C-F96CCFDF28BE}" srcOrd="1" destOrd="0" parTransId="{79BEE20D-E20C-428E-8A9C-D53F526B76E6}" sibTransId="{B2FF2350-CE8F-4319-963C-0EF03EDB6396}"/>
    <dgm:cxn modelId="{7B555B7D-AA5A-464C-8249-065A015AD2A9}" type="presOf" srcId="{B1052A84-2EF9-4932-B7C5-DFFDC66EAB17}" destId="{A55C4685-432B-4F44-9FD5-E1A7807AE818}" srcOrd="0" destOrd="0" presId="urn:microsoft.com/office/officeart/2005/8/layout/vProcess5"/>
    <dgm:cxn modelId="{A8FEE492-80C4-4341-A3C0-907066CABFCA}" type="presOf" srcId="{56240DCF-4F61-467E-B1D9-DF1399FC4668}" destId="{693912E0-7FF9-45D9-ABB4-1A9654637B00}" srcOrd="1" destOrd="0" presId="urn:microsoft.com/office/officeart/2005/8/layout/vProcess5"/>
    <dgm:cxn modelId="{870CB9A6-219D-4CA9-A4C8-C6426B82B67D}" type="presOf" srcId="{956E0829-CDD9-44E3-8536-B4CAC937150E}" destId="{704676D8-73F1-4F79-8ACF-1BBA465E20B2}" srcOrd="0" destOrd="0" presId="urn:microsoft.com/office/officeart/2005/8/layout/vProcess5"/>
    <dgm:cxn modelId="{018220D3-1086-476B-8659-F3B04204965B}" type="presOf" srcId="{BFF8735F-DF12-4512-B45C-F96CCFDF28BE}" destId="{F67035FB-CB5F-4657-9C7B-AF2AD028A820}" srcOrd="0" destOrd="0" presId="urn:microsoft.com/office/officeart/2005/8/layout/vProcess5"/>
    <dgm:cxn modelId="{603FADE8-B836-4EB3-ACAA-3BE99F50F33C}" type="presOf" srcId="{85E05725-0AE7-4C1C-8645-5469C6AB5FF0}" destId="{502C1B79-2D24-4C5B-A370-05C42739F3E1}" srcOrd="0" destOrd="0" presId="urn:microsoft.com/office/officeart/2005/8/layout/vProcess5"/>
    <dgm:cxn modelId="{34BD99F9-0A75-4B3F-9A5F-9B16E9F6433C}" type="presOf" srcId="{B1052A84-2EF9-4932-B7C5-DFFDC66EAB17}" destId="{9E2543F5-934A-4F63-A193-1CA45F917198}" srcOrd="1" destOrd="0" presId="urn:microsoft.com/office/officeart/2005/8/layout/vProcess5"/>
    <dgm:cxn modelId="{98C0FAFD-8AA9-4273-99C3-675469F7F334}" type="presOf" srcId="{56240DCF-4F61-467E-B1D9-DF1399FC4668}" destId="{5382406D-B596-487C-B4A3-4A78CB6DBC59}" srcOrd="0" destOrd="0" presId="urn:microsoft.com/office/officeart/2005/8/layout/vProcess5"/>
    <dgm:cxn modelId="{87EC97EE-8259-4C92-86FC-6AA3F913D999}" type="presParOf" srcId="{704676D8-73F1-4F79-8ACF-1BBA465E20B2}" destId="{0BBA6910-11B5-4985-99E9-39471D14489A}" srcOrd="0" destOrd="0" presId="urn:microsoft.com/office/officeart/2005/8/layout/vProcess5"/>
    <dgm:cxn modelId="{E503BD46-54D2-4B5E-84E0-47448B3C90F1}" type="presParOf" srcId="{704676D8-73F1-4F79-8ACF-1BBA465E20B2}" destId="{5382406D-B596-487C-B4A3-4A78CB6DBC59}" srcOrd="1" destOrd="0" presId="urn:microsoft.com/office/officeart/2005/8/layout/vProcess5"/>
    <dgm:cxn modelId="{324FC7A2-FDBF-4102-BA57-2FD4495D644A}" type="presParOf" srcId="{704676D8-73F1-4F79-8ACF-1BBA465E20B2}" destId="{F67035FB-CB5F-4657-9C7B-AF2AD028A820}" srcOrd="2" destOrd="0" presId="urn:microsoft.com/office/officeart/2005/8/layout/vProcess5"/>
    <dgm:cxn modelId="{AE63670F-3B64-44EB-8161-CC4AEA90087B}" type="presParOf" srcId="{704676D8-73F1-4F79-8ACF-1BBA465E20B2}" destId="{A55C4685-432B-4F44-9FD5-E1A7807AE818}" srcOrd="3" destOrd="0" presId="urn:microsoft.com/office/officeart/2005/8/layout/vProcess5"/>
    <dgm:cxn modelId="{FB0183AE-A67C-4C55-9142-D3B8DD7C9F77}" type="presParOf" srcId="{704676D8-73F1-4F79-8ACF-1BBA465E20B2}" destId="{D488B9B0-A17E-47C7-AEC2-4D699B3938C7}" srcOrd="4" destOrd="0" presId="urn:microsoft.com/office/officeart/2005/8/layout/vProcess5"/>
    <dgm:cxn modelId="{710001FE-77B2-47C6-B0E9-60C34D07A452}" type="presParOf" srcId="{704676D8-73F1-4F79-8ACF-1BBA465E20B2}" destId="{502C1B79-2D24-4C5B-A370-05C42739F3E1}" srcOrd="5" destOrd="0" presId="urn:microsoft.com/office/officeart/2005/8/layout/vProcess5"/>
    <dgm:cxn modelId="{80C2CF12-943F-4A01-B5B5-6BD152F7FD58}" type="presParOf" srcId="{704676D8-73F1-4F79-8ACF-1BBA465E20B2}" destId="{8ACEF0E4-C9A6-4453-AF06-C3CACE4CF4DB}" srcOrd="6" destOrd="0" presId="urn:microsoft.com/office/officeart/2005/8/layout/vProcess5"/>
    <dgm:cxn modelId="{6709B0E7-5EC7-4934-9124-0407946EDEB3}" type="presParOf" srcId="{704676D8-73F1-4F79-8ACF-1BBA465E20B2}" destId="{B4583225-17D7-4320-87E5-A8DA48E266C3}" srcOrd="7" destOrd="0" presId="urn:microsoft.com/office/officeart/2005/8/layout/vProcess5"/>
    <dgm:cxn modelId="{14F4017E-0C57-44B4-A38E-9B96A9266A21}" type="presParOf" srcId="{704676D8-73F1-4F79-8ACF-1BBA465E20B2}" destId="{693912E0-7FF9-45D9-ABB4-1A9654637B00}" srcOrd="8" destOrd="0" presId="urn:microsoft.com/office/officeart/2005/8/layout/vProcess5"/>
    <dgm:cxn modelId="{BD71FD69-7A0C-4303-AB1C-9567A3D5C159}" type="presParOf" srcId="{704676D8-73F1-4F79-8ACF-1BBA465E20B2}" destId="{D0FD3200-FE77-41A6-9259-AFBE5269AD83}" srcOrd="9" destOrd="0" presId="urn:microsoft.com/office/officeart/2005/8/layout/vProcess5"/>
    <dgm:cxn modelId="{96020B78-5493-4CBF-8315-C98F263AAB92}" type="presParOf" srcId="{704676D8-73F1-4F79-8ACF-1BBA465E20B2}" destId="{9E2543F5-934A-4F63-A193-1CA45F917198}" srcOrd="10" destOrd="0" presId="urn:microsoft.com/office/officeart/2005/8/layout/vProcess5"/>
    <dgm:cxn modelId="{F621C93F-3E68-4BE3-8E29-F87A01124181}" type="presParOf" srcId="{704676D8-73F1-4F79-8ACF-1BBA465E20B2}" destId="{054CF690-1866-4D66-8045-143CBCA0BF8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BBCFE7-C496-4FC4-883A-123C0D8B076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96A9FF-EF52-4224-8097-4A485D0EC7CA}">
      <dgm:prSet/>
      <dgm:spPr>
        <a:solidFill>
          <a:srgbClr val="E4831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Definition: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Key Performance Indicators (KPIs) are measurable values that demonstrate how effectively an individual, team, or organization is achieving a business objective.</a:t>
          </a:r>
        </a:p>
      </dgm:t>
    </dgm:pt>
    <dgm:pt modelId="{701A9C7E-A220-4704-8019-99B4933A5BFF}" cxnId="{7941C443-1EA6-43D1-B23E-E20B28E18131}" type="parTrans">
      <dgm:prSet/>
      <dgm:spPr/>
      <dgm:t>
        <a:bodyPr/>
        <a:lstStyle/>
        <a:p>
          <a:endParaRPr lang="en-US"/>
        </a:p>
      </dgm:t>
    </dgm:pt>
    <dgm:pt modelId="{A3614BB3-5C99-45D3-9199-611B12000497}" cxnId="{7941C443-1EA6-43D1-B23E-E20B28E18131}" type="sibTrans">
      <dgm:prSet/>
      <dgm:spPr/>
      <dgm:t>
        <a:bodyPr/>
        <a:lstStyle/>
        <a:p>
          <a:endParaRPr lang="en-US"/>
        </a:p>
      </dgm:t>
    </dgm:pt>
    <dgm:pt modelId="{AD46BB2A-30EB-4A56-B97D-48DB83FDBAF3}">
      <dgm:prSet/>
      <dgm:spPr>
        <a:solidFill>
          <a:srgbClr val="E4831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Purpose of KPIs: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KPIs provide measurable data to guide decision-making and assess the performance of various aspects of a business or project.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5E2EC2-E7BB-402B-AB31-F805C8801A58}" cxnId="{1CD74777-0FF3-4ADE-BB08-B7FCA2D5B839}" type="parTrans">
      <dgm:prSet/>
      <dgm:spPr/>
      <dgm:t>
        <a:bodyPr/>
        <a:lstStyle/>
        <a:p>
          <a:endParaRPr lang="en-US"/>
        </a:p>
      </dgm:t>
    </dgm:pt>
    <dgm:pt modelId="{E624E955-4D3D-4D7E-803F-BF132DEB7594}" cxnId="{1CD74777-0FF3-4ADE-BB08-B7FCA2D5B839}" type="sibTrans">
      <dgm:prSet/>
      <dgm:spPr/>
      <dgm:t>
        <a:bodyPr/>
        <a:lstStyle/>
        <a:p>
          <a:endParaRPr lang="en-US"/>
        </a:p>
      </dgm:t>
    </dgm:pt>
    <dgm:pt modelId="{D1BC51BC-E1C3-4126-8E1A-9AE887E0BF5E}" type="pres">
      <dgm:prSet presAssocID="{25BBCFE7-C496-4FC4-883A-123C0D8B0766}" presName="linear" presStyleCnt="0">
        <dgm:presLayoutVars>
          <dgm:animLvl val="lvl"/>
          <dgm:resizeHandles val="exact"/>
        </dgm:presLayoutVars>
      </dgm:prSet>
      <dgm:spPr/>
    </dgm:pt>
    <dgm:pt modelId="{FF1CB754-A6D7-44F4-BB48-DB3DE429344C}" type="pres">
      <dgm:prSet presAssocID="{8196A9FF-EF52-4224-8097-4A485D0EC7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43A592-CAD1-4548-979C-C09D2F001620}" type="pres">
      <dgm:prSet presAssocID="{A3614BB3-5C99-45D3-9199-611B12000497}" presName="spacer" presStyleCnt="0"/>
      <dgm:spPr/>
    </dgm:pt>
    <dgm:pt modelId="{AD93D7D6-C72B-41B8-A8B4-3BE70DBCDED6}" type="pres">
      <dgm:prSet presAssocID="{AD46BB2A-30EB-4A56-B97D-48DB83FDBAF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941C443-1EA6-43D1-B23E-E20B28E18131}" srcId="{25BBCFE7-C496-4FC4-883A-123C0D8B0766}" destId="{8196A9FF-EF52-4224-8097-4A485D0EC7CA}" srcOrd="0" destOrd="0" parTransId="{701A9C7E-A220-4704-8019-99B4933A5BFF}" sibTransId="{A3614BB3-5C99-45D3-9199-611B12000497}"/>
    <dgm:cxn modelId="{D52E456A-3CED-4B10-AD66-43EA6004096C}" type="presOf" srcId="{8196A9FF-EF52-4224-8097-4A485D0EC7CA}" destId="{FF1CB754-A6D7-44F4-BB48-DB3DE429344C}" srcOrd="0" destOrd="0" presId="urn:microsoft.com/office/officeart/2005/8/layout/vList2"/>
    <dgm:cxn modelId="{CDBC4471-EC4C-4CB6-9744-1F3679496CE4}" type="presOf" srcId="{AD46BB2A-30EB-4A56-B97D-48DB83FDBAF3}" destId="{AD93D7D6-C72B-41B8-A8B4-3BE70DBCDED6}" srcOrd="0" destOrd="0" presId="urn:microsoft.com/office/officeart/2005/8/layout/vList2"/>
    <dgm:cxn modelId="{1CD74777-0FF3-4ADE-BB08-B7FCA2D5B839}" srcId="{25BBCFE7-C496-4FC4-883A-123C0D8B0766}" destId="{AD46BB2A-30EB-4A56-B97D-48DB83FDBAF3}" srcOrd="1" destOrd="0" parTransId="{6E5E2EC2-E7BB-402B-AB31-F805C8801A58}" sibTransId="{E624E955-4D3D-4D7E-803F-BF132DEB7594}"/>
    <dgm:cxn modelId="{41BF2EC3-1564-48A5-84F9-2AAE05237710}" type="presOf" srcId="{25BBCFE7-C496-4FC4-883A-123C0D8B0766}" destId="{D1BC51BC-E1C3-4126-8E1A-9AE887E0BF5E}" srcOrd="0" destOrd="0" presId="urn:microsoft.com/office/officeart/2005/8/layout/vList2"/>
    <dgm:cxn modelId="{B1791EB4-7FA4-44E3-8615-C20D3B249050}" type="presParOf" srcId="{D1BC51BC-E1C3-4126-8E1A-9AE887E0BF5E}" destId="{FF1CB754-A6D7-44F4-BB48-DB3DE429344C}" srcOrd="0" destOrd="0" presId="urn:microsoft.com/office/officeart/2005/8/layout/vList2"/>
    <dgm:cxn modelId="{16D3A46D-F4C0-4799-ADEB-A5C20CD0AC49}" type="presParOf" srcId="{D1BC51BC-E1C3-4126-8E1A-9AE887E0BF5E}" destId="{D043A592-CAD1-4548-979C-C09D2F001620}" srcOrd="1" destOrd="0" presId="urn:microsoft.com/office/officeart/2005/8/layout/vList2"/>
    <dgm:cxn modelId="{3A7CC4E8-0E89-463F-A803-964CD3342F28}" type="presParOf" srcId="{D1BC51BC-E1C3-4126-8E1A-9AE887E0BF5E}" destId="{AD93D7D6-C72B-41B8-A8B4-3BE70DBCDED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885588-814E-48B0-ADB0-986B1D1963F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6177D9-6E25-4EA7-800A-05CB92958D4C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Monitor Trends: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Track progress over time.</a:t>
          </a:r>
        </a:p>
      </dgm:t>
    </dgm:pt>
    <dgm:pt modelId="{79102009-B52F-4C50-88C3-D4FDE57B8F4A}" cxnId="{8BA44429-425E-40F8-8640-6FE05CFBB141}" type="parTrans">
      <dgm:prSet/>
      <dgm:spPr/>
      <dgm:t>
        <a:bodyPr/>
        <a:lstStyle/>
        <a:p>
          <a:endParaRPr lang="en-US"/>
        </a:p>
      </dgm:t>
    </dgm:pt>
    <dgm:pt modelId="{E82AF5EA-C0BB-4A44-85D7-4B3524E1B342}" cxnId="{8BA44429-425E-40F8-8640-6FE05CFBB141}" type="sibTrans">
      <dgm:prSet/>
      <dgm:spPr/>
      <dgm:t>
        <a:bodyPr/>
        <a:lstStyle/>
        <a:p>
          <a:endParaRPr lang="en-US"/>
        </a:p>
      </dgm:t>
    </dgm:pt>
    <dgm:pt modelId="{E6EE2D30-4AF0-4C8C-A64C-07B60BAE9867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Make Comparisons: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Compare different categories or time periods (e.g., year over year).</a:t>
          </a:r>
        </a:p>
      </dgm:t>
    </dgm:pt>
    <dgm:pt modelId="{D967D622-98C8-40DF-8966-D1BC56B0630D}" cxnId="{FC148866-0380-4158-B6A5-B6D9F2D078D4}" type="parTrans">
      <dgm:prSet/>
      <dgm:spPr/>
      <dgm:t>
        <a:bodyPr/>
        <a:lstStyle/>
        <a:p>
          <a:endParaRPr lang="en-US"/>
        </a:p>
      </dgm:t>
    </dgm:pt>
    <dgm:pt modelId="{114A5D76-C6C6-41B1-A24E-EFDE91725F98}" cxnId="{FC148866-0380-4158-B6A5-B6D9F2D078D4}" type="sibTrans">
      <dgm:prSet/>
      <dgm:spPr/>
      <dgm:t>
        <a:bodyPr/>
        <a:lstStyle/>
        <a:p>
          <a:endParaRPr lang="en-US"/>
        </a:p>
      </dgm:t>
    </dgm:pt>
    <dgm:pt modelId="{7B54C163-45B4-4730-B337-1587A383A158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Set Targets: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Set benchmarks and goals based on KPI performance.</a:t>
          </a:r>
        </a:p>
      </dgm:t>
    </dgm:pt>
    <dgm:pt modelId="{EE4B4FD1-0D3F-4399-B5AE-B952EF4328CD}" cxnId="{5003D65B-F879-4553-8A43-E6140C6C7A54}" type="parTrans">
      <dgm:prSet/>
      <dgm:spPr/>
      <dgm:t>
        <a:bodyPr/>
        <a:lstStyle/>
        <a:p>
          <a:endParaRPr lang="en-US"/>
        </a:p>
      </dgm:t>
    </dgm:pt>
    <dgm:pt modelId="{5366F580-468E-4FFA-8709-C7912742CA6E}" cxnId="{5003D65B-F879-4553-8A43-E6140C6C7A54}" type="sibTrans">
      <dgm:prSet/>
      <dgm:spPr/>
      <dgm:t>
        <a:bodyPr/>
        <a:lstStyle/>
        <a:p>
          <a:endParaRPr lang="en-US"/>
        </a:p>
      </dgm:t>
    </dgm:pt>
    <dgm:pt modelId="{E67A7CEC-8C84-44E6-9D8A-89AE3C2CF3DD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Drive Action: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Encourage proactive measures based on KPI data.</a:t>
          </a:r>
        </a:p>
      </dgm:t>
    </dgm:pt>
    <dgm:pt modelId="{4B50F541-7170-4BA6-BA41-3BB27445E41B}" cxnId="{F7AC41C8-AC1D-4B30-B44D-7224BA78C44D}" type="parTrans">
      <dgm:prSet/>
      <dgm:spPr/>
      <dgm:t>
        <a:bodyPr/>
        <a:lstStyle/>
        <a:p>
          <a:endParaRPr lang="en-US"/>
        </a:p>
      </dgm:t>
    </dgm:pt>
    <dgm:pt modelId="{D4264C0C-01D2-401C-89CA-DA562C9C0574}" cxnId="{F7AC41C8-AC1D-4B30-B44D-7224BA78C44D}" type="sibTrans">
      <dgm:prSet/>
      <dgm:spPr/>
      <dgm:t>
        <a:bodyPr/>
        <a:lstStyle/>
        <a:p>
          <a:endParaRPr lang="en-US"/>
        </a:p>
      </dgm:t>
    </dgm:pt>
    <dgm:pt modelId="{B616A792-81A4-4809-A116-DCD1F8DE51A8}" type="pres">
      <dgm:prSet presAssocID="{C9885588-814E-48B0-ADB0-986B1D1963FA}" presName="root" presStyleCnt="0">
        <dgm:presLayoutVars>
          <dgm:dir/>
          <dgm:resizeHandles val="exact"/>
        </dgm:presLayoutVars>
      </dgm:prSet>
      <dgm:spPr/>
    </dgm:pt>
    <dgm:pt modelId="{5F42245A-1C16-4890-AE4A-0870537602D2}" type="pres">
      <dgm:prSet presAssocID="{C9885588-814E-48B0-ADB0-986B1D1963FA}" presName="container" presStyleCnt="0">
        <dgm:presLayoutVars>
          <dgm:dir/>
          <dgm:resizeHandles val="exact"/>
        </dgm:presLayoutVars>
      </dgm:prSet>
      <dgm:spPr/>
    </dgm:pt>
    <dgm:pt modelId="{38FC30E6-BDAB-43B8-956D-BCD23535FD3A}" type="pres">
      <dgm:prSet presAssocID="{A96177D9-6E25-4EA7-800A-05CB92958D4C}" presName="compNode" presStyleCnt="0"/>
      <dgm:spPr/>
    </dgm:pt>
    <dgm:pt modelId="{D8CFF019-E811-4157-8B91-019F825F2F37}" type="pres">
      <dgm:prSet presAssocID="{A96177D9-6E25-4EA7-800A-05CB92958D4C}" presName="iconBgRect" presStyleLbl="bgShp" presStyleIdx="0" presStyleCnt="4"/>
      <dgm:spPr/>
    </dgm:pt>
    <dgm:pt modelId="{451C9CA4-C640-446A-B592-6C569C71B947}" type="pres">
      <dgm:prSet presAssocID="{A96177D9-6E25-4EA7-800A-05CB92958D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2956B136-6C6B-493E-892D-1E12CE1220D8}" type="pres">
      <dgm:prSet presAssocID="{A96177D9-6E25-4EA7-800A-05CB92958D4C}" presName="spaceRect" presStyleCnt="0"/>
      <dgm:spPr/>
    </dgm:pt>
    <dgm:pt modelId="{E8A258CA-8166-4080-94FF-11534F14CBEA}" type="pres">
      <dgm:prSet presAssocID="{A96177D9-6E25-4EA7-800A-05CB92958D4C}" presName="textRect" presStyleLbl="revTx" presStyleIdx="0" presStyleCnt="4">
        <dgm:presLayoutVars>
          <dgm:chMax val="1"/>
          <dgm:chPref val="1"/>
        </dgm:presLayoutVars>
      </dgm:prSet>
      <dgm:spPr/>
    </dgm:pt>
    <dgm:pt modelId="{916BD0C6-9DA2-4545-AA29-47EA8313F452}" type="pres">
      <dgm:prSet presAssocID="{E82AF5EA-C0BB-4A44-85D7-4B3524E1B342}" presName="sibTrans" presStyleLbl="sibTrans2D1" presStyleIdx="0" presStyleCnt="0"/>
      <dgm:spPr/>
    </dgm:pt>
    <dgm:pt modelId="{7151F13B-40B8-47A7-8F90-4F40A5ED194C}" type="pres">
      <dgm:prSet presAssocID="{E6EE2D30-4AF0-4C8C-A64C-07B60BAE9867}" presName="compNode" presStyleCnt="0"/>
      <dgm:spPr/>
    </dgm:pt>
    <dgm:pt modelId="{16D9353B-25AC-47C5-87FE-FF0970651986}" type="pres">
      <dgm:prSet presAssocID="{E6EE2D30-4AF0-4C8C-A64C-07B60BAE9867}" presName="iconBgRect" presStyleLbl="bgShp" presStyleIdx="1" presStyleCnt="4"/>
      <dgm:spPr/>
    </dgm:pt>
    <dgm:pt modelId="{FCFEDF74-9CF8-4D5C-8D39-5C500026EDF7}" type="pres">
      <dgm:prSet presAssocID="{E6EE2D30-4AF0-4C8C-A64C-07B60BAE98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B5770A60-F416-4BD3-9CC9-CB1A0180FDFF}" type="pres">
      <dgm:prSet presAssocID="{E6EE2D30-4AF0-4C8C-A64C-07B60BAE9867}" presName="spaceRect" presStyleCnt="0"/>
      <dgm:spPr/>
    </dgm:pt>
    <dgm:pt modelId="{3905915C-4073-466F-B67F-90B8C64C2627}" type="pres">
      <dgm:prSet presAssocID="{E6EE2D30-4AF0-4C8C-A64C-07B60BAE9867}" presName="textRect" presStyleLbl="revTx" presStyleIdx="1" presStyleCnt="4">
        <dgm:presLayoutVars>
          <dgm:chMax val="1"/>
          <dgm:chPref val="1"/>
        </dgm:presLayoutVars>
      </dgm:prSet>
      <dgm:spPr/>
    </dgm:pt>
    <dgm:pt modelId="{E45E99BA-82FD-4610-8B32-23B61E945140}" type="pres">
      <dgm:prSet presAssocID="{114A5D76-C6C6-41B1-A24E-EFDE91725F98}" presName="sibTrans" presStyleLbl="sibTrans2D1" presStyleIdx="0" presStyleCnt="0"/>
      <dgm:spPr/>
    </dgm:pt>
    <dgm:pt modelId="{2C449AE0-9B61-495E-89F0-7071C922620E}" type="pres">
      <dgm:prSet presAssocID="{7B54C163-45B4-4730-B337-1587A383A158}" presName="compNode" presStyleCnt="0"/>
      <dgm:spPr/>
    </dgm:pt>
    <dgm:pt modelId="{C9F42A1B-6F90-4A02-907E-DC4E7A951408}" type="pres">
      <dgm:prSet presAssocID="{7B54C163-45B4-4730-B337-1587A383A158}" presName="iconBgRect" presStyleLbl="bgShp" presStyleIdx="2" presStyleCnt="4"/>
      <dgm:spPr/>
    </dgm:pt>
    <dgm:pt modelId="{4A3E76F6-206E-4328-98BB-9824C6EFE6BD}" type="pres">
      <dgm:prSet presAssocID="{7B54C163-45B4-4730-B337-1587A383A1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876C00AC-CA3C-4E42-98D1-7D1764F9EEAC}" type="pres">
      <dgm:prSet presAssocID="{7B54C163-45B4-4730-B337-1587A383A158}" presName="spaceRect" presStyleCnt="0"/>
      <dgm:spPr/>
    </dgm:pt>
    <dgm:pt modelId="{766E6942-840A-49FC-9F62-3C1D75C5324A}" type="pres">
      <dgm:prSet presAssocID="{7B54C163-45B4-4730-B337-1587A383A158}" presName="textRect" presStyleLbl="revTx" presStyleIdx="2" presStyleCnt="4">
        <dgm:presLayoutVars>
          <dgm:chMax val="1"/>
          <dgm:chPref val="1"/>
        </dgm:presLayoutVars>
      </dgm:prSet>
      <dgm:spPr/>
    </dgm:pt>
    <dgm:pt modelId="{C674C588-8F2E-40A3-86D4-196BA19C4611}" type="pres">
      <dgm:prSet presAssocID="{5366F580-468E-4FFA-8709-C7912742CA6E}" presName="sibTrans" presStyleLbl="sibTrans2D1" presStyleIdx="0" presStyleCnt="0"/>
      <dgm:spPr/>
    </dgm:pt>
    <dgm:pt modelId="{D1950589-9A58-400D-9EAE-1012F570BE05}" type="pres">
      <dgm:prSet presAssocID="{E67A7CEC-8C84-44E6-9D8A-89AE3C2CF3DD}" presName="compNode" presStyleCnt="0"/>
      <dgm:spPr/>
    </dgm:pt>
    <dgm:pt modelId="{332F5416-D14D-4F6D-901A-CF4A3602F229}" type="pres">
      <dgm:prSet presAssocID="{E67A7CEC-8C84-44E6-9D8A-89AE3C2CF3DD}" presName="iconBgRect" presStyleLbl="bgShp" presStyleIdx="3" presStyleCnt="4"/>
      <dgm:spPr/>
    </dgm:pt>
    <dgm:pt modelId="{BC687239-FCF9-45ED-A2DF-AFB8F629EFFC}" type="pres">
      <dgm:prSet presAssocID="{E67A7CEC-8C84-44E6-9D8A-89AE3C2CF3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D8896286-5F71-4CD7-A0C5-ECEB06D0910F}" type="pres">
      <dgm:prSet presAssocID="{E67A7CEC-8C84-44E6-9D8A-89AE3C2CF3DD}" presName="spaceRect" presStyleCnt="0"/>
      <dgm:spPr/>
    </dgm:pt>
    <dgm:pt modelId="{7BCFBAA4-AF1A-4657-8A4F-2D9BEF81FF3E}" type="pres">
      <dgm:prSet presAssocID="{E67A7CEC-8C84-44E6-9D8A-89AE3C2CF3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221D0A-633C-490F-BBB9-A98980C5A299}" type="presOf" srcId="{E67A7CEC-8C84-44E6-9D8A-89AE3C2CF3DD}" destId="{7BCFBAA4-AF1A-4657-8A4F-2D9BEF81FF3E}" srcOrd="0" destOrd="0" presId="urn:microsoft.com/office/officeart/2018/2/layout/IconCircleList"/>
    <dgm:cxn modelId="{7E68551F-B5DC-4F90-9A67-43BA4BE6FFF3}" type="presOf" srcId="{A96177D9-6E25-4EA7-800A-05CB92958D4C}" destId="{E8A258CA-8166-4080-94FF-11534F14CBEA}" srcOrd="0" destOrd="0" presId="urn:microsoft.com/office/officeart/2018/2/layout/IconCircleList"/>
    <dgm:cxn modelId="{C5633229-881B-41C5-816B-D41D3E270ABE}" type="presOf" srcId="{E82AF5EA-C0BB-4A44-85D7-4B3524E1B342}" destId="{916BD0C6-9DA2-4545-AA29-47EA8313F452}" srcOrd="0" destOrd="0" presId="urn:microsoft.com/office/officeart/2018/2/layout/IconCircleList"/>
    <dgm:cxn modelId="{8BA44429-425E-40F8-8640-6FE05CFBB141}" srcId="{C9885588-814E-48B0-ADB0-986B1D1963FA}" destId="{A96177D9-6E25-4EA7-800A-05CB92958D4C}" srcOrd="0" destOrd="0" parTransId="{79102009-B52F-4C50-88C3-D4FDE57B8F4A}" sibTransId="{E82AF5EA-C0BB-4A44-85D7-4B3524E1B342}"/>
    <dgm:cxn modelId="{5003D65B-F879-4553-8A43-E6140C6C7A54}" srcId="{C9885588-814E-48B0-ADB0-986B1D1963FA}" destId="{7B54C163-45B4-4730-B337-1587A383A158}" srcOrd="2" destOrd="0" parTransId="{EE4B4FD1-0D3F-4399-B5AE-B952EF4328CD}" sibTransId="{5366F580-468E-4FFA-8709-C7912742CA6E}"/>
    <dgm:cxn modelId="{F0D80C60-F9BD-48B7-974A-CE2F78572F40}" type="presOf" srcId="{C9885588-814E-48B0-ADB0-986B1D1963FA}" destId="{B616A792-81A4-4809-A116-DCD1F8DE51A8}" srcOrd="0" destOrd="0" presId="urn:microsoft.com/office/officeart/2018/2/layout/IconCircleList"/>
    <dgm:cxn modelId="{FC148866-0380-4158-B6A5-B6D9F2D078D4}" srcId="{C9885588-814E-48B0-ADB0-986B1D1963FA}" destId="{E6EE2D30-4AF0-4C8C-A64C-07B60BAE9867}" srcOrd="1" destOrd="0" parTransId="{D967D622-98C8-40DF-8966-D1BC56B0630D}" sibTransId="{114A5D76-C6C6-41B1-A24E-EFDE91725F98}"/>
    <dgm:cxn modelId="{A95D3251-07C6-4270-87DA-4C12577A1CDE}" type="presOf" srcId="{5366F580-468E-4FFA-8709-C7912742CA6E}" destId="{C674C588-8F2E-40A3-86D4-196BA19C4611}" srcOrd="0" destOrd="0" presId="urn:microsoft.com/office/officeart/2018/2/layout/IconCircleList"/>
    <dgm:cxn modelId="{C1CDA880-1829-40CA-9CCF-FAD140BFCA71}" type="presOf" srcId="{114A5D76-C6C6-41B1-A24E-EFDE91725F98}" destId="{E45E99BA-82FD-4610-8B32-23B61E945140}" srcOrd="0" destOrd="0" presId="urn:microsoft.com/office/officeart/2018/2/layout/IconCircleList"/>
    <dgm:cxn modelId="{5569F986-90BA-4ADD-B1EA-4235A7758AC5}" type="presOf" srcId="{E6EE2D30-4AF0-4C8C-A64C-07B60BAE9867}" destId="{3905915C-4073-466F-B67F-90B8C64C2627}" srcOrd="0" destOrd="0" presId="urn:microsoft.com/office/officeart/2018/2/layout/IconCircleList"/>
    <dgm:cxn modelId="{CA14C2C1-DE30-4596-A7B2-FC240425C797}" type="presOf" srcId="{7B54C163-45B4-4730-B337-1587A383A158}" destId="{766E6942-840A-49FC-9F62-3C1D75C5324A}" srcOrd="0" destOrd="0" presId="urn:microsoft.com/office/officeart/2018/2/layout/IconCircleList"/>
    <dgm:cxn modelId="{F7AC41C8-AC1D-4B30-B44D-7224BA78C44D}" srcId="{C9885588-814E-48B0-ADB0-986B1D1963FA}" destId="{E67A7CEC-8C84-44E6-9D8A-89AE3C2CF3DD}" srcOrd="3" destOrd="0" parTransId="{4B50F541-7170-4BA6-BA41-3BB27445E41B}" sibTransId="{D4264C0C-01D2-401C-89CA-DA562C9C0574}"/>
    <dgm:cxn modelId="{D4C61592-1AC4-4C91-A071-89303CAA699B}" type="presParOf" srcId="{B616A792-81A4-4809-A116-DCD1F8DE51A8}" destId="{5F42245A-1C16-4890-AE4A-0870537602D2}" srcOrd="0" destOrd="0" presId="urn:microsoft.com/office/officeart/2018/2/layout/IconCircleList"/>
    <dgm:cxn modelId="{0174523E-E7EC-4376-ABBB-C5430562D2C5}" type="presParOf" srcId="{5F42245A-1C16-4890-AE4A-0870537602D2}" destId="{38FC30E6-BDAB-43B8-956D-BCD23535FD3A}" srcOrd="0" destOrd="0" presId="urn:microsoft.com/office/officeart/2018/2/layout/IconCircleList"/>
    <dgm:cxn modelId="{7F7C8510-F848-41B6-922E-8798D45AABD2}" type="presParOf" srcId="{38FC30E6-BDAB-43B8-956D-BCD23535FD3A}" destId="{D8CFF019-E811-4157-8B91-019F825F2F37}" srcOrd="0" destOrd="0" presId="urn:microsoft.com/office/officeart/2018/2/layout/IconCircleList"/>
    <dgm:cxn modelId="{A6DAC098-C86D-4D7A-9E92-1C6EDA349BDD}" type="presParOf" srcId="{38FC30E6-BDAB-43B8-956D-BCD23535FD3A}" destId="{451C9CA4-C640-446A-B592-6C569C71B947}" srcOrd="1" destOrd="0" presId="urn:microsoft.com/office/officeart/2018/2/layout/IconCircleList"/>
    <dgm:cxn modelId="{4E87ADDE-CAFA-4B0B-994A-D699A9D73E56}" type="presParOf" srcId="{38FC30E6-BDAB-43B8-956D-BCD23535FD3A}" destId="{2956B136-6C6B-493E-892D-1E12CE1220D8}" srcOrd="2" destOrd="0" presId="urn:microsoft.com/office/officeart/2018/2/layout/IconCircleList"/>
    <dgm:cxn modelId="{FC9B0363-4280-44AD-9BEA-CD9015CDAA14}" type="presParOf" srcId="{38FC30E6-BDAB-43B8-956D-BCD23535FD3A}" destId="{E8A258CA-8166-4080-94FF-11534F14CBEA}" srcOrd="3" destOrd="0" presId="urn:microsoft.com/office/officeart/2018/2/layout/IconCircleList"/>
    <dgm:cxn modelId="{FCAB28E4-D537-422D-9D1C-39A8F7921B52}" type="presParOf" srcId="{5F42245A-1C16-4890-AE4A-0870537602D2}" destId="{916BD0C6-9DA2-4545-AA29-47EA8313F452}" srcOrd="1" destOrd="0" presId="urn:microsoft.com/office/officeart/2018/2/layout/IconCircleList"/>
    <dgm:cxn modelId="{AEB14AC9-F27C-4561-9417-F6A5778A0E39}" type="presParOf" srcId="{5F42245A-1C16-4890-AE4A-0870537602D2}" destId="{7151F13B-40B8-47A7-8F90-4F40A5ED194C}" srcOrd="2" destOrd="0" presId="urn:microsoft.com/office/officeart/2018/2/layout/IconCircleList"/>
    <dgm:cxn modelId="{23CBDC4B-D8F2-4958-80FB-E0899D4FCF6C}" type="presParOf" srcId="{7151F13B-40B8-47A7-8F90-4F40A5ED194C}" destId="{16D9353B-25AC-47C5-87FE-FF0970651986}" srcOrd="0" destOrd="0" presId="urn:microsoft.com/office/officeart/2018/2/layout/IconCircleList"/>
    <dgm:cxn modelId="{6D19BEF1-5AFF-4A77-8FEC-88BBF4A80474}" type="presParOf" srcId="{7151F13B-40B8-47A7-8F90-4F40A5ED194C}" destId="{FCFEDF74-9CF8-4D5C-8D39-5C500026EDF7}" srcOrd="1" destOrd="0" presId="urn:microsoft.com/office/officeart/2018/2/layout/IconCircleList"/>
    <dgm:cxn modelId="{0F95B02E-78B0-4CC0-AAF2-3B0878DE4D64}" type="presParOf" srcId="{7151F13B-40B8-47A7-8F90-4F40A5ED194C}" destId="{B5770A60-F416-4BD3-9CC9-CB1A0180FDFF}" srcOrd="2" destOrd="0" presId="urn:microsoft.com/office/officeart/2018/2/layout/IconCircleList"/>
    <dgm:cxn modelId="{6C3D4AE0-7521-4C4A-87CA-B66ED00B3BE8}" type="presParOf" srcId="{7151F13B-40B8-47A7-8F90-4F40A5ED194C}" destId="{3905915C-4073-466F-B67F-90B8C64C2627}" srcOrd="3" destOrd="0" presId="urn:microsoft.com/office/officeart/2018/2/layout/IconCircleList"/>
    <dgm:cxn modelId="{85C01CAD-B69E-4BEB-ADD7-072937960105}" type="presParOf" srcId="{5F42245A-1C16-4890-AE4A-0870537602D2}" destId="{E45E99BA-82FD-4610-8B32-23B61E945140}" srcOrd="3" destOrd="0" presId="urn:microsoft.com/office/officeart/2018/2/layout/IconCircleList"/>
    <dgm:cxn modelId="{DF5A6412-13C2-42FF-AF3D-8EE0BAE30697}" type="presParOf" srcId="{5F42245A-1C16-4890-AE4A-0870537602D2}" destId="{2C449AE0-9B61-495E-89F0-7071C922620E}" srcOrd="4" destOrd="0" presId="urn:microsoft.com/office/officeart/2018/2/layout/IconCircleList"/>
    <dgm:cxn modelId="{9F17490B-52DB-4AA7-9552-E9FDDB03C737}" type="presParOf" srcId="{2C449AE0-9B61-495E-89F0-7071C922620E}" destId="{C9F42A1B-6F90-4A02-907E-DC4E7A951408}" srcOrd="0" destOrd="0" presId="urn:microsoft.com/office/officeart/2018/2/layout/IconCircleList"/>
    <dgm:cxn modelId="{8102E31D-2811-4E80-B1F4-E2819F155F36}" type="presParOf" srcId="{2C449AE0-9B61-495E-89F0-7071C922620E}" destId="{4A3E76F6-206E-4328-98BB-9824C6EFE6BD}" srcOrd="1" destOrd="0" presId="urn:microsoft.com/office/officeart/2018/2/layout/IconCircleList"/>
    <dgm:cxn modelId="{A6D1AEFF-3C8E-42C0-AB21-B50840F99696}" type="presParOf" srcId="{2C449AE0-9B61-495E-89F0-7071C922620E}" destId="{876C00AC-CA3C-4E42-98D1-7D1764F9EEAC}" srcOrd="2" destOrd="0" presId="urn:microsoft.com/office/officeart/2018/2/layout/IconCircleList"/>
    <dgm:cxn modelId="{9960E4E3-8103-4AB5-87AD-6AC4ED0059DA}" type="presParOf" srcId="{2C449AE0-9B61-495E-89F0-7071C922620E}" destId="{766E6942-840A-49FC-9F62-3C1D75C5324A}" srcOrd="3" destOrd="0" presId="urn:microsoft.com/office/officeart/2018/2/layout/IconCircleList"/>
    <dgm:cxn modelId="{38340DF5-F430-4A21-807B-46B5411A6413}" type="presParOf" srcId="{5F42245A-1C16-4890-AE4A-0870537602D2}" destId="{C674C588-8F2E-40A3-86D4-196BA19C4611}" srcOrd="5" destOrd="0" presId="urn:microsoft.com/office/officeart/2018/2/layout/IconCircleList"/>
    <dgm:cxn modelId="{CDE25812-76EF-4817-A6E1-E7E5421CAB3C}" type="presParOf" srcId="{5F42245A-1C16-4890-AE4A-0870537602D2}" destId="{D1950589-9A58-400D-9EAE-1012F570BE05}" srcOrd="6" destOrd="0" presId="urn:microsoft.com/office/officeart/2018/2/layout/IconCircleList"/>
    <dgm:cxn modelId="{756ED01B-7A70-474A-BB84-84C75C0319EB}" type="presParOf" srcId="{D1950589-9A58-400D-9EAE-1012F570BE05}" destId="{332F5416-D14D-4F6D-901A-CF4A3602F229}" srcOrd="0" destOrd="0" presId="urn:microsoft.com/office/officeart/2018/2/layout/IconCircleList"/>
    <dgm:cxn modelId="{0D382C29-8EB1-4F44-A305-1177464E6C03}" type="presParOf" srcId="{D1950589-9A58-400D-9EAE-1012F570BE05}" destId="{BC687239-FCF9-45ED-A2DF-AFB8F629EFFC}" srcOrd="1" destOrd="0" presId="urn:microsoft.com/office/officeart/2018/2/layout/IconCircleList"/>
    <dgm:cxn modelId="{5ACEAF22-9F9D-4F68-BFAA-E75ACDC4B7D0}" type="presParOf" srcId="{D1950589-9A58-400D-9EAE-1012F570BE05}" destId="{D8896286-5F71-4CD7-A0C5-ECEB06D0910F}" srcOrd="2" destOrd="0" presId="urn:microsoft.com/office/officeart/2018/2/layout/IconCircleList"/>
    <dgm:cxn modelId="{CDD4715B-F821-4B83-830F-8A4E14290E63}" type="presParOf" srcId="{D1950589-9A58-400D-9EAE-1012F570BE05}" destId="{7BCFBAA4-AF1A-4657-8A4F-2D9BEF81FF3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910387" cy="5051425"/>
        <a:chOff x="0" y="0"/>
        <a:chExt cx="6910387" cy="5051425"/>
      </a:xfrm>
    </dsp:grpSpPr>
    <dsp:sp modelId="{182E2D93-E4B4-4398-9708-6A818CB19493}">
      <dsp:nvSpPr>
        <dsp:cNvPr id="4" name="Freeform 3"/>
        <dsp:cNvSpPr/>
      </dsp:nvSpPr>
      <dsp:spPr bwMode="white">
        <a:xfrm>
          <a:off x="3201689" y="670942"/>
          <a:ext cx="514534" cy="0"/>
        </a:xfrm>
        <a:custGeom>
          <a:avLst/>
          <a:gdLst/>
          <a:ahLst/>
          <a:cxnLst/>
          <a:pathLst>
            <a:path w="810">
              <a:moveTo>
                <a:pt x="0" y="0"/>
              </a:moveTo>
              <a:lnTo>
                <a:pt x="810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2"/>
        </a:lnRef>
        <a:fillRef idx="0">
          <a:schemeClr val="accent2"/>
        </a:fillRef>
        <a:effectRef idx="0">
          <a:scrgbClr r="0" g="0" b="0"/>
        </a:effectRef>
        <a:fontRef idx="minor"/>
      </dsp:style>
      <dsp:txXfrm>
        <a:off x="3201689" y="670942"/>
        <a:ext cx="514534" cy="0"/>
      </dsp:txXfrm>
    </dsp:sp>
    <dsp:sp modelId="{E2862979-BC84-4500-B837-C2453995A621}">
      <dsp:nvSpPr>
        <dsp:cNvPr id="3" name="Flowchart: Alternate Process 2"/>
        <dsp:cNvSpPr/>
      </dsp:nvSpPr>
      <dsp:spPr bwMode="white">
        <a:xfrm>
          <a:off x="964586" y="-189"/>
          <a:ext cx="2237103" cy="1342262"/>
        </a:xfrm>
        <a:prstGeom prst="flowChartAlternateProcess">
          <a:avLst/>
        </a:prstGeom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vert="horz" wrap="square" lIns="109455" tIns="114892" rIns="109455" bIns="114892" numCol="1" spcCol="1270" anchor="ctr" anchorCtr="0" forceAA="0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INTRODUCTION</a:t>
          </a:r>
        </a:p>
      </dsp:txBody>
      <dsp:txXfrm>
        <a:off x="964586" y="-189"/>
        <a:ext cx="2237103" cy="1342262"/>
      </dsp:txXfrm>
    </dsp:sp>
    <dsp:sp modelId="{0FE77954-B21C-430F-B8D4-5BCEF63D0F03}">
      <dsp:nvSpPr>
        <dsp:cNvPr id="6" name="Freeform 5"/>
        <dsp:cNvSpPr/>
      </dsp:nvSpPr>
      <dsp:spPr bwMode="white">
        <a:xfrm>
          <a:off x="2083138" y="1342073"/>
          <a:ext cx="2751636" cy="512509"/>
        </a:xfrm>
        <a:custGeom>
          <a:avLst/>
          <a:gdLst/>
          <a:ahLst/>
          <a:cxnLst/>
          <a:pathLst>
            <a:path w="4333" h="807">
              <a:moveTo>
                <a:pt x="4333" y="0"/>
              </a:moveTo>
              <a:lnTo>
                <a:pt x="4333" y="404"/>
              </a:lnTo>
              <a:lnTo>
                <a:pt x="0" y="404"/>
              </a:lnTo>
              <a:lnTo>
                <a:pt x="0" y="807"/>
              </a:lnTo>
            </a:path>
          </a:pathLst>
        </a:custGeom>
        <a:ln>
          <a:tailEnd type="arrow" w="lg" len="med"/>
        </a:ln>
      </dsp:spPr>
      <dsp:style>
        <a:lnRef idx="1">
          <a:schemeClr val="accent3"/>
        </a:lnRef>
        <a:fillRef idx="0">
          <a:schemeClr val="accent3"/>
        </a:fillRef>
        <a:effectRef idx="0">
          <a:scrgbClr r="0" g="0" b="0"/>
        </a:effectRef>
        <a:fontRef idx="minor"/>
      </dsp:style>
      <dsp:txXfrm>
        <a:off x="2083138" y="1342073"/>
        <a:ext cx="2751636" cy="512509"/>
      </dsp:txXfrm>
    </dsp:sp>
    <dsp:sp modelId="{F6D354E8-E44C-4BFE-8961-9360143A1A1B}">
      <dsp:nvSpPr>
        <dsp:cNvPr id="5" name="Flowchart: Alternate Process 4"/>
        <dsp:cNvSpPr/>
      </dsp:nvSpPr>
      <dsp:spPr bwMode="white">
        <a:xfrm>
          <a:off x="3716223" y="-189"/>
          <a:ext cx="2237103" cy="1342262"/>
        </a:xfrm>
        <a:prstGeom prst="flowChartAlternateProcess">
          <a:avLst/>
        </a:prstGeom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09619" tIns="115065" rIns="109619" bIns="115065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KEY FEATURES</a:t>
          </a:r>
          <a:endParaRPr lang="en-US"/>
        </a:p>
      </dsp:txBody>
      <dsp:txXfrm>
        <a:off x="3716223" y="-189"/>
        <a:ext cx="2237103" cy="1342262"/>
      </dsp:txXfrm>
    </dsp:sp>
    <dsp:sp modelId="{3B024FDE-D7DE-4880-83E2-52521A510CD2}">
      <dsp:nvSpPr>
        <dsp:cNvPr id="8" name="Freeform 7"/>
        <dsp:cNvSpPr/>
      </dsp:nvSpPr>
      <dsp:spPr bwMode="white">
        <a:xfrm>
          <a:off x="3201689" y="2525713"/>
          <a:ext cx="514534" cy="0"/>
        </a:xfrm>
        <a:custGeom>
          <a:avLst/>
          <a:gdLst/>
          <a:ahLst/>
          <a:cxnLst/>
          <a:pathLst>
            <a:path w="810">
              <a:moveTo>
                <a:pt x="0" y="0"/>
              </a:moveTo>
              <a:lnTo>
                <a:pt x="810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4"/>
        </a:lnRef>
        <a:fillRef idx="0">
          <a:schemeClr val="accent4"/>
        </a:fillRef>
        <a:effectRef idx="0">
          <a:scrgbClr r="0" g="0" b="0"/>
        </a:effectRef>
        <a:fontRef idx="minor"/>
      </dsp:style>
      <dsp:txXfrm>
        <a:off x="3201689" y="2525713"/>
        <a:ext cx="514534" cy="0"/>
      </dsp:txXfrm>
    </dsp:sp>
    <dsp:sp modelId="{6D889EF9-AA8A-4596-8570-58B21DFF384A}">
      <dsp:nvSpPr>
        <dsp:cNvPr id="7" name="Flowchart: Alternate Process 6"/>
        <dsp:cNvSpPr/>
      </dsp:nvSpPr>
      <dsp:spPr bwMode="white">
        <a:xfrm>
          <a:off x="964586" y="1854582"/>
          <a:ext cx="2237103" cy="1342262"/>
        </a:xfrm>
        <a:prstGeom prst="flowChartAlternateProcess">
          <a:avLst/>
        </a:prstGeom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Body>
        <a:bodyPr lIns="109619" tIns="115065" rIns="109619" bIns="115065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DATA OVERVIEW</a:t>
          </a:r>
          <a:endParaRPr lang="en-US"/>
        </a:p>
      </dsp:txBody>
      <dsp:txXfrm>
        <a:off x="964586" y="1854582"/>
        <a:ext cx="2237103" cy="1342262"/>
      </dsp:txXfrm>
    </dsp:sp>
    <dsp:sp modelId="{9CD9A91E-6589-4AB7-80B9-7FD00246A5FD}">
      <dsp:nvSpPr>
        <dsp:cNvPr id="10" name="Freeform 9"/>
        <dsp:cNvSpPr/>
      </dsp:nvSpPr>
      <dsp:spPr bwMode="white">
        <a:xfrm>
          <a:off x="2083138" y="3196843"/>
          <a:ext cx="2751636" cy="512509"/>
        </a:xfrm>
        <a:custGeom>
          <a:avLst/>
          <a:gdLst/>
          <a:ahLst/>
          <a:cxnLst/>
          <a:pathLst>
            <a:path w="4333" h="807">
              <a:moveTo>
                <a:pt x="4333" y="0"/>
              </a:moveTo>
              <a:lnTo>
                <a:pt x="4333" y="404"/>
              </a:lnTo>
              <a:lnTo>
                <a:pt x="0" y="404"/>
              </a:lnTo>
              <a:lnTo>
                <a:pt x="0" y="807"/>
              </a:lnTo>
            </a:path>
          </a:pathLst>
        </a:custGeom>
        <a:ln>
          <a:tailEnd type="arrow" w="lg" len="med"/>
        </a:ln>
      </dsp:spPr>
      <dsp:style>
        <a:lnRef idx="1">
          <a:schemeClr val="accent5"/>
        </a:lnRef>
        <a:fillRef idx="0">
          <a:schemeClr val="accent5"/>
        </a:fillRef>
        <a:effectRef idx="0">
          <a:scrgbClr r="0" g="0" b="0"/>
        </a:effectRef>
        <a:fontRef idx="minor"/>
      </dsp:style>
      <dsp:txXfrm>
        <a:off x="2083138" y="3196843"/>
        <a:ext cx="2751636" cy="512509"/>
      </dsp:txXfrm>
    </dsp:sp>
    <dsp:sp modelId="{11599778-8F52-45C0-B5FF-5DBE6CE15B24}">
      <dsp:nvSpPr>
        <dsp:cNvPr id="9" name="Flowchart: Alternate Process 8"/>
        <dsp:cNvSpPr/>
      </dsp:nvSpPr>
      <dsp:spPr bwMode="white">
        <a:xfrm>
          <a:off x="3716223" y="1854582"/>
          <a:ext cx="2237103" cy="1342262"/>
        </a:xfrm>
        <a:prstGeom prst="flowChartAlternateProcess">
          <a:avLst/>
        </a:prstGeom>
        <a:effectLst>
          <a:outerShdw blurRad="50800" dist="38100" dir="2700000" algn="tl" rotWithShape="0">
            <a:schemeClr val="tx1">
              <a:alpha val="40000"/>
            </a:scheme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lIns="109619" tIns="115065" rIns="109619" bIns="115065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/>
            <a:t>KPI</a:t>
          </a:r>
          <a:endParaRPr lang="en-US"/>
        </a:p>
      </dsp:txBody>
      <dsp:txXfrm>
        <a:off x="3716223" y="1854582"/>
        <a:ext cx="2237103" cy="1342262"/>
      </dsp:txXfrm>
    </dsp:sp>
    <dsp:sp modelId="{6463A34C-4DFC-477F-BAFB-DDCED98D09C5}">
      <dsp:nvSpPr>
        <dsp:cNvPr id="12" name="Freeform 11"/>
        <dsp:cNvSpPr/>
      </dsp:nvSpPr>
      <dsp:spPr bwMode="white">
        <a:xfrm>
          <a:off x="3201689" y="4380483"/>
          <a:ext cx="514534" cy="0"/>
        </a:xfrm>
        <a:custGeom>
          <a:avLst/>
          <a:gdLst/>
          <a:ahLst/>
          <a:cxnLst/>
          <a:pathLst>
            <a:path w="810">
              <a:moveTo>
                <a:pt x="0" y="0"/>
              </a:moveTo>
              <a:lnTo>
                <a:pt x="810" y="0"/>
              </a:lnTo>
            </a:path>
          </a:pathLst>
        </a:custGeom>
        <a:ln>
          <a:tailEnd type="arrow" w="lg" len="med"/>
        </a:ln>
      </dsp:spPr>
      <dsp:style>
        <a:lnRef idx="1">
          <a:schemeClr val="accent6"/>
        </a:lnRef>
        <a:fillRef idx="0">
          <a:schemeClr val="accent6"/>
        </a:fillRef>
        <a:effectRef idx="0">
          <a:scrgbClr r="0" g="0" b="0"/>
        </a:effectRef>
        <a:fontRef idx="minor"/>
      </dsp:style>
      <dsp:txXfrm>
        <a:off x="3201689" y="4380483"/>
        <a:ext cx="514534" cy="0"/>
      </dsp:txXfrm>
    </dsp:sp>
    <dsp:sp modelId="{B04A3C8F-91B7-4761-9268-738706DE8605}">
      <dsp:nvSpPr>
        <dsp:cNvPr id="11" name="Flowchart: Alternate Process 10"/>
        <dsp:cNvSpPr/>
      </dsp:nvSpPr>
      <dsp:spPr bwMode="white">
        <a:xfrm>
          <a:off x="964586" y="3709352"/>
          <a:ext cx="2237103" cy="1342262"/>
        </a:xfrm>
        <a:prstGeom prst="flowChartAlternateProcess">
          <a:avLst/>
        </a:prstGeom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hemeClr val="lt1"/>
        </a:lnRef>
        <a:fillRef idx="1">
          <a:schemeClr val="accent6"/>
        </a:fillRef>
        <a:effectRef idx="0">
          <a:scrgbClr r="0" g="0" b="0"/>
        </a:effectRef>
        <a:fontRef idx="minor">
          <a:schemeClr val="lt1"/>
        </a:fontRef>
      </dsp:style>
      <dsp:txBody>
        <a:bodyPr lIns="109619" tIns="115065" rIns="109619" bIns="115065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dirty="0"/>
            <a:t>CONCLUSION</a:t>
          </a:r>
          <a:endParaRPr lang="en-US" dirty="0"/>
        </a:p>
      </dsp:txBody>
      <dsp:txXfrm>
        <a:off x="964586" y="3709352"/>
        <a:ext cx="2237103" cy="1342262"/>
      </dsp:txXfrm>
    </dsp:sp>
    <dsp:sp modelId="{FC4B6455-097E-416C-B944-6CD5E63A43E3}">
      <dsp:nvSpPr>
        <dsp:cNvPr id="13" name="Flowchart: Alternate Process 12"/>
        <dsp:cNvSpPr/>
      </dsp:nvSpPr>
      <dsp:spPr bwMode="white">
        <a:xfrm>
          <a:off x="3716223" y="3709352"/>
          <a:ext cx="2237103" cy="1342262"/>
        </a:xfrm>
        <a:prstGeom prst="flowChartAlternateProcess">
          <a:avLst/>
        </a:prstGeom>
        <a:effectLst>
          <a:outerShdw blurRad="50800" dist="38100" algn="l" rotWithShape="0">
            <a:prstClr val="black">
              <a:alpha val="40000"/>
            </a:prst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lIns="109619" tIns="115065" rIns="109619" bIns="115065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DASHBOARDS</a:t>
          </a:r>
        </a:p>
      </dsp:txBody>
      <dsp:txXfrm>
        <a:off x="3716223" y="3709352"/>
        <a:ext cx="2237103" cy="1342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058400" cy="4023360"/>
        <a:chOff x="0" y="0"/>
        <a:chExt cx="10058400" cy="4023360"/>
      </a:xfrm>
    </dsp:grpSpPr>
    <dsp:sp modelId="{4699D92C-0416-4FC2-930F-3C6579681924}">
      <dsp:nvSpPr>
        <dsp:cNvPr id="3" name="Rounded Rectangle 2"/>
        <dsp:cNvSpPr/>
      </dsp:nvSpPr>
      <dsp:spPr bwMode="white">
        <a:xfrm>
          <a:off x="0" y="0"/>
          <a:ext cx="10058400" cy="847023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0"/>
        <a:ext cx="10058400" cy="847023"/>
      </dsp:txXfrm>
    </dsp:sp>
    <dsp:sp modelId="{C1113FA0-1188-407B-832B-CCFEC81E5A95}">
      <dsp:nvSpPr>
        <dsp:cNvPr id="4" name="Rectangles 3"/>
        <dsp:cNvSpPr/>
      </dsp:nvSpPr>
      <dsp:spPr bwMode="white">
        <a:xfrm>
          <a:off x="256225" y="190580"/>
          <a:ext cx="465863" cy="465863"/>
        </a:xfrm>
        <a:prstGeom prst="rect">
          <a:avLst/>
        </a:prstGeom>
        <a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56225" y="190580"/>
        <a:ext cx="465863" cy="465863"/>
      </dsp:txXfrm>
    </dsp:sp>
    <dsp:sp modelId="{FA505DC1-6E47-4996-9B21-A550F1B33F7E}">
      <dsp:nvSpPr>
        <dsp:cNvPr id="5" name="Rectangles 4"/>
        <dsp:cNvSpPr/>
      </dsp:nvSpPr>
      <dsp:spPr bwMode="white">
        <a:xfrm>
          <a:off x="978312" y="0"/>
          <a:ext cx="9080088" cy="84702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9643" tIns="89643" rIns="89643" bIns="89643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Donation-Based Crowdfunding: 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This model allows supporters to donate funds to various projects without anticipating any financial return, commonly utilized for charitable initiatives.</a:t>
          </a:r>
          <a:endParaRPr>
            <a:solidFill>
              <a:schemeClr val="tx1"/>
            </a:solidFill>
          </a:endParaRPr>
        </a:p>
      </dsp:txBody>
      <dsp:txXfrm>
        <a:off x="978312" y="0"/>
        <a:ext cx="9080088" cy="847023"/>
      </dsp:txXfrm>
    </dsp:sp>
    <dsp:sp modelId="{292C2597-8C32-4BE1-8A2A-24E4E54D2D7B}">
      <dsp:nvSpPr>
        <dsp:cNvPr id="6" name="Rounded Rectangle 5"/>
        <dsp:cNvSpPr/>
      </dsp:nvSpPr>
      <dsp:spPr bwMode="white">
        <a:xfrm>
          <a:off x="0" y="1058779"/>
          <a:ext cx="10058400" cy="847023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1058779"/>
        <a:ext cx="10058400" cy="847023"/>
      </dsp:txXfrm>
    </dsp:sp>
    <dsp:sp modelId="{A6CF41DC-C5AD-42ED-BE6B-4335C1577516}">
      <dsp:nvSpPr>
        <dsp:cNvPr id="7" name="Rectangles 6"/>
        <dsp:cNvSpPr/>
      </dsp:nvSpPr>
      <dsp:spPr bwMode="white">
        <a:xfrm>
          <a:off x="256225" y="1249359"/>
          <a:ext cx="465863" cy="465863"/>
        </a:xfrm>
        <a:prstGeom prst="rect">
          <a:avLst/>
        </a:prstGeom>
        <a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56225" y="1249359"/>
        <a:ext cx="465863" cy="465863"/>
      </dsp:txXfrm>
    </dsp:sp>
    <dsp:sp modelId="{50721F78-6E0F-4BF2-9CDF-8C65541BB430}">
      <dsp:nvSpPr>
        <dsp:cNvPr id="8" name="Rectangles 7"/>
        <dsp:cNvSpPr/>
      </dsp:nvSpPr>
      <dsp:spPr bwMode="white">
        <a:xfrm>
          <a:off x="978312" y="1058779"/>
          <a:ext cx="9080088" cy="84702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9643" tIns="89643" rIns="89643" bIns="89643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Rewards-Based Crowdfunding: 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 this approach, backers receive non-monetary rewards in return for their contributions, often associated with creative endeavors.</a:t>
          </a:r>
          <a:endParaRPr>
            <a:solidFill>
              <a:schemeClr val="tx1"/>
            </a:solidFill>
          </a:endParaRPr>
        </a:p>
      </dsp:txBody>
      <dsp:txXfrm>
        <a:off x="978312" y="1058779"/>
        <a:ext cx="9080088" cy="847023"/>
      </dsp:txXfrm>
    </dsp:sp>
    <dsp:sp modelId="{B605A73C-E59B-40B8-89DA-F5008A0BADC6}">
      <dsp:nvSpPr>
        <dsp:cNvPr id="9" name="Rounded Rectangle 8"/>
        <dsp:cNvSpPr/>
      </dsp:nvSpPr>
      <dsp:spPr bwMode="white">
        <a:xfrm>
          <a:off x="0" y="2117558"/>
          <a:ext cx="10058400" cy="847023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2117558"/>
        <a:ext cx="10058400" cy="847023"/>
      </dsp:txXfrm>
    </dsp:sp>
    <dsp:sp modelId="{66AA433F-8A16-4B59-B774-AB1845815BA1}">
      <dsp:nvSpPr>
        <dsp:cNvPr id="10" name="Rectangles 9"/>
        <dsp:cNvSpPr/>
      </dsp:nvSpPr>
      <dsp:spPr bwMode="white">
        <a:xfrm>
          <a:off x="256225" y="2308138"/>
          <a:ext cx="465863" cy="465863"/>
        </a:xfrm>
        <a:prstGeom prst="rect">
          <a:avLst/>
        </a:prstGeom>
        <a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56225" y="2308138"/>
        <a:ext cx="465863" cy="465863"/>
      </dsp:txXfrm>
    </dsp:sp>
    <dsp:sp modelId="{8F0A8269-806A-45F9-BC9F-FB7D6BB78CEA}">
      <dsp:nvSpPr>
        <dsp:cNvPr id="11" name="Rectangles 10"/>
        <dsp:cNvSpPr/>
      </dsp:nvSpPr>
      <dsp:spPr bwMode="white">
        <a:xfrm>
          <a:off x="978312" y="2117558"/>
          <a:ext cx="9080088" cy="84702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9643" tIns="89643" rIns="89643" bIns="89643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Equity-Based Crowdfunding: 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This type permits backers to invest in businesses in exchange for equity or shares, which may lead to potential financial gains.</a:t>
          </a:r>
          <a:endParaRPr>
            <a:solidFill>
              <a:schemeClr val="tx1"/>
            </a:solidFill>
          </a:endParaRPr>
        </a:p>
      </dsp:txBody>
      <dsp:txXfrm>
        <a:off x="978312" y="2117558"/>
        <a:ext cx="9080088" cy="847023"/>
      </dsp:txXfrm>
    </dsp:sp>
    <dsp:sp modelId="{E81DE6B4-8B48-453D-A86D-F6B21EC05183}">
      <dsp:nvSpPr>
        <dsp:cNvPr id="12" name="Rounded Rectangle 11"/>
        <dsp:cNvSpPr/>
      </dsp:nvSpPr>
      <dsp:spPr bwMode="white">
        <a:xfrm>
          <a:off x="0" y="3176337"/>
          <a:ext cx="10058400" cy="847023"/>
        </a:xfrm>
        <a:prstGeom prst="roundRect">
          <a:avLst>
            <a:gd name="adj" fmla="val 10000"/>
          </a:avLst>
        </a:prstGeom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3176337"/>
        <a:ext cx="10058400" cy="847023"/>
      </dsp:txXfrm>
    </dsp:sp>
    <dsp:sp modelId="{E5DAF67E-6D8F-4EA5-ABFA-BD1A6FC59BFF}">
      <dsp:nvSpPr>
        <dsp:cNvPr id="13" name="Rectangles 12"/>
        <dsp:cNvSpPr/>
      </dsp:nvSpPr>
      <dsp:spPr bwMode="white">
        <a:xfrm>
          <a:off x="256225" y="3366917"/>
          <a:ext cx="465863" cy="465863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56225" y="3366917"/>
        <a:ext cx="465863" cy="465863"/>
      </dsp:txXfrm>
    </dsp:sp>
    <dsp:sp modelId="{220F9D04-AFC7-4170-8A1C-EF949ED3E6ED}">
      <dsp:nvSpPr>
        <dsp:cNvPr id="14" name="Rectangles 13"/>
        <dsp:cNvSpPr/>
      </dsp:nvSpPr>
      <dsp:spPr bwMode="white">
        <a:xfrm>
          <a:off x="978312" y="3176337"/>
          <a:ext cx="9080088" cy="84702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89643" tIns="89643" rIns="89643" bIns="89643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Debt-Based Crowdfunding: 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Here, backers lend money to projects or businesses, expecting repayment along with interest.</a:t>
          </a:r>
          <a:endParaRPr>
            <a:solidFill>
              <a:schemeClr val="tx1"/>
            </a:solidFill>
          </a:endParaRPr>
        </a:p>
      </dsp:txBody>
      <dsp:txXfrm>
        <a:off x="978312" y="3176337"/>
        <a:ext cx="9080088" cy="8470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058399" cy="3945264"/>
        <a:chOff x="0" y="0"/>
        <a:chExt cx="10058399" cy="3945264"/>
      </a:xfrm>
    </dsp:grpSpPr>
    <dsp:sp modelId="{5382406D-B596-487C-B4A3-4A78CB6DBC59}">
      <dsp:nvSpPr>
        <dsp:cNvPr id="3" name="Rounded Rectangle 2"/>
        <dsp:cNvSpPr/>
      </dsp:nvSpPr>
      <dsp:spPr bwMode="white">
        <a:xfrm>
          <a:off x="0" y="0"/>
          <a:ext cx="8046719" cy="867958"/>
        </a:xfrm>
        <a:prstGeom prst="roundRect">
          <a:avLst>
            <a:gd name="adj" fmla="val 10000"/>
          </a:avLst>
        </a:prstGeom>
        <a:solidFill>
          <a:schemeClr val="accent2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Provides access to capital without loans or venture capital.</a:t>
          </a:r>
        </a:p>
      </dsp:txBody>
      <dsp:txXfrm>
        <a:off x="0" y="0"/>
        <a:ext cx="8046719" cy="867958"/>
      </dsp:txXfrm>
    </dsp:sp>
    <dsp:sp modelId="{F67035FB-CB5F-4657-9C7B-AF2AD028A820}">
      <dsp:nvSpPr>
        <dsp:cNvPr id="4" name="Rounded Rectangle 3"/>
        <dsp:cNvSpPr/>
      </dsp:nvSpPr>
      <dsp:spPr bwMode="white">
        <a:xfrm>
          <a:off x="673913" y="1025769"/>
          <a:ext cx="8046719" cy="86795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Engages and builds a loyal community of supporters.</a:t>
          </a:r>
        </a:p>
      </dsp:txBody>
      <dsp:txXfrm>
        <a:off x="673913" y="1025769"/>
        <a:ext cx="8046719" cy="867958"/>
      </dsp:txXfrm>
    </dsp:sp>
    <dsp:sp modelId="{A55C4685-432B-4F44-9FD5-E1A7807AE818}">
      <dsp:nvSpPr>
        <dsp:cNvPr id="5" name="Rounded Rectangle 4"/>
        <dsp:cNvSpPr/>
      </dsp:nvSpPr>
      <dsp:spPr bwMode="white">
        <a:xfrm>
          <a:off x="1337767" y="2051537"/>
          <a:ext cx="8046719" cy="867958"/>
        </a:xfrm>
        <a:prstGeom prst="roundRect">
          <a:avLst>
            <a:gd name="adj" fmla="val 10000"/>
          </a:avLst>
        </a:prstGeom>
        <a:solidFill>
          <a:schemeClr val="accent2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Offers market validation before full-scale production or launch</a:t>
          </a:r>
          <a:r>
            <a:rPr lang="en-US"/>
            <a:t>.</a:t>
          </a:r>
          <a:endParaRPr lang="en-US" dirty="0"/>
        </a:p>
      </dsp:txBody>
      <dsp:txXfrm>
        <a:off x="1337767" y="2051537"/>
        <a:ext cx="8046719" cy="867958"/>
      </dsp:txXfrm>
    </dsp:sp>
    <dsp:sp modelId="{D488B9B0-A17E-47C7-AEC2-4D699B3938C7}">
      <dsp:nvSpPr>
        <dsp:cNvPr id="6" name="Rounded Rectangle 5"/>
        <dsp:cNvSpPr/>
      </dsp:nvSpPr>
      <dsp:spPr bwMode="white">
        <a:xfrm>
          <a:off x="2011680" y="3077306"/>
          <a:ext cx="8046719" cy="867958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80010" tIns="80010" rIns="80010" bIns="8001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Encourages innovation and creativity through public involvement.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11680" y="3077306"/>
        <a:ext cx="8046719" cy="867958"/>
      </dsp:txXfrm>
    </dsp:sp>
    <dsp:sp modelId="{502C1B79-2D24-4C5B-A370-05C42739F3E1}">
      <dsp:nvSpPr>
        <dsp:cNvPr id="7" name="Down Arrow 6"/>
        <dsp:cNvSpPr/>
      </dsp:nvSpPr>
      <dsp:spPr bwMode="white">
        <a:xfrm>
          <a:off x="7482546" y="664777"/>
          <a:ext cx="564173" cy="564173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29210" tIns="29210" rIns="29210" bIns="29210" anchor="ctr"/>
        <a:lstStyle>
          <a:lvl1pPr algn="ctr">
            <a:defRPr sz="23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7482546" y="664777"/>
        <a:ext cx="564173" cy="564173"/>
      </dsp:txXfrm>
    </dsp:sp>
    <dsp:sp modelId="{8ACEF0E4-C9A6-4453-AF06-C3CACE4CF4DB}">
      <dsp:nvSpPr>
        <dsp:cNvPr id="8" name="Down Arrow 7"/>
        <dsp:cNvSpPr/>
      </dsp:nvSpPr>
      <dsp:spPr bwMode="white">
        <a:xfrm>
          <a:off x="8156459" y="1690546"/>
          <a:ext cx="564173" cy="564173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29210" tIns="29210" rIns="29210" bIns="29210" anchor="ctr"/>
        <a:lstStyle>
          <a:lvl1pPr algn="ctr">
            <a:defRPr sz="23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8156459" y="1690546"/>
        <a:ext cx="564173" cy="564173"/>
      </dsp:txXfrm>
    </dsp:sp>
    <dsp:sp modelId="{B4583225-17D7-4320-87E5-A8DA48E266C3}">
      <dsp:nvSpPr>
        <dsp:cNvPr id="9" name="Down Arrow 8"/>
        <dsp:cNvSpPr/>
      </dsp:nvSpPr>
      <dsp:spPr bwMode="white">
        <a:xfrm>
          <a:off x="8820314" y="2716314"/>
          <a:ext cx="564173" cy="564173"/>
        </a:xfrm>
        <a:prstGeom prst="downArrow">
          <a:avLst>
            <a:gd name="adj1" fmla="val 55000"/>
            <a:gd name="adj2" fmla="val 45000"/>
          </a:avLst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29210" tIns="29210" rIns="29210" bIns="29210" anchor="ctr"/>
        <a:lstStyle>
          <a:lvl1pPr algn="ctr">
            <a:defRPr sz="23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>
            <a:solidFill>
              <a:schemeClr val="dk1"/>
            </a:solidFill>
          </a:endParaRPr>
        </a:p>
      </dsp:txBody>
      <dsp:txXfrm>
        <a:off x="8820314" y="2716314"/>
        <a:ext cx="564173" cy="5641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058400" cy="4021928"/>
        <a:chOff x="0" y="0"/>
        <a:chExt cx="10058400" cy="4021928"/>
      </a:xfrm>
    </dsp:grpSpPr>
    <dsp:sp modelId="{FF1CB754-A6D7-44F4-BB48-DB3DE429344C}">
      <dsp:nvSpPr>
        <dsp:cNvPr id="3" name="Rounded Rectangle 2"/>
        <dsp:cNvSpPr/>
      </dsp:nvSpPr>
      <dsp:spPr bwMode="white">
        <a:xfrm>
          <a:off x="0" y="255974"/>
          <a:ext cx="10058400" cy="1713230"/>
        </a:xfrm>
        <a:prstGeom prst="roundRect">
          <a:avLst/>
        </a:prstGeom>
        <a:solidFill>
          <a:srgbClr val="E48312"/>
        </a:solidFill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10489" tIns="110489" rIns="110489" bIns="110489" anchor="ctr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Definition: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Key Performance Indicators (KPIs) are measurable values that demonstrate how effectively an individual, team, or organization is achieving a business objective.</a:t>
          </a:r>
        </a:p>
      </dsp:txBody>
      <dsp:txXfrm>
        <a:off x="0" y="255974"/>
        <a:ext cx="10058400" cy="1713230"/>
      </dsp:txXfrm>
    </dsp:sp>
    <dsp:sp modelId="{AD93D7D6-C72B-41B8-A8B4-3BE70DBCDED6}">
      <dsp:nvSpPr>
        <dsp:cNvPr id="4" name="Rounded Rectangle 3"/>
        <dsp:cNvSpPr/>
      </dsp:nvSpPr>
      <dsp:spPr bwMode="white">
        <a:xfrm>
          <a:off x="0" y="2052724"/>
          <a:ext cx="10058400" cy="1713230"/>
        </a:xfrm>
        <a:prstGeom prst="roundRect">
          <a:avLst/>
        </a:prstGeom>
        <a:solidFill>
          <a:srgbClr val="E48312"/>
        </a:solidFill>
      </dsp:spPr>
      <dsp:style>
        <a:lnRef idx="2">
          <a:schemeClr val="lt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10489" tIns="110489" rIns="110489" bIns="110489" anchor="ctr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Purpose of KPIs: 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KPIs provide measurable data to guide decision-making and assess the performance of various aspects of a business or project.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52724"/>
        <a:ext cx="10058400" cy="17132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058400" cy="3786080"/>
        <a:chOff x="0" y="0"/>
        <a:chExt cx="10058400" cy="3786080"/>
      </a:xfrm>
    </dsp:grpSpPr>
    <dsp:sp modelId="{D8CFF019-E811-4157-8B91-019F825F2F37}">
      <dsp:nvSpPr>
        <dsp:cNvPr id="3" name="Oval 2"/>
        <dsp:cNvSpPr/>
      </dsp:nvSpPr>
      <dsp:spPr bwMode="white">
        <a:xfrm>
          <a:off x="371" y="409276"/>
          <a:ext cx="1331682" cy="1331682"/>
        </a:xfrm>
        <a:prstGeom prst="ellipse">
          <a:avLst/>
        </a:prstGeom>
      </dsp:spPr>
      <dsp:style>
        <a:lnRef idx="0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/>
      </dsp:style>
      <dsp:txXfrm>
        <a:off x="371" y="409276"/>
        <a:ext cx="1331682" cy="1331682"/>
      </dsp:txXfrm>
    </dsp:sp>
    <dsp:sp modelId="{451C9CA4-C640-446A-B592-6C569C71B947}">
      <dsp:nvSpPr>
        <dsp:cNvPr id="4" name="Rectangles 3"/>
        <dsp:cNvSpPr/>
      </dsp:nvSpPr>
      <dsp:spPr bwMode="white">
        <a:xfrm>
          <a:off x="280025" y="688929"/>
          <a:ext cx="772376" cy="772376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280025" y="688929"/>
        <a:ext cx="772376" cy="772376"/>
      </dsp:txXfrm>
    </dsp:sp>
    <dsp:sp modelId="{E8A258CA-8166-4080-94FF-11534F14CBEA}">
      <dsp:nvSpPr>
        <dsp:cNvPr id="5" name="Rectangles 4"/>
        <dsp:cNvSpPr/>
      </dsp:nvSpPr>
      <dsp:spPr bwMode="white">
        <a:xfrm>
          <a:off x="1617414" y="409276"/>
          <a:ext cx="3138965" cy="133168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Monitor Trends: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Track progress over time.</a:t>
          </a:r>
          <a:endParaRPr>
            <a:solidFill>
              <a:schemeClr val="tx1"/>
            </a:solidFill>
          </a:endParaRPr>
        </a:p>
      </dsp:txBody>
      <dsp:txXfrm>
        <a:off x="1617414" y="409276"/>
        <a:ext cx="3138965" cy="1331682"/>
      </dsp:txXfrm>
    </dsp:sp>
    <dsp:sp modelId="{16D9353B-25AC-47C5-87FE-FF0970651986}">
      <dsp:nvSpPr>
        <dsp:cNvPr id="6" name="Oval 5"/>
        <dsp:cNvSpPr/>
      </dsp:nvSpPr>
      <dsp:spPr bwMode="white">
        <a:xfrm>
          <a:off x="5303320" y="409276"/>
          <a:ext cx="1331682" cy="1331682"/>
        </a:xfrm>
        <a:prstGeom prst="ellipse">
          <a:avLst/>
        </a:prstGeom>
      </dsp:spPr>
      <dsp:style>
        <a:lnRef idx="0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/>
      </dsp:style>
      <dsp:txXfrm>
        <a:off x="5303320" y="409276"/>
        <a:ext cx="1331682" cy="1331682"/>
      </dsp:txXfrm>
    </dsp:sp>
    <dsp:sp modelId="{FCFEDF74-9CF8-4D5C-8D39-5C500026EDF7}">
      <dsp:nvSpPr>
        <dsp:cNvPr id="7" name="Rectangles 6"/>
        <dsp:cNvSpPr/>
      </dsp:nvSpPr>
      <dsp:spPr bwMode="white">
        <a:xfrm>
          <a:off x="5582973" y="688929"/>
          <a:ext cx="772376" cy="772376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5582973" y="688929"/>
        <a:ext cx="772376" cy="772376"/>
      </dsp:txXfrm>
    </dsp:sp>
    <dsp:sp modelId="{3905915C-4073-466F-B67F-90B8C64C2627}">
      <dsp:nvSpPr>
        <dsp:cNvPr id="8" name="Rectangles 7"/>
        <dsp:cNvSpPr/>
      </dsp:nvSpPr>
      <dsp:spPr bwMode="white">
        <a:xfrm>
          <a:off x="6920362" y="409276"/>
          <a:ext cx="3138965" cy="133168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Make Comparisons: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Compare different categories or time periods (e.g., year over year).</a:t>
          </a:r>
          <a:endParaRPr>
            <a:solidFill>
              <a:schemeClr val="tx1"/>
            </a:solidFill>
          </a:endParaRPr>
        </a:p>
      </dsp:txBody>
      <dsp:txXfrm>
        <a:off x="6920362" y="409276"/>
        <a:ext cx="3138965" cy="1331682"/>
      </dsp:txXfrm>
    </dsp:sp>
    <dsp:sp modelId="{C9F42A1B-6F90-4A02-907E-DC4E7A951408}">
      <dsp:nvSpPr>
        <dsp:cNvPr id="9" name="Oval 8"/>
        <dsp:cNvSpPr/>
      </dsp:nvSpPr>
      <dsp:spPr bwMode="white">
        <a:xfrm>
          <a:off x="371" y="2045122"/>
          <a:ext cx="1331682" cy="1331682"/>
        </a:xfrm>
        <a:prstGeom prst="ellipse">
          <a:avLst/>
        </a:prstGeom>
      </dsp:spPr>
      <dsp:style>
        <a:lnRef idx="0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/>
      </dsp:style>
      <dsp:txXfrm>
        <a:off x="371" y="2045122"/>
        <a:ext cx="1331682" cy="1331682"/>
      </dsp:txXfrm>
    </dsp:sp>
    <dsp:sp modelId="{4A3E76F6-206E-4328-98BB-9824C6EFE6BD}">
      <dsp:nvSpPr>
        <dsp:cNvPr id="10" name="Rectangles 9"/>
        <dsp:cNvSpPr/>
      </dsp:nvSpPr>
      <dsp:spPr bwMode="white">
        <a:xfrm>
          <a:off x="280025" y="2324775"/>
          <a:ext cx="772376" cy="772376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280025" y="2324775"/>
        <a:ext cx="772376" cy="772376"/>
      </dsp:txXfrm>
    </dsp:sp>
    <dsp:sp modelId="{766E6942-840A-49FC-9F62-3C1D75C5324A}">
      <dsp:nvSpPr>
        <dsp:cNvPr id="11" name="Rectangles 10"/>
        <dsp:cNvSpPr/>
      </dsp:nvSpPr>
      <dsp:spPr bwMode="white">
        <a:xfrm>
          <a:off x="1617414" y="2045122"/>
          <a:ext cx="3138965" cy="133168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Set Targets: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Set benchmarks and goals based on KPI performance.</a:t>
          </a:r>
          <a:endParaRPr>
            <a:solidFill>
              <a:schemeClr val="tx1"/>
            </a:solidFill>
          </a:endParaRPr>
        </a:p>
      </dsp:txBody>
      <dsp:txXfrm>
        <a:off x="1617414" y="2045122"/>
        <a:ext cx="3138965" cy="1331682"/>
      </dsp:txXfrm>
    </dsp:sp>
    <dsp:sp modelId="{332F5416-D14D-4F6D-901A-CF4A3602F229}">
      <dsp:nvSpPr>
        <dsp:cNvPr id="12" name="Oval 11"/>
        <dsp:cNvSpPr/>
      </dsp:nvSpPr>
      <dsp:spPr bwMode="white">
        <a:xfrm>
          <a:off x="5303320" y="2045122"/>
          <a:ext cx="1331682" cy="1331682"/>
        </a:xfrm>
        <a:prstGeom prst="ellipse">
          <a:avLst/>
        </a:prstGeom>
      </dsp:spPr>
      <dsp:style>
        <a:lnRef idx="0">
          <a:schemeClr val="lt1">
            <a:alpha val="0"/>
          </a:schemeClr>
        </a:lnRef>
        <a:fillRef idx="1">
          <a:schemeClr val="accent5"/>
        </a:fillRef>
        <a:effectRef idx="0">
          <a:scrgbClr r="0" g="0" b="0"/>
        </a:effectRef>
        <a:fontRef idx="minor"/>
      </dsp:style>
      <dsp:txXfrm>
        <a:off x="5303320" y="2045122"/>
        <a:ext cx="1331682" cy="1331682"/>
      </dsp:txXfrm>
    </dsp:sp>
    <dsp:sp modelId="{BC687239-FCF9-45ED-A2DF-AFB8F629EFFC}">
      <dsp:nvSpPr>
        <dsp:cNvPr id="13" name="Rectangles 12"/>
        <dsp:cNvSpPr/>
      </dsp:nvSpPr>
      <dsp:spPr bwMode="white">
        <a:xfrm>
          <a:off x="5582973" y="2324775"/>
          <a:ext cx="772376" cy="772376"/>
        </a:xfrm>
        <a:prstGeom prst="rect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bg1"/>
        </a:fillRef>
        <a:effectRef idx="0">
          <a:scrgbClr r="0" g="0" b="0"/>
        </a:effectRef>
        <a:fontRef idx="minor">
          <a:schemeClr val="lt1"/>
        </a:fontRef>
      </dsp:style>
      <dsp:txXfrm>
        <a:off x="5582973" y="2324775"/>
        <a:ext cx="772376" cy="772376"/>
      </dsp:txXfrm>
    </dsp:sp>
    <dsp:sp modelId="{7BCFBAA4-AF1A-4657-8A4F-2D9BEF81FF3E}">
      <dsp:nvSpPr>
        <dsp:cNvPr id="14" name="Rectangles 13"/>
        <dsp:cNvSpPr/>
      </dsp:nvSpPr>
      <dsp:spPr bwMode="white">
        <a:xfrm>
          <a:off x="6920362" y="2045122"/>
          <a:ext cx="3138965" cy="133168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2100"/>
          </a:lvl1pPr>
          <a:lvl2pPr marL="171450" indent="-171450" algn="l">
            <a:defRPr sz="1600"/>
          </a:lvl2pPr>
          <a:lvl3pPr marL="342900" indent="-171450" algn="l">
            <a:defRPr sz="1600"/>
          </a:lvl3pPr>
          <a:lvl4pPr marL="514350" indent="-171450" algn="l">
            <a:defRPr sz="1600"/>
          </a:lvl4pPr>
          <a:lvl5pPr marL="685800" indent="-171450" algn="l">
            <a:defRPr sz="1600"/>
          </a:lvl5pPr>
          <a:lvl6pPr marL="857250" indent="-171450" algn="l">
            <a:defRPr sz="1600"/>
          </a:lvl6pPr>
          <a:lvl7pPr marL="1028700" indent="-171450" algn="l">
            <a:defRPr sz="1600"/>
          </a:lvl7pPr>
          <a:lvl8pPr marL="1200150" indent="-171450" algn="l">
            <a:defRPr sz="1600"/>
          </a:lvl8pPr>
          <a:lvl9pPr marL="1371600" indent="-171450" algn="l">
            <a:defRPr sz="1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Drive Action: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Encourage proactive measures based on KPI data.</a:t>
          </a:r>
          <a:endParaRPr>
            <a:solidFill>
              <a:schemeClr val="tx1"/>
            </a:solidFill>
          </a:endParaRPr>
        </a:p>
      </dsp:txBody>
      <dsp:txXfrm>
        <a:off x="6920362" y="2045122"/>
        <a:ext cx="3138965" cy="1331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bkpt" val="endCnv"/>
          <dgm:param type="contDir" val="sameDir"/>
          <dgm:param type="grDir" val="tL"/>
          <dgm:param type="flowDir" val="row"/>
        </dgm:alg>
      </dgm:if>
      <dgm:else name="Name3">
        <dgm:alg type="snake">
          <dgm:param type="bkpt" val="endCnv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dim" val="1D"/>
                <dgm:param type="connRout" val="bend"/>
                <dgm:param type="begPts" val="midR bCtr"/>
                <dgm:param type="endPts" val="midL tCtr"/>
              </dgm:alg>
            </dgm:if>
            <dgm:else name="Name6">
              <dgm:alg type="conn">
                <dgm:param type="dim" val="1D"/>
                <dgm:param type="connRout" val="ben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contDir" val="sameDir"/>
            <dgm:param type="grDir" val="tL"/>
            <dgm:param type="flowDir" val="row"/>
          </dgm:alg>
        </dgm:if>
        <dgm:else name="Name5">
          <dgm:alg type="snake">
            <dgm:param type="contDir" val="sameDir"/>
            <dgm:param type="grDir" val="tR"/>
            <dgm:param type="flowDir" val="row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parTxLTRAlign" val="l"/>
                  <dgm:param type="parTxRTLAlign" val="l"/>
                  <dgm:param type="shpTxLTRAlignCh" val="l"/>
                  <dgm:param type="shpTxRTLAlignCh" val="l"/>
                  <dgm:param type="txAnchorVert" val="mid"/>
                </dgm:alg>
              </dgm:if>
              <dgm:else name="Name9">
                <dgm:alg type="tx">
                  <dgm:param type="parTxLTRAlign" val="r"/>
                  <dgm:param type="parTxRTLAlign" val="r"/>
                  <dgm:param type="shpTxLTRAlignCh" val="r"/>
                  <dgm:param type="shpTxRTLAlignCh" val="r"/>
                  <dgm:param type="txAnchorVert" val="mid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F8ACE-F910-4E73-AF32-91D67A50C090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98649-8983-42DD-8125-9D8678519D5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DA72-55D2-4855-938C-9C5E09B51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F154-1AEA-4D3C-9326-F4572226B98D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DA72-55D2-4855-938C-9C5E09B51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F154-1AEA-4D3C-9326-F4572226B9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DA72-55D2-4855-938C-9C5E09B51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F154-1AEA-4D3C-9326-F4572226B9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DA72-55D2-4855-938C-9C5E09B51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F154-1AEA-4D3C-9326-F4572226B9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DA72-55D2-4855-938C-9C5E09B51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F154-1AEA-4D3C-9326-F4572226B98D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DA72-55D2-4855-938C-9C5E09B51E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F154-1AEA-4D3C-9326-F4572226B9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DA72-55D2-4855-938C-9C5E09B51EE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F154-1AEA-4D3C-9326-F4572226B9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DA72-55D2-4855-938C-9C5E09B51E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F154-1AEA-4D3C-9326-F4572226B9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DA72-55D2-4855-938C-9C5E09B51EE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F154-1AEA-4D3C-9326-F4572226B9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D3DA72-55D2-4855-938C-9C5E09B51E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7F154-1AEA-4D3C-9326-F4572226B9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DA72-55D2-4855-938C-9C5E09B51E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7F154-1AEA-4D3C-9326-F4572226B9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D3DA72-55D2-4855-938C-9C5E09B51E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ED7F154-1AEA-4D3C-9326-F4572226B98D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2" name="Rect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53" name="Straight Connector 5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4" y="1657194"/>
            <a:ext cx="6417729" cy="3246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KICKSTATER CROWDFUNDING 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Connector 54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7" name="Rectangle 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" name="Graphic 3" descr="Coi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9333" y="1845737"/>
            <a:ext cx="1711961" cy="150220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020810" y="4218305"/>
            <a:ext cx="3168015" cy="1341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Raseem Muhammed 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altLang="en-GB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KPIs in Dashboards</a:t>
            </a:r>
            <a:endParaRPr lang="en-IN" sz="3400" dirty="0">
              <a:solidFill>
                <a:schemeClr val="tx1"/>
              </a:solidFill>
            </a:endParaRPr>
          </a:p>
        </p:txBody>
      </p:sp>
      <p:pic>
        <p:nvPicPr>
          <p:cNvPr id="8" name="Picture 7" descr="A screenshot of a dashboard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7" t="6666" r="5357" b="5889"/>
          <a:stretch>
            <a:fillRect/>
          </a:stretch>
        </p:blipFill>
        <p:spPr>
          <a:xfrm>
            <a:off x="389467" y="634947"/>
            <a:ext cx="7378579" cy="4919184"/>
          </a:xfrm>
          <a:prstGeom prst="rect">
            <a:avLst/>
          </a:prstGeom>
        </p:spPr>
      </p:pic>
      <p:cxnSp>
        <p:nvCxnSpPr>
          <p:cNvPr id="69" name="Straight Connector 6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>
              <a:buSzTx/>
              <a:buFont typeface="Wingdings" panose="05000000000000000000" pitchFamily="2" charset="2"/>
              <a:buChar char="§"/>
            </a:pP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</a:t>
            </a:r>
            <a:endParaRPr lang="en-US" alt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Progress</a:t>
            </a:r>
            <a:endParaRPr lang="en-US" alt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Alignment</a:t>
            </a:r>
            <a:endParaRPr lang="en-US" alt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Tx/>
              <a:buFont typeface="Wingdings" panose="05000000000000000000" pitchFamily="2" charset="2"/>
              <a:buChar char="§"/>
            </a:pPr>
            <a:r>
              <a:rPr lang="en-US" alt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Issues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1" y="437360"/>
            <a:ext cx="3084844" cy="115050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KPIs USED IN DASHBOARD</a:t>
            </a:r>
            <a:endParaRPr lang="en-IN" sz="36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92371" y="1744135"/>
            <a:ext cx="3084844" cy="3771052"/>
          </a:xfrm>
        </p:spPr>
        <p:txBody>
          <a:bodyPr>
            <a:noAutofit/>
          </a:bodyPr>
          <a:lstStyle/>
          <a:p>
            <a:pPr>
              <a:buClr>
                <a:schemeClr val="bg1">
                  <a:lumMod val="9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Number of Projects based on Outcome</a:t>
            </a:r>
            <a:endParaRPr lang="en-US" alt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lang="en-US" alt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Total Number of Projects based on Locations</a:t>
            </a:r>
            <a:endParaRPr lang="en-US" alt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chemeClr val="bg1">
                  <a:lumMod val="9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lang="en-US" alt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Total Number of Projects based on Category</a:t>
            </a:r>
            <a:endParaRPr lang="en-US" alt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chemeClr val="bg1">
                  <a:lumMod val="9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lang="en-US" alt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Total Number of Projects Created by Year, Quarter, Month</a:t>
            </a:r>
            <a:endParaRPr lang="en-US" alt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Clr>
                <a:schemeClr val="bg1">
                  <a:lumMod val="9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lang="en-US" alt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Amount Raised by Number of Backers </a:t>
            </a:r>
            <a:endParaRPr lang="en-US" alt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>
                  <a:lumMod val="9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lang="en-US" alt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Average Number of Days for Successful Projects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 screenshot of a computer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t="20975" r="34844" b="68156"/>
          <a:stretch>
            <a:fillRect/>
          </a:stretch>
        </p:blipFill>
        <p:spPr>
          <a:xfrm>
            <a:off x="4277993" y="445827"/>
            <a:ext cx="7803209" cy="8919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1" name="Picture 20" descr="A diagram of kpi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997" y="1587869"/>
            <a:ext cx="7739200" cy="25099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1" name="Picture 30" descr="A blue and green square signs with black text&#10;&#10;AI-generated content may be incorrect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t="10124" r="4038" b="17778"/>
          <a:stretch>
            <a:fillRect/>
          </a:stretch>
        </p:blipFill>
        <p:spPr>
          <a:xfrm>
            <a:off x="4342000" y="4348004"/>
            <a:ext cx="7739202" cy="23292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6" y="642258"/>
            <a:ext cx="3417677" cy="1863876"/>
          </a:xfrm>
        </p:spPr>
        <p:txBody>
          <a:bodyPr anchor="t">
            <a:normAutofit/>
          </a:bodyPr>
          <a:lstStyle/>
          <a:p>
            <a:r>
              <a:rPr lang="en-US" sz="3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30916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Crowdfunding has revolutionized fundraising by enabling individuals and businesses to gather financial support from a wide audience. It offers a flexible and accessible way to launch projects, develop products, or support social causes. With the right strategy, transparency, and community engagement, crowdfunding can successfully turn innovative ideas into reality.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 with a graph and arrow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3" y="3586328"/>
            <a:ext cx="5300132" cy="25065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5" name="Picture 24" descr="A hand pointing at a screen of a phone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446" y="3586328"/>
            <a:ext cx="5188421" cy="25065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1528" t="31101" r="7361" b="13810"/>
          <a:stretch>
            <a:fillRect/>
          </a:stretch>
        </p:blipFill>
        <p:spPr>
          <a:xfrm>
            <a:off x="440268" y="982133"/>
            <a:ext cx="11209866" cy="5198533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4995334" y="245534"/>
            <a:ext cx="2556933" cy="567266"/>
          </a:xfrm>
          <a:prstGeom prst="roundRect">
            <a:avLst/>
          </a:prstGeom>
          <a:solidFill>
            <a:srgbClr val="51648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</a:t>
            </a:r>
            <a:endParaRPr lang="en-IN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screenshot of a computer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9" t="13457" r="15740" b="12037"/>
          <a:stretch>
            <a:fillRect/>
          </a:stretch>
        </p:blipFill>
        <p:spPr>
          <a:xfrm>
            <a:off x="524932" y="812799"/>
            <a:ext cx="11311467" cy="5266267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4622800" y="211668"/>
            <a:ext cx="2946400" cy="567266"/>
          </a:xfrm>
          <a:prstGeom prst="roundRect">
            <a:avLst/>
          </a:prstGeom>
          <a:solidFill>
            <a:srgbClr val="8EE48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POWERBI DASHBOARD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16280" b="11092"/>
          <a:stretch>
            <a:fillRect/>
          </a:stretch>
        </p:blipFill>
        <p:spPr>
          <a:xfrm>
            <a:off x="524933" y="939799"/>
            <a:ext cx="11057467" cy="5139267"/>
          </a:xfrm>
          <a:prstGeom prst="rect">
            <a:avLst/>
          </a:prstGeom>
        </p:spPr>
      </p:pic>
      <p:sp>
        <p:nvSpPr>
          <p:cNvPr id="5" name="Rectangle: Rounded Corners 4"/>
          <p:cNvSpPr/>
          <p:nvPr/>
        </p:nvSpPr>
        <p:spPr>
          <a:xfrm>
            <a:off x="4622800" y="211668"/>
            <a:ext cx="2946400" cy="5672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4" name="Rectangle 4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6" name="Straight Connector 4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89754" y="1652017"/>
            <a:ext cx="6253317" cy="26730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YOU…</a:t>
            </a:r>
            <a:endParaRPr lang="en-US" sz="6600" spc="-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5" name="Graphic 34" descr="Handshak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50" name="Straight Connector 4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4" name="Rectangle 5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9442">
              <a:srgbClr val="FADEBF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0734">
              <a:srgbClr val="F7CC9B"/>
            </a:gs>
            <a:gs pos="6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Crowdfunding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method of raising funds by collecting small contributions from a large number of individuals , typically via online platforms , to support a project , business, or cause.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Kickstarter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leading crowdfunding platform where creators raise funds for projects through public support. It follows a reward-based, all-or-nothing model, helping entrepreneurs and artists turn ideas into reality.</a:t>
            </a:r>
            <a:endParaRPr lang="en-IN" dirty="0"/>
          </a:p>
        </p:txBody>
      </p:sp>
      <p:pic>
        <p:nvPicPr>
          <p:cNvPr id="15" name="Picture 14" descr="A group of people putting money into a box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6" r="8163"/>
          <a:stretch>
            <a:fillRect/>
          </a:stretch>
        </p:blipFill>
        <p:spPr>
          <a:xfrm>
            <a:off x="7840133" y="2370667"/>
            <a:ext cx="3315547" cy="2523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29733"/>
            <a:ext cx="10058400" cy="907627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CROWDFUNDING MODELS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2"/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extBox 3"/>
          <p:cNvGraphicFramePr/>
          <p:nvPr/>
        </p:nvGraphicFramePr>
        <p:xfrm>
          <a:off x="1097279" y="1998134"/>
          <a:ext cx="10058399" cy="3945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CROWDFUNDING?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ord cloud of words&#10;&#10;AI-generated content may be incorrect."/>
          <p:cNvPicPr>
            <a:picLocks noChangeAspect="1"/>
          </p:cNvPicPr>
          <p:nvPr/>
        </p:nvPicPr>
        <p:blipFill>
          <a:blip r:embed="rId1">
            <a:alphaModFix amt="35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0" b="1220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Community-Driven: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Relies on support from individuals rather than traditional investors.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Platforms: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websites like Kickstarter ,Indiegogo and Go Fund Me.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 Purposes: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startups, creative projects, social causes and innovations.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Models: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reward-based, donation-based, equity-based, and debt-based crowdfunding.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Reach: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anyone, anywhere to contribute and support.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1846943"/>
          </a:xfrm>
        </p:spPr>
        <p:txBody>
          <a:bodyPr anchor="t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3512" y="642257"/>
            <a:ext cx="6847117" cy="349042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Crowdfunding Market Size: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Valued at ~$17.2B in 2021, expected to grow to $43.5B by 2028.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Rate: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Kickstarter, ~39% of projects reach their funding deedroals.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Industries: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 arts, social causes, and consumer products.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Campaigns: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Pebble Smartwatch ($10M+), Oculus Rift ($2.4M), Charity Water ($50M+ in total donations).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-up of a diagram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7" y="4199163"/>
            <a:ext cx="11058677" cy="2016580"/>
          </a:xfrm>
          <a:prstGeom prst="rect">
            <a:avLst/>
          </a:prstGeom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GB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2"/>
          <p:cNvGraphicFramePr>
            <a:graphicFrameLocks noGrp="1"/>
          </p:cNvGraphicFramePr>
          <p:nvPr>
            <p:ph idx="1"/>
          </p:nvPr>
        </p:nvGraphicFramePr>
        <p:xfrm>
          <a:off x="1096963" y="1862667"/>
          <a:ext cx="10058400" cy="4021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GB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KPIs</a:t>
            </a:r>
            <a:endParaRPr lang="en-IN" sz="4400" dirty="0">
              <a:solidFill>
                <a:schemeClr val="tx1"/>
              </a:solidFill>
            </a:endParaRPr>
          </a:p>
        </p:txBody>
      </p:sp>
      <p:graphicFrame>
        <p:nvGraphicFramePr>
          <p:cNvPr id="24" name="Content Placeholder 2"/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2196</Words>
  <Application>WPS Presentation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Times New Roman</vt:lpstr>
      <vt:lpstr>Calibri</vt:lpstr>
      <vt:lpstr>Microsoft YaHei</vt:lpstr>
      <vt:lpstr>Arial Unicode MS</vt:lpstr>
      <vt:lpstr>Calibri Light</vt:lpstr>
      <vt:lpstr>Aptos</vt:lpstr>
      <vt:lpstr>Segoe UI</vt:lpstr>
      <vt:lpstr>Retrospect</vt:lpstr>
      <vt:lpstr>KICKSTATER CROWDFUNDING </vt:lpstr>
      <vt:lpstr>CONTENTS</vt:lpstr>
      <vt:lpstr>INTRODUCTION</vt:lpstr>
      <vt:lpstr>TYPES OF CROWDFUNDING MODELS</vt:lpstr>
      <vt:lpstr>WHY CROWDFUNDING?</vt:lpstr>
      <vt:lpstr>KEY FEATURES</vt:lpstr>
      <vt:lpstr>DATA OVERVIEW</vt:lpstr>
      <vt:lpstr>Key Performance Indicators (KPIs)</vt:lpstr>
      <vt:lpstr>USES OF KPIs</vt:lpstr>
      <vt:lpstr>Importance of KPIs in Dashboards</vt:lpstr>
      <vt:lpstr>KPIs USED IN DASHBOARD</vt:lpstr>
      <vt:lpstr>CONCLUSION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Raseem Muhammed</cp:lastModifiedBy>
  <cp:revision>11</cp:revision>
  <dcterms:created xsi:type="dcterms:W3CDTF">2025-02-18T06:36:00Z</dcterms:created>
  <dcterms:modified xsi:type="dcterms:W3CDTF">2025-03-04T06:41:00Z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FE8D9252DEE64D119DD976F489E65B8E_12</vt:lpwstr>
  </property>
  <property fmtid="{D5CDD505-2E9C-101B-9397-08002B2CF9AE}" pid="3" name="KSOProductBuildVer">
    <vt:lpwstr>2057-12.2.0.20341</vt:lpwstr>
  </property>
</Properties>
</file>