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67" r:id="rId8"/>
    <p:sldId id="264" r:id="rId9"/>
    <p:sldId id="287" r:id="rId10"/>
    <p:sldId id="288" r:id="rId11"/>
    <p:sldId id="278" r:id="rId12"/>
    <p:sldId id="279" r:id="rId13"/>
    <p:sldId id="289" r:id="rId14"/>
    <p:sldId id="290" r:id="rId15"/>
    <p:sldId id="291" r:id="rId16"/>
    <p:sldId id="292" r:id="rId17"/>
    <p:sldId id="29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9999"/>
    <a:srgbClr val="FF9900"/>
    <a:srgbClr val="FF7C80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2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1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0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93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0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50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15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82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63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20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44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6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71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84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89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0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14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18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086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2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49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947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504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787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95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058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79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553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865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603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191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7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427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7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83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616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750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89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454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878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92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0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237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6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CSI-317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Theory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Rules 3 </a:t>
                </a:r>
                <a:r>
                  <a:rPr lang="en-US" dirty="0">
                    <a:solidFill>
                      <a:srgbClr val="002060"/>
                    </a:solidFill>
                  </a:rPr>
                  <a:t>: Eliminating Unit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Production (</a:t>
                </a:r>
                <a:r>
                  <a:rPr lang="en-US" dirty="0" smtClean="0"/>
                  <a:t>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S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457200" lvl="2" indent="-457200">
                  <a:buFont typeface="+mj-lt"/>
                  <a:buAutoNum type="alphaL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First we need to remove </a:t>
                </a:r>
                <a:r>
                  <a:rPr lang="en-US" sz="2600" dirty="0"/>
                  <a:t>S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S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,</a:t>
                </a:r>
              </a:p>
              <a:p>
                <a:pPr marL="0" lvl="2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     the grammar will be, (in right side)</a:t>
                </a:r>
              </a:p>
              <a:p>
                <a:pPr marL="0" lvl="2" indent="0">
                  <a:buNone/>
                </a:pPr>
                <a:endParaRPr lang="en-US" sz="2600" dirty="0">
                  <a:solidFill>
                    <a:srgbClr val="002060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 smtClean="0">
                    <a:solidFill>
                      <a:srgbClr val="FF0000"/>
                    </a:solidFill>
                  </a:rPr>
                  <a:t>    S</a:t>
                </a:r>
                <a:r>
                  <a:rPr lang="en-US" sz="26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sz="2600" dirty="0" smtClean="0"/>
                  <a:t>			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 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aB|a|AS|SA</a:t>
                </a:r>
                <a:endParaRPr lang="en-US" sz="2600" dirty="0" smtClean="0"/>
              </a:p>
              <a:p>
                <a:pPr marL="0" lvl="2" indent="0">
                  <a:buNone/>
                </a:pPr>
                <a:r>
                  <a:rPr lang="en-US" sz="2600" dirty="0" smtClean="0"/>
                  <a:t>    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</a:t>
                </a:r>
                <a:r>
                  <a:rPr lang="en-US" sz="2600" dirty="0" smtClean="0"/>
                  <a:t>|</a:t>
                </a:r>
                <a:r>
                  <a:rPr lang="en-US" sz="2600" dirty="0" err="1" smtClean="0"/>
                  <a:t>aB|a|AS|SA|S</a:t>
                </a:r>
                <a:r>
                  <a:rPr lang="en-US" sz="2600" dirty="0" smtClean="0"/>
                  <a:t>   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aB|a|AS|SA</a:t>
                </a:r>
                <a:endParaRPr lang="en-US" sz="2600" dirty="0">
                  <a:solidFill>
                    <a:srgbClr val="660066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>    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B|S			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        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B|S</a:t>
                </a:r>
                <a:endParaRPr lang="en-US" sz="2600" dirty="0" smtClean="0">
                  <a:solidFill>
                    <a:srgbClr val="660066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			        </a:t>
                </a:r>
                <a:r>
                  <a:rPr lang="en-US" dirty="0" smtClean="0">
                    <a:solidFill>
                      <a:srgbClr val="660066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660066"/>
                    </a:solidFill>
                  </a:rPr>
                  <a:t> b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  <a:blipFill rotWithShape="1">
                <a:blip r:embed="rId3"/>
                <a:stretch>
                  <a:fillRect l="-1435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 (cont.)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</p:spPr>
            <p:txBody>
              <a:bodyPr>
                <a:normAutofit/>
              </a:bodyPr>
              <a:lstStyle/>
              <a:p>
                <a:pPr marL="457200" lvl="2" indent="-457200">
                  <a:buFont typeface="Wingdings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</a:rPr>
                  <a:t>Rules 3 : Eliminating Unit Production (</a:t>
                </a:r>
                <a:r>
                  <a:rPr lang="en-US" sz="2800" dirty="0"/>
                  <a:t>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 S</a:t>
                </a:r>
                <a:r>
                  <a:rPr lang="en-US" sz="28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lvl="2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457200" lvl="2" indent="-457200">
                  <a:buFont typeface="+mj-lt"/>
                  <a:buAutoNum type="alphaLcPeriod" startAt="2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Then we need to remove  </a:t>
                </a:r>
                <a:r>
                  <a:rPr lang="en-US" sz="2600" dirty="0" smtClean="0"/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,</a:t>
                </a:r>
              </a:p>
              <a:p>
                <a:pPr marL="0" lvl="2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     the grammar will be, (in right side)</a:t>
                </a:r>
              </a:p>
              <a:p>
                <a:pPr marL="0" lvl="2" indent="0">
                  <a:buNone/>
                </a:pPr>
                <a:endParaRPr lang="en-US" sz="2600" dirty="0">
                  <a:solidFill>
                    <a:srgbClr val="002060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  S</a:t>
                </a:r>
                <a:r>
                  <a:rPr lang="en-US" sz="2600" baseline="-25000" dirty="0" smtClean="0"/>
                  <a:t>0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</a:t>
                </a:r>
                <a:r>
                  <a:rPr lang="en-US" sz="2600" dirty="0" err="1" smtClean="0"/>
                  <a:t>aB|a|AS|SA</a:t>
                </a:r>
                <a:r>
                  <a:rPr lang="en-US" sz="2600" dirty="0" smtClean="0"/>
                  <a:t>	   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aB|a|AS|SA</a:t>
                </a:r>
                <a:endParaRPr lang="en-US" sz="2600" dirty="0" smtClean="0"/>
              </a:p>
              <a:p>
                <a:pPr marL="0" lvl="2" indent="0">
                  <a:buNone/>
                </a:pPr>
                <a:r>
                  <a:rPr lang="en-US" sz="2600" dirty="0" smtClean="0"/>
                  <a:t>    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</a:t>
                </a:r>
                <a:r>
                  <a:rPr lang="en-US" sz="2600" dirty="0" err="1" smtClean="0"/>
                  <a:t>aB|a|AS|SA</a:t>
                </a:r>
                <a:r>
                  <a:rPr lang="en-US" sz="2600" dirty="0" smtClean="0"/>
                  <a:t>        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aB|a|AS|SA</a:t>
                </a:r>
                <a:endParaRPr lang="en-US" sz="2600" dirty="0" smtClean="0">
                  <a:solidFill>
                    <a:srgbClr val="7030A0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   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2600" dirty="0" smtClean="0"/>
                  <a:t>|S			   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</a:t>
                </a:r>
                <a:r>
                  <a:rPr lang="en-US" sz="2600" dirty="0" err="1">
                    <a:solidFill>
                      <a:srgbClr val="660066"/>
                    </a:solidFill>
                  </a:rPr>
                  <a:t>b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|S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</a:p>
              <a:p>
                <a:pPr marL="0" lvl="2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B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b			</a:t>
                </a:r>
                <a:r>
                  <a:rPr lang="en-US" sz="2800" dirty="0" smtClean="0">
                    <a:solidFill>
                      <a:srgbClr val="660066"/>
                    </a:solidFill>
                  </a:rPr>
                  <a:t>        B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660066"/>
                    </a:solidFill>
                  </a:rPr>
                  <a:t>b</a:t>
                </a:r>
                <a:endParaRPr lang="en-US" sz="2600" dirty="0" smtClean="0">
                  <a:solidFill>
                    <a:srgbClr val="660066"/>
                  </a:solidFill>
                </a:endParaRPr>
              </a:p>
              <a:p>
                <a:pPr marL="0" lvl="2" indent="0">
                  <a:buNone/>
                </a:pPr>
                <a:endParaRPr lang="en-US" sz="2600" dirty="0"/>
              </a:p>
              <a:p>
                <a:pPr marL="0" lvl="2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  <a:blipFill rotWithShape="1">
                <a:blip r:embed="rId3"/>
                <a:stretch>
                  <a:fillRect l="-1435" t="-971" r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 (cont.)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</p:spPr>
            <p:txBody>
              <a:bodyPr>
                <a:normAutofit/>
              </a:bodyPr>
              <a:lstStyle/>
              <a:p>
                <a:pPr marL="342900" lvl="2" indent="-342900">
                  <a:buFont typeface="Wingdings" pitchFamily="2" charset="2"/>
                  <a:buChar char="ü"/>
                </a:pPr>
                <a:r>
                  <a:rPr lang="en-US" dirty="0">
                    <a:solidFill>
                      <a:srgbClr val="002060"/>
                    </a:solidFill>
                  </a:rPr>
                  <a:t>Rules 3 : Eliminating Unit Production (</a:t>
                </a:r>
                <a:r>
                  <a:rPr lang="en-US" dirty="0"/>
                  <a:t>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S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lvl="2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457200" lvl="2" indent="-457200">
                  <a:buFont typeface="+mj-lt"/>
                  <a:buAutoNum type="alphaLcPeriod" startAt="3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Then we need to remove  </a:t>
                </a:r>
                <a:r>
                  <a:rPr lang="en-US" sz="2600" dirty="0" smtClean="0"/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S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,</a:t>
                </a:r>
              </a:p>
              <a:p>
                <a:pPr marL="0" lvl="2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     the grammar will be, (in right side)</a:t>
                </a:r>
              </a:p>
              <a:p>
                <a:pPr marL="0" lvl="2" indent="0">
                  <a:buNone/>
                </a:pPr>
                <a:endParaRPr lang="en-US" sz="2600" dirty="0">
                  <a:solidFill>
                    <a:srgbClr val="002060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 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S</a:t>
                </a:r>
                <a:r>
                  <a:rPr lang="en-US" sz="2600" baseline="-25000" dirty="0" smtClean="0">
                    <a:solidFill>
                      <a:srgbClr val="002060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002060"/>
                    </a:solidFill>
                  </a:rPr>
                  <a:t>aB|a|AS|SA</a:t>
                </a:r>
                <a:r>
                  <a:rPr lang="en-US" sz="2600" dirty="0" smtClean="0"/>
                  <a:t>	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aB|a|AS|SA</a:t>
                </a:r>
                <a:endParaRPr lang="en-US" sz="2600" dirty="0" smtClean="0">
                  <a:solidFill>
                    <a:srgbClr val="660066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   S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002060"/>
                    </a:solidFill>
                  </a:rPr>
                  <a:t>aB|a|AS|SA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   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ASA |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aB|a|AS|SA</a:t>
                </a:r>
                <a:endParaRPr lang="en-US" sz="2600" dirty="0" smtClean="0">
                  <a:solidFill>
                    <a:srgbClr val="660066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 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rgbClr val="002060"/>
                    </a:solidFill>
                  </a:rPr>
                  <a:t>b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|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sz="2600" dirty="0" smtClean="0"/>
                  <a:t>			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b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|</a:t>
                </a:r>
                <a:r>
                  <a:rPr lang="en-US" sz="2600" dirty="0">
                    <a:solidFill>
                      <a:srgbClr val="660066"/>
                    </a:solidFill>
                  </a:rPr>
                  <a:t> ASA |</a:t>
                </a:r>
                <a:r>
                  <a:rPr lang="en-US" sz="2600" dirty="0" err="1">
                    <a:solidFill>
                      <a:srgbClr val="660066"/>
                    </a:solidFill>
                  </a:rPr>
                  <a:t>aB|a|AS|SA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  <a:endParaRPr lang="en-US" sz="2600" dirty="0" smtClean="0"/>
              </a:p>
              <a:p>
                <a:pPr marL="0" lvl="2" indent="0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   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600" dirty="0" smtClean="0"/>
                  <a:t>			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b</a:t>
                </a:r>
              </a:p>
              <a:p>
                <a:pPr marL="0" lvl="2" indent="0">
                  <a:buNone/>
                </a:pPr>
                <a:endParaRPr lang="en-US" sz="2600" dirty="0"/>
              </a:p>
              <a:p>
                <a:pPr marL="0" lvl="2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  <a:blipFill rotWithShape="1">
                <a:blip r:embed="rId3"/>
                <a:stretch>
                  <a:fillRect l="-1276" t="-863" r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 (cont.)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6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2060"/>
                    </a:solidFill>
                  </a:rPr>
                  <a:t>Rules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4 </a:t>
                </a:r>
                <a:r>
                  <a:rPr lang="en-US" dirty="0">
                    <a:solidFill>
                      <a:srgbClr val="002060"/>
                    </a:solidFill>
                  </a:rPr>
                  <a:t>: Converting remaining rules to proper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form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457200" lvl="2" indent="-457200">
                  <a:buFont typeface="Wingdings" pitchFamily="2" charset="2"/>
                  <a:buChar char="§"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For this rule we can add extra variables and rules</a:t>
                </a:r>
              </a:p>
              <a:p>
                <a:pPr marL="0" lvl="2" indent="0">
                  <a:buNone/>
                </a:pPr>
                <a:endParaRPr lang="en-US" sz="2600" dirty="0" smtClean="0">
                  <a:solidFill>
                    <a:srgbClr val="002060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  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sz="26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rgbClr val="002060"/>
                    </a:solidFill>
                  </a:rPr>
                  <a:t>A</a:t>
                </a:r>
                <a:r>
                  <a:rPr lang="en-US" sz="2600" dirty="0">
                    <a:solidFill>
                      <a:srgbClr val="FF0000"/>
                    </a:solidFill>
                  </a:rPr>
                  <a:t>SA</a:t>
                </a:r>
                <a:r>
                  <a:rPr lang="en-US" sz="2600" dirty="0">
                    <a:solidFill>
                      <a:srgbClr val="002060"/>
                    </a:solidFill>
                  </a:rPr>
                  <a:t> |</a:t>
                </a:r>
                <a:r>
                  <a:rPr lang="en-US" sz="2600" dirty="0" err="1" smtClean="0">
                    <a:solidFill>
                      <a:srgbClr val="002060"/>
                    </a:solidFill>
                  </a:rPr>
                  <a:t>aB|a|AS|SA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AA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1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|UB|a|AS|SA</a:t>
                </a:r>
                <a:r>
                  <a:rPr lang="en-US" sz="2600" dirty="0">
                    <a:solidFill>
                      <a:srgbClr val="002060"/>
                    </a:solidFill>
                  </a:rPr>
                  <a:t>	</a:t>
                </a:r>
                <a:endParaRPr lang="en-US" sz="2600" dirty="0" smtClean="0">
                  <a:solidFill>
                    <a:srgbClr val="002060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 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 S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A</a:t>
                </a:r>
                <a:r>
                  <a:rPr lang="en-US" sz="2600" dirty="0">
                    <a:solidFill>
                      <a:srgbClr val="FF0000"/>
                    </a:solidFill>
                  </a:rPr>
                  <a:t>SA</a:t>
                </a:r>
                <a:r>
                  <a:rPr lang="en-US" sz="2600" dirty="0">
                    <a:solidFill>
                      <a:srgbClr val="002060"/>
                    </a:solidFill>
                  </a:rPr>
                  <a:t> |</a:t>
                </a:r>
                <a:r>
                  <a:rPr lang="en-US" sz="2600" dirty="0" err="1" smtClean="0">
                    <a:solidFill>
                      <a:srgbClr val="002060"/>
                    </a:solidFill>
                  </a:rPr>
                  <a:t>aB|a|AS|SA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	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AA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1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|UB|a|AS|SA</a:t>
                </a:r>
              </a:p>
              <a:p>
                <a:pPr marL="0" lvl="2" indent="0">
                  <a:buNone/>
                </a:pP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rgbClr val="002060"/>
                    </a:solidFill>
                  </a:rPr>
                  <a:t>b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|</a:t>
                </a:r>
                <a:r>
                  <a:rPr lang="en-US" sz="2600" dirty="0">
                    <a:solidFill>
                      <a:srgbClr val="002060"/>
                    </a:solidFill>
                  </a:rPr>
                  <a:t> A</a:t>
                </a:r>
                <a:r>
                  <a:rPr lang="en-US" sz="2600" dirty="0">
                    <a:solidFill>
                      <a:srgbClr val="FF0000"/>
                    </a:solidFill>
                  </a:rPr>
                  <a:t>SA</a:t>
                </a:r>
                <a:r>
                  <a:rPr lang="en-US" sz="2600" dirty="0">
                    <a:solidFill>
                      <a:srgbClr val="002060"/>
                    </a:solidFill>
                  </a:rPr>
                  <a:t> |</a:t>
                </a:r>
                <a:r>
                  <a:rPr lang="en-US" sz="2600" dirty="0" err="1">
                    <a:solidFill>
                      <a:srgbClr val="002060"/>
                    </a:solidFill>
                  </a:rPr>
                  <a:t>aB|a|AS|SA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b|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AA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1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|UB|a|AS|SA </a:t>
                </a:r>
                <a:endParaRPr lang="en-US" sz="2600" dirty="0" smtClean="0">
                  <a:solidFill>
                    <a:srgbClr val="002060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  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b			     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1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 smtClean="0">
                    <a:solidFill>
                      <a:srgbClr val="660066"/>
                    </a:solidFill>
                  </a:rPr>
                  <a:t> SA</a:t>
                </a:r>
              </a:p>
              <a:p>
                <a:pPr marL="0" lvl="2" indent="0">
                  <a:buNone/>
                </a:pPr>
                <a:r>
                  <a:rPr lang="en-US" sz="2600" dirty="0">
                    <a:solidFill>
                      <a:srgbClr val="002060"/>
                    </a:solidFill>
                  </a:rPr>
                  <a:t>	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			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     U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</a:t>
                </a:r>
              </a:p>
              <a:p>
                <a:pPr marL="0" lvl="2" indent="0">
                  <a:buNone/>
                </a:pPr>
                <a:r>
                  <a:rPr lang="en-US" sz="2600" dirty="0">
                    <a:solidFill>
                      <a:srgbClr val="002060"/>
                    </a:solidFill>
                  </a:rPr>
                  <a:t>	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sz="2600" dirty="0">
                    <a:solidFill>
                      <a:srgbClr val="002060"/>
                    </a:solidFill>
                  </a:rPr>
                  <a:t>	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     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b</a:t>
                </a:r>
              </a:p>
              <a:p>
                <a:pPr marL="0" lvl="2" indent="0">
                  <a:buNone/>
                </a:pPr>
                <a:r>
                  <a:rPr lang="en-US" sz="2600" dirty="0">
                    <a:solidFill>
                      <a:srgbClr val="002060"/>
                    </a:solidFill>
                  </a:rPr>
                  <a:t>	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			</a:t>
                </a:r>
              </a:p>
              <a:p>
                <a:pPr marL="0" lvl="2" indent="0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		</a:t>
                </a:r>
                <a:endParaRPr lang="en-US" sz="2600" dirty="0"/>
              </a:p>
              <a:p>
                <a:pPr marL="0" lvl="2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  <a:blipFill rotWithShape="1">
                <a:blip r:embed="rId3"/>
                <a:stretch>
                  <a:fillRect l="-1435" t="-971" r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 (cont.)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054654"/>
            <a:ext cx="8229600" cy="198516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079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65475"/>
            <a:ext cx="8229600" cy="1832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FF9900"/>
                </a:solidFill>
              </a:rPr>
              <a:t>Part-I</a:t>
            </a:r>
            <a:br>
              <a:rPr lang="en-US" sz="6000" b="1" dirty="0" smtClean="0">
                <a:solidFill>
                  <a:srgbClr val="FF9900"/>
                </a:solidFill>
              </a:rPr>
            </a:br>
            <a:r>
              <a:rPr lang="en-US" sz="6000" b="1" dirty="0" smtClean="0">
                <a:solidFill>
                  <a:srgbClr val="FF9900"/>
                </a:solidFill>
              </a:rPr>
              <a:t>Automata Theory</a:t>
            </a:r>
            <a:endParaRPr lang="en-US" sz="6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054654"/>
            <a:ext cx="8229600" cy="198516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Chomsky Normal Form (CNF)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272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45" y="833015"/>
            <a:ext cx="7016195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9900"/>
                </a:solidFill>
              </a:rPr>
              <a:t># </a:t>
            </a:r>
            <a:r>
              <a:rPr lang="en-US" sz="4400" dirty="0" smtClean="0">
                <a:solidFill>
                  <a:srgbClr val="FF9900"/>
                </a:solidFill>
              </a:rPr>
              <a:t>Contents</a:t>
            </a:r>
            <a:endParaRPr lang="en-US" sz="4400" dirty="0">
              <a:solidFill>
                <a:srgbClr val="FF99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584" y="1944293"/>
            <a:ext cx="8704185" cy="42757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Chomsky Normal Form (CNF)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Conversion of CFG to CNF</a:t>
            </a:r>
            <a:endParaRPr lang="en-US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A CFG is in CNF if every rule has one of the following form.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sz="2800" dirty="0">
                    <a:solidFill>
                      <a:srgbClr val="002060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BC	B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S	and 	C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S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sz="2800" dirty="0">
                    <a:solidFill>
                      <a:srgbClr val="002060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a	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sz="2800" dirty="0">
                    <a:solidFill>
                      <a:srgbClr val="002060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	S is the start variable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  <a:blipFill rotWithShape="0">
                <a:blip r:embed="rId3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14400" dirty="0" smtClean="0"/>
              <a:t>Chomsky Normal Form (CNF)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06571"/>
                <a:ext cx="7643485" cy="565008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solidFill>
                      <a:srgbClr val="009999"/>
                    </a:solidFill>
                  </a:rPr>
                  <a:t>CFG </a:t>
                </a:r>
                <a:r>
                  <a:rPr lang="en-US" b="1" dirty="0">
                    <a:solidFill>
                      <a:srgbClr val="009999"/>
                    </a:solidFill>
                  </a:rPr>
                  <a:t>to CNF</a:t>
                </a:r>
                <a:r>
                  <a:rPr lang="en-US" b="1" dirty="0" smtClean="0">
                    <a:solidFill>
                      <a:srgbClr val="009999"/>
                    </a:solidFill>
                  </a:rPr>
                  <a:t>:</a:t>
                </a:r>
                <a:endParaRPr lang="en-US" b="1" dirty="0">
                  <a:solidFill>
                    <a:srgbClr val="009999"/>
                  </a:solidFill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2060"/>
                    </a:solidFill>
                  </a:rPr>
                  <a:t>Adding a new start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variable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Eliminating </a:t>
                </a:r>
                <a:r>
                  <a:rPr lang="en-US" dirty="0">
                    <a:solidFill>
                      <a:srgbClr val="002060"/>
                    </a:solidFill>
                  </a:rPr>
                  <a:t>null production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	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2060"/>
                    </a:solidFill>
                  </a:rPr>
                  <a:t>Eliminating Unit Production</a:t>
                </a:r>
              </a:p>
              <a:p>
                <a:pPr marL="914400" lvl="2" indent="0">
                  <a:buNone/>
                </a:pPr>
                <a:r>
                  <a:rPr lang="en-US" sz="2800" dirty="0">
                    <a:solidFill>
                      <a:srgbClr val="002060"/>
                    </a:solidFill>
                  </a:rPr>
                  <a:t>	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Converting remaining rules to proper form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06571"/>
                <a:ext cx="7643485" cy="5650085"/>
              </a:xfrm>
              <a:blipFill rotWithShape="0">
                <a:blip r:embed="rId3"/>
                <a:stretch>
                  <a:fillRect l="-1435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19415"/>
                <a:ext cx="7643485" cy="565008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 Grammar G 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	</a:t>
                </a:r>
                <a:r>
                  <a:rPr lang="en-US" sz="2600" dirty="0" smtClean="0"/>
                  <a:t>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 </a:t>
                </a:r>
                <a:r>
                  <a:rPr lang="en-US" sz="2600" dirty="0" err="1"/>
                  <a:t>aB</a:t>
                </a:r>
                <a:endParaRPr lang="en-US" sz="2600" dirty="0"/>
              </a:p>
              <a:p>
                <a:pPr marL="914400" lvl="2" indent="0">
                  <a:buNone/>
                </a:pPr>
                <a:r>
                  <a:rPr lang="en-US" sz="2600" dirty="0"/>
                  <a:t>	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B|S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	B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b|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endParaRPr lang="en-US" sz="2600" dirty="0" smtClean="0"/>
              </a:p>
              <a:p>
                <a:pPr marL="914400" lvl="2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9999"/>
                    </a:solidFill>
                  </a:rPr>
                  <a:t>	Convert  the CFG to CNF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Rules 1 : </a:t>
                </a:r>
                <a:r>
                  <a:rPr lang="en-US" dirty="0">
                    <a:solidFill>
                      <a:srgbClr val="002060"/>
                    </a:solidFill>
                  </a:rPr>
                  <a:t>Adding a new start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variable</a:t>
                </a:r>
              </a:p>
              <a:p>
                <a:pPr marL="0" lvl="2" indent="0">
                  <a:buNone/>
                </a:pPr>
                <a:r>
                  <a:rPr lang="en-US" dirty="0" smtClean="0"/>
                  <a:t>	</a:t>
                </a:r>
                <a:r>
                  <a:rPr lang="en-US" sz="2600" dirty="0"/>
                  <a:t>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 </a:t>
                </a:r>
                <a:r>
                  <a:rPr lang="en-US" sz="2600" dirty="0" err="1" smtClean="0"/>
                  <a:t>aB</a:t>
                </a:r>
                <a:r>
                  <a:rPr lang="en-US" sz="2600" dirty="0"/>
                  <a:t>	</a:t>
                </a:r>
                <a:r>
                  <a:rPr lang="en-US" sz="2600" dirty="0" smtClean="0"/>
                  <a:t>		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</a:t>
                </a:r>
                <a:r>
                  <a:rPr lang="en-US" sz="2600" baseline="-25000" dirty="0" smtClean="0">
                    <a:solidFill>
                      <a:srgbClr val="660066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</a:t>
                </a:r>
              </a:p>
              <a:p>
                <a:pPr marL="0" lvl="2" indent="0">
                  <a:buNone/>
                </a:pPr>
                <a:r>
                  <a:rPr lang="en-US" sz="2600" dirty="0" smtClean="0"/>
                  <a:t>	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B|S			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ASA | </a:t>
                </a:r>
                <a:r>
                  <a:rPr lang="en-US" sz="2600" dirty="0" err="1" smtClean="0">
                    <a:solidFill>
                      <a:srgbClr val="660066"/>
                    </a:solidFill>
                  </a:rPr>
                  <a:t>aB</a:t>
                </a:r>
                <a:endParaRPr lang="en-US" sz="2600" dirty="0" smtClean="0">
                  <a:solidFill>
                    <a:srgbClr val="660066"/>
                  </a:solidFill>
                </a:endParaRPr>
              </a:p>
              <a:p>
                <a:pPr marL="0" lvl="2" indent="0">
                  <a:buNone/>
                </a:pPr>
                <a:r>
                  <a:rPr lang="en-US" sz="2600" dirty="0" smtClean="0"/>
                  <a:t>	B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b|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2600" dirty="0" smtClean="0"/>
                  <a:t>			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B|S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			</a:t>
                </a:r>
                <a:r>
                  <a:rPr lang="en-US" sz="2600" dirty="0" smtClean="0">
                    <a:solidFill>
                      <a:srgbClr val="660066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660066"/>
                    </a:solidFill>
                  </a:rPr>
                  <a:t> b|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660066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2600" dirty="0">
                  <a:solidFill>
                    <a:srgbClr val="660066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 smtClean="0"/>
                  <a:t>	</a:t>
                </a: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19415"/>
                <a:ext cx="7643485" cy="5650085"/>
              </a:xfrm>
              <a:blipFill rotWithShape="1">
                <a:blip r:embed="rId3"/>
                <a:stretch>
                  <a:fillRect l="-1435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 (cont.)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Rules 2 </a:t>
                </a:r>
                <a:r>
                  <a:rPr lang="en-US" dirty="0">
                    <a:solidFill>
                      <a:srgbClr val="002060"/>
                    </a:solidFill>
                  </a:rPr>
                  <a:t>: Eliminating null production 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457200" lvl="2" indent="-457200">
                  <a:buFont typeface="+mj-lt"/>
                  <a:buAutoNum type="alphaL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At first we need to remove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from rules </a:t>
                </a:r>
                <a:r>
                  <a:rPr lang="en-US" dirty="0">
                    <a:solidFill>
                      <a:srgbClr val="00206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, then the grammar will be, (in right side)</a:t>
                </a:r>
              </a:p>
              <a:p>
                <a:pPr marL="0" lvl="2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>	S</a:t>
                </a:r>
                <a:r>
                  <a:rPr lang="en-US" sz="2600" baseline="-25000" dirty="0" smtClean="0"/>
                  <a:t>0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S			</a:t>
                </a:r>
                <a:r>
                  <a:rPr lang="en-US" sz="2600" dirty="0"/>
                  <a:t>	S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 </a:t>
                </a:r>
                <a:r>
                  <a:rPr lang="en-US" sz="2600" dirty="0" err="1" smtClean="0"/>
                  <a:t>aB</a:t>
                </a:r>
                <a:r>
                  <a:rPr lang="en-US" sz="2600" dirty="0" smtClean="0"/>
                  <a:t>			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 </a:t>
                </a:r>
                <a:r>
                  <a:rPr lang="en-US" sz="2600" dirty="0" err="1" smtClean="0"/>
                  <a:t>aB</a:t>
                </a:r>
                <a:r>
                  <a:rPr lang="en-US" sz="2600" dirty="0" smtClean="0"/>
                  <a:t> | a</a:t>
                </a: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	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B|S			</a:t>
                </a:r>
                <a:r>
                  <a:rPr lang="en-US" sz="2600" dirty="0"/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B|S</a:t>
                </a:r>
                <a:r>
                  <a:rPr lang="en-US" sz="2600" dirty="0"/>
                  <a:t>|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/>
                  <a:t>b|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600" dirty="0" smtClean="0"/>
                  <a:t>			</a:t>
                </a:r>
                <a:r>
                  <a:rPr lang="en-US" sz="2600" dirty="0"/>
                  <a:t>B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  <a:blipFill rotWithShape="1">
                <a:blip r:embed="rId3"/>
                <a:stretch>
                  <a:fillRect l="-1435" t="-971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 (cont.)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Rules 2 </a:t>
                </a:r>
                <a:r>
                  <a:rPr lang="en-US" dirty="0">
                    <a:solidFill>
                      <a:srgbClr val="002060"/>
                    </a:solidFill>
                  </a:rPr>
                  <a:t>: Eliminating null production 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457200" lvl="2" indent="-457200">
                  <a:buFont typeface="+mj-lt"/>
                  <a:buAutoNum type="alphaLcPeriod" startAt="2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Now we need to remove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from rules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, then the grammar will be, (in right side)</a:t>
                </a:r>
              </a:p>
              <a:p>
                <a:pPr marL="0" lvl="2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>      S</a:t>
                </a:r>
                <a:r>
                  <a:rPr lang="en-US" sz="2600" baseline="-25000" dirty="0" smtClean="0"/>
                  <a:t>0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S		          S</a:t>
                </a:r>
                <a:r>
                  <a:rPr lang="en-US" sz="2600" baseline="-25000" dirty="0" smtClean="0"/>
                  <a:t>0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      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 </a:t>
                </a:r>
                <a:r>
                  <a:rPr lang="en-US" sz="2600" dirty="0" err="1" smtClean="0"/>
                  <a:t>aB</a:t>
                </a:r>
                <a:r>
                  <a:rPr lang="en-US" sz="2600" dirty="0" smtClean="0"/>
                  <a:t> | a	          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ASA | </a:t>
                </a:r>
                <a:r>
                  <a:rPr lang="en-US" sz="2600" dirty="0" err="1"/>
                  <a:t>aB</a:t>
                </a:r>
                <a:r>
                  <a:rPr lang="en-US" sz="2600" dirty="0"/>
                  <a:t> | </a:t>
                </a:r>
                <a:r>
                  <a:rPr lang="en-US" sz="2600" dirty="0" smtClean="0"/>
                  <a:t>a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| AS | SA | S</a:t>
                </a: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     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smtClean="0"/>
                  <a:t>B|S</a:t>
                </a:r>
                <a:r>
                  <a:rPr lang="en-US" sz="2600" dirty="0"/>
                  <a:t>|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600" dirty="0" smtClean="0"/>
                  <a:t>	          </a:t>
                </a:r>
                <a:r>
                  <a:rPr lang="en-US" sz="2600" dirty="0"/>
                  <a:t>A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B|S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      B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b		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         </a:t>
                </a:r>
                <a:r>
                  <a:rPr lang="en-US" dirty="0" smtClean="0"/>
                  <a:t>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b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490" y="985720"/>
                <a:ext cx="7643485" cy="5650085"/>
              </a:xfrm>
              <a:blipFill rotWithShape="1">
                <a:blip r:embed="rId3"/>
                <a:stretch>
                  <a:fillRect l="-1435" t="-971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212490" y="155890"/>
            <a:ext cx="715091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srgbClr val="FF9900"/>
                </a:solidFill>
              </a:rPr>
              <a:t/>
            </a:r>
            <a:br>
              <a:rPr lang="en-US" sz="3800" dirty="0" smtClean="0">
                <a:solidFill>
                  <a:srgbClr val="FF9900"/>
                </a:solidFill>
              </a:rPr>
            </a:br>
            <a:r>
              <a:rPr lang="en-US" sz="14400" dirty="0">
                <a:solidFill>
                  <a:srgbClr val="FF9900"/>
                </a:solidFill>
              </a:rPr>
              <a:t>Conversion of CFG to </a:t>
            </a:r>
            <a:r>
              <a:rPr lang="en-US" sz="14400" dirty="0" smtClean="0">
                <a:solidFill>
                  <a:srgbClr val="FF9900"/>
                </a:solidFill>
              </a:rPr>
              <a:t>CNF (cont.)</a:t>
            </a:r>
            <a:endParaRPr lang="en-US" sz="14400" dirty="0">
              <a:solidFill>
                <a:srgbClr val="FF9900"/>
              </a:solidFill>
            </a:endParaRPr>
          </a:p>
          <a:p>
            <a:pPr algn="ctr"/>
            <a:r>
              <a:rPr lang="en-US" sz="4000" dirty="0" smtClean="0">
                <a:solidFill>
                  <a:srgbClr val="FF9900"/>
                </a:solidFill>
              </a:rPr>
              <a:t/>
            </a:r>
            <a:br>
              <a:rPr lang="en-US" sz="4000" dirty="0" smtClean="0">
                <a:solidFill>
                  <a:srgbClr val="FF9900"/>
                </a:solidFill>
              </a:rPr>
            </a:br>
            <a:endParaRPr lang="en-US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257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Comic Sans MS</vt:lpstr>
      <vt:lpstr>Wingdings</vt:lpstr>
      <vt:lpstr>Office Theme</vt:lpstr>
      <vt:lpstr>1_Office Theme</vt:lpstr>
      <vt:lpstr>2_Office Theme</vt:lpstr>
      <vt:lpstr>3_Office Theme</vt:lpstr>
      <vt:lpstr>4_Office Theme</vt:lpstr>
      <vt:lpstr>CSI-317</vt:lpstr>
      <vt:lpstr>Part-I Automata Theory</vt:lpstr>
      <vt:lpstr>Chomsky Normal Form (CNF)</vt:lpstr>
      <vt:lpstr># Contents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Sumi</cp:lastModifiedBy>
  <cp:revision>48</cp:revision>
  <dcterms:created xsi:type="dcterms:W3CDTF">2013-08-21T19:17:07Z</dcterms:created>
  <dcterms:modified xsi:type="dcterms:W3CDTF">2016-02-16T14:30:09Z</dcterms:modified>
</cp:coreProperties>
</file>