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4" r:id="rId5"/>
    <p:sldId id="279" r:id="rId6"/>
    <p:sldId id="287" r:id="rId7"/>
    <p:sldId id="288" r:id="rId8"/>
    <p:sldId id="289" r:id="rId9"/>
    <p:sldId id="290" r:id="rId10"/>
    <p:sldId id="306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FF9900"/>
    <a:srgbClr val="FF7C80"/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72" d="100"/>
          <a:sy n="72" d="100"/>
        </p:scale>
        <p:origin x="13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CSI-317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Theory Of Computing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DFA to GNFA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</a:t>
            </a:r>
            <a:r>
              <a:rPr lang="en-US" dirty="0">
                <a:solidFill>
                  <a:srgbClr val="002060"/>
                </a:solidFill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lang="en-US" dirty="0">
                <a:solidFill>
                  <a:srgbClr val="002060"/>
                </a:solidFill>
              </a:rPr>
              <a:t>Start state has outgoing transition to every other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99" y="2595420"/>
            <a:ext cx="7643485" cy="40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5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DFA to GNFA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8722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 3 : </a:t>
            </a:r>
            <a:r>
              <a:rPr lang="en-US" dirty="0">
                <a:solidFill>
                  <a:srgbClr val="002060"/>
                </a:solidFill>
              </a:rPr>
              <a:t>Except for the start and accepted state every state has one and only outgoing transition to every other state (including itself)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b="1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086100" lvl="7" indent="0">
              <a:buNone/>
              <a:defRPr/>
            </a:pPr>
            <a:endParaRPr lang="en-US" b="1" dirty="0"/>
          </a:p>
          <a:p>
            <a:pPr marL="3086100" lvl="7" indent="0">
              <a:buNone/>
              <a:defRPr/>
            </a:pPr>
            <a:r>
              <a:rPr lang="en-US" b="1" dirty="0"/>
              <a:t>	GNFA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543300" lvl="8" indent="0">
              <a:buNone/>
            </a:pP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817" y="2512770"/>
            <a:ext cx="7766773" cy="381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4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to Regular Expression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following GNFA to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noProof="0" dirty="0">
                <a:solidFill>
                  <a:srgbClr val="002060"/>
                </a:solidFill>
              </a:rPr>
              <a:t>Expected Regular Expression: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596540"/>
            <a:ext cx="7177135" cy="1985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37" y="4214777"/>
            <a:ext cx="7501508" cy="246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5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 =  {Q,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s,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Algorithm to convert 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G’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number of state of G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If k = 2 then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Return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(</a:t>
                </a:r>
                <a:r>
                  <a:rPr kumimoji="0" lang="en-US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s,a</a:t>
                </a: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)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Else</a:t>
                </a: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Select any state </a:t>
                </a:r>
                <a:r>
                  <a:rPr lang="en-US" sz="28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800" baseline="-25000" dirty="0" err="1">
                    <a:solidFill>
                      <a:srgbClr val="002060"/>
                    </a:solidFill>
                  </a:rPr>
                  <a:t>rip</a:t>
                </a:r>
                <a14:m>
                  <m:oMath xmlns:m="http://schemas.openxmlformats.org/officeDocument/2006/math">
                    <m:r>
                      <a:rPr kumimoji="0" lang="en-US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Q – {</a:t>
                </a:r>
                <a:r>
                  <a:rPr kumimoji="0" lang="en-US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s,a</a:t>
                </a: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}</a:t>
                </a: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Q’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 Q – {</a:t>
                </a:r>
                <a:r>
                  <a:rPr lang="en-US" dirty="0" err="1">
                    <a:solidFill>
                      <a:srgbClr val="002060"/>
                    </a:solidFill>
                  </a:rPr>
                  <a:t>q</a:t>
                </a:r>
                <a:r>
                  <a:rPr lang="en-US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</a:rPr>
                  <a:t>}</a:t>
                </a:r>
              </a:p>
              <a:p>
                <a:pPr marL="1314450" lvl="2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For all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Q’ – {a} do</a:t>
                </a:r>
              </a:p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lang="en-US" dirty="0">
                    <a:solidFill>
                      <a:srgbClr val="002060"/>
                    </a:solidFill>
                  </a:rPr>
                  <a:t>For all 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j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Q’ – {s} do</a:t>
                </a:r>
              </a:p>
              <a:p>
                <a:pPr marL="1314450" lvl="2" indent="-514350">
                  <a:buFont typeface="+mj-lt"/>
                  <a:buAutoNum type="arabicPeriod"/>
                </a:pPr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16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3" indent="-342900">
                  <a:buFont typeface="Wingdings" panose="05000000000000000000" pitchFamily="2" charset="2"/>
                  <a:buChar char="ü"/>
                </a:pPr>
                <a:r>
                  <a:rPr lang="en-US" sz="2400" dirty="0">
                    <a:solidFill>
                      <a:srgbClr val="002060"/>
                    </a:solidFill>
                  </a:rPr>
                  <a:t>R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(q</a:t>
                </a:r>
                <a:r>
                  <a:rPr lang="en-US" sz="2400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sz="2400" dirty="0">
                    <a:solidFill>
                      <a:srgbClr val="002060"/>
                    </a:solidFill>
                  </a:rPr>
                  <a:t>,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400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1257300" lvl="3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Now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‘ 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:r>
                  <a:rPr lang="en-US" dirty="0" err="1">
                    <a:solidFill>
                      <a:srgbClr val="002060"/>
                    </a:solidFill>
                  </a:rPr>
                  <a:t>q</a:t>
                </a:r>
                <a:r>
                  <a:rPr lang="en-US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[(R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) 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)* 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dirty="0">
                    <a:solidFill>
                      <a:srgbClr val="002060"/>
                    </a:solidFill>
                  </a:rPr>
                  <a:t>)] U (R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800100" lvl="2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G’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(Q’,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’, s, a)</a:t>
                </a:r>
              </a:p>
              <a:p>
                <a:pPr marL="800100" lvl="2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800100" lvl="2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Return convert (G’)</a:t>
                </a:r>
              </a:p>
              <a:p>
                <a:pPr lvl="2" indent="-342900">
                  <a:buFont typeface="Wingdings" panose="05000000000000000000" pitchFamily="2" charset="2"/>
                  <a:buChar char="ü"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R="0" lvl="2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ü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99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marR="0" lvl="2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If GNFA is like the following figure, ten what will be the regular expression ???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Regular Expression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835" y="1901950"/>
            <a:ext cx="4428444" cy="244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835" y="4956050"/>
            <a:ext cx="4886560" cy="15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9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Convert the DFA into Regular Expression: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9" y="1901950"/>
            <a:ext cx="6719021" cy="42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30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 the GNFA of this DFA will be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461" y="2054655"/>
            <a:ext cx="7473395" cy="42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7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Here,</a:t>
                </a: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k=4</a:t>
                </a:r>
              </a:p>
              <a:p>
                <a:pPr marL="1257300" lvl="2" indent="-457200">
                  <a:buFont typeface="Wingdings" panose="05000000000000000000" pitchFamily="2" charset="2"/>
                  <a:buChar char="ü"/>
                </a:pPr>
                <a:r>
                  <a:rPr lang="en-US" sz="2600" dirty="0"/>
                  <a:t>q</a:t>
                </a:r>
                <a:r>
                  <a:rPr lang="en-US" sz="2600" baseline="-25000" dirty="0" err="1"/>
                  <a:t>rip</a:t>
                </a:r>
                <a:r>
                  <a:rPr lang="en-US" sz="2600" dirty="0"/>
                  <a:t>= {q</a:t>
                </a:r>
                <a:r>
                  <a:rPr lang="en-US" sz="2600" baseline="-25000" dirty="0"/>
                  <a:t>0,</a:t>
                </a:r>
                <a:r>
                  <a:rPr lang="en-US" sz="2600" dirty="0"/>
                  <a:t> q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}</a:t>
                </a:r>
              </a:p>
              <a:p>
                <a:pPr marL="1257300" lvl="2" indent="-457200">
                  <a:buFont typeface="Wingdings" panose="05000000000000000000" pitchFamily="2" charset="2"/>
                  <a:buChar char="ü"/>
                </a:pPr>
                <a:r>
                  <a:rPr lang="en-US" sz="2600" dirty="0" err="1"/>
                  <a:t>q</a:t>
                </a:r>
                <a:r>
                  <a:rPr lang="en-US" sz="2600" baseline="-25000" dirty="0" err="1"/>
                  <a:t>rip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2600" dirty="0"/>
                  <a:t> select any state from that</a:t>
                </a:r>
              </a:p>
              <a:p>
                <a:pPr marL="1257300" lvl="2" indent="-457200">
                  <a:buFont typeface="Wingdings" panose="05000000000000000000" pitchFamily="2" charset="2"/>
                  <a:buChar char="ü"/>
                </a:pPr>
                <a:r>
                  <a:rPr lang="en-US" sz="2600" dirty="0" err="1"/>
                  <a:t>q</a:t>
                </a:r>
                <a:r>
                  <a:rPr lang="en-US" sz="2600" baseline="-25000" dirty="0" err="1"/>
                  <a:t>rip</a:t>
                </a:r>
                <a:r>
                  <a:rPr lang="en-US" sz="2600" dirty="0"/>
                  <a:t>= q</a:t>
                </a:r>
                <a:r>
                  <a:rPr lang="en-US" sz="2600" baseline="-25000" dirty="0"/>
                  <a:t>0 </a:t>
                </a:r>
                <a:r>
                  <a:rPr lang="en-US" sz="2600" dirty="0"/>
                  <a:t>(we have to eliminate q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)</a:t>
                </a:r>
                <a:endParaRPr lang="en-US" sz="2600" b="1" dirty="0"/>
              </a:p>
              <a:p>
                <a:pPr marL="800100" lvl="2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Q’ = Q – (</a:t>
                </a:r>
                <a:r>
                  <a:rPr lang="en-US" dirty="0" err="1"/>
                  <a:t>q</a:t>
                </a:r>
                <a:r>
                  <a:rPr lang="en-US" baseline="-25000" dirty="0" err="1"/>
                  <a:t>rip</a:t>
                </a:r>
                <a:r>
                  <a:rPr lang="en-US" dirty="0">
                    <a:solidFill>
                      <a:srgbClr val="002060"/>
                    </a:solidFill>
                  </a:rPr>
                  <a:t>)</a:t>
                </a:r>
              </a:p>
              <a:p>
                <a:pPr lvl="2" indent="-342900">
                  <a:buFont typeface="Wingdings" panose="05000000000000000000" pitchFamily="2" charset="2"/>
                  <a:buChar char="ü"/>
                </a:pPr>
                <a:r>
                  <a:rPr lang="en-US" sz="2600" dirty="0">
                    <a:solidFill>
                      <a:srgbClr val="002060"/>
                    </a:solidFill>
                  </a:rPr>
                  <a:t>Q’ = (s,</a:t>
                </a:r>
                <a:r>
                  <a:rPr lang="en-US" sz="2600" dirty="0"/>
                  <a:t> q</a:t>
                </a:r>
                <a:r>
                  <a:rPr lang="en-US" sz="2600" baseline="-25000" dirty="0"/>
                  <a:t>0,</a:t>
                </a:r>
                <a:r>
                  <a:rPr lang="en-US" sz="2600" dirty="0"/>
                  <a:t> q</a:t>
                </a:r>
                <a:r>
                  <a:rPr lang="en-US" sz="2600" baseline="-25000" dirty="0"/>
                  <a:t>1,</a:t>
                </a:r>
                <a:r>
                  <a:rPr lang="en-US" sz="2600" dirty="0"/>
                  <a:t> a</a:t>
                </a:r>
                <a:r>
                  <a:rPr lang="en-US" sz="2600" dirty="0">
                    <a:solidFill>
                      <a:srgbClr val="002060"/>
                    </a:solidFill>
                  </a:rPr>
                  <a:t>) – {</a:t>
                </a:r>
                <a:r>
                  <a:rPr lang="en-US" sz="2600" dirty="0"/>
                  <a:t>q</a:t>
                </a:r>
                <a:r>
                  <a:rPr lang="en-US" sz="2600" baseline="-25000" dirty="0"/>
                  <a:t>0</a:t>
                </a:r>
                <a:r>
                  <a:rPr lang="en-US" sz="2600" dirty="0">
                    <a:solidFill>
                      <a:srgbClr val="002060"/>
                    </a:solidFill>
                  </a:rPr>
                  <a:t>}</a:t>
                </a:r>
              </a:p>
              <a:p>
                <a:pPr marL="800100" lvl="2" indent="0">
                  <a:buNone/>
                </a:pPr>
                <a:endParaRPr lang="en-US" sz="2600" dirty="0">
                  <a:solidFill>
                    <a:srgbClr val="002060"/>
                  </a:solidFill>
                </a:endParaRPr>
              </a:p>
              <a:p>
                <a:pPr marL="914400" lvl="1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060"/>
                    </a:solidFill>
                  </a:rPr>
                  <a:t>for </a:t>
                </a:r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Q’ – {a}	        4. for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j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Q’ – {s}</a:t>
                </a:r>
              </a:p>
              <a:p>
                <a:pPr marL="800100" lvl="2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	     </a:t>
                </a:r>
                <a:r>
                  <a:rPr lang="en-US" sz="2600" dirty="0"/>
                  <a:t>q</a:t>
                </a:r>
                <a:r>
                  <a:rPr lang="en-US" sz="2600" baseline="-25000" dirty="0"/>
                  <a:t>i</a:t>
                </a: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(s,</a:t>
                </a:r>
                <a:r>
                  <a:rPr lang="en-US" sz="2600" dirty="0"/>
                  <a:t> q</a:t>
                </a:r>
                <a:r>
                  <a:rPr lang="en-US" sz="2600" baseline="-25000" dirty="0"/>
                  <a:t>1,</a:t>
                </a:r>
                <a:r>
                  <a:rPr lang="en-US" sz="2600" dirty="0"/>
                  <a:t> a</a:t>
                </a:r>
                <a:r>
                  <a:rPr lang="en-US" sz="2600" dirty="0">
                    <a:solidFill>
                      <a:srgbClr val="002060"/>
                    </a:solidFill>
                  </a:rPr>
                  <a:t>) – {</a:t>
                </a:r>
                <a:r>
                  <a:rPr lang="en-US" sz="2600" dirty="0"/>
                  <a:t>a</a:t>
                </a:r>
                <a:r>
                  <a:rPr lang="en-US" sz="2600" dirty="0">
                    <a:solidFill>
                      <a:srgbClr val="002060"/>
                    </a:solidFill>
                  </a:rPr>
                  <a:t>}		 </a:t>
                </a:r>
                <a:r>
                  <a:rPr lang="en-US" sz="26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600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(s, q</a:t>
                </a:r>
                <a:r>
                  <a:rPr lang="en-US" sz="2600" baseline="-25000" dirty="0">
                    <a:solidFill>
                      <a:srgbClr val="002060"/>
                    </a:solidFill>
                  </a:rPr>
                  <a:t>1,</a:t>
                </a:r>
                <a:r>
                  <a:rPr lang="en-US" sz="2600" dirty="0">
                    <a:solidFill>
                      <a:srgbClr val="002060"/>
                    </a:solidFill>
                  </a:rPr>
                  <a:t> a) – {s}</a:t>
                </a:r>
              </a:p>
              <a:p>
                <a:pPr marL="800100" lvl="2" indent="0">
                  <a:buNone/>
                </a:pPr>
                <a:r>
                  <a:rPr lang="en-US" sz="2600" dirty="0"/>
                  <a:t>	     q</a:t>
                </a:r>
                <a:r>
                  <a:rPr lang="en-US" sz="2600" baseline="-25000" dirty="0"/>
                  <a:t>i</a:t>
                </a: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(s,</a:t>
                </a:r>
                <a:r>
                  <a:rPr lang="en-US" sz="2600" dirty="0"/>
                  <a:t> q</a:t>
                </a:r>
                <a:r>
                  <a:rPr lang="en-US" sz="2600" baseline="-25000" dirty="0"/>
                  <a:t>1</a:t>
                </a:r>
                <a:r>
                  <a:rPr lang="en-US" sz="2600" dirty="0">
                    <a:solidFill>
                      <a:srgbClr val="002060"/>
                    </a:solidFill>
                  </a:rPr>
                  <a:t>)			 </a:t>
                </a:r>
                <a:r>
                  <a:rPr lang="en-US" sz="2600" dirty="0" err="1">
                    <a:solidFill>
                      <a:srgbClr val="002060"/>
                    </a:solidFill>
                  </a:rPr>
                  <a:t>q</a:t>
                </a:r>
                <a:r>
                  <a:rPr lang="en-US" sz="2600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sz="2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>
                    <a:solidFill>
                      <a:srgbClr val="002060"/>
                    </a:solidFill>
                  </a:rPr>
                  <a:t> (q</a:t>
                </a:r>
                <a:r>
                  <a:rPr lang="en-US" sz="2600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sz="2600" dirty="0">
                    <a:solidFill>
                      <a:srgbClr val="002060"/>
                    </a:solidFill>
                  </a:rPr>
                  <a:t> , a)</a:t>
                </a:r>
              </a:p>
              <a:p>
                <a:pPr marL="40005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400050" lvl="1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105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Now,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1: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	</a:t>
                </a:r>
                <a:r>
                  <a:rPr lang="en-US" dirty="0" err="1">
                    <a:solidFill>
                      <a:srgbClr val="002060"/>
                    </a:solidFill>
                  </a:rPr>
                  <a:t>i</a:t>
                </a:r>
                <a:r>
                  <a:rPr lang="en-US" dirty="0">
                    <a:solidFill>
                      <a:srgbClr val="002060"/>
                    </a:solidFill>
                  </a:rPr>
                  <a:t>=1,	 j= 1</a:t>
                </a: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lang="en-US" dirty="0">
                    <a:solidFill>
                      <a:srgbClr val="002060"/>
                    </a:solidFill>
                  </a:rPr>
                  <a:t>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i </a:t>
                </a:r>
                <a:r>
                  <a:rPr lang="en-US" dirty="0">
                    <a:solidFill>
                      <a:srgbClr val="002060"/>
                    </a:solidFill>
                  </a:rPr>
                  <a:t>=s,	 	</a:t>
                </a:r>
                <a:r>
                  <a:rPr lang="en-US" dirty="0" err="1">
                    <a:solidFill>
                      <a:srgbClr val="002060"/>
                    </a:solidFill>
                  </a:rPr>
                  <a:t>q</a:t>
                </a:r>
                <a:r>
                  <a:rPr lang="en-US" baseline="-25000" dirty="0" err="1">
                    <a:solidFill>
                      <a:srgbClr val="002060"/>
                    </a:solidFill>
                  </a:rPr>
                  <a:t>j</a:t>
                </a:r>
                <a:r>
                  <a:rPr lang="en-US" dirty="0">
                    <a:solidFill>
                      <a:srgbClr val="002060"/>
                    </a:solidFill>
                  </a:rPr>
                  <a:t>=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,		</a:t>
                </a:r>
                <a:r>
                  <a:rPr lang="en-US" dirty="0" err="1">
                    <a:solidFill>
                      <a:srgbClr val="002060"/>
                    </a:solidFill>
                  </a:rPr>
                  <a:t>q</a:t>
                </a:r>
                <a:r>
                  <a:rPr lang="en-US" baseline="-25000" dirty="0" err="1">
                    <a:solidFill>
                      <a:srgbClr val="002060"/>
                    </a:solidFill>
                  </a:rPr>
                  <a:t>rip</a:t>
                </a:r>
                <a:r>
                  <a:rPr lang="en-US" dirty="0">
                    <a:solidFill>
                      <a:srgbClr val="002060"/>
                    </a:solidFill>
                  </a:rPr>
                  <a:t> =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endParaRPr lang="en-US" baseline="-250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baseline="-25000" dirty="0">
                    <a:solidFill>
                      <a:srgbClr val="002060"/>
                    </a:solidFill>
                  </a:rPr>
                  <a:t>	 </a:t>
                </a:r>
                <a:r>
                  <a:rPr lang="en-US" dirty="0">
                    <a:solidFill>
                      <a:srgbClr val="002060"/>
                    </a:solidFill>
                  </a:rPr>
                  <a:t>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(s,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2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) = a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3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) = 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R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4</a:t>
                </a:r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(s,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 (s,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) =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a*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b) U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a*b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L="0" lvl="0" indent="0">
                  <a:buNone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85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65475"/>
            <a:ext cx="8229600" cy="183246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9900"/>
                </a:solidFill>
              </a:rPr>
              <a:t>Part-I</a:t>
            </a:r>
            <a:br>
              <a:rPr lang="en-US" sz="6000" b="1" dirty="0">
                <a:solidFill>
                  <a:srgbClr val="FF9900"/>
                </a:solidFill>
              </a:rPr>
            </a:br>
            <a:r>
              <a:rPr lang="en-US" sz="6000" b="1" dirty="0">
                <a:solidFill>
                  <a:srgbClr val="FF9900"/>
                </a:solidFill>
              </a:rPr>
              <a:t>Automata Theory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</a:t>
                </a:r>
                <a:r>
                  <a:rPr lang="en-US" dirty="0">
                    <a:solidFill>
                      <a:srgbClr val="002060"/>
                    </a:solidFill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=1,	 j=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s,	 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j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a,		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rip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(s,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a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a)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(s, a) =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’ (s,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(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a*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U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      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U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3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</a:t>
                </a:r>
                <a:r>
                  <a:rPr lang="en-US" dirty="0">
                    <a:solidFill>
                      <a:srgbClr val="002060"/>
                    </a:solidFill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=2,	 j= 1</a:t>
                </a: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 </a:t>
                </a:r>
                <a:r>
                  <a:rPr lang="en-US" dirty="0">
                    <a:solidFill>
                      <a:srgbClr val="002060"/>
                    </a:solidFill>
                  </a:rPr>
                  <a:t>=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 ,	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j</a:t>
                </a:r>
                <a:r>
                  <a:rPr lang="en-US" dirty="0">
                    <a:solidFill>
                      <a:srgbClr val="002060"/>
                    </a:solidFill>
                  </a:rPr>
                  <a:t>=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rip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b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a</a:t>
                </a:r>
              </a:p>
              <a:p>
                <a:pPr marL="0" lvl="0" indent="0">
                  <a:buNone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b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’ </a:t>
                </a:r>
                <a:r>
                  <a:rPr lang="en-US" dirty="0">
                    <a:solidFill>
                      <a:srgbClr val="002060"/>
                    </a:solidFill>
                  </a:rPr>
                  <a:t>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(b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a*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b) U a </a:t>
                </a: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	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(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ba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*b) U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95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Step </a:t>
                </a:r>
                <a:r>
                  <a:rPr lang="en-US" dirty="0">
                    <a:solidFill>
                      <a:srgbClr val="002060"/>
                    </a:solidFill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=2,	 j= 2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,	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j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	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q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rip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3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R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4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←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𝛿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’ (q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, </a:t>
                </a:r>
                <a:r>
                  <a:rPr lang="en-US" dirty="0">
                    <a:solidFill>
                      <a:srgbClr val="002060"/>
                    </a:solidFill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= (b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a*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∙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) U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	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U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9611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Total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new transition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 (s,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0</a:t>
                </a:r>
                <a:r>
                  <a:rPr lang="en-US" dirty="0">
                    <a:solidFill>
                      <a:srgbClr val="002060"/>
                    </a:solidFill>
                  </a:rPr>
                  <a:t>) = a*b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 (s, a)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 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, 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) = (</a:t>
                </a:r>
                <a:r>
                  <a:rPr lang="en-US" dirty="0" err="1">
                    <a:solidFill>
                      <a:srgbClr val="002060"/>
                    </a:solidFill>
                  </a:rPr>
                  <a:t>ba</a:t>
                </a:r>
                <a:r>
                  <a:rPr lang="en-US" dirty="0">
                    <a:solidFill>
                      <a:srgbClr val="002060"/>
                    </a:solidFill>
                  </a:rPr>
                  <a:t>*b) U a</a:t>
                </a:r>
              </a:p>
              <a:p>
                <a:pPr marL="0" lvl="0" indent="0">
                  <a:buNone/>
                  <a:defRPr/>
                </a:pPr>
                <a:r>
                  <a:rPr lang="en-US" dirty="0">
                    <a:solidFill>
                      <a:srgbClr val="00206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 (q</a:t>
                </a:r>
                <a:r>
                  <a:rPr lang="en-US" baseline="-25000" dirty="0">
                    <a:solidFill>
                      <a:srgbClr val="002060"/>
                    </a:solidFill>
                  </a:rPr>
                  <a:t>1</a:t>
                </a:r>
                <a:r>
                  <a:rPr lang="en-US" dirty="0">
                    <a:solidFill>
                      <a:srgbClr val="002060"/>
                    </a:solidFill>
                  </a:rPr>
                  <a:t>, a)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lvl="0" indent="0">
                  <a:buNone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74295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98572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6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GNFA Reduction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87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regular expression will be: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05" y="2207360"/>
            <a:ext cx="7410311" cy="45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8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Self Study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872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2060"/>
                </a:solidFill>
              </a:rPr>
              <a:t>Self Study : Formal Definition of GNFA</a:t>
            </a:r>
          </a:p>
          <a:p>
            <a:pPr marL="0" lvl="0" indent="0">
              <a:buNone/>
              <a:defRPr/>
            </a:pPr>
            <a:endParaRPr lang="en-US" dirty="0">
              <a:solidFill>
                <a:srgbClr val="002060"/>
              </a:solidFill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			Practice</a:t>
            </a:r>
          </a:p>
          <a:p>
            <a:pPr marL="0" lvl="0" indent="0">
              <a:buNone/>
              <a:defRPr/>
            </a:pPr>
            <a:r>
              <a:rPr lang="en-US" dirty="0">
                <a:solidFill>
                  <a:srgbClr val="002060"/>
                </a:solidFill>
              </a:rPr>
              <a:t>Convert the following DFA to regular expression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87" y="3581705"/>
            <a:ext cx="7320690" cy="25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3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0794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054654"/>
            <a:ext cx="8229600" cy="198516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Regular Language</a:t>
            </a:r>
          </a:p>
        </p:txBody>
      </p:sp>
    </p:spTree>
    <p:extLst>
      <p:ext uri="{BB962C8B-B14F-4D97-AF65-F5344CB8AC3E}">
        <p14:creationId xmlns:p14="http://schemas.microsoft.com/office/powerpoint/2010/main" val="422721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535" y="1291130"/>
            <a:ext cx="7016195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FF9900"/>
                </a:solidFill>
              </a:rPr>
              <a:t># </a:t>
            </a:r>
            <a:r>
              <a:rPr lang="en-US" sz="4400" dirty="0">
                <a:solidFill>
                  <a:srgbClr val="FF9900"/>
                </a:solidFill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535" y="2512770"/>
            <a:ext cx="8704185" cy="36649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 of GNFA?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Rules for GNFA Conversion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Convert DFA to GNFA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GNFA to Regular Expression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Self Study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GNFA Reduction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7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212490" y="833015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If a language is regular then it is described by a regular language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Also a language is regular if it is accepted by a DFA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So, we need to convert DFA to </a:t>
                </a:r>
                <a:r>
                  <a:rPr lang="en-US" dirty="0" err="1">
                    <a:solidFill>
                      <a:srgbClr val="002060"/>
                    </a:solidFill>
                  </a:rPr>
                  <a:t>reg.exp</a:t>
                </a:r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2060"/>
                    </a:solidFill>
                  </a:rPr>
                  <a:t>Using a new type of Finite Automata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	GNFA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Generalized NFA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490" y="833015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435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579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146756" y="145259"/>
            <a:ext cx="7853689" cy="1119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of GNFA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1146756" y="1151730"/>
                <a:ext cx="7643485" cy="56935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GNFA means nondeterministic finite automata are simple non deterministic finite automata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Where the transition arrows may have regular expression as levels</a:t>
                </a: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lang="en-US" dirty="0">
                  <a:solidFill>
                    <a:srgbClr val="002060"/>
                  </a:solidFill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Instead of any members of the alphabet or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56" y="1151730"/>
                <a:ext cx="7643485" cy="5693586"/>
              </a:xfrm>
              <a:prstGeom prst="rect">
                <a:avLst/>
              </a:prstGeom>
              <a:blipFill>
                <a:blip r:embed="rId3"/>
                <a:stretch>
                  <a:fillRect l="-1356" t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289" y="4497935"/>
            <a:ext cx="5638622" cy="205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146756" y="145259"/>
            <a:ext cx="7853689" cy="8213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Rules for GNFA Conversion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146756" y="978561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>
                <a:solidFill>
                  <a:srgbClr val="002060"/>
                </a:solidFill>
              </a:rPr>
              <a:t>Adding a new start and accepted state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Start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 has no incoming transition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olidFill>
                  <a:srgbClr val="002060"/>
                </a:solidFill>
              </a:rPr>
              <a:t>Start</a:t>
            </a:r>
            <a:r>
              <a:rPr lang="en-US" dirty="0">
                <a:solidFill>
                  <a:srgbClr val="002060"/>
                </a:solidFill>
              </a:rPr>
              <a:t> state has outgoing transition to every other state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one and only accepted state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aseline="0" dirty="0">
                <a:solidFill>
                  <a:srgbClr val="002060"/>
                </a:solidFill>
              </a:rPr>
              <a:t>The</a:t>
            </a:r>
            <a:r>
              <a:rPr lang="en-US" dirty="0">
                <a:solidFill>
                  <a:srgbClr val="002060"/>
                </a:solidFill>
              </a:rPr>
              <a:t> accepted state has no outgoing transition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the start and accepted state every state has one and only outgoing transition to every other state (including itself)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noProof="0" dirty="0">
                <a:solidFill>
                  <a:srgbClr val="002060"/>
                </a:solidFill>
              </a:rPr>
              <a:t>The accepted state has incoming transition from every other state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62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DFA to GNFA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 the DFA to GNFA 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291130"/>
            <a:ext cx="5802790" cy="24432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30" y="3732416"/>
            <a:ext cx="5039265" cy="342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57" y="5269122"/>
            <a:ext cx="6441418" cy="15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3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1670605" y="128509"/>
            <a:ext cx="7329840" cy="687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9E1D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9E1D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Convert DFA to GNFA (cont.)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9E1D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1212490" y="985720"/>
            <a:ext cx="7643485" cy="569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noProof="0" dirty="0">
              <a:solidFill>
                <a:srgbClr val="002060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noProof="0" dirty="0">
                <a:solidFill>
                  <a:srgbClr val="002060"/>
                </a:solidFill>
              </a:rPr>
              <a:t>Step 1 : adding start and accepted state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489" y="2558903"/>
            <a:ext cx="7787955" cy="254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4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606</Words>
  <Application>Microsoft Office PowerPoint</Application>
  <PresentationFormat>On-screen Show (4:3)</PresentationFormat>
  <Paragraphs>323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Comic Sans MS</vt:lpstr>
      <vt:lpstr>Wingdings</vt:lpstr>
      <vt:lpstr>Office Theme</vt:lpstr>
      <vt:lpstr>CSI-317</vt:lpstr>
      <vt:lpstr>Part-I Automata Theory</vt:lpstr>
      <vt:lpstr>Regular Language</vt:lpstr>
      <vt:lpstr>#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Sumi</cp:lastModifiedBy>
  <cp:revision>64</cp:revision>
  <dcterms:created xsi:type="dcterms:W3CDTF">2013-08-21T19:17:07Z</dcterms:created>
  <dcterms:modified xsi:type="dcterms:W3CDTF">2016-03-31T09:38:26Z</dcterms:modified>
</cp:coreProperties>
</file>