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5" r:id="rId4"/>
    <p:sldId id="276" r:id="rId5"/>
    <p:sldId id="277" r:id="rId6"/>
    <p:sldId id="257" r:id="rId7"/>
    <p:sldId id="258" r:id="rId8"/>
    <p:sldId id="259" r:id="rId9"/>
    <p:sldId id="260" r:id="rId10"/>
    <p:sldId id="261" r:id="rId11"/>
    <p:sldId id="262" r:id="rId12"/>
    <p:sldId id="273" r:id="rId13"/>
    <p:sldId id="263"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66" d="100"/>
          <a:sy n="66" d="100"/>
        </p:scale>
        <p:origin x="-1446" y="-17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9" y="4455620"/>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pPr/>
              <a:t>15-Jul-19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pPr/>
              <a:t>15-Jul-19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4" y="414780"/>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49" y="414778"/>
            <a:ext cx="5800725"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pPr/>
              <a:t>15-Jul-19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pPr/>
              <a:t>15-Jul-19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pPr/>
              <a:t>15-Jul-19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pPr/>
              <a:t>15-Jul-19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pPr/>
              <a:t>15-Jul-19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pPr/>
              <a:t>15-Jul-19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pPr/>
              <a:t>15-Jul-19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4" y="0"/>
            <a:ext cx="48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1"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2"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1"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3" y="6459787"/>
            <a:ext cx="1963883" cy="365125"/>
          </a:xfrm>
        </p:spPr>
        <p:txBody>
          <a:bodyPr/>
          <a:lstStyle>
            <a:lvl1pPr algn="l">
              <a:defRPr/>
            </a:lvl1pPr>
          </a:lstStyle>
          <a:p>
            <a:fld id="{32ABBEA6-7C60-4B02-AE87-00D78D8422AF}" type="datetimeFigureOut">
              <a:rPr lang="en-US" dirty="0"/>
              <a:pPr/>
              <a:t>15-Jul-19</a:t>
            </a:fld>
            <a:endParaRPr lang="en-US" dirty="0"/>
          </a:p>
        </p:txBody>
      </p:sp>
      <p:sp>
        <p:nvSpPr>
          <p:cNvPr id="6" name="Footer Placeholder 5"/>
          <p:cNvSpPr>
            <a:spLocks noGrp="1"/>
          </p:cNvSpPr>
          <p:nvPr>
            <p:ph type="ftr" sz="quarter" idx="11"/>
          </p:nvPr>
        </p:nvSpPr>
        <p:spPr>
          <a:xfrm>
            <a:off x="3600450" y="6459787"/>
            <a:ext cx="3486151"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1" y="5074920"/>
            <a:ext cx="7584948"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 y="0"/>
            <a:ext cx="9143990"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1" y="5907023"/>
            <a:ext cx="7584948"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pPr/>
              <a:t>15-Jul-19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144002"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845734"/>
            <a:ext cx="75438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7"/>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pPr/>
              <a:t>15-Jul-19</a:t>
            </a:fld>
            <a:endParaRPr lang="en-US" dirty="0"/>
          </a:p>
        </p:txBody>
      </p:sp>
      <p:sp>
        <p:nvSpPr>
          <p:cNvPr id="5" name="Footer Placeholder 4"/>
          <p:cNvSpPr>
            <a:spLocks noGrp="1"/>
          </p:cNvSpPr>
          <p:nvPr>
            <p:ph type="ftr" sz="quarter" idx="3"/>
          </p:nvPr>
        </p:nvSpPr>
        <p:spPr>
          <a:xfrm>
            <a:off x="2764640" y="6459787"/>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5" y="6459787"/>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50"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ordpress.org/latest.tar.gz"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60" y="2971800"/>
            <a:ext cx="7543800" cy="1086612"/>
          </a:xfrm>
        </p:spPr>
        <p:txBody>
          <a:bodyPr>
            <a:normAutofit/>
          </a:bodyPr>
          <a:lstStyle/>
          <a:p>
            <a:r>
              <a:rPr lang="en-US" sz="4800" b="1" u="sng" dirty="0" smtClean="0">
                <a:solidFill>
                  <a:schemeClr val="tx1"/>
                </a:solidFill>
                <a:latin typeface="Times New Roman" pitchFamily="18" charset="0"/>
                <a:cs typeface="Times New Roman" pitchFamily="18" charset="0"/>
              </a:rPr>
              <a:t>Presentation ON :</a:t>
            </a:r>
            <a:endParaRPr lang="en-US" sz="4800" b="1" u="sng" dirty="0">
              <a:solidFill>
                <a:schemeClr val="tx1"/>
              </a:solidFill>
              <a:latin typeface="Book Antiqua" panose="02040602050305030304" pitchFamily="18" charset="0"/>
            </a:endParaRPr>
          </a:p>
        </p:txBody>
      </p:sp>
      <p:sp>
        <p:nvSpPr>
          <p:cNvPr id="3" name="Subtitle 2"/>
          <p:cNvSpPr>
            <a:spLocks noGrp="1"/>
          </p:cNvSpPr>
          <p:nvPr>
            <p:ph type="subTitle" idx="1"/>
          </p:nvPr>
        </p:nvSpPr>
        <p:spPr>
          <a:xfrm>
            <a:off x="901700" y="4493720"/>
            <a:ext cx="7543800" cy="1143000"/>
          </a:xfrm>
        </p:spPr>
        <p:txBody>
          <a:bodyPr>
            <a:normAutofit/>
          </a:bodyPr>
          <a:lstStyle/>
          <a:p>
            <a:pPr algn="ctr"/>
            <a:r>
              <a:rPr lang="en-US" b="1" dirty="0" smtClean="0">
                <a:solidFill>
                  <a:schemeClr val="tx1"/>
                </a:solidFill>
                <a:latin typeface="Times New Roman" pitchFamily="18" charset="0"/>
                <a:cs typeface="Times New Roman" pitchFamily="18" charset="0"/>
              </a:rPr>
              <a:t>How To create a web server in Raspberry pi &amp; Host A Website on It.</a:t>
            </a:r>
            <a:endParaRPr lang="en-US" b="1" dirty="0">
              <a:solidFill>
                <a:schemeClr val="tx1"/>
              </a:solidFill>
              <a:latin typeface="Times New Roman" pitchFamily="18" charset="0"/>
              <a:cs typeface="Times New Roman" pitchFamily="18" charset="0"/>
            </a:endParaRPr>
          </a:p>
        </p:txBody>
      </p:sp>
      <p:pic>
        <p:nvPicPr>
          <p:cNvPr id="20482" name="Picture 2" descr="https://www.raspberrypi.org/app/uploads/2018/03/RPi-Logo-Reg-SCREEN.png"/>
          <p:cNvPicPr>
            <a:picLocks noChangeAspect="1" noChangeArrowheads="1"/>
          </p:cNvPicPr>
          <p:nvPr/>
        </p:nvPicPr>
        <p:blipFill>
          <a:blip r:embed="rId2"/>
          <a:srcRect/>
          <a:stretch>
            <a:fillRect/>
          </a:stretch>
        </p:blipFill>
        <p:spPr bwMode="auto">
          <a:xfrm>
            <a:off x="6438900" y="25400"/>
            <a:ext cx="2679700" cy="3370009"/>
          </a:xfrm>
          <a:prstGeom prst="rect">
            <a:avLst/>
          </a:prstGeom>
          <a:noFill/>
        </p:spPr>
      </p:pic>
    </p:spTree>
    <p:extLst>
      <p:ext uri="{BB962C8B-B14F-4D97-AF65-F5344CB8AC3E}">
        <p14:creationId xmlns:p14="http://schemas.microsoft.com/office/powerpoint/2010/main" xmlns="" val="2605669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solidFill>
                  <a:schemeClr val="tx1"/>
                </a:solidFill>
                <a:latin typeface="Times New Roman" pitchFamily="18" charset="0"/>
                <a:cs typeface="Times New Roman" pitchFamily="18" charset="0"/>
              </a:rPr>
              <a:t>Install Web Panel on </a:t>
            </a:r>
            <a:r>
              <a:rPr lang="en-US" sz="4400" b="1" u="sng" dirty="0" err="1" smtClean="0">
                <a:solidFill>
                  <a:schemeClr val="tx1"/>
                </a:solidFill>
                <a:latin typeface="Times New Roman" pitchFamily="18" charset="0"/>
                <a:cs typeface="Times New Roman" pitchFamily="18" charset="0"/>
              </a:rPr>
              <a:t>R.Pi</a:t>
            </a:r>
            <a:r>
              <a:rPr lang="en-US" sz="4400" b="1" u="sng" dirty="0" smtClean="0">
                <a:solidFill>
                  <a:schemeClr val="tx1"/>
                </a:solidFill>
                <a:latin typeface="Times New Roman" pitchFamily="18" charset="0"/>
                <a:cs typeface="Times New Roman" pitchFamily="18" charset="0"/>
              </a:rPr>
              <a:t> By SSH</a:t>
            </a:r>
            <a:r>
              <a:rPr lang="en-US" sz="4400" b="1" u="sng" dirty="0" smtClean="0">
                <a:solidFill>
                  <a:schemeClr val="tx1"/>
                </a:solidFill>
              </a:rPr>
              <a:t>:</a:t>
            </a:r>
            <a:endParaRPr lang="en-US" sz="4400" b="1" u="sng" dirty="0">
              <a:solidFill>
                <a:schemeClr val="tx1"/>
              </a:solidFill>
            </a:endParaRPr>
          </a:p>
        </p:txBody>
      </p:sp>
      <p:sp>
        <p:nvSpPr>
          <p:cNvPr id="3" name="Content Placeholder 2"/>
          <p:cNvSpPr>
            <a:spLocks noGrp="1"/>
          </p:cNvSpPr>
          <p:nvPr>
            <p:ph idx="1"/>
          </p:nvPr>
        </p:nvSpPr>
        <p:spPr/>
        <p:txBody>
          <a:bodyPr>
            <a:normAutofit/>
          </a:bodyPr>
          <a:lstStyle/>
          <a:p>
            <a:pPr algn="just"/>
            <a:r>
              <a:rPr lang="en-US" sz="2400" dirty="0" smtClean="0">
                <a:solidFill>
                  <a:schemeClr val="tx1"/>
                </a:solidFill>
                <a:latin typeface="Times New Roman" pitchFamily="18" charset="0"/>
                <a:cs typeface="Times New Roman" pitchFamily="18" charset="0"/>
              </a:rPr>
              <a:t>We use Putty Software to install server on </a:t>
            </a:r>
            <a:r>
              <a:rPr lang="en-US" sz="2400" dirty="0" err="1" smtClean="0">
                <a:solidFill>
                  <a:schemeClr val="tx1"/>
                </a:solidFill>
                <a:latin typeface="Times New Roman" pitchFamily="18" charset="0"/>
                <a:cs typeface="Times New Roman" pitchFamily="18" charset="0"/>
              </a:rPr>
              <a:t>RPi</a:t>
            </a:r>
            <a:r>
              <a:rPr lang="en-US" sz="2400" dirty="0" smtClean="0">
                <a:solidFill>
                  <a:schemeClr val="tx1"/>
                </a:solidFill>
                <a:latin typeface="Times New Roman" pitchFamily="18" charset="0"/>
                <a:cs typeface="Times New Roman" pitchFamily="18" charset="0"/>
              </a:rPr>
              <a:t>. Open Putty and input the </a:t>
            </a:r>
            <a:r>
              <a:rPr lang="en-US" sz="2400" dirty="0" err="1" smtClean="0">
                <a:solidFill>
                  <a:schemeClr val="tx1"/>
                </a:solidFill>
                <a:latin typeface="Times New Roman" pitchFamily="18" charset="0"/>
                <a:cs typeface="Times New Roman" pitchFamily="18" charset="0"/>
              </a:rPr>
              <a:t>ip</a:t>
            </a:r>
            <a:r>
              <a:rPr lang="en-US" sz="2400" dirty="0" smtClean="0">
                <a:solidFill>
                  <a:schemeClr val="tx1"/>
                </a:solidFill>
                <a:latin typeface="Times New Roman" pitchFamily="18" charset="0"/>
                <a:cs typeface="Times New Roman" pitchFamily="18" charset="0"/>
              </a:rPr>
              <a:t> address of RP. Now open &amp; this will open a Command Page. There ask your login details. Raspberry Pi’s default login is “Pi” &amp; Password “Raspberry”. </a:t>
            </a:r>
            <a:endParaRPr lang="en-US" sz="2400"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89000" y="3257251"/>
            <a:ext cx="2328919" cy="3037720"/>
          </a:xfrm>
          <a:prstGeom prst="rect">
            <a:avLst/>
          </a:prstGeom>
        </p:spPr>
      </p:pic>
      <p:sp>
        <p:nvSpPr>
          <p:cNvPr id="7" name="Right Arrow 6"/>
          <p:cNvSpPr/>
          <p:nvPr/>
        </p:nvSpPr>
        <p:spPr>
          <a:xfrm>
            <a:off x="3448318" y="3979572"/>
            <a:ext cx="1217054" cy="497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190388" y="3370793"/>
            <a:ext cx="3321844" cy="2781300"/>
          </a:xfrm>
          <a:prstGeom prst="rect">
            <a:avLst/>
          </a:prstGeom>
        </p:spPr>
      </p:pic>
    </p:spTree>
    <p:extLst>
      <p:ext uri="{BB962C8B-B14F-4D97-AF65-F5344CB8AC3E}">
        <p14:creationId xmlns:p14="http://schemas.microsoft.com/office/powerpoint/2010/main" xmlns="" val="298690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solidFill>
                  <a:schemeClr val="tx1"/>
                </a:solidFill>
                <a:latin typeface="Times New Roman" pitchFamily="18" charset="0"/>
                <a:cs typeface="Times New Roman" pitchFamily="18" charset="0"/>
              </a:rPr>
              <a:t>Need Commands To Install Apache Server &amp; PHP:</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822960" y="2452920"/>
            <a:ext cx="7543800" cy="2501900"/>
          </a:xfrm>
        </p:spPr>
        <p:txBody>
          <a:bodyPr>
            <a:normAutofit/>
          </a:bodyPr>
          <a:lstStyle/>
          <a:p>
            <a:pPr algn="just"/>
            <a:r>
              <a:rPr lang="en-US" sz="2400" dirty="0" smtClean="0">
                <a:solidFill>
                  <a:schemeClr val="tx1"/>
                </a:solidFill>
                <a:latin typeface="Times New Roman" pitchFamily="18" charset="0"/>
                <a:cs typeface="Times New Roman" pitchFamily="18" charset="0"/>
              </a:rPr>
              <a:t>Apache : sudo apt-get install apache2</a:t>
            </a:r>
            <a:endParaRPr lang="en-US" sz="2400" dirty="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PHP : sudo get-apt install libapache-mod-</a:t>
            </a:r>
            <a:r>
              <a:rPr lang="en-US" sz="2400" dirty="0" err="1" smtClean="0">
                <a:solidFill>
                  <a:schemeClr val="tx1"/>
                </a:solidFill>
                <a:latin typeface="Times New Roman" pitchFamily="18" charset="0"/>
                <a:cs typeface="Times New Roman" pitchFamily="18" charset="0"/>
              </a:rPr>
              <a:t>php</a:t>
            </a:r>
            <a:endParaRPr lang="en-US" sz="2400" dirty="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Reboot : sudo reboot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53751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329" y="1003300"/>
            <a:ext cx="4247438" cy="45085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405451" y="1003300"/>
            <a:ext cx="4727087" cy="4546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solidFill>
                  <a:schemeClr val="tx1"/>
                </a:solidFill>
                <a:latin typeface="Times New Roman" pitchFamily="18" charset="0"/>
                <a:cs typeface="Times New Roman" pitchFamily="18" charset="0"/>
              </a:rPr>
              <a:t>INSTALLATION GUIDE:</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solidFill>
                  <a:schemeClr val="tx1"/>
                </a:solidFill>
                <a:latin typeface="Times New Roman" pitchFamily="18" charset="0"/>
                <a:cs typeface="Times New Roman" pitchFamily="18" charset="0"/>
              </a:rPr>
              <a:t>By these commands , we can install our server on Raspberry Pi. Our directory is : /</a:t>
            </a:r>
            <a:r>
              <a:rPr lang="en-US" sz="2400" dirty="0" err="1" smtClean="0">
                <a:solidFill>
                  <a:schemeClr val="tx1"/>
                </a:solidFill>
                <a:latin typeface="Times New Roman" pitchFamily="18" charset="0"/>
                <a:cs typeface="Times New Roman" pitchFamily="18" charset="0"/>
              </a:rPr>
              <a:t>var</a:t>
            </a:r>
            <a:r>
              <a:rPr lang="en-US" sz="2400" dirty="0" smtClean="0">
                <a:solidFill>
                  <a:schemeClr val="tx1"/>
                </a:solidFill>
                <a:latin typeface="Times New Roman" pitchFamily="18" charset="0"/>
                <a:cs typeface="Times New Roman" pitchFamily="18" charset="0"/>
              </a:rPr>
              <a:t>/www/</a:t>
            </a:r>
            <a:r>
              <a:rPr lang="en-US" sz="2400" dirty="0" err="1" smtClean="0">
                <a:solidFill>
                  <a:schemeClr val="tx1"/>
                </a:solidFill>
                <a:latin typeface="Times New Roman" pitchFamily="18" charset="0"/>
                <a:cs typeface="Times New Roman" pitchFamily="18" charset="0"/>
              </a:rPr>
              <a:t>html</a:t>
            </a:r>
            <a:r>
              <a:rPr lang="en-US" sz="2400" dirty="0" err="1">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Now</a:t>
            </a:r>
            <a:r>
              <a:rPr lang="en-US" sz="2400" dirty="0" smtClean="0">
                <a:solidFill>
                  <a:schemeClr val="tx1"/>
                </a:solidFill>
                <a:latin typeface="Times New Roman" pitchFamily="18" charset="0"/>
                <a:cs typeface="Times New Roman" pitchFamily="18" charset="0"/>
              </a:rPr>
              <a:t> we will enter on our web directory. For this , go to Putty &amp; input our IP &amp; details. Now hit this command : cd /</a:t>
            </a:r>
            <a:r>
              <a:rPr lang="en-US" sz="2400" dirty="0" err="1" smtClean="0">
                <a:solidFill>
                  <a:schemeClr val="tx1"/>
                </a:solidFill>
                <a:latin typeface="Times New Roman" pitchFamily="18" charset="0"/>
                <a:cs typeface="Times New Roman" pitchFamily="18" charset="0"/>
              </a:rPr>
              <a:t>var</a:t>
            </a:r>
            <a:r>
              <a:rPr lang="en-US" sz="2400" dirty="0" smtClean="0">
                <a:solidFill>
                  <a:schemeClr val="tx1"/>
                </a:solidFill>
                <a:latin typeface="Times New Roman" pitchFamily="18" charset="0"/>
                <a:cs typeface="Times New Roman" pitchFamily="18" charset="0"/>
              </a:rPr>
              <a:t>/www/html . Here you can extract any website software like “Wordpress” etc.</a:t>
            </a:r>
          </a:p>
          <a:p>
            <a:endParaRPr lang="en-US" sz="2400" dirty="0"/>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67373" y="3606573"/>
            <a:ext cx="3314700" cy="2619375"/>
          </a:xfrm>
          <a:prstGeom prst="rect">
            <a:avLst/>
          </a:prstGeom>
        </p:spPr>
      </p:pic>
    </p:spTree>
    <p:extLst>
      <p:ext uri="{BB962C8B-B14F-4D97-AF65-F5344CB8AC3E}">
        <p14:creationId xmlns:p14="http://schemas.microsoft.com/office/powerpoint/2010/main" xmlns="" val="1627161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smtClean="0">
                <a:solidFill>
                  <a:schemeClr val="tx1"/>
                </a:solidFill>
                <a:latin typeface="Times New Roman" pitchFamily="18" charset="0"/>
                <a:cs typeface="Times New Roman" pitchFamily="18" charset="0"/>
              </a:rPr>
              <a:t>For Example:</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smtClean="0">
                <a:solidFill>
                  <a:schemeClr val="tx1"/>
                </a:solidFill>
                <a:latin typeface="Times New Roman" pitchFamily="18" charset="0"/>
                <a:cs typeface="Times New Roman" pitchFamily="18" charset="0"/>
              </a:rPr>
              <a:t>You want to extract Wordpress in directory /</a:t>
            </a:r>
            <a:r>
              <a:rPr lang="en-US" sz="2400" dirty="0" err="1" smtClean="0">
                <a:solidFill>
                  <a:schemeClr val="tx1"/>
                </a:solidFill>
                <a:latin typeface="Times New Roman" pitchFamily="18" charset="0"/>
                <a:cs typeface="Times New Roman" pitchFamily="18" charset="0"/>
              </a:rPr>
              <a:t>vr</a:t>
            </a:r>
            <a:r>
              <a:rPr lang="en-US" sz="2400" dirty="0" smtClean="0">
                <a:solidFill>
                  <a:schemeClr val="tx1"/>
                </a:solidFill>
                <a:latin typeface="Times New Roman" pitchFamily="18" charset="0"/>
                <a:cs typeface="Times New Roman" pitchFamily="18" charset="0"/>
              </a:rPr>
              <a:t>/www/html  , we need to hit this commands :</a:t>
            </a:r>
          </a:p>
          <a:p>
            <a:pPr algn="just"/>
            <a:endParaRPr lang="en-US" sz="2400" dirty="0">
              <a:latin typeface="Times New Roman" pitchFamily="18" charset="0"/>
              <a:cs typeface="Times New Roman" pitchFamily="18" charset="0"/>
            </a:endParaRPr>
          </a:p>
          <a:p>
            <a:pPr algn="just"/>
            <a:r>
              <a:rPr lang="en-US" sz="2400" dirty="0">
                <a:solidFill>
                  <a:schemeClr val="tx1"/>
                </a:solidFill>
                <a:latin typeface="Times New Roman" pitchFamily="18" charset="0"/>
                <a:cs typeface="Times New Roman" pitchFamily="18" charset="0"/>
              </a:rPr>
              <a:t>c</a:t>
            </a:r>
            <a:r>
              <a:rPr lang="en-US" sz="2400" dirty="0" smtClean="0">
                <a:solidFill>
                  <a:schemeClr val="tx1"/>
                </a:solidFill>
                <a:latin typeface="Times New Roman" pitchFamily="18" charset="0"/>
                <a:cs typeface="Times New Roman" pitchFamily="18" charset="0"/>
              </a:rPr>
              <a:t>d /</a:t>
            </a:r>
            <a:r>
              <a:rPr lang="en-US" sz="2400" dirty="0" err="1" smtClean="0">
                <a:solidFill>
                  <a:schemeClr val="tx1"/>
                </a:solidFill>
                <a:latin typeface="Times New Roman" pitchFamily="18" charset="0"/>
                <a:cs typeface="Times New Roman" pitchFamily="18" charset="0"/>
              </a:rPr>
              <a:t>vr</a:t>
            </a:r>
            <a:r>
              <a:rPr lang="en-US" sz="2400" dirty="0" smtClean="0">
                <a:solidFill>
                  <a:schemeClr val="tx1"/>
                </a:solidFill>
                <a:latin typeface="Times New Roman" pitchFamily="18" charset="0"/>
                <a:cs typeface="Times New Roman" pitchFamily="18" charset="0"/>
              </a:rPr>
              <a:t>/www/html</a:t>
            </a:r>
          </a:p>
          <a:p>
            <a:pPr algn="just"/>
            <a:r>
              <a:rPr lang="en-US" sz="2400" dirty="0" smtClean="0">
                <a:solidFill>
                  <a:schemeClr val="tx1"/>
                </a:solidFill>
                <a:latin typeface="Times New Roman" pitchFamily="18" charset="0"/>
                <a:cs typeface="Times New Roman" pitchFamily="18" charset="0"/>
              </a:rPr>
              <a:t>We get </a:t>
            </a:r>
            <a:r>
              <a:rPr lang="en-US" sz="2400" dirty="0">
                <a:solidFill>
                  <a:schemeClr val="tx1"/>
                </a:solidFill>
                <a:latin typeface="Times New Roman" pitchFamily="18" charset="0"/>
                <a:cs typeface="Times New Roman" pitchFamily="18" charset="0"/>
                <a:hlinkClick r:id="rId2"/>
              </a:rPr>
              <a:t>https://</a:t>
            </a:r>
            <a:r>
              <a:rPr lang="en-US" sz="2400" dirty="0" smtClean="0">
                <a:solidFill>
                  <a:schemeClr val="tx1"/>
                </a:solidFill>
                <a:latin typeface="Times New Roman" pitchFamily="18" charset="0"/>
                <a:cs typeface="Times New Roman" pitchFamily="18" charset="0"/>
                <a:hlinkClick r:id="rId2"/>
              </a:rPr>
              <a:t>wordpress.org/latest.tar.gz</a:t>
            </a:r>
            <a:endParaRPr lang="en-US" sz="2400" dirty="0" smtClean="0">
              <a:solidFill>
                <a:schemeClr val="tx1"/>
              </a:solidFill>
              <a:latin typeface="Times New Roman" pitchFamily="18" charset="0"/>
              <a:cs typeface="Times New Roman" pitchFamily="18" charset="0"/>
            </a:endParaRPr>
          </a:p>
          <a:p>
            <a:pPr algn="just"/>
            <a:r>
              <a:rPr lang="en-US" sz="2400" dirty="0">
                <a:solidFill>
                  <a:schemeClr val="tx1"/>
                </a:solidFill>
                <a:latin typeface="Times New Roman" pitchFamily="18" charset="0"/>
                <a:cs typeface="Times New Roman" pitchFamily="18" charset="0"/>
              </a:rPr>
              <a:t>tar </a:t>
            </a:r>
            <a:r>
              <a:rPr lang="en-US" sz="2400" dirty="0" err="1">
                <a:solidFill>
                  <a:schemeClr val="tx1"/>
                </a:solidFill>
                <a:latin typeface="Times New Roman" pitchFamily="18" charset="0"/>
                <a:cs typeface="Times New Roman" pitchFamily="18" charset="0"/>
              </a:rPr>
              <a:t>xfz</a:t>
            </a:r>
            <a:r>
              <a:rPr lang="en-US" sz="2400" dirty="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latest.tar.gz</a:t>
            </a:r>
          </a:p>
          <a:p>
            <a:pPr algn="just"/>
            <a:endParaRPr lang="en-US" sz="2400" dirty="0">
              <a:solidFill>
                <a:schemeClr val="tx1"/>
              </a:solidFill>
              <a:latin typeface="Times New Roman" pitchFamily="18" charset="0"/>
              <a:cs typeface="Times New Roman" pitchFamily="18" charset="0"/>
            </a:endParaRPr>
          </a:p>
          <a:p>
            <a:pPr algn="just"/>
            <a:r>
              <a:rPr lang="en-US" sz="2400" dirty="0" smtClean="0">
                <a:solidFill>
                  <a:schemeClr val="tx1"/>
                </a:solidFill>
                <a:latin typeface="Times New Roman" pitchFamily="18" charset="0"/>
                <a:cs typeface="Times New Roman" pitchFamily="18" charset="0"/>
              </a:rPr>
              <a:t>These commands will download </a:t>
            </a:r>
            <a:r>
              <a:rPr lang="en-US" sz="2400" dirty="0" err="1" smtClean="0">
                <a:solidFill>
                  <a:schemeClr val="tx1"/>
                </a:solidFill>
                <a:latin typeface="Times New Roman" pitchFamily="18" charset="0"/>
                <a:cs typeface="Times New Roman" pitchFamily="18" charset="0"/>
              </a:rPr>
              <a:t>wordpress</a:t>
            </a:r>
            <a:r>
              <a:rPr lang="en-US" sz="2400" dirty="0" smtClean="0">
                <a:solidFill>
                  <a:schemeClr val="tx1"/>
                </a:solidFill>
                <a:latin typeface="Times New Roman" pitchFamily="18" charset="0"/>
                <a:cs typeface="Times New Roman" pitchFamily="18" charset="0"/>
              </a:rPr>
              <a:t> core files in your directory &amp; extract it. You will get the </a:t>
            </a:r>
            <a:r>
              <a:rPr lang="en-US" sz="2400" dirty="0" err="1" smtClean="0">
                <a:solidFill>
                  <a:schemeClr val="tx1"/>
                </a:solidFill>
                <a:latin typeface="Times New Roman" pitchFamily="18" charset="0"/>
                <a:cs typeface="Times New Roman" pitchFamily="18" charset="0"/>
              </a:rPr>
              <a:t>wordpress</a:t>
            </a:r>
            <a:r>
              <a:rPr lang="en-US" sz="2400" dirty="0" smtClean="0">
                <a:solidFill>
                  <a:schemeClr val="tx1"/>
                </a:solidFill>
                <a:latin typeface="Times New Roman" pitchFamily="18" charset="0"/>
                <a:cs typeface="Times New Roman" pitchFamily="18" charset="0"/>
              </a:rPr>
              <a:t> installation page very easily.</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65334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smtClean="0">
                <a:latin typeface="Times New Roman" pitchFamily="18" charset="0"/>
                <a:cs typeface="Times New Roman" pitchFamily="18" charset="0"/>
              </a:rPr>
              <a:t>Now we have to start apache server:</a:t>
            </a:r>
            <a:endParaRPr lang="en-US" sz="44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solidFill>
                  <a:schemeClr val="tx1"/>
                </a:solidFill>
                <a:latin typeface="Times New Roman" pitchFamily="18" charset="0"/>
                <a:cs typeface="Times New Roman" pitchFamily="18" charset="0"/>
              </a:rPr>
              <a:t>For this , we will hit this command.</a:t>
            </a:r>
            <a:endParaRPr lang="en-US" sz="2400" dirty="0">
              <a:solidFill>
                <a:schemeClr val="tx1"/>
              </a:solidFill>
              <a:latin typeface="Times New Roman" pitchFamily="18" charset="0"/>
              <a:cs typeface="Times New Roman"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6786" y="2781300"/>
            <a:ext cx="8953499" cy="3299273"/>
          </a:xfrm>
          <a:prstGeom prst="rect">
            <a:avLst/>
          </a:prstGeom>
        </p:spPr>
      </p:pic>
    </p:spTree>
    <p:extLst>
      <p:ext uri="{BB962C8B-B14F-4D97-AF65-F5344CB8AC3E}">
        <p14:creationId xmlns:p14="http://schemas.microsoft.com/office/powerpoint/2010/main" xmlns="" val="1971785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Times New Roman" pitchFamily="18" charset="0"/>
                <a:cs typeface="Times New Roman" pitchFamily="18" charset="0"/>
              </a:rPr>
              <a:t>Create a index.html file in Our IP (server):</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b="1" dirty="0" smtClean="0">
                <a:latin typeface="Times New Roman" pitchFamily="18" charset="0"/>
                <a:cs typeface="Times New Roman" pitchFamily="18" charset="0"/>
              </a:rPr>
              <a:t>Follow these commands</a:t>
            </a:r>
          </a:p>
          <a:p>
            <a:pPr algn="just"/>
            <a:r>
              <a:rPr lang="en-US" sz="2400" dirty="0" smtClean="0">
                <a:latin typeface="Times New Roman" pitchFamily="18" charset="0"/>
                <a:cs typeface="Times New Roman" pitchFamily="18" charset="0"/>
              </a:rPr>
              <a:t>Create a file : vim index.html</a:t>
            </a:r>
          </a:p>
          <a:p>
            <a:pPr algn="just"/>
            <a:r>
              <a:rPr lang="en-US" sz="2400" dirty="0" smtClean="0">
                <a:latin typeface="Times New Roman" pitchFamily="18" charset="0"/>
                <a:cs typeface="Times New Roman" pitchFamily="18" charset="0"/>
              </a:rPr>
              <a:t>Edit this file : vi  index.html</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Suppose I will write these html codes :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&lt;html&gt;This is our website.&lt;/html&gt;</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save , I will enter this :  :</a:t>
            </a:r>
            <a:r>
              <a:rPr lang="en-US" sz="2400" dirty="0" err="1" smtClean="0">
                <a:latin typeface="Times New Roman" pitchFamily="18" charset="0"/>
                <a:cs typeface="Times New Roman" pitchFamily="18" charset="0"/>
              </a:rPr>
              <a:t>wq</a:t>
            </a:r>
            <a:endParaRPr lang="en-US" sz="2400" dirty="0" smtClean="0">
              <a:latin typeface="Times New Roman" pitchFamily="18" charset="0"/>
              <a:cs typeface="Times New Roman" pitchFamily="18" charset="0"/>
            </a:endParaRPr>
          </a:p>
          <a:p>
            <a:endParaRPr lang="en-US" dirty="0"/>
          </a:p>
          <a:p>
            <a:pPr marL="0" indent="0">
              <a:buNone/>
            </a:pPr>
            <a:endParaRPr lang="en-US" dirty="0"/>
          </a:p>
        </p:txBody>
      </p:sp>
    </p:spTree>
    <p:extLst>
      <p:ext uri="{BB962C8B-B14F-4D97-AF65-F5344CB8AC3E}">
        <p14:creationId xmlns:p14="http://schemas.microsoft.com/office/powerpoint/2010/main" xmlns="" val="183248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latin typeface="Times New Roman" pitchFamily="18" charset="0"/>
                <a:cs typeface="Times New Roman" pitchFamily="18" charset="0"/>
              </a:rPr>
              <a:t>Now we’ll check our server via IP Address:</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Go to your browser &amp; type your </a:t>
            </a:r>
            <a:r>
              <a:rPr lang="en-US" sz="2400" dirty="0" err="1" smtClean="0">
                <a:latin typeface="Times New Roman" pitchFamily="18" charset="0"/>
                <a:cs typeface="Times New Roman" pitchFamily="18" charset="0"/>
              </a:rPr>
              <a:t>ip</a:t>
            </a:r>
            <a:r>
              <a:rPr lang="en-US" sz="2400" dirty="0" smtClean="0">
                <a:latin typeface="Times New Roman" pitchFamily="18" charset="0"/>
                <a:cs typeface="Times New Roman" pitchFamily="18" charset="0"/>
              </a:rPr>
              <a:t>. My </a:t>
            </a:r>
            <a:r>
              <a:rPr lang="en-US" sz="2400" dirty="0" err="1" smtClean="0">
                <a:latin typeface="Times New Roman" pitchFamily="18" charset="0"/>
                <a:cs typeface="Times New Roman" pitchFamily="18" charset="0"/>
              </a:rPr>
              <a:t>ip</a:t>
            </a:r>
            <a:r>
              <a:rPr lang="en-US" sz="2400" dirty="0" smtClean="0">
                <a:latin typeface="Times New Roman" pitchFamily="18" charset="0"/>
                <a:cs typeface="Times New Roman" pitchFamily="18" charset="0"/>
              </a:rPr>
              <a:t> : 192.168.1.102 . &amp; its working.</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98802" y="2756415"/>
            <a:ext cx="5660368" cy="2833017"/>
          </a:xfrm>
          <a:prstGeom prst="rect">
            <a:avLst/>
          </a:prstGeom>
        </p:spPr>
      </p:pic>
      <p:sp>
        <p:nvSpPr>
          <p:cNvPr id="6" name="Rectangle 5"/>
          <p:cNvSpPr/>
          <p:nvPr/>
        </p:nvSpPr>
        <p:spPr>
          <a:xfrm>
            <a:off x="1350180" y="3995003"/>
            <a:ext cx="2770496" cy="750627"/>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This is Our Site !!</a:t>
            </a:r>
            <a:endParaRPr lang="en-US" dirty="0">
              <a:solidFill>
                <a:schemeClr val="tx1"/>
              </a:solidFill>
            </a:endParaRPr>
          </a:p>
        </p:txBody>
      </p:sp>
    </p:spTree>
    <p:extLst>
      <p:ext uri="{BB962C8B-B14F-4D97-AF65-F5344CB8AC3E}">
        <p14:creationId xmlns:p14="http://schemas.microsoft.com/office/powerpoint/2010/main" xmlns="" val="2371329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smtClean="0">
                <a:latin typeface="Times New Roman" pitchFamily="18" charset="0"/>
                <a:cs typeface="Times New Roman" pitchFamily="18" charset="0"/>
              </a:rPr>
              <a:t>PROBLEM:</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Its Called </a:t>
            </a:r>
            <a:r>
              <a:rPr lang="en-US" sz="2400" dirty="0">
                <a:solidFill>
                  <a:srgbClr val="FF0000"/>
                </a:solidFill>
                <a:latin typeface="Times New Roman" pitchFamily="18" charset="0"/>
                <a:cs typeface="Times New Roman" pitchFamily="18" charset="0"/>
              </a:rPr>
              <a:t>PORT FORWARDING</a:t>
            </a:r>
            <a:r>
              <a:rPr lang="en-US" sz="2400" dirty="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There has a problem. It’s a local server. But we want to use it worldwide </a:t>
            </a:r>
            <a:r>
              <a:rPr lang="en-US" sz="2400" dirty="0">
                <a:latin typeface="Times New Roman" pitchFamily="18" charset="0"/>
                <a:cs typeface="Times New Roman" pitchFamily="18" charset="0"/>
              </a:rPr>
              <a:t>o</a:t>
            </a:r>
            <a:r>
              <a:rPr lang="en-US" sz="2400" dirty="0" smtClean="0">
                <a:latin typeface="Times New Roman" pitchFamily="18" charset="0"/>
                <a:cs typeface="Times New Roman" pitchFamily="18" charset="0"/>
              </a:rPr>
              <a:t>n internet. Now we need to forward our port in our router. Other it will not be opened. </a:t>
            </a:r>
          </a:p>
          <a:p>
            <a:pPr marL="0" indent="0">
              <a:buNone/>
            </a:pPr>
            <a:endParaRPr lang="en-US" sz="2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l="-2130" t="-40336" r="2130" b="48526"/>
          <a:stretch/>
        </p:blipFill>
        <p:spPr>
          <a:xfrm>
            <a:off x="1905040" y="1404620"/>
            <a:ext cx="4571960" cy="4834476"/>
          </a:xfrm>
          <a:prstGeom prst="rect">
            <a:avLst/>
          </a:prstGeom>
        </p:spPr>
      </p:pic>
    </p:spTree>
    <p:extLst>
      <p:ext uri="{BB962C8B-B14F-4D97-AF65-F5344CB8AC3E}">
        <p14:creationId xmlns:p14="http://schemas.microsoft.com/office/powerpoint/2010/main" xmlns="" val="415285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chemeClr val="tx1">
                    <a:lumMod val="95000"/>
                    <a:lumOff val="5000"/>
                  </a:schemeClr>
                </a:solidFill>
                <a:latin typeface="Times New Roman" pitchFamily="18" charset="0"/>
                <a:cs typeface="Times New Roman" pitchFamily="18" charset="0"/>
              </a:rPr>
              <a:t>Port Forwarding:</a:t>
            </a:r>
            <a:endParaRPr lang="en-US" b="1" u="sng" dirty="0">
              <a:solidFill>
                <a:schemeClr val="tx1">
                  <a:lumMod val="95000"/>
                  <a:lumOff val="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Go to your router &gt; Forwarding &gt; Virtual &gt; Add New . Now Set It following this screenshot &amp; save it. In IP address , you have to put your own public IP .You can find it on router home page in “WAN” section</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41657" y="3342640"/>
            <a:ext cx="4502487" cy="2891905"/>
          </a:xfrm>
          <a:prstGeom prst="rect">
            <a:avLst/>
          </a:prstGeom>
        </p:spPr>
      </p:pic>
    </p:spTree>
    <p:extLst>
      <p:ext uri="{BB962C8B-B14F-4D97-AF65-F5344CB8AC3E}">
        <p14:creationId xmlns:p14="http://schemas.microsoft.com/office/powerpoint/2010/main" xmlns="" val="122651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3875" y="617538"/>
            <a:ext cx="3768726" cy="2214562"/>
          </a:xfrm>
          <a:prstGeom prst="rect">
            <a:avLst/>
          </a:prstGeom>
        </p:spPr>
        <p:txBody>
          <a:bodyPr>
            <a:normAutofit/>
          </a:bodyPr>
          <a:lstStyle/>
          <a:p>
            <a:pPr fontAlgn="base"/>
            <a:r>
              <a:rPr lang="en-US" sz="3200" b="1" dirty="0" smtClean="0">
                <a:solidFill>
                  <a:schemeClr val="tx1"/>
                </a:solidFill>
                <a:latin typeface="Times New Roman" pitchFamily="18" charset="0"/>
                <a:cs typeface="Times New Roman" pitchFamily="18" charset="0"/>
              </a:rPr>
              <a:t>Presented to:</a:t>
            </a:r>
            <a:r>
              <a:rPr lang="en-US" sz="2800" dirty="0" smtClean="0">
                <a:solidFill>
                  <a:schemeClr val="tx1"/>
                </a:solidFill>
                <a:latin typeface="Times New Roman" pitchFamily="18" charset="0"/>
                <a:cs typeface="Times New Roman" pitchFamily="18" charset="0"/>
              </a:rPr>
              <a:t/>
            </a:r>
            <a:br>
              <a:rPr lang="en-US" sz="2800" dirty="0" smtClean="0">
                <a:solidFill>
                  <a:schemeClr val="tx1"/>
                </a:solidFill>
                <a:latin typeface="Times New Roman" pitchFamily="18" charset="0"/>
                <a:cs typeface="Times New Roman" pitchFamily="18" charset="0"/>
              </a:rPr>
            </a:br>
            <a:r>
              <a:rPr lang="en-US" sz="2400" b="1" dirty="0" smtClean="0"/>
              <a:t> </a:t>
            </a:r>
            <a:r>
              <a:rPr lang="en-US" sz="2400" i="1" dirty="0" smtClean="0">
                <a:solidFill>
                  <a:schemeClr val="tx1"/>
                </a:solidFill>
                <a:latin typeface="Times New Roman" pitchFamily="18" charset="0"/>
                <a:cs typeface="Times New Roman" pitchFamily="18" charset="0"/>
              </a:rPr>
              <a:t>MD </a:t>
            </a:r>
            <a:r>
              <a:rPr lang="en-US" sz="2400" i="1" dirty="0" err="1" smtClean="0">
                <a:solidFill>
                  <a:schemeClr val="tx1"/>
                </a:solidFill>
                <a:latin typeface="Times New Roman" pitchFamily="18" charset="0"/>
                <a:cs typeface="Times New Roman" pitchFamily="18" charset="0"/>
              </a:rPr>
              <a:t>Ataullah</a:t>
            </a:r>
            <a:r>
              <a:rPr lang="en-US" sz="2400" i="1" dirty="0" smtClean="0">
                <a:solidFill>
                  <a:schemeClr val="tx1"/>
                </a:solidFill>
                <a:latin typeface="Times New Roman" pitchFamily="18" charset="0"/>
                <a:cs typeface="Times New Roman" pitchFamily="18" charset="0"/>
              </a:rPr>
              <a:t> </a:t>
            </a:r>
            <a:r>
              <a:rPr lang="en-US" sz="2400" i="1" dirty="0" err="1" smtClean="0">
                <a:solidFill>
                  <a:schemeClr val="tx1"/>
                </a:solidFill>
                <a:latin typeface="Times New Roman" pitchFamily="18" charset="0"/>
                <a:cs typeface="Times New Roman" pitchFamily="18" charset="0"/>
              </a:rPr>
              <a:t>Bhuiyan</a:t>
            </a:r>
            <a:r>
              <a:rPr lang="en-US" sz="2400" i="1" dirty="0" smtClean="0">
                <a:solidFill>
                  <a:schemeClr val="tx1"/>
                </a:solidFill>
                <a:latin typeface="Times New Roman" pitchFamily="18" charset="0"/>
                <a:cs typeface="Times New Roman" pitchFamily="18" charset="0"/>
              </a:rPr>
              <a:t/>
            </a:r>
            <a:br>
              <a:rPr lang="en-US" sz="2400" i="1" dirty="0" smtClean="0">
                <a:solidFill>
                  <a:schemeClr val="tx1"/>
                </a:solidFill>
                <a:latin typeface="Times New Roman" pitchFamily="18" charset="0"/>
                <a:cs typeface="Times New Roman" pitchFamily="18" charset="0"/>
              </a:rPr>
            </a:br>
            <a:r>
              <a:rPr lang="en-US" sz="2400" i="1" dirty="0" smtClean="0">
                <a:solidFill>
                  <a:schemeClr val="tx1"/>
                </a:solidFill>
                <a:latin typeface="Times New Roman" pitchFamily="18" charset="0"/>
                <a:cs typeface="Times New Roman" pitchFamily="18" charset="0"/>
              </a:rPr>
              <a:t>Lecturer Department of CSE</a:t>
            </a:r>
            <a:br>
              <a:rPr lang="en-US" sz="2400" i="1" dirty="0" smtClean="0">
                <a:solidFill>
                  <a:schemeClr val="tx1"/>
                </a:solidFill>
                <a:latin typeface="Times New Roman" pitchFamily="18" charset="0"/>
                <a:cs typeface="Times New Roman" pitchFamily="18" charset="0"/>
              </a:rPr>
            </a:br>
            <a:r>
              <a:rPr lang="en-US" sz="2400" i="1" dirty="0" smtClean="0">
                <a:solidFill>
                  <a:schemeClr val="tx1"/>
                </a:solidFill>
                <a:latin typeface="Times New Roman" pitchFamily="18" charset="0"/>
                <a:cs typeface="Times New Roman" pitchFamily="18" charset="0"/>
              </a:rPr>
              <a:t>City University</a:t>
            </a:r>
            <a:endParaRPr lang="en-US" sz="2400" i="1" dirty="0">
              <a:solidFill>
                <a:schemeClr val="tx1"/>
              </a:solidFill>
              <a:latin typeface="Times New Roman" pitchFamily="18" charset="0"/>
              <a:cs typeface="Times New Roman" pitchFamily="18" charset="0"/>
            </a:endParaRPr>
          </a:p>
        </p:txBody>
      </p:sp>
      <p:sp>
        <p:nvSpPr>
          <p:cNvPr id="4" name="Title 1"/>
          <p:cNvSpPr txBox="1">
            <a:spLocks/>
          </p:cNvSpPr>
          <p:nvPr/>
        </p:nvSpPr>
        <p:spPr>
          <a:xfrm>
            <a:off x="4419600" y="3109684"/>
            <a:ext cx="4657726" cy="2070100"/>
          </a:xfrm>
          <a:prstGeom prst="rect">
            <a:avLst/>
          </a:prstGeom>
        </p:spPr>
        <p:txBody>
          <a:bodyPr vert="horz" lIns="91440" tIns="45720" rIns="91440" bIns="45720" rtlCol="0" anchor="b">
            <a:normAutofit/>
          </a:bodyPr>
          <a:lstStyle/>
          <a:p>
            <a:r>
              <a:rPr lang="en-US" sz="3200" b="1" dirty="0" smtClean="0">
                <a:latin typeface="Times New Roman" pitchFamily="18" charset="0"/>
                <a:cs typeface="Times New Roman" pitchFamily="18" charset="0"/>
              </a:rPr>
              <a:t>Presented by:</a:t>
            </a: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400" i="1" dirty="0" smtClean="0">
                <a:latin typeface="Times New Roman" pitchFamily="18" charset="0"/>
                <a:cs typeface="Times New Roman" pitchFamily="18" charset="0"/>
              </a:rPr>
              <a:t>Md Pias Hossain -   163432563</a:t>
            </a:r>
          </a:p>
          <a:p>
            <a:r>
              <a:rPr lang="en-US" sz="2400" i="1" dirty="0" smtClean="0">
                <a:latin typeface="Times New Roman" pitchFamily="18" charset="0"/>
                <a:cs typeface="Times New Roman" pitchFamily="18" charset="0"/>
              </a:rPr>
              <a:t>Md Rasel Hossain- 163432521</a:t>
            </a:r>
          </a:p>
          <a:p>
            <a:pPr fontAlgn="ctr"/>
            <a:r>
              <a:rPr lang="en-US" sz="2400" i="1" dirty="0" err="1" smtClean="0">
                <a:latin typeface="Times New Roman" pitchFamily="18" charset="0"/>
                <a:cs typeface="Times New Roman" pitchFamily="18" charset="0"/>
              </a:rPr>
              <a:t>Mehedi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Hasan</a:t>
            </a:r>
            <a:r>
              <a:rPr lang="en-US" sz="2400" i="1" dirty="0" smtClean="0">
                <a:latin typeface="Times New Roman" pitchFamily="18" charset="0"/>
                <a:cs typeface="Times New Roman" pitchFamily="18" charset="0"/>
              </a:rPr>
              <a:t>   -   163432564</a:t>
            </a:r>
          </a:p>
          <a:p>
            <a:pPr fontAlgn="ctr"/>
            <a:r>
              <a:rPr lang="en-US" sz="2400" i="1" dirty="0" smtClean="0">
                <a:latin typeface="Times New Roman" pitchFamily="18" charset="0"/>
                <a:cs typeface="Times New Roman" pitchFamily="18" charset="0"/>
              </a:rPr>
              <a:t>Alamgir Hossain - 163432584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smtClean="0">
                <a:solidFill>
                  <a:schemeClr val="tx1"/>
                </a:solidFill>
                <a:latin typeface="Times New Roman" pitchFamily="18" charset="0"/>
                <a:cs typeface="Times New Roman" pitchFamily="18" charset="0"/>
              </a:rPr>
              <a:t>Try Working Or Not:</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Times New Roman" pitchFamily="18" charset="0"/>
                <a:cs typeface="Times New Roman" pitchFamily="18" charset="0"/>
              </a:rPr>
              <a:t>Now again we enter our IP address : 103.218.189.201 (Public IP)</a:t>
            </a:r>
          </a:p>
          <a:p>
            <a:r>
              <a:rPr lang="en-US" sz="2400" dirty="0" smtClean="0">
                <a:solidFill>
                  <a:schemeClr val="tx1"/>
                </a:solidFill>
                <a:latin typeface="Times New Roman" pitchFamily="18" charset="0"/>
                <a:cs typeface="Times New Roman" pitchFamily="18" charset="0"/>
              </a:rPr>
              <a:t>Yah! Its working now.</a:t>
            </a:r>
            <a:endParaRPr lang="en-US" sz="2400" dirty="0">
              <a:solidFill>
                <a:schemeClr val="tx1"/>
              </a:solidFill>
              <a:latin typeface="Times New Roman" pitchFamily="18" charset="0"/>
              <a:cs typeface="Times New Roman" pitchFamily="18" charset="0"/>
            </a:endParaRPr>
          </a:p>
          <a:p>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26525" y="3471591"/>
            <a:ext cx="5461048" cy="2765802"/>
          </a:xfrm>
          <a:prstGeom prst="rect">
            <a:avLst/>
          </a:prstGeom>
        </p:spPr>
      </p:pic>
      <p:sp>
        <p:nvSpPr>
          <p:cNvPr id="6" name="Rectangle 5"/>
          <p:cNvSpPr/>
          <p:nvPr/>
        </p:nvSpPr>
        <p:spPr>
          <a:xfrm>
            <a:off x="1998457" y="4317410"/>
            <a:ext cx="2770496" cy="750627"/>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This is Our Site !!</a:t>
            </a:r>
            <a:endParaRPr lang="en-US" dirty="0">
              <a:solidFill>
                <a:schemeClr val="tx1"/>
              </a:solidFill>
            </a:endParaRPr>
          </a:p>
        </p:txBody>
      </p:sp>
    </p:spTree>
    <p:extLst>
      <p:ext uri="{BB962C8B-B14F-4D97-AF65-F5344CB8AC3E}">
        <p14:creationId xmlns:p14="http://schemas.microsoft.com/office/powerpoint/2010/main" xmlns="" val="2794926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2277534"/>
            <a:ext cx="7543800" cy="2319866"/>
          </a:xfrm>
        </p:spPr>
        <p:txBody>
          <a:bodyPr>
            <a:normAutofit/>
          </a:bodyPr>
          <a:lstStyle/>
          <a:p>
            <a:pPr algn="just">
              <a:buNone/>
            </a:pPr>
            <a:r>
              <a:rPr lang="en-US" sz="2400" dirty="0" smtClean="0">
                <a:solidFill>
                  <a:schemeClr val="tx1"/>
                </a:solidFill>
                <a:latin typeface="Times New Roman" pitchFamily="18" charset="0"/>
                <a:cs typeface="Times New Roman" pitchFamily="18" charset="0"/>
              </a:rPr>
              <a:t>That’s a way , how you can create a Basic web server via Raspberry Pi in your home. Its too easy and cheap than buy a host server every month. Its not so powerful , but you can create manage your personal web server in your home &amp; use it for personal purpose. </a:t>
            </a:r>
            <a:endParaRPr lang="en-US" sz="2400" dirty="0">
              <a:solidFill>
                <a:schemeClr val="tx1"/>
              </a:solidFill>
              <a:latin typeface="Times New Roman" pitchFamily="18" charset="0"/>
              <a:cs typeface="Times New Roman" pitchFamily="18" charset="0"/>
            </a:endParaRPr>
          </a:p>
        </p:txBody>
      </p:sp>
      <p:sp>
        <p:nvSpPr>
          <p:cNvPr id="4" name="Content Placeholder 2"/>
          <p:cNvSpPr txBox="1">
            <a:spLocks/>
          </p:cNvSpPr>
          <p:nvPr/>
        </p:nvSpPr>
        <p:spPr>
          <a:xfrm>
            <a:off x="848360" y="1007534"/>
            <a:ext cx="7546340" cy="1113366"/>
          </a:xfrm>
          <a:prstGeom prst="rect">
            <a:avLst/>
          </a:prstGeom>
        </p:spPr>
        <p:txBody>
          <a:bodyPr vert="horz" lIns="0" tIns="45720" rIns="0" bIns="45720" rtlCol="0">
            <a:normAutofit/>
          </a:bodyPr>
          <a:lstStyle/>
          <a:p>
            <a:pPr marL="1920240" lvl="4" indent="-91440" defTabSz="914400">
              <a:lnSpc>
                <a:spcPct val="90000"/>
              </a:lnSpc>
              <a:spcBef>
                <a:spcPts val="1200"/>
              </a:spcBef>
              <a:spcAft>
                <a:spcPts val="200"/>
              </a:spcAft>
              <a:buClr>
                <a:schemeClr val="accent1"/>
              </a:buClr>
              <a:buSzPct val="100000"/>
            </a:pPr>
            <a:r>
              <a:rPr lang="en-US" sz="4400" b="1" u="sng" dirty="0" smtClean="0">
                <a:latin typeface="Times New Roman" pitchFamily="18" charset="0"/>
                <a:cs typeface="Times New Roman" pitchFamily="18" charset="0"/>
              </a:rPr>
              <a:t>CONCLUSION</a:t>
            </a:r>
            <a:endParaRPr kumimoji="0" lang="en-US" sz="4400" b="1" i="0" u="none" strike="noStrike" kern="1200" cap="none" spc="0" normalizeH="0" baseline="0" noProof="0" dirty="0">
              <a:ln>
                <a:noFill/>
              </a:ln>
              <a:solidFill>
                <a:schemeClr val="accent2">
                  <a:lumMod val="75000"/>
                </a:schemeClr>
              </a:solidFill>
              <a:effectLst/>
              <a:uLnTx/>
              <a:uFillTx/>
              <a:latin typeface="+mn-lt"/>
              <a:ea typeface="+mn-ea"/>
              <a:cs typeface="+mn-cs"/>
            </a:endParaRPr>
          </a:p>
        </p:txBody>
      </p:sp>
    </p:spTree>
    <p:extLst>
      <p:ext uri="{BB962C8B-B14F-4D97-AF65-F5344CB8AC3E}">
        <p14:creationId xmlns:p14="http://schemas.microsoft.com/office/powerpoint/2010/main" xmlns="" val="589752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2.jpg"/>
          <p:cNvPicPr>
            <a:picLocks noChangeAspect="1"/>
          </p:cNvPicPr>
          <p:nvPr/>
        </p:nvPicPr>
        <p:blipFill>
          <a:blip r:embed="rId2" cstate="print"/>
          <a:stretch>
            <a:fillRect/>
          </a:stretch>
        </p:blipFill>
        <p:spPr>
          <a:xfrm>
            <a:off x="0" y="0"/>
            <a:ext cx="9220200" cy="6858000"/>
          </a:xfrm>
          <a:prstGeom prst="rect">
            <a:avLst/>
          </a:prstGeom>
        </p:spPr>
      </p:pic>
    </p:spTree>
    <p:extLst>
      <p:ext uri="{BB962C8B-B14F-4D97-AF65-F5344CB8AC3E}">
        <p14:creationId xmlns:p14="http://schemas.microsoft.com/office/powerpoint/2010/main" xmlns="" val="88819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800100" y="2413000"/>
            <a:ext cx="7543800" cy="1736725"/>
          </a:xfrm>
        </p:spPr>
        <p:txBody>
          <a:bodyPr>
            <a:normAutofit fontScale="90000"/>
          </a:bodyPr>
          <a:lstStyle/>
          <a:p>
            <a:pPr algn="ctr"/>
            <a:r>
              <a:rPr lang="en-US" b="1" dirty="0" smtClean="0">
                <a:solidFill>
                  <a:schemeClr val="tx1"/>
                </a:solidFill>
                <a:latin typeface="Times New Roman" pitchFamily="18" charset="0"/>
                <a:cs typeface="Times New Roman" pitchFamily="18" charset="0"/>
              </a:rPr>
              <a:t>WELCOME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TO </a:t>
            </a:r>
            <a:br>
              <a:rPr lang="en-US" b="1" dirty="0" smtClean="0">
                <a:solidFill>
                  <a:schemeClr val="tx1"/>
                </a:solidFill>
                <a:latin typeface="Times New Roman" pitchFamily="18" charset="0"/>
                <a:cs typeface="Times New Roman" pitchFamily="18" charset="0"/>
              </a:rPr>
            </a:br>
            <a:r>
              <a:rPr lang="en-US" b="1" dirty="0" smtClean="0">
                <a:solidFill>
                  <a:schemeClr val="tx1"/>
                </a:solidFill>
                <a:latin typeface="Times New Roman" pitchFamily="18" charset="0"/>
                <a:cs typeface="Times New Roman" pitchFamily="18" charset="0"/>
              </a:rPr>
              <a:t>OUR PRESENTATION</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1384300" y="381000"/>
            <a:ext cx="6210300" cy="1016000"/>
          </a:xfrm>
        </p:spPr>
        <p:txBody>
          <a:bodyPr>
            <a:normAutofit/>
          </a:bodyPr>
          <a:lstStyle/>
          <a:p>
            <a:pPr algn="ctr"/>
            <a:r>
              <a:rPr lang="en-US" sz="4400" b="1" u="sng" dirty="0" smtClean="0">
                <a:solidFill>
                  <a:schemeClr val="tx1"/>
                </a:solidFill>
                <a:latin typeface="Times New Roman" pitchFamily="18" charset="0"/>
                <a:cs typeface="Times New Roman" pitchFamily="18" charset="0"/>
              </a:rPr>
              <a:t>INTRODUCTION</a:t>
            </a:r>
            <a:endParaRPr lang="en-US" sz="4400" b="1" u="sng" dirty="0">
              <a:solidFill>
                <a:schemeClr val="tx1"/>
              </a:solidFill>
            </a:endParaRPr>
          </a:p>
        </p:txBody>
      </p:sp>
      <p:sp>
        <p:nvSpPr>
          <p:cNvPr id="8" name="Title 6"/>
          <p:cNvSpPr txBox="1">
            <a:spLocks/>
          </p:cNvSpPr>
          <p:nvPr/>
        </p:nvSpPr>
        <p:spPr>
          <a:xfrm>
            <a:off x="558800" y="1378873"/>
            <a:ext cx="7937500" cy="3699332"/>
          </a:xfrm>
          <a:prstGeom prst="rect">
            <a:avLst/>
          </a:prstGeom>
        </p:spPr>
        <p:txBody>
          <a:bodyPr vert="horz" lIns="91440" tIns="45720" rIns="91440" bIns="45720" rtlCol="0" anchor="b">
            <a:normAutofit/>
          </a:bodyPr>
          <a:lstStyle/>
          <a:p>
            <a:pPr algn="just">
              <a:buFont typeface="Arial" pitchFamily="34" charset="0"/>
              <a:buChar char="•"/>
            </a:pPr>
            <a:r>
              <a:rPr lang="en-US" sz="2400" dirty="0" smtClean="0">
                <a:latin typeface="Times New Roman" pitchFamily="18" charset="0"/>
                <a:cs typeface="Times New Roman" pitchFamily="18" charset="0"/>
              </a:rPr>
              <a:t>The Cloud has become a greatly overloaded term over the last few years. It covers many services and technologies. Large cloud vendors offer data center </a:t>
            </a:r>
            <a:r>
              <a:rPr lang="en-US" sz="2400" dirty="0" smtClean="0">
                <a:latin typeface="Times New Roman" pitchFamily="18" charset="0"/>
                <a:cs typeface="Times New Roman" pitchFamily="18" charset="0"/>
              </a:rPr>
              <a:t>host web applications</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p>
          <a:p>
            <a:pPr algn="just">
              <a:buFont typeface="Arial" pitchFamily="34" charset="0"/>
              <a:buChar char="•"/>
            </a:pPr>
            <a:r>
              <a:rPr lang="en-US" sz="2400" dirty="0" smtClean="0">
                <a:latin typeface="Times New Roman" pitchFamily="18" charset="0"/>
                <a:cs typeface="Times New Roman" pitchFamily="18" charset="0"/>
              </a:rPr>
              <a:t>The cloud concept shown in the picture below, is defined by NIST (National Institute of Standards and Technology</a:t>
            </a:r>
            <a:r>
              <a:rPr lang="en-US" sz="2400" dirty="0" smtClean="0">
                <a:latin typeface="Times New Roman" pitchFamily="18" charset="0"/>
                <a:cs typeface="Times New Roman" pitchFamily="18" charset="0"/>
              </a:rPr>
              <a:t>).</a:t>
            </a:r>
            <a:endParaRPr kumimoji="0" lang="en-US" sz="2400" b="0" i="0" u="sng" strike="noStrike" kern="1200" cap="none" spc="-5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1384300" y="368300"/>
            <a:ext cx="6210300" cy="1206500"/>
          </a:xfrm>
          <a:prstGeom prst="rect">
            <a:avLst/>
          </a:prstGeom>
        </p:spPr>
        <p:txBody>
          <a:bodyPr vert="horz" lIns="91440" tIns="45720" rIns="91440" bIns="45720" rtlCol="0" anchor="b">
            <a:normAutofit fontScale="92500" lnSpcReduction="10000"/>
          </a:bodyPr>
          <a:lstStyle/>
          <a:p>
            <a:pPr lvl="0" algn="ctr" defTabSz="914400">
              <a:lnSpc>
                <a:spcPct val="85000"/>
              </a:lnSpc>
              <a:spcBef>
                <a:spcPct val="0"/>
              </a:spcBef>
            </a:pPr>
            <a:r>
              <a:rPr lang="en-US" sz="4800" b="1" u="sng" dirty="0" smtClean="0">
                <a:latin typeface="Times New Roman" pitchFamily="18" charset="0"/>
                <a:cs typeface="Times New Roman" pitchFamily="18" charset="0"/>
              </a:rPr>
              <a:t>BACKGROUND HISTORY</a:t>
            </a:r>
            <a:endParaRPr kumimoji="0" lang="en-US" sz="4800" b="1" i="0" u="sng" strike="noStrike" kern="1200" cap="none" spc="-50" normalizeH="0" baseline="0" noProof="0" dirty="0">
              <a:ln>
                <a:noFill/>
              </a:ln>
              <a:solidFill>
                <a:schemeClr val="tx1"/>
              </a:solidFill>
              <a:effectLst/>
              <a:uLnTx/>
              <a:uFillTx/>
              <a:latin typeface="+mj-lt"/>
              <a:ea typeface="+mj-ea"/>
              <a:cs typeface="+mj-cs"/>
            </a:endParaRPr>
          </a:p>
        </p:txBody>
      </p:sp>
      <p:sp>
        <p:nvSpPr>
          <p:cNvPr id="3" name="Title 6"/>
          <p:cNvSpPr txBox="1">
            <a:spLocks/>
          </p:cNvSpPr>
          <p:nvPr/>
        </p:nvSpPr>
        <p:spPr>
          <a:xfrm>
            <a:off x="1397000" y="4445000"/>
            <a:ext cx="6210300" cy="10160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tabLst/>
              <a:defRPr/>
            </a:pPr>
            <a:endParaRPr kumimoji="0" lang="en-US" sz="2400" b="0" i="0" u="sng" strike="noStrike" kern="1200" cap="none" spc="-50" normalizeH="0" baseline="0" noProof="0" dirty="0">
              <a:ln>
                <a:noFill/>
              </a:ln>
              <a:solidFill>
                <a:schemeClr val="tx1"/>
              </a:solidFill>
              <a:effectLst/>
              <a:uLnTx/>
              <a:uFillTx/>
              <a:latin typeface="+mj-lt"/>
              <a:ea typeface="+mj-ea"/>
              <a:cs typeface="+mj-cs"/>
            </a:endParaRPr>
          </a:p>
        </p:txBody>
      </p:sp>
      <p:sp>
        <p:nvSpPr>
          <p:cNvPr id="4" name="Rectangle 3"/>
          <p:cNvSpPr/>
          <p:nvPr/>
        </p:nvSpPr>
        <p:spPr>
          <a:xfrm>
            <a:off x="673100" y="1938741"/>
            <a:ext cx="7962900" cy="4154984"/>
          </a:xfrm>
          <a:prstGeom prst="rect">
            <a:avLst/>
          </a:prstGeom>
        </p:spPr>
        <p:txBody>
          <a:bodyPr wrap="square">
            <a:spAutoFit/>
          </a:bodyPr>
          <a:lstStyle/>
          <a:p>
            <a:pPr algn="just">
              <a:buFont typeface="Arial" pitchFamily="34" charset="0"/>
              <a:buChar char="•"/>
            </a:pPr>
            <a:r>
              <a:rPr lang="en-US" sz="2400" dirty="0" smtClean="0">
                <a:latin typeface="Times New Roman" pitchFamily="18" charset="0"/>
                <a:cs typeface="Times New Roman" pitchFamily="18" charset="0"/>
              </a:rPr>
              <a:t>A trend towards cloud computing is going on for several years now. Along with this trend, several issues and concerns regarding privacy and security emerged. This report starts off by briefly explaining the current challenges of traditional computing, </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Mainly, the practice of ‘cloud </a:t>
            </a:r>
            <a:r>
              <a:rPr lang="en-US" sz="2400" dirty="0" smtClean="0">
                <a:latin typeface="Times New Roman" pitchFamily="18" charset="0"/>
                <a:cs typeface="Times New Roman" pitchFamily="18" charset="0"/>
              </a:rPr>
              <a:t>computing’ defined </a:t>
            </a:r>
            <a:r>
              <a:rPr lang="en-US" sz="2400" dirty="0" smtClean="0">
                <a:latin typeface="Times New Roman" pitchFamily="18" charset="0"/>
                <a:cs typeface="Times New Roman" pitchFamily="18" charset="0"/>
              </a:rPr>
              <a:t>and explained, together with a variety of user options. One particular option is private cloud using a Raspberry Pi. The reader is guided with a step-by-step setting up the necessary configurations. This setup is popular commercial cloud services</a:t>
            </a:r>
            <a:endParaRPr 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60" y="691236"/>
            <a:ext cx="7543800" cy="1051561"/>
          </a:xfrm>
        </p:spPr>
        <p:txBody>
          <a:bodyPr>
            <a:normAutofit/>
          </a:bodyPr>
          <a:lstStyle/>
          <a:p>
            <a:pPr algn="ctr"/>
            <a:r>
              <a:rPr lang="en-US" sz="4400" b="1" u="sng" dirty="0" smtClean="0">
                <a:solidFill>
                  <a:schemeClr val="tx1"/>
                </a:solidFill>
                <a:latin typeface="Times New Roman" pitchFamily="18" charset="0"/>
                <a:cs typeface="Times New Roman" pitchFamily="18" charset="0"/>
              </a:rPr>
              <a:t>REQUIREMENTS:</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27760" y="2618606"/>
            <a:ext cx="7025640" cy="2421466"/>
          </a:xfrm>
        </p:spPr>
        <p:txBody>
          <a:bodyPr>
            <a:normAutofit/>
          </a:bodyPr>
          <a:lstStyle/>
          <a:p>
            <a:pPr marL="457200" indent="-457200" algn="just">
              <a:buFont typeface="+mj-lt"/>
              <a:buAutoNum type="arabicPeriod"/>
            </a:pPr>
            <a:r>
              <a:rPr lang="en-US" sz="2400" dirty="0" smtClean="0">
                <a:solidFill>
                  <a:schemeClr val="tx1"/>
                </a:solidFill>
                <a:latin typeface="Times New Roman" pitchFamily="18" charset="0"/>
                <a:cs typeface="Times New Roman" pitchFamily="18" charset="0"/>
              </a:rPr>
              <a:t>A RaspBerry Pi Device.</a:t>
            </a:r>
          </a:p>
          <a:p>
            <a:pPr marL="457200" indent="-457200" algn="just">
              <a:buFont typeface="+mj-lt"/>
              <a:buAutoNum type="arabicPeriod"/>
            </a:pPr>
            <a:r>
              <a:rPr lang="en-US" sz="2400" dirty="0" smtClean="0">
                <a:solidFill>
                  <a:schemeClr val="tx1"/>
                </a:solidFill>
                <a:latin typeface="Times New Roman" pitchFamily="18" charset="0"/>
                <a:cs typeface="Times New Roman" pitchFamily="18" charset="0"/>
              </a:rPr>
              <a:t>A Class 10 SD Card for smooth &amp; faster system.</a:t>
            </a:r>
          </a:p>
          <a:p>
            <a:pPr marL="457200" indent="-457200" algn="just">
              <a:buFont typeface="+mj-lt"/>
              <a:buAutoNum type="arabicPeriod"/>
            </a:pPr>
            <a:r>
              <a:rPr lang="en-US" sz="2400" dirty="0">
                <a:solidFill>
                  <a:schemeClr val="tx1"/>
                </a:solidFill>
                <a:latin typeface="Times New Roman" pitchFamily="18" charset="0"/>
                <a:cs typeface="Times New Roman" pitchFamily="18" charset="0"/>
              </a:rPr>
              <a:t>Router &amp; </a:t>
            </a:r>
            <a:r>
              <a:rPr lang="en-US" sz="2400" dirty="0" smtClean="0">
                <a:solidFill>
                  <a:schemeClr val="tx1"/>
                </a:solidFill>
                <a:latin typeface="Times New Roman" pitchFamily="18" charset="0"/>
                <a:cs typeface="Times New Roman" pitchFamily="18" charset="0"/>
              </a:rPr>
              <a:t>Cable.</a:t>
            </a:r>
          </a:p>
          <a:p>
            <a:pPr marL="457200" indent="-457200">
              <a:buFont typeface="+mj-lt"/>
              <a:buAutoNum type="arabicPeriod"/>
            </a:pPr>
            <a:endParaRPr lang="en-US" sz="2400" dirty="0" smtClean="0">
              <a:solidFill>
                <a:schemeClr val="tx1"/>
              </a:solidFill>
            </a:endParaRPr>
          </a:p>
          <a:p>
            <a:pPr marL="457200" indent="-457200">
              <a:buNone/>
            </a:pPr>
            <a:endParaRPr lang="en-US" sz="2400" dirty="0">
              <a:solidFill>
                <a:schemeClr val="tx1"/>
              </a:solidFill>
            </a:endParaRPr>
          </a:p>
        </p:txBody>
      </p:sp>
    </p:spTree>
    <p:extLst>
      <p:ext uri="{BB962C8B-B14F-4D97-AF65-F5344CB8AC3E}">
        <p14:creationId xmlns:p14="http://schemas.microsoft.com/office/powerpoint/2010/main" xmlns="" val="224004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622300"/>
            <a:ext cx="7543800" cy="886461"/>
          </a:xfrm>
        </p:spPr>
        <p:txBody>
          <a:bodyPr>
            <a:normAutofit/>
          </a:bodyPr>
          <a:lstStyle/>
          <a:p>
            <a:pPr algn="ctr"/>
            <a:r>
              <a:rPr lang="en-US" sz="4400" b="1" u="sng" dirty="0" smtClean="0">
                <a:solidFill>
                  <a:schemeClr val="tx1"/>
                </a:solidFill>
                <a:latin typeface="Times New Roman" pitchFamily="18" charset="0"/>
                <a:cs typeface="Times New Roman" pitchFamily="18" charset="0"/>
              </a:rPr>
              <a:t>INSTALLATION</a:t>
            </a:r>
            <a:r>
              <a:rPr lang="en-US" sz="4400" b="1" dirty="0" smtClean="0">
                <a:solidFill>
                  <a:schemeClr val="tx1"/>
                </a:solidFill>
              </a:rPr>
              <a:t>:</a:t>
            </a:r>
            <a:endParaRPr lang="en-US" sz="4400" b="1" dirty="0">
              <a:solidFill>
                <a:schemeClr val="tx1"/>
              </a:solidFill>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Times New Roman" pitchFamily="18" charset="0"/>
                <a:cs typeface="Times New Roman" pitchFamily="18" charset="0"/>
              </a:rPr>
              <a:t>Install a Raspberry Jessi Lite from Raspberry Pi official website. Its too easy &amp; need just 5 minutes.</a:t>
            </a:r>
            <a:endParaRPr lang="en-US" sz="2400"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39973" y="2722880"/>
            <a:ext cx="4457959" cy="3520539"/>
          </a:xfrm>
          <a:prstGeom prst="rect">
            <a:avLst/>
          </a:prstGeom>
        </p:spPr>
      </p:pic>
    </p:spTree>
    <p:extLst>
      <p:ext uri="{BB962C8B-B14F-4D97-AF65-F5344CB8AC3E}">
        <p14:creationId xmlns:p14="http://schemas.microsoft.com/office/powerpoint/2010/main" xmlns="" val="421738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u="sng" dirty="0" smtClean="0">
                <a:solidFill>
                  <a:schemeClr val="tx1"/>
                </a:solidFill>
                <a:latin typeface="Times New Roman" pitchFamily="18" charset="0"/>
                <a:cs typeface="Times New Roman" pitchFamily="18" charset="0"/>
              </a:rPr>
              <a:t>CONNECTIONS:</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Times New Roman" pitchFamily="18" charset="0"/>
                <a:cs typeface="Times New Roman" pitchFamily="18" charset="0"/>
              </a:rPr>
              <a:t>After install the OS on SD Card , Insert the SD card on RaspBerry Pi &amp; plug the Ethernet cable &amp; power cable on it.</a:t>
            </a:r>
            <a:endParaRPr lang="en-US" sz="2400"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23821" y="2867523"/>
            <a:ext cx="3891986" cy="3242027"/>
          </a:xfrm>
          <a:prstGeom prst="rect">
            <a:avLst/>
          </a:prstGeom>
        </p:spPr>
      </p:pic>
    </p:spTree>
    <p:extLst>
      <p:ext uri="{BB962C8B-B14F-4D97-AF65-F5344CB8AC3E}">
        <p14:creationId xmlns:p14="http://schemas.microsoft.com/office/powerpoint/2010/main" xmlns="" val="329920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u="sng" dirty="0" smtClean="0">
                <a:solidFill>
                  <a:schemeClr val="tx1"/>
                </a:solidFill>
                <a:latin typeface="Times New Roman" pitchFamily="18" charset="0"/>
                <a:cs typeface="Times New Roman" pitchFamily="18" charset="0"/>
              </a:rPr>
              <a:t>FIND THE IP ADDRESS:</a:t>
            </a:r>
            <a:endParaRPr lang="en-US" sz="4400" b="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solidFill>
                  <a:schemeClr val="tx1"/>
                </a:solidFill>
                <a:latin typeface="Times New Roman" pitchFamily="18" charset="0"/>
                <a:cs typeface="Times New Roman" pitchFamily="18" charset="0"/>
              </a:rPr>
              <a:t>We need to find the IP address to install SSH – Web server on our Raspberry Pi. After connected RP (Raspberry Pi) , we can found the IP of RP on the router clients section. My RP’s IP is : 192.168.1.102 </a:t>
            </a:r>
            <a:endParaRPr lang="en-US" sz="2400" dirty="0">
              <a:solidFill>
                <a:schemeClr val="tx1"/>
              </a:solidFill>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243033" y="3247349"/>
            <a:ext cx="2534752" cy="3062825"/>
          </a:xfrm>
          <a:prstGeom prst="rect">
            <a:avLst/>
          </a:prstGeom>
        </p:spPr>
      </p:pic>
    </p:spTree>
    <p:extLst>
      <p:ext uri="{BB962C8B-B14F-4D97-AF65-F5344CB8AC3E}">
        <p14:creationId xmlns:p14="http://schemas.microsoft.com/office/powerpoint/2010/main" xmlns="" val="3613891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434</TotalTime>
  <Words>783</Words>
  <Application>Microsoft Office PowerPoint</Application>
  <PresentationFormat>On-screen Show (4:3)</PresentationFormat>
  <Paragraphs>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Retrospect</vt:lpstr>
      <vt:lpstr>Presentation ON :</vt:lpstr>
      <vt:lpstr>Presented to:  MD Ataullah Bhuiyan Lecturer Department of CSE City University</vt:lpstr>
      <vt:lpstr>WELCOME  TO  OUR PRESENTATION</vt:lpstr>
      <vt:lpstr>INTRODUCTION</vt:lpstr>
      <vt:lpstr>Slide 5</vt:lpstr>
      <vt:lpstr>REQUIREMENTS:</vt:lpstr>
      <vt:lpstr>INSTALLATION:</vt:lpstr>
      <vt:lpstr>CONNECTIONS:</vt:lpstr>
      <vt:lpstr>FIND THE IP ADDRESS:</vt:lpstr>
      <vt:lpstr>Install Web Panel on R.Pi By SSH:</vt:lpstr>
      <vt:lpstr>Need Commands To Install Apache Server &amp; PHP:</vt:lpstr>
      <vt:lpstr>Slide 12</vt:lpstr>
      <vt:lpstr>INSTALLATION GUIDE:</vt:lpstr>
      <vt:lpstr>For Example:</vt:lpstr>
      <vt:lpstr>Now we have to start apache server:</vt:lpstr>
      <vt:lpstr>Create a index.html file in Our IP (server):</vt:lpstr>
      <vt:lpstr>Now we’ll check our server via IP Address:</vt:lpstr>
      <vt:lpstr>PROBLEM:</vt:lpstr>
      <vt:lpstr>Port Forwarding:</vt:lpstr>
      <vt:lpstr>Try Working Or Not:</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On :</dc:title>
  <dc:creator>Kawsar Ahamed</dc:creator>
  <cp:lastModifiedBy>RASEL</cp:lastModifiedBy>
  <cp:revision>98</cp:revision>
  <dcterms:created xsi:type="dcterms:W3CDTF">2019-07-13T05:46:46Z</dcterms:created>
  <dcterms:modified xsi:type="dcterms:W3CDTF">2019-07-15T03:35:57Z</dcterms:modified>
</cp:coreProperties>
</file>