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91B75-E5C0-41B4-93C1-447B455B2E7C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87D0B-CE41-424A-A378-F8F4C9503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43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687D0B-CE41-424A-A378-F8F4C95030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73E0-0362-4E42-8B0D-9ACBF9BFC5B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8B35-1FEC-4458-A34C-4F34C89F0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73E0-0362-4E42-8B0D-9ACBF9BFC5B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8B35-1FEC-4458-A34C-4F34C89F0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73E0-0362-4E42-8B0D-9ACBF9BFC5B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8B35-1FEC-4458-A34C-4F34C89F0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73E0-0362-4E42-8B0D-9ACBF9BFC5B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8B35-1FEC-4458-A34C-4F34C89F0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73E0-0362-4E42-8B0D-9ACBF9BFC5B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8B35-1FEC-4458-A34C-4F34C89F0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73E0-0362-4E42-8B0D-9ACBF9BFC5B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8B35-1FEC-4458-A34C-4F34C89F0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73E0-0362-4E42-8B0D-9ACBF9BFC5B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8B35-1FEC-4458-A34C-4F34C89F0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73E0-0362-4E42-8B0D-9ACBF9BFC5B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8B35-1FEC-4458-A34C-4F34C89F0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73E0-0362-4E42-8B0D-9ACBF9BFC5B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8B35-1FEC-4458-A34C-4F34C89F0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73E0-0362-4E42-8B0D-9ACBF9BFC5B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8B35-1FEC-4458-A34C-4F34C89F0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673E0-0362-4E42-8B0D-9ACBF9BFC5B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B8B35-1FEC-4458-A34C-4F34C89F02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673E0-0362-4E42-8B0D-9ACBF9BFC5BB}" type="datetimeFigureOut">
              <a:rPr lang="en-US" smtClean="0"/>
              <a:t>4/20/2019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B8B35-1FEC-4458-A34C-4F34C89F02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 smtClean="0"/>
              <a:t>Undecidability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B0F0"/>
                </a:solidFill>
              </a:rPr>
              <a:t>Mohammad Hasan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CSE, CUET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Undecidable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algorithm to solve</a:t>
            </a:r>
          </a:p>
          <a:p>
            <a:r>
              <a:rPr lang="en-US" dirty="0" smtClean="0"/>
              <a:t>We shall restrict ourselves to TM’s with input alphabet {0, 1}.</a:t>
            </a: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sz="2800" dirty="0" smtClean="0">
                <a:cs typeface="Times New Roman" charset="0"/>
              </a:rPr>
              <a:t>Let M = (Q, Σ, Γ, δ, q</a:t>
            </a:r>
            <a:r>
              <a:rPr lang="en-US" sz="2800" baseline="-25000" dirty="0" smtClean="0">
                <a:cs typeface="Times New Roman" charset="0"/>
              </a:rPr>
              <a:t>1</a:t>
            </a:r>
            <a:r>
              <a:rPr lang="en-US" sz="2800" dirty="0" smtClean="0">
                <a:cs typeface="Times New Roman" charset="0"/>
              </a:rPr>
              <a:t>, B, {</a:t>
            </a:r>
            <a:r>
              <a:rPr lang="en-US" sz="2800" dirty="0" err="1" smtClean="0">
                <a:cs typeface="Times New Roman" charset="0"/>
              </a:rPr>
              <a:t>q</a:t>
            </a:r>
            <a:r>
              <a:rPr lang="en-US" sz="2800" baseline="-25000" dirty="0" err="1" smtClean="0">
                <a:cs typeface="Times New Roman" charset="0"/>
              </a:rPr>
              <a:t>n</a:t>
            </a:r>
            <a:r>
              <a:rPr lang="en-US" sz="2800" dirty="0" smtClean="0">
                <a:cs typeface="Times New Roman" charset="0"/>
              </a:rPr>
              <a:t>}) be a TM, where</a:t>
            </a:r>
          </a:p>
          <a:p>
            <a:pPr lvl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endParaRPr lang="en-US" dirty="0" smtClean="0">
              <a:cs typeface="Times New Roman" charset="0"/>
            </a:endParaRP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sz="2800" dirty="0" smtClean="0">
                <a:cs typeface="Times New Roman" charset="0"/>
              </a:rPr>
              <a:t>		Q = {q</a:t>
            </a:r>
            <a:r>
              <a:rPr lang="en-US" sz="2800" baseline="-25000" dirty="0" smtClean="0">
                <a:cs typeface="Times New Roman" charset="0"/>
              </a:rPr>
              <a:t>1</a:t>
            </a:r>
            <a:r>
              <a:rPr lang="en-US" sz="2800" dirty="0" smtClean="0">
                <a:cs typeface="Times New Roman" charset="0"/>
              </a:rPr>
              <a:t>, q</a:t>
            </a:r>
            <a:r>
              <a:rPr lang="en-US" sz="2800" baseline="-25000" dirty="0" smtClean="0">
                <a:cs typeface="Times New Roman" charset="0"/>
              </a:rPr>
              <a:t>2</a:t>
            </a:r>
            <a:r>
              <a:rPr lang="en-US" sz="2800" dirty="0" smtClean="0">
                <a:cs typeface="Times New Roman" charset="0"/>
              </a:rPr>
              <a:t>, … , </a:t>
            </a:r>
            <a:r>
              <a:rPr lang="en-US" sz="2800" dirty="0" err="1" smtClean="0">
                <a:cs typeface="Times New Roman" charset="0"/>
              </a:rPr>
              <a:t>q</a:t>
            </a:r>
            <a:r>
              <a:rPr lang="en-US" sz="2800" baseline="-25000" dirty="0" err="1" smtClean="0">
                <a:cs typeface="Times New Roman" charset="0"/>
              </a:rPr>
              <a:t>n</a:t>
            </a:r>
            <a:r>
              <a:rPr lang="en-US" sz="2800" dirty="0" smtClean="0">
                <a:cs typeface="Times New Roman" charset="0"/>
              </a:rPr>
              <a:t>}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sz="2800" dirty="0" smtClean="0">
                <a:cs typeface="Times New Roman" charset="0"/>
              </a:rPr>
              <a:t>		Σ = {x</a:t>
            </a:r>
            <a:r>
              <a:rPr lang="en-US" sz="2800" baseline="-25000" dirty="0" smtClean="0">
                <a:cs typeface="Times New Roman" charset="0"/>
              </a:rPr>
              <a:t>1</a:t>
            </a:r>
            <a:r>
              <a:rPr lang="en-US" sz="2800" dirty="0" smtClean="0">
                <a:cs typeface="Times New Roman" charset="0"/>
              </a:rPr>
              <a:t>, x</a:t>
            </a:r>
            <a:r>
              <a:rPr lang="en-US" sz="2800" baseline="-25000" dirty="0" smtClean="0">
                <a:cs typeface="Times New Roman" charset="0"/>
              </a:rPr>
              <a:t>2</a:t>
            </a:r>
            <a:r>
              <a:rPr lang="en-US" sz="2800" dirty="0" smtClean="0">
                <a:cs typeface="Times New Roman" charset="0"/>
              </a:rPr>
              <a:t>} = {0, 1}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sz="2800" dirty="0" smtClean="0">
                <a:cs typeface="Times New Roman" charset="0"/>
              </a:rPr>
              <a:t>		Γ = {x</a:t>
            </a:r>
            <a:r>
              <a:rPr lang="en-US" sz="2800" baseline="-25000" dirty="0" smtClean="0">
                <a:cs typeface="Times New Roman" charset="0"/>
              </a:rPr>
              <a:t>1</a:t>
            </a:r>
            <a:r>
              <a:rPr lang="en-US" sz="2800" dirty="0" smtClean="0">
                <a:cs typeface="Times New Roman" charset="0"/>
              </a:rPr>
              <a:t>, x</a:t>
            </a:r>
            <a:r>
              <a:rPr lang="en-US" sz="2800" baseline="-25000" dirty="0" smtClean="0">
                <a:cs typeface="Times New Roman" charset="0"/>
              </a:rPr>
              <a:t>2</a:t>
            </a:r>
            <a:r>
              <a:rPr lang="en-US" sz="2800" dirty="0" smtClean="0">
                <a:cs typeface="Times New Roman" charset="0"/>
              </a:rPr>
              <a:t>, x</a:t>
            </a:r>
            <a:r>
              <a:rPr lang="en-US" sz="2800" baseline="-25000" dirty="0" smtClean="0">
                <a:cs typeface="Times New Roman" charset="0"/>
              </a:rPr>
              <a:t>3</a:t>
            </a:r>
            <a:r>
              <a:rPr lang="en-US" sz="2800" dirty="0" smtClean="0">
                <a:cs typeface="Times New Roman" charset="0"/>
              </a:rPr>
              <a:t>} = {0, 1, B}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Codes for TM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dirty="0" smtClean="0"/>
              <a:t>Assign positive integers to the three classes of elements involved in moves: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 smtClean="0"/>
              <a:t>States: q</a:t>
            </a:r>
            <a:r>
              <a:rPr lang="en-US" baseline="-25000" dirty="0" smtClean="0"/>
              <a:t>1</a:t>
            </a:r>
            <a:r>
              <a:rPr lang="en-US" dirty="0" smtClean="0"/>
              <a:t>(start state), q</a:t>
            </a:r>
            <a:r>
              <a:rPr lang="en-US" baseline="-25000" dirty="0" smtClean="0"/>
              <a:t>2</a:t>
            </a:r>
            <a:r>
              <a:rPr lang="en-US" dirty="0" smtClean="0"/>
              <a:t> (final state), q</a:t>
            </a:r>
            <a:r>
              <a:rPr lang="en-US" baseline="-25000" dirty="0" smtClean="0"/>
              <a:t>3</a:t>
            </a:r>
            <a:r>
              <a:rPr lang="en-US" dirty="0" smtClean="0"/>
              <a:t>, …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 smtClean="0"/>
              <a:t>Symbols X</a:t>
            </a:r>
            <a:r>
              <a:rPr lang="en-US" baseline="-25000" dirty="0" smtClean="0"/>
              <a:t>1</a:t>
            </a:r>
            <a:r>
              <a:rPr lang="en-US" dirty="0" smtClean="0"/>
              <a:t> =0, X</a:t>
            </a:r>
            <a:r>
              <a:rPr lang="en-US" baseline="-25000" dirty="0" smtClean="0"/>
              <a:t>2</a:t>
            </a:r>
            <a:r>
              <a:rPr lang="en-US" dirty="0" smtClean="0"/>
              <a:t> =1, X</a:t>
            </a:r>
            <a:r>
              <a:rPr lang="en-US" baseline="-25000" dirty="0" smtClean="0"/>
              <a:t>3</a:t>
            </a:r>
            <a:r>
              <a:rPr lang="en-US" dirty="0" smtClean="0"/>
              <a:t> =B 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 smtClean="0"/>
              <a:t>Directions D</a:t>
            </a:r>
            <a:r>
              <a:rPr lang="en-US" baseline="-25000" dirty="0" smtClean="0"/>
              <a:t>1</a:t>
            </a:r>
            <a:r>
              <a:rPr lang="en-US" dirty="0" smtClean="0"/>
              <a:t> = L and D</a:t>
            </a:r>
            <a:r>
              <a:rPr lang="en-US" baseline="-25000" dirty="0" smtClean="0"/>
              <a:t>2</a:t>
            </a:r>
            <a:r>
              <a:rPr lang="en-US" dirty="0" smtClean="0"/>
              <a:t> = R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990936D4-8194-450C-9044-AE26C38CF162}" type="slidenum">
              <a:rPr lang="en-US"/>
              <a:pPr/>
              <a:t>4</a:t>
            </a:fld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/>
              <a:t>Binary Strings from TM’s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Suppose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+mn-cs"/>
              </a:rPr>
              <a:t>δ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sz="32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32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= (</a:t>
            </a:r>
            <a:r>
              <a:rPr kumimoji="0" 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sz="32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X</a:t>
            </a:r>
            <a:r>
              <a:rPr kumimoji="0" lang="en-US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D</a:t>
            </a:r>
            <a:r>
              <a:rPr kumimoji="0" lang="en-US" sz="32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Rule   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32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32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32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32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32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 point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since integers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j, … are all &gt; 0, there cannot be two consecutive 1’s in these strings.</a:t>
            </a:r>
            <a:endParaRPr kumimoji="0" lang="en-US" sz="3200" b="0" i="0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2362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Represent a TM by concatenating the codes for each of its moves, separated by 11 as punctuation.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That is: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</a:t>
            </a:r>
            <a:r>
              <a:rPr kumimoji="0" lang="en-US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11Code</a:t>
            </a:r>
            <a:r>
              <a:rPr kumimoji="0" lang="en-US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11Code</a:t>
            </a:r>
            <a:r>
              <a:rPr kumimoji="0" lang="en-US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487025"/>
            <a:ext cx="8763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Font typeface="Wingdings" pitchFamily="2" charset="2"/>
              <a:buChar char="q"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sz="2400" dirty="0" smtClean="0">
                <a:solidFill>
                  <a:srgbClr val="FF0000"/>
                </a:solidFill>
                <a:cs typeface="Times New Roman" charset="0"/>
              </a:rPr>
              <a:t>Every state, tape symbol, and movement symbol is encoded as a sequence of 0’s</a:t>
            </a:r>
            <a:r>
              <a:rPr lang="en-US" sz="2400" dirty="0" smtClean="0">
                <a:cs typeface="Times New Roman" charset="0"/>
              </a:rPr>
              <a:t>:</a:t>
            </a: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sz="2400" dirty="0" smtClean="0">
                <a:cs typeface="Times New Roman" charset="0"/>
              </a:rPr>
              <a:t>			q</a:t>
            </a:r>
            <a:r>
              <a:rPr lang="en-US" sz="2400" baseline="-25000" dirty="0" smtClean="0">
                <a:cs typeface="Times New Roman" charset="0"/>
              </a:rPr>
              <a:t>1</a:t>
            </a:r>
            <a:r>
              <a:rPr lang="en-US" sz="2400" dirty="0" smtClean="0">
                <a:cs typeface="Times New Roman" charset="0"/>
              </a:rPr>
              <a:t>		0 </a:t>
            </a: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sz="2400" dirty="0" smtClean="0">
                <a:cs typeface="Times New Roman" charset="0"/>
              </a:rPr>
              <a:t>			q</a:t>
            </a:r>
            <a:r>
              <a:rPr lang="en-US" sz="2400" baseline="-25000" dirty="0" smtClean="0">
                <a:cs typeface="Times New Roman" charset="0"/>
              </a:rPr>
              <a:t>2</a:t>
            </a:r>
            <a:r>
              <a:rPr lang="en-US" sz="2400" dirty="0" smtClean="0">
                <a:cs typeface="Times New Roman" charset="0"/>
              </a:rPr>
              <a:t>		00</a:t>
            </a: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sz="2400" dirty="0" smtClean="0">
                <a:cs typeface="Times New Roman" charset="0"/>
              </a:rPr>
              <a:t>			q</a:t>
            </a:r>
            <a:r>
              <a:rPr lang="en-US" sz="2400" baseline="-25000" dirty="0" smtClean="0">
                <a:cs typeface="Times New Roman" charset="0"/>
              </a:rPr>
              <a:t>3</a:t>
            </a:r>
            <a:r>
              <a:rPr lang="en-US" sz="2400" dirty="0" smtClean="0">
                <a:cs typeface="Times New Roman" charset="0"/>
              </a:rPr>
              <a:t>		000</a:t>
            </a: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sz="2400" dirty="0" smtClean="0">
                <a:cs typeface="Times New Roman" charset="0"/>
              </a:rPr>
              <a:t>				:</a:t>
            </a: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endParaRPr lang="en-US" sz="2400" dirty="0" smtClean="0">
              <a:cs typeface="Times New Roman" charset="0"/>
            </a:endParaRPr>
          </a:p>
          <a:p>
            <a:pPr lvl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sz="2400" dirty="0" smtClean="0">
                <a:cs typeface="Times New Roman" charset="0"/>
              </a:rPr>
              <a:t>			0		0</a:t>
            </a:r>
          </a:p>
          <a:p>
            <a:pPr lvl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sz="2400" dirty="0" smtClean="0">
                <a:cs typeface="Times New Roman" charset="0"/>
              </a:rPr>
              <a:t>			1		00</a:t>
            </a:r>
          </a:p>
          <a:p>
            <a:pPr lvl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sz="2400" dirty="0" smtClean="0">
                <a:cs typeface="Times New Roman" charset="0"/>
              </a:rPr>
              <a:t>			B		000</a:t>
            </a:r>
          </a:p>
          <a:p>
            <a:pPr lvl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endParaRPr lang="en-US" sz="2400" dirty="0" smtClean="0">
              <a:cs typeface="Times New Roman" charset="0"/>
            </a:endParaRPr>
          </a:p>
          <a:p>
            <a:pPr lvl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sz="2400" dirty="0" smtClean="0">
                <a:cs typeface="Times New Roman" charset="0"/>
              </a:rPr>
              <a:t>			L		0</a:t>
            </a:r>
          </a:p>
          <a:p>
            <a:pPr lvl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sz="2400" dirty="0" smtClean="0">
                <a:cs typeface="Times New Roman" charset="0"/>
              </a:rPr>
              <a:t>			R		00</a:t>
            </a: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endParaRPr lang="en-US" sz="2400" dirty="0" smtClean="0">
              <a:cs typeface="Times New Roman" charset="0"/>
            </a:endParaRPr>
          </a:p>
          <a:p>
            <a:pPr lvl="1">
              <a:buFont typeface="Wingdings" pitchFamily="2" charset="2"/>
              <a:buChar char="Ø"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sz="2400" dirty="0" smtClean="0">
                <a:cs typeface="Times New Roman" charset="0"/>
              </a:rPr>
              <a:t>Note that 1’s are not used to represent the above, since </a:t>
            </a:r>
            <a:r>
              <a:rPr lang="en-US" sz="2400" dirty="0" smtClean="0">
                <a:solidFill>
                  <a:srgbClr val="0000FF"/>
                </a:solidFill>
                <a:cs typeface="Times New Roman" charset="0"/>
              </a:rPr>
              <a:t>1 is used as a special separator symbol</a:t>
            </a:r>
            <a:r>
              <a:rPr lang="en-US" sz="2400" dirty="0" smtClean="0">
                <a:cs typeface="Times New Roman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2743200"/>
            <a:ext cx="3657600" cy="1569660"/>
          </a:xfrm>
          <a:prstGeom prst="rect">
            <a:avLst/>
          </a:prstGeom>
          <a:ln w="38100">
            <a:solidFill>
              <a:srgbClr val="00FF00"/>
            </a:solidFill>
          </a:ln>
        </p:spPr>
        <p:txBody>
          <a:bodyPr wrap="square">
            <a:spAutoFit/>
          </a:bodyPr>
          <a:lstStyle/>
          <a:p>
            <a:pPr algn="ctr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sz="2400" dirty="0" smtClean="0">
                <a:solidFill>
                  <a:srgbClr val="0000FF"/>
                </a:solidFill>
                <a:cs typeface="Times New Roman" charset="0"/>
              </a:rPr>
              <a:t>δ(q</a:t>
            </a:r>
            <a:r>
              <a:rPr lang="en-US" sz="2400" baseline="-25000" dirty="0" smtClean="0">
                <a:solidFill>
                  <a:srgbClr val="0000FF"/>
                </a:solidFill>
                <a:cs typeface="Times New Roman" charset="0"/>
              </a:rPr>
              <a:t>2</a:t>
            </a:r>
            <a:r>
              <a:rPr lang="en-US" sz="2400" dirty="0" smtClean="0">
                <a:solidFill>
                  <a:srgbClr val="0000FF"/>
                </a:solidFill>
                <a:cs typeface="Times New Roman" charset="0"/>
              </a:rPr>
              <a:t>, 1) = (q</a:t>
            </a:r>
            <a:r>
              <a:rPr lang="en-US" sz="2400" baseline="-25000" dirty="0" smtClean="0">
                <a:solidFill>
                  <a:srgbClr val="0000FF"/>
                </a:solidFill>
                <a:cs typeface="Times New Roman" charset="0"/>
              </a:rPr>
              <a:t>3</a:t>
            </a:r>
            <a:r>
              <a:rPr lang="en-US" sz="2400" dirty="0" smtClean="0">
                <a:solidFill>
                  <a:srgbClr val="0000FF"/>
                </a:solidFill>
                <a:cs typeface="Times New Roman" charset="0"/>
              </a:rPr>
              <a:t> , 0, R)</a:t>
            </a:r>
          </a:p>
          <a:p>
            <a:pPr algn="ctr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endParaRPr lang="en-US" sz="2400" dirty="0" smtClean="0">
              <a:solidFill>
                <a:srgbClr val="0000FF"/>
              </a:solidFill>
              <a:cs typeface="Times New Roman" charset="0"/>
            </a:endParaRPr>
          </a:p>
          <a:p>
            <a:pPr lvl="1" algn="ctr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sz="2400" dirty="0" smtClean="0">
                <a:solidFill>
                  <a:srgbClr val="0000FF"/>
                </a:solidFill>
                <a:cs typeface="Times New Roman" charset="0"/>
              </a:rPr>
              <a:t>	</a:t>
            </a:r>
          </a:p>
          <a:p>
            <a:pPr algn="ctr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sz="2400" dirty="0" smtClean="0">
                <a:solidFill>
                  <a:srgbClr val="00FF00"/>
                </a:solidFill>
                <a:cs typeface="Times New Roman" charset="0"/>
              </a:rPr>
              <a:t>00</a:t>
            </a:r>
            <a:r>
              <a:rPr lang="en-US" sz="2400" dirty="0" smtClean="0">
                <a:solidFill>
                  <a:srgbClr val="0000FF"/>
                </a:solidFill>
                <a:cs typeface="Times New Roman" charset="0"/>
              </a:rPr>
              <a:t>1</a:t>
            </a:r>
            <a:r>
              <a:rPr lang="en-US" sz="2400" dirty="0" smtClean="0">
                <a:solidFill>
                  <a:srgbClr val="00FF00"/>
                </a:solidFill>
                <a:cs typeface="Times New Roman" charset="0"/>
              </a:rPr>
              <a:t>00</a:t>
            </a:r>
            <a:r>
              <a:rPr lang="en-US" sz="2400" dirty="0" smtClean="0">
                <a:solidFill>
                  <a:srgbClr val="0000FF"/>
                </a:solidFill>
                <a:cs typeface="Times New Roman" charset="0"/>
              </a:rPr>
              <a:t>1</a:t>
            </a:r>
            <a:r>
              <a:rPr lang="en-US" sz="2400" dirty="0" smtClean="0">
                <a:solidFill>
                  <a:srgbClr val="00FF00"/>
                </a:solidFill>
                <a:cs typeface="Times New Roman" charset="0"/>
              </a:rPr>
              <a:t>000</a:t>
            </a:r>
            <a:r>
              <a:rPr lang="en-US" sz="2400" dirty="0" smtClean="0">
                <a:solidFill>
                  <a:srgbClr val="0000FF"/>
                </a:solidFill>
                <a:cs typeface="Times New Roman" charset="0"/>
              </a:rPr>
              <a:t>1</a:t>
            </a:r>
            <a:r>
              <a:rPr lang="en-US" sz="2400" dirty="0" smtClean="0">
                <a:solidFill>
                  <a:srgbClr val="00FF00"/>
                </a:solidFill>
                <a:cs typeface="Times New Roman" charset="0"/>
              </a:rPr>
              <a:t>0</a:t>
            </a:r>
            <a:r>
              <a:rPr lang="en-US" sz="2400" dirty="0" smtClean="0">
                <a:solidFill>
                  <a:srgbClr val="0000FF"/>
                </a:solidFill>
                <a:cs typeface="Times New Roman" charset="0"/>
              </a:rPr>
              <a:t>1</a:t>
            </a:r>
            <a:r>
              <a:rPr lang="en-US" sz="2400" dirty="0" smtClean="0">
                <a:solidFill>
                  <a:srgbClr val="00FF00"/>
                </a:solidFill>
                <a:cs typeface="Times New Roman" charset="0"/>
              </a:rPr>
              <a:t>00</a:t>
            </a:r>
            <a:endParaRPr lang="en-US" sz="2400" dirty="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419600" y="3886200"/>
            <a:ext cx="3505200" cy="1524000"/>
          </a:xfrm>
          <a:noFill/>
          <a:ln>
            <a:solidFill>
              <a:srgbClr val="339966"/>
            </a:solidFill>
          </a:ln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hlink"/>
                </a:solidFill>
              </a:rPr>
              <a:t>1</a:t>
            </a:r>
            <a:r>
              <a:rPr lang="en-US" sz="2000" baseline="30000" dirty="0" smtClean="0">
                <a:solidFill>
                  <a:schemeClr val="hlink"/>
                </a:solidFill>
              </a:rPr>
              <a:t>st</a:t>
            </a:r>
            <a:r>
              <a:rPr lang="en-US" sz="2000" dirty="0" smtClean="0">
                <a:solidFill>
                  <a:schemeClr val="hlink"/>
                </a:solidFill>
              </a:rPr>
              <a:t> rule </a:t>
            </a:r>
            <a:r>
              <a:rPr lang="en-US" sz="2000" dirty="0">
                <a:solidFill>
                  <a:schemeClr val="hlink"/>
                </a:solidFill>
              </a:rPr>
              <a:t>can be written as-</a:t>
            </a:r>
            <a:br>
              <a:rPr lang="en-US" sz="2000" dirty="0">
                <a:solidFill>
                  <a:schemeClr val="hlink"/>
                </a:solidFill>
              </a:rPr>
            </a:br>
            <a:r>
              <a:rPr lang="en-US" sz="2000" dirty="0">
                <a:solidFill>
                  <a:schemeClr val="hlink"/>
                </a:solidFill>
              </a:rPr>
              <a:t> 	</a:t>
            </a:r>
            <a:r>
              <a:rPr lang="el-GR" sz="2000" b="1" dirty="0">
                <a:solidFill>
                  <a:srgbClr val="FF0000"/>
                </a:solidFill>
                <a:cs typeface="Courier New" pitchFamily="49" charset="0"/>
              </a:rPr>
              <a:t>∂</a:t>
            </a:r>
            <a:r>
              <a:rPr lang="en-US" sz="2000" dirty="0">
                <a:solidFill>
                  <a:srgbClr val="FF0000"/>
                </a:solidFill>
              </a:rPr>
              <a:t>(q</a:t>
            </a:r>
            <a:r>
              <a:rPr lang="en-US" sz="2000" baseline="-25000" dirty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rgbClr val="FF0000"/>
                </a:solidFill>
              </a:rPr>
              <a:t>,X</a:t>
            </a:r>
            <a:r>
              <a:rPr lang="en-US" sz="2000" baseline="-25000" dirty="0">
                <a:solidFill>
                  <a:srgbClr val="FF0000"/>
                </a:solidFill>
              </a:rPr>
              <a:t>2</a:t>
            </a:r>
            <a:r>
              <a:rPr lang="en-US" sz="2000" dirty="0">
                <a:solidFill>
                  <a:srgbClr val="FF0000"/>
                </a:solidFill>
              </a:rPr>
              <a:t>)=(q</a:t>
            </a:r>
            <a:r>
              <a:rPr lang="en-US" sz="2000" baseline="-25000" dirty="0">
                <a:solidFill>
                  <a:srgbClr val="FF0000"/>
                </a:solidFill>
              </a:rPr>
              <a:t>3</a:t>
            </a:r>
            <a:r>
              <a:rPr lang="en-US" sz="2000" dirty="0">
                <a:solidFill>
                  <a:srgbClr val="FF0000"/>
                </a:solidFill>
              </a:rPr>
              <a:t>,X</a:t>
            </a:r>
            <a:r>
              <a:rPr lang="en-US" sz="2000" baseline="-25000" dirty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rgbClr val="FF0000"/>
                </a:solidFill>
              </a:rPr>
              <a:t>,D</a:t>
            </a:r>
            <a:r>
              <a:rPr lang="en-US" sz="2000" baseline="-25000" dirty="0">
                <a:solidFill>
                  <a:srgbClr val="FF0000"/>
                </a:solidFill>
              </a:rPr>
              <a:t>2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  <a:r>
              <a:rPr lang="en-US" sz="2000" dirty="0">
                <a:solidFill>
                  <a:schemeClr val="hlink"/>
                </a:solidFill>
              </a:rPr>
              <a:t>, </a:t>
            </a:r>
            <a:br>
              <a:rPr lang="en-US" sz="2000" dirty="0">
                <a:solidFill>
                  <a:schemeClr val="hlink"/>
                </a:solidFill>
              </a:rPr>
            </a:br>
            <a:r>
              <a:rPr lang="en-US" sz="2000" b="1" dirty="0" smtClean="0">
                <a:solidFill>
                  <a:srgbClr val="00B050"/>
                </a:solidFill>
              </a:rPr>
              <a:t>0</a:t>
            </a:r>
            <a:r>
              <a:rPr lang="en-US" sz="2000" b="1" baseline="30000" dirty="0" smtClean="0">
                <a:solidFill>
                  <a:srgbClr val="00B05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r>
              <a:rPr lang="en-US" sz="2000" b="1" dirty="0" smtClean="0">
                <a:solidFill>
                  <a:srgbClr val="00B050"/>
                </a:solidFill>
              </a:rPr>
              <a:t>0</a:t>
            </a:r>
            <a:r>
              <a:rPr lang="en-US" sz="2000" b="1" baseline="30000" dirty="0" smtClean="0">
                <a:solidFill>
                  <a:srgbClr val="00B050"/>
                </a:solidFill>
              </a:rPr>
              <a:t>j</a:t>
            </a:r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r>
              <a:rPr lang="en-US" sz="2000" b="1" dirty="0" smtClean="0">
                <a:solidFill>
                  <a:srgbClr val="00B050"/>
                </a:solidFill>
              </a:rPr>
              <a:t>0</a:t>
            </a:r>
            <a:r>
              <a:rPr lang="en-US" sz="2000" b="1" baseline="30000" dirty="0" smtClean="0">
                <a:solidFill>
                  <a:srgbClr val="00B050"/>
                </a:solidFill>
              </a:rPr>
              <a:t>k</a:t>
            </a:r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r>
              <a:rPr lang="en-US" sz="2000" b="1" dirty="0" smtClean="0">
                <a:solidFill>
                  <a:srgbClr val="00B050"/>
                </a:solidFill>
              </a:rPr>
              <a:t>0</a:t>
            </a:r>
            <a:r>
              <a:rPr lang="en-US" sz="2000" b="1" baseline="30000" dirty="0" smtClean="0">
                <a:solidFill>
                  <a:srgbClr val="00B050"/>
                </a:solidFill>
              </a:rPr>
              <a:t>l</a:t>
            </a:r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r>
              <a:rPr lang="en-US" sz="2000" b="1" dirty="0" smtClean="0">
                <a:solidFill>
                  <a:srgbClr val="00B050"/>
                </a:solidFill>
              </a:rPr>
              <a:t>0</a:t>
            </a:r>
            <a:r>
              <a:rPr lang="en-US" sz="2000" b="1" baseline="30000" dirty="0" smtClean="0">
                <a:solidFill>
                  <a:srgbClr val="00B050"/>
                </a:solidFill>
              </a:rPr>
              <a:t>m </a:t>
            </a:r>
            <a:r>
              <a:rPr lang="en-US" sz="2000" dirty="0">
                <a:solidFill>
                  <a:schemeClr val="hlink"/>
                </a:solidFill>
              </a:rPr>
              <a:t/>
            </a:r>
            <a:br>
              <a:rPr lang="en-US" sz="2000" dirty="0">
                <a:solidFill>
                  <a:schemeClr val="hlink"/>
                </a:solidFill>
              </a:rPr>
            </a:br>
            <a:r>
              <a:rPr lang="en-US" sz="2000" dirty="0" smtClean="0">
                <a:solidFill>
                  <a:schemeClr val="hlink"/>
                </a:solidFill>
              </a:rPr>
              <a:t>Code:  0</a:t>
            </a:r>
            <a:r>
              <a:rPr lang="en-US" sz="2000" baseline="30000" dirty="0" smtClean="0">
                <a:solidFill>
                  <a:schemeClr val="hlink"/>
                </a:solidFill>
              </a:rPr>
              <a:t>1</a:t>
            </a:r>
            <a:r>
              <a:rPr lang="en-US" sz="2000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>
                <a:solidFill>
                  <a:schemeClr val="hlink"/>
                </a:solidFill>
              </a:rPr>
              <a:t>0</a:t>
            </a:r>
            <a:r>
              <a:rPr lang="en-US" sz="2000" baseline="30000" dirty="0" smtClean="0">
                <a:solidFill>
                  <a:schemeClr val="hlink"/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>
                <a:solidFill>
                  <a:schemeClr val="hlink"/>
                </a:solidFill>
              </a:rPr>
              <a:t>0</a:t>
            </a:r>
            <a:r>
              <a:rPr lang="en-US" sz="2000" baseline="30000" dirty="0" smtClean="0">
                <a:solidFill>
                  <a:schemeClr val="hlink"/>
                </a:solidFill>
              </a:rPr>
              <a:t>3</a:t>
            </a:r>
            <a:r>
              <a:rPr lang="en-US" sz="2000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>
                <a:solidFill>
                  <a:schemeClr val="hlink"/>
                </a:solidFill>
              </a:rPr>
              <a:t>0</a:t>
            </a:r>
            <a:r>
              <a:rPr lang="en-US" sz="2000" baseline="30000" dirty="0" smtClean="0">
                <a:solidFill>
                  <a:schemeClr val="hlink"/>
                </a:solidFill>
              </a:rPr>
              <a:t>1</a:t>
            </a:r>
            <a:r>
              <a:rPr lang="en-US" sz="2000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>
                <a:solidFill>
                  <a:schemeClr val="hlink"/>
                </a:solidFill>
              </a:rPr>
              <a:t>0</a:t>
            </a:r>
            <a:r>
              <a:rPr lang="en-US" sz="2000" baseline="30000" dirty="0" smtClean="0">
                <a:solidFill>
                  <a:schemeClr val="hlink"/>
                </a:solidFill>
              </a:rPr>
              <a:t>2</a:t>
            </a:r>
            <a:endParaRPr lang="en-US" sz="2000" baseline="30000" dirty="0">
              <a:solidFill>
                <a:schemeClr val="hlink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914400"/>
            <a:ext cx="83820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Let the TM M=({q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,q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2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,q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3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},{0,1},{0,1,B},</a:t>
            </a:r>
            <a:r>
              <a:rPr kumimoji="0" lang="el-GR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∂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,q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,B,{q</a:t>
            </a:r>
            <a:r>
              <a:rPr kumimoji="0" lang="en-US" sz="22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2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})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Where </a:t>
            </a:r>
            <a:r>
              <a:rPr kumimoji="0" lang="el-GR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∂</a:t>
            </a:r>
            <a:r>
              <a:rPr kumimoji="0" lang="en-US" sz="2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consists of the rules: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200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codes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b="1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2200" b="1" dirty="0" smtClean="0">
                <a:latin typeface="Courier New" pitchFamily="49" charset="0"/>
                <a:sym typeface="Wingdings" pitchFamily="2" charset="2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Wingdings" pitchFamily="2" charset="2"/>
              </a:rPr>
              <a:t>0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Wingdings" pitchFamily="2" charset="2"/>
              </a:rPr>
              <a:t>1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Wingdings" pitchFamily="2" charset="2"/>
              </a:rPr>
              <a:t>00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Wingdings" pitchFamily="2" charset="2"/>
              </a:rPr>
              <a:t>1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Wingdings" pitchFamily="2" charset="2"/>
              </a:rPr>
              <a:t>000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Wingdings" pitchFamily="2" charset="2"/>
              </a:rPr>
              <a:t>1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Wingdings" pitchFamily="2" charset="2"/>
              </a:rPr>
              <a:t>0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Wingdings" pitchFamily="2" charset="2"/>
              </a:rPr>
              <a:t>1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Wingdings" pitchFamily="2" charset="2"/>
              </a:rPr>
              <a:t>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Wingdings" pitchFamily="2" charset="2"/>
              </a:rPr>
              <a:t>	000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Wingdings" pitchFamily="2" charset="2"/>
              </a:rPr>
              <a:t>1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Wingdings" pitchFamily="2" charset="2"/>
              </a:rPr>
              <a:t>0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Wingdings" pitchFamily="2" charset="2"/>
              </a:rPr>
              <a:t>1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Wingdings" pitchFamily="2" charset="2"/>
              </a:rPr>
              <a:t>0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Wingdings" pitchFamily="2" charset="2"/>
              </a:rPr>
              <a:t>1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Wingdings" pitchFamily="2" charset="2"/>
              </a:rPr>
              <a:t>00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Wingdings" pitchFamily="2" charset="2"/>
              </a:rPr>
              <a:t>1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Wingdings" pitchFamily="2" charset="2"/>
              </a:rPr>
              <a:t>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Wingdings" pitchFamily="2" charset="2"/>
              </a:rPr>
              <a:t>	000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Wingdings" pitchFamily="2" charset="2"/>
              </a:rPr>
              <a:t>1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Wingdings" pitchFamily="2" charset="2"/>
              </a:rPr>
              <a:t>00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Wingdings" pitchFamily="2" charset="2"/>
              </a:rPr>
              <a:t>1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Wingdings" pitchFamily="2" charset="2"/>
              </a:rPr>
              <a:t>00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Wingdings" pitchFamily="2" charset="2"/>
              </a:rPr>
              <a:t>1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Wingdings" pitchFamily="2" charset="2"/>
              </a:rPr>
              <a:t>0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Wingdings" pitchFamily="2" charset="2"/>
              </a:rPr>
              <a:t>1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Wingdings" pitchFamily="2" charset="2"/>
              </a:rPr>
              <a:t>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Wingdings" pitchFamily="2" charset="2"/>
              </a:rPr>
              <a:t>  000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Wingdings" pitchFamily="2" charset="2"/>
              </a:rPr>
              <a:t>1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Wingdings" pitchFamily="2" charset="2"/>
              </a:rPr>
              <a:t>000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Wingdings" pitchFamily="2" charset="2"/>
              </a:rPr>
              <a:t>1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Wingdings" pitchFamily="2" charset="2"/>
              </a:rPr>
              <a:t>000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Wingdings" pitchFamily="2" charset="2"/>
              </a:rPr>
              <a:t>1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Wingdings" pitchFamily="2" charset="2"/>
              </a:rPr>
              <a:t>00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Wingdings" pitchFamily="2" charset="2"/>
              </a:rPr>
              <a:t>1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  <a:sym typeface="Wingdings" pitchFamily="2" charset="2"/>
              </a:rPr>
              <a:t>0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3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125413"/>
            <a:ext cx="2209800" cy="63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/>
            <a:r>
              <a:rPr lang="en-US" sz="3800" dirty="0" smtClean="0">
                <a:solidFill>
                  <a:schemeClr val="tx2"/>
                </a:solidFill>
                <a:latin typeface="Garamond" pitchFamily="18" charset="0"/>
              </a:rPr>
              <a:t>Example1</a:t>
            </a:r>
            <a:endParaRPr lang="en-US" sz="3800" dirty="0">
              <a:solidFill>
                <a:schemeClr val="tx2"/>
              </a:solidFill>
              <a:latin typeface="Garamond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52400" y="5562600"/>
            <a:ext cx="8869680" cy="9906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/>
            <a:r>
              <a:rPr lang="en-US" sz="2400" dirty="0">
                <a:solidFill>
                  <a:schemeClr val="tx2"/>
                </a:solidFill>
                <a:latin typeface="Forte" pitchFamily="66" charset="0"/>
              </a:rPr>
              <a:t>A code for </a:t>
            </a:r>
            <a:r>
              <a:rPr lang="en-US" sz="2400" dirty="0" smtClean="0">
                <a:solidFill>
                  <a:schemeClr val="tx2"/>
                </a:solidFill>
                <a:latin typeface="Forte" pitchFamily="66" charset="0"/>
              </a:rPr>
              <a:t>M:</a:t>
            </a:r>
            <a:r>
              <a:rPr lang="en-US" sz="2400" dirty="0">
                <a:solidFill>
                  <a:schemeClr val="tx2"/>
                </a:solidFill>
                <a:latin typeface="Forte" pitchFamily="66" charset="0"/>
              </a:rPr>
              <a:t/>
            </a:r>
            <a:br>
              <a:rPr lang="en-US" sz="2400" dirty="0">
                <a:solidFill>
                  <a:schemeClr val="tx2"/>
                </a:solidFill>
                <a:latin typeface="Forte" pitchFamily="66" charset="0"/>
              </a:rPr>
            </a:br>
            <a:r>
              <a:rPr lang="en-US" sz="1700" dirty="0">
                <a:solidFill>
                  <a:schemeClr val="tx2"/>
                </a:solidFill>
                <a:latin typeface="Forte" pitchFamily="66" charset="0"/>
              </a:rPr>
              <a:t/>
            </a:r>
            <a:br>
              <a:rPr lang="en-US" sz="1700" dirty="0">
                <a:solidFill>
                  <a:schemeClr val="tx2"/>
                </a:solidFill>
                <a:latin typeface="Forte" pitchFamily="66" charset="0"/>
              </a:rPr>
            </a:br>
            <a:r>
              <a:rPr lang="en-US" sz="2300" dirty="0">
                <a:solidFill>
                  <a:srgbClr val="00FF00"/>
                </a:solidFill>
                <a:latin typeface="Forte" pitchFamily="66" charset="0"/>
              </a:rPr>
              <a:t>0100100010100</a:t>
            </a:r>
            <a:r>
              <a:rPr lang="en-US" sz="2300" dirty="0">
                <a:solidFill>
                  <a:srgbClr val="FF0000"/>
                </a:solidFill>
                <a:latin typeface="Forte" pitchFamily="66" charset="0"/>
              </a:rPr>
              <a:t>11</a:t>
            </a:r>
            <a:r>
              <a:rPr lang="en-US" sz="2300" dirty="0">
                <a:solidFill>
                  <a:srgbClr val="00FF00"/>
                </a:solidFill>
                <a:latin typeface="Forte" pitchFamily="66" charset="0"/>
              </a:rPr>
              <a:t>0001010100100</a:t>
            </a:r>
            <a:r>
              <a:rPr lang="en-US" sz="2300" dirty="0">
                <a:solidFill>
                  <a:srgbClr val="FF0000"/>
                </a:solidFill>
                <a:latin typeface="Forte" pitchFamily="66" charset="0"/>
              </a:rPr>
              <a:t>11</a:t>
            </a:r>
            <a:r>
              <a:rPr lang="en-US" sz="2300" dirty="0">
                <a:solidFill>
                  <a:srgbClr val="00FF00"/>
                </a:solidFill>
                <a:latin typeface="Forte" pitchFamily="66" charset="0"/>
              </a:rPr>
              <a:t>00010010010100</a:t>
            </a:r>
            <a:r>
              <a:rPr lang="en-US" sz="2300" dirty="0">
                <a:solidFill>
                  <a:srgbClr val="FF0000"/>
                </a:solidFill>
                <a:latin typeface="Forte" pitchFamily="66" charset="0"/>
              </a:rPr>
              <a:t>11</a:t>
            </a:r>
            <a:r>
              <a:rPr lang="en-US" sz="2300" dirty="0">
                <a:solidFill>
                  <a:srgbClr val="00FF00"/>
                </a:solidFill>
                <a:latin typeface="Forte" pitchFamily="66" charset="0"/>
              </a:rPr>
              <a:t>0001000100010010</a:t>
            </a:r>
            <a:endParaRPr lang="en-US" sz="2300" baseline="30000" dirty="0">
              <a:solidFill>
                <a:srgbClr val="00FF00"/>
              </a:solidFill>
              <a:latin typeface="Forte" pitchFamily="66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90800" y="2209800"/>
            <a:ext cx="2743200" cy="1261884"/>
          </a:xfrm>
          <a:prstGeom prst="rect">
            <a:avLst/>
          </a:prstGeom>
          <a:ln w="28575" cmpd="thickThin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0" lvl="4">
              <a:buFont typeface="Wingdings" pitchFamily="2" charset="2"/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l-GR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∂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(q</a:t>
            </a:r>
            <a:r>
              <a:rPr lang="en-US" sz="1900" b="1" baseline="-25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,1)=(q</a:t>
            </a:r>
            <a:r>
              <a:rPr lang="en-US" sz="1900" b="1" baseline="-250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,0,R)</a:t>
            </a:r>
            <a:r>
              <a:rPr lang="el-GR" sz="19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19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4">
              <a:buFont typeface="Wingdings" pitchFamily="2" charset="2"/>
              <a:buNone/>
            </a:pPr>
            <a:r>
              <a:rPr lang="en-US" sz="19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l-GR" sz="19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∂</a:t>
            </a:r>
            <a:r>
              <a:rPr lang="en-US" sz="19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(q</a:t>
            </a:r>
            <a:r>
              <a:rPr lang="en-US" sz="1900" b="1" baseline="-25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9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,0)=(q</a:t>
            </a:r>
            <a:r>
              <a:rPr lang="en-US" sz="1900" b="1" baseline="-25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9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,1,R)</a:t>
            </a:r>
          </a:p>
          <a:p>
            <a:pPr marL="0" lvl="4">
              <a:buFont typeface="Wingdings" pitchFamily="2" charset="2"/>
              <a:buNone/>
            </a:pPr>
            <a:r>
              <a:rPr lang="el-GR" sz="19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∂</a:t>
            </a:r>
            <a:r>
              <a:rPr lang="en-US" sz="19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(q</a:t>
            </a:r>
            <a:r>
              <a:rPr lang="en-US" sz="1900" b="1" baseline="-25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9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,1)=(q</a:t>
            </a:r>
            <a:r>
              <a:rPr lang="en-US" sz="1900" b="1" baseline="-25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9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,0,R)</a:t>
            </a:r>
          </a:p>
          <a:p>
            <a:pPr marL="0" lvl="4">
              <a:buFont typeface="Wingdings" pitchFamily="2" charset="2"/>
              <a:buNone/>
            </a:pPr>
            <a:r>
              <a:rPr lang="el-GR" sz="19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∂</a:t>
            </a:r>
            <a:r>
              <a:rPr lang="en-US" sz="19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(q</a:t>
            </a:r>
            <a:r>
              <a:rPr lang="en-US" sz="1900" b="1" baseline="-25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9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,B)=(q</a:t>
            </a:r>
            <a:r>
              <a:rPr lang="en-US" sz="1900" b="1" baseline="-25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9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,1,L)</a:t>
            </a:r>
            <a:endParaRPr lang="en-US" sz="1600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61726" y="38637"/>
            <a:ext cx="1905000" cy="3785652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sz="2400" dirty="0" smtClean="0">
                <a:cs typeface="Times New Roman" charset="0"/>
              </a:rPr>
              <a:t>q</a:t>
            </a:r>
            <a:r>
              <a:rPr lang="en-US" sz="2400" baseline="-25000" dirty="0" smtClean="0">
                <a:cs typeface="Times New Roman" charset="0"/>
              </a:rPr>
              <a:t>1</a:t>
            </a:r>
            <a:r>
              <a:rPr lang="en-US" sz="2400" dirty="0" smtClean="0">
                <a:cs typeface="Times New Roman" charset="0"/>
              </a:rPr>
              <a:t>		0 </a:t>
            </a: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sz="2400" dirty="0" smtClean="0">
                <a:cs typeface="Times New Roman" charset="0"/>
              </a:rPr>
              <a:t>q</a:t>
            </a:r>
            <a:r>
              <a:rPr lang="en-US" sz="2400" baseline="-25000" dirty="0" smtClean="0">
                <a:cs typeface="Times New Roman" charset="0"/>
              </a:rPr>
              <a:t>2</a:t>
            </a:r>
            <a:r>
              <a:rPr lang="en-US" sz="2400" dirty="0" smtClean="0">
                <a:cs typeface="Times New Roman" charset="0"/>
              </a:rPr>
              <a:t>		00</a:t>
            </a: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sz="2400" dirty="0" smtClean="0">
                <a:cs typeface="Times New Roman" charset="0"/>
              </a:rPr>
              <a:t>q</a:t>
            </a:r>
            <a:r>
              <a:rPr lang="en-US" sz="2400" baseline="-25000" dirty="0" smtClean="0">
                <a:cs typeface="Times New Roman" charset="0"/>
              </a:rPr>
              <a:t>3</a:t>
            </a:r>
            <a:r>
              <a:rPr lang="en-US" sz="2400" dirty="0" smtClean="0">
                <a:cs typeface="Times New Roman" charset="0"/>
              </a:rPr>
              <a:t>		000</a:t>
            </a: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sz="2400" dirty="0" smtClean="0">
                <a:cs typeface="Times New Roman" charset="0"/>
              </a:rPr>
              <a:t>         :</a:t>
            </a:r>
          </a:p>
          <a:p>
            <a:pPr marL="0" lvl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sz="2400" dirty="0" smtClean="0">
                <a:solidFill>
                  <a:srgbClr val="FF0000"/>
                </a:solidFill>
                <a:cs typeface="Times New Roman" charset="0"/>
              </a:rPr>
              <a:t>0		0</a:t>
            </a:r>
          </a:p>
          <a:p>
            <a:pPr lvl="1" indent="-457200">
              <a:buAutoNum type="arabicPlain"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sz="2400" dirty="0" smtClean="0">
                <a:solidFill>
                  <a:srgbClr val="FF0000"/>
                </a:solidFill>
                <a:cs typeface="Times New Roman" charset="0"/>
              </a:rPr>
              <a:t>          00</a:t>
            </a:r>
          </a:p>
          <a:p>
            <a:pPr lvl="1" indent="-457200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sz="2400" dirty="0" smtClean="0">
                <a:solidFill>
                  <a:srgbClr val="FF0000"/>
                </a:solidFill>
                <a:cs typeface="Times New Roman" charset="0"/>
              </a:rPr>
              <a:t>B      		000</a:t>
            </a:r>
          </a:p>
          <a:p>
            <a:pPr marL="0" lvl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endParaRPr lang="en-US" sz="2400" dirty="0" smtClean="0">
              <a:cs typeface="Times New Roman" charset="0"/>
            </a:endParaRPr>
          </a:p>
          <a:p>
            <a:pPr marL="0" lvl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sz="2400" dirty="0" smtClean="0">
                <a:cs typeface="Times New Roman" charset="0"/>
              </a:rPr>
              <a:t>L		0</a:t>
            </a:r>
          </a:p>
          <a:p>
            <a:pPr marL="0" lvl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sz="2400" dirty="0" smtClean="0">
                <a:cs typeface="Times New Roman" charset="0"/>
              </a:rPr>
              <a:t>R		00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971800" y="304800"/>
            <a:ext cx="3276600" cy="830997"/>
          </a:xfrm>
          <a:prstGeom prst="rect">
            <a:avLst/>
          </a:prstGeom>
          <a:ln w="28575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990600" lvl="1" indent="-533400"/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</a:rPr>
              <a:t> =0, 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 =1, X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3</a:t>
            </a:r>
            <a:r>
              <a:rPr lang="en-US" sz="2400" b="1" dirty="0" smtClean="0">
                <a:solidFill>
                  <a:srgbClr val="FF0000"/>
                </a:solidFill>
              </a:rPr>
              <a:t> =B </a:t>
            </a:r>
          </a:p>
          <a:p>
            <a:pPr marL="990600" lvl="1" indent="-533400"/>
            <a:r>
              <a:rPr lang="en-US" sz="2400" b="1" dirty="0" smtClean="0">
                <a:solidFill>
                  <a:srgbClr val="FF0000"/>
                </a:solidFill>
              </a:rPr>
              <a:t>D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</a:rPr>
              <a:t> = L       D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 = 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166842"/>
            <a:ext cx="7772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endParaRPr lang="en-US" sz="2400" dirty="0" smtClean="0">
              <a:cs typeface="Times New Roman" charset="0"/>
            </a:endParaRPr>
          </a:p>
          <a:p>
            <a:pPr algn="ctr"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sz="2400" dirty="0" smtClean="0">
                <a:cs typeface="Times New Roman" charset="0"/>
              </a:rPr>
              <a:t>			0			       1		    B</a:t>
            </a:r>
          </a:p>
          <a:p>
            <a:pPr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sz="2400" dirty="0" smtClean="0">
                <a:cs typeface="Times New Roman" charset="0"/>
              </a:rPr>
              <a:t>                                 q</a:t>
            </a:r>
            <a:r>
              <a:rPr lang="en-US" sz="2400" baseline="-25000" dirty="0" smtClean="0">
                <a:cs typeface="Times New Roman" charset="0"/>
              </a:rPr>
              <a:t>1  </a:t>
            </a:r>
            <a:r>
              <a:rPr lang="en-US" sz="2400" dirty="0" smtClean="0">
                <a:cs typeface="Times New Roman" charset="0"/>
              </a:rPr>
              <a:t>(q</a:t>
            </a:r>
            <a:r>
              <a:rPr lang="en-US" sz="2400" baseline="-25000" dirty="0" smtClean="0">
                <a:cs typeface="Times New Roman" charset="0"/>
              </a:rPr>
              <a:t>1</a:t>
            </a:r>
            <a:r>
              <a:rPr lang="en-US" sz="2400" dirty="0" smtClean="0">
                <a:cs typeface="Times New Roman" charset="0"/>
              </a:rPr>
              <a:t>, 0, R)	  (q</a:t>
            </a:r>
            <a:r>
              <a:rPr lang="en-US" sz="2400" baseline="-25000" dirty="0" smtClean="0">
                <a:cs typeface="Times New Roman" charset="0"/>
              </a:rPr>
              <a:t>1</a:t>
            </a:r>
            <a:r>
              <a:rPr lang="en-US" sz="2400" dirty="0" smtClean="0">
                <a:cs typeface="Times New Roman" charset="0"/>
              </a:rPr>
              <a:t>, 1, R)     (q</a:t>
            </a:r>
            <a:r>
              <a:rPr lang="en-US" sz="2400" baseline="-25000" dirty="0" smtClean="0">
                <a:cs typeface="Times New Roman" charset="0"/>
              </a:rPr>
              <a:t>2</a:t>
            </a:r>
            <a:r>
              <a:rPr lang="en-US" sz="2400" dirty="0" smtClean="0">
                <a:cs typeface="Times New Roman" charset="0"/>
              </a:rPr>
              <a:t>, B, L)</a:t>
            </a:r>
            <a:endParaRPr lang="en-US" sz="2400" baseline="-25000" dirty="0" smtClean="0">
              <a:cs typeface="Times New Roman" charset="0"/>
            </a:endParaRPr>
          </a:p>
          <a:p>
            <a:pPr algn="ctr"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sz="2400" baseline="-25000" dirty="0" smtClean="0">
                <a:cs typeface="Times New Roman" charset="0"/>
              </a:rPr>
              <a:t>	</a:t>
            </a:r>
            <a:r>
              <a:rPr lang="en-US" sz="2400" dirty="0" smtClean="0">
                <a:cs typeface="Times New Roman" charset="0"/>
              </a:rPr>
              <a:t> </a:t>
            </a:r>
            <a:r>
              <a:rPr lang="en-US" sz="2400" baseline="-25000" dirty="0" smtClean="0">
                <a:cs typeface="Times New Roman" charset="0"/>
              </a:rPr>
              <a:t> </a:t>
            </a:r>
            <a:r>
              <a:rPr lang="en-US" sz="2400" dirty="0" smtClean="0">
                <a:cs typeface="Times New Roman" charset="0"/>
              </a:rPr>
              <a:t>q</a:t>
            </a:r>
            <a:r>
              <a:rPr lang="en-US" sz="2400" baseline="-25000" dirty="0" smtClean="0">
                <a:cs typeface="Times New Roman" charset="0"/>
              </a:rPr>
              <a:t>2 	 </a:t>
            </a:r>
            <a:r>
              <a:rPr lang="en-US" sz="2400" dirty="0" smtClean="0">
                <a:cs typeface="Times New Roman" charset="0"/>
              </a:rPr>
              <a:t>(q</a:t>
            </a:r>
            <a:r>
              <a:rPr lang="en-US" sz="2400" baseline="-25000" dirty="0" smtClean="0">
                <a:cs typeface="Times New Roman" charset="0"/>
              </a:rPr>
              <a:t>3</a:t>
            </a:r>
            <a:r>
              <a:rPr lang="en-US" sz="2400" dirty="0" smtClean="0">
                <a:cs typeface="Times New Roman" charset="0"/>
              </a:rPr>
              <a:t>, 0, R)		-			-</a:t>
            </a:r>
          </a:p>
          <a:p>
            <a:pPr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sz="2400" baseline="-25000" dirty="0" smtClean="0">
                <a:cs typeface="Times New Roman" charset="0"/>
              </a:rPr>
              <a:t>		                             </a:t>
            </a:r>
            <a:r>
              <a:rPr lang="en-US" sz="2400" dirty="0" smtClean="0">
                <a:cs typeface="Times New Roman" charset="0"/>
              </a:rPr>
              <a:t>q</a:t>
            </a:r>
            <a:r>
              <a:rPr lang="en-US" sz="2400" baseline="-25000" dirty="0" smtClean="0">
                <a:cs typeface="Times New Roman" charset="0"/>
              </a:rPr>
              <a:t>3 	 </a:t>
            </a:r>
            <a:r>
              <a:rPr lang="en-US" sz="2400" dirty="0" smtClean="0">
                <a:cs typeface="Times New Roman" charset="0"/>
              </a:rPr>
              <a:t>-			-			-</a:t>
            </a:r>
          </a:p>
          <a:p>
            <a:pPr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endParaRPr lang="en-US" sz="2400" baseline="-25000" dirty="0" smtClean="0">
              <a:cs typeface="Times New Roman" charset="0"/>
            </a:endParaRPr>
          </a:p>
          <a:p>
            <a:pPr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sz="2400" baseline="-25000" dirty="0" smtClean="0">
                <a:cs typeface="Times New Roman" charset="0"/>
              </a:rPr>
              <a:t>	</a:t>
            </a:r>
          </a:p>
          <a:p>
            <a:pPr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sz="2400" baseline="-25000" dirty="0" smtClean="0">
                <a:cs typeface="Times New Roman" charset="0"/>
              </a:rPr>
              <a:t>		</a:t>
            </a:r>
            <a:endParaRPr lang="en-US" sz="2400" dirty="0" smtClean="0">
              <a:cs typeface="Times New Roman" charset="0"/>
            </a:endParaRPr>
          </a:p>
          <a:p>
            <a:pPr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endParaRPr lang="en-US" sz="2400" dirty="0" smtClean="0">
              <a:cs typeface="Times New Roman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10941" y="1958664"/>
            <a:ext cx="4206240" cy="1188720"/>
            <a:chOff x="1581150" y="895350"/>
            <a:chExt cx="3733800" cy="914400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1581150" y="895350"/>
              <a:ext cx="3733800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581150" y="895350"/>
              <a:ext cx="0" cy="91440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66800" y="457200"/>
            <a:ext cx="19319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Example 2</a:t>
            </a:r>
            <a:endParaRPr lang="en-US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457200" y="1676400"/>
            <a:ext cx="1905000" cy="4154984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sz="2400" dirty="0" smtClean="0">
                <a:cs typeface="Times New Roman" charset="0"/>
              </a:rPr>
              <a:t>q</a:t>
            </a:r>
            <a:r>
              <a:rPr lang="en-US" sz="2400" baseline="-25000" dirty="0" smtClean="0">
                <a:cs typeface="Times New Roman" charset="0"/>
              </a:rPr>
              <a:t>1</a:t>
            </a:r>
            <a:r>
              <a:rPr lang="en-US" sz="2400" dirty="0" smtClean="0">
                <a:cs typeface="Times New Roman" charset="0"/>
              </a:rPr>
              <a:t>		0 </a:t>
            </a: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sz="2400" dirty="0" smtClean="0">
                <a:cs typeface="Times New Roman" charset="0"/>
              </a:rPr>
              <a:t>q</a:t>
            </a:r>
            <a:r>
              <a:rPr lang="en-US" sz="2400" baseline="-25000" dirty="0" smtClean="0">
                <a:cs typeface="Times New Roman" charset="0"/>
              </a:rPr>
              <a:t>2</a:t>
            </a:r>
            <a:r>
              <a:rPr lang="en-US" sz="2400" dirty="0" smtClean="0">
                <a:cs typeface="Times New Roman" charset="0"/>
              </a:rPr>
              <a:t>		00</a:t>
            </a: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sz="2400" dirty="0" smtClean="0">
                <a:cs typeface="Times New Roman" charset="0"/>
              </a:rPr>
              <a:t>q</a:t>
            </a:r>
            <a:r>
              <a:rPr lang="en-US" sz="2400" baseline="-25000" dirty="0" smtClean="0">
                <a:cs typeface="Times New Roman" charset="0"/>
              </a:rPr>
              <a:t>3</a:t>
            </a:r>
            <a:r>
              <a:rPr lang="en-US" sz="2400" dirty="0" smtClean="0">
                <a:cs typeface="Times New Roman" charset="0"/>
              </a:rPr>
              <a:t>		000</a:t>
            </a: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sz="2400" dirty="0" smtClean="0">
                <a:cs typeface="Times New Roman" charset="0"/>
              </a:rPr>
              <a:t>         :</a:t>
            </a: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endParaRPr lang="en-US" sz="2400" dirty="0" smtClean="0">
              <a:cs typeface="Times New Roman" charset="0"/>
            </a:endParaRPr>
          </a:p>
          <a:p>
            <a:pPr marL="0" lvl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sz="2400" dirty="0" smtClean="0">
                <a:solidFill>
                  <a:srgbClr val="FF0000"/>
                </a:solidFill>
                <a:cs typeface="Times New Roman" charset="0"/>
              </a:rPr>
              <a:t>0		0</a:t>
            </a:r>
          </a:p>
          <a:p>
            <a:pPr lvl="1" indent="-457200">
              <a:buAutoNum type="arabicPlain"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sz="2400" dirty="0" smtClean="0">
                <a:solidFill>
                  <a:srgbClr val="FF0000"/>
                </a:solidFill>
                <a:cs typeface="Times New Roman" charset="0"/>
              </a:rPr>
              <a:t>          00</a:t>
            </a:r>
          </a:p>
          <a:p>
            <a:pPr lvl="1" indent="-457200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sz="2400" dirty="0" smtClean="0">
                <a:solidFill>
                  <a:srgbClr val="FF0000"/>
                </a:solidFill>
                <a:cs typeface="Times New Roman" charset="0"/>
              </a:rPr>
              <a:t>B      		000</a:t>
            </a:r>
          </a:p>
          <a:p>
            <a:pPr marL="0" lvl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endParaRPr lang="en-US" sz="2400" dirty="0" smtClean="0">
              <a:cs typeface="Times New Roman" charset="0"/>
            </a:endParaRPr>
          </a:p>
          <a:p>
            <a:pPr marL="0" lvl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sz="2400" dirty="0" smtClean="0">
                <a:cs typeface="Times New Roman" charset="0"/>
              </a:rPr>
              <a:t>L		0</a:t>
            </a:r>
          </a:p>
          <a:p>
            <a:pPr marL="0" lvl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90963" algn="l"/>
                <a:tab pos="4110038" algn="l"/>
              </a:tabLst>
            </a:pPr>
            <a:r>
              <a:rPr lang="en-US" sz="2400" dirty="0" smtClean="0">
                <a:cs typeface="Times New Roman" charset="0"/>
              </a:rPr>
              <a:t>R		00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14600" y="3886200"/>
            <a:ext cx="6248400" cy="954107"/>
          </a:xfrm>
          <a:prstGeom prst="rect">
            <a:avLst/>
          </a:prstGeom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450850" algn="l"/>
                <a:tab pos="917575" algn="l"/>
                <a:tab pos="1368425" algn="l"/>
                <a:tab pos="1835150" algn="l"/>
                <a:tab pos="2286000" algn="l"/>
                <a:tab pos="2736850" algn="l"/>
                <a:tab pos="3203575" algn="l"/>
                <a:tab pos="3654425" algn="l"/>
                <a:tab pos="4121150" algn="l"/>
                <a:tab pos="4572000" algn="l"/>
                <a:tab pos="5022850" algn="l"/>
                <a:tab pos="5489575" algn="l"/>
              </a:tabLst>
            </a:pPr>
            <a:r>
              <a:rPr lang="en-US" sz="2800" dirty="0" smtClean="0">
                <a:solidFill>
                  <a:srgbClr val="00FF00"/>
                </a:solidFill>
                <a:cs typeface="Times New Roman" charset="0"/>
              </a:rPr>
              <a:t>0101010100 </a:t>
            </a:r>
            <a:r>
              <a:rPr lang="en-US" sz="2800" b="1" dirty="0" smtClean="0">
                <a:solidFill>
                  <a:srgbClr val="FF0000"/>
                </a:solidFill>
                <a:cs typeface="Times New Roman" charset="0"/>
              </a:rPr>
              <a:t>11</a:t>
            </a:r>
            <a:r>
              <a:rPr lang="en-US" sz="2800" b="1" dirty="0" smtClean="0">
                <a:solidFill>
                  <a:srgbClr val="00FF00"/>
                </a:solidFill>
                <a:cs typeface="Times New Roman" charset="0"/>
              </a:rPr>
              <a:t> </a:t>
            </a:r>
            <a:r>
              <a:rPr lang="en-US" sz="2800" dirty="0" smtClean="0">
                <a:solidFill>
                  <a:srgbClr val="00FF00"/>
                </a:solidFill>
                <a:cs typeface="Times New Roman" charset="0"/>
              </a:rPr>
              <a:t>010010100100 </a:t>
            </a:r>
            <a:r>
              <a:rPr lang="en-US" sz="2800" b="1" dirty="0" smtClean="0">
                <a:solidFill>
                  <a:srgbClr val="FF0000"/>
                </a:solidFill>
                <a:cs typeface="Times New Roman" charset="0"/>
              </a:rPr>
              <a:t>11</a:t>
            </a:r>
            <a:r>
              <a:rPr lang="en-US" sz="2800" b="1" dirty="0" smtClean="0">
                <a:solidFill>
                  <a:srgbClr val="00FF00"/>
                </a:solidFill>
                <a:cs typeface="Times New Roman" charset="0"/>
              </a:rPr>
              <a:t>  </a:t>
            </a:r>
            <a:r>
              <a:rPr lang="en-US" sz="2800" dirty="0" smtClean="0">
                <a:solidFill>
                  <a:srgbClr val="00FF00"/>
                </a:solidFill>
                <a:cs typeface="Times New Roman" charset="0"/>
              </a:rPr>
              <a:t>01000100100010 </a:t>
            </a:r>
            <a:r>
              <a:rPr lang="en-US" sz="2800" b="1" dirty="0" smtClean="0">
                <a:solidFill>
                  <a:srgbClr val="FF0000"/>
                </a:solidFill>
                <a:cs typeface="Times New Roman" charset="0"/>
              </a:rPr>
              <a:t>11</a:t>
            </a:r>
            <a:r>
              <a:rPr lang="en-US" sz="2800" b="1" dirty="0" smtClean="0">
                <a:solidFill>
                  <a:srgbClr val="00FF00"/>
                </a:solidFill>
                <a:cs typeface="Times New Roman" charset="0"/>
              </a:rPr>
              <a:t>  </a:t>
            </a:r>
            <a:r>
              <a:rPr lang="en-US" sz="2800" dirty="0" smtClean="0">
                <a:solidFill>
                  <a:srgbClr val="00FF00"/>
                </a:solidFill>
                <a:cs typeface="Times New Roman" charset="0"/>
              </a:rPr>
              <a:t>0010100010100</a:t>
            </a:r>
            <a:endParaRPr lang="en-US" sz="2800" b="1" dirty="0" smtClean="0">
              <a:solidFill>
                <a:srgbClr val="00FF00"/>
              </a:solidFill>
              <a:cs typeface="Times New Roman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294</Words>
  <Application>Microsoft Office PowerPoint</Application>
  <PresentationFormat>On-screen Show (4:3)</PresentationFormat>
  <Paragraphs>92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Courier New</vt:lpstr>
      <vt:lpstr>Forte</vt:lpstr>
      <vt:lpstr>Garamond</vt:lpstr>
      <vt:lpstr>Lucida Sans Unicode</vt:lpstr>
      <vt:lpstr>Monotype Sorts</vt:lpstr>
      <vt:lpstr>Times New Roman</vt:lpstr>
      <vt:lpstr>Wingdings</vt:lpstr>
      <vt:lpstr>Office Theme</vt:lpstr>
      <vt:lpstr>Undecidability</vt:lpstr>
      <vt:lpstr>Undecidable</vt:lpstr>
      <vt:lpstr>Codes for TM</vt:lpstr>
      <vt:lpstr>Binary Strings from TM’s </vt:lpstr>
      <vt:lpstr>PowerPoint Presentation</vt:lpstr>
      <vt:lpstr>PowerPoint Presentation</vt:lpstr>
      <vt:lpstr>1st rule can be written as-   ∂(q1,X2)=(q3,X1,D2),  0i10j10k10l10m  Code:  01102103101102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Undecidability</dc:title>
  <dc:creator>Moshiul</dc:creator>
  <cp:lastModifiedBy>Ismail Hossain</cp:lastModifiedBy>
  <cp:revision>24</cp:revision>
  <dcterms:created xsi:type="dcterms:W3CDTF">2013-09-14T17:28:42Z</dcterms:created>
  <dcterms:modified xsi:type="dcterms:W3CDTF">2019-04-20T14:13:08Z</dcterms:modified>
</cp:coreProperties>
</file>