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78" r:id="rId6"/>
    <p:sldId id="279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0" r:id="rId16"/>
    <p:sldId id="281" r:id="rId17"/>
    <p:sldId id="28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00"/>
    <a:srgbClr val="FF7C80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CSI-317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Theory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 Expression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(0 U 1)*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{0,1} for (0 U 1)</a:t>
                </a:r>
              </a:p>
              <a:p>
                <a:pPr marL="400050" lvl="1" indent="0">
                  <a:buNone/>
                </a:pP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describe all string of length 1</a:t>
                </a:r>
              </a:p>
              <a:p>
                <a:pPr marL="40005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* = describe the language consisting of all strings over that alphabet</a:t>
                </a:r>
              </a:p>
              <a:p>
                <a:pPr marL="40005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</a:t>
                </a:r>
                <a:r>
                  <a:rPr kumimoji="0" lang="en-US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{0, 1, 2, 3, 4 } then shorthand</a:t>
                </a:r>
              </a:p>
              <a:p>
                <a:pPr marL="400050" lvl="1" indent="0">
                  <a:buNone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lang="el-GR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(0 U 1 U 2 U 3 U 4)</a:t>
                </a:r>
              </a:p>
              <a:p>
                <a:pPr marL="40005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 b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5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 Expression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5725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*1 </a:t>
                </a:r>
              </a:p>
              <a:p>
                <a:pPr lvl="3" indent="-342900">
                  <a:buFont typeface="Wingdings" panose="05000000000000000000" pitchFamily="2" charset="2"/>
                  <a:buChar char="ü"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end with 1</a:t>
                </a:r>
              </a:p>
              <a:p>
                <a:pPr marL="85725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Cambria Math" panose="02040503050406030204" pitchFamily="18" charset="0"/>
                    <a:cs typeface="+mn-cs"/>
                  </a:rPr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* </a:t>
                </a:r>
              </a:p>
              <a:p>
                <a:pPr marL="1714500" lvl="3" indent="-457200">
                  <a:buFont typeface="Wingdings" panose="05000000000000000000" pitchFamily="2" charset="2"/>
                  <a:buChar char="ü"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start with 0</a:t>
                </a:r>
              </a:p>
              <a:p>
                <a:pPr marL="1257300" lvl="3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*  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*1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pPr marL="1314450" lvl="2" indent="-514350"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2060"/>
                    </a:solidFill>
                  </a:rPr>
                  <a:t>Start with 0 and end with 1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(2+3)X4</a:t>
                </a:r>
              </a:p>
              <a:p>
                <a:pPr marL="400050" lvl="1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 regular expression </a:t>
                </a:r>
              </a:p>
              <a:p>
                <a:pPr marL="40005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Star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Concatenation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Union (Sequence)</a:t>
                </a:r>
              </a:p>
              <a:p>
                <a:pPr marL="800100" lvl="2" indent="0">
                  <a:buNone/>
                </a:pPr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94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39716"/>
            <a:ext cx="7016195" cy="68031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Formal Definition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828661"/>
            <a:ext cx="7931510" cy="602933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1212490" y="9422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R is a regular expression if R is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kumimoji="0" lang="en-US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from some a in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kumimoji="0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 </a:t>
                </a:r>
                <a:r>
                  <a:rPr lang="en-US" dirty="0">
                    <a:solidFill>
                      <a:srgbClr val="002060"/>
                    </a:solidFill>
                  </a:rPr>
                  <a:t>U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2)</a:t>
                </a:r>
                <a:r>
                  <a:rPr lang="en-US" dirty="0">
                    <a:solidFill>
                      <a:srgbClr val="002060"/>
                    </a:solidFill>
                  </a:rPr>
                  <a:t>, where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 </a:t>
                </a:r>
                <a:r>
                  <a:rPr lang="en-US" dirty="0">
                    <a:solidFill>
                      <a:srgbClr val="002060"/>
                    </a:solidFill>
                  </a:rPr>
                  <a:t>and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dirty="0">
                    <a:solidFill>
                      <a:srgbClr val="002060"/>
                    </a:solidFill>
                  </a:rPr>
                  <a:t> are regular expression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 </a:t>
                </a:r>
                <a:r>
                  <a:rPr lang="en-US" dirty="0">
                    <a:solidFill>
                      <a:srgbClr val="002060"/>
                    </a:solidFill>
                  </a:rPr>
                  <a:t>o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2)</a:t>
                </a:r>
                <a:r>
                  <a:rPr lang="en-US" dirty="0">
                    <a:solidFill>
                      <a:srgbClr val="002060"/>
                    </a:solidFill>
                  </a:rPr>
                  <a:t>, where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 </a:t>
                </a:r>
                <a:r>
                  <a:rPr lang="en-US" dirty="0">
                    <a:solidFill>
                      <a:srgbClr val="002060"/>
                    </a:solidFill>
                  </a:rPr>
                  <a:t>and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dirty="0">
                    <a:solidFill>
                      <a:srgbClr val="002060"/>
                    </a:solidFill>
                  </a:rPr>
                  <a:t> are regular expression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*), where 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 </a:t>
                </a:r>
                <a:r>
                  <a:rPr lang="en-US" dirty="0">
                    <a:solidFill>
                      <a:srgbClr val="002060"/>
                    </a:solidFill>
                  </a:rPr>
                  <a:t>is a regular expression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422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50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39716"/>
            <a:ext cx="7016195" cy="68031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Example of Some Regular Expression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828661"/>
            <a:ext cx="7931510" cy="602933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1212490" y="942220"/>
                <a:ext cx="7643485" cy="5915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R</a:t>
                </a:r>
                <a:r>
                  <a:rPr lang="en-US" b="1" baseline="30000" dirty="0">
                    <a:solidFill>
                      <a:srgbClr val="002060"/>
                    </a:solidFill>
                  </a:rPr>
                  <a:t> +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RR*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R</a:t>
                </a:r>
                <a:r>
                  <a:rPr lang="en-US" b="1" baseline="30000" dirty="0">
                    <a:solidFill>
                      <a:srgbClr val="002060"/>
                    </a:solidFill>
                  </a:rPr>
                  <a:t> +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RR*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L(R) is the language of regular expression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{0,1}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0*10* = {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contains a single 1}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*1</a:t>
                </a:r>
                <a:r>
                  <a:rPr lang="el-GR" sz="2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* 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has at least one 1}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*001</a:t>
                </a:r>
                <a:r>
                  <a:rPr lang="el-GR" sz="2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* 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contains the string 001 			      as a substring}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l-GR" sz="2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)* 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has even length}		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l-GR" sz="2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l-GR" sz="2800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)* 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contains strings which 			length is multiple of 3} 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endParaRPr lang="en-US" sz="2800" dirty="0"/>
              </a:p>
              <a:p>
                <a:pPr marL="85725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91440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91440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42220"/>
                <a:ext cx="7643485" cy="5915780"/>
              </a:xfrm>
              <a:prstGeom prst="rect">
                <a:avLst/>
              </a:prstGeom>
              <a:blipFill>
                <a:blip r:embed="rId3"/>
                <a:stretch>
                  <a:fillRect t="-1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866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39716"/>
            <a:ext cx="7635250" cy="90250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Example of Some Regular Expression (cont.)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828661"/>
            <a:ext cx="7931510" cy="602933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1212490" y="9422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573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01 U 10 = {01, 10}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*0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U  </a:t>
                </a:r>
                <a:r>
                  <a:rPr lang="en-US" sz="2800" noProof="0" dirty="0">
                    <a:solidFill>
                      <a:srgbClr val="00206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*1  U  0  U  1 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starts or ends with the same symbol}  	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(01*)* = </a:t>
                </a:r>
                <a:r>
                  <a:rPr lang="en-US" sz="2800" dirty="0">
                    <a:solidFill>
                      <a:srgbClr val="00206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every 0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is followed by at least one 1} 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(0 U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)1* =  01* U 1*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(0 U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 )(1 U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) 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rgbClr val="002060"/>
                    </a:solidFill>
                  </a:rPr>
                  <a:t>, 0,1,01}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:r>
                  <a:rPr lang="en-US" sz="2800" dirty="0">
                    <a:solidFill>
                      <a:srgbClr val="002060"/>
                    </a:solidFill>
                  </a:rPr>
                  <a:t>1*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(if anything is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concate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set the result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will be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</a:t>
                </a:r>
              </a:p>
              <a:p>
                <a:pPr marL="1257300" lvl="2" indent="-4572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*= {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}</a:t>
                </a:r>
              </a:p>
              <a:p>
                <a:pPr marL="12573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12573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1257300" marR="0" lvl="2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85725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91440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914400" marR="0" lvl="1" indent="-5143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422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t="-1071" r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64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807168"/>
            <a:ext cx="7643485" cy="56500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9999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365195" y="39716"/>
            <a:ext cx="7016195" cy="680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400" dirty="0"/>
              <a:t>Some Important Tips of </a:t>
            </a:r>
            <a:r>
              <a:rPr lang="en-US" sz="14400" dirty="0" err="1"/>
              <a:t>Reg</a:t>
            </a:r>
            <a:r>
              <a:rPr lang="en-US" sz="14400" dirty="0"/>
              <a:t> </a:t>
            </a:r>
            <a:r>
              <a:rPr lang="en-US" sz="14400" dirty="0" err="1"/>
              <a:t>Exp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89" y="865236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R U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R</a:t>
                </a: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R</a:t>
                </a: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R U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not equal to R</a:t>
                </a:r>
              </a:p>
              <a:p>
                <a:pPr marL="457200" lvl="1" indent="0">
                  <a:buNone/>
                  <a:defRPr/>
                </a:pPr>
                <a:r>
                  <a:rPr lang="en-US" sz="2600" dirty="0">
                    <a:solidFill>
                      <a:srgbClr val="002060"/>
                    </a:solidFill>
                  </a:rPr>
                  <a:t>Ex: if R = 0 then L(R)= {0}</a:t>
                </a:r>
              </a:p>
              <a:p>
                <a:pPr marL="914400" lvl="2" indent="0">
                  <a:buNone/>
                  <a:defRPr/>
                </a:pPr>
                <a:r>
                  <a:rPr lang="en-US" sz="2600" dirty="0">
                    <a:solidFill>
                      <a:srgbClr val="002060"/>
                    </a:solidFill>
                  </a:rPr>
                  <a:t>But if L(R U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) = {0,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}</a:t>
                </a: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may not equal R</a:t>
                </a:r>
              </a:p>
              <a:p>
                <a:pPr marL="457200" lvl="1" indent="0">
                  <a:buNone/>
                  <a:defRPr/>
                </a:pPr>
                <a:r>
                  <a:rPr lang="en-US" sz="2600" dirty="0">
                    <a:solidFill>
                      <a:srgbClr val="002060"/>
                    </a:solidFill>
                  </a:rPr>
                  <a:t>Ex: if R = 0 then L(R)= {0}</a:t>
                </a:r>
              </a:p>
              <a:p>
                <a:pPr marL="914400" lvl="2" indent="0">
                  <a:buNone/>
                  <a:defRPr/>
                </a:pPr>
                <a:r>
                  <a:rPr lang="en-US" sz="2600" dirty="0">
                    <a:solidFill>
                      <a:srgbClr val="002060"/>
                    </a:solidFill>
                  </a:rPr>
                  <a:t>But if L(R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) =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457200" lvl="1" indent="0">
                  <a:buNone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endParaRPr kumimoji="0" lang="en-US" b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89" y="865236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50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745878"/>
            <a:ext cx="7643485" cy="5650085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9999"/>
              </a:solidFill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365195" y="39716"/>
            <a:ext cx="7016195" cy="680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400" dirty="0"/>
              <a:t>Application of Regular Expression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89" y="745877"/>
            <a:ext cx="7643485" cy="5889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2060"/>
                </a:solidFill>
              </a:rPr>
              <a:t>Search for string or pattern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rgbClr val="002060"/>
                </a:solidFill>
              </a:rPr>
              <a:t>In text editors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rgbClr val="002060"/>
                </a:solidFill>
              </a:rPr>
              <a:t>Design of compilers for programming language</a:t>
            </a:r>
          </a:p>
          <a:p>
            <a:pPr marL="0" indent="0">
              <a:buNone/>
              <a:defRPr/>
            </a:pPr>
            <a:endParaRPr lang="en-US" sz="2600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rgbClr val="002060"/>
                </a:solidFill>
              </a:rPr>
              <a:t>Token (ex: variable, constant can be described by 		       regular expression)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solidFill>
                  <a:srgbClr val="002060"/>
                </a:solidFill>
              </a:rPr>
              <a:t>Syntax of token once described automatic system can generates</a:t>
            </a:r>
          </a:p>
          <a:p>
            <a:pPr marL="457200" lvl="1" indent="0">
              <a:buNone/>
              <a:defRPr/>
            </a:pPr>
            <a:r>
              <a:rPr lang="en-US" sz="2600" dirty="0">
                <a:solidFill>
                  <a:srgbClr val="002060"/>
                </a:solidFill>
              </a:rPr>
              <a:t> (Lexical analyzer that first initially process the input program)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600" dirty="0">
              <a:solidFill>
                <a:srgbClr val="002060"/>
              </a:solidFill>
            </a:endParaRPr>
          </a:p>
          <a:p>
            <a:pPr marL="457200" lvl="1" indent="0">
              <a:buNone/>
              <a:defRPr/>
            </a:pPr>
            <a:endParaRPr lang="en-US" dirty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002060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914400" lvl="1" indent="-514350">
              <a:buFont typeface="+mj-lt"/>
              <a:buAutoNum type="arabicPeriod"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100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2490" y="222195"/>
            <a:ext cx="7016195" cy="1143000"/>
          </a:xfrm>
        </p:spPr>
        <p:txBody>
          <a:bodyPr>
            <a:normAutofit fontScale="90000"/>
          </a:bodyPr>
          <a:lstStyle/>
          <a:p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254298" y="1156263"/>
                <a:ext cx="7643485" cy="565008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Numerical constant including sign and factorial part can be described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(+U –U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 (D</a:t>
                </a:r>
                <a:r>
                  <a:rPr lang="en-US" b="1" baseline="30000" dirty="0">
                    <a:solidFill>
                      <a:srgbClr val="002060"/>
                    </a:solidFill>
                  </a:rPr>
                  <a:t>+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U D</a:t>
                </a:r>
                <a:r>
                  <a:rPr lang="en-US" b="1" baseline="30000" dirty="0">
                    <a:solidFill>
                      <a:srgbClr val="00206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b="1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D* U D* </a:t>
                </a:r>
                <a14:m>
                  <m:oMath xmlns:m="http://schemas.openxmlformats.org/officeDocument/2006/math">
                    <m:r>
                      <a:rPr lang="en-US" b="1" i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D</a:t>
                </a:r>
                <a:r>
                  <a:rPr lang="en-US" b="1" baseline="30000" dirty="0">
                    <a:solidFill>
                      <a:srgbClr val="002060"/>
                    </a:solidFill>
                  </a:rPr>
                  <a:t>+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where D= {0, 1, 2, 3, 4 ,………, 5}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The alphabet of decimal digit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Accepted: 72, 3.14159, +7.9, -.01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9999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4298" y="1156263"/>
                <a:ext cx="7643485" cy="5650085"/>
              </a:xfrm>
              <a:blipFill>
                <a:blip r:embed="rId3"/>
                <a:stretch>
                  <a:fillRect l="-143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/>
          <p:cNvSpPr txBox="1">
            <a:spLocks/>
          </p:cNvSpPr>
          <p:nvPr/>
        </p:nvSpPr>
        <p:spPr>
          <a:xfrm>
            <a:off x="1365195" y="222194"/>
            <a:ext cx="7532588" cy="667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400" dirty="0"/>
              <a:t>Application of Regular Expression (cont.)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6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054654"/>
            <a:ext cx="8229600" cy="198516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79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65475"/>
            <a:ext cx="8229600" cy="1832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9900"/>
                </a:solidFill>
              </a:rPr>
              <a:t>Part-I</a:t>
            </a:r>
            <a:br>
              <a:rPr lang="en-US" sz="6000" b="1" dirty="0">
                <a:solidFill>
                  <a:srgbClr val="FF9900"/>
                </a:solidFill>
              </a:rPr>
            </a:br>
            <a:r>
              <a:rPr lang="en-US" sz="6000" b="1" dirty="0">
                <a:solidFill>
                  <a:srgbClr val="FF9900"/>
                </a:solidFill>
              </a:rPr>
              <a:t>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054654"/>
            <a:ext cx="8229600" cy="198516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42272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645" y="1062488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9900"/>
                </a:solidFill>
              </a:rPr>
              <a:t># </a:t>
            </a:r>
            <a:r>
              <a:rPr lang="en-US" sz="4400" dirty="0">
                <a:solidFill>
                  <a:srgbClr val="FF9900"/>
                </a:solidFill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645" y="2207360"/>
            <a:ext cx="8704185" cy="41230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Introduction of Regular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Closure Under The Regular Operations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Regular Expression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Formal Definition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Example of Some Regular Expression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Important Tips of </a:t>
            </a:r>
            <a:r>
              <a:rPr lang="en-US">
                <a:solidFill>
                  <a:schemeClr val="bg1"/>
                </a:solidFill>
                <a:latin typeface="Comic Sans MS" panose="030F0702030302020204" pitchFamily="66" charset="0"/>
              </a:rPr>
              <a:t>Regular Expression</a:t>
            </a:r>
            <a:endParaRPr lang="en-US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 of Regular Expression</a:t>
            </a:r>
            <a:b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br>
              <a:rPr 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65195" y="145259"/>
            <a:ext cx="7016195" cy="68031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Introduction of Regular Language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2490" y="828661"/>
            <a:ext cx="7931510" cy="602933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914400" lvl="2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12490" y="9422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In theoretical computer science and formal language theory, a </a:t>
            </a:r>
            <a:r>
              <a:rPr lang="en-US" b="1" dirty="0">
                <a:solidFill>
                  <a:srgbClr val="002060"/>
                </a:solidFill>
              </a:rPr>
              <a:t>regular language</a:t>
            </a:r>
            <a:r>
              <a:rPr lang="en-US" dirty="0">
                <a:solidFill>
                  <a:srgbClr val="002060"/>
                </a:solidFill>
              </a:rPr>
              <a:t> (also called a </a:t>
            </a:r>
            <a:r>
              <a:rPr lang="en-US" b="1" dirty="0">
                <a:solidFill>
                  <a:srgbClr val="002060"/>
                </a:solidFill>
              </a:rPr>
              <a:t>rational language</a:t>
            </a:r>
            <a:r>
              <a:rPr lang="en-US" dirty="0">
                <a:solidFill>
                  <a:srgbClr val="002060"/>
                </a:solidFill>
              </a:rPr>
              <a:t>) is a formal language that can be expressed using a regular expression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A regular language satisfies the following equivalent properties: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is the language of a regular expression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is the language accepted by a nondeterministic finite automaton (NFA)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it is the language accepted by a deterministic finite automaton (DFA) </a:t>
            </a:r>
          </a:p>
        </p:txBody>
      </p:sp>
    </p:spTree>
    <p:extLst>
      <p:ext uri="{BB962C8B-B14F-4D97-AF65-F5344CB8AC3E}">
        <p14:creationId xmlns:p14="http://schemas.microsoft.com/office/powerpoint/2010/main" val="9167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365195" y="145259"/>
            <a:ext cx="7635250" cy="111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100" dirty="0"/>
              <a:t>Closure Under The Regular Operations</a:t>
            </a:r>
            <a:br>
              <a:rPr lang="en-US" sz="4000" dirty="0"/>
            </a:br>
            <a:endParaRPr lang="en-US" sz="4000" dirty="0">
              <a:solidFill>
                <a:srgbClr val="FF7C80"/>
              </a:solidFill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6756" y="115173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Regular Language is closed under Union: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4" y="1697633"/>
            <a:ext cx="5955495" cy="47607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132" y="6458340"/>
            <a:ext cx="4905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7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146756" y="145259"/>
            <a:ext cx="7853689" cy="111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 Under The Regular Operations (cont.)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6756" y="115173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Language is closed under Concatenation: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05" y="1901950"/>
            <a:ext cx="6719020" cy="4451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775" y="6353423"/>
            <a:ext cx="40195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146756" y="145259"/>
            <a:ext cx="7853689" cy="111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4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 Under The Regular Operations (cont.)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6756" y="115173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Regular Language is closed under star operation: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10" y="2270746"/>
            <a:ext cx="6457950" cy="3359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655" y="5815415"/>
            <a:ext cx="3664920" cy="3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Regular Expression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6756" y="115173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Arithmetic (5+3)X4,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is the value of a number.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aseline="0" dirty="0">
                <a:solidFill>
                  <a:srgbClr val="002060"/>
                </a:solidFill>
              </a:rPr>
              <a:t>But</a:t>
            </a:r>
            <a:r>
              <a:rPr lang="en-US" dirty="0">
                <a:solidFill>
                  <a:srgbClr val="002060"/>
                </a:solidFill>
              </a:rPr>
              <a:t> in </a:t>
            </a:r>
            <a:r>
              <a:rPr lang="en-US" dirty="0" err="1">
                <a:solidFill>
                  <a:srgbClr val="002060"/>
                </a:solidFill>
              </a:rPr>
              <a:t>reg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exp</a:t>
            </a:r>
            <a:r>
              <a:rPr lang="en-US" dirty="0">
                <a:solidFill>
                  <a:srgbClr val="002060"/>
                </a:solidFill>
              </a:rPr>
              <a:t> this value is a language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(0 U 1)0* is read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Start with 0 or 1 followed by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dirty="0">
              <a:solidFill>
                <a:srgbClr val="00206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R*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</a:rPr>
              <a:t>RR* = </a:t>
            </a:r>
            <a:r>
              <a:rPr lang="en-US" dirty="0"/>
              <a:t>R</a:t>
            </a:r>
            <a:r>
              <a:rPr lang="en-US" b="1" baseline="30000" dirty="0"/>
              <a:t>+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5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551</Words>
  <Application>Microsoft Office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Comic Sans MS</vt:lpstr>
      <vt:lpstr>Wingdings</vt:lpstr>
      <vt:lpstr>Office Theme</vt:lpstr>
      <vt:lpstr>CSI-317</vt:lpstr>
      <vt:lpstr>Part-I Automata Theory</vt:lpstr>
      <vt:lpstr>Regular Language</vt:lpstr>
      <vt:lpstr># Contents</vt:lpstr>
      <vt:lpstr> Introduction of Regular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Formal Definition </vt:lpstr>
      <vt:lpstr> Example of Some Regular Expression </vt:lpstr>
      <vt:lpstr> Example of Some Regular Expression (cont.) </vt:lpstr>
      <vt:lpstr> </vt:lpstr>
      <vt:lpstr>PowerPoint Presentation</vt:lpstr>
      <vt:lpstr> 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Sumi</cp:lastModifiedBy>
  <cp:revision>50</cp:revision>
  <dcterms:created xsi:type="dcterms:W3CDTF">2013-08-21T19:17:07Z</dcterms:created>
  <dcterms:modified xsi:type="dcterms:W3CDTF">2016-03-16T14:08:27Z</dcterms:modified>
</cp:coreProperties>
</file>