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7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86" r:id="rId30"/>
    <p:sldId id="288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96" r:id="rId40"/>
    <p:sldId id="28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5" r:id="rId57"/>
    <p:sldId id="312" r:id="rId58"/>
    <p:sldId id="313" r:id="rId59"/>
    <p:sldId id="314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61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6" r:id="rId116"/>
    <p:sldId id="374" r:id="rId117"/>
    <p:sldId id="375" r:id="rId118"/>
    <p:sldId id="373" r:id="rId119"/>
    <p:sldId id="371" r:id="rId120"/>
    <p:sldId id="378" r:id="rId121"/>
    <p:sldId id="377" r:id="rId122"/>
    <p:sldId id="379" r:id="rId123"/>
    <p:sldId id="372" r:id="rId124"/>
    <p:sldId id="380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CC00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6.wmf"/><Relationship Id="rId7" Type="http://schemas.openxmlformats.org/officeDocument/2006/relationships/image" Target="../media/image32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15.wmf"/><Relationship Id="rId9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16.wmf"/><Relationship Id="rId7" Type="http://schemas.openxmlformats.org/officeDocument/2006/relationships/image" Target="../media/image33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29.wmf"/><Relationship Id="rId4" Type="http://schemas.openxmlformats.org/officeDocument/2006/relationships/image" Target="../media/image15.wmf"/><Relationship Id="rId9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28.wmf"/><Relationship Id="rId7" Type="http://schemas.openxmlformats.org/officeDocument/2006/relationships/image" Target="../media/image14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4.wmf"/><Relationship Id="rId11" Type="http://schemas.openxmlformats.org/officeDocument/2006/relationships/image" Target="../media/image38.wmf"/><Relationship Id="rId5" Type="http://schemas.openxmlformats.org/officeDocument/2006/relationships/image" Target="../media/image36.wmf"/><Relationship Id="rId10" Type="http://schemas.openxmlformats.org/officeDocument/2006/relationships/image" Target="../media/image29.wmf"/><Relationship Id="rId4" Type="http://schemas.openxmlformats.org/officeDocument/2006/relationships/image" Target="../media/image35.wmf"/><Relationship Id="rId9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6.wmf"/><Relationship Id="rId7" Type="http://schemas.openxmlformats.org/officeDocument/2006/relationships/image" Target="../media/image26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25.wmf"/><Relationship Id="rId5" Type="http://schemas.openxmlformats.org/officeDocument/2006/relationships/image" Target="../media/image29.wmf"/><Relationship Id="rId10" Type="http://schemas.openxmlformats.org/officeDocument/2006/relationships/image" Target="../media/image36.wmf"/><Relationship Id="rId4" Type="http://schemas.openxmlformats.org/officeDocument/2006/relationships/image" Target="../media/image15.wmf"/><Relationship Id="rId9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3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1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30.wmf"/><Relationship Id="rId5" Type="http://schemas.openxmlformats.org/officeDocument/2006/relationships/image" Target="../media/image24.wmf"/><Relationship Id="rId4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1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30.wmf"/><Relationship Id="rId5" Type="http://schemas.openxmlformats.org/officeDocument/2006/relationships/image" Target="../media/image24.wmf"/><Relationship Id="rId4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14.wmf"/><Relationship Id="rId7" Type="http://schemas.openxmlformats.org/officeDocument/2006/relationships/image" Target="../media/image43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14.wmf"/><Relationship Id="rId7" Type="http://schemas.openxmlformats.org/officeDocument/2006/relationships/image" Target="../media/image43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14.wmf"/><Relationship Id="rId7" Type="http://schemas.openxmlformats.org/officeDocument/2006/relationships/image" Target="../media/image43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4" Type="http://schemas.openxmlformats.org/officeDocument/2006/relationships/image" Target="../media/image4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9.wmf"/><Relationship Id="rId3" Type="http://schemas.openxmlformats.org/officeDocument/2006/relationships/image" Target="../media/image43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0.wmf"/><Relationship Id="rId16" Type="http://schemas.openxmlformats.org/officeDocument/2006/relationships/image" Target="../media/image58.wmf"/><Relationship Id="rId1" Type="http://schemas.openxmlformats.org/officeDocument/2006/relationships/image" Target="../media/image49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35.wmf"/><Relationship Id="rId15" Type="http://schemas.openxmlformats.org/officeDocument/2006/relationships/image" Target="../media/image42.wmf"/><Relationship Id="rId10" Type="http://schemas.openxmlformats.org/officeDocument/2006/relationships/image" Target="../media/image54.wmf"/><Relationship Id="rId4" Type="http://schemas.openxmlformats.org/officeDocument/2006/relationships/image" Target="../media/image31.wmf"/><Relationship Id="rId9" Type="http://schemas.openxmlformats.org/officeDocument/2006/relationships/image" Target="../media/image53.wmf"/><Relationship Id="rId14" Type="http://schemas.openxmlformats.org/officeDocument/2006/relationships/image" Target="../media/image5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14.wmf"/><Relationship Id="rId2" Type="http://schemas.openxmlformats.org/officeDocument/2006/relationships/image" Target="../media/image43.wmf"/><Relationship Id="rId16" Type="http://schemas.openxmlformats.org/officeDocument/2006/relationships/image" Target="../media/image3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18" Type="http://schemas.openxmlformats.org/officeDocument/2006/relationships/image" Target="../media/image14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3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18" Type="http://schemas.openxmlformats.org/officeDocument/2006/relationships/image" Target="../media/image14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3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18" Type="http://schemas.openxmlformats.org/officeDocument/2006/relationships/image" Target="../media/image14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19" Type="http://schemas.openxmlformats.org/officeDocument/2006/relationships/image" Target="../media/image30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18" Type="http://schemas.openxmlformats.org/officeDocument/2006/relationships/image" Target="../media/image14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19" Type="http://schemas.openxmlformats.org/officeDocument/2006/relationships/image" Target="../media/image30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18" Type="http://schemas.openxmlformats.org/officeDocument/2006/relationships/image" Target="../media/image14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19" Type="http://schemas.openxmlformats.org/officeDocument/2006/relationships/image" Target="../media/image30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18" Type="http://schemas.openxmlformats.org/officeDocument/2006/relationships/image" Target="../media/image30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7.wmf"/><Relationship Id="rId7" Type="http://schemas.openxmlformats.org/officeDocument/2006/relationships/image" Target="../media/image22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18" Type="http://schemas.openxmlformats.org/officeDocument/2006/relationships/image" Target="../media/image30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3" Type="http://schemas.openxmlformats.org/officeDocument/2006/relationships/image" Target="../media/image31.wmf"/><Relationship Id="rId7" Type="http://schemas.openxmlformats.org/officeDocument/2006/relationships/image" Target="../media/image52.wmf"/><Relationship Id="rId12" Type="http://schemas.openxmlformats.org/officeDocument/2006/relationships/image" Target="../media/image9.wmf"/><Relationship Id="rId17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60.wmf"/><Relationship Id="rId1" Type="http://schemas.openxmlformats.org/officeDocument/2006/relationships/image" Target="../media/image40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24.wmf"/><Relationship Id="rId10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4.wmf"/><Relationship Id="rId14" Type="http://schemas.openxmlformats.org/officeDocument/2006/relationships/image" Target="../media/image42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4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6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6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4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6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6" Type="http://schemas.openxmlformats.org/officeDocument/2006/relationships/image" Target="../media/image66.wmf"/><Relationship Id="rId5" Type="http://schemas.openxmlformats.org/officeDocument/2006/relationships/image" Target="../media/image15.wmf"/><Relationship Id="rId4" Type="http://schemas.openxmlformats.org/officeDocument/2006/relationships/image" Target="../media/image43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59.wmf"/><Relationship Id="rId7" Type="http://schemas.openxmlformats.org/officeDocument/2006/relationships/image" Target="../media/image40.wmf"/><Relationship Id="rId2" Type="http://schemas.openxmlformats.org/officeDocument/2006/relationships/image" Target="../media/image60.wmf"/><Relationship Id="rId1" Type="http://schemas.openxmlformats.org/officeDocument/2006/relationships/image" Target="../media/image24.wmf"/><Relationship Id="rId6" Type="http://schemas.openxmlformats.org/officeDocument/2006/relationships/image" Target="../media/image30.wmf"/><Relationship Id="rId5" Type="http://schemas.openxmlformats.org/officeDocument/2006/relationships/image" Target="../media/image14.wmf"/><Relationship Id="rId4" Type="http://schemas.openxmlformats.org/officeDocument/2006/relationships/image" Target="../media/image31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59.wmf"/><Relationship Id="rId7" Type="http://schemas.openxmlformats.org/officeDocument/2006/relationships/image" Target="../media/image40.wmf"/><Relationship Id="rId2" Type="http://schemas.openxmlformats.org/officeDocument/2006/relationships/image" Target="../media/image60.wmf"/><Relationship Id="rId1" Type="http://schemas.openxmlformats.org/officeDocument/2006/relationships/image" Target="../media/image24.wmf"/><Relationship Id="rId6" Type="http://schemas.openxmlformats.org/officeDocument/2006/relationships/image" Target="../media/image30.wmf"/><Relationship Id="rId5" Type="http://schemas.openxmlformats.org/officeDocument/2006/relationships/image" Target="../media/image14.wmf"/><Relationship Id="rId4" Type="http://schemas.openxmlformats.org/officeDocument/2006/relationships/image" Target="../media/image31.wmf"/><Relationship Id="rId9" Type="http://schemas.openxmlformats.org/officeDocument/2006/relationships/image" Target="../media/image43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72.wmf"/><Relationship Id="rId2" Type="http://schemas.openxmlformats.org/officeDocument/2006/relationships/image" Target="../media/image24.wmf"/><Relationship Id="rId1" Type="http://schemas.openxmlformats.org/officeDocument/2006/relationships/image" Target="../media/image70.wmf"/><Relationship Id="rId6" Type="http://schemas.openxmlformats.org/officeDocument/2006/relationships/image" Target="../media/image14.wmf"/><Relationship Id="rId5" Type="http://schemas.openxmlformats.org/officeDocument/2006/relationships/image" Target="../media/image40.wmf"/><Relationship Id="rId4" Type="http://schemas.openxmlformats.org/officeDocument/2006/relationships/image" Target="../media/image71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8.wmf"/><Relationship Id="rId7" Type="http://schemas.openxmlformats.org/officeDocument/2006/relationships/image" Target="../media/image15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16.wmf"/><Relationship Id="rId5" Type="http://schemas.openxmlformats.org/officeDocument/2006/relationships/image" Target="../media/image14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6.wmf"/><Relationship Id="rId7" Type="http://schemas.openxmlformats.org/officeDocument/2006/relationships/image" Target="../media/image28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15.wmf"/><Relationship Id="rId9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1AFBE-7098-4FED-B168-FB92AE567FF5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ECA37-C7A5-45E1-9422-36405822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ECA37-C7A5-45E1-9422-3640582230E9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8CCFA-8B5D-42B7-AB1B-EB7463CDD85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F4F5-B67E-48BD-BA2E-9344B7C39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6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762.bin"/><Relationship Id="rId26" Type="http://schemas.openxmlformats.org/officeDocument/2006/relationships/oleObject" Target="../embeddings/oleObject769.bin"/><Relationship Id="rId3" Type="http://schemas.openxmlformats.org/officeDocument/2006/relationships/oleObject" Target="../embeddings/oleObject753.bin"/><Relationship Id="rId21" Type="http://schemas.openxmlformats.org/officeDocument/2006/relationships/image" Target="../media/image40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758.bin"/><Relationship Id="rId17" Type="http://schemas.openxmlformats.org/officeDocument/2006/relationships/oleObject" Target="../embeddings/oleObject761.bin"/><Relationship Id="rId25" Type="http://schemas.openxmlformats.org/officeDocument/2006/relationships/oleObject" Target="../embeddings/oleObject76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0.bin"/><Relationship Id="rId20" Type="http://schemas.openxmlformats.org/officeDocument/2006/relationships/oleObject" Target="../embeddings/oleObject764.bin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55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767.bin"/><Relationship Id="rId5" Type="http://schemas.openxmlformats.org/officeDocument/2006/relationships/oleObject" Target="../embeddings/oleObject754.bin"/><Relationship Id="rId15" Type="http://schemas.openxmlformats.org/officeDocument/2006/relationships/image" Target="../media/image30.wmf"/><Relationship Id="rId23" Type="http://schemas.openxmlformats.org/officeDocument/2006/relationships/oleObject" Target="../embeddings/oleObject766.bin"/><Relationship Id="rId10" Type="http://schemas.openxmlformats.org/officeDocument/2006/relationships/oleObject" Target="../embeddings/oleObject757.bin"/><Relationship Id="rId19" Type="http://schemas.openxmlformats.org/officeDocument/2006/relationships/oleObject" Target="../embeddings/oleObject763.bin"/><Relationship Id="rId4" Type="http://schemas.openxmlformats.org/officeDocument/2006/relationships/image" Target="../media/image24.wmf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759.bin"/><Relationship Id="rId22" Type="http://schemas.openxmlformats.org/officeDocument/2006/relationships/oleObject" Target="../embeddings/oleObject765.bin"/><Relationship Id="rId27" Type="http://schemas.openxmlformats.org/officeDocument/2006/relationships/image" Target="../media/image67.wmf"/></Relationships>
</file>

<file path=ppt/slides/_rels/slide10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oleObject" Target="../embeddings/oleObject779.bin"/><Relationship Id="rId26" Type="http://schemas.openxmlformats.org/officeDocument/2006/relationships/oleObject" Target="../embeddings/oleObject786.bin"/><Relationship Id="rId39" Type="http://schemas.openxmlformats.org/officeDocument/2006/relationships/oleObject" Target="../embeddings/oleObject797.bin"/><Relationship Id="rId21" Type="http://schemas.openxmlformats.org/officeDocument/2006/relationships/image" Target="../media/image40.wmf"/><Relationship Id="rId34" Type="http://schemas.openxmlformats.org/officeDocument/2006/relationships/oleObject" Target="../embeddings/oleObject792.bin"/><Relationship Id="rId42" Type="http://schemas.openxmlformats.org/officeDocument/2006/relationships/oleObject" Target="../embeddings/oleObject800.bin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77.bin"/><Relationship Id="rId20" Type="http://schemas.openxmlformats.org/officeDocument/2006/relationships/oleObject" Target="../embeddings/oleObject781.bin"/><Relationship Id="rId29" Type="http://schemas.openxmlformats.org/officeDocument/2006/relationships/oleObject" Target="../embeddings/oleObject788.bin"/><Relationship Id="rId41" Type="http://schemas.openxmlformats.org/officeDocument/2006/relationships/oleObject" Target="../embeddings/oleObject799.bin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772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784.bin"/><Relationship Id="rId32" Type="http://schemas.openxmlformats.org/officeDocument/2006/relationships/oleObject" Target="../embeddings/oleObject791.bin"/><Relationship Id="rId37" Type="http://schemas.openxmlformats.org/officeDocument/2006/relationships/oleObject" Target="../embeddings/oleObject795.bin"/><Relationship Id="rId40" Type="http://schemas.openxmlformats.org/officeDocument/2006/relationships/oleObject" Target="../embeddings/oleObject798.bin"/><Relationship Id="rId5" Type="http://schemas.openxmlformats.org/officeDocument/2006/relationships/oleObject" Target="../embeddings/oleObject771.bin"/><Relationship Id="rId15" Type="http://schemas.openxmlformats.org/officeDocument/2006/relationships/image" Target="../media/image30.wmf"/><Relationship Id="rId23" Type="http://schemas.openxmlformats.org/officeDocument/2006/relationships/oleObject" Target="../embeddings/oleObject783.bin"/><Relationship Id="rId28" Type="http://schemas.openxmlformats.org/officeDocument/2006/relationships/oleObject" Target="../embeddings/oleObject787.bin"/><Relationship Id="rId36" Type="http://schemas.openxmlformats.org/officeDocument/2006/relationships/oleObject" Target="../embeddings/oleObject794.bin"/><Relationship Id="rId10" Type="http://schemas.openxmlformats.org/officeDocument/2006/relationships/oleObject" Target="../embeddings/oleObject774.bin"/><Relationship Id="rId19" Type="http://schemas.openxmlformats.org/officeDocument/2006/relationships/oleObject" Target="../embeddings/oleObject780.bin"/><Relationship Id="rId31" Type="http://schemas.openxmlformats.org/officeDocument/2006/relationships/oleObject" Target="../embeddings/oleObject790.bin"/><Relationship Id="rId44" Type="http://schemas.openxmlformats.org/officeDocument/2006/relationships/oleObject" Target="../embeddings/oleObject802.bin"/><Relationship Id="rId4" Type="http://schemas.openxmlformats.org/officeDocument/2006/relationships/image" Target="../media/image24.wmf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776.bin"/><Relationship Id="rId22" Type="http://schemas.openxmlformats.org/officeDocument/2006/relationships/oleObject" Target="../embeddings/oleObject782.bin"/><Relationship Id="rId27" Type="http://schemas.openxmlformats.org/officeDocument/2006/relationships/image" Target="../media/image68.wmf"/><Relationship Id="rId30" Type="http://schemas.openxmlformats.org/officeDocument/2006/relationships/oleObject" Target="../embeddings/oleObject789.bin"/><Relationship Id="rId35" Type="http://schemas.openxmlformats.org/officeDocument/2006/relationships/oleObject" Target="../embeddings/oleObject793.bin"/><Relationship Id="rId43" Type="http://schemas.openxmlformats.org/officeDocument/2006/relationships/oleObject" Target="../embeddings/oleObject801.bin"/><Relationship Id="rId8" Type="http://schemas.openxmlformats.org/officeDocument/2006/relationships/oleObject" Target="../embeddings/oleObject773.bin"/><Relationship Id="rId3" Type="http://schemas.openxmlformats.org/officeDocument/2006/relationships/oleObject" Target="../embeddings/oleObject770.bin"/><Relationship Id="rId12" Type="http://schemas.openxmlformats.org/officeDocument/2006/relationships/oleObject" Target="../embeddings/oleObject775.bin"/><Relationship Id="rId17" Type="http://schemas.openxmlformats.org/officeDocument/2006/relationships/oleObject" Target="../embeddings/oleObject778.bin"/><Relationship Id="rId25" Type="http://schemas.openxmlformats.org/officeDocument/2006/relationships/oleObject" Target="../embeddings/oleObject785.bin"/><Relationship Id="rId33" Type="http://schemas.openxmlformats.org/officeDocument/2006/relationships/image" Target="../media/image43.wmf"/><Relationship Id="rId38" Type="http://schemas.openxmlformats.org/officeDocument/2006/relationships/oleObject" Target="../embeddings/oleObject796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804.bin"/><Relationship Id="rId4" Type="http://schemas.openxmlformats.org/officeDocument/2006/relationships/image" Target="../media/image68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8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814.bin"/><Relationship Id="rId3" Type="http://schemas.openxmlformats.org/officeDocument/2006/relationships/oleObject" Target="../embeddings/oleObject805.bin"/><Relationship Id="rId7" Type="http://schemas.openxmlformats.org/officeDocument/2006/relationships/oleObject" Target="../embeddings/oleObject807.bin"/><Relationship Id="rId12" Type="http://schemas.openxmlformats.org/officeDocument/2006/relationships/oleObject" Target="../embeddings/oleObject810.bin"/><Relationship Id="rId17" Type="http://schemas.openxmlformats.org/officeDocument/2006/relationships/oleObject" Target="../embeddings/oleObject8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12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4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806.bin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809.bin"/><Relationship Id="rId19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811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16.bin"/><Relationship Id="rId4" Type="http://schemas.openxmlformats.org/officeDocument/2006/relationships/image" Target="../media/image73.w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817.bin"/><Relationship Id="rId7" Type="http://schemas.openxmlformats.org/officeDocument/2006/relationships/oleObject" Target="../embeddings/oleObject8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8.bin"/><Relationship Id="rId4" Type="http://schemas.openxmlformats.org/officeDocument/2006/relationships/image" Target="../media/image75.w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7.wmf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0.wmf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14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14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4.bin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7.bin"/><Relationship Id="rId23" Type="http://schemas.openxmlformats.org/officeDocument/2006/relationships/image" Target="../media/image29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8.bin"/><Relationship Id="rId3" Type="http://schemas.openxmlformats.org/officeDocument/2006/relationships/oleObject" Target="../embeddings/oleObject72.bin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94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6.wmf"/><Relationship Id="rId17" Type="http://schemas.openxmlformats.org/officeDocument/2006/relationships/image" Target="../media/image25.wmf"/><Relationship Id="rId25" Type="http://schemas.openxmlformats.org/officeDocument/2006/relationships/oleObject" Target="../embeddings/oleObject87.bin"/><Relationship Id="rId33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8.bin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3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5.bin"/><Relationship Id="rId28" Type="http://schemas.openxmlformats.org/officeDocument/2006/relationships/oleObject" Target="../embeddings/oleObject90.bin"/><Relationship Id="rId10" Type="http://schemas.openxmlformats.org/officeDocument/2006/relationships/image" Target="../media/image14.wmf"/><Relationship Id="rId19" Type="http://schemas.openxmlformats.org/officeDocument/2006/relationships/image" Target="../media/image26.wmf"/><Relationship Id="rId31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84.bin"/><Relationship Id="rId27" Type="http://schemas.openxmlformats.org/officeDocument/2006/relationships/oleObject" Target="../embeddings/oleObject89.bin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31.wmf"/><Relationship Id="rId8" Type="http://schemas.openxmlformats.org/officeDocument/2006/relationships/oleObject" Target="../embeddings/oleObject76.bin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5.bin"/><Relationship Id="rId26" Type="http://schemas.openxmlformats.org/officeDocument/2006/relationships/oleObject" Target="../embeddings/oleObject111.bin"/><Relationship Id="rId3" Type="http://schemas.openxmlformats.org/officeDocument/2006/relationships/oleObject" Target="../embeddings/oleObject95.bin"/><Relationship Id="rId21" Type="http://schemas.openxmlformats.org/officeDocument/2006/relationships/image" Target="../media/image32.wmf"/><Relationship Id="rId34" Type="http://schemas.openxmlformats.org/officeDocument/2006/relationships/oleObject" Target="../embeddings/oleObject117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6.wmf"/><Relationship Id="rId17" Type="http://schemas.openxmlformats.org/officeDocument/2006/relationships/image" Target="../media/image25.wmf"/><Relationship Id="rId25" Type="http://schemas.openxmlformats.org/officeDocument/2006/relationships/oleObject" Target="../embeddings/oleObject110.bin"/><Relationship Id="rId33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1.bin"/><Relationship Id="rId24" Type="http://schemas.openxmlformats.org/officeDocument/2006/relationships/oleObject" Target="../embeddings/oleObject109.bin"/><Relationship Id="rId32" Type="http://schemas.openxmlformats.org/officeDocument/2006/relationships/oleObject" Target="../embeddings/oleObject116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8.bin"/><Relationship Id="rId28" Type="http://schemas.openxmlformats.org/officeDocument/2006/relationships/oleObject" Target="../embeddings/oleObject113.bin"/><Relationship Id="rId10" Type="http://schemas.openxmlformats.org/officeDocument/2006/relationships/image" Target="../media/image14.wmf"/><Relationship Id="rId19" Type="http://schemas.openxmlformats.org/officeDocument/2006/relationships/image" Target="../media/image26.wmf"/><Relationship Id="rId31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07.bin"/><Relationship Id="rId27" Type="http://schemas.openxmlformats.org/officeDocument/2006/relationships/oleObject" Target="../embeddings/oleObject112.bin"/><Relationship Id="rId30" Type="http://schemas.openxmlformats.org/officeDocument/2006/relationships/oleObject" Target="../embeddings/oleObject115.bin"/><Relationship Id="rId35" Type="http://schemas.openxmlformats.org/officeDocument/2006/relationships/image" Target="../media/image31.wmf"/><Relationship Id="rId8" Type="http://schemas.openxmlformats.org/officeDocument/2006/relationships/oleObject" Target="../embeddings/oleObject99.bin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34.bin"/><Relationship Id="rId3" Type="http://schemas.openxmlformats.org/officeDocument/2006/relationships/oleObject" Target="../embeddings/oleObject118.bin"/><Relationship Id="rId21" Type="http://schemas.openxmlformats.org/officeDocument/2006/relationships/image" Target="../media/image33.wmf"/><Relationship Id="rId34" Type="http://schemas.openxmlformats.org/officeDocument/2006/relationships/image" Target="../media/image29.wmf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6.wmf"/><Relationship Id="rId17" Type="http://schemas.openxmlformats.org/officeDocument/2006/relationships/image" Target="../media/image25.wmf"/><Relationship Id="rId25" Type="http://schemas.openxmlformats.org/officeDocument/2006/relationships/oleObject" Target="../embeddings/oleObject133.bin"/><Relationship Id="rId3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4.bin"/><Relationship Id="rId24" Type="http://schemas.openxmlformats.org/officeDocument/2006/relationships/oleObject" Target="../embeddings/oleObject132.bin"/><Relationship Id="rId32" Type="http://schemas.openxmlformats.org/officeDocument/2006/relationships/image" Target="../media/image30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1.bin"/><Relationship Id="rId28" Type="http://schemas.openxmlformats.org/officeDocument/2006/relationships/oleObject" Target="../embeddings/oleObject135.bin"/><Relationship Id="rId36" Type="http://schemas.openxmlformats.org/officeDocument/2006/relationships/image" Target="../media/image31.wmf"/><Relationship Id="rId10" Type="http://schemas.openxmlformats.org/officeDocument/2006/relationships/image" Target="../media/image14.wmf"/><Relationship Id="rId19" Type="http://schemas.openxmlformats.org/officeDocument/2006/relationships/image" Target="../media/image26.wmf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137.bin"/><Relationship Id="rId35" Type="http://schemas.openxmlformats.org/officeDocument/2006/relationships/oleObject" Target="../embeddings/oleObject140.bin"/><Relationship Id="rId8" Type="http://schemas.openxmlformats.org/officeDocument/2006/relationships/oleObject" Target="../embeddings/oleObject12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56.bin"/><Relationship Id="rId18" Type="http://schemas.openxmlformats.org/officeDocument/2006/relationships/oleObject" Target="../embeddings/oleObject160.bin"/><Relationship Id="rId26" Type="http://schemas.openxmlformats.org/officeDocument/2006/relationships/oleObject" Target="../embeddings/oleObject165.bin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8.bin"/><Relationship Id="rId20" Type="http://schemas.openxmlformats.org/officeDocument/2006/relationships/image" Target="../media/image14.wmf"/><Relationship Id="rId29" Type="http://schemas.openxmlformats.org/officeDocument/2006/relationships/image" Target="../media/image3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3.bin"/><Relationship Id="rId28" Type="http://schemas.openxmlformats.org/officeDocument/2006/relationships/oleObject" Target="../embeddings/oleObject166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24.wmf"/><Relationship Id="rId22" Type="http://schemas.openxmlformats.org/officeDocument/2006/relationships/image" Target="../media/image16.wmf"/><Relationship Id="rId27" Type="http://schemas.openxmlformats.org/officeDocument/2006/relationships/image" Target="../media/image29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oleObject" Target="../embeddings/oleObject174.bin"/><Relationship Id="rId18" Type="http://schemas.openxmlformats.org/officeDocument/2006/relationships/oleObject" Target="../embeddings/oleObject177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.wmf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9.bin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4.wmf"/><Relationship Id="rId19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oleObject" Target="../embeddings/oleObject186.bin"/><Relationship Id="rId18" Type="http://schemas.openxmlformats.org/officeDocument/2006/relationships/oleObject" Target="../embeddings/oleObject189.bin"/><Relationship Id="rId26" Type="http://schemas.openxmlformats.org/officeDocument/2006/relationships/oleObject" Target="../embeddings/oleObject193.bin"/><Relationship Id="rId3" Type="http://schemas.openxmlformats.org/officeDocument/2006/relationships/oleObject" Target="../embeddings/oleObject179.bin"/><Relationship Id="rId21" Type="http://schemas.openxmlformats.org/officeDocument/2006/relationships/image" Target="../media/image26.wmf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6.wmf"/><Relationship Id="rId17" Type="http://schemas.openxmlformats.org/officeDocument/2006/relationships/image" Target="../media/image29.wmf"/><Relationship Id="rId25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1.bin"/><Relationship Id="rId11" Type="http://schemas.openxmlformats.org/officeDocument/2006/relationships/oleObject" Target="../embeddings/oleObject185.bin"/><Relationship Id="rId24" Type="http://schemas.openxmlformats.org/officeDocument/2006/relationships/oleObject" Target="../embeddings/oleObject192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7.bin"/><Relationship Id="rId23" Type="http://schemas.openxmlformats.org/officeDocument/2006/relationships/image" Target="../media/image28.wmf"/><Relationship Id="rId10" Type="http://schemas.openxmlformats.org/officeDocument/2006/relationships/image" Target="../media/image14.wmf"/><Relationship Id="rId19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91.bin"/><Relationship Id="rId27" Type="http://schemas.openxmlformats.org/officeDocument/2006/relationships/image" Target="../media/image3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25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44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6.bin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3.bin"/><Relationship Id="rId10" Type="http://schemas.openxmlformats.org/officeDocument/2006/relationships/oleObject" Target="../embeddings/oleObject209.bin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4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1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18.bin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5.bin"/><Relationship Id="rId10" Type="http://schemas.openxmlformats.org/officeDocument/2006/relationships/oleObject" Target="../embeddings/oleObject221.bin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24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24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0.bin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7.bin"/><Relationship Id="rId10" Type="http://schemas.openxmlformats.org/officeDocument/2006/relationships/oleObject" Target="../embeddings/oleObject233.bin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4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36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2.bin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9.bin"/><Relationship Id="rId10" Type="http://schemas.openxmlformats.org/officeDocument/2006/relationships/oleObject" Target="../embeddings/oleObject245.bin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24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48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oleObject" Target="../embeddings/oleObject259.bin"/><Relationship Id="rId18" Type="http://schemas.openxmlformats.org/officeDocument/2006/relationships/oleObject" Target="../embeddings/oleObject262.bin"/><Relationship Id="rId3" Type="http://schemas.openxmlformats.org/officeDocument/2006/relationships/oleObject" Target="../embeddings/oleObject252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45.wmf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4.bin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3.bin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257.bin"/><Relationship Id="rId19" Type="http://schemas.openxmlformats.org/officeDocument/2006/relationships/image" Target="../media/image42.wmf"/><Relationship Id="rId4" Type="http://schemas.openxmlformats.org/officeDocument/2006/relationships/image" Target="../media/image24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60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269.bin"/><Relationship Id="rId18" Type="http://schemas.openxmlformats.org/officeDocument/2006/relationships/oleObject" Target="../embeddings/oleObject273.bin"/><Relationship Id="rId3" Type="http://schemas.openxmlformats.org/officeDocument/2006/relationships/oleObject" Target="../embeddings/oleObject264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4.wmf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2.bin"/><Relationship Id="rId20" Type="http://schemas.openxmlformats.org/officeDocument/2006/relationships/oleObject" Target="../embeddings/oleObject27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1.bin"/><Relationship Id="rId10" Type="http://schemas.openxmlformats.org/officeDocument/2006/relationships/image" Target="../media/image43.wmf"/><Relationship Id="rId19" Type="http://schemas.openxmlformats.org/officeDocument/2006/relationships/image" Target="../media/image14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67.bin"/><Relationship Id="rId14" Type="http://schemas.openxmlformats.org/officeDocument/2006/relationships/oleObject" Target="../embeddings/oleObject27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281.bin"/><Relationship Id="rId18" Type="http://schemas.openxmlformats.org/officeDocument/2006/relationships/oleObject" Target="../embeddings/oleObject285.bin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7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4.wmf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4.bin"/><Relationship Id="rId20" Type="http://schemas.openxmlformats.org/officeDocument/2006/relationships/oleObject" Target="../embeddings/oleObject28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43.wmf"/><Relationship Id="rId19" Type="http://schemas.openxmlformats.org/officeDocument/2006/relationships/image" Target="../media/image14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79.bin"/><Relationship Id="rId14" Type="http://schemas.openxmlformats.org/officeDocument/2006/relationships/oleObject" Target="../embeddings/oleObject282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5.bin"/><Relationship Id="rId13" Type="http://schemas.openxmlformats.org/officeDocument/2006/relationships/oleObject" Target="../embeddings/oleObject298.bin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93.bin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2.bin"/><Relationship Id="rId10" Type="http://schemas.openxmlformats.org/officeDocument/2006/relationships/oleObject" Target="../embeddings/oleObject296.bin"/><Relationship Id="rId4" Type="http://schemas.openxmlformats.org/officeDocument/2006/relationships/image" Target="../media/image24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99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05.bin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48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16.bin"/><Relationship Id="rId3" Type="http://schemas.openxmlformats.org/officeDocument/2006/relationships/oleObject" Target="../embeddings/oleObject306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309.bin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5.bin"/><Relationship Id="rId20" Type="http://schemas.openxmlformats.org/officeDocument/2006/relationships/oleObject" Target="../embeddings/oleObject317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08.bin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4.bin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311.bin"/><Relationship Id="rId19" Type="http://schemas.openxmlformats.org/officeDocument/2006/relationships/image" Target="../media/image42.wmf"/><Relationship Id="rId4" Type="http://schemas.openxmlformats.org/officeDocument/2006/relationships/image" Target="../media/image24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13.bin"/><Relationship Id="rId22" Type="http://schemas.openxmlformats.org/officeDocument/2006/relationships/oleObject" Target="../embeddings/oleObject318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3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29.bin"/><Relationship Id="rId3" Type="http://schemas.openxmlformats.org/officeDocument/2006/relationships/oleObject" Target="../embeddings/oleObject319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322.bin"/><Relationship Id="rId12" Type="http://schemas.openxmlformats.org/officeDocument/2006/relationships/oleObject" Target="../embeddings/oleObject325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8.bin"/><Relationship Id="rId20" Type="http://schemas.openxmlformats.org/officeDocument/2006/relationships/oleObject" Target="../embeddings/oleObject330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21.bin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7.bin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324.bin"/><Relationship Id="rId19" Type="http://schemas.openxmlformats.org/officeDocument/2006/relationships/image" Target="../media/image42.wmf"/><Relationship Id="rId4" Type="http://schemas.openxmlformats.org/officeDocument/2006/relationships/image" Target="../media/image24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26.bin"/><Relationship Id="rId22" Type="http://schemas.openxmlformats.org/officeDocument/2006/relationships/oleObject" Target="../embeddings/oleObject331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42.bin"/><Relationship Id="rId3" Type="http://schemas.openxmlformats.org/officeDocument/2006/relationships/oleObject" Target="../embeddings/oleObject332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335.bin"/><Relationship Id="rId12" Type="http://schemas.openxmlformats.org/officeDocument/2006/relationships/oleObject" Target="../embeddings/oleObject338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1.bin"/><Relationship Id="rId20" Type="http://schemas.openxmlformats.org/officeDocument/2006/relationships/oleObject" Target="../embeddings/oleObject343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34.bin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40.bin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337.bin"/><Relationship Id="rId19" Type="http://schemas.openxmlformats.org/officeDocument/2006/relationships/image" Target="../media/image42.wmf"/><Relationship Id="rId4" Type="http://schemas.openxmlformats.org/officeDocument/2006/relationships/image" Target="../media/image24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39.bin"/><Relationship Id="rId22" Type="http://schemas.openxmlformats.org/officeDocument/2006/relationships/oleObject" Target="../embeddings/oleObject344.bin"/></Relationships>
</file>

<file path=ppt/slides/_rels/slide7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56.bin"/><Relationship Id="rId26" Type="http://schemas.openxmlformats.org/officeDocument/2006/relationships/oleObject" Target="../embeddings/oleObject364.bin"/><Relationship Id="rId21" Type="http://schemas.openxmlformats.org/officeDocument/2006/relationships/oleObject" Target="../embeddings/oleObject359.bin"/><Relationship Id="rId34" Type="http://schemas.openxmlformats.org/officeDocument/2006/relationships/oleObject" Target="../embeddings/oleObject372.bin"/><Relationship Id="rId7" Type="http://schemas.openxmlformats.org/officeDocument/2006/relationships/oleObject" Target="../embeddings/oleObject348.bin"/><Relationship Id="rId12" Type="http://schemas.openxmlformats.org/officeDocument/2006/relationships/oleObject" Target="../embeddings/oleObject351.bin"/><Relationship Id="rId17" Type="http://schemas.openxmlformats.org/officeDocument/2006/relationships/oleObject" Target="../embeddings/oleObject355.bin"/><Relationship Id="rId25" Type="http://schemas.openxmlformats.org/officeDocument/2006/relationships/oleObject" Target="../embeddings/oleObject363.bin"/><Relationship Id="rId33" Type="http://schemas.openxmlformats.org/officeDocument/2006/relationships/oleObject" Target="../embeddings/oleObject371.bin"/><Relationship Id="rId38" Type="http://schemas.openxmlformats.org/officeDocument/2006/relationships/oleObject" Target="../embeddings/oleObject37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4.bin"/><Relationship Id="rId20" Type="http://schemas.openxmlformats.org/officeDocument/2006/relationships/oleObject" Target="../embeddings/oleObject358.bin"/><Relationship Id="rId29" Type="http://schemas.openxmlformats.org/officeDocument/2006/relationships/oleObject" Target="../embeddings/oleObject367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47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362.bin"/><Relationship Id="rId32" Type="http://schemas.openxmlformats.org/officeDocument/2006/relationships/oleObject" Target="../embeddings/oleObject370.bin"/><Relationship Id="rId37" Type="http://schemas.openxmlformats.org/officeDocument/2006/relationships/oleObject" Target="../embeddings/oleObject375.bin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3.bin"/><Relationship Id="rId23" Type="http://schemas.openxmlformats.org/officeDocument/2006/relationships/oleObject" Target="../embeddings/oleObject361.bin"/><Relationship Id="rId28" Type="http://schemas.openxmlformats.org/officeDocument/2006/relationships/oleObject" Target="../embeddings/oleObject366.bin"/><Relationship Id="rId36" Type="http://schemas.openxmlformats.org/officeDocument/2006/relationships/oleObject" Target="../embeddings/oleObject374.bin"/><Relationship Id="rId10" Type="http://schemas.openxmlformats.org/officeDocument/2006/relationships/oleObject" Target="../embeddings/oleObject350.bin"/><Relationship Id="rId19" Type="http://schemas.openxmlformats.org/officeDocument/2006/relationships/oleObject" Target="../embeddings/oleObject357.bin"/><Relationship Id="rId31" Type="http://schemas.openxmlformats.org/officeDocument/2006/relationships/oleObject" Target="../embeddings/oleObject369.bin"/><Relationship Id="rId4" Type="http://schemas.openxmlformats.org/officeDocument/2006/relationships/image" Target="../media/image24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52.bin"/><Relationship Id="rId22" Type="http://schemas.openxmlformats.org/officeDocument/2006/relationships/oleObject" Target="../embeddings/oleObject360.bin"/><Relationship Id="rId27" Type="http://schemas.openxmlformats.org/officeDocument/2006/relationships/oleObject" Target="../embeddings/oleObject365.bin"/><Relationship Id="rId30" Type="http://schemas.openxmlformats.org/officeDocument/2006/relationships/oleObject" Target="../embeddings/oleObject368.bin"/><Relationship Id="rId35" Type="http://schemas.openxmlformats.org/officeDocument/2006/relationships/oleObject" Target="../embeddings/oleObject373.bin"/><Relationship Id="rId8" Type="http://schemas.openxmlformats.org/officeDocument/2006/relationships/oleObject" Target="../embeddings/oleObject349.bin"/><Relationship Id="rId3" Type="http://schemas.openxmlformats.org/officeDocument/2006/relationships/oleObject" Target="../embeddings/oleObject345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2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377.bin"/><Relationship Id="rId21" Type="http://schemas.openxmlformats.org/officeDocument/2006/relationships/oleObject" Target="../embeddings/oleObject386.bin"/><Relationship Id="rId34" Type="http://schemas.openxmlformats.org/officeDocument/2006/relationships/image" Target="../media/image42.wmf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84.bin"/><Relationship Id="rId25" Type="http://schemas.openxmlformats.org/officeDocument/2006/relationships/oleObject" Target="../embeddings/oleObject388.bin"/><Relationship Id="rId33" Type="http://schemas.openxmlformats.org/officeDocument/2006/relationships/oleObject" Target="../embeddings/oleObject3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390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81.bin"/><Relationship Id="rId24" Type="http://schemas.openxmlformats.org/officeDocument/2006/relationships/image" Target="../media/image55.wmf"/><Relationship Id="rId32" Type="http://schemas.openxmlformats.org/officeDocument/2006/relationships/image" Target="../media/image57.wmf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23" Type="http://schemas.openxmlformats.org/officeDocument/2006/relationships/oleObject" Target="../embeddings/oleObject387.bin"/><Relationship Id="rId28" Type="http://schemas.openxmlformats.org/officeDocument/2006/relationships/image" Target="../media/image9.wmf"/><Relationship Id="rId36" Type="http://schemas.openxmlformats.org/officeDocument/2006/relationships/image" Target="../media/image58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85.bin"/><Relationship Id="rId31" Type="http://schemas.openxmlformats.org/officeDocument/2006/relationships/oleObject" Target="../embeddings/oleObject392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389.bin"/><Relationship Id="rId30" Type="http://schemas.openxmlformats.org/officeDocument/2006/relationships/oleObject" Target="../embeddings/oleObject391.bin"/><Relationship Id="rId35" Type="http://schemas.openxmlformats.org/officeDocument/2006/relationships/oleObject" Target="../embeddings/oleObject394.bin"/><Relationship Id="rId8" Type="http://schemas.openxmlformats.org/officeDocument/2006/relationships/image" Target="../media/image43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14.wmf"/><Relationship Id="rId21" Type="http://schemas.openxmlformats.org/officeDocument/2006/relationships/oleObject" Target="../embeddings/oleObject404.bin"/><Relationship Id="rId34" Type="http://schemas.openxmlformats.org/officeDocument/2006/relationships/image" Target="../media/image24.wmf"/><Relationship Id="rId42" Type="http://schemas.openxmlformats.org/officeDocument/2006/relationships/oleObject" Target="../embeddings/oleObject417.bin"/><Relationship Id="rId7" Type="http://schemas.openxmlformats.org/officeDocument/2006/relationships/oleObject" Target="../embeddings/oleObject3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409.bin"/><Relationship Id="rId41" Type="http://schemas.openxmlformats.org/officeDocument/2006/relationships/oleObject" Target="../embeddings/oleObject416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99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30.wmf"/><Relationship Id="rId40" Type="http://schemas.openxmlformats.org/officeDocument/2006/relationships/oleObject" Target="../embeddings/oleObject415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23" Type="http://schemas.openxmlformats.org/officeDocument/2006/relationships/oleObject" Target="../embeddings/oleObject405.bin"/><Relationship Id="rId28" Type="http://schemas.openxmlformats.org/officeDocument/2006/relationships/oleObject" Target="../embeddings/oleObject408.bin"/><Relationship Id="rId36" Type="http://schemas.openxmlformats.org/officeDocument/2006/relationships/oleObject" Target="../embeddings/oleObject413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03.bin"/><Relationship Id="rId31" Type="http://schemas.openxmlformats.org/officeDocument/2006/relationships/oleObject" Target="../embeddings/oleObject410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407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412.bin"/><Relationship Id="rId43" Type="http://schemas.openxmlformats.org/officeDocument/2006/relationships/oleObject" Target="../embeddings/oleObject418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39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02.bin"/><Relationship Id="rId25" Type="http://schemas.openxmlformats.org/officeDocument/2006/relationships/oleObject" Target="../embeddings/oleObject406.bin"/><Relationship Id="rId33" Type="http://schemas.openxmlformats.org/officeDocument/2006/relationships/oleObject" Target="../embeddings/oleObject411.bin"/><Relationship Id="rId38" Type="http://schemas.openxmlformats.org/officeDocument/2006/relationships/oleObject" Target="../embeddings/oleObject4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4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428.bin"/><Relationship Id="rId34" Type="http://schemas.openxmlformats.org/officeDocument/2006/relationships/image" Target="../media/image24.wmf"/><Relationship Id="rId42" Type="http://schemas.openxmlformats.org/officeDocument/2006/relationships/image" Target="../media/image14.wmf"/><Relationship Id="rId7" Type="http://schemas.openxmlformats.org/officeDocument/2006/relationships/oleObject" Target="../embeddings/oleObject4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433.bin"/><Relationship Id="rId41" Type="http://schemas.openxmlformats.org/officeDocument/2006/relationships/oleObject" Target="../embeddings/oleObject440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23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30.wmf"/><Relationship Id="rId40" Type="http://schemas.openxmlformats.org/officeDocument/2006/relationships/oleObject" Target="../embeddings/oleObject439.bin"/><Relationship Id="rId5" Type="http://schemas.openxmlformats.org/officeDocument/2006/relationships/oleObject" Target="../embeddings/oleObject420.bin"/><Relationship Id="rId15" Type="http://schemas.openxmlformats.org/officeDocument/2006/relationships/oleObject" Target="../embeddings/oleObject425.bin"/><Relationship Id="rId23" Type="http://schemas.openxmlformats.org/officeDocument/2006/relationships/oleObject" Target="../embeddings/oleObject429.bin"/><Relationship Id="rId28" Type="http://schemas.openxmlformats.org/officeDocument/2006/relationships/oleObject" Target="../embeddings/oleObject432.bin"/><Relationship Id="rId36" Type="http://schemas.openxmlformats.org/officeDocument/2006/relationships/oleObject" Target="../embeddings/oleObject43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27.bin"/><Relationship Id="rId31" Type="http://schemas.openxmlformats.org/officeDocument/2006/relationships/oleObject" Target="../embeddings/oleObject434.bin"/><Relationship Id="rId44" Type="http://schemas.openxmlformats.org/officeDocument/2006/relationships/oleObject" Target="../embeddings/oleObject442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2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431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436.bin"/><Relationship Id="rId43" Type="http://schemas.openxmlformats.org/officeDocument/2006/relationships/oleObject" Target="../embeddings/oleObject441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419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26.bin"/><Relationship Id="rId25" Type="http://schemas.openxmlformats.org/officeDocument/2006/relationships/oleObject" Target="../embeddings/oleObject430.bin"/><Relationship Id="rId33" Type="http://schemas.openxmlformats.org/officeDocument/2006/relationships/oleObject" Target="../embeddings/oleObject435.bin"/><Relationship Id="rId38" Type="http://schemas.openxmlformats.org/officeDocument/2006/relationships/oleObject" Target="../embeddings/oleObject438.bin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8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452.bin"/><Relationship Id="rId34" Type="http://schemas.openxmlformats.org/officeDocument/2006/relationships/image" Target="../media/image24.wmf"/><Relationship Id="rId42" Type="http://schemas.openxmlformats.org/officeDocument/2006/relationships/image" Target="../media/image14.wmf"/><Relationship Id="rId7" Type="http://schemas.openxmlformats.org/officeDocument/2006/relationships/oleObject" Target="../embeddings/oleObject4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457.bin"/><Relationship Id="rId41" Type="http://schemas.openxmlformats.org/officeDocument/2006/relationships/oleObject" Target="../embeddings/oleObject464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47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30.wmf"/><Relationship Id="rId40" Type="http://schemas.openxmlformats.org/officeDocument/2006/relationships/oleObject" Target="../embeddings/oleObject463.bin"/><Relationship Id="rId5" Type="http://schemas.openxmlformats.org/officeDocument/2006/relationships/oleObject" Target="../embeddings/oleObject444.bin"/><Relationship Id="rId15" Type="http://schemas.openxmlformats.org/officeDocument/2006/relationships/oleObject" Target="../embeddings/oleObject449.bin"/><Relationship Id="rId23" Type="http://schemas.openxmlformats.org/officeDocument/2006/relationships/oleObject" Target="../embeddings/oleObject453.bin"/><Relationship Id="rId28" Type="http://schemas.openxmlformats.org/officeDocument/2006/relationships/oleObject" Target="../embeddings/oleObject456.bin"/><Relationship Id="rId36" Type="http://schemas.openxmlformats.org/officeDocument/2006/relationships/oleObject" Target="../embeddings/oleObject461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51.bin"/><Relationship Id="rId31" Type="http://schemas.openxmlformats.org/officeDocument/2006/relationships/oleObject" Target="../embeddings/oleObject458.bin"/><Relationship Id="rId44" Type="http://schemas.openxmlformats.org/officeDocument/2006/relationships/oleObject" Target="../embeddings/oleObject466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6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455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460.bin"/><Relationship Id="rId43" Type="http://schemas.openxmlformats.org/officeDocument/2006/relationships/oleObject" Target="../embeddings/oleObject465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443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50.bin"/><Relationship Id="rId25" Type="http://schemas.openxmlformats.org/officeDocument/2006/relationships/oleObject" Target="../embeddings/oleObject454.bin"/><Relationship Id="rId33" Type="http://schemas.openxmlformats.org/officeDocument/2006/relationships/oleObject" Target="../embeddings/oleObject459.bin"/><Relationship Id="rId38" Type="http://schemas.openxmlformats.org/officeDocument/2006/relationships/oleObject" Target="../embeddings/oleObject462.bin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2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476.bin"/><Relationship Id="rId34" Type="http://schemas.openxmlformats.org/officeDocument/2006/relationships/image" Target="../media/image24.wmf"/><Relationship Id="rId42" Type="http://schemas.openxmlformats.org/officeDocument/2006/relationships/image" Target="../media/image14.wmf"/><Relationship Id="rId7" Type="http://schemas.openxmlformats.org/officeDocument/2006/relationships/oleObject" Target="../embeddings/oleObject4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9" Type="http://schemas.openxmlformats.org/officeDocument/2006/relationships/oleObject" Target="../embeddings/oleObject481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1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487.bin"/><Relationship Id="rId45" Type="http://schemas.openxmlformats.org/officeDocument/2006/relationships/oleObject" Target="../embeddings/oleObject490.bin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3.bin"/><Relationship Id="rId23" Type="http://schemas.openxmlformats.org/officeDocument/2006/relationships/oleObject" Target="../embeddings/oleObject477.bin"/><Relationship Id="rId28" Type="http://schemas.openxmlformats.org/officeDocument/2006/relationships/oleObject" Target="../embeddings/oleObject480.bin"/><Relationship Id="rId36" Type="http://schemas.openxmlformats.org/officeDocument/2006/relationships/oleObject" Target="../embeddings/oleObject485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75.bin"/><Relationship Id="rId31" Type="http://schemas.openxmlformats.org/officeDocument/2006/relationships/oleObject" Target="../embeddings/oleObject482.bin"/><Relationship Id="rId44" Type="http://schemas.openxmlformats.org/officeDocument/2006/relationships/image" Target="../media/image30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70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479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484.bin"/><Relationship Id="rId43" Type="http://schemas.openxmlformats.org/officeDocument/2006/relationships/oleObject" Target="../embeddings/oleObject489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46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74.bin"/><Relationship Id="rId25" Type="http://schemas.openxmlformats.org/officeDocument/2006/relationships/oleObject" Target="../embeddings/oleObject478.bin"/><Relationship Id="rId33" Type="http://schemas.openxmlformats.org/officeDocument/2006/relationships/oleObject" Target="../embeddings/oleObject483.bin"/><Relationship Id="rId38" Type="http://schemas.openxmlformats.org/officeDocument/2006/relationships/oleObject" Target="../embeddings/oleObject486.bin"/><Relationship Id="rId20" Type="http://schemas.openxmlformats.org/officeDocument/2006/relationships/image" Target="../media/image54.wmf"/><Relationship Id="rId41" Type="http://schemas.openxmlformats.org/officeDocument/2006/relationships/oleObject" Target="../embeddings/oleObject488.bin"/></Relationships>
</file>

<file path=ppt/slides/_rels/slide8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6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500.bin"/><Relationship Id="rId34" Type="http://schemas.openxmlformats.org/officeDocument/2006/relationships/image" Target="../media/image24.wmf"/><Relationship Id="rId42" Type="http://schemas.openxmlformats.org/officeDocument/2006/relationships/image" Target="../media/image14.wmf"/><Relationship Id="rId7" Type="http://schemas.openxmlformats.org/officeDocument/2006/relationships/oleObject" Target="../embeddings/oleObject4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9" Type="http://schemas.openxmlformats.org/officeDocument/2006/relationships/oleObject" Target="../embeddings/oleObject505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95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511.bin"/><Relationship Id="rId45" Type="http://schemas.openxmlformats.org/officeDocument/2006/relationships/oleObject" Target="../embeddings/oleObject514.bin"/><Relationship Id="rId5" Type="http://schemas.openxmlformats.org/officeDocument/2006/relationships/oleObject" Target="../embeddings/oleObject492.bin"/><Relationship Id="rId15" Type="http://schemas.openxmlformats.org/officeDocument/2006/relationships/oleObject" Target="../embeddings/oleObject497.bin"/><Relationship Id="rId23" Type="http://schemas.openxmlformats.org/officeDocument/2006/relationships/oleObject" Target="../embeddings/oleObject501.bin"/><Relationship Id="rId28" Type="http://schemas.openxmlformats.org/officeDocument/2006/relationships/oleObject" Target="../embeddings/oleObject504.bin"/><Relationship Id="rId36" Type="http://schemas.openxmlformats.org/officeDocument/2006/relationships/oleObject" Target="../embeddings/oleObject509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99.bin"/><Relationship Id="rId31" Type="http://schemas.openxmlformats.org/officeDocument/2006/relationships/oleObject" Target="../embeddings/oleObject506.bin"/><Relationship Id="rId44" Type="http://schemas.openxmlformats.org/officeDocument/2006/relationships/image" Target="../media/image30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94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03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508.bin"/><Relationship Id="rId43" Type="http://schemas.openxmlformats.org/officeDocument/2006/relationships/oleObject" Target="../embeddings/oleObject513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49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98.bin"/><Relationship Id="rId25" Type="http://schemas.openxmlformats.org/officeDocument/2006/relationships/oleObject" Target="../embeddings/oleObject502.bin"/><Relationship Id="rId33" Type="http://schemas.openxmlformats.org/officeDocument/2006/relationships/oleObject" Target="../embeddings/oleObject507.bin"/><Relationship Id="rId38" Type="http://schemas.openxmlformats.org/officeDocument/2006/relationships/oleObject" Target="../embeddings/oleObject510.bin"/><Relationship Id="rId20" Type="http://schemas.openxmlformats.org/officeDocument/2006/relationships/image" Target="../media/image54.wmf"/><Relationship Id="rId41" Type="http://schemas.openxmlformats.org/officeDocument/2006/relationships/oleObject" Target="../embeddings/oleObject512.bin"/></Relationships>
</file>

<file path=ppt/slides/_rels/slide8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0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524.bin"/><Relationship Id="rId34" Type="http://schemas.openxmlformats.org/officeDocument/2006/relationships/image" Target="../media/image24.wmf"/><Relationship Id="rId42" Type="http://schemas.openxmlformats.org/officeDocument/2006/relationships/image" Target="../media/image14.wmf"/><Relationship Id="rId7" Type="http://schemas.openxmlformats.org/officeDocument/2006/relationships/oleObject" Target="../embeddings/oleObject5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9" Type="http://schemas.openxmlformats.org/officeDocument/2006/relationships/oleObject" Target="../embeddings/oleObject529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19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535.bin"/><Relationship Id="rId45" Type="http://schemas.openxmlformats.org/officeDocument/2006/relationships/oleObject" Target="../embeddings/oleObject538.bin"/><Relationship Id="rId5" Type="http://schemas.openxmlformats.org/officeDocument/2006/relationships/oleObject" Target="../embeddings/oleObject516.bin"/><Relationship Id="rId15" Type="http://schemas.openxmlformats.org/officeDocument/2006/relationships/oleObject" Target="../embeddings/oleObject521.bin"/><Relationship Id="rId23" Type="http://schemas.openxmlformats.org/officeDocument/2006/relationships/oleObject" Target="../embeddings/oleObject525.bin"/><Relationship Id="rId28" Type="http://schemas.openxmlformats.org/officeDocument/2006/relationships/oleObject" Target="../embeddings/oleObject528.bin"/><Relationship Id="rId36" Type="http://schemas.openxmlformats.org/officeDocument/2006/relationships/oleObject" Target="../embeddings/oleObject533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523.bin"/><Relationship Id="rId31" Type="http://schemas.openxmlformats.org/officeDocument/2006/relationships/oleObject" Target="../embeddings/oleObject530.bin"/><Relationship Id="rId44" Type="http://schemas.openxmlformats.org/officeDocument/2006/relationships/image" Target="../media/image30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18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27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532.bin"/><Relationship Id="rId43" Type="http://schemas.openxmlformats.org/officeDocument/2006/relationships/oleObject" Target="../embeddings/oleObject537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51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2.bin"/><Relationship Id="rId25" Type="http://schemas.openxmlformats.org/officeDocument/2006/relationships/oleObject" Target="../embeddings/oleObject526.bin"/><Relationship Id="rId33" Type="http://schemas.openxmlformats.org/officeDocument/2006/relationships/oleObject" Target="../embeddings/oleObject531.bin"/><Relationship Id="rId38" Type="http://schemas.openxmlformats.org/officeDocument/2006/relationships/oleObject" Target="../embeddings/oleObject534.bin"/><Relationship Id="rId20" Type="http://schemas.openxmlformats.org/officeDocument/2006/relationships/image" Target="../media/image54.wmf"/><Relationship Id="rId41" Type="http://schemas.openxmlformats.org/officeDocument/2006/relationships/oleObject" Target="../embeddings/oleObject536.bin"/></Relationships>
</file>

<file path=ppt/slides/_rels/slide8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4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548.bin"/><Relationship Id="rId34" Type="http://schemas.openxmlformats.org/officeDocument/2006/relationships/image" Target="../media/image24.wmf"/><Relationship Id="rId42" Type="http://schemas.openxmlformats.org/officeDocument/2006/relationships/oleObject" Target="../embeddings/oleObject561.bin"/><Relationship Id="rId7" Type="http://schemas.openxmlformats.org/officeDocument/2006/relationships/oleObject" Target="../embeddings/oleObject5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53.bin"/><Relationship Id="rId41" Type="http://schemas.openxmlformats.org/officeDocument/2006/relationships/oleObject" Target="../embeddings/oleObject560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43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559.bin"/><Relationship Id="rId5" Type="http://schemas.openxmlformats.org/officeDocument/2006/relationships/oleObject" Target="../embeddings/oleObject540.bin"/><Relationship Id="rId15" Type="http://schemas.openxmlformats.org/officeDocument/2006/relationships/oleObject" Target="../embeddings/oleObject545.bin"/><Relationship Id="rId23" Type="http://schemas.openxmlformats.org/officeDocument/2006/relationships/oleObject" Target="../embeddings/oleObject549.bin"/><Relationship Id="rId28" Type="http://schemas.openxmlformats.org/officeDocument/2006/relationships/oleObject" Target="../embeddings/oleObject552.bin"/><Relationship Id="rId36" Type="http://schemas.openxmlformats.org/officeDocument/2006/relationships/oleObject" Target="../embeddings/oleObject55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547.bin"/><Relationship Id="rId31" Type="http://schemas.openxmlformats.org/officeDocument/2006/relationships/oleObject" Target="../embeddings/oleObject554.bin"/><Relationship Id="rId44" Type="http://schemas.openxmlformats.org/officeDocument/2006/relationships/oleObject" Target="../embeddings/oleObject562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51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556.bin"/><Relationship Id="rId43" Type="http://schemas.openxmlformats.org/officeDocument/2006/relationships/image" Target="../media/image30.wmf"/><Relationship Id="rId8" Type="http://schemas.openxmlformats.org/officeDocument/2006/relationships/image" Target="../media/image31.wmf"/><Relationship Id="rId3" Type="http://schemas.openxmlformats.org/officeDocument/2006/relationships/oleObject" Target="../embeddings/oleObject539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46.bin"/><Relationship Id="rId25" Type="http://schemas.openxmlformats.org/officeDocument/2006/relationships/oleObject" Target="../embeddings/oleObject550.bin"/><Relationship Id="rId33" Type="http://schemas.openxmlformats.org/officeDocument/2006/relationships/oleObject" Target="../embeddings/oleObject555.bin"/><Relationship Id="rId38" Type="http://schemas.openxmlformats.org/officeDocument/2006/relationships/oleObject" Target="../embeddings/oleObject558.bin"/></Relationships>
</file>

<file path=ppt/slides/_rels/slide8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8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572.bin"/><Relationship Id="rId34" Type="http://schemas.openxmlformats.org/officeDocument/2006/relationships/image" Target="../media/image24.wmf"/><Relationship Id="rId42" Type="http://schemas.openxmlformats.org/officeDocument/2006/relationships/oleObject" Target="../embeddings/oleObject585.bin"/><Relationship Id="rId7" Type="http://schemas.openxmlformats.org/officeDocument/2006/relationships/oleObject" Target="../embeddings/oleObject5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77.bin"/><Relationship Id="rId41" Type="http://schemas.openxmlformats.org/officeDocument/2006/relationships/oleObject" Target="../embeddings/oleObject584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67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583.bin"/><Relationship Id="rId5" Type="http://schemas.openxmlformats.org/officeDocument/2006/relationships/oleObject" Target="../embeddings/oleObject564.bin"/><Relationship Id="rId15" Type="http://schemas.openxmlformats.org/officeDocument/2006/relationships/oleObject" Target="../embeddings/oleObject569.bin"/><Relationship Id="rId23" Type="http://schemas.openxmlformats.org/officeDocument/2006/relationships/oleObject" Target="../embeddings/oleObject573.bin"/><Relationship Id="rId28" Type="http://schemas.openxmlformats.org/officeDocument/2006/relationships/oleObject" Target="../embeddings/oleObject576.bin"/><Relationship Id="rId36" Type="http://schemas.openxmlformats.org/officeDocument/2006/relationships/oleObject" Target="../embeddings/oleObject581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571.bin"/><Relationship Id="rId31" Type="http://schemas.openxmlformats.org/officeDocument/2006/relationships/oleObject" Target="../embeddings/oleObject578.bin"/><Relationship Id="rId44" Type="http://schemas.openxmlformats.org/officeDocument/2006/relationships/oleObject" Target="../embeddings/oleObject586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66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75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580.bin"/><Relationship Id="rId43" Type="http://schemas.openxmlformats.org/officeDocument/2006/relationships/image" Target="../media/image30.wmf"/><Relationship Id="rId8" Type="http://schemas.openxmlformats.org/officeDocument/2006/relationships/image" Target="../media/image31.wmf"/><Relationship Id="rId3" Type="http://schemas.openxmlformats.org/officeDocument/2006/relationships/oleObject" Target="../embeddings/oleObject563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70.bin"/><Relationship Id="rId25" Type="http://schemas.openxmlformats.org/officeDocument/2006/relationships/oleObject" Target="../embeddings/oleObject574.bin"/><Relationship Id="rId33" Type="http://schemas.openxmlformats.org/officeDocument/2006/relationships/oleObject" Target="../embeddings/oleObject579.bin"/><Relationship Id="rId38" Type="http://schemas.openxmlformats.org/officeDocument/2006/relationships/oleObject" Target="../embeddings/oleObject582.bin"/></Relationships>
</file>

<file path=ppt/slides/_rels/slide8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2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596.bin"/><Relationship Id="rId34" Type="http://schemas.openxmlformats.org/officeDocument/2006/relationships/image" Target="../media/image24.wmf"/><Relationship Id="rId42" Type="http://schemas.openxmlformats.org/officeDocument/2006/relationships/oleObject" Target="../embeddings/oleObject609.bin"/><Relationship Id="rId7" Type="http://schemas.openxmlformats.org/officeDocument/2006/relationships/oleObject" Target="../embeddings/oleObject5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601.bin"/><Relationship Id="rId41" Type="http://schemas.openxmlformats.org/officeDocument/2006/relationships/oleObject" Target="../embeddings/oleObject608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91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607.bin"/><Relationship Id="rId5" Type="http://schemas.openxmlformats.org/officeDocument/2006/relationships/oleObject" Target="../embeddings/oleObject588.bin"/><Relationship Id="rId15" Type="http://schemas.openxmlformats.org/officeDocument/2006/relationships/oleObject" Target="../embeddings/oleObject593.bin"/><Relationship Id="rId23" Type="http://schemas.openxmlformats.org/officeDocument/2006/relationships/oleObject" Target="../embeddings/oleObject597.bin"/><Relationship Id="rId28" Type="http://schemas.openxmlformats.org/officeDocument/2006/relationships/oleObject" Target="../embeddings/oleObject600.bin"/><Relationship Id="rId36" Type="http://schemas.openxmlformats.org/officeDocument/2006/relationships/oleObject" Target="../embeddings/oleObject605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595.bin"/><Relationship Id="rId31" Type="http://schemas.openxmlformats.org/officeDocument/2006/relationships/oleObject" Target="../embeddings/oleObject602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90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99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604.bin"/><Relationship Id="rId43" Type="http://schemas.openxmlformats.org/officeDocument/2006/relationships/oleObject" Target="../embeddings/oleObject610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58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94.bin"/><Relationship Id="rId25" Type="http://schemas.openxmlformats.org/officeDocument/2006/relationships/oleObject" Target="../embeddings/oleObject598.bin"/><Relationship Id="rId33" Type="http://schemas.openxmlformats.org/officeDocument/2006/relationships/oleObject" Target="../embeddings/oleObject603.bin"/><Relationship Id="rId38" Type="http://schemas.openxmlformats.org/officeDocument/2006/relationships/oleObject" Target="../embeddings/oleObject606.bin"/></Relationships>
</file>

<file path=ppt/slides/_rels/slide8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6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620.bin"/><Relationship Id="rId34" Type="http://schemas.openxmlformats.org/officeDocument/2006/relationships/image" Target="../media/image24.wmf"/><Relationship Id="rId42" Type="http://schemas.openxmlformats.org/officeDocument/2006/relationships/oleObject" Target="../embeddings/oleObject633.bin"/><Relationship Id="rId7" Type="http://schemas.openxmlformats.org/officeDocument/2006/relationships/oleObject" Target="../embeddings/oleObject6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625.bin"/><Relationship Id="rId41" Type="http://schemas.openxmlformats.org/officeDocument/2006/relationships/oleObject" Target="../embeddings/oleObject632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615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631.bin"/><Relationship Id="rId5" Type="http://schemas.openxmlformats.org/officeDocument/2006/relationships/oleObject" Target="../embeddings/oleObject612.bin"/><Relationship Id="rId15" Type="http://schemas.openxmlformats.org/officeDocument/2006/relationships/oleObject" Target="../embeddings/oleObject617.bin"/><Relationship Id="rId23" Type="http://schemas.openxmlformats.org/officeDocument/2006/relationships/oleObject" Target="../embeddings/oleObject621.bin"/><Relationship Id="rId28" Type="http://schemas.openxmlformats.org/officeDocument/2006/relationships/oleObject" Target="../embeddings/oleObject624.bin"/><Relationship Id="rId36" Type="http://schemas.openxmlformats.org/officeDocument/2006/relationships/oleObject" Target="../embeddings/oleObject629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619.bin"/><Relationship Id="rId31" Type="http://schemas.openxmlformats.org/officeDocument/2006/relationships/oleObject" Target="../embeddings/oleObject626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14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23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628.bin"/><Relationship Id="rId43" Type="http://schemas.openxmlformats.org/officeDocument/2006/relationships/oleObject" Target="../embeddings/oleObject634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61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18.bin"/><Relationship Id="rId25" Type="http://schemas.openxmlformats.org/officeDocument/2006/relationships/oleObject" Target="../embeddings/oleObject622.bin"/><Relationship Id="rId33" Type="http://schemas.openxmlformats.org/officeDocument/2006/relationships/oleObject" Target="../embeddings/oleObject627.bin"/><Relationship Id="rId38" Type="http://schemas.openxmlformats.org/officeDocument/2006/relationships/oleObject" Target="../embeddings/oleObject630.bin"/></Relationships>
</file>

<file path=ppt/slides/_rels/slide8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0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644.bin"/><Relationship Id="rId34" Type="http://schemas.openxmlformats.org/officeDocument/2006/relationships/image" Target="../media/image24.wmf"/><Relationship Id="rId42" Type="http://schemas.openxmlformats.org/officeDocument/2006/relationships/oleObject" Target="../embeddings/oleObject657.bin"/><Relationship Id="rId7" Type="http://schemas.openxmlformats.org/officeDocument/2006/relationships/oleObject" Target="../embeddings/oleObject6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649.bin"/><Relationship Id="rId41" Type="http://schemas.openxmlformats.org/officeDocument/2006/relationships/oleObject" Target="../embeddings/oleObject656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639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655.bin"/><Relationship Id="rId5" Type="http://schemas.openxmlformats.org/officeDocument/2006/relationships/oleObject" Target="../embeddings/oleObject636.bin"/><Relationship Id="rId15" Type="http://schemas.openxmlformats.org/officeDocument/2006/relationships/oleObject" Target="../embeddings/oleObject641.bin"/><Relationship Id="rId23" Type="http://schemas.openxmlformats.org/officeDocument/2006/relationships/oleObject" Target="../embeddings/oleObject645.bin"/><Relationship Id="rId28" Type="http://schemas.openxmlformats.org/officeDocument/2006/relationships/oleObject" Target="../embeddings/oleObject648.bin"/><Relationship Id="rId36" Type="http://schemas.openxmlformats.org/officeDocument/2006/relationships/oleObject" Target="../embeddings/oleObject653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643.bin"/><Relationship Id="rId31" Type="http://schemas.openxmlformats.org/officeDocument/2006/relationships/oleObject" Target="../embeddings/oleObject650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38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47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652.bin"/><Relationship Id="rId43" Type="http://schemas.openxmlformats.org/officeDocument/2006/relationships/oleObject" Target="../embeddings/oleObject658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63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42.bin"/><Relationship Id="rId25" Type="http://schemas.openxmlformats.org/officeDocument/2006/relationships/oleObject" Target="../embeddings/oleObject646.bin"/><Relationship Id="rId33" Type="http://schemas.openxmlformats.org/officeDocument/2006/relationships/oleObject" Target="../embeddings/oleObject651.bin"/><Relationship Id="rId38" Type="http://schemas.openxmlformats.org/officeDocument/2006/relationships/oleObject" Target="../embeddings/oleObject65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4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668.bin"/><Relationship Id="rId34" Type="http://schemas.openxmlformats.org/officeDocument/2006/relationships/image" Target="../media/image24.wmf"/><Relationship Id="rId42" Type="http://schemas.openxmlformats.org/officeDocument/2006/relationships/oleObject" Target="../embeddings/oleObject681.bin"/><Relationship Id="rId7" Type="http://schemas.openxmlformats.org/officeDocument/2006/relationships/oleObject" Target="../embeddings/oleObject6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673.bin"/><Relationship Id="rId41" Type="http://schemas.openxmlformats.org/officeDocument/2006/relationships/oleObject" Target="../embeddings/oleObject680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663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679.bin"/><Relationship Id="rId5" Type="http://schemas.openxmlformats.org/officeDocument/2006/relationships/oleObject" Target="../embeddings/oleObject660.bin"/><Relationship Id="rId15" Type="http://schemas.openxmlformats.org/officeDocument/2006/relationships/oleObject" Target="../embeddings/oleObject665.bin"/><Relationship Id="rId23" Type="http://schemas.openxmlformats.org/officeDocument/2006/relationships/oleObject" Target="../embeddings/oleObject669.bin"/><Relationship Id="rId28" Type="http://schemas.openxmlformats.org/officeDocument/2006/relationships/oleObject" Target="../embeddings/oleObject672.bin"/><Relationship Id="rId36" Type="http://schemas.openxmlformats.org/officeDocument/2006/relationships/oleObject" Target="../embeddings/oleObject67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667.bin"/><Relationship Id="rId31" Type="http://schemas.openxmlformats.org/officeDocument/2006/relationships/oleObject" Target="../embeddings/oleObject674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62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71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676.bin"/><Relationship Id="rId43" Type="http://schemas.openxmlformats.org/officeDocument/2006/relationships/oleObject" Target="../embeddings/oleObject682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659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66.bin"/><Relationship Id="rId25" Type="http://schemas.openxmlformats.org/officeDocument/2006/relationships/oleObject" Target="../embeddings/oleObject670.bin"/><Relationship Id="rId33" Type="http://schemas.openxmlformats.org/officeDocument/2006/relationships/oleObject" Target="../embeddings/oleObject675.bin"/><Relationship Id="rId38" Type="http://schemas.openxmlformats.org/officeDocument/2006/relationships/oleObject" Target="../embeddings/oleObject678.bin"/></Relationships>
</file>

<file path=ppt/slides/_rels/slide9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8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692.bin"/><Relationship Id="rId34" Type="http://schemas.openxmlformats.org/officeDocument/2006/relationships/image" Target="../media/image24.wmf"/><Relationship Id="rId42" Type="http://schemas.openxmlformats.org/officeDocument/2006/relationships/oleObject" Target="../embeddings/oleObject705.bin"/><Relationship Id="rId7" Type="http://schemas.openxmlformats.org/officeDocument/2006/relationships/oleObject" Target="../embeddings/oleObject6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697.bin"/><Relationship Id="rId41" Type="http://schemas.openxmlformats.org/officeDocument/2006/relationships/oleObject" Target="../embeddings/oleObject704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687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703.bin"/><Relationship Id="rId5" Type="http://schemas.openxmlformats.org/officeDocument/2006/relationships/oleObject" Target="../embeddings/oleObject684.bin"/><Relationship Id="rId15" Type="http://schemas.openxmlformats.org/officeDocument/2006/relationships/oleObject" Target="../embeddings/oleObject689.bin"/><Relationship Id="rId23" Type="http://schemas.openxmlformats.org/officeDocument/2006/relationships/oleObject" Target="../embeddings/oleObject693.bin"/><Relationship Id="rId28" Type="http://schemas.openxmlformats.org/officeDocument/2006/relationships/oleObject" Target="../embeddings/oleObject696.bin"/><Relationship Id="rId36" Type="http://schemas.openxmlformats.org/officeDocument/2006/relationships/oleObject" Target="../embeddings/oleObject701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691.bin"/><Relationship Id="rId31" Type="http://schemas.openxmlformats.org/officeDocument/2006/relationships/oleObject" Target="../embeddings/oleObject698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86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95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700.bin"/><Relationship Id="rId43" Type="http://schemas.openxmlformats.org/officeDocument/2006/relationships/oleObject" Target="../embeddings/oleObject706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683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90.bin"/><Relationship Id="rId25" Type="http://schemas.openxmlformats.org/officeDocument/2006/relationships/oleObject" Target="../embeddings/oleObject694.bin"/><Relationship Id="rId33" Type="http://schemas.openxmlformats.org/officeDocument/2006/relationships/oleObject" Target="../embeddings/oleObject699.bin"/><Relationship Id="rId38" Type="http://schemas.openxmlformats.org/officeDocument/2006/relationships/oleObject" Target="../embeddings/oleObject702.bin"/></Relationships>
</file>

<file path=ppt/slides/_rels/slide9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2.bin"/><Relationship Id="rId18" Type="http://schemas.openxmlformats.org/officeDocument/2006/relationships/image" Target="../media/image53.wmf"/><Relationship Id="rId26" Type="http://schemas.openxmlformats.org/officeDocument/2006/relationships/image" Target="../media/image9.wmf"/><Relationship Id="rId39" Type="http://schemas.openxmlformats.org/officeDocument/2006/relationships/image" Target="../media/image59.wmf"/><Relationship Id="rId21" Type="http://schemas.openxmlformats.org/officeDocument/2006/relationships/oleObject" Target="../embeddings/oleObject716.bin"/><Relationship Id="rId34" Type="http://schemas.openxmlformats.org/officeDocument/2006/relationships/image" Target="../media/image24.wmf"/><Relationship Id="rId42" Type="http://schemas.openxmlformats.org/officeDocument/2006/relationships/oleObject" Target="../embeddings/oleObject729.bin"/><Relationship Id="rId7" Type="http://schemas.openxmlformats.org/officeDocument/2006/relationships/oleObject" Target="../embeddings/oleObject7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721.bin"/><Relationship Id="rId41" Type="http://schemas.openxmlformats.org/officeDocument/2006/relationships/oleObject" Target="../embeddings/oleObject728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711.bin"/><Relationship Id="rId24" Type="http://schemas.openxmlformats.org/officeDocument/2006/relationships/image" Target="../media/image56.wmf"/><Relationship Id="rId32" Type="http://schemas.openxmlformats.org/officeDocument/2006/relationships/image" Target="../media/image42.wmf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727.bin"/><Relationship Id="rId5" Type="http://schemas.openxmlformats.org/officeDocument/2006/relationships/oleObject" Target="../embeddings/oleObject708.bin"/><Relationship Id="rId15" Type="http://schemas.openxmlformats.org/officeDocument/2006/relationships/oleObject" Target="../embeddings/oleObject713.bin"/><Relationship Id="rId23" Type="http://schemas.openxmlformats.org/officeDocument/2006/relationships/oleObject" Target="../embeddings/oleObject717.bin"/><Relationship Id="rId28" Type="http://schemas.openxmlformats.org/officeDocument/2006/relationships/oleObject" Target="../embeddings/oleObject720.bin"/><Relationship Id="rId36" Type="http://schemas.openxmlformats.org/officeDocument/2006/relationships/oleObject" Target="../embeddings/oleObject725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715.bin"/><Relationship Id="rId31" Type="http://schemas.openxmlformats.org/officeDocument/2006/relationships/oleObject" Target="../embeddings/oleObject722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710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719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724.bin"/><Relationship Id="rId43" Type="http://schemas.openxmlformats.org/officeDocument/2006/relationships/oleObject" Target="../embeddings/oleObject730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70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714.bin"/><Relationship Id="rId25" Type="http://schemas.openxmlformats.org/officeDocument/2006/relationships/oleObject" Target="../embeddings/oleObject718.bin"/><Relationship Id="rId33" Type="http://schemas.openxmlformats.org/officeDocument/2006/relationships/oleObject" Target="../embeddings/oleObject723.bin"/><Relationship Id="rId38" Type="http://schemas.openxmlformats.org/officeDocument/2006/relationships/oleObject" Target="../embeddings/oleObject726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32.bin"/><Relationship Id="rId4" Type="http://schemas.openxmlformats.org/officeDocument/2006/relationships/image" Target="../media/image49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733.bin"/><Relationship Id="rId7" Type="http://schemas.openxmlformats.org/officeDocument/2006/relationships/oleObject" Target="../embeddings/oleObject7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34.bin"/><Relationship Id="rId10" Type="http://schemas.openxmlformats.org/officeDocument/2006/relationships/image" Target="../media/image62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736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37.bin"/><Relationship Id="rId7" Type="http://schemas.openxmlformats.org/officeDocument/2006/relationships/oleObject" Target="../embeddings/oleObject7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38.bin"/><Relationship Id="rId10" Type="http://schemas.openxmlformats.org/officeDocument/2006/relationships/image" Target="../media/image64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740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42.bin"/><Relationship Id="rId4" Type="http://schemas.openxmlformats.org/officeDocument/2006/relationships/image" Target="../media/image65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749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743.bin"/><Relationship Id="rId7" Type="http://schemas.openxmlformats.org/officeDocument/2006/relationships/oleObject" Target="../embeddings/oleObject746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75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1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745.bin"/><Relationship Id="rId11" Type="http://schemas.openxmlformats.org/officeDocument/2006/relationships/oleObject" Target="../embeddings/oleObject748.bin"/><Relationship Id="rId5" Type="http://schemas.openxmlformats.org/officeDocument/2006/relationships/oleObject" Target="../embeddings/oleObject744.bin"/><Relationship Id="rId15" Type="http://schemas.openxmlformats.org/officeDocument/2006/relationships/image" Target="../media/image15.wmf"/><Relationship Id="rId10" Type="http://schemas.openxmlformats.org/officeDocument/2006/relationships/image" Target="../media/image14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747.bin"/><Relationship Id="rId14" Type="http://schemas.openxmlformats.org/officeDocument/2006/relationships/oleObject" Target="../embeddings/oleObject7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 smtClean="0"/>
              <a:t>Turing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Dr. M. </a:t>
            </a:r>
            <a:r>
              <a:rPr lang="en-US" b="1" dirty="0" err="1" smtClean="0">
                <a:solidFill>
                  <a:srgbClr val="FF0000"/>
                </a:solidFill>
              </a:rPr>
              <a:t>Moshiul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Hoque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Associate Professor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CSE, CUET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59B81CA5-2BA3-4FC7-A1CE-CDCC7E6C6A6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038225" y="4303713"/>
            <a:ext cx="7696200" cy="206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114425" y="3236913"/>
            <a:ext cx="7696200" cy="206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720850" y="35417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171825" y="39227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4606925" y="43164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5972175" y="4721225"/>
            <a:ext cx="528638" cy="915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7400925" y="50784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300" y="2211388"/>
            <a:ext cx="1068388" cy="25892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714625" y="40751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66FF33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62425" y="44561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478463" y="47990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8289925" y="5546725"/>
            <a:ext cx="3048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343025" y="36941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604838" y="3414713"/>
            <a:ext cx="874712" cy="577850"/>
            <a:chOff x="3024" y="1824"/>
            <a:chExt cx="551" cy="364"/>
          </a:xfrm>
        </p:grpSpPr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3024" y="1824"/>
              <a:ext cx="527" cy="319"/>
              <a:chOff x="1080" y="2451"/>
              <a:chExt cx="527" cy="319"/>
            </a:xfrm>
          </p:grpSpPr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1080" y="2540"/>
                <a:ext cx="400" cy="230"/>
              </a:xfrm>
              <a:custGeom>
                <a:avLst/>
                <a:gdLst>
                  <a:gd name="T0" fmla="*/ 37 w 400"/>
                  <a:gd name="T1" fmla="*/ 24 h 230"/>
                  <a:gd name="T2" fmla="*/ 86 w 400"/>
                  <a:gd name="T3" fmla="*/ 73 h 230"/>
                  <a:gd name="T4" fmla="*/ 135 w 400"/>
                  <a:gd name="T5" fmla="*/ 89 h 230"/>
                  <a:gd name="T6" fmla="*/ 201 w 400"/>
                  <a:gd name="T7" fmla="*/ 130 h 230"/>
                  <a:gd name="T8" fmla="*/ 225 w 400"/>
                  <a:gd name="T9" fmla="*/ 155 h 230"/>
                  <a:gd name="T10" fmla="*/ 274 w 400"/>
                  <a:gd name="T11" fmla="*/ 187 h 230"/>
                  <a:gd name="T12" fmla="*/ 331 w 400"/>
                  <a:gd name="T13" fmla="*/ 220 h 230"/>
                  <a:gd name="T14" fmla="*/ 372 w 400"/>
                  <a:gd name="T15" fmla="*/ 155 h 230"/>
                  <a:gd name="T16" fmla="*/ 380 w 400"/>
                  <a:gd name="T17" fmla="*/ 81 h 230"/>
                  <a:gd name="T18" fmla="*/ 241 w 400"/>
                  <a:gd name="T19" fmla="*/ 57 h 230"/>
                  <a:gd name="T20" fmla="*/ 184 w 400"/>
                  <a:gd name="T21" fmla="*/ 32 h 230"/>
                  <a:gd name="T22" fmla="*/ 54 w 400"/>
                  <a:gd name="T23" fmla="*/ 0 h 230"/>
                  <a:gd name="T24" fmla="*/ 37 w 400"/>
                  <a:gd name="T25" fmla="*/ 24 h 2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0"/>
                  <a:gd name="T40" fmla="*/ 0 h 230"/>
                  <a:gd name="T41" fmla="*/ 400 w 400"/>
                  <a:gd name="T42" fmla="*/ 230 h 2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0" h="230">
                    <a:moveTo>
                      <a:pt x="37" y="24"/>
                    </a:moveTo>
                    <a:cubicBezTo>
                      <a:pt x="108" y="46"/>
                      <a:pt x="0" y="6"/>
                      <a:pt x="86" y="73"/>
                    </a:cubicBezTo>
                    <a:cubicBezTo>
                      <a:pt x="99" y="83"/>
                      <a:pt x="135" y="89"/>
                      <a:pt x="135" y="89"/>
                    </a:cubicBezTo>
                    <a:cubicBezTo>
                      <a:pt x="155" y="109"/>
                      <a:pt x="178" y="111"/>
                      <a:pt x="201" y="130"/>
                    </a:cubicBezTo>
                    <a:cubicBezTo>
                      <a:pt x="209" y="137"/>
                      <a:pt x="215" y="147"/>
                      <a:pt x="225" y="155"/>
                    </a:cubicBezTo>
                    <a:cubicBezTo>
                      <a:pt x="240" y="167"/>
                      <a:pt x="274" y="187"/>
                      <a:pt x="274" y="187"/>
                    </a:cubicBezTo>
                    <a:cubicBezTo>
                      <a:pt x="286" y="225"/>
                      <a:pt x="290" y="230"/>
                      <a:pt x="331" y="220"/>
                    </a:cubicBezTo>
                    <a:cubicBezTo>
                      <a:pt x="351" y="200"/>
                      <a:pt x="356" y="178"/>
                      <a:pt x="372" y="155"/>
                    </a:cubicBezTo>
                    <a:cubicBezTo>
                      <a:pt x="381" y="127"/>
                      <a:pt x="400" y="88"/>
                      <a:pt x="380" y="81"/>
                    </a:cubicBezTo>
                    <a:cubicBezTo>
                      <a:pt x="336" y="64"/>
                      <a:pt x="286" y="68"/>
                      <a:pt x="241" y="57"/>
                    </a:cubicBezTo>
                    <a:cubicBezTo>
                      <a:pt x="210" y="49"/>
                      <a:pt x="216" y="46"/>
                      <a:pt x="184" y="32"/>
                    </a:cubicBezTo>
                    <a:cubicBezTo>
                      <a:pt x="143" y="14"/>
                      <a:pt x="97" y="8"/>
                      <a:pt x="54" y="0"/>
                    </a:cubicBezTo>
                    <a:cubicBezTo>
                      <a:pt x="35" y="17"/>
                      <a:pt x="37" y="8"/>
                      <a:pt x="37" y="24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1252" y="2451"/>
                <a:ext cx="355" cy="183"/>
              </a:xfrm>
              <a:custGeom>
                <a:avLst/>
                <a:gdLst>
                  <a:gd name="T0" fmla="*/ 17 w 355"/>
                  <a:gd name="T1" fmla="*/ 3 h 183"/>
                  <a:gd name="T2" fmla="*/ 213 w 355"/>
                  <a:gd name="T3" fmla="*/ 61 h 183"/>
                  <a:gd name="T4" fmla="*/ 287 w 355"/>
                  <a:gd name="T5" fmla="*/ 85 h 183"/>
                  <a:gd name="T6" fmla="*/ 311 w 355"/>
                  <a:gd name="T7" fmla="*/ 93 h 183"/>
                  <a:gd name="T8" fmla="*/ 311 w 355"/>
                  <a:gd name="T9" fmla="*/ 142 h 183"/>
                  <a:gd name="T10" fmla="*/ 246 w 355"/>
                  <a:gd name="T11" fmla="*/ 183 h 183"/>
                  <a:gd name="T12" fmla="*/ 213 w 355"/>
                  <a:gd name="T13" fmla="*/ 167 h 183"/>
                  <a:gd name="T14" fmla="*/ 205 w 355"/>
                  <a:gd name="T15" fmla="*/ 142 h 183"/>
                  <a:gd name="T16" fmla="*/ 115 w 355"/>
                  <a:gd name="T17" fmla="*/ 77 h 183"/>
                  <a:gd name="T18" fmla="*/ 17 w 355"/>
                  <a:gd name="T19" fmla="*/ 28 h 183"/>
                  <a:gd name="T20" fmla="*/ 17 w 355"/>
                  <a:gd name="T21" fmla="*/ 3 h 18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5"/>
                  <a:gd name="T34" fmla="*/ 0 h 183"/>
                  <a:gd name="T35" fmla="*/ 355 w 355"/>
                  <a:gd name="T36" fmla="*/ 183 h 18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5" h="183">
                    <a:moveTo>
                      <a:pt x="17" y="3"/>
                    </a:moveTo>
                    <a:cubicBezTo>
                      <a:pt x="82" y="17"/>
                      <a:pt x="149" y="39"/>
                      <a:pt x="213" y="61"/>
                    </a:cubicBezTo>
                    <a:cubicBezTo>
                      <a:pt x="246" y="72"/>
                      <a:pt x="257" y="75"/>
                      <a:pt x="287" y="85"/>
                    </a:cubicBezTo>
                    <a:cubicBezTo>
                      <a:pt x="295" y="87"/>
                      <a:pt x="311" y="93"/>
                      <a:pt x="311" y="93"/>
                    </a:cubicBezTo>
                    <a:cubicBezTo>
                      <a:pt x="336" y="118"/>
                      <a:pt x="355" y="127"/>
                      <a:pt x="311" y="142"/>
                    </a:cubicBezTo>
                    <a:cubicBezTo>
                      <a:pt x="287" y="158"/>
                      <a:pt x="273" y="173"/>
                      <a:pt x="246" y="183"/>
                    </a:cubicBezTo>
                    <a:cubicBezTo>
                      <a:pt x="235" y="177"/>
                      <a:pt x="221" y="175"/>
                      <a:pt x="213" y="167"/>
                    </a:cubicBezTo>
                    <a:cubicBezTo>
                      <a:pt x="206" y="160"/>
                      <a:pt x="210" y="149"/>
                      <a:pt x="205" y="142"/>
                    </a:cubicBezTo>
                    <a:cubicBezTo>
                      <a:pt x="180" y="108"/>
                      <a:pt x="152" y="89"/>
                      <a:pt x="115" y="77"/>
                    </a:cubicBezTo>
                    <a:cubicBezTo>
                      <a:pt x="85" y="57"/>
                      <a:pt x="50" y="38"/>
                      <a:pt x="17" y="28"/>
                    </a:cubicBezTo>
                    <a:cubicBezTo>
                      <a:pt x="8" y="0"/>
                      <a:pt x="0" y="3"/>
                      <a:pt x="17" y="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43" y="1959"/>
              <a:ext cx="32" cy="49"/>
            </a:xfrm>
            <a:custGeom>
              <a:avLst/>
              <a:gdLst>
                <a:gd name="T0" fmla="*/ 0 w 32"/>
                <a:gd name="T1" fmla="*/ 0 h 49"/>
                <a:gd name="T2" fmla="*/ 32 w 32"/>
                <a:gd name="T3" fmla="*/ 49 h 49"/>
                <a:gd name="T4" fmla="*/ 0 60000 65536"/>
                <a:gd name="T5" fmla="*/ 0 60000 65536"/>
                <a:gd name="T6" fmla="*/ 0 w 32"/>
                <a:gd name="T7" fmla="*/ 0 h 49"/>
                <a:gd name="T8" fmla="*/ 32 w 32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" h="49">
                  <a:moveTo>
                    <a:pt x="0" y="0"/>
                  </a:moveTo>
                  <a:cubicBezTo>
                    <a:pt x="7" y="23"/>
                    <a:pt x="15" y="32"/>
                    <a:pt x="32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39" y="2147"/>
              <a:ext cx="51" cy="41"/>
            </a:xfrm>
            <a:custGeom>
              <a:avLst/>
              <a:gdLst>
                <a:gd name="T0" fmla="*/ 0 w 51"/>
                <a:gd name="T1" fmla="*/ 0 h 41"/>
                <a:gd name="T2" fmla="*/ 49 w 51"/>
                <a:gd name="T3" fmla="*/ 41 h 41"/>
                <a:gd name="T4" fmla="*/ 0 60000 65536"/>
                <a:gd name="T5" fmla="*/ 0 60000 65536"/>
                <a:gd name="T6" fmla="*/ 0 w 51"/>
                <a:gd name="T7" fmla="*/ 0 h 41"/>
                <a:gd name="T8" fmla="*/ 51 w 51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41">
                  <a:moveTo>
                    <a:pt x="0" y="0"/>
                  </a:moveTo>
                  <a:cubicBezTo>
                    <a:pt x="51" y="33"/>
                    <a:pt x="49" y="12"/>
                    <a:pt x="49" y="4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388" y="2081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73 w 73"/>
                <a:gd name="T3" fmla="*/ 41 h 41"/>
                <a:gd name="T4" fmla="*/ 0 60000 65536"/>
                <a:gd name="T5" fmla="*/ 0 60000 65536"/>
                <a:gd name="T6" fmla="*/ 0 w 73"/>
                <a:gd name="T7" fmla="*/ 0 h 41"/>
                <a:gd name="T8" fmla="*/ 73 w 73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" h="41">
                  <a:moveTo>
                    <a:pt x="0" y="0"/>
                  </a:moveTo>
                  <a:cubicBezTo>
                    <a:pt x="26" y="9"/>
                    <a:pt x="73" y="41"/>
                    <a:pt x="73" y="4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412" y="2032"/>
              <a:ext cx="49" cy="25"/>
            </a:xfrm>
            <a:custGeom>
              <a:avLst/>
              <a:gdLst>
                <a:gd name="T0" fmla="*/ 0 w 49"/>
                <a:gd name="T1" fmla="*/ 0 h 25"/>
                <a:gd name="T2" fmla="*/ 49 w 49"/>
                <a:gd name="T3" fmla="*/ 25 h 25"/>
                <a:gd name="T4" fmla="*/ 0 60000 65536"/>
                <a:gd name="T5" fmla="*/ 0 60000 65536"/>
                <a:gd name="T6" fmla="*/ 0 w 49"/>
                <a:gd name="T7" fmla="*/ 0 h 25"/>
                <a:gd name="T8" fmla="*/ 49 w 49"/>
                <a:gd name="T9" fmla="*/ 25 h 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" h="25">
                  <a:moveTo>
                    <a:pt x="0" y="0"/>
                  </a:moveTo>
                  <a:cubicBezTo>
                    <a:pt x="40" y="10"/>
                    <a:pt x="24" y="0"/>
                    <a:pt x="49" y="2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502" y="1983"/>
              <a:ext cx="33" cy="49"/>
            </a:xfrm>
            <a:custGeom>
              <a:avLst/>
              <a:gdLst>
                <a:gd name="T0" fmla="*/ 0 w 33"/>
                <a:gd name="T1" fmla="*/ 0 h 49"/>
                <a:gd name="T2" fmla="*/ 33 w 33"/>
                <a:gd name="T3" fmla="*/ 49 h 49"/>
                <a:gd name="T4" fmla="*/ 0 60000 65536"/>
                <a:gd name="T5" fmla="*/ 0 60000 65536"/>
                <a:gd name="T6" fmla="*/ 0 w 33"/>
                <a:gd name="T7" fmla="*/ 0 h 49"/>
                <a:gd name="T8" fmla="*/ 33 w 33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" h="49">
                  <a:moveTo>
                    <a:pt x="0" y="0"/>
                  </a:moveTo>
                  <a:cubicBezTo>
                    <a:pt x="5" y="17"/>
                    <a:pt x="10" y="49"/>
                    <a:pt x="33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453" y="2008"/>
              <a:ext cx="41" cy="49"/>
            </a:xfrm>
            <a:custGeom>
              <a:avLst/>
              <a:gdLst>
                <a:gd name="T0" fmla="*/ 0 w 41"/>
                <a:gd name="T1" fmla="*/ 0 h 49"/>
                <a:gd name="T2" fmla="*/ 41 w 41"/>
                <a:gd name="T3" fmla="*/ 49 h 49"/>
                <a:gd name="T4" fmla="*/ 0 60000 65536"/>
                <a:gd name="T5" fmla="*/ 0 60000 65536"/>
                <a:gd name="T6" fmla="*/ 0 w 41"/>
                <a:gd name="T7" fmla="*/ 0 h 49"/>
                <a:gd name="T8" fmla="*/ 41 w 41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" h="49">
                  <a:moveTo>
                    <a:pt x="0" y="0"/>
                  </a:moveTo>
                  <a:cubicBezTo>
                    <a:pt x="12" y="19"/>
                    <a:pt x="24" y="32"/>
                    <a:pt x="41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659813" y="5791200"/>
            <a:ext cx="381000" cy="103188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rot="10800000">
            <a:off x="177800" y="3514725"/>
            <a:ext cx="381000" cy="103188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4572000" y="709613"/>
            <a:ext cx="4038600" cy="2692400"/>
            <a:chOff x="3216" y="96"/>
            <a:chExt cx="2544" cy="1696"/>
          </a:xfrm>
        </p:grpSpPr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601" y="352"/>
              <a:ext cx="1949" cy="111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600" b="1">
                  <a:solidFill>
                    <a:srgbClr val="66FF33"/>
                  </a:solidFill>
                  <a:latin typeface="Verdana" pitchFamily="34" charset="0"/>
                </a:rPr>
                <a:t>Current state = 10</a:t>
              </a:r>
            </a:p>
            <a:p>
              <a:pPr>
                <a:spcBef>
                  <a:spcPct val="75000"/>
                </a:spcBef>
              </a:pPr>
              <a:r>
                <a:rPr lang="en-US" altLang="en-US" sz="1600" b="1">
                  <a:solidFill>
                    <a:srgbClr val="FF9999"/>
                  </a:solidFill>
                  <a:latin typeface="Verdana" pitchFamily="34" charset="0"/>
                </a:rPr>
                <a:t>If current state = 1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b="1">
                  <a:solidFill>
                    <a:srgbClr val="FF9999"/>
                  </a:solidFill>
                  <a:latin typeface="Verdana" pitchFamily="34" charset="0"/>
                </a:rPr>
                <a:t>and current symbol = 0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b="1">
                  <a:solidFill>
                    <a:srgbClr val="FF9999"/>
                  </a:solidFill>
                  <a:latin typeface="Verdana" pitchFamily="34" charset="0"/>
                </a:rPr>
                <a:t>then new state = 10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b="1">
                  <a:solidFill>
                    <a:srgbClr val="FF9999"/>
                  </a:solidFill>
                  <a:latin typeface="Verdana" pitchFamily="34" charset="0"/>
                </a:rPr>
                <a:t>new symbol = 1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b="1">
                  <a:solidFill>
                    <a:srgbClr val="FF9999"/>
                  </a:solidFill>
                  <a:latin typeface="Verdana" pitchFamily="34" charset="0"/>
                </a:rPr>
                <a:t>move right</a:t>
              </a:r>
              <a:endParaRPr lang="en-US" altLang="en-US" sz="1600" b="1">
                <a:solidFill>
                  <a:srgbClr val="FF7C80"/>
                </a:solidFill>
                <a:latin typeface="Verdana" pitchFamily="34" charset="0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3216" y="96"/>
              <a:ext cx="2544" cy="1696"/>
            </a:xfrm>
            <a:prstGeom prst="cloudCallout">
              <a:avLst>
                <a:gd name="adj1" fmla="val -50194"/>
                <a:gd name="adj2" fmla="val 44986"/>
              </a:avLst>
            </a:prstGeom>
            <a:noFill/>
            <a:ln w="12700">
              <a:solidFill>
                <a:srgbClr val="FF99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1952625" y="3841750"/>
            <a:ext cx="874713" cy="577850"/>
            <a:chOff x="3024" y="1824"/>
            <a:chExt cx="551" cy="364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3024" y="1824"/>
              <a:ext cx="527" cy="319"/>
              <a:chOff x="1080" y="2451"/>
              <a:chExt cx="527" cy="319"/>
            </a:xfrm>
          </p:grpSpPr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1080" y="2540"/>
                <a:ext cx="400" cy="230"/>
              </a:xfrm>
              <a:custGeom>
                <a:avLst/>
                <a:gdLst>
                  <a:gd name="T0" fmla="*/ 37 w 400"/>
                  <a:gd name="T1" fmla="*/ 24 h 230"/>
                  <a:gd name="T2" fmla="*/ 86 w 400"/>
                  <a:gd name="T3" fmla="*/ 73 h 230"/>
                  <a:gd name="T4" fmla="*/ 135 w 400"/>
                  <a:gd name="T5" fmla="*/ 89 h 230"/>
                  <a:gd name="T6" fmla="*/ 201 w 400"/>
                  <a:gd name="T7" fmla="*/ 130 h 230"/>
                  <a:gd name="T8" fmla="*/ 225 w 400"/>
                  <a:gd name="T9" fmla="*/ 155 h 230"/>
                  <a:gd name="T10" fmla="*/ 274 w 400"/>
                  <a:gd name="T11" fmla="*/ 187 h 230"/>
                  <a:gd name="T12" fmla="*/ 331 w 400"/>
                  <a:gd name="T13" fmla="*/ 220 h 230"/>
                  <a:gd name="T14" fmla="*/ 372 w 400"/>
                  <a:gd name="T15" fmla="*/ 155 h 230"/>
                  <a:gd name="T16" fmla="*/ 380 w 400"/>
                  <a:gd name="T17" fmla="*/ 81 h 230"/>
                  <a:gd name="T18" fmla="*/ 241 w 400"/>
                  <a:gd name="T19" fmla="*/ 57 h 230"/>
                  <a:gd name="T20" fmla="*/ 184 w 400"/>
                  <a:gd name="T21" fmla="*/ 32 h 230"/>
                  <a:gd name="T22" fmla="*/ 54 w 400"/>
                  <a:gd name="T23" fmla="*/ 0 h 230"/>
                  <a:gd name="T24" fmla="*/ 37 w 400"/>
                  <a:gd name="T25" fmla="*/ 24 h 2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0"/>
                  <a:gd name="T40" fmla="*/ 0 h 230"/>
                  <a:gd name="T41" fmla="*/ 400 w 400"/>
                  <a:gd name="T42" fmla="*/ 230 h 2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0" h="230">
                    <a:moveTo>
                      <a:pt x="37" y="24"/>
                    </a:moveTo>
                    <a:cubicBezTo>
                      <a:pt x="108" y="46"/>
                      <a:pt x="0" y="6"/>
                      <a:pt x="86" y="73"/>
                    </a:cubicBezTo>
                    <a:cubicBezTo>
                      <a:pt x="99" y="83"/>
                      <a:pt x="135" y="89"/>
                      <a:pt x="135" y="89"/>
                    </a:cubicBezTo>
                    <a:cubicBezTo>
                      <a:pt x="155" y="109"/>
                      <a:pt x="178" y="111"/>
                      <a:pt x="201" y="130"/>
                    </a:cubicBezTo>
                    <a:cubicBezTo>
                      <a:pt x="209" y="137"/>
                      <a:pt x="215" y="147"/>
                      <a:pt x="225" y="155"/>
                    </a:cubicBezTo>
                    <a:cubicBezTo>
                      <a:pt x="240" y="167"/>
                      <a:pt x="274" y="187"/>
                      <a:pt x="274" y="187"/>
                    </a:cubicBezTo>
                    <a:cubicBezTo>
                      <a:pt x="286" y="225"/>
                      <a:pt x="290" y="230"/>
                      <a:pt x="331" y="220"/>
                    </a:cubicBezTo>
                    <a:cubicBezTo>
                      <a:pt x="351" y="200"/>
                      <a:pt x="356" y="178"/>
                      <a:pt x="372" y="155"/>
                    </a:cubicBezTo>
                    <a:cubicBezTo>
                      <a:pt x="381" y="127"/>
                      <a:pt x="400" y="88"/>
                      <a:pt x="380" y="81"/>
                    </a:cubicBezTo>
                    <a:cubicBezTo>
                      <a:pt x="336" y="64"/>
                      <a:pt x="286" y="68"/>
                      <a:pt x="241" y="57"/>
                    </a:cubicBezTo>
                    <a:cubicBezTo>
                      <a:pt x="210" y="49"/>
                      <a:pt x="216" y="46"/>
                      <a:pt x="184" y="32"/>
                    </a:cubicBezTo>
                    <a:cubicBezTo>
                      <a:pt x="143" y="14"/>
                      <a:pt x="97" y="8"/>
                      <a:pt x="54" y="0"/>
                    </a:cubicBezTo>
                    <a:cubicBezTo>
                      <a:pt x="35" y="17"/>
                      <a:pt x="37" y="8"/>
                      <a:pt x="37" y="24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1252" y="2451"/>
                <a:ext cx="355" cy="183"/>
              </a:xfrm>
              <a:custGeom>
                <a:avLst/>
                <a:gdLst>
                  <a:gd name="T0" fmla="*/ 17 w 355"/>
                  <a:gd name="T1" fmla="*/ 3 h 183"/>
                  <a:gd name="T2" fmla="*/ 213 w 355"/>
                  <a:gd name="T3" fmla="*/ 61 h 183"/>
                  <a:gd name="T4" fmla="*/ 287 w 355"/>
                  <a:gd name="T5" fmla="*/ 85 h 183"/>
                  <a:gd name="T6" fmla="*/ 311 w 355"/>
                  <a:gd name="T7" fmla="*/ 93 h 183"/>
                  <a:gd name="T8" fmla="*/ 311 w 355"/>
                  <a:gd name="T9" fmla="*/ 142 h 183"/>
                  <a:gd name="T10" fmla="*/ 246 w 355"/>
                  <a:gd name="T11" fmla="*/ 183 h 183"/>
                  <a:gd name="T12" fmla="*/ 213 w 355"/>
                  <a:gd name="T13" fmla="*/ 167 h 183"/>
                  <a:gd name="T14" fmla="*/ 205 w 355"/>
                  <a:gd name="T15" fmla="*/ 142 h 183"/>
                  <a:gd name="T16" fmla="*/ 115 w 355"/>
                  <a:gd name="T17" fmla="*/ 77 h 183"/>
                  <a:gd name="T18" fmla="*/ 17 w 355"/>
                  <a:gd name="T19" fmla="*/ 28 h 183"/>
                  <a:gd name="T20" fmla="*/ 17 w 355"/>
                  <a:gd name="T21" fmla="*/ 3 h 18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5"/>
                  <a:gd name="T34" fmla="*/ 0 h 183"/>
                  <a:gd name="T35" fmla="*/ 355 w 355"/>
                  <a:gd name="T36" fmla="*/ 183 h 18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5" h="183">
                    <a:moveTo>
                      <a:pt x="17" y="3"/>
                    </a:moveTo>
                    <a:cubicBezTo>
                      <a:pt x="82" y="17"/>
                      <a:pt x="149" y="39"/>
                      <a:pt x="213" y="61"/>
                    </a:cubicBezTo>
                    <a:cubicBezTo>
                      <a:pt x="246" y="72"/>
                      <a:pt x="257" y="75"/>
                      <a:pt x="287" y="85"/>
                    </a:cubicBezTo>
                    <a:cubicBezTo>
                      <a:pt x="295" y="87"/>
                      <a:pt x="311" y="93"/>
                      <a:pt x="311" y="93"/>
                    </a:cubicBezTo>
                    <a:cubicBezTo>
                      <a:pt x="336" y="118"/>
                      <a:pt x="355" y="127"/>
                      <a:pt x="311" y="142"/>
                    </a:cubicBezTo>
                    <a:cubicBezTo>
                      <a:pt x="287" y="158"/>
                      <a:pt x="273" y="173"/>
                      <a:pt x="246" y="183"/>
                    </a:cubicBezTo>
                    <a:cubicBezTo>
                      <a:pt x="235" y="177"/>
                      <a:pt x="221" y="175"/>
                      <a:pt x="213" y="167"/>
                    </a:cubicBezTo>
                    <a:cubicBezTo>
                      <a:pt x="206" y="160"/>
                      <a:pt x="210" y="149"/>
                      <a:pt x="205" y="142"/>
                    </a:cubicBezTo>
                    <a:cubicBezTo>
                      <a:pt x="180" y="108"/>
                      <a:pt x="152" y="89"/>
                      <a:pt x="115" y="77"/>
                    </a:cubicBezTo>
                    <a:cubicBezTo>
                      <a:pt x="85" y="57"/>
                      <a:pt x="50" y="38"/>
                      <a:pt x="17" y="28"/>
                    </a:cubicBezTo>
                    <a:cubicBezTo>
                      <a:pt x="8" y="0"/>
                      <a:pt x="0" y="3"/>
                      <a:pt x="17" y="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543" y="1959"/>
              <a:ext cx="32" cy="49"/>
            </a:xfrm>
            <a:custGeom>
              <a:avLst/>
              <a:gdLst>
                <a:gd name="T0" fmla="*/ 0 w 32"/>
                <a:gd name="T1" fmla="*/ 0 h 49"/>
                <a:gd name="T2" fmla="*/ 32 w 32"/>
                <a:gd name="T3" fmla="*/ 49 h 49"/>
                <a:gd name="T4" fmla="*/ 0 60000 65536"/>
                <a:gd name="T5" fmla="*/ 0 60000 65536"/>
                <a:gd name="T6" fmla="*/ 0 w 32"/>
                <a:gd name="T7" fmla="*/ 0 h 49"/>
                <a:gd name="T8" fmla="*/ 32 w 32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" h="49">
                  <a:moveTo>
                    <a:pt x="0" y="0"/>
                  </a:moveTo>
                  <a:cubicBezTo>
                    <a:pt x="7" y="23"/>
                    <a:pt x="15" y="32"/>
                    <a:pt x="32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39" y="2147"/>
              <a:ext cx="51" cy="41"/>
            </a:xfrm>
            <a:custGeom>
              <a:avLst/>
              <a:gdLst>
                <a:gd name="T0" fmla="*/ 0 w 51"/>
                <a:gd name="T1" fmla="*/ 0 h 41"/>
                <a:gd name="T2" fmla="*/ 49 w 51"/>
                <a:gd name="T3" fmla="*/ 41 h 41"/>
                <a:gd name="T4" fmla="*/ 0 60000 65536"/>
                <a:gd name="T5" fmla="*/ 0 60000 65536"/>
                <a:gd name="T6" fmla="*/ 0 w 51"/>
                <a:gd name="T7" fmla="*/ 0 h 41"/>
                <a:gd name="T8" fmla="*/ 51 w 51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41">
                  <a:moveTo>
                    <a:pt x="0" y="0"/>
                  </a:moveTo>
                  <a:cubicBezTo>
                    <a:pt x="51" y="33"/>
                    <a:pt x="49" y="12"/>
                    <a:pt x="49" y="4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388" y="2081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73 w 73"/>
                <a:gd name="T3" fmla="*/ 41 h 41"/>
                <a:gd name="T4" fmla="*/ 0 60000 65536"/>
                <a:gd name="T5" fmla="*/ 0 60000 65536"/>
                <a:gd name="T6" fmla="*/ 0 w 73"/>
                <a:gd name="T7" fmla="*/ 0 h 41"/>
                <a:gd name="T8" fmla="*/ 73 w 73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" h="41">
                  <a:moveTo>
                    <a:pt x="0" y="0"/>
                  </a:moveTo>
                  <a:cubicBezTo>
                    <a:pt x="26" y="9"/>
                    <a:pt x="73" y="41"/>
                    <a:pt x="73" y="4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412" y="2032"/>
              <a:ext cx="49" cy="25"/>
            </a:xfrm>
            <a:custGeom>
              <a:avLst/>
              <a:gdLst>
                <a:gd name="T0" fmla="*/ 0 w 49"/>
                <a:gd name="T1" fmla="*/ 0 h 25"/>
                <a:gd name="T2" fmla="*/ 49 w 49"/>
                <a:gd name="T3" fmla="*/ 25 h 25"/>
                <a:gd name="T4" fmla="*/ 0 60000 65536"/>
                <a:gd name="T5" fmla="*/ 0 60000 65536"/>
                <a:gd name="T6" fmla="*/ 0 w 49"/>
                <a:gd name="T7" fmla="*/ 0 h 25"/>
                <a:gd name="T8" fmla="*/ 49 w 49"/>
                <a:gd name="T9" fmla="*/ 25 h 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" h="25">
                  <a:moveTo>
                    <a:pt x="0" y="0"/>
                  </a:moveTo>
                  <a:cubicBezTo>
                    <a:pt x="40" y="10"/>
                    <a:pt x="24" y="0"/>
                    <a:pt x="49" y="2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502" y="1983"/>
              <a:ext cx="33" cy="49"/>
            </a:xfrm>
            <a:custGeom>
              <a:avLst/>
              <a:gdLst>
                <a:gd name="T0" fmla="*/ 0 w 33"/>
                <a:gd name="T1" fmla="*/ 0 h 49"/>
                <a:gd name="T2" fmla="*/ 33 w 33"/>
                <a:gd name="T3" fmla="*/ 49 h 49"/>
                <a:gd name="T4" fmla="*/ 0 60000 65536"/>
                <a:gd name="T5" fmla="*/ 0 60000 65536"/>
                <a:gd name="T6" fmla="*/ 0 w 33"/>
                <a:gd name="T7" fmla="*/ 0 h 49"/>
                <a:gd name="T8" fmla="*/ 33 w 33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" h="49">
                  <a:moveTo>
                    <a:pt x="0" y="0"/>
                  </a:moveTo>
                  <a:cubicBezTo>
                    <a:pt x="5" y="17"/>
                    <a:pt x="10" y="49"/>
                    <a:pt x="33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453" y="2008"/>
              <a:ext cx="41" cy="49"/>
            </a:xfrm>
            <a:custGeom>
              <a:avLst/>
              <a:gdLst>
                <a:gd name="T0" fmla="*/ 0 w 41"/>
                <a:gd name="T1" fmla="*/ 0 h 49"/>
                <a:gd name="T2" fmla="*/ 41 w 41"/>
                <a:gd name="T3" fmla="*/ 49 h 49"/>
                <a:gd name="T4" fmla="*/ 0 60000 65536"/>
                <a:gd name="T5" fmla="*/ 0 60000 65536"/>
                <a:gd name="T6" fmla="*/ 0 w 41"/>
                <a:gd name="T7" fmla="*/ 0 h 49"/>
                <a:gd name="T8" fmla="*/ 41 w 41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" h="49">
                  <a:moveTo>
                    <a:pt x="0" y="0"/>
                  </a:moveTo>
                  <a:cubicBezTo>
                    <a:pt x="12" y="19"/>
                    <a:pt x="24" y="32"/>
                    <a:pt x="41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293E787-3525-476F-9CF8-22914C8CF887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7" name="Object 0"/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"/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Equation" r:id="rId6" imgW="291960" imgH="368280" progId="Equation.3">
                  <p:embed/>
                </p:oleObj>
              </mc:Choice>
              <mc:Fallback>
                <p:oleObj name="Equation" r:id="rId6" imgW="29196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8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0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066800" y="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" name="Object 7"/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2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4" name="Equation" r:id="rId18" imgW="291960" imgH="368280" progId="Equation.3">
                  <p:embed/>
                </p:oleObj>
              </mc:Choice>
              <mc:Fallback>
                <p:oleObj name="Equation" r:id="rId18" imgW="29196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"/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5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1"/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6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2"/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3"/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8"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5867400" y="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43" name="Object 14"/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9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5"/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0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212725" y="3683000"/>
            <a:ext cx="174906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A Move:</a:t>
            </a:r>
          </a:p>
        </p:txBody>
      </p:sp>
      <p:graphicFrame>
        <p:nvGraphicFramePr>
          <p:cNvPr id="46" name="Object 16"/>
          <p:cNvGraphicFramePr>
            <a:graphicFrameLocks noChangeAspect="1"/>
          </p:cNvGraphicFramePr>
          <p:nvPr/>
        </p:nvGraphicFramePr>
        <p:xfrm>
          <a:off x="2819400" y="3657600"/>
          <a:ext cx="4038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1" name="Equation" r:id="rId26" imgW="4038480" imgH="583920" progId="Equation.3">
                  <p:embed/>
                </p:oleObj>
              </mc:Choice>
              <mc:Fallback>
                <p:oleObj name="Equation" r:id="rId26" imgW="403848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40386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2895600" y="4495800"/>
            <a:ext cx="39950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(yields in one mode)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4C863358-3936-486E-8298-573728FD765D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7" name="Equation" r:id="rId6" imgW="291960" imgH="368280" progId="Equation.3">
                  <p:embed/>
                </p:oleObj>
              </mc:Choice>
              <mc:Fallback>
                <p:oleObj name="Equation" r:id="rId6" imgW="29196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8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9"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0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1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066800" y="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" name="Object 30"/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2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3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4" name="Equation" r:id="rId18" imgW="291960" imgH="368280" progId="Equation.3">
                  <p:embed/>
                </p:oleObj>
              </mc:Choice>
              <mc:Fallback>
                <p:oleObj name="Equation" r:id="rId18" imgW="291960" imgH="3682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3"/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5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4"/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6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5"/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6"/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8"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5867400" y="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43" name="Object 38"/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9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9"/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0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1"/>
          <p:cNvGraphicFramePr>
            <a:graphicFrameLocks noChangeAspect="1"/>
          </p:cNvGraphicFramePr>
          <p:nvPr/>
        </p:nvGraphicFramePr>
        <p:xfrm>
          <a:off x="0" y="5562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1" name="Equation" r:id="rId26" imgW="9105840" imgH="583920" progId="Equation.3">
                  <p:embed/>
                </p:oleObj>
              </mc:Choice>
              <mc:Fallback>
                <p:oleObj name="Equation" r:id="rId26" imgW="9105840" imgH="5839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62600"/>
                        <a:ext cx="91074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80"/>
          <p:cNvSpPr>
            <a:spLocks noChangeShapeType="1"/>
          </p:cNvSpPr>
          <p:nvPr/>
        </p:nvSpPr>
        <p:spPr bwMode="auto">
          <a:xfrm>
            <a:off x="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81"/>
          <p:cNvSpPr>
            <a:spLocks noChangeShapeType="1"/>
          </p:cNvSpPr>
          <p:nvPr/>
        </p:nvSpPr>
        <p:spPr bwMode="auto">
          <a:xfrm>
            <a:off x="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82"/>
          <p:cNvSpPr>
            <a:spLocks noChangeShapeType="1"/>
          </p:cNvSpPr>
          <p:nvPr/>
        </p:nvSpPr>
        <p:spPr bwMode="auto">
          <a:xfrm>
            <a:off x="381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83"/>
          <p:cNvSpPr>
            <a:spLocks noChangeShapeType="1"/>
          </p:cNvSpPr>
          <p:nvPr/>
        </p:nvSpPr>
        <p:spPr bwMode="auto">
          <a:xfrm>
            <a:off x="914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84"/>
          <p:cNvSpPr>
            <a:spLocks noChangeShapeType="1"/>
          </p:cNvSpPr>
          <p:nvPr/>
        </p:nvSpPr>
        <p:spPr bwMode="auto">
          <a:xfrm>
            <a:off x="1447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Line 85"/>
          <p:cNvSpPr>
            <a:spLocks noChangeShapeType="1"/>
          </p:cNvSpPr>
          <p:nvPr/>
        </p:nvSpPr>
        <p:spPr bwMode="auto">
          <a:xfrm>
            <a:off x="1981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86"/>
          <p:cNvSpPr>
            <a:spLocks noChangeShapeType="1"/>
          </p:cNvSpPr>
          <p:nvPr/>
        </p:nvSpPr>
        <p:spPr bwMode="auto">
          <a:xfrm>
            <a:off x="2514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87"/>
          <p:cNvSpPr>
            <a:spLocks noChangeShapeType="1"/>
          </p:cNvSpPr>
          <p:nvPr/>
        </p:nvSpPr>
        <p:spPr bwMode="auto">
          <a:xfrm>
            <a:off x="3048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88"/>
          <p:cNvSpPr>
            <a:spLocks noChangeShapeType="1"/>
          </p:cNvSpPr>
          <p:nvPr/>
        </p:nvSpPr>
        <p:spPr bwMode="auto">
          <a:xfrm>
            <a:off x="3581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89"/>
          <p:cNvSpPr>
            <a:spLocks noChangeShapeType="1"/>
          </p:cNvSpPr>
          <p:nvPr/>
        </p:nvSpPr>
        <p:spPr bwMode="auto">
          <a:xfrm flipV="1">
            <a:off x="2209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" name="Object 90"/>
          <p:cNvGraphicFramePr>
            <a:graphicFrameLocks noChangeAspect="1"/>
          </p:cNvGraphicFramePr>
          <p:nvPr/>
        </p:nvGraphicFramePr>
        <p:xfrm>
          <a:off x="533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2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91"/>
          <p:cNvGraphicFramePr>
            <a:graphicFrameLocks noChangeAspect="1"/>
          </p:cNvGraphicFramePr>
          <p:nvPr/>
        </p:nvGraphicFramePr>
        <p:xfrm>
          <a:off x="3200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3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92"/>
          <p:cNvGraphicFramePr>
            <a:graphicFrameLocks noChangeAspect="1"/>
          </p:cNvGraphicFramePr>
          <p:nvPr/>
        </p:nvGraphicFramePr>
        <p:xfrm>
          <a:off x="21336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4" name="Equation" r:id="rId30" imgW="291960" imgH="368280" progId="Equation.3">
                  <p:embed/>
                </p:oleObj>
              </mc:Choice>
              <mc:Fallback>
                <p:oleObj name="Equation" r:id="rId30" imgW="291960" imgH="36828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93"/>
          <p:cNvGraphicFramePr>
            <a:graphicFrameLocks noChangeAspect="1"/>
          </p:cNvGraphicFramePr>
          <p:nvPr/>
        </p:nvGraphicFramePr>
        <p:xfrm>
          <a:off x="1066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5" name="Equation" r:id="rId31" imgW="266400" imgH="279360" progId="Equation.3">
                  <p:embed/>
                </p:oleObj>
              </mc:Choice>
              <mc:Fallback>
                <p:oleObj name="Equation" r:id="rId31" imgW="266400" imgH="27936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94"/>
          <p:cNvGraphicFramePr>
            <a:graphicFrameLocks noChangeAspect="1"/>
          </p:cNvGraphicFramePr>
          <p:nvPr/>
        </p:nvGraphicFramePr>
        <p:xfrm>
          <a:off x="2011363" y="4348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6"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348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95"/>
          <p:cNvGraphicFramePr>
            <a:graphicFrameLocks noChangeAspect="1"/>
          </p:cNvGraphicFramePr>
          <p:nvPr/>
        </p:nvGraphicFramePr>
        <p:xfrm>
          <a:off x="16002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7" name="Equation" r:id="rId34" imgW="266400" imgH="279360" progId="Equation.3">
                  <p:embed/>
                </p:oleObj>
              </mc:Choice>
              <mc:Fallback>
                <p:oleObj name="Equation" r:id="rId34" imgW="266400" imgH="27936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96"/>
          <p:cNvGraphicFramePr>
            <a:graphicFrameLocks noChangeAspect="1"/>
          </p:cNvGraphicFramePr>
          <p:nvPr/>
        </p:nvGraphicFramePr>
        <p:xfrm>
          <a:off x="26670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8" name="Equation" r:id="rId35" imgW="253800" imgH="393480" progId="Equation.3">
                  <p:embed/>
                </p:oleObj>
              </mc:Choice>
              <mc:Fallback>
                <p:oleObj name="Equation" r:id="rId35" imgW="253800" imgH="39348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97"/>
          <p:cNvSpPr txBox="1">
            <a:spLocks noChangeArrowheads="1"/>
          </p:cNvSpPr>
          <p:nvPr/>
        </p:nvSpPr>
        <p:spPr bwMode="auto">
          <a:xfrm>
            <a:off x="990600" y="2667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>
            <a:off x="480060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>
            <a:off x="48006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100"/>
          <p:cNvSpPr>
            <a:spLocks noChangeShapeType="1"/>
          </p:cNvSpPr>
          <p:nvPr/>
        </p:nvSpPr>
        <p:spPr bwMode="auto">
          <a:xfrm>
            <a:off x="5181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Line 101"/>
          <p:cNvSpPr>
            <a:spLocks noChangeShapeType="1"/>
          </p:cNvSpPr>
          <p:nvPr/>
        </p:nvSpPr>
        <p:spPr bwMode="auto">
          <a:xfrm>
            <a:off x="5715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Line 102"/>
          <p:cNvSpPr>
            <a:spLocks noChangeShapeType="1"/>
          </p:cNvSpPr>
          <p:nvPr/>
        </p:nvSpPr>
        <p:spPr bwMode="auto">
          <a:xfrm>
            <a:off x="6248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>
            <a:off x="6781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Line 104"/>
          <p:cNvSpPr>
            <a:spLocks noChangeShapeType="1"/>
          </p:cNvSpPr>
          <p:nvPr/>
        </p:nvSpPr>
        <p:spPr bwMode="auto">
          <a:xfrm>
            <a:off x="7315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105"/>
          <p:cNvSpPr>
            <a:spLocks noChangeShapeType="1"/>
          </p:cNvSpPr>
          <p:nvPr/>
        </p:nvSpPr>
        <p:spPr bwMode="auto">
          <a:xfrm>
            <a:off x="7848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106"/>
          <p:cNvSpPr>
            <a:spLocks noChangeShapeType="1"/>
          </p:cNvSpPr>
          <p:nvPr/>
        </p:nvSpPr>
        <p:spPr bwMode="auto">
          <a:xfrm>
            <a:off x="8382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107"/>
          <p:cNvSpPr>
            <a:spLocks noChangeShapeType="1"/>
          </p:cNvSpPr>
          <p:nvPr/>
        </p:nvSpPr>
        <p:spPr bwMode="auto">
          <a:xfrm flipV="1">
            <a:off x="7543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" name="Object 108"/>
          <p:cNvGraphicFramePr>
            <a:graphicFrameLocks noChangeAspect="1"/>
          </p:cNvGraphicFramePr>
          <p:nvPr/>
        </p:nvGraphicFramePr>
        <p:xfrm>
          <a:off x="5334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9" name="Equation" r:id="rId36" imgW="253800" imgH="368280" progId="Equation.3">
                  <p:embed/>
                </p:oleObj>
              </mc:Choice>
              <mc:Fallback>
                <p:oleObj name="Equation" r:id="rId36" imgW="253800" imgH="36828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09"/>
          <p:cNvGraphicFramePr>
            <a:graphicFrameLocks noChangeAspect="1"/>
          </p:cNvGraphicFramePr>
          <p:nvPr/>
        </p:nvGraphicFramePr>
        <p:xfrm>
          <a:off x="8001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0" name="Equation" r:id="rId37" imgW="253800" imgH="368280" progId="Equation.3">
                  <p:embed/>
                </p:oleObj>
              </mc:Choice>
              <mc:Fallback>
                <p:oleObj name="Equation" r:id="rId37" imgW="253800" imgH="36828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10"/>
          <p:cNvGraphicFramePr>
            <a:graphicFrameLocks noChangeAspect="1"/>
          </p:cNvGraphicFramePr>
          <p:nvPr/>
        </p:nvGraphicFramePr>
        <p:xfrm>
          <a:off x="69342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1" name="Equation" r:id="rId38" imgW="291960" imgH="368280" progId="Equation.3">
                  <p:embed/>
                </p:oleObj>
              </mc:Choice>
              <mc:Fallback>
                <p:oleObj name="Equation" r:id="rId38" imgW="291960" imgH="36828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11"/>
          <p:cNvGraphicFramePr>
            <a:graphicFrameLocks noChangeAspect="1"/>
          </p:cNvGraphicFramePr>
          <p:nvPr/>
        </p:nvGraphicFramePr>
        <p:xfrm>
          <a:off x="58674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2" name="Equation" r:id="rId39" imgW="266400" imgH="279360" progId="Equation.3">
                  <p:embed/>
                </p:oleObj>
              </mc:Choice>
              <mc:Fallback>
                <p:oleObj name="Equation" r:id="rId39" imgW="266400" imgH="27936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12"/>
          <p:cNvGraphicFramePr>
            <a:graphicFrameLocks noChangeAspect="1"/>
          </p:cNvGraphicFramePr>
          <p:nvPr/>
        </p:nvGraphicFramePr>
        <p:xfrm>
          <a:off x="73914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3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13"/>
          <p:cNvGraphicFramePr>
            <a:graphicFrameLocks noChangeAspect="1"/>
          </p:cNvGraphicFramePr>
          <p:nvPr/>
        </p:nvGraphicFramePr>
        <p:xfrm>
          <a:off x="6400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4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14"/>
          <p:cNvGraphicFramePr>
            <a:graphicFrameLocks noChangeAspect="1"/>
          </p:cNvGraphicFramePr>
          <p:nvPr/>
        </p:nvGraphicFramePr>
        <p:xfrm>
          <a:off x="74676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5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115"/>
          <p:cNvSpPr txBox="1">
            <a:spLocks noChangeArrowheads="1"/>
          </p:cNvSpPr>
          <p:nvPr/>
        </p:nvSpPr>
        <p:spPr bwMode="auto">
          <a:xfrm>
            <a:off x="5791200" y="2667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7</a:t>
            </a:r>
          </a:p>
        </p:txBody>
      </p:sp>
      <p:graphicFrame>
        <p:nvGraphicFramePr>
          <p:cNvPr id="82" name="Object 116"/>
          <p:cNvGraphicFramePr>
            <a:graphicFrameLocks noChangeAspect="1"/>
          </p:cNvGraphicFramePr>
          <p:nvPr/>
        </p:nvGraphicFramePr>
        <p:xfrm>
          <a:off x="37338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6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17"/>
          <p:cNvGraphicFramePr>
            <a:graphicFrameLocks noChangeAspect="1"/>
          </p:cNvGraphicFramePr>
          <p:nvPr/>
        </p:nvGraphicFramePr>
        <p:xfrm>
          <a:off x="8458200" y="3429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7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429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118"/>
          <p:cNvSpPr txBox="1">
            <a:spLocks noChangeArrowheads="1"/>
          </p:cNvSpPr>
          <p:nvPr/>
        </p:nvSpPr>
        <p:spPr bwMode="auto">
          <a:xfrm>
            <a:off x="2955925" y="4978400"/>
            <a:ext cx="29552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 computation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2CFB29BA-92C7-473D-875A-F781A05B1DEE}" type="slidenum">
              <a:rPr lang="en-US" altLang="en-US"/>
              <a:pPr/>
              <a:t>102</a:t>
            </a:fld>
            <a:endParaRPr lang="en-US" alt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1750" y="736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" name="Equation" r:id="rId3" imgW="9105840" imgH="583920" progId="Equation.3">
                  <p:embed/>
                </p:oleObj>
              </mc:Choice>
              <mc:Fallback>
                <p:oleObj name="Equation" r:id="rId3" imgW="910584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736600"/>
                        <a:ext cx="91074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724400" y="2819400"/>
          <a:ext cx="407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Equation" r:id="rId5" imgW="4076640" imgH="990360" progId="Equation.3">
                  <p:embed/>
                </p:oleObj>
              </mc:Choice>
              <mc:Fallback>
                <p:oleObj name="Equation" r:id="rId5" imgW="4076640" imgH="990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4076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3276600"/>
            <a:ext cx="396730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Equivalent notation: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995D82A4-F420-469A-8134-127AE461A4DC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395864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Initial configuration: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749800" y="431800"/>
          <a:ext cx="990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0" name="Equation" r:id="rId3" imgW="990360" imgH="583920" progId="Equation.3">
                  <p:embed/>
                </p:oleObj>
              </mc:Choice>
              <mc:Fallback>
                <p:oleObj name="Equation" r:id="rId3" imgW="99036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31800"/>
                        <a:ext cx="9906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4384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438400" y="464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819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352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886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4196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953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486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6019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36576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2971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5638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2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5720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3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35052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4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3429000" y="50244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5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4438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40386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51054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7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/>
        </p:nvGraphicFramePr>
        <p:xfrm>
          <a:off x="61722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3"/>
          <p:cNvSpPr>
            <a:spLocks/>
          </p:cNvSpPr>
          <p:nvPr/>
        </p:nvSpPr>
        <p:spPr bwMode="auto">
          <a:xfrm rot="16200000">
            <a:off x="4229100" y="27051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8" name="Object 24"/>
          <p:cNvGraphicFramePr>
            <a:graphicFrameLocks noChangeAspect="1"/>
          </p:cNvGraphicFramePr>
          <p:nvPr/>
        </p:nvGraphicFramePr>
        <p:xfrm>
          <a:off x="4267200" y="3124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9" name="Equation" r:id="rId18" imgW="368280" imgH="304560" progId="Equation.3">
                  <p:embed/>
                </p:oleObj>
              </mc:Choice>
              <mc:Fallback>
                <p:oleObj name="Equation" r:id="rId18" imgW="368280" imgH="304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276600" y="2133600"/>
            <a:ext cx="234192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Input string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4800600" y="990600"/>
            <a:ext cx="685800" cy="1066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arrow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156E7D6D-D3FE-44ED-BC71-383D2286A0D0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The Accepted Language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8925" y="1244600"/>
            <a:ext cx="456387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For any Turing Machine</a:t>
            </a:r>
          </a:p>
        </p:txBody>
      </p:sp>
      <p:graphicFrame>
        <p:nvGraphicFramePr>
          <p:cNvPr id="9" name="Object 0"/>
          <p:cNvGraphicFramePr>
            <a:graphicFrameLocks noChangeAspect="1"/>
          </p:cNvGraphicFramePr>
          <p:nvPr/>
        </p:nvGraphicFramePr>
        <p:xfrm>
          <a:off x="5257800" y="12954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6" name="Equation" r:id="rId3" imgW="495000" imgH="368280" progId="Equation.3">
                  <p:embed/>
                </p:oleObj>
              </mc:Choice>
              <mc:Fallback>
                <p:oleObj name="Equation" r:id="rId3" imgW="49500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4937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876300" y="2400300"/>
          <a:ext cx="69611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7" name="Equation" r:id="rId5" imgW="6959520" imgH="1079280" progId="Equation.3">
                  <p:embed/>
                </p:oleObj>
              </mc:Choice>
              <mc:Fallback>
                <p:oleObj name="Equation" r:id="rId5" imgW="6959520" imgH="1079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400300"/>
                        <a:ext cx="6961188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3429000" y="3505200"/>
            <a:ext cx="762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981200" y="4724400"/>
            <a:ext cx="22597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Initial state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49010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Accept state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95EA21D3-5243-488A-8A47-2EF7BEC1E6C8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5596789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If a language        is accepted </a:t>
            </a:r>
          </a:p>
          <a:p>
            <a:r>
              <a:rPr lang="en-US" sz="3600" dirty="0"/>
              <a:t>by a Turing machine</a:t>
            </a:r>
          </a:p>
          <a:p>
            <a:r>
              <a:rPr lang="en-US" sz="3600" dirty="0"/>
              <a:t>then we say that     is: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20875" y="4622800"/>
            <a:ext cx="5386388" cy="13001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600">
                <a:solidFill>
                  <a:srgbClr val="FF0000"/>
                </a:solidFill>
              </a:rPr>
              <a:t>Turing Acceptable</a:t>
            </a:r>
          </a:p>
          <a:p>
            <a:pPr>
              <a:buFontTx/>
              <a:buChar char="•"/>
            </a:pPr>
            <a:r>
              <a:rPr lang="en-US" sz="3600">
                <a:solidFill>
                  <a:srgbClr val="FF0000"/>
                </a:solidFill>
              </a:rPr>
              <a:t>Recursively Enumerable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114800" y="9144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1" name="Equation" r:id="rId3" imgW="190440" imgH="177480" progId="Equation.3">
                  <p:embed/>
                </p:oleObj>
              </mc:Choice>
              <mc:Fallback>
                <p:oleObj name="Equation" r:id="rId3" imgW="19044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6286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3000375" y="381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2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81000"/>
                        <a:ext cx="4191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505200" y="1524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4191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981200" y="2438400"/>
            <a:ext cx="47656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3600">
                <a:solidFill>
                  <a:srgbClr val="FF0000"/>
                </a:solidFill>
              </a:rPr>
              <a:t>Turing Recognizable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4800" y="3962400"/>
            <a:ext cx="374493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Other names used: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990099"/>
                </a:solidFill>
              </a:rPr>
              <a:t>TM: Computes the proper-subtraction function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 = (q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 q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,…., q</a:t>
            </a:r>
            <a:r>
              <a:rPr lang="en-US" sz="3600" baseline="-25000" dirty="0" smtClean="0"/>
              <a:t>6</a:t>
            </a:r>
            <a:r>
              <a:rPr lang="en-US" sz="3600" dirty="0" smtClean="0"/>
              <a:t>}, {0,1}, {0, 1, B}, </a:t>
            </a:r>
            <a:r>
              <a:rPr lang="en-US" sz="3600" dirty="0" smtClean="0">
                <a:sym typeface="Symbol"/>
              </a:rPr>
              <a:t>, </a:t>
            </a:r>
            <a:r>
              <a:rPr lang="en-US" sz="3600" dirty="0" smtClean="0"/>
              <a:t>q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 B)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76400"/>
          <a:ext cx="6096000" cy="33375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State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Symbols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0</a:t>
                      </a:r>
                      <a:endParaRPr 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B, 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B, 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0, 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1, 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1, L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1, 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B, L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0, L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1, L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B, 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0, L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B, L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0, 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B, 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B, 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(q</a:t>
                      </a:r>
                      <a:r>
                        <a:rPr lang="en-US" b="1" baseline="-25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, B, R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</a:t>
                      </a:r>
                      <a:r>
                        <a:rPr lang="en-US" b="1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257801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This TM is not used to accept inputs, we have omitted the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component (accepting states</a:t>
            </a:r>
            <a:endParaRPr lang="en-US" sz="28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1"/>
            <a:ext cx="8229600" cy="1447800"/>
          </a:xfrm>
        </p:spPr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See page 325, Figure 8.12</a:t>
            </a:r>
            <a:endParaRPr lang="en-US" dirty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Techniques for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 in the state</a:t>
            </a:r>
          </a:p>
          <a:p>
            <a:r>
              <a:rPr lang="en-US" dirty="0" smtClean="0"/>
              <a:t>Multiple Tracks</a:t>
            </a:r>
          </a:p>
          <a:p>
            <a:r>
              <a:rPr lang="en-US" dirty="0" smtClean="0"/>
              <a:t>Subroutines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in the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algn="just"/>
            <a:r>
              <a:rPr lang="en-US" dirty="0" smtClean="0"/>
              <a:t>Finite control can use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dirty="0" smtClean="0"/>
              <a:t>not only to represent a position in the “program” of the TM, 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dirty="0" smtClean="0"/>
              <a:t>but to hold a finite amount of data.</a:t>
            </a:r>
          </a:p>
          <a:p>
            <a:pPr marL="914400" algn="just">
              <a:buNone/>
            </a:pPr>
            <a:r>
              <a:rPr lang="en-US" b="1" u="sng" dirty="0" smtClean="0">
                <a:solidFill>
                  <a:srgbClr val="00CC00"/>
                </a:solidFill>
              </a:rPr>
              <a:t>Techniques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dirty="0" smtClean="0"/>
              <a:t>Storage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dirty="0" smtClean="0"/>
              <a:t>Multiple track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83E9D8EC-1538-4E19-AA88-C492696F111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-US" altLang="en-US" smtClean="0"/>
              <a:t>Functions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838200"/>
            <a:ext cx="8839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essential to the idea of a Turing machine that it is not a physical machine, but an abstract one — a set of procedures.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makes no difference whether the machine is embodied by a person in a boxcar on a track, or a person with a paper and pencil, 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smart and well-trained flamingo.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8526" y="381000"/>
            <a:ext cx="7773474" cy="4419600"/>
            <a:chOff x="227526" y="762000"/>
            <a:chExt cx="7773474" cy="4419600"/>
          </a:xfrm>
        </p:grpSpPr>
        <p:sp>
          <p:nvSpPr>
            <p:cNvPr id="4" name="Rectangle 3"/>
            <p:cNvSpPr/>
            <p:nvPr/>
          </p:nvSpPr>
          <p:spPr>
            <a:xfrm>
              <a:off x="4419600" y="762000"/>
              <a:ext cx="1524000" cy="1295400"/>
            </a:xfrm>
            <a:prstGeom prst="rect">
              <a:avLst/>
            </a:prstGeom>
            <a:solidFill>
              <a:srgbClr val="99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q</a:t>
              </a:r>
              <a:endParaRPr lang="en-US" sz="28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19600" y="2057400"/>
              <a:ext cx="1524000" cy="533400"/>
            </a:xfrm>
            <a:prstGeom prst="rect">
              <a:avLst/>
            </a:prstGeom>
            <a:solidFill>
              <a:srgbClr val="99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 </a:t>
              </a:r>
              <a:r>
                <a:rPr lang="en-US" sz="4800" b="1" dirty="0" smtClean="0"/>
                <a:t>|</a:t>
              </a:r>
              <a:r>
                <a:rPr lang="en-US" sz="2800" b="1" dirty="0" smtClean="0"/>
                <a:t>B</a:t>
              </a:r>
              <a:r>
                <a:rPr lang="en-US" sz="4800" b="1" dirty="0" smtClean="0"/>
                <a:t>|</a:t>
              </a:r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295400" y="3581400"/>
              <a:ext cx="66294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95400" y="4648200"/>
              <a:ext cx="66294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71600" y="5180526"/>
              <a:ext cx="66294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400" y="4114800"/>
              <a:ext cx="66294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09800" y="3581400"/>
              <a:ext cx="0" cy="160020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667000" y="3581400"/>
              <a:ext cx="0" cy="160020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24200" y="3581400"/>
              <a:ext cx="0" cy="160020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86400" y="3581400"/>
              <a:ext cx="0" cy="160020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581400"/>
              <a:ext cx="0" cy="160020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8600" y="3657600"/>
              <a:ext cx="10758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Track 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600" y="4191000"/>
              <a:ext cx="10758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Track 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526" y="4708299"/>
              <a:ext cx="10758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Track 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9931" y="36576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X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200" y="41910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Y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29200" y="4648200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0400" y="1219200"/>
              <a:ext cx="843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State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0" y="1981200"/>
              <a:ext cx="11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Storage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930462" y="2653048"/>
              <a:ext cx="837127" cy="901521"/>
            </a:xfrm>
            <a:custGeom>
              <a:avLst/>
              <a:gdLst>
                <a:gd name="connsiteX0" fmla="*/ 285482 w 837127"/>
                <a:gd name="connsiteY0" fmla="*/ 0 h 901521"/>
                <a:gd name="connsiteX1" fmla="*/ 800637 w 837127"/>
                <a:gd name="connsiteY1" fmla="*/ 244698 h 901521"/>
                <a:gd name="connsiteX2" fmla="*/ 66541 w 837127"/>
                <a:gd name="connsiteY2" fmla="*/ 489397 h 901521"/>
                <a:gd name="connsiteX3" fmla="*/ 401392 w 837127"/>
                <a:gd name="connsiteY3" fmla="*/ 901521 h 901521"/>
                <a:gd name="connsiteX4" fmla="*/ 401392 w 837127"/>
                <a:gd name="connsiteY4" fmla="*/ 901521 h 90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127" h="901521">
                  <a:moveTo>
                    <a:pt x="285482" y="0"/>
                  </a:moveTo>
                  <a:cubicBezTo>
                    <a:pt x="561304" y="81566"/>
                    <a:pt x="837127" y="163132"/>
                    <a:pt x="800637" y="244698"/>
                  </a:cubicBezTo>
                  <a:cubicBezTo>
                    <a:pt x="764147" y="326264"/>
                    <a:pt x="133082" y="379927"/>
                    <a:pt x="66541" y="489397"/>
                  </a:cubicBezTo>
                  <a:cubicBezTo>
                    <a:pt x="0" y="598867"/>
                    <a:pt x="401392" y="901521"/>
                    <a:pt x="401392" y="901521"/>
                  </a:cubicBezTo>
                  <a:lnTo>
                    <a:pt x="401392" y="901521"/>
                  </a:lnTo>
                </a:path>
              </a:pathLst>
            </a:custGeom>
            <a:ln w="28575">
              <a:solidFill>
                <a:srgbClr val="00CC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57200" y="4876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Finite control</a:t>
            </a:r>
            <a:r>
              <a:rPr lang="en-US" sz="2400" dirty="0" smtClean="0"/>
              <a:t>: state q ++ data elements (A, B, C)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technique requires no extension to the TM Model;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Think state as a </a:t>
            </a:r>
            <a:r>
              <a:rPr lang="en-US" sz="2400" b="1" dirty="0" err="1" smtClean="0">
                <a:solidFill>
                  <a:srgbClr val="0000FF"/>
                </a:solidFill>
              </a:rPr>
              <a:t>tuple</a:t>
            </a:r>
            <a:r>
              <a:rPr lang="en-US" sz="2400" b="1" dirty="0" smtClean="0">
                <a:solidFill>
                  <a:srgbClr val="0000FF"/>
                </a:solidFill>
              </a:rPr>
              <a:t> = [q, A, B, C]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Tape composed of several tracks</a:t>
            </a:r>
          </a:p>
          <a:p>
            <a:r>
              <a:rPr lang="en-US" dirty="0" smtClean="0"/>
              <a:t>Each track can hold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one symbol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Tape alphabet of the TM consists of </a:t>
            </a:r>
            <a:r>
              <a:rPr lang="en-US" dirty="0" err="1" smtClean="0">
                <a:solidFill>
                  <a:srgbClr val="0000FF"/>
                </a:solidFill>
              </a:rPr>
              <a:t>tuples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smtClean="0"/>
              <a:t>With one component for each track</a:t>
            </a:r>
          </a:p>
          <a:p>
            <a:r>
              <a:rPr lang="en-US" dirty="0" smtClean="0"/>
              <a:t>The cell scanned by the tape head contains the symbol </a:t>
            </a:r>
            <a:r>
              <a:rPr lang="en-US" b="1" dirty="0" smtClean="0"/>
              <a:t>[X, Y, Z]</a:t>
            </a:r>
            <a:endParaRPr lang="en-US" b="1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400" dirty="0" smtClean="0"/>
              <a:t>TM build from a collection of </a:t>
            </a:r>
            <a:r>
              <a:rPr lang="en-US" sz="3400" dirty="0" smtClean="0">
                <a:solidFill>
                  <a:srgbClr val="0000FF"/>
                </a:solidFill>
              </a:rPr>
              <a:t>interacting components/subroutines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A TM subroutine is </a:t>
            </a:r>
            <a:r>
              <a:rPr lang="en-US" dirty="0" smtClean="0">
                <a:solidFill>
                  <a:srgbClr val="FF0000"/>
                </a:solidFill>
              </a:rPr>
              <a:t>a set of states </a:t>
            </a:r>
            <a:r>
              <a:rPr lang="en-US" dirty="0" smtClean="0">
                <a:solidFill>
                  <a:srgbClr val="0000FF"/>
                </a:solidFill>
              </a:rPr>
              <a:t>that perform some useful process</a:t>
            </a:r>
          </a:p>
          <a:p>
            <a:pPr algn="just"/>
            <a:r>
              <a:rPr lang="en-US" sz="3400" dirty="0" smtClean="0">
                <a:solidFill>
                  <a:srgbClr val="0000FF"/>
                </a:solidFill>
              </a:rPr>
              <a:t>This set of states includes 02 states: </a:t>
            </a:r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a start state</a:t>
            </a:r>
            <a:endParaRPr lang="en-US" dirty="0" smtClean="0">
              <a:solidFill>
                <a:srgbClr val="0000FF"/>
              </a:solidFill>
            </a:endParaRPr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another state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r>
              <a:rPr lang="en-US" dirty="0" smtClean="0">
                <a:solidFill>
                  <a:srgbClr val="FF33CC"/>
                </a:solidFill>
              </a:rPr>
              <a:t>temporarily has no moves</a:t>
            </a:r>
            <a:r>
              <a:rPr lang="en-US" dirty="0" smtClean="0">
                <a:solidFill>
                  <a:srgbClr val="0000FF"/>
                </a:solidFill>
              </a:rPr>
              <a:t>, and that </a:t>
            </a:r>
            <a:r>
              <a:rPr lang="en-US" dirty="0" smtClean="0">
                <a:solidFill>
                  <a:srgbClr val="FF33CC"/>
                </a:solidFill>
              </a:rPr>
              <a:t>serves as the return state </a:t>
            </a:r>
            <a:r>
              <a:rPr lang="en-US" dirty="0" smtClean="0">
                <a:solidFill>
                  <a:srgbClr val="0000FF"/>
                </a:solidFill>
              </a:rPr>
              <a:t>to pass control to whatever other set of states called the subroutine</a:t>
            </a:r>
          </a:p>
          <a:p>
            <a:pPr algn="just"/>
            <a:r>
              <a:rPr lang="en-US" sz="3400" dirty="0" smtClean="0">
                <a:solidFill>
                  <a:srgbClr val="0000FF"/>
                </a:solidFill>
              </a:rPr>
              <a:t>The </a:t>
            </a:r>
            <a:r>
              <a:rPr lang="en-US" sz="3400" dirty="0" smtClean="0">
                <a:solidFill>
                  <a:srgbClr val="FF0000"/>
                </a:solidFill>
              </a:rPr>
              <a:t>call </a:t>
            </a:r>
            <a:r>
              <a:rPr lang="en-US" sz="3400" dirty="0" smtClean="0">
                <a:solidFill>
                  <a:srgbClr val="0000FF"/>
                </a:solidFill>
              </a:rPr>
              <a:t>of a subroutine occurs whenever </a:t>
            </a:r>
            <a:r>
              <a:rPr lang="en-US" sz="3400" dirty="0" smtClean="0">
                <a:solidFill>
                  <a:srgbClr val="FF0000"/>
                </a:solidFill>
              </a:rPr>
              <a:t>there is a transition to its initial state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Since the TM has no mechanisms </a:t>
            </a:r>
            <a:r>
              <a:rPr lang="en-US" dirty="0" smtClean="0">
                <a:solidFill>
                  <a:srgbClr val="FF0000"/>
                </a:solidFill>
              </a:rPr>
              <a:t>for remembering a return address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</a:p>
          <a:p>
            <a:pPr marL="731520" algn="just"/>
            <a:r>
              <a:rPr lang="en-US" dirty="0" smtClean="0">
                <a:solidFill>
                  <a:srgbClr val="00CC00"/>
                </a:solidFill>
              </a:rPr>
              <a:t>that is, a state to go to after it finishes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</a:p>
          <a:p>
            <a:pPr algn="just"/>
            <a:r>
              <a:rPr lang="en-US" sz="3400" dirty="0" smtClean="0">
                <a:solidFill>
                  <a:srgbClr val="0000FF"/>
                </a:solidFill>
              </a:rPr>
              <a:t>a TM call for </a:t>
            </a:r>
            <a:r>
              <a:rPr lang="en-US" sz="3400" dirty="0" smtClean="0">
                <a:solidFill>
                  <a:srgbClr val="990099"/>
                </a:solidFill>
              </a:rPr>
              <a:t>one subroutine to be called from several states, 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we can make </a:t>
            </a:r>
            <a:r>
              <a:rPr lang="en-US" dirty="0" smtClean="0">
                <a:solidFill>
                  <a:srgbClr val="990099"/>
                </a:solidFill>
              </a:rPr>
              <a:t>copies of the subroutine, using a new set of states for each copy</a:t>
            </a:r>
          </a:p>
          <a:p>
            <a:pPr algn="just"/>
            <a:r>
              <a:rPr lang="en-US" sz="3400" dirty="0" smtClean="0">
                <a:solidFill>
                  <a:srgbClr val="0000FF"/>
                </a:solidFill>
              </a:rPr>
              <a:t>The </a:t>
            </a:r>
            <a:r>
              <a:rPr lang="en-US" sz="3400" dirty="0" smtClean="0">
                <a:solidFill>
                  <a:srgbClr val="00CC00"/>
                </a:solidFill>
              </a:rPr>
              <a:t>calls</a:t>
            </a:r>
            <a:r>
              <a:rPr lang="en-US" sz="3400" dirty="0" smtClean="0">
                <a:solidFill>
                  <a:srgbClr val="0000FF"/>
                </a:solidFill>
              </a:rPr>
              <a:t> are made to the </a:t>
            </a:r>
            <a:r>
              <a:rPr lang="en-US" sz="3400" dirty="0" smtClean="0">
                <a:solidFill>
                  <a:srgbClr val="FF33CC"/>
                </a:solidFill>
              </a:rPr>
              <a:t>start states of different copies of the subroutine</a:t>
            </a:r>
            <a:r>
              <a:rPr lang="en-US" sz="3400" dirty="0" smtClean="0">
                <a:solidFill>
                  <a:srgbClr val="0000FF"/>
                </a:solidFill>
              </a:rPr>
              <a:t>, and </a:t>
            </a:r>
            <a:r>
              <a:rPr lang="en-US" sz="3400" dirty="0" smtClean="0">
                <a:solidFill>
                  <a:srgbClr val="00CC00"/>
                </a:solidFill>
              </a:rPr>
              <a:t>each copy returns to a different state.</a:t>
            </a:r>
            <a:endParaRPr lang="en-US" sz="34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the Basic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CC00"/>
                </a:solidFill>
              </a:rPr>
              <a:t>Multi-tape TM</a:t>
            </a:r>
            <a:r>
              <a:rPr lang="en-US" dirty="0" smtClean="0"/>
              <a:t>: simulate real computers</a:t>
            </a:r>
          </a:p>
          <a:p>
            <a:pPr algn="just"/>
            <a:r>
              <a:rPr lang="en-US" dirty="0" smtClean="0">
                <a:solidFill>
                  <a:srgbClr val="00CC00"/>
                </a:solidFill>
              </a:rPr>
              <a:t>Nondeterministic TM</a:t>
            </a:r>
            <a:r>
              <a:rPr lang="en-US" dirty="0" smtClean="0"/>
              <a:t>: allow to make any of a finite set of choices of move in a given situation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Multi-tape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A finite control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Some finite number of tapes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Each tapes is </a:t>
            </a:r>
            <a:r>
              <a:rPr lang="en-US" dirty="0" smtClean="0">
                <a:solidFill>
                  <a:srgbClr val="00CC00"/>
                </a:solidFill>
              </a:rPr>
              <a:t>divided into cells </a:t>
            </a:r>
            <a:r>
              <a:rPr lang="en-US" dirty="0" smtClean="0"/>
              <a:t>&amp; each cell can </a:t>
            </a:r>
            <a:r>
              <a:rPr lang="en-US" dirty="0" smtClean="0">
                <a:solidFill>
                  <a:srgbClr val="00CC00"/>
                </a:solidFill>
              </a:rPr>
              <a:t>hold any symbol of the finite tape alphabet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The set of tape symbols includes </a:t>
            </a:r>
          </a:p>
          <a:p>
            <a:pPr marL="109728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CC00"/>
                </a:solidFill>
              </a:rPr>
              <a:t>a blank</a:t>
            </a:r>
          </a:p>
          <a:p>
            <a:pPr marL="109728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has a subset called the </a:t>
            </a:r>
            <a:r>
              <a:rPr lang="en-US" dirty="0" smtClean="0">
                <a:solidFill>
                  <a:srgbClr val="00CC00"/>
                </a:solidFill>
              </a:rPr>
              <a:t>input symbols</a:t>
            </a:r>
            <a:r>
              <a:rPr lang="en-US" dirty="0" smtClean="0"/>
              <a:t>, 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The set of states includes: </a:t>
            </a:r>
            <a:r>
              <a:rPr lang="en-US" dirty="0" smtClean="0">
                <a:solidFill>
                  <a:srgbClr val="00CC00"/>
                </a:solidFill>
              </a:rPr>
              <a:t>initial state and some accepting states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700088" y="2133600"/>
            <a:ext cx="7754937" cy="3451225"/>
            <a:chOff x="433" y="827"/>
            <a:chExt cx="4885" cy="2174"/>
          </a:xfrm>
          <a:solidFill>
            <a:srgbClr val="00B0F0"/>
          </a:solidFill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33" y="1401"/>
              <a:ext cx="1416" cy="984"/>
            </a:xfrm>
            <a:prstGeom prst="rect">
              <a:avLst/>
            </a:prstGeom>
            <a:grpFill/>
            <a:ln w="57150" algn="ctr">
              <a:solidFill>
                <a:srgbClr val="92D05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616" y="1718"/>
              <a:ext cx="1156" cy="40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FINITE STATE CONTROL</a:t>
              </a:r>
            </a:p>
          </p:txBody>
        </p:sp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2718" y="1690"/>
              <a:ext cx="2592" cy="448"/>
              <a:chOff x="2729" y="1607"/>
              <a:chExt cx="2592" cy="448"/>
            </a:xfrm>
            <a:grpFill/>
          </p:grpSpPr>
          <p:grpSp>
            <p:nvGrpSpPr>
              <p:cNvPr id="35" name="Group 28"/>
              <p:cNvGrpSpPr>
                <a:grpSpLocks/>
              </p:cNvGrpSpPr>
              <p:nvPr/>
            </p:nvGrpSpPr>
            <p:grpSpPr bwMode="auto">
              <a:xfrm rot="-5400000">
                <a:off x="3153" y="1183"/>
                <a:ext cx="448" cy="1296"/>
                <a:chOff x="3216" y="1856"/>
                <a:chExt cx="448" cy="1296"/>
              </a:xfrm>
              <a:grpFill/>
            </p:grpSpPr>
            <p:sp>
              <p:nvSpPr>
                <p:cNvPr id="40" name="Rectangle 29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30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31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2"/>
              <p:cNvGrpSpPr>
                <a:grpSpLocks/>
              </p:cNvGrpSpPr>
              <p:nvPr/>
            </p:nvGrpSpPr>
            <p:grpSpPr bwMode="auto">
              <a:xfrm rot="-5400000">
                <a:off x="4449" y="1183"/>
                <a:ext cx="448" cy="1296"/>
                <a:chOff x="3216" y="1856"/>
                <a:chExt cx="448" cy="1296"/>
              </a:xfrm>
              <a:grpFill/>
            </p:grpSpPr>
            <p:sp>
              <p:nvSpPr>
                <p:cNvPr id="37" name="Rectangle 33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4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5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2718" y="827"/>
              <a:ext cx="2592" cy="448"/>
              <a:chOff x="2737" y="827"/>
              <a:chExt cx="2592" cy="448"/>
            </a:xfrm>
            <a:grpFill/>
          </p:grpSpPr>
          <p:grpSp>
            <p:nvGrpSpPr>
              <p:cNvPr id="27" name="Group 36"/>
              <p:cNvGrpSpPr>
                <a:grpSpLocks/>
              </p:cNvGrpSpPr>
              <p:nvPr/>
            </p:nvGrpSpPr>
            <p:grpSpPr bwMode="auto">
              <a:xfrm rot="-5400000">
                <a:off x="3161" y="403"/>
                <a:ext cx="448" cy="1296"/>
                <a:chOff x="3216" y="1856"/>
                <a:chExt cx="448" cy="1296"/>
              </a:xfrm>
              <a:grpFill/>
            </p:grpSpPr>
            <p:sp>
              <p:nvSpPr>
                <p:cNvPr id="32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8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40"/>
              <p:cNvGrpSpPr>
                <a:grpSpLocks/>
              </p:cNvGrpSpPr>
              <p:nvPr/>
            </p:nvGrpSpPr>
            <p:grpSpPr bwMode="auto">
              <a:xfrm rot="-5400000">
                <a:off x="4457" y="403"/>
                <a:ext cx="448" cy="1296"/>
                <a:chOff x="3216" y="1856"/>
                <a:chExt cx="448" cy="1296"/>
              </a:xfrm>
              <a:grpFill/>
            </p:grpSpPr>
            <p:sp>
              <p:nvSpPr>
                <p:cNvPr id="29" name="Rectangle 41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43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1865" y="1899"/>
              <a:ext cx="798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1538" y="1031"/>
              <a:ext cx="1124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2718" y="2553"/>
              <a:ext cx="2600" cy="448"/>
              <a:chOff x="2718" y="2553"/>
              <a:chExt cx="2600" cy="448"/>
            </a:xfrm>
            <a:grpFill/>
          </p:grpSpPr>
          <p:grpSp>
            <p:nvGrpSpPr>
              <p:cNvPr id="15" name="Group 13"/>
              <p:cNvGrpSpPr>
                <a:grpSpLocks/>
              </p:cNvGrpSpPr>
              <p:nvPr/>
            </p:nvGrpSpPr>
            <p:grpSpPr bwMode="auto">
              <a:xfrm rot="-5400000">
                <a:off x="3142" y="2129"/>
                <a:ext cx="448" cy="1296"/>
                <a:chOff x="3216" y="1856"/>
                <a:chExt cx="448" cy="1296"/>
              </a:xfrm>
              <a:grpFill/>
            </p:grpSpPr>
            <p:sp>
              <p:nvSpPr>
                <p:cNvPr id="24" name="Rectangle 14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5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8"/>
              <p:cNvGrpSpPr>
                <a:grpSpLocks/>
              </p:cNvGrpSpPr>
              <p:nvPr/>
            </p:nvGrpSpPr>
            <p:grpSpPr bwMode="auto">
              <a:xfrm rot="-5400000">
                <a:off x="4014" y="2129"/>
                <a:ext cx="448" cy="1296"/>
                <a:chOff x="3216" y="1856"/>
                <a:chExt cx="448" cy="1296"/>
              </a:xfrm>
              <a:grpFill/>
            </p:grpSpPr>
            <p:sp>
              <p:nvSpPr>
                <p:cNvPr id="21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0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1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49"/>
              <p:cNvGrpSpPr>
                <a:grpSpLocks/>
              </p:cNvGrpSpPr>
              <p:nvPr/>
            </p:nvGrpSpPr>
            <p:grpSpPr bwMode="auto">
              <a:xfrm rot="-5400000">
                <a:off x="4446" y="2129"/>
                <a:ext cx="448" cy="1296"/>
                <a:chOff x="3216" y="1856"/>
                <a:chExt cx="448" cy="1296"/>
              </a:xfrm>
              <a:grpFill/>
            </p:grpSpPr>
            <p:sp>
              <p:nvSpPr>
                <p:cNvPr id="18" name="Rectangle 50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51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grpFill/>
                <a:ln w="57150" algn="ctr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>
              <a:off x="1534" y="2778"/>
              <a:ext cx="1124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552" y="2387"/>
              <a:ext cx="0" cy="393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1539" y="1014"/>
              <a:ext cx="0" cy="393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The input, </a:t>
            </a:r>
            <a:r>
              <a:rPr lang="en-US" dirty="0" smtClean="0">
                <a:solidFill>
                  <a:srgbClr val="FF0000"/>
                </a:solidFill>
              </a:rPr>
              <a:t>a finite sequence of input symbol</a:t>
            </a:r>
            <a:r>
              <a:rPr lang="en-US" dirty="0" smtClean="0"/>
              <a:t>, is placed on the 1</a:t>
            </a:r>
            <a:r>
              <a:rPr lang="en-US" baseline="30000" dirty="0" smtClean="0"/>
              <a:t>st </a:t>
            </a:r>
            <a:r>
              <a:rPr lang="en-US" dirty="0" smtClean="0"/>
              <a:t>tape 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All other cells of all the tapes hold B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finite control is in the initial state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head of the 1</a:t>
            </a:r>
            <a:r>
              <a:rPr lang="en-US" baseline="30000" dirty="0" smtClean="0">
                <a:solidFill>
                  <a:srgbClr val="0000FF"/>
                </a:solidFill>
              </a:rPr>
              <a:t>st</a:t>
            </a:r>
            <a:r>
              <a:rPr lang="en-US" dirty="0" smtClean="0">
                <a:solidFill>
                  <a:srgbClr val="0000FF"/>
                </a:solidFill>
              </a:rPr>
              <a:t> tape is at the left end of the input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00CC00"/>
                </a:solidFill>
              </a:rPr>
              <a:t>All other tape heads are at some arbitrary cell</a:t>
            </a:r>
            <a:r>
              <a:rPr lang="en-US" dirty="0" smtClean="0"/>
              <a:t>. Since tapes other than the 1</a:t>
            </a:r>
            <a:r>
              <a:rPr lang="en-US" baseline="30000" dirty="0" smtClean="0"/>
              <a:t>st</a:t>
            </a:r>
            <a:r>
              <a:rPr lang="en-US" dirty="0" smtClean="0"/>
              <a:t> tape are completely B, it does not matter where the head is placed initially; all cells of these tapes “look” the same.</a:t>
            </a:r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solidFill>
                  <a:srgbClr val="00CC00"/>
                </a:solidFill>
              </a:rPr>
              <a:t>Depends</a:t>
            </a:r>
          </a:p>
          <a:p>
            <a:pPr algn="just">
              <a:buFontTx/>
              <a:buChar char="-"/>
            </a:pPr>
            <a:r>
              <a:rPr lang="en-US" dirty="0" smtClean="0"/>
              <a:t>The state</a:t>
            </a:r>
          </a:p>
          <a:p>
            <a:pPr algn="just">
              <a:buFontTx/>
              <a:buChar char="-"/>
            </a:pPr>
            <a:r>
              <a:rPr lang="en-US" dirty="0" smtClean="0"/>
              <a:t>The symbol scanned by each of the heads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CC00"/>
                </a:solidFill>
              </a:rPr>
              <a:t>Actions: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control enters a new state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On each tape, </a:t>
            </a:r>
            <a:r>
              <a:rPr lang="en-US" dirty="0" smtClean="0">
                <a:solidFill>
                  <a:srgbClr val="FF33CC"/>
                </a:solidFill>
              </a:rPr>
              <a:t>a new tape symbol is written on the cell scanned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Each of the tape heads makes a move, which can be either left, right, or stationary</a:t>
            </a:r>
            <a:r>
              <a:rPr lang="en-US" dirty="0" smtClean="0"/>
              <a:t>. The heads move independently, so different heads may move in different directions, &amp; some may not move at all.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5240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315913" y="98425"/>
            <a:ext cx="8567737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b="1" dirty="0">
                <a:solidFill>
                  <a:srgbClr val="0000FF"/>
                </a:solidFill>
              </a:rPr>
              <a:t>Theorem: </a:t>
            </a:r>
            <a:r>
              <a:rPr lang="en-US" sz="2800" b="1" dirty="0"/>
              <a:t>Every </a:t>
            </a:r>
            <a:r>
              <a:rPr lang="en-US" sz="2800" b="1" dirty="0" err="1"/>
              <a:t>Multitape</a:t>
            </a:r>
            <a:r>
              <a:rPr lang="en-US" sz="2800" b="1" dirty="0"/>
              <a:t> Turing Machine can be transformed into a single tape Turing Machine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600" y="1142220"/>
            <a:ext cx="8610600" cy="2160591"/>
          </a:xfrm>
          <a:prstGeom prst="rect">
            <a:avLst/>
          </a:prstGeom>
          <a:ln w="38100">
            <a:solidFill>
              <a:srgbClr val="99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Say that M has k tapes. 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 smtClean="0"/>
              <a:t>Create the TM S to simulate having k tapes by interleaving the information on each of the k tapes on its single tape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Use a new symbol # as a delimiter to separate the contents of each tape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</a:rPr>
              <a:t>S must also keep track of the location on each of the simulated heads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000" y="3522375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charset="0"/>
              </a:rPr>
              <a:t>We write down the contents of all these tapes in order, &amp; put a </a:t>
            </a:r>
            <a:r>
              <a:rPr lang="en-US" sz="2800" b="1" dirty="0" smtClean="0">
                <a:solidFill>
                  <a:srgbClr val="00CC00"/>
                </a:solidFill>
                <a:latin typeface="Times New Roman" charset="0"/>
              </a:rPr>
              <a:t>#</a:t>
            </a:r>
            <a:r>
              <a:rPr lang="en-US" sz="2800" dirty="0" smtClean="0">
                <a:latin typeface="Times New Roman" charset="0"/>
              </a:rPr>
              <a:t> between two tapes.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latin typeface="Times New Roman" charset="0"/>
              </a:rPr>
              <a:t>To keep track of where all the heads of the </a:t>
            </a:r>
            <a:r>
              <a:rPr lang="en-US" sz="2800" dirty="0" err="1" smtClean="0">
                <a:latin typeface="Times New Roman" charset="0"/>
              </a:rPr>
              <a:t>multitape</a:t>
            </a:r>
            <a:r>
              <a:rPr lang="en-US" sz="2800" dirty="0" smtClean="0">
                <a:latin typeface="Times New Roman" charset="0"/>
              </a:rPr>
              <a:t> machine are, we double the size of the alphabet to include </a:t>
            </a:r>
          </a:p>
          <a:p>
            <a:pPr marL="914400" algn="just">
              <a:buFont typeface="Wingdings" pitchFamily="2" charset="2"/>
              <a:buChar char="ü"/>
            </a:pPr>
            <a:r>
              <a:rPr lang="en-US" sz="2800" dirty="0" smtClean="0">
                <a:latin typeface="Times New Roman" charset="0"/>
              </a:rPr>
              <a:t>“marked” symbols, &amp; </a:t>
            </a:r>
            <a:r>
              <a:rPr lang="en-US" sz="2800" dirty="0" smtClean="0">
                <a:solidFill>
                  <a:srgbClr val="FF33CC"/>
                </a:solidFill>
                <a:latin typeface="Times New Roman" charset="0"/>
              </a:rPr>
              <a:t>a mark above a symbol indicates the head position</a:t>
            </a:r>
            <a:endParaRPr lang="en-US" sz="2800" dirty="0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Multitape Machine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87388" y="1300163"/>
            <a:ext cx="7754937" cy="3451225"/>
            <a:chOff x="433" y="827"/>
            <a:chExt cx="4885" cy="2174"/>
          </a:xfrm>
        </p:grpSpPr>
        <p:sp>
          <p:nvSpPr>
            <p:cNvPr id="5" name="Rectangle 39"/>
            <p:cNvSpPr>
              <a:spLocks noChangeArrowheads="1"/>
            </p:cNvSpPr>
            <p:nvPr/>
          </p:nvSpPr>
          <p:spPr bwMode="auto">
            <a:xfrm>
              <a:off x="433" y="1401"/>
              <a:ext cx="1416" cy="984"/>
            </a:xfrm>
            <a:prstGeom prst="rect">
              <a:avLst/>
            </a:prstGeom>
            <a:noFill/>
            <a:ln w="571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 Box 40"/>
            <p:cNvSpPr txBox="1">
              <a:spLocks noChangeArrowheads="1"/>
            </p:cNvSpPr>
            <p:nvPr/>
          </p:nvSpPr>
          <p:spPr bwMode="auto">
            <a:xfrm>
              <a:off x="447" y="1458"/>
              <a:ext cx="1382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FINITE STATE CONTROL</a:t>
              </a:r>
            </a:p>
          </p:txBody>
        </p: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2718" y="1690"/>
              <a:ext cx="2592" cy="448"/>
              <a:chOff x="2729" y="1607"/>
              <a:chExt cx="2592" cy="448"/>
            </a:xfrm>
          </p:grpSpPr>
          <p:grpSp>
            <p:nvGrpSpPr>
              <p:cNvPr id="35" name="Group 42"/>
              <p:cNvGrpSpPr>
                <a:grpSpLocks/>
              </p:cNvGrpSpPr>
              <p:nvPr/>
            </p:nvGrpSpPr>
            <p:grpSpPr bwMode="auto">
              <a:xfrm rot="-5400000">
                <a:off x="3153" y="1183"/>
                <a:ext cx="448" cy="1296"/>
                <a:chOff x="3216" y="1856"/>
                <a:chExt cx="448" cy="1296"/>
              </a:xfrm>
            </p:grpSpPr>
            <p:sp>
              <p:nvSpPr>
                <p:cNvPr id="40" name="Rectangle 43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4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5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46"/>
              <p:cNvGrpSpPr>
                <a:grpSpLocks/>
              </p:cNvGrpSpPr>
              <p:nvPr/>
            </p:nvGrpSpPr>
            <p:grpSpPr bwMode="auto">
              <a:xfrm rot="-5400000">
                <a:off x="4449" y="1183"/>
                <a:ext cx="448" cy="1296"/>
                <a:chOff x="3216" y="1856"/>
                <a:chExt cx="448" cy="1296"/>
              </a:xfrm>
            </p:grpSpPr>
            <p:sp>
              <p:nvSpPr>
                <p:cNvPr id="3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48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49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2718" y="827"/>
              <a:ext cx="2592" cy="448"/>
              <a:chOff x="2737" y="827"/>
              <a:chExt cx="2592" cy="448"/>
            </a:xfrm>
          </p:grpSpPr>
          <p:grpSp>
            <p:nvGrpSpPr>
              <p:cNvPr id="27" name="Group 51"/>
              <p:cNvGrpSpPr>
                <a:grpSpLocks/>
              </p:cNvGrpSpPr>
              <p:nvPr/>
            </p:nvGrpSpPr>
            <p:grpSpPr bwMode="auto">
              <a:xfrm rot="-5400000">
                <a:off x="3161" y="403"/>
                <a:ext cx="448" cy="1296"/>
                <a:chOff x="3216" y="1856"/>
                <a:chExt cx="448" cy="1296"/>
              </a:xfrm>
            </p:grpSpPr>
            <p:sp>
              <p:nvSpPr>
                <p:cNvPr id="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53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54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55"/>
              <p:cNvGrpSpPr>
                <a:grpSpLocks/>
              </p:cNvGrpSpPr>
              <p:nvPr/>
            </p:nvGrpSpPr>
            <p:grpSpPr bwMode="auto">
              <a:xfrm rot="-5400000">
                <a:off x="4457" y="403"/>
                <a:ext cx="448" cy="1296"/>
                <a:chOff x="3216" y="1856"/>
                <a:chExt cx="448" cy="1296"/>
              </a:xfrm>
            </p:grpSpPr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ne 59"/>
            <p:cNvSpPr>
              <a:spLocks noChangeShapeType="1"/>
            </p:cNvSpPr>
            <p:nvPr/>
          </p:nvSpPr>
          <p:spPr bwMode="auto">
            <a:xfrm>
              <a:off x="1865" y="1899"/>
              <a:ext cx="79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Line 60"/>
            <p:cNvSpPr>
              <a:spLocks noChangeShapeType="1"/>
            </p:cNvSpPr>
            <p:nvPr/>
          </p:nvSpPr>
          <p:spPr bwMode="auto">
            <a:xfrm>
              <a:off x="1538" y="1031"/>
              <a:ext cx="112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2718" y="2553"/>
              <a:ext cx="2600" cy="448"/>
              <a:chOff x="2718" y="2553"/>
              <a:chExt cx="2600" cy="448"/>
            </a:xfrm>
          </p:grpSpPr>
          <p:grpSp>
            <p:nvGrpSpPr>
              <p:cNvPr id="15" name="Group 62"/>
              <p:cNvGrpSpPr>
                <a:grpSpLocks/>
              </p:cNvGrpSpPr>
              <p:nvPr/>
            </p:nvGrpSpPr>
            <p:grpSpPr bwMode="auto">
              <a:xfrm rot="-5400000">
                <a:off x="3142" y="2129"/>
                <a:ext cx="448" cy="1296"/>
                <a:chOff x="3216" y="1856"/>
                <a:chExt cx="448" cy="1296"/>
              </a:xfrm>
            </p:grpSpPr>
            <p:sp>
              <p:nvSpPr>
                <p:cNvPr id="24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64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65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66"/>
              <p:cNvGrpSpPr>
                <a:grpSpLocks/>
              </p:cNvGrpSpPr>
              <p:nvPr/>
            </p:nvGrpSpPr>
            <p:grpSpPr bwMode="auto">
              <a:xfrm rot="-5400000">
                <a:off x="4014" y="2129"/>
                <a:ext cx="448" cy="1296"/>
                <a:chOff x="3216" y="1856"/>
                <a:chExt cx="448" cy="1296"/>
              </a:xfrm>
            </p:grpSpPr>
            <p:sp>
              <p:nvSpPr>
                <p:cNvPr id="21" name="Rectangle 67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68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70"/>
              <p:cNvGrpSpPr>
                <a:grpSpLocks/>
              </p:cNvGrpSpPr>
              <p:nvPr/>
            </p:nvGrpSpPr>
            <p:grpSpPr bwMode="auto">
              <a:xfrm rot="-5400000">
                <a:off x="4446" y="2129"/>
                <a:ext cx="448" cy="1296"/>
                <a:chOff x="3216" y="1856"/>
                <a:chExt cx="448" cy="1296"/>
              </a:xfrm>
            </p:grpSpPr>
            <p:sp>
              <p:nvSpPr>
                <p:cNvPr id="18" name="Rectangle 71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72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73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>
              <a:off x="1534" y="2778"/>
              <a:ext cx="112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75"/>
            <p:cNvSpPr>
              <a:spLocks noChangeShapeType="1"/>
            </p:cNvSpPr>
            <p:nvPr/>
          </p:nvSpPr>
          <p:spPr bwMode="auto">
            <a:xfrm>
              <a:off x="1552" y="2387"/>
              <a:ext cx="0" cy="393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auto">
            <a:xfrm>
              <a:off x="1539" y="1014"/>
              <a:ext cx="0" cy="393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3" name="Group 105"/>
          <p:cNvGrpSpPr>
            <a:grpSpLocks/>
          </p:cNvGrpSpPr>
          <p:nvPr/>
        </p:nvGrpSpPr>
        <p:grpSpPr bwMode="auto">
          <a:xfrm>
            <a:off x="358775" y="5019675"/>
            <a:ext cx="8124825" cy="1562100"/>
            <a:chOff x="226" y="3162"/>
            <a:chExt cx="5118" cy="984"/>
          </a:xfrm>
        </p:grpSpPr>
        <p:sp>
          <p:nvSpPr>
            <p:cNvPr id="44" name="Rectangle 82"/>
            <p:cNvSpPr>
              <a:spLocks noChangeArrowheads="1"/>
            </p:cNvSpPr>
            <p:nvPr/>
          </p:nvSpPr>
          <p:spPr bwMode="auto">
            <a:xfrm>
              <a:off x="226" y="3162"/>
              <a:ext cx="1416" cy="984"/>
            </a:xfrm>
            <a:prstGeom prst="rect">
              <a:avLst/>
            </a:prstGeom>
            <a:noFill/>
            <a:ln w="57150" algn="ctr">
              <a:solidFill>
                <a:schemeClr val="bg2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Line 83"/>
            <p:cNvSpPr>
              <a:spLocks noChangeShapeType="1"/>
            </p:cNvSpPr>
            <p:nvPr/>
          </p:nvSpPr>
          <p:spPr bwMode="auto">
            <a:xfrm>
              <a:off x="2080" y="3286"/>
              <a:ext cx="0" cy="24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" name="Text Box 84"/>
            <p:cNvSpPr txBox="1">
              <a:spLocks noChangeArrowheads="1"/>
            </p:cNvSpPr>
            <p:nvPr/>
          </p:nvSpPr>
          <p:spPr bwMode="auto">
            <a:xfrm>
              <a:off x="240" y="3219"/>
              <a:ext cx="1382" cy="601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FINITE STATE CONTROL</a:t>
              </a:r>
            </a:p>
          </p:txBody>
        </p:sp>
        <p:grpSp>
          <p:nvGrpSpPr>
            <p:cNvPr id="47" name="Group 85"/>
            <p:cNvGrpSpPr>
              <a:grpSpLocks/>
            </p:cNvGrpSpPr>
            <p:nvPr/>
          </p:nvGrpSpPr>
          <p:grpSpPr bwMode="auto">
            <a:xfrm rot="-5400000">
              <a:off x="2304" y="3178"/>
              <a:ext cx="448" cy="1296"/>
              <a:chOff x="3216" y="1856"/>
              <a:chExt cx="448" cy="1296"/>
            </a:xfrm>
          </p:grpSpPr>
          <p:sp>
            <p:nvSpPr>
              <p:cNvPr id="57" name="Rectangle 86"/>
              <p:cNvSpPr>
                <a:spLocks noChangeArrowheads="1"/>
              </p:cNvSpPr>
              <p:nvPr/>
            </p:nvSpPr>
            <p:spPr bwMode="auto">
              <a:xfrm>
                <a:off x="3216" y="1856"/>
                <a:ext cx="448" cy="432"/>
              </a:xfrm>
              <a:prstGeom prst="rect">
                <a:avLst/>
              </a:prstGeom>
              <a:noFill/>
              <a:ln w="57150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87"/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448" cy="432"/>
              </a:xfrm>
              <a:prstGeom prst="rect">
                <a:avLst/>
              </a:prstGeom>
              <a:noFill/>
              <a:ln w="57150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88"/>
              <p:cNvSpPr>
                <a:spLocks noChangeArrowheads="1"/>
              </p:cNvSpPr>
              <p:nvPr/>
            </p:nvSpPr>
            <p:spPr bwMode="auto">
              <a:xfrm>
                <a:off x="3216" y="2720"/>
                <a:ext cx="448" cy="432"/>
              </a:xfrm>
              <a:prstGeom prst="rect">
                <a:avLst/>
              </a:prstGeom>
              <a:noFill/>
              <a:ln w="57150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89"/>
            <p:cNvGrpSpPr>
              <a:grpSpLocks/>
            </p:cNvGrpSpPr>
            <p:nvPr/>
          </p:nvGrpSpPr>
          <p:grpSpPr bwMode="auto">
            <a:xfrm rot="-5400000">
              <a:off x="3600" y="3178"/>
              <a:ext cx="448" cy="1296"/>
              <a:chOff x="3216" y="1856"/>
              <a:chExt cx="448" cy="1296"/>
            </a:xfrm>
          </p:grpSpPr>
          <p:sp>
            <p:nvSpPr>
              <p:cNvPr id="54" name="Rectangle 90"/>
              <p:cNvSpPr>
                <a:spLocks noChangeArrowheads="1"/>
              </p:cNvSpPr>
              <p:nvPr/>
            </p:nvSpPr>
            <p:spPr bwMode="auto">
              <a:xfrm>
                <a:off x="3216" y="1856"/>
                <a:ext cx="448" cy="432"/>
              </a:xfrm>
              <a:prstGeom prst="rect">
                <a:avLst/>
              </a:prstGeom>
              <a:noFill/>
              <a:ln w="57150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91"/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448" cy="432"/>
              </a:xfrm>
              <a:prstGeom prst="rect">
                <a:avLst/>
              </a:prstGeom>
              <a:noFill/>
              <a:ln w="57150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92"/>
              <p:cNvSpPr>
                <a:spLocks noChangeArrowheads="1"/>
              </p:cNvSpPr>
              <p:nvPr/>
            </p:nvSpPr>
            <p:spPr bwMode="auto">
              <a:xfrm>
                <a:off x="3216" y="2720"/>
                <a:ext cx="448" cy="432"/>
              </a:xfrm>
              <a:prstGeom prst="rect">
                <a:avLst/>
              </a:prstGeom>
              <a:noFill/>
              <a:ln w="571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94"/>
            <p:cNvGrpSpPr>
              <a:grpSpLocks/>
            </p:cNvGrpSpPr>
            <p:nvPr/>
          </p:nvGrpSpPr>
          <p:grpSpPr bwMode="auto">
            <a:xfrm rot="-5400000">
              <a:off x="4472" y="3178"/>
              <a:ext cx="448" cy="1296"/>
              <a:chOff x="3216" y="1856"/>
              <a:chExt cx="448" cy="1296"/>
            </a:xfrm>
          </p:grpSpPr>
          <p:sp>
            <p:nvSpPr>
              <p:cNvPr id="51" name="Rectangle 95"/>
              <p:cNvSpPr>
                <a:spLocks noChangeArrowheads="1"/>
              </p:cNvSpPr>
              <p:nvPr/>
            </p:nvSpPr>
            <p:spPr bwMode="auto">
              <a:xfrm>
                <a:off x="3216" y="1856"/>
                <a:ext cx="448" cy="432"/>
              </a:xfrm>
              <a:prstGeom prst="rect">
                <a:avLst/>
              </a:prstGeom>
              <a:noFill/>
              <a:ln w="57150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96"/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448" cy="432"/>
              </a:xfrm>
              <a:prstGeom prst="rect">
                <a:avLst/>
              </a:prstGeom>
              <a:noFill/>
              <a:ln w="57150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97"/>
              <p:cNvSpPr>
                <a:spLocks noChangeArrowheads="1"/>
              </p:cNvSpPr>
              <p:nvPr/>
            </p:nvSpPr>
            <p:spPr bwMode="auto">
              <a:xfrm>
                <a:off x="3216" y="2720"/>
                <a:ext cx="448" cy="432"/>
              </a:xfrm>
              <a:prstGeom prst="rect">
                <a:avLst/>
              </a:prstGeom>
              <a:noFill/>
              <a:ln w="57150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Line 104"/>
            <p:cNvSpPr>
              <a:spLocks noChangeShapeType="1"/>
            </p:cNvSpPr>
            <p:nvPr/>
          </p:nvSpPr>
          <p:spPr bwMode="auto">
            <a:xfrm flipH="1">
              <a:off x="1636" y="3306"/>
              <a:ext cx="44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60" name="Text Box 78"/>
          <p:cNvSpPr txBox="1">
            <a:spLocks noChangeArrowheads="1"/>
          </p:cNvSpPr>
          <p:nvPr/>
        </p:nvSpPr>
        <p:spPr bwMode="auto">
          <a:xfrm>
            <a:off x="5163790" y="1379538"/>
            <a:ext cx="36740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1" name="Text Box 79"/>
          <p:cNvSpPr txBox="1">
            <a:spLocks noChangeArrowheads="1"/>
          </p:cNvSpPr>
          <p:nvPr/>
        </p:nvSpPr>
        <p:spPr bwMode="auto">
          <a:xfrm>
            <a:off x="5833715" y="1379538"/>
            <a:ext cx="36740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 Box 80"/>
          <p:cNvSpPr txBox="1">
            <a:spLocks noChangeArrowheads="1"/>
          </p:cNvSpPr>
          <p:nvPr/>
        </p:nvSpPr>
        <p:spPr bwMode="auto">
          <a:xfrm>
            <a:off x="4468465" y="1379538"/>
            <a:ext cx="36740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 Box 128"/>
          <p:cNvSpPr txBox="1">
            <a:spLocks noChangeArrowheads="1"/>
          </p:cNvSpPr>
          <p:nvPr/>
        </p:nvSpPr>
        <p:spPr bwMode="auto">
          <a:xfrm>
            <a:off x="3831877" y="5799138"/>
            <a:ext cx="36740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 Box 129"/>
          <p:cNvSpPr txBox="1">
            <a:spLocks noChangeArrowheads="1"/>
          </p:cNvSpPr>
          <p:nvPr/>
        </p:nvSpPr>
        <p:spPr bwMode="auto">
          <a:xfrm>
            <a:off x="4501802" y="5799138"/>
            <a:ext cx="36740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5" name="Text Box 130"/>
          <p:cNvSpPr txBox="1">
            <a:spLocks noChangeArrowheads="1"/>
          </p:cNvSpPr>
          <p:nvPr/>
        </p:nvSpPr>
        <p:spPr bwMode="auto">
          <a:xfrm>
            <a:off x="3136552" y="5799138"/>
            <a:ext cx="36740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 Box 131"/>
          <p:cNvSpPr txBox="1">
            <a:spLocks noChangeArrowheads="1"/>
          </p:cNvSpPr>
          <p:nvPr/>
        </p:nvSpPr>
        <p:spPr bwMode="auto">
          <a:xfrm>
            <a:off x="5203493" y="5803900"/>
            <a:ext cx="3642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67" name="Text Box 132"/>
          <p:cNvSpPr txBox="1">
            <a:spLocks noChangeArrowheads="1"/>
          </p:cNvSpPr>
          <p:nvPr/>
        </p:nvSpPr>
        <p:spPr bwMode="auto">
          <a:xfrm>
            <a:off x="6575093" y="5784850"/>
            <a:ext cx="3642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68" name="Text Box 133"/>
          <p:cNvSpPr txBox="1">
            <a:spLocks noChangeArrowheads="1"/>
          </p:cNvSpPr>
          <p:nvPr/>
        </p:nvSpPr>
        <p:spPr bwMode="auto">
          <a:xfrm>
            <a:off x="7946693" y="5778500"/>
            <a:ext cx="3642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897517" y="5562600"/>
            <a:ext cx="304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7254829" y="5516563"/>
            <a:ext cx="304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124200" y="54864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9650CAA7-F15B-4FD2-B59F-28EA39A2C9C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-US" altLang="en-US" smtClean="0"/>
              <a:t>Turing’s Theorem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838200"/>
            <a:ext cx="8839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 the 1936 paper Turing proved that there are “general-purpose” Turing machines that can compute whatever any other Turing machine.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is done by coding the function of the special-purpose machine as instructions of the other machine — that is by “programming” it. This is called Turing’s theorem.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These are 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universal Turing machines,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the idea of a coding for a particular function fed into a universal Turing machine is basically our conception of a computer and a stored program.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concept of the universal Turing machine is just the concept of the computer as we know it.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charset="0"/>
              </a:rPr>
              <a:t>When some tape head moves, we move the mark.</a:t>
            </a:r>
          </a:p>
          <a:p>
            <a:pPr algn="just"/>
            <a:r>
              <a:rPr lang="en-US" dirty="0" smtClean="0">
                <a:latin typeface="Times New Roman" charset="0"/>
              </a:rPr>
              <a:t>When the multi-tape machine makes one of its tape contents “longer” (by writing over some blanks), the simulation of it moves all the tape content beyond over by one.</a:t>
            </a:r>
          </a:p>
          <a:p>
            <a:pPr algn="just"/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3429001"/>
            <a:ext cx="8610600" cy="327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at any point S moves one of the virtual tape heads onto a #, then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action signifies that M has moved the corresponding head onto the previously unread blank portion of that tape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accommodate this situation,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writes a blank symbol on this tape cell and shifts the tape contents to the rightmost # by one, adds a new #, and then continues back where it left off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87388" y="1300163"/>
            <a:ext cx="7754937" cy="3451225"/>
            <a:chOff x="433" y="827"/>
            <a:chExt cx="4885" cy="2174"/>
          </a:xfrm>
        </p:grpSpPr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433" y="1401"/>
              <a:ext cx="1416" cy="984"/>
            </a:xfrm>
            <a:prstGeom prst="rect">
              <a:avLst/>
            </a:prstGeom>
            <a:noFill/>
            <a:ln w="571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447" y="1458"/>
              <a:ext cx="1382" cy="989"/>
            </a:xfrm>
            <a:prstGeom prst="rect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b="1" dirty="0"/>
                <a:t>FINITE STATE CONTROL</a:t>
              </a:r>
            </a:p>
          </p:txBody>
        </p: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2718" y="1690"/>
              <a:ext cx="2592" cy="448"/>
              <a:chOff x="2729" y="1607"/>
              <a:chExt cx="2592" cy="448"/>
            </a:xfrm>
          </p:grpSpPr>
          <p:grpSp>
            <p:nvGrpSpPr>
              <p:cNvPr id="36" name="Group 42"/>
              <p:cNvGrpSpPr>
                <a:grpSpLocks/>
              </p:cNvGrpSpPr>
              <p:nvPr/>
            </p:nvGrpSpPr>
            <p:grpSpPr bwMode="auto">
              <a:xfrm rot="-5400000">
                <a:off x="3153" y="1183"/>
                <a:ext cx="448" cy="1296"/>
                <a:chOff x="3216" y="1856"/>
                <a:chExt cx="448" cy="1296"/>
              </a:xfrm>
            </p:grpSpPr>
            <p:sp>
              <p:nvSpPr>
                <p:cNvPr id="41" name="Rectangle 43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4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5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46"/>
              <p:cNvGrpSpPr>
                <a:grpSpLocks/>
              </p:cNvGrpSpPr>
              <p:nvPr/>
            </p:nvGrpSpPr>
            <p:grpSpPr bwMode="auto">
              <a:xfrm rot="-5400000">
                <a:off x="4449" y="1183"/>
                <a:ext cx="448" cy="1296"/>
                <a:chOff x="3216" y="1856"/>
                <a:chExt cx="448" cy="1296"/>
              </a:xfrm>
            </p:grpSpPr>
            <p:sp>
              <p:nvSpPr>
                <p:cNvPr id="38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48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49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2718" y="827"/>
              <a:ext cx="2592" cy="448"/>
              <a:chOff x="2737" y="827"/>
              <a:chExt cx="2592" cy="448"/>
            </a:xfrm>
          </p:grpSpPr>
          <p:grpSp>
            <p:nvGrpSpPr>
              <p:cNvPr id="28" name="Group 51"/>
              <p:cNvGrpSpPr>
                <a:grpSpLocks/>
              </p:cNvGrpSpPr>
              <p:nvPr/>
            </p:nvGrpSpPr>
            <p:grpSpPr bwMode="auto">
              <a:xfrm rot="-5400000">
                <a:off x="3161" y="403"/>
                <a:ext cx="448" cy="1296"/>
                <a:chOff x="3216" y="1856"/>
                <a:chExt cx="448" cy="1296"/>
              </a:xfrm>
            </p:grpSpPr>
            <p:sp>
              <p:nvSpPr>
                <p:cNvPr id="33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53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54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55"/>
              <p:cNvGrpSpPr>
                <a:grpSpLocks/>
              </p:cNvGrpSpPr>
              <p:nvPr/>
            </p:nvGrpSpPr>
            <p:grpSpPr bwMode="auto">
              <a:xfrm rot="-5400000">
                <a:off x="4457" y="403"/>
                <a:ext cx="448" cy="1296"/>
                <a:chOff x="3216" y="1856"/>
                <a:chExt cx="448" cy="1296"/>
              </a:xfrm>
            </p:grpSpPr>
            <p:sp>
              <p:nvSpPr>
                <p:cNvPr id="30" name="Rectangle 56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58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Line 59"/>
            <p:cNvSpPr>
              <a:spLocks noChangeShapeType="1"/>
            </p:cNvSpPr>
            <p:nvPr/>
          </p:nvSpPr>
          <p:spPr bwMode="auto">
            <a:xfrm>
              <a:off x="1865" y="1899"/>
              <a:ext cx="79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auto">
            <a:xfrm>
              <a:off x="1538" y="1031"/>
              <a:ext cx="1745" cy="11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2" name="Group 61"/>
            <p:cNvGrpSpPr>
              <a:grpSpLocks/>
            </p:cNvGrpSpPr>
            <p:nvPr/>
          </p:nvGrpSpPr>
          <p:grpSpPr bwMode="auto">
            <a:xfrm>
              <a:off x="2718" y="2553"/>
              <a:ext cx="2600" cy="448"/>
              <a:chOff x="2718" y="2553"/>
              <a:chExt cx="2600" cy="448"/>
            </a:xfrm>
          </p:grpSpPr>
          <p:grpSp>
            <p:nvGrpSpPr>
              <p:cNvPr id="16" name="Group 62"/>
              <p:cNvGrpSpPr>
                <a:grpSpLocks/>
              </p:cNvGrpSpPr>
              <p:nvPr/>
            </p:nvGrpSpPr>
            <p:grpSpPr bwMode="auto">
              <a:xfrm rot="-5400000">
                <a:off x="3142" y="2129"/>
                <a:ext cx="448" cy="1296"/>
                <a:chOff x="3216" y="1856"/>
                <a:chExt cx="448" cy="1296"/>
              </a:xfrm>
            </p:grpSpPr>
            <p:sp>
              <p:nvSpPr>
                <p:cNvPr id="25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64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65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66"/>
              <p:cNvGrpSpPr>
                <a:grpSpLocks/>
              </p:cNvGrpSpPr>
              <p:nvPr/>
            </p:nvGrpSpPr>
            <p:grpSpPr bwMode="auto">
              <a:xfrm rot="-5400000">
                <a:off x="4014" y="2129"/>
                <a:ext cx="448" cy="1296"/>
                <a:chOff x="3216" y="1856"/>
                <a:chExt cx="448" cy="1296"/>
              </a:xfrm>
            </p:grpSpPr>
            <p:sp>
              <p:nvSpPr>
                <p:cNvPr id="22" name="Rectangle 67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68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70"/>
              <p:cNvGrpSpPr>
                <a:grpSpLocks/>
              </p:cNvGrpSpPr>
              <p:nvPr/>
            </p:nvGrpSpPr>
            <p:grpSpPr bwMode="auto">
              <a:xfrm rot="-5400000">
                <a:off x="4446" y="2129"/>
                <a:ext cx="448" cy="1296"/>
                <a:chOff x="3216" y="1856"/>
                <a:chExt cx="448" cy="1296"/>
              </a:xfrm>
            </p:grpSpPr>
            <p:sp>
              <p:nvSpPr>
                <p:cNvPr id="19" name="Rectangle 71"/>
                <p:cNvSpPr>
                  <a:spLocks noChangeArrowheads="1"/>
                </p:cNvSpPr>
                <p:nvPr/>
              </p:nvSpPr>
              <p:spPr bwMode="auto">
                <a:xfrm>
                  <a:off x="3216" y="1856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72"/>
                <p:cNvSpPr>
                  <a:spLocks noChangeArrowheads="1"/>
                </p:cNvSpPr>
                <p:nvPr/>
              </p:nvSpPr>
              <p:spPr bwMode="auto">
                <a:xfrm>
                  <a:off x="3216" y="2288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73"/>
                <p:cNvSpPr>
                  <a:spLocks noChangeArrowheads="1"/>
                </p:cNvSpPr>
                <p:nvPr/>
              </p:nvSpPr>
              <p:spPr bwMode="auto">
                <a:xfrm>
                  <a:off x="3216" y="2720"/>
                  <a:ext cx="448" cy="432"/>
                </a:xfrm>
                <a:prstGeom prst="rect">
                  <a:avLst/>
                </a:prstGeom>
                <a:noFill/>
                <a:ln w="57150" algn="ctr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" name="Line 74"/>
            <p:cNvSpPr>
              <a:spLocks noChangeShapeType="1"/>
            </p:cNvSpPr>
            <p:nvPr/>
          </p:nvSpPr>
          <p:spPr bwMode="auto">
            <a:xfrm>
              <a:off x="1534" y="2778"/>
              <a:ext cx="112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Line 75"/>
            <p:cNvSpPr>
              <a:spLocks noChangeShapeType="1"/>
            </p:cNvSpPr>
            <p:nvPr/>
          </p:nvSpPr>
          <p:spPr bwMode="auto">
            <a:xfrm>
              <a:off x="1552" y="2387"/>
              <a:ext cx="0" cy="393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76"/>
            <p:cNvSpPr>
              <a:spLocks noChangeShapeType="1"/>
            </p:cNvSpPr>
            <p:nvPr/>
          </p:nvSpPr>
          <p:spPr bwMode="auto">
            <a:xfrm>
              <a:off x="1539" y="1014"/>
              <a:ext cx="0" cy="393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4" name="Text Box 78"/>
          <p:cNvSpPr txBox="1">
            <a:spLocks noChangeArrowheads="1"/>
          </p:cNvSpPr>
          <p:nvPr/>
        </p:nvSpPr>
        <p:spPr bwMode="auto">
          <a:xfrm>
            <a:off x="5163790" y="1379538"/>
            <a:ext cx="36740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5833715" y="1379538"/>
            <a:ext cx="36740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Text Box 80"/>
          <p:cNvSpPr txBox="1">
            <a:spLocks noChangeArrowheads="1"/>
          </p:cNvSpPr>
          <p:nvPr/>
        </p:nvSpPr>
        <p:spPr bwMode="auto">
          <a:xfrm>
            <a:off x="4468465" y="1379538"/>
            <a:ext cx="36740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Rectangle 82"/>
          <p:cNvSpPr>
            <a:spLocks noChangeArrowheads="1"/>
          </p:cNvSpPr>
          <p:nvPr/>
        </p:nvSpPr>
        <p:spPr bwMode="auto">
          <a:xfrm>
            <a:off x="358775" y="5539115"/>
            <a:ext cx="2247900" cy="523220"/>
          </a:xfrm>
          <a:prstGeom prst="rect">
            <a:avLst/>
          </a:prstGeom>
          <a:noFill/>
          <a:ln w="571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9" name="Line 83"/>
          <p:cNvSpPr>
            <a:spLocks noChangeShapeType="1"/>
          </p:cNvSpPr>
          <p:nvPr/>
        </p:nvSpPr>
        <p:spPr bwMode="auto">
          <a:xfrm>
            <a:off x="3302000" y="5216525"/>
            <a:ext cx="0" cy="392113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0" name="Text Box 84"/>
          <p:cNvSpPr txBox="1">
            <a:spLocks noChangeArrowheads="1"/>
          </p:cNvSpPr>
          <p:nvPr/>
        </p:nvSpPr>
        <p:spPr bwMode="auto">
          <a:xfrm>
            <a:off x="381000" y="4929856"/>
            <a:ext cx="2193925" cy="1280160"/>
          </a:xfrm>
          <a:prstGeom prst="rect">
            <a:avLst/>
          </a:prstGeom>
          <a:noFill/>
          <a:ln w="57150" algn="ctr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FINITE STATE CONTROL</a:t>
            </a:r>
          </a:p>
        </p:txBody>
      </p:sp>
      <p:grpSp>
        <p:nvGrpSpPr>
          <p:cNvPr id="51" name="Group 85"/>
          <p:cNvGrpSpPr>
            <a:grpSpLocks/>
          </p:cNvGrpSpPr>
          <p:nvPr/>
        </p:nvGrpSpPr>
        <p:grpSpPr bwMode="auto">
          <a:xfrm rot="16200000">
            <a:off x="3754438" y="4934587"/>
            <a:ext cx="548640" cy="1920240"/>
            <a:chOff x="3382" y="1907"/>
            <a:chExt cx="117" cy="1193"/>
          </a:xfrm>
        </p:grpSpPr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3382" y="1907"/>
              <a:ext cx="116" cy="330"/>
            </a:xfrm>
            <a:prstGeom prst="rect">
              <a:avLst/>
            </a:prstGeom>
            <a:noFill/>
            <a:ln w="571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62" name="Rectangle 87"/>
            <p:cNvSpPr>
              <a:spLocks noChangeArrowheads="1"/>
            </p:cNvSpPr>
            <p:nvPr/>
          </p:nvSpPr>
          <p:spPr bwMode="auto">
            <a:xfrm>
              <a:off x="3383" y="2338"/>
              <a:ext cx="116" cy="330"/>
            </a:xfrm>
            <a:prstGeom prst="rect">
              <a:avLst/>
            </a:prstGeom>
            <a:noFill/>
            <a:ln w="571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63" name="Rectangle 88"/>
            <p:cNvSpPr>
              <a:spLocks noChangeArrowheads="1"/>
            </p:cNvSpPr>
            <p:nvPr/>
          </p:nvSpPr>
          <p:spPr bwMode="auto">
            <a:xfrm>
              <a:off x="3383" y="2770"/>
              <a:ext cx="116" cy="330"/>
            </a:xfrm>
            <a:prstGeom prst="rect">
              <a:avLst/>
            </a:prstGeom>
            <a:noFill/>
            <a:ln w="571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89"/>
          <p:cNvGrpSpPr>
            <a:grpSpLocks/>
          </p:cNvGrpSpPr>
          <p:nvPr/>
        </p:nvGrpSpPr>
        <p:grpSpPr bwMode="auto">
          <a:xfrm rot="16200000">
            <a:off x="5798662" y="4947763"/>
            <a:ext cx="548640" cy="1893888"/>
            <a:chOff x="3382" y="1907"/>
            <a:chExt cx="117" cy="1193"/>
          </a:xfrm>
        </p:grpSpPr>
        <p:sp>
          <p:nvSpPr>
            <p:cNvPr id="58" name="Rectangle 90"/>
            <p:cNvSpPr>
              <a:spLocks noChangeArrowheads="1"/>
            </p:cNvSpPr>
            <p:nvPr/>
          </p:nvSpPr>
          <p:spPr bwMode="auto">
            <a:xfrm>
              <a:off x="3382" y="1907"/>
              <a:ext cx="116" cy="330"/>
            </a:xfrm>
            <a:prstGeom prst="rect">
              <a:avLst/>
            </a:prstGeom>
            <a:noFill/>
            <a:ln w="571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9" name="Rectangle 91"/>
            <p:cNvSpPr>
              <a:spLocks noChangeArrowheads="1"/>
            </p:cNvSpPr>
            <p:nvPr/>
          </p:nvSpPr>
          <p:spPr bwMode="auto">
            <a:xfrm>
              <a:off x="3383" y="2338"/>
              <a:ext cx="116" cy="330"/>
            </a:xfrm>
            <a:prstGeom prst="rect">
              <a:avLst/>
            </a:prstGeom>
            <a:noFill/>
            <a:ln w="571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60" name="Rectangle 92"/>
            <p:cNvSpPr>
              <a:spLocks noChangeArrowheads="1"/>
            </p:cNvSpPr>
            <p:nvPr/>
          </p:nvSpPr>
          <p:spPr bwMode="auto">
            <a:xfrm>
              <a:off x="3383" y="2770"/>
              <a:ext cx="116" cy="330"/>
            </a:xfrm>
            <a:prstGeom prst="rect">
              <a:avLst/>
            </a:prstGeom>
            <a:noFill/>
            <a:ln w="571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Group 94"/>
          <p:cNvGrpSpPr>
            <a:grpSpLocks/>
          </p:cNvGrpSpPr>
          <p:nvPr/>
        </p:nvGrpSpPr>
        <p:grpSpPr bwMode="auto">
          <a:xfrm rot="16200000">
            <a:off x="7525068" y="5285971"/>
            <a:ext cx="548640" cy="1209675"/>
            <a:chOff x="3383" y="2338"/>
            <a:chExt cx="116" cy="762"/>
          </a:xfrm>
        </p:grpSpPr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3383" y="2338"/>
              <a:ext cx="116" cy="330"/>
            </a:xfrm>
            <a:prstGeom prst="rect">
              <a:avLst/>
            </a:prstGeom>
            <a:noFill/>
            <a:ln w="571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7" name="Rectangle 97"/>
            <p:cNvSpPr>
              <a:spLocks noChangeArrowheads="1"/>
            </p:cNvSpPr>
            <p:nvPr/>
          </p:nvSpPr>
          <p:spPr bwMode="auto">
            <a:xfrm>
              <a:off x="3383" y="2770"/>
              <a:ext cx="116" cy="330"/>
            </a:xfrm>
            <a:prstGeom prst="rect">
              <a:avLst/>
            </a:prstGeom>
            <a:noFill/>
            <a:ln w="571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54" name="Line 104"/>
          <p:cNvSpPr>
            <a:spLocks noChangeShapeType="1"/>
          </p:cNvSpPr>
          <p:nvPr/>
        </p:nvSpPr>
        <p:spPr bwMode="auto">
          <a:xfrm flipH="1">
            <a:off x="2597150" y="5248275"/>
            <a:ext cx="703263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4" name="Text Box 128"/>
          <p:cNvSpPr txBox="1">
            <a:spLocks noChangeArrowheads="1"/>
          </p:cNvSpPr>
          <p:nvPr/>
        </p:nvSpPr>
        <p:spPr bwMode="auto">
          <a:xfrm>
            <a:off x="3845502" y="5683227"/>
            <a:ext cx="3401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5" name="Text Box 129"/>
          <p:cNvSpPr txBox="1">
            <a:spLocks noChangeArrowheads="1"/>
          </p:cNvSpPr>
          <p:nvPr/>
        </p:nvSpPr>
        <p:spPr bwMode="auto">
          <a:xfrm>
            <a:off x="4515427" y="5708985"/>
            <a:ext cx="3401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6" name="Text Box 130"/>
          <p:cNvSpPr txBox="1">
            <a:spLocks noChangeArrowheads="1"/>
          </p:cNvSpPr>
          <p:nvPr/>
        </p:nvSpPr>
        <p:spPr bwMode="auto">
          <a:xfrm>
            <a:off x="3150177" y="5708985"/>
            <a:ext cx="3401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 Box 131"/>
          <p:cNvSpPr txBox="1">
            <a:spLocks noChangeArrowheads="1"/>
          </p:cNvSpPr>
          <p:nvPr/>
        </p:nvSpPr>
        <p:spPr bwMode="auto">
          <a:xfrm>
            <a:off x="5216317" y="5713747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68" name="Text Box 132"/>
          <p:cNvSpPr txBox="1">
            <a:spLocks noChangeArrowheads="1"/>
          </p:cNvSpPr>
          <p:nvPr/>
        </p:nvSpPr>
        <p:spPr bwMode="auto">
          <a:xfrm>
            <a:off x="6587917" y="5694697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69" name="Text Box 133"/>
          <p:cNvSpPr txBox="1">
            <a:spLocks noChangeArrowheads="1"/>
          </p:cNvSpPr>
          <p:nvPr/>
        </p:nvSpPr>
        <p:spPr bwMode="auto">
          <a:xfrm>
            <a:off x="7959517" y="5688347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70" name="TextBox 73"/>
          <p:cNvSpPr txBox="1">
            <a:spLocks noChangeArrowheads="1"/>
          </p:cNvSpPr>
          <p:nvPr/>
        </p:nvSpPr>
        <p:spPr bwMode="auto">
          <a:xfrm>
            <a:off x="3864809" y="5412122"/>
            <a:ext cx="287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906334" y="5472447"/>
            <a:ext cx="287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7263646" y="5426410"/>
            <a:ext cx="287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73" name="Line 83"/>
          <p:cNvSpPr>
            <a:spLocks noChangeShapeType="1"/>
          </p:cNvSpPr>
          <p:nvPr/>
        </p:nvSpPr>
        <p:spPr bwMode="auto">
          <a:xfrm>
            <a:off x="3295650" y="5257800"/>
            <a:ext cx="0" cy="3921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Line 104"/>
          <p:cNvSpPr>
            <a:spLocks noChangeShapeType="1"/>
          </p:cNvSpPr>
          <p:nvPr/>
        </p:nvSpPr>
        <p:spPr bwMode="auto">
          <a:xfrm flipH="1">
            <a:off x="2590800" y="5289550"/>
            <a:ext cx="7032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6008322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3657600"/>
            <a:ext cx="4298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Equivalent Single Tape Machine: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236720"/>
            <a:ext cx="8809505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Multistack</a:t>
            </a:r>
            <a:r>
              <a:rPr lang="en-US" dirty="0" smtClean="0"/>
              <a:t> Machines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82230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Based on PDA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TM can accept languages that are not accepted by any PDA with one stack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The PDA two stacks, it can accept any language that a TM can accept</a:t>
            </a:r>
          </a:p>
          <a:p>
            <a:pPr algn="just">
              <a:buFont typeface="Wingdings" pitchFamily="2" charset="2"/>
              <a:buChar char="q"/>
            </a:pP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“</a:t>
            </a:r>
            <a:r>
              <a:rPr lang="en-US" sz="2800" b="1" dirty="0" smtClean="0">
                <a:solidFill>
                  <a:srgbClr val="FF0000"/>
                </a:solidFill>
              </a:rPr>
              <a:t>Counter machines</a:t>
            </a:r>
            <a:r>
              <a:rPr lang="en-US" sz="2800" dirty="0" smtClean="0"/>
              <a:t>”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Only ability</a:t>
            </a:r>
          </a:p>
          <a:p>
            <a:pPr marL="822960" algn="just"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to store a finite number of integers (“counters”)</a:t>
            </a:r>
          </a:p>
          <a:p>
            <a:pPr marL="82296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FF"/>
                </a:solidFill>
              </a:rPr>
              <a:t> to make different moves depending on which if any of the counters are currently 0.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Multistack</a:t>
            </a:r>
            <a:r>
              <a:rPr lang="en-US" dirty="0" smtClean="0"/>
              <a:t>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The counter machine can </a:t>
            </a:r>
            <a:r>
              <a:rPr lang="en-US" dirty="0" smtClean="0">
                <a:solidFill>
                  <a:srgbClr val="0000FF"/>
                </a:solidFill>
              </a:rPr>
              <a:t>only add/subtract one</a:t>
            </a:r>
            <a:r>
              <a:rPr lang="en-US" dirty="0" smtClean="0"/>
              <a:t> from the Counter, &amp; cannot tell 02 different non-zero counts from each other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In effect, a counter is like a stack on which we can place only 02 symbols:</a:t>
            </a:r>
          </a:p>
          <a:p>
            <a:pPr marL="82296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990099"/>
                </a:solidFill>
              </a:rPr>
              <a:t>a bottom-of-stack marker that appears o</a:t>
            </a:r>
            <a:r>
              <a:rPr lang="en-US" dirty="0" smtClean="0">
                <a:solidFill>
                  <a:srgbClr val="990099"/>
                </a:solidFill>
              </a:rPr>
              <a:t>nly at the bottom, </a:t>
            </a:r>
          </a:p>
          <a:p>
            <a:pPr marL="822960"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990099"/>
                </a:solidFill>
              </a:rPr>
              <a:t>one other symbol that may be pushed &amp; popped from the stack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Multistack</a:t>
            </a:r>
            <a:r>
              <a:rPr lang="en-US" dirty="0" smtClean="0"/>
              <a:t>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54864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solidFill>
                  <a:srgbClr val="990099"/>
                </a:solidFill>
              </a:rPr>
              <a:t>k- stack machine</a:t>
            </a:r>
            <a:r>
              <a:rPr lang="en-US" dirty="0" smtClean="0"/>
              <a:t>: deterministic PDA with k-stacks</a:t>
            </a:r>
          </a:p>
          <a:p>
            <a:pPr marL="640080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It obtain its input, from an input source</a:t>
            </a:r>
          </a:p>
          <a:p>
            <a:pPr marL="640080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 err="1" smtClean="0">
                <a:solidFill>
                  <a:srgbClr val="0000FF"/>
                </a:solidFill>
              </a:rPr>
              <a:t>multistack</a:t>
            </a:r>
            <a:r>
              <a:rPr lang="en-US" dirty="0" smtClean="0">
                <a:solidFill>
                  <a:srgbClr val="0000FF"/>
                </a:solidFill>
              </a:rPr>
              <a:t> machine has a finite control, which is in one of a finite set of states.</a:t>
            </a:r>
          </a:p>
          <a:p>
            <a:pPr marL="640080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00CC00"/>
                </a:solidFill>
              </a:rPr>
              <a:t>It has a finite stack alphabet, which it uses for all its stacks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3645" y="2400837"/>
            <a:ext cx="1600200" cy="129540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Finite State Control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35645" y="1638837"/>
            <a:ext cx="0" cy="7620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7573845" y="3010437"/>
            <a:ext cx="54864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897445" y="4458237"/>
          <a:ext cx="4572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583245" y="4458237"/>
          <a:ext cx="45720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92845" y="4458237"/>
          <a:ext cx="457200" cy="2225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" name="Freeform 16"/>
          <p:cNvSpPr/>
          <p:nvPr/>
        </p:nvSpPr>
        <p:spPr>
          <a:xfrm>
            <a:off x="5847003" y="3709116"/>
            <a:ext cx="437881" cy="759853"/>
          </a:xfrm>
          <a:custGeom>
            <a:avLst/>
            <a:gdLst>
              <a:gd name="connsiteX0" fmla="*/ 437881 w 437881"/>
              <a:gd name="connsiteY0" fmla="*/ 0 h 759853"/>
              <a:gd name="connsiteX1" fmla="*/ 12879 w 437881"/>
              <a:gd name="connsiteY1" fmla="*/ 309093 h 759853"/>
              <a:gd name="connsiteX2" fmla="*/ 360608 w 437881"/>
              <a:gd name="connsiteY2" fmla="*/ 334851 h 759853"/>
              <a:gd name="connsiteX3" fmla="*/ 231819 w 437881"/>
              <a:gd name="connsiteY3" fmla="*/ 759853 h 75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881" h="759853">
                <a:moveTo>
                  <a:pt x="437881" y="0"/>
                </a:moveTo>
                <a:cubicBezTo>
                  <a:pt x="231819" y="126642"/>
                  <a:pt x="25758" y="253285"/>
                  <a:pt x="12879" y="309093"/>
                </a:cubicBezTo>
                <a:cubicBezTo>
                  <a:pt x="0" y="364902"/>
                  <a:pt x="324118" y="259724"/>
                  <a:pt x="360608" y="334851"/>
                </a:cubicBezTo>
                <a:cubicBezTo>
                  <a:pt x="397098" y="409978"/>
                  <a:pt x="314458" y="584915"/>
                  <a:pt x="231819" y="759853"/>
                </a:cubicBezTo>
              </a:path>
            </a:pathLst>
          </a:cu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523144" y="3721995"/>
            <a:ext cx="261870" cy="734096"/>
          </a:xfrm>
          <a:custGeom>
            <a:avLst/>
            <a:gdLst>
              <a:gd name="connsiteX0" fmla="*/ 109470 w 261870"/>
              <a:gd name="connsiteY0" fmla="*/ 0 h 734096"/>
              <a:gd name="connsiteX1" fmla="*/ 19318 w 261870"/>
              <a:gd name="connsiteY1" fmla="*/ 321972 h 734096"/>
              <a:gd name="connsiteX2" fmla="*/ 225380 w 261870"/>
              <a:gd name="connsiteY2" fmla="*/ 270456 h 734096"/>
              <a:gd name="connsiteX3" fmla="*/ 238259 w 261870"/>
              <a:gd name="connsiteY3" fmla="*/ 734096 h 73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870" h="734096">
                <a:moveTo>
                  <a:pt x="109470" y="0"/>
                </a:moveTo>
                <a:cubicBezTo>
                  <a:pt x="54735" y="138448"/>
                  <a:pt x="0" y="276896"/>
                  <a:pt x="19318" y="321972"/>
                </a:cubicBezTo>
                <a:cubicBezTo>
                  <a:pt x="38636" y="367048"/>
                  <a:pt x="188890" y="201769"/>
                  <a:pt x="225380" y="270456"/>
                </a:cubicBezTo>
                <a:cubicBezTo>
                  <a:pt x="261870" y="339143"/>
                  <a:pt x="250064" y="536619"/>
                  <a:pt x="238259" y="734096"/>
                </a:cubicBezTo>
              </a:path>
            </a:pathLst>
          </a:cu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999662" y="3709116"/>
            <a:ext cx="543059" cy="759853"/>
          </a:xfrm>
          <a:custGeom>
            <a:avLst/>
            <a:gdLst>
              <a:gd name="connsiteX0" fmla="*/ 238259 w 543059"/>
              <a:gd name="connsiteY0" fmla="*/ 0 h 759853"/>
              <a:gd name="connsiteX1" fmla="*/ 45076 w 543059"/>
              <a:gd name="connsiteY1" fmla="*/ 283335 h 759853"/>
              <a:gd name="connsiteX2" fmla="*/ 508715 w 543059"/>
              <a:gd name="connsiteY2" fmla="*/ 321972 h 759853"/>
              <a:gd name="connsiteX3" fmla="*/ 251138 w 543059"/>
              <a:gd name="connsiteY3" fmla="*/ 476518 h 759853"/>
              <a:gd name="connsiteX4" fmla="*/ 418563 w 543059"/>
              <a:gd name="connsiteY4" fmla="*/ 759853 h 759853"/>
              <a:gd name="connsiteX5" fmla="*/ 418563 w 543059"/>
              <a:gd name="connsiteY5" fmla="*/ 759853 h 75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059" h="759853">
                <a:moveTo>
                  <a:pt x="238259" y="0"/>
                </a:moveTo>
                <a:cubicBezTo>
                  <a:pt x="119129" y="114836"/>
                  <a:pt x="0" y="229673"/>
                  <a:pt x="45076" y="283335"/>
                </a:cubicBezTo>
                <a:cubicBezTo>
                  <a:pt x="90152" y="336997"/>
                  <a:pt x="474371" y="289775"/>
                  <a:pt x="508715" y="321972"/>
                </a:cubicBezTo>
                <a:cubicBezTo>
                  <a:pt x="543059" y="354169"/>
                  <a:pt x="266163" y="403538"/>
                  <a:pt x="251138" y="476518"/>
                </a:cubicBezTo>
                <a:cubicBezTo>
                  <a:pt x="236113" y="549498"/>
                  <a:pt x="418563" y="759853"/>
                  <a:pt x="418563" y="759853"/>
                </a:cubicBezTo>
                <a:lnTo>
                  <a:pt x="418563" y="759853"/>
                </a:lnTo>
              </a:path>
            </a:pathLst>
          </a:cu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30845" y="12578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62173" y="2669148"/>
            <a:ext cx="93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Accept/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reject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 smtClean="0"/>
              <a:t>The state of the finite control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input symbol read, which is chosen from the finite input alphabet. Alternatively, the </a:t>
            </a:r>
            <a:r>
              <a:rPr lang="en-US" dirty="0" err="1" smtClean="0"/>
              <a:t>multistack</a:t>
            </a:r>
            <a:r>
              <a:rPr lang="en-US" dirty="0" smtClean="0"/>
              <a:t> machine can make a move using </a:t>
            </a:r>
            <a:r>
              <a:rPr lang="en-US" dirty="0" smtClean="0">
                <a:sym typeface="Symbol"/>
              </a:rPr>
              <a:t> input, but to make the machine deterministic, there cannot be a choice of and -move or a non--move in any situation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ym typeface="Symbol"/>
              </a:rPr>
              <a:t>The top stack symbol on each of its stacks</a:t>
            </a:r>
            <a:endParaRPr 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one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lphaLcParenR"/>
            </a:pPr>
            <a:r>
              <a:rPr lang="en-US" dirty="0" smtClean="0"/>
              <a:t>Change to a new state</a:t>
            </a:r>
          </a:p>
          <a:p>
            <a:pPr marL="514350" indent="-514350" algn="just">
              <a:buAutoNum type="alphaLcParenR"/>
            </a:pPr>
            <a:r>
              <a:rPr lang="en-US" dirty="0" smtClean="0"/>
              <a:t>Replace the top symbol of each stack with a string of zero or more stack symbols. There can be a different replacement string for each stack</a:t>
            </a:r>
          </a:p>
          <a:p>
            <a:pPr marL="514350" indent="-514350" algn="ctr">
              <a:buNone/>
            </a:pPr>
            <a:r>
              <a:rPr lang="en-US" b="1" dirty="0" smtClean="0">
                <a:solidFill>
                  <a:srgbClr val="0000FF"/>
                </a:solidFill>
                <a:sym typeface="Symbol"/>
              </a:rPr>
              <a:t> (q, a, X</a:t>
            </a:r>
            <a:r>
              <a:rPr lang="en-US" b="1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, X</a:t>
            </a:r>
            <a:r>
              <a:rPr lang="en-US" b="1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, ……, 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X</a:t>
            </a:r>
            <a:r>
              <a:rPr lang="en-US" b="1" baseline="-25000" dirty="0" err="1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) = (p, Y</a:t>
            </a:r>
            <a:r>
              <a:rPr lang="en-US" b="1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, Y</a:t>
            </a:r>
            <a:r>
              <a:rPr lang="en-US" b="1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,….., 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Y</a:t>
            </a:r>
            <a:r>
              <a:rPr lang="en-US" b="1" baseline="-25000" dirty="0" err="1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counter machine (Two ways):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counter machine has the same as the </a:t>
            </a:r>
            <a:r>
              <a:rPr lang="en-US" dirty="0" err="1" smtClean="0"/>
              <a:t>multistack</a:t>
            </a:r>
            <a:r>
              <a:rPr lang="en-US" dirty="0" smtClean="0"/>
              <a:t> machine but in place of each stack is a counter</a:t>
            </a:r>
          </a:p>
          <a:p>
            <a:pPr marL="514350" indent="-514350" algn="just">
              <a:buNone/>
            </a:pPr>
            <a:r>
              <a:rPr lang="en-US" dirty="0" smtClean="0"/>
              <a:t>-counter hold any non-negative integer, but we can only distinguish between zero &amp; non-zero counters</a:t>
            </a:r>
          </a:p>
          <a:p>
            <a:pPr marL="514350" indent="-514350" algn="just">
              <a:buNone/>
            </a:pPr>
            <a:r>
              <a:rPr lang="en-US" dirty="0" smtClean="0"/>
              <a:t>-the move of the counter machine depends on its state, input symbol &amp; counters (which are zero)</a:t>
            </a:r>
          </a:p>
          <a:p>
            <a:pPr marL="514350" indent="-514350" algn="just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200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one move</a:t>
            </a:r>
          </a:p>
          <a:p>
            <a:pPr marL="514350" indent="-514350" algn="just">
              <a:buAutoNum type="alphaLcParenR"/>
            </a:pPr>
            <a:r>
              <a:rPr lang="en-US" dirty="0" smtClean="0"/>
              <a:t>Change state</a:t>
            </a:r>
          </a:p>
          <a:p>
            <a:pPr marL="514350" indent="-514350" algn="just">
              <a:buAutoNum type="alphaLcParenR"/>
            </a:pPr>
            <a:r>
              <a:rPr lang="en-US" dirty="0" smtClean="0">
                <a:solidFill>
                  <a:srgbClr val="0000FF"/>
                </a:solidFill>
              </a:rPr>
              <a:t>Add/subtract 1 from any of its counters, independently</a:t>
            </a:r>
            <a:r>
              <a:rPr lang="en-US" dirty="0" smtClean="0"/>
              <a:t>. However, </a:t>
            </a:r>
            <a:r>
              <a:rPr lang="en-US" dirty="0" smtClean="0">
                <a:solidFill>
                  <a:srgbClr val="0000FF"/>
                </a:solidFill>
              </a:rPr>
              <a:t>a counter is not allowed to become negative, so it cannot subtract 1 from a counter that is currently 0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230D24BB-1B43-4562-932D-AFD334B3AD7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First computers: custom computing machines</a:t>
            </a:r>
          </a:p>
        </p:txBody>
      </p:sp>
      <p:pic>
        <p:nvPicPr>
          <p:cNvPr id="6" name="Picture 3" descr="eni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4114800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4648200"/>
            <a:ext cx="3387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1950 -- Eniac: the control </a:t>
            </a:r>
            <a:br>
              <a:rPr lang="en-US" sz="24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is hardwired manually for</a:t>
            </a:r>
          </a:p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each problem.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8200" y="3276600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Control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05400" y="4648200"/>
            <a:ext cx="2514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34000" y="46482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791200" y="46482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48400" y="46482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705600" y="46482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162800" y="46482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029200" y="2514600"/>
            <a:ext cx="2514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257800" y="25146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715000" y="25146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629400" y="25146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7086600" y="25146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477000" y="3657600"/>
            <a:ext cx="2514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705600" y="36576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620000" y="36576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8077200" y="36576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8534400" y="3657600"/>
            <a:ext cx="2286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5486400" y="2743200"/>
            <a:ext cx="762000" cy="304800"/>
          </a:xfrm>
          <a:custGeom>
            <a:avLst/>
            <a:gdLst>
              <a:gd name="T0" fmla="*/ 544301 w 21600"/>
              <a:gd name="T1" fmla="*/ 0 h 21600"/>
              <a:gd name="T2" fmla="*/ 326566 w 21600"/>
              <a:gd name="T3" fmla="*/ 101600 h 21600"/>
              <a:gd name="T4" fmla="*/ 0 w 21600"/>
              <a:gd name="T5" fmla="*/ 254014 h 21600"/>
              <a:gd name="T6" fmla="*/ 326566 w 21600"/>
              <a:gd name="T7" fmla="*/ 304800 h 21600"/>
              <a:gd name="T8" fmla="*/ 653133 w 21600"/>
              <a:gd name="T9" fmla="*/ 211667 h 21600"/>
              <a:gd name="T10" fmla="*/ 762000 w 21600"/>
              <a:gd name="T11" fmla="*/ 1016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486400" y="2971800"/>
            <a:ext cx="1524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 flipV="1">
            <a:off x="5486400" y="4267200"/>
            <a:ext cx="838200" cy="381000"/>
          </a:xfrm>
          <a:custGeom>
            <a:avLst/>
            <a:gdLst>
              <a:gd name="T0" fmla="*/ 606841 w 21600"/>
              <a:gd name="T1" fmla="*/ 0 h 21600"/>
              <a:gd name="T2" fmla="*/ 375444 w 21600"/>
              <a:gd name="T3" fmla="*/ 127000 h 21600"/>
              <a:gd name="T4" fmla="*/ 0 w 21600"/>
              <a:gd name="T5" fmla="*/ 321822 h 21600"/>
              <a:gd name="T6" fmla="*/ 359223 w 21600"/>
              <a:gd name="T7" fmla="*/ 381000 h 21600"/>
              <a:gd name="T8" fmla="*/ 718446 w 21600"/>
              <a:gd name="T9" fmla="*/ 264583 h 21600"/>
              <a:gd name="T10" fmla="*/ 838200 w 21600"/>
              <a:gd name="T11" fmla="*/ 1270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888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638" y="0"/>
                </a:moveTo>
                <a:lnTo>
                  <a:pt x="9675" y="7200"/>
                </a:lnTo>
                <a:lnTo>
                  <a:pt x="12761" y="7200"/>
                </a:lnTo>
                <a:lnTo>
                  <a:pt x="12761" y="14888"/>
                </a:lnTo>
                <a:lnTo>
                  <a:pt x="0" y="14888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486400" y="4191000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943600" y="3276600"/>
            <a:ext cx="16256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7391400" y="3419475"/>
            <a:ext cx="233363" cy="238125"/>
          </a:xfrm>
          <a:prstGeom prst="downArrow">
            <a:avLst>
              <a:gd name="adj1" fmla="val 50000"/>
              <a:gd name="adj2" fmla="val 2551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876800" y="2057400"/>
            <a:ext cx="2830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Input tape (read only)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953000" y="4876800"/>
            <a:ext cx="313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Output tape (write only)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89688" y="3886200"/>
            <a:ext cx="275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Work tape (memory)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0" y="5913438"/>
            <a:ext cx="8632825" cy="9445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1940</a:t>
            </a:r>
            <a:r>
              <a:rPr lang="en-US" b="1">
                <a:solidFill>
                  <a:schemeClr val="tx1"/>
                </a:solidFill>
              </a:rPr>
              <a:t>: </a:t>
            </a:r>
            <a:r>
              <a:rPr lang="en-US" sz="2400" b="1">
                <a:solidFill>
                  <a:schemeClr val="tx1"/>
                </a:solidFill>
              </a:rPr>
              <a:t>VON NEUMANN: </a:t>
            </a:r>
            <a:br>
              <a:rPr lang="en-US" sz="2400" b="1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DISTINCTION BETWEEN DATA AND INSTRUCTIONS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838200"/>
            <a:ext cx="84582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A counter machine may also be regarded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a restricted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multistack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Restrictions: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arenR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only 02 stack symbols: 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X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arenR"/>
              <a:tabLst/>
              <a:defRPr/>
            </a:pPr>
            <a:r>
              <a:rPr lang="en-US" sz="3200" baseline="0" dirty="0" smtClean="0">
                <a:solidFill>
                  <a:srgbClr val="0000FF"/>
                </a:solidFill>
              </a:rPr>
              <a:t>Z</a:t>
            </a:r>
            <a:r>
              <a:rPr lang="en-US" sz="3200" baseline="-25000" dirty="0" smtClean="0">
                <a:solidFill>
                  <a:srgbClr val="0000FF"/>
                </a:solidFill>
              </a:rPr>
              <a:t>0</a:t>
            </a:r>
            <a:r>
              <a:rPr lang="en-US" sz="3200" baseline="0" dirty="0" smtClean="0">
                <a:solidFill>
                  <a:srgbClr val="0000FF"/>
                </a:solidFill>
              </a:rPr>
              <a:t> is initially on each stack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arenR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by a string of the form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for some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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AutoNum type="alphaLcParenR"/>
            </a:pPr>
            <a:r>
              <a:rPr lang="en-US" sz="3200" baseline="0" dirty="0" smtClean="0">
                <a:solidFill>
                  <a:srgbClr val="0000FF"/>
                </a:solidFill>
              </a:rPr>
              <a:t>Replace </a:t>
            </a:r>
            <a:r>
              <a:rPr lang="en-US" sz="3200" baseline="0" dirty="0" smtClean="0">
                <a:solidFill>
                  <a:srgbClr val="FF0000"/>
                </a:solidFill>
              </a:rPr>
              <a:t>X only by X</a:t>
            </a:r>
            <a:r>
              <a:rPr lang="en-US" sz="3200" baseline="30000" dirty="0" smtClean="0">
                <a:solidFill>
                  <a:srgbClr val="FF0000"/>
                </a:solidFill>
              </a:rPr>
              <a:t>i </a:t>
            </a:r>
            <a:r>
              <a:rPr lang="en-US" sz="3200" dirty="0" smtClean="0">
                <a:solidFill>
                  <a:srgbClr val="0000FF"/>
                </a:solidFill>
              </a:rPr>
              <a:t>for some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sym typeface="Symbol"/>
              </a:rPr>
              <a:t>  </a:t>
            </a:r>
            <a:r>
              <a:rPr lang="en-US" sz="3200" dirty="0" smtClean="0">
                <a:solidFill>
                  <a:srgbClr val="FF0000"/>
                </a:solidFill>
              </a:rPr>
              <a:t>0</a:t>
            </a:r>
            <a:r>
              <a:rPr lang="en-US" sz="3200" dirty="0" smtClean="0">
                <a:solidFill>
                  <a:srgbClr val="0000FF"/>
                </a:solidFill>
              </a:rPr>
              <a:t>. Z</a:t>
            </a:r>
            <a:r>
              <a:rPr lang="en-US" sz="3200" baseline="-25000" dirty="0" smtClean="0">
                <a:solidFill>
                  <a:srgbClr val="0000FF"/>
                </a:solidFill>
              </a:rPr>
              <a:t>0</a:t>
            </a:r>
            <a:r>
              <a:rPr lang="en-US" sz="3200" dirty="0" smtClean="0">
                <a:solidFill>
                  <a:srgbClr val="0000FF"/>
                </a:solidFill>
              </a:rPr>
              <a:t> appears only on the bottom of each stack, &amp; all other stack symbols, if any, are 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TM by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Given a TM M, we write a program that acts like M</a:t>
            </a:r>
          </a:p>
          <a:p>
            <a:pPr algn="just"/>
            <a:r>
              <a:rPr lang="en-US" dirty="0" smtClean="0"/>
              <a:t>Since there are only a finite number of states &amp; a finite number of transitions rules, </a:t>
            </a:r>
            <a:r>
              <a:rPr lang="en-US" dirty="0" smtClean="0">
                <a:solidFill>
                  <a:srgbClr val="FF0000"/>
                </a:solidFill>
              </a:rPr>
              <a:t>program can encode states as character strings &amp; use a table of transitions, which it looks up to determine each move.</a:t>
            </a:r>
          </a:p>
          <a:p>
            <a:pPr algn="just"/>
            <a:r>
              <a:rPr lang="en-US" dirty="0" smtClean="0"/>
              <a:t>Likewise, the </a:t>
            </a:r>
            <a:r>
              <a:rPr lang="en-US" dirty="0" smtClean="0">
                <a:solidFill>
                  <a:srgbClr val="FF0000"/>
                </a:solidFill>
              </a:rPr>
              <a:t>tape symbols can be encoded as character strings of a fixed length</a:t>
            </a:r>
            <a:r>
              <a:rPr lang="en-US" dirty="0" smtClean="0"/>
              <a:t>, since there are only finite number of tape symbols.</a:t>
            </a:r>
            <a:endParaRPr 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1606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program is to simulate the TM tape?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Tape grow infinitely long, but the computer’s memory-main memory, disk &amp; other storage devices---are finite</a:t>
            </a:r>
          </a:p>
          <a:p>
            <a:pPr algn="just"/>
            <a:r>
              <a:rPr lang="en-US" dirty="0" smtClean="0">
                <a:solidFill>
                  <a:srgbClr val="00CC00"/>
                </a:solidFill>
              </a:rPr>
              <a:t>Can we simulate an infinite tape with a fixed amount of memory?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00FF"/>
                </a:solidFill>
              </a:rPr>
              <a:t>If there are no opportunity to replace storage devices, then in fact we cannot; a computer would then be a finite automation &amp; only languages it could accept would be regular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/>
            <a:r>
              <a:rPr lang="en-US" dirty="0" smtClean="0"/>
              <a:t>However, common computers have swappable storage devices, perhaps a “Zip” disk.</a:t>
            </a:r>
          </a:p>
          <a:p>
            <a:pPr algn="just"/>
            <a:r>
              <a:rPr lang="en-US" dirty="0" smtClean="0"/>
              <a:t>In fact, the typical hard disk is removable &amp; can be replaced by an empty, but otherwise identical disk</a:t>
            </a:r>
          </a:p>
          <a:p>
            <a:pPr algn="just"/>
            <a:r>
              <a:rPr lang="en-US" b="1" dirty="0" smtClean="0"/>
              <a:t>Assume</a:t>
            </a:r>
            <a:r>
              <a:rPr lang="en-US" dirty="0" smtClean="0"/>
              <a:t>: as many disks as the computer needs is available</a:t>
            </a:r>
          </a:p>
          <a:p>
            <a:pPr algn="just"/>
            <a:r>
              <a:rPr lang="en-US" dirty="0" smtClean="0"/>
              <a:t>Arrange that the disks are placed in 02 stacks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4648200" cy="5516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One stack holds the data in cells of the TM tape that are located significantly to the left of the tape head</a:t>
            </a:r>
          </a:p>
          <a:p>
            <a:pPr algn="just"/>
            <a:r>
              <a:rPr lang="en-US" dirty="0" smtClean="0"/>
              <a:t>The other stack holds data significantly to the right of the tape head</a:t>
            </a:r>
          </a:p>
          <a:p>
            <a:pPr algn="just"/>
            <a:r>
              <a:rPr lang="en-US" dirty="0" smtClean="0"/>
              <a:t>The further down the stacks, the further away from the tape head the data is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280336" y="578472"/>
            <a:ext cx="3575661" cy="4258859"/>
            <a:chOff x="5486400" y="578472"/>
            <a:chExt cx="3575661" cy="4258859"/>
          </a:xfrm>
        </p:grpSpPr>
        <p:sp>
          <p:nvSpPr>
            <p:cNvPr id="5" name="Can 4"/>
            <p:cNvSpPr/>
            <p:nvPr/>
          </p:nvSpPr>
          <p:spPr>
            <a:xfrm>
              <a:off x="5501427" y="578472"/>
              <a:ext cx="762000" cy="457200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5525037" y="1290030"/>
              <a:ext cx="762000" cy="457200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5537916" y="1959729"/>
              <a:ext cx="762000" cy="457200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5562600" y="2697045"/>
              <a:ext cx="762000" cy="457200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5603385" y="3368892"/>
              <a:ext cx="762000" cy="457200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8001000" y="2514600"/>
              <a:ext cx="762000" cy="457200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8001000" y="3276600"/>
              <a:ext cx="762000" cy="457200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8001000" y="1752600"/>
              <a:ext cx="762000" cy="457200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/>
            <p:cNvSpPr/>
            <p:nvPr/>
          </p:nvSpPr>
          <p:spPr>
            <a:xfrm>
              <a:off x="6592911" y="2297805"/>
              <a:ext cx="762000" cy="548640"/>
            </a:xfrm>
            <a:prstGeom prst="can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427632" y="1905000"/>
              <a:ext cx="1295400" cy="1066800"/>
              <a:chOff x="6324600" y="1905000"/>
              <a:chExt cx="1295400" cy="1066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24600" y="1905000"/>
                <a:ext cx="1295400" cy="10668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00800" y="1905000"/>
                <a:ext cx="11099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Processor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486400" y="4191000"/>
              <a:ext cx="13174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Tape to left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of the head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00" y="4114800"/>
              <a:ext cx="14420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Tape to right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of the head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Can 17"/>
            <p:cNvSpPr/>
            <p:nvPr/>
          </p:nvSpPr>
          <p:spPr>
            <a:xfrm>
              <a:off x="6705600" y="2362200"/>
              <a:ext cx="762000" cy="457200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029200" y="381000"/>
            <a:ext cx="3962400" cy="45720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dirty="0" smtClean="0"/>
              <a:t>If the tape head of TM </a:t>
            </a:r>
            <a:r>
              <a:rPr lang="en-US" dirty="0" smtClean="0">
                <a:solidFill>
                  <a:srgbClr val="FF0000"/>
                </a:solidFill>
              </a:rPr>
              <a:t>move sufficiently far to the left that it reaches cells that are not represented by the disk</a:t>
            </a:r>
            <a:r>
              <a:rPr lang="en-US" dirty="0" smtClean="0"/>
              <a:t> currently mounted in the computer, then it prints a message, “</a:t>
            </a:r>
            <a:r>
              <a:rPr lang="en-US" dirty="0" smtClean="0">
                <a:solidFill>
                  <a:srgbClr val="0000FF"/>
                </a:solidFill>
              </a:rPr>
              <a:t>swap left”</a:t>
            </a:r>
          </a:p>
          <a:p>
            <a:pPr algn="just"/>
            <a:r>
              <a:rPr lang="en-US" dirty="0" smtClean="0"/>
              <a:t>The currently mounted disk is removed by a human operator &amp; </a:t>
            </a:r>
            <a:r>
              <a:rPr lang="en-US" dirty="0" smtClean="0">
                <a:solidFill>
                  <a:srgbClr val="0000FF"/>
                </a:solidFill>
              </a:rPr>
              <a:t>placed on the top of the right stack</a:t>
            </a:r>
          </a:p>
          <a:p>
            <a:pPr algn="just"/>
            <a:r>
              <a:rPr lang="en-US" dirty="0" smtClean="0"/>
              <a:t>The disk on top of the left stack is </a:t>
            </a:r>
            <a:r>
              <a:rPr lang="en-US" dirty="0" smtClean="0">
                <a:solidFill>
                  <a:srgbClr val="0000FF"/>
                </a:solidFill>
              </a:rPr>
              <a:t>mounted in the computer &amp; computation resumes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Similarly, if TM’s </a:t>
            </a:r>
            <a:r>
              <a:rPr lang="en-US" dirty="0" smtClean="0">
                <a:solidFill>
                  <a:srgbClr val="0000FF"/>
                </a:solidFill>
              </a:rPr>
              <a:t>tape head reaches cells so far to the right that these cells </a:t>
            </a:r>
            <a:r>
              <a:rPr lang="en-US" dirty="0" smtClean="0"/>
              <a:t>are not represented by the mounted disk, the a “</a:t>
            </a:r>
            <a:r>
              <a:rPr lang="en-US" dirty="0" smtClean="0">
                <a:solidFill>
                  <a:srgbClr val="FF0000"/>
                </a:solidFill>
              </a:rPr>
              <a:t>swap right</a:t>
            </a:r>
            <a:r>
              <a:rPr lang="en-US" dirty="0" smtClean="0"/>
              <a:t>” message is printed</a:t>
            </a:r>
          </a:p>
          <a:p>
            <a:pPr algn="just"/>
            <a:r>
              <a:rPr lang="en-US" dirty="0" smtClean="0"/>
              <a:t>The human operator </a:t>
            </a:r>
            <a:r>
              <a:rPr lang="en-US" dirty="0" smtClean="0">
                <a:solidFill>
                  <a:srgbClr val="FF0000"/>
                </a:solidFill>
              </a:rPr>
              <a:t>moves the currently mounted disk to the top of the left stack</a:t>
            </a:r>
            <a:r>
              <a:rPr lang="en-US" dirty="0" smtClean="0"/>
              <a:t>, &amp; </a:t>
            </a:r>
            <a:r>
              <a:rPr lang="en-US" dirty="0" smtClean="0">
                <a:solidFill>
                  <a:srgbClr val="0000FF"/>
                </a:solidFill>
              </a:rPr>
              <a:t>mounts the disk on top of the right stack </a:t>
            </a:r>
            <a:r>
              <a:rPr lang="en-US" dirty="0" smtClean="0"/>
              <a:t>in the computer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If either stack is empty</a:t>
            </a:r>
            <a:r>
              <a:rPr lang="en-US" dirty="0" smtClean="0"/>
              <a:t> when the computer asks, that a disk from that stack be mounted, then the </a:t>
            </a:r>
            <a:r>
              <a:rPr lang="en-US" dirty="0" smtClean="0">
                <a:solidFill>
                  <a:srgbClr val="00CC00"/>
                </a:solidFill>
              </a:rPr>
              <a:t>TM has entered an all-blank region of the tape</a:t>
            </a:r>
          </a:p>
          <a:p>
            <a:pPr algn="just"/>
            <a:r>
              <a:rPr lang="en-US" dirty="0" smtClean="0"/>
              <a:t>In that case, </a:t>
            </a:r>
            <a:r>
              <a:rPr lang="en-US" dirty="0" smtClean="0">
                <a:solidFill>
                  <a:srgbClr val="990099"/>
                </a:solidFill>
              </a:rPr>
              <a:t>the human operator must go to the store &amp; buy afresh disk to mount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the running times of computers &amp; Turing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524000"/>
          </a:xfrm>
        </p:spPr>
        <p:txBody>
          <a:bodyPr/>
          <a:lstStyle/>
          <a:p>
            <a:r>
              <a:rPr lang="en-US" b="1" dirty="0" smtClean="0">
                <a:solidFill>
                  <a:srgbClr val="990099"/>
                </a:solidFill>
              </a:rPr>
              <a:t>See textbook: P#361</a:t>
            </a:r>
            <a:endParaRPr lang="en-US" b="1" dirty="0">
              <a:solidFill>
                <a:srgbClr val="9900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879CA145-1AFE-45D6-828E-429D8998B6C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-US" altLang="en-US" smtClean="0"/>
              <a:t>Can Machines Think?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838200"/>
            <a:ext cx="8839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“Computing machinery and intelligence,” written in 1950, Turing asks whether machines can think.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claims that this question is too vague, and proposes, instead, to replace it with a different 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question is: 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machines pass the “imitation game” (now called the Turing test)?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they can, they are intelligent.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Turing is thus the first to have offered a rigorous test for the determination of intelligence quite generally.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63DE299D-57A8-4006-8256-BC2A0F42D2B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-US" altLang="en-US" smtClean="0"/>
              <a:t>The Turing Test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838200"/>
            <a:ext cx="8839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game runs as follows. You sit at a computer terminal and have an electronic conversation. You don’t know who is on the other end; it could be a person or a computer responding as it has been programmed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you can’t distinguish between a human being  and a computer from your interactions, then the computer is intelligent.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Note that this is meant to be a 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sufficient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condition of intelligence only. There may be other ways to be intelligent.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343A6C22-FEE7-49F2-9444-54433372388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Artificial Intelligence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0348E81A-FD51-4D50-9C62-19C52F8F843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pPr>
              <a:tabLst>
                <a:tab pos="0" algn="l"/>
              </a:tabLst>
            </a:pPr>
            <a:r>
              <a:rPr lang="en-US" altLang="en-US" sz="3200" smtClean="0"/>
              <a:t>The Church-Turning Thesis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838200"/>
            <a:ext cx="43307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Turing, and a logician called 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Alonzo Church (1903-1995),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independently developed the idea (not yet proven by widely accepted) that </a:t>
            </a: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whatever can be computed by a mechanical procedure can be  computed by a Turing machine.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0" algn="l"/>
                <a:tab pos="18495963" algn="l"/>
                <a:tab pos="50863500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known as the Church-Turing thesis.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660900" y="941388"/>
            <a:ext cx="4330700" cy="474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838200"/>
            <a:ext cx="57912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Turing Machines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81940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TM’s described in 1936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A TM consists of a </a:t>
            </a:r>
            <a:r>
              <a:rPr lang="en-US" sz="2800" dirty="0" smtClean="0">
                <a:solidFill>
                  <a:srgbClr val="FF0000"/>
                </a:solidFill>
              </a:rPr>
              <a:t>finite control </a:t>
            </a:r>
            <a:r>
              <a:rPr lang="en-US" sz="2800" dirty="0" smtClean="0"/>
              <a:t>(i.e. a finite state automaton) that is connected to an infinite tape.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There is a tape divided into squares or cells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Each cell can hold any one of a finite number of symbols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AE9A81DC-CCC7-4F7F-B823-27B1E0A18AA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The Language Hierarchy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571320" imgH="431640" progId="Equation.3">
                  <p:embed/>
                </p:oleObj>
              </mc:Choice>
              <mc:Fallback>
                <p:oleObj name="Equation" r:id="rId3" imgW="571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1015920" imgH="609480" progId="Equation.3">
                  <p:embed/>
                </p:oleObj>
              </mc:Choice>
              <mc:Fallback>
                <p:oleObj name="Equation" r:id="rId5" imgW="1015920" imgH="609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9" imgW="1002960" imgH="609480" progId="Equation.3">
                  <p:embed/>
                </p:oleObj>
              </mc:Choice>
              <mc:Fallback>
                <p:oleObj name="Equation" r:id="rId9" imgW="1002960" imgH="609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1" imgW="1498320" imgH="609480" progId="Equation.3">
                  <p:embed/>
                </p:oleObj>
              </mc:Choice>
              <mc:Fallback>
                <p:oleObj name="Equation" r:id="rId11" imgW="1498320" imgH="609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3" imgW="711000" imgH="304560" progId="Equation.3">
                  <p:embed/>
                </p:oleObj>
              </mc:Choice>
              <mc:Fallback>
                <p:oleObj name="Equation" r:id="rId13" imgW="711000" imgH="304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200400" y="1931988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5" imgW="1180800" imgH="431640" progId="Equation.3">
                  <p:embed/>
                </p:oleObj>
              </mc:Choice>
              <mc:Fallback>
                <p:oleObj name="Equation" r:id="rId15" imgW="118080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400800" y="1779588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Undecidable</a:t>
            </a:r>
            <a:r>
              <a:rPr lang="en-US" dirty="0" smtClean="0"/>
              <a:t>: specific problems that cannot be solved using a computer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48D37B2A-8174-45B1-A839-C01BAF71A6B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571320" imgH="431640" progId="Equation.3">
                  <p:embed/>
                </p:oleObj>
              </mc:Choice>
              <mc:Fallback>
                <p:oleObj name="Equation" r:id="rId3" imgW="5713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1015920" imgH="609480" progId="Equation.3">
                  <p:embed/>
                </p:oleObj>
              </mc:Choice>
              <mc:Fallback>
                <p:oleObj name="Equation" r:id="rId5" imgW="101592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9" imgW="1002960" imgH="609480" progId="Equation.3">
                  <p:embed/>
                </p:oleObj>
              </mc:Choice>
              <mc:Fallback>
                <p:oleObj name="Equation" r:id="rId9" imgW="100296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1" imgW="1498320" imgH="609480" progId="Equation.3">
                  <p:embed/>
                </p:oleObj>
              </mc:Choice>
              <mc:Fallback>
                <p:oleObj name="Equation" r:id="rId11" imgW="1498320" imgH="609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3" imgW="711000" imgH="304560" progId="Equation.3">
                  <p:embed/>
                </p:oleObj>
              </mc:Choice>
              <mc:Fallback>
                <p:oleObj name="Equation" r:id="rId13" imgW="71100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5" imgW="1180800" imgH="431640" progId="Equation.3">
                  <p:embed/>
                </p:oleObj>
              </mc:Choice>
              <mc:Fallback>
                <p:oleObj name="Equation" r:id="rId15" imgW="11808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28600" y="228600"/>
            <a:ext cx="8915400" cy="632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62200" y="533400"/>
            <a:ext cx="45164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accepted by</a:t>
            </a:r>
          </a:p>
          <a:p>
            <a:r>
              <a:rPr lang="en-US" b="1">
                <a:solidFill>
                  <a:srgbClr val="FF0000"/>
                </a:solidFill>
              </a:rPr>
              <a:t>Turing Machines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838200"/>
            <a:ext cx="57912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Turing Machines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81940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TM’s described in 1936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A TM consists of a </a:t>
            </a:r>
            <a:r>
              <a:rPr lang="en-US" sz="2800" dirty="0" smtClean="0">
                <a:solidFill>
                  <a:srgbClr val="FF0000"/>
                </a:solidFill>
              </a:rPr>
              <a:t>finite control </a:t>
            </a:r>
            <a:r>
              <a:rPr lang="en-US" sz="2800" dirty="0" smtClean="0"/>
              <a:t>(i.e. a finite state automaton) that is connected to an infinite tape.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There is a tape divided into squares or cells</a:t>
            </a:r>
          </a:p>
          <a:p>
            <a:pPr marL="822960">
              <a:buFont typeface="Wingdings" pitchFamily="2" charset="2"/>
              <a:buChar char="q"/>
            </a:pPr>
            <a:r>
              <a:rPr lang="en-US" sz="2800" dirty="0" smtClean="0"/>
              <a:t>Each cell can hold any one of </a:t>
            </a:r>
            <a:r>
              <a:rPr lang="en-US" sz="2800" dirty="0" smtClean="0">
                <a:solidFill>
                  <a:srgbClr val="FF0000"/>
                </a:solidFill>
              </a:rPr>
              <a:t>a finite number of symbols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55416B26-17D3-4897-BA38-A6D73E4325E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 Turing Machine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733800"/>
            <a:ext cx="54864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371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895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429000" y="525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267200" y="4419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876800" y="5638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905000" y="541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4191000" y="434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48006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914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9812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276600" y="4572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9624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52600" y="4572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2362200" y="5943600"/>
            <a:ext cx="2438400" cy="330200"/>
          </a:xfrm>
          <a:custGeom>
            <a:avLst/>
            <a:gdLst>
              <a:gd name="T0" fmla="*/ 0 w 1536"/>
              <a:gd name="T1" fmla="*/ 0 h 208"/>
              <a:gd name="T2" fmla="*/ 672 w 1536"/>
              <a:gd name="T3" fmla="*/ 192 h 208"/>
              <a:gd name="T4" fmla="*/ 1536 w 1536"/>
              <a:gd name="T5" fmla="*/ 96 h 208"/>
              <a:gd name="T6" fmla="*/ 0 60000 65536"/>
              <a:gd name="T7" fmla="*/ 0 60000 65536"/>
              <a:gd name="T8" fmla="*/ 0 60000 65536"/>
              <a:gd name="T9" fmla="*/ 0 w 1536"/>
              <a:gd name="T10" fmla="*/ 0 h 208"/>
              <a:gd name="T11" fmla="*/ 1536 w 1536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08">
                <a:moveTo>
                  <a:pt x="0" y="0"/>
                </a:moveTo>
                <a:cubicBezTo>
                  <a:pt x="208" y="88"/>
                  <a:pt x="416" y="176"/>
                  <a:pt x="672" y="192"/>
                </a:cubicBezTo>
                <a:cubicBezTo>
                  <a:pt x="928" y="208"/>
                  <a:pt x="1232" y="152"/>
                  <a:pt x="153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2514600" y="5562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81000" y="137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1752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2362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2971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3581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4191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4800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410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6019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6629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7239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7772400" y="12954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685800" y="12954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" y="762000"/>
            <a:ext cx="97013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5715000" y="2057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4191000" y="2590800"/>
            <a:ext cx="299665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62000" y="3200400"/>
            <a:ext cx="231589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Control Unit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BC1F19E-92CB-4A28-831E-C56C7F68422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The Tape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772400" y="19812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85800" y="19812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895600" y="3352800"/>
            <a:ext cx="299665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52600" y="1295400"/>
            <a:ext cx="54005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/>
              <a:t>No boundaries -- infinite length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600200" y="5410200"/>
            <a:ext cx="57482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 The head moves Left or Right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4130719B-88B4-4C65-AD25-6F7D33C054B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81000" y="1295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75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6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97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191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80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410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019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629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23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772400" y="5334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85800" y="5334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4419600" y="1295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895600" y="1905000"/>
            <a:ext cx="299665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41325" y="3225800"/>
            <a:ext cx="5325112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/>
              <a:t>The head at each time step:</a:t>
            </a:r>
          </a:p>
          <a:p>
            <a:endParaRPr lang="en-US" sz="3200"/>
          </a:p>
          <a:p>
            <a:r>
              <a:rPr lang="en-US" sz="3200"/>
              <a:t>                </a:t>
            </a:r>
            <a:r>
              <a:rPr lang="en-US" sz="3200">
                <a:solidFill>
                  <a:srgbClr val="FF0000"/>
                </a:solidFill>
              </a:rPr>
              <a:t>1.</a:t>
            </a:r>
            <a:r>
              <a:rPr lang="en-US" sz="3200"/>
              <a:t> Reads a symbol</a:t>
            </a:r>
          </a:p>
          <a:p>
            <a:r>
              <a:rPr lang="en-US" sz="3200"/>
              <a:t>                </a:t>
            </a:r>
            <a:r>
              <a:rPr lang="en-US" sz="3200">
                <a:solidFill>
                  <a:srgbClr val="FF0000"/>
                </a:solidFill>
              </a:rPr>
              <a:t>2.</a:t>
            </a:r>
            <a:r>
              <a:rPr lang="en-US" sz="3200"/>
              <a:t> Writes a symbol</a:t>
            </a:r>
          </a:p>
          <a:p>
            <a:r>
              <a:rPr lang="en-US" sz="3200"/>
              <a:t>                </a:t>
            </a:r>
            <a:r>
              <a:rPr lang="en-US" sz="3200">
                <a:solidFill>
                  <a:srgbClr val="FF0000"/>
                </a:solidFill>
              </a:rPr>
              <a:t>3.</a:t>
            </a:r>
            <a:r>
              <a:rPr lang="en-US" sz="3200"/>
              <a:t> Moves Left or Right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53B22A2C-8C90-4C1C-916F-00D1698FB66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04800" y="1752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76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286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895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5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114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72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334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3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553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162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696200" y="9906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9600" y="9906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419600" y="1752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12725" y="-50800"/>
            <a:ext cx="189314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429000" y="457200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39933"/>
                </a:solidFill>
              </a:rPr>
              <a:t>Time 0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810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381000" y="419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1752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236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2971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3581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419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4800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410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6019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6629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723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7772400" y="34290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685800" y="34290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3886200" y="41910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3505200" y="28956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381000" y="4545168"/>
            <a:ext cx="17554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1.</a:t>
            </a:r>
            <a:r>
              <a:rPr lang="en-US" sz="3600" dirty="0"/>
              <a:t> Reads</a:t>
            </a:r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304800" y="5334000"/>
            <a:ext cx="196637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2.</a:t>
            </a:r>
            <a:r>
              <a:rPr lang="en-US" sz="3600" dirty="0"/>
              <a:t> Writes </a:t>
            </a:r>
          </a:p>
        </p:txBody>
      </p:sp>
      <p:graphicFrame>
        <p:nvGraphicFramePr>
          <p:cNvPr id="40" name="Object 46"/>
          <p:cNvGraphicFramePr>
            <a:graphicFrameLocks noChangeAspect="1"/>
          </p:cNvGraphicFramePr>
          <p:nvPr/>
        </p:nvGraphicFramePr>
        <p:xfrm>
          <a:off x="31242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8"/>
          <p:cNvGraphicFramePr>
            <a:graphicFrameLocks noChangeAspect="1"/>
          </p:cNvGraphicFramePr>
          <p:nvPr/>
        </p:nvGraphicFramePr>
        <p:xfrm>
          <a:off x="4343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9"/>
          <p:cNvGraphicFramePr>
            <a:graphicFrameLocks noChangeAspect="1"/>
          </p:cNvGraphicFramePr>
          <p:nvPr/>
        </p:nvGraphicFramePr>
        <p:xfrm>
          <a:off x="4953000" y="1295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6" imgW="241200" imgH="279360" progId="Equation.3">
                  <p:embed/>
                </p:oleObj>
              </mc:Choice>
              <mc:Fallback>
                <p:oleObj name="Equation" r:id="rId6" imgW="241200" imgH="2793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0"/>
          <p:cNvGraphicFramePr>
            <a:graphicFrameLocks noChangeAspect="1"/>
          </p:cNvGraphicFramePr>
          <p:nvPr/>
        </p:nvGraphicFramePr>
        <p:xfrm>
          <a:off x="3733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1"/>
          <p:cNvGraphicFramePr>
            <a:graphicFrameLocks noChangeAspect="1"/>
          </p:cNvGraphicFramePr>
          <p:nvPr/>
        </p:nvGraphicFramePr>
        <p:xfrm>
          <a:off x="31242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2"/>
          <p:cNvGraphicFramePr>
            <a:graphicFrameLocks noChangeAspect="1"/>
          </p:cNvGraphicFramePr>
          <p:nvPr/>
        </p:nvGraphicFramePr>
        <p:xfrm>
          <a:off x="3810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3"/>
          <p:cNvGraphicFramePr>
            <a:graphicFrameLocks noChangeAspect="1"/>
          </p:cNvGraphicFramePr>
          <p:nvPr/>
        </p:nvGraphicFramePr>
        <p:xfrm>
          <a:off x="4343400" y="3678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78238"/>
                        <a:ext cx="2651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5"/>
          <p:cNvGraphicFramePr>
            <a:graphicFrameLocks noChangeAspect="1"/>
          </p:cNvGraphicFramePr>
          <p:nvPr/>
        </p:nvGraphicFramePr>
        <p:xfrm>
          <a:off x="4953000" y="373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6"/>
          <p:cNvGraphicFramePr>
            <a:graphicFrameLocks noChangeAspect="1"/>
          </p:cNvGraphicFramePr>
          <p:nvPr/>
        </p:nvGraphicFramePr>
        <p:xfrm>
          <a:off x="2214563" y="47625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762500"/>
                        <a:ext cx="2889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57"/>
          <p:cNvGraphicFramePr>
            <a:graphicFrameLocks noChangeAspect="1"/>
          </p:cNvGraphicFramePr>
          <p:nvPr/>
        </p:nvGraphicFramePr>
        <p:xfrm>
          <a:off x="2501900" y="5391150"/>
          <a:ext cx="290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7" imgW="291960" imgH="431640" progId="Equation.3">
                  <p:embed/>
                </p:oleObj>
              </mc:Choice>
              <mc:Fallback>
                <p:oleObj name="Equation" r:id="rId17" imgW="291960" imgH="4316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391150"/>
                        <a:ext cx="2905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58"/>
          <p:cNvSpPr txBox="1">
            <a:spLocks noChangeArrowheads="1"/>
          </p:cNvSpPr>
          <p:nvPr/>
        </p:nvSpPr>
        <p:spPr bwMode="auto">
          <a:xfrm>
            <a:off x="304800" y="6019800"/>
            <a:ext cx="270843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3.</a:t>
            </a:r>
            <a:r>
              <a:rPr lang="en-US" sz="3600" dirty="0"/>
              <a:t> Moves Left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C0187311-1590-4AA6-8FC8-8A2B33D2613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810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81000" y="1524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75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971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81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191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800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41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019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629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772400" y="7620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886200" y="15240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505200" y="2286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31242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38100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/>
        </p:nvGraphicFramePr>
        <p:xfrm>
          <a:off x="4343400" y="1011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7" imgW="266400" imgH="393480" progId="Equation.3">
                  <p:embed/>
                </p:oleObj>
              </mc:Choice>
              <mc:Fallback>
                <p:oleObj name="Equation" r:id="rId7" imgW="2664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11238"/>
                        <a:ext cx="2651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4953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9" imgW="241200" imgH="279360" progId="Equation.3">
                  <p:embed/>
                </p:oleObj>
              </mc:Choice>
              <mc:Fallback>
                <p:oleObj name="Equation" r:id="rId9" imgW="2412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04800" y="4038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1676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286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2895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724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533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943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553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7696200" y="32766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609600" y="32766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4419600" y="4038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3429000" y="27432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41" name="Object 38"/>
          <p:cNvGraphicFramePr>
            <a:graphicFrameLocks noChangeAspect="1"/>
          </p:cNvGraphicFramePr>
          <p:nvPr/>
        </p:nvGraphicFramePr>
        <p:xfrm>
          <a:off x="3124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9"/>
          <p:cNvGraphicFramePr>
            <a:graphicFrameLocks noChangeAspect="1"/>
          </p:cNvGraphicFramePr>
          <p:nvPr/>
        </p:nvGraphicFramePr>
        <p:xfrm>
          <a:off x="4343400" y="35258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25838"/>
                        <a:ext cx="2651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0"/>
          <p:cNvGraphicFramePr>
            <a:graphicFrameLocks noChangeAspect="1"/>
          </p:cNvGraphicFramePr>
          <p:nvPr/>
        </p:nvGraphicFramePr>
        <p:xfrm>
          <a:off x="4953000" y="3581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1"/>
          <p:cNvGraphicFramePr>
            <a:graphicFrameLocks noChangeAspect="1"/>
          </p:cNvGraphicFramePr>
          <p:nvPr/>
        </p:nvGraphicFramePr>
        <p:xfrm>
          <a:off x="3683000" y="34607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5" imgW="355320" imgH="482400" progId="Equation.3">
                  <p:embed/>
                </p:oleObj>
              </mc:Choice>
              <mc:Fallback>
                <p:oleObj name="Equation" r:id="rId15" imgW="355320" imgH="482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460750"/>
                        <a:ext cx="35401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81000" y="4648200"/>
            <a:ext cx="17554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1.</a:t>
            </a:r>
            <a:r>
              <a:rPr lang="en-US" sz="3600" dirty="0"/>
              <a:t> Reads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304800" y="5334000"/>
            <a:ext cx="196637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2.</a:t>
            </a:r>
            <a:r>
              <a:rPr lang="en-US" sz="3600" dirty="0"/>
              <a:t> Writes </a:t>
            </a:r>
          </a:p>
        </p:txBody>
      </p:sp>
      <p:graphicFrame>
        <p:nvGraphicFramePr>
          <p:cNvPr id="47" name="Object 44"/>
          <p:cNvGraphicFramePr>
            <a:graphicFrameLocks noChangeAspect="1"/>
          </p:cNvGraphicFramePr>
          <p:nvPr/>
        </p:nvGraphicFramePr>
        <p:xfrm>
          <a:off x="2225675" y="4700588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700588"/>
                        <a:ext cx="26511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5"/>
          <p:cNvGraphicFramePr>
            <a:graphicFrameLocks noChangeAspect="1"/>
          </p:cNvGraphicFramePr>
          <p:nvPr/>
        </p:nvGraphicFramePr>
        <p:xfrm>
          <a:off x="2457450" y="534035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9" imgW="380880" imgH="533160" progId="Equation.3">
                  <p:embed/>
                </p:oleObj>
              </mc:Choice>
              <mc:Fallback>
                <p:oleObj name="Equation" r:id="rId19" imgW="380880" imgH="5331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340350"/>
                        <a:ext cx="3794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304800" y="6019800"/>
            <a:ext cx="295984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3.</a:t>
            </a:r>
            <a:r>
              <a:rPr lang="en-US" sz="3600" dirty="0"/>
              <a:t> Moves Right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22214888-5DE9-477F-A132-0B45702AB5B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The Input String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696200" y="28194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09600" y="28194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19"/>
          <p:cNvGraphicFramePr>
            <a:graphicFrameLocks noChangeAspect="1"/>
          </p:cNvGraphicFramePr>
          <p:nvPr/>
        </p:nvGraphicFramePr>
        <p:xfrm>
          <a:off x="1879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/>
        </p:nvGraphicFramePr>
        <p:xfrm>
          <a:off x="2489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/>
        </p:nvGraphicFramePr>
        <p:xfrm>
          <a:off x="6070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/>
        </p:nvGraphicFramePr>
        <p:xfrm>
          <a:off x="6680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6858000" y="2286000"/>
            <a:ext cx="762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538913" y="1752600"/>
            <a:ext cx="266098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Blank symbol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667000" y="4038600"/>
            <a:ext cx="111921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28" name="Object 26"/>
          <p:cNvGraphicFramePr>
            <a:graphicFrameLocks noChangeAspect="1"/>
          </p:cNvGraphicFramePr>
          <p:nvPr/>
        </p:nvGraphicFramePr>
        <p:xfrm>
          <a:off x="5537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7"/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8"/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9"/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/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65125" y="5054600"/>
            <a:ext cx="6807954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Head starts at the leftmost position</a:t>
            </a:r>
          </a:p>
          <a:p>
            <a:r>
              <a:rPr lang="en-US" sz="3600" dirty="0"/>
              <a:t>of the input string</a:t>
            </a:r>
          </a:p>
        </p:txBody>
      </p:sp>
      <p:sp>
        <p:nvSpPr>
          <p:cNvPr id="34" name="AutoShape 33"/>
          <p:cNvSpPr>
            <a:spLocks/>
          </p:cNvSpPr>
          <p:nvPr/>
        </p:nvSpPr>
        <p:spPr bwMode="auto">
          <a:xfrm rot="16211621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895600" y="1676400"/>
            <a:ext cx="234192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Input string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06BF6161-32C2-48AD-A614-DB025BC86AD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12925" y="46736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696200" y="28194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09600" y="28194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1879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2489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/>
        </p:nvGraphicFramePr>
        <p:xfrm>
          <a:off x="6070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6680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858000" y="2286000"/>
            <a:ext cx="762000" cy="5334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538913" y="1752600"/>
            <a:ext cx="266098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Blank symbol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667000" y="4038600"/>
            <a:ext cx="111921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5537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6"/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7"/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8"/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9"/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30"/>
          <p:cNvSpPr>
            <a:spLocks/>
          </p:cNvSpPr>
          <p:nvPr/>
        </p:nvSpPr>
        <p:spPr bwMode="auto">
          <a:xfrm rot="16211621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895600" y="1676400"/>
            <a:ext cx="234192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Input string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33400" y="5410200"/>
            <a:ext cx="768543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Remark:</a:t>
            </a:r>
            <a:r>
              <a:rPr lang="en-US" sz="3600" dirty="0"/>
              <a:t>  the input string is never empty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Picture of a Turing Machine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066800"/>
            <a:ext cx="7772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tape consists of cells where each cell holds a symbol from the tape alphabet.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Initially the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consists of a finite-length string of symbols and is placed on the tape.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left of the input and to the right of the input, extending to infinity, are placed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blanks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tape head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initially positioned at the leftmost cell holding the input.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56989" y="4052553"/>
            <a:ext cx="6167073" cy="2119647"/>
            <a:chOff x="1256989" y="4052553"/>
            <a:chExt cx="6167073" cy="211964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759075" y="4052553"/>
              <a:ext cx="1812925" cy="6858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Finite control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95400" y="5638800"/>
              <a:ext cx="58674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295400" y="6172200"/>
              <a:ext cx="58674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6002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56989" y="5681149"/>
              <a:ext cx="61670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    </a:t>
              </a:r>
              <a:r>
                <a:rPr lang="en-US" sz="2400" dirty="0"/>
                <a:t>B   </a:t>
              </a:r>
              <a:r>
                <a:rPr lang="en-US" sz="2400" dirty="0" smtClean="0"/>
                <a:t>  </a:t>
              </a:r>
              <a:r>
                <a:rPr lang="en-US" sz="2400" dirty="0" err="1" smtClean="0"/>
                <a:t>B</a:t>
              </a:r>
              <a:r>
                <a:rPr lang="en-US" sz="2400" dirty="0" smtClean="0"/>
                <a:t>      X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   </a:t>
              </a:r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  <a:r>
                <a:rPr lang="en-US" sz="2400" dirty="0"/>
                <a:t>    </a:t>
              </a:r>
              <a:r>
                <a:rPr lang="en-US" sz="2400" dirty="0" smtClean="0"/>
                <a:t>      …         </a:t>
              </a:r>
              <a:r>
                <a:rPr lang="en-US" sz="2400" dirty="0"/>
                <a:t>X</a:t>
              </a:r>
              <a:r>
                <a:rPr lang="en-US" sz="2400" baseline="-25000" dirty="0"/>
                <a:t>i</a:t>
              </a:r>
              <a:r>
                <a:rPr lang="en-US" sz="2400" dirty="0"/>
                <a:t>  </a:t>
              </a:r>
              <a:r>
                <a:rPr lang="en-US" sz="2400" dirty="0" smtClean="0"/>
                <a:t>       </a:t>
              </a:r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n</a:t>
              </a:r>
              <a:r>
                <a:rPr lang="en-US" sz="2400" dirty="0" smtClean="0"/>
                <a:t>   </a:t>
              </a:r>
              <a:r>
                <a:rPr lang="en-US" sz="2400" dirty="0"/>
                <a:t>B  </a:t>
              </a:r>
              <a:r>
                <a:rPr lang="en-US" sz="2400" dirty="0" smtClean="0"/>
                <a:t>  </a:t>
              </a:r>
              <a:r>
                <a:rPr lang="en-US" sz="2400" dirty="0" err="1" smtClean="0"/>
                <a:t>B</a:t>
              </a:r>
              <a:r>
                <a:rPr lang="en-US" sz="2400" dirty="0" smtClean="0"/>
                <a:t>  </a:t>
              </a:r>
              <a:r>
                <a:rPr lang="en-US" sz="2400" dirty="0"/>
                <a:t>…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0574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5146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30480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5814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48768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53340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57150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61722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65532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6934200" y="563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629336" y="4763037"/>
              <a:ext cx="1473200" cy="838200"/>
            </a:xfrm>
            <a:custGeom>
              <a:avLst/>
              <a:gdLst>
                <a:gd name="T0" fmla="*/ 80645000 w 928"/>
                <a:gd name="T1" fmla="*/ 0 h 528"/>
                <a:gd name="T2" fmla="*/ 322580000 w 928"/>
                <a:gd name="T3" fmla="*/ 725805000 h 528"/>
                <a:gd name="T4" fmla="*/ 2016125000 w 928"/>
                <a:gd name="T5" fmla="*/ 967740000 h 528"/>
                <a:gd name="T6" fmla="*/ 2147483647 w 928"/>
                <a:gd name="T7" fmla="*/ 133064250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8"/>
                <a:gd name="T13" fmla="*/ 0 h 528"/>
                <a:gd name="T14" fmla="*/ 928 w 92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8" h="528">
                  <a:moveTo>
                    <a:pt x="32" y="0"/>
                  </a:moveTo>
                  <a:cubicBezTo>
                    <a:pt x="16" y="112"/>
                    <a:pt x="0" y="224"/>
                    <a:pt x="128" y="288"/>
                  </a:cubicBezTo>
                  <a:cubicBezTo>
                    <a:pt x="256" y="352"/>
                    <a:pt x="672" y="344"/>
                    <a:pt x="800" y="384"/>
                  </a:cubicBezTo>
                  <a:cubicBezTo>
                    <a:pt x="928" y="424"/>
                    <a:pt x="912" y="476"/>
                    <a:pt x="896" y="52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686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002060"/>
                </a:solidFill>
              </a:rPr>
              <a:t>Devices of Increasing Computational Power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far: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Finite Automata – good for devices with small amounts of memory, relatively simple control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Pushdown Automata – stack-based automata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both have limitations for even simple tasks, too restrictive as general purpose computers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Turing Machine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powerful than either of the above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Essentially a finite automaton but with unlimited memory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Although theoretical, can do everything a general purpose computer of today can do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 TM can’t solve it, neither can a computer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a Turing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The TM is said to be scanning that cell. Initially the tape head is at the leftmost cell that holds the input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In one move the TM will: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Change state</a:t>
            </a:r>
            <a:r>
              <a:rPr lang="en-US" dirty="0" smtClean="0"/>
              <a:t>, which may be the same as the current state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Write a tape symbol in the current cell</a:t>
            </a:r>
            <a:r>
              <a:rPr lang="en-US" dirty="0" smtClean="0"/>
              <a:t>, which may be the same as the current symbol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Move the tape head left or right one cell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/>
              <a:t>The special states for rejecting and accepting take effect immediately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96871577-8CE4-4A03-8095-BFF9A7435C95}" type="slidenum">
              <a:rPr lang="en-US"/>
              <a:pPr/>
              <a:t>31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Picture of a Turing Machine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86200" y="2895600"/>
            <a:ext cx="1066800" cy="990600"/>
          </a:xfrm>
          <a:prstGeom prst="rect">
            <a:avLst/>
          </a:prstGeom>
          <a:solidFill>
            <a:srgbClr val="CC99FF">
              <a:alpha val="50000"/>
            </a:srgb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066800" y="4572000"/>
            <a:ext cx="685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066800" y="5105400"/>
            <a:ext cx="685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724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257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791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6576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124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55725" y="4529138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248400" y="44958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200400" y="4572000"/>
            <a:ext cx="324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733800" y="4572000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267200" y="4572000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800600" y="4572000"/>
            <a:ext cx="324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334000" y="45720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4196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489325" y="5214938"/>
            <a:ext cx="30845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Infinite tape with</a:t>
            </a:r>
          </a:p>
          <a:p>
            <a:r>
              <a:rPr lang="en-US"/>
              <a:t>squares containing</a:t>
            </a:r>
          </a:p>
          <a:p>
            <a:r>
              <a:rPr lang="en-US"/>
              <a:t>tape symbols chosen</a:t>
            </a:r>
          </a:p>
          <a:p>
            <a:r>
              <a:rPr lang="en-US"/>
              <a:t>from a finite alphabet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715000" y="1676400"/>
            <a:ext cx="3124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3366FF"/>
                </a:solidFill>
              </a:rPr>
              <a:t>Action</a:t>
            </a:r>
            <a:r>
              <a:rPr lang="en-US" sz="2400" b="1" dirty="0"/>
              <a:t>:</a:t>
            </a:r>
            <a:r>
              <a:rPr lang="en-US" sz="2400" dirty="0"/>
              <a:t> based </a:t>
            </a:r>
            <a:r>
              <a:rPr lang="en-US" sz="2400" dirty="0" smtClean="0"/>
              <a:t>on the </a:t>
            </a:r>
            <a:r>
              <a:rPr lang="en-US" sz="2400" dirty="0">
                <a:solidFill>
                  <a:srgbClr val="FF0000"/>
                </a:solidFill>
              </a:rPr>
              <a:t>state</a:t>
            </a:r>
            <a:r>
              <a:rPr lang="en-US" sz="2400" dirty="0"/>
              <a:t> </a:t>
            </a:r>
            <a:r>
              <a:rPr lang="en-US" sz="2400" dirty="0" smtClean="0"/>
              <a:t> &amp; the </a:t>
            </a:r>
            <a:r>
              <a:rPr lang="en-US" sz="2400" dirty="0" smtClean="0">
                <a:solidFill>
                  <a:srgbClr val="FF0000"/>
                </a:solidFill>
              </a:rPr>
              <a:t>tape </a:t>
            </a:r>
            <a:r>
              <a:rPr lang="en-US" sz="2400" dirty="0">
                <a:solidFill>
                  <a:srgbClr val="FF0000"/>
                </a:solidFill>
              </a:rPr>
              <a:t>symbol</a:t>
            </a:r>
            <a:r>
              <a:rPr lang="en-US" sz="2400" dirty="0"/>
              <a:t> </a:t>
            </a:r>
            <a:r>
              <a:rPr lang="en-US" sz="2400" dirty="0" smtClean="0"/>
              <a:t>under the </a:t>
            </a:r>
            <a:r>
              <a:rPr lang="en-US" sz="2400" dirty="0"/>
              <a:t>head: </a:t>
            </a:r>
            <a:r>
              <a:rPr lang="en-US" sz="2400" dirty="0" smtClean="0">
                <a:solidFill>
                  <a:srgbClr val="FF0000"/>
                </a:solidFill>
              </a:rPr>
              <a:t>change state</a:t>
            </a:r>
            <a:r>
              <a:rPr lang="en-US" sz="2400" dirty="0">
                <a:solidFill>
                  <a:srgbClr val="FF0000"/>
                </a:solidFill>
              </a:rPr>
              <a:t>, rewrite </a:t>
            </a:r>
            <a:r>
              <a:rPr lang="en-US" sz="2400" dirty="0" smtClean="0">
                <a:solidFill>
                  <a:srgbClr val="FF0000"/>
                </a:solidFill>
              </a:rPr>
              <a:t>the symbol &amp; move </a:t>
            </a:r>
            <a:r>
              <a:rPr lang="en-US" sz="2400" dirty="0" smtClean="0"/>
              <a:t>the head </a:t>
            </a:r>
            <a:r>
              <a:rPr lang="en-US" sz="2400" dirty="0"/>
              <a:t>one square.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AEC63DAD-70C7-4E33-B5C0-9B0D6CEBF1BE}" type="slidenum">
              <a:rPr lang="en-US"/>
              <a:pPr/>
              <a:t>32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Turing-Machine Formalism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828800"/>
            <a:ext cx="7924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TM is described by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07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09600" lvl="0" indent="-609600" algn="ctr">
              <a:spcBef>
                <a:spcPct val="20000"/>
              </a:spcBef>
            </a:pPr>
            <a:r>
              <a:rPr lang="en-US" sz="3200" noProof="0" dirty="0" smtClean="0"/>
              <a:t>  </a:t>
            </a:r>
            <a:r>
              <a:rPr lang="en-US" sz="3200" b="1" noProof="0" dirty="0" smtClean="0">
                <a:solidFill>
                  <a:srgbClr val="0000FF"/>
                </a:solidFill>
              </a:rPr>
              <a:t>M = (Q, </a:t>
            </a:r>
            <a:r>
              <a:rPr lang="en-US" sz="3200" b="1" dirty="0" smtClean="0">
                <a:solidFill>
                  <a:srgbClr val="0000FF"/>
                </a:solidFill>
                <a:latin typeface="Lucida Sans Unicode" pitchFamily="34" charset="0"/>
              </a:rPr>
              <a:t>Σ, Γ, δ, </a:t>
            </a:r>
            <a:r>
              <a:rPr lang="en-US" sz="3200" b="1" noProof="0" dirty="0" smtClean="0">
                <a:solidFill>
                  <a:srgbClr val="0000FF"/>
                </a:solidFill>
              </a:rPr>
              <a:t>q</a:t>
            </a:r>
            <a:r>
              <a:rPr lang="en-US" sz="3200" b="1" baseline="-25000" noProof="0" dirty="0" smtClean="0">
                <a:solidFill>
                  <a:srgbClr val="0000FF"/>
                </a:solidFill>
              </a:rPr>
              <a:t>0</a:t>
            </a:r>
            <a:r>
              <a:rPr lang="en-US" sz="3200" b="1" noProof="0" dirty="0" smtClean="0">
                <a:solidFill>
                  <a:srgbClr val="0000FF"/>
                </a:solidFill>
              </a:rPr>
              <a:t>, B, F)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finite set of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(Q, typically).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alphabet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Σ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typically).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tape alphabet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Γ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typically; contains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Σ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transition function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typically).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state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(q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in Q, typically).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blank symbol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(B, in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Γ- Σ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typically).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Char char="u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tape except for the input is blank initially.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set of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states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⊆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Q, typically).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41EDCBBE-6D79-46FD-B3C6-42641ED14AB5}" type="slidenum">
              <a:rPr lang="en-US"/>
              <a:pPr/>
              <a:t>33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Conventions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b, … are input symbols.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…, X, Y, Z are tape symbols.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…, w, x, y, z are strings of input symbols.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 are strings of tape symbols.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C0BC174-DCFA-4E52-8CC2-ACA6CD3C9D10}" type="slidenum">
              <a:rPr lang="en-US"/>
              <a:pPr/>
              <a:t>34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The Transition Function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775136"/>
            <a:ext cx="8001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Takes two arguments: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state, in Q.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tape symbol in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Γ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(q, Z)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either undefined or a triple of the form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(p, Y, D).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is the next state, in Q.</a:t>
            </a:r>
          </a:p>
          <a:p>
            <a:pPr marL="990600" lvl="1" indent="-5334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is the new tape symbol in </a:t>
            </a:r>
            <a:r>
              <a:rPr lang="en-US" sz="2800" dirty="0" smtClean="0">
                <a:solidFill>
                  <a:srgbClr val="FF0000"/>
                </a:solidFill>
                <a:latin typeface="Lucida Sans Unicode" pitchFamily="34" charset="0"/>
              </a:rPr>
              <a:t>Γ</a:t>
            </a:r>
            <a:r>
              <a:rPr lang="en-US" sz="2800" dirty="0" smtClean="0">
                <a:latin typeface="Lucida Sans Unicode" pitchFamily="34" charset="0"/>
              </a:rPr>
              <a:t>, written in the cell being scanned, replacing whatever symbol was there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is 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 or R (direction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head moves)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EAFACE1F-30ED-4503-BB6F-430419D78960}" type="slidenum">
              <a:rPr lang="en-US"/>
              <a:pPr/>
              <a:t>35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Actions of the PDA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(q, Z) = (p, Y, D)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then, in state q, scanning Z under its tape head, the TM: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the state to 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Replaces Z by Y on the tape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Moves the head one square in direction D.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Char char="u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L: move left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R; move right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9627CD96-5606-4A53-ABE9-7490BE7C4A10}" type="slidenum">
              <a:rPr lang="en-US"/>
              <a:pPr/>
              <a:t>36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Turing Machine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8153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TM scans its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right, looking for a 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finds one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changes it to a 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goes to final state 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&amp;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halts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reaches a blank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changes it to a 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moves left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B7B525FC-74D0-4E4D-AD26-E4730098DA41}" type="slidenum">
              <a:rPr lang="en-US"/>
              <a:pPr/>
              <a:t>37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Turing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=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{q (start), f (final)}.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symbols =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{0, 1}.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Tape symbols =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{0, 1, B}.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(q, 0) = (q, 0, R).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(q, 1) = (f, 0, R).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(q, B) = (q, 1, L).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BA2B49C-EC99-4334-8EF2-B782C264B805}" type="slidenum">
              <a:rPr lang="en-US"/>
              <a:pPr/>
              <a:t>38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solidFill>
                  <a:srgbClr val="FF0066"/>
                </a:solidFill>
                <a:latin typeface="Lucida Sans Unicode" pitchFamily="34" charset="0"/>
              </a:rPr>
              <a:t>δ</a:t>
            </a:r>
            <a:r>
              <a:rPr lang="en-US" sz="2800" dirty="0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B) = (q, 1, L)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676400" y="4876800"/>
            <a:ext cx="3485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. . . </a:t>
            </a:r>
            <a:r>
              <a:rPr lang="en-US" sz="2400" dirty="0" smtClean="0"/>
              <a:t>   </a:t>
            </a:r>
            <a:r>
              <a:rPr lang="en-US" sz="2400" dirty="0"/>
              <a:t>B  </a:t>
            </a:r>
            <a:r>
              <a:rPr lang="en-US" sz="2400" dirty="0" smtClean="0"/>
              <a:t> </a:t>
            </a:r>
            <a:r>
              <a:rPr lang="en-US" sz="2400" dirty="0" err="1" smtClean="0"/>
              <a:t>B</a:t>
            </a:r>
            <a:r>
              <a:rPr lang="en-US" sz="2400" dirty="0" smtClean="0"/>
              <a:t>    0   0   B   </a:t>
            </a:r>
            <a:r>
              <a:rPr lang="en-US" sz="2400" dirty="0" err="1" smtClean="0"/>
              <a:t>B</a:t>
            </a:r>
            <a:r>
              <a:rPr lang="en-US" sz="2400" dirty="0" smtClean="0"/>
              <a:t>   </a:t>
            </a:r>
            <a:r>
              <a:rPr lang="en-US" sz="2400" dirty="0"/>
              <a:t>. . .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2743200" y="3505200"/>
            <a:ext cx="914400" cy="1371600"/>
            <a:chOff x="1680" y="2208"/>
            <a:chExt cx="576" cy="864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/>
                <a:t>q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503F64B9-6858-49A9-A5E0-19820E213BD5}" type="slidenum">
              <a:rPr lang="en-US"/>
              <a:pPr/>
              <a:t>39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solidFill>
                  <a:srgbClr val="FF0066"/>
                </a:solidFill>
                <a:latin typeface="Lucida Sans Unicode" pitchFamily="34" charset="0"/>
              </a:rPr>
              <a:t>δ</a:t>
            </a:r>
            <a:r>
              <a:rPr lang="en-US" sz="2800" dirty="0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B) = (q, 1, L)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4876800"/>
            <a:ext cx="341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. . . </a:t>
            </a:r>
            <a:r>
              <a:rPr lang="en-US" sz="2400" dirty="0" smtClean="0"/>
              <a:t>   </a:t>
            </a:r>
            <a:r>
              <a:rPr lang="en-US" sz="2400" dirty="0"/>
              <a:t>B </a:t>
            </a:r>
            <a:r>
              <a:rPr lang="en-US" sz="2400" dirty="0" smtClean="0"/>
              <a:t>  </a:t>
            </a:r>
            <a:r>
              <a:rPr lang="en-US" sz="2400" dirty="0" err="1"/>
              <a:t>B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0 </a:t>
            </a:r>
            <a:r>
              <a:rPr lang="en-US" sz="2400" dirty="0" smtClean="0"/>
              <a:t>  </a:t>
            </a:r>
            <a:r>
              <a:rPr lang="en-US" sz="2400" dirty="0"/>
              <a:t>0 </a:t>
            </a:r>
            <a:r>
              <a:rPr lang="en-US" sz="2400" dirty="0" smtClean="0"/>
              <a:t>   B   </a:t>
            </a:r>
            <a:r>
              <a:rPr lang="en-US" sz="2400" dirty="0" err="1"/>
              <a:t>B</a:t>
            </a:r>
            <a:r>
              <a:rPr lang="en-US" sz="2400" dirty="0"/>
              <a:t>  . . .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124200" y="3505200"/>
            <a:ext cx="914400" cy="1371600"/>
            <a:chOff x="1680" y="2208"/>
            <a:chExt cx="576" cy="864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/>
                <a:t>q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Alan Turing</a:t>
            </a:r>
            <a:endParaRPr lang="en-US" b="1" dirty="0"/>
          </a:p>
        </p:txBody>
      </p:sp>
      <p:pic>
        <p:nvPicPr>
          <p:cNvPr id="4" name="Picture 10" descr="http://www.turing.org.uk/turing/pi/pass.gif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</a:blip>
          <a:srcRect/>
          <a:stretch>
            <a:fillRect/>
          </a:stretch>
        </p:blipFill>
        <p:spPr bwMode="auto">
          <a:xfrm>
            <a:off x="1447800" y="1676400"/>
            <a:ext cx="1943100" cy="2297113"/>
          </a:xfrm>
          <a:prstGeom prst="rect">
            <a:avLst/>
          </a:prstGeom>
          <a:noFill/>
          <a:ln w="76200" cmpd="tri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5" name="Picture 14" descr="Turing in 19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86200" y="1981200"/>
            <a:ext cx="4133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tabLst>
                <a:tab pos="-16184563" algn="l"/>
                <a:tab pos="0" algn="l"/>
                <a:tab pos="18495963" algn="l"/>
                <a:tab pos="50863500" algn="l"/>
              </a:tabLst>
            </a:pPr>
            <a:r>
              <a:rPr lang="en-US" altLang="en-US" dirty="0">
                <a:solidFill>
                  <a:srgbClr val="66FF33"/>
                </a:solidFill>
              </a:rPr>
              <a:t>1912 (23 June):</a:t>
            </a:r>
            <a:r>
              <a:rPr lang="en-US" altLang="en-US" dirty="0"/>
              <a:t> Birth, Paddington, London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66FF33"/>
                </a:solidFill>
              </a:rPr>
              <a:t>1954 (7 June):</a:t>
            </a:r>
            <a:r>
              <a:rPr lang="en-US" altLang="en-US" dirty="0"/>
              <a:t> Death (suicide) by cyanide poisoning, </a:t>
            </a:r>
            <a:r>
              <a:rPr lang="en-US" altLang="en-US" dirty="0" err="1"/>
              <a:t>Wilmslow</a:t>
            </a:r>
            <a:r>
              <a:rPr lang="en-US" altLang="en-US" dirty="0"/>
              <a:t>, Cheshire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F0FC74B-EB7A-4017-BEC6-D0958145D78D}" type="slidenum">
              <a:rPr lang="en-US"/>
              <a:pPr/>
              <a:t>40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solidFill>
                  <a:srgbClr val="FF0066"/>
                </a:solidFill>
                <a:latin typeface="Lucida Sans Unicode" pitchFamily="34" charset="0"/>
              </a:rPr>
              <a:t>δ</a:t>
            </a:r>
            <a:r>
              <a:rPr lang="en-US" sz="2800" dirty="0">
                <a:solidFill>
                  <a:srgbClr val="FF0066"/>
                </a:solidFill>
              </a:rPr>
              <a:t>(q, B) = (q, 1, L)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4876800"/>
            <a:ext cx="3485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. . . </a:t>
            </a:r>
            <a:r>
              <a:rPr lang="en-US" sz="2400" dirty="0" smtClean="0"/>
              <a:t>   </a:t>
            </a:r>
            <a:r>
              <a:rPr lang="en-US" sz="2400" dirty="0"/>
              <a:t>B </a:t>
            </a:r>
            <a:r>
              <a:rPr lang="en-US" sz="2400" dirty="0" smtClean="0"/>
              <a:t>  </a:t>
            </a:r>
            <a:r>
              <a:rPr lang="en-US" sz="2400" dirty="0" err="1" smtClean="0"/>
              <a:t>B</a:t>
            </a:r>
            <a:r>
              <a:rPr lang="en-US" sz="2400" dirty="0" smtClean="0"/>
              <a:t>   0    0   </a:t>
            </a:r>
            <a:r>
              <a:rPr lang="en-US" sz="2400" dirty="0"/>
              <a:t>B </a:t>
            </a:r>
            <a:r>
              <a:rPr lang="en-US" sz="2400" dirty="0" smtClean="0"/>
              <a:t>   </a:t>
            </a:r>
            <a:r>
              <a:rPr lang="en-US" sz="2400" dirty="0" err="1"/>
              <a:t>B</a:t>
            </a:r>
            <a:r>
              <a:rPr lang="en-US" sz="2400" dirty="0"/>
              <a:t>  . . .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505200" y="3505200"/>
            <a:ext cx="914400" cy="1371600"/>
            <a:chOff x="1680" y="2208"/>
            <a:chExt cx="576" cy="864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</a:rPr>
                <a:t>q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C56A9F6-5857-460D-983A-1A45998D9346}" type="slidenum">
              <a:rPr lang="en-US"/>
              <a:pPr/>
              <a:t>41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solidFill>
                  <a:srgbClr val="FF0066"/>
                </a:solidFill>
                <a:latin typeface="Lucida Sans Unicode" pitchFamily="34" charset="0"/>
              </a:rPr>
              <a:t>δ</a:t>
            </a:r>
            <a:r>
              <a:rPr lang="en-US" sz="2800" dirty="0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B) = (q, 1, L)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4876800"/>
            <a:ext cx="34740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. . </a:t>
            </a:r>
            <a:r>
              <a:rPr lang="en-US" sz="2400" dirty="0" smtClean="0"/>
              <a:t>.    </a:t>
            </a:r>
            <a:r>
              <a:rPr lang="en-US" sz="2400" dirty="0"/>
              <a:t>B </a:t>
            </a:r>
            <a:r>
              <a:rPr lang="en-US" sz="2400" dirty="0" smtClean="0"/>
              <a:t>   </a:t>
            </a:r>
            <a:r>
              <a:rPr lang="en-US" sz="2400" dirty="0" err="1"/>
              <a:t>B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0 </a:t>
            </a:r>
            <a:r>
              <a:rPr lang="en-US" sz="2400" dirty="0" smtClean="0"/>
              <a:t>  </a:t>
            </a:r>
            <a:r>
              <a:rPr lang="en-US" sz="2400" dirty="0"/>
              <a:t>0 </a:t>
            </a:r>
            <a:r>
              <a:rPr lang="en-US" sz="2400" dirty="0" smtClean="0"/>
              <a:t>  1    </a:t>
            </a:r>
            <a:r>
              <a:rPr lang="en-US" sz="2400" dirty="0"/>
              <a:t>B  . . .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200400" y="3505200"/>
            <a:ext cx="914400" cy="1371600"/>
            <a:chOff x="1680" y="2208"/>
            <a:chExt cx="576" cy="864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</a:rPr>
                <a:t>q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4297694-F3BB-4853-A4BC-9F9B678904E8}" type="slidenum">
              <a:rPr lang="en-US"/>
              <a:pPr/>
              <a:t>42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solidFill>
                  <a:srgbClr val="FF0066"/>
                </a:solidFill>
                <a:latin typeface="Lucida Sans Unicode" pitchFamily="34" charset="0"/>
              </a:rPr>
              <a:t>δ</a:t>
            </a:r>
            <a:r>
              <a:rPr lang="en-US" sz="2800" dirty="0">
                <a:solidFill>
                  <a:srgbClr val="FF0066"/>
                </a:solidFill>
              </a:rPr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B) = (q, 1, L)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4876800"/>
            <a:ext cx="34740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. . </a:t>
            </a:r>
            <a:r>
              <a:rPr lang="en-US" sz="2400" dirty="0" smtClean="0"/>
              <a:t>.     </a:t>
            </a:r>
            <a:r>
              <a:rPr lang="en-US" sz="2400" dirty="0"/>
              <a:t>B </a:t>
            </a:r>
            <a:r>
              <a:rPr lang="en-US" sz="2400" dirty="0" smtClean="0"/>
              <a:t>  </a:t>
            </a:r>
            <a:r>
              <a:rPr lang="en-US" sz="2400" dirty="0" err="1"/>
              <a:t>B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0 </a:t>
            </a:r>
            <a:r>
              <a:rPr lang="en-US" sz="2400" dirty="0" smtClean="0"/>
              <a:t>  </a:t>
            </a:r>
            <a:r>
              <a:rPr lang="en-US" sz="2400" dirty="0"/>
              <a:t>0 </a:t>
            </a:r>
            <a:r>
              <a:rPr lang="en-US" sz="2400" dirty="0" smtClean="0"/>
              <a:t>  </a:t>
            </a:r>
            <a:r>
              <a:rPr lang="en-US" sz="2400" dirty="0"/>
              <a:t>1 </a:t>
            </a:r>
            <a:r>
              <a:rPr lang="en-US" sz="2400" dirty="0" smtClean="0"/>
              <a:t>   </a:t>
            </a:r>
            <a:r>
              <a:rPr lang="en-US" sz="2400" dirty="0"/>
              <a:t>B  . . .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505200" y="3505200"/>
            <a:ext cx="914400" cy="1371600"/>
            <a:chOff x="1680" y="2208"/>
            <a:chExt cx="576" cy="864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</a:rPr>
                <a:t>q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7A29BA74-7F4C-4A32-A957-A36948FC4093}" type="slidenum">
              <a:rPr lang="en-US"/>
              <a:pPr/>
              <a:t>43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(q, B) = (q, 1, L)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4876800"/>
            <a:ext cx="34740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. . .  </a:t>
            </a:r>
            <a:r>
              <a:rPr lang="en-US" sz="2400" dirty="0" smtClean="0"/>
              <a:t>   B   </a:t>
            </a:r>
            <a:r>
              <a:rPr lang="en-US" sz="2400" dirty="0" err="1"/>
              <a:t>B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0 </a:t>
            </a:r>
            <a:r>
              <a:rPr lang="en-US" sz="2400" dirty="0" smtClean="0"/>
              <a:t>  </a:t>
            </a:r>
            <a:r>
              <a:rPr lang="en-US" sz="2400" dirty="0"/>
              <a:t>0 </a:t>
            </a:r>
            <a:r>
              <a:rPr lang="en-US" sz="2400" dirty="0" smtClean="0"/>
              <a:t>  </a:t>
            </a:r>
            <a:r>
              <a:rPr lang="en-US" sz="2400" dirty="0"/>
              <a:t>0 </a:t>
            </a:r>
            <a:r>
              <a:rPr lang="en-US" sz="2400" dirty="0" smtClean="0"/>
              <a:t>   </a:t>
            </a:r>
            <a:r>
              <a:rPr lang="en-US" sz="2400" dirty="0"/>
              <a:t>B  . . .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886200" y="3505200"/>
            <a:ext cx="914400" cy="1371600"/>
            <a:chOff x="1680" y="2208"/>
            <a:chExt cx="576" cy="864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783908" y="4224338"/>
            <a:ext cx="316753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move is possible.</a:t>
            </a:r>
          </a:p>
          <a:p>
            <a:r>
              <a:rPr lang="en-US" sz="2800" dirty="0">
                <a:solidFill>
                  <a:srgbClr val="0000FF"/>
                </a:solidFill>
              </a:rPr>
              <a:t>The TM halts and</a:t>
            </a:r>
          </a:p>
          <a:p>
            <a:r>
              <a:rPr lang="en-US" sz="2800" dirty="0">
                <a:solidFill>
                  <a:srgbClr val="0000FF"/>
                </a:solidFill>
              </a:rPr>
              <a:t>accepts.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91EC50F3-5951-4440-B009-6EAC73B40278}" type="slidenum">
              <a:rPr lang="en-US"/>
              <a:pPr/>
              <a:t>44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Instantaneous Descriptions of a Turing Machine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20574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Initially, a TM has a tape consisting of 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of input symbols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surrounded by 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infinity of blanks in both directions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TM is in the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state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the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 is at the leftmost input symbol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537F1BFC-F062-40F3-8714-F1EB14EA148D}" type="slidenum">
              <a:rPr lang="en-US"/>
              <a:pPr/>
              <a:t>45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TM </a:t>
            </a:r>
            <a:r>
              <a:rPr lang="en-US" dirty="0" smtClean="0"/>
              <a:t>ID’s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ID is a string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where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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tape between the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leftmost and rightmost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nonblanks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(inclusive).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q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immediately to the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of the tape symbol scanned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q is at the right end, it is scanning 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scanning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left end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consecutive B’s at and to the right of q are part of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1664376-245A-4FAB-B7CB-24C84B7B2C32}" type="slidenum">
              <a:rPr lang="en-US"/>
              <a:pPr/>
              <a:t>46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TM ID’s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for PDA’s we may use symbols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represent “becomes in one move” &amp; “becomes in zero or more moves,”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The moves of the previous TM are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q00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0q0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00q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0q01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00q1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000f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E09D6AA0-D2DB-4EBA-9981-B3ED2938DA0A}" type="slidenum">
              <a:rPr lang="en-US"/>
              <a:pPr/>
              <a:t>47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Formal Definition of Moves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(q, Z) = (p, Y, R),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Char char="u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Char char="u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Z is the blank B, then also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(q, Z) = (p, Y, L),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Char char="u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any X,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Char char="u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In addition,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⊦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pB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001541F2-AD06-40F3-90CD-FEA0EF70C40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States &amp; Transitions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438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638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3581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6971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5867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3733800" y="31242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7" imgW="1562040" imgH="469800" progId="Equation.3">
                  <p:embed/>
                </p:oleObj>
              </mc:Choice>
              <mc:Fallback>
                <p:oleObj name="Equation" r:id="rId7" imgW="156204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667000" y="205740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4572000" y="19050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981200" y="1447800"/>
            <a:ext cx="91255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Read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962400" y="1295400"/>
            <a:ext cx="994247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Write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5334000" y="213360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324600" y="1524000"/>
            <a:ext cx="1652760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Move Left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4384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638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3276600" y="6019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24"/>
          <p:cNvGraphicFramePr>
            <a:graphicFrameLocks noChangeAspect="1"/>
          </p:cNvGraphicFramePr>
          <p:nvPr/>
        </p:nvGraphicFramePr>
        <p:xfrm>
          <a:off x="26971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5"/>
          <p:cNvGraphicFramePr>
            <a:graphicFrameLocks noChangeAspect="1"/>
          </p:cNvGraphicFramePr>
          <p:nvPr/>
        </p:nvGraphicFramePr>
        <p:xfrm>
          <a:off x="5867400" y="5715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150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/>
        </p:nvGraphicFramePr>
        <p:xfrm>
          <a:off x="3657600" y="5562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1" imgW="1587240" imgH="469800" progId="Equation.3">
                  <p:embed/>
                </p:oleObj>
              </mc:Choice>
              <mc:Fallback>
                <p:oleObj name="Equation" r:id="rId11" imgW="1587240" imgH="469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257800" y="51054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6248400" y="4572000"/>
            <a:ext cx="1849737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Move Right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7CAB96A6-25C0-4770-B378-AFAA147F946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0"/>
            <a:ext cx="193751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1066800" y="4876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4267200" y="4876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>
            <a:off x="19050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33"/>
          <p:cNvGraphicFramePr>
            <a:graphicFrameLocks noChangeAspect="1"/>
          </p:cNvGraphicFramePr>
          <p:nvPr/>
        </p:nvGraphicFramePr>
        <p:xfrm>
          <a:off x="1325563" y="4957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957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4"/>
          <p:cNvGraphicFramePr>
            <a:graphicFrameLocks noChangeAspect="1"/>
          </p:cNvGraphicFramePr>
          <p:nvPr/>
        </p:nvGraphicFramePr>
        <p:xfrm>
          <a:off x="4495800" y="4953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9530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5"/>
          <p:cNvGraphicFramePr>
            <a:graphicFrameLocks noChangeAspect="1"/>
          </p:cNvGraphicFramePr>
          <p:nvPr/>
        </p:nvGraphicFramePr>
        <p:xfrm>
          <a:off x="2286000" y="4800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64"/>
          <p:cNvSpPr>
            <a:spLocks noChangeShapeType="1"/>
          </p:cNvSpPr>
          <p:nvPr/>
        </p:nvSpPr>
        <p:spPr bwMode="auto">
          <a:xfrm>
            <a:off x="381000" y="1447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13" name="Line 65"/>
          <p:cNvSpPr>
            <a:spLocks noChangeShapeType="1"/>
          </p:cNvSpPr>
          <p:nvPr/>
        </p:nvSpPr>
        <p:spPr bwMode="auto">
          <a:xfrm>
            <a:off x="381000" y="2133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14" name="Line 66"/>
          <p:cNvSpPr>
            <a:spLocks noChangeShapeType="1"/>
          </p:cNvSpPr>
          <p:nvPr/>
        </p:nvSpPr>
        <p:spPr bwMode="auto">
          <a:xfrm>
            <a:off x="1752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5" name="Line 67"/>
          <p:cNvSpPr>
            <a:spLocks noChangeShapeType="1"/>
          </p:cNvSpPr>
          <p:nvPr/>
        </p:nvSpPr>
        <p:spPr bwMode="auto">
          <a:xfrm>
            <a:off x="2362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6" name="Line 68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7" name="Line 69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8" name="Line 70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9" name="Line 71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20" name="Line 72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21" name="Line 73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22" name="Line 74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23" name="Line 75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24" name="Text Box 76"/>
          <p:cNvSpPr txBox="1">
            <a:spLocks noChangeArrowheads="1"/>
          </p:cNvSpPr>
          <p:nvPr/>
        </p:nvSpPr>
        <p:spPr bwMode="auto">
          <a:xfrm>
            <a:off x="7772400" y="13716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25" name="Text Box 77"/>
          <p:cNvSpPr txBox="1">
            <a:spLocks noChangeArrowheads="1"/>
          </p:cNvSpPr>
          <p:nvPr/>
        </p:nvSpPr>
        <p:spPr bwMode="auto">
          <a:xfrm>
            <a:off x="685800" y="13716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......</a:t>
            </a:r>
          </a:p>
        </p:txBody>
      </p:sp>
      <p:sp>
        <p:nvSpPr>
          <p:cNvPr id="26" name="Line 78"/>
          <p:cNvSpPr>
            <a:spLocks noChangeShapeType="1"/>
          </p:cNvSpPr>
          <p:nvPr/>
        </p:nvSpPr>
        <p:spPr bwMode="auto">
          <a:xfrm flipV="1">
            <a:off x="44958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graphicFrame>
        <p:nvGraphicFramePr>
          <p:cNvPr id="27" name="Object 79"/>
          <p:cNvGraphicFramePr>
            <a:graphicFrameLocks noChangeAspect="1"/>
          </p:cNvGraphicFramePr>
          <p:nvPr/>
        </p:nvGraphicFramePr>
        <p:xfrm>
          <a:off x="1955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0"/>
          <p:cNvGraphicFramePr>
            <a:graphicFrameLocks noChangeAspect="1"/>
          </p:cNvGraphicFramePr>
          <p:nvPr/>
        </p:nvGraphicFramePr>
        <p:xfrm>
          <a:off x="2565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1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2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6"/>
          <p:cNvGraphicFramePr>
            <a:graphicFrameLocks noChangeAspect="1"/>
          </p:cNvGraphicFramePr>
          <p:nvPr/>
        </p:nvGraphicFramePr>
        <p:xfrm>
          <a:off x="5613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7"/>
          <p:cNvGraphicFramePr>
            <a:graphicFrameLocks noChangeAspect="1"/>
          </p:cNvGraphicFramePr>
          <p:nvPr/>
        </p:nvGraphicFramePr>
        <p:xfrm>
          <a:off x="31242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8"/>
          <p:cNvGraphicFramePr>
            <a:graphicFrameLocks noChangeAspect="1"/>
          </p:cNvGraphicFramePr>
          <p:nvPr/>
        </p:nvGraphicFramePr>
        <p:xfrm>
          <a:off x="3810000" y="160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9"/>
          <p:cNvGraphicFramePr>
            <a:graphicFrameLocks noChangeAspect="1"/>
          </p:cNvGraphicFramePr>
          <p:nvPr/>
        </p:nvGraphicFramePr>
        <p:xfrm>
          <a:off x="49530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9" imgW="241200" imgH="279360" progId="Equation.3">
                  <p:embed/>
                </p:oleObj>
              </mc:Choice>
              <mc:Fallback>
                <p:oleObj name="Equation" r:id="rId19" imgW="241200" imgH="27936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90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25"/>
          <p:cNvSpPr txBox="1">
            <a:spLocks noChangeArrowheads="1"/>
          </p:cNvSpPr>
          <p:nvPr/>
        </p:nvSpPr>
        <p:spPr bwMode="auto">
          <a:xfrm>
            <a:off x="38862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37" name="Object 126"/>
          <p:cNvGraphicFramePr>
            <a:graphicFrameLocks noChangeAspect="1"/>
          </p:cNvGraphicFramePr>
          <p:nvPr/>
        </p:nvGraphicFramePr>
        <p:xfrm>
          <a:off x="4267200" y="2590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22" imgW="380880" imgH="520560" progId="Equation.3">
                  <p:embed/>
                </p:oleObj>
              </mc:Choice>
              <mc:Fallback>
                <p:oleObj name="Equation" r:id="rId22" imgW="380880" imgH="52056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27"/>
          <p:cNvSpPr txBox="1">
            <a:spLocks noChangeArrowheads="1"/>
          </p:cNvSpPr>
          <p:nvPr/>
        </p:nvSpPr>
        <p:spPr bwMode="auto">
          <a:xfrm>
            <a:off x="3200400" y="3124200"/>
            <a:ext cx="232012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current state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/>
          <a:p>
            <a:pPr>
              <a:defRPr/>
            </a:pPr>
            <a:fld id="{DF22DFB4-B2EE-4A57-BF2E-79D8AC024E7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0960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The Vision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2057400" y="1524000"/>
            <a:ext cx="6858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Alan Turing, regarded by some as the father of computer science, was among the first to envision the power of a computer and the importance of software over hardware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knew the computer would mean unlimited potential in the creation and implementation of artificial intelligence and was determined to be the first to act on this belief.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C761B86B-AAB7-47F0-9FCE-D7BB2036DE83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772400" y="8382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85800" y="8382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graphicFrame>
        <p:nvGraphicFramePr>
          <p:cNvPr id="20" name="Object 23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4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5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7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8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9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0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1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3733800" y="381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30" name="Oval 35"/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Oval 36"/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" name="Object 38"/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9"/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0"/>
          <p:cNvGraphicFramePr>
            <a:graphicFrameLocks noChangeAspect="1"/>
          </p:cNvGraphicFramePr>
          <p:nvPr/>
        </p:nvGraphicFramePr>
        <p:xfrm>
          <a:off x="1676400" y="5638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20" imgW="1587240" imgH="469800" progId="Equation.3">
                  <p:embed/>
                </p:oleObj>
              </mc:Choice>
              <mc:Fallback>
                <p:oleObj name="Equation" r:id="rId20" imgW="1587240" imgH="469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7772400" y="35052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685800" y="35052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 flipV="1">
            <a:off x="5105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graphicFrame>
        <p:nvGraphicFramePr>
          <p:cNvPr id="51" name="Object 56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7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8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9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0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1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62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63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64"/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66"/>
          <p:cNvSpPr txBox="1">
            <a:spLocks noChangeArrowheads="1"/>
          </p:cNvSpPr>
          <p:nvPr/>
        </p:nvSpPr>
        <p:spPr bwMode="auto">
          <a:xfrm>
            <a:off x="3733800" y="3048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61" name="Object 67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8"/>
          <p:cNvGraphicFramePr>
            <a:graphicFrameLocks noChangeAspect="1"/>
          </p:cNvGraphicFramePr>
          <p:nvPr/>
        </p:nvGraphicFramePr>
        <p:xfrm>
          <a:off x="48768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4" imgW="444240" imgH="520560" progId="Equation.3">
                  <p:embed/>
                </p:oleObj>
              </mc:Choice>
              <mc:Fallback>
                <p:oleObj name="Equation" r:id="rId34" imgW="444240" imgH="52056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B28EF395-5B4C-4BB3-875D-360CCF9E92E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772400" y="8382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85800" y="8382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733800" y="381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" name="Object 30"/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1"/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2"/>
          <p:cNvGraphicFramePr>
            <a:graphicFrameLocks noChangeAspect="1"/>
          </p:cNvGraphicFramePr>
          <p:nvPr/>
        </p:nvGraphicFramePr>
        <p:xfrm>
          <a:off x="1689100" y="56388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20" imgW="1562040" imgH="469800" progId="Equation.3">
                  <p:embed/>
                </p:oleObj>
              </mc:Choice>
              <mc:Fallback>
                <p:oleObj name="Equation" r:id="rId20" imgW="156204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6388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7772400" y="35052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685800" y="35052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V="1">
            <a:off x="3886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" name="Object 48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9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0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1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2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3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4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5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3733800" y="3048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61" name="Object 58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59"/>
          <p:cNvGraphicFramePr>
            <a:graphicFrameLocks noChangeAspect="1"/>
          </p:cNvGraphicFramePr>
          <p:nvPr/>
        </p:nvGraphicFramePr>
        <p:xfrm>
          <a:off x="36576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34" imgW="444240" imgH="520560" progId="Equation.3">
                  <p:embed/>
                </p:oleObj>
              </mc:Choice>
              <mc:Fallback>
                <p:oleObj name="Equation" r:id="rId34" imgW="444240" imgH="5205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136525" y="-50800"/>
            <a:ext cx="189314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66FC3616-919E-4FF3-9ED5-F59A0870E6FB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81000" y="96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81000" y="165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752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971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81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191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800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410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019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629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39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772400" y="8890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85800" y="8890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57150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1955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2565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6146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/>
        </p:nvGraphicFramePr>
        <p:xfrm>
          <a:off x="6756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5613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31242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/>
        </p:nvGraphicFramePr>
        <p:xfrm>
          <a:off x="3810000" y="111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17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/>
        </p:nvGraphicFramePr>
        <p:xfrm>
          <a:off x="4953000" y="119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93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44196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733800" y="431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4572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36576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295400" y="6146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" name="Object 30"/>
          <p:cNvGraphicFramePr>
            <a:graphicFrameLocks noChangeAspect="1"/>
          </p:cNvGraphicFramePr>
          <p:nvPr/>
        </p:nvGraphicFramePr>
        <p:xfrm>
          <a:off x="715963" y="5846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846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1"/>
          <p:cNvGraphicFramePr>
            <a:graphicFrameLocks noChangeAspect="1"/>
          </p:cNvGraphicFramePr>
          <p:nvPr/>
        </p:nvGraphicFramePr>
        <p:xfrm>
          <a:off x="3886200" y="584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420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2"/>
          <p:cNvGraphicFramePr>
            <a:graphicFrameLocks noChangeAspect="1"/>
          </p:cNvGraphicFramePr>
          <p:nvPr/>
        </p:nvGraphicFramePr>
        <p:xfrm>
          <a:off x="1651000" y="56896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20" imgW="1638000" imgH="469800" progId="Equation.3">
                  <p:embed/>
                </p:oleObj>
              </mc:Choice>
              <mc:Fallback>
                <p:oleObj name="Equation" r:id="rId20" imgW="163800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689600"/>
                        <a:ext cx="1638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81000" y="363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381000" y="4318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752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2362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2971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581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4191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4800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410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6019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629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7239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7772400" y="35560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685800" y="3556000"/>
            <a:ext cx="88678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......</a:t>
            </a: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V="1">
            <a:off x="6324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 sz="3600"/>
          </a:p>
        </p:txBody>
      </p:sp>
      <p:graphicFrame>
        <p:nvGraphicFramePr>
          <p:cNvPr id="51" name="Object 48"/>
          <p:cNvGraphicFramePr>
            <a:graphicFrameLocks noChangeAspect="1"/>
          </p:cNvGraphicFramePr>
          <p:nvPr/>
        </p:nvGraphicFramePr>
        <p:xfrm>
          <a:off x="1955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9"/>
          <p:cNvGraphicFramePr>
            <a:graphicFrameLocks noChangeAspect="1"/>
          </p:cNvGraphicFramePr>
          <p:nvPr/>
        </p:nvGraphicFramePr>
        <p:xfrm>
          <a:off x="2565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0"/>
          <p:cNvGraphicFramePr>
            <a:graphicFrameLocks noChangeAspect="1"/>
          </p:cNvGraphicFramePr>
          <p:nvPr/>
        </p:nvGraphicFramePr>
        <p:xfrm>
          <a:off x="6146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1"/>
          <p:cNvGraphicFramePr>
            <a:graphicFrameLocks noChangeAspect="1"/>
          </p:cNvGraphicFramePr>
          <p:nvPr/>
        </p:nvGraphicFramePr>
        <p:xfrm>
          <a:off x="6756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2"/>
          <p:cNvGraphicFramePr>
            <a:graphicFrameLocks noChangeAspect="1"/>
          </p:cNvGraphicFramePr>
          <p:nvPr/>
        </p:nvGraphicFramePr>
        <p:xfrm>
          <a:off x="5581650" y="3790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26" imgW="317160" imgH="368280" progId="Equation.3">
                  <p:embed/>
                </p:oleObj>
              </mc:Choice>
              <mc:Fallback>
                <p:oleObj name="Equation" r:id="rId26" imgW="317160" imgH="3682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79095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3"/>
          <p:cNvGraphicFramePr>
            <a:graphicFrameLocks noChangeAspect="1"/>
          </p:cNvGraphicFramePr>
          <p:nvPr/>
        </p:nvGraphicFramePr>
        <p:xfrm>
          <a:off x="3124200" y="386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60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4"/>
          <p:cNvGraphicFramePr>
            <a:graphicFrameLocks noChangeAspect="1"/>
          </p:cNvGraphicFramePr>
          <p:nvPr/>
        </p:nvGraphicFramePr>
        <p:xfrm>
          <a:off x="3810000" y="3784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29" imgW="253800" imgH="393480" progId="Equation.3">
                  <p:embed/>
                </p:oleObj>
              </mc:Choice>
              <mc:Fallback>
                <p:oleObj name="Equation" r:id="rId29" imgW="253800" imgH="3934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84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5"/>
          <p:cNvGraphicFramePr>
            <a:graphicFrameLocks noChangeAspect="1"/>
          </p:cNvGraphicFramePr>
          <p:nvPr/>
        </p:nvGraphicFramePr>
        <p:xfrm>
          <a:off x="4953000" y="3860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0" imgW="241200" imgH="279360" progId="Equation.3">
                  <p:embed/>
                </p:oleObj>
              </mc:Choice>
              <mc:Fallback>
                <p:oleObj name="Equation" r:id="rId30" imgW="241200" imgH="2793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60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/>
        </p:nvGraphicFramePr>
        <p:xfrm>
          <a:off x="4425950" y="3805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31" imgW="253800" imgH="393480" progId="Equation.3">
                  <p:embed/>
                </p:oleObj>
              </mc:Choice>
              <mc:Fallback>
                <p:oleObj name="Equation" r:id="rId31" imgW="253800" imgH="393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8052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3733800" y="3098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61" name="Object 58"/>
          <p:cNvGraphicFramePr>
            <a:graphicFrameLocks noChangeAspect="1"/>
          </p:cNvGraphicFramePr>
          <p:nvPr/>
        </p:nvGraphicFramePr>
        <p:xfrm>
          <a:off x="55626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33" imgW="380880" imgH="520560" progId="Equation.3">
                  <p:embed/>
                </p:oleObj>
              </mc:Choice>
              <mc:Fallback>
                <p:oleObj name="Equation" r:id="rId33" imgW="380880" imgH="5205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59"/>
          <p:cNvGraphicFramePr>
            <a:graphicFrameLocks noChangeAspect="1"/>
          </p:cNvGraphicFramePr>
          <p:nvPr/>
        </p:nvGraphicFramePr>
        <p:xfrm>
          <a:off x="6096000" y="4800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35" imgW="444240" imgH="520560" progId="Equation.3">
                  <p:embed/>
                </p:oleObj>
              </mc:Choice>
              <mc:Fallback>
                <p:oleObj name="Equation" r:id="rId35" imgW="444240" imgH="5205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136525" y="0"/>
            <a:ext cx="189314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FC5B1D17-9080-4B5E-9A49-8B85A3C6D6C1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Determinism</a:t>
            </a: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2286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3048000" y="2895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V="1">
            <a:off x="990600" y="33528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487363" y="3890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890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3276600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990600" y="2971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219200" y="2057400"/>
            <a:ext cx="170328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u="sng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791200" y="1981200"/>
            <a:ext cx="26050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u="sng">
                <a:solidFill>
                  <a:srgbClr val="FF0000"/>
                </a:solidFill>
              </a:rPr>
              <a:t>Not</a:t>
            </a:r>
            <a:r>
              <a:rPr lang="en-US" sz="3600" u="sng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14" name="Oval 32"/>
          <p:cNvSpPr>
            <a:spLocks noChangeArrowheads="1"/>
          </p:cNvSpPr>
          <p:nvPr/>
        </p:nvSpPr>
        <p:spPr bwMode="auto">
          <a:xfrm>
            <a:off x="30480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33"/>
          <p:cNvGraphicFramePr>
            <a:graphicFrameLocks noChangeAspect="1"/>
          </p:cNvGraphicFramePr>
          <p:nvPr/>
        </p:nvGraphicFramePr>
        <p:xfrm>
          <a:off x="3282950" y="45672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567238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990600" y="44196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7" name="Object 35"/>
          <p:cNvGraphicFramePr>
            <a:graphicFrameLocks noChangeAspect="1"/>
          </p:cNvGraphicFramePr>
          <p:nvPr/>
        </p:nvGraphicFramePr>
        <p:xfrm>
          <a:off x="908050" y="48006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11" imgW="1600200" imgH="469800" progId="Equation.3">
                  <p:embed/>
                </p:oleObj>
              </mc:Choice>
              <mc:Fallback>
                <p:oleObj name="Equation" r:id="rId11" imgW="1600200" imgH="469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800600"/>
                        <a:ext cx="1600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36"/>
          <p:cNvSpPr>
            <a:spLocks noChangeArrowheads="1"/>
          </p:cNvSpPr>
          <p:nvPr/>
        </p:nvSpPr>
        <p:spPr bwMode="auto">
          <a:xfrm>
            <a:off x="5257800" y="3733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Oval 37"/>
          <p:cNvSpPr>
            <a:spLocks noChangeArrowheads="1"/>
          </p:cNvSpPr>
          <p:nvPr/>
        </p:nvSpPr>
        <p:spPr bwMode="auto">
          <a:xfrm>
            <a:off x="80772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V="1">
            <a:off x="6019800" y="32766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39"/>
          <p:cNvGraphicFramePr>
            <a:graphicFrameLocks noChangeAspect="1"/>
          </p:cNvGraphicFramePr>
          <p:nvPr/>
        </p:nvGraphicFramePr>
        <p:xfrm>
          <a:off x="5516563" y="3814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13" imgW="380880" imgH="520560" progId="Equation.3">
                  <p:embed/>
                </p:oleObj>
              </mc:Choice>
              <mc:Fallback>
                <p:oleObj name="Equation" r:id="rId13" imgW="380880" imgH="5205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3814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0"/>
          <p:cNvGraphicFramePr>
            <a:graphicFrameLocks noChangeAspect="1"/>
          </p:cNvGraphicFramePr>
          <p:nvPr/>
        </p:nvGraphicFramePr>
        <p:xfrm>
          <a:off x="8305800" y="2895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895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1"/>
          <p:cNvGraphicFramePr>
            <a:graphicFrameLocks noChangeAspect="1"/>
          </p:cNvGraphicFramePr>
          <p:nvPr/>
        </p:nvGraphicFramePr>
        <p:xfrm>
          <a:off x="6019800" y="2895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15" imgW="1587240" imgH="469800" progId="Equation.3">
                  <p:embed/>
                </p:oleObj>
              </mc:Choice>
              <mc:Fallback>
                <p:oleObj name="Equation" r:id="rId15" imgW="1587240" imgH="469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42"/>
          <p:cNvSpPr>
            <a:spLocks noChangeArrowheads="1"/>
          </p:cNvSpPr>
          <p:nvPr/>
        </p:nvSpPr>
        <p:spPr bwMode="auto">
          <a:xfrm>
            <a:off x="80772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" name="Object 43"/>
          <p:cNvGraphicFramePr>
            <a:graphicFrameLocks noChangeAspect="1"/>
          </p:cNvGraphicFramePr>
          <p:nvPr/>
        </p:nvGraphicFramePr>
        <p:xfrm>
          <a:off x="8312150" y="44910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16" imgW="431640" imgH="533160" progId="Equation.3">
                  <p:embed/>
                </p:oleObj>
              </mc:Choice>
              <mc:Fallback>
                <p:oleObj name="Equation" r:id="rId16" imgW="431640" imgH="5331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4491038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44"/>
          <p:cNvSpPr>
            <a:spLocks noChangeShapeType="1"/>
          </p:cNvSpPr>
          <p:nvPr/>
        </p:nvSpPr>
        <p:spPr bwMode="auto">
          <a:xfrm>
            <a:off x="6019800" y="4343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" name="Object 45"/>
          <p:cNvGraphicFramePr>
            <a:graphicFrameLocks noChangeAspect="1"/>
          </p:cNvGraphicFramePr>
          <p:nvPr/>
        </p:nvGraphicFramePr>
        <p:xfrm>
          <a:off x="6019800" y="4724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17" imgW="1612800" imgH="469800" progId="Equation.3">
                  <p:embed/>
                </p:oleObj>
              </mc:Choice>
              <mc:Fallback>
                <p:oleObj name="Equation" r:id="rId17" imgW="1612800" imgH="469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244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6"/>
          <p:cNvSpPr txBox="1">
            <a:spLocks noChangeArrowheads="1"/>
          </p:cNvSpPr>
          <p:nvPr/>
        </p:nvSpPr>
        <p:spPr bwMode="auto">
          <a:xfrm>
            <a:off x="1524000" y="5867400"/>
            <a:ext cx="589366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No lambda transitions allowed</a:t>
            </a:r>
          </a:p>
        </p:txBody>
      </p:sp>
      <p:sp>
        <p:nvSpPr>
          <p:cNvPr id="29" name="Text Box 47"/>
          <p:cNvSpPr txBox="1">
            <a:spLocks noChangeArrowheads="1"/>
          </p:cNvSpPr>
          <p:nvPr/>
        </p:nvSpPr>
        <p:spPr bwMode="auto">
          <a:xfrm>
            <a:off x="1219200" y="1066800"/>
            <a:ext cx="653813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Turing Machines are deterministic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2A0B085C-F7A2-44D2-8F20-79A81427B46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Partial Transition Function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04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24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066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63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3352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066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124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3359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066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984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11" imgW="1600200" imgH="469800" progId="Equation.3">
                  <p:embed/>
                </p:oleObj>
              </mc:Choice>
              <mc:Fallback>
                <p:oleObj name="Equation" r:id="rId11" imgW="160020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45720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" name="Object 29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1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2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3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4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5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6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23" imgW="241200" imgH="279360" progId="Equation.3">
                  <p:embed/>
                </p:oleObj>
              </mc:Choice>
              <mc:Fallback>
                <p:oleObj name="Equation" r:id="rId23" imgW="241200" imgH="2793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7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44196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26" imgW="380880" imgH="520560" progId="Equation.3">
                  <p:embed/>
                </p:oleObj>
              </mc:Choice>
              <mc:Fallback>
                <p:oleObj name="Equation" r:id="rId26" imgW="380880" imgH="5205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0" y="838200"/>
            <a:ext cx="189314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029200" y="4876800"/>
            <a:ext cx="3359831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No transition</a:t>
            </a:r>
          </a:p>
          <a:p>
            <a:r>
              <a:rPr lang="en-US" sz="3600"/>
              <a:t>for input symbol </a:t>
            </a: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8382000" y="563880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28" imgW="253800" imgH="304560" progId="Equation.3">
                  <p:embed/>
                </p:oleObj>
              </mc:Choice>
              <mc:Fallback>
                <p:oleObj name="Equation" r:id="rId28" imgW="253800" imgH="3045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638800"/>
                        <a:ext cx="2524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013325" y="3987800"/>
            <a:ext cx="18267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u="sng" dirty="0">
                <a:solidFill>
                  <a:srgbClr val="339933"/>
                </a:solidFill>
              </a:rPr>
              <a:t>Allowed: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CEA7D7C6-B192-429F-B6FB-93538978F88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Halting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12725" y="10160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1219200" y="2362200"/>
            <a:ext cx="6255430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The machine </a:t>
            </a:r>
            <a:r>
              <a:rPr lang="en-US" sz="3600" b="1" i="1" dirty="0">
                <a:solidFill>
                  <a:srgbClr val="FF0000"/>
                </a:solidFill>
              </a:rPr>
              <a:t>halts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if there are</a:t>
            </a:r>
          </a:p>
          <a:p>
            <a:r>
              <a:rPr lang="en-US" sz="3600" dirty="0"/>
              <a:t>no possible transitions to follow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152400" y="6553200"/>
            <a:ext cx="1905000" cy="304800"/>
          </a:xfrm>
          <a:noFill/>
        </p:spPr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  <a:noFill/>
        </p:spPr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8041AE4-CDDA-498B-B53C-3E03172A52E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36692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Halting Example 1: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6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2362200" y="4648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" name="Object 31"/>
          <p:cNvGraphicFramePr>
            <a:graphicFrameLocks noChangeAspect="1"/>
          </p:cNvGraphicFramePr>
          <p:nvPr/>
        </p:nvGraphicFramePr>
        <p:xfrm>
          <a:off x="2620963" y="4729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729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4648200" y="4572000"/>
            <a:ext cx="416242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No transition from     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791200" y="5334000"/>
            <a:ext cx="159999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37" name="Object 40"/>
          <p:cNvGraphicFramePr>
            <a:graphicFrameLocks noChangeAspect="1"/>
          </p:cNvGraphicFramePr>
          <p:nvPr/>
        </p:nvGraphicFramePr>
        <p:xfrm>
          <a:off x="8382000" y="4572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5720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914400" y="4114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762000" y="51054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762000" y="5334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DF179CA-E465-417B-8C38-8BDD32BBC1D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189314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6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7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304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3124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1066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" name="Object 31"/>
          <p:cNvGraphicFramePr>
            <a:graphicFrameLocks noChangeAspect="1"/>
          </p:cNvGraphicFramePr>
          <p:nvPr/>
        </p:nvGraphicFramePr>
        <p:xfrm>
          <a:off x="563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2"/>
          <p:cNvGraphicFramePr>
            <a:graphicFrameLocks noChangeAspect="1"/>
          </p:cNvGraphicFramePr>
          <p:nvPr/>
        </p:nvGraphicFramePr>
        <p:xfrm>
          <a:off x="3352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20" imgW="444240" imgH="520560" progId="Equation.3">
                  <p:embed/>
                </p:oleObj>
              </mc:Choice>
              <mc:Fallback>
                <p:oleObj name="Equation" r:id="rId20" imgW="444240" imgH="5205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3"/>
          <p:cNvGraphicFramePr>
            <a:graphicFrameLocks noChangeAspect="1"/>
          </p:cNvGraphicFramePr>
          <p:nvPr/>
        </p:nvGraphicFramePr>
        <p:xfrm>
          <a:off x="1066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22" imgW="1587240" imgH="469800" progId="Equation.3">
                  <p:embed/>
                </p:oleObj>
              </mc:Choice>
              <mc:Fallback>
                <p:oleObj name="Equation" r:id="rId22" imgW="1587240" imgH="469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124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" name="Object 35"/>
          <p:cNvGraphicFramePr>
            <a:graphicFrameLocks noChangeAspect="1"/>
          </p:cNvGraphicFramePr>
          <p:nvPr/>
        </p:nvGraphicFramePr>
        <p:xfrm>
          <a:off x="3359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24" imgW="431640" imgH="533160" progId="Equation.3">
                  <p:embed/>
                </p:oleObj>
              </mc:Choice>
              <mc:Fallback>
                <p:oleObj name="Equation" r:id="rId24" imgW="431640" imgH="5331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066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" name="Object 37"/>
          <p:cNvGraphicFramePr>
            <a:graphicFrameLocks noChangeAspect="1"/>
          </p:cNvGraphicFramePr>
          <p:nvPr/>
        </p:nvGraphicFramePr>
        <p:xfrm>
          <a:off x="984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26" imgW="1600200" imgH="469800" progId="Equation.3">
                  <p:embed/>
                </p:oleObj>
              </mc:Choice>
              <mc:Fallback>
                <p:oleObj name="Equation" r:id="rId26" imgW="1600200" imgH="469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648200" y="4572000"/>
            <a:ext cx="42660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No possible transition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943600" y="5486400"/>
            <a:ext cx="159999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HALT!!!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6272B96E-C301-4BAA-9E68-AF556DD46715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Final States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572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2954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715963" y="137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37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35814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200400" y="114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105400" y="1371600"/>
            <a:ext cx="170328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457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3352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1447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/>
        </p:nvGraphicFramePr>
        <p:xfrm>
          <a:off x="7159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3581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8" imgW="444240" imgH="520560" progId="Equation.3">
                  <p:embed/>
                </p:oleObj>
              </mc:Choice>
              <mc:Fallback>
                <p:oleObj name="Equation" r:id="rId8" imgW="44424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304800" y="3048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5029200" y="3227388"/>
            <a:ext cx="26050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Not</a:t>
            </a:r>
            <a:r>
              <a:rPr lang="en-US" sz="3600" dirty="0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457200" y="4876800"/>
            <a:ext cx="8112125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600"/>
              <a:t> Final states have no outgoing transitions</a:t>
            </a:r>
          </a:p>
          <a:p>
            <a:pPr>
              <a:buFontTx/>
              <a:buChar char="•"/>
            </a:pPr>
            <a:endParaRPr lang="en-US" sz="3600"/>
          </a:p>
          <a:p>
            <a:pPr>
              <a:buFontTx/>
              <a:buChar char="•"/>
            </a:pPr>
            <a:r>
              <a:rPr lang="en-US" sz="3600"/>
              <a:t> In a final state the machine halts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77F6D5EE-1A6B-49C7-9BF2-D3BFB97EBE07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Acceptance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256788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Accept Input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3000" y="1219200"/>
            <a:ext cx="326403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If machine halts </a:t>
            </a:r>
          </a:p>
          <a:p>
            <a:r>
              <a:rPr lang="en-US" sz="3600" dirty="0">
                <a:solidFill>
                  <a:srgbClr val="0000FF"/>
                </a:solidFill>
              </a:rPr>
              <a:t>in a final state 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429000" y="1524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28600" y="4419600"/>
            <a:ext cx="24463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Reject Input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3429000" y="4495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864100" y="3429000"/>
            <a:ext cx="3892550" cy="292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 If machine  halts </a:t>
            </a:r>
          </a:p>
          <a:p>
            <a:r>
              <a:rPr lang="en-US" sz="3600" dirty="0"/>
              <a:t> in a non-final state</a:t>
            </a:r>
          </a:p>
          <a:p>
            <a:r>
              <a:rPr lang="en-US" sz="3600" dirty="0"/>
              <a:t>             </a:t>
            </a:r>
            <a:r>
              <a:rPr lang="en-US" sz="3600" dirty="0">
                <a:solidFill>
                  <a:srgbClr val="FF0000"/>
                </a:solidFill>
              </a:rPr>
              <a:t>or</a:t>
            </a:r>
          </a:p>
          <a:p>
            <a:r>
              <a:rPr lang="en-US" sz="3600" dirty="0"/>
              <a:t> If machine enters </a:t>
            </a:r>
          </a:p>
          <a:p>
            <a:r>
              <a:rPr lang="en-US" sz="3600" dirty="0"/>
              <a:t> an </a:t>
            </a:r>
            <a:r>
              <a:rPr lang="en-US" sz="3600" i="1" dirty="0"/>
              <a:t>infinite loop</a:t>
            </a:r>
            <a:r>
              <a:rPr lang="en-US" sz="36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3630CB95-E006-46A5-B713-0DB577BB688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-US" altLang="en-US" smtClean="0"/>
              <a:t>The Decision Problem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2913" y="1524000"/>
            <a:ext cx="4433887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112713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1928 the German mathematician, 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David Hilbert (1862-1943),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asked whether there could be a mechanical way (i.e. by means of a fully specifiable set of instructions) of determining whether some statement in a formal system like arithmetic was provable or not.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112713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1936 Turing published a paper the aim of which was to show that there was no such method.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112713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“On computable numbers, with an 	application to the</a:t>
            </a:r>
            <a:r>
              <a:rPr kumimoji="0" lang="en-US" alt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Entscheidungs 	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problem.” Proceedings of the 	London Mathematical Society, 	2(42):230-265).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5400" y="1600200"/>
            <a:ext cx="3808413" cy="3938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2FBFA264-2396-4F7C-AC71-59CEF4C9CF8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7525" y="482600"/>
            <a:ext cx="259301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Observation: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36725" y="1244600"/>
            <a:ext cx="66929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In order to accept an input string,</a:t>
            </a:r>
          </a:p>
          <a:p>
            <a:r>
              <a:rPr lang="en-US" sz="3600" dirty="0">
                <a:solidFill>
                  <a:srgbClr val="0000FF"/>
                </a:solidFill>
              </a:rPr>
              <a:t>it is not necessary to scan all the</a:t>
            </a:r>
          </a:p>
          <a:p>
            <a:r>
              <a:rPr lang="en-US" sz="3600" dirty="0">
                <a:solidFill>
                  <a:srgbClr val="0000FF"/>
                </a:solidFill>
              </a:rPr>
              <a:t>symbols in the string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963A2E2E-6D22-4D50-A191-DF5847699D7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Turing Machine Example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429848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Accepts the language: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248400" y="25146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469800" imgH="355320" progId="Equation.3">
                  <p:embed/>
                </p:oleObj>
              </mc:Choice>
              <mc:Fallback>
                <p:oleObj name="Equation" r:id="rId3" imgW="46980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14600"/>
                        <a:ext cx="6858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9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7" imgW="1612800" imgH="457200" progId="Equation.3">
                  <p:embed/>
                </p:oleObj>
              </mc:Choice>
              <mc:Fallback>
                <p:oleObj name="Equation" r:id="rId7" imgW="16128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9" imgW="1549080" imgH="457200" progId="Equation.3">
                  <p:embed/>
                </p:oleObj>
              </mc:Choice>
              <mc:Fallback>
                <p:oleObj name="Equation" r:id="rId9" imgW="15490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11" imgW="380880" imgH="520560" progId="Equation.3">
                  <p:embed/>
                </p:oleObj>
              </mc:Choice>
              <mc:Fallback>
                <p:oleObj name="Equation" r:id="rId11" imgW="38088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736725" y="1320800"/>
            <a:ext cx="294093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Input alphabet</a:t>
            </a:r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4876800" y="1219200"/>
          <a:ext cx="228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13" imgW="672840" imgH="215640" progId="Equation.3">
                  <p:embed/>
                </p:oleObj>
              </mc:Choice>
              <mc:Fallback>
                <p:oleObj name="Equation" r:id="rId13" imgW="67284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22860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40C8BD84-D37E-4129-9E3A-8ABB46F3E5A6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5" name="Object 30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5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840C0E8F-50E2-4608-B770-930BB90714CE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5181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26" name="Object 30"/>
          <p:cNvGraphicFramePr>
            <a:graphicFrameLocks noChangeAspect="1"/>
          </p:cNvGraphicFramePr>
          <p:nvPr/>
        </p:nvGraphicFramePr>
        <p:xfrm>
          <a:off x="49530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5E9FE4F-DAA7-4346-A1A4-6B6B754C217A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7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26" name="Object 30"/>
          <p:cNvGraphicFramePr>
            <a:graphicFrameLocks noChangeAspect="1"/>
          </p:cNvGraphicFramePr>
          <p:nvPr/>
        </p:nvGraphicFramePr>
        <p:xfrm>
          <a:off x="55626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A400EDEA-A7F3-41BC-A922-2071DD9559CF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7" name="Oval 6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6324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26" name="Object 30"/>
          <p:cNvGraphicFramePr>
            <a:graphicFrameLocks noChangeAspect="1"/>
          </p:cNvGraphicFramePr>
          <p:nvPr/>
        </p:nvGraphicFramePr>
        <p:xfrm>
          <a:off x="61722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64"/>
          <p:cNvSpPr>
            <a:spLocks noChangeArrowheads="1"/>
          </p:cNvSpPr>
          <p:nvPr/>
        </p:nvSpPr>
        <p:spPr bwMode="auto">
          <a:xfrm>
            <a:off x="3962400" y="4724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36C0D848-09A2-49F8-A988-C1D9CFDECDC7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81000" y="4572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5638800" y="1450975"/>
          <a:ext cx="390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Equation" r:id="rId11" imgW="419040" imgH="571320" progId="Equation.3">
                  <p:embed/>
                </p:oleObj>
              </mc:Choice>
              <mc:Fallback>
                <p:oleObj name="Equation" r:id="rId11" imgW="41904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50975"/>
                        <a:ext cx="390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8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2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" name="Object 2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0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1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562600" y="3733800"/>
            <a:ext cx="281981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Halt &amp; Accept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D4CC083-FA34-43B0-8F77-3E2F6C70B45A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62586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Rejection Example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9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6" name="Object 31"/>
          <p:cNvGraphicFramePr>
            <a:graphicFrameLocks noChangeAspect="1"/>
          </p:cNvGraphicFramePr>
          <p:nvPr/>
        </p:nvGraphicFramePr>
        <p:xfrm>
          <a:off x="43434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5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438400" y="4038600"/>
            <a:ext cx="19050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70B82EB1-B098-41E3-B90B-D347936BFF2C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7" name="Oval 3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 sz="360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5105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8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35" name="Object 31"/>
          <p:cNvGraphicFramePr>
            <a:graphicFrameLocks noChangeAspect="1"/>
          </p:cNvGraphicFramePr>
          <p:nvPr/>
        </p:nvGraphicFramePr>
        <p:xfrm>
          <a:off x="48768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419600" y="3352800"/>
            <a:ext cx="43079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No possible Transition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181600" y="3962400"/>
            <a:ext cx="27026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Halt &amp; Reject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B8574E44-651E-419B-87E4-61A748AFD83D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52600" y="2438400"/>
            <a:ext cx="429848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Accepts the language: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324600" y="24384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3" imgW="469800" imgH="355320" progId="Equation.3">
                  <p:embed/>
                </p:oleObj>
              </mc:Choice>
              <mc:Fallback>
                <p:oleObj name="Equation" r:id="rId3" imgW="46980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6858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038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0480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810000" y="4572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44196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431143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but for input alphabet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5257800" y="685800"/>
          <a:ext cx="1905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Equation" r:id="rId7" imgW="533160" imgH="215640" progId="Equation.3">
                  <p:embed/>
                </p:oleObj>
              </mc:Choice>
              <mc:Fallback>
                <p:oleObj name="Equation" r:id="rId7" imgW="53316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85800"/>
                        <a:ext cx="19050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93725" y="25400"/>
            <a:ext cx="73045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A simpler machine for same language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FE4B706C-700D-404A-B8F0-CF0E84E41E2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-US" altLang="en-US" smtClean="0"/>
              <a:t>The Turing Machine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1295400"/>
            <a:ext cx="3810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460375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order to argue for this claim, he needed a clear concept of “mechanical procedure.”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460375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His idea — which came to be called the 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Turing machine</a:t>
            </a:r>
            <a:r>
              <a:rPr kumimoji="0" lang="en-US" alt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— was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460375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tape of infinite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460375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Finitely many squares of 	the tape have a single 	symbol from a finite 	language.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460375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Someone (or something) 	that can read the squares 	and write in them.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648200" y="1219200"/>
            <a:ext cx="3810000" cy="5029200"/>
          </a:xfrm>
          <a:prstGeom prst="rect">
            <a:avLst/>
          </a:prstGeom>
        </p:spPr>
        <p:txBody>
          <a:bodyPr/>
          <a:lstStyle/>
          <a:p>
            <a:pPr marL="460375" marR="0" lvl="0" indent="-460375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any time, the machine is in one of a finite number of internal states.</a:t>
            </a:r>
          </a:p>
          <a:p>
            <a:pPr marL="460375" marR="0" lvl="0" indent="-460375" algn="l" defTabSz="914400" rtl="0" eaLnBrk="1" fontAlgn="auto" latinLnBrk="0" hangingPunct="1">
              <a:lnSpc>
                <a:spcPct val="100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machine has instructions that determine what it does given its internal state and the symbol it encounters on the tape. It can</a:t>
            </a:r>
          </a:p>
          <a:p>
            <a:pPr marL="801688" marR="0" lvl="1" indent="-227013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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its internal state;</a:t>
            </a:r>
          </a:p>
          <a:p>
            <a:pPr marL="801688" marR="0" lvl="1" indent="-227013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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the symbol on the square;</a:t>
            </a:r>
          </a:p>
          <a:p>
            <a:pPr marL="801688" marR="0" lvl="1" indent="-227013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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forward;</a:t>
            </a:r>
          </a:p>
          <a:p>
            <a:pPr marL="801688" marR="0" lvl="1" indent="-227013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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backward;</a:t>
            </a:r>
          </a:p>
          <a:p>
            <a:pPr marL="801688" marR="0" lvl="1" indent="-227013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184563" algn="l"/>
                <a:tab pos="18495963" algn="l"/>
                <a:tab pos="508635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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halt (i.e. stop).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F039C81F-DB40-4552-B3C4-FA6C77B54BF2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7" name="Oval 28"/>
          <p:cNvSpPr>
            <a:spLocks noChangeArrowheads="1"/>
          </p:cNvSpPr>
          <p:nvPr/>
        </p:nvSpPr>
        <p:spPr bwMode="auto">
          <a:xfrm>
            <a:off x="4419600" y="40386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81000" y="4572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6" name="Object 22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 noChangeAspect="1"/>
          </p:cNvGraphicFramePr>
          <p:nvPr/>
        </p:nvGraphicFramePr>
        <p:xfrm>
          <a:off x="4648200" y="4114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6576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4267200" y="38862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505200" y="3124200"/>
            <a:ext cx="275703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76400" y="5486400"/>
            <a:ext cx="536268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Not necessary to scan input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5D4A2FA0-05EE-4360-A8B1-418C24F258A4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Infinite Loop Example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11" imgW="1536480" imgH="469800" progId="Equation.3">
                  <p:embed/>
                </p:oleObj>
              </mc:Choice>
              <mc:Fallback>
                <p:oleObj name="Equation" r:id="rId11" imgW="153648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85800" y="1371600"/>
            <a:ext cx="3533596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 Turing machine </a:t>
            </a:r>
          </a:p>
          <a:p>
            <a:r>
              <a:rPr lang="en-US" sz="3600" dirty="0">
                <a:solidFill>
                  <a:srgbClr val="0000FF"/>
                </a:solidFill>
              </a:rPr>
              <a:t>for language</a:t>
            </a: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030663" y="1676400"/>
          <a:ext cx="3216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13" imgW="2260440" imgH="431640" progId="Equation.3">
                  <p:embed/>
                </p:oleObj>
              </mc:Choice>
              <mc:Fallback>
                <p:oleObj name="Equation" r:id="rId13" imgW="226044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676400"/>
                        <a:ext cx="32162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03B4CC7C-5FA2-49A1-80FE-9770F99E7FE1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4572000" y="99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5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5" name="Object 30"/>
          <p:cNvGraphicFramePr>
            <a:graphicFrameLocks noChangeAspect="1"/>
          </p:cNvGraphicFramePr>
          <p:nvPr/>
        </p:nvGraphicFramePr>
        <p:xfrm>
          <a:off x="4419600" y="1371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5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4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5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6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4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AA3D91BE-97C3-4EE1-BD2F-DCCDB40F87A9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" name="Oval 7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51816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26" name="Object 30"/>
          <p:cNvGraphicFramePr>
            <a:graphicFrameLocks noChangeAspect="1"/>
          </p:cNvGraphicFramePr>
          <p:nvPr/>
        </p:nvGraphicFramePr>
        <p:xfrm>
          <a:off x="50292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5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7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76"/>
          <p:cNvSpPr>
            <a:spLocks noChangeArrowheads="1"/>
          </p:cNvSpPr>
          <p:nvPr/>
        </p:nvSpPr>
        <p:spPr bwMode="auto">
          <a:xfrm>
            <a:off x="2590800" y="30480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BA8B6C57-DCCD-4D47-A74B-CBA1020AC058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45720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26" name="Object 30"/>
          <p:cNvGraphicFramePr>
            <a:graphicFrameLocks noChangeAspect="1"/>
          </p:cNvGraphicFramePr>
          <p:nvPr/>
        </p:nvGraphicFramePr>
        <p:xfrm>
          <a:off x="43434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1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2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3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4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5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3554FBAF-EE5C-4E71-91A6-143CADAE6DBB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2590800" y="228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2590800" y="91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048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657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267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8768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54864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096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705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7315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4572000" y="9207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3276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886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62230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68326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5111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44958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81000" y="304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4419600" y="1143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2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5715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3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590800" y="1828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2590800" y="2514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3048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3657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4267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4876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5486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6096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6705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7315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V="1">
            <a:off x="5181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" name="Object 33"/>
          <p:cNvGraphicFramePr>
            <a:graphicFrameLocks noChangeAspect="1"/>
          </p:cNvGraphicFramePr>
          <p:nvPr/>
        </p:nvGraphicFramePr>
        <p:xfrm>
          <a:off x="32766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4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4"/>
          <p:cNvGraphicFramePr>
            <a:graphicFrameLocks noChangeAspect="1"/>
          </p:cNvGraphicFramePr>
          <p:nvPr/>
        </p:nvGraphicFramePr>
        <p:xfrm>
          <a:off x="38862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5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5"/>
          <p:cNvGraphicFramePr>
            <a:graphicFrameLocks noChangeAspect="1"/>
          </p:cNvGraphicFramePr>
          <p:nvPr/>
        </p:nvGraphicFramePr>
        <p:xfrm>
          <a:off x="62230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6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6"/>
          <p:cNvGraphicFramePr>
            <a:graphicFrameLocks noChangeAspect="1"/>
          </p:cNvGraphicFramePr>
          <p:nvPr/>
        </p:nvGraphicFramePr>
        <p:xfrm>
          <a:off x="68326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7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7"/>
          <p:cNvGraphicFramePr>
            <a:graphicFrameLocks noChangeAspect="1"/>
          </p:cNvGraphicFramePr>
          <p:nvPr/>
        </p:nvGraphicFramePr>
        <p:xfrm>
          <a:off x="51117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8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8"/>
          <p:cNvGraphicFramePr>
            <a:graphicFrameLocks noChangeAspect="1"/>
          </p:cNvGraphicFramePr>
          <p:nvPr/>
        </p:nvGraphicFramePr>
        <p:xfrm>
          <a:off x="44958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381000" y="19050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45" name="Object 40"/>
          <p:cNvGraphicFramePr>
            <a:graphicFrameLocks noChangeAspect="1"/>
          </p:cNvGraphicFramePr>
          <p:nvPr/>
        </p:nvGraphicFramePr>
        <p:xfrm>
          <a:off x="50292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0" name="Equation" r:id="rId21" imgW="444240" imgH="533160" progId="Equation.3">
                  <p:embed/>
                </p:oleObj>
              </mc:Choice>
              <mc:Fallback>
                <p:oleObj name="Equation" r:id="rId21" imgW="444240" imgH="5331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1"/>
          <p:cNvGraphicFramePr>
            <a:graphicFrameLocks noChangeAspect="1"/>
          </p:cNvGraphicFramePr>
          <p:nvPr/>
        </p:nvGraphicFramePr>
        <p:xfrm>
          <a:off x="57150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2590800" y="3505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2590800" y="419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3048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3657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4876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548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609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>
            <a:off x="670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>
            <a:off x="731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 flipV="1">
            <a:off x="4572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8" name="Object 53"/>
          <p:cNvGraphicFramePr>
            <a:graphicFrameLocks noChangeAspect="1"/>
          </p:cNvGraphicFramePr>
          <p:nvPr/>
        </p:nvGraphicFramePr>
        <p:xfrm>
          <a:off x="3276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4"/>
          <p:cNvGraphicFramePr>
            <a:graphicFrameLocks noChangeAspect="1"/>
          </p:cNvGraphicFramePr>
          <p:nvPr/>
        </p:nvGraphicFramePr>
        <p:xfrm>
          <a:off x="3886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5"/>
          <p:cNvGraphicFramePr>
            <a:graphicFrameLocks noChangeAspect="1"/>
          </p:cNvGraphicFramePr>
          <p:nvPr/>
        </p:nvGraphicFramePr>
        <p:xfrm>
          <a:off x="62230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56"/>
          <p:cNvGraphicFramePr>
            <a:graphicFrameLocks noChangeAspect="1"/>
          </p:cNvGraphicFramePr>
          <p:nvPr/>
        </p:nvGraphicFramePr>
        <p:xfrm>
          <a:off x="68326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57"/>
          <p:cNvGraphicFramePr>
            <a:graphicFrameLocks noChangeAspect="1"/>
          </p:cNvGraphicFramePr>
          <p:nvPr/>
        </p:nvGraphicFramePr>
        <p:xfrm>
          <a:off x="5111750" y="367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6" name="Equation" r:id="rId27" imgW="253800" imgH="393480" progId="Equation.3">
                  <p:embed/>
                </p:oleObj>
              </mc:Choice>
              <mc:Fallback>
                <p:oleObj name="Equation" r:id="rId27" imgW="253800" imgH="393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6782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58"/>
          <p:cNvGraphicFramePr>
            <a:graphicFrameLocks noChangeAspect="1"/>
          </p:cNvGraphicFramePr>
          <p:nvPr/>
        </p:nvGraphicFramePr>
        <p:xfrm>
          <a:off x="4495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7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381000" y="35814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65" name="Object 60"/>
          <p:cNvGraphicFramePr>
            <a:graphicFrameLocks noChangeAspect="1"/>
          </p:cNvGraphicFramePr>
          <p:nvPr/>
        </p:nvGraphicFramePr>
        <p:xfrm>
          <a:off x="43434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name="Equation" r:id="rId29" imgW="444240" imgH="533160" progId="Equation.3">
                  <p:embed/>
                </p:oleObj>
              </mc:Choice>
              <mc:Fallback>
                <p:oleObj name="Equation" r:id="rId29" imgW="444240" imgH="5331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1"/>
          <p:cNvGraphicFramePr>
            <a:graphicFrameLocks noChangeAspect="1"/>
          </p:cNvGraphicFramePr>
          <p:nvPr/>
        </p:nvGraphicFramePr>
        <p:xfrm>
          <a:off x="57150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ine 82"/>
          <p:cNvSpPr>
            <a:spLocks noChangeShapeType="1"/>
          </p:cNvSpPr>
          <p:nvPr/>
        </p:nvSpPr>
        <p:spPr bwMode="auto">
          <a:xfrm>
            <a:off x="26670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Line 83"/>
          <p:cNvSpPr>
            <a:spLocks noChangeShapeType="1"/>
          </p:cNvSpPr>
          <p:nvPr/>
        </p:nvSpPr>
        <p:spPr bwMode="auto">
          <a:xfrm>
            <a:off x="2667000" y="5945188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Line 84"/>
          <p:cNvSpPr>
            <a:spLocks noChangeShapeType="1"/>
          </p:cNvSpPr>
          <p:nvPr/>
        </p:nvSpPr>
        <p:spPr bwMode="auto">
          <a:xfrm>
            <a:off x="3124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Line 85"/>
          <p:cNvSpPr>
            <a:spLocks noChangeShapeType="1"/>
          </p:cNvSpPr>
          <p:nvPr/>
        </p:nvSpPr>
        <p:spPr bwMode="auto">
          <a:xfrm>
            <a:off x="3733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86"/>
          <p:cNvSpPr>
            <a:spLocks noChangeShapeType="1"/>
          </p:cNvSpPr>
          <p:nvPr/>
        </p:nvSpPr>
        <p:spPr bwMode="auto">
          <a:xfrm>
            <a:off x="4343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87"/>
          <p:cNvSpPr>
            <a:spLocks noChangeShapeType="1"/>
          </p:cNvSpPr>
          <p:nvPr/>
        </p:nvSpPr>
        <p:spPr bwMode="auto">
          <a:xfrm>
            <a:off x="49530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88"/>
          <p:cNvSpPr>
            <a:spLocks noChangeShapeType="1"/>
          </p:cNvSpPr>
          <p:nvPr/>
        </p:nvSpPr>
        <p:spPr bwMode="auto">
          <a:xfrm>
            <a:off x="55626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89"/>
          <p:cNvSpPr>
            <a:spLocks noChangeShapeType="1"/>
          </p:cNvSpPr>
          <p:nvPr/>
        </p:nvSpPr>
        <p:spPr bwMode="auto">
          <a:xfrm>
            <a:off x="6172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90"/>
          <p:cNvSpPr>
            <a:spLocks noChangeShapeType="1"/>
          </p:cNvSpPr>
          <p:nvPr/>
        </p:nvSpPr>
        <p:spPr bwMode="auto">
          <a:xfrm>
            <a:off x="6781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91"/>
          <p:cNvSpPr>
            <a:spLocks noChangeShapeType="1"/>
          </p:cNvSpPr>
          <p:nvPr/>
        </p:nvSpPr>
        <p:spPr bwMode="auto">
          <a:xfrm>
            <a:off x="7391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92"/>
          <p:cNvSpPr>
            <a:spLocks noChangeShapeType="1"/>
          </p:cNvSpPr>
          <p:nvPr/>
        </p:nvSpPr>
        <p:spPr bwMode="auto">
          <a:xfrm flipV="1">
            <a:off x="5257800" y="5943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" name="Object 93"/>
          <p:cNvGraphicFramePr>
            <a:graphicFrameLocks noChangeAspect="1"/>
          </p:cNvGraphicFramePr>
          <p:nvPr/>
        </p:nvGraphicFramePr>
        <p:xfrm>
          <a:off x="33528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94"/>
          <p:cNvGraphicFramePr>
            <a:graphicFrameLocks noChangeAspect="1"/>
          </p:cNvGraphicFramePr>
          <p:nvPr/>
        </p:nvGraphicFramePr>
        <p:xfrm>
          <a:off x="39624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95"/>
          <p:cNvGraphicFramePr>
            <a:graphicFrameLocks noChangeAspect="1"/>
          </p:cNvGraphicFramePr>
          <p:nvPr/>
        </p:nvGraphicFramePr>
        <p:xfrm>
          <a:off x="62992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96"/>
          <p:cNvGraphicFramePr>
            <a:graphicFrameLocks noChangeAspect="1"/>
          </p:cNvGraphicFramePr>
          <p:nvPr/>
        </p:nvGraphicFramePr>
        <p:xfrm>
          <a:off x="69088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97"/>
          <p:cNvGraphicFramePr>
            <a:graphicFrameLocks noChangeAspect="1"/>
          </p:cNvGraphicFramePr>
          <p:nvPr/>
        </p:nvGraphicFramePr>
        <p:xfrm>
          <a:off x="5187950" y="54324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Equation" r:id="rId35" imgW="253800" imgH="393480" progId="Equation.3">
                  <p:embed/>
                </p:oleObj>
              </mc:Choice>
              <mc:Fallback>
                <p:oleObj name="Equation" r:id="rId35" imgW="253800" imgH="39348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432425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98"/>
          <p:cNvGraphicFramePr>
            <a:graphicFrameLocks noChangeAspect="1"/>
          </p:cNvGraphicFramePr>
          <p:nvPr/>
        </p:nvGraphicFramePr>
        <p:xfrm>
          <a:off x="45720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Equation" r:id="rId36" imgW="266400" imgH="279360" progId="Equation.3">
                  <p:embed/>
                </p:oleObj>
              </mc:Choice>
              <mc:Fallback>
                <p:oleObj name="Equation" r:id="rId36" imgW="266400" imgH="27936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99"/>
          <p:cNvSpPr txBox="1">
            <a:spLocks noChangeArrowheads="1"/>
          </p:cNvSpPr>
          <p:nvPr/>
        </p:nvSpPr>
        <p:spPr bwMode="auto">
          <a:xfrm>
            <a:off x="457200" y="5335588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85" name="Object 100"/>
          <p:cNvGraphicFramePr>
            <a:graphicFrameLocks noChangeAspect="1"/>
          </p:cNvGraphicFramePr>
          <p:nvPr/>
        </p:nvGraphicFramePr>
        <p:xfrm>
          <a:off x="5105400" y="6096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37" imgW="444240" imgH="533160" progId="Equation.3">
                  <p:embed/>
                </p:oleObj>
              </mc:Choice>
              <mc:Fallback>
                <p:oleObj name="Equation" r:id="rId37" imgW="444240" imgH="53316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01"/>
          <p:cNvGraphicFramePr>
            <a:graphicFrameLocks noChangeAspect="1"/>
          </p:cNvGraphicFramePr>
          <p:nvPr/>
        </p:nvGraphicFramePr>
        <p:xfrm>
          <a:off x="57912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103"/>
          <p:cNvSpPr txBox="1">
            <a:spLocks noChangeArrowheads="1"/>
          </p:cNvSpPr>
          <p:nvPr/>
        </p:nvSpPr>
        <p:spPr bwMode="auto">
          <a:xfrm rot="5400000">
            <a:off x="6797675" y="3184525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Infinite loop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65A8E779-23BA-4D88-92AC-1B519FA51EAE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201025" cy="408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Because of the </a:t>
            </a:r>
            <a:r>
              <a:rPr lang="en-US" sz="3600" dirty="0">
                <a:solidFill>
                  <a:srgbClr val="FF0000"/>
                </a:solidFill>
              </a:rPr>
              <a:t>infinite loop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lvl="1">
              <a:buFontTx/>
              <a:buChar char="•"/>
            </a:pPr>
            <a:r>
              <a:rPr lang="en-US" sz="3600" dirty="0"/>
              <a:t>The accepting state cannot be reached</a:t>
            </a:r>
          </a:p>
          <a:p>
            <a:pPr lvl="1">
              <a:buFontTx/>
              <a:buChar char="•"/>
            </a:pPr>
            <a:endParaRPr lang="en-US" sz="3600" dirty="0"/>
          </a:p>
          <a:p>
            <a:pPr lvl="1">
              <a:buFontTx/>
              <a:buChar char="•"/>
            </a:pPr>
            <a:r>
              <a:rPr lang="en-US" sz="3600" dirty="0"/>
              <a:t>The machine never halts </a:t>
            </a:r>
          </a:p>
          <a:p>
            <a:pPr lvl="1"/>
            <a:endParaRPr lang="en-US" sz="3600" dirty="0"/>
          </a:p>
          <a:p>
            <a:pPr lvl="1">
              <a:buFontTx/>
              <a:buChar char="•"/>
            </a:pPr>
            <a:r>
              <a:rPr lang="en-US" sz="3600" dirty="0"/>
              <a:t>The input string is </a:t>
            </a:r>
            <a:r>
              <a:rPr lang="en-US" sz="3600" dirty="0">
                <a:solidFill>
                  <a:srgbClr val="FF0000"/>
                </a:solidFill>
              </a:rPr>
              <a:t>rejected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EF20F837-AF7A-4D94-B6B9-66C19E509131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Another Turing Machine Example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12725" y="1244600"/>
            <a:ext cx="622433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Turing machine for the language</a:t>
            </a:r>
          </a:p>
        </p:txBody>
      </p:sp>
      <p:graphicFrame>
        <p:nvGraphicFramePr>
          <p:cNvPr id="9" name="Object 0"/>
          <p:cNvGraphicFramePr>
            <a:graphicFrameLocks noChangeAspect="1"/>
          </p:cNvGraphicFramePr>
          <p:nvPr/>
        </p:nvGraphicFramePr>
        <p:xfrm>
          <a:off x="6940550" y="11176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Equation" r:id="rId3" imgW="1434960" imgH="711000" progId="Equation.3">
                  <p:embed/>
                </p:oleObj>
              </mc:Choice>
              <mc:Fallback>
                <p:oleObj name="Equation" r:id="rId3" imgW="1434960" imgH="711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1117600"/>
                        <a:ext cx="1435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46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48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Oval 49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51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53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Equation" r:id="rId11" imgW="431640" imgH="533160" progId="Equation.3">
                  <p:embed/>
                </p:oleObj>
              </mc:Choice>
              <mc:Fallback>
                <p:oleObj name="Equation" r:id="rId11" imgW="4316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55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Freeform 56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Freeform 57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13" imgW="1600200" imgH="457200" progId="Equation.3">
                  <p:embed/>
                </p:oleObj>
              </mc:Choice>
              <mc:Fallback>
                <p:oleObj name="Equation" r:id="rId13" imgW="1600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17" imgW="1650960" imgH="469800" progId="Equation.3">
                  <p:embed/>
                </p:oleObj>
              </mc:Choice>
              <mc:Fallback>
                <p:oleObj name="Equation" r:id="rId17" imgW="16509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Equation" r:id="rId19" imgW="1587240" imgH="482400" progId="Equation.3">
                  <p:embed/>
                </p:oleObj>
              </mc:Choice>
              <mc:Fallback>
                <p:oleObj name="Equation" r:id="rId19" imgW="158724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reeform 62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Equation" r:id="rId21" imgW="1587240" imgH="457200" progId="Equation.3">
                  <p:embed/>
                </p:oleObj>
              </mc:Choice>
              <mc:Fallback>
                <p:oleObj name="Equation" r:id="rId21" imgW="15872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Equation" r:id="rId23" imgW="1625400" imgH="469800" progId="Equation.3">
                  <p:embed/>
                </p:oleObj>
              </mc:Choice>
              <mc:Fallback>
                <p:oleObj name="Equation" r:id="rId23" imgW="162540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Equation" r:id="rId25" imgW="1600200" imgH="457200" progId="Equation.3">
                  <p:embed/>
                </p:oleObj>
              </mc:Choice>
              <mc:Fallback>
                <p:oleObj name="Equation" r:id="rId25" imgW="1600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Equation" r:id="rId27" imgW="228600" imgH="520560" progId="Equation.3">
                  <p:embed/>
                </p:oleObj>
              </mc:Choice>
              <mc:Fallback>
                <p:oleObj name="Equation" r:id="rId27" imgW="22860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67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68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" name="Object 13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9" name="Equation" r:id="rId29" imgW="1650960" imgH="469800" progId="Equation.3">
                  <p:embed/>
                </p:oleObj>
              </mc:Choice>
              <mc:Fallback>
                <p:oleObj name="Equation" r:id="rId29" imgW="16509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Freeform 70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" name="Object 14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0" name="Equation" r:id="rId30" imgW="1650960" imgH="469800" progId="Equation.3">
                  <p:embed/>
                </p:oleObj>
              </mc:Choice>
              <mc:Fallback>
                <p:oleObj name="Equation" r:id="rId30" imgW="165096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1" name="Equation" r:id="rId31" imgW="444240" imgH="520560" progId="Equation.3">
                  <p:embed/>
                </p:oleObj>
              </mc:Choice>
              <mc:Fallback>
                <p:oleObj name="Equation" r:id="rId31" imgW="44424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73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74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Oval 75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Equation" r:id="rId33" imgW="1549080" imgH="457200" progId="Equation.3">
                  <p:embed/>
                </p:oleObj>
              </mc:Choice>
              <mc:Fallback>
                <p:oleObj name="Equation" r:id="rId33" imgW="154908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/>
        </p:nvGraphicFramePr>
        <p:xfrm>
          <a:off x="7162800" y="19050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Equation" r:id="rId35" imgW="761760" imgH="342720" progId="Equation.3">
                  <p:embed/>
                </p:oleObj>
              </mc:Choice>
              <mc:Fallback>
                <p:oleObj name="Equation" r:id="rId35" imgW="761760" imgH="342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762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897FCB0F-A9B1-4461-918F-A56B2C2DC24D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6674456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/>
              <a:t>Match </a:t>
            </a:r>
            <a:r>
              <a:rPr lang="en-US" sz="3200" dirty="0" err="1">
                <a:solidFill>
                  <a:srgbClr val="FF0000"/>
                </a:solidFill>
              </a:rPr>
              <a:t>a</a:t>
            </a:r>
            <a:r>
              <a:rPr lang="en-US" sz="3200" dirty="0" err="1"/>
              <a:t>’s</a:t>
            </a:r>
            <a:r>
              <a:rPr lang="en-US" sz="3200" dirty="0"/>
              <a:t> with </a:t>
            </a:r>
            <a:r>
              <a:rPr lang="en-US" sz="3200" dirty="0" err="1">
                <a:solidFill>
                  <a:srgbClr val="FF0000"/>
                </a:solidFill>
              </a:rPr>
              <a:t>b</a:t>
            </a:r>
            <a:r>
              <a:rPr lang="en-US" sz="3200" dirty="0" err="1"/>
              <a:t>’s</a:t>
            </a:r>
            <a:r>
              <a:rPr lang="en-US" sz="3200" dirty="0"/>
              <a:t>:</a:t>
            </a:r>
          </a:p>
          <a:p>
            <a:r>
              <a:rPr lang="en-US" sz="3200" dirty="0">
                <a:solidFill>
                  <a:schemeClr val="tx1"/>
                </a:solidFill>
              </a:rPr>
              <a:t>Repeat:</a:t>
            </a:r>
          </a:p>
          <a:p>
            <a:r>
              <a:rPr lang="en-US" sz="3200" dirty="0"/>
              <a:t>      replace leftmost 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 with </a:t>
            </a:r>
            <a:r>
              <a:rPr lang="en-US" sz="3200" dirty="0">
                <a:solidFill>
                  <a:srgbClr val="FF0000"/>
                </a:solidFill>
              </a:rPr>
              <a:t>x</a:t>
            </a:r>
          </a:p>
          <a:p>
            <a:r>
              <a:rPr lang="en-US" sz="3200" dirty="0"/>
              <a:t>      find leftmost 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 and replace it with </a:t>
            </a:r>
            <a:r>
              <a:rPr lang="en-US" sz="3200" dirty="0">
                <a:solidFill>
                  <a:srgbClr val="FF0000"/>
                </a:solidFill>
              </a:rPr>
              <a:t>y</a:t>
            </a:r>
          </a:p>
          <a:p>
            <a:r>
              <a:rPr lang="en-US" sz="3200" dirty="0">
                <a:solidFill>
                  <a:schemeClr val="tx1"/>
                </a:solidFill>
              </a:rPr>
              <a:t>Until</a:t>
            </a:r>
            <a:r>
              <a:rPr lang="en-US" sz="3200" dirty="0"/>
              <a:t> there are no more </a:t>
            </a:r>
            <a:r>
              <a:rPr lang="en-US" sz="3200" dirty="0" err="1">
                <a:solidFill>
                  <a:srgbClr val="FF0000"/>
                </a:solidFill>
              </a:rPr>
              <a:t>a’s</a:t>
            </a:r>
            <a:r>
              <a:rPr lang="en-US" sz="3200" dirty="0"/>
              <a:t> or </a:t>
            </a:r>
            <a:r>
              <a:rPr lang="en-US" sz="3200" dirty="0" err="1">
                <a:solidFill>
                  <a:srgbClr val="FF0000"/>
                </a:solidFill>
              </a:rPr>
              <a:t>b’s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If there is a remaining 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 or 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 reject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5125" y="814388"/>
            <a:ext cx="25669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Basic Idea: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E716D31-C017-4450-816B-4440F26BF0E0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1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2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3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0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V="1">
            <a:off x="3657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5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6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8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4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9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5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34290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6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2286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56" name="Object 73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Oval 76"/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C5FD1437-98D7-4F12-8523-444BC1A2E9E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038225" y="4303713"/>
            <a:ext cx="7696200" cy="206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114425" y="3236913"/>
            <a:ext cx="7696200" cy="206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720850" y="35417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171825" y="39227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4606925" y="43164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5972175" y="4721225"/>
            <a:ext cx="528638" cy="915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7400925" y="50784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2625" y="1789113"/>
            <a:ext cx="1068388" cy="25892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714625" y="40751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0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62425" y="44561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478463" y="47990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8289925" y="5546725"/>
            <a:ext cx="3048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343025" y="36941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604838" y="3414713"/>
            <a:ext cx="874712" cy="577850"/>
            <a:chOff x="3024" y="1824"/>
            <a:chExt cx="551" cy="364"/>
          </a:xfrm>
        </p:grpSpPr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3024" y="1824"/>
              <a:ext cx="527" cy="319"/>
              <a:chOff x="1080" y="2451"/>
              <a:chExt cx="527" cy="319"/>
            </a:xfrm>
          </p:grpSpPr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1080" y="2540"/>
                <a:ext cx="400" cy="230"/>
              </a:xfrm>
              <a:custGeom>
                <a:avLst/>
                <a:gdLst>
                  <a:gd name="T0" fmla="*/ 37 w 400"/>
                  <a:gd name="T1" fmla="*/ 24 h 230"/>
                  <a:gd name="T2" fmla="*/ 86 w 400"/>
                  <a:gd name="T3" fmla="*/ 73 h 230"/>
                  <a:gd name="T4" fmla="*/ 135 w 400"/>
                  <a:gd name="T5" fmla="*/ 89 h 230"/>
                  <a:gd name="T6" fmla="*/ 201 w 400"/>
                  <a:gd name="T7" fmla="*/ 130 h 230"/>
                  <a:gd name="T8" fmla="*/ 225 w 400"/>
                  <a:gd name="T9" fmla="*/ 155 h 230"/>
                  <a:gd name="T10" fmla="*/ 274 w 400"/>
                  <a:gd name="T11" fmla="*/ 187 h 230"/>
                  <a:gd name="T12" fmla="*/ 331 w 400"/>
                  <a:gd name="T13" fmla="*/ 220 h 230"/>
                  <a:gd name="T14" fmla="*/ 372 w 400"/>
                  <a:gd name="T15" fmla="*/ 155 h 230"/>
                  <a:gd name="T16" fmla="*/ 380 w 400"/>
                  <a:gd name="T17" fmla="*/ 81 h 230"/>
                  <a:gd name="T18" fmla="*/ 241 w 400"/>
                  <a:gd name="T19" fmla="*/ 57 h 230"/>
                  <a:gd name="T20" fmla="*/ 184 w 400"/>
                  <a:gd name="T21" fmla="*/ 32 h 230"/>
                  <a:gd name="T22" fmla="*/ 54 w 400"/>
                  <a:gd name="T23" fmla="*/ 0 h 230"/>
                  <a:gd name="T24" fmla="*/ 37 w 400"/>
                  <a:gd name="T25" fmla="*/ 24 h 2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0"/>
                  <a:gd name="T40" fmla="*/ 0 h 230"/>
                  <a:gd name="T41" fmla="*/ 400 w 400"/>
                  <a:gd name="T42" fmla="*/ 230 h 2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0" h="230">
                    <a:moveTo>
                      <a:pt x="37" y="24"/>
                    </a:moveTo>
                    <a:cubicBezTo>
                      <a:pt x="108" y="46"/>
                      <a:pt x="0" y="6"/>
                      <a:pt x="86" y="73"/>
                    </a:cubicBezTo>
                    <a:cubicBezTo>
                      <a:pt x="99" y="83"/>
                      <a:pt x="135" y="89"/>
                      <a:pt x="135" y="89"/>
                    </a:cubicBezTo>
                    <a:cubicBezTo>
                      <a:pt x="155" y="109"/>
                      <a:pt x="178" y="111"/>
                      <a:pt x="201" y="130"/>
                    </a:cubicBezTo>
                    <a:cubicBezTo>
                      <a:pt x="209" y="137"/>
                      <a:pt x="215" y="147"/>
                      <a:pt x="225" y="155"/>
                    </a:cubicBezTo>
                    <a:cubicBezTo>
                      <a:pt x="240" y="167"/>
                      <a:pt x="274" y="187"/>
                      <a:pt x="274" y="187"/>
                    </a:cubicBezTo>
                    <a:cubicBezTo>
                      <a:pt x="286" y="225"/>
                      <a:pt x="290" y="230"/>
                      <a:pt x="331" y="220"/>
                    </a:cubicBezTo>
                    <a:cubicBezTo>
                      <a:pt x="351" y="200"/>
                      <a:pt x="356" y="178"/>
                      <a:pt x="372" y="155"/>
                    </a:cubicBezTo>
                    <a:cubicBezTo>
                      <a:pt x="381" y="127"/>
                      <a:pt x="400" y="88"/>
                      <a:pt x="380" y="81"/>
                    </a:cubicBezTo>
                    <a:cubicBezTo>
                      <a:pt x="336" y="64"/>
                      <a:pt x="286" y="68"/>
                      <a:pt x="241" y="57"/>
                    </a:cubicBezTo>
                    <a:cubicBezTo>
                      <a:pt x="210" y="49"/>
                      <a:pt x="216" y="46"/>
                      <a:pt x="184" y="32"/>
                    </a:cubicBezTo>
                    <a:cubicBezTo>
                      <a:pt x="143" y="14"/>
                      <a:pt x="97" y="8"/>
                      <a:pt x="54" y="0"/>
                    </a:cubicBezTo>
                    <a:cubicBezTo>
                      <a:pt x="35" y="17"/>
                      <a:pt x="37" y="8"/>
                      <a:pt x="37" y="24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1252" y="2451"/>
                <a:ext cx="355" cy="183"/>
              </a:xfrm>
              <a:custGeom>
                <a:avLst/>
                <a:gdLst>
                  <a:gd name="T0" fmla="*/ 17 w 355"/>
                  <a:gd name="T1" fmla="*/ 3 h 183"/>
                  <a:gd name="T2" fmla="*/ 213 w 355"/>
                  <a:gd name="T3" fmla="*/ 61 h 183"/>
                  <a:gd name="T4" fmla="*/ 287 w 355"/>
                  <a:gd name="T5" fmla="*/ 85 h 183"/>
                  <a:gd name="T6" fmla="*/ 311 w 355"/>
                  <a:gd name="T7" fmla="*/ 93 h 183"/>
                  <a:gd name="T8" fmla="*/ 311 w 355"/>
                  <a:gd name="T9" fmla="*/ 142 h 183"/>
                  <a:gd name="T10" fmla="*/ 246 w 355"/>
                  <a:gd name="T11" fmla="*/ 183 h 183"/>
                  <a:gd name="T12" fmla="*/ 213 w 355"/>
                  <a:gd name="T13" fmla="*/ 167 h 183"/>
                  <a:gd name="T14" fmla="*/ 205 w 355"/>
                  <a:gd name="T15" fmla="*/ 142 h 183"/>
                  <a:gd name="T16" fmla="*/ 115 w 355"/>
                  <a:gd name="T17" fmla="*/ 77 h 183"/>
                  <a:gd name="T18" fmla="*/ 17 w 355"/>
                  <a:gd name="T19" fmla="*/ 28 h 183"/>
                  <a:gd name="T20" fmla="*/ 17 w 355"/>
                  <a:gd name="T21" fmla="*/ 3 h 18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5"/>
                  <a:gd name="T34" fmla="*/ 0 h 183"/>
                  <a:gd name="T35" fmla="*/ 355 w 355"/>
                  <a:gd name="T36" fmla="*/ 183 h 18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5" h="183">
                    <a:moveTo>
                      <a:pt x="17" y="3"/>
                    </a:moveTo>
                    <a:cubicBezTo>
                      <a:pt x="82" y="17"/>
                      <a:pt x="149" y="39"/>
                      <a:pt x="213" y="61"/>
                    </a:cubicBezTo>
                    <a:cubicBezTo>
                      <a:pt x="246" y="72"/>
                      <a:pt x="257" y="75"/>
                      <a:pt x="287" y="85"/>
                    </a:cubicBezTo>
                    <a:cubicBezTo>
                      <a:pt x="295" y="87"/>
                      <a:pt x="311" y="93"/>
                      <a:pt x="311" y="93"/>
                    </a:cubicBezTo>
                    <a:cubicBezTo>
                      <a:pt x="336" y="118"/>
                      <a:pt x="355" y="127"/>
                      <a:pt x="311" y="142"/>
                    </a:cubicBezTo>
                    <a:cubicBezTo>
                      <a:pt x="287" y="158"/>
                      <a:pt x="273" y="173"/>
                      <a:pt x="246" y="183"/>
                    </a:cubicBezTo>
                    <a:cubicBezTo>
                      <a:pt x="235" y="177"/>
                      <a:pt x="221" y="175"/>
                      <a:pt x="213" y="167"/>
                    </a:cubicBezTo>
                    <a:cubicBezTo>
                      <a:pt x="206" y="160"/>
                      <a:pt x="210" y="149"/>
                      <a:pt x="205" y="142"/>
                    </a:cubicBezTo>
                    <a:cubicBezTo>
                      <a:pt x="180" y="108"/>
                      <a:pt x="152" y="89"/>
                      <a:pt x="115" y="77"/>
                    </a:cubicBezTo>
                    <a:cubicBezTo>
                      <a:pt x="85" y="57"/>
                      <a:pt x="50" y="38"/>
                      <a:pt x="17" y="28"/>
                    </a:cubicBezTo>
                    <a:cubicBezTo>
                      <a:pt x="8" y="0"/>
                      <a:pt x="0" y="3"/>
                      <a:pt x="17" y="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43" y="1959"/>
              <a:ext cx="32" cy="49"/>
            </a:xfrm>
            <a:custGeom>
              <a:avLst/>
              <a:gdLst>
                <a:gd name="T0" fmla="*/ 0 w 32"/>
                <a:gd name="T1" fmla="*/ 0 h 49"/>
                <a:gd name="T2" fmla="*/ 32 w 32"/>
                <a:gd name="T3" fmla="*/ 49 h 49"/>
                <a:gd name="T4" fmla="*/ 0 60000 65536"/>
                <a:gd name="T5" fmla="*/ 0 60000 65536"/>
                <a:gd name="T6" fmla="*/ 0 w 32"/>
                <a:gd name="T7" fmla="*/ 0 h 49"/>
                <a:gd name="T8" fmla="*/ 32 w 32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" h="49">
                  <a:moveTo>
                    <a:pt x="0" y="0"/>
                  </a:moveTo>
                  <a:cubicBezTo>
                    <a:pt x="7" y="23"/>
                    <a:pt x="15" y="32"/>
                    <a:pt x="32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39" y="2147"/>
              <a:ext cx="51" cy="41"/>
            </a:xfrm>
            <a:custGeom>
              <a:avLst/>
              <a:gdLst>
                <a:gd name="T0" fmla="*/ 0 w 51"/>
                <a:gd name="T1" fmla="*/ 0 h 41"/>
                <a:gd name="T2" fmla="*/ 49 w 51"/>
                <a:gd name="T3" fmla="*/ 41 h 41"/>
                <a:gd name="T4" fmla="*/ 0 60000 65536"/>
                <a:gd name="T5" fmla="*/ 0 60000 65536"/>
                <a:gd name="T6" fmla="*/ 0 w 51"/>
                <a:gd name="T7" fmla="*/ 0 h 41"/>
                <a:gd name="T8" fmla="*/ 51 w 51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41">
                  <a:moveTo>
                    <a:pt x="0" y="0"/>
                  </a:moveTo>
                  <a:cubicBezTo>
                    <a:pt x="51" y="33"/>
                    <a:pt x="49" y="12"/>
                    <a:pt x="49" y="4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388" y="2081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73 w 73"/>
                <a:gd name="T3" fmla="*/ 41 h 41"/>
                <a:gd name="T4" fmla="*/ 0 60000 65536"/>
                <a:gd name="T5" fmla="*/ 0 60000 65536"/>
                <a:gd name="T6" fmla="*/ 0 w 73"/>
                <a:gd name="T7" fmla="*/ 0 h 41"/>
                <a:gd name="T8" fmla="*/ 73 w 73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" h="41">
                  <a:moveTo>
                    <a:pt x="0" y="0"/>
                  </a:moveTo>
                  <a:cubicBezTo>
                    <a:pt x="26" y="9"/>
                    <a:pt x="73" y="41"/>
                    <a:pt x="73" y="4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412" y="2032"/>
              <a:ext cx="49" cy="25"/>
            </a:xfrm>
            <a:custGeom>
              <a:avLst/>
              <a:gdLst>
                <a:gd name="T0" fmla="*/ 0 w 49"/>
                <a:gd name="T1" fmla="*/ 0 h 25"/>
                <a:gd name="T2" fmla="*/ 49 w 49"/>
                <a:gd name="T3" fmla="*/ 25 h 25"/>
                <a:gd name="T4" fmla="*/ 0 60000 65536"/>
                <a:gd name="T5" fmla="*/ 0 60000 65536"/>
                <a:gd name="T6" fmla="*/ 0 w 49"/>
                <a:gd name="T7" fmla="*/ 0 h 25"/>
                <a:gd name="T8" fmla="*/ 49 w 49"/>
                <a:gd name="T9" fmla="*/ 25 h 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" h="25">
                  <a:moveTo>
                    <a:pt x="0" y="0"/>
                  </a:moveTo>
                  <a:cubicBezTo>
                    <a:pt x="40" y="10"/>
                    <a:pt x="24" y="0"/>
                    <a:pt x="49" y="2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502" y="1983"/>
              <a:ext cx="33" cy="49"/>
            </a:xfrm>
            <a:custGeom>
              <a:avLst/>
              <a:gdLst>
                <a:gd name="T0" fmla="*/ 0 w 33"/>
                <a:gd name="T1" fmla="*/ 0 h 49"/>
                <a:gd name="T2" fmla="*/ 33 w 33"/>
                <a:gd name="T3" fmla="*/ 49 h 49"/>
                <a:gd name="T4" fmla="*/ 0 60000 65536"/>
                <a:gd name="T5" fmla="*/ 0 60000 65536"/>
                <a:gd name="T6" fmla="*/ 0 w 33"/>
                <a:gd name="T7" fmla="*/ 0 h 49"/>
                <a:gd name="T8" fmla="*/ 33 w 33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" h="49">
                  <a:moveTo>
                    <a:pt x="0" y="0"/>
                  </a:moveTo>
                  <a:cubicBezTo>
                    <a:pt x="5" y="17"/>
                    <a:pt x="10" y="49"/>
                    <a:pt x="33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453" y="2008"/>
              <a:ext cx="41" cy="49"/>
            </a:xfrm>
            <a:custGeom>
              <a:avLst/>
              <a:gdLst>
                <a:gd name="T0" fmla="*/ 0 w 41"/>
                <a:gd name="T1" fmla="*/ 0 h 49"/>
                <a:gd name="T2" fmla="*/ 41 w 41"/>
                <a:gd name="T3" fmla="*/ 49 h 49"/>
                <a:gd name="T4" fmla="*/ 0 60000 65536"/>
                <a:gd name="T5" fmla="*/ 0 60000 65536"/>
                <a:gd name="T6" fmla="*/ 0 w 41"/>
                <a:gd name="T7" fmla="*/ 0 h 49"/>
                <a:gd name="T8" fmla="*/ 41 w 41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" h="49">
                  <a:moveTo>
                    <a:pt x="0" y="0"/>
                  </a:moveTo>
                  <a:cubicBezTo>
                    <a:pt x="12" y="19"/>
                    <a:pt x="24" y="32"/>
                    <a:pt x="41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659813" y="5791200"/>
            <a:ext cx="381000" cy="103188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rot="10800000">
            <a:off x="177800" y="3514725"/>
            <a:ext cx="381000" cy="103188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935413" y="796925"/>
            <a:ext cx="3094037" cy="176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66FF33"/>
                </a:solidFill>
                <a:latin typeface="Verdana" pitchFamily="34" charset="0"/>
              </a:rPr>
              <a:t>Current state = 1</a:t>
            </a:r>
          </a:p>
          <a:p>
            <a:pPr>
              <a:spcBef>
                <a:spcPct val="75000"/>
              </a:spcBef>
            </a:pPr>
            <a:r>
              <a:rPr lang="en-US" altLang="en-US" sz="1600" b="1">
                <a:solidFill>
                  <a:srgbClr val="FF9999"/>
                </a:solidFill>
                <a:latin typeface="Verdana" pitchFamily="34" charset="0"/>
              </a:rPr>
              <a:t>If current state = 1</a:t>
            </a:r>
          </a:p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FF9999"/>
                </a:solidFill>
                <a:latin typeface="Verdana" pitchFamily="34" charset="0"/>
              </a:rPr>
              <a:t>and current symbol = 0</a:t>
            </a:r>
          </a:p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FF9999"/>
                </a:solidFill>
                <a:latin typeface="Verdana" pitchFamily="34" charset="0"/>
              </a:rPr>
              <a:t>then new state = 10</a:t>
            </a:r>
          </a:p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FF9999"/>
                </a:solidFill>
                <a:latin typeface="Verdana" pitchFamily="34" charset="0"/>
              </a:rPr>
              <a:t>new symbol = 1</a:t>
            </a:r>
          </a:p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FF9999"/>
                </a:solidFill>
                <a:latin typeface="Verdana" pitchFamily="34" charset="0"/>
              </a:rPr>
              <a:t>move right</a:t>
            </a:r>
            <a:endParaRPr lang="en-US" altLang="en-US" sz="1600" b="1">
              <a:solidFill>
                <a:srgbClr val="FF7C80"/>
              </a:solidFill>
              <a:latin typeface="Verdana" pitchFamily="34" charset="0"/>
            </a:endParaRP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3248025" y="392113"/>
            <a:ext cx="4038600" cy="2692400"/>
          </a:xfrm>
          <a:prstGeom prst="cloudCallout">
            <a:avLst>
              <a:gd name="adj1" fmla="val -50194"/>
              <a:gd name="adj2" fmla="val 44986"/>
            </a:avLst>
          </a:prstGeom>
          <a:noFill/>
          <a:ln w="12700">
            <a:solidFill>
              <a:srgbClr val="FF99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903913" y="795338"/>
            <a:ext cx="328612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66FF33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auto">
          <a:xfrm>
            <a:off x="2733675" y="4076700"/>
            <a:ext cx="390525" cy="442913"/>
          </a:xfrm>
          <a:prstGeom prst="irregularSeal1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318A689-E96E-4FB8-B2EF-0D5AB45B7F20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1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5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2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3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4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5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6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7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5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8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9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7"/>
          <p:cNvGraphicFramePr>
            <a:graphicFrameLocks noChangeAspect="1"/>
          </p:cNvGraphicFramePr>
          <p:nvPr/>
        </p:nvGraphicFramePr>
        <p:xfrm>
          <a:off x="40386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0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1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2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3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57" name="Oval 73"/>
          <p:cNvSpPr>
            <a:spLocks noChangeArrowheads="1"/>
          </p:cNvSpPr>
          <p:nvPr/>
        </p:nvSpPr>
        <p:spPr bwMode="auto">
          <a:xfrm>
            <a:off x="45720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3FB82BA9-9318-4AE6-8087-2D167878BDB1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7" name="Oval 74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0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1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2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3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5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6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7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9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16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7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8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2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9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0"/>
          <p:cNvGraphicFramePr>
            <a:graphicFrameLocks noChangeAspect="1"/>
          </p:cNvGraphicFramePr>
          <p:nvPr/>
        </p:nvGraphicFramePr>
        <p:xfrm>
          <a:off x="45720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1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5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2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3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2</a:t>
            </a:r>
          </a:p>
        </p:txBody>
      </p:sp>
      <p:sp>
        <p:nvSpPr>
          <p:cNvPr id="57" name="Oval 75"/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92FFACAC-2EC8-4A90-8ADA-50AB6ED5BFE8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3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5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6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7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0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1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2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3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6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7"/>
          <p:cNvGraphicFramePr>
            <a:graphicFrameLocks noChangeAspect="1"/>
          </p:cNvGraphicFramePr>
          <p:nvPr/>
        </p:nvGraphicFramePr>
        <p:xfrm>
          <a:off x="40084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8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9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0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1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3</a:t>
            </a:r>
          </a:p>
        </p:txBody>
      </p:sp>
      <p:sp>
        <p:nvSpPr>
          <p:cNvPr id="57" name="Oval 73"/>
          <p:cNvSpPr>
            <a:spLocks noChangeArrowheads="1"/>
          </p:cNvSpPr>
          <p:nvPr/>
        </p:nvSpPr>
        <p:spPr bwMode="auto">
          <a:xfrm>
            <a:off x="69342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94520343-59B5-40F3-AB91-F037D4874762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8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9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0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4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6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7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3733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0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1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7"/>
          <p:cNvGraphicFramePr>
            <a:graphicFrameLocks noChangeAspect="1"/>
          </p:cNvGraphicFramePr>
          <p:nvPr/>
        </p:nvGraphicFramePr>
        <p:xfrm>
          <a:off x="3505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2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3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5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57" name="Oval 73"/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65A34D19-D4A6-4690-8509-31A4CACD400C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2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3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4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5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7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8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9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0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1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4191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3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4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7"/>
          <p:cNvGraphicFramePr>
            <a:graphicFrameLocks noChangeAspect="1"/>
          </p:cNvGraphicFramePr>
          <p:nvPr/>
        </p:nvGraphicFramePr>
        <p:xfrm>
          <a:off x="3962400" y="16716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6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1638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7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9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5</a:t>
            </a:r>
          </a:p>
        </p:txBody>
      </p:sp>
      <p:sp>
        <p:nvSpPr>
          <p:cNvPr id="57" name="Oval 73"/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CC7F0AD1-0763-48BD-8CEE-EDEAD2C92B53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7" name="Oval 74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0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0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2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4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7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1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2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3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4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5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16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6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7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7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8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8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9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9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0"/>
          <p:cNvGraphicFramePr>
            <a:graphicFrameLocks noChangeAspect="1"/>
          </p:cNvGraphicFramePr>
          <p:nvPr/>
        </p:nvGraphicFramePr>
        <p:xfrm>
          <a:off x="4525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0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1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1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2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2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3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3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57" name="Oval 75"/>
          <p:cNvSpPr>
            <a:spLocks noChangeArrowheads="1"/>
          </p:cNvSpPr>
          <p:nvPr/>
        </p:nvSpPr>
        <p:spPr bwMode="auto">
          <a:xfrm>
            <a:off x="45720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B9FF3301-FB25-45B4-B750-5215392AB310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9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0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1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2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6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7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8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9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7"/>
          <p:cNvGraphicFramePr>
            <a:graphicFrameLocks noChangeAspect="1"/>
          </p:cNvGraphicFramePr>
          <p:nvPr/>
        </p:nvGraphicFramePr>
        <p:xfrm>
          <a:off x="5105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7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7</a:t>
            </a:r>
          </a:p>
        </p:txBody>
      </p:sp>
      <p:sp>
        <p:nvSpPr>
          <p:cNvPr id="57" name="Oval 73"/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88F7A5D7-143C-4C3A-BC28-C6CC141E3C11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4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5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6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2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4800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6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8"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9"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5"/>
          <p:cNvGraphicFramePr>
            <a:graphicFrameLocks noChangeAspect="1"/>
          </p:cNvGraphicFramePr>
          <p:nvPr/>
        </p:nvGraphicFramePr>
        <p:xfrm>
          <a:off x="45720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0" name="Equation" r:id="rId42" imgW="444240" imgH="520560" progId="Equation.3">
                  <p:embed/>
                </p:oleObj>
              </mc:Choice>
              <mc:Fallback>
                <p:oleObj name="Equation" r:id="rId42" imgW="444240" imgH="5205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8</a:t>
            </a:r>
          </a:p>
        </p:txBody>
      </p:sp>
      <p:sp>
        <p:nvSpPr>
          <p:cNvPr id="57" name="Oval 73"/>
          <p:cNvSpPr>
            <a:spLocks noChangeArrowheads="1"/>
          </p:cNvSpPr>
          <p:nvPr/>
        </p:nvSpPr>
        <p:spPr bwMode="auto">
          <a:xfrm>
            <a:off x="70104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9D18E047-3268-4372-9A74-93C9BCBDA1B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9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0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3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4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6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7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8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9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0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1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2"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3"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5"/>
          <p:cNvGraphicFramePr>
            <a:graphicFrameLocks noChangeAspect="1"/>
          </p:cNvGraphicFramePr>
          <p:nvPr/>
        </p:nvGraphicFramePr>
        <p:xfrm>
          <a:off x="40386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4" name="Equation" r:id="rId42" imgW="444240" imgH="520560" progId="Equation.3">
                  <p:embed/>
                </p:oleObj>
              </mc:Choice>
              <mc:Fallback>
                <p:oleObj name="Equation" r:id="rId42" imgW="444240" imgH="5205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5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9</a:t>
            </a:r>
          </a:p>
        </p:txBody>
      </p:sp>
      <p:sp>
        <p:nvSpPr>
          <p:cNvPr id="57" name="Oval 73"/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24AE4201-FAD5-4772-933F-855EA6500F11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2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3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5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7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8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9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0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1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3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4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5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7"/>
          <p:cNvGraphicFramePr>
            <a:graphicFrameLocks noChangeAspect="1"/>
          </p:cNvGraphicFramePr>
          <p:nvPr/>
        </p:nvGraphicFramePr>
        <p:xfrm>
          <a:off x="4495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6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7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8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9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8507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10</a:t>
            </a:r>
          </a:p>
        </p:txBody>
      </p:sp>
      <p:sp>
        <p:nvSpPr>
          <p:cNvPr id="57" name="Oval 73"/>
          <p:cNvSpPr>
            <a:spLocks noChangeArrowheads="1"/>
          </p:cNvSpPr>
          <p:nvPr/>
        </p:nvSpPr>
        <p:spPr bwMode="auto">
          <a:xfrm>
            <a:off x="1066800" y="51054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8E351F80-F37D-4178-B3FB-B6DE720E6DB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038225" y="4303713"/>
            <a:ext cx="7696200" cy="206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114425" y="3236913"/>
            <a:ext cx="7696200" cy="206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720850" y="35417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171825" y="39227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4606925" y="43164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5972175" y="4721225"/>
            <a:ext cx="528638" cy="915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7400925" y="5078413"/>
            <a:ext cx="528638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1789113"/>
            <a:ext cx="1068388" cy="25892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714625" y="40751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66FF33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62425" y="44561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478463" y="47990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8289925" y="5546725"/>
            <a:ext cx="3048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343025" y="3694113"/>
            <a:ext cx="304800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tx1"/>
                </a:solidFill>
                <a:latin typeface="Verdana" pitchFamily="34" charset="0"/>
              </a:rPr>
              <a:t>1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604838" y="3414713"/>
            <a:ext cx="874712" cy="577850"/>
            <a:chOff x="3024" y="1824"/>
            <a:chExt cx="551" cy="364"/>
          </a:xfrm>
        </p:grpSpPr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3024" y="1824"/>
              <a:ext cx="527" cy="319"/>
              <a:chOff x="1080" y="2451"/>
              <a:chExt cx="527" cy="319"/>
            </a:xfrm>
          </p:grpSpPr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1080" y="2540"/>
                <a:ext cx="400" cy="230"/>
              </a:xfrm>
              <a:custGeom>
                <a:avLst/>
                <a:gdLst>
                  <a:gd name="T0" fmla="*/ 37 w 400"/>
                  <a:gd name="T1" fmla="*/ 24 h 230"/>
                  <a:gd name="T2" fmla="*/ 86 w 400"/>
                  <a:gd name="T3" fmla="*/ 73 h 230"/>
                  <a:gd name="T4" fmla="*/ 135 w 400"/>
                  <a:gd name="T5" fmla="*/ 89 h 230"/>
                  <a:gd name="T6" fmla="*/ 201 w 400"/>
                  <a:gd name="T7" fmla="*/ 130 h 230"/>
                  <a:gd name="T8" fmla="*/ 225 w 400"/>
                  <a:gd name="T9" fmla="*/ 155 h 230"/>
                  <a:gd name="T10" fmla="*/ 274 w 400"/>
                  <a:gd name="T11" fmla="*/ 187 h 230"/>
                  <a:gd name="T12" fmla="*/ 331 w 400"/>
                  <a:gd name="T13" fmla="*/ 220 h 230"/>
                  <a:gd name="T14" fmla="*/ 372 w 400"/>
                  <a:gd name="T15" fmla="*/ 155 h 230"/>
                  <a:gd name="T16" fmla="*/ 380 w 400"/>
                  <a:gd name="T17" fmla="*/ 81 h 230"/>
                  <a:gd name="T18" fmla="*/ 241 w 400"/>
                  <a:gd name="T19" fmla="*/ 57 h 230"/>
                  <a:gd name="T20" fmla="*/ 184 w 400"/>
                  <a:gd name="T21" fmla="*/ 32 h 230"/>
                  <a:gd name="T22" fmla="*/ 54 w 400"/>
                  <a:gd name="T23" fmla="*/ 0 h 230"/>
                  <a:gd name="T24" fmla="*/ 37 w 400"/>
                  <a:gd name="T25" fmla="*/ 24 h 2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0"/>
                  <a:gd name="T40" fmla="*/ 0 h 230"/>
                  <a:gd name="T41" fmla="*/ 400 w 400"/>
                  <a:gd name="T42" fmla="*/ 230 h 2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0" h="230">
                    <a:moveTo>
                      <a:pt x="37" y="24"/>
                    </a:moveTo>
                    <a:cubicBezTo>
                      <a:pt x="108" y="46"/>
                      <a:pt x="0" y="6"/>
                      <a:pt x="86" y="73"/>
                    </a:cubicBezTo>
                    <a:cubicBezTo>
                      <a:pt x="99" y="83"/>
                      <a:pt x="135" y="89"/>
                      <a:pt x="135" y="89"/>
                    </a:cubicBezTo>
                    <a:cubicBezTo>
                      <a:pt x="155" y="109"/>
                      <a:pt x="178" y="111"/>
                      <a:pt x="201" y="130"/>
                    </a:cubicBezTo>
                    <a:cubicBezTo>
                      <a:pt x="209" y="137"/>
                      <a:pt x="215" y="147"/>
                      <a:pt x="225" y="155"/>
                    </a:cubicBezTo>
                    <a:cubicBezTo>
                      <a:pt x="240" y="167"/>
                      <a:pt x="274" y="187"/>
                      <a:pt x="274" y="187"/>
                    </a:cubicBezTo>
                    <a:cubicBezTo>
                      <a:pt x="286" y="225"/>
                      <a:pt x="290" y="230"/>
                      <a:pt x="331" y="220"/>
                    </a:cubicBezTo>
                    <a:cubicBezTo>
                      <a:pt x="351" y="200"/>
                      <a:pt x="356" y="178"/>
                      <a:pt x="372" y="155"/>
                    </a:cubicBezTo>
                    <a:cubicBezTo>
                      <a:pt x="381" y="127"/>
                      <a:pt x="400" y="88"/>
                      <a:pt x="380" y="81"/>
                    </a:cubicBezTo>
                    <a:cubicBezTo>
                      <a:pt x="336" y="64"/>
                      <a:pt x="286" y="68"/>
                      <a:pt x="241" y="57"/>
                    </a:cubicBezTo>
                    <a:cubicBezTo>
                      <a:pt x="210" y="49"/>
                      <a:pt x="216" y="46"/>
                      <a:pt x="184" y="32"/>
                    </a:cubicBezTo>
                    <a:cubicBezTo>
                      <a:pt x="143" y="14"/>
                      <a:pt x="97" y="8"/>
                      <a:pt x="54" y="0"/>
                    </a:cubicBezTo>
                    <a:cubicBezTo>
                      <a:pt x="35" y="17"/>
                      <a:pt x="37" y="8"/>
                      <a:pt x="37" y="24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1252" y="2451"/>
                <a:ext cx="355" cy="183"/>
              </a:xfrm>
              <a:custGeom>
                <a:avLst/>
                <a:gdLst>
                  <a:gd name="T0" fmla="*/ 17 w 355"/>
                  <a:gd name="T1" fmla="*/ 3 h 183"/>
                  <a:gd name="T2" fmla="*/ 213 w 355"/>
                  <a:gd name="T3" fmla="*/ 61 h 183"/>
                  <a:gd name="T4" fmla="*/ 287 w 355"/>
                  <a:gd name="T5" fmla="*/ 85 h 183"/>
                  <a:gd name="T6" fmla="*/ 311 w 355"/>
                  <a:gd name="T7" fmla="*/ 93 h 183"/>
                  <a:gd name="T8" fmla="*/ 311 w 355"/>
                  <a:gd name="T9" fmla="*/ 142 h 183"/>
                  <a:gd name="T10" fmla="*/ 246 w 355"/>
                  <a:gd name="T11" fmla="*/ 183 h 183"/>
                  <a:gd name="T12" fmla="*/ 213 w 355"/>
                  <a:gd name="T13" fmla="*/ 167 h 183"/>
                  <a:gd name="T14" fmla="*/ 205 w 355"/>
                  <a:gd name="T15" fmla="*/ 142 h 183"/>
                  <a:gd name="T16" fmla="*/ 115 w 355"/>
                  <a:gd name="T17" fmla="*/ 77 h 183"/>
                  <a:gd name="T18" fmla="*/ 17 w 355"/>
                  <a:gd name="T19" fmla="*/ 28 h 183"/>
                  <a:gd name="T20" fmla="*/ 17 w 355"/>
                  <a:gd name="T21" fmla="*/ 3 h 18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5"/>
                  <a:gd name="T34" fmla="*/ 0 h 183"/>
                  <a:gd name="T35" fmla="*/ 355 w 355"/>
                  <a:gd name="T36" fmla="*/ 183 h 18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5" h="183">
                    <a:moveTo>
                      <a:pt x="17" y="3"/>
                    </a:moveTo>
                    <a:cubicBezTo>
                      <a:pt x="82" y="17"/>
                      <a:pt x="149" y="39"/>
                      <a:pt x="213" y="61"/>
                    </a:cubicBezTo>
                    <a:cubicBezTo>
                      <a:pt x="246" y="72"/>
                      <a:pt x="257" y="75"/>
                      <a:pt x="287" y="85"/>
                    </a:cubicBezTo>
                    <a:cubicBezTo>
                      <a:pt x="295" y="87"/>
                      <a:pt x="311" y="93"/>
                      <a:pt x="311" y="93"/>
                    </a:cubicBezTo>
                    <a:cubicBezTo>
                      <a:pt x="336" y="118"/>
                      <a:pt x="355" y="127"/>
                      <a:pt x="311" y="142"/>
                    </a:cubicBezTo>
                    <a:cubicBezTo>
                      <a:pt x="287" y="158"/>
                      <a:pt x="273" y="173"/>
                      <a:pt x="246" y="183"/>
                    </a:cubicBezTo>
                    <a:cubicBezTo>
                      <a:pt x="235" y="177"/>
                      <a:pt x="221" y="175"/>
                      <a:pt x="213" y="167"/>
                    </a:cubicBezTo>
                    <a:cubicBezTo>
                      <a:pt x="206" y="160"/>
                      <a:pt x="210" y="149"/>
                      <a:pt x="205" y="142"/>
                    </a:cubicBezTo>
                    <a:cubicBezTo>
                      <a:pt x="180" y="108"/>
                      <a:pt x="152" y="89"/>
                      <a:pt x="115" y="77"/>
                    </a:cubicBezTo>
                    <a:cubicBezTo>
                      <a:pt x="85" y="57"/>
                      <a:pt x="50" y="38"/>
                      <a:pt x="17" y="28"/>
                    </a:cubicBezTo>
                    <a:cubicBezTo>
                      <a:pt x="8" y="0"/>
                      <a:pt x="0" y="3"/>
                      <a:pt x="17" y="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43" y="1959"/>
              <a:ext cx="32" cy="49"/>
            </a:xfrm>
            <a:custGeom>
              <a:avLst/>
              <a:gdLst>
                <a:gd name="T0" fmla="*/ 0 w 32"/>
                <a:gd name="T1" fmla="*/ 0 h 49"/>
                <a:gd name="T2" fmla="*/ 32 w 32"/>
                <a:gd name="T3" fmla="*/ 49 h 49"/>
                <a:gd name="T4" fmla="*/ 0 60000 65536"/>
                <a:gd name="T5" fmla="*/ 0 60000 65536"/>
                <a:gd name="T6" fmla="*/ 0 w 32"/>
                <a:gd name="T7" fmla="*/ 0 h 49"/>
                <a:gd name="T8" fmla="*/ 32 w 32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" h="49">
                  <a:moveTo>
                    <a:pt x="0" y="0"/>
                  </a:moveTo>
                  <a:cubicBezTo>
                    <a:pt x="7" y="23"/>
                    <a:pt x="15" y="32"/>
                    <a:pt x="32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39" y="2147"/>
              <a:ext cx="51" cy="41"/>
            </a:xfrm>
            <a:custGeom>
              <a:avLst/>
              <a:gdLst>
                <a:gd name="T0" fmla="*/ 0 w 51"/>
                <a:gd name="T1" fmla="*/ 0 h 41"/>
                <a:gd name="T2" fmla="*/ 49 w 51"/>
                <a:gd name="T3" fmla="*/ 41 h 41"/>
                <a:gd name="T4" fmla="*/ 0 60000 65536"/>
                <a:gd name="T5" fmla="*/ 0 60000 65536"/>
                <a:gd name="T6" fmla="*/ 0 w 51"/>
                <a:gd name="T7" fmla="*/ 0 h 41"/>
                <a:gd name="T8" fmla="*/ 51 w 51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41">
                  <a:moveTo>
                    <a:pt x="0" y="0"/>
                  </a:moveTo>
                  <a:cubicBezTo>
                    <a:pt x="51" y="33"/>
                    <a:pt x="49" y="12"/>
                    <a:pt x="49" y="4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388" y="2081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73 w 73"/>
                <a:gd name="T3" fmla="*/ 41 h 41"/>
                <a:gd name="T4" fmla="*/ 0 60000 65536"/>
                <a:gd name="T5" fmla="*/ 0 60000 65536"/>
                <a:gd name="T6" fmla="*/ 0 w 73"/>
                <a:gd name="T7" fmla="*/ 0 h 41"/>
                <a:gd name="T8" fmla="*/ 73 w 73"/>
                <a:gd name="T9" fmla="*/ 41 h 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" h="41">
                  <a:moveTo>
                    <a:pt x="0" y="0"/>
                  </a:moveTo>
                  <a:cubicBezTo>
                    <a:pt x="26" y="9"/>
                    <a:pt x="73" y="41"/>
                    <a:pt x="73" y="4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412" y="2032"/>
              <a:ext cx="49" cy="25"/>
            </a:xfrm>
            <a:custGeom>
              <a:avLst/>
              <a:gdLst>
                <a:gd name="T0" fmla="*/ 0 w 49"/>
                <a:gd name="T1" fmla="*/ 0 h 25"/>
                <a:gd name="T2" fmla="*/ 49 w 49"/>
                <a:gd name="T3" fmla="*/ 25 h 25"/>
                <a:gd name="T4" fmla="*/ 0 60000 65536"/>
                <a:gd name="T5" fmla="*/ 0 60000 65536"/>
                <a:gd name="T6" fmla="*/ 0 w 49"/>
                <a:gd name="T7" fmla="*/ 0 h 25"/>
                <a:gd name="T8" fmla="*/ 49 w 49"/>
                <a:gd name="T9" fmla="*/ 25 h 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" h="25">
                  <a:moveTo>
                    <a:pt x="0" y="0"/>
                  </a:moveTo>
                  <a:cubicBezTo>
                    <a:pt x="40" y="10"/>
                    <a:pt x="24" y="0"/>
                    <a:pt x="49" y="2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502" y="1983"/>
              <a:ext cx="33" cy="49"/>
            </a:xfrm>
            <a:custGeom>
              <a:avLst/>
              <a:gdLst>
                <a:gd name="T0" fmla="*/ 0 w 33"/>
                <a:gd name="T1" fmla="*/ 0 h 49"/>
                <a:gd name="T2" fmla="*/ 33 w 33"/>
                <a:gd name="T3" fmla="*/ 49 h 49"/>
                <a:gd name="T4" fmla="*/ 0 60000 65536"/>
                <a:gd name="T5" fmla="*/ 0 60000 65536"/>
                <a:gd name="T6" fmla="*/ 0 w 33"/>
                <a:gd name="T7" fmla="*/ 0 h 49"/>
                <a:gd name="T8" fmla="*/ 33 w 33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" h="49">
                  <a:moveTo>
                    <a:pt x="0" y="0"/>
                  </a:moveTo>
                  <a:cubicBezTo>
                    <a:pt x="5" y="17"/>
                    <a:pt x="10" y="49"/>
                    <a:pt x="33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453" y="2008"/>
              <a:ext cx="41" cy="49"/>
            </a:xfrm>
            <a:custGeom>
              <a:avLst/>
              <a:gdLst>
                <a:gd name="T0" fmla="*/ 0 w 41"/>
                <a:gd name="T1" fmla="*/ 0 h 49"/>
                <a:gd name="T2" fmla="*/ 41 w 41"/>
                <a:gd name="T3" fmla="*/ 49 h 49"/>
                <a:gd name="T4" fmla="*/ 0 60000 65536"/>
                <a:gd name="T5" fmla="*/ 0 60000 65536"/>
                <a:gd name="T6" fmla="*/ 0 w 41"/>
                <a:gd name="T7" fmla="*/ 0 h 49"/>
                <a:gd name="T8" fmla="*/ 41 w 41"/>
                <a:gd name="T9" fmla="*/ 49 h 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" h="49">
                  <a:moveTo>
                    <a:pt x="0" y="0"/>
                  </a:moveTo>
                  <a:cubicBezTo>
                    <a:pt x="12" y="19"/>
                    <a:pt x="24" y="32"/>
                    <a:pt x="41" y="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659813" y="5791200"/>
            <a:ext cx="381000" cy="103188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rot="10800000">
            <a:off x="177800" y="3514725"/>
            <a:ext cx="381000" cy="103188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935413" y="796925"/>
            <a:ext cx="3094037" cy="176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66FF33"/>
                </a:solidFill>
                <a:latin typeface="Verdana" pitchFamily="34" charset="0"/>
              </a:rPr>
              <a:t>Current state = 10</a:t>
            </a:r>
          </a:p>
          <a:p>
            <a:pPr>
              <a:spcBef>
                <a:spcPct val="75000"/>
              </a:spcBef>
            </a:pPr>
            <a:r>
              <a:rPr lang="en-US" altLang="en-US" sz="1600" b="1">
                <a:solidFill>
                  <a:srgbClr val="FF9999"/>
                </a:solidFill>
                <a:latin typeface="Verdana" pitchFamily="34" charset="0"/>
              </a:rPr>
              <a:t>If current state = 1</a:t>
            </a:r>
          </a:p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FF9999"/>
                </a:solidFill>
                <a:latin typeface="Verdana" pitchFamily="34" charset="0"/>
              </a:rPr>
              <a:t>and current symbol = 0</a:t>
            </a:r>
          </a:p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FF9999"/>
                </a:solidFill>
                <a:latin typeface="Verdana" pitchFamily="34" charset="0"/>
              </a:rPr>
              <a:t>then new state = 10</a:t>
            </a:r>
          </a:p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FF9999"/>
                </a:solidFill>
                <a:latin typeface="Verdana" pitchFamily="34" charset="0"/>
              </a:rPr>
              <a:t>new symbol = 1</a:t>
            </a:r>
          </a:p>
          <a:p>
            <a:pPr>
              <a:spcBef>
                <a:spcPct val="0"/>
              </a:spcBef>
            </a:pPr>
            <a:r>
              <a:rPr lang="en-US" altLang="en-US" sz="1600" b="1">
                <a:solidFill>
                  <a:srgbClr val="FF9999"/>
                </a:solidFill>
                <a:latin typeface="Verdana" pitchFamily="34" charset="0"/>
              </a:rPr>
              <a:t>move right</a:t>
            </a:r>
            <a:endParaRPr lang="en-US" altLang="en-US" sz="1600" b="1">
              <a:solidFill>
                <a:srgbClr val="FF7C80"/>
              </a:solidFill>
              <a:latin typeface="Verdana" pitchFamily="34" charset="0"/>
            </a:endParaRP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3248025" y="392113"/>
            <a:ext cx="4038600" cy="2692400"/>
          </a:xfrm>
          <a:prstGeom prst="cloudCallout">
            <a:avLst>
              <a:gd name="adj1" fmla="val -50194"/>
              <a:gd name="adj2" fmla="val 44986"/>
            </a:avLst>
          </a:prstGeom>
          <a:noFill/>
          <a:ln w="12700">
            <a:solidFill>
              <a:srgbClr val="FF99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72478525-642D-4635-8849-D7E2CE21595E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6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7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8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9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0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1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2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3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4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5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6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7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8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9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7"/>
          <p:cNvGraphicFramePr>
            <a:graphicFrameLocks noChangeAspect="1"/>
          </p:cNvGraphicFramePr>
          <p:nvPr/>
        </p:nvGraphicFramePr>
        <p:xfrm>
          <a:off x="503555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0" name="Equation" r:id="rId40" imgW="431640" imgH="533160" progId="Equation.3">
                  <p:embed/>
                </p:oleObj>
              </mc:Choice>
              <mc:Fallback>
                <p:oleObj name="Equation" r:id="rId40" imgW="431640" imgH="533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1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2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3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8507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Time 11</a:t>
            </a:r>
          </a:p>
        </p:txBody>
      </p:sp>
      <p:sp>
        <p:nvSpPr>
          <p:cNvPr id="57" name="Oval 73"/>
          <p:cNvSpPr>
            <a:spLocks noChangeArrowheads="1"/>
          </p:cNvSpPr>
          <p:nvPr/>
        </p:nvSpPr>
        <p:spPr bwMode="auto">
          <a:xfrm>
            <a:off x="0" y="3810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3A5F834-3F44-4976-8E5B-A8A5BC5D184E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7" name="Oval 73"/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9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0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1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2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3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5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6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7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8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9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5791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3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7"/>
          <p:cNvGraphicFramePr>
            <a:graphicFrameLocks noChangeAspect="1"/>
          </p:cNvGraphicFramePr>
          <p:nvPr/>
        </p:nvGraphicFramePr>
        <p:xfrm>
          <a:off x="55626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Equation" r:id="rId40" imgW="431640" imgH="533160" progId="Equation.3">
                  <p:embed/>
                </p:oleObj>
              </mc:Choice>
              <mc:Fallback>
                <p:oleObj name="Equation" r:id="rId40" imgW="431640" imgH="533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5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6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7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8507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12</a:t>
            </a:r>
          </a:p>
        </p:txBody>
      </p:sp>
      <p:sp>
        <p:nvSpPr>
          <p:cNvPr id="57" name="Oval 74"/>
          <p:cNvSpPr>
            <a:spLocks noChangeArrowheads="1"/>
          </p:cNvSpPr>
          <p:nvPr/>
        </p:nvSpPr>
        <p:spPr bwMode="auto">
          <a:xfrm>
            <a:off x="2133600" y="4191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F100D8ED-65E7-4766-BF97-437C24FB445F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4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5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6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7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9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1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2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3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51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52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53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54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55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56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57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58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59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60"/>
          <p:cNvSpPr>
            <a:spLocks noChangeShapeType="1"/>
          </p:cNvSpPr>
          <p:nvPr/>
        </p:nvSpPr>
        <p:spPr bwMode="auto">
          <a:xfrm flipV="1">
            <a:off x="5334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" name="Object 61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62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5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63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6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4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65"/>
          <p:cNvGraphicFramePr>
            <a:graphicFrameLocks noChangeAspect="1"/>
          </p:cNvGraphicFramePr>
          <p:nvPr/>
        </p:nvGraphicFramePr>
        <p:xfrm>
          <a:off x="51054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8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66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9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7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0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0"/>
          <p:cNvGraphicFramePr>
            <a:graphicFrameLocks noChangeAspect="1"/>
          </p:cNvGraphicFramePr>
          <p:nvPr/>
        </p:nvGraphicFramePr>
        <p:xfrm>
          <a:off x="61722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1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1600200" y="2514600"/>
            <a:ext cx="281981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57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8507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Time 13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 = ({q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,q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 q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, q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, q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}, {0, 1}, {0, 1, x, y, B},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,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, B, {q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})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 = ({q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,q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 q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, q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, q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}, {a, b}, {a, b, x, y, B},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,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, B, {q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})</a:t>
            </a:r>
          </a:p>
          <a:p>
            <a:r>
              <a:rPr lang="en-US" b="1" dirty="0" smtClean="0">
                <a:solidFill>
                  <a:srgbClr val="990099"/>
                </a:solidFill>
              </a:rPr>
              <a:t>a=0, b=1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Accepted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ID: 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0011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xq</a:t>
            </a:r>
            <a:r>
              <a:rPr lang="en-US" baseline="-25000" dirty="0" smtClean="0"/>
              <a:t>1</a:t>
            </a:r>
            <a:r>
              <a:rPr lang="en-US" dirty="0" smtClean="0"/>
              <a:t>011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x0q</a:t>
            </a:r>
            <a:r>
              <a:rPr lang="en-US" baseline="-25000" dirty="0" smtClean="0"/>
              <a:t>1</a:t>
            </a:r>
            <a:r>
              <a:rPr lang="en-US" dirty="0" smtClean="0"/>
              <a:t>11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xq</a:t>
            </a:r>
            <a:r>
              <a:rPr lang="en-US" baseline="-25000" dirty="0" smtClean="0"/>
              <a:t>2</a:t>
            </a:r>
            <a:r>
              <a:rPr lang="en-US" dirty="0" smtClean="0"/>
              <a:t>0Y1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q</a:t>
            </a:r>
            <a:r>
              <a:rPr lang="en-US" baseline="-25000" dirty="0" smtClean="0"/>
              <a:t>2</a:t>
            </a:r>
            <a:r>
              <a:rPr lang="en-US" dirty="0" smtClean="0"/>
              <a:t>x0y1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xq</a:t>
            </a:r>
            <a:r>
              <a:rPr lang="en-US" baseline="-25000" dirty="0" smtClean="0"/>
              <a:t>0</a:t>
            </a:r>
            <a:r>
              <a:rPr lang="en-US" dirty="0" smtClean="0"/>
              <a:t>0y1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xxq</a:t>
            </a:r>
            <a:r>
              <a:rPr lang="en-US" baseline="-25000" dirty="0" smtClean="0"/>
              <a:t>1</a:t>
            </a:r>
            <a:r>
              <a:rPr lang="en-US" dirty="0" smtClean="0"/>
              <a:t>y1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xxyq</a:t>
            </a:r>
            <a:r>
              <a:rPr lang="en-US" baseline="-25000" dirty="0" smtClean="0"/>
              <a:t>1</a:t>
            </a:r>
            <a:r>
              <a:rPr lang="en-US" dirty="0" smtClean="0"/>
              <a:t>1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xxq</a:t>
            </a:r>
            <a:r>
              <a:rPr lang="en-US" baseline="-25000" dirty="0" smtClean="0"/>
              <a:t>2</a:t>
            </a:r>
            <a:r>
              <a:rPr lang="en-US" dirty="0" smtClean="0"/>
              <a:t>yy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xq</a:t>
            </a:r>
            <a:r>
              <a:rPr lang="en-US" baseline="-25000" dirty="0" smtClean="0"/>
              <a:t>2</a:t>
            </a:r>
            <a:r>
              <a:rPr lang="en-US" dirty="0" smtClean="0"/>
              <a:t>xyy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xxq</a:t>
            </a:r>
            <a:r>
              <a:rPr lang="en-US" baseline="-25000" dirty="0" smtClean="0"/>
              <a:t>0</a:t>
            </a:r>
            <a:r>
              <a:rPr lang="en-US" dirty="0" smtClean="0"/>
              <a:t>yy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xxyq</a:t>
            </a:r>
            <a:r>
              <a:rPr lang="en-US" baseline="-25000" dirty="0" smtClean="0"/>
              <a:t>3</a:t>
            </a:r>
            <a:r>
              <a:rPr lang="en-US" dirty="0" smtClean="0"/>
              <a:t>y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 </a:t>
            </a:r>
            <a:r>
              <a:rPr lang="en-US" dirty="0" smtClean="0"/>
              <a:t>xxyyq</a:t>
            </a:r>
            <a:r>
              <a:rPr lang="en-US" baseline="-25000" dirty="0" smtClean="0"/>
              <a:t>3</a:t>
            </a:r>
            <a:r>
              <a:rPr lang="en-US" dirty="0" smtClean="0"/>
              <a:t>B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xxyq</a:t>
            </a:r>
            <a:r>
              <a:rPr lang="en-US" baseline="-25000" dirty="0" smtClean="0"/>
              <a:t>4</a:t>
            </a:r>
            <a:r>
              <a:rPr lang="en-US" dirty="0" smtClean="0"/>
              <a:t>yB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Rejected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ID: 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0010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xq</a:t>
            </a:r>
            <a:r>
              <a:rPr lang="en-US" baseline="-25000" dirty="0" smtClean="0"/>
              <a:t>1</a:t>
            </a:r>
            <a:r>
              <a:rPr lang="en-US" dirty="0" smtClean="0"/>
              <a:t>010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x0q</a:t>
            </a:r>
            <a:r>
              <a:rPr lang="en-US" baseline="-25000" dirty="0" smtClean="0"/>
              <a:t>1</a:t>
            </a:r>
            <a:r>
              <a:rPr lang="en-US" dirty="0" smtClean="0"/>
              <a:t>10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xq</a:t>
            </a:r>
            <a:r>
              <a:rPr lang="en-US" baseline="-25000" dirty="0" smtClean="0"/>
              <a:t>2</a:t>
            </a:r>
            <a:r>
              <a:rPr lang="en-US" dirty="0" smtClean="0"/>
              <a:t>0Y0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q</a:t>
            </a:r>
            <a:r>
              <a:rPr lang="en-US" baseline="-25000" dirty="0" smtClean="0"/>
              <a:t>2</a:t>
            </a:r>
            <a:r>
              <a:rPr lang="en-US" dirty="0" smtClean="0"/>
              <a:t>x0y0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xxq</a:t>
            </a:r>
            <a:r>
              <a:rPr lang="en-US" baseline="-25000" dirty="0" smtClean="0"/>
              <a:t>1</a:t>
            </a:r>
            <a:r>
              <a:rPr lang="en-US" dirty="0" smtClean="0"/>
              <a:t>y0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xxyq</a:t>
            </a:r>
            <a:r>
              <a:rPr lang="en-US" baseline="-25000" dirty="0" smtClean="0"/>
              <a:t>1</a:t>
            </a:r>
            <a:r>
              <a:rPr lang="en-US" dirty="0" smtClean="0"/>
              <a:t>0 </a:t>
            </a:r>
            <a:r>
              <a:rPr lang="en-US" b="1" dirty="0" smtClean="0">
                <a:solidFill>
                  <a:srgbClr val="0000FF"/>
                </a:solidFill>
                <a:latin typeface="Lucida Sans Unicode" pitchFamily="34" charset="0"/>
              </a:rPr>
              <a:t>⊦</a:t>
            </a:r>
            <a:r>
              <a:rPr lang="en-US" dirty="0" smtClean="0"/>
              <a:t> xxy0q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</a:p>
          <a:p>
            <a:pPr algn="ctr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In state q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 M has no move on tape symbol B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24FADB68-2E17-467D-ABFC-4B221DDA19B9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30275" y="1879600"/>
            <a:ext cx="5060296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If we modify the </a:t>
            </a:r>
          </a:p>
          <a:p>
            <a:r>
              <a:rPr lang="en-US" sz="3600" dirty="0">
                <a:solidFill>
                  <a:srgbClr val="0000FF"/>
                </a:solidFill>
              </a:rPr>
              <a:t>machine for the language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6210300" y="23622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Equation" r:id="rId3" imgW="1434960" imgH="711000" progId="Equation.3">
                  <p:embed/>
                </p:oleObj>
              </mc:Choice>
              <mc:Fallback>
                <p:oleObj name="Equation" r:id="rId3" imgW="14349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362200"/>
                        <a:ext cx="1435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46150" y="4521200"/>
            <a:ext cx="5281510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33CC"/>
                </a:solidFill>
              </a:rPr>
              <a:t>we can easily construct </a:t>
            </a:r>
          </a:p>
          <a:p>
            <a:r>
              <a:rPr lang="en-US" sz="3600" dirty="0">
                <a:solidFill>
                  <a:srgbClr val="FF33CC"/>
                </a:solidFill>
              </a:rPr>
              <a:t>a machine for the language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6508750" y="4902200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tion" r:id="rId5" imgW="1917360" imgH="711000" progId="Equation.3">
                  <p:embed/>
                </p:oleObj>
              </mc:Choice>
              <mc:Fallback>
                <p:oleObj name="Equation" r:id="rId5" imgW="19173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4902200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266008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9933"/>
                </a:solidFill>
              </a:rPr>
              <a:t>Observation: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D943267-F286-4B0B-81D9-76AB6802BF8D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16002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Formal Definitions</a:t>
            </a:r>
            <a:b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</a:t>
            </a:r>
            <a:b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Turing Machines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C9577983-9785-4965-8CF7-98B0BEACB36B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497174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Transition Function</a:t>
            </a: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0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8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362200" y="4191000"/>
          <a:ext cx="388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9" name="Equation" r:id="rId9" imgW="3886200" imgH="571320" progId="Equation.3">
                  <p:embed/>
                </p:oleObj>
              </mc:Choice>
              <mc:Fallback>
                <p:oleObj name="Equation" r:id="rId9" imgW="388620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86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F92344CB-1B96-4C87-A476-052DC984AE3F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2362200" y="4191000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Equation" r:id="rId9" imgW="3873240" imgH="571320" progId="Equation.3">
                  <p:embed/>
                </p:oleObj>
              </mc:Choice>
              <mc:Fallback>
                <p:oleObj name="Equation" r:id="rId9" imgW="387324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73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438400" y="457200"/>
            <a:ext cx="37677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Transition Function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152400" y="6553200"/>
            <a:ext cx="1905000" cy="304800"/>
          </a:xfrm>
          <a:noFill/>
        </p:spPr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  <a:noFill/>
        </p:spPr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D4CA4610-676A-4C5C-AC8B-B342FC29A4F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8925" y="177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0"/>
            <a:ext cx="328365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Turing Machine: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930400" y="3175000"/>
          <a:ext cx="5219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Equation" r:id="rId3" imgW="5219640" imgH="583920" progId="Equation.3">
                  <p:embed/>
                </p:oleObj>
              </mc:Choice>
              <mc:Fallback>
                <p:oleObj name="Equation" r:id="rId3" imgW="521964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175000"/>
                        <a:ext cx="52197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38200" y="1905000"/>
            <a:ext cx="132074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States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429000" y="990600"/>
            <a:ext cx="1839671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Input</a:t>
            </a:r>
          </a:p>
          <a:p>
            <a:r>
              <a:rPr lang="en-US" sz="3600" dirty="0"/>
              <a:t>alphabet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553200" y="1066800"/>
            <a:ext cx="1662058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/>
              <a:t>Tape</a:t>
            </a:r>
          </a:p>
          <a:p>
            <a:r>
              <a:rPr lang="en-US" sz="3200" dirty="0"/>
              <a:t>alphabet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562100" y="4083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Equation" r:id="rId5" imgW="228600" imgH="520560" progId="Equation.3">
                  <p:embed/>
                </p:oleObj>
              </mc:Choice>
              <mc:Fallback>
                <p:oleObj name="Equation" r:id="rId5" imgW="22860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083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81000" y="4419600"/>
            <a:ext cx="202690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Transition</a:t>
            </a:r>
          </a:p>
          <a:p>
            <a:r>
              <a:rPr lang="en-US" sz="3600" dirty="0"/>
              <a:t>function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879725" y="5588000"/>
            <a:ext cx="1236236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Initial</a:t>
            </a:r>
          </a:p>
          <a:p>
            <a:r>
              <a:rPr lang="en-US" sz="3600" dirty="0"/>
              <a:t>state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38200" y="1828800"/>
            <a:ext cx="1600200" cy="762000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048000" y="914400"/>
            <a:ext cx="2362200" cy="1371600"/>
          </a:xfrm>
          <a:prstGeom prst="ellipse">
            <a:avLst/>
          </a:prstGeom>
          <a:noFill/>
          <a:ln w="28575">
            <a:solidFill>
              <a:srgbClr val="FF33CC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324600" y="914400"/>
            <a:ext cx="1981200" cy="15240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28600" y="4191000"/>
            <a:ext cx="2286000" cy="1600200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67000" y="5334000"/>
            <a:ext cx="1676400" cy="152400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089525" y="5740400"/>
            <a:ext cx="120577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/>
              <a:t>blank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800600" y="5486400"/>
            <a:ext cx="1752600" cy="10668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781800" y="4343400"/>
            <a:ext cx="2133600" cy="1524000"/>
          </a:xfrm>
          <a:prstGeom prst="ellipse">
            <a:avLst/>
          </a:prstGeom>
          <a:noFill/>
          <a:ln w="28575">
            <a:solidFill>
              <a:srgbClr val="7030A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7239000" y="4495800"/>
            <a:ext cx="1466620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Accept</a:t>
            </a:r>
          </a:p>
          <a:p>
            <a:r>
              <a:rPr lang="en-US" sz="3600" dirty="0">
                <a:solidFill>
                  <a:srgbClr val="0000FF"/>
                </a:solidFill>
              </a:rPr>
              <a:t>states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2514600" y="3657600"/>
            <a:ext cx="2362200" cy="12192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3962400" y="3810000"/>
            <a:ext cx="1524000" cy="16764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5715000" y="3657600"/>
            <a:ext cx="457200" cy="18288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6705600" y="3733800"/>
            <a:ext cx="533400" cy="7620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362200" y="2438400"/>
            <a:ext cx="914400" cy="7620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3886200" y="2286000"/>
            <a:ext cx="228600" cy="9144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4572000" y="1905000"/>
            <a:ext cx="1752600" cy="12954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  <a:noFill/>
        </p:spPr>
        <p:txBody>
          <a:bodyPr/>
          <a:lstStyle/>
          <a:p>
            <a:fld id="{F790409A-7F73-4E90-A83D-EB6B3CCBAF92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Configuration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1752600" y="1447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752600" y="2133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2667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3276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3886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4495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5105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5715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6324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934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48006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24"/>
          <p:cNvGraphicFramePr>
            <a:graphicFrameLocks noChangeAspect="1"/>
          </p:cNvGraphicFramePr>
          <p:nvPr/>
        </p:nvGraphicFramePr>
        <p:xfrm>
          <a:off x="28956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4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6"/>
          <p:cNvGraphicFramePr>
            <a:graphicFrameLocks noChangeAspect="1"/>
          </p:cNvGraphicFramePr>
          <p:nvPr/>
        </p:nvGraphicFramePr>
        <p:xfrm>
          <a:off x="58420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5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7"/>
          <p:cNvGraphicFramePr>
            <a:graphicFrameLocks noChangeAspect="1"/>
          </p:cNvGraphicFramePr>
          <p:nvPr/>
        </p:nvGraphicFramePr>
        <p:xfrm>
          <a:off x="64516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8"/>
          <p:cNvGraphicFramePr>
            <a:graphicFrameLocks noChangeAspect="1"/>
          </p:cNvGraphicFramePr>
          <p:nvPr/>
        </p:nvGraphicFramePr>
        <p:xfrm>
          <a:off x="47307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9"/>
          <p:cNvGraphicFramePr>
            <a:graphicFrameLocks noChangeAspect="1"/>
          </p:cNvGraphicFramePr>
          <p:nvPr/>
        </p:nvGraphicFramePr>
        <p:xfrm>
          <a:off x="4114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8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0"/>
          <p:cNvGraphicFramePr>
            <a:graphicFrameLocks noChangeAspect="1"/>
          </p:cNvGraphicFramePr>
          <p:nvPr/>
        </p:nvGraphicFramePr>
        <p:xfrm>
          <a:off x="46021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9" name="Equation" r:id="rId11" imgW="380880" imgH="520560" progId="Equation.3">
                  <p:embed/>
                </p:oleObj>
              </mc:Choice>
              <mc:Fallback>
                <p:oleObj name="Equation" r:id="rId11" imgW="380880" imgH="520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1"/>
          <p:cNvGraphicFramePr>
            <a:graphicFrameLocks noChangeAspect="1"/>
          </p:cNvGraphicFramePr>
          <p:nvPr/>
        </p:nvGraphicFramePr>
        <p:xfrm>
          <a:off x="53340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228600" y="4572000"/>
            <a:ext cx="516160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Instantaneous description:</a:t>
            </a:r>
          </a:p>
        </p:txBody>
      </p:sp>
      <p:graphicFrame>
        <p:nvGraphicFramePr>
          <p:cNvPr id="27" name="Object 33"/>
          <p:cNvGraphicFramePr>
            <a:graphicFrameLocks noChangeAspect="1"/>
          </p:cNvGraphicFramePr>
          <p:nvPr/>
        </p:nvGraphicFramePr>
        <p:xfrm>
          <a:off x="35052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1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4"/>
          <p:cNvGraphicFramePr>
            <a:graphicFrameLocks noChangeAspect="1"/>
          </p:cNvGraphicFramePr>
          <p:nvPr/>
        </p:nvGraphicFramePr>
        <p:xfrm>
          <a:off x="2286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2057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36"/>
          <p:cNvGraphicFramePr>
            <a:graphicFrameLocks noChangeAspect="1"/>
          </p:cNvGraphicFramePr>
          <p:nvPr/>
        </p:nvGraphicFramePr>
        <p:xfrm>
          <a:off x="6172200" y="4572000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Equation" r:id="rId17" imgW="1676160" imgH="571320" progId="Equation.3">
                  <p:embed/>
                </p:oleObj>
              </mc:Choice>
              <mc:Fallback>
                <p:oleObj name="Equation" r:id="rId17" imgW="1676160" imgH="5713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67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469</TotalTime>
  <Words>5037</Words>
  <Application>Microsoft Office PowerPoint</Application>
  <PresentationFormat>On-screen Show (4:3)</PresentationFormat>
  <Paragraphs>819</Paragraphs>
  <Slides>137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8" baseType="lpstr">
      <vt:lpstr>Arial</vt:lpstr>
      <vt:lpstr>Arial Black</vt:lpstr>
      <vt:lpstr>Calibri</vt:lpstr>
      <vt:lpstr>Lucida Sans Unicode</vt:lpstr>
      <vt:lpstr>Monotype Sorts</vt:lpstr>
      <vt:lpstr>Symbol</vt:lpstr>
      <vt:lpstr>Times New Roman</vt:lpstr>
      <vt:lpstr>Verdana</vt:lpstr>
      <vt:lpstr>Wingdings</vt:lpstr>
      <vt:lpstr>Office Theme</vt:lpstr>
      <vt:lpstr>Equation</vt:lpstr>
      <vt:lpstr>Turing Machines</vt:lpstr>
      <vt:lpstr>Introduction</vt:lpstr>
      <vt:lpstr>Devices of Increasing Computational Power</vt:lpstr>
      <vt:lpstr>Alan Turing</vt:lpstr>
      <vt:lpstr>The Vision</vt:lpstr>
      <vt:lpstr>The Decision Problem</vt:lpstr>
      <vt:lpstr>The Turing Machine</vt:lpstr>
      <vt:lpstr>PowerPoint Presentation</vt:lpstr>
      <vt:lpstr>PowerPoint Presentation</vt:lpstr>
      <vt:lpstr>PowerPoint Presentation</vt:lpstr>
      <vt:lpstr>Functions</vt:lpstr>
      <vt:lpstr>Turing’s Theorem</vt:lpstr>
      <vt:lpstr>First computers: custom computing machines</vt:lpstr>
      <vt:lpstr>Can Machines Think?</vt:lpstr>
      <vt:lpstr>The Turing Test</vt:lpstr>
      <vt:lpstr>PowerPoint Presentation</vt:lpstr>
      <vt:lpstr>The Church-Turning Thesis</vt:lpstr>
      <vt:lpstr>PowerPoint Presentation</vt:lpstr>
      <vt:lpstr>The Language Hierarchy</vt:lpstr>
      <vt:lpstr>PowerPoint Presentation</vt:lpstr>
      <vt:lpstr>PowerPoint Presentation</vt:lpstr>
      <vt:lpstr>A Turing Machine</vt:lpstr>
      <vt:lpstr>The Tape</vt:lpstr>
      <vt:lpstr>PowerPoint Presentation</vt:lpstr>
      <vt:lpstr>PowerPoint Presentation</vt:lpstr>
      <vt:lpstr>PowerPoint Presentation</vt:lpstr>
      <vt:lpstr>The Input String</vt:lpstr>
      <vt:lpstr>PowerPoint Presentation</vt:lpstr>
      <vt:lpstr>Picture of a Turing Machine</vt:lpstr>
      <vt:lpstr>Picture of a Turing Machine</vt:lpstr>
      <vt:lpstr>Picture of a Turing Machine</vt:lpstr>
      <vt:lpstr>Turing-Machine Formalism</vt:lpstr>
      <vt:lpstr>Conventions</vt:lpstr>
      <vt:lpstr>The Transition Function</vt:lpstr>
      <vt:lpstr>Actions of the PDA</vt:lpstr>
      <vt:lpstr>Example: Turing Machine</vt:lpstr>
      <vt:lpstr>Example: Turing Machine</vt:lpstr>
      <vt:lpstr>Simulation of TM</vt:lpstr>
      <vt:lpstr>Simulation of TM</vt:lpstr>
      <vt:lpstr>Simulation of TM</vt:lpstr>
      <vt:lpstr>Simulation of TM</vt:lpstr>
      <vt:lpstr>Simulation of TM</vt:lpstr>
      <vt:lpstr>Simulation of TM</vt:lpstr>
      <vt:lpstr>Instantaneous Descriptions of a Turing Machine</vt:lpstr>
      <vt:lpstr>TM ID’s</vt:lpstr>
      <vt:lpstr>TM ID’s </vt:lpstr>
      <vt:lpstr>Formal Definition of Moves</vt:lpstr>
      <vt:lpstr>States &amp; Transitions</vt:lpstr>
      <vt:lpstr>PowerPoint Presentation</vt:lpstr>
      <vt:lpstr>PowerPoint Presentation</vt:lpstr>
      <vt:lpstr>PowerPoint Presentation</vt:lpstr>
      <vt:lpstr>PowerPoint Presentation</vt:lpstr>
      <vt:lpstr>Determinism</vt:lpstr>
      <vt:lpstr>Partial Transition Function</vt:lpstr>
      <vt:lpstr>Halting</vt:lpstr>
      <vt:lpstr>PowerPoint Presentation</vt:lpstr>
      <vt:lpstr>PowerPoint Presentation</vt:lpstr>
      <vt:lpstr>Final States</vt:lpstr>
      <vt:lpstr>Acceptance</vt:lpstr>
      <vt:lpstr>PowerPoint Presentation</vt:lpstr>
      <vt:lpstr>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Configuration</vt:lpstr>
      <vt:lpstr>PowerPoint Presentation</vt:lpstr>
      <vt:lpstr>PowerPoint Presentation</vt:lpstr>
      <vt:lpstr>PowerPoint Presentation</vt:lpstr>
      <vt:lpstr>PowerPoint Presentation</vt:lpstr>
      <vt:lpstr>The Accepted Language</vt:lpstr>
      <vt:lpstr>PowerPoint Presentation</vt:lpstr>
      <vt:lpstr>TM: Computes the proper-subtraction function M = (q0, q1,…., q6}, {0,1}, {0, 1, B}, , q0, B)</vt:lpstr>
      <vt:lpstr>Transition Diagram</vt:lpstr>
      <vt:lpstr>Programming Techniques for TM</vt:lpstr>
      <vt:lpstr>Storage in the state</vt:lpstr>
      <vt:lpstr>PowerPoint Presentation</vt:lpstr>
      <vt:lpstr>Multiple Tracks</vt:lpstr>
      <vt:lpstr>Subroutines</vt:lpstr>
      <vt:lpstr>Extensions to the Basic TM</vt:lpstr>
      <vt:lpstr>Multi-tape TM</vt:lpstr>
      <vt:lpstr>PowerPoint Presentation</vt:lpstr>
      <vt:lpstr>Initial condition</vt:lpstr>
      <vt:lpstr>Moves</vt:lpstr>
      <vt:lpstr>PowerPoint Presentation</vt:lpstr>
      <vt:lpstr>Multitape Machine</vt:lpstr>
      <vt:lpstr>PowerPoint Presentation</vt:lpstr>
      <vt:lpstr>PowerPoint Presentation</vt:lpstr>
      <vt:lpstr>PowerPoint Presentation</vt:lpstr>
      <vt:lpstr>Multistack Machines</vt:lpstr>
      <vt:lpstr>Multistack Machines</vt:lpstr>
      <vt:lpstr>Multistack Machines</vt:lpstr>
      <vt:lpstr>Actions</vt:lpstr>
      <vt:lpstr>In one move</vt:lpstr>
      <vt:lpstr>Counter Machines</vt:lpstr>
      <vt:lpstr>PowerPoint Presentation</vt:lpstr>
      <vt:lpstr>PowerPoint Presentation</vt:lpstr>
      <vt:lpstr>Simulating a TM by Computer</vt:lpstr>
      <vt:lpstr>How program is to simulate the TM tape?</vt:lpstr>
      <vt:lpstr>PowerPoint Presentation</vt:lpstr>
      <vt:lpstr>PowerPoint Presentation</vt:lpstr>
      <vt:lpstr>PowerPoint Presentation</vt:lpstr>
      <vt:lpstr>PowerPoint Presentation</vt:lpstr>
      <vt:lpstr>Comparing the running times of computers &amp; Turing machines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Moshiul</dc:creator>
  <cp:lastModifiedBy>Prince Sumit</cp:lastModifiedBy>
  <cp:revision>111</cp:revision>
  <dcterms:created xsi:type="dcterms:W3CDTF">2013-09-09T15:28:25Z</dcterms:created>
  <dcterms:modified xsi:type="dcterms:W3CDTF">2013-09-15T08:27:09Z</dcterms:modified>
</cp:coreProperties>
</file>