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82" r:id="rId2"/>
    <p:sldId id="259" r:id="rId3"/>
    <p:sldId id="258" r:id="rId4"/>
    <p:sldId id="281" r:id="rId5"/>
    <p:sldId id="283" r:id="rId6"/>
    <p:sldId id="284" r:id="rId7"/>
    <p:sldId id="285" r:id="rId8"/>
    <p:sldId id="286" r:id="rId9"/>
    <p:sldId id="287" r:id="rId10"/>
    <p:sldId id="290" r:id="rId11"/>
    <p:sldId id="288" r:id="rId12"/>
    <p:sldId id="289" r:id="rId13"/>
    <p:sldId id="280"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00" autoAdjust="0"/>
    <p:restoredTop sz="94660"/>
  </p:normalViewPr>
  <p:slideViewPr>
    <p:cSldViewPr>
      <p:cViewPr varScale="1">
        <p:scale>
          <a:sx n="64" d="100"/>
          <a:sy n="64" d="100"/>
        </p:scale>
        <p:origin x="-1608"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1122363"/>
            <a:ext cx="6751097" cy="2387600"/>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196452" y="3602038"/>
            <a:ext cx="67510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4" y="4289373"/>
            <a:ext cx="7775673" cy="819355"/>
          </a:xfrm>
        </p:spPr>
        <p:txBody>
          <a:bodyPr anchor="b">
            <a:normAutofit/>
          </a:bodyPr>
          <a:lstStyle>
            <a:lvl1pP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354" y="621321"/>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290483"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TextBox 10"/>
          <p:cNvSpPr txBox="1"/>
          <p:nvPr/>
        </p:nvSpPr>
        <p:spPr>
          <a:xfrm>
            <a:off x="627459" y="735241"/>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993467" y="297209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345"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5"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18-Dec-20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5347" y="4195899"/>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298987"/>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5347" y="4772161"/>
            <a:ext cx="247421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26" y="4195899"/>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98987"/>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331011" y="4772160"/>
            <a:ext cx="2475252"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80067" y="4195899"/>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298987"/>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5979973" y="4772162"/>
            <a:ext cx="2470694"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18-Dec-20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18-Dec-20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1" cy="1326321"/>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1"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6353" y="2088320"/>
            <a:ext cx="36593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801502" y="2088320"/>
            <a:ext cx="364916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18-Dec-20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18-Dec-20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18-Dec-20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7921" y="2971800"/>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447330" cy="2362200"/>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68603" y="758881"/>
            <a:ext cx="244151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345" y="2971800"/>
            <a:ext cx="4451213"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18-Dec-20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pPr/>
              <a:t>18-Dec-20</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838200"/>
            <a:ext cx="7765321" cy="1326321"/>
          </a:xfrm>
        </p:spPr>
        <p:txBody>
          <a:bodyPr>
            <a:normAutofit/>
          </a:bodyPr>
          <a:lstStyle/>
          <a:p>
            <a:r>
              <a:rPr lang="en-US" sz="4400" u="sng" dirty="0" smtClean="0">
                <a:effectLst/>
                <a:latin typeface="Times New Roman" pitchFamily="18" charset="0"/>
                <a:cs typeface="Times New Roman" pitchFamily="18" charset="0"/>
              </a:rPr>
              <a:t>Presentation </a:t>
            </a:r>
            <a:br>
              <a:rPr lang="en-US" sz="4400" u="sng" dirty="0" smtClean="0">
                <a:effectLst/>
                <a:latin typeface="Times New Roman" pitchFamily="18" charset="0"/>
                <a:cs typeface="Times New Roman" pitchFamily="18" charset="0"/>
              </a:rPr>
            </a:br>
            <a:r>
              <a:rPr lang="en-US" sz="4400" u="sng" dirty="0" smtClean="0">
                <a:effectLst/>
                <a:latin typeface="Times New Roman" pitchFamily="18" charset="0"/>
                <a:cs typeface="Times New Roman" pitchFamily="18" charset="0"/>
              </a:rPr>
              <a:t>ON</a:t>
            </a:r>
            <a:endParaRPr lang="en-US" sz="44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0" y="3124200"/>
            <a:ext cx="9144000" cy="3085536"/>
          </a:xfrm>
        </p:spPr>
        <p:txBody>
          <a:bodyPr>
            <a:normAutofit/>
          </a:bodyPr>
          <a:lstStyle/>
          <a:p>
            <a:pPr algn="ctr">
              <a:buNone/>
            </a:pPr>
            <a:r>
              <a:rPr lang="en-US" sz="3600" dirty="0" smtClean="0">
                <a:effectLst/>
                <a:latin typeface="Times New Roman" pitchFamily="18" charset="0"/>
                <a:cs typeface="Times New Roman" pitchFamily="18" charset="0"/>
              </a:rPr>
              <a:t>Reversible Process, </a:t>
            </a:r>
          </a:p>
          <a:p>
            <a:pPr algn="ctr">
              <a:buNone/>
            </a:pPr>
            <a:r>
              <a:rPr lang="en-US" sz="3600" dirty="0" smtClean="0">
                <a:effectLst/>
                <a:latin typeface="Times New Roman" pitchFamily="18" charset="0"/>
                <a:cs typeface="Times New Roman" pitchFamily="18" charset="0"/>
              </a:rPr>
              <a:t>Irreversible Process and</a:t>
            </a:r>
          </a:p>
          <a:p>
            <a:pPr algn="ctr">
              <a:buNone/>
            </a:pPr>
            <a:r>
              <a:rPr lang="en-US" sz="3600" dirty="0" smtClean="0">
                <a:effectLst/>
                <a:latin typeface="Times New Roman" pitchFamily="18" charset="0"/>
                <a:cs typeface="Times New Roman" pitchFamily="18" charset="0"/>
              </a:rPr>
              <a:t>Thermodynamics 2</a:t>
            </a:r>
            <a:r>
              <a:rPr lang="en-US" sz="3600" baseline="30000" dirty="0" smtClean="0">
                <a:effectLst/>
                <a:latin typeface="Times New Roman" pitchFamily="18" charset="0"/>
                <a:cs typeface="Times New Roman" pitchFamily="18" charset="0"/>
              </a:rPr>
              <a:t>nd</a:t>
            </a:r>
            <a:r>
              <a:rPr lang="en-US" sz="3600" dirty="0" smtClean="0">
                <a:effectLst/>
                <a:latin typeface="Times New Roman" pitchFamily="18" charset="0"/>
                <a:cs typeface="Times New Roman" pitchFamily="18" charset="0"/>
              </a:rPr>
              <a:t> Law</a:t>
            </a:r>
            <a:endParaRPr lang="en-US" sz="36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28600"/>
            <a:ext cx="7765321" cy="1326321"/>
          </a:xfrm>
        </p:spPr>
        <p:txBody>
          <a:bodyPr>
            <a:noAutofit/>
          </a:bodyPr>
          <a:lstStyle/>
          <a:p>
            <a:r>
              <a:rPr lang="en-US" sz="2800" dirty="0" smtClean="0">
                <a:effectLst/>
                <a:latin typeface="Times New Roman" pitchFamily="18" charset="0"/>
                <a:cs typeface="Times New Roman" pitchFamily="18" charset="0"/>
              </a:rPr>
              <a:t>Different Between Reversible Process &amp; Irreversible Process </a:t>
            </a:r>
            <a:endParaRPr lang="en-US" sz="2800" dirty="0">
              <a:effectLst/>
              <a:latin typeface="Times New Roman" pitchFamily="18" charset="0"/>
              <a:cs typeface="Times New Roman" pitchFamily="18" charset="0"/>
            </a:endParaRPr>
          </a:p>
        </p:txBody>
      </p:sp>
      <p:graphicFrame>
        <p:nvGraphicFramePr>
          <p:cNvPr id="6" name="Content Placeholder 5"/>
          <p:cNvGraphicFramePr>
            <a:graphicFrameLocks noGrp="1"/>
          </p:cNvGraphicFramePr>
          <p:nvPr>
            <p:ph idx="1"/>
          </p:nvPr>
        </p:nvGraphicFramePr>
        <p:xfrm>
          <a:off x="304800" y="1981202"/>
          <a:ext cx="8610600" cy="4495798"/>
        </p:xfrm>
        <a:graphic>
          <a:graphicData uri="http://schemas.openxmlformats.org/drawingml/2006/table">
            <a:tbl>
              <a:tblPr firstRow="1" bandRow="1">
                <a:tableStyleId>{073A0DAA-6AF3-43AB-8588-CEC1D06C72B9}</a:tableStyleId>
              </a:tblPr>
              <a:tblGrid>
                <a:gridCol w="4305300"/>
                <a:gridCol w="4305300"/>
              </a:tblGrid>
              <a:tr h="603296">
                <a:tc>
                  <a:txBody>
                    <a:bodyPr/>
                    <a:lstStyle/>
                    <a:p>
                      <a:pPr algn="ctr"/>
                      <a:r>
                        <a:rPr lang="en-US" u="sng" dirty="0" smtClean="0">
                          <a:latin typeface="Times New Roman" pitchFamily="18" charset="0"/>
                          <a:cs typeface="Times New Roman" pitchFamily="18" charset="0"/>
                        </a:rPr>
                        <a:t>Reversible</a:t>
                      </a:r>
                      <a:r>
                        <a:rPr lang="en-US" u="sng" baseline="0" dirty="0" smtClean="0">
                          <a:latin typeface="Times New Roman" pitchFamily="18" charset="0"/>
                          <a:cs typeface="Times New Roman" pitchFamily="18" charset="0"/>
                        </a:rPr>
                        <a:t> Process </a:t>
                      </a:r>
                      <a:endParaRPr lang="en-US" u="sng" dirty="0">
                        <a:latin typeface="Times New Roman" pitchFamily="18" charset="0"/>
                        <a:cs typeface="Times New Roman" pitchFamily="18" charset="0"/>
                      </a:endParaRPr>
                    </a:p>
                  </a:txBody>
                  <a:tcPr/>
                </a:tc>
                <a:tc>
                  <a:txBody>
                    <a:bodyPr/>
                    <a:lstStyle/>
                    <a:p>
                      <a:pPr algn="ctr"/>
                      <a:r>
                        <a:rPr lang="en-US" u="sng" dirty="0" smtClean="0">
                          <a:latin typeface="Times New Roman" pitchFamily="18" charset="0"/>
                          <a:cs typeface="Times New Roman" pitchFamily="18" charset="0"/>
                        </a:rPr>
                        <a:t>Irreversible Process</a:t>
                      </a:r>
                      <a:endParaRPr lang="en-US" u="sng" dirty="0">
                        <a:latin typeface="Times New Roman" pitchFamily="18" charset="0"/>
                        <a:cs typeface="Times New Roman" pitchFamily="18" charset="0"/>
                      </a:endParaRPr>
                    </a:p>
                  </a:txBody>
                  <a:tcPr/>
                </a:tc>
              </a:tr>
              <a:tr h="603296">
                <a:tc>
                  <a:txBody>
                    <a:bodyPr/>
                    <a:lstStyle/>
                    <a:p>
                      <a:r>
                        <a:rPr lang="en-US" dirty="0" smtClean="0">
                          <a:latin typeface="Times New Roman" pitchFamily="18" charset="0"/>
                          <a:cs typeface="Times New Roman" pitchFamily="18" charset="0"/>
                        </a:rPr>
                        <a:t>1.Slow Process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1.Very</a:t>
                      </a:r>
                      <a:r>
                        <a:rPr lang="en-US" baseline="0" dirty="0" smtClean="0">
                          <a:latin typeface="Times New Roman" pitchFamily="18" charset="0"/>
                          <a:cs typeface="Times New Roman" pitchFamily="18" charset="0"/>
                        </a:rPr>
                        <a:t> Fast Process</a:t>
                      </a:r>
                      <a:endParaRPr lang="en-US" dirty="0">
                        <a:latin typeface="Times New Roman" pitchFamily="18" charset="0"/>
                        <a:cs typeface="Times New Roman" pitchFamily="18" charset="0"/>
                      </a:endParaRPr>
                    </a:p>
                  </a:txBody>
                  <a:tcPr/>
                </a:tc>
              </a:tr>
              <a:tr h="1041307">
                <a:tc>
                  <a:txBody>
                    <a:bodyPr/>
                    <a:lstStyle/>
                    <a:p>
                      <a:r>
                        <a:rPr lang="en-US" dirty="0" smtClean="0">
                          <a:latin typeface="Times New Roman" pitchFamily="18" charset="0"/>
                          <a:cs typeface="Times New Roman" pitchFamily="18" charset="0"/>
                        </a:rPr>
                        <a:t>2.Working system returns to its initial state</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2.Working system</a:t>
                      </a:r>
                      <a:r>
                        <a:rPr lang="en-US" baseline="0" dirty="0" smtClean="0">
                          <a:latin typeface="Times New Roman" pitchFamily="18" charset="0"/>
                          <a:cs typeface="Times New Roman" pitchFamily="18" charset="0"/>
                        </a:rPr>
                        <a:t> can not return to its initial state</a:t>
                      </a:r>
                      <a:endParaRPr lang="en-US" dirty="0">
                        <a:latin typeface="Times New Roman" pitchFamily="18" charset="0"/>
                        <a:cs typeface="Times New Roman" pitchFamily="18" charset="0"/>
                      </a:endParaRPr>
                    </a:p>
                  </a:txBody>
                  <a:tcPr/>
                </a:tc>
              </a:tr>
              <a:tr h="603296">
                <a:tc>
                  <a:txBody>
                    <a:bodyPr/>
                    <a:lstStyle/>
                    <a:p>
                      <a:r>
                        <a:rPr lang="en-US" dirty="0" smtClean="0">
                          <a:latin typeface="Times New Roman" pitchFamily="18" charset="0"/>
                          <a:cs typeface="Times New Roman" pitchFamily="18" charset="0"/>
                        </a:rPr>
                        <a:t>3.It is not</a:t>
                      </a:r>
                      <a:r>
                        <a:rPr lang="en-US" baseline="0" dirty="0" smtClean="0">
                          <a:latin typeface="Times New Roman" pitchFamily="18" charset="0"/>
                          <a:cs typeface="Times New Roman" pitchFamily="18" charset="0"/>
                        </a:rPr>
                        <a:t> a spontaneous process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3.It is a spontaneous process</a:t>
                      </a:r>
                      <a:endParaRPr lang="en-US" dirty="0">
                        <a:latin typeface="Times New Roman" pitchFamily="18" charset="0"/>
                        <a:cs typeface="Times New Roman" pitchFamily="18" charset="0"/>
                      </a:endParaRPr>
                    </a:p>
                  </a:txBody>
                  <a:tcPr/>
                </a:tc>
              </a:tr>
              <a:tr h="1041307">
                <a:tc>
                  <a:txBody>
                    <a:bodyPr/>
                    <a:lstStyle/>
                    <a:p>
                      <a:r>
                        <a:rPr lang="en-US" dirty="0" smtClean="0">
                          <a:latin typeface="Times New Roman" pitchFamily="18" charset="0"/>
                          <a:cs typeface="Times New Roman" pitchFamily="18" charset="0"/>
                        </a:rPr>
                        <a:t>4.System maintain thermodynamic</a:t>
                      </a:r>
                      <a:r>
                        <a:rPr lang="en-US" baseline="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equilibrium</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4.Doesnot maintain thermodynamic equilibrium</a:t>
                      </a:r>
                      <a:endParaRPr lang="en-US" dirty="0">
                        <a:latin typeface="Times New Roman" pitchFamily="18" charset="0"/>
                        <a:cs typeface="Times New Roman" pitchFamily="18" charset="0"/>
                      </a:endParaRPr>
                    </a:p>
                  </a:txBody>
                  <a:tcPr/>
                </a:tc>
              </a:tr>
              <a:tr h="603296">
                <a:tc>
                  <a:txBody>
                    <a:bodyPr/>
                    <a:lstStyle/>
                    <a:p>
                      <a:endParaRPr lang="en-US">
                        <a:latin typeface="Times New Roman" pitchFamily="18" charset="0"/>
                        <a:cs typeface="Times New Roman" pitchFamily="18" charset="0"/>
                      </a:endParaRPr>
                    </a:p>
                  </a:txBody>
                  <a:tcPr/>
                </a:tc>
                <a:tc>
                  <a:txBody>
                    <a:bodyPr/>
                    <a:lstStyle/>
                    <a:p>
                      <a:endParaRPr lang="en-US" dirty="0">
                        <a:latin typeface="Times New Roman" pitchFamily="18" charset="0"/>
                        <a:cs typeface="Times New Roman" pitchFamily="18" charset="0"/>
                      </a:endParaRPr>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381000"/>
            <a:ext cx="7765321" cy="1097722"/>
          </a:xfrm>
        </p:spPr>
        <p:txBody>
          <a:bodyPr>
            <a:normAutofit/>
          </a:bodyPr>
          <a:lstStyle/>
          <a:p>
            <a:r>
              <a:rPr lang="en-US" u="sng" dirty="0" smtClean="0">
                <a:effectLst/>
                <a:latin typeface="Times New Roman" pitchFamily="18" charset="0"/>
                <a:cs typeface="Times New Roman" pitchFamily="18" charset="0"/>
              </a:rPr>
              <a:t>Thermodynamics 2</a:t>
            </a:r>
            <a:r>
              <a:rPr lang="en-US" u="sng" baseline="30000" dirty="0" smtClean="0">
                <a:effectLst/>
                <a:latin typeface="Times New Roman" pitchFamily="18" charset="0"/>
                <a:cs typeface="Times New Roman" pitchFamily="18" charset="0"/>
              </a:rPr>
              <a:t>nd</a:t>
            </a:r>
            <a:r>
              <a:rPr lang="en-US" u="sng" dirty="0" smtClean="0">
                <a:effectLst/>
                <a:latin typeface="Times New Roman" pitchFamily="18" charset="0"/>
                <a:cs typeface="Times New Roman" pitchFamily="18" charset="0"/>
              </a:rPr>
              <a:t>  Law</a:t>
            </a:r>
            <a:endParaRPr lang="en-US" u="sng" dirty="0"/>
          </a:p>
        </p:txBody>
      </p:sp>
      <p:sp>
        <p:nvSpPr>
          <p:cNvPr id="3" name="Content Placeholder 2"/>
          <p:cNvSpPr>
            <a:spLocks noGrp="1"/>
          </p:cNvSpPr>
          <p:nvPr>
            <p:ph idx="1"/>
          </p:nvPr>
        </p:nvSpPr>
        <p:spPr>
          <a:xfrm>
            <a:off x="457200" y="2286000"/>
            <a:ext cx="8229600" cy="3657600"/>
          </a:xfrm>
        </p:spPr>
        <p:txBody>
          <a:bodyPr>
            <a:normAutofit/>
          </a:bodyPr>
          <a:lstStyle/>
          <a:p>
            <a:r>
              <a:rPr lang="en-US" sz="2400" dirty="0" smtClean="0">
                <a:effectLst/>
                <a:latin typeface="Times New Roman" pitchFamily="18" charset="0"/>
                <a:cs typeface="Times New Roman" pitchFamily="18" charset="0"/>
              </a:rPr>
              <a:t>Mechanical energy, sound energy, light energy etc can  easily converted  into heart energy. But heat energy cannot be converted into other energy easily. For converting heat energy into mechanical energy a device is needed. this device is called heat engine.</a:t>
            </a:r>
          </a:p>
          <a:p>
            <a:pPr>
              <a:buNone/>
            </a:pPr>
            <a:endParaRPr lang="en-US" sz="2400" dirty="0">
              <a:effectLst/>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838200"/>
            <a:ext cx="9144000" cy="5791200"/>
          </a:xfrm>
        </p:spPr>
        <p:txBody>
          <a:bodyPr/>
          <a:lstStyle/>
          <a:p>
            <a:endParaRPr lang="en-US" dirty="0" smtClean="0">
              <a:latin typeface="Times New Roman" pitchFamily="18" charset="0"/>
              <a:cs typeface="Times New Roman" pitchFamily="18" charset="0"/>
            </a:endParaRPr>
          </a:p>
          <a:p>
            <a:r>
              <a:rPr lang="en-US" sz="2400" dirty="0" smtClean="0">
                <a:effectLst/>
                <a:latin typeface="Times New Roman" pitchFamily="18" charset="0"/>
                <a:cs typeface="Times New Roman" pitchFamily="18" charset="0"/>
              </a:rPr>
              <a:t>Carnot </a:t>
            </a:r>
            <a:r>
              <a:rPr lang="en-US" dirty="0" smtClean="0">
                <a:effectLst/>
                <a:latin typeface="Times New Roman" pitchFamily="18" charset="0"/>
                <a:cs typeface="Times New Roman" pitchFamily="18" charset="0"/>
              </a:rPr>
              <a:t>did a lot of research with heat engine and came got  to the conclusion:</a:t>
            </a:r>
          </a:p>
          <a:p>
            <a:pPr algn="ctr">
              <a:buNone/>
            </a:pPr>
            <a:r>
              <a:rPr lang="en-US" dirty="0" smtClean="0">
                <a:effectLst/>
                <a:latin typeface="Times New Roman" pitchFamily="18" charset="0"/>
                <a:cs typeface="Times New Roman" pitchFamily="18" charset="0"/>
              </a:rPr>
              <a:t>	“Heat can never be fully converted into work ”</a:t>
            </a:r>
          </a:p>
          <a:p>
            <a:r>
              <a:rPr lang="en-US" sz="2400" dirty="0" smtClean="0">
                <a:effectLst/>
                <a:latin typeface="Times New Roman" pitchFamily="18" charset="0"/>
                <a:cs typeface="Times New Roman" pitchFamily="18" charset="0"/>
              </a:rPr>
              <a:t>Clausius`s statement :</a:t>
            </a:r>
          </a:p>
          <a:p>
            <a:pPr algn="ctr">
              <a:buNone/>
            </a:pPr>
            <a:r>
              <a:rPr lang="en-US" sz="2000" dirty="0" smtClean="0">
                <a:effectLst/>
                <a:latin typeface="Times New Roman" pitchFamily="18" charset="0"/>
                <a:cs typeface="Times New Roman" pitchFamily="18" charset="0"/>
              </a:rPr>
              <a:t>“Heat  cannot by itself pass form a cold body to a hot  body”</a:t>
            </a:r>
          </a:p>
          <a:p>
            <a:r>
              <a:rPr lang="en-US" sz="2400" dirty="0" smtClean="0">
                <a:effectLst/>
                <a:latin typeface="Times New Roman" pitchFamily="18" charset="0"/>
                <a:cs typeface="Times New Roman" pitchFamily="18" charset="0"/>
              </a:rPr>
              <a:t>Kelvin`s Statement:</a:t>
            </a:r>
          </a:p>
          <a:p>
            <a:pPr algn="ctr">
              <a:buNone/>
            </a:pPr>
            <a:r>
              <a:rPr lang="en-US" dirty="0" smtClean="0">
                <a:effectLst/>
                <a:latin typeface="Times New Roman" pitchFamily="18" charset="0"/>
                <a:cs typeface="Times New Roman" pitchFamily="18" charset="0"/>
              </a:rPr>
              <a:t>		“continuous flow of energy cannot be obtained from an object cooling it from its surroundings ”</a:t>
            </a:r>
            <a:endParaRPr lang="en-US" dirty="0" smtClean="0">
              <a:latin typeface="Times New Roman" pitchFamily="18" charset="0"/>
              <a:cs typeface="Times New Roman" pitchFamily="18" charset="0"/>
            </a:endParaRPr>
          </a:p>
          <a:p>
            <a:r>
              <a:rPr lang="en-US" sz="2400" dirty="0" smtClean="0">
                <a:effectLst/>
                <a:latin typeface="Times New Roman" pitchFamily="18" charset="0"/>
                <a:cs typeface="Times New Roman" pitchFamily="18" charset="0"/>
              </a:rPr>
              <a:t>Planck`s Statement :</a:t>
            </a:r>
          </a:p>
          <a:p>
            <a:pPr algn="ctr">
              <a:buNone/>
            </a:pPr>
            <a:r>
              <a:rPr lang="en-US" dirty="0" smtClean="0">
                <a:latin typeface="Times New Roman" pitchFamily="18" charset="0"/>
                <a:cs typeface="Times New Roman" pitchFamily="18" charset="0"/>
              </a:rPr>
              <a:t> “It is impossible to construct an engine which can extract heat continuously from a heat source and completely transforms into work.”</a:t>
            </a:r>
          </a:p>
          <a:p>
            <a:pPr>
              <a:buNone/>
            </a:pPr>
            <a:endParaRPr lang="en-US" dirty="0" smtClean="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
        <p:nvSpPr>
          <p:cNvPr id="4" name="Title 1"/>
          <p:cNvSpPr>
            <a:spLocks noGrp="1"/>
          </p:cNvSpPr>
          <p:nvPr>
            <p:ph type="title"/>
          </p:nvPr>
        </p:nvSpPr>
        <p:spPr>
          <a:xfrm>
            <a:off x="685346" y="0"/>
            <a:ext cx="7765321" cy="1097722"/>
          </a:xfrm>
        </p:spPr>
        <p:txBody>
          <a:bodyPr>
            <a:normAutofit/>
          </a:bodyPr>
          <a:lstStyle/>
          <a:p>
            <a:r>
              <a:rPr lang="en-US" sz="2800" smtClean="0">
                <a:effectLst/>
                <a:latin typeface="Times New Roman" pitchFamily="18" charset="0"/>
                <a:cs typeface="Times New Roman" pitchFamily="18" charset="0"/>
              </a:rPr>
              <a:t>Scientists are </a:t>
            </a:r>
            <a:r>
              <a:rPr lang="en-US" sz="2800" dirty="0" smtClean="0">
                <a:effectLst/>
                <a:latin typeface="Times New Roman" pitchFamily="18" charset="0"/>
                <a:cs typeface="Times New Roman" pitchFamily="18" charset="0"/>
              </a:rPr>
              <a:t>says</a:t>
            </a:r>
            <a:endParaRPr lang="en-US" sz="2800" u="sng"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2.jpg"/>
          <p:cNvPicPr>
            <a:picLocks noGrp="1" noChangeAspect="1"/>
          </p:cNvPicPr>
          <p:nvPr>
            <p:ph idx="1"/>
          </p:nvPr>
        </p:nvPicPr>
        <p:blipFill>
          <a:blip r:embed="rId2" cstate="print"/>
          <a:stretch>
            <a:fillRect/>
          </a:stretch>
        </p:blipFill>
        <p:spPr>
          <a:xfrm>
            <a:off x="-76199" y="0"/>
            <a:ext cx="9220200" cy="6858000"/>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10264"/>
            <a:ext cx="9144000" cy="3695136"/>
          </a:xfrm>
        </p:spPr>
        <p:txBody>
          <a:bodyPr/>
          <a:lstStyle/>
          <a:p>
            <a:pPr algn="ctr">
              <a:buNone/>
            </a:pPr>
            <a:endParaRPr lang="en-US" dirty="0" smtClean="0">
              <a:latin typeface="Calisto MT" panose="02040603050505030304" pitchFamily="18" charset="0"/>
            </a:endParaRPr>
          </a:p>
          <a:p>
            <a:pPr algn="ctr">
              <a:buNone/>
            </a:pPr>
            <a:r>
              <a:rPr lang="en-US" sz="4400" dirty="0" smtClean="0">
                <a:latin typeface="Calisto MT" panose="02040603050505030304" pitchFamily="18" charset="0"/>
              </a:rPr>
              <a:t> </a:t>
            </a:r>
            <a:r>
              <a:rPr lang="en-US" sz="4400" b="1" dirty="0" smtClean="0">
                <a:latin typeface="Times New Roman" pitchFamily="18" charset="0"/>
                <a:cs typeface="Times New Roman" pitchFamily="18" charset="0"/>
              </a:rPr>
              <a:t>W</a:t>
            </a:r>
            <a:r>
              <a:rPr lang="en-US" sz="4400" b="1" dirty="0" smtClean="0">
                <a:effectLst/>
                <a:latin typeface="Times New Roman" pitchFamily="18" charset="0"/>
                <a:cs typeface="Times New Roman" pitchFamily="18" charset="0"/>
              </a:rPr>
              <a:t>ELCOME </a:t>
            </a:r>
          </a:p>
          <a:p>
            <a:pPr algn="ctr">
              <a:buNone/>
            </a:pPr>
            <a:r>
              <a:rPr lang="en-US" sz="4400" b="1" dirty="0" smtClean="0">
                <a:effectLst/>
                <a:latin typeface="Times New Roman" pitchFamily="18" charset="0"/>
                <a:cs typeface="Times New Roman" pitchFamily="18" charset="0"/>
              </a:rPr>
              <a:t>TO </a:t>
            </a:r>
          </a:p>
          <a:p>
            <a:pPr algn="ctr">
              <a:buNone/>
            </a:pPr>
            <a:r>
              <a:rPr lang="en-US" sz="4400" b="1" dirty="0" smtClean="0">
                <a:effectLst/>
                <a:latin typeface="Times New Roman" pitchFamily="18" charset="0"/>
                <a:cs typeface="Times New Roman" pitchFamily="18" charset="0"/>
              </a:rPr>
              <a:t>OUR PRESENTATION</a:t>
            </a:r>
          </a:p>
          <a:p>
            <a:pPr algn="ctr">
              <a:buNone/>
            </a:pPr>
            <a:endParaRPr lang="en-US" sz="44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53064"/>
            <a:ext cx="5105400" cy="2628336"/>
          </a:xfrm>
        </p:spPr>
        <p:txBody>
          <a:bodyPr>
            <a:normAutofit/>
          </a:bodyPr>
          <a:lstStyle/>
          <a:p>
            <a:pPr algn="ctr">
              <a:buNone/>
            </a:pPr>
            <a:r>
              <a:rPr lang="en-US" sz="3600" b="1" dirty="0" smtClean="0">
                <a:effectLst/>
                <a:latin typeface="Times New Roman" pitchFamily="18" charset="0"/>
                <a:cs typeface="Times New Roman" pitchFamily="18" charset="0"/>
              </a:rPr>
              <a:t>Presented to:</a:t>
            </a:r>
          </a:p>
          <a:p>
            <a:pPr algn="ctr">
              <a:buNone/>
            </a:pPr>
            <a:r>
              <a:rPr lang="en-US" sz="2200" i="1" dirty="0" err="1" smtClean="0">
                <a:effectLst/>
                <a:latin typeface="Times New Roman" pitchFamily="18" charset="0"/>
                <a:cs typeface="Times New Roman" pitchFamily="18" charset="0"/>
              </a:rPr>
              <a:t>Shuva</a:t>
            </a:r>
            <a:r>
              <a:rPr lang="en-US" sz="2200" i="1" dirty="0" smtClean="0">
                <a:effectLst/>
                <a:latin typeface="Times New Roman" pitchFamily="18" charset="0"/>
                <a:cs typeface="Times New Roman" pitchFamily="18" charset="0"/>
              </a:rPr>
              <a:t> </a:t>
            </a:r>
            <a:r>
              <a:rPr lang="en-US" sz="2200" i="1" dirty="0" err="1" smtClean="0">
                <a:effectLst/>
                <a:latin typeface="Times New Roman" pitchFamily="18" charset="0"/>
                <a:cs typeface="Times New Roman" pitchFamily="18" charset="0"/>
              </a:rPr>
              <a:t>Saha</a:t>
            </a:r>
            <a:endParaRPr lang="en-US" sz="2200" i="1" dirty="0" smtClean="0">
              <a:effectLst/>
              <a:latin typeface="Times New Roman" pitchFamily="18" charset="0"/>
              <a:cs typeface="Times New Roman" pitchFamily="18" charset="0"/>
            </a:endParaRPr>
          </a:p>
          <a:p>
            <a:pPr algn="ctr" fontAlgn="base">
              <a:buNone/>
            </a:pPr>
            <a:r>
              <a:rPr lang="en-US" sz="2200" i="1" dirty="0" smtClean="0">
                <a:effectLst/>
                <a:latin typeface="Times New Roman" pitchFamily="18" charset="0"/>
                <a:cs typeface="Times New Roman" pitchFamily="18" charset="0"/>
              </a:rPr>
              <a:t>Lecturer Department of CSE City University, Bangladesh</a:t>
            </a:r>
          </a:p>
          <a:p>
            <a:pPr algn="ctr">
              <a:buNone/>
            </a:pPr>
            <a:endParaRPr lang="en-US" sz="2200" i="1" dirty="0" smtClean="0">
              <a:effectLst/>
              <a:latin typeface="Times New Roman" pitchFamily="18" charset="0"/>
              <a:cs typeface="Times New Roman" pitchFamily="18" charset="0"/>
            </a:endParaRPr>
          </a:p>
          <a:p>
            <a:pPr algn="ctr"/>
            <a:endParaRPr lang="en-US" sz="1800" dirty="0">
              <a:latin typeface="Times New Roman" pitchFamily="18" charset="0"/>
              <a:cs typeface="Times New Roman" pitchFamily="18" charset="0"/>
            </a:endParaRPr>
          </a:p>
        </p:txBody>
      </p:sp>
      <p:sp>
        <p:nvSpPr>
          <p:cNvPr id="4" name="Rectangle 3"/>
          <p:cNvSpPr/>
          <p:nvPr/>
        </p:nvSpPr>
        <p:spPr>
          <a:xfrm>
            <a:off x="3429000" y="3886200"/>
            <a:ext cx="5715000" cy="2000548"/>
          </a:xfrm>
          <a:prstGeom prst="rect">
            <a:avLst/>
          </a:prstGeom>
        </p:spPr>
        <p:txBody>
          <a:bodyPr wrap="square">
            <a:spAutoFit/>
          </a:bodyPr>
          <a:lstStyle/>
          <a:p>
            <a:pPr algn="ctr"/>
            <a:r>
              <a:rPr lang="en-US" sz="3600" b="1" dirty="0" smtClean="0">
                <a:latin typeface="Times New Roman" pitchFamily="18" charset="0"/>
                <a:cs typeface="Times New Roman" pitchFamily="18" charset="0"/>
              </a:rPr>
              <a:t>Presented by:</a:t>
            </a:r>
            <a:r>
              <a:rPr lang="en-US" sz="2000" i="1" dirty="0" smtClean="0">
                <a:latin typeface="Times New Roman" pitchFamily="18" charset="0"/>
                <a:cs typeface="Times New Roman" pitchFamily="18" charset="0"/>
              </a:rPr>
              <a:t> </a:t>
            </a:r>
          </a:p>
          <a:p>
            <a:pPr algn="ctr"/>
            <a:r>
              <a:rPr lang="en-US" sz="2200" dirty="0" smtClean="0">
                <a:latin typeface="Times New Roman" pitchFamily="18" charset="0"/>
                <a:cs typeface="Times New Roman" pitchFamily="18" charset="0"/>
              </a:rPr>
              <a:t>Samia-162422505</a:t>
            </a:r>
          </a:p>
          <a:p>
            <a:pPr algn="ctr"/>
            <a:r>
              <a:rPr lang="en-US" sz="2200" i="1" dirty="0" err="1" smtClean="0">
                <a:latin typeface="Times New Roman" pitchFamily="18" charset="0"/>
                <a:cs typeface="Times New Roman" pitchFamily="18" charset="0"/>
              </a:rPr>
              <a:t>Osman</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Gony</a:t>
            </a:r>
            <a:r>
              <a:rPr lang="en-US" sz="2200" i="1" dirty="0" smtClean="0">
                <a:latin typeface="Times New Roman" pitchFamily="18" charset="0"/>
                <a:cs typeface="Times New Roman" pitchFamily="18" charset="0"/>
              </a:rPr>
              <a:t> -163432526</a:t>
            </a:r>
          </a:p>
          <a:p>
            <a:pPr algn="ctr"/>
            <a:r>
              <a:rPr lang="en-US" sz="2200" i="1" dirty="0" err="1" smtClean="0">
                <a:latin typeface="Times New Roman" pitchFamily="18" charset="0"/>
                <a:cs typeface="Times New Roman" pitchFamily="18" charset="0"/>
              </a:rPr>
              <a:t>Md</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Rasel</a:t>
            </a:r>
            <a:r>
              <a:rPr lang="en-US" sz="2200" i="1" dirty="0" smtClean="0">
                <a:latin typeface="Times New Roman" pitchFamily="18" charset="0"/>
                <a:cs typeface="Times New Roman" pitchFamily="18" charset="0"/>
              </a:rPr>
              <a:t> </a:t>
            </a:r>
            <a:r>
              <a:rPr lang="en-US" sz="2200" i="1" dirty="0" err="1" smtClean="0">
                <a:latin typeface="Times New Roman" pitchFamily="18" charset="0"/>
                <a:cs typeface="Times New Roman" pitchFamily="18" charset="0"/>
              </a:rPr>
              <a:t>Hossain</a:t>
            </a:r>
            <a:r>
              <a:rPr lang="en-US" sz="2200" i="1" dirty="0" smtClean="0">
                <a:latin typeface="Times New Roman" pitchFamily="18" charset="0"/>
                <a:cs typeface="Times New Roman" pitchFamily="18" charset="0"/>
              </a:rPr>
              <a:t>- 163432521</a:t>
            </a:r>
          </a:p>
          <a:p>
            <a:pPr algn="ctr"/>
            <a:endParaRPr lang="en-US" sz="2200" i="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3879"/>
            <a:ext cx="7765321" cy="1173921"/>
          </a:xfrm>
        </p:spPr>
        <p:txBody>
          <a:bodyPr>
            <a:normAutofit/>
          </a:bodyPr>
          <a:lstStyle/>
          <a:p>
            <a:r>
              <a:rPr lang="en-US" u="sng" dirty="0" smtClean="0">
                <a:effectLst/>
                <a:latin typeface="Times New Roman" pitchFamily="18" charset="0"/>
                <a:cs typeface="Times New Roman" pitchFamily="18" charset="0"/>
              </a:rPr>
              <a:t>Reversible</a:t>
            </a:r>
            <a:r>
              <a:rPr lang="en-US" u="sng" dirty="0" smtClean="0">
                <a:latin typeface="Times New Roman" pitchFamily="18" charset="0"/>
                <a:cs typeface="Times New Roman" pitchFamily="18" charset="0"/>
              </a:rPr>
              <a:t> </a:t>
            </a:r>
            <a:r>
              <a:rPr lang="en-US" u="sng" dirty="0" smtClean="0">
                <a:effectLst/>
                <a:latin typeface="Times New Roman" pitchFamily="18" charset="0"/>
                <a:cs typeface="Times New Roman" pitchFamily="18" charset="0"/>
              </a:rPr>
              <a:t>process</a:t>
            </a:r>
            <a:r>
              <a:rPr lang="en-US" u="sng"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381000" y="1828800"/>
            <a:ext cx="8382000" cy="4038600"/>
          </a:xfrm>
        </p:spPr>
        <p:txBody>
          <a:bodyPr>
            <a:normAutofit/>
          </a:bodyPr>
          <a:lstStyle/>
          <a:p>
            <a:pPr>
              <a:buNone/>
            </a:pPr>
            <a:r>
              <a:rPr lang="en-US" sz="3000" b="1" dirty="0" smtClean="0">
                <a:effectLst/>
                <a:latin typeface="Times New Roman" pitchFamily="18" charset="0"/>
                <a:cs typeface="Times New Roman" pitchFamily="18" charset="0"/>
              </a:rPr>
              <a:t>Reversible process in thermodynamics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“A process which can be retracted in exactly reverse order without producing any change in the surroundings is called the reversible process”.</a:t>
            </a:r>
          </a:p>
          <a:p>
            <a:pPr>
              <a:buNone/>
            </a:pPr>
            <a:r>
              <a:rPr lang="en-US" dirty="0" smtClean="0">
                <a:latin typeface="Times New Roman" pitchFamily="18" charset="0"/>
                <a:cs typeface="Times New Roman" pitchFamily="18" charset="0"/>
              </a:rPr>
              <a:t>	In the reverse process, the system passes through the same stages as in the direct process but thermal and mechanical effects at each stage are exactly reverse. If heat is absorbed in the direct process, it will be given out in the reverse process. </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85800"/>
            <a:ext cx="9144000" cy="1326321"/>
          </a:xfrm>
        </p:spPr>
        <p:txBody>
          <a:bodyPr>
            <a:normAutofit/>
          </a:bodyPr>
          <a:lstStyle/>
          <a:p>
            <a:r>
              <a:rPr lang="en-US" sz="2800" dirty="0" smtClean="0">
                <a:effectLst/>
                <a:latin typeface="Times New Roman" pitchFamily="18" charset="0"/>
                <a:cs typeface="Times New Roman" pitchFamily="18" charset="0"/>
              </a:rPr>
              <a:t>Conditions</a:t>
            </a:r>
            <a:r>
              <a:rPr lang="en-US" sz="2800" dirty="0" smtClean="0">
                <a:latin typeface="Times New Roman" pitchFamily="18" charset="0"/>
                <a:cs typeface="Times New Roman" pitchFamily="18" charset="0"/>
              </a:rPr>
              <a:t> </a:t>
            </a:r>
            <a:r>
              <a:rPr lang="en-US" sz="2800" dirty="0" smtClean="0">
                <a:effectLst/>
                <a:latin typeface="Times New Roman" pitchFamily="18" charset="0"/>
                <a:cs typeface="Times New Roman" pitchFamily="18" charset="0"/>
              </a:rPr>
              <a:t>for</a:t>
            </a:r>
            <a:r>
              <a:rPr lang="en-US" sz="2800" dirty="0" smtClean="0">
                <a:latin typeface="Times New Roman" pitchFamily="18" charset="0"/>
                <a:cs typeface="Times New Roman" pitchFamily="18" charset="0"/>
              </a:rPr>
              <a:t> the reversible process</a:t>
            </a:r>
            <a:br>
              <a:rPr lang="en-US" sz="2800" dirty="0" smtClean="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685800" y="2705664"/>
            <a:ext cx="7924800" cy="2933136"/>
          </a:xfrm>
        </p:spPr>
        <p:txBody>
          <a:bodyPr/>
          <a:lstStyle/>
          <a:p>
            <a:pPr lvl="0"/>
            <a:r>
              <a:rPr lang="en-US" sz="2400" dirty="0" smtClean="0">
                <a:latin typeface="Times New Roman" pitchFamily="18" charset="0"/>
                <a:cs typeface="Times New Roman" pitchFamily="18" charset="0"/>
              </a:rPr>
              <a:t>The process should occur in infinitesimally small time.</a:t>
            </a:r>
          </a:p>
          <a:p>
            <a:r>
              <a:rPr lang="en-US" sz="2400" dirty="0" smtClean="0">
                <a:latin typeface="Times New Roman" pitchFamily="18" charset="0"/>
                <a:cs typeface="Times New Roman" pitchFamily="18" charset="0"/>
              </a:rPr>
              <a:t>All the initial and final states should be in equilibrium with each other.</a:t>
            </a:r>
          </a:p>
          <a:p>
            <a:endParaRPr lang="en-US"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effectLst/>
                <a:latin typeface="Times New Roman" pitchFamily="18" charset="0"/>
                <a:cs typeface="Times New Roman" pitchFamily="18" charset="0"/>
              </a:rPr>
              <a:t>Reversible process example</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685346" y="2553264"/>
            <a:ext cx="8001454" cy="3237936"/>
          </a:xfrm>
        </p:spPr>
        <p:txBody>
          <a:bodyPr/>
          <a:lstStyle/>
          <a:p>
            <a:pPr>
              <a:buNone/>
            </a:pPr>
            <a:r>
              <a:rPr lang="en-US" dirty="0" smtClean="0">
                <a:latin typeface="Times New Roman" pitchFamily="18" charset="0"/>
                <a:cs typeface="Times New Roman" pitchFamily="18" charset="0"/>
              </a:rPr>
              <a:t>Although no actual change is completely reversible by the process of liquefaction and evaporation of a system performed slowly are practically reversible. </a:t>
            </a:r>
          </a:p>
          <a:p>
            <a:pPr>
              <a:buNone/>
            </a:pPr>
            <a:r>
              <a:rPr lang="en-US" dirty="0" smtClean="0">
                <a:latin typeface="Times New Roman" pitchFamily="18" charset="0"/>
                <a:cs typeface="Times New Roman" pitchFamily="18" charset="0"/>
              </a:rPr>
              <a:t>Similarly slow compression of the gas in a cylinder is the reversible process as gas can be expanded slowly by decreasing the weight on the piston to reverse the operation.</a:t>
            </a:r>
          </a:p>
          <a:p>
            <a:pPr>
              <a:buNone/>
            </a:pP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350079"/>
            <a:ext cx="7765321" cy="1326321"/>
          </a:xfrm>
        </p:spPr>
        <p:txBody>
          <a:bodyPr>
            <a:normAutofit/>
          </a:bodyPr>
          <a:lstStyle/>
          <a:p>
            <a:r>
              <a:rPr lang="en-US" u="sng" dirty="0" smtClean="0">
                <a:effectLst/>
                <a:latin typeface="Times New Roman" pitchFamily="18" charset="0"/>
                <a:cs typeface="Times New Roman" pitchFamily="18" charset="0"/>
              </a:rPr>
              <a:t>Irreversible process</a:t>
            </a:r>
            <a:endParaRPr lang="en-US"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381000" y="1981200"/>
            <a:ext cx="8458654" cy="4533336"/>
          </a:xfrm>
        </p:spPr>
        <p:txBody>
          <a:bodyPr>
            <a:normAutofit/>
          </a:bodyPr>
          <a:lstStyle/>
          <a:p>
            <a:r>
              <a:rPr lang="en-US" dirty="0" smtClean="0">
                <a:effectLst/>
                <a:latin typeface="Times New Roman" pitchFamily="18" charset="0"/>
                <a:cs typeface="Times New Roman" pitchFamily="18" charset="0"/>
              </a:rPr>
              <a:t>The process which cannot be retracted in opposite order by reversing the controlling factors is called an irreversible process.</a:t>
            </a:r>
          </a:p>
          <a:p>
            <a:r>
              <a:rPr lang="en-US" dirty="0" smtClean="0">
                <a:effectLst/>
                <a:latin typeface="Times New Roman" pitchFamily="18" charset="0"/>
                <a:cs typeface="Times New Roman" pitchFamily="18" charset="0"/>
              </a:rPr>
              <a:t>Most of the processes in nature are irreversible. </a:t>
            </a:r>
          </a:p>
          <a:p>
            <a:r>
              <a:rPr lang="en-US" dirty="0" smtClean="0">
                <a:effectLst/>
                <a:latin typeface="Times New Roman" pitchFamily="18" charset="0"/>
                <a:cs typeface="Times New Roman" pitchFamily="18" charset="0"/>
              </a:rPr>
              <a:t>During an irreversible change, the system is not equilibrium at all instances of time. </a:t>
            </a:r>
          </a:p>
          <a:p>
            <a:r>
              <a:rPr lang="en-US" dirty="0" smtClean="0">
                <a:effectLst/>
                <a:latin typeface="Times New Roman" pitchFamily="18" charset="0"/>
                <a:cs typeface="Times New Roman" pitchFamily="18" charset="0"/>
              </a:rPr>
              <a:t>The irreversible process consists of non-equilibrium states which cannot be represented on a P-V diagram.</a:t>
            </a:r>
          </a:p>
          <a:p>
            <a:r>
              <a:rPr lang="en-US" dirty="0" smtClean="0">
                <a:effectLst/>
                <a:latin typeface="Times New Roman" pitchFamily="18" charset="0"/>
                <a:cs typeface="Times New Roman" pitchFamily="18" charset="0"/>
              </a:rPr>
              <a:t>All changes which occur suddenly or which involve friction or dissipation of energy through conduction, convection or radiation are irreversible</a:t>
            </a:r>
          </a:p>
          <a:p>
            <a:endParaRPr lang="en-US"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effectLst/>
                <a:latin typeface="Times New Roman" pitchFamily="18" charset="0"/>
                <a:cs typeface="Times New Roman" pitchFamily="18" charset="0"/>
              </a:rPr>
              <a:t>Some important points about the irreversible process</a:t>
            </a:r>
            <a:br>
              <a:rPr lang="en-US" sz="2800" dirty="0" smtClean="0">
                <a:effectLst/>
                <a:latin typeface="Times New Roman" pitchFamily="18" charset="0"/>
                <a:cs typeface="Times New Roman" pitchFamily="18" charset="0"/>
              </a:rPr>
            </a:br>
            <a:endParaRPr lang="en-US" sz="2800" b="0"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lvl="0"/>
            <a:r>
              <a:rPr lang="en-US" dirty="0" smtClean="0">
                <a:effectLst/>
                <a:latin typeface="Times New Roman" pitchFamily="18" charset="0"/>
                <a:cs typeface="Times New Roman" pitchFamily="18" charset="0"/>
              </a:rPr>
              <a:t>In the irreversible process, the initial stage of the system and surroundings cannot be restored from the final stage.</a:t>
            </a:r>
          </a:p>
          <a:p>
            <a:pPr lvl="0"/>
            <a:r>
              <a:rPr lang="en-US" dirty="0" smtClean="0">
                <a:effectLst/>
                <a:latin typeface="Times New Roman" pitchFamily="18" charset="0"/>
                <a:cs typeface="Times New Roman" pitchFamily="18" charset="0"/>
              </a:rPr>
              <a:t>During the irreversible process of the various states of the system of the path of change from the initial stage to the final state are not in equilibrium with each other.</a:t>
            </a:r>
          </a:p>
          <a:p>
            <a:pPr lvl="0"/>
            <a:r>
              <a:rPr lang="en-US" dirty="0" smtClean="0">
                <a:effectLst/>
                <a:latin typeface="Times New Roman" pitchFamily="18" charset="0"/>
                <a:cs typeface="Times New Roman" pitchFamily="18" charset="0"/>
              </a:rPr>
              <a:t>During the irreversible process, the entropy of the system increases decisively and it cannot be reduced back to its initial value.</a:t>
            </a:r>
          </a:p>
          <a:p>
            <a:pPr lvl="0"/>
            <a:r>
              <a:rPr lang="en-US" dirty="0" smtClean="0">
                <a:effectLst/>
                <a:latin typeface="Times New Roman" pitchFamily="18" charset="0"/>
                <a:cs typeface="Times New Roman" pitchFamily="18" charset="0"/>
              </a:rPr>
              <a:t>The phenomena of a system undergoing irreversible processes are called irreversibility.</a:t>
            </a:r>
          </a:p>
          <a:p>
            <a:endParaRPr lang="en-US"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273879"/>
            <a:ext cx="7765321" cy="1326321"/>
          </a:xfrm>
        </p:spPr>
        <p:txBody>
          <a:bodyPr>
            <a:normAutofit/>
          </a:bodyPr>
          <a:lstStyle/>
          <a:p>
            <a:r>
              <a:rPr lang="en-US" sz="2800" dirty="0" smtClean="0">
                <a:effectLst/>
                <a:latin typeface="Times New Roman" pitchFamily="18" charset="0"/>
                <a:cs typeface="Times New Roman" pitchFamily="18" charset="0"/>
              </a:rPr>
              <a:t> Irreversible process examples</a:t>
            </a:r>
            <a:endParaRPr lang="en-US" sz="2800" b="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533400" y="1905000"/>
            <a:ext cx="8077654" cy="4457136"/>
          </a:xfrm>
        </p:spPr>
        <p:txBody>
          <a:bodyPr>
            <a:noAutofit/>
          </a:bodyPr>
          <a:lstStyle/>
          <a:p>
            <a:pPr lvl="0"/>
            <a:r>
              <a:rPr lang="en-US" dirty="0" smtClean="0">
                <a:effectLst/>
                <a:latin typeface="Times New Roman" pitchFamily="18" charset="0"/>
                <a:cs typeface="Times New Roman" pitchFamily="18" charset="0"/>
              </a:rPr>
              <a:t>The conduction of heat from a hot body to a cold body.</a:t>
            </a:r>
          </a:p>
          <a:p>
            <a:pPr lvl="0"/>
            <a:r>
              <a:rPr lang="en-US" dirty="0" smtClean="0">
                <a:effectLst/>
                <a:latin typeface="Times New Roman" pitchFamily="18" charset="0"/>
                <a:cs typeface="Times New Roman" pitchFamily="18" charset="0"/>
              </a:rPr>
              <a:t>Production of heat by the friction</a:t>
            </a:r>
          </a:p>
          <a:p>
            <a:pPr lvl="0"/>
            <a:r>
              <a:rPr lang="en-US" dirty="0" smtClean="0">
                <a:effectLst/>
                <a:latin typeface="Times New Roman" pitchFamily="18" charset="0"/>
                <a:cs typeface="Times New Roman" pitchFamily="18" charset="0"/>
              </a:rPr>
              <a:t>Producing of heat by the passing of current through an electrical resistance</a:t>
            </a:r>
          </a:p>
          <a:p>
            <a:pPr lvl="0"/>
            <a:r>
              <a:rPr lang="en-US" dirty="0" smtClean="0">
                <a:effectLst/>
                <a:latin typeface="Times New Roman" pitchFamily="18" charset="0"/>
                <a:cs typeface="Times New Roman" pitchFamily="18" charset="0"/>
              </a:rPr>
              <a:t>Transfer of heat by radiation</a:t>
            </a:r>
          </a:p>
          <a:p>
            <a:pPr lvl="0"/>
            <a:r>
              <a:rPr lang="en-US" dirty="0" smtClean="0">
                <a:effectLst/>
                <a:latin typeface="Times New Roman" pitchFamily="18" charset="0"/>
                <a:cs typeface="Times New Roman" pitchFamily="18" charset="0"/>
              </a:rPr>
              <a:t>An explosion</a:t>
            </a:r>
          </a:p>
          <a:p>
            <a:pPr lvl="0"/>
            <a:r>
              <a:rPr lang="en-US" dirty="0" smtClean="0">
                <a:effectLst/>
                <a:latin typeface="Times New Roman" pitchFamily="18" charset="0"/>
                <a:cs typeface="Times New Roman" pitchFamily="18" charset="0"/>
              </a:rPr>
              <a:t>Inelastic deformation</a:t>
            </a:r>
          </a:p>
          <a:p>
            <a:pPr lvl="0"/>
            <a:r>
              <a:rPr lang="en-US" dirty="0" smtClean="0">
                <a:effectLst/>
                <a:latin typeface="Times New Roman" pitchFamily="18" charset="0"/>
                <a:cs typeface="Times New Roman" pitchFamily="18" charset="0"/>
              </a:rPr>
              <a:t>Magnetization or polarization with a hysteresis</a:t>
            </a:r>
          </a:p>
          <a:p>
            <a:pPr lvl="0"/>
            <a:r>
              <a:rPr lang="en-US" dirty="0" smtClean="0">
                <a:effectLst/>
                <a:latin typeface="Times New Roman" pitchFamily="18" charset="0"/>
                <a:cs typeface="Times New Roman" pitchFamily="18" charset="0"/>
              </a:rPr>
              <a:t>Spontaneous chemical reactions</a:t>
            </a:r>
          </a:p>
          <a:p>
            <a:endParaRPr lang="en-US"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TF00001222</Template>
  <TotalTime>418</TotalTime>
  <Words>507</Words>
  <Application>Microsoft Office PowerPoint</Application>
  <PresentationFormat>On-screen Show (4:3)</PresentationFormat>
  <Paragraphs>68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Damask</vt:lpstr>
      <vt:lpstr>Presentation  ON</vt:lpstr>
      <vt:lpstr>Slide 2</vt:lpstr>
      <vt:lpstr>Slide 3</vt:lpstr>
      <vt:lpstr>Reversible process  </vt:lpstr>
      <vt:lpstr>Conditions for the reversible process </vt:lpstr>
      <vt:lpstr>Reversible process example</vt:lpstr>
      <vt:lpstr>Irreversible process</vt:lpstr>
      <vt:lpstr>Some important points about the irreversible process </vt:lpstr>
      <vt:lpstr> Irreversible process examples</vt:lpstr>
      <vt:lpstr>Different Between Reversible Process &amp; Irreversible Process </vt:lpstr>
      <vt:lpstr>Thermodynamics 2nd  Law</vt:lpstr>
      <vt:lpstr>Scientists are says</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Restaurent MANAGEMENT System</dc:title>
  <dc:creator>RASEL</dc:creator>
  <cp:lastModifiedBy>RASEL</cp:lastModifiedBy>
  <cp:revision>188</cp:revision>
  <dcterms:created xsi:type="dcterms:W3CDTF">2006-08-16T00:00:00Z</dcterms:created>
  <dcterms:modified xsi:type="dcterms:W3CDTF">2020-12-18T12:15:15Z</dcterms:modified>
</cp:coreProperties>
</file>