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23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Design and Analysis of Algorithms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Activity </a:t>
            </a:r>
            <a:r>
              <a:rPr lang="en-US" altLang="zh-CN" sz="3200" dirty="0"/>
              <a:t>selection, 0-1 knapsack, and fractional knapsack</a:t>
            </a:r>
            <a:endParaRPr lang="zh-CN" altLang="en-US" sz="3200" dirty="0" smtClean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err="1" smtClean="0"/>
              <a:t>Haidong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Xue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Summer 2012, at GSU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1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683548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3107240" y="3500571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969909" y="4152900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4373" y="2743200"/>
            <a:ext cx="32257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13450" y="5638800"/>
            <a:ext cx="55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maximum-size compatible activity set?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907041" y="6096000"/>
            <a:ext cx="55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{a1, a2} or {a2, a3}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Activity selection problem</a:t>
            </a:r>
            <a:r>
              <a:rPr lang="en-US" dirty="0" smtClean="0"/>
              <a:t>: given a activity </a:t>
            </a:r>
            <a:r>
              <a:rPr lang="en-US" dirty="0"/>
              <a:t>set </a:t>
            </a:r>
            <a:r>
              <a:rPr lang="en-US" dirty="0" smtClean="0"/>
              <a:t> A, |A|=n, find out what is a </a:t>
            </a:r>
            <a:r>
              <a:rPr lang="en-US" dirty="0" smtClean="0"/>
              <a:t>compatible maximum-activity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Can you design an algorithm to solve this problem?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Dynamic programming </a:t>
            </a:r>
          </a:p>
          <a:p>
            <a:pPr lvl="1"/>
            <a:r>
              <a:rPr lang="en-US" dirty="0" smtClean="0"/>
              <a:t>Greedy</a:t>
            </a:r>
          </a:p>
        </p:txBody>
      </p:sp>
    </p:spTree>
    <p:extLst>
      <p:ext uri="{BB962C8B-B14F-4D97-AF65-F5344CB8AC3E}">
        <p14:creationId xmlns:p14="http://schemas.microsoft.com/office/powerpoint/2010/main" val="41017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Brute force</a:t>
                </a:r>
              </a:p>
              <a:p>
                <a:r>
                  <a:rPr lang="en-US" b="1" dirty="0" err="1" smtClean="0"/>
                  <a:t>AS_BruteForce</a:t>
                </a:r>
                <a:r>
                  <a:rPr lang="en-US" dirty="0" smtClean="0"/>
                  <a:t>( A )</a:t>
                </a:r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 each subset S in A{</a:t>
                </a:r>
              </a:p>
              <a:p>
                <a:pPr marL="400050" lvl="1" indent="0">
                  <a:buNone/>
                </a:pPr>
                <a:r>
                  <a:rPr lang="en-US" dirty="0"/>
                  <a:t>m</a:t>
                </a:r>
                <a:r>
                  <a:rPr lang="en-US" dirty="0" smtClean="0"/>
                  <a:t>ax = -infinity;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re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if(S is compatible &amp;&amp; |S|&gt;max){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Max = |S|;</a:t>
                </a:r>
              </a:p>
              <a:p>
                <a:pPr marL="800100" lvl="2" indent="0">
                  <a:buNone/>
                </a:pPr>
                <a:r>
                  <a:rPr lang="en-US" dirty="0"/>
                  <a:t>r</a:t>
                </a:r>
                <a:r>
                  <a:rPr lang="en-US" dirty="0" smtClean="0"/>
                  <a:t>e = S;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dirty="0" smtClean="0"/>
                  <a:t>eturn re;</a:t>
                </a:r>
              </a:p>
              <a:p>
                <a:r>
                  <a:rPr lang="en-US" dirty="0" smtClean="0"/>
                  <a:t>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80010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Divide-and-conquer</a:t>
            </a:r>
          </a:p>
          <a:p>
            <a:pPr lvl="1"/>
            <a:r>
              <a:rPr lang="en-US" dirty="0" smtClean="0"/>
              <a:t>Base case?</a:t>
            </a:r>
          </a:p>
          <a:p>
            <a:pPr lvl="1"/>
            <a:r>
              <a:rPr lang="en-US" dirty="0" smtClean="0"/>
              <a:t>Recursive case?</a:t>
            </a:r>
          </a:p>
          <a:p>
            <a:pPr marL="800100" lvl="2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933700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2815124" y="5784052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203681" y="4964341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9573" y="4279826"/>
            <a:ext cx="32257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263868" y="3429000"/>
            <a:ext cx="369142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2317" y="1219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Divide-and-conquer-base case?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f A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The maximum-size compatible activity set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17" y="1219200"/>
                <a:ext cx="8229600" cy="4525963"/>
              </a:xfrm>
              <a:blipFill rotWithShape="1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" y="2933700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48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Divide-and-conquer – recursive</a:t>
            </a:r>
          </a:p>
          <a:p>
            <a:pPr lvl="1"/>
            <a:r>
              <a:rPr lang="en-US" dirty="0" smtClean="0"/>
              <a:t>Divide it by choosing one activity in the maximum-size compatible activity set</a:t>
            </a:r>
          </a:p>
          <a:p>
            <a:pPr marL="800100" lvl="2" indent="0">
              <a:buNone/>
            </a:pPr>
            <a:endParaRPr lang="en-US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228600" y="2933700"/>
            <a:ext cx="8305800" cy="3650452"/>
            <a:chOff x="228600" y="2933700"/>
            <a:chExt cx="8305800" cy="3650452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2933700"/>
              <a:ext cx="8305800" cy="3650452"/>
              <a:chOff x="533400" y="1683548"/>
              <a:chExt cx="8305800" cy="3650452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33400" y="5123172"/>
                <a:ext cx="8305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799245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16</a:t>
                  </a:r>
                  <a:endParaRPr lang="en-US" sz="1200" dirty="0"/>
                </a:p>
              </p:txBody>
            </p:sp>
            <p:cxnSp>
              <p:nvCxnSpPr>
                <p:cNvPr id="56" name="Straight Connector 55"/>
                <p:cNvCxnSpPr>
                  <a:endCxn id="5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53102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15</a:t>
                  </a:r>
                  <a:endParaRPr lang="en-US" sz="1200" dirty="0"/>
                </a:p>
              </p:txBody>
            </p:sp>
            <p:cxnSp>
              <p:nvCxnSpPr>
                <p:cNvPr id="54" name="Straight Connector 53"/>
                <p:cNvCxnSpPr>
                  <a:endCxn id="5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706959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14</a:t>
                  </a:r>
                  <a:endParaRPr lang="en-US" sz="1200" dirty="0"/>
                </a:p>
              </p:txBody>
            </p:sp>
            <p:cxnSp>
              <p:nvCxnSpPr>
                <p:cNvPr id="52" name="Straight Connector 51"/>
                <p:cNvCxnSpPr>
                  <a:endCxn id="5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660816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13</a:t>
                  </a:r>
                  <a:endParaRPr lang="en-US" sz="1200" dirty="0"/>
                </a:p>
              </p:txBody>
            </p:sp>
            <p:cxnSp>
              <p:nvCxnSpPr>
                <p:cNvPr id="50" name="Straight Connector 49"/>
                <p:cNvCxnSpPr>
                  <a:endCxn id="4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614673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cxnSp>
              <p:nvCxnSpPr>
                <p:cNvPr id="48" name="Straight Connector 47"/>
                <p:cNvCxnSpPr>
                  <a:endCxn id="4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568530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11</a:t>
                  </a:r>
                  <a:endParaRPr lang="en-US" sz="1200" dirty="0"/>
                </a:p>
              </p:txBody>
            </p:sp>
            <p:cxnSp>
              <p:nvCxnSpPr>
                <p:cNvPr id="46" name="Straight Connector 45"/>
                <p:cNvCxnSpPr>
                  <a:endCxn id="4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22388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10</a:t>
                  </a:r>
                  <a:endParaRPr lang="en-US" sz="1200" dirty="0"/>
                </a:p>
              </p:txBody>
            </p:sp>
            <p:cxnSp>
              <p:nvCxnSpPr>
                <p:cNvPr id="44" name="Straight Connector 43"/>
                <p:cNvCxnSpPr>
                  <a:endCxn id="4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76245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41" name="TextBox 4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</a:p>
              </p:txBody>
            </p:sp>
            <p:cxnSp>
              <p:nvCxnSpPr>
                <p:cNvPr id="42" name="Straight Connector 41"/>
                <p:cNvCxnSpPr>
                  <a:endCxn id="4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430102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en-US" sz="1200" dirty="0"/>
                </a:p>
              </p:txBody>
            </p:sp>
            <p:cxnSp>
              <p:nvCxnSpPr>
                <p:cNvPr id="40" name="Straight Connector 39"/>
                <p:cNvCxnSpPr>
                  <a:endCxn id="3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383959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</a:p>
              </p:txBody>
            </p:sp>
            <p:cxnSp>
              <p:nvCxnSpPr>
                <p:cNvPr id="38" name="Straight Connector 37"/>
                <p:cNvCxnSpPr>
                  <a:endCxn id="3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37816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cxnSp>
              <p:nvCxnSpPr>
                <p:cNvPr id="36" name="Straight Connector 35"/>
                <p:cNvCxnSpPr>
                  <a:endCxn id="3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91674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cxnSp>
              <p:nvCxnSpPr>
                <p:cNvPr id="34" name="Straight Connector 33"/>
                <p:cNvCxnSpPr>
                  <a:endCxn id="3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245531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cxnSp>
              <p:nvCxnSpPr>
                <p:cNvPr id="32" name="Straight Connector 31"/>
                <p:cNvCxnSpPr>
                  <a:endCxn id="3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99388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30" name="Straight Connector 29"/>
                <p:cNvCxnSpPr>
                  <a:endCxn id="2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53245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cxnSp>
              <p:nvCxnSpPr>
                <p:cNvPr id="28" name="Straight Connector 27"/>
                <p:cNvCxnSpPr>
                  <a:endCxn id="2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07102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cxnSp>
              <p:nvCxnSpPr>
                <p:cNvPr id="26" name="Straight Connector 25"/>
                <p:cNvCxnSpPr>
                  <a:endCxn id="2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0960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24" name="Straight Connector 23"/>
                <p:cNvCxnSpPr>
                  <a:endCxn id="2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Rectangle 56"/>
            <p:cNvSpPr/>
            <p:nvPr/>
          </p:nvSpPr>
          <p:spPr>
            <a:xfrm>
              <a:off x="2815124" y="5784052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86724" y="4964341"/>
              <a:ext cx="136732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9573" y="4279826"/>
              <a:ext cx="322572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32436" y="3429000"/>
              <a:ext cx="92285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2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0"/>
            <a:ext cx="82296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/>
              <a:t>When a1 is chosen, the problem can be solved by:</a:t>
            </a:r>
          </a:p>
          <a:p>
            <a:pPr marL="0" indent="0">
              <a:buNone/>
            </a:pPr>
            <a:r>
              <a:rPr lang="en-US" sz="2800" b="1" dirty="0" smtClean="0"/>
              <a:t>AS</a:t>
            </a:r>
            <a:r>
              <a:rPr lang="en-US" sz="2800" dirty="0" smtClean="0"/>
              <a:t>(compatible activities on the left of a1) + </a:t>
            </a:r>
            <a:r>
              <a:rPr lang="en-US" sz="2800" b="1" dirty="0"/>
              <a:t>AS</a:t>
            </a:r>
            <a:r>
              <a:rPr lang="en-US" sz="2800" dirty="0"/>
              <a:t>(compatible activities on the </a:t>
            </a:r>
            <a:r>
              <a:rPr lang="en-US" sz="2800" dirty="0" smtClean="0"/>
              <a:t>right of a1) + {a1} </a:t>
            </a:r>
          </a:p>
          <a:p>
            <a:pPr marL="457200" indent="-45720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933700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2815124" y="5784052"/>
            <a:ext cx="1371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86724" y="4964341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9573" y="4279826"/>
            <a:ext cx="32257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32436" y="3429000"/>
            <a:ext cx="92285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83678" y="3059668"/>
            <a:ext cx="8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empty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0"/>
            <a:ext cx="82296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/>
              <a:t>When a2 is chosen, the problem can be solved by:</a:t>
            </a:r>
          </a:p>
          <a:p>
            <a:pPr marL="0" indent="0">
              <a:buNone/>
            </a:pPr>
            <a:r>
              <a:rPr lang="en-US" sz="2800" b="1" dirty="0" smtClean="0"/>
              <a:t>AS</a:t>
            </a:r>
            <a:r>
              <a:rPr lang="en-US" sz="2800" dirty="0" smtClean="0"/>
              <a:t>(compatible activities on the left of a2) + </a:t>
            </a:r>
            <a:r>
              <a:rPr lang="en-US" sz="2800" b="1" dirty="0"/>
              <a:t>AS</a:t>
            </a:r>
            <a:r>
              <a:rPr lang="en-US" sz="2800" dirty="0"/>
              <a:t>(compatible activities on the </a:t>
            </a:r>
            <a:r>
              <a:rPr lang="en-US" sz="2800" dirty="0" smtClean="0"/>
              <a:t>right of a2) + {a2} </a:t>
            </a:r>
          </a:p>
          <a:p>
            <a:pPr marL="457200" indent="-45720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933700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2815124" y="5784052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86724" y="4964341"/>
            <a:ext cx="1367327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9573" y="4279826"/>
            <a:ext cx="32257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32436" y="3429000"/>
            <a:ext cx="92285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0"/>
            <a:ext cx="82296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/>
              <a:t>When a3 is chosen, the problem can be solved by:</a:t>
            </a:r>
          </a:p>
          <a:p>
            <a:pPr marL="0" indent="0">
              <a:buNone/>
            </a:pPr>
            <a:r>
              <a:rPr lang="en-US" sz="2800" b="1" dirty="0" smtClean="0"/>
              <a:t>AS</a:t>
            </a:r>
            <a:r>
              <a:rPr lang="en-US" sz="2800" dirty="0" smtClean="0"/>
              <a:t>(compatible activities on the left of a3) + </a:t>
            </a:r>
            <a:r>
              <a:rPr lang="en-US" sz="2800" b="1" dirty="0" smtClean="0"/>
              <a:t>AS</a:t>
            </a:r>
            <a:r>
              <a:rPr lang="en-US" sz="2800" dirty="0" smtClean="0"/>
              <a:t>(compatible activities on the right of a3) + {a3} </a:t>
            </a:r>
          </a:p>
          <a:p>
            <a:pPr marL="457200" indent="-45720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933700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2815124" y="5784052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86724" y="4964341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9573" y="4279826"/>
            <a:ext cx="3225723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32436" y="3429000"/>
            <a:ext cx="92285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-83678" y="3059668"/>
            <a:ext cx="8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empty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28" y="2539004"/>
            <a:ext cx="711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have already seen some overlapped </a:t>
            </a:r>
            <a:r>
              <a:rPr lang="en-US" dirty="0" err="1" smtClean="0"/>
              <a:t>subproblems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0"/>
            <a:ext cx="8229600" cy="4525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800" dirty="0" smtClean="0"/>
              <a:t>When a4 is chosen, the problem can be solved by:</a:t>
            </a:r>
          </a:p>
          <a:p>
            <a:pPr marL="0" indent="0">
              <a:buNone/>
            </a:pPr>
            <a:r>
              <a:rPr lang="en-US" sz="2800" b="1" dirty="0" smtClean="0"/>
              <a:t>AS</a:t>
            </a:r>
            <a:r>
              <a:rPr lang="en-US" sz="2800" dirty="0" smtClean="0"/>
              <a:t>(compatible activities on the left of a4) + </a:t>
            </a:r>
            <a:r>
              <a:rPr lang="en-US" sz="2800" b="1" dirty="0"/>
              <a:t>AS</a:t>
            </a:r>
            <a:r>
              <a:rPr lang="en-US" sz="2800" dirty="0"/>
              <a:t>(compatible activities on the </a:t>
            </a:r>
            <a:r>
              <a:rPr lang="en-US" sz="2800" dirty="0" smtClean="0"/>
              <a:t>right of a4) + {a4} </a:t>
            </a:r>
          </a:p>
          <a:p>
            <a:pPr marL="457200" indent="-457200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2933700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2815124" y="5784052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86724" y="4964341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99573" y="4279826"/>
            <a:ext cx="322572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032436" y="3429000"/>
            <a:ext cx="922856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68654" y="3420728"/>
            <a:ext cx="8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empty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= &lt;start time s, finish time f&gt;, f&gt;=s</a:t>
            </a:r>
          </a:p>
          <a:p>
            <a:r>
              <a:rPr lang="en-US" dirty="0" smtClean="0"/>
              <a:t>A set of activities: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33400" y="3124200"/>
            <a:ext cx="8305800" cy="3650452"/>
            <a:chOff x="533400" y="1620853"/>
            <a:chExt cx="8305800" cy="51537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6477000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992454" y="1620853"/>
              <a:ext cx="381000" cy="5153799"/>
              <a:chOff x="1752600" y="609600"/>
              <a:chExt cx="381000" cy="51537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9" name="Straight Connector 8"/>
              <p:cNvCxnSpPr>
                <a:endCxn id="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7535254" y="1620853"/>
              <a:ext cx="381000" cy="5153799"/>
              <a:chOff x="1752600" y="609600"/>
              <a:chExt cx="381000" cy="5153799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15" name="Straight Connector 14"/>
              <p:cNvCxnSpPr>
                <a:endCxn id="14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7078054" y="1620853"/>
              <a:ext cx="381000" cy="5153799"/>
              <a:chOff x="1752600" y="609600"/>
              <a:chExt cx="381000" cy="5153799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18" name="Straight Connector 17"/>
              <p:cNvCxnSpPr>
                <a:endCxn id="1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620854" y="1620853"/>
              <a:ext cx="381000" cy="5153799"/>
              <a:chOff x="1752600" y="609600"/>
              <a:chExt cx="381000" cy="515379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21" name="Straight Connector 20"/>
              <p:cNvCxnSpPr>
                <a:endCxn id="20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163654" y="1620853"/>
              <a:ext cx="381000" cy="5153799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5706454" y="1620853"/>
              <a:ext cx="381000" cy="5153799"/>
              <a:chOff x="1752600" y="609600"/>
              <a:chExt cx="381000" cy="5153799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27" name="Straight Connector 26"/>
              <p:cNvCxnSpPr>
                <a:endCxn id="26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249254" y="1620853"/>
              <a:ext cx="381000" cy="5153799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792054" y="1620853"/>
              <a:ext cx="381000" cy="5153799"/>
              <a:chOff x="1752600" y="609600"/>
              <a:chExt cx="381000" cy="51537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37" name="Straight Connector 36"/>
              <p:cNvCxnSpPr>
                <a:endCxn id="36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334854" y="1620853"/>
              <a:ext cx="381000" cy="5153799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877654" y="1620853"/>
              <a:ext cx="381000" cy="5153799"/>
              <a:chOff x="1752600" y="609600"/>
              <a:chExt cx="381000" cy="51537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43" name="Straight Connector 42"/>
              <p:cNvCxnSpPr>
                <a:endCxn id="42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3420454" y="1620853"/>
              <a:ext cx="381000" cy="5153799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2895600" y="1620853"/>
              <a:ext cx="381000" cy="5153799"/>
              <a:chOff x="1752600" y="609600"/>
              <a:chExt cx="381000" cy="5153799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49" name="Straight Connector 48"/>
              <p:cNvCxnSpPr>
                <a:endCxn id="48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2438400" y="1620853"/>
              <a:ext cx="381000" cy="5153799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1981200" y="1620853"/>
              <a:ext cx="381000" cy="5153799"/>
              <a:chOff x="1752600" y="609600"/>
              <a:chExt cx="381000" cy="515379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55" name="Straight Connector 54"/>
              <p:cNvCxnSpPr>
                <a:endCxn id="54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524000" y="1620853"/>
              <a:ext cx="381000" cy="5153799"/>
              <a:chOff x="1752600" y="609600"/>
              <a:chExt cx="381000" cy="5153799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58" name="Straight Connector 57"/>
              <p:cNvCxnSpPr>
                <a:endCxn id="5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1066800" y="1620853"/>
              <a:ext cx="381000" cy="5153799"/>
              <a:chOff x="1752600" y="609600"/>
              <a:chExt cx="381000" cy="5153799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61" name="Straight Connector 60"/>
              <p:cNvCxnSpPr>
                <a:endCxn id="60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609600" y="1620853"/>
              <a:ext cx="381000" cy="5153799"/>
              <a:chOff x="1752600" y="609600"/>
              <a:chExt cx="381000" cy="5153799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64" name="Straight Connector 63"/>
              <p:cNvCxnSpPr>
                <a:endCxn id="6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/>
          <p:cNvSpPr/>
          <p:nvPr/>
        </p:nvSpPr>
        <p:spPr>
          <a:xfrm>
            <a:off x="1257300" y="3733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171700" y="4483857"/>
            <a:ext cx="14392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04372" y="5334000"/>
            <a:ext cx="280658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2317" y="1219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2800" dirty="0" smtClean="0"/>
                  <a:t>When A = {a1, a2, a3, a4} as shown in the figure</a:t>
                </a:r>
              </a:p>
              <a:p>
                <a:pPr marL="457200" indent="-457200"/>
                <a:r>
                  <a:rPr lang="en-US" sz="2800" b="1" dirty="0" smtClean="0"/>
                  <a:t>AS</a:t>
                </a:r>
                <a:r>
                  <a:rPr lang="en-US" sz="2800" dirty="0" smtClean="0"/>
                  <a:t>(A) is: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Find S1 =  </a:t>
                </a:r>
                <a:r>
                  <a:rPr lang="en-US" sz="2800" b="1" dirty="0" smtClean="0"/>
                  <a:t>AS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800" dirty="0" smtClean="0"/>
                  <a:t>) + {a1} + </a:t>
                </a:r>
                <a:r>
                  <a:rPr lang="en-US" sz="2800" b="1" dirty="0" smtClean="0"/>
                  <a:t>AS</a:t>
                </a:r>
                <a:r>
                  <a:rPr lang="en-US" sz="2800" dirty="0" smtClean="0"/>
                  <a:t>({a2, a4})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:r>
                  <a:rPr lang="en-US" sz="2800" dirty="0" smtClean="0"/>
                  <a:t>S2 </a:t>
                </a:r>
                <a:r>
                  <a:rPr lang="en-US" sz="2800" dirty="0"/>
                  <a:t>=  </a:t>
                </a:r>
                <a:r>
                  <a:rPr lang="en-US" sz="2800" b="1" dirty="0" smtClean="0"/>
                  <a:t>AS</a:t>
                </a:r>
                <a:r>
                  <a:rPr lang="en-US" sz="2800" dirty="0" smtClean="0"/>
                  <a:t>({a1, a3}) </a:t>
                </a:r>
                <a:r>
                  <a:rPr lang="en-US" sz="2800" dirty="0"/>
                  <a:t>+ {</a:t>
                </a:r>
                <a:r>
                  <a:rPr lang="en-US" sz="2800" dirty="0" smtClean="0"/>
                  <a:t>a2} </a:t>
                </a:r>
                <a:r>
                  <a:rPr lang="en-US" sz="2800" dirty="0"/>
                  <a:t>+ </a:t>
                </a:r>
                <a:r>
                  <a:rPr lang="en-US" sz="2800" b="1" dirty="0"/>
                  <a:t>AS</a:t>
                </a:r>
                <a:r>
                  <a:rPr lang="en-US" sz="2800" dirty="0" smtClean="0"/>
                  <a:t>({a4</a:t>
                </a:r>
                <a:r>
                  <a:rPr lang="en-US" sz="2800" dirty="0"/>
                  <a:t>}) </a:t>
                </a:r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:r>
                  <a:rPr lang="en-US" sz="2800" dirty="0" smtClean="0"/>
                  <a:t>S3 </a:t>
                </a:r>
                <a:r>
                  <a:rPr lang="en-US" sz="2800" dirty="0"/>
                  <a:t>=  </a:t>
                </a:r>
                <a:r>
                  <a:rPr lang="en-US" sz="2800" b="1" dirty="0"/>
                  <a:t>AS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800" dirty="0"/>
                  <a:t>) + {</a:t>
                </a:r>
                <a:r>
                  <a:rPr lang="en-US" sz="2800" dirty="0" smtClean="0"/>
                  <a:t>a3} </a:t>
                </a:r>
                <a:r>
                  <a:rPr lang="en-US" sz="2800" dirty="0"/>
                  <a:t>+ </a:t>
                </a:r>
                <a:r>
                  <a:rPr lang="en-US" sz="2800" b="1" dirty="0"/>
                  <a:t>AS</a:t>
                </a:r>
                <a:r>
                  <a:rPr lang="en-US" sz="2800" dirty="0"/>
                  <a:t>({a2, a4})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Find </a:t>
                </a:r>
                <a:r>
                  <a:rPr lang="en-US" sz="2800" dirty="0" smtClean="0"/>
                  <a:t>S4 </a:t>
                </a:r>
                <a:r>
                  <a:rPr lang="en-US" sz="2800" dirty="0"/>
                  <a:t>=  </a:t>
                </a:r>
                <a:r>
                  <a:rPr lang="en-US" sz="2800" b="1" dirty="0" smtClean="0"/>
                  <a:t>AS</a:t>
                </a:r>
                <a:r>
                  <a:rPr lang="en-US" sz="2800" dirty="0" smtClean="0"/>
                  <a:t>({a1, a2, a3}) </a:t>
                </a:r>
                <a:r>
                  <a:rPr lang="en-US" sz="2800" dirty="0"/>
                  <a:t>+ {</a:t>
                </a:r>
                <a:r>
                  <a:rPr lang="en-US" sz="2800" dirty="0" smtClean="0"/>
                  <a:t>a4} </a:t>
                </a:r>
                <a:r>
                  <a:rPr lang="en-US" sz="2800" dirty="0"/>
                  <a:t>+ </a:t>
                </a:r>
                <a:r>
                  <a:rPr lang="en-US" sz="2800" b="1" dirty="0"/>
                  <a:t>AS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800" dirty="0" smtClean="0"/>
                  <a:t>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Choose the largest from S1, S2, S3 and S4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457200" indent="-457200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17" y="1219200"/>
                <a:ext cx="8229600" cy="4525963"/>
              </a:xfrm>
              <a:blipFill rotWithShape="1">
                <a:blip r:embed="rId2"/>
                <a:stretch>
                  <a:fillRect l="-1556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300524" y="5163315"/>
            <a:ext cx="8305799" cy="1461627"/>
            <a:chOff x="228600" y="2933700"/>
            <a:chExt cx="8305800" cy="3650452"/>
          </a:xfrm>
        </p:grpSpPr>
        <p:grpSp>
          <p:nvGrpSpPr>
            <p:cNvPr id="64" name="Group 63"/>
            <p:cNvGrpSpPr/>
            <p:nvPr/>
          </p:nvGrpSpPr>
          <p:grpSpPr>
            <a:xfrm>
              <a:off x="228600" y="2933700"/>
              <a:ext cx="8305800" cy="3650452"/>
              <a:chOff x="533400" y="1683548"/>
              <a:chExt cx="8305800" cy="3650452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533400" y="5123172"/>
                <a:ext cx="8305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799245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16</a:t>
                  </a:r>
                  <a:endParaRPr lang="en-US" sz="1200" dirty="0"/>
                </a:p>
              </p:txBody>
            </p:sp>
            <p:cxnSp>
              <p:nvCxnSpPr>
                <p:cNvPr id="120" name="Straight Connector 119"/>
                <p:cNvCxnSpPr>
                  <a:endCxn id="11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753102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17" name="TextBox 11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15</a:t>
                  </a:r>
                  <a:endParaRPr lang="en-US" sz="1200" dirty="0"/>
                </a:p>
              </p:txBody>
            </p:sp>
            <p:cxnSp>
              <p:nvCxnSpPr>
                <p:cNvPr id="118" name="Straight Connector 117"/>
                <p:cNvCxnSpPr>
                  <a:endCxn id="11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/>
              <p:cNvGrpSpPr/>
              <p:nvPr/>
            </p:nvGrpSpPr>
            <p:grpSpPr>
              <a:xfrm>
                <a:off x="706959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14</a:t>
                  </a:r>
                  <a:endParaRPr lang="en-US" sz="1200" dirty="0"/>
                </a:p>
              </p:txBody>
            </p:sp>
            <p:cxnSp>
              <p:nvCxnSpPr>
                <p:cNvPr id="116" name="Straight Connector 115"/>
                <p:cNvCxnSpPr>
                  <a:endCxn id="11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/>
              <p:cNvGrpSpPr/>
              <p:nvPr/>
            </p:nvGrpSpPr>
            <p:grpSpPr>
              <a:xfrm>
                <a:off x="660816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13</a:t>
                  </a:r>
                  <a:endParaRPr lang="en-US" sz="1200" dirty="0"/>
                </a:p>
              </p:txBody>
            </p:sp>
            <p:cxnSp>
              <p:nvCxnSpPr>
                <p:cNvPr id="114" name="Straight Connector 113"/>
                <p:cNvCxnSpPr>
                  <a:endCxn id="11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614673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11" name="TextBox 11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cxnSp>
              <p:nvCxnSpPr>
                <p:cNvPr id="112" name="Straight Connector 111"/>
                <p:cNvCxnSpPr>
                  <a:endCxn id="11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568530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09" name="TextBox 10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11</a:t>
                  </a:r>
                  <a:endParaRPr lang="en-US" sz="1200" dirty="0"/>
                </a:p>
              </p:txBody>
            </p:sp>
            <p:cxnSp>
              <p:nvCxnSpPr>
                <p:cNvPr id="110" name="Straight Connector 109"/>
                <p:cNvCxnSpPr>
                  <a:endCxn id="10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522388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10</a:t>
                  </a:r>
                  <a:endParaRPr lang="en-US" sz="1200" dirty="0"/>
                </a:p>
              </p:txBody>
            </p:sp>
            <p:cxnSp>
              <p:nvCxnSpPr>
                <p:cNvPr id="108" name="Straight Connector 107"/>
                <p:cNvCxnSpPr>
                  <a:endCxn id="10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476245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05" name="TextBox 10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</a:p>
              </p:txBody>
            </p:sp>
            <p:cxnSp>
              <p:nvCxnSpPr>
                <p:cNvPr id="106" name="Straight Connector 105"/>
                <p:cNvCxnSpPr>
                  <a:endCxn id="10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430102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en-US" sz="1200" dirty="0"/>
                </a:p>
              </p:txBody>
            </p:sp>
            <p:cxnSp>
              <p:nvCxnSpPr>
                <p:cNvPr id="104" name="Straight Connector 103"/>
                <p:cNvCxnSpPr>
                  <a:endCxn id="10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383959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01" name="TextBox 10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</a:p>
              </p:txBody>
            </p:sp>
            <p:cxnSp>
              <p:nvCxnSpPr>
                <p:cNvPr id="102" name="Straight Connector 101"/>
                <p:cNvCxnSpPr>
                  <a:endCxn id="10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337816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cxnSp>
              <p:nvCxnSpPr>
                <p:cNvPr id="100" name="Straight Connector 99"/>
                <p:cNvCxnSpPr>
                  <a:endCxn id="9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91674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97" name="TextBox 9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cxnSp>
              <p:nvCxnSpPr>
                <p:cNvPr id="98" name="Straight Connector 97"/>
                <p:cNvCxnSpPr>
                  <a:endCxn id="9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245531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cxnSp>
              <p:nvCxnSpPr>
                <p:cNvPr id="96" name="Straight Connector 95"/>
                <p:cNvCxnSpPr>
                  <a:endCxn id="9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/>
              <p:cNvGrpSpPr/>
              <p:nvPr/>
            </p:nvGrpSpPr>
            <p:grpSpPr>
              <a:xfrm>
                <a:off x="199388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94" name="Straight Connector 93"/>
                <p:cNvCxnSpPr>
                  <a:endCxn id="9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153245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cxnSp>
              <p:nvCxnSpPr>
                <p:cNvPr id="92" name="Straight Connector 91"/>
                <p:cNvCxnSpPr>
                  <a:endCxn id="9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107102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89" name="TextBox 8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cxnSp>
              <p:nvCxnSpPr>
                <p:cNvPr id="90" name="Straight Connector 89"/>
                <p:cNvCxnSpPr>
                  <a:endCxn id="8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/>
              <p:cNvGrpSpPr/>
              <p:nvPr/>
            </p:nvGrpSpPr>
            <p:grpSpPr>
              <a:xfrm>
                <a:off x="60960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88" name="Straight Connector 87"/>
                <p:cNvCxnSpPr>
                  <a:endCxn id="8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Rectangle 64"/>
            <p:cNvSpPr/>
            <p:nvPr/>
          </p:nvSpPr>
          <p:spPr>
            <a:xfrm>
              <a:off x="2815124" y="5784052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86724" y="4964341"/>
              <a:ext cx="136732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99573" y="4279826"/>
              <a:ext cx="3225723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32436" y="3429000"/>
              <a:ext cx="92285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2743200" y="4800600"/>
            <a:ext cx="539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</a:t>
            </a:r>
            <a:r>
              <a:rPr lang="en-US" sz="2400" dirty="0" err="1" smtClean="0"/>
              <a:t>subproblems</a:t>
            </a:r>
            <a:r>
              <a:rPr lang="en-US" sz="2400" dirty="0" smtClean="0"/>
              <a:t> are overlapped!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4639502" y="2209800"/>
            <a:ext cx="173578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2505751" y="2209800"/>
            <a:ext cx="923249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505751" y="3276600"/>
            <a:ext cx="923249" cy="533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639501" y="3276600"/>
            <a:ext cx="173578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3" grpId="0" animBg="1"/>
      <p:bldP spid="124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AS_D&amp;C</a:t>
                </a:r>
                <a:r>
                  <a:rPr lang="en-US" dirty="0" smtClean="0"/>
                  <a:t>( A )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If(A==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) 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each activity a in A{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S = {a}</a:t>
                </a:r>
              </a:p>
              <a:p>
                <a:pPr marL="400050" lvl="1" indent="0">
                  <a:buNone/>
                </a:pPr>
                <a:r>
                  <a:rPr lang="en-US" dirty="0"/>
                  <a:t>+</a:t>
                </a:r>
                <a:r>
                  <a:rPr lang="en-US" b="1" dirty="0" smtClean="0"/>
                  <a:t>AS_D&amp;C</a:t>
                </a:r>
                <a:r>
                  <a:rPr lang="en-US" dirty="0" smtClean="0"/>
                  <a:t>(all activities compatible with a, and on the left of a)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+</a:t>
                </a:r>
                <a:r>
                  <a:rPr lang="en-US" b="1" dirty="0"/>
                  <a:t>AS_D&amp;C</a:t>
                </a:r>
                <a:r>
                  <a:rPr lang="en-US" dirty="0"/>
                  <a:t>(all activities compatible with a, and on </a:t>
                </a:r>
                <a:r>
                  <a:rPr lang="en-US" dirty="0" smtClean="0"/>
                  <a:t>the right of a);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r</a:t>
                </a:r>
                <a:r>
                  <a:rPr lang="en-US" dirty="0" smtClean="0"/>
                  <a:t>eturn the </a:t>
                </a:r>
                <a:r>
                  <a:rPr lang="en-US" dirty="0" smtClean="0"/>
                  <a:t>largest S</a:t>
                </a:r>
                <a:r>
                  <a:rPr lang="en-US" dirty="0" smtClean="0"/>
                  <a:t>; </a:t>
                </a:r>
              </a:p>
              <a:p>
                <a:r>
                  <a:rPr lang="en-US" dirty="0" smtClean="0"/>
                  <a:t>Recurrence and time complexity?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)≈2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𝑛𝑇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 dirty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  <a:ea typeface="Cambria Math"/>
                      </a:rPr>
                      <m:t>Θ</m:t>
                    </m:r>
                    <m:r>
                      <a:rPr lang="el-GR" i="1" dirty="0">
                        <a:latin typeface="Cambria Math"/>
                        <a:ea typeface="Cambria Math"/>
                      </a:rPr>
                      <m:t> (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𝑙𝑔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Dynamic programming?</a:t>
                </a:r>
              </a:p>
              <a:p>
                <a:r>
                  <a:rPr lang="en-US" b="1" dirty="0" smtClean="0"/>
                  <a:t>AS_D</a:t>
                </a:r>
                <a:r>
                  <a:rPr lang="en-US" b="1" dirty="0"/>
                  <a:t>P</a:t>
                </a:r>
                <a:r>
                  <a:rPr lang="en-US" dirty="0" smtClean="0"/>
                  <a:t>( </a:t>
                </a:r>
                <a:r>
                  <a:rPr lang="en-US" dirty="0"/>
                  <a:t>A )</a:t>
                </a:r>
              </a:p>
              <a:p>
                <a:pPr marL="0" indent="0">
                  <a:buNone/>
                </a:pPr>
                <a:r>
                  <a:rPr lang="en-US" dirty="0"/>
                  <a:t>for each activity a in A</a:t>
                </a:r>
                <a:r>
                  <a:rPr lang="en-US" dirty="0" smtClean="0"/>
                  <a:t>{</a:t>
                </a:r>
              </a:p>
              <a:p>
                <a:pPr marL="400050" lvl="1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if(A in memo) return memo(A);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if(A</a:t>
                </a:r>
                <a:r>
                  <a:rPr lang="en-US" dirty="0"/>
                  <a:t>==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{</a:t>
                </a:r>
              </a:p>
              <a:p>
                <a:pPr marL="800100" lvl="2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record memo(A);</a:t>
                </a:r>
                <a:r>
                  <a:rPr lang="en-US" dirty="0" smtClean="0"/>
                  <a:t> </a:t>
                </a:r>
              </a:p>
              <a:p>
                <a:pPr marL="800100" lvl="2" indent="0">
                  <a:buNone/>
                </a:pP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;}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S </a:t>
                </a:r>
                <a:r>
                  <a:rPr lang="en-US" dirty="0"/>
                  <a:t>= {a}</a:t>
                </a:r>
              </a:p>
              <a:p>
                <a:pPr marL="400050" lvl="1" indent="0">
                  <a:buNone/>
                </a:pPr>
                <a:r>
                  <a:rPr lang="en-US" dirty="0"/>
                  <a:t>+</a:t>
                </a:r>
                <a:r>
                  <a:rPr lang="en-US" b="1" dirty="0" smtClean="0"/>
                  <a:t>AS_DP</a:t>
                </a:r>
                <a:r>
                  <a:rPr lang="en-US" dirty="0" smtClean="0"/>
                  <a:t>(all </a:t>
                </a:r>
                <a:r>
                  <a:rPr lang="en-US" dirty="0"/>
                  <a:t>activities compatible with a, and on the left of a)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+</a:t>
                </a:r>
                <a:r>
                  <a:rPr lang="en-US" b="1" dirty="0" smtClean="0"/>
                  <a:t>AS_DP</a:t>
                </a:r>
                <a:r>
                  <a:rPr lang="en-US" dirty="0" smtClean="0"/>
                  <a:t>(all </a:t>
                </a:r>
                <a:r>
                  <a:rPr lang="en-US" dirty="0"/>
                  <a:t>activities compatible with a, and on the right of a);</a:t>
                </a:r>
              </a:p>
              <a:p>
                <a:pPr marL="0" indent="0">
                  <a:buNone/>
                </a:pPr>
                <a:r>
                  <a:rPr lang="en-US" dirty="0" smtClean="0"/>
                  <a:t>}</a:t>
                </a:r>
              </a:p>
              <a:p>
                <a:pPr marL="0" lvl="2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record memo(A);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return the smallest S; </a:t>
                </a:r>
              </a:p>
              <a:p>
                <a:r>
                  <a:rPr lang="en-US" dirty="0" smtClean="0"/>
                  <a:t>Time complexity?</a:t>
                </a:r>
              </a:p>
              <a:p>
                <a:pPr lvl="1"/>
                <a:r>
                  <a:rPr lang="en-US" dirty="0" smtClean="0"/>
                  <a:t>When A is a compatible set,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problems</a:t>
                </a:r>
              </a:p>
              <a:p>
                <a:pPr lvl="1"/>
                <a:r>
                  <a:rPr lang="en-US" dirty="0" smtClean="0"/>
                  <a:t>When all </a:t>
                </a:r>
                <a:r>
                  <a:rPr lang="en-US" dirty="0" err="1" smtClean="0"/>
                  <a:t>subproblems</a:t>
                </a:r>
                <a:r>
                  <a:rPr lang="en-US" dirty="0" smtClean="0"/>
                  <a:t> are solved,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needed to solve the problem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do it using greedy algorithm?</a:t>
            </a:r>
          </a:p>
          <a:p>
            <a:pPr lvl="1"/>
            <a:r>
              <a:rPr lang="en-US" dirty="0" smtClean="0"/>
              <a:t>What is the correct greedy choice?</a:t>
            </a:r>
          </a:p>
          <a:p>
            <a:pPr lvl="1"/>
            <a:r>
              <a:rPr lang="en-US" dirty="0" smtClean="0"/>
              <a:t>Do we have optimal substructure?</a:t>
            </a:r>
          </a:p>
          <a:p>
            <a:r>
              <a:rPr lang="en-US" dirty="0" smtClean="0"/>
              <a:t>Greedy choice</a:t>
            </a:r>
          </a:p>
          <a:p>
            <a:pPr lvl="1"/>
            <a:r>
              <a:rPr lang="en-US" dirty="0" smtClean="0"/>
              <a:t>Always choose the activity with the smallest finish time</a:t>
            </a:r>
          </a:p>
          <a:p>
            <a:r>
              <a:rPr lang="en-US" dirty="0" smtClean="0"/>
              <a:t>Optimal substructure</a:t>
            </a:r>
          </a:p>
          <a:p>
            <a:pPr lvl="1"/>
            <a:r>
              <a:rPr lang="en-US" dirty="0" smtClean="0"/>
              <a:t>{smallest finish time a} + AS(the activity on the right of a and compatible with a)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0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3528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Proof of the greedy choice property</a:t>
                </a: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The first finished activity in 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𝑓𝑖𝑟𝑠𝑡𝐴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For any maximum-size compatible set of A, assume the first finished activity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𝑓𝑖𝑟𝑠𝑡𝑀𝑎𝑥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 smtClean="0"/>
                  <a:t>We can always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𝑓𝑖𝑟𝑠𝑡𝑀𝑎𝑥</m:t>
                        </m:r>
                      </m:sub>
                    </m:sSub>
                  </m:oMath>
                </a14:m>
                <a:r>
                  <a:rPr lang="en-US" sz="2600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𝑓𝑖𝑟𝑠𝑡𝐴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914400" lvl="1" indent="-514350"/>
                <a:r>
                  <a:rPr lang="en-US" sz="2200" dirty="0" smtClean="0"/>
                  <a:t>E.g. we can replace a1 of {a1, a2, a4} with a3, and get {a3, a2, a4}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352800"/>
              </a:xfrm>
              <a:blipFill rotWithShape="1">
                <a:blip r:embed="rId2"/>
                <a:stretch>
                  <a:fillRect l="-1333" t="-1455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/>
          <p:cNvGrpSpPr/>
          <p:nvPr/>
        </p:nvGrpSpPr>
        <p:grpSpPr>
          <a:xfrm>
            <a:off x="300524" y="4971485"/>
            <a:ext cx="8305799" cy="1461627"/>
            <a:chOff x="228600" y="2933700"/>
            <a:chExt cx="8305800" cy="3650452"/>
          </a:xfrm>
        </p:grpSpPr>
        <p:grpSp>
          <p:nvGrpSpPr>
            <p:cNvPr id="126" name="Group 125"/>
            <p:cNvGrpSpPr/>
            <p:nvPr/>
          </p:nvGrpSpPr>
          <p:grpSpPr>
            <a:xfrm>
              <a:off x="228600" y="2933700"/>
              <a:ext cx="8305800" cy="3650452"/>
              <a:chOff x="533400" y="1683548"/>
              <a:chExt cx="8305800" cy="3650452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>
                <a:off x="533400" y="5123172"/>
                <a:ext cx="8305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799245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81" name="TextBox 18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16</a:t>
                  </a:r>
                  <a:endParaRPr lang="en-US" sz="1200" dirty="0"/>
                </a:p>
              </p:txBody>
            </p:sp>
            <p:cxnSp>
              <p:nvCxnSpPr>
                <p:cNvPr id="182" name="Straight Connector 181"/>
                <p:cNvCxnSpPr>
                  <a:endCxn id="18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753102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15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>
                  <a:endCxn id="17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706959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7" name="TextBox 17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14</a:t>
                  </a:r>
                  <a:endParaRPr lang="en-US" sz="1200" dirty="0"/>
                </a:p>
              </p:txBody>
            </p:sp>
            <p:cxnSp>
              <p:nvCxnSpPr>
                <p:cNvPr id="178" name="Straight Connector 177"/>
                <p:cNvCxnSpPr>
                  <a:endCxn id="17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660816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13</a:t>
                  </a:r>
                  <a:endParaRPr lang="en-US" sz="1200" dirty="0"/>
                </a:p>
              </p:txBody>
            </p:sp>
            <p:cxnSp>
              <p:nvCxnSpPr>
                <p:cNvPr id="176" name="Straight Connector 175"/>
                <p:cNvCxnSpPr>
                  <a:endCxn id="17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14673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cxnSp>
              <p:nvCxnSpPr>
                <p:cNvPr id="174" name="Straight Connector 173"/>
                <p:cNvCxnSpPr>
                  <a:endCxn id="17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568530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1" name="TextBox 17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11</a:t>
                  </a:r>
                  <a:endParaRPr lang="en-US" sz="1200" dirty="0"/>
                </a:p>
              </p:txBody>
            </p:sp>
            <p:cxnSp>
              <p:nvCxnSpPr>
                <p:cNvPr id="172" name="Straight Connector 171"/>
                <p:cNvCxnSpPr>
                  <a:endCxn id="17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522388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10</a:t>
                  </a:r>
                  <a:endParaRPr lang="en-US" sz="1200" dirty="0"/>
                </a:p>
              </p:txBody>
            </p:sp>
            <p:cxnSp>
              <p:nvCxnSpPr>
                <p:cNvPr id="170" name="Straight Connector 169"/>
                <p:cNvCxnSpPr>
                  <a:endCxn id="16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476245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7" name="TextBox 16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</a:p>
              </p:txBody>
            </p:sp>
            <p:cxnSp>
              <p:nvCxnSpPr>
                <p:cNvPr id="168" name="Straight Connector 167"/>
                <p:cNvCxnSpPr>
                  <a:endCxn id="16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430102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5" name="TextBox 16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en-US" sz="1200" dirty="0"/>
                </a:p>
              </p:txBody>
            </p:sp>
            <p:cxnSp>
              <p:nvCxnSpPr>
                <p:cNvPr id="166" name="Straight Connector 165"/>
                <p:cNvCxnSpPr>
                  <a:endCxn id="16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/>
              <p:cNvGrpSpPr/>
              <p:nvPr/>
            </p:nvGrpSpPr>
            <p:grpSpPr>
              <a:xfrm>
                <a:off x="383959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</a:p>
              </p:txBody>
            </p:sp>
            <p:cxnSp>
              <p:nvCxnSpPr>
                <p:cNvPr id="164" name="Straight Connector 163"/>
                <p:cNvCxnSpPr>
                  <a:endCxn id="16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337816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cxnSp>
              <p:nvCxnSpPr>
                <p:cNvPr id="162" name="Straight Connector 161"/>
                <p:cNvCxnSpPr>
                  <a:endCxn id="16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/>
              <p:cNvGrpSpPr/>
              <p:nvPr/>
            </p:nvGrpSpPr>
            <p:grpSpPr>
              <a:xfrm>
                <a:off x="291674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cxnSp>
              <p:nvCxnSpPr>
                <p:cNvPr id="160" name="Straight Connector 159"/>
                <p:cNvCxnSpPr>
                  <a:endCxn id="15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>
                <a:off x="245531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7" name="TextBox 15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cxnSp>
              <p:nvCxnSpPr>
                <p:cNvPr id="158" name="Straight Connector 157"/>
                <p:cNvCxnSpPr>
                  <a:endCxn id="15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199388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156" name="Straight Connector 155"/>
                <p:cNvCxnSpPr>
                  <a:endCxn id="15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53245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3" name="TextBox 15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cxnSp>
              <p:nvCxnSpPr>
                <p:cNvPr id="154" name="Straight Connector 153"/>
                <p:cNvCxnSpPr>
                  <a:endCxn id="15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107102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cxnSp>
              <p:nvCxnSpPr>
                <p:cNvPr id="152" name="Straight Connector 151"/>
                <p:cNvCxnSpPr>
                  <a:endCxn id="15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0960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49" name="TextBox 14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150" name="Straight Connector 149"/>
                <p:cNvCxnSpPr>
                  <a:endCxn id="14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Rectangle 126"/>
            <p:cNvSpPr/>
            <p:nvPr/>
          </p:nvSpPr>
          <p:spPr>
            <a:xfrm>
              <a:off x="2815124" y="5784052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86724" y="4964341"/>
              <a:ext cx="136732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99573" y="4279826"/>
              <a:ext cx="3225723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032436" y="3429000"/>
              <a:ext cx="92285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63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Proof of optimal substructure in an example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Assuming  that without sub optimal solution we still can construct the current optimal solution</a:t>
            </a:r>
          </a:p>
          <a:p>
            <a:pPr marL="914400" lvl="1" indent="-514350"/>
            <a:r>
              <a:rPr lang="en-US" sz="2200" dirty="0" smtClean="0"/>
              <a:t>The sub optimal solution of </a:t>
            </a:r>
            <a:r>
              <a:rPr lang="en-US" sz="2200" dirty="0"/>
              <a:t>AS({a2, a4}) </a:t>
            </a:r>
            <a:r>
              <a:rPr lang="en-US" sz="2200" dirty="0" smtClean="0"/>
              <a:t>is indicated by S1</a:t>
            </a:r>
            <a:endParaRPr lang="en-US" sz="2200" dirty="0"/>
          </a:p>
          <a:p>
            <a:pPr marL="914400" lvl="1" indent="-514350"/>
            <a:r>
              <a:rPr lang="en-US" sz="2200" dirty="0" smtClean="0"/>
              <a:t>i.e. there is another solution of AS({a2, a4}) S2, |S2|&lt;|S1|, and S2+{a3} is the optimal solution</a:t>
            </a:r>
          </a:p>
          <a:p>
            <a:pPr marL="914400" lvl="1" indent="-514350"/>
            <a:r>
              <a:rPr lang="en-US" sz="2200" dirty="0" smtClean="0"/>
              <a:t>Because |S2|&lt;|S1|, |S2+{a3}|&lt;|S1+{a3}|, and it contradicts with S2+{a3} is the optimal solution</a:t>
            </a:r>
          </a:p>
          <a:p>
            <a:pPr marL="914400" lvl="1" indent="-514350"/>
            <a:r>
              <a:rPr lang="en-US" sz="2200" dirty="0" smtClean="0"/>
              <a:t>So the assumption is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This greedy algorithm has optimal substructure  </a:t>
            </a:r>
          </a:p>
          <a:p>
            <a:endParaRPr lang="en-US" dirty="0" smtClean="0"/>
          </a:p>
        </p:txBody>
      </p:sp>
      <p:grpSp>
        <p:nvGrpSpPr>
          <p:cNvPr id="125" name="Group 124"/>
          <p:cNvGrpSpPr/>
          <p:nvPr/>
        </p:nvGrpSpPr>
        <p:grpSpPr>
          <a:xfrm>
            <a:off x="300524" y="4971485"/>
            <a:ext cx="8305799" cy="1461627"/>
            <a:chOff x="228600" y="2933700"/>
            <a:chExt cx="8305800" cy="3650452"/>
          </a:xfrm>
        </p:grpSpPr>
        <p:grpSp>
          <p:nvGrpSpPr>
            <p:cNvPr id="126" name="Group 125"/>
            <p:cNvGrpSpPr/>
            <p:nvPr/>
          </p:nvGrpSpPr>
          <p:grpSpPr>
            <a:xfrm>
              <a:off x="228600" y="2933700"/>
              <a:ext cx="8305800" cy="3650452"/>
              <a:chOff x="533400" y="1683548"/>
              <a:chExt cx="8305800" cy="3650452"/>
            </a:xfrm>
          </p:grpSpPr>
          <p:cxnSp>
            <p:nvCxnSpPr>
              <p:cNvPr id="131" name="Straight Arrow Connector 130"/>
              <p:cNvCxnSpPr/>
              <p:nvPr/>
            </p:nvCxnSpPr>
            <p:spPr>
              <a:xfrm>
                <a:off x="533400" y="5123172"/>
                <a:ext cx="8305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799245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81" name="TextBox 18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16</a:t>
                  </a:r>
                  <a:endParaRPr lang="en-US" sz="1200" dirty="0"/>
                </a:p>
              </p:txBody>
            </p:sp>
            <p:cxnSp>
              <p:nvCxnSpPr>
                <p:cNvPr id="182" name="Straight Connector 181"/>
                <p:cNvCxnSpPr>
                  <a:endCxn id="18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753102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9" name="TextBox 17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15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>
                  <a:endCxn id="17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706959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7" name="TextBox 17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14</a:t>
                  </a:r>
                  <a:endParaRPr lang="en-US" sz="1200" dirty="0"/>
                </a:p>
              </p:txBody>
            </p:sp>
            <p:cxnSp>
              <p:nvCxnSpPr>
                <p:cNvPr id="178" name="Straight Connector 177"/>
                <p:cNvCxnSpPr>
                  <a:endCxn id="17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660816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13</a:t>
                  </a:r>
                  <a:endParaRPr lang="en-US" sz="1200" dirty="0"/>
                </a:p>
              </p:txBody>
            </p:sp>
            <p:cxnSp>
              <p:nvCxnSpPr>
                <p:cNvPr id="176" name="Straight Connector 175"/>
                <p:cNvCxnSpPr>
                  <a:endCxn id="17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Group 135"/>
              <p:cNvGrpSpPr/>
              <p:nvPr/>
            </p:nvGrpSpPr>
            <p:grpSpPr>
              <a:xfrm>
                <a:off x="614673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12</a:t>
                  </a:r>
                  <a:endParaRPr lang="en-US" sz="1200" dirty="0"/>
                </a:p>
              </p:txBody>
            </p:sp>
            <p:cxnSp>
              <p:nvCxnSpPr>
                <p:cNvPr id="174" name="Straight Connector 173"/>
                <p:cNvCxnSpPr>
                  <a:endCxn id="17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568530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71" name="TextBox 17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11</a:t>
                  </a:r>
                  <a:endParaRPr lang="en-US" sz="1200" dirty="0"/>
                </a:p>
              </p:txBody>
            </p:sp>
            <p:cxnSp>
              <p:nvCxnSpPr>
                <p:cNvPr id="172" name="Straight Connector 171"/>
                <p:cNvCxnSpPr>
                  <a:endCxn id="17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/>
              <p:cNvGrpSpPr/>
              <p:nvPr/>
            </p:nvGrpSpPr>
            <p:grpSpPr>
              <a:xfrm>
                <a:off x="522388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10</a:t>
                  </a:r>
                  <a:endParaRPr lang="en-US" sz="1200" dirty="0"/>
                </a:p>
              </p:txBody>
            </p:sp>
            <p:cxnSp>
              <p:nvCxnSpPr>
                <p:cNvPr id="170" name="Straight Connector 169"/>
                <p:cNvCxnSpPr>
                  <a:endCxn id="16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/>
              <p:cNvGrpSpPr/>
              <p:nvPr/>
            </p:nvGrpSpPr>
            <p:grpSpPr>
              <a:xfrm>
                <a:off x="476245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7" name="TextBox 16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9</a:t>
                  </a:r>
                </a:p>
              </p:txBody>
            </p:sp>
            <p:cxnSp>
              <p:nvCxnSpPr>
                <p:cNvPr id="168" name="Straight Connector 167"/>
                <p:cNvCxnSpPr>
                  <a:endCxn id="16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430102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5" name="TextBox 16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8</a:t>
                  </a:r>
                  <a:endParaRPr lang="en-US" sz="1200" dirty="0"/>
                </a:p>
              </p:txBody>
            </p:sp>
            <p:cxnSp>
              <p:nvCxnSpPr>
                <p:cNvPr id="166" name="Straight Connector 165"/>
                <p:cNvCxnSpPr>
                  <a:endCxn id="16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/>
              <p:cNvGrpSpPr/>
              <p:nvPr/>
            </p:nvGrpSpPr>
            <p:grpSpPr>
              <a:xfrm>
                <a:off x="383959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3" name="TextBox 16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</a:p>
              </p:txBody>
            </p:sp>
            <p:cxnSp>
              <p:nvCxnSpPr>
                <p:cNvPr id="164" name="Straight Connector 163"/>
                <p:cNvCxnSpPr>
                  <a:endCxn id="16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337816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</a:p>
              </p:txBody>
            </p:sp>
            <p:cxnSp>
              <p:nvCxnSpPr>
                <p:cNvPr id="162" name="Straight Connector 161"/>
                <p:cNvCxnSpPr>
                  <a:endCxn id="16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/>
              <p:cNvGrpSpPr/>
              <p:nvPr/>
            </p:nvGrpSpPr>
            <p:grpSpPr>
              <a:xfrm>
                <a:off x="291674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9" name="TextBox 15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</a:p>
              </p:txBody>
            </p:sp>
            <p:cxnSp>
              <p:nvCxnSpPr>
                <p:cNvPr id="160" name="Straight Connector 159"/>
                <p:cNvCxnSpPr>
                  <a:endCxn id="15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/>
              <p:cNvGrpSpPr/>
              <p:nvPr/>
            </p:nvGrpSpPr>
            <p:grpSpPr>
              <a:xfrm>
                <a:off x="2455312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7" name="TextBox 156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</a:p>
              </p:txBody>
            </p:sp>
            <p:cxnSp>
              <p:nvCxnSpPr>
                <p:cNvPr id="158" name="Straight Connector 157"/>
                <p:cNvCxnSpPr>
                  <a:endCxn id="157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/>
              <p:cNvGrpSpPr/>
              <p:nvPr/>
            </p:nvGrpSpPr>
            <p:grpSpPr>
              <a:xfrm>
                <a:off x="1993884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5" name="TextBox 154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156" name="Straight Connector 155"/>
                <p:cNvCxnSpPr>
                  <a:endCxn id="155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532456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3" name="TextBox 152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cxnSp>
              <p:nvCxnSpPr>
                <p:cNvPr id="154" name="Straight Connector 153"/>
                <p:cNvCxnSpPr>
                  <a:endCxn id="153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/>
              <p:cNvGrpSpPr/>
              <p:nvPr/>
            </p:nvGrpSpPr>
            <p:grpSpPr>
              <a:xfrm>
                <a:off x="1071028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cxnSp>
              <p:nvCxnSpPr>
                <p:cNvPr id="152" name="Straight Connector 151"/>
                <p:cNvCxnSpPr>
                  <a:endCxn id="151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09600" y="1683548"/>
                <a:ext cx="381000" cy="3650452"/>
                <a:chOff x="1752600" y="609600"/>
                <a:chExt cx="381000" cy="5153799"/>
              </a:xfrm>
            </p:grpSpPr>
            <p:sp>
              <p:nvSpPr>
                <p:cNvPr id="149" name="TextBox 148"/>
                <p:cNvSpPr txBox="1"/>
                <p:nvPr/>
              </p:nvSpPr>
              <p:spPr>
                <a:xfrm>
                  <a:off x="1752600" y="5486400"/>
                  <a:ext cx="381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150" name="Straight Connector 149"/>
                <p:cNvCxnSpPr>
                  <a:endCxn id="149" idx="0"/>
                </p:cNvCxnSpPr>
                <p:nvPr/>
              </p:nvCxnSpPr>
              <p:spPr>
                <a:xfrm>
                  <a:off x="1943100" y="609600"/>
                  <a:ext cx="0" cy="4876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7" name="Rectangle 126"/>
            <p:cNvSpPr/>
            <p:nvPr/>
          </p:nvSpPr>
          <p:spPr>
            <a:xfrm>
              <a:off x="2815124" y="5784052"/>
              <a:ext cx="1371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186724" y="4964341"/>
              <a:ext cx="1367327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99573" y="4279826"/>
              <a:ext cx="3225723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a3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032436" y="3429000"/>
              <a:ext cx="922856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2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Greedy algorithm</a:t>
                </a:r>
              </a:p>
              <a:p>
                <a:r>
                  <a:rPr lang="en-US" b="1" dirty="0" err="1" smtClean="0"/>
                  <a:t>AS_Greedy</a:t>
                </a:r>
                <a:r>
                  <a:rPr lang="en-US" dirty="0" smtClean="0"/>
                  <a:t>(A){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if(|A|==0) return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return {a, the first finished activity of A} +  </a:t>
                </a:r>
                <a:r>
                  <a:rPr lang="en-US" b="1" dirty="0" err="1" smtClean="0"/>
                  <a:t>AS_Greedy</a:t>
                </a:r>
                <a:r>
                  <a:rPr lang="en-US" dirty="0" smtClean="0"/>
                  <a:t>(all the activities in A compatible with a)</a:t>
                </a:r>
              </a:p>
              <a:p>
                <a:pPr marL="57150" indent="0">
                  <a:buNone/>
                </a:pPr>
                <a:r>
                  <a:rPr lang="en-US" dirty="0" smtClean="0"/>
                  <a:t>}</a:t>
                </a:r>
              </a:p>
              <a:p>
                <a:pPr marL="514350" indent="-457200"/>
                <a:r>
                  <a:rPr lang="en-US" dirty="0" smtClean="0"/>
                  <a:t>What is the time complexity?</a:t>
                </a:r>
              </a:p>
              <a:p>
                <a:pPr marL="914400" lvl="1" indent="-457200"/>
                <a:r>
                  <a:rPr lang="en-US" dirty="0" smtClean="0"/>
                  <a:t>O(n)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6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1"/>
            <a:ext cx="8229600" cy="68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1752600"/>
            <a:ext cx="8305800" cy="48315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956728" y="6019799"/>
            <a:ext cx="1371600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879584" y="5638801"/>
            <a:ext cx="922856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a2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507984" y="5181600"/>
            <a:ext cx="2743200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a3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802440" y="4800600"/>
            <a:ext cx="922856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1879584" y="4419600"/>
            <a:ext cx="2777114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a5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802440" y="4027712"/>
            <a:ext cx="1845712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a6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3285098" y="3657600"/>
            <a:ext cx="1824482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a7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199408" y="3200400"/>
            <a:ext cx="1371600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a8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186588" y="2743200"/>
            <a:ext cx="1845847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a9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1418156" y="2133599"/>
            <a:ext cx="5537136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032436" y="1752600"/>
            <a:ext cx="1845718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a11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761508" y="3657600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greedy choice?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752962" y="4276681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sub problem?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531512" y="1676400"/>
            <a:ext cx="5698088" cy="3581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5" grpId="0" animBg="1"/>
      <p:bldP spid="70" grpId="0" animBg="1"/>
      <p:bldP spid="72" grpId="0"/>
      <p:bldP spid="73" grpId="0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1"/>
            <a:ext cx="8229600" cy="68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1752600"/>
            <a:ext cx="8305800" cy="48315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969412" y="6019798"/>
            <a:ext cx="1371600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802440" y="4800600"/>
            <a:ext cx="922856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802440" y="4027712"/>
            <a:ext cx="1845712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a6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3285098" y="3657600"/>
            <a:ext cx="1824482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a7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199408" y="3200400"/>
            <a:ext cx="1371600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a8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186588" y="2743200"/>
            <a:ext cx="1845847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a9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032436" y="1752600"/>
            <a:ext cx="1845718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a11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45448" y="2191192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greedy choice?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6902" y="2810273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sub problem?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531512" y="1676400"/>
            <a:ext cx="5698088" cy="3581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028271" y="1658669"/>
            <a:ext cx="4201329" cy="21234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2" grpId="0"/>
      <p:bldP spid="73" grpId="0"/>
      <p:bldP spid="58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1"/>
            <a:ext cx="8229600" cy="68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1752600"/>
            <a:ext cx="8305800" cy="48315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969412" y="6019798"/>
            <a:ext cx="1371600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802440" y="4800600"/>
            <a:ext cx="922856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199408" y="3200400"/>
            <a:ext cx="1371600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a8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186588" y="2743200"/>
            <a:ext cx="1845847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a9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032436" y="1752600"/>
            <a:ext cx="1845718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a11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45448" y="2191192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greedy choice?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6902" y="2810273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sub problem?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996224" y="1676400"/>
            <a:ext cx="4233376" cy="2057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841936" y="1658669"/>
            <a:ext cx="2387664" cy="90185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/>
      <p:bldP spid="73" grpId="0"/>
      <p:bldP spid="58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Compatible activity set: </a:t>
            </a:r>
          </a:p>
          <a:p>
            <a:pPr lvl="1"/>
            <a:r>
              <a:rPr lang="en-US" dirty="0" smtClean="0"/>
              <a:t>A set of activities</a:t>
            </a:r>
          </a:p>
          <a:p>
            <a:pPr lvl="1"/>
            <a:r>
              <a:rPr lang="en-US" dirty="0" smtClean="0"/>
              <a:t>Activities do not 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1"/>
            <a:ext cx="8229600" cy="68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1752600"/>
            <a:ext cx="8305800" cy="48315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969412" y="6019798"/>
            <a:ext cx="1371600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802440" y="4800600"/>
            <a:ext cx="922856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199408" y="3200400"/>
            <a:ext cx="1371600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a8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032436" y="1752600"/>
            <a:ext cx="1845718" cy="24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a11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45448" y="2191192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greedy choice?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36902" y="2810273"/>
            <a:ext cx="284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sub problem?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43600" y="1676400"/>
            <a:ext cx="2286000" cy="762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068654" y="1143000"/>
            <a:ext cx="1003332" cy="5124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58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7" y="1219201"/>
            <a:ext cx="8229600" cy="68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1752600"/>
            <a:ext cx="8305800" cy="48315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969412" y="6019798"/>
            <a:ext cx="1371600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802440" y="4800600"/>
            <a:ext cx="922856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199408" y="3200400"/>
            <a:ext cx="1371600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a8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032436" y="1752600"/>
            <a:ext cx="1845718" cy="248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a11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5448" y="2191192"/>
                <a:ext cx="3389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Base case return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48" y="2191192"/>
                <a:ext cx="33893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8068654" y="1143000"/>
            <a:ext cx="1003332" cy="51245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a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</a:t>
            </a:r>
            <a:r>
              <a:rPr lang="en-US" b="1" dirty="0" smtClean="0"/>
              <a:t>correct greedy choice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499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Fractional knapsack and </a:t>
            </a:r>
            <a:r>
              <a:rPr lang="en-US" dirty="0"/>
              <a:t>0-1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you break into a house, how to choose the items you put into your knapsack, to maximize your income.</a:t>
            </a:r>
          </a:p>
          <a:p>
            <a:r>
              <a:rPr lang="en-US" dirty="0" smtClean="0"/>
              <a:t>Each item has a weight and a value</a:t>
            </a:r>
          </a:p>
          <a:p>
            <a:r>
              <a:rPr lang="en-US" dirty="0" smtClean="0"/>
              <a:t>Your knapsack has a maximum weight </a:t>
            </a:r>
          </a:p>
          <a:p>
            <a:r>
              <a:rPr lang="en-US" dirty="0" smtClean="0"/>
              <a:t>0-1 knapsack</a:t>
            </a:r>
          </a:p>
          <a:p>
            <a:pPr lvl="1"/>
            <a:r>
              <a:rPr lang="en-US" dirty="0" smtClean="0"/>
              <a:t>You can only take an item of leave it there</a:t>
            </a:r>
          </a:p>
          <a:p>
            <a:r>
              <a:rPr lang="en-US" dirty="0" smtClean="0"/>
              <a:t>Fractional knapsack</a:t>
            </a:r>
          </a:p>
          <a:p>
            <a:pPr lvl="1"/>
            <a:r>
              <a:rPr lang="en-US" dirty="0" smtClean="0"/>
              <a:t>You can take part of an item</a:t>
            </a:r>
          </a:p>
        </p:txBody>
      </p:sp>
    </p:spTree>
    <p:extLst>
      <p:ext uri="{BB962C8B-B14F-4D97-AF65-F5344CB8AC3E}">
        <p14:creationId xmlns:p14="http://schemas.microsoft.com/office/powerpoint/2010/main" val="5612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Fractional </a:t>
            </a:r>
            <a:r>
              <a:rPr lang="en-US" dirty="0"/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fractional knapsack problem</a:t>
            </a:r>
            <a:r>
              <a:rPr lang="en-US" dirty="0" smtClean="0"/>
              <a:t> is a classic problem that can be solved by greedy algorithms</a:t>
            </a:r>
          </a:p>
          <a:p>
            <a:r>
              <a:rPr lang="en-US" dirty="0" smtClean="0"/>
              <a:t>E.g. </a:t>
            </a:r>
          </a:p>
          <a:p>
            <a:pPr lvl="1"/>
            <a:r>
              <a:rPr lang="en-US" dirty="0" smtClean="0"/>
              <a:t>your knapsack can contain 50 </a:t>
            </a:r>
            <a:r>
              <a:rPr lang="en-US" dirty="0" err="1" smtClean="0"/>
              <a:t>lp</a:t>
            </a:r>
            <a:r>
              <a:rPr lang="en-US" dirty="0" smtClean="0"/>
              <a:t>. Stuff;</a:t>
            </a:r>
          </a:p>
          <a:p>
            <a:pPr lvl="1"/>
            <a:r>
              <a:rPr lang="en-US" dirty="0" smtClean="0"/>
              <a:t> the items are as in the figure</a:t>
            </a:r>
          </a:p>
          <a:p>
            <a:pPr lvl="1"/>
            <a:r>
              <a:rPr lang="en-US" dirty="0" smtClean="0"/>
              <a:t>What is your algorithm?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091322" y="3886200"/>
            <a:ext cx="2209800" cy="2410599"/>
            <a:chOff x="1066800" y="4343401"/>
            <a:chExt cx="1828800" cy="2029598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5410200"/>
              <a:ext cx="457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10 lb.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76400" y="4876800"/>
              <a:ext cx="457200" cy="1006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20</a:t>
              </a:r>
            </a:p>
            <a:p>
              <a:pPr algn="ctr"/>
              <a:r>
                <a:rPr lang="en-US" sz="1200" dirty="0"/>
                <a:t>l</a:t>
              </a:r>
              <a:r>
                <a:rPr lang="en-US" sz="1200" dirty="0" smtClean="0"/>
                <a:t>b.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6000" y="4343401"/>
              <a:ext cx="457200" cy="15225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30 lb.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60960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$60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60960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$100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60960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$120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66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019800" y="3637135"/>
            <a:ext cx="762000" cy="298874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r>
              <a:rPr lang="en-US" sz="1200" dirty="0" smtClean="0"/>
              <a:t>0 lb.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Fractional </a:t>
            </a:r>
            <a:r>
              <a:rPr lang="en-US" dirty="0"/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greedy algorithm for </a:t>
            </a:r>
            <a:r>
              <a:rPr lang="en-US" b="1" dirty="0" smtClean="0"/>
              <a:t>fractional knapsack problem</a:t>
            </a:r>
          </a:p>
          <a:p>
            <a:r>
              <a:rPr lang="en-US" dirty="0" smtClean="0"/>
              <a:t>Greedy choice: choose the maximum value/lb. item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0572" y="4852160"/>
            <a:ext cx="552450" cy="543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lb.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907172" y="4218629"/>
            <a:ext cx="552450" cy="1196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b.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43772" y="3585099"/>
            <a:ext cx="552450" cy="18083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30 lb.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70572" y="5666700"/>
            <a:ext cx="55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$60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907172" y="56667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$100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43772" y="56667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$120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6096000"/>
            <a:ext cx="64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$6/</a:t>
            </a:r>
            <a:r>
              <a:rPr lang="en-US" sz="1400" dirty="0" err="1" smtClean="0"/>
              <a:t>lb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88656" y="60960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$5/</a:t>
            </a:r>
            <a:r>
              <a:rPr lang="en-US" sz="1400" dirty="0" err="1" smtClean="0"/>
              <a:t>lb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25256" y="609600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$4/</a:t>
            </a:r>
            <a:r>
              <a:rPr lang="en-US" sz="1400" dirty="0" err="1" smtClean="0"/>
              <a:t>lb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24544" y="4128124"/>
            <a:ext cx="552450" cy="12653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</a:p>
          <a:p>
            <a:pPr algn="ctr"/>
            <a:r>
              <a:rPr lang="en-US" sz="1200" dirty="0"/>
              <a:t>l</a:t>
            </a:r>
            <a:r>
              <a:rPr lang="en-US" sz="1200" dirty="0" smtClean="0"/>
              <a:t>b.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625256" y="3585098"/>
            <a:ext cx="552450" cy="5430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 lb.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65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0.00439 L 0.42934 0.17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8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0162 L 0.34879 0.099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0" y="48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301 L 0.27864 -0.0747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0" y="-35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20" grpId="0" animBg="1"/>
      <p:bldP spid="20" grpId="1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0-1 </a:t>
            </a:r>
            <a:r>
              <a:rPr lang="en-US" dirty="0"/>
              <a:t>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0-1 knapsack problem</a:t>
            </a:r>
            <a:r>
              <a:rPr lang="en-US" dirty="0" smtClean="0"/>
              <a:t> is a classic problem that can </a:t>
            </a:r>
            <a:r>
              <a:rPr lang="en-US" b="1" dirty="0" smtClean="0"/>
              <a:t>not</a:t>
            </a:r>
            <a:r>
              <a:rPr lang="en-US" dirty="0" smtClean="0"/>
              <a:t> be solved by greedy algorithms</a:t>
            </a:r>
          </a:p>
          <a:p>
            <a:r>
              <a:rPr lang="en-US" dirty="0" smtClean="0"/>
              <a:t>Can you design an algorithm of this problem?</a:t>
            </a:r>
          </a:p>
          <a:p>
            <a:pPr lvl="1"/>
            <a:r>
              <a:rPr lang="en-US" dirty="0" smtClean="0"/>
              <a:t>As part of next HW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91322" y="3886200"/>
            <a:ext cx="2209800" cy="2410599"/>
            <a:chOff x="1066800" y="4343401"/>
            <a:chExt cx="1828800" cy="2029598"/>
          </a:xfrm>
        </p:grpSpPr>
        <p:sp>
          <p:nvSpPr>
            <p:cNvPr id="4" name="Rounded Rectangle 3"/>
            <p:cNvSpPr/>
            <p:nvPr/>
          </p:nvSpPr>
          <p:spPr>
            <a:xfrm>
              <a:off x="1066800" y="5410200"/>
              <a:ext cx="457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10 lb.</a:t>
              </a:r>
              <a:endParaRPr lang="en-US" sz="12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76400" y="4876800"/>
              <a:ext cx="457200" cy="10069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20</a:t>
              </a:r>
            </a:p>
            <a:p>
              <a:pPr algn="ctr"/>
              <a:r>
                <a:rPr lang="en-US" sz="1200" dirty="0"/>
                <a:t>l</a:t>
              </a:r>
              <a:r>
                <a:rPr lang="en-US" sz="1200" dirty="0" smtClean="0"/>
                <a:t>b.</a:t>
              </a:r>
              <a:endParaRPr lang="en-US" sz="12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86000" y="4343401"/>
              <a:ext cx="457200" cy="15225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30 lb.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6096000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$60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76400" y="60960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$100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6000" y="609600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$120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59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83548"/>
            <a:ext cx="8305800" cy="3650452"/>
            <a:chOff x="533400" y="1620853"/>
            <a:chExt cx="8305800" cy="51537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6477000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20853"/>
              <a:ext cx="381000" cy="5153799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5254" y="1620853"/>
              <a:ext cx="381000" cy="5153799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78054" y="1620853"/>
              <a:ext cx="381000" cy="5153799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20854" y="1620853"/>
              <a:ext cx="381000" cy="5153799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63654" y="1620853"/>
              <a:ext cx="381000" cy="5153799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706454" y="1620853"/>
              <a:ext cx="381000" cy="5153799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49254" y="1620853"/>
              <a:ext cx="381000" cy="5153799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92054" y="1620853"/>
              <a:ext cx="381000" cy="5153799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34854" y="1620853"/>
              <a:ext cx="381000" cy="5153799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77654" y="1620853"/>
              <a:ext cx="381000" cy="5153799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420454" y="1620853"/>
              <a:ext cx="381000" cy="5153799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895600" y="1620853"/>
              <a:ext cx="381000" cy="5153799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38400" y="1620853"/>
              <a:ext cx="381000" cy="5153799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81200" y="1620853"/>
              <a:ext cx="381000" cy="5153799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24000" y="1620853"/>
              <a:ext cx="381000" cy="5153799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66800" y="1620853"/>
              <a:ext cx="381000" cy="5153799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20853"/>
              <a:ext cx="381000" cy="5153799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1257300" y="3733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171700" y="4483857"/>
            <a:ext cx="143925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4373" y="2743200"/>
            <a:ext cx="280658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10954" y="5638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Compatible: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83548"/>
            <a:ext cx="8305800" cy="3650452"/>
            <a:chOff x="533400" y="1620853"/>
            <a:chExt cx="8305800" cy="51537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6477000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20853"/>
              <a:ext cx="381000" cy="5153799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5254" y="1620853"/>
              <a:ext cx="381000" cy="5153799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78054" y="1620853"/>
              <a:ext cx="381000" cy="5153799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20854" y="1620853"/>
              <a:ext cx="381000" cy="5153799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63654" y="1620853"/>
              <a:ext cx="381000" cy="5153799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706454" y="1620853"/>
              <a:ext cx="381000" cy="5153799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49254" y="1620853"/>
              <a:ext cx="381000" cy="5153799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92054" y="1620853"/>
              <a:ext cx="381000" cy="5153799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34854" y="1620853"/>
              <a:ext cx="381000" cy="5153799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77654" y="1620853"/>
              <a:ext cx="381000" cy="5153799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420454" y="1620853"/>
              <a:ext cx="381000" cy="5153799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895600" y="1620853"/>
              <a:ext cx="381000" cy="5153799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38400" y="1620853"/>
              <a:ext cx="381000" cy="5153799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81200" y="1620853"/>
              <a:ext cx="381000" cy="5153799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24000" y="1620853"/>
              <a:ext cx="381000" cy="5153799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66800" y="1620853"/>
              <a:ext cx="381000" cy="5153799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20853"/>
              <a:ext cx="381000" cy="5153799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4068154" y="3352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01227" y="3962400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4373" y="2743200"/>
            <a:ext cx="280658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10954" y="5638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Compatible: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683548"/>
            <a:ext cx="8305800" cy="3650452"/>
            <a:chOff x="533400" y="1620853"/>
            <a:chExt cx="8305800" cy="51537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6477000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20853"/>
              <a:ext cx="381000" cy="5153799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5254" y="1620853"/>
              <a:ext cx="381000" cy="5153799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78054" y="1620853"/>
              <a:ext cx="381000" cy="5153799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20854" y="1620853"/>
              <a:ext cx="381000" cy="5153799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63654" y="1620853"/>
              <a:ext cx="381000" cy="5153799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706454" y="1620853"/>
              <a:ext cx="381000" cy="5153799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49254" y="1620853"/>
              <a:ext cx="381000" cy="5153799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92054" y="1620853"/>
              <a:ext cx="381000" cy="5153799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34854" y="1620853"/>
              <a:ext cx="381000" cy="5153799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77654" y="1620853"/>
              <a:ext cx="381000" cy="5153799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420454" y="1620853"/>
              <a:ext cx="381000" cy="5153799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895600" y="1620853"/>
              <a:ext cx="381000" cy="5153799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38400" y="1620853"/>
              <a:ext cx="381000" cy="5153799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81200" y="1620853"/>
              <a:ext cx="381000" cy="5153799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24000" y="1620853"/>
              <a:ext cx="381000" cy="5153799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66800" y="1620853"/>
              <a:ext cx="381000" cy="5153799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20853"/>
              <a:ext cx="381000" cy="5153799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3610954" y="294972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901227" y="3962400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4373" y="2743200"/>
            <a:ext cx="280658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10954" y="56388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Compatible: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Maximum-size compatible activity set:</a:t>
            </a:r>
          </a:p>
          <a:p>
            <a:pPr lvl="1"/>
            <a:r>
              <a:rPr lang="en-US" dirty="0" smtClean="0"/>
              <a:t>A compatible activity set</a:t>
            </a:r>
          </a:p>
          <a:p>
            <a:pPr lvl="1"/>
            <a:r>
              <a:rPr lang="en-US" dirty="0" smtClean="0"/>
              <a:t>Has the largest set size among all compatible activity sets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683548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3107240" y="3500571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969909" y="4152900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4373" y="2743200"/>
            <a:ext cx="50714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13450" y="5638800"/>
            <a:ext cx="55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maximum-size compatible activity set?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907041" y="6096000"/>
            <a:ext cx="55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{a1, a2}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selection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683548"/>
            <a:ext cx="8305800" cy="3650452"/>
            <a:chOff x="533400" y="1683548"/>
            <a:chExt cx="8305800" cy="365045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33400" y="5123172"/>
              <a:ext cx="830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992454" y="1683548"/>
              <a:ext cx="381000" cy="3650452"/>
              <a:chOff x="1752600" y="609600"/>
              <a:chExt cx="381000" cy="5153799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16</a:t>
                </a:r>
                <a:endParaRPr lang="en-US" sz="1200" dirty="0"/>
              </a:p>
            </p:txBody>
          </p:sp>
          <p:cxnSp>
            <p:nvCxnSpPr>
              <p:cNvPr id="56" name="Straight Connector 55"/>
              <p:cNvCxnSpPr>
                <a:endCxn id="5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7531020" y="1683548"/>
              <a:ext cx="381000" cy="3650452"/>
              <a:chOff x="1752600" y="609600"/>
              <a:chExt cx="381000" cy="515379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15</a:t>
                </a:r>
                <a:endParaRPr lang="en-US" sz="1200" dirty="0"/>
              </a:p>
            </p:txBody>
          </p:sp>
          <p:cxnSp>
            <p:nvCxnSpPr>
              <p:cNvPr id="54" name="Straight Connector 53"/>
              <p:cNvCxnSpPr>
                <a:endCxn id="5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069592" y="1683548"/>
              <a:ext cx="381000" cy="3650452"/>
              <a:chOff x="1752600" y="609600"/>
              <a:chExt cx="381000" cy="51537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14</a:t>
                </a:r>
                <a:endParaRPr lang="en-US" sz="1200" dirty="0"/>
              </a:p>
            </p:txBody>
          </p:sp>
          <p:cxnSp>
            <p:nvCxnSpPr>
              <p:cNvPr id="52" name="Straight Connector 51"/>
              <p:cNvCxnSpPr>
                <a:endCxn id="5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608164" y="1683548"/>
              <a:ext cx="381000" cy="3650452"/>
              <a:chOff x="1752600" y="609600"/>
              <a:chExt cx="381000" cy="515379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13</a:t>
                </a:r>
                <a:endParaRPr lang="en-US" sz="1200" dirty="0"/>
              </a:p>
            </p:txBody>
          </p:sp>
          <p:cxnSp>
            <p:nvCxnSpPr>
              <p:cNvPr id="50" name="Straight Connector 49"/>
              <p:cNvCxnSpPr>
                <a:endCxn id="4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6146736" y="1683548"/>
              <a:ext cx="381000" cy="3650452"/>
              <a:chOff x="1752600" y="609600"/>
              <a:chExt cx="381000" cy="515379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cxnSp>
            <p:nvCxnSpPr>
              <p:cNvPr id="48" name="Straight Connector 47"/>
              <p:cNvCxnSpPr>
                <a:endCxn id="4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85308" y="1683548"/>
              <a:ext cx="381000" cy="3650452"/>
              <a:chOff x="1752600" y="609600"/>
              <a:chExt cx="381000" cy="51537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11</a:t>
                </a:r>
                <a:endParaRPr lang="en-US" sz="1200" dirty="0"/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5223880" y="1683548"/>
              <a:ext cx="381000" cy="3650452"/>
              <a:chOff x="1752600" y="609600"/>
              <a:chExt cx="381000" cy="51537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cxnSp>
            <p:nvCxnSpPr>
              <p:cNvPr id="44" name="Straight Connector 43"/>
              <p:cNvCxnSpPr>
                <a:endCxn id="4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4762452" y="1683548"/>
              <a:ext cx="381000" cy="3650452"/>
              <a:chOff x="1752600" y="609600"/>
              <a:chExt cx="381000" cy="51537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9</a:t>
                </a:r>
              </a:p>
            </p:txBody>
          </p:sp>
          <p:cxnSp>
            <p:nvCxnSpPr>
              <p:cNvPr id="42" name="Straight Connector 41"/>
              <p:cNvCxnSpPr>
                <a:endCxn id="4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301024" y="1683548"/>
              <a:ext cx="381000" cy="3650452"/>
              <a:chOff x="1752600" y="609600"/>
              <a:chExt cx="381000" cy="5153799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8</a:t>
                </a:r>
                <a:endParaRPr lang="en-US" sz="1200" dirty="0"/>
              </a:p>
            </p:txBody>
          </p:sp>
          <p:cxnSp>
            <p:nvCxnSpPr>
              <p:cNvPr id="40" name="Straight Connector 39"/>
              <p:cNvCxnSpPr>
                <a:endCxn id="3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839596" y="1683548"/>
              <a:ext cx="381000" cy="3650452"/>
              <a:chOff x="1752600" y="609600"/>
              <a:chExt cx="381000" cy="515379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</p:txBody>
          </p:sp>
          <p:cxnSp>
            <p:nvCxnSpPr>
              <p:cNvPr id="38" name="Straight Connector 37"/>
              <p:cNvCxnSpPr>
                <a:endCxn id="3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3378168" y="1683548"/>
              <a:ext cx="381000" cy="3650452"/>
              <a:chOff x="1752600" y="609600"/>
              <a:chExt cx="381000" cy="515379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</a:p>
            </p:txBody>
          </p:sp>
          <p:cxnSp>
            <p:nvCxnSpPr>
              <p:cNvPr id="36" name="Straight Connector 35"/>
              <p:cNvCxnSpPr>
                <a:endCxn id="3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916740" y="1683548"/>
              <a:ext cx="381000" cy="3650452"/>
              <a:chOff x="1752600" y="609600"/>
              <a:chExt cx="381000" cy="51537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</a:p>
            </p:txBody>
          </p:sp>
          <p:cxnSp>
            <p:nvCxnSpPr>
              <p:cNvPr id="34" name="Straight Connector 33"/>
              <p:cNvCxnSpPr>
                <a:endCxn id="3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455312" y="1683548"/>
              <a:ext cx="381000" cy="3650452"/>
              <a:chOff x="1752600" y="609600"/>
              <a:chExt cx="381000" cy="51537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</a:p>
            </p:txBody>
          </p:sp>
          <p:cxnSp>
            <p:nvCxnSpPr>
              <p:cNvPr id="32" name="Straight Connector 31"/>
              <p:cNvCxnSpPr>
                <a:endCxn id="31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993884" y="1683548"/>
              <a:ext cx="381000" cy="3650452"/>
              <a:chOff x="1752600" y="609600"/>
              <a:chExt cx="381000" cy="515379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</a:p>
            </p:txBody>
          </p:sp>
          <p:cxnSp>
            <p:nvCxnSpPr>
              <p:cNvPr id="30" name="Straight Connector 29"/>
              <p:cNvCxnSpPr>
                <a:endCxn id="29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1532456" y="1683548"/>
              <a:ext cx="381000" cy="3650452"/>
              <a:chOff x="1752600" y="609600"/>
              <a:chExt cx="381000" cy="515379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</a:p>
            </p:txBody>
          </p:sp>
          <p:cxnSp>
            <p:nvCxnSpPr>
              <p:cNvPr id="28" name="Straight Connector 27"/>
              <p:cNvCxnSpPr>
                <a:endCxn id="27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071028" y="1683548"/>
              <a:ext cx="381000" cy="3650452"/>
              <a:chOff x="1752600" y="609600"/>
              <a:chExt cx="381000" cy="51537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26" name="Straight Connector 25"/>
              <p:cNvCxnSpPr>
                <a:endCxn id="25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09600" y="1683548"/>
              <a:ext cx="381000" cy="3650452"/>
              <a:chOff x="1752600" y="609600"/>
              <a:chExt cx="381000" cy="515379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52600" y="54864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24" name="Straight Connector 23"/>
              <p:cNvCxnSpPr>
                <a:endCxn id="23" idx="0"/>
              </p:cNvCxnSpPr>
              <p:nvPr/>
            </p:nvCxnSpPr>
            <p:spPr>
              <a:xfrm>
                <a:off x="1943100" y="609600"/>
                <a:ext cx="0" cy="4876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3107240" y="3500571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969909" y="4152900"/>
            <a:ext cx="136732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4373" y="2743200"/>
            <a:ext cx="18414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913450" y="5638800"/>
            <a:ext cx="55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maximum-size compatible activity set?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907041" y="6096000"/>
            <a:ext cx="55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{a1, a2, a3}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1825</Words>
  <Application>Microsoft Office PowerPoint</Application>
  <PresentationFormat>On-screen Show (4:3)</PresentationFormat>
  <Paragraphs>679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Activity selection</vt:lpstr>
      <vt:lpstr>How to design a greedy algorithm</vt:lpstr>
      <vt:lpstr>Fractional knapsack and 0-1 knapsack</vt:lpstr>
      <vt:lpstr>Fractional knapsack</vt:lpstr>
      <vt:lpstr>Fractional knapsack</vt:lpstr>
      <vt:lpstr>0-1 knapsack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instructor1</cp:lastModifiedBy>
  <cp:revision>24</cp:revision>
  <dcterms:created xsi:type="dcterms:W3CDTF">2006-08-16T00:00:00Z</dcterms:created>
  <dcterms:modified xsi:type="dcterms:W3CDTF">2012-07-02T17:02:56Z</dcterms:modified>
</cp:coreProperties>
</file>