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9" r:id="rId10"/>
    <p:sldId id="271" r:id="rId11"/>
    <p:sldId id="272" r:id="rId12"/>
    <p:sldId id="273" r:id="rId13"/>
    <p:sldId id="274" r:id="rId14"/>
    <p:sldId id="270" r:id="rId15"/>
    <p:sldId id="275" r:id="rId16"/>
    <p:sldId id="276" r:id="rId17"/>
    <p:sldId id="280" r:id="rId18"/>
    <p:sldId id="278" r:id="rId19"/>
    <p:sldId id="279" r:id="rId20"/>
    <p:sldId id="281" r:id="rId21"/>
    <p:sldId id="282" r:id="rId22"/>
    <p:sldId id="283" r:id="rId23"/>
    <p:sldId id="263" r:id="rId24"/>
    <p:sldId id="264" r:id="rId25"/>
    <p:sldId id="266"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3AEA66B-D3DF-471C-87E8-BBA3FDCAD4E2}">
          <p14:sldIdLst>
            <p14:sldId id="256"/>
            <p14:sldId id="257"/>
            <p14:sldId id="258"/>
            <p14:sldId id="259"/>
            <p14:sldId id="260"/>
            <p14:sldId id="261"/>
            <p14:sldId id="262"/>
            <p14:sldId id="268"/>
            <p14:sldId id="269"/>
            <p14:sldId id="271"/>
            <p14:sldId id="272"/>
            <p14:sldId id="273"/>
            <p14:sldId id="274"/>
            <p14:sldId id="270"/>
            <p14:sldId id="275"/>
            <p14:sldId id="276"/>
            <p14:sldId id="280"/>
            <p14:sldId id="278"/>
            <p14:sldId id="279"/>
            <p14:sldId id="281"/>
            <p14:sldId id="282"/>
            <p14:sldId id="283"/>
            <p14:sldId id="263"/>
            <p14:sldId id="264"/>
            <p14:sldId id="266"/>
            <p14:sldId id="26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027" autoAdjust="0"/>
    <p:restoredTop sz="94660"/>
  </p:normalViewPr>
  <p:slideViewPr>
    <p:cSldViewPr snapToGrid="0">
      <p:cViewPr varScale="1">
        <p:scale>
          <a:sx n="75" d="100"/>
          <a:sy n="75" d="100"/>
        </p:scale>
        <p:origin x="-414"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3/11/2019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3/11/2019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pPr/>
              <a:t>3/11/2019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3/11/2019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3/11/2019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3/11/2019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3/11/2019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3/11/2019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3/11/2019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www.capterra.com/p/137656/CoBIS-Microfinance-Software/"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latin typeface="Times New Roman" panose="02020603050405020304" pitchFamily="18" charset="0"/>
                <a:cs typeface="Times New Roman" panose="02020603050405020304" pitchFamily="18" charset="0"/>
              </a:rPr>
              <a:t>Welcome To Our Presentation</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99768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Operation</a:t>
            </a:r>
            <a:endParaRPr lang="en-US" dirty="0"/>
          </a:p>
        </p:txBody>
      </p:sp>
      <p:sp>
        <p:nvSpPr>
          <p:cNvPr id="4" name="Rectangle 3"/>
          <p:cNvSpPr/>
          <p:nvPr/>
        </p:nvSpPr>
        <p:spPr>
          <a:xfrm>
            <a:off x="1390918" y="2279561"/>
            <a:ext cx="9028090" cy="11719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Here Some Data Who Open an savings </a:t>
            </a:r>
            <a:r>
              <a:rPr lang="en-US" dirty="0" err="1" smtClean="0"/>
              <a:t>Account,Frist</a:t>
            </a:r>
            <a:r>
              <a:rPr lang="en-US" dirty="0" smtClean="0"/>
              <a:t> Person who Open 10,000 </a:t>
            </a:r>
            <a:r>
              <a:rPr lang="en-US" dirty="0" err="1" smtClean="0"/>
              <a:t>tk</a:t>
            </a:r>
            <a:r>
              <a:rPr lang="en-US" dirty="0" smtClean="0"/>
              <a:t> savings account and paid 8000 </a:t>
            </a:r>
            <a:r>
              <a:rPr lang="en-US" dirty="0" err="1" smtClean="0"/>
              <a:t>tk</a:t>
            </a:r>
            <a:r>
              <a:rPr lang="en-US" dirty="0" smtClean="0"/>
              <a:t> but another person who open an account but did not pay yet, here we can see remaining balance and installment also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87447" y="3896933"/>
            <a:ext cx="10058400" cy="1809329"/>
          </a:xfrm>
          <a:prstGeom prst="rect">
            <a:avLst/>
          </a:prstGeom>
        </p:spPr>
      </p:pic>
    </p:spTree>
    <p:extLst>
      <p:ext uri="{BB962C8B-B14F-4D97-AF65-F5344CB8AC3E}">
        <p14:creationId xmlns:p14="http://schemas.microsoft.com/office/powerpoint/2010/main" xmlns="" val="317439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Operation (Loan Permission)</a:t>
            </a:r>
            <a:endParaRPr lang="en-US" dirty="0"/>
          </a:p>
        </p:txBody>
      </p:sp>
      <p:sp>
        <p:nvSpPr>
          <p:cNvPr id="5" name="Rectangle 4"/>
          <p:cNvSpPr/>
          <p:nvPr/>
        </p:nvSpPr>
        <p:spPr>
          <a:xfrm>
            <a:off x="680321" y="2446986"/>
            <a:ext cx="9613861" cy="127500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Two person open an Savings Account But One Person are allowed to take a loan because only one person deposited minimum balance and he/ she will get only 3 times of his/her balance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58356" y="4520485"/>
            <a:ext cx="4623514" cy="1110735"/>
          </a:xfrm>
          <a:prstGeom prst="rect">
            <a:avLst/>
          </a:prstGeom>
        </p:spPr>
      </p:pic>
    </p:spTree>
    <p:extLst>
      <p:ext uri="{BB962C8B-B14F-4D97-AF65-F5344CB8AC3E}">
        <p14:creationId xmlns:p14="http://schemas.microsoft.com/office/powerpoint/2010/main" xmlns="" val="301893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Operation (Loan Entry)</a:t>
            </a:r>
            <a:endParaRPr lang="en-US" dirty="0"/>
          </a:p>
        </p:txBody>
      </p:sp>
      <p:sp>
        <p:nvSpPr>
          <p:cNvPr id="3" name="Rectangle 2"/>
          <p:cNvSpPr/>
          <p:nvPr/>
        </p:nvSpPr>
        <p:spPr>
          <a:xfrm>
            <a:off x="1390918" y="2408349"/>
            <a:ext cx="8615967" cy="12621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Here is some information who apply for a loan (Only Deposited Person are allowed to apply for a loan)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09302" y="3966693"/>
            <a:ext cx="10058400" cy="1340266"/>
          </a:xfrm>
          <a:prstGeom prst="rect">
            <a:avLst/>
          </a:prstGeom>
        </p:spPr>
      </p:pic>
    </p:spTree>
    <p:extLst>
      <p:ext uri="{BB962C8B-B14F-4D97-AF65-F5344CB8AC3E}">
        <p14:creationId xmlns:p14="http://schemas.microsoft.com/office/powerpoint/2010/main" xmlns="" val="1343669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Operation</a:t>
            </a:r>
            <a:endParaRPr lang="en-US" dirty="0"/>
          </a:p>
        </p:txBody>
      </p:sp>
      <p:sp>
        <p:nvSpPr>
          <p:cNvPr id="3" name="Rounded Rectangle 2"/>
          <p:cNvSpPr/>
          <p:nvPr/>
        </p:nvSpPr>
        <p:spPr>
          <a:xfrm>
            <a:off x="1275008" y="2434107"/>
            <a:ext cx="8654603" cy="1262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apply for a loan he/ she can not apply further for another loan, after pay this loan amount then he / she can apply another loan, Loan running session he/she can not withdraw their deposited amount.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734651" y="4043966"/>
            <a:ext cx="5834352" cy="1388772"/>
          </a:xfrm>
          <a:prstGeom prst="rect">
            <a:avLst/>
          </a:prstGeom>
        </p:spPr>
      </p:pic>
    </p:spTree>
    <p:extLst>
      <p:ext uri="{BB962C8B-B14F-4D97-AF65-F5344CB8AC3E}">
        <p14:creationId xmlns:p14="http://schemas.microsoft.com/office/powerpoint/2010/main" xmlns="" val="324626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Operation (Loan Status View)</a:t>
            </a:r>
            <a:endParaRPr lang="en-US" dirty="0"/>
          </a:p>
        </p:txBody>
      </p:sp>
      <p:sp>
        <p:nvSpPr>
          <p:cNvPr id="3" name="Flowchart: Process 2"/>
          <p:cNvSpPr/>
          <p:nvPr/>
        </p:nvSpPr>
        <p:spPr>
          <a:xfrm>
            <a:off x="386366" y="2459865"/>
            <a:ext cx="9907815" cy="772732"/>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After Paid one or more installment here we can see that Due Amount , paid amount and remaining installment also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339" y="4288665"/>
            <a:ext cx="10010775" cy="1365159"/>
          </a:xfrm>
          <a:prstGeom prst="rect">
            <a:avLst/>
          </a:prstGeom>
        </p:spPr>
      </p:pic>
    </p:spTree>
    <p:extLst>
      <p:ext uri="{BB962C8B-B14F-4D97-AF65-F5344CB8AC3E}">
        <p14:creationId xmlns:p14="http://schemas.microsoft.com/office/powerpoint/2010/main" xmlns="" val="2603696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Software Operation (withdraw)</a:t>
            </a:r>
            <a:endParaRPr lang="en-US"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80282" y="4743425"/>
            <a:ext cx="9613900" cy="846232"/>
          </a:xfrm>
        </p:spPr>
      </p:pic>
      <p:sp>
        <p:nvSpPr>
          <p:cNvPr id="12" name="Rectangle 11"/>
          <p:cNvSpPr/>
          <p:nvPr/>
        </p:nvSpPr>
        <p:spPr>
          <a:xfrm>
            <a:off x="1273859" y="2485622"/>
            <a:ext cx="8426745" cy="127500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If someone withdraw from their account available balance this amount will be deduct from their account</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82306" y="3875790"/>
            <a:ext cx="2609850" cy="75247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182306" y="5784065"/>
            <a:ext cx="2724150" cy="885825"/>
          </a:xfrm>
          <a:prstGeom prst="rect">
            <a:avLst/>
          </a:prstGeom>
        </p:spPr>
      </p:pic>
      <p:sp>
        <p:nvSpPr>
          <p:cNvPr id="15" name="Oval 14"/>
          <p:cNvSpPr/>
          <p:nvPr/>
        </p:nvSpPr>
        <p:spPr>
          <a:xfrm>
            <a:off x="6906455" y="3760631"/>
            <a:ext cx="2636789" cy="788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Before Withdraw</a:t>
            </a:r>
            <a:endParaRPr lang="en-US" dirty="0"/>
          </a:p>
        </p:txBody>
      </p:sp>
      <p:sp>
        <p:nvSpPr>
          <p:cNvPr id="16" name="Oval 15"/>
          <p:cNvSpPr/>
          <p:nvPr/>
        </p:nvSpPr>
        <p:spPr>
          <a:xfrm>
            <a:off x="7063815" y="5704817"/>
            <a:ext cx="2636789" cy="788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a:t>
            </a:r>
          </a:p>
          <a:p>
            <a:pPr algn="ctr"/>
            <a:r>
              <a:rPr lang="en-US" dirty="0" smtClean="0"/>
              <a:t>Withdraw</a:t>
            </a:r>
            <a:endParaRPr lang="en-US" dirty="0"/>
          </a:p>
        </p:txBody>
      </p:sp>
      <p:cxnSp>
        <p:nvCxnSpPr>
          <p:cNvPr id="18" name="Straight Arrow Connector 17"/>
          <p:cNvCxnSpPr>
            <a:stCxn id="13" idx="3"/>
            <a:endCxn id="15" idx="2"/>
          </p:cNvCxnSpPr>
          <p:nvPr/>
        </p:nvCxnSpPr>
        <p:spPr>
          <a:xfrm flipV="1">
            <a:off x="6792156" y="4154824"/>
            <a:ext cx="114299" cy="9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3"/>
            <a:endCxn id="16" idx="2"/>
          </p:cNvCxnSpPr>
          <p:nvPr/>
        </p:nvCxnSpPr>
        <p:spPr>
          <a:xfrm flipV="1">
            <a:off x="6906456" y="6099010"/>
            <a:ext cx="157359" cy="127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05173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Operation (withdrawal paid)</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49827" y="3708985"/>
            <a:ext cx="3257550" cy="8667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0321" y="3623261"/>
            <a:ext cx="7620000" cy="1038225"/>
          </a:xfrm>
          <a:prstGeom prst="rect">
            <a:avLst/>
          </a:prstGeom>
        </p:spPr>
      </p:pic>
      <p:sp>
        <p:nvSpPr>
          <p:cNvPr id="9" name="Rectangle 8"/>
          <p:cNvSpPr/>
          <p:nvPr/>
        </p:nvSpPr>
        <p:spPr>
          <a:xfrm>
            <a:off x="1326524" y="2108918"/>
            <a:ext cx="8967658" cy="12750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After Paid withdrawal amount it will show as like bellow pictures, that why they can not pay again and again </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687132" y="4684027"/>
            <a:ext cx="6613189" cy="2219325"/>
          </a:xfrm>
          <a:prstGeom prst="rect">
            <a:avLst/>
          </a:prstGeom>
        </p:spPr>
      </p:pic>
    </p:spTree>
    <p:extLst>
      <p:ext uri="{BB962C8B-B14F-4D97-AF65-F5344CB8AC3E}">
        <p14:creationId xmlns:p14="http://schemas.microsoft.com/office/powerpoint/2010/main" xmlns="" val="1445687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 Withdrawal Paid Report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96501" y="4348967"/>
            <a:ext cx="7591425" cy="1019175"/>
          </a:xfrm>
          <a:prstGeom prst="rect">
            <a:avLst/>
          </a:prstGeom>
        </p:spPr>
      </p:pic>
      <p:sp>
        <p:nvSpPr>
          <p:cNvPr id="5" name="Rounded Rectangle 4"/>
          <p:cNvSpPr/>
          <p:nvPr/>
        </p:nvSpPr>
        <p:spPr>
          <a:xfrm>
            <a:off x="1751527" y="2459865"/>
            <a:ext cx="8023538" cy="104318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This is withdrawal Paid report date to date</a:t>
            </a:r>
            <a:endParaRPr lang="en-US" dirty="0"/>
          </a:p>
        </p:txBody>
      </p:sp>
    </p:spTree>
    <p:extLst>
      <p:ext uri="{BB962C8B-B14F-4D97-AF65-F5344CB8AC3E}">
        <p14:creationId xmlns:p14="http://schemas.microsoft.com/office/powerpoint/2010/main" xmlns="" val="963189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 paid installment Report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19023" y="3997347"/>
            <a:ext cx="9096375" cy="923925"/>
          </a:xfrm>
          <a:prstGeom prst="rect">
            <a:avLst/>
          </a:prstGeom>
        </p:spPr>
      </p:pic>
      <p:sp>
        <p:nvSpPr>
          <p:cNvPr id="4" name="Rectangle 3"/>
          <p:cNvSpPr/>
          <p:nvPr/>
        </p:nvSpPr>
        <p:spPr>
          <a:xfrm>
            <a:off x="1107583" y="2369713"/>
            <a:ext cx="9066727" cy="101743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How many people deposit amount as their loan installment, it will show according to date to date</a:t>
            </a:r>
            <a:endParaRPr lang="en-US" dirty="0"/>
          </a:p>
        </p:txBody>
      </p:sp>
    </p:spTree>
    <p:extLst>
      <p:ext uri="{BB962C8B-B14F-4D97-AF65-F5344CB8AC3E}">
        <p14:creationId xmlns:p14="http://schemas.microsoft.com/office/powerpoint/2010/main" xmlns="" val="300024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Savings Deposit Report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39163" y="4097494"/>
            <a:ext cx="7496175" cy="2114550"/>
          </a:xfrm>
          <a:prstGeom prst="rect">
            <a:avLst/>
          </a:prstGeom>
        </p:spPr>
      </p:pic>
      <p:sp>
        <p:nvSpPr>
          <p:cNvPr id="4" name="Rectangle 3"/>
          <p:cNvSpPr/>
          <p:nvPr/>
        </p:nvSpPr>
        <p:spPr>
          <a:xfrm>
            <a:off x="1506828" y="2343955"/>
            <a:ext cx="8319752" cy="113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many People Deposit Their Money as savings account it will show those type of report</a:t>
            </a:r>
            <a:endParaRPr lang="en-US" dirty="0"/>
          </a:p>
        </p:txBody>
      </p:sp>
    </p:spTree>
    <p:extLst>
      <p:ext uri="{BB962C8B-B14F-4D97-AF65-F5344CB8AC3E}">
        <p14:creationId xmlns:p14="http://schemas.microsoft.com/office/powerpoint/2010/main" xmlns="" val="264097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Group Members</a:t>
            </a:r>
            <a:endParaRPr lang="en-US" dirty="0"/>
          </a:p>
        </p:txBody>
      </p:sp>
      <p:sp>
        <p:nvSpPr>
          <p:cNvPr id="3" name="Text Placeholder 2"/>
          <p:cNvSpPr>
            <a:spLocks noGrp="1"/>
          </p:cNvSpPr>
          <p:nvPr>
            <p:ph type="body" idx="1"/>
          </p:nvPr>
        </p:nvSpPr>
        <p:spPr/>
        <p:txBody>
          <a:bodyPr/>
          <a:lstStyle/>
          <a:p>
            <a:r>
              <a:rPr lang="en-US" dirty="0" smtClean="0"/>
              <a:t>1.</a:t>
            </a:r>
            <a:endParaRPr lang="en-US" dirty="0"/>
          </a:p>
        </p:txBody>
      </p:sp>
      <p:sp>
        <p:nvSpPr>
          <p:cNvPr id="4" name="Content Placeholder 3"/>
          <p:cNvSpPr>
            <a:spLocks noGrp="1"/>
          </p:cNvSpPr>
          <p:nvPr>
            <p:ph sz="half" idx="2"/>
          </p:nvPr>
        </p:nvSpPr>
        <p:spPr/>
        <p:txBody>
          <a:bodyPr/>
          <a:lstStyle/>
          <a:p>
            <a:r>
              <a:rPr lang="en-US" dirty="0" smtClean="0"/>
              <a:t>Name : Md. </a:t>
            </a:r>
            <a:r>
              <a:rPr lang="en-US" dirty="0" err="1" smtClean="0"/>
              <a:t>Samiul</a:t>
            </a:r>
            <a:r>
              <a:rPr lang="en-US" dirty="0" smtClean="0"/>
              <a:t> Islam </a:t>
            </a:r>
            <a:r>
              <a:rPr lang="en-US" dirty="0" err="1" smtClean="0"/>
              <a:t>Sahin</a:t>
            </a:r>
            <a:endParaRPr lang="en-US" dirty="0" smtClean="0"/>
          </a:p>
          <a:p>
            <a:r>
              <a:rPr lang="en-US" dirty="0" smtClean="0"/>
              <a:t>Id : 13334329</a:t>
            </a:r>
          </a:p>
          <a:p>
            <a:r>
              <a:rPr lang="en-US" dirty="0" err="1" smtClean="0"/>
              <a:t>Dept</a:t>
            </a:r>
            <a:r>
              <a:rPr lang="en-US" dirty="0" smtClean="0"/>
              <a:t> : CSE</a:t>
            </a:r>
            <a:endParaRPr lang="en-US" dirty="0"/>
          </a:p>
        </p:txBody>
      </p:sp>
      <p:sp>
        <p:nvSpPr>
          <p:cNvPr id="5" name="Text Placeholder 4"/>
          <p:cNvSpPr>
            <a:spLocks noGrp="1"/>
          </p:cNvSpPr>
          <p:nvPr>
            <p:ph type="body" sz="quarter" idx="3"/>
          </p:nvPr>
        </p:nvSpPr>
        <p:spPr/>
        <p:txBody>
          <a:bodyPr/>
          <a:lstStyle/>
          <a:p>
            <a:r>
              <a:rPr lang="en-US" dirty="0" smtClean="0"/>
              <a:t>2.</a:t>
            </a:r>
            <a:endParaRPr lang="en-US" dirty="0"/>
          </a:p>
        </p:txBody>
      </p:sp>
      <p:sp>
        <p:nvSpPr>
          <p:cNvPr id="6" name="Content Placeholder 5"/>
          <p:cNvSpPr>
            <a:spLocks noGrp="1"/>
          </p:cNvSpPr>
          <p:nvPr>
            <p:ph sz="quarter" idx="4"/>
          </p:nvPr>
        </p:nvSpPr>
        <p:spPr/>
        <p:txBody>
          <a:bodyPr/>
          <a:lstStyle/>
          <a:p>
            <a:r>
              <a:rPr lang="en-US" dirty="0" smtClean="0"/>
              <a:t>Name : Rahul </a:t>
            </a:r>
            <a:r>
              <a:rPr lang="en-US" dirty="0" err="1" smtClean="0"/>
              <a:t>Basak</a:t>
            </a:r>
            <a:r>
              <a:rPr lang="en-US" dirty="0" smtClean="0"/>
              <a:t> Santo</a:t>
            </a:r>
          </a:p>
          <a:p>
            <a:r>
              <a:rPr lang="en-US" dirty="0" smtClean="0"/>
              <a:t>Id : </a:t>
            </a:r>
            <a:r>
              <a:rPr lang="en-US" dirty="0" smtClean="0"/>
              <a:t>163432532</a:t>
            </a:r>
            <a:endParaRPr lang="en-US" dirty="0" smtClean="0"/>
          </a:p>
          <a:p>
            <a:r>
              <a:rPr lang="en-US" dirty="0" err="1" smtClean="0"/>
              <a:t>Dept</a:t>
            </a:r>
            <a:r>
              <a:rPr lang="en-US" dirty="0" smtClean="0"/>
              <a:t> : CSE</a:t>
            </a:r>
            <a:endParaRPr lang="en-US" dirty="0"/>
          </a:p>
        </p:txBody>
      </p:sp>
    </p:spTree>
    <p:extLst>
      <p:ext uri="{BB962C8B-B14F-4D97-AF65-F5344CB8AC3E}">
        <p14:creationId xmlns:p14="http://schemas.microsoft.com/office/powerpoint/2010/main" xmlns="" val="173068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 charge Report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26678" y="4286853"/>
            <a:ext cx="7829550" cy="885825"/>
          </a:xfrm>
          <a:prstGeom prst="rect">
            <a:avLst/>
          </a:prstGeom>
        </p:spPr>
      </p:pic>
      <p:sp>
        <p:nvSpPr>
          <p:cNvPr id="4" name="Rectangle 3"/>
          <p:cNvSpPr/>
          <p:nvPr/>
        </p:nvSpPr>
        <p:spPr>
          <a:xfrm>
            <a:off x="1506828" y="2614411"/>
            <a:ext cx="8512935" cy="1056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report will show how many people transfer internal transection and this report is transfer charge report</a:t>
            </a:r>
            <a:endParaRPr lang="en-US" dirty="0"/>
          </a:p>
        </p:txBody>
      </p:sp>
    </p:spTree>
    <p:extLst>
      <p:ext uri="{BB962C8B-B14F-4D97-AF65-F5344CB8AC3E}">
        <p14:creationId xmlns:p14="http://schemas.microsoft.com/office/powerpoint/2010/main" xmlns="" val="2296237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Balance Report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40935" y="3874930"/>
            <a:ext cx="4700790" cy="1143000"/>
          </a:xfrm>
          <a:prstGeom prst="rect">
            <a:avLst/>
          </a:prstGeom>
        </p:spPr>
      </p:pic>
    </p:spTree>
    <p:extLst>
      <p:ext uri="{BB962C8B-B14F-4D97-AF65-F5344CB8AC3E}">
        <p14:creationId xmlns:p14="http://schemas.microsoft.com/office/powerpoint/2010/main" xmlns="" val="368731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r>
              <a:rPr lang="en-US" dirty="0" smtClean="0"/>
              <a:t>Yearly Service Charge</a:t>
            </a:r>
            <a:endParaRPr lang="en-US" dirty="0"/>
          </a:p>
        </p:txBody>
      </p:sp>
      <p:sp>
        <p:nvSpPr>
          <p:cNvPr id="4" name="Rounded Rectangle 3"/>
          <p:cNvSpPr/>
          <p:nvPr/>
        </p:nvSpPr>
        <p:spPr>
          <a:xfrm>
            <a:off x="840347" y="2228045"/>
            <a:ext cx="4349839" cy="79849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Service Charge Report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0321" y="3936508"/>
            <a:ext cx="5181600" cy="1200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341015" y="3936508"/>
            <a:ext cx="2181225" cy="1295400"/>
          </a:xfrm>
          <a:prstGeom prst="rect">
            <a:avLst/>
          </a:prstGeom>
        </p:spPr>
      </p:pic>
      <p:sp>
        <p:nvSpPr>
          <p:cNvPr id="7" name="Rectangle 6"/>
          <p:cNvSpPr/>
          <p:nvPr/>
        </p:nvSpPr>
        <p:spPr>
          <a:xfrm>
            <a:off x="7688687" y="2228045"/>
            <a:ext cx="3013657" cy="1030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Current Balance</a:t>
            </a:r>
            <a:endParaRPr lang="en-US" dirty="0"/>
          </a:p>
        </p:txBody>
      </p:sp>
    </p:spTree>
    <p:extLst>
      <p:ext uri="{BB962C8B-B14F-4D97-AF65-F5344CB8AC3E}">
        <p14:creationId xmlns:p14="http://schemas.microsoft.com/office/powerpoint/2010/main" xmlns="" val="977701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 Software In Market Place</a:t>
            </a:r>
            <a:endParaRPr lang="en-US" dirty="0"/>
          </a:p>
        </p:txBody>
      </p:sp>
      <p:sp>
        <p:nvSpPr>
          <p:cNvPr id="3" name="Text Placeholder 2"/>
          <p:cNvSpPr>
            <a:spLocks noGrp="1"/>
          </p:cNvSpPr>
          <p:nvPr>
            <p:ph type="body" idx="1"/>
          </p:nvPr>
        </p:nvSpPr>
        <p:spPr>
          <a:xfrm>
            <a:off x="680322" y="4232171"/>
            <a:ext cx="9613860" cy="2439085"/>
          </a:xfrm>
        </p:spPr>
        <p:txBody>
          <a:bodyPr>
            <a:normAutofit/>
          </a:bodyPr>
          <a:lstStyle/>
          <a:p>
            <a:pPr marL="457200" indent="-457200">
              <a:buAutoNum type="arabicPeriod"/>
            </a:pPr>
            <a:r>
              <a:rPr lang="en-US" dirty="0" err="1" smtClean="0">
                <a:hlinkClick r:id="rId2"/>
              </a:rPr>
              <a:t>CoBIS</a:t>
            </a:r>
            <a:r>
              <a:rPr lang="en-US" dirty="0" smtClean="0">
                <a:hlinkClick r:id="rId2"/>
              </a:rPr>
              <a:t> </a:t>
            </a:r>
            <a:r>
              <a:rPr lang="en-US" dirty="0">
                <a:hlinkClick r:id="rId2"/>
              </a:rPr>
              <a:t>Microfinance </a:t>
            </a:r>
            <a:r>
              <a:rPr lang="en-US" dirty="0" smtClean="0">
                <a:hlinkClick r:id="rId2"/>
              </a:rPr>
              <a:t>Software</a:t>
            </a:r>
          </a:p>
          <a:p>
            <a:r>
              <a:rPr lang="en-US" dirty="0" smtClean="0">
                <a:hlinkClick r:id="rId2"/>
              </a:rPr>
              <a:t>2. Sab Microfinance Software</a:t>
            </a:r>
          </a:p>
          <a:p>
            <a:r>
              <a:rPr lang="en-US" dirty="0" smtClean="0">
                <a:hlinkClick r:id="rId2"/>
              </a:rPr>
              <a:t>3. MIS Microfinance Software</a:t>
            </a:r>
          </a:p>
          <a:p>
            <a:r>
              <a:rPr lang="en-US" dirty="0" smtClean="0">
                <a:hlinkClick r:id="rId2"/>
              </a:rPr>
              <a:t>In Our Country  Some Software Company Are Giving Micro Finance Software:</a:t>
            </a:r>
          </a:p>
          <a:p>
            <a:pPr marL="457200" indent="-457200">
              <a:buAutoNum type="arabicPeriod"/>
            </a:pPr>
            <a:r>
              <a:rPr lang="en-US" dirty="0" smtClean="0">
                <a:hlinkClick r:id="rId2"/>
              </a:rPr>
              <a:t>Data Soft System Bangladesh Limited</a:t>
            </a:r>
          </a:p>
          <a:p>
            <a:pPr marL="457200" indent="-457200">
              <a:buAutoNum type="arabicPeriod"/>
            </a:pPr>
            <a:r>
              <a:rPr lang="en-US" dirty="0" smtClean="0">
                <a:hlinkClick r:id="rId2"/>
              </a:rPr>
              <a:t>Brain Station Software Company Limited ,etc.</a:t>
            </a:r>
          </a:p>
          <a:p>
            <a:pPr marL="457200" indent="-457200">
              <a:buAutoNum type="arabicPeriod"/>
            </a:pPr>
            <a:endParaRPr lang="en-US" dirty="0" smtClean="0">
              <a:hlinkClick r:id="rId2"/>
            </a:endParaRPr>
          </a:p>
          <a:p>
            <a:endParaRPr lang="en-US" dirty="0">
              <a:hlinkClick r:id="rId2"/>
            </a:endParaRPr>
          </a:p>
          <a:p>
            <a:endParaRPr lang="en-US" dirty="0"/>
          </a:p>
        </p:txBody>
      </p:sp>
    </p:spTree>
    <p:extLst>
      <p:ext uri="{BB962C8B-B14F-4D97-AF65-F5344CB8AC3E}">
        <p14:creationId xmlns:p14="http://schemas.microsoft.com/office/powerpoint/2010/main" xmlns="" val="214642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From Others Similar Software</a:t>
            </a:r>
            <a:endParaRPr lang="en-US" dirty="0"/>
          </a:p>
        </p:txBody>
      </p:sp>
      <p:sp>
        <p:nvSpPr>
          <p:cNvPr id="4" name="Text Placeholder 3"/>
          <p:cNvSpPr>
            <a:spLocks noGrp="1"/>
          </p:cNvSpPr>
          <p:nvPr>
            <p:ph type="body" sz="half" idx="2"/>
          </p:nvPr>
        </p:nvSpPr>
        <p:spPr>
          <a:xfrm>
            <a:off x="680322" y="2336873"/>
            <a:ext cx="9613857" cy="3599315"/>
          </a:xfrm>
        </p:spPr>
        <p:txBody>
          <a:bodyPr/>
          <a:lstStyle/>
          <a:p>
            <a:pPr marL="342900" indent="-342900">
              <a:buAutoNum type="arabicPeriod"/>
            </a:pPr>
            <a:r>
              <a:rPr lang="en-US" dirty="0" smtClean="0">
                <a:latin typeface="Times New Roman" panose="02020603050405020304" pitchFamily="18" charset="0"/>
                <a:cs typeface="Times New Roman" panose="02020603050405020304" pitchFamily="18" charset="0"/>
              </a:rPr>
              <a:t>They don’t take their money from user via mobile banking or Bank. They Collect Their installment Manually Via Cash by using Android phone or Laptop (They just Entry Their Software Those transection Record) </a:t>
            </a:r>
          </a:p>
          <a:p>
            <a:pPr marL="342900" indent="-342900">
              <a:buAutoNum type="arabicPeriod"/>
            </a:pPr>
            <a:r>
              <a:rPr lang="en-US" dirty="0" smtClean="0">
                <a:latin typeface="Times New Roman" panose="02020603050405020304" pitchFamily="18" charset="0"/>
                <a:cs typeface="Times New Roman" panose="02020603050405020304" pitchFamily="18" charset="0"/>
              </a:rPr>
              <a:t>They Can not Transfer Money From User To User (Internal Transfer)</a:t>
            </a:r>
          </a:p>
          <a:p>
            <a:endParaRPr lang="en-US" dirty="0"/>
          </a:p>
        </p:txBody>
      </p:sp>
    </p:spTree>
    <p:extLst>
      <p:ext uri="{BB962C8B-B14F-4D97-AF65-F5344CB8AC3E}">
        <p14:creationId xmlns:p14="http://schemas.microsoft.com/office/powerpoint/2010/main" xmlns="" val="628966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xmlns="" val="2847275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5911" y="-1"/>
            <a:ext cx="12307911" cy="7941607"/>
          </a:xfrm>
          <a:prstGeom prst="rect">
            <a:avLst/>
          </a:prstGeom>
        </p:spPr>
      </p:pic>
    </p:spTree>
    <p:extLst>
      <p:ext uri="{BB962C8B-B14F-4D97-AF65-F5344CB8AC3E}">
        <p14:creationId xmlns:p14="http://schemas.microsoft.com/office/powerpoint/2010/main" xmlns="" val="4245344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OUR TOPIC </a:t>
            </a:r>
            <a:r>
              <a:rPr lang="en-US" dirty="0" smtClean="0">
                <a:latin typeface="Times New Roman" panose="02020603050405020304" pitchFamily="18" charset="0"/>
                <a:cs typeface="Times New Roman" panose="02020603050405020304" pitchFamily="18" charset="0"/>
              </a:rPr>
              <a:t>ON</a:t>
            </a:r>
            <a:endParaRPr lang="en-US" dirty="0"/>
          </a:p>
        </p:txBody>
      </p:sp>
      <p:sp>
        <p:nvSpPr>
          <p:cNvPr id="4" name="Text Placeholder 3"/>
          <p:cNvSpPr>
            <a:spLocks noGrp="1"/>
          </p:cNvSpPr>
          <p:nvPr>
            <p:ph type="subTitle" idx="1"/>
          </p:nvPr>
        </p:nvSpPr>
        <p:spPr/>
        <p:txBody>
          <a:bodyPr>
            <a:normAutofit fontScale="92500" lnSpcReduction="20000"/>
          </a:bodyPr>
          <a:lstStyle/>
          <a:p>
            <a:r>
              <a:rPr lang="en-US" sz="4800" dirty="0">
                <a:latin typeface="Times New Roman" panose="02020603050405020304" pitchFamily="18" charset="0"/>
                <a:cs typeface="Times New Roman" panose="02020603050405020304" pitchFamily="18" charset="0"/>
              </a:rPr>
              <a:t>	</a:t>
            </a:r>
            <a:r>
              <a:rPr lang="en-US" sz="3500" dirty="0" smtClean="0">
                <a:latin typeface="Times New Roman" panose="02020603050405020304" pitchFamily="18" charset="0"/>
                <a:cs typeface="Times New Roman" panose="02020603050405020304" pitchFamily="18" charset="0"/>
              </a:rPr>
              <a:t>Micro-Finance  Banking &amp; Loan Software</a:t>
            </a:r>
            <a:r>
              <a:rPr lang="en-US" sz="4800" dirty="0" smtClean="0">
                <a:latin typeface="Times New Roman" panose="02020603050405020304" pitchFamily="18" charset="0"/>
                <a:cs typeface="Times New Roman" panose="02020603050405020304" pitchFamily="18" charset="0"/>
              </a:rPr>
              <a:t>	</a:t>
            </a:r>
            <a:endParaRPr lang="en-US" sz="3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41628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Concept About Micro-Finance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216415" y="2705429"/>
            <a:ext cx="3293146" cy="2195431"/>
          </a:xfrm>
        </p:spPr>
      </p:pic>
      <p:sp>
        <p:nvSpPr>
          <p:cNvPr id="5" name="Text Placeholder 4"/>
          <p:cNvSpPr>
            <a:spLocks noGrp="1"/>
          </p:cNvSpPr>
          <p:nvPr>
            <p:ph type="body" sz="half" idx="2"/>
          </p:nvPr>
        </p:nvSpPr>
        <p:spPr/>
        <p:txBody>
          <a:bodyPr/>
          <a:lstStyle/>
          <a:p>
            <a:r>
              <a:rPr lang="en-US" dirty="0" smtClean="0"/>
              <a:t>What is Micro-Finance :</a:t>
            </a:r>
          </a:p>
          <a:p>
            <a:r>
              <a:rPr lang="en-US" dirty="0" smtClean="0"/>
              <a:t>Microfinance </a:t>
            </a:r>
            <a:r>
              <a:rPr lang="en-US" dirty="0"/>
              <a:t>also called </a:t>
            </a:r>
            <a:r>
              <a:rPr lang="en-US" dirty="0" smtClean="0"/>
              <a:t>MicroCredit, </a:t>
            </a:r>
            <a:r>
              <a:rPr lang="en-US" dirty="0"/>
              <a:t>is a type of banking service that is provided to unemployed or low-income individuals or groups who otherwise would have no other access to financial services</a:t>
            </a: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xmlns="" val="3375471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Change After Using Software</a:t>
            </a:r>
            <a:endParaRPr lang="en-US" dirty="0"/>
          </a:p>
        </p:txBody>
      </p:sp>
      <p:sp>
        <p:nvSpPr>
          <p:cNvPr id="4" name="Text Placeholder 3"/>
          <p:cNvSpPr>
            <a:spLocks noGrp="1"/>
          </p:cNvSpPr>
          <p:nvPr>
            <p:ph type="body" idx="1"/>
          </p:nvPr>
        </p:nvSpPr>
        <p:spPr/>
        <p:txBody>
          <a:bodyPr/>
          <a:lstStyle/>
          <a:p>
            <a:r>
              <a:rPr lang="en-US" dirty="0" smtClean="0"/>
              <a:t>Present Situation</a:t>
            </a:r>
            <a:endParaRPr lang="en-US" dirty="0"/>
          </a:p>
        </p:txBody>
      </p:sp>
      <p:sp>
        <p:nvSpPr>
          <p:cNvPr id="5" name="Content Placeholder 4"/>
          <p:cNvSpPr>
            <a:spLocks noGrp="1"/>
          </p:cNvSpPr>
          <p:nvPr>
            <p:ph sz="half" idx="2"/>
          </p:nvPr>
        </p:nvSpPr>
        <p:spPr/>
        <p:txBody>
          <a:bodyPr/>
          <a:lstStyle/>
          <a:p>
            <a:endParaRPr lang="en-US"/>
          </a:p>
        </p:txBody>
      </p:sp>
      <p:sp>
        <p:nvSpPr>
          <p:cNvPr id="6" name="Text Placeholder 5"/>
          <p:cNvSpPr>
            <a:spLocks noGrp="1"/>
          </p:cNvSpPr>
          <p:nvPr>
            <p:ph type="body" sz="quarter" idx="3"/>
          </p:nvPr>
        </p:nvSpPr>
        <p:spPr/>
        <p:txBody>
          <a:bodyPr/>
          <a:lstStyle/>
          <a:p>
            <a:r>
              <a:rPr lang="en-US" dirty="0" smtClean="0"/>
              <a:t>Future Situation</a:t>
            </a:r>
            <a:endParaRPr lang="en-US" dirty="0"/>
          </a:p>
        </p:txBody>
      </p:sp>
      <p:pic>
        <p:nvPicPr>
          <p:cNvPr id="11" name="Content Placeholder 10"/>
          <p:cNvPicPr>
            <a:picLocks noGrp="1" noChangeAspect="1"/>
          </p:cNvPicPr>
          <p:nvPr>
            <p:ph sz="quarter" idx="4"/>
          </p:nvPr>
        </p:nvPicPr>
        <p:blipFill>
          <a:blip r:embed="rId2">
            <a:extLst>
              <a:ext uri="{28A0092B-C50C-407E-A947-70E740481C1C}">
                <a14:useLocalDpi xmlns:a14="http://schemas.microsoft.com/office/drawing/2010/main" xmlns="" val="0"/>
              </a:ext>
            </a:extLst>
          </a:blip>
          <a:stretch>
            <a:fillRect/>
          </a:stretch>
        </p:blipFill>
        <p:spPr>
          <a:xfrm>
            <a:off x="5760339" y="3030538"/>
            <a:ext cx="4368609" cy="2905125"/>
          </a:xfr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01664" y="3029477"/>
            <a:ext cx="4677013" cy="2907239"/>
          </a:xfrm>
          <a:prstGeom prst="rect">
            <a:avLst/>
          </a:prstGeom>
        </p:spPr>
      </p:pic>
    </p:spTree>
    <p:extLst>
      <p:ext uri="{BB962C8B-B14F-4D97-AF65-F5344CB8AC3E}">
        <p14:creationId xmlns:p14="http://schemas.microsoft.com/office/powerpoint/2010/main" xmlns="" val="833125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Our Software Work Purposes</a:t>
            </a:r>
            <a:endParaRPr lang="en-US" dirty="0"/>
          </a:p>
        </p:txBody>
      </p:sp>
      <p:sp>
        <p:nvSpPr>
          <p:cNvPr id="3" name="Content Placeholder 2"/>
          <p:cNvSpPr>
            <a:spLocks noGrp="1"/>
          </p:cNvSpPr>
          <p:nvPr>
            <p:ph idx="1"/>
          </p:nvPr>
        </p:nvSpPr>
        <p:spPr>
          <a:xfrm>
            <a:off x="680321" y="2336873"/>
            <a:ext cx="9613861" cy="3870744"/>
          </a:xfrm>
        </p:spPr>
        <p:txBody>
          <a:bodyPr/>
          <a:lstStyle/>
          <a:p>
            <a:r>
              <a:rPr lang="en-US" dirty="0" smtClean="0"/>
              <a:t>1.User Can Take Loan</a:t>
            </a:r>
          </a:p>
          <a:p>
            <a:r>
              <a:rPr lang="en-US" dirty="0" smtClean="0"/>
              <a:t>2. User Can Deposit Their Money</a:t>
            </a:r>
          </a:p>
          <a:p>
            <a:r>
              <a:rPr lang="en-US" dirty="0" smtClean="0"/>
              <a:t>3. Can Give Their installment using Mobile Banking ,Cash Or Bank</a:t>
            </a:r>
          </a:p>
          <a:p>
            <a:r>
              <a:rPr lang="en-US" dirty="0" smtClean="0"/>
              <a:t>4. They Can Withdraw Their Money Via </a:t>
            </a:r>
            <a:r>
              <a:rPr lang="en-US" dirty="0" err="1" smtClean="0"/>
              <a:t>Bank,M</a:t>
            </a:r>
            <a:r>
              <a:rPr lang="en-US" dirty="0" smtClean="0"/>
              <a:t>-Banking or Cash.</a:t>
            </a:r>
          </a:p>
          <a:p>
            <a:r>
              <a:rPr lang="en-US" dirty="0" smtClean="0"/>
              <a:t>5. User will Get SMS When Their installment Date come To close.</a:t>
            </a:r>
          </a:p>
          <a:p>
            <a:r>
              <a:rPr lang="en-US" dirty="0" smtClean="0"/>
              <a:t>6. One User Can Transfer To Another User (Charge </a:t>
            </a:r>
            <a:r>
              <a:rPr lang="en-US" dirty="0" err="1" smtClean="0"/>
              <a:t>Appilcable</a:t>
            </a:r>
            <a:r>
              <a:rPr lang="en-US" dirty="0" smtClean="0"/>
              <a:t>). </a:t>
            </a:r>
          </a:p>
          <a:p>
            <a:r>
              <a:rPr lang="en-US" dirty="0" smtClean="0"/>
              <a:t>7 . Admin Will Get All Report About , total Withdraw , Deposit, Taking Loan, User Balance etc</a:t>
            </a:r>
            <a:r>
              <a:rPr lang="en-US" dirty="0"/>
              <a:t>.</a:t>
            </a:r>
            <a:endParaRPr lang="en-US" dirty="0" smtClean="0"/>
          </a:p>
          <a:p>
            <a:endParaRPr lang="en-US" dirty="0" smtClean="0"/>
          </a:p>
          <a:p>
            <a:endParaRPr lang="en-US" dirty="0"/>
          </a:p>
        </p:txBody>
      </p:sp>
    </p:spTree>
    <p:extLst>
      <p:ext uri="{BB962C8B-B14F-4D97-AF65-F5344CB8AC3E}">
        <p14:creationId xmlns:p14="http://schemas.microsoft.com/office/powerpoint/2010/main" xmlns="" val="2778303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443211" y="605308"/>
            <a:ext cx="1906073" cy="1017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User</a:t>
            </a:r>
            <a:endParaRPr lang="en-US" dirty="0"/>
          </a:p>
        </p:txBody>
      </p:sp>
      <p:sp>
        <p:nvSpPr>
          <p:cNvPr id="3" name="Oval 2"/>
          <p:cNvSpPr/>
          <p:nvPr/>
        </p:nvSpPr>
        <p:spPr>
          <a:xfrm>
            <a:off x="4572000" y="1854558"/>
            <a:ext cx="164849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 For Approved</a:t>
            </a:r>
            <a:endParaRPr lang="en-US" dirty="0"/>
          </a:p>
        </p:txBody>
      </p:sp>
      <p:sp>
        <p:nvSpPr>
          <p:cNvPr id="5" name="Flowchart: Process 4"/>
          <p:cNvSpPr/>
          <p:nvPr/>
        </p:nvSpPr>
        <p:spPr>
          <a:xfrm>
            <a:off x="4726547" y="3026535"/>
            <a:ext cx="1493948" cy="5666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Approved</a:t>
            </a:r>
            <a:endParaRPr lang="en-US" dirty="0"/>
          </a:p>
        </p:txBody>
      </p:sp>
      <p:sp>
        <p:nvSpPr>
          <p:cNvPr id="6" name="Flowchart: Alternate Process 5"/>
          <p:cNvSpPr/>
          <p:nvPr/>
        </p:nvSpPr>
        <p:spPr>
          <a:xfrm>
            <a:off x="4681470" y="3908738"/>
            <a:ext cx="1584101" cy="63106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Deposit</a:t>
            </a:r>
            <a:endParaRPr lang="en-US" dirty="0"/>
          </a:p>
        </p:txBody>
      </p:sp>
      <p:sp>
        <p:nvSpPr>
          <p:cNvPr id="7" name="Flowchart: Alternate Process 6"/>
          <p:cNvSpPr/>
          <p:nvPr/>
        </p:nvSpPr>
        <p:spPr>
          <a:xfrm>
            <a:off x="4623514" y="4855335"/>
            <a:ext cx="1596980" cy="66970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Take a Loan</a:t>
            </a:r>
            <a:endParaRPr lang="en-US" dirty="0"/>
          </a:p>
        </p:txBody>
      </p:sp>
      <p:sp>
        <p:nvSpPr>
          <p:cNvPr id="8" name="Flowchart: Preparation 7"/>
          <p:cNvSpPr/>
          <p:nvPr/>
        </p:nvSpPr>
        <p:spPr>
          <a:xfrm>
            <a:off x="1957589" y="3908738"/>
            <a:ext cx="2009104" cy="74697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Withdraw</a:t>
            </a:r>
            <a:endParaRPr lang="en-US" dirty="0"/>
          </a:p>
        </p:txBody>
      </p:sp>
      <p:sp>
        <p:nvSpPr>
          <p:cNvPr id="9" name="Flowchart: Alternate Process 8"/>
          <p:cNvSpPr/>
          <p:nvPr/>
        </p:nvSpPr>
        <p:spPr>
          <a:xfrm>
            <a:off x="4623514" y="5885645"/>
            <a:ext cx="1596980" cy="64394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Installment</a:t>
            </a:r>
            <a:endParaRPr lang="en-US" dirty="0"/>
          </a:p>
        </p:txBody>
      </p:sp>
      <p:sp>
        <p:nvSpPr>
          <p:cNvPr id="10" name="Flowchart: Connector 9"/>
          <p:cNvSpPr/>
          <p:nvPr/>
        </p:nvSpPr>
        <p:spPr>
          <a:xfrm>
            <a:off x="3309869" y="4971245"/>
            <a:ext cx="1133341" cy="70833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Cash</a:t>
            </a:r>
            <a:endParaRPr lang="en-US" dirty="0"/>
          </a:p>
        </p:txBody>
      </p:sp>
      <p:sp>
        <p:nvSpPr>
          <p:cNvPr id="11" name="Flowchart: Connector 10"/>
          <p:cNvSpPr/>
          <p:nvPr/>
        </p:nvSpPr>
        <p:spPr>
          <a:xfrm>
            <a:off x="2240923" y="5351172"/>
            <a:ext cx="1068946" cy="68258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Bank</a:t>
            </a:r>
            <a:endParaRPr lang="en-US" dirty="0"/>
          </a:p>
        </p:txBody>
      </p:sp>
      <p:sp>
        <p:nvSpPr>
          <p:cNvPr id="12" name="Flowchart: Connector 11"/>
          <p:cNvSpPr/>
          <p:nvPr/>
        </p:nvSpPr>
        <p:spPr>
          <a:xfrm>
            <a:off x="2395470" y="6207617"/>
            <a:ext cx="1287888" cy="65038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Mbank</a:t>
            </a:r>
            <a:endParaRPr lang="en-US" dirty="0"/>
          </a:p>
        </p:txBody>
      </p:sp>
      <p:sp>
        <p:nvSpPr>
          <p:cNvPr id="13" name="Flowchart: Process 12"/>
          <p:cNvSpPr/>
          <p:nvPr/>
        </p:nvSpPr>
        <p:spPr>
          <a:xfrm>
            <a:off x="7070501" y="5885645"/>
            <a:ext cx="1519707" cy="6439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Complete Installment</a:t>
            </a:r>
            <a:endParaRPr lang="en-US" dirty="0"/>
          </a:p>
        </p:txBody>
      </p:sp>
      <p:sp>
        <p:nvSpPr>
          <p:cNvPr id="15" name="Down Arrow 14"/>
          <p:cNvSpPr/>
          <p:nvPr/>
        </p:nvSpPr>
        <p:spPr>
          <a:xfrm>
            <a:off x="5170866" y="1622739"/>
            <a:ext cx="450761" cy="231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5196623" y="2781837"/>
            <a:ext cx="450761" cy="2318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5209499" y="3618964"/>
            <a:ext cx="450761" cy="2785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5209499" y="4568779"/>
            <a:ext cx="450761" cy="2833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5209499" y="5536305"/>
            <a:ext cx="450761"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 Arrow 19"/>
          <p:cNvSpPr/>
          <p:nvPr/>
        </p:nvSpPr>
        <p:spPr>
          <a:xfrm>
            <a:off x="3966693" y="4101921"/>
            <a:ext cx="701897" cy="3412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10" idx="5"/>
            <a:endCxn id="9" idx="1"/>
          </p:cNvCxnSpPr>
          <p:nvPr/>
        </p:nvCxnSpPr>
        <p:spPr>
          <a:xfrm>
            <a:off x="4277236" y="5575849"/>
            <a:ext cx="346278" cy="631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6"/>
            <a:endCxn id="9" idx="1"/>
          </p:cNvCxnSpPr>
          <p:nvPr/>
        </p:nvCxnSpPr>
        <p:spPr>
          <a:xfrm>
            <a:off x="3309869" y="5692462"/>
            <a:ext cx="1313645" cy="515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6"/>
            <a:endCxn id="9" idx="1"/>
          </p:cNvCxnSpPr>
          <p:nvPr/>
        </p:nvCxnSpPr>
        <p:spPr>
          <a:xfrm flipV="1">
            <a:off x="3683358" y="6207617"/>
            <a:ext cx="940156" cy="325192"/>
          </a:xfrm>
          <a:prstGeom prst="line">
            <a:avLst/>
          </a:prstGeom>
        </p:spPr>
        <p:style>
          <a:lnRef idx="1">
            <a:schemeClr val="accent1"/>
          </a:lnRef>
          <a:fillRef idx="0">
            <a:schemeClr val="accent1"/>
          </a:fillRef>
          <a:effectRef idx="0">
            <a:schemeClr val="accent1"/>
          </a:effectRef>
          <a:fontRef idx="minor">
            <a:schemeClr val="tx1"/>
          </a:fontRef>
        </p:style>
      </p:cxnSp>
      <p:sp>
        <p:nvSpPr>
          <p:cNvPr id="29" name="Right Arrow 28"/>
          <p:cNvSpPr/>
          <p:nvPr/>
        </p:nvSpPr>
        <p:spPr>
          <a:xfrm>
            <a:off x="6220496" y="6072389"/>
            <a:ext cx="804929" cy="264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urved Up Arrow 32"/>
          <p:cNvSpPr/>
          <p:nvPr/>
        </p:nvSpPr>
        <p:spPr>
          <a:xfrm rot="12179168">
            <a:off x="6161085" y="5212563"/>
            <a:ext cx="1843452" cy="3193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Diamond 33"/>
          <p:cNvSpPr/>
          <p:nvPr/>
        </p:nvSpPr>
        <p:spPr>
          <a:xfrm>
            <a:off x="9465971" y="5788248"/>
            <a:ext cx="1287888" cy="9723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Exit</a:t>
            </a:r>
            <a:endParaRPr lang="en-US" dirty="0"/>
          </a:p>
        </p:txBody>
      </p:sp>
      <p:sp>
        <p:nvSpPr>
          <p:cNvPr id="35" name="Notched Right Arrow 34"/>
          <p:cNvSpPr/>
          <p:nvPr/>
        </p:nvSpPr>
        <p:spPr>
          <a:xfrm>
            <a:off x="8590208" y="6178639"/>
            <a:ext cx="850007" cy="1915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Elbow Connector 36"/>
          <p:cNvCxnSpPr>
            <a:stCxn id="6" idx="3"/>
            <a:endCxn id="34" idx="0"/>
          </p:cNvCxnSpPr>
          <p:nvPr/>
        </p:nvCxnSpPr>
        <p:spPr>
          <a:xfrm>
            <a:off x="6265571" y="4224271"/>
            <a:ext cx="3844344" cy="15639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 idx="6"/>
          </p:cNvCxnSpPr>
          <p:nvPr/>
        </p:nvCxnSpPr>
        <p:spPr>
          <a:xfrm>
            <a:off x="6220494" y="2311758"/>
            <a:ext cx="3889421" cy="191251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6" name="Flowchart: Preparation 45"/>
          <p:cNvSpPr/>
          <p:nvPr/>
        </p:nvSpPr>
        <p:spPr>
          <a:xfrm>
            <a:off x="6973907" y="2021982"/>
            <a:ext cx="785611" cy="57955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a:t>
            </a:r>
            <a:endParaRPr lang="en-US" dirty="0"/>
          </a:p>
        </p:txBody>
      </p:sp>
      <p:sp>
        <p:nvSpPr>
          <p:cNvPr id="47" name="Notched Right Arrow 46"/>
          <p:cNvSpPr/>
          <p:nvPr/>
        </p:nvSpPr>
        <p:spPr>
          <a:xfrm>
            <a:off x="3309869" y="3103808"/>
            <a:ext cx="1416678" cy="3863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1056068" y="2781837"/>
            <a:ext cx="2253801" cy="9763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Deduct Yearly Charge From Account</a:t>
            </a:r>
            <a:endParaRPr lang="en-US" dirty="0"/>
          </a:p>
        </p:txBody>
      </p:sp>
    </p:spTree>
    <p:extLst>
      <p:ext uri="{BB962C8B-B14F-4D97-AF65-F5344CB8AC3E}">
        <p14:creationId xmlns:p14="http://schemas.microsoft.com/office/powerpoint/2010/main" xmlns="" val="1174615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Operation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67898" y="3477296"/>
            <a:ext cx="10142783" cy="2171498"/>
          </a:xfrm>
          <a:prstGeom prst="rect">
            <a:avLst/>
          </a:prstGeom>
        </p:spPr>
      </p:pic>
      <p:sp>
        <p:nvSpPr>
          <p:cNvPr id="4" name="Flowchart: Process 3"/>
          <p:cNvSpPr/>
          <p:nvPr/>
        </p:nvSpPr>
        <p:spPr>
          <a:xfrm>
            <a:off x="2112135" y="2446986"/>
            <a:ext cx="7868992" cy="734096"/>
          </a:xfrm>
          <a:prstGeom prst="flowChart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Create a User Information its waiting For Approved</a:t>
            </a:r>
            <a:endParaRPr lang="en-US" dirty="0"/>
          </a:p>
        </p:txBody>
      </p:sp>
    </p:spTree>
    <p:extLst>
      <p:ext uri="{BB962C8B-B14F-4D97-AF65-F5344CB8AC3E}">
        <p14:creationId xmlns:p14="http://schemas.microsoft.com/office/powerpoint/2010/main" xmlns="" val="3179460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Operation</a:t>
            </a:r>
            <a:endParaRPr lang="en-US" dirty="0"/>
          </a:p>
        </p:txBody>
      </p:sp>
      <p:sp>
        <p:nvSpPr>
          <p:cNvPr id="3" name="Flowchart: Process 2"/>
          <p:cNvSpPr/>
          <p:nvPr/>
        </p:nvSpPr>
        <p:spPr>
          <a:xfrm>
            <a:off x="1918952" y="2434107"/>
            <a:ext cx="7237927" cy="850006"/>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After Giving Approved by Admin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93015" y="3464417"/>
            <a:ext cx="9639300" cy="2079402"/>
          </a:xfrm>
          <a:prstGeom prst="rect">
            <a:avLst/>
          </a:prstGeom>
        </p:spPr>
      </p:pic>
    </p:spTree>
    <p:extLst>
      <p:ext uri="{BB962C8B-B14F-4D97-AF65-F5344CB8AC3E}">
        <p14:creationId xmlns:p14="http://schemas.microsoft.com/office/powerpoint/2010/main" xmlns="" val="895707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764</TotalTime>
  <Words>594</Words>
  <Application>Microsoft Office PowerPoint</Application>
  <PresentationFormat>Custom</PresentationFormat>
  <Paragraphs>85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Berlin</vt:lpstr>
      <vt:lpstr>Welcome To Our Presentation</vt:lpstr>
      <vt:lpstr>                    Group Members</vt:lpstr>
      <vt:lpstr>OUR TOPIC ON</vt:lpstr>
      <vt:lpstr>Concept About Micro-Finance</vt:lpstr>
      <vt:lpstr>     Change After Using Software</vt:lpstr>
      <vt:lpstr>  Our Software Work Purposes</vt:lpstr>
      <vt:lpstr>Slide 7</vt:lpstr>
      <vt:lpstr>Software Operation</vt:lpstr>
      <vt:lpstr>Software Operation</vt:lpstr>
      <vt:lpstr>Software Operation</vt:lpstr>
      <vt:lpstr>Software Operation (Loan Permission)</vt:lpstr>
      <vt:lpstr>Software Operation (Loan Entry)</vt:lpstr>
      <vt:lpstr>Software Operation</vt:lpstr>
      <vt:lpstr>Software Operation (Loan Status View)</vt:lpstr>
      <vt:lpstr>Software Operation (withdraw)</vt:lpstr>
      <vt:lpstr>Software Operation (withdrawal paid)</vt:lpstr>
      <vt:lpstr>Today Withdrawal Paid Report</vt:lpstr>
      <vt:lpstr>Loan paid installment Report</vt:lpstr>
      <vt:lpstr>Savings Deposit Report</vt:lpstr>
      <vt:lpstr>Transfer charge Report</vt:lpstr>
      <vt:lpstr>User Balance Report</vt:lpstr>
      <vt:lpstr>Yearly Service Charge</vt:lpstr>
      <vt:lpstr>Similar Software In Market Place</vt:lpstr>
      <vt:lpstr>Difference From Others Similar Software</vt:lpstr>
      <vt:lpstr>Slide 25</vt:lpstr>
      <vt:lpstr>Slide 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user</dc:creator>
  <cp:lastModifiedBy>Mosiur Rahman</cp:lastModifiedBy>
  <cp:revision>41</cp:revision>
  <dcterms:created xsi:type="dcterms:W3CDTF">2019-03-09T03:26:45Z</dcterms:created>
  <dcterms:modified xsi:type="dcterms:W3CDTF">2019-03-11T08:18:59Z</dcterms:modified>
</cp:coreProperties>
</file>