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Lst>
  <p:sldSz cx="9144000" cy="5943600"/>
  <p:notesSz cx="9144000" cy="594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842516"/>
            <a:ext cx="7772400" cy="12481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328416"/>
            <a:ext cx="6400800" cy="1485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06-Jan-20</a:t>
            </a:fld>
            <a:endParaRPr lang="en-US"/>
          </a:p>
        </p:txBody>
      </p:sp>
      <p:sp>
        <p:nvSpPr>
          <p:cNvPr id="6" name="Holder 6"/>
          <p:cNvSpPr>
            <a:spLocks noGrp="1"/>
          </p:cNvSpPr>
          <p:nvPr>
            <p:ph type="sldNum" sz="quarter" idx="7"/>
          </p:nvPr>
        </p:nvSpPr>
        <p:spPr/>
        <p:txBody>
          <a:bodyPr lIns="0" tIns="0" rIns="0" bIns="0"/>
          <a:lstStyle>
            <a:lvl1pPr>
              <a:defRPr sz="1600" b="0" i="0">
                <a:solidFill>
                  <a:srgbClr val="A2A2A2"/>
                </a:solidFill>
                <a:latin typeface="Lucida Sans"/>
                <a:cs typeface="Lucida Sans"/>
              </a:defRPr>
            </a:lvl1pPr>
          </a:lstStyle>
          <a:p>
            <a:pPr marL="12700">
              <a:lnSpc>
                <a:spcPts val="2345"/>
              </a:lnSpc>
            </a:pPr>
            <a:r>
              <a:rPr spc="-105" dirty="0"/>
              <a:t>pg</a:t>
            </a:r>
            <a:r>
              <a:rPr spc="-140" dirty="0"/>
              <a:t> </a:t>
            </a:r>
            <a:fld id="{81D60167-4931-47E6-BA6A-407CBD079E47}" type="slidenum">
              <a:rPr sz="4500" spc="-172" baseline="-12962" dirty="0"/>
              <a:t>‹#›</a:t>
            </a:fld>
            <a:endParaRPr sz="4500" baseline="-12962"/>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28613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1">
                <a:solidFill>
                  <a:srgbClr val="003D38"/>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06-Jan-20</a:t>
            </a:fld>
            <a:endParaRPr lang="en-US"/>
          </a:p>
        </p:txBody>
      </p:sp>
      <p:sp>
        <p:nvSpPr>
          <p:cNvPr id="6" name="Holder 6"/>
          <p:cNvSpPr>
            <a:spLocks noGrp="1"/>
          </p:cNvSpPr>
          <p:nvPr>
            <p:ph type="sldNum" sz="quarter" idx="7"/>
          </p:nvPr>
        </p:nvSpPr>
        <p:spPr/>
        <p:txBody>
          <a:bodyPr lIns="0" tIns="0" rIns="0" bIns="0"/>
          <a:lstStyle>
            <a:lvl1pPr>
              <a:defRPr sz="1600" b="0" i="0">
                <a:solidFill>
                  <a:srgbClr val="A2A2A2"/>
                </a:solidFill>
                <a:latin typeface="Lucida Sans"/>
                <a:cs typeface="Lucida Sans"/>
              </a:defRPr>
            </a:lvl1pPr>
          </a:lstStyle>
          <a:p>
            <a:pPr marL="12700">
              <a:lnSpc>
                <a:spcPts val="2345"/>
              </a:lnSpc>
            </a:pPr>
            <a:r>
              <a:rPr spc="-105" dirty="0"/>
              <a:t>pg</a:t>
            </a:r>
            <a:r>
              <a:rPr spc="-140" dirty="0"/>
              <a:t> </a:t>
            </a:r>
            <a:fld id="{81D60167-4931-47E6-BA6A-407CBD079E47}" type="slidenum">
              <a:rPr sz="4500" spc="-172" baseline="-12962" dirty="0"/>
              <a:t>‹#›</a:t>
            </a:fld>
            <a:endParaRPr sz="4500" baseline="-12962"/>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286130"/>
                </a:solidFill>
                <a:latin typeface="Arial"/>
                <a:cs typeface="Arial"/>
              </a:defRPr>
            </a:lvl1pPr>
          </a:lstStyle>
          <a:p>
            <a:endParaRPr/>
          </a:p>
        </p:txBody>
      </p:sp>
      <p:sp>
        <p:nvSpPr>
          <p:cNvPr id="3" name="Holder 3"/>
          <p:cNvSpPr>
            <a:spLocks noGrp="1"/>
          </p:cNvSpPr>
          <p:nvPr>
            <p:ph sz="half" idx="2"/>
          </p:nvPr>
        </p:nvSpPr>
        <p:spPr>
          <a:xfrm>
            <a:off x="457200" y="1367028"/>
            <a:ext cx="3977640" cy="39227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367028"/>
            <a:ext cx="3977640" cy="39227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06-Jan-20</a:t>
            </a:fld>
            <a:endParaRPr lang="en-US"/>
          </a:p>
        </p:txBody>
      </p:sp>
      <p:sp>
        <p:nvSpPr>
          <p:cNvPr id="7" name="Holder 7"/>
          <p:cNvSpPr>
            <a:spLocks noGrp="1"/>
          </p:cNvSpPr>
          <p:nvPr>
            <p:ph type="sldNum" sz="quarter" idx="7"/>
          </p:nvPr>
        </p:nvSpPr>
        <p:spPr/>
        <p:txBody>
          <a:bodyPr lIns="0" tIns="0" rIns="0" bIns="0"/>
          <a:lstStyle>
            <a:lvl1pPr>
              <a:defRPr sz="1600" b="0" i="0">
                <a:solidFill>
                  <a:srgbClr val="A2A2A2"/>
                </a:solidFill>
                <a:latin typeface="Lucida Sans"/>
                <a:cs typeface="Lucida Sans"/>
              </a:defRPr>
            </a:lvl1pPr>
          </a:lstStyle>
          <a:p>
            <a:pPr marL="12700">
              <a:lnSpc>
                <a:spcPts val="2345"/>
              </a:lnSpc>
            </a:pPr>
            <a:r>
              <a:rPr spc="-105" dirty="0"/>
              <a:t>pg</a:t>
            </a:r>
            <a:r>
              <a:rPr spc="-140" dirty="0"/>
              <a:t> </a:t>
            </a:r>
            <a:fld id="{81D60167-4931-47E6-BA6A-407CBD079E47}" type="slidenum">
              <a:rPr sz="4500" spc="-172" baseline="-12962" dirty="0"/>
              <a:t>‹#›</a:t>
            </a:fld>
            <a:endParaRPr sz="4500" baseline="-12962"/>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28613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06-Jan-20</a:t>
            </a:fld>
            <a:endParaRPr lang="en-US"/>
          </a:p>
        </p:txBody>
      </p:sp>
      <p:sp>
        <p:nvSpPr>
          <p:cNvPr id="5" name="Holder 5"/>
          <p:cNvSpPr>
            <a:spLocks noGrp="1"/>
          </p:cNvSpPr>
          <p:nvPr>
            <p:ph type="sldNum" sz="quarter" idx="7"/>
          </p:nvPr>
        </p:nvSpPr>
        <p:spPr/>
        <p:txBody>
          <a:bodyPr lIns="0" tIns="0" rIns="0" bIns="0"/>
          <a:lstStyle>
            <a:lvl1pPr>
              <a:defRPr sz="1600" b="0" i="0">
                <a:solidFill>
                  <a:srgbClr val="A2A2A2"/>
                </a:solidFill>
                <a:latin typeface="Lucida Sans"/>
                <a:cs typeface="Lucida Sans"/>
              </a:defRPr>
            </a:lvl1pPr>
          </a:lstStyle>
          <a:p>
            <a:pPr marL="12700">
              <a:lnSpc>
                <a:spcPts val="2345"/>
              </a:lnSpc>
            </a:pPr>
            <a:r>
              <a:rPr spc="-105" dirty="0"/>
              <a:t>pg</a:t>
            </a:r>
            <a:r>
              <a:rPr spc="-140" dirty="0"/>
              <a:t> </a:t>
            </a:r>
            <a:fld id="{81D60167-4931-47E6-BA6A-407CBD079E47}" type="slidenum">
              <a:rPr sz="4500" spc="-172" baseline="-12962" dirty="0"/>
              <a:t>‹#›</a:t>
            </a:fld>
            <a:endParaRPr sz="4500" baseline="-12962"/>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9435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5440679"/>
            <a:ext cx="9144000" cy="502920"/>
          </a:xfrm>
          <a:custGeom>
            <a:avLst/>
            <a:gdLst/>
            <a:ahLst/>
            <a:cxnLst/>
            <a:rect l="l" t="t" r="r" b="b"/>
            <a:pathLst>
              <a:path w="9144000" h="502920">
                <a:moveTo>
                  <a:pt x="0" y="502920"/>
                </a:moveTo>
                <a:lnTo>
                  <a:pt x="9144000" y="502920"/>
                </a:lnTo>
                <a:lnTo>
                  <a:pt x="9144000" y="0"/>
                </a:lnTo>
                <a:lnTo>
                  <a:pt x="0" y="0"/>
                </a:lnTo>
                <a:lnTo>
                  <a:pt x="0" y="502920"/>
                </a:lnTo>
                <a:close/>
              </a:path>
            </a:pathLst>
          </a:custGeom>
          <a:solidFill>
            <a:srgbClr val="D5A32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06-Jan-20</a:t>
            </a:fld>
            <a:endParaRPr lang="en-US"/>
          </a:p>
        </p:txBody>
      </p:sp>
      <p:sp>
        <p:nvSpPr>
          <p:cNvPr id="4" name="Holder 4"/>
          <p:cNvSpPr>
            <a:spLocks noGrp="1"/>
          </p:cNvSpPr>
          <p:nvPr>
            <p:ph type="sldNum" sz="quarter" idx="7"/>
          </p:nvPr>
        </p:nvSpPr>
        <p:spPr/>
        <p:txBody>
          <a:bodyPr lIns="0" tIns="0" rIns="0" bIns="0"/>
          <a:lstStyle>
            <a:lvl1pPr>
              <a:defRPr sz="1600" b="0" i="0">
                <a:solidFill>
                  <a:srgbClr val="A2A2A2"/>
                </a:solidFill>
                <a:latin typeface="Lucida Sans"/>
                <a:cs typeface="Lucida Sans"/>
              </a:defRPr>
            </a:lvl1pPr>
          </a:lstStyle>
          <a:p>
            <a:pPr marL="12700">
              <a:lnSpc>
                <a:spcPts val="2345"/>
              </a:lnSpc>
            </a:pPr>
            <a:r>
              <a:rPr spc="-105" dirty="0"/>
              <a:t>pg</a:t>
            </a:r>
            <a:r>
              <a:rPr spc="-140" dirty="0"/>
              <a:t> </a:t>
            </a:r>
            <a:fld id="{81D60167-4931-47E6-BA6A-407CBD079E47}" type="slidenum">
              <a:rPr sz="4500" spc="-172" baseline="-12962" dirty="0"/>
              <a:t>‹#›</a:t>
            </a:fld>
            <a:endParaRPr sz="4500" baseline="-12962"/>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84225" y="396492"/>
            <a:ext cx="2975548" cy="299720"/>
          </a:xfrm>
          <a:prstGeom prst="rect">
            <a:avLst/>
          </a:prstGeom>
        </p:spPr>
        <p:txBody>
          <a:bodyPr wrap="square" lIns="0" tIns="0" rIns="0" bIns="0">
            <a:spAutoFit/>
          </a:bodyPr>
          <a:lstStyle>
            <a:lvl1pPr>
              <a:defRPr sz="1800" b="1" i="0">
                <a:solidFill>
                  <a:srgbClr val="286130"/>
                </a:solidFill>
                <a:latin typeface="Arial"/>
                <a:cs typeface="Arial"/>
              </a:defRPr>
            </a:lvl1pPr>
          </a:lstStyle>
          <a:p>
            <a:endParaRPr/>
          </a:p>
        </p:txBody>
      </p:sp>
      <p:sp>
        <p:nvSpPr>
          <p:cNvPr id="3" name="Holder 3"/>
          <p:cNvSpPr>
            <a:spLocks noGrp="1"/>
          </p:cNvSpPr>
          <p:nvPr>
            <p:ph type="body" idx="1"/>
          </p:nvPr>
        </p:nvSpPr>
        <p:spPr>
          <a:xfrm>
            <a:off x="483869" y="918970"/>
            <a:ext cx="8176260" cy="3800475"/>
          </a:xfrm>
          <a:prstGeom prst="rect">
            <a:avLst/>
          </a:prstGeom>
        </p:spPr>
        <p:txBody>
          <a:bodyPr wrap="square" lIns="0" tIns="0" rIns="0" bIns="0">
            <a:spAutoFit/>
          </a:bodyPr>
          <a:lstStyle>
            <a:lvl1pPr>
              <a:defRPr sz="1800" b="0" i="1">
                <a:solidFill>
                  <a:srgbClr val="003D38"/>
                </a:solidFill>
                <a:latin typeface="Arial"/>
                <a:cs typeface="Arial"/>
              </a:defRPr>
            </a:lvl1pPr>
          </a:lstStyle>
          <a:p>
            <a:endParaRPr/>
          </a:p>
        </p:txBody>
      </p:sp>
      <p:sp>
        <p:nvSpPr>
          <p:cNvPr id="4" name="Holder 4"/>
          <p:cNvSpPr>
            <a:spLocks noGrp="1"/>
          </p:cNvSpPr>
          <p:nvPr>
            <p:ph type="ftr" sz="quarter" idx="5"/>
          </p:nvPr>
        </p:nvSpPr>
        <p:spPr>
          <a:xfrm>
            <a:off x="3108960" y="5527548"/>
            <a:ext cx="2926080" cy="2971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5527548"/>
            <a:ext cx="2103120" cy="2971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06-Jan-20</a:t>
            </a:fld>
            <a:endParaRPr lang="en-US"/>
          </a:p>
        </p:txBody>
      </p:sp>
      <p:sp>
        <p:nvSpPr>
          <p:cNvPr id="6" name="Holder 6"/>
          <p:cNvSpPr>
            <a:spLocks noGrp="1"/>
          </p:cNvSpPr>
          <p:nvPr>
            <p:ph type="sldNum" sz="quarter" idx="7"/>
          </p:nvPr>
        </p:nvSpPr>
        <p:spPr>
          <a:xfrm>
            <a:off x="8140218" y="5416801"/>
            <a:ext cx="775334" cy="406400"/>
          </a:xfrm>
          <a:prstGeom prst="rect">
            <a:avLst/>
          </a:prstGeom>
        </p:spPr>
        <p:txBody>
          <a:bodyPr wrap="square" lIns="0" tIns="0" rIns="0" bIns="0">
            <a:spAutoFit/>
          </a:bodyPr>
          <a:lstStyle>
            <a:lvl1pPr>
              <a:defRPr sz="1600" b="0" i="0">
                <a:solidFill>
                  <a:srgbClr val="A2A2A2"/>
                </a:solidFill>
                <a:latin typeface="Lucida Sans"/>
                <a:cs typeface="Lucida Sans"/>
              </a:defRPr>
            </a:lvl1pPr>
          </a:lstStyle>
          <a:p>
            <a:pPr marL="12700">
              <a:lnSpc>
                <a:spcPts val="2345"/>
              </a:lnSpc>
            </a:pPr>
            <a:r>
              <a:rPr spc="-105" dirty="0"/>
              <a:t>pg</a:t>
            </a:r>
            <a:r>
              <a:rPr spc="-140" dirty="0"/>
              <a:t> </a:t>
            </a:r>
            <a:fld id="{81D60167-4931-47E6-BA6A-407CBD079E47}" type="slidenum">
              <a:rPr sz="4500" spc="-172" baseline="-12962" dirty="0"/>
              <a:t>‹#›</a:t>
            </a:fld>
            <a:endParaRPr sz="4500" baseline="-12962"/>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martsheet.com/agile-vs-scrum-vs-waterfall-vs-kanban" TargetMode="External"/><Relationship Id="rId2" Type="http://schemas.openxmlformats.org/officeDocument/2006/relationships/hyperlink" Target="http://www.pmsolutions.com/collateral/research/Strategies%20for%20Project%20Recovery%202011.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agilemanifesto.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533400"/>
            <a:ext cx="6172200" cy="4658968"/>
          </a:xfrm>
          <a:prstGeom prst="rect">
            <a:avLst/>
          </a:prstGeom>
        </p:spPr>
        <p:txBody>
          <a:bodyPr vert="horz" wrap="square" lIns="0" tIns="12700" rIns="0" bIns="0" rtlCol="0">
            <a:spAutoFit/>
          </a:bodyPr>
          <a:lstStyle/>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lang="en-US" spc="-30" dirty="0">
                <a:latin typeface="Lucida Sans"/>
                <a:cs typeface="Lucida Sans"/>
              </a:rPr>
              <a:t>I</a:t>
            </a:r>
            <a:r>
              <a:rPr spc="-30" dirty="0">
                <a:latin typeface="Lucida Sans"/>
                <a:cs typeface="Lucida Sans"/>
              </a:rPr>
              <a:t>ntroduction</a:t>
            </a:r>
          </a:p>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spc="-30" dirty="0">
                <a:latin typeface="Lucida Sans"/>
                <a:cs typeface="Lucida Sans"/>
              </a:rPr>
              <a:t>Agile overview</a:t>
            </a:r>
          </a:p>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spc="-30" dirty="0">
                <a:latin typeface="Lucida Sans"/>
                <a:cs typeface="Lucida Sans"/>
              </a:rPr>
              <a:t>Agile Development Cycle</a:t>
            </a:r>
          </a:p>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spc="-30" dirty="0">
                <a:latin typeface="Lucida Sans"/>
                <a:cs typeface="Lucida Sans"/>
              </a:rPr>
              <a:t>Advantages &amp; Disadvantages of Agile</a:t>
            </a:r>
          </a:p>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spc="-30" dirty="0">
                <a:latin typeface="Lucida Sans"/>
                <a:cs typeface="Lucida Sans"/>
              </a:rPr>
              <a:t>Top Methodologies Used to Implement Agile</a:t>
            </a:r>
          </a:p>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spc="-30" dirty="0">
                <a:latin typeface="Lucida Sans"/>
                <a:cs typeface="Lucida Sans"/>
              </a:rPr>
              <a:t>Top Methodologies Used to Implement Agile </a:t>
            </a:r>
            <a:r>
              <a:rPr lang="en-US" spc="-30" dirty="0">
                <a:latin typeface="Lucida Sans"/>
                <a:cs typeface="Lucida Sans"/>
              </a:rPr>
              <a:t>–</a:t>
            </a:r>
            <a:r>
              <a:rPr spc="-30" dirty="0">
                <a:latin typeface="Lucida Sans"/>
                <a:cs typeface="Lucida Sans"/>
              </a:rPr>
              <a:t> Scrum</a:t>
            </a:r>
            <a:endParaRPr lang="en-US" spc="-30" dirty="0">
              <a:latin typeface="Lucida Sans"/>
              <a:cs typeface="Lucida Sans"/>
            </a:endParaRPr>
          </a:p>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spc="-30" dirty="0">
                <a:latin typeface="Lucida Sans"/>
                <a:cs typeface="Lucida Sans"/>
              </a:rPr>
              <a:t>Top Methodologies Used to Implement Agile - Kanban</a:t>
            </a:r>
          </a:p>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spc="-30" dirty="0">
                <a:latin typeface="Lucida Sans"/>
                <a:cs typeface="Lucida Sans"/>
              </a:rPr>
              <a:t>Other Agile Methodologies</a:t>
            </a:r>
            <a:endParaRPr lang="en-US" spc="-30" dirty="0">
              <a:latin typeface="Lucida Sans"/>
              <a:cs typeface="Lucida Sans"/>
            </a:endParaRPr>
          </a:p>
          <a:p>
            <a:pPr marL="298450" marR="69850" lvl="1" indent="-285750" algn="just">
              <a:lnSpc>
                <a:spcPct val="150000"/>
              </a:lnSpc>
              <a:spcBef>
                <a:spcPts val="100"/>
              </a:spcBef>
              <a:buClr>
                <a:srgbClr val="25408F"/>
              </a:buClr>
              <a:buFont typeface="Arial" panose="020B0604020202020204" pitchFamily="34" charset="0"/>
              <a:buChar char="•"/>
              <a:tabLst>
                <a:tab pos="327025" algn="l"/>
                <a:tab pos="327660" algn="l"/>
              </a:tabLst>
            </a:pPr>
            <a:r>
              <a:rPr spc="-30" dirty="0">
                <a:latin typeface="Lucida Sans"/>
                <a:cs typeface="Lucida Sans"/>
              </a:rPr>
              <a:t>How to Get Started With Agile</a:t>
            </a:r>
          </a:p>
          <a:p>
            <a:pPr marL="298450" marR="69850" lvl="1" indent="-285750" algn="just">
              <a:lnSpc>
                <a:spcPct val="150000"/>
              </a:lnSpc>
              <a:spcBef>
                <a:spcPts val="100"/>
              </a:spcBef>
              <a:buFont typeface="Arial" panose="020B0604020202020204" pitchFamily="34" charset="0"/>
              <a:buChar char="•"/>
              <a:tabLst>
                <a:tab pos="327025" algn="l"/>
              </a:tabLst>
            </a:pPr>
            <a:r>
              <a:rPr spc="-30" dirty="0">
                <a:latin typeface="Lucida Sans"/>
                <a:cs typeface="Lucida Sans"/>
              </a:rPr>
              <a:t>Finding the Best Agile Tool</a:t>
            </a:r>
          </a:p>
          <a:p>
            <a:pPr marL="298450" marR="69850" lvl="1" indent="-285750" algn="just">
              <a:lnSpc>
                <a:spcPct val="150000"/>
              </a:lnSpc>
              <a:spcBef>
                <a:spcPts val="100"/>
              </a:spcBef>
              <a:buFont typeface="Arial" panose="020B0604020202020204" pitchFamily="34" charset="0"/>
              <a:buChar char="•"/>
              <a:tabLst>
                <a:tab pos="327025" algn="l"/>
              </a:tabLst>
            </a:pPr>
            <a:r>
              <a:rPr spc="-30" dirty="0">
                <a:latin typeface="Lucida Sans"/>
                <a:cs typeface="Lucida Sans"/>
              </a:rPr>
              <a:t>About Smartsheet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915668"/>
            <a:ext cx="8260080" cy="3975447"/>
          </a:xfrm>
          <a:prstGeom prst="rect">
            <a:avLst/>
          </a:prstGeom>
        </p:spPr>
        <p:txBody>
          <a:bodyPr vert="horz" wrap="square" lIns="0" tIns="12700" rIns="0" bIns="0" rtlCol="0">
            <a:spAutoFit/>
          </a:bodyPr>
          <a:lstStyle/>
          <a:p>
            <a:pPr marL="12700" marR="5080" algn="just">
              <a:lnSpc>
                <a:spcPct val="100000"/>
              </a:lnSpc>
              <a:spcBef>
                <a:spcPts val="100"/>
              </a:spcBef>
            </a:pPr>
            <a:r>
              <a:rPr sz="1500" spc="-35" dirty="0">
                <a:latin typeface="Lucida Sans"/>
                <a:cs typeface="Lucida Sans"/>
              </a:rPr>
              <a:t>While </a:t>
            </a:r>
            <a:r>
              <a:rPr sz="1500" spc="-50" dirty="0">
                <a:latin typeface="Lucida Sans"/>
                <a:cs typeface="Lucida Sans"/>
              </a:rPr>
              <a:t>Scrum </a:t>
            </a:r>
            <a:r>
              <a:rPr sz="1500" spc="-55" dirty="0">
                <a:latin typeface="Lucida Sans"/>
                <a:cs typeface="Lucida Sans"/>
              </a:rPr>
              <a:t>offers some </a:t>
            </a:r>
            <a:r>
              <a:rPr sz="1500" spc="-40" dirty="0">
                <a:latin typeface="Lucida Sans"/>
                <a:cs typeface="Lucida Sans"/>
              </a:rPr>
              <a:t>concrete </a:t>
            </a:r>
            <a:r>
              <a:rPr sz="1500" spc="-55" dirty="0">
                <a:latin typeface="Lucida Sans"/>
                <a:cs typeface="Lucida Sans"/>
              </a:rPr>
              <a:t>benefits, </a:t>
            </a:r>
            <a:r>
              <a:rPr sz="1500" spc="-75" dirty="0">
                <a:latin typeface="Lucida Sans"/>
                <a:cs typeface="Lucida Sans"/>
              </a:rPr>
              <a:t>it </a:t>
            </a:r>
            <a:r>
              <a:rPr sz="1500" spc="-45" dirty="0">
                <a:latin typeface="Lucida Sans"/>
                <a:cs typeface="Lucida Sans"/>
              </a:rPr>
              <a:t>also </a:t>
            </a:r>
            <a:r>
              <a:rPr sz="1500" spc="-50" dirty="0">
                <a:latin typeface="Lucida Sans"/>
                <a:cs typeface="Lucida Sans"/>
              </a:rPr>
              <a:t>has </a:t>
            </a:r>
            <a:r>
              <a:rPr sz="1500" spc="-55" dirty="0">
                <a:latin typeface="Lucida Sans"/>
                <a:cs typeface="Lucida Sans"/>
              </a:rPr>
              <a:t>some </a:t>
            </a:r>
            <a:r>
              <a:rPr sz="1500" spc="-50" dirty="0">
                <a:latin typeface="Lucida Sans"/>
                <a:cs typeface="Lucida Sans"/>
              </a:rPr>
              <a:t>downsides. Scrum  requires </a:t>
            </a:r>
            <a:r>
              <a:rPr sz="1500" spc="-25" dirty="0">
                <a:latin typeface="Lucida Sans"/>
                <a:cs typeface="Lucida Sans"/>
              </a:rPr>
              <a:t>a </a:t>
            </a:r>
            <a:r>
              <a:rPr sz="1500" spc="-65" dirty="0">
                <a:latin typeface="Lucida Sans"/>
                <a:cs typeface="Lucida Sans"/>
              </a:rPr>
              <a:t>high </a:t>
            </a:r>
            <a:r>
              <a:rPr sz="1500" spc="-30" dirty="0">
                <a:latin typeface="Lucida Sans"/>
                <a:cs typeface="Lucida Sans"/>
              </a:rPr>
              <a:t>level </a:t>
            </a:r>
            <a:r>
              <a:rPr sz="1500" spc="-65" dirty="0">
                <a:latin typeface="Lucida Sans"/>
                <a:cs typeface="Lucida Sans"/>
              </a:rPr>
              <a:t>of </a:t>
            </a:r>
            <a:r>
              <a:rPr sz="1500" spc="-40" dirty="0">
                <a:latin typeface="Lucida Sans"/>
                <a:cs typeface="Lucida Sans"/>
              </a:rPr>
              <a:t>experience </a:t>
            </a:r>
            <a:r>
              <a:rPr sz="1500" spc="-50" dirty="0">
                <a:latin typeface="Lucida Sans"/>
                <a:cs typeface="Lucida Sans"/>
              </a:rPr>
              <a:t>and </a:t>
            </a:r>
            <a:r>
              <a:rPr sz="1500" spc="-75" dirty="0">
                <a:latin typeface="Lucida Sans"/>
                <a:cs typeface="Lucida Sans"/>
              </a:rPr>
              <a:t>commitment </a:t>
            </a:r>
            <a:r>
              <a:rPr sz="1500" spc="-85" dirty="0">
                <a:latin typeface="Lucida Sans"/>
                <a:cs typeface="Lucida Sans"/>
              </a:rPr>
              <a:t>from </a:t>
            </a:r>
            <a:r>
              <a:rPr sz="1500" spc="-50" dirty="0">
                <a:latin typeface="Lucida Sans"/>
                <a:cs typeface="Lucida Sans"/>
              </a:rPr>
              <a:t>the </a:t>
            </a:r>
            <a:r>
              <a:rPr sz="1500" spc="-60" dirty="0">
                <a:latin typeface="Lucida Sans"/>
                <a:cs typeface="Lucida Sans"/>
              </a:rPr>
              <a:t>team </a:t>
            </a:r>
            <a:r>
              <a:rPr sz="1500" spc="-50" dirty="0">
                <a:latin typeface="Lucida Sans"/>
                <a:cs typeface="Lucida Sans"/>
              </a:rPr>
              <a:t>and</a:t>
            </a:r>
            <a:r>
              <a:rPr sz="1500" spc="-105" dirty="0">
                <a:latin typeface="Lucida Sans"/>
                <a:cs typeface="Lucida Sans"/>
              </a:rPr>
              <a:t> </a:t>
            </a:r>
            <a:r>
              <a:rPr sz="1500" spc="-50" dirty="0">
                <a:latin typeface="Lucida Sans"/>
                <a:cs typeface="Lucida Sans"/>
              </a:rPr>
              <a:t>projects  </a:t>
            </a:r>
            <a:r>
              <a:rPr sz="1500" spc="-40" dirty="0">
                <a:latin typeface="Lucida Sans"/>
                <a:cs typeface="Lucida Sans"/>
              </a:rPr>
              <a:t>can </a:t>
            </a:r>
            <a:r>
              <a:rPr sz="1500" spc="-25" dirty="0">
                <a:latin typeface="Lucida Sans"/>
                <a:cs typeface="Lucida Sans"/>
              </a:rPr>
              <a:t>be </a:t>
            </a:r>
            <a:r>
              <a:rPr sz="1500" spc="-55" dirty="0">
                <a:latin typeface="Lucida Sans"/>
                <a:cs typeface="Lucida Sans"/>
              </a:rPr>
              <a:t>at </a:t>
            </a:r>
            <a:r>
              <a:rPr sz="1500" spc="-65" dirty="0">
                <a:latin typeface="Lucida Sans"/>
                <a:cs typeface="Lucida Sans"/>
              </a:rPr>
              <a:t>risk of </a:t>
            </a:r>
            <a:r>
              <a:rPr sz="1500" spc="-35" dirty="0">
                <a:latin typeface="Lucida Sans"/>
                <a:cs typeface="Lucida Sans"/>
              </a:rPr>
              <a:t>scope</a:t>
            </a:r>
            <a:r>
              <a:rPr sz="1500" spc="-114" dirty="0">
                <a:latin typeface="Lucida Sans"/>
                <a:cs typeface="Lucida Sans"/>
              </a:rPr>
              <a:t> </a:t>
            </a:r>
            <a:r>
              <a:rPr sz="1500" spc="-40" dirty="0">
                <a:latin typeface="Lucida Sans"/>
                <a:cs typeface="Lucida Sans"/>
              </a:rPr>
              <a:t>creep:</a:t>
            </a:r>
            <a:endParaRPr sz="1500" dirty="0">
              <a:latin typeface="Lucida Sans"/>
              <a:cs typeface="Lucida Sans"/>
            </a:endParaRPr>
          </a:p>
          <a:p>
            <a:pPr algn="just">
              <a:lnSpc>
                <a:spcPct val="100000"/>
              </a:lnSpc>
              <a:spcBef>
                <a:spcPts val="40"/>
              </a:spcBef>
            </a:pPr>
            <a:endParaRPr sz="1500" dirty="0">
              <a:latin typeface="Times New Roman"/>
              <a:cs typeface="Times New Roman"/>
            </a:endParaRPr>
          </a:p>
          <a:p>
            <a:pPr marL="139700" marR="78105" algn="just">
              <a:lnSpc>
                <a:spcPct val="100000"/>
              </a:lnSpc>
            </a:pPr>
            <a:r>
              <a:rPr sz="1500" b="1" spc="-65" dirty="0">
                <a:latin typeface="Arial"/>
                <a:cs typeface="Arial"/>
              </a:rPr>
              <a:t>Risk </a:t>
            </a:r>
            <a:r>
              <a:rPr sz="1500" b="1" spc="-35" dirty="0">
                <a:latin typeface="Arial"/>
                <a:cs typeface="Arial"/>
              </a:rPr>
              <a:t>of </a:t>
            </a:r>
            <a:r>
              <a:rPr sz="1500" b="1" spc="-45" dirty="0">
                <a:latin typeface="Arial"/>
                <a:cs typeface="Arial"/>
              </a:rPr>
              <a:t>scope </a:t>
            </a:r>
            <a:r>
              <a:rPr sz="1500" b="1" spc="-40" dirty="0">
                <a:latin typeface="Arial"/>
                <a:cs typeface="Arial"/>
              </a:rPr>
              <a:t>creep: </a:t>
            </a:r>
            <a:r>
              <a:rPr sz="1500" spc="-30" dirty="0">
                <a:latin typeface="Lucida Sans"/>
                <a:cs typeface="Lucida Sans"/>
              </a:rPr>
              <a:t>Some </a:t>
            </a:r>
            <a:r>
              <a:rPr sz="1500" spc="-50" dirty="0">
                <a:latin typeface="Lucida Sans"/>
                <a:cs typeface="Lucida Sans"/>
              </a:rPr>
              <a:t>Scrum projects </a:t>
            </a:r>
            <a:r>
              <a:rPr sz="1500" spc="-40" dirty="0">
                <a:latin typeface="Lucida Sans"/>
                <a:cs typeface="Lucida Sans"/>
              </a:rPr>
              <a:t>can experience </a:t>
            </a:r>
            <a:r>
              <a:rPr sz="1500" spc="-35" dirty="0">
                <a:latin typeface="Lucida Sans"/>
                <a:cs typeface="Lucida Sans"/>
              </a:rPr>
              <a:t>scope </a:t>
            </a:r>
            <a:r>
              <a:rPr sz="1500" spc="-30" dirty="0">
                <a:latin typeface="Lucida Sans"/>
                <a:cs typeface="Lucida Sans"/>
              </a:rPr>
              <a:t>creep </a:t>
            </a:r>
            <a:r>
              <a:rPr sz="1500" spc="-40" dirty="0">
                <a:latin typeface="Lucida Sans"/>
                <a:cs typeface="Lucida Sans"/>
              </a:rPr>
              <a:t>due  </a:t>
            </a:r>
            <a:r>
              <a:rPr sz="1500" spc="-65" dirty="0">
                <a:latin typeface="Lucida Sans"/>
                <a:cs typeface="Lucida Sans"/>
              </a:rPr>
              <a:t>to </a:t>
            </a:r>
            <a:r>
              <a:rPr sz="1500" spc="-25" dirty="0">
                <a:latin typeface="Lucida Sans"/>
                <a:cs typeface="Lucida Sans"/>
              </a:rPr>
              <a:t>a </a:t>
            </a:r>
            <a:r>
              <a:rPr sz="1500" spc="-45" dirty="0">
                <a:latin typeface="Lucida Sans"/>
                <a:cs typeface="Lucida Sans"/>
              </a:rPr>
              <a:t>lack </a:t>
            </a:r>
            <a:r>
              <a:rPr sz="1500" spc="-65" dirty="0">
                <a:latin typeface="Lucida Sans"/>
                <a:cs typeface="Lucida Sans"/>
              </a:rPr>
              <a:t>of </a:t>
            </a:r>
            <a:r>
              <a:rPr sz="1500" spc="-25" dirty="0">
                <a:latin typeface="Lucida Sans"/>
                <a:cs typeface="Lucida Sans"/>
              </a:rPr>
              <a:t>a </a:t>
            </a:r>
            <a:r>
              <a:rPr sz="1500" spc="-45" dirty="0">
                <a:latin typeface="Lucida Sans"/>
                <a:cs typeface="Lucida Sans"/>
              </a:rPr>
              <a:t>specific </a:t>
            </a:r>
            <a:r>
              <a:rPr sz="1500" spc="-40" dirty="0">
                <a:latin typeface="Lucida Sans"/>
                <a:cs typeface="Lucida Sans"/>
              </a:rPr>
              <a:t>end </a:t>
            </a:r>
            <a:r>
              <a:rPr sz="1500" spc="-50" dirty="0">
                <a:latin typeface="Lucida Sans"/>
                <a:cs typeface="Lucida Sans"/>
              </a:rPr>
              <a:t>date, </a:t>
            </a:r>
            <a:r>
              <a:rPr sz="1500" spc="-65" dirty="0">
                <a:latin typeface="Lucida Sans"/>
                <a:cs typeface="Lucida Sans"/>
              </a:rPr>
              <a:t>tempting </a:t>
            </a:r>
            <a:r>
              <a:rPr sz="1500" spc="-50" dirty="0">
                <a:latin typeface="Lucida Sans"/>
                <a:cs typeface="Lucida Sans"/>
              </a:rPr>
              <a:t>stakeholders </a:t>
            </a:r>
            <a:r>
              <a:rPr sz="1500" spc="-65" dirty="0">
                <a:latin typeface="Lucida Sans"/>
                <a:cs typeface="Lucida Sans"/>
              </a:rPr>
              <a:t>to </a:t>
            </a:r>
            <a:r>
              <a:rPr sz="1500" spc="-35" dirty="0">
                <a:latin typeface="Lucida Sans"/>
                <a:cs typeface="Lucida Sans"/>
              </a:rPr>
              <a:t>keep </a:t>
            </a:r>
            <a:r>
              <a:rPr sz="1500" spc="-50" dirty="0">
                <a:latin typeface="Lucida Sans"/>
                <a:cs typeface="Lucida Sans"/>
              </a:rPr>
              <a:t>requesting  </a:t>
            </a:r>
            <a:r>
              <a:rPr sz="1500" spc="-55" dirty="0">
                <a:latin typeface="Lucida Sans"/>
                <a:cs typeface="Lucida Sans"/>
              </a:rPr>
              <a:t>additional</a:t>
            </a:r>
            <a:r>
              <a:rPr sz="1500" spc="-65" dirty="0">
                <a:latin typeface="Lucida Sans"/>
                <a:cs typeface="Lucida Sans"/>
              </a:rPr>
              <a:t> functionality.</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125730" algn="just">
              <a:lnSpc>
                <a:spcPct val="100000"/>
              </a:lnSpc>
            </a:pPr>
            <a:r>
              <a:rPr sz="1500" b="1" spc="-55" dirty="0">
                <a:latin typeface="Arial"/>
                <a:cs typeface="Arial"/>
              </a:rPr>
              <a:t>Team </a:t>
            </a:r>
            <a:r>
              <a:rPr sz="1500" b="1" spc="-35" dirty="0">
                <a:latin typeface="Arial"/>
                <a:cs typeface="Arial"/>
              </a:rPr>
              <a:t>requires </a:t>
            </a:r>
            <a:r>
              <a:rPr sz="1500" b="1" spc="-30" dirty="0">
                <a:latin typeface="Arial"/>
                <a:cs typeface="Arial"/>
              </a:rPr>
              <a:t>experience </a:t>
            </a:r>
            <a:r>
              <a:rPr sz="1500" b="1" spc="-35" dirty="0">
                <a:latin typeface="Arial"/>
                <a:cs typeface="Arial"/>
              </a:rPr>
              <a:t>and </a:t>
            </a:r>
            <a:r>
              <a:rPr sz="1500" b="1" spc="-45" dirty="0">
                <a:latin typeface="Arial"/>
                <a:cs typeface="Arial"/>
              </a:rPr>
              <a:t>commitment: </a:t>
            </a:r>
            <a:r>
              <a:rPr sz="1500" spc="-45" dirty="0">
                <a:latin typeface="Lucida Sans"/>
                <a:cs typeface="Lucida Sans"/>
              </a:rPr>
              <a:t>The </a:t>
            </a:r>
            <a:r>
              <a:rPr sz="1500" spc="-60" dirty="0">
                <a:latin typeface="Lucida Sans"/>
                <a:cs typeface="Lucida Sans"/>
              </a:rPr>
              <a:t>team </a:t>
            </a:r>
            <a:r>
              <a:rPr sz="1500" spc="-35" dirty="0">
                <a:latin typeface="Lucida Sans"/>
                <a:cs typeface="Lucida Sans"/>
              </a:rPr>
              <a:t>needs </a:t>
            </a:r>
            <a:r>
              <a:rPr sz="1500" spc="-65" dirty="0">
                <a:latin typeface="Lucida Sans"/>
                <a:cs typeface="Lucida Sans"/>
              </a:rPr>
              <a:t>to </a:t>
            </a:r>
            <a:r>
              <a:rPr sz="1500" spc="-25" dirty="0">
                <a:latin typeface="Lucida Sans"/>
                <a:cs typeface="Lucida Sans"/>
              </a:rPr>
              <a:t>be </a:t>
            </a:r>
            <a:r>
              <a:rPr sz="1500" spc="-70" dirty="0">
                <a:latin typeface="Lucida Sans"/>
                <a:cs typeface="Lucida Sans"/>
              </a:rPr>
              <a:t>familiar  </a:t>
            </a:r>
            <a:r>
              <a:rPr sz="1500" spc="-65" dirty="0">
                <a:latin typeface="Lucida Sans"/>
                <a:cs typeface="Lucida Sans"/>
              </a:rPr>
              <a:t>with </a:t>
            </a:r>
            <a:r>
              <a:rPr sz="1500" spc="-50" dirty="0">
                <a:latin typeface="Lucida Sans"/>
                <a:cs typeface="Lucida Sans"/>
              </a:rPr>
              <a:t>Scrum </a:t>
            </a:r>
            <a:r>
              <a:rPr sz="1500" spc="-55" dirty="0">
                <a:latin typeface="Lucida Sans"/>
                <a:cs typeface="Lucida Sans"/>
              </a:rPr>
              <a:t>principles </a:t>
            </a:r>
            <a:r>
              <a:rPr sz="1500" spc="-65" dirty="0">
                <a:latin typeface="Lucida Sans"/>
                <a:cs typeface="Lucida Sans"/>
              </a:rPr>
              <a:t>to </a:t>
            </a:r>
            <a:r>
              <a:rPr sz="1500" spc="-35" dirty="0">
                <a:latin typeface="Lucida Sans"/>
                <a:cs typeface="Lucida Sans"/>
              </a:rPr>
              <a:t>succeed, as </a:t>
            </a:r>
            <a:r>
              <a:rPr sz="1500" spc="-40" dirty="0">
                <a:latin typeface="Lucida Sans"/>
                <a:cs typeface="Lucida Sans"/>
              </a:rPr>
              <a:t>well </a:t>
            </a:r>
            <a:r>
              <a:rPr sz="1500" spc="-35" dirty="0">
                <a:latin typeface="Lucida Sans"/>
                <a:cs typeface="Lucida Sans"/>
              </a:rPr>
              <a:t>as needs </a:t>
            </a:r>
            <a:r>
              <a:rPr sz="1500" spc="-65" dirty="0">
                <a:latin typeface="Lucida Sans"/>
                <a:cs typeface="Lucida Sans"/>
              </a:rPr>
              <a:t>to </a:t>
            </a:r>
            <a:r>
              <a:rPr sz="1500" spc="-80" dirty="0">
                <a:latin typeface="Lucida Sans"/>
                <a:cs typeface="Lucida Sans"/>
              </a:rPr>
              <a:t>commit </a:t>
            </a:r>
            <a:r>
              <a:rPr sz="1500" spc="-65" dirty="0">
                <a:latin typeface="Lucida Sans"/>
                <a:cs typeface="Lucida Sans"/>
              </a:rPr>
              <a:t>to </a:t>
            </a:r>
            <a:r>
              <a:rPr sz="1500" spc="-50" dirty="0">
                <a:latin typeface="Lucida Sans"/>
                <a:cs typeface="Lucida Sans"/>
              </a:rPr>
              <a:t>the daily  </a:t>
            </a:r>
            <a:r>
              <a:rPr sz="1500" spc="-55" dirty="0">
                <a:latin typeface="Lucida Sans"/>
                <a:cs typeface="Lucida Sans"/>
              </a:rPr>
              <a:t>meetings </a:t>
            </a:r>
            <a:r>
              <a:rPr sz="1500" spc="-50" dirty="0">
                <a:latin typeface="Lucida Sans"/>
                <a:cs typeface="Lucida Sans"/>
              </a:rPr>
              <a:t>and stay </a:t>
            </a:r>
            <a:r>
              <a:rPr sz="1500" spc="-60" dirty="0">
                <a:latin typeface="Lucida Sans"/>
                <a:cs typeface="Lucida Sans"/>
              </a:rPr>
              <a:t>on </a:t>
            </a:r>
            <a:r>
              <a:rPr sz="1500" spc="-50" dirty="0">
                <a:latin typeface="Lucida Sans"/>
                <a:cs typeface="Lucida Sans"/>
              </a:rPr>
              <a:t>the </a:t>
            </a:r>
            <a:r>
              <a:rPr sz="1500" spc="-60" dirty="0">
                <a:latin typeface="Lucida Sans"/>
                <a:cs typeface="Lucida Sans"/>
              </a:rPr>
              <a:t>team </a:t>
            </a:r>
            <a:r>
              <a:rPr sz="1500" spc="-70" dirty="0">
                <a:latin typeface="Lucida Sans"/>
                <a:cs typeface="Lucida Sans"/>
              </a:rPr>
              <a:t>for </a:t>
            </a:r>
            <a:r>
              <a:rPr sz="1500" spc="-50" dirty="0">
                <a:latin typeface="Lucida Sans"/>
                <a:cs typeface="Lucida Sans"/>
              </a:rPr>
              <a:t>the entire</a:t>
            </a:r>
            <a:r>
              <a:rPr sz="1500" spc="-95" dirty="0">
                <a:latin typeface="Lucida Sans"/>
                <a:cs typeface="Lucida Sans"/>
              </a:rPr>
              <a:t> </a:t>
            </a:r>
            <a:r>
              <a:rPr sz="1500" spc="-55" dirty="0">
                <a:latin typeface="Lucida Sans"/>
                <a:cs typeface="Lucida Sans"/>
              </a:rPr>
              <a:t>project.</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92075" algn="just">
              <a:lnSpc>
                <a:spcPct val="100000"/>
              </a:lnSpc>
            </a:pPr>
            <a:r>
              <a:rPr sz="1500" b="1" spc="-30" dirty="0">
                <a:latin typeface="Arial"/>
                <a:cs typeface="Arial"/>
              </a:rPr>
              <a:t>The </a:t>
            </a:r>
            <a:r>
              <a:rPr sz="1500" b="1" spc="-35" dirty="0">
                <a:latin typeface="Arial"/>
                <a:cs typeface="Arial"/>
              </a:rPr>
              <a:t>wrong </a:t>
            </a:r>
            <a:r>
              <a:rPr sz="1500" b="1" spc="-55" dirty="0">
                <a:latin typeface="Arial"/>
                <a:cs typeface="Arial"/>
              </a:rPr>
              <a:t>Scrum </a:t>
            </a:r>
            <a:r>
              <a:rPr sz="1500" b="1" spc="-30" dirty="0">
                <a:latin typeface="Arial"/>
                <a:cs typeface="Arial"/>
              </a:rPr>
              <a:t>Master </a:t>
            </a:r>
            <a:r>
              <a:rPr sz="1500" b="1" spc="-40" dirty="0">
                <a:latin typeface="Arial"/>
                <a:cs typeface="Arial"/>
              </a:rPr>
              <a:t>can </a:t>
            </a:r>
            <a:r>
              <a:rPr sz="1500" b="1" spc="-45" dirty="0">
                <a:latin typeface="Arial"/>
                <a:cs typeface="Arial"/>
              </a:rPr>
              <a:t>ruin </a:t>
            </a:r>
            <a:r>
              <a:rPr sz="1500" b="1" spc="-40" dirty="0">
                <a:latin typeface="Arial"/>
                <a:cs typeface="Arial"/>
              </a:rPr>
              <a:t>everything: </a:t>
            </a:r>
            <a:r>
              <a:rPr sz="1500" spc="-45" dirty="0">
                <a:latin typeface="Lucida Sans"/>
                <a:cs typeface="Lucida Sans"/>
              </a:rPr>
              <a:t>The </a:t>
            </a:r>
            <a:r>
              <a:rPr sz="1500" spc="-50" dirty="0">
                <a:latin typeface="Lucida Sans"/>
                <a:cs typeface="Lucida Sans"/>
              </a:rPr>
              <a:t>Scrum Master </a:t>
            </a:r>
            <a:r>
              <a:rPr sz="1500" spc="-55" dirty="0">
                <a:latin typeface="Lucida Sans"/>
                <a:cs typeface="Lucida Sans"/>
              </a:rPr>
              <a:t>is </a:t>
            </a:r>
            <a:r>
              <a:rPr sz="1500" spc="-35" dirty="0">
                <a:latin typeface="Lucida Sans"/>
                <a:cs typeface="Lucida Sans"/>
              </a:rPr>
              <a:t>very  </a:t>
            </a:r>
            <a:r>
              <a:rPr sz="1500" spc="-60" dirty="0">
                <a:latin typeface="Lucida Sans"/>
                <a:cs typeface="Lucida Sans"/>
              </a:rPr>
              <a:t>different </a:t>
            </a:r>
            <a:r>
              <a:rPr sz="1500" spc="-85" dirty="0">
                <a:latin typeface="Lucida Sans"/>
                <a:cs typeface="Lucida Sans"/>
              </a:rPr>
              <a:t>from </a:t>
            </a:r>
            <a:r>
              <a:rPr sz="1500" spc="-25" dirty="0">
                <a:latin typeface="Lucida Sans"/>
                <a:cs typeface="Lucida Sans"/>
              </a:rPr>
              <a:t>a </a:t>
            </a:r>
            <a:r>
              <a:rPr sz="1500" spc="-50" dirty="0">
                <a:latin typeface="Lucida Sans"/>
                <a:cs typeface="Lucida Sans"/>
              </a:rPr>
              <a:t>project </a:t>
            </a:r>
            <a:r>
              <a:rPr sz="1500" spc="-70" dirty="0">
                <a:latin typeface="Lucida Sans"/>
                <a:cs typeface="Lucida Sans"/>
              </a:rPr>
              <a:t>manager. </a:t>
            </a:r>
            <a:r>
              <a:rPr sz="1500" spc="-45" dirty="0">
                <a:latin typeface="Lucida Sans"/>
                <a:cs typeface="Lucida Sans"/>
              </a:rPr>
              <a:t>The </a:t>
            </a:r>
            <a:r>
              <a:rPr sz="1500" spc="-50" dirty="0">
                <a:latin typeface="Lucida Sans"/>
                <a:cs typeface="Lucida Sans"/>
              </a:rPr>
              <a:t>Scrum Master </a:t>
            </a:r>
            <a:r>
              <a:rPr sz="1500" spc="-35" dirty="0">
                <a:latin typeface="Lucida Sans"/>
                <a:cs typeface="Lucida Sans"/>
              </a:rPr>
              <a:t>does </a:t>
            </a:r>
            <a:r>
              <a:rPr sz="1500" spc="-65" dirty="0">
                <a:latin typeface="Lucida Sans"/>
                <a:cs typeface="Lucida Sans"/>
              </a:rPr>
              <a:t>not </a:t>
            </a:r>
            <a:r>
              <a:rPr sz="1500" spc="-30" dirty="0">
                <a:latin typeface="Lucida Sans"/>
                <a:cs typeface="Lucida Sans"/>
              </a:rPr>
              <a:t>have</a:t>
            </a:r>
            <a:r>
              <a:rPr sz="1500" spc="-100" dirty="0">
                <a:latin typeface="Lucida Sans"/>
                <a:cs typeface="Lucida Sans"/>
              </a:rPr>
              <a:t> </a:t>
            </a:r>
            <a:r>
              <a:rPr sz="1500" spc="-60" dirty="0">
                <a:latin typeface="Lucida Sans"/>
                <a:cs typeface="Lucida Sans"/>
              </a:rPr>
              <a:t>authority  </a:t>
            </a:r>
            <a:r>
              <a:rPr sz="1500" spc="-40" dirty="0">
                <a:latin typeface="Lucida Sans"/>
                <a:cs typeface="Lucida Sans"/>
              </a:rPr>
              <a:t>over </a:t>
            </a:r>
            <a:r>
              <a:rPr sz="1500" spc="-50" dirty="0">
                <a:latin typeface="Lucida Sans"/>
                <a:cs typeface="Lucida Sans"/>
              </a:rPr>
              <a:t>the </a:t>
            </a:r>
            <a:r>
              <a:rPr sz="1500" spc="-65" dirty="0">
                <a:latin typeface="Lucida Sans"/>
                <a:cs typeface="Lucida Sans"/>
              </a:rPr>
              <a:t>team, </a:t>
            </a:r>
            <a:r>
              <a:rPr sz="1500" spc="-45" dirty="0">
                <a:latin typeface="Lucida Sans"/>
                <a:cs typeface="Lucida Sans"/>
              </a:rPr>
              <a:t>so </a:t>
            </a:r>
            <a:r>
              <a:rPr sz="1500" spc="-35" dirty="0">
                <a:latin typeface="Lucida Sans"/>
                <a:cs typeface="Lucida Sans"/>
              </a:rPr>
              <a:t>he </a:t>
            </a:r>
            <a:r>
              <a:rPr sz="1500" spc="-65" dirty="0">
                <a:latin typeface="Lucida Sans"/>
                <a:cs typeface="Lucida Sans"/>
              </a:rPr>
              <a:t>or </a:t>
            </a:r>
            <a:r>
              <a:rPr sz="1500" spc="-40" dirty="0">
                <a:latin typeface="Lucida Sans"/>
                <a:cs typeface="Lucida Sans"/>
              </a:rPr>
              <a:t>she </a:t>
            </a:r>
            <a:r>
              <a:rPr sz="1500" spc="-80" dirty="0">
                <a:latin typeface="Lucida Sans"/>
                <a:cs typeface="Lucida Sans"/>
              </a:rPr>
              <a:t>must </a:t>
            </a:r>
            <a:r>
              <a:rPr sz="1500" spc="-75" dirty="0">
                <a:latin typeface="Lucida Sans"/>
                <a:cs typeface="Lucida Sans"/>
              </a:rPr>
              <a:t>trust </a:t>
            </a:r>
            <a:r>
              <a:rPr sz="1500" spc="-50" dirty="0">
                <a:latin typeface="Lucida Sans"/>
                <a:cs typeface="Lucida Sans"/>
              </a:rPr>
              <a:t>the </a:t>
            </a:r>
            <a:r>
              <a:rPr sz="1500" spc="-60" dirty="0">
                <a:latin typeface="Lucida Sans"/>
                <a:cs typeface="Lucida Sans"/>
              </a:rPr>
              <a:t>team </a:t>
            </a:r>
            <a:r>
              <a:rPr sz="1500" spc="-65" dirty="0">
                <a:latin typeface="Lucida Sans"/>
                <a:cs typeface="Lucida Sans"/>
              </a:rPr>
              <a:t>to </a:t>
            </a:r>
            <a:r>
              <a:rPr sz="1500" spc="-50" dirty="0">
                <a:latin typeface="Lucida Sans"/>
                <a:cs typeface="Lucida Sans"/>
              </a:rPr>
              <a:t>complete the</a:t>
            </a:r>
            <a:r>
              <a:rPr sz="1500" spc="-85" dirty="0">
                <a:latin typeface="Lucida Sans"/>
                <a:cs typeface="Lucida Sans"/>
              </a:rPr>
              <a:t> </a:t>
            </a:r>
            <a:r>
              <a:rPr sz="1500" spc="-65" dirty="0">
                <a:latin typeface="Lucida Sans"/>
                <a:cs typeface="Lucida Sans"/>
              </a:rPr>
              <a:t>work.</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78105" algn="just">
              <a:lnSpc>
                <a:spcPct val="100000"/>
              </a:lnSpc>
            </a:pPr>
            <a:r>
              <a:rPr sz="1500" b="1" spc="-50" dirty="0">
                <a:latin typeface="Arial"/>
                <a:cs typeface="Arial"/>
              </a:rPr>
              <a:t>Poorly </a:t>
            </a:r>
            <a:r>
              <a:rPr sz="1500" b="1" spc="-25" dirty="0">
                <a:latin typeface="Arial"/>
                <a:cs typeface="Arial"/>
              </a:rPr>
              <a:t>defined </a:t>
            </a:r>
            <a:r>
              <a:rPr sz="1500" b="1" spc="-50" dirty="0">
                <a:latin typeface="Arial"/>
                <a:cs typeface="Arial"/>
              </a:rPr>
              <a:t>tasks </a:t>
            </a:r>
            <a:r>
              <a:rPr sz="1500" b="1" spc="-40" dirty="0">
                <a:latin typeface="Arial"/>
                <a:cs typeface="Arial"/>
              </a:rPr>
              <a:t>can </a:t>
            </a:r>
            <a:r>
              <a:rPr sz="1500" b="1" spc="-25" dirty="0">
                <a:latin typeface="Arial"/>
                <a:cs typeface="Arial"/>
              </a:rPr>
              <a:t>lead </a:t>
            </a:r>
            <a:r>
              <a:rPr sz="1500" b="1" spc="-30" dirty="0">
                <a:latin typeface="Arial"/>
                <a:cs typeface="Arial"/>
              </a:rPr>
              <a:t>to </a:t>
            </a:r>
            <a:r>
              <a:rPr sz="1500" b="1" spc="-50" dirty="0">
                <a:latin typeface="Arial"/>
                <a:cs typeface="Arial"/>
              </a:rPr>
              <a:t>inaccuracies: </a:t>
            </a:r>
            <a:r>
              <a:rPr sz="1500" spc="-40" dirty="0">
                <a:latin typeface="Lucida Sans"/>
                <a:cs typeface="Lucida Sans"/>
              </a:rPr>
              <a:t>Project </a:t>
            </a:r>
            <a:r>
              <a:rPr sz="1500" spc="-50" dirty="0">
                <a:latin typeface="Lucida Sans"/>
                <a:cs typeface="Lucida Sans"/>
              </a:rPr>
              <a:t>costs and </a:t>
            </a:r>
            <a:r>
              <a:rPr sz="1500" spc="-60" dirty="0">
                <a:latin typeface="Lucida Sans"/>
                <a:cs typeface="Lucida Sans"/>
              </a:rPr>
              <a:t>timelines  </a:t>
            </a:r>
            <a:r>
              <a:rPr sz="1500" spc="-65" dirty="0">
                <a:latin typeface="Lucida Sans"/>
                <a:cs typeface="Lucida Sans"/>
              </a:rPr>
              <a:t>won’t </a:t>
            </a:r>
            <a:r>
              <a:rPr sz="1500" spc="-25" dirty="0">
                <a:latin typeface="Lucida Sans"/>
                <a:cs typeface="Lucida Sans"/>
              </a:rPr>
              <a:t>be </a:t>
            </a:r>
            <a:r>
              <a:rPr sz="1500" spc="-40" dirty="0">
                <a:latin typeface="Lucida Sans"/>
                <a:cs typeface="Lucida Sans"/>
              </a:rPr>
              <a:t>accurate </a:t>
            </a:r>
            <a:r>
              <a:rPr sz="1500" spc="-75" dirty="0">
                <a:latin typeface="Lucida Sans"/>
                <a:cs typeface="Lucida Sans"/>
              </a:rPr>
              <a:t>if </a:t>
            </a:r>
            <a:r>
              <a:rPr sz="1500" spc="-55" dirty="0">
                <a:latin typeface="Lucida Sans"/>
                <a:cs typeface="Lucida Sans"/>
              </a:rPr>
              <a:t>tasks </a:t>
            </a:r>
            <a:r>
              <a:rPr sz="1500" spc="-35" dirty="0">
                <a:latin typeface="Lucida Sans"/>
                <a:cs typeface="Lucida Sans"/>
              </a:rPr>
              <a:t>are </a:t>
            </a:r>
            <a:r>
              <a:rPr sz="1500" spc="-65" dirty="0">
                <a:latin typeface="Lucida Sans"/>
                <a:cs typeface="Lucida Sans"/>
              </a:rPr>
              <a:t>not </a:t>
            </a:r>
            <a:r>
              <a:rPr sz="1500" spc="-40" dirty="0">
                <a:latin typeface="Lucida Sans"/>
                <a:cs typeface="Lucida Sans"/>
              </a:rPr>
              <a:t>well </a:t>
            </a:r>
            <a:r>
              <a:rPr sz="1500" spc="-50" dirty="0">
                <a:latin typeface="Lucida Sans"/>
                <a:cs typeface="Lucida Sans"/>
              </a:rPr>
              <a:t>defined. </a:t>
            </a:r>
            <a:r>
              <a:rPr sz="1500" spc="-70" dirty="0">
                <a:latin typeface="Lucida Sans"/>
                <a:cs typeface="Lucida Sans"/>
              </a:rPr>
              <a:t>If </a:t>
            </a:r>
            <a:r>
              <a:rPr sz="1500" spc="-50" dirty="0">
                <a:latin typeface="Lucida Sans"/>
                <a:cs typeface="Lucida Sans"/>
              </a:rPr>
              <a:t>the </a:t>
            </a:r>
            <a:r>
              <a:rPr sz="1500" spc="-65" dirty="0">
                <a:latin typeface="Lucida Sans"/>
                <a:cs typeface="Lucida Sans"/>
              </a:rPr>
              <a:t>initial </a:t>
            </a:r>
            <a:r>
              <a:rPr sz="1500" spc="-45" dirty="0">
                <a:latin typeface="Lucida Sans"/>
                <a:cs typeface="Lucida Sans"/>
              </a:rPr>
              <a:t>goals </a:t>
            </a:r>
            <a:r>
              <a:rPr sz="1500" spc="-35" dirty="0">
                <a:latin typeface="Lucida Sans"/>
                <a:cs typeface="Lucida Sans"/>
              </a:rPr>
              <a:t>are</a:t>
            </a:r>
            <a:r>
              <a:rPr sz="1500" spc="-135" dirty="0">
                <a:latin typeface="Lucida Sans"/>
                <a:cs typeface="Lucida Sans"/>
              </a:rPr>
              <a:t> </a:t>
            </a:r>
            <a:r>
              <a:rPr sz="1500" spc="-65" dirty="0">
                <a:latin typeface="Lucida Sans"/>
                <a:cs typeface="Lucida Sans"/>
              </a:rPr>
              <a:t>unclear,  </a:t>
            </a:r>
            <a:r>
              <a:rPr sz="1500" spc="-60" dirty="0">
                <a:latin typeface="Lucida Sans"/>
                <a:cs typeface="Lucida Sans"/>
              </a:rPr>
              <a:t>planning </a:t>
            </a:r>
            <a:r>
              <a:rPr sz="1500" spc="-40" dirty="0">
                <a:latin typeface="Lucida Sans"/>
                <a:cs typeface="Lucida Sans"/>
              </a:rPr>
              <a:t>becomes </a:t>
            </a:r>
            <a:r>
              <a:rPr sz="1500" spc="-65" dirty="0">
                <a:latin typeface="Lucida Sans"/>
                <a:cs typeface="Lucida Sans"/>
              </a:rPr>
              <a:t>difficult </a:t>
            </a:r>
            <a:r>
              <a:rPr sz="1500" spc="-50" dirty="0">
                <a:latin typeface="Lucida Sans"/>
                <a:cs typeface="Lucida Sans"/>
              </a:rPr>
              <a:t>and </a:t>
            </a:r>
            <a:r>
              <a:rPr sz="1500" spc="-65" dirty="0">
                <a:latin typeface="Lucida Sans"/>
                <a:cs typeface="Lucida Sans"/>
              </a:rPr>
              <a:t>sprints </a:t>
            </a:r>
            <a:r>
              <a:rPr sz="1500" spc="-40" dirty="0">
                <a:latin typeface="Lucida Sans"/>
                <a:cs typeface="Lucida Sans"/>
              </a:rPr>
              <a:t>can </a:t>
            </a:r>
            <a:r>
              <a:rPr sz="1500" spc="-45" dirty="0">
                <a:latin typeface="Lucida Sans"/>
                <a:cs typeface="Lucida Sans"/>
              </a:rPr>
              <a:t>take </a:t>
            </a:r>
            <a:r>
              <a:rPr sz="1500" spc="-65" dirty="0">
                <a:latin typeface="Lucida Sans"/>
                <a:cs typeface="Lucida Sans"/>
              </a:rPr>
              <a:t>more </a:t>
            </a:r>
            <a:r>
              <a:rPr sz="1500" spc="-70" dirty="0">
                <a:latin typeface="Lucida Sans"/>
                <a:cs typeface="Lucida Sans"/>
              </a:rPr>
              <a:t>time </a:t>
            </a:r>
            <a:r>
              <a:rPr sz="1500" spc="-65" dirty="0">
                <a:latin typeface="Lucida Sans"/>
                <a:cs typeface="Lucida Sans"/>
              </a:rPr>
              <a:t>than </a:t>
            </a:r>
            <a:r>
              <a:rPr sz="1500" spc="-60" dirty="0">
                <a:latin typeface="Lucida Sans"/>
                <a:cs typeface="Lucida Sans"/>
              </a:rPr>
              <a:t>originally  </a:t>
            </a:r>
            <a:r>
              <a:rPr sz="1500" spc="-55" dirty="0">
                <a:latin typeface="Lucida Sans"/>
                <a:cs typeface="Lucida Sans"/>
              </a:rPr>
              <a:t>estimated.</a:t>
            </a:r>
            <a:endParaRPr sz="1500" dirty="0">
              <a:latin typeface="Lucida Sans"/>
              <a:cs typeface="Lucida Sans"/>
            </a:endParaRPr>
          </a:p>
        </p:txBody>
      </p:sp>
      <p:sp>
        <p:nvSpPr>
          <p:cNvPr id="3" name="object 3"/>
          <p:cNvSpPr txBox="1">
            <a:spLocks noGrp="1"/>
          </p:cNvSpPr>
          <p:nvPr>
            <p:ph type="title"/>
          </p:nvPr>
        </p:nvSpPr>
        <p:spPr>
          <a:xfrm>
            <a:off x="3048000" y="304800"/>
            <a:ext cx="2498725" cy="299720"/>
          </a:xfrm>
          <a:prstGeom prst="rect">
            <a:avLst/>
          </a:prstGeom>
        </p:spPr>
        <p:txBody>
          <a:bodyPr vert="horz" wrap="square" lIns="0" tIns="12700" rIns="0" bIns="0" rtlCol="0">
            <a:spAutoFit/>
          </a:bodyPr>
          <a:lstStyle/>
          <a:p>
            <a:pPr marL="12700">
              <a:lnSpc>
                <a:spcPct val="100000"/>
              </a:lnSpc>
              <a:spcBef>
                <a:spcPts val="100"/>
              </a:spcBef>
            </a:pPr>
            <a:r>
              <a:rPr spc="-70" dirty="0">
                <a:solidFill>
                  <a:srgbClr val="3F2559"/>
                </a:solidFill>
              </a:rPr>
              <a:t>Disadvantages </a:t>
            </a:r>
            <a:r>
              <a:rPr spc="-50" dirty="0">
                <a:solidFill>
                  <a:srgbClr val="3F2559"/>
                </a:solidFill>
              </a:rPr>
              <a:t>of</a:t>
            </a:r>
            <a:r>
              <a:rPr spc="-120" dirty="0">
                <a:solidFill>
                  <a:srgbClr val="3F2559"/>
                </a:solidFill>
              </a:rPr>
              <a:t> </a:t>
            </a:r>
            <a:r>
              <a:rPr spc="-100" dirty="0">
                <a:solidFill>
                  <a:srgbClr val="3F2559"/>
                </a:solidFill>
              </a:rPr>
              <a:t>Scrum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11</a:t>
            </a:r>
            <a:endParaRPr sz="4500" baseline="-12962"/>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935988"/>
            <a:ext cx="8134985" cy="4224233"/>
          </a:xfrm>
          <a:prstGeom prst="rect">
            <a:avLst/>
          </a:prstGeom>
        </p:spPr>
        <p:txBody>
          <a:bodyPr vert="horz" wrap="square" lIns="0" tIns="12700" rIns="0" bIns="0" rtlCol="0">
            <a:spAutoFit/>
          </a:bodyPr>
          <a:lstStyle/>
          <a:p>
            <a:pPr marL="12700" algn="just">
              <a:lnSpc>
                <a:spcPct val="100000"/>
              </a:lnSpc>
              <a:spcBef>
                <a:spcPts val="100"/>
              </a:spcBef>
            </a:pPr>
            <a:r>
              <a:rPr sz="1600" b="1" spc="-25" dirty="0">
                <a:latin typeface="Arial"/>
                <a:cs typeface="Arial"/>
              </a:rPr>
              <a:t>There are </a:t>
            </a:r>
            <a:r>
              <a:rPr sz="1600" b="1" spc="-20" dirty="0">
                <a:latin typeface="Arial"/>
                <a:cs typeface="Arial"/>
              </a:rPr>
              <a:t>three </a:t>
            </a:r>
            <a:r>
              <a:rPr sz="1600" b="1" spc="-45" dirty="0">
                <a:latin typeface="Arial"/>
                <a:cs typeface="Arial"/>
              </a:rPr>
              <a:t>specific </a:t>
            </a:r>
            <a:r>
              <a:rPr sz="1600" b="1" spc="-40" dirty="0">
                <a:latin typeface="Arial"/>
                <a:cs typeface="Arial"/>
              </a:rPr>
              <a:t>roles in</a:t>
            </a:r>
            <a:r>
              <a:rPr sz="1600" b="1" spc="30" dirty="0">
                <a:latin typeface="Arial"/>
                <a:cs typeface="Arial"/>
              </a:rPr>
              <a:t> </a:t>
            </a:r>
            <a:r>
              <a:rPr sz="1600" b="1" spc="-65" dirty="0">
                <a:latin typeface="Arial"/>
                <a:cs typeface="Arial"/>
              </a:rPr>
              <a:t>Scrum:</a:t>
            </a:r>
            <a:endParaRPr sz="1600" dirty="0">
              <a:latin typeface="Arial"/>
              <a:cs typeface="Arial"/>
            </a:endParaRPr>
          </a:p>
          <a:p>
            <a:pPr algn="just">
              <a:lnSpc>
                <a:spcPct val="100000"/>
              </a:lnSpc>
              <a:spcBef>
                <a:spcPts val="5"/>
              </a:spcBef>
            </a:pPr>
            <a:endParaRPr sz="1600" dirty="0">
              <a:latin typeface="Times New Roman"/>
              <a:cs typeface="Times New Roman"/>
            </a:endParaRPr>
          </a:p>
          <a:p>
            <a:pPr marL="139700" marR="155575" algn="just">
              <a:lnSpc>
                <a:spcPct val="100000"/>
              </a:lnSpc>
            </a:pPr>
            <a:r>
              <a:rPr sz="1600" b="1" spc="-45" dirty="0">
                <a:latin typeface="Arial"/>
                <a:cs typeface="Arial"/>
              </a:rPr>
              <a:t>Product </a:t>
            </a:r>
            <a:r>
              <a:rPr sz="1600" b="1" spc="-40" dirty="0">
                <a:latin typeface="Arial"/>
                <a:cs typeface="Arial"/>
              </a:rPr>
              <a:t>Owner: </a:t>
            </a:r>
            <a:r>
              <a:rPr sz="1600" spc="-45" dirty="0">
                <a:latin typeface="Lucida Sans"/>
                <a:cs typeface="Lucida Sans"/>
              </a:rPr>
              <a:t>The </a:t>
            </a:r>
            <a:r>
              <a:rPr sz="1600" spc="-50" dirty="0">
                <a:latin typeface="Lucida Sans"/>
                <a:cs typeface="Lucida Sans"/>
              </a:rPr>
              <a:t>Scrum </a:t>
            </a:r>
            <a:r>
              <a:rPr sz="1600" spc="-45" dirty="0">
                <a:latin typeface="Lucida Sans"/>
                <a:cs typeface="Lucida Sans"/>
              </a:rPr>
              <a:t>Product </a:t>
            </a:r>
            <a:r>
              <a:rPr sz="1600" spc="-40" dirty="0">
                <a:latin typeface="Lucida Sans"/>
                <a:cs typeface="Lucida Sans"/>
              </a:rPr>
              <a:t>Owner </a:t>
            </a:r>
            <a:r>
              <a:rPr sz="1600" spc="-50" dirty="0">
                <a:latin typeface="Lucida Sans"/>
                <a:cs typeface="Lucida Sans"/>
              </a:rPr>
              <a:t>has the </a:t>
            </a:r>
            <a:r>
              <a:rPr sz="1600" spc="-55" dirty="0">
                <a:latin typeface="Lucida Sans"/>
                <a:cs typeface="Lucida Sans"/>
              </a:rPr>
              <a:t>vision </a:t>
            </a:r>
            <a:r>
              <a:rPr sz="1600" spc="-65" dirty="0">
                <a:latin typeface="Lucida Sans"/>
                <a:cs typeface="Lucida Sans"/>
              </a:rPr>
              <a:t>of </a:t>
            </a:r>
            <a:r>
              <a:rPr sz="1600" spc="-55" dirty="0">
                <a:latin typeface="Lucida Sans"/>
                <a:cs typeface="Lucida Sans"/>
              </a:rPr>
              <a:t>what </a:t>
            </a:r>
            <a:r>
              <a:rPr sz="1600" spc="-65" dirty="0">
                <a:latin typeface="Lucida Sans"/>
                <a:cs typeface="Lucida Sans"/>
              </a:rPr>
              <a:t>to build  </a:t>
            </a:r>
            <a:r>
              <a:rPr sz="1600" spc="-50" dirty="0">
                <a:latin typeface="Lucida Sans"/>
                <a:cs typeface="Lucida Sans"/>
              </a:rPr>
              <a:t>and </a:t>
            </a:r>
            <a:r>
              <a:rPr sz="1600" spc="-35" dirty="0">
                <a:latin typeface="Lucida Sans"/>
                <a:cs typeface="Lucida Sans"/>
              </a:rPr>
              <a:t>conveys </a:t>
            </a:r>
            <a:r>
              <a:rPr sz="1600" spc="-65" dirty="0">
                <a:latin typeface="Lucida Sans"/>
                <a:cs typeface="Lucida Sans"/>
              </a:rPr>
              <a:t>that to </a:t>
            </a:r>
            <a:r>
              <a:rPr sz="1600" spc="-50" dirty="0">
                <a:latin typeface="Lucida Sans"/>
                <a:cs typeface="Lucida Sans"/>
              </a:rPr>
              <a:t>the </a:t>
            </a:r>
            <a:r>
              <a:rPr sz="1600" spc="-65" dirty="0">
                <a:latin typeface="Lucida Sans"/>
                <a:cs typeface="Lucida Sans"/>
              </a:rPr>
              <a:t>team. </a:t>
            </a:r>
            <a:r>
              <a:rPr sz="1600" spc="-10" dirty="0">
                <a:latin typeface="Lucida Sans"/>
                <a:cs typeface="Lucida Sans"/>
              </a:rPr>
              <a:t>He </a:t>
            </a:r>
            <a:r>
              <a:rPr sz="1600" spc="-65" dirty="0">
                <a:latin typeface="Lucida Sans"/>
                <a:cs typeface="Lucida Sans"/>
              </a:rPr>
              <a:t>or </a:t>
            </a:r>
            <a:r>
              <a:rPr sz="1600" spc="-40" dirty="0">
                <a:latin typeface="Lucida Sans"/>
                <a:cs typeface="Lucida Sans"/>
              </a:rPr>
              <a:t>she </a:t>
            </a:r>
            <a:r>
              <a:rPr sz="1600" spc="-45" dirty="0">
                <a:latin typeface="Lucida Sans"/>
                <a:cs typeface="Lucida Sans"/>
              </a:rPr>
              <a:t>focuses </a:t>
            </a:r>
            <a:r>
              <a:rPr sz="1600" spc="-60" dirty="0">
                <a:latin typeface="Lucida Sans"/>
                <a:cs typeface="Lucida Sans"/>
              </a:rPr>
              <a:t>on </a:t>
            </a:r>
            <a:r>
              <a:rPr sz="1600" spc="-50" dirty="0">
                <a:latin typeface="Lucida Sans"/>
                <a:cs typeface="Lucida Sans"/>
              </a:rPr>
              <a:t>business and </a:t>
            </a:r>
            <a:r>
              <a:rPr sz="1600" spc="-65" dirty="0">
                <a:latin typeface="Lucida Sans"/>
                <a:cs typeface="Lucida Sans"/>
              </a:rPr>
              <a:t>market  </a:t>
            </a:r>
            <a:r>
              <a:rPr sz="1600" spc="-60" dirty="0">
                <a:latin typeface="Lucida Sans"/>
                <a:cs typeface="Lucida Sans"/>
              </a:rPr>
              <a:t>requirements, </a:t>
            </a:r>
            <a:r>
              <a:rPr sz="1600" spc="-70" dirty="0">
                <a:latin typeface="Lucida Sans"/>
                <a:cs typeface="Lucida Sans"/>
              </a:rPr>
              <a:t>prioritizing </a:t>
            </a:r>
            <a:r>
              <a:rPr sz="1600" spc="-50" dirty="0">
                <a:latin typeface="Lucida Sans"/>
                <a:cs typeface="Lucida Sans"/>
              </a:rPr>
              <a:t>the </a:t>
            </a:r>
            <a:r>
              <a:rPr sz="1600" spc="-60" dirty="0">
                <a:latin typeface="Lucida Sans"/>
                <a:cs typeface="Lucida Sans"/>
              </a:rPr>
              <a:t>work </a:t>
            </a:r>
            <a:r>
              <a:rPr sz="1600" spc="-65" dirty="0">
                <a:latin typeface="Lucida Sans"/>
                <a:cs typeface="Lucida Sans"/>
              </a:rPr>
              <a:t>that </a:t>
            </a:r>
            <a:r>
              <a:rPr sz="1600" spc="-35" dirty="0">
                <a:latin typeface="Lucida Sans"/>
                <a:cs typeface="Lucida Sans"/>
              </a:rPr>
              <a:t>needs </a:t>
            </a:r>
            <a:r>
              <a:rPr sz="1600" spc="-65" dirty="0">
                <a:latin typeface="Lucida Sans"/>
                <a:cs typeface="Lucida Sans"/>
              </a:rPr>
              <a:t>to </a:t>
            </a:r>
            <a:r>
              <a:rPr sz="1600" spc="-25" dirty="0">
                <a:latin typeface="Lucida Sans"/>
                <a:cs typeface="Lucida Sans"/>
              </a:rPr>
              <a:t>be </a:t>
            </a:r>
            <a:r>
              <a:rPr sz="1600" spc="-55" dirty="0">
                <a:latin typeface="Lucida Sans"/>
                <a:cs typeface="Lucida Sans"/>
              </a:rPr>
              <a:t>done, </a:t>
            </a:r>
            <a:r>
              <a:rPr sz="1600" spc="-60" dirty="0">
                <a:latin typeface="Lucida Sans"/>
                <a:cs typeface="Lucida Sans"/>
              </a:rPr>
              <a:t>managing </a:t>
            </a:r>
            <a:r>
              <a:rPr sz="1600" spc="-50" dirty="0">
                <a:latin typeface="Lucida Sans"/>
                <a:cs typeface="Lucida Sans"/>
              </a:rPr>
              <a:t>the  </a:t>
            </a:r>
            <a:r>
              <a:rPr sz="1600" spc="-55" dirty="0">
                <a:latin typeface="Lucida Sans"/>
                <a:cs typeface="Lucida Sans"/>
              </a:rPr>
              <a:t>backlog, </a:t>
            </a:r>
            <a:r>
              <a:rPr sz="1600" spc="-60" dirty="0">
                <a:latin typeface="Lucida Sans"/>
                <a:cs typeface="Lucida Sans"/>
              </a:rPr>
              <a:t>providing </a:t>
            </a:r>
            <a:r>
              <a:rPr sz="1600" spc="-45" dirty="0">
                <a:latin typeface="Lucida Sans"/>
                <a:cs typeface="Lucida Sans"/>
              </a:rPr>
              <a:t>guidance </a:t>
            </a:r>
            <a:r>
              <a:rPr sz="1600" spc="-60" dirty="0">
                <a:latin typeface="Lucida Sans"/>
                <a:cs typeface="Lucida Sans"/>
              </a:rPr>
              <a:t>on </a:t>
            </a:r>
            <a:r>
              <a:rPr sz="1600" spc="-55" dirty="0">
                <a:latin typeface="Lucida Sans"/>
                <a:cs typeface="Lucida Sans"/>
              </a:rPr>
              <a:t>which </a:t>
            </a:r>
            <a:r>
              <a:rPr sz="1600" spc="-50" dirty="0">
                <a:latin typeface="Lucida Sans"/>
                <a:cs typeface="Lucida Sans"/>
              </a:rPr>
              <a:t>features </a:t>
            </a:r>
            <a:r>
              <a:rPr sz="1600" spc="-65" dirty="0">
                <a:latin typeface="Lucida Sans"/>
                <a:cs typeface="Lucida Sans"/>
              </a:rPr>
              <a:t>to </a:t>
            </a:r>
            <a:r>
              <a:rPr sz="1600" spc="-60" dirty="0">
                <a:latin typeface="Lucida Sans"/>
                <a:cs typeface="Lucida Sans"/>
              </a:rPr>
              <a:t>ship </a:t>
            </a:r>
            <a:r>
              <a:rPr sz="1600" spc="-75" dirty="0">
                <a:latin typeface="Lucida Sans"/>
                <a:cs typeface="Lucida Sans"/>
              </a:rPr>
              <a:t>next, </a:t>
            </a:r>
            <a:r>
              <a:rPr sz="1600" spc="-50" dirty="0">
                <a:latin typeface="Lucida Sans"/>
                <a:cs typeface="Lucida Sans"/>
              </a:rPr>
              <a:t>and</a:t>
            </a:r>
            <a:r>
              <a:rPr sz="1600" spc="20" dirty="0">
                <a:latin typeface="Lucida Sans"/>
                <a:cs typeface="Lucida Sans"/>
              </a:rPr>
              <a:t> </a:t>
            </a:r>
            <a:r>
              <a:rPr sz="1600" spc="-55" dirty="0">
                <a:latin typeface="Lucida Sans"/>
                <a:cs typeface="Lucida Sans"/>
              </a:rPr>
              <a:t>interacting</a:t>
            </a:r>
            <a:endParaRPr sz="1600" dirty="0">
              <a:latin typeface="Lucida Sans"/>
              <a:cs typeface="Lucida Sans"/>
            </a:endParaRPr>
          </a:p>
          <a:p>
            <a:pPr marL="139700" marR="5080" algn="just">
              <a:lnSpc>
                <a:spcPct val="100000"/>
              </a:lnSpc>
            </a:pPr>
            <a:r>
              <a:rPr sz="1600" spc="-65" dirty="0">
                <a:latin typeface="Lucida Sans"/>
                <a:cs typeface="Lucida Sans"/>
              </a:rPr>
              <a:t>with </a:t>
            </a:r>
            <a:r>
              <a:rPr sz="1600" spc="-50" dirty="0">
                <a:latin typeface="Lucida Sans"/>
                <a:cs typeface="Lucida Sans"/>
              </a:rPr>
              <a:t>the </a:t>
            </a:r>
            <a:r>
              <a:rPr sz="1600" spc="-60" dirty="0">
                <a:latin typeface="Lucida Sans"/>
                <a:cs typeface="Lucida Sans"/>
              </a:rPr>
              <a:t>team </a:t>
            </a:r>
            <a:r>
              <a:rPr sz="1600" spc="-50" dirty="0">
                <a:latin typeface="Lucida Sans"/>
                <a:cs typeface="Lucida Sans"/>
              </a:rPr>
              <a:t>and </a:t>
            </a:r>
            <a:r>
              <a:rPr sz="1600" spc="-55" dirty="0">
                <a:latin typeface="Lucida Sans"/>
                <a:cs typeface="Lucida Sans"/>
              </a:rPr>
              <a:t>other </a:t>
            </a:r>
            <a:r>
              <a:rPr sz="1600" spc="-50" dirty="0">
                <a:latin typeface="Lucida Sans"/>
                <a:cs typeface="Lucida Sans"/>
              </a:rPr>
              <a:t>stakeholders </a:t>
            </a:r>
            <a:r>
              <a:rPr sz="1600" spc="-65" dirty="0">
                <a:latin typeface="Lucida Sans"/>
                <a:cs typeface="Lucida Sans"/>
              </a:rPr>
              <a:t>to </a:t>
            </a:r>
            <a:r>
              <a:rPr sz="1600" spc="-55" dirty="0">
                <a:latin typeface="Lucida Sans"/>
                <a:cs typeface="Lucida Sans"/>
              </a:rPr>
              <a:t>make </a:t>
            </a:r>
            <a:r>
              <a:rPr sz="1600" spc="-50" dirty="0">
                <a:latin typeface="Lucida Sans"/>
                <a:cs typeface="Lucida Sans"/>
              </a:rPr>
              <a:t>sure </a:t>
            </a:r>
            <a:r>
              <a:rPr sz="1600" spc="-30" dirty="0">
                <a:latin typeface="Lucida Sans"/>
                <a:cs typeface="Lucida Sans"/>
              </a:rPr>
              <a:t>everyone </a:t>
            </a:r>
            <a:r>
              <a:rPr sz="1600" spc="-55" dirty="0">
                <a:latin typeface="Lucida Sans"/>
                <a:cs typeface="Lucida Sans"/>
              </a:rPr>
              <a:t>understands</a:t>
            </a:r>
            <a:r>
              <a:rPr sz="1600" spc="-95" dirty="0">
                <a:latin typeface="Lucida Sans"/>
                <a:cs typeface="Lucida Sans"/>
              </a:rPr>
              <a:t> </a:t>
            </a:r>
            <a:r>
              <a:rPr sz="1600" spc="-50" dirty="0">
                <a:latin typeface="Lucida Sans"/>
                <a:cs typeface="Lucida Sans"/>
              </a:rPr>
              <a:t>the  </a:t>
            </a:r>
            <a:r>
              <a:rPr sz="1600" spc="-65" dirty="0">
                <a:latin typeface="Lucida Sans"/>
                <a:cs typeface="Lucida Sans"/>
              </a:rPr>
              <a:t>items </a:t>
            </a:r>
            <a:r>
              <a:rPr sz="1600" spc="-60" dirty="0">
                <a:latin typeface="Lucida Sans"/>
                <a:cs typeface="Lucida Sans"/>
              </a:rPr>
              <a:t>on </a:t>
            </a:r>
            <a:r>
              <a:rPr sz="1600" spc="-50" dirty="0">
                <a:latin typeface="Lucida Sans"/>
                <a:cs typeface="Lucida Sans"/>
              </a:rPr>
              <a:t>the </a:t>
            </a:r>
            <a:r>
              <a:rPr sz="1600" spc="-60" dirty="0">
                <a:latin typeface="Lucida Sans"/>
                <a:cs typeface="Lucida Sans"/>
              </a:rPr>
              <a:t>product</a:t>
            </a:r>
            <a:r>
              <a:rPr sz="1600" spc="-70" dirty="0">
                <a:latin typeface="Lucida Sans"/>
                <a:cs typeface="Lucida Sans"/>
              </a:rPr>
              <a:t> </a:t>
            </a:r>
            <a:r>
              <a:rPr sz="1600" spc="-55" dirty="0">
                <a:latin typeface="Lucida Sans"/>
                <a:cs typeface="Lucida Sans"/>
              </a:rPr>
              <a:t>backlog.</a:t>
            </a:r>
            <a:endParaRPr sz="1600" dirty="0">
              <a:latin typeface="Lucida Sans"/>
              <a:cs typeface="Lucida Sans"/>
            </a:endParaRPr>
          </a:p>
          <a:p>
            <a:pPr algn="just">
              <a:lnSpc>
                <a:spcPct val="100000"/>
              </a:lnSpc>
              <a:spcBef>
                <a:spcPts val="50"/>
              </a:spcBef>
            </a:pPr>
            <a:endParaRPr sz="1600" dirty="0">
              <a:latin typeface="Times New Roman"/>
              <a:cs typeface="Times New Roman"/>
            </a:endParaRPr>
          </a:p>
          <a:p>
            <a:pPr marL="139700" marR="29209" algn="just">
              <a:lnSpc>
                <a:spcPct val="100000"/>
              </a:lnSpc>
            </a:pPr>
            <a:r>
              <a:rPr sz="1600" b="1" spc="-55" dirty="0">
                <a:latin typeface="Arial"/>
                <a:cs typeface="Arial"/>
              </a:rPr>
              <a:t>Scrum </a:t>
            </a:r>
            <a:r>
              <a:rPr sz="1600" b="1" spc="-40" dirty="0">
                <a:latin typeface="Arial"/>
                <a:cs typeface="Arial"/>
              </a:rPr>
              <a:t>Master: </a:t>
            </a:r>
            <a:r>
              <a:rPr sz="1600" spc="-50" dirty="0">
                <a:latin typeface="Lucida Sans"/>
                <a:cs typeface="Lucida Sans"/>
              </a:rPr>
              <a:t>Often </a:t>
            </a:r>
            <a:r>
              <a:rPr sz="1600" spc="-45" dirty="0">
                <a:latin typeface="Lucida Sans"/>
                <a:cs typeface="Lucida Sans"/>
              </a:rPr>
              <a:t>considered </a:t>
            </a:r>
            <a:r>
              <a:rPr sz="1600" spc="-50" dirty="0">
                <a:latin typeface="Lucida Sans"/>
                <a:cs typeface="Lucida Sans"/>
              </a:rPr>
              <a:t>the </a:t>
            </a:r>
            <a:r>
              <a:rPr sz="1600" spc="-35" dirty="0">
                <a:latin typeface="Lucida Sans"/>
                <a:cs typeface="Lucida Sans"/>
              </a:rPr>
              <a:t>coach </a:t>
            </a:r>
            <a:r>
              <a:rPr sz="1600" spc="-70" dirty="0">
                <a:latin typeface="Lucida Sans"/>
                <a:cs typeface="Lucida Sans"/>
              </a:rPr>
              <a:t>for </a:t>
            </a:r>
            <a:r>
              <a:rPr sz="1600" spc="-50" dirty="0">
                <a:latin typeface="Lucida Sans"/>
                <a:cs typeface="Lucida Sans"/>
              </a:rPr>
              <a:t>the </a:t>
            </a:r>
            <a:r>
              <a:rPr sz="1600" spc="-65" dirty="0">
                <a:latin typeface="Lucida Sans"/>
                <a:cs typeface="Lucida Sans"/>
              </a:rPr>
              <a:t>team, </a:t>
            </a:r>
            <a:r>
              <a:rPr sz="1600" spc="-50" dirty="0">
                <a:latin typeface="Lucida Sans"/>
                <a:cs typeface="Lucida Sans"/>
              </a:rPr>
              <a:t>the Scrum Master  helps the </a:t>
            </a:r>
            <a:r>
              <a:rPr sz="1600" spc="-60" dirty="0">
                <a:latin typeface="Lucida Sans"/>
                <a:cs typeface="Lucida Sans"/>
              </a:rPr>
              <a:t>team </a:t>
            </a:r>
            <a:r>
              <a:rPr sz="1600" spc="-50" dirty="0">
                <a:latin typeface="Lucida Sans"/>
                <a:cs typeface="Lucida Sans"/>
              </a:rPr>
              <a:t>do </a:t>
            </a:r>
            <a:r>
              <a:rPr sz="1600" spc="-60" dirty="0">
                <a:latin typeface="Lucida Sans"/>
                <a:cs typeface="Lucida Sans"/>
              </a:rPr>
              <a:t>their </a:t>
            </a:r>
            <a:r>
              <a:rPr sz="1600" spc="-45" dirty="0">
                <a:latin typeface="Lucida Sans"/>
                <a:cs typeface="Lucida Sans"/>
              </a:rPr>
              <a:t>best </a:t>
            </a:r>
            <a:r>
              <a:rPr sz="1600" spc="-50" dirty="0">
                <a:latin typeface="Lucida Sans"/>
                <a:cs typeface="Lucida Sans"/>
              </a:rPr>
              <a:t>possible </a:t>
            </a:r>
            <a:r>
              <a:rPr sz="1600" spc="-65" dirty="0">
                <a:latin typeface="Lucida Sans"/>
                <a:cs typeface="Lucida Sans"/>
              </a:rPr>
              <a:t>work. </a:t>
            </a:r>
            <a:r>
              <a:rPr sz="1600" spc="-60" dirty="0">
                <a:latin typeface="Lucida Sans"/>
                <a:cs typeface="Lucida Sans"/>
              </a:rPr>
              <a:t>This </a:t>
            </a:r>
            <a:r>
              <a:rPr sz="1600" spc="-55" dirty="0">
                <a:latin typeface="Lucida Sans"/>
                <a:cs typeface="Lucida Sans"/>
              </a:rPr>
              <a:t>means </a:t>
            </a:r>
            <a:r>
              <a:rPr sz="1600" spc="-65" dirty="0">
                <a:latin typeface="Lucida Sans"/>
                <a:cs typeface="Lucida Sans"/>
              </a:rPr>
              <a:t>organizing </a:t>
            </a:r>
            <a:r>
              <a:rPr sz="1600" spc="-60" dirty="0">
                <a:latin typeface="Lucida Sans"/>
                <a:cs typeface="Lucida Sans"/>
              </a:rPr>
              <a:t>meetings,  </a:t>
            </a:r>
            <a:r>
              <a:rPr sz="1600" spc="-50" dirty="0">
                <a:latin typeface="Lucida Sans"/>
                <a:cs typeface="Lucida Sans"/>
              </a:rPr>
              <a:t>dealing </a:t>
            </a:r>
            <a:r>
              <a:rPr sz="1600" spc="-65" dirty="0">
                <a:latin typeface="Lucida Sans"/>
                <a:cs typeface="Lucida Sans"/>
              </a:rPr>
              <a:t>with </a:t>
            </a:r>
            <a:r>
              <a:rPr sz="1600" spc="-50" dirty="0">
                <a:latin typeface="Lucida Sans"/>
                <a:cs typeface="Lucida Sans"/>
              </a:rPr>
              <a:t>roadblocks and </a:t>
            </a:r>
            <a:r>
              <a:rPr sz="1600" spc="-45" dirty="0">
                <a:latin typeface="Lucida Sans"/>
                <a:cs typeface="Lucida Sans"/>
              </a:rPr>
              <a:t>challenges, </a:t>
            </a:r>
            <a:r>
              <a:rPr sz="1600" spc="-50" dirty="0">
                <a:latin typeface="Lucida Sans"/>
                <a:cs typeface="Lucida Sans"/>
              </a:rPr>
              <a:t>and </a:t>
            </a:r>
            <a:r>
              <a:rPr sz="1600" spc="-60" dirty="0">
                <a:latin typeface="Lucida Sans"/>
                <a:cs typeface="Lucida Sans"/>
              </a:rPr>
              <a:t>working </a:t>
            </a:r>
            <a:r>
              <a:rPr sz="1600" spc="-65" dirty="0">
                <a:latin typeface="Lucida Sans"/>
                <a:cs typeface="Lucida Sans"/>
              </a:rPr>
              <a:t>with </a:t>
            </a:r>
            <a:r>
              <a:rPr sz="1600" spc="-50" dirty="0">
                <a:latin typeface="Lucida Sans"/>
                <a:cs typeface="Lucida Sans"/>
              </a:rPr>
              <a:t>the </a:t>
            </a:r>
            <a:r>
              <a:rPr sz="1600" spc="-45" dirty="0">
                <a:latin typeface="Lucida Sans"/>
                <a:cs typeface="Lucida Sans"/>
              </a:rPr>
              <a:t>Product</a:t>
            </a:r>
            <a:r>
              <a:rPr sz="1600" spc="-95" dirty="0">
                <a:latin typeface="Lucida Sans"/>
                <a:cs typeface="Lucida Sans"/>
              </a:rPr>
              <a:t> </a:t>
            </a:r>
            <a:r>
              <a:rPr sz="1600" spc="-40" dirty="0">
                <a:latin typeface="Lucida Sans"/>
                <a:cs typeface="Lucida Sans"/>
              </a:rPr>
              <a:t>Owner  </a:t>
            </a:r>
            <a:r>
              <a:rPr sz="1600" spc="-65" dirty="0">
                <a:latin typeface="Lucida Sans"/>
                <a:cs typeface="Lucida Sans"/>
              </a:rPr>
              <a:t>to </a:t>
            </a:r>
            <a:r>
              <a:rPr sz="1600" spc="-45" dirty="0">
                <a:latin typeface="Lucida Sans"/>
                <a:cs typeface="Lucida Sans"/>
              </a:rPr>
              <a:t>ensure </a:t>
            </a:r>
            <a:r>
              <a:rPr sz="1600" spc="-50" dirty="0">
                <a:latin typeface="Lucida Sans"/>
                <a:cs typeface="Lucida Sans"/>
              </a:rPr>
              <a:t>the </a:t>
            </a:r>
            <a:r>
              <a:rPr sz="1600" spc="-60" dirty="0">
                <a:latin typeface="Lucida Sans"/>
                <a:cs typeface="Lucida Sans"/>
              </a:rPr>
              <a:t>product </a:t>
            </a:r>
            <a:r>
              <a:rPr sz="1600" spc="-50" dirty="0">
                <a:latin typeface="Lucida Sans"/>
                <a:cs typeface="Lucida Sans"/>
              </a:rPr>
              <a:t>backlog </a:t>
            </a:r>
            <a:r>
              <a:rPr sz="1600" spc="-55" dirty="0">
                <a:latin typeface="Lucida Sans"/>
                <a:cs typeface="Lucida Sans"/>
              </a:rPr>
              <a:t>is </a:t>
            </a:r>
            <a:r>
              <a:rPr sz="1600" spc="-40" dirty="0">
                <a:latin typeface="Lucida Sans"/>
                <a:cs typeface="Lucida Sans"/>
              </a:rPr>
              <a:t>ready </a:t>
            </a:r>
            <a:r>
              <a:rPr sz="1600" spc="-70" dirty="0">
                <a:latin typeface="Lucida Sans"/>
                <a:cs typeface="Lucida Sans"/>
              </a:rPr>
              <a:t>for </a:t>
            </a:r>
            <a:r>
              <a:rPr sz="1600" spc="-50" dirty="0">
                <a:latin typeface="Lucida Sans"/>
                <a:cs typeface="Lucida Sans"/>
              </a:rPr>
              <a:t>the </a:t>
            </a:r>
            <a:r>
              <a:rPr sz="1600" spc="-70" dirty="0">
                <a:latin typeface="Lucida Sans"/>
                <a:cs typeface="Lucida Sans"/>
              </a:rPr>
              <a:t>next</a:t>
            </a:r>
            <a:r>
              <a:rPr sz="1600" spc="-110" dirty="0">
                <a:latin typeface="Lucida Sans"/>
                <a:cs typeface="Lucida Sans"/>
              </a:rPr>
              <a:t> </a:t>
            </a:r>
            <a:r>
              <a:rPr sz="1600" spc="-70" dirty="0">
                <a:latin typeface="Lucida Sans"/>
                <a:cs typeface="Lucida Sans"/>
              </a:rPr>
              <a:t>sprint.</a:t>
            </a:r>
            <a:endParaRPr sz="1600" dirty="0">
              <a:latin typeface="Lucida Sans"/>
              <a:cs typeface="Lucida Sans"/>
            </a:endParaRPr>
          </a:p>
          <a:p>
            <a:pPr algn="just">
              <a:lnSpc>
                <a:spcPct val="100000"/>
              </a:lnSpc>
              <a:spcBef>
                <a:spcPts val="50"/>
              </a:spcBef>
            </a:pPr>
            <a:endParaRPr sz="1600" dirty="0">
              <a:latin typeface="Times New Roman"/>
              <a:cs typeface="Times New Roman"/>
            </a:endParaRPr>
          </a:p>
          <a:p>
            <a:pPr marL="139700" marR="43815" algn="just">
              <a:lnSpc>
                <a:spcPct val="100000"/>
              </a:lnSpc>
            </a:pPr>
            <a:r>
              <a:rPr sz="1600" b="1" spc="-55" dirty="0">
                <a:latin typeface="Arial"/>
                <a:cs typeface="Arial"/>
              </a:rPr>
              <a:t>Scrum </a:t>
            </a:r>
            <a:r>
              <a:rPr sz="1600" b="1" spc="-65" dirty="0">
                <a:latin typeface="Arial"/>
                <a:cs typeface="Arial"/>
              </a:rPr>
              <a:t>Team: </a:t>
            </a:r>
            <a:r>
              <a:rPr sz="1600" spc="-45" dirty="0">
                <a:latin typeface="Lucida Sans"/>
                <a:cs typeface="Lucida Sans"/>
              </a:rPr>
              <a:t>The </a:t>
            </a:r>
            <a:r>
              <a:rPr sz="1600" spc="-50" dirty="0">
                <a:latin typeface="Lucida Sans"/>
                <a:cs typeface="Lucida Sans"/>
              </a:rPr>
              <a:t>Scrum </a:t>
            </a:r>
            <a:r>
              <a:rPr sz="1600" spc="-85" dirty="0">
                <a:latin typeface="Lucida Sans"/>
                <a:cs typeface="Lucida Sans"/>
              </a:rPr>
              <a:t>Team </a:t>
            </a:r>
            <a:r>
              <a:rPr sz="1600" spc="-55" dirty="0">
                <a:latin typeface="Lucida Sans"/>
                <a:cs typeface="Lucida Sans"/>
              </a:rPr>
              <a:t>is comprised </a:t>
            </a:r>
            <a:r>
              <a:rPr sz="1600" spc="-65" dirty="0">
                <a:latin typeface="Lucida Sans"/>
                <a:cs typeface="Lucida Sans"/>
              </a:rPr>
              <a:t>of </a:t>
            </a:r>
            <a:r>
              <a:rPr sz="1600" spc="-45" dirty="0">
                <a:latin typeface="Lucida Sans"/>
                <a:cs typeface="Lucida Sans"/>
              </a:rPr>
              <a:t>five </a:t>
            </a:r>
            <a:r>
              <a:rPr sz="1600" spc="-65" dirty="0">
                <a:latin typeface="Lucida Sans"/>
                <a:cs typeface="Lucida Sans"/>
              </a:rPr>
              <a:t>to </a:t>
            </a:r>
            <a:r>
              <a:rPr sz="1600" spc="-30" dirty="0">
                <a:latin typeface="Lucida Sans"/>
                <a:cs typeface="Lucida Sans"/>
              </a:rPr>
              <a:t>seven </a:t>
            </a:r>
            <a:r>
              <a:rPr sz="1600" spc="-65" dirty="0">
                <a:latin typeface="Lucida Sans"/>
                <a:cs typeface="Lucida Sans"/>
              </a:rPr>
              <a:t>members. </a:t>
            </a:r>
            <a:r>
              <a:rPr sz="1600" spc="-45" dirty="0">
                <a:latin typeface="Lucida Sans"/>
                <a:cs typeface="Lucida Sans"/>
              </a:rPr>
              <a:t>Unlike  </a:t>
            </a:r>
            <a:r>
              <a:rPr sz="1600" spc="-60" dirty="0">
                <a:latin typeface="Lucida Sans"/>
                <a:cs typeface="Lucida Sans"/>
              </a:rPr>
              <a:t>traditional </a:t>
            </a:r>
            <a:r>
              <a:rPr sz="1600" spc="-50" dirty="0">
                <a:latin typeface="Lucida Sans"/>
                <a:cs typeface="Lucida Sans"/>
              </a:rPr>
              <a:t>development </a:t>
            </a:r>
            <a:r>
              <a:rPr sz="1600" spc="-60" dirty="0">
                <a:latin typeface="Lucida Sans"/>
                <a:cs typeface="Lucida Sans"/>
              </a:rPr>
              <a:t>teams, </a:t>
            </a:r>
            <a:r>
              <a:rPr sz="1600" spc="-45" dirty="0">
                <a:latin typeface="Lucida Sans"/>
                <a:cs typeface="Lucida Sans"/>
              </a:rPr>
              <a:t>there </a:t>
            </a:r>
            <a:r>
              <a:rPr sz="1600" spc="-35" dirty="0">
                <a:latin typeface="Lucida Sans"/>
                <a:cs typeface="Lucida Sans"/>
              </a:rPr>
              <a:t>are </a:t>
            </a:r>
            <a:r>
              <a:rPr sz="1600" spc="-65" dirty="0">
                <a:latin typeface="Lucida Sans"/>
                <a:cs typeface="Lucida Sans"/>
              </a:rPr>
              <a:t>not </a:t>
            </a:r>
            <a:r>
              <a:rPr sz="1600" spc="-60" dirty="0">
                <a:latin typeface="Lucida Sans"/>
                <a:cs typeface="Lucida Sans"/>
              </a:rPr>
              <a:t>distinct </a:t>
            </a:r>
            <a:r>
              <a:rPr sz="1600" spc="-45" dirty="0">
                <a:latin typeface="Lucida Sans"/>
                <a:cs typeface="Lucida Sans"/>
              </a:rPr>
              <a:t>roles </a:t>
            </a:r>
            <a:r>
              <a:rPr sz="1600" spc="-50" dirty="0">
                <a:latin typeface="Lucida Sans"/>
                <a:cs typeface="Lucida Sans"/>
              </a:rPr>
              <a:t>like </a:t>
            </a:r>
            <a:r>
              <a:rPr sz="1600" spc="-80" dirty="0">
                <a:latin typeface="Lucida Sans"/>
                <a:cs typeface="Lucida Sans"/>
              </a:rPr>
              <a:t>programmer,  </a:t>
            </a:r>
            <a:r>
              <a:rPr sz="1600" spc="-60" dirty="0">
                <a:latin typeface="Lucida Sans"/>
                <a:cs typeface="Lucida Sans"/>
              </a:rPr>
              <a:t>designer, </a:t>
            </a:r>
            <a:r>
              <a:rPr sz="1600" spc="-65" dirty="0">
                <a:latin typeface="Lucida Sans"/>
                <a:cs typeface="Lucida Sans"/>
              </a:rPr>
              <a:t>or tester. </a:t>
            </a:r>
            <a:r>
              <a:rPr sz="1600" spc="-30" dirty="0">
                <a:latin typeface="Lucida Sans"/>
                <a:cs typeface="Lucida Sans"/>
              </a:rPr>
              <a:t>Everyone </a:t>
            </a:r>
            <a:r>
              <a:rPr sz="1600" spc="-60" dirty="0">
                <a:latin typeface="Lucida Sans"/>
                <a:cs typeface="Lucida Sans"/>
              </a:rPr>
              <a:t>on </a:t>
            </a:r>
            <a:r>
              <a:rPr sz="1600" spc="-50" dirty="0">
                <a:latin typeface="Lucida Sans"/>
                <a:cs typeface="Lucida Sans"/>
              </a:rPr>
              <a:t>the project completes the </a:t>
            </a:r>
            <a:r>
              <a:rPr sz="1600" spc="-40" dirty="0">
                <a:latin typeface="Lucida Sans"/>
                <a:cs typeface="Lucida Sans"/>
              </a:rPr>
              <a:t>set </a:t>
            </a:r>
            <a:r>
              <a:rPr sz="1600" spc="-65" dirty="0">
                <a:latin typeface="Lucida Sans"/>
                <a:cs typeface="Lucida Sans"/>
              </a:rPr>
              <a:t>of </a:t>
            </a:r>
            <a:r>
              <a:rPr sz="1600" spc="-60" dirty="0">
                <a:latin typeface="Lucida Sans"/>
                <a:cs typeface="Lucida Sans"/>
              </a:rPr>
              <a:t>work  </a:t>
            </a:r>
            <a:r>
              <a:rPr sz="1600" spc="-65" dirty="0">
                <a:latin typeface="Lucida Sans"/>
                <a:cs typeface="Lucida Sans"/>
              </a:rPr>
              <a:t>together.</a:t>
            </a:r>
            <a:endParaRPr sz="1600" dirty="0">
              <a:latin typeface="Lucida Sans"/>
              <a:cs typeface="Lucida Sans"/>
            </a:endParaRPr>
          </a:p>
        </p:txBody>
      </p:sp>
      <p:sp>
        <p:nvSpPr>
          <p:cNvPr id="3" name="object 3"/>
          <p:cNvSpPr txBox="1">
            <a:spLocks noGrp="1"/>
          </p:cNvSpPr>
          <p:nvPr>
            <p:ph type="title"/>
          </p:nvPr>
        </p:nvSpPr>
        <p:spPr>
          <a:xfrm>
            <a:off x="3428365" y="381000"/>
            <a:ext cx="1530350" cy="299720"/>
          </a:xfrm>
          <a:prstGeom prst="rect">
            <a:avLst/>
          </a:prstGeom>
        </p:spPr>
        <p:txBody>
          <a:bodyPr vert="horz" wrap="square" lIns="0" tIns="12700" rIns="0" bIns="0" rtlCol="0">
            <a:spAutoFit/>
          </a:bodyPr>
          <a:lstStyle/>
          <a:p>
            <a:pPr marL="12700">
              <a:lnSpc>
                <a:spcPct val="100000"/>
              </a:lnSpc>
              <a:spcBef>
                <a:spcPts val="100"/>
              </a:spcBef>
            </a:pPr>
            <a:r>
              <a:rPr spc="-110" dirty="0">
                <a:solidFill>
                  <a:srgbClr val="3F2559"/>
                </a:solidFill>
              </a:rPr>
              <a:t>Roles </a:t>
            </a:r>
            <a:r>
              <a:rPr spc="-65" dirty="0">
                <a:solidFill>
                  <a:srgbClr val="3F2559"/>
                </a:solidFill>
              </a:rPr>
              <a:t>in</a:t>
            </a:r>
            <a:r>
              <a:rPr spc="-95" dirty="0">
                <a:solidFill>
                  <a:srgbClr val="3F2559"/>
                </a:solidFill>
              </a:rPr>
              <a:t> </a:t>
            </a:r>
            <a:r>
              <a:rPr spc="-100" dirty="0">
                <a:solidFill>
                  <a:srgbClr val="3F2559"/>
                </a:solidFill>
              </a:rPr>
              <a:t>Scrum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12</a:t>
            </a:r>
            <a:endParaRPr sz="4500" baseline="-12962"/>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1098" y="304800"/>
            <a:ext cx="2789555" cy="299720"/>
          </a:xfrm>
          <a:prstGeom prst="rect">
            <a:avLst/>
          </a:prstGeom>
        </p:spPr>
        <p:txBody>
          <a:bodyPr vert="horz" wrap="square" lIns="0" tIns="12700" rIns="0" bIns="0" rtlCol="0">
            <a:spAutoFit/>
          </a:bodyPr>
          <a:lstStyle/>
          <a:p>
            <a:pPr marL="12700">
              <a:lnSpc>
                <a:spcPct val="100000"/>
              </a:lnSpc>
              <a:spcBef>
                <a:spcPts val="100"/>
              </a:spcBef>
            </a:pPr>
            <a:r>
              <a:rPr spc="-85" dirty="0">
                <a:solidFill>
                  <a:srgbClr val="3F2559"/>
                </a:solidFill>
              </a:rPr>
              <a:t>Steps </a:t>
            </a:r>
            <a:r>
              <a:rPr spc="-65" dirty="0">
                <a:solidFill>
                  <a:srgbClr val="3F2559"/>
                </a:solidFill>
              </a:rPr>
              <a:t>in </a:t>
            </a:r>
            <a:r>
              <a:rPr spc="-35" dirty="0">
                <a:solidFill>
                  <a:srgbClr val="3F2559"/>
                </a:solidFill>
              </a:rPr>
              <a:t>the </a:t>
            </a:r>
            <a:r>
              <a:rPr spc="-100" dirty="0">
                <a:solidFill>
                  <a:srgbClr val="3F2559"/>
                </a:solidFill>
              </a:rPr>
              <a:t>Scrum</a:t>
            </a:r>
            <a:r>
              <a:rPr spc="-135" dirty="0">
                <a:solidFill>
                  <a:srgbClr val="3F2559"/>
                </a:solidFill>
              </a:rPr>
              <a:t> </a:t>
            </a:r>
            <a:r>
              <a:rPr spc="-105" dirty="0">
                <a:solidFill>
                  <a:srgbClr val="3F2559"/>
                </a:solidFill>
              </a:rPr>
              <a:t>Process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13</a:t>
            </a:r>
            <a:endParaRPr sz="4500" baseline="-12962"/>
          </a:p>
        </p:txBody>
      </p:sp>
      <p:sp>
        <p:nvSpPr>
          <p:cNvPr id="8" name="Rectangle 7"/>
          <p:cNvSpPr/>
          <p:nvPr/>
        </p:nvSpPr>
        <p:spPr>
          <a:xfrm>
            <a:off x="152400" y="838200"/>
            <a:ext cx="8686952" cy="4478149"/>
          </a:xfrm>
          <a:prstGeom prst="rect">
            <a:avLst/>
          </a:prstGeom>
        </p:spPr>
        <p:txBody>
          <a:bodyPr wrap="square">
            <a:spAutoFit/>
          </a:bodyPr>
          <a:lstStyle/>
          <a:p>
            <a:pPr algn="just"/>
            <a:r>
              <a:rPr lang="en-US" sz="1500" dirty="0"/>
              <a:t>There are a specific, unchanging set of steps in the Scrum flow:</a:t>
            </a:r>
          </a:p>
          <a:p>
            <a:pPr algn="just"/>
            <a:endParaRPr lang="en-US" sz="1500" dirty="0"/>
          </a:p>
          <a:p>
            <a:pPr algn="just"/>
            <a:r>
              <a:rPr lang="en-US" sz="1500" b="1" dirty="0"/>
              <a:t>Product backlog: </a:t>
            </a:r>
            <a:r>
              <a:rPr lang="en-US" sz="1500" dirty="0"/>
              <a:t>The product backlog is not a list of things to be  completed, but rather it is a list of all the desired features for the product.  Sprint planning: Before each sprint, the Product Owner presents the top  items on the backlog in a sprint planning meeting. The team determines  the work they can complete during the sprint and moves the work from the  product backlog to the sprint backlog.</a:t>
            </a:r>
          </a:p>
          <a:p>
            <a:pPr algn="just"/>
            <a:endParaRPr lang="en-US" sz="1500" dirty="0"/>
          </a:p>
          <a:p>
            <a:pPr algn="just"/>
            <a:r>
              <a:rPr lang="en-US" sz="1500" b="1" dirty="0"/>
              <a:t>Backlog refinement/grooming: </a:t>
            </a:r>
            <a:r>
              <a:rPr lang="en-US" sz="1500" dirty="0"/>
              <a:t>At the end of each sprint, the team and  Product Owner meet to make sure the backlog is ready for the next sprint.  The team may remove user stories that aren’t relevant, create new user  stories, reassess the priority of stories, or split user stories into smaller  tasks.</a:t>
            </a:r>
          </a:p>
          <a:p>
            <a:pPr algn="just"/>
            <a:endParaRPr lang="en-US" sz="1500" dirty="0"/>
          </a:p>
          <a:p>
            <a:pPr algn="just"/>
            <a:r>
              <a:rPr lang="en-US" sz="1500" b="1" dirty="0"/>
              <a:t>Daily Scrum meetings: </a:t>
            </a:r>
            <a:r>
              <a:rPr lang="en-US" sz="1500" dirty="0"/>
              <a:t>The Daily Scrum is a 15-minute stand-up meeting  that happens at the same time and place every day during the sprint.  During the meeting each team member talks about what they worked on  the day before, what they’ll work on today, and any roadblocks.</a:t>
            </a:r>
          </a:p>
          <a:p>
            <a:pPr algn="just"/>
            <a:endParaRPr lang="en-US" sz="1500" dirty="0"/>
          </a:p>
          <a:p>
            <a:pPr algn="just"/>
            <a:r>
              <a:rPr lang="en-US" sz="1500" b="1" dirty="0"/>
              <a:t>Sprint review meeting: </a:t>
            </a:r>
            <a:r>
              <a:rPr lang="en-US" sz="1500" dirty="0"/>
              <a:t>At the end of each sprint, the team presents the  work they have completed as a live demo rather than a presentation.  Sprint retrospective meeting: Also at the end of each sprint, the team  reflects on how well Scrum is working for them and talks about any  changes that need to be made in the next sprint.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604520"/>
            <a:ext cx="8358670" cy="4562788"/>
          </a:xfrm>
          <a:prstGeom prst="rect">
            <a:avLst/>
          </a:prstGeom>
        </p:spPr>
        <p:txBody>
          <a:bodyPr vert="horz" wrap="square" lIns="0" tIns="12700" rIns="0" bIns="0" rtlCol="0">
            <a:spAutoFit/>
          </a:bodyPr>
          <a:lstStyle/>
          <a:p>
            <a:pPr marL="12700" marR="173990" algn="just">
              <a:lnSpc>
                <a:spcPct val="100000"/>
              </a:lnSpc>
              <a:spcBef>
                <a:spcPts val="100"/>
              </a:spcBef>
            </a:pPr>
            <a:r>
              <a:rPr sz="1400" spc="-60" dirty="0">
                <a:latin typeface="Lucida Sans"/>
                <a:cs typeface="Lucida Sans"/>
              </a:rPr>
              <a:t>In addition </a:t>
            </a:r>
            <a:r>
              <a:rPr sz="1400" spc="-65" dirty="0">
                <a:latin typeface="Lucida Sans"/>
                <a:cs typeface="Lucida Sans"/>
              </a:rPr>
              <a:t>to </a:t>
            </a:r>
            <a:r>
              <a:rPr sz="1400" spc="-45" dirty="0">
                <a:latin typeface="Lucida Sans"/>
                <a:cs typeface="Lucida Sans"/>
              </a:rPr>
              <a:t>roles </a:t>
            </a:r>
            <a:r>
              <a:rPr sz="1400" spc="-50" dirty="0">
                <a:latin typeface="Lucida Sans"/>
                <a:cs typeface="Lucida Sans"/>
              </a:rPr>
              <a:t>and ceremonies, Scrum projects </a:t>
            </a:r>
            <a:r>
              <a:rPr sz="1400" spc="-45" dirty="0">
                <a:latin typeface="Lucida Sans"/>
                <a:cs typeface="Lucida Sans"/>
              </a:rPr>
              <a:t>also </a:t>
            </a:r>
            <a:r>
              <a:rPr sz="1400" spc="-50" dirty="0">
                <a:latin typeface="Lucida Sans"/>
                <a:cs typeface="Lucida Sans"/>
              </a:rPr>
              <a:t>include certain</a:t>
            </a:r>
            <a:r>
              <a:rPr sz="1400" spc="-95" dirty="0">
                <a:latin typeface="Lucida Sans"/>
                <a:cs typeface="Lucida Sans"/>
              </a:rPr>
              <a:t> </a:t>
            </a:r>
            <a:r>
              <a:rPr sz="1400" spc="-55" dirty="0">
                <a:latin typeface="Lucida Sans"/>
                <a:cs typeface="Lucida Sans"/>
              </a:rPr>
              <a:t>tools  </a:t>
            </a:r>
            <a:r>
              <a:rPr sz="1400" spc="-50" dirty="0">
                <a:latin typeface="Lucida Sans"/>
                <a:cs typeface="Lucida Sans"/>
              </a:rPr>
              <a:t>and </a:t>
            </a:r>
            <a:r>
              <a:rPr sz="1400" spc="-55" dirty="0">
                <a:latin typeface="Lucida Sans"/>
                <a:cs typeface="Lucida Sans"/>
              </a:rPr>
              <a:t>“artifacts”. </a:t>
            </a:r>
            <a:r>
              <a:rPr sz="1400" spc="-40" dirty="0">
                <a:latin typeface="Lucida Sans"/>
                <a:cs typeface="Lucida Sans"/>
              </a:rPr>
              <a:t>For </a:t>
            </a:r>
            <a:r>
              <a:rPr sz="1400" spc="-65" dirty="0">
                <a:latin typeface="Lucida Sans"/>
                <a:cs typeface="Lucida Sans"/>
              </a:rPr>
              <a:t>example, </a:t>
            </a:r>
            <a:r>
              <a:rPr sz="1400" spc="-50" dirty="0">
                <a:latin typeface="Lucida Sans"/>
                <a:cs typeface="Lucida Sans"/>
              </a:rPr>
              <a:t>the </a:t>
            </a:r>
            <a:r>
              <a:rPr sz="1400" spc="-60" dirty="0">
                <a:latin typeface="Lucida Sans"/>
                <a:cs typeface="Lucida Sans"/>
              </a:rPr>
              <a:t>team </a:t>
            </a:r>
            <a:r>
              <a:rPr sz="1400" spc="-40" dirty="0">
                <a:latin typeface="Lucida Sans"/>
                <a:cs typeface="Lucida Sans"/>
              </a:rPr>
              <a:t>uses </a:t>
            </a:r>
            <a:r>
              <a:rPr sz="1400" spc="-25" dirty="0">
                <a:latin typeface="Lucida Sans"/>
                <a:cs typeface="Lucida Sans"/>
              </a:rPr>
              <a:t>a </a:t>
            </a:r>
            <a:r>
              <a:rPr sz="1400" spc="-50" dirty="0">
                <a:latin typeface="Lucida Sans"/>
                <a:cs typeface="Lucida Sans"/>
              </a:rPr>
              <a:t>Scrum </a:t>
            </a:r>
            <a:r>
              <a:rPr sz="1400" spc="-55" dirty="0">
                <a:latin typeface="Lucida Sans"/>
                <a:cs typeface="Lucida Sans"/>
              </a:rPr>
              <a:t>board </a:t>
            </a:r>
            <a:r>
              <a:rPr sz="1400" spc="-65" dirty="0">
                <a:latin typeface="Lucida Sans"/>
                <a:cs typeface="Lucida Sans"/>
              </a:rPr>
              <a:t>to </a:t>
            </a:r>
            <a:r>
              <a:rPr sz="1400" spc="-55" dirty="0">
                <a:latin typeface="Lucida Sans"/>
                <a:cs typeface="Lucida Sans"/>
              </a:rPr>
              <a:t>visualize </a:t>
            </a:r>
            <a:r>
              <a:rPr sz="1400" spc="-50" dirty="0">
                <a:latin typeface="Lucida Sans"/>
                <a:cs typeface="Lucida Sans"/>
              </a:rPr>
              <a:t>the  backlog </a:t>
            </a:r>
            <a:r>
              <a:rPr sz="1400" spc="-65" dirty="0">
                <a:latin typeface="Lucida Sans"/>
                <a:cs typeface="Lucida Sans"/>
              </a:rPr>
              <a:t>or </a:t>
            </a:r>
            <a:r>
              <a:rPr sz="1400" spc="-25" dirty="0">
                <a:latin typeface="Lucida Sans"/>
                <a:cs typeface="Lucida Sans"/>
              </a:rPr>
              <a:t>a </a:t>
            </a:r>
            <a:r>
              <a:rPr sz="1400" spc="-60" dirty="0">
                <a:latin typeface="Lucida Sans"/>
                <a:cs typeface="Lucida Sans"/>
              </a:rPr>
              <a:t>burndown </a:t>
            </a:r>
            <a:r>
              <a:rPr sz="1400" spc="-55" dirty="0">
                <a:latin typeface="Lucida Sans"/>
                <a:cs typeface="Lucida Sans"/>
              </a:rPr>
              <a:t>chart </a:t>
            </a:r>
            <a:r>
              <a:rPr sz="1400" spc="-65" dirty="0">
                <a:latin typeface="Lucida Sans"/>
                <a:cs typeface="Lucida Sans"/>
              </a:rPr>
              <a:t>to </a:t>
            </a:r>
            <a:r>
              <a:rPr sz="1400" spc="-50" dirty="0">
                <a:latin typeface="Lucida Sans"/>
                <a:cs typeface="Lucida Sans"/>
              </a:rPr>
              <a:t>show </a:t>
            </a:r>
            <a:r>
              <a:rPr sz="1400" spc="-60" dirty="0">
                <a:latin typeface="Lucida Sans"/>
                <a:cs typeface="Lucida Sans"/>
              </a:rPr>
              <a:t>outstanding </a:t>
            </a:r>
            <a:r>
              <a:rPr sz="1400" spc="-65" dirty="0">
                <a:latin typeface="Lucida Sans"/>
                <a:cs typeface="Lucida Sans"/>
              </a:rPr>
              <a:t>work. </a:t>
            </a:r>
            <a:r>
              <a:rPr sz="1400" spc="-45" dirty="0">
                <a:latin typeface="Lucida Sans"/>
                <a:cs typeface="Lucida Sans"/>
              </a:rPr>
              <a:t>The </a:t>
            </a:r>
            <a:r>
              <a:rPr sz="1400" spc="-75" dirty="0">
                <a:latin typeface="Lucida Sans"/>
                <a:cs typeface="Lucida Sans"/>
              </a:rPr>
              <a:t>most common  </a:t>
            </a:r>
            <a:r>
              <a:rPr sz="1400" spc="-60" dirty="0">
                <a:latin typeface="Lucida Sans"/>
                <a:cs typeface="Lucida Sans"/>
              </a:rPr>
              <a:t>artifacts </a:t>
            </a:r>
            <a:r>
              <a:rPr sz="1400" spc="-50" dirty="0">
                <a:latin typeface="Lucida Sans"/>
                <a:cs typeface="Lucida Sans"/>
              </a:rPr>
              <a:t>and </a:t>
            </a:r>
            <a:r>
              <a:rPr sz="1400" spc="-55" dirty="0">
                <a:latin typeface="Lucida Sans"/>
                <a:cs typeface="Lucida Sans"/>
              </a:rPr>
              <a:t>tools</a:t>
            </a:r>
            <a:r>
              <a:rPr sz="1400" spc="-75" dirty="0">
                <a:latin typeface="Lucida Sans"/>
                <a:cs typeface="Lucida Sans"/>
              </a:rPr>
              <a:t> </a:t>
            </a:r>
            <a:r>
              <a:rPr sz="1400" spc="-50" dirty="0">
                <a:latin typeface="Lucida Sans"/>
                <a:cs typeface="Lucida Sans"/>
              </a:rPr>
              <a:t>are:</a:t>
            </a:r>
            <a:endParaRPr sz="1400" dirty="0">
              <a:latin typeface="Lucida Sans"/>
              <a:cs typeface="Lucida Sans"/>
            </a:endParaRPr>
          </a:p>
          <a:p>
            <a:pPr algn="just">
              <a:lnSpc>
                <a:spcPct val="100000"/>
              </a:lnSpc>
              <a:spcBef>
                <a:spcPts val="20"/>
              </a:spcBef>
            </a:pPr>
            <a:endParaRPr sz="1400" dirty="0">
              <a:latin typeface="Times New Roman"/>
              <a:cs typeface="Times New Roman"/>
            </a:endParaRPr>
          </a:p>
          <a:p>
            <a:pPr marL="139700" marR="64135" algn="just">
              <a:lnSpc>
                <a:spcPct val="100000"/>
              </a:lnSpc>
            </a:pPr>
            <a:r>
              <a:rPr sz="1400" b="1" spc="-55" dirty="0">
                <a:latin typeface="Arial"/>
                <a:cs typeface="Arial"/>
              </a:rPr>
              <a:t>Scrum </a:t>
            </a:r>
            <a:r>
              <a:rPr sz="1400" b="1" spc="-45" dirty="0">
                <a:latin typeface="Arial"/>
                <a:cs typeface="Arial"/>
              </a:rPr>
              <a:t>board: </a:t>
            </a:r>
            <a:r>
              <a:rPr sz="1400" spc="-45" dirty="0">
                <a:latin typeface="Lucida Sans"/>
                <a:cs typeface="Lucida Sans"/>
              </a:rPr>
              <a:t>The </a:t>
            </a:r>
            <a:r>
              <a:rPr sz="1400" spc="-50" dirty="0">
                <a:latin typeface="Lucida Sans"/>
                <a:cs typeface="Lucida Sans"/>
              </a:rPr>
              <a:t>Scrum </a:t>
            </a:r>
            <a:r>
              <a:rPr sz="1400" spc="-55" dirty="0">
                <a:latin typeface="Lucida Sans"/>
                <a:cs typeface="Lucida Sans"/>
              </a:rPr>
              <a:t>board </a:t>
            </a:r>
            <a:r>
              <a:rPr sz="1400" spc="-50" dirty="0">
                <a:latin typeface="Lucida Sans"/>
                <a:cs typeface="Lucida Sans"/>
              </a:rPr>
              <a:t>helps </a:t>
            </a:r>
            <a:r>
              <a:rPr sz="1400" spc="-65" dirty="0">
                <a:latin typeface="Lucida Sans"/>
                <a:cs typeface="Lucida Sans"/>
              </a:rPr>
              <a:t>to </a:t>
            </a:r>
            <a:r>
              <a:rPr sz="1400" spc="-55" dirty="0">
                <a:latin typeface="Lucida Sans"/>
                <a:cs typeface="Lucida Sans"/>
              </a:rPr>
              <a:t>visualize </a:t>
            </a:r>
            <a:r>
              <a:rPr sz="1400" spc="-60" dirty="0">
                <a:latin typeface="Lucida Sans"/>
                <a:cs typeface="Lucida Sans"/>
              </a:rPr>
              <a:t>your </a:t>
            </a:r>
            <a:r>
              <a:rPr sz="1400" spc="-70" dirty="0">
                <a:latin typeface="Lucida Sans"/>
                <a:cs typeface="Lucida Sans"/>
              </a:rPr>
              <a:t>sprint </a:t>
            </a:r>
            <a:r>
              <a:rPr sz="1400" spc="-50" dirty="0">
                <a:latin typeface="Lucida Sans"/>
                <a:cs typeface="Lucida Sans"/>
              </a:rPr>
              <a:t>backlog and  </a:t>
            </a:r>
            <a:r>
              <a:rPr sz="1400" spc="-60" dirty="0">
                <a:latin typeface="Lucida Sans"/>
                <a:cs typeface="Lucida Sans"/>
              </a:rPr>
              <a:t>traditionally </a:t>
            </a:r>
            <a:r>
              <a:rPr sz="1400" spc="-45" dirty="0">
                <a:latin typeface="Lucida Sans"/>
                <a:cs typeface="Lucida Sans"/>
              </a:rPr>
              <a:t>involves </a:t>
            </a:r>
            <a:r>
              <a:rPr sz="1400" spc="-65" dirty="0">
                <a:latin typeface="Lucida Sans"/>
                <a:cs typeface="Lucida Sans"/>
              </a:rPr>
              <a:t>index </a:t>
            </a:r>
            <a:r>
              <a:rPr sz="1400" spc="-45" dirty="0">
                <a:latin typeface="Lucida Sans"/>
                <a:cs typeface="Lucida Sans"/>
              </a:rPr>
              <a:t>cards </a:t>
            </a:r>
            <a:r>
              <a:rPr sz="1400" spc="-65" dirty="0">
                <a:latin typeface="Lucida Sans"/>
                <a:cs typeface="Lucida Sans"/>
              </a:rPr>
              <a:t>or </a:t>
            </a:r>
            <a:r>
              <a:rPr sz="1400" spc="-45" dirty="0">
                <a:latin typeface="Lucida Sans"/>
                <a:cs typeface="Lucida Sans"/>
              </a:rPr>
              <a:t>Post-It </a:t>
            </a:r>
            <a:r>
              <a:rPr sz="1400" spc="-50" dirty="0">
                <a:latin typeface="Lucida Sans"/>
                <a:cs typeface="Lucida Sans"/>
              </a:rPr>
              <a:t>notes </a:t>
            </a:r>
            <a:r>
              <a:rPr sz="1400" spc="-60" dirty="0">
                <a:latin typeface="Lucida Sans"/>
                <a:cs typeface="Lucida Sans"/>
              </a:rPr>
              <a:t>on </a:t>
            </a:r>
            <a:r>
              <a:rPr sz="1400" spc="-25" dirty="0">
                <a:latin typeface="Lucida Sans"/>
                <a:cs typeface="Lucida Sans"/>
              </a:rPr>
              <a:t>a </a:t>
            </a:r>
            <a:r>
              <a:rPr sz="1400" spc="-55" dirty="0">
                <a:latin typeface="Lucida Sans"/>
                <a:cs typeface="Lucida Sans"/>
              </a:rPr>
              <a:t>whiteboard. </a:t>
            </a:r>
            <a:r>
              <a:rPr sz="1400" spc="-45" dirty="0">
                <a:latin typeface="Lucida Sans"/>
                <a:cs typeface="Lucida Sans"/>
              </a:rPr>
              <a:t>The </a:t>
            </a:r>
            <a:r>
              <a:rPr sz="1400" spc="-55" dirty="0">
                <a:latin typeface="Lucida Sans"/>
                <a:cs typeface="Lucida Sans"/>
              </a:rPr>
              <a:t>board  is usually </a:t>
            </a:r>
            <a:r>
              <a:rPr sz="1400" spc="-45" dirty="0">
                <a:latin typeface="Lucida Sans"/>
                <a:cs typeface="Lucida Sans"/>
              </a:rPr>
              <a:t>divided </a:t>
            </a:r>
            <a:r>
              <a:rPr sz="1400" spc="-65" dirty="0">
                <a:latin typeface="Lucida Sans"/>
                <a:cs typeface="Lucida Sans"/>
              </a:rPr>
              <a:t>into </a:t>
            </a:r>
            <a:r>
              <a:rPr sz="1400" spc="-45" dirty="0">
                <a:latin typeface="Lucida Sans"/>
                <a:cs typeface="Lucida Sans"/>
              </a:rPr>
              <a:t>three categories: </a:t>
            </a:r>
            <a:r>
              <a:rPr sz="1400" spc="-65" dirty="0">
                <a:latin typeface="Lucida Sans"/>
                <a:cs typeface="Lucida Sans"/>
              </a:rPr>
              <a:t>to do, </a:t>
            </a:r>
            <a:r>
              <a:rPr sz="1400" spc="-60" dirty="0">
                <a:latin typeface="Lucida Sans"/>
                <a:cs typeface="Lucida Sans"/>
              </a:rPr>
              <a:t>work </a:t>
            </a:r>
            <a:r>
              <a:rPr sz="1400" spc="-70" dirty="0">
                <a:latin typeface="Lucida Sans"/>
                <a:cs typeface="Lucida Sans"/>
              </a:rPr>
              <a:t>in </a:t>
            </a:r>
            <a:r>
              <a:rPr sz="1400" spc="-55" dirty="0">
                <a:latin typeface="Lucida Sans"/>
                <a:cs typeface="Lucida Sans"/>
              </a:rPr>
              <a:t>progress, </a:t>
            </a:r>
            <a:r>
              <a:rPr sz="1400" spc="-50" dirty="0">
                <a:latin typeface="Lucida Sans"/>
                <a:cs typeface="Lucida Sans"/>
              </a:rPr>
              <a:t>and</a:t>
            </a:r>
            <a:r>
              <a:rPr sz="1400" spc="-85" dirty="0">
                <a:latin typeface="Lucida Sans"/>
                <a:cs typeface="Lucida Sans"/>
              </a:rPr>
              <a:t> </a:t>
            </a:r>
            <a:r>
              <a:rPr sz="1400" spc="-55" dirty="0">
                <a:latin typeface="Lucida Sans"/>
                <a:cs typeface="Lucida Sans"/>
              </a:rPr>
              <a:t>done.</a:t>
            </a:r>
            <a:endParaRPr sz="1400" dirty="0">
              <a:latin typeface="Lucida Sans"/>
              <a:cs typeface="Lucida Sans"/>
            </a:endParaRPr>
          </a:p>
          <a:p>
            <a:pPr marL="139700" marR="134620" algn="just">
              <a:lnSpc>
                <a:spcPct val="100000"/>
              </a:lnSpc>
            </a:pPr>
            <a:r>
              <a:rPr sz="1400" spc="-45" dirty="0">
                <a:latin typeface="Lucida Sans"/>
                <a:cs typeface="Lucida Sans"/>
              </a:rPr>
              <a:t>The </a:t>
            </a:r>
            <a:r>
              <a:rPr sz="1400" spc="-60" dirty="0">
                <a:latin typeface="Lucida Sans"/>
                <a:cs typeface="Lucida Sans"/>
              </a:rPr>
              <a:t>team </a:t>
            </a:r>
            <a:r>
              <a:rPr sz="1400" spc="-50" dirty="0">
                <a:latin typeface="Lucida Sans"/>
                <a:cs typeface="Lucida Sans"/>
              </a:rPr>
              <a:t>updates the </a:t>
            </a:r>
            <a:r>
              <a:rPr sz="1400" spc="-55" dirty="0">
                <a:latin typeface="Lucida Sans"/>
                <a:cs typeface="Lucida Sans"/>
              </a:rPr>
              <a:t>board </a:t>
            </a:r>
            <a:r>
              <a:rPr sz="1400" spc="-45" dirty="0">
                <a:latin typeface="Lucida Sans"/>
                <a:cs typeface="Lucida Sans"/>
              </a:rPr>
              <a:t>by </a:t>
            </a:r>
            <a:r>
              <a:rPr sz="1400" spc="-65" dirty="0">
                <a:latin typeface="Lucida Sans"/>
                <a:cs typeface="Lucida Sans"/>
              </a:rPr>
              <a:t>moving </a:t>
            </a:r>
            <a:r>
              <a:rPr sz="1400" spc="-55" dirty="0">
                <a:latin typeface="Lucida Sans"/>
                <a:cs typeface="Lucida Sans"/>
              </a:rPr>
              <a:t>tasks </a:t>
            </a:r>
            <a:r>
              <a:rPr sz="1400" spc="-60" dirty="0">
                <a:latin typeface="Lucida Sans"/>
                <a:cs typeface="Lucida Sans"/>
              </a:rPr>
              <a:t>(written on </a:t>
            </a:r>
            <a:r>
              <a:rPr sz="1400" spc="-50" dirty="0">
                <a:latin typeface="Lucida Sans"/>
                <a:cs typeface="Lucida Sans"/>
              </a:rPr>
              <a:t>cards) </a:t>
            </a:r>
            <a:r>
              <a:rPr sz="1400" spc="-70" dirty="0">
                <a:latin typeface="Lucida Sans"/>
                <a:cs typeface="Lucida Sans"/>
              </a:rPr>
              <a:t>through </a:t>
            </a:r>
            <a:r>
              <a:rPr sz="1400" spc="-50" dirty="0">
                <a:latin typeface="Lucida Sans"/>
                <a:cs typeface="Lucida Sans"/>
              </a:rPr>
              <a:t>the  </a:t>
            </a:r>
            <a:r>
              <a:rPr sz="1400" spc="-65" dirty="0">
                <a:latin typeface="Lucida Sans"/>
                <a:cs typeface="Lucida Sans"/>
              </a:rPr>
              <a:t>columns </a:t>
            </a:r>
            <a:r>
              <a:rPr sz="1400" spc="-60" dirty="0">
                <a:latin typeface="Lucida Sans"/>
                <a:cs typeface="Lucida Sans"/>
              </a:rPr>
              <a:t>on </a:t>
            </a:r>
            <a:r>
              <a:rPr sz="1400" spc="-50" dirty="0">
                <a:latin typeface="Lucida Sans"/>
                <a:cs typeface="Lucida Sans"/>
              </a:rPr>
              <a:t>the</a:t>
            </a:r>
            <a:r>
              <a:rPr sz="1400" spc="-60" dirty="0">
                <a:latin typeface="Lucida Sans"/>
                <a:cs typeface="Lucida Sans"/>
              </a:rPr>
              <a:t> board.</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5080" algn="just">
              <a:lnSpc>
                <a:spcPct val="100000"/>
              </a:lnSpc>
            </a:pPr>
            <a:r>
              <a:rPr sz="1400" b="1" spc="-35" dirty="0">
                <a:latin typeface="Arial"/>
                <a:cs typeface="Arial"/>
              </a:rPr>
              <a:t>User </a:t>
            </a:r>
            <a:r>
              <a:rPr sz="1400" b="1" spc="-50" dirty="0">
                <a:latin typeface="Arial"/>
                <a:cs typeface="Arial"/>
              </a:rPr>
              <a:t>stories: </a:t>
            </a:r>
            <a:r>
              <a:rPr sz="1400" spc="-35" dirty="0">
                <a:latin typeface="Lucida Sans"/>
                <a:cs typeface="Lucida Sans"/>
              </a:rPr>
              <a:t>A </a:t>
            </a:r>
            <a:r>
              <a:rPr sz="1400" spc="-50" dirty="0">
                <a:latin typeface="Lucida Sans"/>
                <a:cs typeface="Lucida Sans"/>
              </a:rPr>
              <a:t>user </a:t>
            </a:r>
            <a:r>
              <a:rPr sz="1400" spc="-60" dirty="0">
                <a:latin typeface="Lucida Sans"/>
                <a:cs typeface="Lucida Sans"/>
              </a:rPr>
              <a:t>story </a:t>
            </a:r>
            <a:r>
              <a:rPr sz="1400" spc="-40" dirty="0">
                <a:latin typeface="Lucida Sans"/>
                <a:cs typeface="Lucida Sans"/>
              </a:rPr>
              <a:t>describes </a:t>
            </a:r>
            <a:r>
              <a:rPr sz="1400" spc="-25" dirty="0">
                <a:latin typeface="Lucida Sans"/>
                <a:cs typeface="Lucida Sans"/>
              </a:rPr>
              <a:t>a </a:t>
            </a:r>
            <a:r>
              <a:rPr sz="1400" spc="-50" dirty="0">
                <a:latin typeface="Lucida Sans"/>
                <a:cs typeface="Lucida Sans"/>
              </a:rPr>
              <a:t>software feature </a:t>
            </a:r>
            <a:r>
              <a:rPr sz="1400" spc="-85" dirty="0">
                <a:latin typeface="Lucida Sans"/>
                <a:cs typeface="Lucida Sans"/>
              </a:rPr>
              <a:t>from </a:t>
            </a:r>
            <a:r>
              <a:rPr sz="1400" spc="-50" dirty="0">
                <a:latin typeface="Lucida Sans"/>
                <a:cs typeface="Lucida Sans"/>
              </a:rPr>
              <a:t>the </a:t>
            </a:r>
            <a:r>
              <a:rPr sz="1400" spc="-65" dirty="0">
                <a:latin typeface="Lucida Sans"/>
                <a:cs typeface="Lucida Sans"/>
              </a:rPr>
              <a:t>customer’s  </a:t>
            </a:r>
            <a:r>
              <a:rPr sz="1400" spc="-45" dirty="0">
                <a:latin typeface="Lucida Sans"/>
                <a:cs typeface="Lucida Sans"/>
              </a:rPr>
              <a:t>perspective. </a:t>
            </a:r>
            <a:r>
              <a:rPr sz="1400" spc="-65" dirty="0">
                <a:latin typeface="Lucida Sans"/>
                <a:cs typeface="Lucida Sans"/>
              </a:rPr>
              <a:t>It </a:t>
            </a:r>
            <a:r>
              <a:rPr sz="1400" spc="-50" dirty="0">
                <a:latin typeface="Lucida Sans"/>
                <a:cs typeface="Lucida Sans"/>
              </a:rPr>
              <a:t>includes the </a:t>
            </a:r>
            <a:r>
              <a:rPr sz="1400" spc="-45" dirty="0">
                <a:latin typeface="Lucida Sans"/>
                <a:cs typeface="Lucida Sans"/>
              </a:rPr>
              <a:t>type </a:t>
            </a:r>
            <a:r>
              <a:rPr sz="1400" spc="-65" dirty="0">
                <a:latin typeface="Lucida Sans"/>
                <a:cs typeface="Lucida Sans"/>
              </a:rPr>
              <a:t>of </a:t>
            </a:r>
            <a:r>
              <a:rPr sz="1400" spc="-75" dirty="0">
                <a:latin typeface="Lucida Sans"/>
                <a:cs typeface="Lucida Sans"/>
              </a:rPr>
              <a:t>user, </a:t>
            </a:r>
            <a:r>
              <a:rPr sz="1400" spc="-55" dirty="0">
                <a:latin typeface="Lucida Sans"/>
                <a:cs typeface="Lucida Sans"/>
              </a:rPr>
              <a:t>what </a:t>
            </a:r>
            <a:r>
              <a:rPr sz="1400" spc="-45" dirty="0">
                <a:latin typeface="Lucida Sans"/>
                <a:cs typeface="Lucida Sans"/>
              </a:rPr>
              <a:t>they </a:t>
            </a:r>
            <a:r>
              <a:rPr sz="1400" spc="-60" dirty="0">
                <a:latin typeface="Lucida Sans"/>
                <a:cs typeface="Lucida Sans"/>
              </a:rPr>
              <a:t>want, </a:t>
            </a:r>
            <a:r>
              <a:rPr sz="1400" spc="-50" dirty="0">
                <a:latin typeface="Lucida Sans"/>
                <a:cs typeface="Lucida Sans"/>
              </a:rPr>
              <a:t>and why </a:t>
            </a:r>
            <a:r>
              <a:rPr sz="1400" spc="-45" dirty="0">
                <a:latin typeface="Lucida Sans"/>
                <a:cs typeface="Lucida Sans"/>
              </a:rPr>
              <a:t>they </a:t>
            </a:r>
            <a:r>
              <a:rPr sz="1400" spc="-55" dirty="0">
                <a:latin typeface="Lucida Sans"/>
                <a:cs typeface="Lucida Sans"/>
              </a:rPr>
              <a:t>want </a:t>
            </a:r>
            <a:r>
              <a:rPr sz="1400" spc="-80" dirty="0" smtClean="0">
                <a:latin typeface="Lucida Sans"/>
                <a:cs typeface="Lucida Sans"/>
              </a:rPr>
              <a:t>it.</a:t>
            </a:r>
            <a:endParaRPr lang="en-US" sz="1400" spc="-80" dirty="0" smtClean="0">
              <a:latin typeface="Lucida Sans"/>
              <a:cs typeface="Lucida Sans"/>
            </a:endParaRPr>
          </a:p>
          <a:p>
            <a:pPr marL="139700" marR="5080" algn="just">
              <a:lnSpc>
                <a:spcPct val="100000"/>
              </a:lnSpc>
            </a:pPr>
            <a:endParaRPr lang="en-US" sz="1400" spc="-80" dirty="0">
              <a:latin typeface="Lucida Sans"/>
              <a:cs typeface="Lucida Sans"/>
            </a:endParaRPr>
          </a:p>
          <a:p>
            <a:pPr marL="139700" marR="5080" algn="just">
              <a:lnSpc>
                <a:spcPct val="100000"/>
              </a:lnSpc>
            </a:pPr>
            <a:r>
              <a:rPr sz="1400" b="1" spc="-50" dirty="0" smtClean="0">
                <a:latin typeface="Lucida Sans"/>
                <a:cs typeface="Lucida Sans"/>
              </a:rPr>
              <a:t>Burndown </a:t>
            </a:r>
            <a:r>
              <a:rPr sz="1400" b="1" spc="-60" dirty="0">
                <a:latin typeface="Lucida Sans"/>
                <a:cs typeface="Lucida Sans"/>
              </a:rPr>
              <a:t>chart: </a:t>
            </a:r>
            <a:r>
              <a:rPr sz="1400" spc="-35" dirty="0">
                <a:latin typeface="Lucida Sans"/>
                <a:cs typeface="Lucida Sans"/>
              </a:rPr>
              <a:t>A </a:t>
            </a:r>
            <a:r>
              <a:rPr sz="1400" spc="-60" dirty="0">
                <a:latin typeface="Lucida Sans"/>
                <a:cs typeface="Lucida Sans"/>
              </a:rPr>
              <a:t>burndown </a:t>
            </a:r>
            <a:r>
              <a:rPr sz="1400" spc="-55" dirty="0">
                <a:latin typeface="Lucida Sans"/>
                <a:cs typeface="Lucida Sans"/>
              </a:rPr>
              <a:t>chart </a:t>
            </a:r>
            <a:r>
              <a:rPr sz="1400" spc="-45" dirty="0">
                <a:latin typeface="Lucida Sans"/>
                <a:cs typeface="Lucida Sans"/>
              </a:rPr>
              <a:t>represents </a:t>
            </a:r>
            <a:r>
              <a:rPr sz="1400" spc="-55" dirty="0">
                <a:latin typeface="Lucida Sans"/>
                <a:cs typeface="Lucida Sans"/>
              </a:rPr>
              <a:t>all </a:t>
            </a:r>
            <a:r>
              <a:rPr sz="1400" spc="-60" dirty="0">
                <a:latin typeface="Lucida Sans"/>
                <a:cs typeface="Lucida Sans"/>
              </a:rPr>
              <a:t>outstanding </a:t>
            </a:r>
            <a:r>
              <a:rPr sz="1400" spc="-65" dirty="0">
                <a:latin typeface="Lucida Sans"/>
                <a:cs typeface="Lucida Sans"/>
              </a:rPr>
              <a:t>work. </a:t>
            </a:r>
            <a:r>
              <a:rPr sz="1400" spc="-45" dirty="0">
                <a:latin typeface="Lucida Sans"/>
                <a:cs typeface="Lucida Sans"/>
              </a:rPr>
              <a:t>The  </a:t>
            </a:r>
            <a:r>
              <a:rPr sz="1400" spc="-50" dirty="0">
                <a:latin typeface="Lucida Sans"/>
                <a:cs typeface="Lucida Sans"/>
              </a:rPr>
              <a:t>backlog </a:t>
            </a:r>
            <a:r>
              <a:rPr sz="1400" spc="-55" dirty="0">
                <a:latin typeface="Lucida Sans"/>
                <a:cs typeface="Lucida Sans"/>
              </a:rPr>
              <a:t>is usually </a:t>
            </a:r>
            <a:r>
              <a:rPr sz="1400" spc="-60" dirty="0">
                <a:latin typeface="Lucida Sans"/>
                <a:cs typeface="Lucida Sans"/>
              </a:rPr>
              <a:t>on </a:t>
            </a:r>
            <a:r>
              <a:rPr sz="1400" spc="-50" dirty="0">
                <a:latin typeface="Lucida Sans"/>
                <a:cs typeface="Lucida Sans"/>
              </a:rPr>
              <a:t>the </a:t>
            </a:r>
            <a:r>
              <a:rPr sz="1400" spc="-45" dirty="0">
                <a:latin typeface="Lucida Sans"/>
                <a:cs typeface="Lucida Sans"/>
              </a:rPr>
              <a:t>vertical </a:t>
            </a:r>
            <a:r>
              <a:rPr sz="1400" spc="-70" dirty="0">
                <a:latin typeface="Lucida Sans"/>
                <a:cs typeface="Lucida Sans"/>
              </a:rPr>
              <a:t>axis, </a:t>
            </a:r>
            <a:r>
              <a:rPr sz="1400" spc="-65" dirty="0">
                <a:latin typeface="Lucida Sans"/>
                <a:cs typeface="Lucida Sans"/>
              </a:rPr>
              <a:t>with </a:t>
            </a:r>
            <a:r>
              <a:rPr sz="1400" spc="-70" dirty="0">
                <a:latin typeface="Lucida Sans"/>
                <a:cs typeface="Lucida Sans"/>
              </a:rPr>
              <a:t>time </a:t>
            </a:r>
            <a:r>
              <a:rPr sz="1400" spc="-50" dirty="0">
                <a:latin typeface="Lucida Sans"/>
                <a:cs typeface="Lucida Sans"/>
              </a:rPr>
              <a:t>along the </a:t>
            </a:r>
            <a:r>
              <a:rPr sz="1400" spc="-65" dirty="0">
                <a:latin typeface="Lucida Sans"/>
                <a:cs typeface="Lucida Sans"/>
              </a:rPr>
              <a:t>horizontal </a:t>
            </a:r>
            <a:r>
              <a:rPr sz="1400" spc="-70" dirty="0">
                <a:latin typeface="Lucida Sans"/>
                <a:cs typeface="Lucida Sans"/>
              </a:rPr>
              <a:t>axis. </a:t>
            </a:r>
            <a:r>
              <a:rPr sz="1400" spc="-35" dirty="0">
                <a:latin typeface="Lucida Sans"/>
                <a:cs typeface="Lucida Sans"/>
              </a:rPr>
              <a:t>A </a:t>
            </a:r>
            <a:r>
              <a:rPr sz="1400" spc="-60" dirty="0" smtClean="0">
                <a:latin typeface="Lucida Sans"/>
                <a:cs typeface="Lucida Sans"/>
              </a:rPr>
              <a:t>burndown </a:t>
            </a:r>
            <a:r>
              <a:rPr sz="1400" spc="-55" dirty="0">
                <a:latin typeface="Lucida Sans"/>
                <a:cs typeface="Lucida Sans"/>
              </a:rPr>
              <a:t>chart </a:t>
            </a:r>
            <a:r>
              <a:rPr sz="1400" spc="-40" dirty="0">
                <a:latin typeface="Lucida Sans"/>
                <a:cs typeface="Lucida Sans"/>
              </a:rPr>
              <a:t>can </a:t>
            </a:r>
            <a:r>
              <a:rPr sz="1400" spc="-55" dirty="0">
                <a:latin typeface="Lucida Sans"/>
                <a:cs typeface="Lucida Sans"/>
              </a:rPr>
              <a:t>warn </a:t>
            </a:r>
            <a:r>
              <a:rPr sz="1400" spc="-50" dirty="0">
                <a:latin typeface="Lucida Sans"/>
                <a:cs typeface="Lucida Sans"/>
              </a:rPr>
              <a:t>the </a:t>
            </a:r>
            <a:r>
              <a:rPr sz="1400" spc="-60" dirty="0">
                <a:latin typeface="Lucida Sans"/>
                <a:cs typeface="Lucida Sans"/>
              </a:rPr>
              <a:t>team </a:t>
            </a:r>
            <a:r>
              <a:rPr sz="1400" spc="-65" dirty="0">
                <a:latin typeface="Lucida Sans"/>
                <a:cs typeface="Lucida Sans"/>
              </a:rPr>
              <a:t>of </a:t>
            </a:r>
            <a:r>
              <a:rPr sz="1400" spc="-55" dirty="0">
                <a:latin typeface="Lucida Sans"/>
                <a:cs typeface="Lucida Sans"/>
              </a:rPr>
              <a:t>potential </a:t>
            </a:r>
            <a:r>
              <a:rPr sz="1400" spc="-65" dirty="0">
                <a:latin typeface="Lucida Sans"/>
                <a:cs typeface="Lucida Sans"/>
              </a:rPr>
              <a:t>risk </a:t>
            </a:r>
            <a:r>
              <a:rPr sz="1400" spc="-50" dirty="0">
                <a:latin typeface="Lucida Sans"/>
                <a:cs typeface="Lucida Sans"/>
              </a:rPr>
              <a:t>and helps </a:t>
            </a:r>
            <a:r>
              <a:rPr sz="1400" spc="-65" dirty="0">
                <a:latin typeface="Lucida Sans"/>
                <a:cs typeface="Lucida Sans"/>
              </a:rPr>
              <a:t>to </a:t>
            </a:r>
            <a:r>
              <a:rPr sz="1400" spc="-50" dirty="0">
                <a:latin typeface="Lucida Sans"/>
                <a:cs typeface="Lucida Sans"/>
              </a:rPr>
              <a:t>show the  </a:t>
            </a:r>
            <a:r>
              <a:rPr sz="1400" spc="-65" dirty="0">
                <a:latin typeface="Lucida Sans"/>
                <a:cs typeface="Lucida Sans"/>
              </a:rPr>
              <a:t>impact of</a:t>
            </a:r>
            <a:r>
              <a:rPr sz="1400" spc="-60" dirty="0">
                <a:latin typeface="Lucida Sans"/>
                <a:cs typeface="Lucida Sans"/>
              </a:rPr>
              <a:t> </a:t>
            </a:r>
            <a:r>
              <a:rPr sz="1400" spc="-50" dirty="0">
                <a:latin typeface="Lucida Sans"/>
                <a:cs typeface="Lucida Sans"/>
              </a:rPr>
              <a:t>decisions.</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6350" algn="just">
              <a:lnSpc>
                <a:spcPct val="100000"/>
              </a:lnSpc>
            </a:pPr>
            <a:r>
              <a:rPr sz="1400" b="1" spc="-45" dirty="0">
                <a:latin typeface="Arial"/>
                <a:cs typeface="Arial"/>
              </a:rPr>
              <a:t>Timeboxing: </a:t>
            </a:r>
            <a:r>
              <a:rPr sz="1400" spc="-35" dirty="0">
                <a:latin typeface="Lucida Sans"/>
                <a:cs typeface="Lucida Sans"/>
              </a:rPr>
              <a:t>A </a:t>
            </a:r>
            <a:r>
              <a:rPr sz="1400" spc="-80" dirty="0">
                <a:latin typeface="Lucida Sans"/>
                <a:cs typeface="Lucida Sans"/>
              </a:rPr>
              <a:t>timebox </a:t>
            </a:r>
            <a:r>
              <a:rPr sz="1400" spc="-55" dirty="0">
                <a:latin typeface="Lucida Sans"/>
                <a:cs typeface="Lucida Sans"/>
              </a:rPr>
              <a:t>is </a:t>
            </a:r>
            <a:r>
              <a:rPr sz="1400" spc="-25" dirty="0">
                <a:latin typeface="Lucida Sans"/>
                <a:cs typeface="Lucida Sans"/>
              </a:rPr>
              <a:t>a </a:t>
            </a:r>
            <a:r>
              <a:rPr sz="1400" spc="-40" dirty="0">
                <a:latin typeface="Lucida Sans"/>
                <a:cs typeface="Lucida Sans"/>
              </a:rPr>
              <a:t>set </a:t>
            </a:r>
            <a:r>
              <a:rPr sz="1400" spc="-50" dirty="0">
                <a:latin typeface="Lucida Sans"/>
                <a:cs typeface="Lucida Sans"/>
              </a:rPr>
              <a:t>period </a:t>
            </a:r>
            <a:r>
              <a:rPr sz="1400" spc="-65" dirty="0">
                <a:latin typeface="Lucida Sans"/>
                <a:cs typeface="Lucida Sans"/>
              </a:rPr>
              <a:t>of </a:t>
            </a:r>
            <a:r>
              <a:rPr sz="1400" spc="-70" dirty="0">
                <a:latin typeface="Lucida Sans"/>
                <a:cs typeface="Lucida Sans"/>
              </a:rPr>
              <a:t>time </a:t>
            </a:r>
            <a:r>
              <a:rPr sz="1400" spc="-65" dirty="0">
                <a:latin typeface="Lucida Sans"/>
                <a:cs typeface="Lucida Sans"/>
              </a:rPr>
              <a:t>that </a:t>
            </a:r>
            <a:r>
              <a:rPr sz="1400" spc="-25" dirty="0">
                <a:latin typeface="Lucida Sans"/>
                <a:cs typeface="Lucida Sans"/>
              </a:rPr>
              <a:t>a </a:t>
            </a:r>
            <a:r>
              <a:rPr sz="1400" spc="-60" dirty="0">
                <a:latin typeface="Lucida Sans"/>
                <a:cs typeface="Lucida Sans"/>
              </a:rPr>
              <a:t>team </a:t>
            </a:r>
            <a:r>
              <a:rPr sz="1400" spc="-55" dirty="0">
                <a:latin typeface="Lucida Sans"/>
                <a:cs typeface="Lucida Sans"/>
              </a:rPr>
              <a:t>works towards  </a:t>
            </a:r>
            <a:r>
              <a:rPr sz="1400" spc="-60" dirty="0">
                <a:latin typeface="Lucida Sans"/>
                <a:cs typeface="Lucida Sans"/>
              </a:rPr>
              <a:t>completing </a:t>
            </a:r>
            <a:r>
              <a:rPr sz="1400" spc="-25" dirty="0">
                <a:latin typeface="Lucida Sans"/>
                <a:cs typeface="Lucida Sans"/>
              </a:rPr>
              <a:t>a </a:t>
            </a:r>
            <a:r>
              <a:rPr sz="1400" spc="-55" dirty="0">
                <a:latin typeface="Lucida Sans"/>
                <a:cs typeface="Lucida Sans"/>
              </a:rPr>
              <a:t>goal. </a:t>
            </a:r>
            <a:r>
              <a:rPr sz="1400" spc="-45" dirty="0">
                <a:latin typeface="Lucida Sans"/>
                <a:cs typeface="Lucida Sans"/>
              </a:rPr>
              <a:t>Instead </a:t>
            </a:r>
            <a:r>
              <a:rPr sz="1400" spc="-65" dirty="0">
                <a:latin typeface="Lucida Sans"/>
                <a:cs typeface="Lucida Sans"/>
              </a:rPr>
              <a:t>of </a:t>
            </a:r>
            <a:r>
              <a:rPr sz="1400" spc="-60" dirty="0">
                <a:latin typeface="Lucida Sans"/>
                <a:cs typeface="Lucida Sans"/>
              </a:rPr>
              <a:t>letting </a:t>
            </a:r>
            <a:r>
              <a:rPr sz="1400" spc="-25" dirty="0">
                <a:latin typeface="Lucida Sans"/>
                <a:cs typeface="Lucida Sans"/>
              </a:rPr>
              <a:t>a </a:t>
            </a:r>
            <a:r>
              <a:rPr sz="1400" spc="-60" dirty="0">
                <a:latin typeface="Lucida Sans"/>
                <a:cs typeface="Lucida Sans"/>
              </a:rPr>
              <a:t>team work </a:t>
            </a:r>
            <a:r>
              <a:rPr sz="1400" spc="-70" dirty="0">
                <a:latin typeface="Lucida Sans"/>
                <a:cs typeface="Lucida Sans"/>
              </a:rPr>
              <a:t>until </a:t>
            </a:r>
            <a:r>
              <a:rPr sz="1400" spc="-50" dirty="0">
                <a:latin typeface="Lucida Sans"/>
                <a:cs typeface="Lucida Sans"/>
              </a:rPr>
              <a:t>the </a:t>
            </a:r>
            <a:r>
              <a:rPr sz="1400" spc="-45" dirty="0">
                <a:latin typeface="Lucida Sans"/>
                <a:cs typeface="Lucida Sans"/>
              </a:rPr>
              <a:t>goal </a:t>
            </a:r>
            <a:r>
              <a:rPr sz="1400" spc="-55" dirty="0">
                <a:latin typeface="Lucida Sans"/>
                <a:cs typeface="Lucida Sans"/>
              </a:rPr>
              <a:t>is </a:t>
            </a:r>
            <a:r>
              <a:rPr sz="1400" spc="-40" dirty="0">
                <a:latin typeface="Lucida Sans"/>
                <a:cs typeface="Lucida Sans"/>
              </a:rPr>
              <a:t>reached,</a:t>
            </a:r>
            <a:r>
              <a:rPr sz="1400" spc="-140" dirty="0">
                <a:latin typeface="Lucida Sans"/>
                <a:cs typeface="Lucida Sans"/>
              </a:rPr>
              <a:t> </a:t>
            </a:r>
            <a:r>
              <a:rPr sz="1400" spc="-50" dirty="0">
                <a:latin typeface="Lucida Sans"/>
                <a:cs typeface="Lucida Sans"/>
              </a:rPr>
              <a:t>the  </a:t>
            </a:r>
            <a:r>
              <a:rPr sz="1400" spc="-80" dirty="0">
                <a:latin typeface="Lucida Sans"/>
                <a:cs typeface="Lucida Sans"/>
              </a:rPr>
              <a:t>timebox </a:t>
            </a:r>
            <a:r>
              <a:rPr sz="1400" spc="-50" dirty="0">
                <a:latin typeface="Lucida Sans"/>
                <a:cs typeface="Lucida Sans"/>
              </a:rPr>
              <a:t>approach </a:t>
            </a:r>
            <a:r>
              <a:rPr sz="1400" spc="-55" dirty="0">
                <a:latin typeface="Lucida Sans"/>
                <a:cs typeface="Lucida Sans"/>
              </a:rPr>
              <a:t>stops </a:t>
            </a:r>
            <a:r>
              <a:rPr sz="1400" spc="-60" dirty="0">
                <a:latin typeface="Lucida Sans"/>
                <a:cs typeface="Lucida Sans"/>
              </a:rPr>
              <a:t>work </a:t>
            </a:r>
            <a:r>
              <a:rPr sz="1400" spc="-45" dirty="0">
                <a:latin typeface="Lucida Sans"/>
                <a:cs typeface="Lucida Sans"/>
              </a:rPr>
              <a:t>when </a:t>
            </a:r>
            <a:r>
              <a:rPr sz="1400" spc="-50" dirty="0">
                <a:latin typeface="Lucida Sans"/>
                <a:cs typeface="Lucida Sans"/>
              </a:rPr>
              <a:t>the </a:t>
            </a:r>
            <a:r>
              <a:rPr sz="1400" spc="-70" dirty="0">
                <a:latin typeface="Lucida Sans"/>
                <a:cs typeface="Lucida Sans"/>
              </a:rPr>
              <a:t>time </a:t>
            </a:r>
            <a:r>
              <a:rPr sz="1400" spc="-80" dirty="0">
                <a:latin typeface="Lucida Sans"/>
                <a:cs typeface="Lucida Sans"/>
              </a:rPr>
              <a:t>limit </a:t>
            </a:r>
            <a:r>
              <a:rPr sz="1400" spc="-55" dirty="0">
                <a:latin typeface="Lucida Sans"/>
                <a:cs typeface="Lucida Sans"/>
              </a:rPr>
              <a:t>is</a:t>
            </a:r>
            <a:r>
              <a:rPr sz="1400" spc="-45" dirty="0">
                <a:latin typeface="Lucida Sans"/>
                <a:cs typeface="Lucida Sans"/>
              </a:rPr>
              <a:t> </a:t>
            </a:r>
            <a:r>
              <a:rPr sz="1400" spc="-40" dirty="0">
                <a:latin typeface="Lucida Sans"/>
                <a:cs typeface="Lucida Sans"/>
              </a:rPr>
              <a:t>reached</a:t>
            </a:r>
            <a:r>
              <a:rPr sz="1400" spc="-40" dirty="0" smtClean="0">
                <a:latin typeface="Lucida Sans"/>
                <a:cs typeface="Lucida Sans"/>
              </a:rPr>
              <a:t>.</a:t>
            </a:r>
            <a:endParaRPr lang="en-US" sz="1400" spc="-40" dirty="0" smtClean="0">
              <a:latin typeface="Lucida Sans"/>
              <a:cs typeface="Lucida Sans"/>
            </a:endParaRPr>
          </a:p>
          <a:p>
            <a:pPr marL="139700" marR="6350" algn="just">
              <a:lnSpc>
                <a:spcPct val="100000"/>
              </a:lnSpc>
            </a:pPr>
            <a:endParaRPr sz="1400" dirty="0">
              <a:latin typeface="Lucida Sans"/>
              <a:cs typeface="Lucida Sans"/>
            </a:endParaRPr>
          </a:p>
          <a:p>
            <a:pPr marL="139700" marR="28575" algn="just">
              <a:lnSpc>
                <a:spcPct val="100000"/>
              </a:lnSpc>
            </a:pPr>
            <a:r>
              <a:rPr sz="1400" b="1" spc="-60" dirty="0">
                <a:latin typeface="Lucida Sans"/>
                <a:cs typeface="Lucida Sans"/>
              </a:rPr>
              <a:t>Icebox:</a:t>
            </a:r>
            <a:r>
              <a:rPr sz="1400" spc="-60" dirty="0">
                <a:latin typeface="Lucida Sans"/>
                <a:cs typeface="Lucida Sans"/>
              </a:rPr>
              <a:t> </a:t>
            </a:r>
            <a:r>
              <a:rPr sz="1400" spc="-45" dirty="0">
                <a:latin typeface="Lucida Sans"/>
                <a:cs typeface="Lucida Sans"/>
              </a:rPr>
              <a:t>Any </a:t>
            </a:r>
            <a:r>
              <a:rPr sz="1400" spc="-50" dirty="0">
                <a:latin typeface="Lucida Sans"/>
                <a:cs typeface="Lucida Sans"/>
              </a:rPr>
              <a:t>user stories </a:t>
            </a:r>
            <a:r>
              <a:rPr sz="1400" spc="-65" dirty="0">
                <a:latin typeface="Lucida Sans"/>
                <a:cs typeface="Lucida Sans"/>
              </a:rPr>
              <a:t>that </a:t>
            </a:r>
            <a:r>
              <a:rPr sz="1400" spc="-35" dirty="0">
                <a:latin typeface="Lucida Sans"/>
                <a:cs typeface="Lucida Sans"/>
              </a:rPr>
              <a:t>are </a:t>
            </a:r>
            <a:r>
              <a:rPr sz="1400" spc="-40" dirty="0">
                <a:latin typeface="Lucida Sans"/>
                <a:cs typeface="Lucida Sans"/>
              </a:rPr>
              <a:t>recorded </a:t>
            </a:r>
            <a:r>
              <a:rPr sz="1400" spc="-70" dirty="0">
                <a:latin typeface="Lucida Sans"/>
                <a:cs typeface="Lucida Sans"/>
              </a:rPr>
              <a:t>but </a:t>
            </a:r>
            <a:r>
              <a:rPr sz="1400" spc="-65" dirty="0">
                <a:latin typeface="Lucida Sans"/>
                <a:cs typeface="Lucida Sans"/>
              </a:rPr>
              <a:t>not </a:t>
            </a:r>
            <a:r>
              <a:rPr sz="1400" spc="-50" dirty="0">
                <a:latin typeface="Lucida Sans"/>
                <a:cs typeface="Lucida Sans"/>
              </a:rPr>
              <a:t>moved </a:t>
            </a:r>
            <a:r>
              <a:rPr sz="1400" spc="-65" dirty="0">
                <a:latin typeface="Lucida Sans"/>
                <a:cs typeface="Lucida Sans"/>
              </a:rPr>
              <a:t>to </a:t>
            </a:r>
            <a:r>
              <a:rPr sz="1400" spc="-50" dirty="0">
                <a:latin typeface="Lucida Sans"/>
                <a:cs typeface="Lucida Sans"/>
              </a:rPr>
              <a:t>development</a:t>
            </a:r>
            <a:r>
              <a:rPr sz="1400" spc="-105" dirty="0">
                <a:latin typeface="Lucida Sans"/>
                <a:cs typeface="Lucida Sans"/>
              </a:rPr>
              <a:t> </a:t>
            </a:r>
            <a:r>
              <a:rPr sz="1400" spc="-35" dirty="0">
                <a:latin typeface="Lucida Sans"/>
                <a:cs typeface="Lucida Sans"/>
              </a:rPr>
              <a:t>are </a:t>
            </a:r>
            <a:r>
              <a:rPr sz="1400" spc="-50" dirty="0" smtClean="0">
                <a:latin typeface="Lucida Sans"/>
                <a:cs typeface="Lucida Sans"/>
              </a:rPr>
              <a:t>stored </a:t>
            </a:r>
            <a:r>
              <a:rPr sz="1400" spc="-70" dirty="0">
                <a:latin typeface="Lucida Sans"/>
                <a:cs typeface="Lucida Sans"/>
              </a:rPr>
              <a:t>in </a:t>
            </a:r>
            <a:r>
              <a:rPr sz="1400" spc="-50" dirty="0">
                <a:latin typeface="Lucida Sans"/>
                <a:cs typeface="Lucida Sans"/>
              </a:rPr>
              <a:t>the</a:t>
            </a:r>
            <a:r>
              <a:rPr sz="1400" spc="-65" dirty="0">
                <a:latin typeface="Lucida Sans"/>
                <a:cs typeface="Lucida Sans"/>
              </a:rPr>
              <a:t> icebox.</a:t>
            </a:r>
            <a:endParaRPr sz="1400" dirty="0">
              <a:latin typeface="Lucida Sans"/>
              <a:cs typeface="Lucida Sans"/>
            </a:endParaRPr>
          </a:p>
        </p:txBody>
      </p:sp>
      <p:sp>
        <p:nvSpPr>
          <p:cNvPr id="3" name="object 3"/>
          <p:cNvSpPr txBox="1">
            <a:spLocks noGrp="1"/>
          </p:cNvSpPr>
          <p:nvPr>
            <p:ph type="title"/>
          </p:nvPr>
        </p:nvSpPr>
        <p:spPr>
          <a:xfrm>
            <a:off x="2764472" y="304800"/>
            <a:ext cx="2858135" cy="299720"/>
          </a:xfrm>
          <a:prstGeom prst="rect">
            <a:avLst/>
          </a:prstGeom>
        </p:spPr>
        <p:txBody>
          <a:bodyPr vert="horz" wrap="square" lIns="0" tIns="12700" rIns="0" bIns="0" rtlCol="0">
            <a:spAutoFit/>
          </a:bodyPr>
          <a:lstStyle/>
          <a:p>
            <a:pPr marL="12700">
              <a:lnSpc>
                <a:spcPct val="100000"/>
              </a:lnSpc>
              <a:spcBef>
                <a:spcPts val="100"/>
              </a:spcBef>
            </a:pPr>
            <a:r>
              <a:rPr spc="-125" dirty="0">
                <a:solidFill>
                  <a:srgbClr val="3F2559"/>
                </a:solidFill>
              </a:rPr>
              <a:t>Tools </a:t>
            </a:r>
            <a:r>
              <a:rPr spc="-60" dirty="0">
                <a:solidFill>
                  <a:srgbClr val="3F2559"/>
                </a:solidFill>
              </a:rPr>
              <a:t>and </a:t>
            </a:r>
            <a:r>
              <a:rPr spc="-70" dirty="0">
                <a:solidFill>
                  <a:srgbClr val="3F2559"/>
                </a:solidFill>
              </a:rPr>
              <a:t>Artifacts </a:t>
            </a:r>
            <a:r>
              <a:rPr spc="-65" dirty="0">
                <a:solidFill>
                  <a:srgbClr val="3F2559"/>
                </a:solidFill>
              </a:rPr>
              <a:t>in</a:t>
            </a:r>
            <a:r>
              <a:rPr spc="-55" dirty="0">
                <a:solidFill>
                  <a:srgbClr val="3F2559"/>
                </a:solidFill>
              </a:rPr>
              <a:t> </a:t>
            </a:r>
            <a:r>
              <a:rPr spc="-100" dirty="0">
                <a:solidFill>
                  <a:srgbClr val="3F2559"/>
                </a:solidFill>
              </a:rPr>
              <a:t>Scrum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14</a:t>
            </a:r>
            <a:endParaRPr sz="4500" baseline="-1296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176" y="629961"/>
            <a:ext cx="8365624" cy="4860305"/>
          </a:xfrm>
          <a:prstGeom prst="rect">
            <a:avLst/>
          </a:prstGeom>
        </p:spPr>
        <p:txBody>
          <a:bodyPr vert="horz" wrap="square" lIns="0" tIns="12700" rIns="0" bIns="0" rtlCol="0">
            <a:spAutoFit/>
          </a:bodyPr>
          <a:lstStyle/>
          <a:p>
            <a:pPr marL="12700" marR="5080" algn="just">
              <a:lnSpc>
                <a:spcPct val="150000"/>
              </a:lnSpc>
              <a:spcBef>
                <a:spcPts val="100"/>
              </a:spcBef>
            </a:pPr>
            <a:r>
              <a:rPr sz="1500" spc="-55" dirty="0">
                <a:latin typeface="Lucida Sans"/>
                <a:cs typeface="Lucida Sans"/>
              </a:rPr>
              <a:t>Kanban is </a:t>
            </a:r>
            <a:r>
              <a:rPr sz="1500" spc="-10" dirty="0">
                <a:latin typeface="Lucida Sans"/>
                <a:cs typeface="Lucida Sans"/>
              </a:rPr>
              <a:t>Japanese </a:t>
            </a:r>
            <a:r>
              <a:rPr sz="1500" spc="-70" dirty="0">
                <a:latin typeface="Lucida Sans"/>
                <a:cs typeface="Lucida Sans"/>
              </a:rPr>
              <a:t>for </a:t>
            </a:r>
            <a:r>
              <a:rPr sz="1500" spc="-40" dirty="0">
                <a:latin typeface="Lucida Sans"/>
                <a:cs typeface="Lucida Sans"/>
              </a:rPr>
              <a:t>“visual </a:t>
            </a:r>
            <a:r>
              <a:rPr sz="1500" spc="-45" dirty="0">
                <a:latin typeface="Lucida Sans"/>
                <a:cs typeface="Lucida Sans"/>
              </a:rPr>
              <a:t>sign” </a:t>
            </a:r>
            <a:r>
              <a:rPr sz="1500" spc="-65" dirty="0">
                <a:latin typeface="Lucida Sans"/>
                <a:cs typeface="Lucida Sans"/>
              </a:rPr>
              <a:t>or </a:t>
            </a:r>
            <a:r>
              <a:rPr sz="1500" spc="-45" dirty="0">
                <a:latin typeface="Lucida Sans"/>
                <a:cs typeface="Lucida Sans"/>
              </a:rPr>
              <a:t>“card.” </a:t>
            </a:r>
            <a:r>
              <a:rPr sz="1500" spc="-65" dirty="0">
                <a:latin typeface="Lucida Sans"/>
                <a:cs typeface="Lucida Sans"/>
              </a:rPr>
              <a:t>It </a:t>
            </a:r>
            <a:r>
              <a:rPr sz="1500" spc="-55" dirty="0">
                <a:latin typeface="Lucida Sans"/>
                <a:cs typeface="Lucida Sans"/>
              </a:rPr>
              <a:t>is </a:t>
            </a:r>
            <a:r>
              <a:rPr sz="1500" spc="-25" dirty="0">
                <a:latin typeface="Lucida Sans"/>
                <a:cs typeface="Lucida Sans"/>
              </a:rPr>
              <a:t>a </a:t>
            </a:r>
            <a:r>
              <a:rPr sz="1500" spc="-50" dirty="0">
                <a:latin typeface="Lucida Sans"/>
                <a:cs typeface="Lucida Sans"/>
              </a:rPr>
              <a:t>visual </a:t>
            </a:r>
            <a:r>
              <a:rPr sz="1500" spc="-60" dirty="0">
                <a:latin typeface="Lucida Sans"/>
                <a:cs typeface="Lucida Sans"/>
              </a:rPr>
              <a:t>framework </a:t>
            </a:r>
            <a:r>
              <a:rPr sz="1500" spc="-45" dirty="0">
                <a:latin typeface="Lucida Sans"/>
                <a:cs typeface="Lucida Sans"/>
              </a:rPr>
              <a:t>used </a:t>
            </a:r>
            <a:r>
              <a:rPr sz="1500" spc="-65" dirty="0">
                <a:latin typeface="Lucida Sans"/>
                <a:cs typeface="Lucida Sans"/>
              </a:rPr>
              <a:t>to  implement </a:t>
            </a:r>
            <a:r>
              <a:rPr sz="1500" spc="-45" dirty="0">
                <a:latin typeface="Lucida Sans"/>
                <a:cs typeface="Lucida Sans"/>
              </a:rPr>
              <a:t>Agile </a:t>
            </a:r>
            <a:r>
              <a:rPr sz="1500" spc="-50" dirty="0">
                <a:latin typeface="Lucida Sans"/>
                <a:cs typeface="Lucida Sans"/>
              </a:rPr>
              <a:t>and shows </a:t>
            </a:r>
            <a:r>
              <a:rPr sz="1500" spc="-55" dirty="0">
                <a:latin typeface="Lucida Sans"/>
                <a:cs typeface="Lucida Sans"/>
              </a:rPr>
              <a:t>what </a:t>
            </a:r>
            <a:r>
              <a:rPr sz="1500" spc="-65" dirty="0">
                <a:latin typeface="Lucida Sans"/>
                <a:cs typeface="Lucida Sans"/>
              </a:rPr>
              <a:t>to </a:t>
            </a:r>
            <a:r>
              <a:rPr sz="1500" spc="-55" dirty="0">
                <a:latin typeface="Lucida Sans"/>
                <a:cs typeface="Lucida Sans"/>
              </a:rPr>
              <a:t>produce, </a:t>
            </a:r>
            <a:r>
              <a:rPr sz="1500" spc="-45" dirty="0">
                <a:latin typeface="Lucida Sans"/>
                <a:cs typeface="Lucida Sans"/>
              </a:rPr>
              <a:t>when </a:t>
            </a:r>
            <a:r>
              <a:rPr sz="1500" spc="-65" dirty="0">
                <a:latin typeface="Lucida Sans"/>
                <a:cs typeface="Lucida Sans"/>
              </a:rPr>
              <a:t>to </a:t>
            </a:r>
            <a:r>
              <a:rPr sz="1500" spc="-45" dirty="0">
                <a:latin typeface="Lucida Sans"/>
                <a:cs typeface="Lucida Sans"/>
              </a:rPr>
              <a:t>produce </a:t>
            </a:r>
            <a:r>
              <a:rPr sz="1500" spc="-80" dirty="0">
                <a:latin typeface="Lucida Sans"/>
                <a:cs typeface="Lucida Sans"/>
              </a:rPr>
              <a:t>it, </a:t>
            </a:r>
            <a:r>
              <a:rPr sz="1500" spc="-50" dirty="0">
                <a:latin typeface="Lucida Sans"/>
                <a:cs typeface="Lucida Sans"/>
              </a:rPr>
              <a:t>and how </a:t>
            </a:r>
            <a:r>
              <a:rPr sz="1500" spc="-70" dirty="0">
                <a:latin typeface="Lucida Sans"/>
                <a:cs typeface="Lucida Sans"/>
              </a:rPr>
              <a:t>much  </a:t>
            </a:r>
            <a:r>
              <a:rPr sz="1500" spc="-65" dirty="0">
                <a:latin typeface="Lucida Sans"/>
                <a:cs typeface="Lucida Sans"/>
              </a:rPr>
              <a:t>to </a:t>
            </a:r>
            <a:r>
              <a:rPr sz="1500" spc="-55" dirty="0">
                <a:latin typeface="Lucida Sans"/>
                <a:cs typeface="Lucida Sans"/>
              </a:rPr>
              <a:t>produce. </a:t>
            </a:r>
            <a:r>
              <a:rPr sz="1500" spc="-65" dirty="0">
                <a:latin typeface="Lucida Sans"/>
                <a:cs typeface="Lucida Sans"/>
              </a:rPr>
              <a:t>It </a:t>
            </a:r>
            <a:r>
              <a:rPr sz="1500" spc="-40" dirty="0">
                <a:latin typeface="Lucida Sans"/>
                <a:cs typeface="Lucida Sans"/>
              </a:rPr>
              <a:t>encourages </a:t>
            </a:r>
            <a:r>
              <a:rPr sz="1500" spc="-70" dirty="0">
                <a:latin typeface="Lucida Sans"/>
                <a:cs typeface="Lucida Sans"/>
              </a:rPr>
              <a:t>small, </a:t>
            </a:r>
            <a:r>
              <a:rPr sz="1500" spc="-55" dirty="0">
                <a:latin typeface="Lucida Sans"/>
                <a:cs typeface="Lucida Sans"/>
              </a:rPr>
              <a:t>incremental </a:t>
            </a:r>
            <a:r>
              <a:rPr sz="1500" spc="-40" dirty="0">
                <a:latin typeface="Lucida Sans"/>
                <a:cs typeface="Lucida Sans"/>
              </a:rPr>
              <a:t>changes </a:t>
            </a:r>
            <a:r>
              <a:rPr sz="1500" spc="-65" dirty="0">
                <a:latin typeface="Lucida Sans"/>
                <a:cs typeface="Lucida Sans"/>
              </a:rPr>
              <a:t>to </a:t>
            </a:r>
            <a:r>
              <a:rPr sz="1500" spc="-60" dirty="0">
                <a:latin typeface="Lucida Sans"/>
                <a:cs typeface="Lucida Sans"/>
              </a:rPr>
              <a:t>your current </a:t>
            </a:r>
            <a:r>
              <a:rPr sz="1500" spc="-55" dirty="0">
                <a:latin typeface="Lucida Sans"/>
                <a:cs typeface="Lucida Sans"/>
              </a:rPr>
              <a:t>system  </a:t>
            </a:r>
            <a:r>
              <a:rPr sz="1500" spc="-50" dirty="0">
                <a:latin typeface="Lucida Sans"/>
                <a:cs typeface="Lucida Sans"/>
              </a:rPr>
              <a:t>and </a:t>
            </a:r>
            <a:r>
              <a:rPr sz="1500" spc="-35" dirty="0">
                <a:latin typeface="Lucida Sans"/>
                <a:cs typeface="Lucida Sans"/>
              </a:rPr>
              <a:t>does </a:t>
            </a:r>
            <a:r>
              <a:rPr sz="1500" spc="-65" dirty="0">
                <a:latin typeface="Lucida Sans"/>
                <a:cs typeface="Lucida Sans"/>
              </a:rPr>
              <a:t>not </a:t>
            </a:r>
            <a:r>
              <a:rPr sz="1500" spc="-50" dirty="0">
                <a:latin typeface="Lucida Sans"/>
                <a:cs typeface="Lucida Sans"/>
              </a:rPr>
              <a:t>require </a:t>
            </a:r>
            <a:r>
              <a:rPr sz="1500" spc="-25" dirty="0">
                <a:latin typeface="Lucida Sans"/>
                <a:cs typeface="Lucida Sans"/>
              </a:rPr>
              <a:t>a </a:t>
            </a:r>
            <a:r>
              <a:rPr sz="1500" spc="-50" dirty="0">
                <a:latin typeface="Lucida Sans"/>
                <a:cs typeface="Lucida Sans"/>
              </a:rPr>
              <a:t>certain </a:t>
            </a:r>
            <a:r>
              <a:rPr sz="1500" spc="-40" dirty="0">
                <a:latin typeface="Lucida Sans"/>
                <a:cs typeface="Lucida Sans"/>
              </a:rPr>
              <a:t>set </a:t>
            </a:r>
            <a:r>
              <a:rPr sz="1500" spc="-65" dirty="0">
                <a:latin typeface="Lucida Sans"/>
                <a:cs typeface="Lucida Sans"/>
              </a:rPr>
              <a:t>up or </a:t>
            </a:r>
            <a:r>
              <a:rPr sz="1500" spc="-45" dirty="0">
                <a:latin typeface="Lucida Sans"/>
                <a:cs typeface="Lucida Sans"/>
              </a:rPr>
              <a:t>procedure </a:t>
            </a:r>
            <a:r>
              <a:rPr sz="1500" spc="-65" dirty="0">
                <a:latin typeface="Lucida Sans"/>
                <a:cs typeface="Lucida Sans"/>
              </a:rPr>
              <a:t>(meaning, </a:t>
            </a:r>
            <a:r>
              <a:rPr sz="1500" spc="-50" dirty="0">
                <a:latin typeface="Lucida Sans"/>
                <a:cs typeface="Lucida Sans"/>
              </a:rPr>
              <a:t>you could </a:t>
            </a:r>
            <a:r>
              <a:rPr sz="1500" spc="-40" dirty="0">
                <a:latin typeface="Lucida Sans"/>
                <a:cs typeface="Lucida Sans"/>
              </a:rPr>
              <a:t>overlay  </a:t>
            </a:r>
            <a:r>
              <a:rPr sz="1500" spc="-55" dirty="0">
                <a:latin typeface="Lucida Sans"/>
                <a:cs typeface="Lucida Sans"/>
              </a:rPr>
              <a:t>Kanban </a:t>
            </a:r>
            <a:r>
              <a:rPr sz="1500" spc="-60" dirty="0">
                <a:latin typeface="Lucida Sans"/>
                <a:cs typeface="Lucida Sans"/>
              </a:rPr>
              <a:t>on top </a:t>
            </a:r>
            <a:r>
              <a:rPr sz="1500" spc="-65" dirty="0">
                <a:latin typeface="Lucida Sans"/>
                <a:cs typeface="Lucida Sans"/>
              </a:rPr>
              <a:t>of </a:t>
            </a:r>
            <a:r>
              <a:rPr sz="1500" spc="-55" dirty="0">
                <a:latin typeface="Lucida Sans"/>
                <a:cs typeface="Lucida Sans"/>
              </a:rPr>
              <a:t>other </a:t>
            </a:r>
            <a:r>
              <a:rPr sz="1500" spc="-65" dirty="0">
                <a:latin typeface="Lucida Sans"/>
                <a:cs typeface="Lucida Sans"/>
              </a:rPr>
              <a:t>existing workflows).</a:t>
            </a:r>
            <a:endParaRPr sz="1500" dirty="0">
              <a:latin typeface="Lucida Sans"/>
              <a:cs typeface="Lucida Sans"/>
            </a:endParaRPr>
          </a:p>
          <a:p>
            <a:pPr algn="just">
              <a:lnSpc>
                <a:spcPct val="150000"/>
              </a:lnSpc>
              <a:spcBef>
                <a:spcPts val="45"/>
              </a:spcBef>
            </a:pPr>
            <a:endParaRPr sz="1500" dirty="0">
              <a:latin typeface="Times New Roman"/>
              <a:cs typeface="Times New Roman"/>
            </a:endParaRPr>
          </a:p>
          <a:p>
            <a:pPr marL="12700" marR="50165" algn="just">
              <a:lnSpc>
                <a:spcPct val="150000"/>
              </a:lnSpc>
            </a:pPr>
            <a:r>
              <a:rPr sz="1500" spc="-55" dirty="0">
                <a:latin typeface="Lucida Sans"/>
                <a:cs typeface="Lucida Sans"/>
              </a:rPr>
              <a:t>Kanban </a:t>
            </a:r>
            <a:r>
              <a:rPr sz="1500" spc="-40" dirty="0">
                <a:latin typeface="Lucida Sans"/>
                <a:cs typeface="Lucida Sans"/>
              </a:rPr>
              <a:t>was </a:t>
            </a:r>
            <a:r>
              <a:rPr sz="1500" spc="-55" dirty="0">
                <a:latin typeface="Lucida Sans"/>
                <a:cs typeface="Lucida Sans"/>
              </a:rPr>
              <a:t>inspired </a:t>
            </a:r>
            <a:r>
              <a:rPr sz="1500" spc="-45" dirty="0">
                <a:latin typeface="Lucida Sans"/>
                <a:cs typeface="Lucida Sans"/>
              </a:rPr>
              <a:t>by </a:t>
            </a:r>
            <a:r>
              <a:rPr sz="1500" spc="-50" dirty="0">
                <a:latin typeface="Lucida Sans"/>
                <a:cs typeface="Lucida Sans"/>
              </a:rPr>
              <a:t>the </a:t>
            </a:r>
            <a:r>
              <a:rPr sz="1500" spc="-70" dirty="0">
                <a:latin typeface="Lucida Sans"/>
                <a:cs typeface="Lucida Sans"/>
              </a:rPr>
              <a:t>Toyota </a:t>
            </a:r>
            <a:r>
              <a:rPr sz="1500" spc="-50" dirty="0">
                <a:latin typeface="Lucida Sans"/>
                <a:cs typeface="Lucida Sans"/>
              </a:rPr>
              <a:t>Production </a:t>
            </a:r>
            <a:r>
              <a:rPr sz="1500" spc="-40" dirty="0">
                <a:latin typeface="Lucida Sans"/>
                <a:cs typeface="Lucida Sans"/>
              </a:rPr>
              <a:t>System </a:t>
            </a:r>
            <a:r>
              <a:rPr sz="1500" spc="-50" dirty="0">
                <a:latin typeface="Lucida Sans"/>
                <a:cs typeface="Lucida Sans"/>
              </a:rPr>
              <a:t>and </a:t>
            </a:r>
            <a:r>
              <a:rPr sz="1500" spc="-40" dirty="0">
                <a:latin typeface="Lucida Sans"/>
                <a:cs typeface="Lucida Sans"/>
              </a:rPr>
              <a:t>Lean</a:t>
            </a:r>
            <a:r>
              <a:rPr sz="1500" spc="-140" dirty="0">
                <a:latin typeface="Lucida Sans"/>
                <a:cs typeface="Lucida Sans"/>
              </a:rPr>
              <a:t> </a:t>
            </a:r>
            <a:r>
              <a:rPr sz="1500" spc="-60" dirty="0">
                <a:latin typeface="Lucida Sans"/>
                <a:cs typeface="Lucida Sans"/>
              </a:rPr>
              <a:t>Manufacturing.  In </a:t>
            </a:r>
            <a:r>
              <a:rPr sz="1500" spc="-50" dirty="0">
                <a:latin typeface="Lucida Sans"/>
                <a:cs typeface="Lucida Sans"/>
              </a:rPr>
              <a:t>the </a:t>
            </a:r>
            <a:r>
              <a:rPr sz="1500" spc="-95" dirty="0">
                <a:latin typeface="Lucida Sans"/>
                <a:cs typeface="Lucida Sans"/>
              </a:rPr>
              <a:t>1940s, </a:t>
            </a:r>
            <a:r>
              <a:rPr sz="1500" spc="-70" dirty="0">
                <a:latin typeface="Lucida Sans"/>
                <a:cs typeface="Lucida Sans"/>
              </a:rPr>
              <a:t>Toyota </a:t>
            </a:r>
            <a:r>
              <a:rPr sz="1500" spc="-60" dirty="0">
                <a:latin typeface="Lucida Sans"/>
                <a:cs typeface="Lucida Sans"/>
              </a:rPr>
              <a:t>improved </a:t>
            </a:r>
            <a:r>
              <a:rPr sz="1500" spc="-65" dirty="0">
                <a:latin typeface="Lucida Sans"/>
                <a:cs typeface="Lucida Sans"/>
              </a:rPr>
              <a:t>its </a:t>
            </a:r>
            <a:r>
              <a:rPr sz="1500" spc="-45" dirty="0">
                <a:latin typeface="Lucida Sans"/>
                <a:cs typeface="Lucida Sans"/>
              </a:rPr>
              <a:t>engineering </a:t>
            </a:r>
            <a:r>
              <a:rPr sz="1500" spc="-40" dirty="0">
                <a:latin typeface="Lucida Sans"/>
                <a:cs typeface="Lucida Sans"/>
              </a:rPr>
              <a:t>process </a:t>
            </a:r>
            <a:r>
              <a:rPr sz="1500" spc="-45" dirty="0">
                <a:latin typeface="Lucida Sans"/>
                <a:cs typeface="Lucida Sans"/>
              </a:rPr>
              <a:t>by </a:t>
            </a:r>
            <a:r>
              <a:rPr sz="1500" spc="-60" dirty="0">
                <a:latin typeface="Lucida Sans"/>
                <a:cs typeface="Lucida Sans"/>
              </a:rPr>
              <a:t>modeling </a:t>
            </a:r>
            <a:r>
              <a:rPr sz="1500" spc="-75" dirty="0">
                <a:latin typeface="Lucida Sans"/>
                <a:cs typeface="Lucida Sans"/>
              </a:rPr>
              <a:t>it </a:t>
            </a:r>
            <a:r>
              <a:rPr sz="1500" spc="-55" dirty="0">
                <a:latin typeface="Lucida Sans"/>
                <a:cs typeface="Lucida Sans"/>
              </a:rPr>
              <a:t>after </a:t>
            </a:r>
            <a:r>
              <a:rPr sz="1500" spc="-50" dirty="0">
                <a:latin typeface="Lucida Sans"/>
                <a:cs typeface="Lucida Sans"/>
              </a:rPr>
              <a:t>how  </a:t>
            </a:r>
            <a:r>
              <a:rPr sz="1500" spc="-60" dirty="0">
                <a:latin typeface="Lucida Sans"/>
                <a:cs typeface="Lucida Sans"/>
              </a:rPr>
              <a:t>supermarkets </a:t>
            </a:r>
            <a:r>
              <a:rPr sz="1500" spc="-55" dirty="0">
                <a:latin typeface="Lucida Sans"/>
                <a:cs typeface="Lucida Sans"/>
              </a:rPr>
              <a:t>stock </a:t>
            </a:r>
            <a:r>
              <a:rPr sz="1500" spc="-45" dirty="0">
                <a:latin typeface="Lucida Sans"/>
                <a:cs typeface="Lucida Sans"/>
              </a:rPr>
              <a:t>shelves. </a:t>
            </a:r>
            <a:r>
              <a:rPr sz="1500" spc="-40" dirty="0">
                <a:latin typeface="Lucida Sans"/>
                <a:cs typeface="Lucida Sans"/>
              </a:rPr>
              <a:t>Engineer </a:t>
            </a:r>
            <a:r>
              <a:rPr sz="1500" spc="-70" dirty="0">
                <a:latin typeface="Lucida Sans"/>
                <a:cs typeface="Lucida Sans"/>
              </a:rPr>
              <a:t>Taiichi </a:t>
            </a:r>
            <a:r>
              <a:rPr sz="1500" spc="-50" dirty="0">
                <a:latin typeface="Lucida Sans"/>
                <a:cs typeface="Lucida Sans"/>
              </a:rPr>
              <a:t>Ohno noticed </a:t>
            </a:r>
            <a:r>
              <a:rPr sz="1500" spc="-65" dirty="0">
                <a:latin typeface="Lucida Sans"/>
                <a:cs typeface="Lucida Sans"/>
              </a:rPr>
              <a:t>that </a:t>
            </a:r>
            <a:r>
              <a:rPr sz="1500" spc="-60" dirty="0">
                <a:latin typeface="Lucida Sans"/>
                <a:cs typeface="Lucida Sans"/>
              </a:rPr>
              <a:t>supermarkets  </a:t>
            </a:r>
            <a:r>
              <a:rPr sz="1500" spc="-55" dirty="0">
                <a:latin typeface="Lucida Sans"/>
                <a:cs typeface="Lucida Sans"/>
              </a:rPr>
              <a:t>stock </a:t>
            </a:r>
            <a:r>
              <a:rPr sz="1500" spc="-70" dirty="0">
                <a:latin typeface="Lucida Sans"/>
                <a:cs typeface="Lucida Sans"/>
              </a:rPr>
              <a:t>just </a:t>
            </a:r>
            <a:r>
              <a:rPr sz="1500" spc="-50" dirty="0">
                <a:latin typeface="Lucida Sans"/>
                <a:cs typeface="Lucida Sans"/>
              </a:rPr>
              <a:t>enough </a:t>
            </a:r>
            <a:r>
              <a:rPr sz="1500" spc="-60" dirty="0">
                <a:latin typeface="Lucida Sans"/>
                <a:cs typeface="Lucida Sans"/>
              </a:rPr>
              <a:t>product </a:t>
            </a:r>
            <a:r>
              <a:rPr sz="1500" spc="-65" dirty="0">
                <a:latin typeface="Lucida Sans"/>
                <a:cs typeface="Lucida Sans"/>
              </a:rPr>
              <a:t>to </a:t>
            </a:r>
            <a:r>
              <a:rPr sz="1500" spc="-50" dirty="0">
                <a:latin typeface="Lucida Sans"/>
                <a:cs typeface="Lucida Sans"/>
              </a:rPr>
              <a:t>meet </a:t>
            </a:r>
            <a:r>
              <a:rPr sz="1500" spc="-60" dirty="0">
                <a:latin typeface="Lucida Sans"/>
                <a:cs typeface="Lucida Sans"/>
              </a:rPr>
              <a:t>demand. </a:t>
            </a:r>
            <a:r>
              <a:rPr sz="1500" spc="-50" dirty="0">
                <a:latin typeface="Lucida Sans"/>
                <a:cs typeface="Lucida Sans"/>
              </a:rPr>
              <a:t>Inventory </a:t>
            </a:r>
            <a:r>
              <a:rPr sz="1500" spc="-55" dirty="0">
                <a:latin typeface="Lucida Sans"/>
                <a:cs typeface="Lucida Sans"/>
              </a:rPr>
              <a:t>would only </a:t>
            </a:r>
            <a:r>
              <a:rPr sz="1500" spc="-25" dirty="0">
                <a:latin typeface="Lucida Sans"/>
                <a:cs typeface="Lucida Sans"/>
              </a:rPr>
              <a:t>be </a:t>
            </a:r>
            <a:r>
              <a:rPr sz="1500" spc="-45" dirty="0">
                <a:latin typeface="Lucida Sans"/>
                <a:cs typeface="Lucida Sans"/>
              </a:rPr>
              <a:t>restocked  when there </a:t>
            </a:r>
            <a:r>
              <a:rPr sz="1500" spc="-40" dirty="0">
                <a:latin typeface="Lucida Sans"/>
                <a:cs typeface="Lucida Sans"/>
              </a:rPr>
              <a:t>was </a:t>
            </a:r>
            <a:r>
              <a:rPr sz="1500" spc="-60" dirty="0">
                <a:latin typeface="Lucida Sans"/>
                <a:cs typeface="Lucida Sans"/>
              </a:rPr>
              <a:t>empty </a:t>
            </a:r>
            <a:r>
              <a:rPr sz="1500" spc="-30" dirty="0">
                <a:latin typeface="Lucida Sans"/>
                <a:cs typeface="Lucida Sans"/>
              </a:rPr>
              <a:t>space </a:t>
            </a:r>
            <a:r>
              <a:rPr sz="1500" spc="-60" dirty="0">
                <a:latin typeface="Lucida Sans"/>
                <a:cs typeface="Lucida Sans"/>
              </a:rPr>
              <a:t>on </a:t>
            </a:r>
            <a:r>
              <a:rPr sz="1500" spc="-50" dirty="0">
                <a:latin typeface="Lucida Sans"/>
                <a:cs typeface="Lucida Sans"/>
              </a:rPr>
              <a:t>the </a:t>
            </a:r>
            <a:r>
              <a:rPr sz="1500" spc="-55" dirty="0">
                <a:latin typeface="Lucida Sans"/>
                <a:cs typeface="Lucida Sans"/>
              </a:rPr>
              <a:t>shelf (a </a:t>
            </a:r>
            <a:r>
              <a:rPr sz="1500" spc="-50" dirty="0">
                <a:latin typeface="Lucida Sans"/>
                <a:cs typeface="Lucida Sans"/>
              </a:rPr>
              <a:t>visual</a:t>
            </a:r>
            <a:r>
              <a:rPr sz="1500" spc="-160" dirty="0">
                <a:latin typeface="Lucida Sans"/>
                <a:cs typeface="Lucida Sans"/>
              </a:rPr>
              <a:t> </a:t>
            </a:r>
            <a:r>
              <a:rPr sz="1500" spc="-50" dirty="0">
                <a:latin typeface="Lucida Sans"/>
                <a:cs typeface="Lucida Sans"/>
              </a:rPr>
              <a:t>cue).</a:t>
            </a:r>
            <a:endParaRPr sz="1500" dirty="0">
              <a:latin typeface="Lucida Sans"/>
              <a:cs typeface="Lucida Sans"/>
            </a:endParaRPr>
          </a:p>
          <a:p>
            <a:pPr algn="just">
              <a:lnSpc>
                <a:spcPct val="150000"/>
              </a:lnSpc>
              <a:spcBef>
                <a:spcPts val="40"/>
              </a:spcBef>
            </a:pPr>
            <a:endParaRPr sz="1500" dirty="0">
              <a:latin typeface="Times New Roman"/>
              <a:cs typeface="Times New Roman"/>
            </a:endParaRPr>
          </a:p>
          <a:p>
            <a:pPr marL="12700" marR="31115" algn="just">
              <a:lnSpc>
                <a:spcPct val="150000"/>
              </a:lnSpc>
            </a:pPr>
            <a:r>
              <a:rPr sz="1500" spc="-35" dirty="0">
                <a:latin typeface="Lucida Sans"/>
                <a:cs typeface="Lucida Sans"/>
              </a:rPr>
              <a:t>These </a:t>
            </a:r>
            <a:r>
              <a:rPr sz="1500" spc="-50" dirty="0">
                <a:latin typeface="Lucida Sans"/>
                <a:cs typeface="Lucida Sans"/>
              </a:rPr>
              <a:t>same </a:t>
            </a:r>
            <a:r>
              <a:rPr sz="1500" spc="-40" dirty="0">
                <a:latin typeface="Lucida Sans"/>
                <a:cs typeface="Lucida Sans"/>
              </a:rPr>
              <a:t>ideas </a:t>
            </a:r>
            <a:r>
              <a:rPr sz="1500" spc="-50" dirty="0">
                <a:latin typeface="Lucida Sans"/>
                <a:cs typeface="Lucida Sans"/>
              </a:rPr>
              <a:t>apply </a:t>
            </a:r>
            <a:r>
              <a:rPr sz="1500" spc="-65" dirty="0">
                <a:latin typeface="Lucida Sans"/>
                <a:cs typeface="Lucida Sans"/>
              </a:rPr>
              <a:t>to </a:t>
            </a:r>
            <a:r>
              <a:rPr sz="1500" spc="-50" dirty="0">
                <a:latin typeface="Lucida Sans"/>
                <a:cs typeface="Lucida Sans"/>
              </a:rPr>
              <a:t>software </a:t>
            </a:r>
            <a:r>
              <a:rPr sz="1500" spc="-55" dirty="0">
                <a:latin typeface="Lucida Sans"/>
                <a:cs typeface="Lucida Sans"/>
              </a:rPr>
              <a:t>teams </a:t>
            </a:r>
            <a:r>
              <a:rPr sz="1500" spc="-50" dirty="0">
                <a:latin typeface="Lucida Sans"/>
                <a:cs typeface="Lucida Sans"/>
              </a:rPr>
              <a:t>and </a:t>
            </a:r>
            <a:r>
              <a:rPr sz="1500" spc="-60" dirty="0">
                <a:latin typeface="Lucida Sans"/>
                <a:cs typeface="Lucida Sans"/>
              </a:rPr>
              <a:t>IT </a:t>
            </a:r>
            <a:r>
              <a:rPr sz="1500" spc="-50" dirty="0">
                <a:latin typeface="Lucida Sans"/>
                <a:cs typeface="Lucida Sans"/>
              </a:rPr>
              <a:t>projects </a:t>
            </a:r>
            <a:r>
              <a:rPr sz="1500" spc="-65" dirty="0">
                <a:latin typeface="Lucida Sans"/>
                <a:cs typeface="Lucida Sans"/>
              </a:rPr>
              <a:t>today. </a:t>
            </a:r>
            <a:r>
              <a:rPr sz="1500" spc="-60" dirty="0">
                <a:latin typeface="Lucida Sans"/>
                <a:cs typeface="Lucida Sans"/>
              </a:rPr>
              <a:t>In </a:t>
            </a:r>
            <a:r>
              <a:rPr sz="1500" spc="-65" dirty="0">
                <a:latin typeface="Lucida Sans"/>
                <a:cs typeface="Lucida Sans"/>
              </a:rPr>
              <a:t>this context,  </a:t>
            </a:r>
            <a:r>
              <a:rPr sz="1500" spc="-50" dirty="0">
                <a:latin typeface="Lucida Sans"/>
                <a:cs typeface="Lucida Sans"/>
              </a:rPr>
              <a:t>development </a:t>
            </a:r>
            <a:r>
              <a:rPr sz="1500" spc="-55" dirty="0">
                <a:latin typeface="Lucida Sans"/>
                <a:cs typeface="Lucida Sans"/>
              </a:rPr>
              <a:t>work-in-progress </a:t>
            </a:r>
            <a:r>
              <a:rPr sz="1500" spc="-30" dirty="0">
                <a:latin typeface="Lucida Sans"/>
                <a:cs typeface="Lucida Sans"/>
              </a:rPr>
              <a:t>(WIP) </a:t>
            </a:r>
            <a:r>
              <a:rPr sz="1500" spc="-45" dirty="0">
                <a:latin typeface="Lucida Sans"/>
                <a:cs typeface="Lucida Sans"/>
              </a:rPr>
              <a:t>takes </a:t>
            </a:r>
            <a:r>
              <a:rPr sz="1500" spc="-50" dirty="0">
                <a:latin typeface="Lucida Sans"/>
                <a:cs typeface="Lucida Sans"/>
              </a:rPr>
              <a:t>the </a:t>
            </a:r>
            <a:r>
              <a:rPr sz="1500" spc="-35" dirty="0">
                <a:latin typeface="Lucida Sans"/>
                <a:cs typeface="Lucida Sans"/>
              </a:rPr>
              <a:t>place </a:t>
            </a:r>
            <a:r>
              <a:rPr sz="1500" spc="-65" dirty="0">
                <a:latin typeface="Lucida Sans"/>
                <a:cs typeface="Lucida Sans"/>
              </a:rPr>
              <a:t>of inventory, </a:t>
            </a:r>
            <a:r>
              <a:rPr sz="1500" spc="-50" dirty="0">
                <a:latin typeface="Lucida Sans"/>
                <a:cs typeface="Lucida Sans"/>
              </a:rPr>
              <a:t>and </a:t>
            </a:r>
            <a:r>
              <a:rPr sz="1500" spc="-35" dirty="0">
                <a:latin typeface="Lucida Sans"/>
                <a:cs typeface="Lucida Sans"/>
              </a:rPr>
              <a:t>new </a:t>
            </a:r>
            <a:r>
              <a:rPr sz="1500" spc="-60" dirty="0">
                <a:latin typeface="Lucida Sans"/>
                <a:cs typeface="Lucida Sans"/>
              </a:rPr>
              <a:t>work  </a:t>
            </a:r>
            <a:r>
              <a:rPr sz="1500" spc="-40" dirty="0">
                <a:latin typeface="Lucida Sans"/>
                <a:cs typeface="Lucida Sans"/>
              </a:rPr>
              <a:t>can </a:t>
            </a:r>
            <a:r>
              <a:rPr sz="1500" spc="-55" dirty="0">
                <a:latin typeface="Lucida Sans"/>
                <a:cs typeface="Lucida Sans"/>
              </a:rPr>
              <a:t>only </a:t>
            </a:r>
            <a:r>
              <a:rPr sz="1500" spc="-25" dirty="0">
                <a:latin typeface="Lucida Sans"/>
                <a:cs typeface="Lucida Sans"/>
              </a:rPr>
              <a:t>be </a:t>
            </a:r>
            <a:r>
              <a:rPr sz="1500" spc="-40" dirty="0">
                <a:latin typeface="Lucida Sans"/>
                <a:cs typeface="Lucida Sans"/>
              </a:rPr>
              <a:t>added </a:t>
            </a:r>
            <a:r>
              <a:rPr sz="1500" spc="-45" dirty="0">
                <a:latin typeface="Lucida Sans"/>
                <a:cs typeface="Lucida Sans"/>
              </a:rPr>
              <a:t>when there </a:t>
            </a:r>
            <a:r>
              <a:rPr sz="1500" spc="-55" dirty="0">
                <a:latin typeface="Lucida Sans"/>
                <a:cs typeface="Lucida Sans"/>
              </a:rPr>
              <a:t>is </a:t>
            </a:r>
            <a:r>
              <a:rPr sz="1500" spc="-50" dirty="0">
                <a:latin typeface="Lucida Sans"/>
                <a:cs typeface="Lucida Sans"/>
              </a:rPr>
              <a:t>an “empty </a:t>
            </a:r>
            <a:r>
              <a:rPr sz="1500" spc="-25" dirty="0">
                <a:latin typeface="Lucida Sans"/>
                <a:cs typeface="Lucida Sans"/>
              </a:rPr>
              <a:t>space” </a:t>
            </a:r>
            <a:r>
              <a:rPr sz="1500" spc="-60" dirty="0">
                <a:latin typeface="Lucida Sans"/>
                <a:cs typeface="Lucida Sans"/>
              </a:rPr>
              <a:t>on </a:t>
            </a:r>
            <a:r>
              <a:rPr sz="1500" spc="-50" dirty="0">
                <a:latin typeface="Lucida Sans"/>
                <a:cs typeface="Lucida Sans"/>
              </a:rPr>
              <a:t>the </a:t>
            </a:r>
            <a:r>
              <a:rPr sz="1500" spc="-70" dirty="0">
                <a:latin typeface="Lucida Sans"/>
                <a:cs typeface="Lucida Sans"/>
              </a:rPr>
              <a:t>team’s </a:t>
            </a:r>
            <a:r>
              <a:rPr sz="1500" spc="-50" dirty="0">
                <a:latin typeface="Lucida Sans"/>
                <a:cs typeface="Lucida Sans"/>
              </a:rPr>
              <a:t>visual </a:t>
            </a:r>
            <a:r>
              <a:rPr sz="1500" spc="-55" dirty="0">
                <a:latin typeface="Lucida Sans"/>
                <a:cs typeface="Lucida Sans"/>
              </a:rPr>
              <a:t>Kanban  </a:t>
            </a:r>
            <a:r>
              <a:rPr sz="1500" spc="-60" dirty="0">
                <a:latin typeface="Lucida Sans"/>
                <a:cs typeface="Lucida Sans"/>
              </a:rPr>
              <a:t>board. </a:t>
            </a:r>
            <a:r>
              <a:rPr sz="1500" spc="-55" dirty="0">
                <a:latin typeface="Lucida Sans"/>
                <a:cs typeface="Lucida Sans"/>
              </a:rPr>
              <a:t>Kanban matches </a:t>
            </a:r>
            <a:r>
              <a:rPr sz="1500" spc="-50" dirty="0">
                <a:latin typeface="Lucida Sans"/>
                <a:cs typeface="Lucida Sans"/>
              </a:rPr>
              <a:t>the </a:t>
            </a:r>
            <a:r>
              <a:rPr sz="1500" spc="-70" dirty="0">
                <a:latin typeface="Lucida Sans"/>
                <a:cs typeface="Lucida Sans"/>
              </a:rPr>
              <a:t>amount </a:t>
            </a:r>
            <a:r>
              <a:rPr sz="1500" spc="-65" dirty="0">
                <a:latin typeface="Lucida Sans"/>
                <a:cs typeface="Lucida Sans"/>
              </a:rPr>
              <a:t>of </a:t>
            </a:r>
            <a:r>
              <a:rPr sz="1500" dirty="0">
                <a:latin typeface="Lucida Sans"/>
                <a:cs typeface="Lucida Sans"/>
              </a:rPr>
              <a:t>WIP </a:t>
            </a:r>
            <a:r>
              <a:rPr sz="1500" spc="-65" dirty="0">
                <a:latin typeface="Lucida Sans"/>
                <a:cs typeface="Lucida Sans"/>
              </a:rPr>
              <a:t>to </a:t>
            </a:r>
            <a:r>
              <a:rPr sz="1500" spc="-50" dirty="0">
                <a:latin typeface="Lucida Sans"/>
                <a:cs typeface="Lucida Sans"/>
              </a:rPr>
              <a:t>the </a:t>
            </a:r>
            <a:r>
              <a:rPr sz="1500" spc="-70" dirty="0">
                <a:latin typeface="Lucida Sans"/>
                <a:cs typeface="Lucida Sans"/>
              </a:rPr>
              <a:t>team’s </a:t>
            </a:r>
            <a:r>
              <a:rPr sz="1500" spc="-55" dirty="0">
                <a:latin typeface="Lucida Sans"/>
                <a:cs typeface="Lucida Sans"/>
              </a:rPr>
              <a:t>capacity, </a:t>
            </a:r>
            <a:r>
              <a:rPr sz="1500" spc="-65" dirty="0">
                <a:latin typeface="Lucida Sans"/>
                <a:cs typeface="Lucida Sans"/>
              </a:rPr>
              <a:t>improving  </a:t>
            </a:r>
            <a:r>
              <a:rPr sz="1500" spc="-70" dirty="0">
                <a:latin typeface="Lucida Sans"/>
                <a:cs typeface="Lucida Sans"/>
              </a:rPr>
              <a:t>flexibility, </a:t>
            </a:r>
            <a:r>
              <a:rPr sz="1500" spc="-55" dirty="0">
                <a:latin typeface="Lucida Sans"/>
                <a:cs typeface="Lucida Sans"/>
              </a:rPr>
              <a:t>transparency, </a:t>
            </a:r>
            <a:r>
              <a:rPr sz="1500" spc="-50" dirty="0">
                <a:latin typeface="Lucida Sans"/>
                <a:cs typeface="Lucida Sans"/>
              </a:rPr>
              <a:t>and</a:t>
            </a:r>
            <a:r>
              <a:rPr sz="1500" spc="-60" dirty="0">
                <a:latin typeface="Lucida Sans"/>
                <a:cs typeface="Lucida Sans"/>
              </a:rPr>
              <a:t> </a:t>
            </a:r>
            <a:r>
              <a:rPr sz="1500" spc="-70" dirty="0">
                <a:latin typeface="Lucida Sans"/>
                <a:cs typeface="Lucida Sans"/>
              </a:rPr>
              <a:t>output.</a:t>
            </a:r>
            <a:endParaRPr sz="1500" dirty="0">
              <a:latin typeface="Lucida Sans"/>
              <a:cs typeface="Lucida Sans"/>
            </a:endParaRPr>
          </a:p>
        </p:txBody>
      </p:sp>
      <p:sp>
        <p:nvSpPr>
          <p:cNvPr id="12" name="object 12"/>
          <p:cNvSpPr txBox="1">
            <a:spLocks noGrp="1"/>
          </p:cNvSpPr>
          <p:nvPr>
            <p:ph type="title"/>
          </p:nvPr>
        </p:nvSpPr>
        <p:spPr>
          <a:xfrm>
            <a:off x="2971800" y="228600"/>
            <a:ext cx="2552065" cy="289823"/>
          </a:xfrm>
          <a:prstGeom prst="rect">
            <a:avLst/>
          </a:prstGeom>
        </p:spPr>
        <p:txBody>
          <a:bodyPr vert="horz" wrap="square" lIns="0" tIns="12700" rIns="0" bIns="0" rtlCol="0">
            <a:spAutoFit/>
          </a:bodyPr>
          <a:lstStyle/>
          <a:p>
            <a:pPr marL="25400">
              <a:lnSpc>
                <a:spcPct val="100000"/>
              </a:lnSpc>
              <a:spcBef>
                <a:spcPts val="100"/>
              </a:spcBef>
            </a:pPr>
            <a:r>
              <a:rPr sz="1800" spc="-85" dirty="0" smtClean="0">
                <a:solidFill>
                  <a:srgbClr val="A84125"/>
                </a:solidFill>
              </a:rPr>
              <a:t>Kanban</a:t>
            </a:r>
            <a:r>
              <a:rPr sz="1800" spc="-350" dirty="0" smtClean="0">
                <a:solidFill>
                  <a:srgbClr val="A84125"/>
                </a:solidFill>
              </a:rPr>
              <a:t> </a:t>
            </a:r>
            <a:r>
              <a:rPr lang="en-US" sz="1800" spc="-350" dirty="0" smtClean="0">
                <a:solidFill>
                  <a:srgbClr val="A84125"/>
                </a:solidFill>
              </a:rPr>
              <a:t> </a:t>
            </a:r>
            <a:r>
              <a:rPr sz="1800" spc="-60" dirty="0" smtClean="0">
                <a:solidFill>
                  <a:srgbClr val="A84125"/>
                </a:solidFill>
              </a:rPr>
              <a:t>Methodology</a:t>
            </a:r>
            <a:endParaRPr sz="180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15</a:t>
            </a:r>
            <a:endParaRPr sz="4500" baseline="-12962"/>
          </a:p>
        </p:txBody>
      </p:sp>
      <p:sp>
        <p:nvSpPr>
          <p:cNvPr id="14" name="Rectangle 13"/>
          <p:cNvSpPr/>
          <p:nvPr/>
        </p:nvSpPr>
        <p:spPr>
          <a:xfrm>
            <a:off x="2649734" y="167045"/>
            <a:ext cx="421126" cy="351378"/>
          </a:xfrm>
          <a:prstGeom prst="rect">
            <a:avLst/>
          </a:prstGeom>
        </p:spPr>
        <p:txBody>
          <a:bodyPr vert="horz" wrap="square" lIns="0" tIns="12700" rIns="0" bIns="0" rtlCol="0">
            <a:spAutoFit/>
          </a:bodyPr>
          <a:lstStyle/>
          <a:p>
            <a:pPr marL="25400">
              <a:spcBef>
                <a:spcPts val="100"/>
              </a:spcBef>
            </a:pPr>
            <a:r>
              <a:rPr lang="en-US" sz="2200" b="1" spc="-85" dirty="0">
                <a:solidFill>
                  <a:srgbClr val="A84125"/>
                </a:solidFill>
                <a:latin typeface="Arial"/>
                <a:ea typeface="+mj-ea"/>
                <a:cs typeface="Arial"/>
              </a:rPr>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919224"/>
            <a:ext cx="8050499" cy="2413481"/>
          </a:xfrm>
          <a:prstGeom prst="rect">
            <a:avLst/>
          </a:prstGeom>
        </p:spPr>
        <p:txBody>
          <a:bodyPr vert="horz" wrap="square" lIns="0" tIns="12700" rIns="0" bIns="0" rtlCol="0">
            <a:spAutoFit/>
          </a:bodyPr>
          <a:lstStyle/>
          <a:p>
            <a:pPr marL="12700" marR="5080" algn="just">
              <a:lnSpc>
                <a:spcPct val="100000"/>
              </a:lnSpc>
              <a:spcBef>
                <a:spcPts val="100"/>
              </a:spcBef>
            </a:pPr>
            <a:r>
              <a:rPr sz="1300" spc="-35" dirty="0">
                <a:latin typeface="Lucida Sans"/>
                <a:cs typeface="Lucida Sans"/>
              </a:rPr>
              <a:t>A </a:t>
            </a:r>
            <a:r>
              <a:rPr sz="1300" spc="-55" dirty="0">
                <a:latin typeface="Lucida Sans"/>
                <a:cs typeface="Lucida Sans"/>
              </a:rPr>
              <a:t>Kanban board is </a:t>
            </a:r>
            <a:r>
              <a:rPr sz="1300" spc="-25" dirty="0">
                <a:latin typeface="Lucida Sans"/>
                <a:cs typeface="Lucida Sans"/>
              </a:rPr>
              <a:t>a </a:t>
            </a:r>
            <a:r>
              <a:rPr sz="1300" spc="-60" dirty="0">
                <a:latin typeface="Lucida Sans"/>
                <a:cs typeface="Lucida Sans"/>
              </a:rPr>
              <a:t>tool </a:t>
            </a:r>
            <a:r>
              <a:rPr sz="1300" spc="-65" dirty="0">
                <a:latin typeface="Lucida Sans"/>
                <a:cs typeface="Lucida Sans"/>
              </a:rPr>
              <a:t>to implement </a:t>
            </a:r>
            <a:r>
              <a:rPr sz="1300" spc="-50" dirty="0">
                <a:latin typeface="Lucida Sans"/>
                <a:cs typeface="Lucida Sans"/>
              </a:rPr>
              <a:t>the </a:t>
            </a:r>
            <a:r>
              <a:rPr sz="1300" spc="-55" dirty="0">
                <a:latin typeface="Lucida Sans"/>
                <a:cs typeface="Lucida Sans"/>
              </a:rPr>
              <a:t>Kanban </a:t>
            </a:r>
            <a:r>
              <a:rPr sz="1300" spc="-65" dirty="0">
                <a:latin typeface="Lucida Sans"/>
                <a:cs typeface="Lucida Sans"/>
              </a:rPr>
              <a:t>method </a:t>
            </a:r>
            <a:r>
              <a:rPr sz="1300" spc="-70" dirty="0">
                <a:latin typeface="Lucida Sans"/>
                <a:cs typeface="Lucida Sans"/>
              </a:rPr>
              <a:t>for </a:t>
            </a:r>
            <a:r>
              <a:rPr sz="1300" spc="-55" dirty="0">
                <a:latin typeface="Lucida Sans"/>
                <a:cs typeface="Lucida Sans"/>
              </a:rPr>
              <a:t>projects.  </a:t>
            </a:r>
            <a:r>
              <a:rPr sz="1300" spc="-70" dirty="0">
                <a:latin typeface="Lucida Sans"/>
                <a:cs typeface="Lucida Sans"/>
              </a:rPr>
              <a:t>Traditionally, </a:t>
            </a:r>
            <a:r>
              <a:rPr sz="1300" spc="-65" dirty="0">
                <a:latin typeface="Lucida Sans"/>
                <a:cs typeface="Lucida Sans"/>
              </a:rPr>
              <a:t>this </a:t>
            </a:r>
            <a:r>
              <a:rPr sz="1300" spc="-60" dirty="0">
                <a:latin typeface="Lucida Sans"/>
                <a:cs typeface="Lucida Sans"/>
              </a:rPr>
              <a:t>tool </a:t>
            </a:r>
            <a:r>
              <a:rPr sz="1300" spc="-50" dirty="0">
                <a:latin typeface="Lucida Sans"/>
                <a:cs typeface="Lucida Sans"/>
              </a:rPr>
              <a:t>has </a:t>
            </a:r>
            <a:r>
              <a:rPr sz="1300" spc="-30" dirty="0">
                <a:latin typeface="Lucida Sans"/>
                <a:cs typeface="Lucida Sans"/>
              </a:rPr>
              <a:t>been </a:t>
            </a:r>
            <a:r>
              <a:rPr sz="1300" spc="-25" dirty="0">
                <a:latin typeface="Lucida Sans"/>
                <a:cs typeface="Lucida Sans"/>
              </a:rPr>
              <a:t>a </a:t>
            </a:r>
            <a:r>
              <a:rPr sz="1300" spc="-50" dirty="0">
                <a:latin typeface="Lucida Sans"/>
                <a:cs typeface="Lucida Sans"/>
              </a:rPr>
              <a:t>physical </a:t>
            </a:r>
            <a:r>
              <a:rPr sz="1300" spc="-60" dirty="0">
                <a:latin typeface="Lucida Sans"/>
                <a:cs typeface="Lucida Sans"/>
              </a:rPr>
              <a:t>board, </a:t>
            </a:r>
            <a:r>
              <a:rPr sz="1300" spc="-65" dirty="0">
                <a:latin typeface="Lucida Sans"/>
                <a:cs typeface="Lucida Sans"/>
              </a:rPr>
              <a:t>with </a:t>
            </a:r>
            <a:r>
              <a:rPr sz="1300" spc="-60" dirty="0">
                <a:latin typeface="Lucida Sans"/>
                <a:cs typeface="Lucida Sans"/>
              </a:rPr>
              <a:t>magnets, </a:t>
            </a:r>
            <a:r>
              <a:rPr sz="1300" spc="-55" dirty="0">
                <a:latin typeface="Lucida Sans"/>
                <a:cs typeface="Lucida Sans"/>
              </a:rPr>
              <a:t>plastic </a:t>
            </a:r>
            <a:r>
              <a:rPr sz="1300" spc="-60" dirty="0">
                <a:latin typeface="Lucida Sans"/>
                <a:cs typeface="Lucida Sans"/>
              </a:rPr>
              <a:t>chips, </a:t>
            </a:r>
            <a:r>
              <a:rPr sz="1300" spc="-65" dirty="0">
                <a:latin typeface="Lucida Sans"/>
                <a:cs typeface="Lucida Sans"/>
              </a:rPr>
              <a:t>or  </a:t>
            </a:r>
            <a:r>
              <a:rPr sz="1300" spc="-55" dirty="0">
                <a:latin typeface="Lucida Sans"/>
                <a:cs typeface="Lucida Sans"/>
              </a:rPr>
              <a:t>sticky </a:t>
            </a:r>
            <a:r>
              <a:rPr sz="1300" spc="-50" dirty="0">
                <a:latin typeface="Lucida Sans"/>
                <a:cs typeface="Lucida Sans"/>
              </a:rPr>
              <a:t>notes </a:t>
            </a:r>
            <a:r>
              <a:rPr sz="1300" spc="-60" dirty="0">
                <a:latin typeface="Lucida Sans"/>
                <a:cs typeface="Lucida Sans"/>
              </a:rPr>
              <a:t>on </a:t>
            </a:r>
            <a:r>
              <a:rPr sz="1300" spc="-25" dirty="0">
                <a:latin typeface="Lucida Sans"/>
                <a:cs typeface="Lucida Sans"/>
              </a:rPr>
              <a:t>a </a:t>
            </a:r>
            <a:r>
              <a:rPr sz="1300" spc="-55" dirty="0">
                <a:latin typeface="Lucida Sans"/>
                <a:cs typeface="Lucida Sans"/>
              </a:rPr>
              <a:t>whiteboard. </a:t>
            </a:r>
            <a:r>
              <a:rPr sz="1300" spc="-50" dirty="0">
                <a:latin typeface="Lucida Sans"/>
                <a:cs typeface="Lucida Sans"/>
              </a:rPr>
              <a:t>However, </a:t>
            </a:r>
            <a:r>
              <a:rPr sz="1300" spc="-70" dirty="0">
                <a:latin typeface="Lucida Sans"/>
                <a:cs typeface="Lucida Sans"/>
              </a:rPr>
              <a:t>in </a:t>
            </a:r>
            <a:r>
              <a:rPr sz="1300" spc="-40" dirty="0">
                <a:latin typeface="Lucida Sans"/>
                <a:cs typeface="Lucida Sans"/>
              </a:rPr>
              <a:t>recent </a:t>
            </a:r>
            <a:r>
              <a:rPr sz="1300" spc="-45" dirty="0">
                <a:latin typeface="Lucida Sans"/>
                <a:cs typeface="Lucida Sans"/>
              </a:rPr>
              <a:t>years, </a:t>
            </a:r>
            <a:r>
              <a:rPr sz="1300" spc="-65" dirty="0">
                <a:latin typeface="Lucida Sans"/>
                <a:cs typeface="Lucida Sans"/>
              </a:rPr>
              <a:t>more </a:t>
            </a:r>
            <a:r>
              <a:rPr sz="1300" spc="-50" dirty="0">
                <a:latin typeface="Lucida Sans"/>
                <a:cs typeface="Lucida Sans"/>
              </a:rPr>
              <a:t>and </a:t>
            </a:r>
            <a:r>
              <a:rPr sz="1300" spc="-65" dirty="0">
                <a:latin typeface="Lucida Sans"/>
                <a:cs typeface="Lucida Sans"/>
              </a:rPr>
              <a:t>more </a:t>
            </a:r>
            <a:r>
              <a:rPr sz="1300" spc="-50" dirty="0">
                <a:latin typeface="Lucida Sans"/>
                <a:cs typeface="Lucida Sans"/>
              </a:rPr>
              <a:t>project  </a:t>
            </a:r>
            <a:r>
              <a:rPr sz="1300" spc="-60" dirty="0">
                <a:latin typeface="Lucida Sans"/>
                <a:cs typeface="Lucida Sans"/>
              </a:rPr>
              <a:t>management </a:t>
            </a:r>
            <a:r>
              <a:rPr sz="1300" spc="-50" dirty="0">
                <a:latin typeface="Lucida Sans"/>
                <a:cs typeface="Lucida Sans"/>
              </a:rPr>
              <a:t>software </a:t>
            </a:r>
            <a:r>
              <a:rPr sz="1300" spc="-55" dirty="0">
                <a:latin typeface="Lucida Sans"/>
                <a:cs typeface="Lucida Sans"/>
              </a:rPr>
              <a:t>tools </a:t>
            </a:r>
            <a:r>
              <a:rPr sz="1300" spc="-30" dirty="0">
                <a:latin typeface="Lucida Sans"/>
                <a:cs typeface="Lucida Sans"/>
              </a:rPr>
              <a:t>have </a:t>
            </a:r>
            <a:r>
              <a:rPr sz="1300" spc="-35" dirty="0">
                <a:latin typeface="Lucida Sans"/>
                <a:cs typeface="Lucida Sans"/>
              </a:rPr>
              <a:t>created </a:t>
            </a:r>
            <a:r>
              <a:rPr sz="1300" spc="-55" dirty="0">
                <a:latin typeface="Lucida Sans"/>
                <a:cs typeface="Lucida Sans"/>
              </a:rPr>
              <a:t>online Kanban</a:t>
            </a:r>
            <a:r>
              <a:rPr sz="1300" spc="-135" dirty="0">
                <a:latin typeface="Lucida Sans"/>
                <a:cs typeface="Lucida Sans"/>
              </a:rPr>
              <a:t> </a:t>
            </a:r>
            <a:r>
              <a:rPr sz="1300" spc="-55" dirty="0">
                <a:latin typeface="Lucida Sans"/>
                <a:cs typeface="Lucida Sans"/>
              </a:rPr>
              <a:t>boards.</a:t>
            </a:r>
            <a:endParaRPr sz="1300" dirty="0">
              <a:latin typeface="Lucida Sans"/>
              <a:cs typeface="Lucida Sans"/>
            </a:endParaRPr>
          </a:p>
          <a:p>
            <a:pPr algn="just">
              <a:lnSpc>
                <a:spcPct val="100000"/>
              </a:lnSpc>
            </a:pPr>
            <a:endParaRPr sz="1300" dirty="0">
              <a:latin typeface="Times New Roman"/>
              <a:cs typeface="Times New Roman"/>
            </a:endParaRPr>
          </a:p>
          <a:p>
            <a:pPr marL="12700" marR="62865" algn="just">
              <a:lnSpc>
                <a:spcPct val="100000"/>
              </a:lnSpc>
            </a:pPr>
            <a:r>
              <a:rPr sz="1300" spc="-35" dirty="0">
                <a:latin typeface="Lucida Sans"/>
                <a:cs typeface="Lucida Sans"/>
              </a:rPr>
              <a:t>A </a:t>
            </a:r>
            <a:r>
              <a:rPr sz="1300" spc="-55" dirty="0">
                <a:latin typeface="Lucida Sans"/>
                <a:cs typeface="Lucida Sans"/>
              </a:rPr>
              <a:t>Kanban </a:t>
            </a:r>
            <a:r>
              <a:rPr sz="1300" spc="-60" dirty="0">
                <a:latin typeface="Lucida Sans"/>
                <a:cs typeface="Lucida Sans"/>
              </a:rPr>
              <a:t>board, </a:t>
            </a:r>
            <a:r>
              <a:rPr sz="1300" spc="-50" dirty="0">
                <a:latin typeface="Lucida Sans"/>
                <a:cs typeface="Lucida Sans"/>
              </a:rPr>
              <a:t>whether </a:t>
            </a:r>
            <a:r>
              <a:rPr sz="1300" spc="-75" dirty="0">
                <a:latin typeface="Lucida Sans"/>
                <a:cs typeface="Lucida Sans"/>
              </a:rPr>
              <a:t>it </a:t>
            </a:r>
            <a:r>
              <a:rPr sz="1300" spc="-55" dirty="0">
                <a:latin typeface="Lucida Sans"/>
                <a:cs typeface="Lucida Sans"/>
              </a:rPr>
              <a:t>is </a:t>
            </a:r>
            <a:r>
              <a:rPr sz="1300" spc="-50" dirty="0">
                <a:latin typeface="Lucida Sans"/>
                <a:cs typeface="Lucida Sans"/>
              </a:rPr>
              <a:t>physical </a:t>
            </a:r>
            <a:r>
              <a:rPr sz="1300" spc="-65" dirty="0">
                <a:latin typeface="Lucida Sans"/>
                <a:cs typeface="Lucida Sans"/>
              </a:rPr>
              <a:t>or </a:t>
            </a:r>
            <a:r>
              <a:rPr sz="1300" spc="-60" dirty="0">
                <a:latin typeface="Lucida Sans"/>
                <a:cs typeface="Lucida Sans"/>
              </a:rPr>
              <a:t>online, </a:t>
            </a:r>
            <a:r>
              <a:rPr sz="1300" spc="-55" dirty="0">
                <a:latin typeface="Lucida Sans"/>
                <a:cs typeface="Lucida Sans"/>
              </a:rPr>
              <a:t>is </a:t>
            </a:r>
            <a:r>
              <a:rPr sz="1300" spc="-50" dirty="0">
                <a:latin typeface="Lucida Sans"/>
                <a:cs typeface="Lucida Sans"/>
              </a:rPr>
              <a:t>made </a:t>
            </a:r>
            <a:r>
              <a:rPr sz="1300" spc="-65" dirty="0">
                <a:latin typeface="Lucida Sans"/>
                <a:cs typeface="Lucida Sans"/>
              </a:rPr>
              <a:t>up of </a:t>
            </a:r>
            <a:r>
              <a:rPr sz="1300" spc="-60" dirty="0">
                <a:latin typeface="Lucida Sans"/>
                <a:cs typeface="Lucida Sans"/>
              </a:rPr>
              <a:t>different </a:t>
            </a:r>
            <a:r>
              <a:rPr sz="1300" spc="-70" dirty="0">
                <a:latin typeface="Lucida Sans"/>
                <a:cs typeface="Lucida Sans"/>
              </a:rPr>
              <a:t>swim  </a:t>
            </a:r>
            <a:r>
              <a:rPr sz="1300" spc="-40" dirty="0">
                <a:latin typeface="Lucida Sans"/>
                <a:cs typeface="Lucida Sans"/>
              </a:rPr>
              <a:t>lanes </a:t>
            </a:r>
            <a:r>
              <a:rPr sz="1300" spc="-65" dirty="0">
                <a:latin typeface="Lucida Sans"/>
                <a:cs typeface="Lucida Sans"/>
              </a:rPr>
              <a:t>or columns. </a:t>
            </a:r>
            <a:r>
              <a:rPr sz="1300" spc="-45" dirty="0">
                <a:latin typeface="Lucida Sans"/>
                <a:cs typeface="Lucida Sans"/>
              </a:rPr>
              <a:t>The </a:t>
            </a:r>
            <a:r>
              <a:rPr sz="1300" spc="-60" dirty="0">
                <a:latin typeface="Lucida Sans"/>
                <a:cs typeface="Lucida Sans"/>
              </a:rPr>
              <a:t>simplest </a:t>
            </a:r>
            <a:r>
              <a:rPr sz="1300" spc="-50" dirty="0">
                <a:latin typeface="Lucida Sans"/>
                <a:cs typeface="Lucida Sans"/>
              </a:rPr>
              <a:t>boards </a:t>
            </a:r>
            <a:r>
              <a:rPr sz="1300" spc="-30" dirty="0">
                <a:latin typeface="Lucida Sans"/>
                <a:cs typeface="Lucida Sans"/>
              </a:rPr>
              <a:t>have </a:t>
            </a:r>
            <a:r>
              <a:rPr sz="1300" spc="-45" dirty="0">
                <a:latin typeface="Lucida Sans"/>
                <a:cs typeface="Lucida Sans"/>
              </a:rPr>
              <a:t>three </a:t>
            </a:r>
            <a:r>
              <a:rPr sz="1300" spc="-70" dirty="0">
                <a:latin typeface="Lucida Sans"/>
                <a:cs typeface="Lucida Sans"/>
              </a:rPr>
              <a:t>columns: </a:t>
            </a:r>
            <a:r>
              <a:rPr sz="1300" spc="-65" dirty="0">
                <a:latin typeface="Lucida Sans"/>
                <a:cs typeface="Lucida Sans"/>
              </a:rPr>
              <a:t>to do, </a:t>
            </a:r>
            <a:r>
              <a:rPr sz="1300" spc="-70" dirty="0">
                <a:latin typeface="Lucida Sans"/>
                <a:cs typeface="Lucida Sans"/>
              </a:rPr>
              <a:t>in </a:t>
            </a:r>
            <a:r>
              <a:rPr sz="1300" spc="-55" dirty="0">
                <a:latin typeface="Lucida Sans"/>
                <a:cs typeface="Lucida Sans"/>
              </a:rPr>
              <a:t>progress,  </a:t>
            </a:r>
            <a:r>
              <a:rPr sz="1300" spc="-50" dirty="0">
                <a:latin typeface="Lucida Sans"/>
                <a:cs typeface="Lucida Sans"/>
              </a:rPr>
              <a:t>and </a:t>
            </a:r>
            <a:r>
              <a:rPr sz="1300" spc="-55" dirty="0">
                <a:latin typeface="Lucida Sans"/>
                <a:cs typeface="Lucida Sans"/>
              </a:rPr>
              <a:t>done. </a:t>
            </a:r>
            <a:r>
              <a:rPr sz="1300" spc="-50" dirty="0">
                <a:latin typeface="Lucida Sans"/>
                <a:cs typeface="Lucida Sans"/>
              </a:rPr>
              <a:t>Other projects </a:t>
            </a:r>
            <a:r>
              <a:rPr sz="1300" spc="-65" dirty="0">
                <a:latin typeface="Lucida Sans"/>
                <a:cs typeface="Lucida Sans"/>
              </a:rPr>
              <a:t>may </a:t>
            </a:r>
            <a:r>
              <a:rPr sz="1300" spc="-55" dirty="0">
                <a:latin typeface="Lucida Sans"/>
                <a:cs typeface="Lucida Sans"/>
              </a:rPr>
              <a:t>consist </a:t>
            </a:r>
            <a:r>
              <a:rPr sz="1300" spc="-65" dirty="0">
                <a:latin typeface="Lucida Sans"/>
                <a:cs typeface="Lucida Sans"/>
              </a:rPr>
              <a:t>of </a:t>
            </a:r>
            <a:r>
              <a:rPr sz="1300" spc="-55" dirty="0">
                <a:latin typeface="Lucida Sans"/>
                <a:cs typeface="Lucida Sans"/>
              </a:rPr>
              <a:t>backlog, </a:t>
            </a:r>
            <a:r>
              <a:rPr sz="1300" spc="-60" dirty="0">
                <a:latin typeface="Lucida Sans"/>
                <a:cs typeface="Lucida Sans"/>
              </a:rPr>
              <a:t>ready, </a:t>
            </a:r>
            <a:r>
              <a:rPr sz="1300" spc="-55" dirty="0">
                <a:latin typeface="Lucida Sans"/>
                <a:cs typeface="Lucida Sans"/>
              </a:rPr>
              <a:t>coding, </a:t>
            </a:r>
            <a:r>
              <a:rPr sz="1300" spc="-60" dirty="0">
                <a:latin typeface="Lucida Sans"/>
                <a:cs typeface="Lucida Sans"/>
              </a:rPr>
              <a:t>testing,  </a:t>
            </a:r>
            <a:r>
              <a:rPr sz="1300" spc="-55" dirty="0">
                <a:latin typeface="Lucida Sans"/>
                <a:cs typeface="Lucida Sans"/>
              </a:rPr>
              <a:t>approval, </a:t>
            </a:r>
            <a:r>
              <a:rPr sz="1300" spc="-50" dirty="0">
                <a:latin typeface="Lucida Sans"/>
                <a:cs typeface="Lucida Sans"/>
              </a:rPr>
              <a:t>and </a:t>
            </a:r>
            <a:r>
              <a:rPr sz="1300" spc="-40" dirty="0">
                <a:latin typeface="Lucida Sans"/>
                <a:cs typeface="Lucida Sans"/>
              </a:rPr>
              <a:t>done</a:t>
            </a:r>
            <a:r>
              <a:rPr sz="1300" spc="-80" dirty="0">
                <a:latin typeface="Lucida Sans"/>
                <a:cs typeface="Lucida Sans"/>
              </a:rPr>
              <a:t> </a:t>
            </a:r>
            <a:r>
              <a:rPr sz="1300" spc="-65" dirty="0">
                <a:latin typeface="Lucida Sans"/>
                <a:cs typeface="Lucida Sans"/>
              </a:rPr>
              <a:t>columns.</a:t>
            </a:r>
            <a:endParaRPr sz="1300" dirty="0">
              <a:latin typeface="Lucida Sans"/>
              <a:cs typeface="Lucida Sans"/>
            </a:endParaRPr>
          </a:p>
          <a:p>
            <a:pPr algn="just">
              <a:lnSpc>
                <a:spcPct val="100000"/>
              </a:lnSpc>
              <a:spcBef>
                <a:spcPts val="20"/>
              </a:spcBef>
            </a:pPr>
            <a:endParaRPr sz="1300" dirty="0">
              <a:latin typeface="Times New Roman"/>
              <a:cs typeface="Times New Roman"/>
            </a:endParaRPr>
          </a:p>
          <a:p>
            <a:pPr marL="12700" marR="30480" algn="just">
              <a:lnSpc>
                <a:spcPct val="100000"/>
              </a:lnSpc>
              <a:spcBef>
                <a:spcPts val="5"/>
              </a:spcBef>
            </a:pPr>
            <a:r>
              <a:rPr sz="1300" spc="-55" dirty="0">
                <a:latin typeface="Lucida Sans"/>
                <a:cs typeface="Lucida Sans"/>
              </a:rPr>
              <a:t>Kanban </a:t>
            </a:r>
            <a:r>
              <a:rPr sz="1300" spc="-45" dirty="0">
                <a:latin typeface="Lucida Sans"/>
                <a:cs typeface="Lucida Sans"/>
              </a:rPr>
              <a:t>cards </a:t>
            </a:r>
            <a:r>
              <a:rPr sz="1300" spc="-55" dirty="0">
                <a:latin typeface="Lucida Sans"/>
                <a:cs typeface="Lucida Sans"/>
              </a:rPr>
              <a:t>(like sticky notes) </a:t>
            </a:r>
            <a:r>
              <a:rPr sz="1300" spc="-45" dirty="0">
                <a:latin typeface="Lucida Sans"/>
                <a:cs typeface="Lucida Sans"/>
              </a:rPr>
              <a:t>represent </a:t>
            </a:r>
            <a:r>
              <a:rPr sz="1300" spc="-50" dirty="0">
                <a:latin typeface="Lucida Sans"/>
                <a:cs typeface="Lucida Sans"/>
              </a:rPr>
              <a:t>the </a:t>
            </a:r>
            <a:r>
              <a:rPr sz="1300" spc="-60" dirty="0">
                <a:latin typeface="Lucida Sans"/>
                <a:cs typeface="Lucida Sans"/>
              </a:rPr>
              <a:t>work </a:t>
            </a:r>
            <a:r>
              <a:rPr sz="1300" spc="-50" dirty="0">
                <a:latin typeface="Lucida Sans"/>
                <a:cs typeface="Lucida Sans"/>
              </a:rPr>
              <a:t>and </a:t>
            </a:r>
            <a:r>
              <a:rPr sz="1300" spc="-30" dirty="0">
                <a:latin typeface="Lucida Sans"/>
                <a:cs typeface="Lucida Sans"/>
              </a:rPr>
              <a:t>each </a:t>
            </a:r>
            <a:r>
              <a:rPr sz="1300" spc="-45" dirty="0">
                <a:latin typeface="Lucida Sans"/>
                <a:cs typeface="Lucida Sans"/>
              </a:rPr>
              <a:t>card </a:t>
            </a:r>
            <a:r>
              <a:rPr sz="1300" spc="-55" dirty="0">
                <a:latin typeface="Lucida Sans"/>
                <a:cs typeface="Lucida Sans"/>
              </a:rPr>
              <a:t>is </a:t>
            </a:r>
            <a:r>
              <a:rPr sz="1300" spc="-40" dirty="0">
                <a:latin typeface="Lucida Sans"/>
                <a:cs typeface="Lucida Sans"/>
              </a:rPr>
              <a:t>placed  </a:t>
            </a:r>
            <a:r>
              <a:rPr sz="1300" spc="-60" dirty="0">
                <a:latin typeface="Lucida Sans"/>
                <a:cs typeface="Lucida Sans"/>
              </a:rPr>
              <a:t>on </a:t>
            </a:r>
            <a:r>
              <a:rPr sz="1300" spc="-50" dirty="0">
                <a:latin typeface="Lucida Sans"/>
                <a:cs typeface="Lucida Sans"/>
              </a:rPr>
              <a:t>the </a:t>
            </a:r>
            <a:r>
              <a:rPr sz="1300" spc="-55" dirty="0">
                <a:latin typeface="Lucida Sans"/>
                <a:cs typeface="Lucida Sans"/>
              </a:rPr>
              <a:t>board </a:t>
            </a:r>
            <a:r>
              <a:rPr sz="1300" spc="-70" dirty="0">
                <a:latin typeface="Lucida Sans"/>
                <a:cs typeface="Lucida Sans"/>
              </a:rPr>
              <a:t>in </a:t>
            </a:r>
            <a:r>
              <a:rPr sz="1300" spc="-50" dirty="0">
                <a:latin typeface="Lucida Sans"/>
                <a:cs typeface="Lucida Sans"/>
              </a:rPr>
              <a:t>the </a:t>
            </a:r>
            <a:r>
              <a:rPr sz="1300" spc="-40" dirty="0">
                <a:latin typeface="Lucida Sans"/>
                <a:cs typeface="Lucida Sans"/>
              </a:rPr>
              <a:t>lane </a:t>
            </a:r>
            <a:r>
              <a:rPr sz="1300" spc="-65" dirty="0">
                <a:latin typeface="Lucida Sans"/>
                <a:cs typeface="Lucida Sans"/>
              </a:rPr>
              <a:t>that </a:t>
            </a:r>
            <a:r>
              <a:rPr sz="1300" spc="-45" dirty="0">
                <a:latin typeface="Lucida Sans"/>
                <a:cs typeface="Lucida Sans"/>
              </a:rPr>
              <a:t>represents </a:t>
            </a:r>
            <a:r>
              <a:rPr sz="1300" spc="-50" dirty="0">
                <a:latin typeface="Lucida Sans"/>
                <a:cs typeface="Lucida Sans"/>
              </a:rPr>
              <a:t>the </a:t>
            </a:r>
            <a:r>
              <a:rPr sz="1300" spc="-60" dirty="0">
                <a:latin typeface="Lucida Sans"/>
                <a:cs typeface="Lucida Sans"/>
              </a:rPr>
              <a:t>status </a:t>
            </a:r>
            <a:r>
              <a:rPr sz="1300" spc="-65" dirty="0">
                <a:latin typeface="Lucida Sans"/>
                <a:cs typeface="Lucida Sans"/>
              </a:rPr>
              <a:t>of that work. </a:t>
            </a:r>
            <a:r>
              <a:rPr sz="1300" spc="-35" dirty="0">
                <a:latin typeface="Lucida Sans"/>
                <a:cs typeface="Lucida Sans"/>
              </a:rPr>
              <a:t>These </a:t>
            </a:r>
            <a:r>
              <a:rPr sz="1300" spc="-45" dirty="0">
                <a:latin typeface="Lucida Sans"/>
                <a:cs typeface="Lucida Sans"/>
              </a:rPr>
              <a:t>cards  </a:t>
            </a:r>
            <a:r>
              <a:rPr sz="1300" spc="-60" dirty="0">
                <a:latin typeface="Lucida Sans"/>
                <a:cs typeface="Lucida Sans"/>
              </a:rPr>
              <a:t>communicate status </a:t>
            </a:r>
            <a:r>
              <a:rPr sz="1300" spc="-55" dirty="0">
                <a:latin typeface="Lucida Sans"/>
                <a:cs typeface="Lucida Sans"/>
              </a:rPr>
              <a:t>at </a:t>
            </a:r>
            <a:r>
              <a:rPr sz="1300" spc="-25" dirty="0">
                <a:latin typeface="Lucida Sans"/>
                <a:cs typeface="Lucida Sans"/>
              </a:rPr>
              <a:t>a </a:t>
            </a:r>
            <a:r>
              <a:rPr sz="1300" spc="-45" dirty="0">
                <a:latin typeface="Lucida Sans"/>
                <a:cs typeface="Lucida Sans"/>
              </a:rPr>
              <a:t>glance. </a:t>
            </a:r>
            <a:r>
              <a:rPr sz="1300" spc="-80" dirty="0">
                <a:latin typeface="Lucida Sans"/>
                <a:cs typeface="Lucida Sans"/>
              </a:rPr>
              <a:t>You </a:t>
            </a:r>
            <a:r>
              <a:rPr sz="1300" spc="-50" dirty="0">
                <a:latin typeface="Lucida Sans"/>
                <a:cs typeface="Lucida Sans"/>
              </a:rPr>
              <a:t>could </a:t>
            </a:r>
            <a:r>
              <a:rPr sz="1300" spc="-45" dirty="0">
                <a:latin typeface="Lucida Sans"/>
                <a:cs typeface="Lucida Sans"/>
              </a:rPr>
              <a:t>also </a:t>
            </a:r>
            <a:r>
              <a:rPr sz="1300" spc="-40" dirty="0">
                <a:latin typeface="Lucida Sans"/>
                <a:cs typeface="Lucida Sans"/>
              </a:rPr>
              <a:t>use </a:t>
            </a:r>
            <a:r>
              <a:rPr sz="1300" spc="-60" dirty="0">
                <a:latin typeface="Lucida Sans"/>
                <a:cs typeface="Lucida Sans"/>
              </a:rPr>
              <a:t>different </a:t>
            </a:r>
            <a:r>
              <a:rPr sz="1300" spc="-50" dirty="0">
                <a:latin typeface="Lucida Sans"/>
                <a:cs typeface="Lucida Sans"/>
              </a:rPr>
              <a:t>color </a:t>
            </a:r>
            <a:r>
              <a:rPr sz="1300" spc="-45" dirty="0">
                <a:latin typeface="Lucida Sans"/>
                <a:cs typeface="Lucida Sans"/>
              </a:rPr>
              <a:t>cards </a:t>
            </a:r>
            <a:r>
              <a:rPr sz="1300" spc="-65" dirty="0">
                <a:latin typeface="Lucida Sans"/>
                <a:cs typeface="Lucida Sans"/>
              </a:rPr>
              <a:t>to  </a:t>
            </a:r>
            <a:r>
              <a:rPr sz="1300" spc="-45" dirty="0">
                <a:latin typeface="Lucida Sans"/>
                <a:cs typeface="Lucida Sans"/>
              </a:rPr>
              <a:t>represent </a:t>
            </a:r>
            <a:r>
              <a:rPr sz="1300" spc="-60" dirty="0">
                <a:latin typeface="Lucida Sans"/>
                <a:cs typeface="Lucida Sans"/>
              </a:rPr>
              <a:t>different </a:t>
            </a:r>
            <a:r>
              <a:rPr sz="1300" spc="-55" dirty="0">
                <a:latin typeface="Lucida Sans"/>
                <a:cs typeface="Lucida Sans"/>
              </a:rPr>
              <a:t>details. </a:t>
            </a:r>
            <a:r>
              <a:rPr sz="1300" spc="-40" dirty="0">
                <a:latin typeface="Lucida Sans"/>
                <a:cs typeface="Lucida Sans"/>
              </a:rPr>
              <a:t>For </a:t>
            </a:r>
            <a:r>
              <a:rPr sz="1300" spc="-65" dirty="0">
                <a:latin typeface="Lucida Sans"/>
                <a:cs typeface="Lucida Sans"/>
              </a:rPr>
              <a:t>example, </a:t>
            </a:r>
            <a:r>
              <a:rPr sz="1300" spc="-40" dirty="0">
                <a:latin typeface="Lucida Sans"/>
                <a:cs typeface="Lucida Sans"/>
              </a:rPr>
              <a:t>green </a:t>
            </a:r>
            <a:r>
              <a:rPr sz="1300" spc="-45" dirty="0">
                <a:latin typeface="Lucida Sans"/>
                <a:cs typeface="Lucida Sans"/>
              </a:rPr>
              <a:t>cards </a:t>
            </a:r>
            <a:r>
              <a:rPr sz="1300" spc="-50" dirty="0">
                <a:latin typeface="Lucida Sans"/>
                <a:cs typeface="Lucida Sans"/>
              </a:rPr>
              <a:t>could </a:t>
            </a:r>
            <a:r>
              <a:rPr sz="1300" spc="-45" dirty="0">
                <a:latin typeface="Lucida Sans"/>
                <a:cs typeface="Lucida Sans"/>
              </a:rPr>
              <a:t>represent </a:t>
            </a:r>
            <a:r>
              <a:rPr sz="1300" spc="-25" dirty="0">
                <a:latin typeface="Lucida Sans"/>
                <a:cs typeface="Lucida Sans"/>
              </a:rPr>
              <a:t>a</a:t>
            </a:r>
            <a:r>
              <a:rPr sz="1300" spc="-65" dirty="0">
                <a:latin typeface="Lucida Sans"/>
                <a:cs typeface="Lucida Sans"/>
              </a:rPr>
              <a:t> </a:t>
            </a:r>
            <a:r>
              <a:rPr sz="1300" spc="-50" dirty="0">
                <a:latin typeface="Lucida Sans"/>
                <a:cs typeface="Lucida Sans"/>
              </a:rPr>
              <a:t>feature  and </a:t>
            </a:r>
            <a:r>
              <a:rPr sz="1300" spc="-45" dirty="0">
                <a:latin typeface="Lucida Sans"/>
                <a:cs typeface="Lucida Sans"/>
              </a:rPr>
              <a:t>orange cards </a:t>
            </a:r>
            <a:r>
              <a:rPr sz="1300" spc="-50" dirty="0">
                <a:latin typeface="Lucida Sans"/>
                <a:cs typeface="Lucida Sans"/>
              </a:rPr>
              <a:t>could </a:t>
            </a:r>
            <a:r>
              <a:rPr sz="1300" spc="-45" dirty="0">
                <a:latin typeface="Lucida Sans"/>
                <a:cs typeface="Lucida Sans"/>
              </a:rPr>
              <a:t>represent </a:t>
            </a:r>
            <a:r>
              <a:rPr sz="1300" spc="-25" dirty="0">
                <a:latin typeface="Lucida Sans"/>
                <a:cs typeface="Lucida Sans"/>
              </a:rPr>
              <a:t>a</a:t>
            </a:r>
            <a:r>
              <a:rPr sz="1300" spc="-130" dirty="0">
                <a:latin typeface="Lucida Sans"/>
                <a:cs typeface="Lucida Sans"/>
              </a:rPr>
              <a:t> </a:t>
            </a:r>
            <a:r>
              <a:rPr sz="1300" spc="-65" dirty="0">
                <a:latin typeface="Lucida Sans"/>
                <a:cs typeface="Lucida Sans"/>
              </a:rPr>
              <a:t>task.</a:t>
            </a:r>
            <a:endParaRPr sz="1300" dirty="0">
              <a:latin typeface="Lucida Sans"/>
              <a:cs typeface="Lucida Sans"/>
            </a:endParaRPr>
          </a:p>
        </p:txBody>
      </p:sp>
      <p:sp>
        <p:nvSpPr>
          <p:cNvPr id="3" name="object 3"/>
          <p:cNvSpPr txBox="1">
            <a:spLocks noGrp="1"/>
          </p:cNvSpPr>
          <p:nvPr>
            <p:ph type="title"/>
          </p:nvPr>
        </p:nvSpPr>
        <p:spPr>
          <a:xfrm>
            <a:off x="3124200" y="311151"/>
            <a:ext cx="2536825" cy="299720"/>
          </a:xfrm>
          <a:prstGeom prst="rect">
            <a:avLst/>
          </a:prstGeom>
        </p:spPr>
        <p:txBody>
          <a:bodyPr vert="horz" wrap="square" lIns="0" tIns="12700" rIns="0" bIns="0" rtlCol="0">
            <a:spAutoFit/>
          </a:bodyPr>
          <a:lstStyle/>
          <a:p>
            <a:pPr marL="12700">
              <a:lnSpc>
                <a:spcPct val="100000"/>
              </a:lnSpc>
              <a:spcBef>
                <a:spcPts val="100"/>
              </a:spcBef>
            </a:pPr>
            <a:r>
              <a:rPr spc="-65" dirty="0">
                <a:solidFill>
                  <a:srgbClr val="A84126"/>
                </a:solidFill>
              </a:rPr>
              <a:t>About </a:t>
            </a:r>
            <a:r>
              <a:rPr spc="-35" dirty="0">
                <a:solidFill>
                  <a:srgbClr val="A84126"/>
                </a:solidFill>
              </a:rPr>
              <a:t>the </a:t>
            </a:r>
            <a:r>
              <a:rPr spc="-85" dirty="0">
                <a:solidFill>
                  <a:srgbClr val="A84126"/>
                </a:solidFill>
              </a:rPr>
              <a:t>Kanban</a:t>
            </a:r>
            <a:r>
              <a:rPr spc="-145" dirty="0">
                <a:solidFill>
                  <a:srgbClr val="A84126"/>
                </a:solidFill>
              </a:rPr>
              <a:t> </a:t>
            </a:r>
            <a:r>
              <a:rPr spc="-80" dirty="0">
                <a:solidFill>
                  <a:srgbClr val="A84126"/>
                </a:solidFill>
              </a:rPr>
              <a:t>Board</a:t>
            </a:r>
          </a:p>
        </p:txBody>
      </p:sp>
      <p:sp>
        <p:nvSpPr>
          <p:cNvPr id="13" name="object 13"/>
          <p:cNvSpPr/>
          <p:nvPr/>
        </p:nvSpPr>
        <p:spPr>
          <a:xfrm>
            <a:off x="2318369" y="3641058"/>
            <a:ext cx="4480560" cy="1458468"/>
          </a:xfrm>
          <a:prstGeom prst="rect">
            <a:avLst/>
          </a:prstGeom>
          <a:blipFill>
            <a:blip r:embed="rId2"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16</a:t>
            </a:r>
            <a:endParaRPr sz="4500" baseline="-12962"/>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06139" y="221614"/>
            <a:ext cx="2331720" cy="299720"/>
          </a:xfrm>
          <a:prstGeom prst="rect">
            <a:avLst/>
          </a:prstGeom>
        </p:spPr>
        <p:txBody>
          <a:bodyPr vert="horz" wrap="square" lIns="0" tIns="12700" rIns="0" bIns="0" rtlCol="0">
            <a:spAutoFit/>
          </a:bodyPr>
          <a:lstStyle/>
          <a:p>
            <a:pPr marL="12700">
              <a:lnSpc>
                <a:spcPct val="100000"/>
              </a:lnSpc>
              <a:spcBef>
                <a:spcPts val="100"/>
              </a:spcBef>
            </a:pPr>
            <a:r>
              <a:rPr spc="-70" dirty="0">
                <a:solidFill>
                  <a:srgbClr val="A84126"/>
                </a:solidFill>
              </a:rPr>
              <a:t>Advantages </a:t>
            </a:r>
            <a:r>
              <a:rPr spc="-50" dirty="0">
                <a:solidFill>
                  <a:srgbClr val="A84126"/>
                </a:solidFill>
              </a:rPr>
              <a:t>of</a:t>
            </a:r>
            <a:r>
              <a:rPr spc="-120" dirty="0">
                <a:solidFill>
                  <a:srgbClr val="A84126"/>
                </a:solidFill>
              </a:rPr>
              <a:t> </a:t>
            </a:r>
            <a:r>
              <a:rPr spc="-85" dirty="0">
                <a:solidFill>
                  <a:srgbClr val="A84126"/>
                </a:solidFill>
              </a:rPr>
              <a:t>Kanban</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17</a:t>
            </a:r>
            <a:endParaRPr sz="4500" baseline="-12962"/>
          </a:p>
        </p:txBody>
      </p:sp>
      <p:sp>
        <p:nvSpPr>
          <p:cNvPr id="19" name="Rectangle 18"/>
          <p:cNvSpPr/>
          <p:nvPr/>
        </p:nvSpPr>
        <p:spPr>
          <a:xfrm>
            <a:off x="304799" y="521334"/>
            <a:ext cx="8534400" cy="5078313"/>
          </a:xfrm>
          <a:prstGeom prst="rect">
            <a:avLst/>
          </a:prstGeom>
        </p:spPr>
        <p:txBody>
          <a:bodyPr wrap="square">
            <a:spAutoFit/>
          </a:bodyPr>
          <a:lstStyle/>
          <a:p>
            <a:pPr algn="just"/>
            <a:r>
              <a:rPr lang="en-US" dirty="0"/>
              <a:t>Kanban’s visual nature offers a unique advantage when implementing Agile. The  Kanban board is easy to learn and understand, it improves flow of work, and  minimizes cycle time:</a:t>
            </a:r>
          </a:p>
          <a:p>
            <a:pPr algn="just"/>
            <a:endParaRPr lang="en-US" dirty="0"/>
          </a:p>
          <a:p>
            <a:pPr algn="just"/>
            <a:r>
              <a:rPr lang="en-US" b="1" dirty="0"/>
              <a:t>Increases flexibility: </a:t>
            </a:r>
            <a:r>
              <a:rPr lang="en-US" dirty="0"/>
              <a:t>Kanban is an evolving, fluid model. There are no set  phase durations and priorities are reevaluated with new information.</a:t>
            </a:r>
          </a:p>
          <a:p>
            <a:pPr algn="just"/>
            <a:r>
              <a:rPr lang="en-US" dirty="0"/>
              <a:t>Reduces waste: Kanban revolves around reducing waste, ensuring that teams  don’t spend time doing work that isn’t needed or doing the wrong kind of  work.</a:t>
            </a:r>
          </a:p>
          <a:p>
            <a:pPr algn="just"/>
            <a:endParaRPr lang="en-US" dirty="0"/>
          </a:p>
          <a:p>
            <a:pPr algn="just"/>
            <a:r>
              <a:rPr lang="en-US" b="1" dirty="0"/>
              <a:t>Easy to understand: </a:t>
            </a:r>
            <a:r>
              <a:rPr lang="en-US" dirty="0"/>
              <a:t>The visual nature of Kanban helps to make it intuitive and  easy to learn.</a:t>
            </a:r>
          </a:p>
          <a:p>
            <a:pPr algn="just"/>
            <a:endParaRPr lang="en-US" dirty="0"/>
          </a:p>
          <a:p>
            <a:pPr algn="just"/>
            <a:r>
              <a:rPr lang="en-US" b="1" dirty="0"/>
              <a:t>Improves delivery flow: </a:t>
            </a:r>
            <a:r>
              <a:rPr lang="en-US" dirty="0"/>
              <a:t>Kanban focuses on the just-in-time delivery of value  and delivering work to customers on a regular cadence.</a:t>
            </a:r>
          </a:p>
          <a:p>
            <a:pPr algn="just"/>
            <a:endParaRPr lang="en-US" dirty="0"/>
          </a:p>
          <a:p>
            <a:pPr algn="just"/>
            <a:r>
              <a:rPr lang="en-US" b="1" dirty="0"/>
              <a:t>Minimizes cycle time: </a:t>
            </a:r>
            <a:r>
              <a:rPr lang="en-US" dirty="0"/>
              <a:t>Cycle time is the amount of time it takes for work to  move through the team’s workflow. In Kanban projects, the entire team helps  to ensure the work is moving quickly and successfully through the process.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1" y="838200"/>
            <a:ext cx="8153400" cy="2808461"/>
          </a:xfrm>
          <a:prstGeom prst="rect">
            <a:avLst/>
          </a:prstGeom>
        </p:spPr>
        <p:txBody>
          <a:bodyPr vert="horz" wrap="square" lIns="0" tIns="12700" rIns="0" bIns="0" rtlCol="0">
            <a:spAutoFit/>
          </a:bodyPr>
          <a:lstStyle/>
          <a:p>
            <a:pPr marL="12700" marR="144145" algn="just">
              <a:lnSpc>
                <a:spcPct val="100000"/>
              </a:lnSpc>
              <a:spcBef>
                <a:spcPts val="100"/>
              </a:spcBef>
            </a:pPr>
            <a:r>
              <a:rPr sz="1500" spc="-45" dirty="0">
                <a:latin typeface="Lucida Sans"/>
                <a:cs typeface="Lucida Sans"/>
              </a:rPr>
              <a:t>Many </a:t>
            </a:r>
            <a:r>
              <a:rPr sz="1500" spc="-65" dirty="0">
                <a:latin typeface="Lucida Sans"/>
                <a:cs typeface="Lucida Sans"/>
              </a:rPr>
              <a:t>of </a:t>
            </a:r>
            <a:r>
              <a:rPr sz="1500" spc="-50" dirty="0">
                <a:latin typeface="Lucida Sans"/>
                <a:cs typeface="Lucida Sans"/>
              </a:rPr>
              <a:t>the </a:t>
            </a:r>
            <a:r>
              <a:rPr sz="1500" spc="-45" dirty="0">
                <a:latin typeface="Lucida Sans"/>
                <a:cs typeface="Lucida Sans"/>
              </a:rPr>
              <a:t>disadvantages </a:t>
            </a:r>
            <a:r>
              <a:rPr sz="1500" spc="-40" dirty="0">
                <a:latin typeface="Lucida Sans"/>
                <a:cs typeface="Lucida Sans"/>
              </a:rPr>
              <a:t>associated </a:t>
            </a:r>
            <a:r>
              <a:rPr sz="1500" spc="-65" dirty="0">
                <a:latin typeface="Lucida Sans"/>
                <a:cs typeface="Lucida Sans"/>
              </a:rPr>
              <a:t>with </a:t>
            </a:r>
            <a:r>
              <a:rPr sz="1500" spc="-55" dirty="0">
                <a:latin typeface="Lucida Sans"/>
                <a:cs typeface="Lucida Sans"/>
              </a:rPr>
              <a:t>Kanban </a:t>
            </a:r>
            <a:r>
              <a:rPr sz="1500" spc="-45" dirty="0">
                <a:latin typeface="Lucida Sans"/>
                <a:cs typeface="Lucida Sans"/>
              </a:rPr>
              <a:t>come </a:t>
            </a:r>
            <a:r>
              <a:rPr sz="1500" spc="-65" dirty="0">
                <a:latin typeface="Lucida Sans"/>
                <a:cs typeface="Lucida Sans"/>
              </a:rPr>
              <a:t>with </a:t>
            </a:r>
            <a:r>
              <a:rPr sz="1500" spc="-60" dirty="0">
                <a:latin typeface="Lucida Sans"/>
                <a:cs typeface="Lucida Sans"/>
              </a:rPr>
              <a:t>misuse </a:t>
            </a:r>
            <a:r>
              <a:rPr sz="1500" spc="-65" dirty="0">
                <a:latin typeface="Lucida Sans"/>
                <a:cs typeface="Lucida Sans"/>
              </a:rPr>
              <a:t>or  mishandling of </a:t>
            </a:r>
            <a:r>
              <a:rPr sz="1500" spc="-50" dirty="0">
                <a:latin typeface="Lucida Sans"/>
                <a:cs typeface="Lucida Sans"/>
              </a:rPr>
              <a:t>the </a:t>
            </a:r>
            <a:r>
              <a:rPr sz="1500" spc="-55" dirty="0">
                <a:latin typeface="Lucida Sans"/>
                <a:cs typeface="Lucida Sans"/>
              </a:rPr>
              <a:t>Kanban </a:t>
            </a:r>
            <a:r>
              <a:rPr sz="1500" spc="-60" dirty="0">
                <a:latin typeface="Lucida Sans"/>
                <a:cs typeface="Lucida Sans"/>
              </a:rPr>
              <a:t>board. </a:t>
            </a:r>
            <a:r>
              <a:rPr sz="1500" spc="-55" dirty="0">
                <a:latin typeface="Lucida Sans"/>
                <a:cs typeface="Lucida Sans"/>
              </a:rPr>
              <a:t>An </a:t>
            </a:r>
            <a:r>
              <a:rPr sz="1500" spc="-50" dirty="0">
                <a:latin typeface="Lucida Sans"/>
                <a:cs typeface="Lucida Sans"/>
              </a:rPr>
              <a:t>outdated </a:t>
            </a:r>
            <a:r>
              <a:rPr sz="1500" spc="-65" dirty="0">
                <a:latin typeface="Lucida Sans"/>
                <a:cs typeface="Lucida Sans"/>
              </a:rPr>
              <a:t>or </a:t>
            </a:r>
            <a:r>
              <a:rPr sz="1500" spc="-50" dirty="0">
                <a:latin typeface="Lucida Sans"/>
                <a:cs typeface="Lucida Sans"/>
              </a:rPr>
              <a:t>overcomplicated </a:t>
            </a:r>
            <a:r>
              <a:rPr sz="1500" spc="-55" dirty="0">
                <a:latin typeface="Lucida Sans"/>
                <a:cs typeface="Lucida Sans"/>
              </a:rPr>
              <a:t>board </a:t>
            </a:r>
            <a:r>
              <a:rPr sz="1500" spc="-40" dirty="0">
                <a:latin typeface="Lucida Sans"/>
                <a:cs typeface="Lucida Sans"/>
              </a:rPr>
              <a:t>can  </a:t>
            </a:r>
            <a:r>
              <a:rPr sz="1500" spc="-35" dirty="0">
                <a:latin typeface="Lucida Sans"/>
                <a:cs typeface="Lucida Sans"/>
              </a:rPr>
              <a:t>lead </a:t>
            </a:r>
            <a:r>
              <a:rPr sz="1500" spc="-65" dirty="0">
                <a:latin typeface="Lucida Sans"/>
                <a:cs typeface="Lucida Sans"/>
              </a:rPr>
              <a:t>to </a:t>
            </a:r>
            <a:r>
              <a:rPr sz="1500" spc="-60" dirty="0">
                <a:latin typeface="Lucida Sans"/>
                <a:cs typeface="Lucida Sans"/>
              </a:rPr>
              <a:t>confusion, </a:t>
            </a:r>
            <a:r>
              <a:rPr sz="1500" spc="-45" dirty="0">
                <a:latin typeface="Lucida Sans"/>
                <a:cs typeface="Lucida Sans"/>
              </a:rPr>
              <a:t>inaccuracies, </a:t>
            </a:r>
            <a:r>
              <a:rPr sz="1500" spc="-65" dirty="0">
                <a:latin typeface="Lucida Sans"/>
                <a:cs typeface="Lucida Sans"/>
              </a:rPr>
              <a:t>or</a:t>
            </a:r>
            <a:r>
              <a:rPr sz="1500" spc="-95" dirty="0">
                <a:latin typeface="Lucida Sans"/>
                <a:cs typeface="Lucida Sans"/>
              </a:rPr>
              <a:t> </a:t>
            </a:r>
            <a:r>
              <a:rPr sz="1500" spc="-70" dirty="0">
                <a:latin typeface="Lucida Sans"/>
                <a:cs typeface="Lucida Sans"/>
              </a:rPr>
              <a:t>miscommunication:</a:t>
            </a:r>
            <a:endParaRPr sz="1500" dirty="0">
              <a:latin typeface="Lucida Sans"/>
              <a:cs typeface="Lucida Sans"/>
            </a:endParaRPr>
          </a:p>
          <a:p>
            <a:pPr algn="just">
              <a:lnSpc>
                <a:spcPct val="100000"/>
              </a:lnSpc>
              <a:spcBef>
                <a:spcPts val="15"/>
              </a:spcBef>
            </a:pPr>
            <a:endParaRPr sz="1500" dirty="0">
              <a:latin typeface="Times New Roman"/>
              <a:cs typeface="Times New Roman"/>
            </a:endParaRPr>
          </a:p>
          <a:p>
            <a:pPr marL="139700" marR="45085" algn="just">
              <a:lnSpc>
                <a:spcPct val="100000"/>
              </a:lnSpc>
            </a:pPr>
            <a:r>
              <a:rPr sz="1500" b="1" spc="-25" dirty="0">
                <a:latin typeface="Arial"/>
                <a:cs typeface="Arial"/>
              </a:rPr>
              <a:t>Outdated </a:t>
            </a:r>
            <a:r>
              <a:rPr sz="1500" b="1" spc="-35" dirty="0">
                <a:latin typeface="Arial"/>
                <a:cs typeface="Arial"/>
              </a:rPr>
              <a:t>board </a:t>
            </a:r>
            <a:r>
              <a:rPr sz="1500" b="1" spc="-40" dirty="0">
                <a:latin typeface="Arial"/>
                <a:cs typeface="Arial"/>
              </a:rPr>
              <a:t>can </a:t>
            </a:r>
            <a:r>
              <a:rPr sz="1500" b="1" spc="-25" dirty="0">
                <a:latin typeface="Arial"/>
                <a:cs typeface="Arial"/>
              </a:rPr>
              <a:t>lead </a:t>
            </a:r>
            <a:r>
              <a:rPr sz="1500" b="1" spc="-30" dirty="0">
                <a:latin typeface="Arial"/>
                <a:cs typeface="Arial"/>
              </a:rPr>
              <a:t>to </a:t>
            </a:r>
            <a:r>
              <a:rPr sz="1500" b="1" spc="-65" dirty="0">
                <a:latin typeface="Arial"/>
                <a:cs typeface="Arial"/>
              </a:rPr>
              <a:t>issues: </a:t>
            </a:r>
            <a:r>
              <a:rPr sz="1500" spc="-45" dirty="0">
                <a:latin typeface="Lucida Sans"/>
                <a:cs typeface="Lucida Sans"/>
              </a:rPr>
              <a:t>The </a:t>
            </a:r>
            <a:r>
              <a:rPr sz="1500" spc="-60" dirty="0">
                <a:latin typeface="Lucida Sans"/>
                <a:cs typeface="Lucida Sans"/>
              </a:rPr>
              <a:t>team </a:t>
            </a:r>
            <a:r>
              <a:rPr sz="1500" spc="-80" dirty="0">
                <a:latin typeface="Lucida Sans"/>
                <a:cs typeface="Lucida Sans"/>
              </a:rPr>
              <a:t>must </a:t>
            </a:r>
            <a:r>
              <a:rPr sz="1500" spc="-25" dirty="0">
                <a:latin typeface="Lucida Sans"/>
                <a:cs typeface="Lucida Sans"/>
              </a:rPr>
              <a:t>be </a:t>
            </a:r>
            <a:r>
              <a:rPr sz="1500" spc="-65" dirty="0">
                <a:latin typeface="Lucida Sans"/>
                <a:cs typeface="Lucida Sans"/>
              </a:rPr>
              <a:t>committed to </a:t>
            </a:r>
            <a:r>
              <a:rPr sz="1500" spc="-45" dirty="0">
                <a:latin typeface="Lucida Sans"/>
                <a:cs typeface="Lucida Sans"/>
              </a:rPr>
              <a:t>keeping  </a:t>
            </a:r>
            <a:r>
              <a:rPr sz="1500" spc="-50" dirty="0">
                <a:latin typeface="Lucida Sans"/>
                <a:cs typeface="Lucida Sans"/>
              </a:rPr>
              <a:t>the </a:t>
            </a:r>
            <a:r>
              <a:rPr sz="1500" spc="-55" dirty="0">
                <a:latin typeface="Lucida Sans"/>
                <a:cs typeface="Lucida Sans"/>
              </a:rPr>
              <a:t>Kanban board </a:t>
            </a:r>
            <a:r>
              <a:rPr sz="1500" spc="-65" dirty="0">
                <a:latin typeface="Lucida Sans"/>
                <a:cs typeface="Lucida Sans"/>
              </a:rPr>
              <a:t>up to </a:t>
            </a:r>
            <a:r>
              <a:rPr sz="1500" spc="-50" dirty="0">
                <a:latin typeface="Lucida Sans"/>
                <a:cs typeface="Lucida Sans"/>
              </a:rPr>
              <a:t>date, </a:t>
            </a:r>
            <a:r>
              <a:rPr sz="1500" spc="-45" dirty="0">
                <a:latin typeface="Lucida Sans"/>
                <a:cs typeface="Lucida Sans"/>
              </a:rPr>
              <a:t>otherwise </a:t>
            </a:r>
            <a:r>
              <a:rPr sz="1500" spc="-60" dirty="0">
                <a:latin typeface="Lucida Sans"/>
                <a:cs typeface="Lucida Sans"/>
              </a:rPr>
              <a:t>they’ll </a:t>
            </a:r>
            <a:r>
              <a:rPr sz="1500" spc="-25" dirty="0">
                <a:latin typeface="Lucida Sans"/>
                <a:cs typeface="Lucida Sans"/>
              </a:rPr>
              <a:t>be </a:t>
            </a:r>
            <a:r>
              <a:rPr sz="1500" spc="-60" dirty="0">
                <a:latin typeface="Lucida Sans"/>
                <a:cs typeface="Lucida Sans"/>
              </a:rPr>
              <a:t>working </a:t>
            </a:r>
            <a:r>
              <a:rPr sz="1500" spc="-75" dirty="0">
                <a:latin typeface="Lucida Sans"/>
                <a:cs typeface="Lucida Sans"/>
              </a:rPr>
              <a:t>off </a:t>
            </a:r>
            <a:r>
              <a:rPr sz="1500" spc="-45" dirty="0">
                <a:latin typeface="Lucida Sans"/>
                <a:cs typeface="Lucida Sans"/>
              </a:rPr>
              <a:t>inaccurate  </a:t>
            </a:r>
            <a:r>
              <a:rPr sz="1500" spc="-70" dirty="0">
                <a:latin typeface="Lucida Sans"/>
                <a:cs typeface="Lucida Sans"/>
              </a:rPr>
              <a:t>information.</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5080" algn="just">
              <a:lnSpc>
                <a:spcPct val="100000"/>
              </a:lnSpc>
            </a:pPr>
            <a:r>
              <a:rPr sz="1500" b="1" spc="-60" dirty="0">
                <a:latin typeface="Arial"/>
                <a:cs typeface="Arial"/>
              </a:rPr>
              <a:t>Teams </a:t>
            </a:r>
            <a:r>
              <a:rPr sz="1500" b="1" spc="-40" dirty="0">
                <a:latin typeface="Arial"/>
                <a:cs typeface="Arial"/>
              </a:rPr>
              <a:t>can </a:t>
            </a:r>
            <a:r>
              <a:rPr sz="1500" b="1" spc="-35" dirty="0">
                <a:latin typeface="Arial"/>
                <a:cs typeface="Arial"/>
              </a:rPr>
              <a:t>overcomplicate </a:t>
            </a:r>
            <a:r>
              <a:rPr sz="1500" b="1" spc="-20" dirty="0">
                <a:latin typeface="Arial"/>
                <a:cs typeface="Arial"/>
              </a:rPr>
              <a:t>the </a:t>
            </a:r>
            <a:r>
              <a:rPr sz="1500" b="1" spc="-45" dirty="0">
                <a:latin typeface="Arial"/>
                <a:cs typeface="Arial"/>
              </a:rPr>
              <a:t>board: </a:t>
            </a:r>
            <a:r>
              <a:rPr sz="1500" spc="-45" dirty="0">
                <a:latin typeface="Lucida Sans"/>
                <a:cs typeface="Lucida Sans"/>
              </a:rPr>
              <a:t>The </a:t>
            </a:r>
            <a:r>
              <a:rPr sz="1500" spc="-55" dirty="0">
                <a:latin typeface="Lucida Sans"/>
                <a:cs typeface="Lucida Sans"/>
              </a:rPr>
              <a:t>Kanban board </a:t>
            </a:r>
            <a:r>
              <a:rPr sz="1500" spc="-60" dirty="0">
                <a:latin typeface="Lucida Sans"/>
                <a:cs typeface="Lucida Sans"/>
              </a:rPr>
              <a:t>should remain </a:t>
            </a:r>
            <a:r>
              <a:rPr sz="1500" spc="-40" dirty="0">
                <a:latin typeface="Lucida Sans"/>
                <a:cs typeface="Lucida Sans"/>
              </a:rPr>
              <a:t>clear  </a:t>
            </a:r>
            <a:r>
              <a:rPr sz="1500" spc="-50" dirty="0">
                <a:latin typeface="Lucida Sans"/>
                <a:cs typeface="Lucida Sans"/>
              </a:rPr>
              <a:t>and </a:t>
            </a:r>
            <a:r>
              <a:rPr sz="1500" spc="-25" dirty="0">
                <a:latin typeface="Lucida Sans"/>
                <a:cs typeface="Lucida Sans"/>
              </a:rPr>
              <a:t>easy </a:t>
            </a:r>
            <a:r>
              <a:rPr sz="1500" spc="-65" dirty="0">
                <a:latin typeface="Lucida Sans"/>
                <a:cs typeface="Lucida Sans"/>
              </a:rPr>
              <a:t>to </a:t>
            </a:r>
            <a:r>
              <a:rPr sz="1500" spc="-50" dirty="0">
                <a:latin typeface="Lucida Sans"/>
                <a:cs typeface="Lucida Sans"/>
              </a:rPr>
              <a:t>read. </a:t>
            </a:r>
            <a:r>
              <a:rPr sz="1500" spc="-55" dirty="0">
                <a:latin typeface="Lucida Sans"/>
                <a:cs typeface="Lucida Sans"/>
              </a:rPr>
              <a:t>Adding </a:t>
            </a:r>
            <a:r>
              <a:rPr sz="1500" spc="-45" dirty="0">
                <a:latin typeface="Lucida Sans"/>
                <a:cs typeface="Lucida Sans"/>
              </a:rPr>
              <a:t>bells </a:t>
            </a:r>
            <a:r>
              <a:rPr sz="1500" spc="-50" dirty="0">
                <a:latin typeface="Lucida Sans"/>
                <a:cs typeface="Lucida Sans"/>
              </a:rPr>
              <a:t>and whistles </a:t>
            </a:r>
            <a:r>
              <a:rPr sz="1500" spc="-65" dirty="0">
                <a:latin typeface="Lucida Sans"/>
                <a:cs typeface="Lucida Sans"/>
              </a:rPr>
              <a:t>to </a:t>
            </a:r>
            <a:r>
              <a:rPr sz="1500" spc="-50" dirty="0">
                <a:latin typeface="Lucida Sans"/>
                <a:cs typeface="Lucida Sans"/>
              </a:rPr>
              <a:t>the </a:t>
            </a:r>
            <a:r>
              <a:rPr sz="1500" spc="-55" dirty="0">
                <a:latin typeface="Lucida Sans"/>
                <a:cs typeface="Lucida Sans"/>
              </a:rPr>
              <a:t>Kanban board </a:t>
            </a:r>
            <a:r>
              <a:rPr sz="1500" spc="-70" dirty="0">
                <a:latin typeface="Lucida Sans"/>
                <a:cs typeface="Lucida Sans"/>
              </a:rPr>
              <a:t>just </a:t>
            </a:r>
            <a:r>
              <a:rPr sz="1500" spc="-55" dirty="0">
                <a:latin typeface="Lucida Sans"/>
                <a:cs typeface="Lucida Sans"/>
              </a:rPr>
              <a:t>buries  </a:t>
            </a:r>
            <a:r>
              <a:rPr sz="1500" spc="-50" dirty="0">
                <a:latin typeface="Lucida Sans"/>
                <a:cs typeface="Lucida Sans"/>
              </a:rPr>
              <a:t>the </a:t>
            </a:r>
            <a:r>
              <a:rPr sz="1500" spc="-70" dirty="0">
                <a:latin typeface="Lucida Sans"/>
                <a:cs typeface="Lucida Sans"/>
              </a:rPr>
              <a:t>important</a:t>
            </a:r>
            <a:r>
              <a:rPr sz="1500" spc="-75" dirty="0">
                <a:latin typeface="Lucida Sans"/>
                <a:cs typeface="Lucida Sans"/>
              </a:rPr>
              <a:t> </a:t>
            </a:r>
            <a:r>
              <a:rPr sz="1500" spc="-70" dirty="0">
                <a:latin typeface="Lucida Sans"/>
                <a:cs typeface="Lucida Sans"/>
              </a:rPr>
              <a:t>information.</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39370" algn="just">
              <a:lnSpc>
                <a:spcPct val="100000"/>
              </a:lnSpc>
            </a:pPr>
            <a:r>
              <a:rPr sz="1500" b="1" spc="-60" dirty="0">
                <a:latin typeface="Arial"/>
                <a:cs typeface="Arial"/>
              </a:rPr>
              <a:t>Lack </a:t>
            </a:r>
            <a:r>
              <a:rPr sz="1500" b="1" spc="-35" dirty="0">
                <a:latin typeface="Arial"/>
                <a:cs typeface="Arial"/>
              </a:rPr>
              <a:t>of </a:t>
            </a:r>
            <a:r>
              <a:rPr sz="1500" b="1" spc="-45" dirty="0">
                <a:latin typeface="Arial"/>
                <a:cs typeface="Arial"/>
              </a:rPr>
              <a:t>timing: </a:t>
            </a:r>
            <a:r>
              <a:rPr sz="1500" spc="-45" dirty="0">
                <a:latin typeface="Lucida Sans"/>
                <a:cs typeface="Lucida Sans"/>
              </a:rPr>
              <a:t>The </a:t>
            </a:r>
            <a:r>
              <a:rPr sz="1500" spc="-65" dirty="0">
                <a:latin typeface="Lucida Sans"/>
                <a:cs typeface="Lucida Sans"/>
              </a:rPr>
              <a:t>columns </a:t>
            </a:r>
            <a:r>
              <a:rPr sz="1500" spc="-60" dirty="0">
                <a:latin typeface="Lucida Sans"/>
                <a:cs typeface="Lucida Sans"/>
              </a:rPr>
              <a:t>on </a:t>
            </a:r>
            <a:r>
              <a:rPr sz="1500" spc="-50" dirty="0">
                <a:latin typeface="Lucida Sans"/>
                <a:cs typeface="Lucida Sans"/>
              </a:rPr>
              <a:t>the </a:t>
            </a:r>
            <a:r>
              <a:rPr sz="1500" spc="-55" dirty="0">
                <a:latin typeface="Lucida Sans"/>
                <a:cs typeface="Lucida Sans"/>
              </a:rPr>
              <a:t>Kanban board </a:t>
            </a:r>
            <a:r>
              <a:rPr sz="1500" spc="-35" dirty="0">
                <a:latin typeface="Lucida Sans"/>
                <a:cs typeface="Lucida Sans"/>
              </a:rPr>
              <a:t>are </a:t>
            </a:r>
            <a:r>
              <a:rPr sz="1500" spc="-60" dirty="0">
                <a:latin typeface="Lucida Sans"/>
                <a:cs typeface="Lucida Sans"/>
              </a:rPr>
              <a:t>marked </a:t>
            </a:r>
            <a:r>
              <a:rPr sz="1500" spc="-45" dirty="0">
                <a:latin typeface="Lucida Sans"/>
                <a:cs typeface="Lucida Sans"/>
              </a:rPr>
              <a:t>by </a:t>
            </a:r>
            <a:r>
              <a:rPr sz="1500" spc="-50" dirty="0">
                <a:latin typeface="Lucida Sans"/>
                <a:cs typeface="Lucida Sans"/>
              </a:rPr>
              <a:t>phase, </a:t>
            </a:r>
            <a:r>
              <a:rPr sz="1500" spc="-65" dirty="0">
                <a:latin typeface="Lucida Sans"/>
                <a:cs typeface="Lucida Sans"/>
              </a:rPr>
              <a:t>with  </a:t>
            </a:r>
            <a:r>
              <a:rPr sz="1500" spc="-60" dirty="0">
                <a:latin typeface="Lucida Sans"/>
                <a:cs typeface="Lucida Sans"/>
              </a:rPr>
              <a:t>no </a:t>
            </a:r>
            <a:r>
              <a:rPr sz="1500" spc="-65" dirty="0">
                <a:latin typeface="Lucida Sans"/>
                <a:cs typeface="Lucida Sans"/>
              </a:rPr>
              <a:t>timeframes </a:t>
            </a:r>
            <a:r>
              <a:rPr sz="1500" spc="-45" dirty="0">
                <a:latin typeface="Lucida Sans"/>
                <a:cs typeface="Lucida Sans"/>
              </a:rPr>
              <a:t>associated.</a:t>
            </a:r>
            <a:endParaRPr sz="1500" dirty="0">
              <a:latin typeface="Lucida Sans"/>
              <a:cs typeface="Lucida Sans"/>
            </a:endParaRPr>
          </a:p>
        </p:txBody>
      </p:sp>
      <p:sp>
        <p:nvSpPr>
          <p:cNvPr id="3" name="object 3"/>
          <p:cNvSpPr txBox="1">
            <a:spLocks noGrp="1"/>
          </p:cNvSpPr>
          <p:nvPr>
            <p:ph type="title"/>
          </p:nvPr>
        </p:nvSpPr>
        <p:spPr>
          <a:xfrm>
            <a:off x="3124200" y="381000"/>
            <a:ext cx="2624455" cy="299720"/>
          </a:xfrm>
          <a:prstGeom prst="rect">
            <a:avLst/>
          </a:prstGeom>
        </p:spPr>
        <p:txBody>
          <a:bodyPr vert="horz" wrap="square" lIns="0" tIns="12700" rIns="0" bIns="0" rtlCol="0">
            <a:spAutoFit/>
          </a:bodyPr>
          <a:lstStyle/>
          <a:p>
            <a:pPr marL="12700">
              <a:lnSpc>
                <a:spcPct val="100000"/>
              </a:lnSpc>
              <a:spcBef>
                <a:spcPts val="100"/>
              </a:spcBef>
            </a:pPr>
            <a:r>
              <a:rPr spc="-70" dirty="0">
                <a:solidFill>
                  <a:srgbClr val="A84126"/>
                </a:solidFill>
              </a:rPr>
              <a:t>Disadvantages </a:t>
            </a:r>
            <a:r>
              <a:rPr spc="-50" dirty="0">
                <a:solidFill>
                  <a:srgbClr val="A84126"/>
                </a:solidFill>
              </a:rPr>
              <a:t>of</a:t>
            </a:r>
            <a:r>
              <a:rPr spc="-114" dirty="0">
                <a:solidFill>
                  <a:srgbClr val="A84126"/>
                </a:solidFill>
              </a:rPr>
              <a:t> </a:t>
            </a:r>
            <a:r>
              <a:rPr spc="-85" dirty="0">
                <a:solidFill>
                  <a:srgbClr val="A84126"/>
                </a:solidFill>
              </a:rPr>
              <a:t>Kanban</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18</a:t>
            </a:r>
            <a:endParaRPr sz="4500" baseline="-12962"/>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341" y="1295400"/>
            <a:ext cx="8029544" cy="2480166"/>
          </a:xfrm>
          <a:prstGeom prst="rect">
            <a:avLst/>
          </a:prstGeom>
        </p:spPr>
        <p:txBody>
          <a:bodyPr vert="horz" wrap="square" lIns="0" tIns="12700" rIns="0" bIns="0" rtlCol="0">
            <a:spAutoFit/>
          </a:bodyPr>
          <a:lstStyle/>
          <a:p>
            <a:pPr marL="12700" algn="just">
              <a:lnSpc>
                <a:spcPct val="100000"/>
              </a:lnSpc>
              <a:spcBef>
                <a:spcPts val="100"/>
              </a:spcBef>
            </a:pPr>
            <a:r>
              <a:rPr sz="1000" spc="-25" dirty="0">
                <a:latin typeface="Lucida Sans"/>
                <a:cs typeface="Lucida Sans"/>
              </a:rPr>
              <a:t>Every </a:t>
            </a:r>
            <a:r>
              <a:rPr sz="1000" spc="-55" dirty="0">
                <a:latin typeface="Lucida Sans"/>
                <a:cs typeface="Lucida Sans"/>
              </a:rPr>
              <a:t>Kanban </a:t>
            </a:r>
            <a:r>
              <a:rPr sz="1000" spc="-50" dirty="0">
                <a:latin typeface="Lucida Sans"/>
                <a:cs typeface="Lucida Sans"/>
              </a:rPr>
              <a:t>project </a:t>
            </a:r>
            <a:r>
              <a:rPr sz="1000" spc="-60" dirty="0">
                <a:latin typeface="Lucida Sans"/>
                <a:cs typeface="Lucida Sans"/>
              </a:rPr>
              <a:t>should follow </a:t>
            </a:r>
            <a:r>
              <a:rPr sz="1000" spc="-40" dirty="0">
                <a:latin typeface="Lucida Sans"/>
                <a:cs typeface="Lucida Sans"/>
              </a:rPr>
              <a:t>these </a:t>
            </a:r>
            <a:r>
              <a:rPr sz="1000" spc="-35" dirty="0">
                <a:latin typeface="Lucida Sans"/>
                <a:cs typeface="Lucida Sans"/>
              </a:rPr>
              <a:t>core</a:t>
            </a:r>
            <a:r>
              <a:rPr sz="1000" spc="-130" dirty="0">
                <a:latin typeface="Lucida Sans"/>
                <a:cs typeface="Lucida Sans"/>
              </a:rPr>
              <a:t> </a:t>
            </a:r>
            <a:r>
              <a:rPr sz="1000" spc="-55" dirty="0">
                <a:latin typeface="Lucida Sans"/>
                <a:cs typeface="Lucida Sans"/>
              </a:rPr>
              <a:t>principles:</a:t>
            </a:r>
            <a:endParaRPr sz="1000" dirty="0">
              <a:latin typeface="Lucida Sans"/>
              <a:cs typeface="Lucida Sans"/>
            </a:endParaRPr>
          </a:p>
          <a:p>
            <a:pPr algn="just">
              <a:lnSpc>
                <a:spcPct val="100000"/>
              </a:lnSpc>
              <a:spcBef>
                <a:spcPts val="30"/>
              </a:spcBef>
            </a:pPr>
            <a:endParaRPr sz="950" dirty="0">
              <a:latin typeface="Times New Roman"/>
              <a:cs typeface="Times New Roman"/>
            </a:endParaRPr>
          </a:p>
          <a:p>
            <a:pPr marL="139700" marR="206375" algn="just">
              <a:lnSpc>
                <a:spcPct val="100000"/>
              </a:lnSpc>
              <a:spcBef>
                <a:spcPts val="5"/>
              </a:spcBef>
            </a:pPr>
            <a:r>
              <a:rPr sz="1000" b="1" spc="-35" dirty="0">
                <a:latin typeface="Arial"/>
                <a:cs typeface="Arial"/>
              </a:rPr>
              <a:t>Visualize </a:t>
            </a:r>
            <a:r>
              <a:rPr sz="1000" b="1" spc="-20" dirty="0">
                <a:latin typeface="Arial"/>
                <a:cs typeface="Arial"/>
              </a:rPr>
              <a:t>the </a:t>
            </a:r>
            <a:r>
              <a:rPr sz="1000" b="1" spc="-40" dirty="0">
                <a:latin typeface="Arial"/>
                <a:cs typeface="Arial"/>
              </a:rPr>
              <a:t>workflow: </a:t>
            </a:r>
            <a:r>
              <a:rPr sz="1000" spc="-35" dirty="0">
                <a:latin typeface="Lucida Sans"/>
                <a:cs typeface="Lucida Sans"/>
              </a:rPr>
              <a:t>A </a:t>
            </a:r>
            <a:r>
              <a:rPr sz="1000" spc="-50" dirty="0">
                <a:latin typeface="Lucida Sans"/>
                <a:cs typeface="Lucida Sans"/>
              </a:rPr>
              <a:t>visual representation </a:t>
            </a:r>
            <a:r>
              <a:rPr sz="1000" spc="-65" dirty="0">
                <a:latin typeface="Lucida Sans"/>
                <a:cs typeface="Lucida Sans"/>
              </a:rPr>
              <a:t>of </a:t>
            </a:r>
            <a:r>
              <a:rPr sz="1000" spc="-60" dirty="0">
                <a:latin typeface="Lucida Sans"/>
                <a:cs typeface="Lucida Sans"/>
              </a:rPr>
              <a:t>your work </a:t>
            </a:r>
            <a:r>
              <a:rPr sz="1000" spc="-50" dirty="0">
                <a:latin typeface="Lucida Sans"/>
                <a:cs typeface="Lucida Sans"/>
              </a:rPr>
              <a:t>allows you </a:t>
            </a:r>
            <a:r>
              <a:rPr sz="1000" spc="-65" dirty="0">
                <a:latin typeface="Lucida Sans"/>
                <a:cs typeface="Lucida Sans"/>
              </a:rPr>
              <a:t>to  </a:t>
            </a:r>
            <a:r>
              <a:rPr sz="1000" spc="-55" dirty="0">
                <a:latin typeface="Lucida Sans"/>
                <a:cs typeface="Lucida Sans"/>
              </a:rPr>
              <a:t>understand </a:t>
            </a:r>
            <a:r>
              <a:rPr sz="1000" spc="-50" dirty="0">
                <a:latin typeface="Lucida Sans"/>
                <a:cs typeface="Lucida Sans"/>
              </a:rPr>
              <a:t>the </a:t>
            </a:r>
            <a:r>
              <a:rPr sz="1000" spc="-60" dirty="0">
                <a:latin typeface="Lucida Sans"/>
                <a:cs typeface="Lucida Sans"/>
              </a:rPr>
              <a:t>big </a:t>
            </a:r>
            <a:r>
              <a:rPr sz="1000" spc="-55" dirty="0">
                <a:latin typeface="Lucida Sans"/>
                <a:cs typeface="Lucida Sans"/>
              </a:rPr>
              <a:t>picture </a:t>
            </a:r>
            <a:r>
              <a:rPr sz="1000" spc="-50" dirty="0">
                <a:latin typeface="Lucida Sans"/>
                <a:cs typeface="Lucida Sans"/>
              </a:rPr>
              <a:t>and </a:t>
            </a:r>
            <a:r>
              <a:rPr sz="1000" spc="-15" dirty="0">
                <a:latin typeface="Lucida Sans"/>
                <a:cs typeface="Lucida Sans"/>
              </a:rPr>
              <a:t>see </a:t>
            </a:r>
            <a:r>
              <a:rPr sz="1000" spc="-50" dirty="0">
                <a:latin typeface="Lucida Sans"/>
                <a:cs typeface="Lucida Sans"/>
              </a:rPr>
              <a:t>how the </a:t>
            </a:r>
            <a:r>
              <a:rPr sz="1000" spc="-60" dirty="0">
                <a:latin typeface="Lucida Sans"/>
                <a:cs typeface="Lucida Sans"/>
              </a:rPr>
              <a:t>flow </a:t>
            </a:r>
            <a:r>
              <a:rPr sz="1000" spc="-65" dirty="0">
                <a:latin typeface="Lucida Sans"/>
                <a:cs typeface="Lucida Sans"/>
              </a:rPr>
              <a:t>of </a:t>
            </a:r>
            <a:r>
              <a:rPr sz="1000" spc="-60" dirty="0">
                <a:latin typeface="Lucida Sans"/>
                <a:cs typeface="Lucida Sans"/>
              </a:rPr>
              <a:t>work </a:t>
            </a:r>
            <a:r>
              <a:rPr sz="1000" spc="-50" dirty="0">
                <a:latin typeface="Lucida Sans"/>
                <a:cs typeface="Lucida Sans"/>
              </a:rPr>
              <a:t>progresses. </a:t>
            </a:r>
            <a:r>
              <a:rPr sz="1000" spc="10" dirty="0">
                <a:latin typeface="Lucida Sans"/>
                <a:cs typeface="Lucida Sans"/>
              </a:rPr>
              <a:t>By  </a:t>
            </a:r>
            <a:r>
              <a:rPr sz="1000" spc="-70" dirty="0">
                <a:latin typeface="Lucida Sans"/>
                <a:cs typeface="Lucida Sans"/>
              </a:rPr>
              <a:t>making </a:t>
            </a:r>
            <a:r>
              <a:rPr sz="1000" spc="-55" dirty="0">
                <a:latin typeface="Lucida Sans"/>
                <a:cs typeface="Lucida Sans"/>
              </a:rPr>
              <a:t>all </a:t>
            </a:r>
            <a:r>
              <a:rPr sz="1000" spc="-50" dirty="0">
                <a:latin typeface="Lucida Sans"/>
                <a:cs typeface="Lucida Sans"/>
              </a:rPr>
              <a:t>the </a:t>
            </a:r>
            <a:r>
              <a:rPr sz="1000" spc="-60" dirty="0">
                <a:latin typeface="Lucida Sans"/>
                <a:cs typeface="Lucida Sans"/>
              </a:rPr>
              <a:t>work </a:t>
            </a:r>
            <a:r>
              <a:rPr sz="1000" spc="-45" dirty="0">
                <a:latin typeface="Lucida Sans"/>
                <a:cs typeface="Lucida Sans"/>
              </a:rPr>
              <a:t>visible </a:t>
            </a:r>
            <a:r>
              <a:rPr sz="1000" spc="-50" dirty="0">
                <a:latin typeface="Lucida Sans"/>
                <a:cs typeface="Lucida Sans"/>
              </a:rPr>
              <a:t>you </a:t>
            </a:r>
            <a:r>
              <a:rPr sz="1000" spc="-40" dirty="0">
                <a:latin typeface="Lucida Sans"/>
                <a:cs typeface="Lucida Sans"/>
              </a:rPr>
              <a:t>can </a:t>
            </a:r>
            <a:r>
              <a:rPr sz="1000" spc="-60" dirty="0">
                <a:latin typeface="Lucida Sans"/>
                <a:cs typeface="Lucida Sans"/>
              </a:rPr>
              <a:t>identify </a:t>
            </a:r>
            <a:r>
              <a:rPr sz="1000" spc="-45" dirty="0">
                <a:latin typeface="Lucida Sans"/>
                <a:cs typeface="Lucida Sans"/>
              </a:rPr>
              <a:t>issues </a:t>
            </a:r>
            <a:r>
              <a:rPr sz="1000" spc="-40" dirty="0">
                <a:latin typeface="Lucida Sans"/>
                <a:cs typeface="Lucida Sans"/>
              </a:rPr>
              <a:t>early </a:t>
            </a:r>
            <a:r>
              <a:rPr sz="1000" spc="-60" dirty="0">
                <a:latin typeface="Lucida Sans"/>
                <a:cs typeface="Lucida Sans"/>
              </a:rPr>
              <a:t>on </a:t>
            </a:r>
            <a:r>
              <a:rPr sz="1000" spc="-50" dirty="0">
                <a:latin typeface="Lucida Sans"/>
                <a:cs typeface="Lucida Sans"/>
              </a:rPr>
              <a:t>and </a:t>
            </a:r>
            <a:r>
              <a:rPr sz="1000" spc="-60" dirty="0">
                <a:latin typeface="Lucida Sans"/>
                <a:cs typeface="Lucida Sans"/>
              </a:rPr>
              <a:t>improve  </a:t>
            </a:r>
            <a:r>
              <a:rPr sz="1000" spc="-55" dirty="0">
                <a:latin typeface="Lucida Sans"/>
                <a:cs typeface="Lucida Sans"/>
              </a:rPr>
              <a:t>collaboration.</a:t>
            </a:r>
            <a:endParaRPr sz="1000" dirty="0">
              <a:latin typeface="Lucida Sans"/>
              <a:cs typeface="Lucida Sans"/>
            </a:endParaRPr>
          </a:p>
          <a:p>
            <a:pPr algn="just">
              <a:lnSpc>
                <a:spcPct val="100000"/>
              </a:lnSpc>
              <a:spcBef>
                <a:spcPts val="45"/>
              </a:spcBef>
            </a:pPr>
            <a:endParaRPr sz="1000" dirty="0">
              <a:latin typeface="Times New Roman"/>
              <a:cs typeface="Times New Roman"/>
            </a:endParaRPr>
          </a:p>
          <a:p>
            <a:pPr marL="139700" marR="5080" algn="just">
              <a:lnSpc>
                <a:spcPct val="100000"/>
              </a:lnSpc>
              <a:spcBef>
                <a:spcPts val="5"/>
              </a:spcBef>
            </a:pPr>
            <a:r>
              <a:rPr sz="1000" b="1" spc="-50" dirty="0">
                <a:latin typeface="Arial"/>
                <a:cs typeface="Arial"/>
              </a:rPr>
              <a:t>Limit </a:t>
            </a:r>
            <a:r>
              <a:rPr sz="1000" b="1" spc="-35" dirty="0">
                <a:latin typeface="Arial"/>
                <a:cs typeface="Arial"/>
              </a:rPr>
              <a:t>work </a:t>
            </a:r>
            <a:r>
              <a:rPr sz="1000" b="1" spc="-40" dirty="0">
                <a:latin typeface="Arial"/>
                <a:cs typeface="Arial"/>
              </a:rPr>
              <a:t>in </a:t>
            </a:r>
            <a:r>
              <a:rPr sz="1000" b="1" spc="-45" dirty="0">
                <a:latin typeface="Arial"/>
                <a:cs typeface="Arial"/>
              </a:rPr>
              <a:t>progress </a:t>
            </a:r>
            <a:r>
              <a:rPr sz="1000" b="1" spc="-55" dirty="0">
                <a:latin typeface="Arial"/>
                <a:cs typeface="Arial"/>
              </a:rPr>
              <a:t>(WIP): </a:t>
            </a:r>
            <a:r>
              <a:rPr sz="1000" spc="-55" dirty="0">
                <a:latin typeface="Lucida Sans"/>
                <a:cs typeface="Lucida Sans"/>
              </a:rPr>
              <a:t>Work </a:t>
            </a:r>
            <a:r>
              <a:rPr sz="1000" spc="-70" dirty="0">
                <a:latin typeface="Lucida Sans"/>
                <a:cs typeface="Lucida Sans"/>
              </a:rPr>
              <a:t>in </a:t>
            </a:r>
            <a:r>
              <a:rPr sz="1000" spc="-50" dirty="0">
                <a:latin typeface="Lucida Sans"/>
                <a:cs typeface="Lucida Sans"/>
              </a:rPr>
              <a:t>progress </a:t>
            </a:r>
            <a:r>
              <a:rPr sz="1000" spc="-75" dirty="0">
                <a:latin typeface="Lucida Sans"/>
                <a:cs typeface="Lucida Sans"/>
              </a:rPr>
              <a:t>limits </a:t>
            </a:r>
            <a:r>
              <a:rPr sz="1000" spc="-55" dirty="0">
                <a:latin typeface="Lucida Sans"/>
                <a:cs typeface="Lucida Sans"/>
              </a:rPr>
              <a:t>determine </a:t>
            </a:r>
            <a:r>
              <a:rPr sz="1000" spc="-50" dirty="0">
                <a:latin typeface="Lucida Sans"/>
                <a:cs typeface="Lucida Sans"/>
              </a:rPr>
              <a:t>the </a:t>
            </a:r>
            <a:r>
              <a:rPr sz="1000" spc="-95" dirty="0">
                <a:latin typeface="Lucida Sans"/>
                <a:cs typeface="Lucida Sans"/>
              </a:rPr>
              <a:t>minimum  </a:t>
            </a:r>
            <a:r>
              <a:rPr sz="1000" spc="-50" dirty="0">
                <a:latin typeface="Lucida Sans"/>
                <a:cs typeface="Lucida Sans"/>
              </a:rPr>
              <a:t>and </a:t>
            </a:r>
            <a:r>
              <a:rPr sz="1000" spc="-95" dirty="0">
                <a:latin typeface="Lucida Sans"/>
                <a:cs typeface="Lucida Sans"/>
              </a:rPr>
              <a:t>maximum </a:t>
            </a:r>
            <a:r>
              <a:rPr sz="1000" spc="-70" dirty="0">
                <a:latin typeface="Lucida Sans"/>
                <a:cs typeface="Lucida Sans"/>
              </a:rPr>
              <a:t>amount </a:t>
            </a:r>
            <a:r>
              <a:rPr sz="1000" spc="-65" dirty="0">
                <a:latin typeface="Lucida Sans"/>
                <a:cs typeface="Lucida Sans"/>
              </a:rPr>
              <a:t>of </a:t>
            </a:r>
            <a:r>
              <a:rPr sz="1000" spc="-60" dirty="0">
                <a:latin typeface="Lucida Sans"/>
                <a:cs typeface="Lucida Sans"/>
              </a:rPr>
              <a:t>work </a:t>
            </a:r>
            <a:r>
              <a:rPr sz="1000" spc="-70" dirty="0">
                <a:latin typeface="Lucida Sans"/>
                <a:cs typeface="Lucida Sans"/>
              </a:rPr>
              <a:t>for </a:t>
            </a:r>
            <a:r>
              <a:rPr sz="1000" spc="-30" dirty="0">
                <a:latin typeface="Lucida Sans"/>
                <a:cs typeface="Lucida Sans"/>
              </a:rPr>
              <a:t>each </a:t>
            </a:r>
            <a:r>
              <a:rPr sz="1000" spc="-65" dirty="0">
                <a:latin typeface="Lucida Sans"/>
                <a:cs typeface="Lucida Sans"/>
              </a:rPr>
              <a:t>column </a:t>
            </a:r>
            <a:r>
              <a:rPr sz="1000" spc="-60" dirty="0">
                <a:latin typeface="Lucida Sans"/>
                <a:cs typeface="Lucida Sans"/>
              </a:rPr>
              <a:t>on </a:t>
            </a:r>
            <a:r>
              <a:rPr sz="1000" spc="-50" dirty="0">
                <a:latin typeface="Lucida Sans"/>
                <a:cs typeface="Lucida Sans"/>
              </a:rPr>
              <a:t>the </a:t>
            </a:r>
            <a:r>
              <a:rPr sz="1000" spc="-55" dirty="0">
                <a:latin typeface="Lucida Sans"/>
                <a:cs typeface="Lucida Sans"/>
              </a:rPr>
              <a:t>board </a:t>
            </a:r>
            <a:r>
              <a:rPr sz="1000" spc="-65" dirty="0">
                <a:latin typeface="Lucida Sans"/>
                <a:cs typeface="Lucida Sans"/>
              </a:rPr>
              <a:t>or </a:t>
            </a:r>
            <a:r>
              <a:rPr sz="1000" spc="-70" dirty="0">
                <a:latin typeface="Lucida Sans"/>
                <a:cs typeface="Lucida Sans"/>
              </a:rPr>
              <a:t>for </a:t>
            </a:r>
            <a:r>
              <a:rPr sz="1000" spc="-30" dirty="0">
                <a:latin typeface="Lucida Sans"/>
                <a:cs typeface="Lucida Sans"/>
              </a:rPr>
              <a:t>each  </a:t>
            </a:r>
            <a:r>
              <a:rPr sz="1000" spc="-65" dirty="0">
                <a:latin typeface="Lucida Sans"/>
                <a:cs typeface="Lucida Sans"/>
              </a:rPr>
              <a:t>workflow. </a:t>
            </a:r>
            <a:r>
              <a:rPr sz="1000" spc="10" dirty="0">
                <a:latin typeface="Lucida Sans"/>
                <a:cs typeface="Lucida Sans"/>
              </a:rPr>
              <a:t>By </a:t>
            </a:r>
            <a:r>
              <a:rPr sz="1000" spc="-70" dirty="0">
                <a:latin typeface="Lucida Sans"/>
                <a:cs typeface="Lucida Sans"/>
              </a:rPr>
              <a:t>putting </a:t>
            </a:r>
            <a:r>
              <a:rPr sz="1000" spc="-25" dirty="0">
                <a:latin typeface="Lucida Sans"/>
                <a:cs typeface="Lucida Sans"/>
              </a:rPr>
              <a:t>a </a:t>
            </a:r>
            <a:r>
              <a:rPr sz="1000" spc="-80" dirty="0">
                <a:latin typeface="Lucida Sans"/>
                <a:cs typeface="Lucida Sans"/>
              </a:rPr>
              <a:t>limit </a:t>
            </a:r>
            <a:r>
              <a:rPr sz="1000" spc="-60" dirty="0">
                <a:latin typeface="Lucida Sans"/>
                <a:cs typeface="Lucida Sans"/>
              </a:rPr>
              <a:t>on </a:t>
            </a:r>
            <a:r>
              <a:rPr sz="1000" spc="-45" dirty="0">
                <a:latin typeface="Lucida Sans"/>
                <a:cs typeface="Lucida Sans"/>
              </a:rPr>
              <a:t>WIP, </a:t>
            </a:r>
            <a:r>
              <a:rPr sz="1000" spc="-50" dirty="0">
                <a:latin typeface="Lucida Sans"/>
                <a:cs typeface="Lucida Sans"/>
              </a:rPr>
              <a:t>you </a:t>
            </a:r>
            <a:r>
              <a:rPr sz="1000" spc="-40" dirty="0">
                <a:latin typeface="Lucida Sans"/>
                <a:cs typeface="Lucida Sans"/>
              </a:rPr>
              <a:t>can increase </a:t>
            </a:r>
            <a:r>
              <a:rPr sz="1000" spc="-30" dirty="0">
                <a:latin typeface="Lucida Sans"/>
                <a:cs typeface="Lucida Sans"/>
              </a:rPr>
              <a:t>speed </a:t>
            </a:r>
            <a:r>
              <a:rPr sz="1000" spc="-50" dirty="0">
                <a:latin typeface="Lucida Sans"/>
                <a:cs typeface="Lucida Sans"/>
              </a:rPr>
              <a:t>and </a:t>
            </a:r>
            <a:r>
              <a:rPr sz="1000" spc="-70" dirty="0">
                <a:latin typeface="Lucida Sans"/>
                <a:cs typeface="Lucida Sans"/>
              </a:rPr>
              <a:t>flexibility,</a:t>
            </a:r>
            <a:r>
              <a:rPr sz="1000" spc="-225" dirty="0">
                <a:latin typeface="Lucida Sans"/>
                <a:cs typeface="Lucida Sans"/>
              </a:rPr>
              <a:t> </a:t>
            </a:r>
            <a:r>
              <a:rPr sz="1000" spc="-50" dirty="0">
                <a:latin typeface="Lucida Sans"/>
                <a:cs typeface="Lucida Sans"/>
              </a:rPr>
              <a:t>and  </a:t>
            </a:r>
            <a:r>
              <a:rPr sz="1000" spc="-35" dirty="0">
                <a:latin typeface="Lucida Sans"/>
                <a:cs typeface="Lucida Sans"/>
              </a:rPr>
              <a:t>reduce </a:t>
            </a:r>
            <a:r>
              <a:rPr sz="1000" spc="-50" dirty="0">
                <a:latin typeface="Lucida Sans"/>
                <a:cs typeface="Lucida Sans"/>
              </a:rPr>
              <a:t>the </a:t>
            </a:r>
            <a:r>
              <a:rPr sz="1000" spc="-30" dirty="0">
                <a:latin typeface="Lucida Sans"/>
                <a:cs typeface="Lucida Sans"/>
              </a:rPr>
              <a:t>need </a:t>
            </a:r>
            <a:r>
              <a:rPr sz="1000" spc="-70" dirty="0">
                <a:latin typeface="Lucida Sans"/>
                <a:cs typeface="Lucida Sans"/>
              </a:rPr>
              <a:t>for prioritizing</a:t>
            </a:r>
            <a:r>
              <a:rPr sz="1000" spc="-120" dirty="0">
                <a:latin typeface="Lucida Sans"/>
                <a:cs typeface="Lucida Sans"/>
              </a:rPr>
              <a:t> </a:t>
            </a:r>
            <a:r>
              <a:rPr sz="1000" spc="-60" dirty="0">
                <a:latin typeface="Lucida Sans"/>
                <a:cs typeface="Lucida Sans"/>
              </a:rPr>
              <a:t>tasks.</a:t>
            </a:r>
            <a:endParaRPr sz="1000" dirty="0">
              <a:latin typeface="Lucida Sans"/>
              <a:cs typeface="Lucida Sans"/>
            </a:endParaRPr>
          </a:p>
          <a:p>
            <a:pPr algn="just">
              <a:lnSpc>
                <a:spcPct val="100000"/>
              </a:lnSpc>
              <a:spcBef>
                <a:spcPts val="45"/>
              </a:spcBef>
            </a:pPr>
            <a:endParaRPr sz="1000" dirty="0">
              <a:latin typeface="Times New Roman"/>
              <a:cs typeface="Times New Roman"/>
            </a:endParaRPr>
          </a:p>
          <a:p>
            <a:pPr marL="139700" marR="173355" algn="just">
              <a:lnSpc>
                <a:spcPct val="100000"/>
              </a:lnSpc>
              <a:spcBef>
                <a:spcPts val="5"/>
              </a:spcBef>
            </a:pPr>
            <a:r>
              <a:rPr sz="1000" b="1" spc="-20" dirty="0">
                <a:latin typeface="Arial"/>
                <a:cs typeface="Arial"/>
              </a:rPr>
              <a:t>Manage </a:t>
            </a:r>
            <a:r>
              <a:rPr sz="1000" b="1" spc="-35" dirty="0">
                <a:latin typeface="Arial"/>
                <a:cs typeface="Arial"/>
              </a:rPr>
              <a:t>and </a:t>
            </a:r>
            <a:r>
              <a:rPr sz="1000" b="1" spc="-30" dirty="0">
                <a:latin typeface="Arial"/>
                <a:cs typeface="Arial"/>
              </a:rPr>
              <a:t>enhance </a:t>
            </a:r>
            <a:r>
              <a:rPr sz="1000" b="1" spc="-20" dirty="0">
                <a:latin typeface="Arial"/>
                <a:cs typeface="Arial"/>
              </a:rPr>
              <a:t>the </a:t>
            </a:r>
            <a:r>
              <a:rPr sz="1000" b="1" spc="-45" dirty="0">
                <a:latin typeface="Arial"/>
                <a:cs typeface="Arial"/>
              </a:rPr>
              <a:t>flow: </a:t>
            </a:r>
            <a:r>
              <a:rPr sz="1000" spc="-45" dirty="0">
                <a:latin typeface="Lucida Sans"/>
                <a:cs typeface="Lucida Sans"/>
              </a:rPr>
              <a:t>The </a:t>
            </a:r>
            <a:r>
              <a:rPr sz="1000" spc="-60" dirty="0">
                <a:latin typeface="Lucida Sans"/>
                <a:cs typeface="Lucida Sans"/>
              </a:rPr>
              <a:t>flow </a:t>
            </a:r>
            <a:r>
              <a:rPr sz="1000" spc="-65" dirty="0">
                <a:latin typeface="Lucida Sans"/>
                <a:cs typeface="Lucida Sans"/>
              </a:rPr>
              <a:t>of </a:t>
            </a:r>
            <a:r>
              <a:rPr sz="1000" spc="-60" dirty="0">
                <a:latin typeface="Lucida Sans"/>
                <a:cs typeface="Lucida Sans"/>
              </a:rPr>
              <a:t>work </a:t>
            </a:r>
            <a:r>
              <a:rPr sz="1000" spc="-65" dirty="0">
                <a:latin typeface="Lucida Sans"/>
                <a:cs typeface="Lucida Sans"/>
              </a:rPr>
              <a:t>throughout </a:t>
            </a:r>
            <a:r>
              <a:rPr sz="1000" spc="-50" dirty="0">
                <a:latin typeface="Lucida Sans"/>
                <a:cs typeface="Lucida Sans"/>
              </a:rPr>
              <a:t>the </a:t>
            </a:r>
            <a:r>
              <a:rPr sz="1000" spc="-55" dirty="0">
                <a:latin typeface="Lucida Sans"/>
                <a:cs typeface="Lucida Sans"/>
              </a:rPr>
              <a:t>Kanban  board </a:t>
            </a:r>
            <a:r>
              <a:rPr sz="1000" spc="-60" dirty="0">
                <a:latin typeface="Lucida Sans"/>
                <a:cs typeface="Lucida Sans"/>
              </a:rPr>
              <a:t>should </a:t>
            </a:r>
            <a:r>
              <a:rPr sz="1000" spc="-25" dirty="0">
                <a:latin typeface="Lucida Sans"/>
                <a:cs typeface="Lucida Sans"/>
              </a:rPr>
              <a:t>be </a:t>
            </a:r>
            <a:r>
              <a:rPr sz="1000" spc="-65" dirty="0">
                <a:latin typeface="Lucida Sans"/>
                <a:cs typeface="Lucida Sans"/>
              </a:rPr>
              <a:t>monitored </a:t>
            </a:r>
            <a:r>
              <a:rPr sz="1000" spc="-70" dirty="0">
                <a:latin typeface="Lucida Sans"/>
                <a:cs typeface="Lucida Sans"/>
              </a:rPr>
              <a:t>for </a:t>
            </a:r>
            <a:r>
              <a:rPr sz="1000" spc="-50" dirty="0">
                <a:latin typeface="Lucida Sans"/>
                <a:cs typeface="Lucida Sans"/>
              </a:rPr>
              <a:t>possible </a:t>
            </a:r>
            <a:r>
              <a:rPr sz="1000" spc="-65" dirty="0">
                <a:latin typeface="Lucida Sans"/>
                <a:cs typeface="Lucida Sans"/>
              </a:rPr>
              <a:t>improvements. </a:t>
            </a:r>
            <a:r>
              <a:rPr sz="1000" spc="-35" dirty="0">
                <a:latin typeface="Lucida Sans"/>
                <a:cs typeface="Lucida Sans"/>
              </a:rPr>
              <a:t>A </a:t>
            </a:r>
            <a:r>
              <a:rPr sz="1000" spc="-65" dirty="0">
                <a:latin typeface="Lucida Sans"/>
                <a:cs typeface="Lucida Sans"/>
              </a:rPr>
              <a:t>fast, </a:t>
            </a:r>
            <a:r>
              <a:rPr sz="1000" spc="-70" dirty="0">
                <a:latin typeface="Lucida Sans"/>
                <a:cs typeface="Lucida Sans"/>
              </a:rPr>
              <a:t>smooth </a:t>
            </a:r>
            <a:r>
              <a:rPr sz="1000" spc="-60" dirty="0">
                <a:latin typeface="Lucida Sans"/>
                <a:cs typeface="Lucida Sans"/>
              </a:rPr>
              <a:t>flow  </a:t>
            </a:r>
            <a:r>
              <a:rPr sz="1000" spc="-50" dirty="0">
                <a:latin typeface="Lucida Sans"/>
                <a:cs typeface="Lucida Sans"/>
              </a:rPr>
              <a:t>shows the </a:t>
            </a:r>
            <a:r>
              <a:rPr sz="1000" spc="-60" dirty="0">
                <a:latin typeface="Lucida Sans"/>
                <a:cs typeface="Lucida Sans"/>
              </a:rPr>
              <a:t>team </a:t>
            </a:r>
            <a:r>
              <a:rPr sz="1000" spc="-55" dirty="0">
                <a:latin typeface="Lucida Sans"/>
                <a:cs typeface="Lucida Sans"/>
              </a:rPr>
              <a:t>is </a:t>
            </a:r>
            <a:r>
              <a:rPr sz="1000" spc="-50" dirty="0">
                <a:latin typeface="Lucida Sans"/>
                <a:cs typeface="Lucida Sans"/>
              </a:rPr>
              <a:t>creating </a:t>
            </a:r>
            <a:r>
              <a:rPr sz="1000" spc="-40" dirty="0">
                <a:latin typeface="Lucida Sans"/>
                <a:cs typeface="Lucida Sans"/>
              </a:rPr>
              <a:t>value</a:t>
            </a:r>
            <a:r>
              <a:rPr sz="1000" spc="-100" dirty="0">
                <a:latin typeface="Lucida Sans"/>
                <a:cs typeface="Lucida Sans"/>
              </a:rPr>
              <a:t> </a:t>
            </a:r>
            <a:r>
              <a:rPr sz="1000" spc="-65" dirty="0">
                <a:latin typeface="Lucida Sans"/>
                <a:cs typeface="Lucida Sans"/>
              </a:rPr>
              <a:t>quickly.</a:t>
            </a:r>
            <a:endParaRPr sz="1000" dirty="0">
              <a:latin typeface="Lucida Sans"/>
              <a:cs typeface="Lucida Sans"/>
            </a:endParaRPr>
          </a:p>
          <a:p>
            <a:pPr algn="just">
              <a:lnSpc>
                <a:spcPct val="100000"/>
              </a:lnSpc>
              <a:spcBef>
                <a:spcPts val="45"/>
              </a:spcBef>
            </a:pPr>
            <a:endParaRPr sz="1000" dirty="0">
              <a:latin typeface="Times New Roman"/>
              <a:cs typeface="Times New Roman"/>
            </a:endParaRPr>
          </a:p>
          <a:p>
            <a:pPr marL="139700" marR="91440" algn="just">
              <a:lnSpc>
                <a:spcPct val="100000"/>
              </a:lnSpc>
              <a:spcBef>
                <a:spcPts val="5"/>
              </a:spcBef>
            </a:pPr>
            <a:r>
              <a:rPr sz="1000" b="1" spc="-15" dirty="0">
                <a:latin typeface="Arial"/>
                <a:cs typeface="Arial"/>
              </a:rPr>
              <a:t>Make </a:t>
            </a:r>
            <a:r>
              <a:rPr sz="1000" b="1" spc="-50" dirty="0">
                <a:latin typeface="Arial"/>
                <a:cs typeface="Arial"/>
              </a:rPr>
              <a:t>process </a:t>
            </a:r>
            <a:r>
              <a:rPr sz="1000" b="1" spc="-45" dirty="0">
                <a:latin typeface="Arial"/>
                <a:cs typeface="Arial"/>
              </a:rPr>
              <a:t>policies explicit: </a:t>
            </a:r>
            <a:r>
              <a:rPr sz="1000" spc="-30" dirty="0">
                <a:latin typeface="Lucida Sans"/>
                <a:cs typeface="Lucida Sans"/>
              </a:rPr>
              <a:t>Everyone </a:t>
            </a:r>
            <a:r>
              <a:rPr sz="1000" spc="-35" dirty="0">
                <a:latin typeface="Lucida Sans"/>
                <a:cs typeface="Lucida Sans"/>
              </a:rPr>
              <a:t>needs </a:t>
            </a:r>
            <a:r>
              <a:rPr sz="1000" spc="-65" dirty="0">
                <a:latin typeface="Lucida Sans"/>
                <a:cs typeface="Lucida Sans"/>
              </a:rPr>
              <a:t>to </a:t>
            </a:r>
            <a:r>
              <a:rPr sz="1000" spc="-55" dirty="0">
                <a:latin typeface="Lucida Sans"/>
                <a:cs typeface="Lucida Sans"/>
              </a:rPr>
              <a:t>understand </a:t>
            </a:r>
            <a:r>
              <a:rPr sz="1000" spc="-50" dirty="0">
                <a:latin typeface="Lucida Sans"/>
                <a:cs typeface="Lucida Sans"/>
              </a:rPr>
              <a:t>how </a:t>
            </a:r>
            <a:r>
              <a:rPr sz="1000" spc="-65" dirty="0">
                <a:latin typeface="Lucida Sans"/>
                <a:cs typeface="Lucida Sans"/>
              </a:rPr>
              <a:t>things  </a:t>
            </a:r>
            <a:r>
              <a:rPr sz="1000" spc="-60" dirty="0">
                <a:latin typeface="Lucida Sans"/>
                <a:cs typeface="Lucida Sans"/>
              </a:rPr>
              <a:t>work </a:t>
            </a:r>
            <a:r>
              <a:rPr sz="1000" spc="-65" dirty="0">
                <a:latin typeface="Lucida Sans"/>
                <a:cs typeface="Lucida Sans"/>
              </a:rPr>
              <a:t>or </a:t>
            </a:r>
            <a:r>
              <a:rPr sz="1000" spc="-55" dirty="0">
                <a:latin typeface="Lucida Sans"/>
                <a:cs typeface="Lucida Sans"/>
              </a:rPr>
              <a:t>what qualifies </a:t>
            </a:r>
            <a:r>
              <a:rPr sz="1000" spc="-35" dirty="0">
                <a:latin typeface="Lucida Sans"/>
                <a:cs typeface="Lucida Sans"/>
              </a:rPr>
              <a:t>as </a:t>
            </a:r>
            <a:r>
              <a:rPr sz="1000" spc="-45" dirty="0">
                <a:latin typeface="Lucida Sans"/>
                <a:cs typeface="Lucida Sans"/>
              </a:rPr>
              <a:t>“done”. </a:t>
            </a:r>
            <a:r>
              <a:rPr sz="1000" spc="-55" dirty="0">
                <a:latin typeface="Lucida Sans"/>
                <a:cs typeface="Lucida Sans"/>
              </a:rPr>
              <a:t>Modify </a:t>
            </a:r>
            <a:r>
              <a:rPr sz="1000" spc="-50" dirty="0">
                <a:latin typeface="Lucida Sans"/>
                <a:cs typeface="Lucida Sans"/>
              </a:rPr>
              <a:t>the </a:t>
            </a:r>
            <a:r>
              <a:rPr sz="1000" spc="-55" dirty="0">
                <a:latin typeface="Lucida Sans"/>
                <a:cs typeface="Lucida Sans"/>
              </a:rPr>
              <a:t>board </a:t>
            </a:r>
            <a:r>
              <a:rPr sz="1000" spc="-65" dirty="0">
                <a:latin typeface="Lucida Sans"/>
                <a:cs typeface="Lucida Sans"/>
              </a:rPr>
              <a:t>to </a:t>
            </a:r>
            <a:r>
              <a:rPr sz="1000" spc="-55" dirty="0">
                <a:latin typeface="Lucida Sans"/>
                <a:cs typeface="Lucida Sans"/>
              </a:rPr>
              <a:t>make </a:t>
            </a:r>
            <a:r>
              <a:rPr sz="1000" spc="-40" dirty="0">
                <a:latin typeface="Lucida Sans"/>
                <a:cs typeface="Lucida Sans"/>
              </a:rPr>
              <a:t>these processes  </a:t>
            </a:r>
            <a:r>
              <a:rPr sz="1000" spc="-65" dirty="0">
                <a:latin typeface="Lucida Sans"/>
                <a:cs typeface="Lucida Sans"/>
              </a:rPr>
              <a:t>more </a:t>
            </a:r>
            <a:r>
              <a:rPr sz="1000" spc="-60" dirty="0">
                <a:latin typeface="Lucida Sans"/>
                <a:cs typeface="Lucida Sans"/>
              </a:rPr>
              <a:t>clear.</a:t>
            </a:r>
            <a:endParaRPr sz="1000" dirty="0">
              <a:latin typeface="Lucida Sans"/>
              <a:cs typeface="Lucida Sans"/>
            </a:endParaRPr>
          </a:p>
          <a:p>
            <a:pPr algn="just">
              <a:lnSpc>
                <a:spcPct val="100000"/>
              </a:lnSpc>
              <a:spcBef>
                <a:spcPts val="50"/>
              </a:spcBef>
            </a:pPr>
            <a:endParaRPr sz="1000" dirty="0">
              <a:latin typeface="Times New Roman"/>
              <a:cs typeface="Times New Roman"/>
            </a:endParaRPr>
          </a:p>
          <a:p>
            <a:pPr marL="139700" marR="52069" algn="just">
              <a:lnSpc>
                <a:spcPct val="100000"/>
              </a:lnSpc>
            </a:pPr>
            <a:r>
              <a:rPr sz="1000" b="1" spc="-45" dirty="0">
                <a:latin typeface="Arial"/>
                <a:cs typeface="Arial"/>
              </a:rPr>
              <a:t>Continuously improve: </a:t>
            </a:r>
            <a:r>
              <a:rPr sz="1000" spc="-45" dirty="0">
                <a:latin typeface="Lucida Sans"/>
                <a:cs typeface="Lucida Sans"/>
              </a:rPr>
              <a:t>The </a:t>
            </a:r>
            <a:r>
              <a:rPr sz="1000" spc="-55" dirty="0">
                <a:latin typeface="Lucida Sans"/>
                <a:cs typeface="Lucida Sans"/>
              </a:rPr>
              <a:t>Kanban </a:t>
            </a:r>
            <a:r>
              <a:rPr sz="1000" spc="-65" dirty="0">
                <a:latin typeface="Lucida Sans"/>
                <a:cs typeface="Lucida Sans"/>
              </a:rPr>
              <a:t>method </a:t>
            </a:r>
            <a:r>
              <a:rPr sz="1000" spc="-40" dirty="0">
                <a:latin typeface="Lucida Sans"/>
                <a:cs typeface="Lucida Sans"/>
              </a:rPr>
              <a:t>encourages </a:t>
            </a:r>
            <a:r>
              <a:rPr sz="1000" spc="-70" dirty="0">
                <a:latin typeface="Lucida Sans"/>
                <a:cs typeface="Lucida Sans"/>
              </a:rPr>
              <a:t>small, </a:t>
            </a:r>
            <a:r>
              <a:rPr sz="1000" spc="-60" dirty="0">
                <a:latin typeface="Lucida Sans"/>
                <a:cs typeface="Lucida Sans"/>
              </a:rPr>
              <a:t>continuous  </a:t>
            </a:r>
            <a:r>
              <a:rPr sz="1000" spc="-40" dirty="0">
                <a:latin typeface="Lucida Sans"/>
                <a:cs typeface="Lucida Sans"/>
              </a:rPr>
              <a:t>changes </a:t>
            </a:r>
            <a:r>
              <a:rPr sz="1000" spc="-65" dirty="0">
                <a:latin typeface="Lucida Sans"/>
                <a:cs typeface="Lucida Sans"/>
              </a:rPr>
              <a:t>that stick. </a:t>
            </a:r>
            <a:r>
              <a:rPr sz="1000" spc="-25" dirty="0">
                <a:latin typeface="Lucida Sans"/>
                <a:cs typeface="Lucida Sans"/>
              </a:rPr>
              <a:t>Once </a:t>
            </a:r>
            <a:r>
              <a:rPr sz="1000" spc="-50" dirty="0">
                <a:latin typeface="Lucida Sans"/>
                <a:cs typeface="Lucida Sans"/>
              </a:rPr>
              <a:t>the </a:t>
            </a:r>
            <a:r>
              <a:rPr sz="1000" spc="-55" dirty="0">
                <a:latin typeface="Lucida Sans"/>
                <a:cs typeface="Lucida Sans"/>
              </a:rPr>
              <a:t>Kanban system is </a:t>
            </a:r>
            <a:r>
              <a:rPr sz="1000" spc="-70" dirty="0">
                <a:latin typeface="Lucida Sans"/>
                <a:cs typeface="Lucida Sans"/>
              </a:rPr>
              <a:t>in </a:t>
            </a:r>
            <a:r>
              <a:rPr sz="1000" spc="-45" dirty="0">
                <a:latin typeface="Lucida Sans"/>
                <a:cs typeface="Lucida Sans"/>
              </a:rPr>
              <a:t>place, </a:t>
            </a:r>
            <a:r>
              <a:rPr sz="1000" spc="-50" dirty="0">
                <a:latin typeface="Lucida Sans"/>
                <a:cs typeface="Lucida Sans"/>
              </a:rPr>
              <a:t>the </a:t>
            </a:r>
            <a:r>
              <a:rPr sz="1000" spc="-60" dirty="0">
                <a:latin typeface="Lucida Sans"/>
                <a:cs typeface="Lucida Sans"/>
              </a:rPr>
              <a:t>team will </a:t>
            </a:r>
            <a:r>
              <a:rPr sz="1000" spc="-25" dirty="0">
                <a:latin typeface="Lucida Sans"/>
                <a:cs typeface="Lucida Sans"/>
              </a:rPr>
              <a:t>be</a:t>
            </a:r>
            <a:r>
              <a:rPr sz="1000" spc="-90" dirty="0">
                <a:latin typeface="Lucida Sans"/>
                <a:cs typeface="Lucida Sans"/>
              </a:rPr>
              <a:t> </a:t>
            </a:r>
            <a:r>
              <a:rPr sz="1000" spc="-35" dirty="0">
                <a:latin typeface="Lucida Sans"/>
                <a:cs typeface="Lucida Sans"/>
              </a:rPr>
              <a:t>able  </a:t>
            </a:r>
            <a:r>
              <a:rPr sz="1000" spc="-65" dirty="0">
                <a:latin typeface="Lucida Sans"/>
                <a:cs typeface="Lucida Sans"/>
              </a:rPr>
              <a:t>to </a:t>
            </a:r>
            <a:r>
              <a:rPr sz="1000" spc="-60" dirty="0">
                <a:latin typeface="Lucida Sans"/>
                <a:cs typeface="Lucida Sans"/>
              </a:rPr>
              <a:t>identify </a:t>
            </a:r>
            <a:r>
              <a:rPr sz="1000" spc="-50" dirty="0">
                <a:latin typeface="Lucida Sans"/>
                <a:cs typeface="Lucida Sans"/>
              </a:rPr>
              <a:t>and </a:t>
            </a:r>
            <a:r>
              <a:rPr sz="1000" spc="-55" dirty="0">
                <a:latin typeface="Lucida Sans"/>
                <a:cs typeface="Lucida Sans"/>
              </a:rPr>
              <a:t>understand </a:t>
            </a:r>
            <a:r>
              <a:rPr sz="1000" spc="-45" dirty="0">
                <a:latin typeface="Lucida Sans"/>
                <a:cs typeface="Lucida Sans"/>
              </a:rPr>
              <a:t>issues </a:t>
            </a:r>
            <a:r>
              <a:rPr sz="1000" spc="-50" dirty="0">
                <a:latin typeface="Lucida Sans"/>
                <a:cs typeface="Lucida Sans"/>
              </a:rPr>
              <a:t>and suggest</a:t>
            </a:r>
            <a:r>
              <a:rPr sz="1000" spc="-85" dirty="0">
                <a:latin typeface="Lucida Sans"/>
                <a:cs typeface="Lucida Sans"/>
              </a:rPr>
              <a:t> </a:t>
            </a:r>
            <a:r>
              <a:rPr sz="1000" spc="-65" dirty="0">
                <a:latin typeface="Lucida Sans"/>
                <a:cs typeface="Lucida Sans"/>
              </a:rPr>
              <a:t>improvements.</a:t>
            </a:r>
            <a:endParaRPr sz="1000" dirty="0">
              <a:latin typeface="Lucida Sans"/>
              <a:cs typeface="Lucida Sans"/>
            </a:endParaRPr>
          </a:p>
        </p:txBody>
      </p:sp>
      <p:sp>
        <p:nvSpPr>
          <p:cNvPr id="3" name="object 3"/>
          <p:cNvSpPr txBox="1">
            <a:spLocks noGrp="1"/>
          </p:cNvSpPr>
          <p:nvPr>
            <p:ph type="title"/>
          </p:nvPr>
        </p:nvSpPr>
        <p:spPr>
          <a:xfrm>
            <a:off x="2470953" y="609600"/>
            <a:ext cx="4084320" cy="299720"/>
          </a:xfrm>
          <a:prstGeom prst="rect">
            <a:avLst/>
          </a:prstGeom>
        </p:spPr>
        <p:txBody>
          <a:bodyPr vert="horz" wrap="square" lIns="0" tIns="12700" rIns="0" bIns="0" rtlCol="0">
            <a:spAutoFit/>
          </a:bodyPr>
          <a:lstStyle/>
          <a:p>
            <a:pPr marL="12700">
              <a:lnSpc>
                <a:spcPct val="100000"/>
              </a:lnSpc>
              <a:spcBef>
                <a:spcPts val="100"/>
              </a:spcBef>
            </a:pPr>
            <a:r>
              <a:rPr spc="-65" dirty="0">
                <a:solidFill>
                  <a:srgbClr val="A84126"/>
                </a:solidFill>
              </a:rPr>
              <a:t>Core </a:t>
            </a:r>
            <a:r>
              <a:rPr spc="-80" dirty="0">
                <a:solidFill>
                  <a:srgbClr val="A84126"/>
                </a:solidFill>
              </a:rPr>
              <a:t>Practices </a:t>
            </a:r>
            <a:r>
              <a:rPr spc="-60" dirty="0">
                <a:solidFill>
                  <a:srgbClr val="A84126"/>
                </a:solidFill>
              </a:rPr>
              <a:t>and </a:t>
            </a:r>
            <a:r>
              <a:rPr spc="-85" dirty="0">
                <a:solidFill>
                  <a:srgbClr val="A84126"/>
                </a:solidFill>
              </a:rPr>
              <a:t>Principles </a:t>
            </a:r>
            <a:r>
              <a:rPr spc="-50" dirty="0">
                <a:solidFill>
                  <a:srgbClr val="A84126"/>
                </a:solidFill>
              </a:rPr>
              <a:t>of</a:t>
            </a:r>
            <a:r>
              <a:rPr spc="-60" dirty="0">
                <a:solidFill>
                  <a:srgbClr val="A84126"/>
                </a:solidFill>
              </a:rPr>
              <a:t> </a:t>
            </a:r>
            <a:r>
              <a:rPr spc="-85" dirty="0">
                <a:solidFill>
                  <a:srgbClr val="A84126"/>
                </a:solidFill>
              </a:rPr>
              <a:t>Kanban</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19</a:t>
            </a:r>
            <a:endParaRPr sz="4500" baseline="-12962"/>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1" y="900428"/>
            <a:ext cx="8231474" cy="4478149"/>
          </a:xfrm>
          <a:prstGeom prst="rect">
            <a:avLst/>
          </a:prstGeom>
        </p:spPr>
        <p:txBody>
          <a:bodyPr vert="horz" wrap="square" lIns="0" tIns="12700" rIns="0" bIns="0" rtlCol="0">
            <a:spAutoFit/>
          </a:bodyPr>
          <a:lstStyle/>
          <a:p>
            <a:pPr marL="12700" marR="173990" algn="just">
              <a:lnSpc>
                <a:spcPct val="100000"/>
              </a:lnSpc>
              <a:spcBef>
                <a:spcPts val="100"/>
              </a:spcBef>
            </a:pPr>
            <a:r>
              <a:rPr sz="1300" b="1" spc="-40" dirty="0">
                <a:latin typeface="Arial"/>
                <a:cs typeface="Arial"/>
              </a:rPr>
              <a:t>Extreme </a:t>
            </a:r>
            <a:r>
              <a:rPr sz="1300" b="1" spc="-45" dirty="0">
                <a:latin typeface="Arial"/>
                <a:cs typeface="Arial"/>
              </a:rPr>
              <a:t>Programming </a:t>
            </a:r>
            <a:r>
              <a:rPr sz="1300" b="1" spc="-55" dirty="0">
                <a:latin typeface="Arial"/>
                <a:cs typeface="Arial"/>
              </a:rPr>
              <a:t>(XP): </a:t>
            </a:r>
            <a:r>
              <a:rPr sz="1300" spc="-60" dirty="0">
                <a:latin typeface="Lucida Sans"/>
                <a:cs typeface="Lucida Sans"/>
              </a:rPr>
              <a:t>This </a:t>
            </a:r>
            <a:r>
              <a:rPr sz="1300" spc="-45" dirty="0">
                <a:latin typeface="Lucida Sans"/>
                <a:cs typeface="Lucida Sans"/>
              </a:rPr>
              <a:t>type </a:t>
            </a:r>
            <a:r>
              <a:rPr sz="1300" spc="-65" dirty="0">
                <a:latin typeface="Lucida Sans"/>
                <a:cs typeface="Lucida Sans"/>
              </a:rPr>
              <a:t>of </a:t>
            </a:r>
            <a:r>
              <a:rPr sz="1300" spc="-50" dirty="0">
                <a:latin typeface="Lucida Sans"/>
                <a:cs typeface="Lucida Sans"/>
              </a:rPr>
              <a:t>software development </a:t>
            </a:r>
            <a:r>
              <a:rPr sz="1300" spc="-55" dirty="0">
                <a:latin typeface="Lucida Sans"/>
                <a:cs typeface="Lucida Sans"/>
              </a:rPr>
              <a:t>is </a:t>
            </a:r>
            <a:r>
              <a:rPr sz="1300" spc="-50" dirty="0">
                <a:latin typeface="Lucida Sans"/>
                <a:cs typeface="Lucida Sans"/>
              </a:rPr>
              <a:t>intended </a:t>
            </a:r>
            <a:r>
              <a:rPr sz="1300" spc="-65" dirty="0">
                <a:latin typeface="Lucida Sans"/>
                <a:cs typeface="Lucida Sans"/>
              </a:rPr>
              <a:t>to  </a:t>
            </a:r>
            <a:r>
              <a:rPr sz="1300" spc="-60" dirty="0">
                <a:latin typeface="Lucida Sans"/>
                <a:cs typeface="Lucida Sans"/>
              </a:rPr>
              <a:t>improve quality </a:t>
            </a:r>
            <a:r>
              <a:rPr sz="1300" spc="-50" dirty="0">
                <a:latin typeface="Lucida Sans"/>
                <a:cs typeface="Lucida Sans"/>
              </a:rPr>
              <a:t>and </a:t>
            </a:r>
            <a:r>
              <a:rPr sz="1300" spc="-45" dirty="0">
                <a:latin typeface="Lucida Sans"/>
                <a:cs typeface="Lucida Sans"/>
              </a:rPr>
              <a:t>responsiveness </a:t>
            </a:r>
            <a:r>
              <a:rPr sz="1300" spc="-65" dirty="0">
                <a:latin typeface="Lucida Sans"/>
                <a:cs typeface="Lucida Sans"/>
              </a:rPr>
              <a:t>to </a:t>
            </a:r>
            <a:r>
              <a:rPr sz="1300" spc="-45" dirty="0">
                <a:latin typeface="Lucida Sans"/>
                <a:cs typeface="Lucida Sans"/>
              </a:rPr>
              <a:t>evolving </a:t>
            </a:r>
            <a:r>
              <a:rPr sz="1300" spc="-60" dirty="0">
                <a:latin typeface="Lucida Sans"/>
                <a:cs typeface="Lucida Sans"/>
              </a:rPr>
              <a:t>customer</a:t>
            </a:r>
            <a:r>
              <a:rPr sz="1300" spc="-45" dirty="0">
                <a:latin typeface="Lucida Sans"/>
                <a:cs typeface="Lucida Sans"/>
              </a:rPr>
              <a:t> </a:t>
            </a:r>
            <a:r>
              <a:rPr sz="1300" spc="-60" dirty="0">
                <a:latin typeface="Lucida Sans"/>
                <a:cs typeface="Lucida Sans"/>
              </a:rPr>
              <a:t>requirements.</a:t>
            </a:r>
            <a:endParaRPr sz="1300" dirty="0">
              <a:latin typeface="Lucida Sans"/>
              <a:cs typeface="Lucida Sans"/>
            </a:endParaRPr>
          </a:p>
          <a:p>
            <a:pPr algn="just">
              <a:lnSpc>
                <a:spcPct val="100000"/>
              </a:lnSpc>
              <a:spcBef>
                <a:spcPts val="50"/>
              </a:spcBef>
            </a:pPr>
            <a:endParaRPr sz="1300" dirty="0">
              <a:latin typeface="Times New Roman"/>
              <a:cs typeface="Times New Roman"/>
            </a:endParaRPr>
          </a:p>
          <a:p>
            <a:pPr marL="12700" marR="99695" algn="just">
              <a:lnSpc>
                <a:spcPct val="100000"/>
              </a:lnSpc>
            </a:pPr>
            <a:r>
              <a:rPr sz="1300" b="1" spc="-30" dirty="0">
                <a:latin typeface="Arial"/>
                <a:cs typeface="Arial"/>
              </a:rPr>
              <a:t>Feature-driven development </a:t>
            </a:r>
            <a:r>
              <a:rPr sz="1300" b="1" spc="-50" dirty="0">
                <a:latin typeface="Arial"/>
                <a:cs typeface="Arial"/>
              </a:rPr>
              <a:t>(FDD): </a:t>
            </a:r>
            <a:r>
              <a:rPr sz="1300" spc="-40" dirty="0">
                <a:latin typeface="Lucida Sans"/>
                <a:cs typeface="Lucida Sans"/>
              </a:rPr>
              <a:t>There </a:t>
            </a:r>
            <a:r>
              <a:rPr sz="1300" spc="-35" dirty="0">
                <a:latin typeface="Lucida Sans"/>
                <a:cs typeface="Lucida Sans"/>
              </a:rPr>
              <a:t>are </a:t>
            </a:r>
            <a:r>
              <a:rPr sz="1300" spc="-45" dirty="0">
                <a:latin typeface="Lucida Sans"/>
                <a:cs typeface="Lucida Sans"/>
              </a:rPr>
              <a:t>five basic </a:t>
            </a:r>
            <a:r>
              <a:rPr sz="1300" spc="-50" dirty="0">
                <a:latin typeface="Lucida Sans"/>
                <a:cs typeface="Lucida Sans"/>
              </a:rPr>
              <a:t>activities </a:t>
            </a:r>
            <a:r>
              <a:rPr sz="1300" spc="-70" dirty="0">
                <a:latin typeface="Lucida Sans"/>
                <a:cs typeface="Lucida Sans"/>
              </a:rPr>
              <a:t>in </a:t>
            </a:r>
            <a:r>
              <a:rPr sz="1300" spc="-45" dirty="0">
                <a:latin typeface="Lucida Sans"/>
                <a:cs typeface="Lucida Sans"/>
              </a:rPr>
              <a:t>FDD:  </a:t>
            </a:r>
            <a:r>
              <a:rPr sz="1300" spc="-35" dirty="0">
                <a:latin typeface="Lucida Sans"/>
                <a:cs typeface="Lucida Sans"/>
              </a:rPr>
              <a:t>develop </a:t>
            </a:r>
            <a:r>
              <a:rPr sz="1300" spc="-45" dirty="0">
                <a:latin typeface="Lucida Sans"/>
                <a:cs typeface="Lucida Sans"/>
              </a:rPr>
              <a:t>overall </a:t>
            </a:r>
            <a:r>
              <a:rPr sz="1300" spc="-65" dirty="0">
                <a:latin typeface="Lucida Sans"/>
                <a:cs typeface="Lucida Sans"/>
              </a:rPr>
              <a:t>model, build </a:t>
            </a:r>
            <a:r>
              <a:rPr sz="1300" spc="-50" dirty="0">
                <a:latin typeface="Lucida Sans"/>
                <a:cs typeface="Lucida Sans"/>
              </a:rPr>
              <a:t>feature </a:t>
            </a:r>
            <a:r>
              <a:rPr sz="1300" spc="-70" dirty="0">
                <a:latin typeface="Lucida Sans"/>
                <a:cs typeface="Lucida Sans"/>
              </a:rPr>
              <a:t>list, </a:t>
            </a:r>
            <a:r>
              <a:rPr sz="1300" spc="-55" dirty="0">
                <a:latin typeface="Lucida Sans"/>
                <a:cs typeface="Lucida Sans"/>
              </a:rPr>
              <a:t>plan </a:t>
            </a:r>
            <a:r>
              <a:rPr sz="1300" spc="-45" dirty="0">
                <a:latin typeface="Lucida Sans"/>
                <a:cs typeface="Lucida Sans"/>
              </a:rPr>
              <a:t>by </a:t>
            </a:r>
            <a:r>
              <a:rPr sz="1300" spc="-55" dirty="0">
                <a:latin typeface="Lucida Sans"/>
                <a:cs typeface="Lucida Sans"/>
              </a:rPr>
              <a:t>feature, </a:t>
            </a:r>
            <a:r>
              <a:rPr sz="1300" spc="-50" dirty="0">
                <a:latin typeface="Lucida Sans"/>
                <a:cs typeface="Lucida Sans"/>
              </a:rPr>
              <a:t>design </a:t>
            </a:r>
            <a:r>
              <a:rPr sz="1300" spc="-45" dirty="0">
                <a:latin typeface="Lucida Sans"/>
                <a:cs typeface="Lucida Sans"/>
              </a:rPr>
              <a:t>by </a:t>
            </a:r>
            <a:r>
              <a:rPr sz="1300" spc="-55" dirty="0">
                <a:latin typeface="Lucida Sans"/>
                <a:cs typeface="Lucida Sans"/>
              </a:rPr>
              <a:t>feature, </a:t>
            </a:r>
            <a:r>
              <a:rPr sz="1300" spc="-50" dirty="0">
                <a:latin typeface="Lucida Sans"/>
                <a:cs typeface="Lucida Sans"/>
              </a:rPr>
              <a:t>and  </a:t>
            </a:r>
            <a:r>
              <a:rPr sz="1300" spc="-65" dirty="0">
                <a:latin typeface="Lucida Sans"/>
                <a:cs typeface="Lucida Sans"/>
              </a:rPr>
              <a:t>build </a:t>
            </a:r>
            <a:r>
              <a:rPr sz="1300" spc="-45" dirty="0">
                <a:latin typeface="Lucida Sans"/>
                <a:cs typeface="Lucida Sans"/>
              </a:rPr>
              <a:t>by</a:t>
            </a:r>
            <a:r>
              <a:rPr sz="1300" spc="-60" dirty="0">
                <a:latin typeface="Lucida Sans"/>
                <a:cs typeface="Lucida Sans"/>
              </a:rPr>
              <a:t> </a:t>
            </a:r>
            <a:r>
              <a:rPr sz="1300" spc="-55" dirty="0">
                <a:latin typeface="Lucida Sans"/>
                <a:cs typeface="Lucida Sans"/>
              </a:rPr>
              <a:t>feature.</a:t>
            </a:r>
            <a:endParaRPr sz="1300" dirty="0">
              <a:latin typeface="Lucida Sans"/>
              <a:cs typeface="Lucida Sans"/>
            </a:endParaRPr>
          </a:p>
          <a:p>
            <a:pPr algn="just">
              <a:lnSpc>
                <a:spcPct val="100000"/>
              </a:lnSpc>
              <a:spcBef>
                <a:spcPts val="50"/>
              </a:spcBef>
            </a:pPr>
            <a:endParaRPr sz="1300" dirty="0">
              <a:latin typeface="Times New Roman"/>
              <a:cs typeface="Times New Roman"/>
            </a:endParaRPr>
          </a:p>
          <a:p>
            <a:pPr marL="12700" marR="188595" algn="just">
              <a:lnSpc>
                <a:spcPct val="100000"/>
              </a:lnSpc>
            </a:pPr>
            <a:r>
              <a:rPr sz="1300" b="1" spc="-30" dirty="0">
                <a:latin typeface="Arial"/>
                <a:cs typeface="Arial"/>
              </a:rPr>
              <a:t>Adaptive </a:t>
            </a:r>
            <a:r>
              <a:rPr sz="1300" b="1" spc="-50" dirty="0">
                <a:latin typeface="Arial"/>
                <a:cs typeface="Arial"/>
              </a:rPr>
              <a:t>system </a:t>
            </a:r>
            <a:r>
              <a:rPr sz="1300" b="1" spc="-30" dirty="0">
                <a:latin typeface="Arial"/>
                <a:cs typeface="Arial"/>
              </a:rPr>
              <a:t>development </a:t>
            </a:r>
            <a:r>
              <a:rPr sz="1300" b="1" spc="-60" dirty="0">
                <a:latin typeface="Arial"/>
                <a:cs typeface="Arial"/>
              </a:rPr>
              <a:t>(ASD): </a:t>
            </a:r>
            <a:r>
              <a:rPr sz="1300" spc="-20" dirty="0">
                <a:latin typeface="Lucida Sans"/>
                <a:cs typeface="Lucida Sans"/>
              </a:rPr>
              <a:t>ASD </a:t>
            </a:r>
            <a:r>
              <a:rPr sz="1300" spc="-45" dirty="0">
                <a:latin typeface="Lucida Sans"/>
                <a:cs typeface="Lucida Sans"/>
              </a:rPr>
              <a:t>represents </a:t>
            </a:r>
            <a:r>
              <a:rPr sz="1300" spc="-50" dirty="0">
                <a:latin typeface="Lucida Sans"/>
                <a:cs typeface="Lucida Sans"/>
              </a:rPr>
              <a:t>the </a:t>
            </a:r>
            <a:r>
              <a:rPr sz="1300" spc="-35" dirty="0">
                <a:latin typeface="Lucida Sans"/>
                <a:cs typeface="Lucida Sans"/>
              </a:rPr>
              <a:t>idea </a:t>
            </a:r>
            <a:r>
              <a:rPr sz="1300" spc="-65" dirty="0">
                <a:latin typeface="Lucida Sans"/>
                <a:cs typeface="Lucida Sans"/>
              </a:rPr>
              <a:t>that </a:t>
            </a:r>
            <a:r>
              <a:rPr sz="1300" spc="-50" dirty="0">
                <a:latin typeface="Lucida Sans"/>
                <a:cs typeface="Lucida Sans"/>
              </a:rPr>
              <a:t>projects  </a:t>
            </a:r>
            <a:r>
              <a:rPr sz="1300" spc="-60" dirty="0">
                <a:latin typeface="Lucida Sans"/>
                <a:cs typeface="Lucida Sans"/>
              </a:rPr>
              <a:t>should </a:t>
            </a:r>
            <a:r>
              <a:rPr sz="1300" spc="-40" dirty="0">
                <a:latin typeface="Lucida Sans"/>
                <a:cs typeface="Lucida Sans"/>
              </a:rPr>
              <a:t>always </a:t>
            </a:r>
            <a:r>
              <a:rPr sz="1300" spc="-25" dirty="0">
                <a:latin typeface="Lucida Sans"/>
                <a:cs typeface="Lucida Sans"/>
              </a:rPr>
              <a:t>be </a:t>
            </a:r>
            <a:r>
              <a:rPr sz="1300" spc="-70" dirty="0">
                <a:latin typeface="Lucida Sans"/>
                <a:cs typeface="Lucida Sans"/>
              </a:rPr>
              <a:t>in </a:t>
            </a:r>
            <a:r>
              <a:rPr sz="1300" spc="-25" dirty="0">
                <a:latin typeface="Lucida Sans"/>
                <a:cs typeface="Lucida Sans"/>
              </a:rPr>
              <a:t>a </a:t>
            </a:r>
            <a:r>
              <a:rPr sz="1300" spc="-45" dirty="0">
                <a:latin typeface="Lucida Sans"/>
                <a:cs typeface="Lucida Sans"/>
              </a:rPr>
              <a:t>state </a:t>
            </a:r>
            <a:r>
              <a:rPr sz="1300" spc="-65" dirty="0">
                <a:latin typeface="Lucida Sans"/>
                <a:cs typeface="Lucida Sans"/>
              </a:rPr>
              <a:t>of </a:t>
            </a:r>
            <a:r>
              <a:rPr sz="1300" spc="-60" dirty="0">
                <a:latin typeface="Lucida Sans"/>
                <a:cs typeface="Lucida Sans"/>
              </a:rPr>
              <a:t>continuous adaptation, </a:t>
            </a:r>
            <a:r>
              <a:rPr sz="1300" spc="-50" dirty="0">
                <a:latin typeface="Lucida Sans"/>
                <a:cs typeface="Lucida Sans"/>
              </a:rPr>
              <a:t>and has </a:t>
            </a:r>
            <a:r>
              <a:rPr sz="1300" spc="-25" dirty="0">
                <a:latin typeface="Lucida Sans"/>
                <a:cs typeface="Lucida Sans"/>
              </a:rPr>
              <a:t>a cycle </a:t>
            </a:r>
            <a:r>
              <a:rPr sz="1300" spc="-65" dirty="0">
                <a:latin typeface="Lucida Sans"/>
                <a:cs typeface="Lucida Sans"/>
              </a:rPr>
              <a:t>of</a:t>
            </a:r>
            <a:r>
              <a:rPr sz="1300" spc="-180" dirty="0">
                <a:latin typeface="Lucida Sans"/>
                <a:cs typeface="Lucida Sans"/>
              </a:rPr>
              <a:t> </a:t>
            </a:r>
            <a:r>
              <a:rPr sz="1300" spc="-45" dirty="0">
                <a:latin typeface="Lucida Sans"/>
                <a:cs typeface="Lucida Sans"/>
              </a:rPr>
              <a:t>three  </a:t>
            </a:r>
            <a:r>
              <a:rPr sz="1300" spc="-50" dirty="0">
                <a:latin typeface="Lucida Sans"/>
                <a:cs typeface="Lucida Sans"/>
              </a:rPr>
              <a:t>repeating </a:t>
            </a:r>
            <a:r>
              <a:rPr sz="1300" spc="-45" dirty="0">
                <a:latin typeface="Lucida Sans"/>
                <a:cs typeface="Lucida Sans"/>
              </a:rPr>
              <a:t>series: speculate, </a:t>
            </a:r>
            <a:r>
              <a:rPr sz="1300" spc="-50" dirty="0">
                <a:latin typeface="Lucida Sans"/>
                <a:cs typeface="Lucida Sans"/>
              </a:rPr>
              <a:t>collaborate, and</a:t>
            </a:r>
            <a:r>
              <a:rPr sz="1300" spc="-114" dirty="0">
                <a:latin typeface="Lucida Sans"/>
                <a:cs typeface="Lucida Sans"/>
              </a:rPr>
              <a:t> </a:t>
            </a:r>
            <a:r>
              <a:rPr sz="1300" spc="-55" dirty="0">
                <a:latin typeface="Lucida Sans"/>
                <a:cs typeface="Lucida Sans"/>
              </a:rPr>
              <a:t>learn.</a:t>
            </a:r>
            <a:endParaRPr sz="1300" dirty="0">
              <a:latin typeface="Lucida Sans"/>
              <a:cs typeface="Lucida Sans"/>
            </a:endParaRPr>
          </a:p>
          <a:p>
            <a:pPr algn="just">
              <a:lnSpc>
                <a:spcPct val="100000"/>
              </a:lnSpc>
              <a:spcBef>
                <a:spcPts val="50"/>
              </a:spcBef>
            </a:pPr>
            <a:endParaRPr sz="1300" dirty="0">
              <a:latin typeface="Times New Roman"/>
              <a:cs typeface="Times New Roman"/>
            </a:endParaRPr>
          </a:p>
          <a:p>
            <a:pPr marL="12700" marR="5080" algn="just">
              <a:lnSpc>
                <a:spcPct val="100000"/>
              </a:lnSpc>
            </a:pPr>
            <a:r>
              <a:rPr sz="1300" b="1" spc="-40" dirty="0">
                <a:latin typeface="Arial"/>
                <a:cs typeface="Arial"/>
              </a:rPr>
              <a:t>Dynamic </a:t>
            </a:r>
            <a:r>
              <a:rPr sz="1300" b="1" spc="-55" dirty="0">
                <a:latin typeface="Arial"/>
                <a:cs typeface="Arial"/>
              </a:rPr>
              <a:t>Systems </a:t>
            </a:r>
            <a:r>
              <a:rPr sz="1300" b="1" spc="-30" dirty="0">
                <a:latin typeface="Arial"/>
                <a:cs typeface="Arial"/>
              </a:rPr>
              <a:t>Development </a:t>
            </a:r>
            <a:r>
              <a:rPr sz="1300" b="1" spc="-25" dirty="0">
                <a:latin typeface="Arial"/>
                <a:cs typeface="Arial"/>
              </a:rPr>
              <a:t>Method </a:t>
            </a:r>
            <a:r>
              <a:rPr sz="1300" b="1" spc="-45" dirty="0">
                <a:latin typeface="Arial"/>
                <a:cs typeface="Arial"/>
              </a:rPr>
              <a:t>(DSDM): </a:t>
            </a:r>
            <a:r>
              <a:rPr sz="1300" spc="-30" dirty="0">
                <a:latin typeface="Lucida Sans"/>
                <a:cs typeface="Lucida Sans"/>
              </a:rPr>
              <a:t>DSDM </a:t>
            </a:r>
            <a:r>
              <a:rPr sz="1300" spc="-40" dirty="0">
                <a:latin typeface="Lucida Sans"/>
                <a:cs typeface="Lucida Sans"/>
              </a:rPr>
              <a:t>addresses </a:t>
            </a:r>
            <a:r>
              <a:rPr sz="1300" spc="-50" dirty="0">
                <a:latin typeface="Lucida Sans"/>
                <a:cs typeface="Lucida Sans"/>
              </a:rPr>
              <a:t>the </a:t>
            </a:r>
            <a:r>
              <a:rPr sz="1300" spc="-75" dirty="0">
                <a:latin typeface="Lucida Sans"/>
                <a:cs typeface="Lucida Sans"/>
              </a:rPr>
              <a:t>common  </a:t>
            </a:r>
            <a:r>
              <a:rPr sz="1300" spc="-55" dirty="0">
                <a:latin typeface="Lucida Sans"/>
                <a:cs typeface="Lucida Sans"/>
              </a:rPr>
              <a:t>failures </a:t>
            </a:r>
            <a:r>
              <a:rPr sz="1300" spc="-65" dirty="0">
                <a:latin typeface="Lucida Sans"/>
                <a:cs typeface="Lucida Sans"/>
              </a:rPr>
              <a:t>of </a:t>
            </a:r>
            <a:r>
              <a:rPr sz="1300" spc="-60" dirty="0">
                <a:latin typeface="Lucida Sans"/>
                <a:cs typeface="Lucida Sans"/>
              </a:rPr>
              <a:t>IT </a:t>
            </a:r>
            <a:r>
              <a:rPr sz="1300" spc="-55" dirty="0">
                <a:latin typeface="Lucida Sans"/>
                <a:cs typeface="Lucida Sans"/>
              </a:rPr>
              <a:t>projects, </a:t>
            </a:r>
            <a:r>
              <a:rPr sz="1300" spc="-50" dirty="0">
                <a:latin typeface="Lucida Sans"/>
                <a:cs typeface="Lucida Sans"/>
              </a:rPr>
              <a:t>like </a:t>
            </a:r>
            <a:r>
              <a:rPr sz="1300" spc="-55" dirty="0">
                <a:latin typeface="Lucida Sans"/>
                <a:cs typeface="Lucida Sans"/>
              </a:rPr>
              <a:t>going </a:t>
            </a:r>
            <a:r>
              <a:rPr sz="1300" spc="-40" dirty="0">
                <a:latin typeface="Lucida Sans"/>
                <a:cs typeface="Lucida Sans"/>
              </a:rPr>
              <a:t>over </a:t>
            </a:r>
            <a:r>
              <a:rPr sz="1300" spc="-60" dirty="0">
                <a:latin typeface="Lucida Sans"/>
                <a:cs typeface="Lucida Sans"/>
              </a:rPr>
              <a:t>budget, </a:t>
            </a:r>
            <a:r>
              <a:rPr sz="1300" spc="-70" dirty="0">
                <a:latin typeface="Lucida Sans"/>
                <a:cs typeface="Lucida Sans"/>
              </a:rPr>
              <a:t>missing </a:t>
            </a:r>
            <a:r>
              <a:rPr sz="1300" spc="-45" dirty="0">
                <a:latin typeface="Lucida Sans"/>
                <a:cs typeface="Lucida Sans"/>
              </a:rPr>
              <a:t>deadlines, </a:t>
            </a:r>
            <a:r>
              <a:rPr sz="1300" spc="-50" dirty="0">
                <a:latin typeface="Lucida Sans"/>
                <a:cs typeface="Lucida Sans"/>
              </a:rPr>
              <a:t>and </a:t>
            </a:r>
            <a:r>
              <a:rPr sz="1300" spc="-45" dirty="0">
                <a:latin typeface="Lucida Sans"/>
                <a:cs typeface="Lucida Sans"/>
              </a:rPr>
              <a:t>lack</a:t>
            </a:r>
            <a:r>
              <a:rPr sz="1300" spc="-95" dirty="0">
                <a:latin typeface="Lucida Sans"/>
                <a:cs typeface="Lucida Sans"/>
              </a:rPr>
              <a:t> </a:t>
            </a:r>
            <a:r>
              <a:rPr sz="1300" spc="-65" dirty="0">
                <a:latin typeface="Lucida Sans"/>
                <a:cs typeface="Lucida Sans"/>
              </a:rPr>
              <a:t>of</a:t>
            </a:r>
            <a:endParaRPr sz="1300" dirty="0">
              <a:latin typeface="Lucida Sans"/>
              <a:cs typeface="Lucida Sans"/>
            </a:endParaRPr>
          </a:p>
          <a:p>
            <a:pPr marL="12700" marR="13335" algn="just">
              <a:lnSpc>
                <a:spcPct val="100000"/>
              </a:lnSpc>
            </a:pPr>
            <a:r>
              <a:rPr sz="1300" spc="-50" dirty="0">
                <a:latin typeface="Lucida Sans"/>
                <a:cs typeface="Lucida Sans"/>
              </a:rPr>
              <a:t>user </a:t>
            </a:r>
            <a:r>
              <a:rPr sz="1300" spc="-55" dirty="0">
                <a:latin typeface="Lucida Sans"/>
                <a:cs typeface="Lucida Sans"/>
              </a:rPr>
              <a:t>involvement. </a:t>
            </a:r>
            <a:r>
              <a:rPr sz="1300" spc="-45" dirty="0">
                <a:latin typeface="Lucida Sans"/>
                <a:cs typeface="Lucida Sans"/>
              </a:rPr>
              <a:t>The </a:t>
            </a:r>
            <a:r>
              <a:rPr sz="1300" spc="-55" dirty="0">
                <a:latin typeface="Lucida Sans"/>
                <a:cs typeface="Lucida Sans"/>
              </a:rPr>
              <a:t>eight principles </a:t>
            </a:r>
            <a:r>
              <a:rPr sz="1300" spc="-65" dirty="0">
                <a:latin typeface="Lucida Sans"/>
                <a:cs typeface="Lucida Sans"/>
              </a:rPr>
              <a:t>of </a:t>
            </a:r>
            <a:r>
              <a:rPr sz="1300" spc="-30" dirty="0">
                <a:latin typeface="Lucida Sans"/>
                <a:cs typeface="Lucida Sans"/>
              </a:rPr>
              <a:t>DSDM </a:t>
            </a:r>
            <a:r>
              <a:rPr sz="1300" spc="-50" dirty="0">
                <a:latin typeface="Lucida Sans"/>
                <a:cs typeface="Lucida Sans"/>
              </a:rPr>
              <a:t>are: </a:t>
            </a:r>
            <a:r>
              <a:rPr sz="1300" spc="-55" dirty="0">
                <a:latin typeface="Lucida Sans"/>
                <a:cs typeface="Lucida Sans"/>
              </a:rPr>
              <a:t>focus </a:t>
            </a:r>
            <a:r>
              <a:rPr sz="1300" spc="-60" dirty="0">
                <a:latin typeface="Lucida Sans"/>
                <a:cs typeface="Lucida Sans"/>
              </a:rPr>
              <a:t>on </a:t>
            </a:r>
            <a:r>
              <a:rPr sz="1300" spc="-50" dirty="0">
                <a:latin typeface="Lucida Sans"/>
                <a:cs typeface="Lucida Sans"/>
              </a:rPr>
              <a:t>the business </a:t>
            </a:r>
            <a:r>
              <a:rPr sz="1300" spc="-40" dirty="0">
                <a:latin typeface="Lucida Sans"/>
                <a:cs typeface="Lucida Sans"/>
              </a:rPr>
              <a:t>need,  deliver </a:t>
            </a:r>
            <a:r>
              <a:rPr sz="1300" spc="-60" dirty="0">
                <a:latin typeface="Lucida Sans"/>
                <a:cs typeface="Lucida Sans"/>
              </a:rPr>
              <a:t>on </a:t>
            </a:r>
            <a:r>
              <a:rPr sz="1300" spc="-75" dirty="0">
                <a:latin typeface="Lucida Sans"/>
                <a:cs typeface="Lucida Sans"/>
              </a:rPr>
              <a:t>time, </a:t>
            </a:r>
            <a:r>
              <a:rPr sz="1300" spc="-50" dirty="0">
                <a:latin typeface="Lucida Sans"/>
                <a:cs typeface="Lucida Sans"/>
              </a:rPr>
              <a:t>collaborate, </a:t>
            </a:r>
            <a:r>
              <a:rPr sz="1300" spc="-35" dirty="0">
                <a:latin typeface="Lucida Sans"/>
                <a:cs typeface="Lucida Sans"/>
              </a:rPr>
              <a:t>never </a:t>
            </a:r>
            <a:r>
              <a:rPr sz="1300" spc="-60" dirty="0">
                <a:latin typeface="Lucida Sans"/>
                <a:cs typeface="Lucida Sans"/>
              </a:rPr>
              <a:t>compromise </a:t>
            </a:r>
            <a:r>
              <a:rPr sz="1300" spc="-70" dirty="0">
                <a:latin typeface="Lucida Sans"/>
                <a:cs typeface="Lucida Sans"/>
              </a:rPr>
              <a:t>quality, </a:t>
            </a:r>
            <a:r>
              <a:rPr sz="1300" spc="-65" dirty="0">
                <a:latin typeface="Lucida Sans"/>
                <a:cs typeface="Lucida Sans"/>
              </a:rPr>
              <a:t>build </a:t>
            </a:r>
            <a:r>
              <a:rPr sz="1300" spc="-55" dirty="0">
                <a:latin typeface="Lucida Sans"/>
                <a:cs typeface="Lucida Sans"/>
              </a:rPr>
              <a:t>incrementally </a:t>
            </a:r>
            <a:r>
              <a:rPr sz="1300" spc="-85" dirty="0">
                <a:latin typeface="Lucida Sans"/>
                <a:cs typeface="Lucida Sans"/>
              </a:rPr>
              <a:t>from  </a:t>
            </a:r>
            <a:r>
              <a:rPr sz="1300" spc="-90" dirty="0">
                <a:latin typeface="Lucida Sans"/>
                <a:cs typeface="Lucida Sans"/>
              </a:rPr>
              <a:t>firm </a:t>
            </a:r>
            <a:r>
              <a:rPr sz="1300" spc="-65" dirty="0">
                <a:latin typeface="Lucida Sans"/>
                <a:cs typeface="Lucida Sans"/>
              </a:rPr>
              <a:t>foundations, </a:t>
            </a:r>
            <a:r>
              <a:rPr sz="1300" spc="-35" dirty="0">
                <a:latin typeface="Lucida Sans"/>
                <a:cs typeface="Lucida Sans"/>
              </a:rPr>
              <a:t>develop </a:t>
            </a:r>
            <a:r>
              <a:rPr sz="1300" spc="-55" dirty="0">
                <a:latin typeface="Lucida Sans"/>
                <a:cs typeface="Lucida Sans"/>
              </a:rPr>
              <a:t>iteratively, </a:t>
            </a:r>
            <a:r>
              <a:rPr sz="1300" spc="-60" dirty="0">
                <a:latin typeface="Lucida Sans"/>
                <a:cs typeface="Lucida Sans"/>
              </a:rPr>
              <a:t>communicate continuously </a:t>
            </a:r>
            <a:r>
              <a:rPr sz="1300" spc="-50" dirty="0">
                <a:latin typeface="Lucida Sans"/>
                <a:cs typeface="Lucida Sans"/>
              </a:rPr>
              <a:t>and </a:t>
            </a:r>
            <a:r>
              <a:rPr sz="1300" spc="-55" dirty="0">
                <a:latin typeface="Lucida Sans"/>
                <a:cs typeface="Lucida Sans"/>
              </a:rPr>
              <a:t>clearly, </a:t>
            </a:r>
            <a:r>
              <a:rPr sz="1300" spc="-50" dirty="0">
                <a:latin typeface="Lucida Sans"/>
                <a:cs typeface="Lucida Sans"/>
              </a:rPr>
              <a:t>and  </a:t>
            </a:r>
            <a:r>
              <a:rPr sz="1300" spc="-55" dirty="0">
                <a:latin typeface="Lucida Sans"/>
                <a:cs typeface="Lucida Sans"/>
              </a:rPr>
              <a:t>demonstrate</a:t>
            </a:r>
            <a:r>
              <a:rPr sz="1300" spc="-65" dirty="0">
                <a:latin typeface="Lucida Sans"/>
                <a:cs typeface="Lucida Sans"/>
              </a:rPr>
              <a:t> </a:t>
            </a:r>
            <a:r>
              <a:rPr sz="1300" spc="-60" dirty="0">
                <a:latin typeface="Lucida Sans"/>
                <a:cs typeface="Lucida Sans"/>
              </a:rPr>
              <a:t>control.</a:t>
            </a:r>
            <a:endParaRPr sz="1300" dirty="0">
              <a:latin typeface="Lucida Sans"/>
              <a:cs typeface="Lucida Sans"/>
            </a:endParaRPr>
          </a:p>
          <a:p>
            <a:pPr algn="just">
              <a:lnSpc>
                <a:spcPct val="100000"/>
              </a:lnSpc>
              <a:spcBef>
                <a:spcPts val="50"/>
              </a:spcBef>
            </a:pPr>
            <a:endParaRPr sz="1300" dirty="0">
              <a:latin typeface="Times New Roman"/>
              <a:cs typeface="Times New Roman"/>
            </a:endParaRPr>
          </a:p>
          <a:p>
            <a:pPr marL="12700" marR="147320" algn="just">
              <a:lnSpc>
                <a:spcPct val="100000"/>
              </a:lnSpc>
            </a:pPr>
            <a:r>
              <a:rPr sz="1300" b="1" spc="-50" dirty="0">
                <a:latin typeface="Arial"/>
                <a:cs typeface="Arial"/>
              </a:rPr>
              <a:t>Lean </a:t>
            </a:r>
            <a:r>
              <a:rPr sz="1300" b="1" spc="-30" dirty="0">
                <a:latin typeface="Arial"/>
                <a:cs typeface="Arial"/>
              </a:rPr>
              <a:t>Software Development </a:t>
            </a:r>
            <a:r>
              <a:rPr sz="1300" b="1" spc="-70" dirty="0">
                <a:latin typeface="Arial"/>
                <a:cs typeface="Arial"/>
              </a:rPr>
              <a:t>(LSD): </a:t>
            </a:r>
            <a:r>
              <a:rPr sz="1300" spc="-15" dirty="0">
                <a:latin typeface="Lucida Sans"/>
                <a:cs typeface="Lucida Sans"/>
              </a:rPr>
              <a:t>LSD </a:t>
            </a:r>
            <a:r>
              <a:rPr sz="1300" spc="-40" dirty="0">
                <a:latin typeface="Lucida Sans"/>
                <a:cs typeface="Lucida Sans"/>
              </a:rPr>
              <a:t>can </a:t>
            </a:r>
            <a:r>
              <a:rPr sz="1300" spc="-25" dirty="0">
                <a:latin typeface="Lucida Sans"/>
                <a:cs typeface="Lucida Sans"/>
              </a:rPr>
              <a:t>be </a:t>
            </a:r>
            <a:r>
              <a:rPr sz="1300" spc="-50" dirty="0">
                <a:latin typeface="Lucida Sans"/>
                <a:cs typeface="Lucida Sans"/>
              </a:rPr>
              <a:t>characterized </a:t>
            </a:r>
            <a:r>
              <a:rPr sz="1300" spc="-45" dirty="0">
                <a:latin typeface="Lucida Sans"/>
                <a:cs typeface="Lucida Sans"/>
              </a:rPr>
              <a:t>by </a:t>
            </a:r>
            <a:r>
              <a:rPr sz="1300" spc="-30" dirty="0">
                <a:latin typeface="Lucida Sans"/>
                <a:cs typeface="Lucida Sans"/>
              </a:rPr>
              <a:t>seven  </a:t>
            </a:r>
            <a:r>
              <a:rPr sz="1300" spc="-55" dirty="0">
                <a:latin typeface="Lucida Sans"/>
                <a:cs typeface="Lucida Sans"/>
              </a:rPr>
              <a:t>principles: eliminate </a:t>
            </a:r>
            <a:r>
              <a:rPr sz="1300" spc="-50" dirty="0">
                <a:latin typeface="Lucida Sans"/>
                <a:cs typeface="Lucida Sans"/>
              </a:rPr>
              <a:t>waste, </a:t>
            </a:r>
            <a:r>
              <a:rPr sz="1300" spc="-65" dirty="0">
                <a:latin typeface="Lucida Sans"/>
                <a:cs typeface="Lucida Sans"/>
              </a:rPr>
              <a:t>amplify </a:t>
            </a:r>
            <a:r>
              <a:rPr sz="1300" spc="-60" dirty="0">
                <a:latin typeface="Lucida Sans"/>
                <a:cs typeface="Lucida Sans"/>
              </a:rPr>
              <a:t>learning, </a:t>
            </a:r>
            <a:r>
              <a:rPr sz="1300" spc="-30" dirty="0">
                <a:latin typeface="Lucida Sans"/>
                <a:cs typeface="Lucida Sans"/>
              </a:rPr>
              <a:t>decide </a:t>
            </a:r>
            <a:r>
              <a:rPr sz="1300" spc="-35" dirty="0">
                <a:latin typeface="Lucida Sans"/>
                <a:cs typeface="Lucida Sans"/>
              </a:rPr>
              <a:t>as </a:t>
            </a:r>
            <a:r>
              <a:rPr sz="1300" spc="-45" dirty="0">
                <a:latin typeface="Lucida Sans"/>
                <a:cs typeface="Lucida Sans"/>
              </a:rPr>
              <a:t>late </a:t>
            </a:r>
            <a:r>
              <a:rPr sz="1300" spc="-35" dirty="0">
                <a:latin typeface="Lucida Sans"/>
                <a:cs typeface="Lucida Sans"/>
              </a:rPr>
              <a:t>as </a:t>
            </a:r>
            <a:r>
              <a:rPr sz="1300" spc="-55" dirty="0">
                <a:latin typeface="Lucida Sans"/>
                <a:cs typeface="Lucida Sans"/>
              </a:rPr>
              <a:t>possible,</a:t>
            </a:r>
            <a:r>
              <a:rPr sz="1300" spc="-125" dirty="0">
                <a:latin typeface="Lucida Sans"/>
                <a:cs typeface="Lucida Sans"/>
              </a:rPr>
              <a:t> </a:t>
            </a:r>
            <a:r>
              <a:rPr sz="1300" spc="-40" dirty="0">
                <a:latin typeface="Lucida Sans"/>
                <a:cs typeface="Lucida Sans"/>
              </a:rPr>
              <a:t>deliver  </a:t>
            </a:r>
            <a:r>
              <a:rPr sz="1300" spc="-35" dirty="0">
                <a:latin typeface="Lucida Sans"/>
                <a:cs typeface="Lucida Sans"/>
              </a:rPr>
              <a:t>as </a:t>
            </a:r>
            <a:r>
              <a:rPr sz="1300" spc="-60" dirty="0">
                <a:latin typeface="Lucida Sans"/>
                <a:cs typeface="Lucida Sans"/>
              </a:rPr>
              <a:t>fast </a:t>
            </a:r>
            <a:r>
              <a:rPr sz="1300" spc="-35" dirty="0">
                <a:latin typeface="Lucida Sans"/>
                <a:cs typeface="Lucida Sans"/>
              </a:rPr>
              <a:t>as </a:t>
            </a:r>
            <a:r>
              <a:rPr sz="1300" spc="-55" dirty="0">
                <a:latin typeface="Lucida Sans"/>
                <a:cs typeface="Lucida Sans"/>
              </a:rPr>
              <a:t>possible, </a:t>
            </a:r>
            <a:r>
              <a:rPr sz="1300" spc="-50" dirty="0">
                <a:latin typeface="Lucida Sans"/>
                <a:cs typeface="Lucida Sans"/>
              </a:rPr>
              <a:t>empower the </a:t>
            </a:r>
            <a:r>
              <a:rPr sz="1300" spc="-65" dirty="0">
                <a:latin typeface="Lucida Sans"/>
                <a:cs typeface="Lucida Sans"/>
              </a:rPr>
              <a:t>team, build </a:t>
            </a:r>
            <a:r>
              <a:rPr sz="1300" spc="-60" dirty="0">
                <a:latin typeface="Lucida Sans"/>
                <a:cs typeface="Lucida Sans"/>
              </a:rPr>
              <a:t>integrity </a:t>
            </a:r>
            <a:r>
              <a:rPr sz="1300" spc="-75" dirty="0">
                <a:latin typeface="Lucida Sans"/>
                <a:cs typeface="Lucida Sans"/>
              </a:rPr>
              <a:t>in, </a:t>
            </a:r>
            <a:r>
              <a:rPr sz="1300" spc="-50" dirty="0">
                <a:latin typeface="Lucida Sans"/>
                <a:cs typeface="Lucida Sans"/>
              </a:rPr>
              <a:t>and </a:t>
            </a:r>
            <a:r>
              <a:rPr sz="1300" spc="-15" dirty="0">
                <a:latin typeface="Lucida Sans"/>
                <a:cs typeface="Lucida Sans"/>
              </a:rPr>
              <a:t>see </a:t>
            </a:r>
            <a:r>
              <a:rPr sz="1300" spc="-50" dirty="0">
                <a:latin typeface="Lucida Sans"/>
                <a:cs typeface="Lucida Sans"/>
              </a:rPr>
              <a:t>the</a:t>
            </a:r>
            <a:r>
              <a:rPr sz="1300" spc="-100" dirty="0">
                <a:latin typeface="Lucida Sans"/>
                <a:cs typeface="Lucida Sans"/>
              </a:rPr>
              <a:t> </a:t>
            </a:r>
            <a:r>
              <a:rPr sz="1300" spc="-55" dirty="0">
                <a:latin typeface="Lucida Sans"/>
                <a:cs typeface="Lucida Sans"/>
              </a:rPr>
              <a:t>whole.</a:t>
            </a:r>
            <a:endParaRPr sz="1300" dirty="0">
              <a:latin typeface="Lucida Sans"/>
              <a:cs typeface="Lucida Sans"/>
            </a:endParaRPr>
          </a:p>
          <a:p>
            <a:pPr algn="just">
              <a:lnSpc>
                <a:spcPct val="100000"/>
              </a:lnSpc>
              <a:spcBef>
                <a:spcPts val="50"/>
              </a:spcBef>
            </a:pPr>
            <a:endParaRPr sz="1300" dirty="0">
              <a:latin typeface="Times New Roman"/>
              <a:cs typeface="Times New Roman"/>
            </a:endParaRPr>
          </a:p>
          <a:p>
            <a:pPr marL="12700" marR="43180" algn="just">
              <a:lnSpc>
                <a:spcPct val="100000"/>
              </a:lnSpc>
            </a:pPr>
            <a:r>
              <a:rPr sz="1300" b="1" spc="-45" dirty="0">
                <a:latin typeface="Arial"/>
                <a:cs typeface="Arial"/>
              </a:rPr>
              <a:t>Crystal </a:t>
            </a:r>
            <a:r>
              <a:rPr sz="1300" b="1" spc="-40" dirty="0">
                <a:latin typeface="Arial"/>
                <a:cs typeface="Arial"/>
              </a:rPr>
              <a:t>Clear: </a:t>
            </a:r>
            <a:r>
              <a:rPr sz="1300" spc="-60" dirty="0">
                <a:latin typeface="Lucida Sans"/>
                <a:cs typeface="Lucida Sans"/>
              </a:rPr>
              <a:t>This </a:t>
            </a:r>
            <a:r>
              <a:rPr sz="1300" spc="-55" dirty="0">
                <a:latin typeface="Lucida Sans"/>
                <a:cs typeface="Lucida Sans"/>
              </a:rPr>
              <a:t>methodology </a:t>
            </a:r>
            <a:r>
              <a:rPr sz="1300" spc="-40" dirty="0">
                <a:latin typeface="Lucida Sans"/>
                <a:cs typeface="Lucida Sans"/>
              </a:rPr>
              <a:t>can </a:t>
            </a:r>
            <a:r>
              <a:rPr sz="1300" spc="-25" dirty="0">
                <a:latin typeface="Lucida Sans"/>
                <a:cs typeface="Lucida Sans"/>
              </a:rPr>
              <a:t>be </a:t>
            </a:r>
            <a:r>
              <a:rPr sz="1300" spc="-45" dirty="0">
                <a:latin typeface="Lucida Sans"/>
                <a:cs typeface="Lucida Sans"/>
              </a:rPr>
              <a:t>used </a:t>
            </a:r>
            <a:r>
              <a:rPr sz="1300" spc="-65" dirty="0">
                <a:latin typeface="Lucida Sans"/>
                <a:cs typeface="Lucida Sans"/>
              </a:rPr>
              <a:t>with </a:t>
            </a:r>
            <a:r>
              <a:rPr sz="1300" spc="-55" dirty="0">
                <a:latin typeface="Lucida Sans"/>
                <a:cs typeface="Lucida Sans"/>
              </a:rPr>
              <a:t>teams </a:t>
            </a:r>
            <a:r>
              <a:rPr sz="1300" spc="-65" dirty="0">
                <a:latin typeface="Lucida Sans"/>
                <a:cs typeface="Lucida Sans"/>
              </a:rPr>
              <a:t>of </a:t>
            </a:r>
            <a:r>
              <a:rPr sz="1300" spc="-80" dirty="0">
                <a:latin typeface="Lucida Sans"/>
                <a:cs typeface="Lucida Sans"/>
              </a:rPr>
              <a:t>six </a:t>
            </a:r>
            <a:r>
              <a:rPr sz="1300" spc="-65" dirty="0">
                <a:latin typeface="Lucida Sans"/>
                <a:cs typeface="Lucida Sans"/>
              </a:rPr>
              <a:t>to </a:t>
            </a:r>
            <a:r>
              <a:rPr sz="1300" spc="-55" dirty="0">
                <a:latin typeface="Lucida Sans"/>
                <a:cs typeface="Lucida Sans"/>
              </a:rPr>
              <a:t>eight  </a:t>
            </a:r>
            <a:r>
              <a:rPr sz="1300" spc="-40" dirty="0">
                <a:latin typeface="Lucida Sans"/>
                <a:cs typeface="Lucida Sans"/>
              </a:rPr>
              <a:t>developers </a:t>
            </a:r>
            <a:r>
              <a:rPr sz="1300" spc="-50" dirty="0">
                <a:latin typeface="Lucida Sans"/>
                <a:cs typeface="Lucida Sans"/>
              </a:rPr>
              <a:t>and </a:t>
            </a:r>
            <a:r>
              <a:rPr sz="1300" spc="-75" dirty="0">
                <a:latin typeface="Lucida Sans"/>
                <a:cs typeface="Lucida Sans"/>
              </a:rPr>
              <a:t>it </a:t>
            </a:r>
            <a:r>
              <a:rPr sz="1300" spc="-45" dirty="0">
                <a:latin typeface="Lucida Sans"/>
                <a:cs typeface="Lucida Sans"/>
              </a:rPr>
              <a:t>focuses </a:t>
            </a:r>
            <a:r>
              <a:rPr sz="1300" spc="-60" dirty="0">
                <a:latin typeface="Lucida Sans"/>
                <a:cs typeface="Lucida Sans"/>
              </a:rPr>
              <a:t>on </a:t>
            </a:r>
            <a:r>
              <a:rPr sz="1300" spc="-50" dirty="0">
                <a:latin typeface="Lucida Sans"/>
                <a:cs typeface="Lucida Sans"/>
              </a:rPr>
              <a:t>the </a:t>
            </a:r>
            <a:r>
              <a:rPr sz="1300" spc="-45" dirty="0">
                <a:latin typeface="Lucida Sans"/>
                <a:cs typeface="Lucida Sans"/>
              </a:rPr>
              <a:t>people, </a:t>
            </a:r>
            <a:r>
              <a:rPr sz="1300" spc="-65" dirty="0">
                <a:latin typeface="Lucida Sans"/>
                <a:cs typeface="Lucida Sans"/>
              </a:rPr>
              <a:t>not </a:t>
            </a:r>
            <a:r>
              <a:rPr sz="1300" spc="-40" dirty="0">
                <a:latin typeface="Lucida Sans"/>
                <a:cs typeface="Lucida Sans"/>
              </a:rPr>
              <a:t>processes </a:t>
            </a:r>
            <a:r>
              <a:rPr sz="1300" spc="-65" dirty="0">
                <a:latin typeface="Lucida Sans"/>
                <a:cs typeface="Lucida Sans"/>
              </a:rPr>
              <a:t>or </a:t>
            </a:r>
            <a:r>
              <a:rPr sz="1300" spc="-60" dirty="0">
                <a:latin typeface="Lucida Sans"/>
                <a:cs typeface="Lucida Sans"/>
              </a:rPr>
              <a:t>artifacts. </a:t>
            </a:r>
            <a:r>
              <a:rPr sz="1300" spc="-50" dirty="0">
                <a:latin typeface="Lucida Sans"/>
                <a:cs typeface="Lucida Sans"/>
              </a:rPr>
              <a:t>Crystal  </a:t>
            </a:r>
            <a:r>
              <a:rPr sz="1300" spc="-40" dirty="0">
                <a:latin typeface="Lucida Sans"/>
                <a:cs typeface="Lucida Sans"/>
              </a:rPr>
              <a:t>Clear </a:t>
            </a:r>
            <a:r>
              <a:rPr sz="1300" spc="-50" dirty="0">
                <a:latin typeface="Lucida Sans"/>
                <a:cs typeface="Lucida Sans"/>
              </a:rPr>
              <a:t>requires the </a:t>
            </a:r>
            <a:r>
              <a:rPr sz="1300" spc="-65" dirty="0">
                <a:latin typeface="Lucida Sans"/>
                <a:cs typeface="Lucida Sans"/>
              </a:rPr>
              <a:t>following: </a:t>
            </a:r>
            <a:r>
              <a:rPr sz="1300" spc="-55" dirty="0">
                <a:latin typeface="Lucida Sans"/>
                <a:cs typeface="Lucida Sans"/>
              </a:rPr>
              <a:t>frequent </a:t>
            </a:r>
            <a:r>
              <a:rPr sz="1300" spc="-40" dirty="0">
                <a:latin typeface="Lucida Sans"/>
                <a:cs typeface="Lucida Sans"/>
              </a:rPr>
              <a:t>delivery </a:t>
            </a:r>
            <a:r>
              <a:rPr sz="1300" spc="-65" dirty="0">
                <a:latin typeface="Lucida Sans"/>
                <a:cs typeface="Lucida Sans"/>
              </a:rPr>
              <a:t>of </a:t>
            </a:r>
            <a:r>
              <a:rPr sz="1300" spc="-45" dirty="0">
                <a:latin typeface="Lucida Sans"/>
                <a:cs typeface="Lucida Sans"/>
              </a:rPr>
              <a:t>usable </a:t>
            </a:r>
            <a:r>
              <a:rPr sz="1300" spc="-30" dirty="0">
                <a:latin typeface="Lucida Sans"/>
                <a:cs typeface="Lucida Sans"/>
              </a:rPr>
              <a:t>code </a:t>
            </a:r>
            <a:r>
              <a:rPr sz="1300" spc="-65" dirty="0">
                <a:latin typeface="Lucida Sans"/>
                <a:cs typeface="Lucida Sans"/>
              </a:rPr>
              <a:t>to </a:t>
            </a:r>
            <a:r>
              <a:rPr sz="1300" spc="-55" dirty="0">
                <a:latin typeface="Lucida Sans"/>
                <a:cs typeface="Lucida Sans"/>
              </a:rPr>
              <a:t>users, </a:t>
            </a:r>
            <a:r>
              <a:rPr sz="1300" spc="-40" dirty="0">
                <a:latin typeface="Lucida Sans"/>
                <a:cs typeface="Lucida Sans"/>
              </a:rPr>
              <a:t>reflective  </a:t>
            </a:r>
            <a:r>
              <a:rPr sz="1300" spc="-65" dirty="0">
                <a:latin typeface="Lucida Sans"/>
                <a:cs typeface="Lucida Sans"/>
              </a:rPr>
              <a:t>improvement, </a:t>
            </a:r>
            <a:r>
              <a:rPr sz="1300" spc="-50" dirty="0">
                <a:latin typeface="Lucida Sans"/>
                <a:cs typeface="Lucida Sans"/>
              </a:rPr>
              <a:t>and </a:t>
            </a:r>
            <a:r>
              <a:rPr sz="1300" spc="-60" dirty="0">
                <a:latin typeface="Lucida Sans"/>
                <a:cs typeface="Lucida Sans"/>
              </a:rPr>
              <a:t>osmotic </a:t>
            </a:r>
            <a:r>
              <a:rPr sz="1300" spc="-65" dirty="0">
                <a:latin typeface="Lucida Sans"/>
                <a:cs typeface="Lucida Sans"/>
              </a:rPr>
              <a:t>communication </a:t>
            </a:r>
            <a:r>
              <a:rPr sz="1300" spc="-50" dirty="0">
                <a:latin typeface="Lucida Sans"/>
                <a:cs typeface="Lucida Sans"/>
              </a:rPr>
              <a:t>preferably </a:t>
            </a:r>
            <a:r>
              <a:rPr sz="1300" spc="-45" dirty="0">
                <a:latin typeface="Lucida Sans"/>
                <a:cs typeface="Lucida Sans"/>
              </a:rPr>
              <a:t>by </a:t>
            </a:r>
            <a:r>
              <a:rPr sz="1300" spc="-50" dirty="0">
                <a:latin typeface="Lucida Sans"/>
                <a:cs typeface="Lucida Sans"/>
              </a:rPr>
              <a:t>being </a:t>
            </a:r>
            <a:r>
              <a:rPr sz="1300" spc="-45" dirty="0">
                <a:latin typeface="Lucida Sans"/>
                <a:cs typeface="Lucida Sans"/>
              </a:rPr>
              <a:t>co-located.</a:t>
            </a:r>
            <a:endParaRPr sz="1300" dirty="0">
              <a:latin typeface="Lucida Sans"/>
              <a:cs typeface="Lucida Sans"/>
            </a:endParaRPr>
          </a:p>
        </p:txBody>
      </p:sp>
      <p:sp>
        <p:nvSpPr>
          <p:cNvPr id="3" name="object 3"/>
          <p:cNvSpPr txBox="1">
            <a:spLocks noGrp="1"/>
          </p:cNvSpPr>
          <p:nvPr>
            <p:ph type="title"/>
          </p:nvPr>
        </p:nvSpPr>
        <p:spPr>
          <a:xfrm>
            <a:off x="2971800" y="533400"/>
            <a:ext cx="2762250" cy="299720"/>
          </a:xfrm>
          <a:prstGeom prst="rect">
            <a:avLst/>
          </a:prstGeom>
        </p:spPr>
        <p:txBody>
          <a:bodyPr vert="horz" wrap="square" lIns="0" tIns="12700" rIns="0" bIns="0" rtlCol="0">
            <a:spAutoFit/>
          </a:bodyPr>
          <a:lstStyle/>
          <a:p>
            <a:pPr marL="12700">
              <a:lnSpc>
                <a:spcPct val="100000"/>
              </a:lnSpc>
              <a:spcBef>
                <a:spcPts val="100"/>
              </a:spcBef>
            </a:pPr>
            <a:r>
              <a:rPr spc="-45" dirty="0">
                <a:solidFill>
                  <a:srgbClr val="822537"/>
                </a:solidFill>
              </a:rPr>
              <a:t>Other </a:t>
            </a:r>
            <a:r>
              <a:rPr spc="-60" dirty="0">
                <a:solidFill>
                  <a:srgbClr val="822537"/>
                </a:solidFill>
              </a:rPr>
              <a:t>Agile</a:t>
            </a:r>
            <a:r>
              <a:rPr spc="-114" dirty="0">
                <a:solidFill>
                  <a:srgbClr val="822537"/>
                </a:solidFill>
              </a:rPr>
              <a:t> </a:t>
            </a:r>
            <a:r>
              <a:rPr spc="-65" dirty="0">
                <a:solidFill>
                  <a:srgbClr val="822537"/>
                </a:solidFill>
              </a:rPr>
              <a:t>Methodologies</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20</a:t>
            </a:r>
            <a:endParaRPr sz="4500" baseline="-1296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528320"/>
            <a:ext cx="8610752" cy="5196294"/>
          </a:xfrm>
          <a:prstGeom prst="rect">
            <a:avLst/>
          </a:prstGeom>
        </p:spPr>
        <p:txBody>
          <a:bodyPr vert="horz" wrap="square" lIns="0" tIns="12700" rIns="0" bIns="0" rtlCol="0">
            <a:spAutoFit/>
          </a:bodyPr>
          <a:lstStyle/>
          <a:p>
            <a:pPr marL="12700" marR="69850" algn="just">
              <a:lnSpc>
                <a:spcPct val="150000"/>
              </a:lnSpc>
              <a:spcBef>
                <a:spcPts val="100"/>
              </a:spcBef>
            </a:pPr>
            <a:r>
              <a:rPr sz="1600" spc="-30" dirty="0">
                <a:latin typeface="Lucida Sans"/>
                <a:cs typeface="Lucida Sans"/>
              </a:rPr>
              <a:t>Everyone </a:t>
            </a:r>
            <a:r>
              <a:rPr sz="1600" spc="-50" dirty="0">
                <a:latin typeface="Lucida Sans"/>
                <a:cs typeface="Lucida Sans"/>
              </a:rPr>
              <a:t>manages </a:t>
            </a:r>
            <a:r>
              <a:rPr sz="1600" spc="-55" dirty="0">
                <a:latin typeface="Lucida Sans"/>
                <a:cs typeface="Lucida Sans"/>
              </a:rPr>
              <a:t>projects, </a:t>
            </a:r>
            <a:r>
              <a:rPr sz="1600" spc="-50" dirty="0">
                <a:latin typeface="Lucida Sans"/>
                <a:cs typeface="Lucida Sans"/>
              </a:rPr>
              <a:t>whether they’re </a:t>
            </a:r>
            <a:r>
              <a:rPr sz="1600" spc="-25" dirty="0">
                <a:latin typeface="Lucida Sans"/>
                <a:cs typeface="Lucida Sans"/>
              </a:rPr>
              <a:t>a </a:t>
            </a:r>
            <a:r>
              <a:rPr sz="1600" spc="-50" dirty="0">
                <a:latin typeface="Lucida Sans"/>
                <a:cs typeface="Lucida Sans"/>
              </a:rPr>
              <a:t>certified project </a:t>
            </a:r>
            <a:r>
              <a:rPr sz="1600" spc="-55" dirty="0">
                <a:latin typeface="Lucida Sans"/>
                <a:cs typeface="Lucida Sans"/>
              </a:rPr>
              <a:t>manager </a:t>
            </a:r>
            <a:r>
              <a:rPr sz="1600" spc="-65" dirty="0">
                <a:latin typeface="Lucida Sans"/>
                <a:cs typeface="Lucida Sans"/>
              </a:rPr>
              <a:t>or</a:t>
            </a:r>
            <a:r>
              <a:rPr sz="1600" spc="-125" dirty="0">
                <a:latin typeface="Lucida Sans"/>
                <a:cs typeface="Lucida Sans"/>
              </a:rPr>
              <a:t> </a:t>
            </a:r>
            <a:r>
              <a:rPr sz="1600" spc="-70" dirty="0">
                <a:latin typeface="Lucida Sans"/>
                <a:cs typeface="Lucida Sans"/>
              </a:rPr>
              <a:t>not.  </a:t>
            </a:r>
            <a:r>
              <a:rPr sz="1600" spc="-50" dirty="0">
                <a:latin typeface="Lucida Sans"/>
                <a:cs typeface="Lucida Sans"/>
              </a:rPr>
              <a:t>Often the </a:t>
            </a:r>
            <a:r>
              <a:rPr sz="1600" spc="-35" dirty="0">
                <a:latin typeface="Lucida Sans"/>
                <a:cs typeface="Lucida Sans"/>
              </a:rPr>
              <a:t>people </a:t>
            </a:r>
            <a:r>
              <a:rPr sz="1600" spc="-60" dirty="0">
                <a:latin typeface="Lucida Sans"/>
                <a:cs typeface="Lucida Sans"/>
              </a:rPr>
              <a:t>managing </a:t>
            </a:r>
            <a:r>
              <a:rPr sz="1600" spc="-50" dirty="0">
                <a:latin typeface="Lucida Sans"/>
                <a:cs typeface="Lucida Sans"/>
              </a:rPr>
              <a:t>the </a:t>
            </a:r>
            <a:r>
              <a:rPr sz="1600" spc="-60" dirty="0">
                <a:latin typeface="Lucida Sans"/>
                <a:cs typeface="Lucida Sans"/>
              </a:rPr>
              <a:t>work </a:t>
            </a:r>
            <a:r>
              <a:rPr sz="1600" spc="-35" dirty="0">
                <a:latin typeface="Lucida Sans"/>
                <a:cs typeface="Lucida Sans"/>
              </a:rPr>
              <a:t>are </a:t>
            </a:r>
            <a:r>
              <a:rPr sz="1600" spc="-65" dirty="0">
                <a:latin typeface="Lucida Sans"/>
                <a:cs typeface="Lucida Sans"/>
              </a:rPr>
              <a:t>simply ‘winging </a:t>
            </a:r>
            <a:r>
              <a:rPr sz="1600" spc="-100" dirty="0">
                <a:latin typeface="Lucida Sans"/>
                <a:cs typeface="Lucida Sans"/>
              </a:rPr>
              <a:t>it’, </a:t>
            </a:r>
            <a:r>
              <a:rPr sz="1600" spc="-55" dirty="0">
                <a:latin typeface="Lucida Sans"/>
                <a:cs typeface="Lucida Sans"/>
              </a:rPr>
              <a:t>which </a:t>
            </a:r>
            <a:r>
              <a:rPr sz="1600" spc="-40" dirty="0">
                <a:latin typeface="Lucida Sans"/>
                <a:cs typeface="Lucida Sans"/>
              </a:rPr>
              <a:t>can </a:t>
            </a:r>
            <a:r>
              <a:rPr sz="1600" spc="-60" dirty="0">
                <a:latin typeface="Lucida Sans"/>
                <a:cs typeface="Lucida Sans"/>
              </a:rPr>
              <a:t>result </a:t>
            </a:r>
            <a:r>
              <a:rPr sz="1600" spc="-70" dirty="0">
                <a:latin typeface="Lucida Sans"/>
                <a:cs typeface="Lucida Sans"/>
              </a:rPr>
              <a:t>in  </a:t>
            </a:r>
            <a:r>
              <a:rPr sz="1600" spc="-25" dirty="0">
                <a:latin typeface="Lucida Sans"/>
                <a:cs typeface="Lucida Sans"/>
              </a:rPr>
              <a:t>a </a:t>
            </a:r>
            <a:r>
              <a:rPr sz="1600" spc="-55" dirty="0">
                <a:latin typeface="Lucida Sans"/>
                <a:cs typeface="Lucida Sans"/>
              </a:rPr>
              <a:t>struggle </a:t>
            </a:r>
            <a:r>
              <a:rPr sz="1600" spc="-65" dirty="0">
                <a:latin typeface="Lucida Sans"/>
                <a:cs typeface="Lucida Sans"/>
              </a:rPr>
              <a:t>to </a:t>
            </a:r>
            <a:r>
              <a:rPr sz="1600" spc="-50" dirty="0">
                <a:latin typeface="Lucida Sans"/>
                <a:cs typeface="Lucida Sans"/>
              </a:rPr>
              <a:t>manage </a:t>
            </a:r>
            <a:r>
              <a:rPr sz="1600" spc="-65" dirty="0">
                <a:latin typeface="Lucida Sans"/>
                <a:cs typeface="Lucida Sans"/>
              </a:rPr>
              <a:t>multiple </a:t>
            </a:r>
            <a:r>
              <a:rPr sz="1600" spc="-55" dirty="0">
                <a:latin typeface="Lucida Sans"/>
                <a:cs typeface="Lucida Sans"/>
              </a:rPr>
              <a:t>projects, </a:t>
            </a:r>
            <a:r>
              <a:rPr sz="1600" spc="-50" dirty="0">
                <a:latin typeface="Lucida Sans"/>
                <a:cs typeface="Lucida Sans"/>
              </a:rPr>
              <a:t>meet </a:t>
            </a:r>
            <a:r>
              <a:rPr sz="1600" spc="-45" dirty="0">
                <a:latin typeface="Lucida Sans"/>
                <a:cs typeface="Lucida Sans"/>
              </a:rPr>
              <a:t>deadlines, </a:t>
            </a:r>
            <a:r>
              <a:rPr sz="1600" spc="-50" dirty="0">
                <a:latin typeface="Lucida Sans"/>
                <a:cs typeface="Lucida Sans"/>
              </a:rPr>
              <a:t>and adapt </a:t>
            </a:r>
            <a:r>
              <a:rPr sz="1600" spc="-65" dirty="0">
                <a:latin typeface="Lucida Sans"/>
                <a:cs typeface="Lucida Sans"/>
              </a:rPr>
              <a:t>to </a:t>
            </a:r>
            <a:r>
              <a:rPr sz="1600" spc="-55" dirty="0">
                <a:latin typeface="Lucida Sans"/>
                <a:cs typeface="Lucida Sans"/>
              </a:rPr>
              <a:t>changing  </a:t>
            </a:r>
            <a:r>
              <a:rPr sz="1600" spc="-60" dirty="0">
                <a:latin typeface="Lucida Sans"/>
                <a:cs typeface="Lucida Sans"/>
              </a:rPr>
              <a:t>requirements.</a:t>
            </a:r>
            <a:endParaRPr sz="1600" dirty="0">
              <a:latin typeface="Lucida Sans"/>
              <a:cs typeface="Lucida Sans"/>
            </a:endParaRPr>
          </a:p>
          <a:p>
            <a:pPr algn="just">
              <a:lnSpc>
                <a:spcPct val="150000"/>
              </a:lnSpc>
              <a:spcBef>
                <a:spcPts val="10"/>
              </a:spcBef>
            </a:pPr>
            <a:endParaRPr sz="1600" dirty="0">
              <a:latin typeface="Times New Roman"/>
              <a:cs typeface="Times New Roman"/>
            </a:endParaRPr>
          </a:p>
          <a:p>
            <a:pPr marL="12700" marR="5080" algn="just">
              <a:lnSpc>
                <a:spcPct val="150000"/>
              </a:lnSpc>
              <a:spcBef>
                <a:spcPts val="5"/>
              </a:spcBef>
            </a:pPr>
            <a:r>
              <a:rPr sz="1600" u="sng" spc="-40" dirty="0">
                <a:solidFill>
                  <a:srgbClr val="205E9E"/>
                </a:solidFill>
                <a:uFill>
                  <a:solidFill>
                    <a:srgbClr val="205E9E"/>
                  </a:solidFill>
                </a:uFill>
                <a:latin typeface="Lucida Sans"/>
                <a:cs typeface="Lucida Sans"/>
                <a:hlinkClick r:id="rId2"/>
              </a:rPr>
              <a:t>Studies </a:t>
            </a:r>
            <a:r>
              <a:rPr sz="1600" u="sng" spc="-30" dirty="0">
                <a:solidFill>
                  <a:srgbClr val="205E9E"/>
                </a:solidFill>
                <a:uFill>
                  <a:solidFill>
                    <a:srgbClr val="205E9E"/>
                  </a:solidFill>
                </a:uFill>
                <a:latin typeface="Lucida Sans"/>
                <a:cs typeface="Lucida Sans"/>
                <a:hlinkClick r:id="rId2"/>
              </a:rPr>
              <a:t>have </a:t>
            </a:r>
            <a:r>
              <a:rPr sz="1600" u="sng" spc="-65" dirty="0">
                <a:solidFill>
                  <a:srgbClr val="205E9E"/>
                </a:solidFill>
                <a:uFill>
                  <a:solidFill>
                    <a:srgbClr val="205E9E"/>
                  </a:solidFill>
                </a:uFill>
                <a:latin typeface="Lucida Sans"/>
                <a:cs typeface="Lucida Sans"/>
                <a:hlinkClick r:id="rId2"/>
              </a:rPr>
              <a:t>found</a:t>
            </a:r>
            <a:r>
              <a:rPr sz="1600" spc="-65" dirty="0">
                <a:solidFill>
                  <a:srgbClr val="205E9E"/>
                </a:solidFill>
                <a:latin typeface="Lucida Sans"/>
                <a:cs typeface="Lucida Sans"/>
                <a:hlinkClick r:id="rId2"/>
              </a:rPr>
              <a:t> </a:t>
            </a:r>
            <a:r>
              <a:rPr sz="1600" spc="-65" dirty="0">
                <a:latin typeface="Lucida Sans"/>
                <a:cs typeface="Lucida Sans"/>
              </a:rPr>
              <a:t>that </a:t>
            </a:r>
            <a:r>
              <a:rPr sz="1600" spc="-50" dirty="0">
                <a:latin typeface="Lucida Sans"/>
                <a:cs typeface="Lucida Sans"/>
              </a:rPr>
              <a:t>companies who </a:t>
            </a:r>
            <a:r>
              <a:rPr sz="1600" spc="-40" dirty="0">
                <a:latin typeface="Lucida Sans"/>
                <a:cs typeface="Lucida Sans"/>
              </a:rPr>
              <a:t>use </a:t>
            </a:r>
            <a:r>
              <a:rPr sz="1600" spc="-25" dirty="0">
                <a:latin typeface="Lucida Sans"/>
                <a:cs typeface="Lucida Sans"/>
              </a:rPr>
              <a:t>a </a:t>
            </a:r>
            <a:r>
              <a:rPr sz="1600" spc="-55" dirty="0">
                <a:latin typeface="Lucida Sans"/>
                <a:cs typeface="Lucida Sans"/>
              </a:rPr>
              <a:t>standard </a:t>
            </a:r>
            <a:r>
              <a:rPr sz="1600" spc="-50" dirty="0">
                <a:latin typeface="Lucida Sans"/>
                <a:cs typeface="Lucida Sans"/>
              </a:rPr>
              <a:t>project </a:t>
            </a:r>
            <a:r>
              <a:rPr sz="1600" spc="-60" dirty="0">
                <a:latin typeface="Lucida Sans"/>
                <a:cs typeface="Lucida Sans"/>
              </a:rPr>
              <a:t>management  </a:t>
            </a:r>
            <a:r>
              <a:rPr sz="1600" spc="-55" dirty="0">
                <a:latin typeface="Lucida Sans"/>
                <a:cs typeface="Lucida Sans"/>
              </a:rPr>
              <a:t>methodology </a:t>
            </a:r>
            <a:r>
              <a:rPr sz="1600" spc="-30" dirty="0">
                <a:latin typeface="Lucida Sans"/>
                <a:cs typeface="Lucida Sans"/>
              </a:rPr>
              <a:t>have </a:t>
            </a:r>
            <a:r>
              <a:rPr sz="1600" spc="-50" dirty="0">
                <a:latin typeface="Lucida Sans"/>
                <a:cs typeface="Lucida Sans"/>
              </a:rPr>
              <a:t>had </a:t>
            </a:r>
            <a:r>
              <a:rPr sz="1600" spc="-30" dirty="0">
                <a:latin typeface="Lucida Sans"/>
                <a:cs typeface="Lucida Sans"/>
              </a:rPr>
              <a:t>“fewer </a:t>
            </a:r>
            <a:r>
              <a:rPr sz="1600" spc="-65" dirty="0">
                <a:latin typeface="Lucida Sans"/>
                <a:cs typeface="Lucida Sans"/>
              </a:rPr>
              <a:t>than half </a:t>
            </a:r>
            <a:r>
              <a:rPr sz="1600" spc="-35" dirty="0">
                <a:latin typeface="Lucida Sans"/>
                <a:cs typeface="Lucida Sans"/>
              </a:rPr>
              <a:t>as </a:t>
            </a:r>
            <a:r>
              <a:rPr sz="1600" spc="-65" dirty="0">
                <a:latin typeface="Lucida Sans"/>
                <a:cs typeface="Lucida Sans"/>
              </a:rPr>
              <a:t>many </a:t>
            </a:r>
            <a:r>
              <a:rPr sz="1600" spc="-50" dirty="0">
                <a:latin typeface="Lucida Sans"/>
                <a:cs typeface="Lucida Sans"/>
              </a:rPr>
              <a:t>project </a:t>
            </a:r>
            <a:r>
              <a:rPr sz="1600" spc="-55" dirty="0">
                <a:latin typeface="Lucida Sans"/>
                <a:cs typeface="Lucida Sans"/>
              </a:rPr>
              <a:t>failures </a:t>
            </a:r>
            <a:r>
              <a:rPr sz="1600" spc="-65" dirty="0">
                <a:latin typeface="Lucida Sans"/>
                <a:cs typeface="Lucida Sans"/>
              </a:rPr>
              <a:t>than </a:t>
            </a:r>
            <a:r>
              <a:rPr sz="1600" spc="-50" dirty="0">
                <a:latin typeface="Lucida Sans"/>
                <a:cs typeface="Lucida Sans"/>
              </a:rPr>
              <a:t>those </a:t>
            </a:r>
            <a:r>
              <a:rPr sz="1600" spc="-65" dirty="0">
                <a:latin typeface="Lucida Sans"/>
                <a:cs typeface="Lucida Sans"/>
              </a:rPr>
              <a:t>that  </a:t>
            </a:r>
            <a:r>
              <a:rPr sz="1600" spc="-60" dirty="0">
                <a:latin typeface="Lucida Sans"/>
                <a:cs typeface="Lucida Sans"/>
              </a:rPr>
              <a:t>did </a:t>
            </a:r>
            <a:r>
              <a:rPr sz="1600" spc="-65" dirty="0">
                <a:latin typeface="Lucida Sans"/>
                <a:cs typeface="Lucida Sans"/>
              </a:rPr>
              <a:t>not </a:t>
            </a:r>
            <a:r>
              <a:rPr sz="1600" spc="-30" dirty="0">
                <a:latin typeface="Lucida Sans"/>
                <a:cs typeface="Lucida Sans"/>
              </a:rPr>
              <a:t>have </a:t>
            </a:r>
            <a:r>
              <a:rPr sz="1600" spc="-55" dirty="0">
                <a:latin typeface="Lucida Sans"/>
                <a:cs typeface="Lucida Sans"/>
              </a:rPr>
              <a:t>one.” </a:t>
            </a:r>
            <a:r>
              <a:rPr sz="1600" spc="-50" dirty="0">
                <a:latin typeface="Lucida Sans"/>
                <a:cs typeface="Lucida Sans"/>
              </a:rPr>
              <a:t>With </a:t>
            </a:r>
            <a:r>
              <a:rPr sz="1600" spc="-65" dirty="0">
                <a:latin typeface="Lucida Sans"/>
                <a:cs typeface="Lucida Sans"/>
              </a:rPr>
              <a:t>this </a:t>
            </a:r>
            <a:r>
              <a:rPr sz="1600" spc="-70" dirty="0">
                <a:latin typeface="Lucida Sans"/>
                <a:cs typeface="Lucida Sans"/>
              </a:rPr>
              <a:t>in </a:t>
            </a:r>
            <a:r>
              <a:rPr sz="1600" spc="-80" dirty="0">
                <a:latin typeface="Lucida Sans"/>
                <a:cs typeface="Lucida Sans"/>
              </a:rPr>
              <a:t>mind, </a:t>
            </a:r>
            <a:r>
              <a:rPr sz="1600" spc="-40" dirty="0">
                <a:latin typeface="Lucida Sans"/>
                <a:cs typeface="Lucida Sans"/>
              </a:rPr>
              <a:t>anyone </a:t>
            </a:r>
            <a:r>
              <a:rPr sz="1600" spc="-50" dirty="0">
                <a:latin typeface="Lucida Sans"/>
                <a:cs typeface="Lucida Sans"/>
              </a:rPr>
              <a:t>who manages </a:t>
            </a:r>
            <a:r>
              <a:rPr sz="1600" spc="-60" dirty="0">
                <a:latin typeface="Lucida Sans"/>
                <a:cs typeface="Lucida Sans"/>
              </a:rPr>
              <a:t>work should </a:t>
            </a:r>
            <a:r>
              <a:rPr sz="1600" spc="-50" dirty="0">
                <a:latin typeface="Lucida Sans"/>
                <a:cs typeface="Lucida Sans"/>
              </a:rPr>
              <a:t>consider  </a:t>
            </a:r>
            <a:r>
              <a:rPr sz="1600" spc="-55" dirty="0">
                <a:latin typeface="Lucida Sans"/>
                <a:cs typeface="Lucida Sans"/>
              </a:rPr>
              <a:t>adopting </a:t>
            </a:r>
            <a:r>
              <a:rPr sz="1600" spc="-25" dirty="0">
                <a:latin typeface="Lucida Sans"/>
                <a:cs typeface="Lucida Sans"/>
              </a:rPr>
              <a:t>a </a:t>
            </a:r>
            <a:r>
              <a:rPr sz="1600" spc="-55" dirty="0">
                <a:latin typeface="Lucida Sans"/>
                <a:cs typeface="Lucida Sans"/>
              </a:rPr>
              <a:t>standard </a:t>
            </a:r>
            <a:r>
              <a:rPr sz="1600" spc="-50" dirty="0">
                <a:latin typeface="Lucida Sans"/>
                <a:cs typeface="Lucida Sans"/>
              </a:rPr>
              <a:t>project </a:t>
            </a:r>
            <a:r>
              <a:rPr sz="1600" spc="-60" dirty="0">
                <a:latin typeface="Lucida Sans"/>
                <a:cs typeface="Lucida Sans"/>
              </a:rPr>
              <a:t>management </a:t>
            </a:r>
            <a:r>
              <a:rPr sz="1600" spc="-65" dirty="0">
                <a:latin typeface="Lucida Sans"/>
                <a:cs typeface="Lucida Sans"/>
              </a:rPr>
              <a:t>method. </a:t>
            </a:r>
            <a:r>
              <a:rPr sz="1600" spc="-35" dirty="0">
                <a:latin typeface="Lucida Sans"/>
                <a:cs typeface="Lucida Sans"/>
              </a:rPr>
              <a:t>But </a:t>
            </a:r>
            <a:r>
              <a:rPr sz="1600" u="sng" spc="-65" dirty="0">
                <a:solidFill>
                  <a:srgbClr val="205E9E"/>
                </a:solidFill>
                <a:uFill>
                  <a:solidFill>
                    <a:srgbClr val="205E9E"/>
                  </a:solidFill>
                </a:uFill>
                <a:latin typeface="Lucida Sans"/>
                <a:cs typeface="Lucida Sans"/>
                <a:hlinkClick r:id="rId3"/>
              </a:rPr>
              <a:t>with </a:t>
            </a:r>
            <a:r>
              <a:rPr sz="1600" u="sng" spc="-55" dirty="0">
                <a:solidFill>
                  <a:srgbClr val="205E9E"/>
                </a:solidFill>
                <a:uFill>
                  <a:solidFill>
                    <a:srgbClr val="205E9E"/>
                  </a:solidFill>
                </a:uFill>
                <a:latin typeface="Lucida Sans"/>
                <a:cs typeface="Lucida Sans"/>
                <a:hlinkClick r:id="rId3"/>
              </a:rPr>
              <a:t>all </a:t>
            </a:r>
            <a:r>
              <a:rPr sz="1600" u="sng" spc="-50" dirty="0">
                <a:solidFill>
                  <a:srgbClr val="205E9E"/>
                </a:solidFill>
                <a:uFill>
                  <a:solidFill>
                    <a:srgbClr val="205E9E"/>
                  </a:solidFill>
                </a:uFill>
                <a:latin typeface="Lucida Sans"/>
                <a:cs typeface="Lucida Sans"/>
                <a:hlinkClick r:id="rId3"/>
              </a:rPr>
              <a:t>the </a:t>
            </a:r>
            <a:r>
              <a:rPr sz="1600" u="sng" spc="-10" dirty="0">
                <a:solidFill>
                  <a:srgbClr val="205E9E"/>
                </a:solidFill>
                <a:uFill>
                  <a:solidFill>
                    <a:srgbClr val="205E9E"/>
                  </a:solidFill>
                </a:uFill>
                <a:latin typeface="Lucida Sans"/>
                <a:cs typeface="Lucida Sans"/>
                <a:hlinkClick r:id="rId3"/>
              </a:rPr>
              <a:t>PM </a:t>
            </a:r>
            <a:r>
              <a:rPr sz="1600" u="sng" spc="-60" dirty="0">
                <a:solidFill>
                  <a:srgbClr val="205E9E"/>
                </a:solidFill>
                <a:uFill>
                  <a:solidFill>
                    <a:srgbClr val="205E9E"/>
                  </a:solidFill>
                </a:uFill>
                <a:latin typeface="Lucida Sans"/>
                <a:cs typeface="Lucida Sans"/>
                <a:hlinkClick r:id="rId3"/>
              </a:rPr>
              <a:t>methods </a:t>
            </a:r>
            <a:r>
              <a:rPr sz="1600" spc="-60" dirty="0">
                <a:solidFill>
                  <a:srgbClr val="205E9E"/>
                </a:solidFill>
                <a:latin typeface="Lucida Sans"/>
                <a:cs typeface="Lucida Sans"/>
              </a:rPr>
              <a:t> </a:t>
            </a:r>
            <a:r>
              <a:rPr sz="1600" spc="-65" dirty="0">
                <a:latin typeface="Lucida Sans"/>
                <a:cs typeface="Lucida Sans"/>
              </a:rPr>
              <a:t>out </a:t>
            </a:r>
            <a:r>
              <a:rPr sz="1600" spc="-55" dirty="0">
                <a:latin typeface="Lucida Sans"/>
                <a:cs typeface="Lucida Sans"/>
              </a:rPr>
              <a:t>there, </a:t>
            </a:r>
            <a:r>
              <a:rPr sz="1600" spc="-50" dirty="0">
                <a:latin typeface="Lucida Sans"/>
                <a:cs typeface="Lucida Sans"/>
              </a:rPr>
              <a:t>how </a:t>
            </a:r>
            <a:r>
              <a:rPr sz="1600" spc="-35" dirty="0">
                <a:latin typeface="Lucida Sans"/>
                <a:cs typeface="Lucida Sans"/>
              </a:rPr>
              <a:t>are </a:t>
            </a:r>
            <a:r>
              <a:rPr sz="1600" spc="-50" dirty="0">
                <a:latin typeface="Lucida Sans"/>
                <a:cs typeface="Lucida Sans"/>
              </a:rPr>
              <a:t>you </a:t>
            </a:r>
            <a:r>
              <a:rPr sz="1600" spc="-65" dirty="0">
                <a:latin typeface="Lucida Sans"/>
                <a:cs typeface="Lucida Sans"/>
              </a:rPr>
              <a:t>to </a:t>
            </a:r>
            <a:r>
              <a:rPr sz="1600" spc="-55" dirty="0">
                <a:latin typeface="Lucida Sans"/>
                <a:cs typeface="Lucida Sans"/>
              </a:rPr>
              <a:t>know which </a:t>
            </a:r>
            <a:r>
              <a:rPr sz="1600" spc="-35" dirty="0">
                <a:latin typeface="Lucida Sans"/>
                <a:cs typeface="Lucida Sans"/>
              </a:rPr>
              <a:t>one </a:t>
            </a:r>
            <a:r>
              <a:rPr sz="1600" spc="-55" dirty="0">
                <a:latin typeface="Lucida Sans"/>
                <a:cs typeface="Lucida Sans"/>
              </a:rPr>
              <a:t>is </a:t>
            </a:r>
            <a:r>
              <a:rPr sz="1600" spc="-45" dirty="0">
                <a:latin typeface="Lucida Sans"/>
                <a:cs typeface="Lucida Sans"/>
              </a:rPr>
              <a:t>best </a:t>
            </a:r>
            <a:r>
              <a:rPr sz="1600" spc="-70" dirty="0">
                <a:latin typeface="Lucida Sans"/>
                <a:cs typeface="Lucida Sans"/>
              </a:rPr>
              <a:t>for </a:t>
            </a:r>
            <a:r>
              <a:rPr sz="1600" spc="-60" dirty="0">
                <a:latin typeface="Lucida Sans"/>
                <a:cs typeface="Lucida Sans"/>
              </a:rPr>
              <a:t>your work management  </a:t>
            </a:r>
            <a:r>
              <a:rPr sz="1600" spc="-30" dirty="0">
                <a:latin typeface="Lucida Sans"/>
                <a:cs typeface="Lucida Sans"/>
              </a:rPr>
              <a:t>needs?</a:t>
            </a:r>
            <a:endParaRPr sz="1600" dirty="0">
              <a:latin typeface="Lucida Sans"/>
              <a:cs typeface="Lucida Sans"/>
            </a:endParaRPr>
          </a:p>
          <a:p>
            <a:pPr algn="just">
              <a:lnSpc>
                <a:spcPct val="150000"/>
              </a:lnSpc>
              <a:spcBef>
                <a:spcPts val="50"/>
              </a:spcBef>
            </a:pPr>
            <a:endParaRPr sz="1600" dirty="0">
              <a:latin typeface="Times New Roman"/>
              <a:cs typeface="Times New Roman"/>
            </a:endParaRPr>
          </a:p>
          <a:p>
            <a:pPr marL="12700" marR="26034" algn="just">
              <a:lnSpc>
                <a:spcPct val="150000"/>
              </a:lnSpc>
            </a:pPr>
            <a:r>
              <a:rPr sz="1600" spc="-60" dirty="0">
                <a:latin typeface="Lucida Sans"/>
                <a:cs typeface="Lucida Sans"/>
              </a:rPr>
              <a:t>In </a:t>
            </a:r>
            <a:r>
              <a:rPr sz="1600" spc="-65" dirty="0">
                <a:latin typeface="Lucida Sans"/>
                <a:cs typeface="Lucida Sans"/>
              </a:rPr>
              <a:t>this </a:t>
            </a:r>
            <a:r>
              <a:rPr sz="1600" spc="-45" dirty="0">
                <a:latin typeface="Lucida Sans"/>
                <a:cs typeface="Lucida Sans"/>
              </a:rPr>
              <a:t>e-book, </a:t>
            </a:r>
            <a:r>
              <a:rPr sz="1600" spc="-50" dirty="0">
                <a:latin typeface="Lucida Sans"/>
                <a:cs typeface="Lucida Sans"/>
              </a:rPr>
              <a:t>we’ll </a:t>
            </a:r>
            <a:r>
              <a:rPr sz="1600" spc="-45" dirty="0">
                <a:latin typeface="Lucida Sans"/>
                <a:cs typeface="Lucida Sans"/>
              </a:rPr>
              <a:t>take </a:t>
            </a:r>
            <a:r>
              <a:rPr sz="1600" spc="-25" dirty="0">
                <a:latin typeface="Lucida Sans"/>
                <a:cs typeface="Lucida Sans"/>
              </a:rPr>
              <a:t>a </a:t>
            </a:r>
            <a:r>
              <a:rPr sz="1600" spc="-55" dirty="0">
                <a:latin typeface="Lucida Sans"/>
                <a:cs typeface="Lucida Sans"/>
              </a:rPr>
              <a:t>look at </a:t>
            </a:r>
            <a:r>
              <a:rPr sz="1600" spc="-50" dirty="0">
                <a:latin typeface="Lucida Sans"/>
                <a:cs typeface="Lucida Sans"/>
              </a:rPr>
              <a:t>the </a:t>
            </a:r>
            <a:r>
              <a:rPr sz="1600" spc="-45" dirty="0">
                <a:latin typeface="Lucida Sans"/>
                <a:cs typeface="Lucida Sans"/>
              </a:rPr>
              <a:t>Agile </a:t>
            </a:r>
            <a:r>
              <a:rPr sz="1600" spc="-50" dirty="0">
                <a:latin typeface="Lucida Sans"/>
                <a:cs typeface="Lucida Sans"/>
              </a:rPr>
              <a:t>project </a:t>
            </a:r>
            <a:r>
              <a:rPr sz="1600" spc="-60" dirty="0">
                <a:latin typeface="Lucida Sans"/>
                <a:cs typeface="Lucida Sans"/>
              </a:rPr>
              <a:t>management </a:t>
            </a:r>
            <a:r>
              <a:rPr sz="1600" spc="-65" dirty="0">
                <a:latin typeface="Lucida Sans"/>
                <a:cs typeface="Lucida Sans"/>
              </a:rPr>
              <a:t>philosophy.  </a:t>
            </a:r>
            <a:r>
              <a:rPr sz="1600" spc="-50" dirty="0">
                <a:latin typeface="Lucida Sans"/>
                <a:cs typeface="Lucida Sans"/>
              </a:rPr>
              <a:t>We’ll </a:t>
            </a:r>
            <a:r>
              <a:rPr sz="1600" spc="-35" dirty="0">
                <a:latin typeface="Lucida Sans"/>
                <a:cs typeface="Lucida Sans"/>
              </a:rPr>
              <a:t>give </a:t>
            </a:r>
            <a:r>
              <a:rPr sz="1600" spc="-50" dirty="0">
                <a:latin typeface="Lucida Sans"/>
                <a:cs typeface="Lucida Sans"/>
              </a:rPr>
              <a:t>an </a:t>
            </a:r>
            <a:r>
              <a:rPr sz="1600" spc="-35" dirty="0">
                <a:latin typeface="Lucida Sans"/>
                <a:cs typeface="Lucida Sans"/>
              </a:rPr>
              <a:t>overview </a:t>
            </a:r>
            <a:r>
              <a:rPr sz="1600" spc="-65" dirty="0">
                <a:latin typeface="Lucida Sans"/>
                <a:cs typeface="Lucida Sans"/>
              </a:rPr>
              <a:t>of </a:t>
            </a:r>
            <a:r>
              <a:rPr sz="1600" spc="-50" dirty="0">
                <a:latin typeface="Lucida Sans"/>
                <a:cs typeface="Lucida Sans"/>
              </a:rPr>
              <a:t>the </a:t>
            </a:r>
            <a:r>
              <a:rPr sz="1600" spc="-60" dirty="0">
                <a:latin typeface="Lucida Sans"/>
                <a:cs typeface="Lucida Sans"/>
              </a:rPr>
              <a:t>top </a:t>
            </a:r>
            <a:r>
              <a:rPr sz="1600" spc="-45" dirty="0">
                <a:latin typeface="Lucida Sans"/>
                <a:cs typeface="Lucida Sans"/>
              </a:rPr>
              <a:t>Agile </a:t>
            </a:r>
            <a:r>
              <a:rPr sz="1600" spc="-65" dirty="0">
                <a:latin typeface="Lucida Sans"/>
                <a:cs typeface="Lucida Sans"/>
              </a:rPr>
              <a:t>methods, </a:t>
            </a:r>
            <a:r>
              <a:rPr sz="1600" spc="-50" dirty="0">
                <a:latin typeface="Lucida Sans"/>
                <a:cs typeface="Lucida Sans"/>
              </a:rPr>
              <a:t>provide the </a:t>
            </a:r>
            <a:r>
              <a:rPr sz="1600" spc="-40" dirty="0">
                <a:latin typeface="Lucida Sans"/>
                <a:cs typeface="Lucida Sans"/>
              </a:rPr>
              <a:t>advantages </a:t>
            </a:r>
            <a:r>
              <a:rPr sz="1600" spc="-50" dirty="0">
                <a:latin typeface="Lucida Sans"/>
                <a:cs typeface="Lucida Sans"/>
              </a:rPr>
              <a:t>and  </a:t>
            </a:r>
            <a:r>
              <a:rPr sz="1600" spc="-45" dirty="0">
                <a:latin typeface="Lucida Sans"/>
                <a:cs typeface="Lucida Sans"/>
              </a:rPr>
              <a:t>disadvantages </a:t>
            </a:r>
            <a:r>
              <a:rPr sz="1600" spc="-65" dirty="0">
                <a:latin typeface="Lucida Sans"/>
                <a:cs typeface="Lucida Sans"/>
              </a:rPr>
              <a:t>of </a:t>
            </a:r>
            <a:r>
              <a:rPr sz="1600" spc="-40" dirty="0">
                <a:latin typeface="Lucida Sans"/>
                <a:cs typeface="Lucida Sans"/>
              </a:rPr>
              <a:t>each, </a:t>
            </a:r>
            <a:r>
              <a:rPr sz="1600" spc="-50" dirty="0">
                <a:latin typeface="Lucida Sans"/>
                <a:cs typeface="Lucida Sans"/>
              </a:rPr>
              <a:t>and </a:t>
            </a:r>
            <a:r>
              <a:rPr sz="1600" spc="-55" dirty="0">
                <a:latin typeface="Lucida Sans"/>
                <a:cs typeface="Lucida Sans"/>
              </a:rPr>
              <a:t>tell </a:t>
            </a:r>
            <a:r>
              <a:rPr sz="1600" spc="-50" dirty="0">
                <a:latin typeface="Lucida Sans"/>
                <a:cs typeface="Lucida Sans"/>
              </a:rPr>
              <a:t>you how you </a:t>
            </a:r>
            <a:r>
              <a:rPr sz="1600" spc="-40" dirty="0">
                <a:latin typeface="Lucida Sans"/>
                <a:cs typeface="Lucida Sans"/>
              </a:rPr>
              <a:t>can </a:t>
            </a:r>
            <a:r>
              <a:rPr sz="1600" spc="-45" dirty="0">
                <a:latin typeface="Lucida Sans"/>
                <a:cs typeface="Lucida Sans"/>
              </a:rPr>
              <a:t>get </a:t>
            </a:r>
            <a:r>
              <a:rPr sz="1600" spc="-55" dirty="0">
                <a:latin typeface="Lucida Sans"/>
                <a:cs typeface="Lucida Sans"/>
              </a:rPr>
              <a:t>started </a:t>
            </a:r>
            <a:r>
              <a:rPr sz="1600" spc="-65" dirty="0">
                <a:latin typeface="Lucida Sans"/>
                <a:cs typeface="Lucida Sans"/>
              </a:rPr>
              <a:t>implementing </a:t>
            </a:r>
            <a:r>
              <a:rPr sz="1600" spc="-45" dirty="0">
                <a:latin typeface="Lucida Sans"/>
                <a:cs typeface="Lucida Sans"/>
              </a:rPr>
              <a:t>Agile  practices </a:t>
            </a:r>
            <a:r>
              <a:rPr sz="1600" spc="-65" dirty="0">
                <a:latin typeface="Lucida Sans"/>
                <a:cs typeface="Lucida Sans"/>
              </a:rPr>
              <a:t>to </a:t>
            </a:r>
            <a:r>
              <a:rPr sz="1600" spc="-45" dirty="0">
                <a:latin typeface="Lucida Sans"/>
                <a:cs typeface="Lucida Sans"/>
              </a:rPr>
              <a:t>ensure </a:t>
            </a:r>
            <a:r>
              <a:rPr sz="1600" spc="-60" dirty="0">
                <a:latin typeface="Lucida Sans"/>
                <a:cs typeface="Lucida Sans"/>
              </a:rPr>
              <a:t>your </a:t>
            </a:r>
            <a:r>
              <a:rPr sz="1600" spc="-70" dirty="0">
                <a:latin typeface="Lucida Sans"/>
                <a:cs typeface="Lucida Sans"/>
              </a:rPr>
              <a:t>next </a:t>
            </a:r>
            <a:r>
              <a:rPr sz="1600" spc="-50" dirty="0">
                <a:latin typeface="Lucida Sans"/>
                <a:cs typeface="Lucida Sans"/>
              </a:rPr>
              <a:t>project </a:t>
            </a:r>
            <a:r>
              <a:rPr sz="1600" spc="-55" dirty="0">
                <a:latin typeface="Lucida Sans"/>
                <a:cs typeface="Lucida Sans"/>
              </a:rPr>
              <a:t>is </a:t>
            </a:r>
            <a:r>
              <a:rPr sz="1600" spc="-25" dirty="0">
                <a:latin typeface="Lucida Sans"/>
                <a:cs typeface="Lucida Sans"/>
              </a:rPr>
              <a:t>a</a:t>
            </a:r>
            <a:r>
              <a:rPr sz="1600" spc="-95" dirty="0">
                <a:latin typeface="Lucida Sans"/>
                <a:cs typeface="Lucida Sans"/>
              </a:rPr>
              <a:t> </a:t>
            </a:r>
            <a:r>
              <a:rPr sz="1600" spc="-40" dirty="0">
                <a:latin typeface="Lucida Sans"/>
                <a:cs typeface="Lucida Sans"/>
              </a:rPr>
              <a:t>success.</a:t>
            </a:r>
            <a:endParaRPr sz="1600" dirty="0">
              <a:latin typeface="Lucida Sans"/>
              <a:cs typeface="Lucida Sans"/>
            </a:endParaRPr>
          </a:p>
        </p:txBody>
      </p:sp>
      <p:sp>
        <p:nvSpPr>
          <p:cNvPr id="7" name="object 7"/>
          <p:cNvSpPr txBox="1">
            <a:spLocks noGrp="1"/>
          </p:cNvSpPr>
          <p:nvPr>
            <p:ph type="title"/>
          </p:nvPr>
        </p:nvSpPr>
        <p:spPr>
          <a:xfrm>
            <a:off x="3733800" y="228600"/>
            <a:ext cx="1266190" cy="299720"/>
          </a:xfrm>
          <a:prstGeom prst="rect">
            <a:avLst/>
          </a:prstGeom>
        </p:spPr>
        <p:txBody>
          <a:bodyPr vert="horz" wrap="square" lIns="0" tIns="12700" rIns="0" bIns="0" rtlCol="0">
            <a:spAutoFit/>
          </a:bodyPr>
          <a:lstStyle/>
          <a:p>
            <a:pPr marL="12700">
              <a:lnSpc>
                <a:spcPct val="100000"/>
              </a:lnSpc>
              <a:spcBef>
                <a:spcPts val="100"/>
              </a:spcBef>
            </a:pPr>
            <a:r>
              <a:rPr spc="-65" dirty="0">
                <a:solidFill>
                  <a:srgbClr val="285176"/>
                </a:solidFill>
              </a:rPr>
              <a:t>Introduction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a:t>
            </a:r>
            <a:endParaRPr sz="4500" baseline="-12962"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80296" y="381000"/>
            <a:ext cx="4383405"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023E38"/>
                </a:solidFill>
              </a:rPr>
              <a:t>How </a:t>
            </a:r>
            <a:r>
              <a:rPr sz="2600" spc="-55" dirty="0">
                <a:solidFill>
                  <a:srgbClr val="023E38"/>
                </a:solidFill>
              </a:rPr>
              <a:t>to </a:t>
            </a:r>
            <a:r>
              <a:rPr sz="2600" spc="-70" dirty="0">
                <a:solidFill>
                  <a:srgbClr val="023E38"/>
                </a:solidFill>
              </a:rPr>
              <a:t>Get </a:t>
            </a:r>
            <a:r>
              <a:rPr sz="2600" spc="-75" dirty="0">
                <a:solidFill>
                  <a:srgbClr val="023E38"/>
                </a:solidFill>
              </a:rPr>
              <a:t>Started </a:t>
            </a:r>
            <a:r>
              <a:rPr sz="2600" spc="-60" dirty="0">
                <a:solidFill>
                  <a:srgbClr val="023E38"/>
                </a:solidFill>
              </a:rPr>
              <a:t>with</a:t>
            </a:r>
            <a:r>
              <a:rPr sz="2600" spc="-305" dirty="0">
                <a:solidFill>
                  <a:srgbClr val="023E38"/>
                </a:solidFill>
              </a:rPr>
              <a:t> </a:t>
            </a:r>
            <a:r>
              <a:rPr sz="2600" spc="-90" dirty="0">
                <a:solidFill>
                  <a:srgbClr val="023E38"/>
                </a:solidFill>
              </a:rPr>
              <a:t>Agile</a:t>
            </a:r>
            <a:endParaRPr sz="26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21</a:t>
            </a:r>
            <a:endParaRPr sz="4500" baseline="-12962"/>
          </a:p>
        </p:txBody>
      </p:sp>
      <p:sp>
        <p:nvSpPr>
          <p:cNvPr id="10" name="Rectangle 9"/>
          <p:cNvSpPr/>
          <p:nvPr/>
        </p:nvSpPr>
        <p:spPr>
          <a:xfrm>
            <a:off x="685800" y="1143000"/>
            <a:ext cx="7848600" cy="923330"/>
          </a:xfrm>
          <a:prstGeom prst="rect">
            <a:avLst/>
          </a:prstGeom>
        </p:spPr>
        <p:txBody>
          <a:bodyPr wrap="square">
            <a:spAutoFit/>
          </a:bodyPr>
          <a:lstStyle/>
          <a:p>
            <a:r>
              <a:rPr lang="en-US" i="1" spc="-5" dirty="0"/>
              <a:t>Getting </a:t>
            </a:r>
            <a:r>
              <a:rPr lang="en-US" i="1" spc="10" dirty="0"/>
              <a:t>started with </a:t>
            </a:r>
            <a:r>
              <a:rPr lang="en-US" i="1" spc="5" dirty="0"/>
              <a:t>Agile can </a:t>
            </a:r>
            <a:r>
              <a:rPr lang="en-US" i="1" spc="20" dirty="0"/>
              <a:t>be </a:t>
            </a:r>
            <a:r>
              <a:rPr lang="en-US" i="1" spc="-45" dirty="0"/>
              <a:t>easy.</a:t>
            </a:r>
            <a:r>
              <a:rPr lang="en-US" i="1" spc="-320" dirty="0"/>
              <a:t> </a:t>
            </a:r>
            <a:endParaRPr lang="en-US" i="1" spc="-320" dirty="0" smtClean="0"/>
          </a:p>
          <a:p>
            <a:r>
              <a:rPr lang="en-US" i="1" spc="-35" dirty="0" smtClean="0"/>
              <a:t>We’ll  </a:t>
            </a:r>
            <a:r>
              <a:rPr lang="en-US" spc="20" dirty="0"/>
              <a:t>take </a:t>
            </a:r>
            <a:r>
              <a:rPr lang="en-US" spc="30" dirty="0"/>
              <a:t>a </a:t>
            </a:r>
            <a:r>
              <a:rPr lang="en-US" spc="20" dirty="0"/>
              <a:t>look </a:t>
            </a:r>
            <a:r>
              <a:rPr lang="en-US" spc="30" dirty="0"/>
              <a:t>at a </a:t>
            </a:r>
            <a:r>
              <a:rPr lang="en-US" spc="10" dirty="0"/>
              <a:t>few </a:t>
            </a:r>
            <a:r>
              <a:rPr lang="en-US" spc="-10" dirty="0"/>
              <a:t>ways </a:t>
            </a:r>
            <a:r>
              <a:rPr lang="en-US" spc="25" dirty="0"/>
              <a:t>to </a:t>
            </a:r>
            <a:r>
              <a:rPr lang="en-US" spc="-5" dirty="0"/>
              <a:t>implement </a:t>
            </a:r>
            <a:r>
              <a:rPr lang="en-US" spc="5" dirty="0" smtClean="0"/>
              <a:t>Agile </a:t>
            </a:r>
            <a:r>
              <a:rPr lang="en-US" dirty="0"/>
              <a:t>practices </a:t>
            </a:r>
            <a:r>
              <a:rPr lang="en-US" spc="20" dirty="0"/>
              <a:t>and </a:t>
            </a:r>
            <a:r>
              <a:rPr lang="en-US" spc="10" dirty="0"/>
              <a:t>how </a:t>
            </a:r>
            <a:r>
              <a:rPr lang="en-US" spc="25" dirty="0"/>
              <a:t>to </a:t>
            </a:r>
            <a:r>
              <a:rPr lang="en-US" spc="10" dirty="0"/>
              <a:t>pick the right  </a:t>
            </a:r>
            <a:r>
              <a:rPr lang="en-US" spc="5" dirty="0"/>
              <a:t>Agile</a:t>
            </a:r>
            <a:r>
              <a:rPr lang="en-US" spc="-40" dirty="0"/>
              <a:t> </a:t>
            </a:r>
            <a:r>
              <a:rPr lang="en-US" dirty="0"/>
              <a:t>tool.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143000"/>
            <a:ext cx="8229600" cy="3413755"/>
          </a:xfrm>
          <a:prstGeom prst="rect">
            <a:avLst/>
          </a:prstGeom>
        </p:spPr>
        <p:txBody>
          <a:bodyPr vert="horz" wrap="square" lIns="0" tIns="12700" rIns="0" bIns="0" rtlCol="0">
            <a:spAutoFit/>
          </a:bodyPr>
          <a:lstStyle/>
          <a:p>
            <a:pPr marL="12700" marR="130810" algn="just">
              <a:lnSpc>
                <a:spcPct val="100000"/>
              </a:lnSpc>
              <a:spcBef>
                <a:spcPts val="100"/>
              </a:spcBef>
            </a:pPr>
            <a:r>
              <a:rPr sz="1300" spc="-35" dirty="0">
                <a:latin typeface="Lucida Sans"/>
                <a:cs typeface="Lucida Sans"/>
              </a:rPr>
              <a:t>Whichever </a:t>
            </a:r>
            <a:r>
              <a:rPr sz="1300" spc="-55" dirty="0">
                <a:latin typeface="Lucida Sans"/>
                <a:cs typeface="Lucida Sans"/>
              </a:rPr>
              <a:t>route </a:t>
            </a:r>
            <a:r>
              <a:rPr sz="1300" spc="-50" dirty="0">
                <a:latin typeface="Lucida Sans"/>
                <a:cs typeface="Lucida Sans"/>
              </a:rPr>
              <a:t>you </a:t>
            </a:r>
            <a:r>
              <a:rPr sz="1300" spc="-45" dirty="0">
                <a:latin typeface="Lucida Sans"/>
                <a:cs typeface="Lucida Sans"/>
              </a:rPr>
              <a:t>choose, </a:t>
            </a:r>
            <a:r>
              <a:rPr sz="1300" spc="-60" dirty="0">
                <a:latin typeface="Lucida Sans"/>
                <a:cs typeface="Lucida Sans"/>
              </a:rPr>
              <a:t>remember </a:t>
            </a:r>
            <a:r>
              <a:rPr sz="1300" spc="-65" dirty="0">
                <a:latin typeface="Lucida Sans"/>
                <a:cs typeface="Lucida Sans"/>
              </a:rPr>
              <a:t>that </a:t>
            </a:r>
            <a:r>
              <a:rPr sz="1300" spc="-45" dirty="0">
                <a:latin typeface="Lucida Sans"/>
                <a:cs typeface="Lucida Sans"/>
              </a:rPr>
              <a:t>Agile </a:t>
            </a:r>
            <a:r>
              <a:rPr sz="1300" spc="-55" dirty="0">
                <a:latin typeface="Lucida Sans"/>
                <a:cs typeface="Lucida Sans"/>
              </a:rPr>
              <a:t>is </a:t>
            </a:r>
            <a:r>
              <a:rPr sz="1300" spc="-60" dirty="0">
                <a:latin typeface="Lucida Sans"/>
                <a:cs typeface="Lucida Sans"/>
              </a:rPr>
              <a:t>flexible </a:t>
            </a:r>
            <a:r>
              <a:rPr sz="1300" spc="-70" dirty="0">
                <a:latin typeface="Lucida Sans"/>
                <a:cs typeface="Lucida Sans"/>
              </a:rPr>
              <a:t>in </a:t>
            </a:r>
            <a:r>
              <a:rPr sz="1300" spc="-65" dirty="0">
                <a:latin typeface="Lucida Sans"/>
                <a:cs typeface="Lucida Sans"/>
              </a:rPr>
              <a:t>its </a:t>
            </a:r>
            <a:r>
              <a:rPr sz="1300" spc="-35" dirty="0">
                <a:latin typeface="Lucida Sans"/>
                <a:cs typeface="Lucida Sans"/>
              </a:rPr>
              <a:t>very </a:t>
            </a:r>
            <a:r>
              <a:rPr sz="1300" spc="-60" dirty="0">
                <a:latin typeface="Lucida Sans"/>
                <a:cs typeface="Lucida Sans"/>
              </a:rPr>
              <a:t>nature.  </a:t>
            </a:r>
            <a:r>
              <a:rPr sz="1300" spc="-40" dirty="0">
                <a:latin typeface="Lucida Sans"/>
                <a:cs typeface="Lucida Sans"/>
              </a:rPr>
              <a:t>There </a:t>
            </a:r>
            <a:r>
              <a:rPr sz="1300" spc="-55" dirty="0">
                <a:latin typeface="Lucida Sans"/>
                <a:cs typeface="Lucida Sans"/>
              </a:rPr>
              <a:t>is </a:t>
            </a:r>
            <a:r>
              <a:rPr sz="1300" spc="-60" dirty="0">
                <a:latin typeface="Lucida Sans"/>
                <a:cs typeface="Lucida Sans"/>
              </a:rPr>
              <a:t>no </a:t>
            </a:r>
            <a:r>
              <a:rPr sz="1300" spc="-55" dirty="0">
                <a:latin typeface="Lucida Sans"/>
                <a:cs typeface="Lucida Sans"/>
              </a:rPr>
              <a:t>wrong </a:t>
            </a:r>
            <a:r>
              <a:rPr sz="1300" spc="-65" dirty="0">
                <a:latin typeface="Lucida Sans"/>
                <a:cs typeface="Lucida Sans"/>
              </a:rPr>
              <a:t>or </a:t>
            </a:r>
            <a:r>
              <a:rPr sz="1300" spc="-70" dirty="0">
                <a:latin typeface="Lucida Sans"/>
                <a:cs typeface="Lucida Sans"/>
              </a:rPr>
              <a:t>right </a:t>
            </a:r>
            <a:r>
              <a:rPr sz="1300" spc="-35" dirty="0">
                <a:latin typeface="Lucida Sans"/>
                <a:cs typeface="Lucida Sans"/>
              </a:rPr>
              <a:t>way </a:t>
            </a:r>
            <a:r>
              <a:rPr sz="1300" spc="-65" dirty="0">
                <a:latin typeface="Lucida Sans"/>
                <a:cs typeface="Lucida Sans"/>
              </a:rPr>
              <a:t>to </a:t>
            </a:r>
            <a:r>
              <a:rPr sz="1300" spc="-45" dirty="0">
                <a:latin typeface="Lucida Sans"/>
                <a:cs typeface="Lucida Sans"/>
              </a:rPr>
              <a:t>get </a:t>
            </a:r>
            <a:r>
              <a:rPr sz="1300" spc="-55" dirty="0">
                <a:latin typeface="Lucida Sans"/>
                <a:cs typeface="Lucida Sans"/>
              </a:rPr>
              <a:t>started </a:t>
            </a:r>
            <a:r>
              <a:rPr sz="1300" spc="-65" dirty="0">
                <a:latin typeface="Lucida Sans"/>
                <a:cs typeface="Lucida Sans"/>
              </a:rPr>
              <a:t>with</a:t>
            </a:r>
            <a:r>
              <a:rPr sz="1300" spc="-114" dirty="0">
                <a:latin typeface="Lucida Sans"/>
                <a:cs typeface="Lucida Sans"/>
              </a:rPr>
              <a:t> </a:t>
            </a:r>
            <a:r>
              <a:rPr sz="1300" spc="-50" dirty="0">
                <a:latin typeface="Lucida Sans"/>
                <a:cs typeface="Lucida Sans"/>
              </a:rPr>
              <a:t>Agile.</a:t>
            </a:r>
            <a:endParaRPr sz="1300" dirty="0">
              <a:latin typeface="Lucida Sans"/>
              <a:cs typeface="Lucida Sans"/>
            </a:endParaRPr>
          </a:p>
          <a:p>
            <a:pPr algn="just">
              <a:lnSpc>
                <a:spcPct val="100000"/>
              </a:lnSpc>
            </a:pPr>
            <a:endParaRPr sz="1300" dirty="0">
              <a:latin typeface="Times New Roman"/>
              <a:cs typeface="Times New Roman"/>
            </a:endParaRPr>
          </a:p>
          <a:p>
            <a:pPr marL="16510" marR="106045" algn="just">
              <a:lnSpc>
                <a:spcPct val="100000"/>
              </a:lnSpc>
            </a:pPr>
            <a:r>
              <a:rPr sz="1300" b="1" spc="-40" dirty="0">
                <a:latin typeface="Arial"/>
                <a:cs typeface="Arial"/>
              </a:rPr>
              <a:t>Stand up </a:t>
            </a:r>
            <a:r>
              <a:rPr sz="1300" b="1" spc="-35" dirty="0">
                <a:latin typeface="Arial"/>
                <a:cs typeface="Arial"/>
              </a:rPr>
              <a:t>Meetings: </a:t>
            </a:r>
            <a:r>
              <a:rPr sz="1300" spc="-35" dirty="0">
                <a:latin typeface="Lucida Sans"/>
                <a:cs typeface="Lucida Sans"/>
              </a:rPr>
              <a:t>A </a:t>
            </a:r>
            <a:r>
              <a:rPr sz="1300" spc="-60" dirty="0">
                <a:latin typeface="Lucida Sans"/>
                <a:cs typeface="Lucida Sans"/>
              </a:rPr>
              <a:t>simple </a:t>
            </a:r>
            <a:r>
              <a:rPr sz="1300" spc="-35" dirty="0">
                <a:latin typeface="Lucida Sans"/>
                <a:cs typeface="Lucida Sans"/>
              </a:rPr>
              <a:t>way </a:t>
            </a:r>
            <a:r>
              <a:rPr sz="1300" spc="-65" dirty="0">
                <a:latin typeface="Lucida Sans"/>
                <a:cs typeface="Lucida Sans"/>
              </a:rPr>
              <a:t>to </a:t>
            </a:r>
            <a:r>
              <a:rPr sz="1300" spc="-45" dirty="0">
                <a:latin typeface="Lucida Sans"/>
                <a:cs typeface="Lucida Sans"/>
              </a:rPr>
              <a:t>get </a:t>
            </a:r>
            <a:r>
              <a:rPr sz="1300" spc="-55" dirty="0">
                <a:latin typeface="Lucida Sans"/>
                <a:cs typeface="Lucida Sans"/>
              </a:rPr>
              <a:t>started </a:t>
            </a:r>
            <a:r>
              <a:rPr sz="1300" spc="-65" dirty="0">
                <a:latin typeface="Lucida Sans"/>
                <a:cs typeface="Lucida Sans"/>
              </a:rPr>
              <a:t>with </a:t>
            </a:r>
            <a:r>
              <a:rPr sz="1300" spc="-45" dirty="0">
                <a:latin typeface="Lucida Sans"/>
                <a:cs typeface="Lucida Sans"/>
              </a:rPr>
              <a:t>Agile </a:t>
            </a:r>
            <a:r>
              <a:rPr sz="1300" spc="-55" dirty="0">
                <a:latin typeface="Lucida Sans"/>
                <a:cs typeface="Lucida Sans"/>
              </a:rPr>
              <a:t>is </a:t>
            </a:r>
            <a:r>
              <a:rPr sz="1300" spc="-65" dirty="0">
                <a:latin typeface="Lucida Sans"/>
                <a:cs typeface="Lucida Sans"/>
              </a:rPr>
              <a:t>to </a:t>
            </a:r>
            <a:r>
              <a:rPr sz="1300" spc="-50" dirty="0">
                <a:latin typeface="Lucida Sans"/>
                <a:cs typeface="Lucida Sans"/>
              </a:rPr>
              <a:t>incorporate  daily </a:t>
            </a:r>
            <a:r>
              <a:rPr sz="1300" spc="-55" dirty="0">
                <a:latin typeface="Lucida Sans"/>
                <a:cs typeface="Lucida Sans"/>
              </a:rPr>
              <a:t>stand-up meetings </a:t>
            </a:r>
            <a:r>
              <a:rPr sz="1300" spc="-65" dirty="0">
                <a:latin typeface="Lucida Sans"/>
                <a:cs typeface="Lucida Sans"/>
              </a:rPr>
              <a:t>into </a:t>
            </a:r>
            <a:r>
              <a:rPr sz="1300" spc="-60" dirty="0">
                <a:latin typeface="Lucida Sans"/>
                <a:cs typeface="Lucida Sans"/>
              </a:rPr>
              <a:t>your </a:t>
            </a:r>
            <a:r>
              <a:rPr sz="1300" spc="-55" dirty="0">
                <a:latin typeface="Lucida Sans"/>
                <a:cs typeface="Lucida Sans"/>
              </a:rPr>
              <a:t>project. </a:t>
            </a:r>
            <a:r>
              <a:rPr sz="1300" spc="-50" dirty="0">
                <a:latin typeface="Lucida Sans"/>
                <a:cs typeface="Lucida Sans"/>
              </a:rPr>
              <a:t>Daily </a:t>
            </a:r>
            <a:r>
              <a:rPr sz="1300" spc="-55" dirty="0">
                <a:latin typeface="Lucida Sans"/>
                <a:cs typeface="Lucida Sans"/>
              </a:rPr>
              <a:t>stand-up meetings </a:t>
            </a:r>
            <a:r>
              <a:rPr sz="1300" spc="-35" dirty="0">
                <a:latin typeface="Lucida Sans"/>
                <a:cs typeface="Lucida Sans"/>
              </a:rPr>
              <a:t>are </a:t>
            </a:r>
            <a:r>
              <a:rPr sz="1300" spc="-25" dirty="0">
                <a:latin typeface="Lucida Sans"/>
                <a:cs typeface="Lucida Sans"/>
              </a:rPr>
              <a:t>easy </a:t>
            </a:r>
            <a:r>
              <a:rPr sz="1300" spc="-65" dirty="0">
                <a:latin typeface="Lucida Sans"/>
                <a:cs typeface="Lucida Sans"/>
              </a:rPr>
              <a:t>to  </a:t>
            </a:r>
            <a:r>
              <a:rPr sz="1300" spc="-50" dirty="0">
                <a:latin typeface="Lucida Sans"/>
                <a:cs typeface="Lucida Sans"/>
              </a:rPr>
              <a:t>incorporate </a:t>
            </a:r>
            <a:r>
              <a:rPr sz="1300" spc="-65" dirty="0">
                <a:latin typeface="Lucida Sans"/>
                <a:cs typeface="Lucida Sans"/>
              </a:rPr>
              <a:t>into </a:t>
            </a:r>
            <a:r>
              <a:rPr sz="1300" spc="-45" dirty="0">
                <a:latin typeface="Lucida Sans"/>
                <a:cs typeface="Lucida Sans"/>
              </a:rPr>
              <a:t>any </a:t>
            </a:r>
            <a:r>
              <a:rPr sz="1300" spc="-50" dirty="0">
                <a:latin typeface="Lucida Sans"/>
                <a:cs typeface="Lucida Sans"/>
              </a:rPr>
              <a:t>project </a:t>
            </a:r>
            <a:r>
              <a:rPr sz="1300" spc="-55" dirty="0">
                <a:latin typeface="Lucida Sans"/>
                <a:cs typeface="Lucida Sans"/>
              </a:rPr>
              <a:t>methodology </a:t>
            </a:r>
            <a:r>
              <a:rPr sz="1300" spc="-50" dirty="0">
                <a:latin typeface="Lucida Sans"/>
                <a:cs typeface="Lucida Sans"/>
              </a:rPr>
              <a:t>you </a:t>
            </a:r>
            <a:r>
              <a:rPr sz="1300" spc="-40" dirty="0">
                <a:latin typeface="Lucida Sans"/>
                <a:cs typeface="Lucida Sans"/>
              </a:rPr>
              <a:t>already use </a:t>
            </a:r>
            <a:r>
              <a:rPr sz="1300" spc="-35" dirty="0">
                <a:latin typeface="Lucida Sans"/>
                <a:cs typeface="Lucida Sans"/>
              </a:rPr>
              <a:t>(even </a:t>
            </a:r>
            <a:r>
              <a:rPr sz="1300" spc="-55" dirty="0">
                <a:latin typeface="Lucida Sans"/>
                <a:cs typeface="Lucida Sans"/>
              </a:rPr>
              <a:t>Waterfall)</a:t>
            </a:r>
            <a:r>
              <a:rPr sz="1300" spc="-160" dirty="0">
                <a:latin typeface="Lucida Sans"/>
                <a:cs typeface="Lucida Sans"/>
              </a:rPr>
              <a:t> </a:t>
            </a:r>
            <a:r>
              <a:rPr sz="1300" spc="-50" dirty="0">
                <a:latin typeface="Lucida Sans"/>
                <a:cs typeface="Lucida Sans"/>
              </a:rPr>
              <a:t>and  </a:t>
            </a:r>
            <a:r>
              <a:rPr sz="1300" spc="-70" dirty="0">
                <a:latin typeface="Lucida Sans"/>
                <a:cs typeface="Lucida Sans"/>
              </a:rPr>
              <a:t>don’t </a:t>
            </a:r>
            <a:r>
              <a:rPr sz="1300" spc="-50" dirty="0">
                <a:latin typeface="Lucida Sans"/>
                <a:cs typeface="Lucida Sans"/>
              </a:rPr>
              <a:t>require </a:t>
            </a:r>
            <a:r>
              <a:rPr sz="1300" spc="-45" dirty="0">
                <a:latin typeface="Lucida Sans"/>
                <a:cs typeface="Lucida Sans"/>
              </a:rPr>
              <a:t>any </a:t>
            </a:r>
            <a:r>
              <a:rPr sz="1300" spc="-65" dirty="0">
                <a:latin typeface="Lucida Sans"/>
                <a:cs typeface="Lucida Sans"/>
              </a:rPr>
              <a:t>training or </a:t>
            </a:r>
            <a:r>
              <a:rPr sz="1300" spc="-45" dirty="0">
                <a:latin typeface="Lucida Sans"/>
                <a:cs typeface="Lucida Sans"/>
              </a:rPr>
              <a:t>knowledge</a:t>
            </a:r>
            <a:r>
              <a:rPr sz="1300" spc="-70" dirty="0">
                <a:latin typeface="Lucida Sans"/>
                <a:cs typeface="Lucida Sans"/>
              </a:rPr>
              <a:t> transfer.</a:t>
            </a:r>
            <a:endParaRPr sz="1300" dirty="0">
              <a:latin typeface="Lucida Sans"/>
              <a:cs typeface="Lucida Sans"/>
            </a:endParaRPr>
          </a:p>
          <a:p>
            <a:pPr algn="just">
              <a:lnSpc>
                <a:spcPct val="100000"/>
              </a:lnSpc>
              <a:spcBef>
                <a:spcPts val="45"/>
              </a:spcBef>
            </a:pPr>
            <a:endParaRPr sz="1300" dirty="0">
              <a:latin typeface="Times New Roman"/>
              <a:cs typeface="Times New Roman"/>
            </a:endParaRPr>
          </a:p>
          <a:p>
            <a:pPr marL="16510" marR="13335" algn="just">
              <a:lnSpc>
                <a:spcPct val="100000"/>
              </a:lnSpc>
            </a:pPr>
            <a:r>
              <a:rPr sz="1300" b="1" spc="-45" dirty="0">
                <a:latin typeface="Arial"/>
                <a:cs typeface="Arial"/>
              </a:rPr>
              <a:t>Kanban </a:t>
            </a:r>
            <a:r>
              <a:rPr sz="1300" b="1" spc="-50" dirty="0">
                <a:latin typeface="Arial"/>
                <a:cs typeface="Arial"/>
              </a:rPr>
              <a:t>Board: </a:t>
            </a:r>
            <a:r>
              <a:rPr sz="1300" spc="-55" dirty="0">
                <a:latin typeface="Lucida Sans"/>
                <a:cs typeface="Lucida Sans"/>
              </a:rPr>
              <a:t>Another </a:t>
            </a:r>
            <a:r>
              <a:rPr sz="1300" spc="-35" dirty="0">
                <a:latin typeface="Lucida Sans"/>
                <a:cs typeface="Lucida Sans"/>
              </a:rPr>
              <a:t>way </a:t>
            </a:r>
            <a:r>
              <a:rPr sz="1300" spc="-65" dirty="0">
                <a:latin typeface="Lucida Sans"/>
                <a:cs typeface="Lucida Sans"/>
              </a:rPr>
              <a:t>to </a:t>
            </a:r>
            <a:r>
              <a:rPr sz="1300" spc="-50" dirty="0">
                <a:latin typeface="Lucida Sans"/>
                <a:cs typeface="Lucida Sans"/>
              </a:rPr>
              <a:t>incorporate </a:t>
            </a:r>
            <a:r>
              <a:rPr sz="1300" spc="-45" dirty="0">
                <a:latin typeface="Lucida Sans"/>
                <a:cs typeface="Lucida Sans"/>
              </a:rPr>
              <a:t>Agile practices </a:t>
            </a:r>
            <a:r>
              <a:rPr sz="1300" spc="-55" dirty="0">
                <a:latin typeface="Lucida Sans"/>
                <a:cs typeface="Lucida Sans"/>
              </a:rPr>
              <a:t>is </a:t>
            </a:r>
            <a:r>
              <a:rPr sz="1300" spc="-65" dirty="0">
                <a:latin typeface="Lucida Sans"/>
                <a:cs typeface="Lucida Sans"/>
              </a:rPr>
              <a:t>to </a:t>
            </a:r>
            <a:r>
              <a:rPr sz="1300" spc="-35" dirty="0">
                <a:latin typeface="Lucida Sans"/>
                <a:cs typeface="Lucida Sans"/>
              </a:rPr>
              <a:t>create </a:t>
            </a:r>
            <a:r>
              <a:rPr sz="1300" spc="-50" dirty="0">
                <a:latin typeface="Lucida Sans"/>
                <a:cs typeface="Lucida Sans"/>
              </a:rPr>
              <a:t>and </a:t>
            </a:r>
            <a:r>
              <a:rPr sz="1300" spc="-40" dirty="0">
                <a:latin typeface="Lucida Sans"/>
                <a:cs typeface="Lucida Sans"/>
              </a:rPr>
              <a:t>use  </a:t>
            </a:r>
            <a:r>
              <a:rPr sz="1300" spc="-25" dirty="0">
                <a:latin typeface="Lucida Sans"/>
                <a:cs typeface="Lucida Sans"/>
              </a:rPr>
              <a:t>a </a:t>
            </a:r>
            <a:r>
              <a:rPr sz="1300" spc="-55" dirty="0">
                <a:latin typeface="Lucida Sans"/>
                <a:cs typeface="Lucida Sans"/>
              </a:rPr>
              <a:t>Kanban </a:t>
            </a:r>
            <a:r>
              <a:rPr sz="1300" spc="-60" dirty="0">
                <a:latin typeface="Lucida Sans"/>
                <a:cs typeface="Lucida Sans"/>
              </a:rPr>
              <a:t>board. </a:t>
            </a:r>
            <a:r>
              <a:rPr sz="1300" spc="-45" dirty="0">
                <a:latin typeface="Lucida Sans"/>
                <a:cs typeface="Lucida Sans"/>
              </a:rPr>
              <a:t>The </a:t>
            </a:r>
            <a:r>
              <a:rPr sz="1300" spc="-55" dirty="0">
                <a:latin typeface="Lucida Sans"/>
                <a:cs typeface="Lucida Sans"/>
              </a:rPr>
              <a:t>Kanban board is </a:t>
            </a:r>
            <a:r>
              <a:rPr sz="1300" spc="-60" dirty="0">
                <a:latin typeface="Lucida Sans"/>
                <a:cs typeface="Lucida Sans"/>
              </a:rPr>
              <a:t>simple tool </a:t>
            </a:r>
            <a:r>
              <a:rPr sz="1300" spc="-65" dirty="0">
                <a:latin typeface="Lucida Sans"/>
                <a:cs typeface="Lucida Sans"/>
              </a:rPr>
              <a:t>to </a:t>
            </a:r>
            <a:r>
              <a:rPr sz="1300" spc="-50" dirty="0">
                <a:latin typeface="Lucida Sans"/>
                <a:cs typeface="Lucida Sans"/>
              </a:rPr>
              <a:t>help </a:t>
            </a:r>
            <a:r>
              <a:rPr sz="1300" spc="-60" dirty="0">
                <a:latin typeface="Lucida Sans"/>
                <a:cs typeface="Lucida Sans"/>
              </a:rPr>
              <a:t>your team </a:t>
            </a:r>
            <a:r>
              <a:rPr sz="1300" spc="-55" dirty="0">
                <a:latin typeface="Lucida Sans"/>
                <a:cs typeface="Lucida Sans"/>
              </a:rPr>
              <a:t>visualize  </a:t>
            </a:r>
            <a:r>
              <a:rPr sz="1300" spc="-50" dirty="0">
                <a:latin typeface="Lucida Sans"/>
                <a:cs typeface="Lucida Sans"/>
              </a:rPr>
              <a:t>the </a:t>
            </a:r>
            <a:r>
              <a:rPr sz="1300" spc="-60" dirty="0">
                <a:latin typeface="Lucida Sans"/>
                <a:cs typeface="Lucida Sans"/>
              </a:rPr>
              <a:t>flow </a:t>
            </a:r>
            <a:r>
              <a:rPr sz="1300" spc="-65" dirty="0">
                <a:latin typeface="Lucida Sans"/>
                <a:cs typeface="Lucida Sans"/>
              </a:rPr>
              <a:t>of </a:t>
            </a:r>
            <a:r>
              <a:rPr sz="1300" spc="-60" dirty="0">
                <a:latin typeface="Lucida Sans"/>
                <a:cs typeface="Lucida Sans"/>
              </a:rPr>
              <a:t>work </a:t>
            </a:r>
            <a:r>
              <a:rPr sz="1300" spc="-35" dirty="0">
                <a:latin typeface="Lucida Sans"/>
                <a:cs typeface="Lucida Sans"/>
              </a:rPr>
              <a:t>as </a:t>
            </a:r>
            <a:r>
              <a:rPr sz="1300" spc="-80" dirty="0">
                <a:latin typeface="Lucida Sans"/>
                <a:cs typeface="Lucida Sans"/>
              </a:rPr>
              <a:t>it’s </a:t>
            </a:r>
            <a:r>
              <a:rPr sz="1300" spc="-55" dirty="0">
                <a:latin typeface="Lucida Sans"/>
                <a:cs typeface="Lucida Sans"/>
              </a:rPr>
              <a:t>getting done. </a:t>
            </a:r>
            <a:r>
              <a:rPr sz="1300" spc="-15" dirty="0">
                <a:latin typeface="Lucida Sans"/>
                <a:cs typeface="Lucida Sans"/>
              </a:rPr>
              <a:t>Use </a:t>
            </a:r>
            <a:r>
              <a:rPr sz="1300" spc="-50" dirty="0">
                <a:latin typeface="Lucida Sans"/>
                <a:cs typeface="Lucida Sans"/>
              </a:rPr>
              <a:t>the </a:t>
            </a:r>
            <a:r>
              <a:rPr sz="1300" spc="-55" dirty="0">
                <a:latin typeface="Lucida Sans"/>
                <a:cs typeface="Lucida Sans"/>
              </a:rPr>
              <a:t>board </a:t>
            </a:r>
            <a:r>
              <a:rPr sz="1300" spc="-65" dirty="0">
                <a:latin typeface="Lucida Sans"/>
                <a:cs typeface="Lucida Sans"/>
              </a:rPr>
              <a:t>during </a:t>
            </a:r>
            <a:r>
              <a:rPr sz="1300" spc="-55" dirty="0">
                <a:latin typeface="Lucida Sans"/>
                <a:cs typeface="Lucida Sans"/>
              </a:rPr>
              <a:t>stand-up meetings </a:t>
            </a:r>
            <a:r>
              <a:rPr sz="1300" spc="-65" dirty="0">
                <a:latin typeface="Lucida Sans"/>
                <a:cs typeface="Lucida Sans"/>
              </a:rPr>
              <a:t>to  </a:t>
            </a:r>
            <a:r>
              <a:rPr sz="1300" spc="-50" dirty="0">
                <a:latin typeface="Lucida Sans"/>
                <a:cs typeface="Lucida Sans"/>
              </a:rPr>
              <a:t>discuss </a:t>
            </a:r>
            <a:r>
              <a:rPr sz="1300" spc="-60" dirty="0">
                <a:latin typeface="Lucida Sans"/>
                <a:cs typeface="Lucida Sans"/>
              </a:rPr>
              <a:t>current work </a:t>
            </a:r>
            <a:r>
              <a:rPr sz="1300" spc="-70" dirty="0">
                <a:latin typeface="Lucida Sans"/>
                <a:cs typeface="Lucida Sans"/>
              </a:rPr>
              <a:t>in </a:t>
            </a:r>
            <a:r>
              <a:rPr sz="1300" spc="-50" dirty="0">
                <a:latin typeface="Lucida Sans"/>
                <a:cs typeface="Lucida Sans"/>
              </a:rPr>
              <a:t>progress </a:t>
            </a:r>
            <a:r>
              <a:rPr sz="1300" spc="-65" dirty="0">
                <a:latin typeface="Lucida Sans"/>
                <a:cs typeface="Lucida Sans"/>
              </a:rPr>
              <a:t>or </a:t>
            </a:r>
            <a:r>
              <a:rPr sz="1300" spc="-50" dirty="0">
                <a:latin typeface="Lucida Sans"/>
                <a:cs typeface="Lucida Sans"/>
              </a:rPr>
              <a:t>display </a:t>
            </a:r>
            <a:r>
              <a:rPr sz="1300" spc="-75" dirty="0">
                <a:latin typeface="Lucida Sans"/>
                <a:cs typeface="Lucida Sans"/>
              </a:rPr>
              <a:t>it </a:t>
            </a:r>
            <a:r>
              <a:rPr sz="1300" spc="-35" dirty="0">
                <a:latin typeface="Lucida Sans"/>
                <a:cs typeface="Lucida Sans"/>
              </a:rPr>
              <a:t>where </a:t>
            </a:r>
            <a:r>
              <a:rPr sz="1300" spc="-60" dirty="0">
                <a:latin typeface="Lucida Sans"/>
                <a:cs typeface="Lucida Sans"/>
              </a:rPr>
              <a:t>your team </a:t>
            </a:r>
            <a:r>
              <a:rPr sz="1300" spc="-40" dirty="0">
                <a:latin typeface="Lucida Sans"/>
                <a:cs typeface="Lucida Sans"/>
              </a:rPr>
              <a:t>can easily </a:t>
            </a:r>
            <a:r>
              <a:rPr sz="1300" spc="-25" dirty="0">
                <a:latin typeface="Lucida Sans"/>
                <a:cs typeface="Lucida Sans"/>
              </a:rPr>
              <a:t>access  </a:t>
            </a:r>
            <a:r>
              <a:rPr sz="1300" spc="-75" dirty="0">
                <a:latin typeface="Lucida Sans"/>
                <a:cs typeface="Lucida Sans"/>
              </a:rPr>
              <a:t>it </a:t>
            </a:r>
            <a:r>
              <a:rPr sz="1300" spc="-65" dirty="0">
                <a:latin typeface="Lucida Sans"/>
                <a:cs typeface="Lucida Sans"/>
              </a:rPr>
              <a:t>to </a:t>
            </a:r>
            <a:r>
              <a:rPr sz="1300" spc="-55" dirty="0">
                <a:latin typeface="Lucida Sans"/>
                <a:cs typeface="Lucida Sans"/>
              </a:rPr>
              <a:t>make </a:t>
            </a:r>
            <a:r>
              <a:rPr sz="1300" spc="-50" dirty="0">
                <a:latin typeface="Lucida Sans"/>
                <a:cs typeface="Lucida Sans"/>
              </a:rPr>
              <a:t>updates </a:t>
            </a:r>
            <a:r>
              <a:rPr sz="1300" spc="-65" dirty="0">
                <a:latin typeface="Lucida Sans"/>
                <a:cs typeface="Lucida Sans"/>
              </a:rPr>
              <a:t>to </a:t>
            </a:r>
            <a:r>
              <a:rPr sz="1300" spc="-55" dirty="0">
                <a:latin typeface="Lucida Sans"/>
                <a:cs typeface="Lucida Sans"/>
              </a:rPr>
              <a:t>task </a:t>
            </a:r>
            <a:r>
              <a:rPr sz="1300" spc="-65" dirty="0">
                <a:latin typeface="Lucida Sans"/>
                <a:cs typeface="Lucida Sans"/>
              </a:rPr>
              <a:t>status.</a:t>
            </a:r>
            <a:endParaRPr sz="1300" dirty="0">
              <a:latin typeface="Lucida Sans"/>
              <a:cs typeface="Lucida Sans"/>
            </a:endParaRPr>
          </a:p>
          <a:p>
            <a:pPr algn="just">
              <a:lnSpc>
                <a:spcPct val="100000"/>
              </a:lnSpc>
              <a:spcBef>
                <a:spcPts val="45"/>
              </a:spcBef>
            </a:pPr>
            <a:endParaRPr sz="1300" dirty="0">
              <a:latin typeface="Times New Roman"/>
              <a:cs typeface="Times New Roman"/>
            </a:endParaRPr>
          </a:p>
          <a:p>
            <a:pPr marL="16510" marR="5080" algn="just">
              <a:lnSpc>
                <a:spcPct val="100000"/>
              </a:lnSpc>
            </a:pPr>
            <a:r>
              <a:rPr sz="1300" b="1" spc="-40" dirty="0">
                <a:latin typeface="Arial"/>
                <a:cs typeface="Arial"/>
              </a:rPr>
              <a:t>Changing </a:t>
            </a:r>
            <a:r>
              <a:rPr sz="1300" b="1" spc="-55" dirty="0">
                <a:latin typeface="Arial"/>
                <a:cs typeface="Arial"/>
              </a:rPr>
              <a:t>Team </a:t>
            </a:r>
            <a:r>
              <a:rPr sz="1300" b="1" spc="-65" dirty="0">
                <a:latin typeface="Arial"/>
                <a:cs typeface="Arial"/>
              </a:rPr>
              <a:t>Roles: </a:t>
            </a:r>
            <a:r>
              <a:rPr sz="1300" spc="-30" dirty="0">
                <a:latin typeface="Lucida Sans"/>
                <a:cs typeface="Lucida Sans"/>
              </a:rPr>
              <a:t>Some </a:t>
            </a:r>
            <a:r>
              <a:rPr sz="1300" spc="-60" dirty="0">
                <a:latin typeface="Lucida Sans"/>
                <a:cs typeface="Lucida Sans"/>
              </a:rPr>
              <a:t>methods </a:t>
            </a:r>
            <a:r>
              <a:rPr sz="1300" spc="-65" dirty="0">
                <a:latin typeface="Lucida Sans"/>
                <a:cs typeface="Lucida Sans"/>
              </a:rPr>
              <a:t>of </a:t>
            </a:r>
            <a:r>
              <a:rPr sz="1300" spc="-45" dirty="0">
                <a:latin typeface="Lucida Sans"/>
                <a:cs typeface="Lucida Sans"/>
              </a:rPr>
              <a:t>Agile </a:t>
            </a:r>
            <a:r>
              <a:rPr sz="1300" spc="-65" dirty="0">
                <a:latin typeface="Lucida Sans"/>
                <a:cs typeface="Lucida Sans"/>
              </a:rPr>
              <a:t>may </a:t>
            </a:r>
            <a:r>
              <a:rPr sz="1300" spc="-60" dirty="0">
                <a:latin typeface="Lucida Sans"/>
                <a:cs typeface="Lucida Sans"/>
              </a:rPr>
              <a:t>result </a:t>
            </a:r>
            <a:r>
              <a:rPr sz="1300" spc="-70" dirty="0">
                <a:latin typeface="Lucida Sans"/>
                <a:cs typeface="Lucida Sans"/>
              </a:rPr>
              <a:t>in </a:t>
            </a:r>
            <a:r>
              <a:rPr sz="1300" spc="-50" dirty="0">
                <a:latin typeface="Lucida Sans"/>
                <a:cs typeface="Lucida Sans"/>
              </a:rPr>
              <a:t>the </a:t>
            </a:r>
            <a:r>
              <a:rPr sz="1300" spc="-30" dirty="0">
                <a:latin typeface="Lucida Sans"/>
                <a:cs typeface="Lucida Sans"/>
              </a:rPr>
              <a:t>need </a:t>
            </a:r>
            <a:r>
              <a:rPr sz="1300" spc="-65" dirty="0">
                <a:latin typeface="Lucida Sans"/>
                <a:cs typeface="Lucida Sans"/>
              </a:rPr>
              <a:t>to </a:t>
            </a:r>
            <a:r>
              <a:rPr sz="1300" spc="-40" dirty="0">
                <a:latin typeface="Lucida Sans"/>
                <a:cs typeface="Lucida Sans"/>
              </a:rPr>
              <a:t>change  </a:t>
            </a:r>
            <a:r>
              <a:rPr sz="1300" spc="-60" dirty="0">
                <a:latin typeface="Lucida Sans"/>
                <a:cs typeface="Lucida Sans"/>
              </a:rPr>
              <a:t>team </a:t>
            </a:r>
            <a:r>
              <a:rPr sz="1300" spc="-55" dirty="0">
                <a:latin typeface="Lucida Sans"/>
                <a:cs typeface="Lucida Sans"/>
              </a:rPr>
              <a:t>roles. </a:t>
            </a:r>
            <a:r>
              <a:rPr sz="1300" spc="-40" dirty="0">
                <a:latin typeface="Lucida Sans"/>
                <a:cs typeface="Lucida Sans"/>
              </a:rPr>
              <a:t>For </a:t>
            </a:r>
            <a:r>
              <a:rPr sz="1300" spc="-65" dirty="0">
                <a:latin typeface="Lucida Sans"/>
                <a:cs typeface="Lucida Sans"/>
              </a:rPr>
              <a:t>example, </a:t>
            </a:r>
            <a:r>
              <a:rPr sz="1300" spc="-60" dirty="0">
                <a:latin typeface="Lucida Sans"/>
                <a:cs typeface="Lucida Sans"/>
              </a:rPr>
              <a:t>working </a:t>
            </a:r>
            <a:r>
              <a:rPr sz="1300" spc="-65" dirty="0">
                <a:latin typeface="Lucida Sans"/>
                <a:cs typeface="Lucida Sans"/>
              </a:rPr>
              <a:t>with </a:t>
            </a:r>
            <a:r>
              <a:rPr sz="1300" spc="-55" dirty="0">
                <a:latin typeface="Lucida Sans"/>
                <a:cs typeface="Lucida Sans"/>
              </a:rPr>
              <a:t>Scrum, </a:t>
            </a:r>
            <a:r>
              <a:rPr sz="1300" spc="-50" dirty="0">
                <a:latin typeface="Lucida Sans"/>
                <a:cs typeface="Lucida Sans"/>
              </a:rPr>
              <a:t>the </a:t>
            </a:r>
            <a:r>
              <a:rPr sz="1300" spc="-60" dirty="0">
                <a:latin typeface="Lucida Sans"/>
                <a:cs typeface="Lucida Sans"/>
              </a:rPr>
              <a:t>team </a:t>
            </a:r>
            <a:r>
              <a:rPr sz="1300" spc="-65" dirty="0">
                <a:latin typeface="Lucida Sans"/>
                <a:cs typeface="Lucida Sans"/>
              </a:rPr>
              <a:t>may </a:t>
            </a:r>
            <a:r>
              <a:rPr sz="1300" spc="-30" dirty="0">
                <a:latin typeface="Lucida Sans"/>
                <a:cs typeface="Lucida Sans"/>
              </a:rPr>
              <a:t>need </a:t>
            </a:r>
            <a:r>
              <a:rPr sz="1300" spc="-65" dirty="0">
                <a:latin typeface="Lucida Sans"/>
                <a:cs typeface="Lucida Sans"/>
              </a:rPr>
              <a:t>to </a:t>
            </a:r>
            <a:r>
              <a:rPr sz="1300" spc="-45" dirty="0">
                <a:latin typeface="Lucida Sans"/>
                <a:cs typeface="Lucida Sans"/>
              </a:rPr>
              <a:t>take </a:t>
            </a:r>
            <a:r>
              <a:rPr sz="1300" spc="-65" dirty="0">
                <a:latin typeface="Lucida Sans"/>
                <a:cs typeface="Lucida Sans"/>
              </a:rPr>
              <a:t>more  </a:t>
            </a:r>
            <a:r>
              <a:rPr sz="1300" spc="-55" dirty="0">
                <a:latin typeface="Lucida Sans"/>
                <a:cs typeface="Lucida Sans"/>
              </a:rPr>
              <a:t>responsibility </a:t>
            </a:r>
            <a:r>
              <a:rPr sz="1300" spc="-50" dirty="0">
                <a:latin typeface="Lucida Sans"/>
                <a:cs typeface="Lucida Sans"/>
              </a:rPr>
              <a:t>and </a:t>
            </a:r>
            <a:r>
              <a:rPr sz="1300" spc="-55" dirty="0">
                <a:latin typeface="Lucida Sans"/>
                <a:cs typeface="Lucida Sans"/>
              </a:rPr>
              <a:t>boost </a:t>
            </a:r>
            <a:r>
              <a:rPr sz="1300" spc="-30" dirty="0">
                <a:latin typeface="Lucida Sans"/>
                <a:cs typeface="Lucida Sans"/>
              </a:rPr>
              <a:t>speed </a:t>
            </a:r>
            <a:r>
              <a:rPr sz="1300" spc="-65" dirty="0">
                <a:latin typeface="Lucida Sans"/>
                <a:cs typeface="Lucida Sans"/>
              </a:rPr>
              <a:t>of </a:t>
            </a:r>
            <a:r>
              <a:rPr sz="1300" spc="-55" dirty="0">
                <a:latin typeface="Lucida Sans"/>
                <a:cs typeface="Lucida Sans"/>
              </a:rPr>
              <a:t>delivery. </a:t>
            </a:r>
            <a:r>
              <a:rPr sz="1300" spc="-35" dirty="0">
                <a:latin typeface="Lucida Sans"/>
                <a:cs typeface="Lucida Sans"/>
              </a:rPr>
              <a:t>A </a:t>
            </a:r>
            <a:r>
              <a:rPr sz="1300" spc="-50" dirty="0">
                <a:latin typeface="Lucida Sans"/>
                <a:cs typeface="Lucida Sans"/>
              </a:rPr>
              <a:t>good </a:t>
            </a:r>
            <a:r>
              <a:rPr sz="1300" spc="-35" dirty="0">
                <a:latin typeface="Lucida Sans"/>
                <a:cs typeface="Lucida Sans"/>
              </a:rPr>
              <a:t>place </a:t>
            </a:r>
            <a:r>
              <a:rPr sz="1300" spc="-65" dirty="0">
                <a:latin typeface="Lucida Sans"/>
                <a:cs typeface="Lucida Sans"/>
              </a:rPr>
              <a:t>to start with </a:t>
            </a:r>
            <a:r>
              <a:rPr sz="1300" spc="-50" dirty="0">
                <a:latin typeface="Lucida Sans"/>
                <a:cs typeface="Lucida Sans"/>
              </a:rPr>
              <a:t>Scrum</a:t>
            </a:r>
            <a:r>
              <a:rPr sz="1300" spc="-114" dirty="0">
                <a:latin typeface="Lucida Sans"/>
                <a:cs typeface="Lucida Sans"/>
              </a:rPr>
              <a:t> </a:t>
            </a:r>
            <a:r>
              <a:rPr sz="1300" spc="-55" dirty="0">
                <a:latin typeface="Lucida Sans"/>
                <a:cs typeface="Lucida Sans"/>
              </a:rPr>
              <a:t>is</a:t>
            </a:r>
            <a:endParaRPr sz="1300" dirty="0">
              <a:latin typeface="Lucida Sans"/>
              <a:cs typeface="Lucida Sans"/>
            </a:endParaRPr>
          </a:p>
          <a:p>
            <a:pPr marL="16510" marR="116839" algn="just">
              <a:lnSpc>
                <a:spcPct val="100000"/>
              </a:lnSpc>
            </a:pPr>
            <a:r>
              <a:rPr sz="1300" spc="-65" dirty="0">
                <a:latin typeface="Lucida Sans"/>
                <a:cs typeface="Lucida Sans"/>
              </a:rPr>
              <a:t>to </a:t>
            </a:r>
            <a:r>
              <a:rPr sz="1300" spc="-60" dirty="0">
                <a:latin typeface="Lucida Sans"/>
                <a:cs typeface="Lucida Sans"/>
              </a:rPr>
              <a:t>talk </a:t>
            </a:r>
            <a:r>
              <a:rPr sz="1300" spc="-55" dirty="0">
                <a:latin typeface="Lucida Sans"/>
                <a:cs typeface="Lucida Sans"/>
              </a:rPr>
              <a:t>about </a:t>
            </a:r>
            <a:r>
              <a:rPr sz="1300" spc="-50" dirty="0">
                <a:latin typeface="Lucida Sans"/>
                <a:cs typeface="Lucida Sans"/>
              </a:rPr>
              <a:t>the </a:t>
            </a:r>
            <a:r>
              <a:rPr sz="1300" spc="-45" dirty="0">
                <a:latin typeface="Lucida Sans"/>
                <a:cs typeface="Lucida Sans"/>
              </a:rPr>
              <a:t>roles </a:t>
            </a:r>
            <a:r>
              <a:rPr sz="1300" spc="-50" dirty="0">
                <a:latin typeface="Lucida Sans"/>
                <a:cs typeface="Lucida Sans"/>
              </a:rPr>
              <a:t>and </a:t>
            </a:r>
            <a:r>
              <a:rPr sz="1300" spc="-55" dirty="0">
                <a:latin typeface="Lucida Sans"/>
                <a:cs typeface="Lucida Sans"/>
              </a:rPr>
              <a:t>responsibilities. </a:t>
            </a:r>
            <a:r>
              <a:rPr sz="1300" spc="-25" dirty="0">
                <a:latin typeface="Lucida Sans"/>
                <a:cs typeface="Lucida Sans"/>
              </a:rPr>
              <a:t>Every </a:t>
            </a:r>
            <a:r>
              <a:rPr sz="1300" spc="-50" dirty="0">
                <a:latin typeface="Lucida Sans"/>
                <a:cs typeface="Lucida Sans"/>
              </a:rPr>
              <a:t>project </a:t>
            </a:r>
            <a:r>
              <a:rPr sz="1300" spc="-80" dirty="0">
                <a:latin typeface="Lucida Sans"/>
                <a:cs typeface="Lucida Sans"/>
              </a:rPr>
              <a:t>must </a:t>
            </a:r>
            <a:r>
              <a:rPr sz="1300" spc="-30" dirty="0">
                <a:latin typeface="Lucida Sans"/>
                <a:cs typeface="Lucida Sans"/>
              </a:rPr>
              <a:t>have </a:t>
            </a:r>
            <a:r>
              <a:rPr sz="1300" spc="-25" dirty="0">
                <a:latin typeface="Lucida Sans"/>
                <a:cs typeface="Lucida Sans"/>
              </a:rPr>
              <a:t>a </a:t>
            </a:r>
            <a:r>
              <a:rPr sz="1300" spc="-50" dirty="0">
                <a:latin typeface="Lucida Sans"/>
                <a:cs typeface="Lucida Sans"/>
              </a:rPr>
              <a:t>Scrum  </a:t>
            </a:r>
            <a:r>
              <a:rPr sz="1300" spc="-65" dirty="0">
                <a:latin typeface="Lucida Sans"/>
                <a:cs typeface="Lucida Sans"/>
              </a:rPr>
              <a:t>Master, </a:t>
            </a:r>
            <a:r>
              <a:rPr sz="1300" spc="-45" dirty="0">
                <a:latin typeface="Lucida Sans"/>
                <a:cs typeface="Lucida Sans"/>
              </a:rPr>
              <a:t>Product </a:t>
            </a:r>
            <a:r>
              <a:rPr sz="1300" spc="-65" dirty="0">
                <a:latin typeface="Lucida Sans"/>
                <a:cs typeface="Lucida Sans"/>
              </a:rPr>
              <a:t>Owner, </a:t>
            </a:r>
            <a:r>
              <a:rPr sz="1300" spc="-50" dirty="0">
                <a:latin typeface="Lucida Sans"/>
                <a:cs typeface="Lucida Sans"/>
              </a:rPr>
              <a:t>and Scrum </a:t>
            </a:r>
            <a:r>
              <a:rPr sz="1300" spc="-85" dirty="0">
                <a:latin typeface="Lucida Sans"/>
                <a:cs typeface="Lucida Sans"/>
              </a:rPr>
              <a:t>Team. </a:t>
            </a:r>
            <a:r>
              <a:rPr sz="1300" spc="-55" dirty="0">
                <a:latin typeface="Lucida Sans"/>
                <a:cs typeface="Lucida Sans"/>
              </a:rPr>
              <a:t>Clarifying </a:t>
            </a:r>
            <a:r>
              <a:rPr sz="1300" spc="-40" dirty="0">
                <a:latin typeface="Lucida Sans"/>
                <a:cs typeface="Lucida Sans"/>
              </a:rPr>
              <a:t>these </a:t>
            </a:r>
            <a:r>
              <a:rPr sz="1300" spc="-45" dirty="0">
                <a:latin typeface="Lucida Sans"/>
                <a:cs typeface="Lucida Sans"/>
              </a:rPr>
              <a:t>roles </a:t>
            </a:r>
            <a:r>
              <a:rPr sz="1300" spc="-60" dirty="0">
                <a:latin typeface="Lucida Sans"/>
                <a:cs typeface="Lucida Sans"/>
              </a:rPr>
              <a:t>will </a:t>
            </a:r>
            <a:r>
              <a:rPr sz="1300" spc="-50" dirty="0">
                <a:latin typeface="Lucida Sans"/>
                <a:cs typeface="Lucida Sans"/>
              </a:rPr>
              <a:t>help </a:t>
            </a:r>
            <a:r>
              <a:rPr sz="1300" spc="-55" dirty="0">
                <a:latin typeface="Lucida Sans"/>
                <a:cs typeface="Lucida Sans"/>
              </a:rPr>
              <a:t>teams  understand </a:t>
            </a:r>
            <a:r>
              <a:rPr sz="1300" spc="-60" dirty="0">
                <a:latin typeface="Lucida Sans"/>
                <a:cs typeface="Lucida Sans"/>
              </a:rPr>
              <a:t>their </a:t>
            </a:r>
            <a:r>
              <a:rPr sz="1300" spc="-55" dirty="0">
                <a:latin typeface="Lucida Sans"/>
                <a:cs typeface="Lucida Sans"/>
              </a:rPr>
              <a:t>responsibilities </a:t>
            </a:r>
            <a:r>
              <a:rPr sz="1300" spc="-50" dirty="0">
                <a:latin typeface="Lucida Sans"/>
                <a:cs typeface="Lucida Sans"/>
              </a:rPr>
              <a:t>and </a:t>
            </a:r>
            <a:r>
              <a:rPr sz="1300" spc="-60" dirty="0">
                <a:latin typeface="Lucida Sans"/>
                <a:cs typeface="Lucida Sans"/>
              </a:rPr>
              <a:t>remain</a:t>
            </a:r>
            <a:r>
              <a:rPr sz="1300" spc="-80" dirty="0">
                <a:latin typeface="Lucida Sans"/>
                <a:cs typeface="Lucida Sans"/>
              </a:rPr>
              <a:t> </a:t>
            </a:r>
            <a:r>
              <a:rPr sz="1300" spc="-50" dirty="0">
                <a:latin typeface="Lucida Sans"/>
                <a:cs typeface="Lucida Sans"/>
              </a:rPr>
              <a:t>accountable.</a:t>
            </a:r>
            <a:endParaRPr sz="1300" dirty="0">
              <a:latin typeface="Lucida Sans"/>
              <a:cs typeface="Lucida Sans"/>
            </a:endParaRPr>
          </a:p>
        </p:txBody>
      </p:sp>
      <p:sp>
        <p:nvSpPr>
          <p:cNvPr id="3" name="object 3"/>
          <p:cNvSpPr txBox="1">
            <a:spLocks noGrp="1"/>
          </p:cNvSpPr>
          <p:nvPr>
            <p:ph type="title"/>
          </p:nvPr>
        </p:nvSpPr>
        <p:spPr>
          <a:xfrm>
            <a:off x="2687065" y="381000"/>
            <a:ext cx="3728085" cy="299720"/>
          </a:xfrm>
          <a:prstGeom prst="rect">
            <a:avLst/>
          </a:prstGeom>
        </p:spPr>
        <p:txBody>
          <a:bodyPr vert="horz" wrap="square" lIns="0" tIns="12700" rIns="0" bIns="0" rtlCol="0">
            <a:spAutoFit/>
          </a:bodyPr>
          <a:lstStyle/>
          <a:p>
            <a:pPr marL="12700">
              <a:lnSpc>
                <a:spcPct val="100000"/>
              </a:lnSpc>
              <a:spcBef>
                <a:spcPts val="100"/>
              </a:spcBef>
            </a:pPr>
            <a:r>
              <a:rPr spc="55" dirty="0">
                <a:solidFill>
                  <a:srgbClr val="023E38"/>
                </a:solidFill>
              </a:rPr>
              <a:t>3 </a:t>
            </a:r>
            <a:r>
              <a:rPr spc="-110" dirty="0">
                <a:solidFill>
                  <a:srgbClr val="023E38"/>
                </a:solidFill>
              </a:rPr>
              <a:t>Ways </a:t>
            </a:r>
            <a:r>
              <a:rPr spc="-40" dirty="0">
                <a:solidFill>
                  <a:srgbClr val="023E38"/>
                </a:solidFill>
              </a:rPr>
              <a:t>to </a:t>
            </a:r>
            <a:r>
              <a:rPr spc="-55" dirty="0">
                <a:solidFill>
                  <a:srgbClr val="023E38"/>
                </a:solidFill>
              </a:rPr>
              <a:t>Implement </a:t>
            </a:r>
            <a:r>
              <a:rPr spc="-60" dirty="0">
                <a:solidFill>
                  <a:srgbClr val="023E38"/>
                </a:solidFill>
              </a:rPr>
              <a:t>Agile</a:t>
            </a:r>
            <a:r>
              <a:rPr spc="-185" dirty="0">
                <a:solidFill>
                  <a:srgbClr val="023E38"/>
                </a:solidFill>
              </a:rPr>
              <a:t> </a:t>
            </a:r>
            <a:r>
              <a:rPr spc="-85" dirty="0">
                <a:solidFill>
                  <a:srgbClr val="023E38"/>
                </a:solidFill>
              </a:rPr>
              <a:t>Practices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22</a:t>
            </a:r>
            <a:endParaRPr sz="4500" baseline="-12962"/>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932434"/>
            <a:ext cx="8315960" cy="4311437"/>
          </a:xfrm>
          <a:prstGeom prst="rect">
            <a:avLst/>
          </a:prstGeom>
        </p:spPr>
        <p:txBody>
          <a:bodyPr vert="horz" wrap="square" lIns="0" tIns="12700" rIns="0" bIns="0" rtlCol="0">
            <a:spAutoFit/>
          </a:bodyPr>
          <a:lstStyle/>
          <a:p>
            <a:pPr marL="12700" marR="170180" algn="just">
              <a:lnSpc>
                <a:spcPct val="100000"/>
              </a:lnSpc>
              <a:spcBef>
                <a:spcPts val="100"/>
              </a:spcBef>
            </a:pPr>
            <a:r>
              <a:rPr sz="1200" spc="-70" dirty="0">
                <a:latin typeface="Lucida Sans"/>
                <a:cs typeface="Lucida Sans"/>
              </a:rPr>
              <a:t>If </a:t>
            </a:r>
            <a:r>
              <a:rPr sz="1200" spc="-55" dirty="0">
                <a:latin typeface="Lucida Sans"/>
                <a:cs typeface="Lucida Sans"/>
              </a:rPr>
              <a:t>you’re </a:t>
            </a:r>
            <a:r>
              <a:rPr sz="1200" spc="-50" dirty="0">
                <a:latin typeface="Lucida Sans"/>
                <a:cs typeface="Lucida Sans"/>
              </a:rPr>
              <a:t>considering </a:t>
            </a:r>
            <a:r>
              <a:rPr sz="1200" spc="-25" dirty="0">
                <a:latin typeface="Lucida Sans"/>
                <a:cs typeface="Lucida Sans"/>
              </a:rPr>
              <a:t>a </a:t>
            </a:r>
            <a:r>
              <a:rPr sz="1200" spc="-55" dirty="0">
                <a:latin typeface="Lucida Sans"/>
                <a:cs typeface="Lucida Sans"/>
              </a:rPr>
              <a:t>switch </a:t>
            </a:r>
            <a:r>
              <a:rPr sz="1200" spc="-65" dirty="0">
                <a:latin typeface="Lucida Sans"/>
                <a:cs typeface="Lucida Sans"/>
              </a:rPr>
              <a:t>to </a:t>
            </a:r>
            <a:r>
              <a:rPr sz="1200" spc="-45" dirty="0">
                <a:latin typeface="Lucida Sans"/>
                <a:cs typeface="Lucida Sans"/>
              </a:rPr>
              <a:t>Agile </a:t>
            </a:r>
            <a:r>
              <a:rPr sz="1200" spc="-50" dirty="0">
                <a:latin typeface="Lucida Sans"/>
                <a:cs typeface="Lucida Sans"/>
              </a:rPr>
              <a:t>project </a:t>
            </a:r>
            <a:r>
              <a:rPr sz="1200" spc="-60" dirty="0">
                <a:latin typeface="Lucida Sans"/>
                <a:cs typeface="Lucida Sans"/>
              </a:rPr>
              <a:t>management, </a:t>
            </a:r>
            <a:r>
              <a:rPr sz="1200" spc="-50" dirty="0">
                <a:latin typeface="Lucida Sans"/>
                <a:cs typeface="Lucida Sans"/>
              </a:rPr>
              <a:t>you </a:t>
            </a:r>
            <a:r>
              <a:rPr sz="1200" spc="-60" dirty="0">
                <a:latin typeface="Lucida Sans"/>
                <a:cs typeface="Lucida Sans"/>
              </a:rPr>
              <a:t>should  </a:t>
            </a:r>
            <a:r>
              <a:rPr sz="1200" spc="-55" dirty="0">
                <a:latin typeface="Lucida Sans"/>
                <a:cs typeface="Lucida Sans"/>
              </a:rPr>
              <a:t>determine which </a:t>
            </a:r>
            <a:r>
              <a:rPr sz="1200" spc="-60" dirty="0">
                <a:latin typeface="Lucida Sans"/>
                <a:cs typeface="Lucida Sans"/>
              </a:rPr>
              <a:t>tool </a:t>
            </a:r>
            <a:r>
              <a:rPr sz="1200" spc="-55" dirty="0">
                <a:latin typeface="Lucida Sans"/>
                <a:cs typeface="Lucida Sans"/>
              </a:rPr>
              <a:t>is </a:t>
            </a:r>
            <a:r>
              <a:rPr sz="1200" spc="-45" dirty="0">
                <a:latin typeface="Lucida Sans"/>
                <a:cs typeface="Lucida Sans"/>
              </a:rPr>
              <a:t>best </a:t>
            </a:r>
            <a:r>
              <a:rPr sz="1200" spc="-65" dirty="0">
                <a:latin typeface="Lucida Sans"/>
                <a:cs typeface="Lucida Sans"/>
              </a:rPr>
              <a:t>to </a:t>
            </a:r>
            <a:r>
              <a:rPr sz="1200" spc="-50" dirty="0">
                <a:latin typeface="Lucida Sans"/>
                <a:cs typeface="Lucida Sans"/>
              </a:rPr>
              <a:t>help </a:t>
            </a:r>
            <a:r>
              <a:rPr sz="1200" spc="-55" dirty="0">
                <a:latin typeface="Lucida Sans"/>
                <a:cs typeface="Lucida Sans"/>
              </a:rPr>
              <a:t>track </a:t>
            </a:r>
            <a:r>
              <a:rPr sz="1200" spc="-50" dirty="0">
                <a:latin typeface="Lucida Sans"/>
                <a:cs typeface="Lucida Sans"/>
              </a:rPr>
              <a:t>and manage </a:t>
            </a:r>
            <a:r>
              <a:rPr sz="1200" spc="-60" dirty="0">
                <a:latin typeface="Lucida Sans"/>
                <a:cs typeface="Lucida Sans"/>
              </a:rPr>
              <a:t>your </a:t>
            </a:r>
            <a:r>
              <a:rPr sz="1200" spc="-55" dirty="0">
                <a:latin typeface="Lucida Sans"/>
                <a:cs typeface="Lucida Sans"/>
              </a:rPr>
              <a:t>projects. </a:t>
            </a:r>
            <a:r>
              <a:rPr sz="1200" spc="-25" dirty="0">
                <a:latin typeface="Lucida Sans"/>
                <a:cs typeface="Lucida Sans"/>
              </a:rPr>
              <a:t>Here </a:t>
            </a:r>
            <a:r>
              <a:rPr sz="1200" spc="-35" dirty="0">
                <a:latin typeface="Lucida Sans"/>
                <a:cs typeface="Lucida Sans"/>
              </a:rPr>
              <a:t>are  </a:t>
            </a:r>
            <a:r>
              <a:rPr sz="1200" spc="-50" dirty="0">
                <a:latin typeface="Lucida Sans"/>
                <a:cs typeface="Lucida Sans"/>
              </a:rPr>
              <a:t>the </a:t>
            </a:r>
            <a:r>
              <a:rPr sz="1200" spc="-60" dirty="0">
                <a:latin typeface="Lucida Sans"/>
                <a:cs typeface="Lucida Sans"/>
              </a:rPr>
              <a:t>top </a:t>
            </a:r>
            <a:r>
              <a:rPr sz="1200" spc="-65" dirty="0">
                <a:latin typeface="Lucida Sans"/>
                <a:cs typeface="Lucida Sans"/>
              </a:rPr>
              <a:t>things to </a:t>
            </a:r>
            <a:r>
              <a:rPr sz="1200" spc="-50" dirty="0">
                <a:latin typeface="Lucida Sans"/>
                <a:cs typeface="Lucida Sans"/>
              </a:rPr>
              <a:t>consider </a:t>
            </a:r>
            <a:r>
              <a:rPr sz="1200" spc="-45" dirty="0">
                <a:latin typeface="Lucida Sans"/>
                <a:cs typeface="Lucida Sans"/>
              </a:rPr>
              <a:t>when </a:t>
            </a:r>
            <a:r>
              <a:rPr sz="1200" spc="-50" dirty="0">
                <a:latin typeface="Lucida Sans"/>
                <a:cs typeface="Lucida Sans"/>
              </a:rPr>
              <a:t>choosing </a:t>
            </a:r>
            <a:r>
              <a:rPr sz="1200" spc="-25" dirty="0">
                <a:latin typeface="Lucida Sans"/>
                <a:cs typeface="Lucida Sans"/>
              </a:rPr>
              <a:t>a</a:t>
            </a:r>
            <a:r>
              <a:rPr sz="1200" spc="-100" dirty="0">
                <a:latin typeface="Lucida Sans"/>
                <a:cs typeface="Lucida Sans"/>
              </a:rPr>
              <a:t> </a:t>
            </a:r>
            <a:r>
              <a:rPr sz="1200" spc="-65" dirty="0">
                <a:latin typeface="Lucida Sans"/>
                <a:cs typeface="Lucida Sans"/>
              </a:rPr>
              <a:t>tool:</a:t>
            </a:r>
            <a:endParaRPr sz="1200" dirty="0">
              <a:latin typeface="Lucida Sans"/>
              <a:cs typeface="Lucida Sans"/>
            </a:endParaRPr>
          </a:p>
          <a:p>
            <a:pPr algn="just">
              <a:lnSpc>
                <a:spcPct val="100000"/>
              </a:lnSpc>
              <a:spcBef>
                <a:spcPts val="25"/>
              </a:spcBef>
            </a:pPr>
            <a:endParaRPr sz="1200" dirty="0">
              <a:latin typeface="Times New Roman"/>
              <a:cs typeface="Times New Roman"/>
            </a:endParaRPr>
          </a:p>
          <a:p>
            <a:pPr marL="139065" marR="74295" algn="just">
              <a:lnSpc>
                <a:spcPct val="100000"/>
              </a:lnSpc>
            </a:pPr>
            <a:r>
              <a:rPr sz="1200" b="1" spc="-40" dirty="0">
                <a:latin typeface="Arial"/>
                <a:cs typeface="Arial"/>
              </a:rPr>
              <a:t>Familiar </a:t>
            </a:r>
            <a:r>
              <a:rPr sz="1200" b="1" spc="-35" dirty="0">
                <a:latin typeface="Arial"/>
                <a:cs typeface="Arial"/>
              </a:rPr>
              <a:t>and </a:t>
            </a:r>
            <a:r>
              <a:rPr sz="1200" b="1" spc="-65" dirty="0">
                <a:latin typeface="Arial"/>
                <a:cs typeface="Arial"/>
              </a:rPr>
              <a:t>Easy </a:t>
            </a:r>
            <a:r>
              <a:rPr sz="1200" b="1" spc="-30" dirty="0">
                <a:latin typeface="Arial"/>
                <a:cs typeface="Arial"/>
              </a:rPr>
              <a:t>to </a:t>
            </a:r>
            <a:r>
              <a:rPr sz="1200" b="1" spc="-50" dirty="0">
                <a:latin typeface="Arial"/>
                <a:cs typeface="Arial"/>
              </a:rPr>
              <a:t>Use: </a:t>
            </a:r>
            <a:r>
              <a:rPr sz="1200" spc="-30" dirty="0">
                <a:latin typeface="Lucida Sans"/>
                <a:cs typeface="Lucida Sans"/>
              </a:rPr>
              <a:t>When </a:t>
            </a:r>
            <a:r>
              <a:rPr sz="1200" spc="-55" dirty="0">
                <a:latin typeface="Lucida Sans"/>
                <a:cs typeface="Lucida Sans"/>
              </a:rPr>
              <a:t>switching </a:t>
            </a:r>
            <a:r>
              <a:rPr sz="1200" spc="-65" dirty="0">
                <a:latin typeface="Lucida Sans"/>
                <a:cs typeface="Lucida Sans"/>
              </a:rPr>
              <a:t>to </a:t>
            </a:r>
            <a:r>
              <a:rPr sz="1200" spc="-25" dirty="0">
                <a:latin typeface="Lucida Sans"/>
                <a:cs typeface="Lucida Sans"/>
              </a:rPr>
              <a:t>a </a:t>
            </a:r>
            <a:r>
              <a:rPr sz="1200" spc="-35" dirty="0">
                <a:latin typeface="Lucida Sans"/>
                <a:cs typeface="Lucida Sans"/>
              </a:rPr>
              <a:t>new </a:t>
            </a:r>
            <a:r>
              <a:rPr sz="1200" spc="-65" dirty="0">
                <a:latin typeface="Lucida Sans"/>
                <a:cs typeface="Lucida Sans"/>
              </a:rPr>
              <a:t>tool, familiarity </a:t>
            </a:r>
            <a:r>
              <a:rPr sz="1200" spc="-55" dirty="0">
                <a:latin typeface="Lucida Sans"/>
                <a:cs typeface="Lucida Sans"/>
              </a:rPr>
              <a:t>is </a:t>
            </a:r>
            <a:r>
              <a:rPr sz="1200" spc="-65" dirty="0">
                <a:latin typeface="Lucida Sans"/>
                <a:cs typeface="Lucida Sans"/>
              </a:rPr>
              <a:t>key. </a:t>
            </a:r>
            <a:r>
              <a:rPr sz="1200" spc="-80" dirty="0">
                <a:latin typeface="Lucida Sans"/>
                <a:cs typeface="Lucida Sans"/>
              </a:rPr>
              <a:t>You  </a:t>
            </a:r>
            <a:r>
              <a:rPr sz="1200" spc="-70" dirty="0">
                <a:latin typeface="Lucida Sans"/>
                <a:cs typeface="Lucida Sans"/>
              </a:rPr>
              <a:t>don’t </a:t>
            </a:r>
            <a:r>
              <a:rPr sz="1200" spc="-55" dirty="0">
                <a:latin typeface="Lucida Sans"/>
                <a:cs typeface="Lucida Sans"/>
              </a:rPr>
              <a:t>want </a:t>
            </a:r>
            <a:r>
              <a:rPr sz="1200" spc="-60" dirty="0">
                <a:latin typeface="Lucida Sans"/>
                <a:cs typeface="Lucida Sans"/>
              </a:rPr>
              <a:t>your team </a:t>
            </a:r>
            <a:r>
              <a:rPr sz="1200" spc="-55" dirty="0">
                <a:latin typeface="Lucida Sans"/>
                <a:cs typeface="Lucida Sans"/>
              </a:rPr>
              <a:t>spending </a:t>
            </a:r>
            <a:r>
              <a:rPr sz="1200" spc="-45" dirty="0">
                <a:latin typeface="Lucida Sans"/>
                <a:cs typeface="Lucida Sans"/>
              </a:rPr>
              <a:t>valuable </a:t>
            </a:r>
            <a:r>
              <a:rPr sz="1200" spc="-70" dirty="0">
                <a:latin typeface="Lucida Sans"/>
                <a:cs typeface="Lucida Sans"/>
              </a:rPr>
              <a:t>time </a:t>
            </a:r>
            <a:r>
              <a:rPr sz="1200" spc="-55" dirty="0">
                <a:latin typeface="Lucida Sans"/>
                <a:cs typeface="Lucida Sans"/>
              </a:rPr>
              <a:t>learning </a:t>
            </a:r>
            <a:r>
              <a:rPr sz="1200" spc="-25" dirty="0">
                <a:latin typeface="Lucida Sans"/>
                <a:cs typeface="Lucida Sans"/>
              </a:rPr>
              <a:t>a </a:t>
            </a:r>
            <a:r>
              <a:rPr sz="1200" spc="-35" dirty="0">
                <a:latin typeface="Lucida Sans"/>
                <a:cs typeface="Lucida Sans"/>
              </a:rPr>
              <a:t>new </a:t>
            </a:r>
            <a:r>
              <a:rPr sz="1200" spc="-70" dirty="0">
                <a:latin typeface="Lucida Sans"/>
                <a:cs typeface="Lucida Sans"/>
              </a:rPr>
              <a:t>program. </a:t>
            </a:r>
            <a:r>
              <a:rPr sz="1200" spc="-45" dirty="0">
                <a:latin typeface="Lucida Sans"/>
                <a:cs typeface="Lucida Sans"/>
              </a:rPr>
              <a:t>Agile  </a:t>
            </a:r>
            <a:r>
              <a:rPr sz="1200" spc="-50" dirty="0">
                <a:latin typeface="Lucida Sans"/>
                <a:cs typeface="Lucida Sans"/>
              </a:rPr>
              <a:t>project </a:t>
            </a:r>
            <a:r>
              <a:rPr sz="1200" spc="-60" dirty="0">
                <a:latin typeface="Lucida Sans"/>
                <a:cs typeface="Lucida Sans"/>
              </a:rPr>
              <a:t>management </a:t>
            </a:r>
            <a:r>
              <a:rPr sz="1200" spc="-50" dirty="0">
                <a:latin typeface="Lucida Sans"/>
                <a:cs typeface="Lucida Sans"/>
              </a:rPr>
              <a:t>software </a:t>
            </a:r>
            <a:r>
              <a:rPr sz="1200" spc="-60" dirty="0">
                <a:latin typeface="Lucida Sans"/>
                <a:cs typeface="Lucida Sans"/>
              </a:rPr>
              <a:t>should </a:t>
            </a:r>
            <a:r>
              <a:rPr sz="1200" spc="-25" dirty="0">
                <a:latin typeface="Lucida Sans"/>
                <a:cs typeface="Lucida Sans"/>
              </a:rPr>
              <a:t>be </a:t>
            </a:r>
            <a:r>
              <a:rPr sz="1200" spc="-60" dirty="0">
                <a:latin typeface="Lucida Sans"/>
                <a:cs typeface="Lucida Sans"/>
              </a:rPr>
              <a:t>flexible </a:t>
            </a:r>
            <a:r>
              <a:rPr sz="1200" spc="-50" dirty="0">
                <a:latin typeface="Lucida Sans"/>
                <a:cs typeface="Lucida Sans"/>
              </a:rPr>
              <a:t>and </a:t>
            </a:r>
            <a:r>
              <a:rPr sz="1200" spc="-60" dirty="0">
                <a:latin typeface="Lucida Sans"/>
                <a:cs typeface="Lucida Sans"/>
              </a:rPr>
              <a:t>intuitive </a:t>
            </a:r>
            <a:r>
              <a:rPr sz="1200" spc="-65" dirty="0">
                <a:latin typeface="Lucida Sans"/>
                <a:cs typeface="Lucida Sans"/>
              </a:rPr>
              <a:t>to</a:t>
            </a:r>
            <a:r>
              <a:rPr sz="1200" spc="-100" dirty="0">
                <a:latin typeface="Lucida Sans"/>
                <a:cs typeface="Lucida Sans"/>
              </a:rPr>
              <a:t> </a:t>
            </a:r>
            <a:r>
              <a:rPr sz="1200" spc="-55" dirty="0">
                <a:latin typeface="Lucida Sans"/>
                <a:cs typeface="Lucida Sans"/>
              </a:rPr>
              <a:t>use.</a:t>
            </a:r>
            <a:endParaRPr sz="1200" dirty="0">
              <a:latin typeface="Lucida Sans"/>
              <a:cs typeface="Lucida Sans"/>
            </a:endParaRPr>
          </a:p>
          <a:p>
            <a:pPr algn="just">
              <a:lnSpc>
                <a:spcPct val="100000"/>
              </a:lnSpc>
              <a:spcBef>
                <a:spcPts val="50"/>
              </a:spcBef>
            </a:pPr>
            <a:endParaRPr sz="1200" dirty="0">
              <a:latin typeface="Times New Roman"/>
              <a:cs typeface="Times New Roman"/>
            </a:endParaRPr>
          </a:p>
          <a:p>
            <a:pPr marL="139065" marR="226695" algn="just">
              <a:lnSpc>
                <a:spcPct val="100000"/>
              </a:lnSpc>
            </a:pPr>
            <a:r>
              <a:rPr sz="1200" b="1" spc="-35" dirty="0">
                <a:latin typeface="Arial"/>
                <a:cs typeface="Arial"/>
              </a:rPr>
              <a:t>Collaboration and </a:t>
            </a:r>
            <a:r>
              <a:rPr sz="1200" b="1" spc="-45" dirty="0">
                <a:latin typeface="Arial"/>
                <a:cs typeface="Arial"/>
              </a:rPr>
              <a:t>Communication: </a:t>
            </a:r>
            <a:r>
              <a:rPr sz="1200" spc="-45" dirty="0">
                <a:latin typeface="Lucida Sans"/>
                <a:cs typeface="Lucida Sans"/>
              </a:rPr>
              <a:t>Find </a:t>
            </a:r>
            <a:r>
              <a:rPr sz="1200" spc="-25" dirty="0">
                <a:latin typeface="Lucida Sans"/>
                <a:cs typeface="Lucida Sans"/>
              </a:rPr>
              <a:t>a </a:t>
            </a:r>
            <a:r>
              <a:rPr sz="1200" spc="-60" dirty="0">
                <a:latin typeface="Lucida Sans"/>
                <a:cs typeface="Lucida Sans"/>
              </a:rPr>
              <a:t>tool </a:t>
            </a:r>
            <a:r>
              <a:rPr sz="1200" spc="-65" dirty="0">
                <a:latin typeface="Lucida Sans"/>
                <a:cs typeface="Lucida Sans"/>
              </a:rPr>
              <a:t>that </a:t>
            </a:r>
            <a:r>
              <a:rPr sz="1200" spc="-50" dirty="0">
                <a:latin typeface="Lucida Sans"/>
                <a:cs typeface="Lucida Sans"/>
              </a:rPr>
              <a:t>facilitates </a:t>
            </a:r>
            <a:r>
              <a:rPr sz="1200" spc="-55" dirty="0">
                <a:latin typeface="Lucida Sans"/>
                <a:cs typeface="Lucida Sans"/>
              </a:rPr>
              <a:t>collaboration  </a:t>
            </a:r>
            <a:r>
              <a:rPr sz="1200" spc="-35" dirty="0">
                <a:latin typeface="Lucida Sans"/>
                <a:cs typeface="Lucida Sans"/>
              </a:rPr>
              <a:t>between </a:t>
            </a:r>
            <a:r>
              <a:rPr sz="1200" spc="-60" dirty="0">
                <a:latin typeface="Lucida Sans"/>
                <a:cs typeface="Lucida Sans"/>
              </a:rPr>
              <a:t>internal </a:t>
            </a:r>
            <a:r>
              <a:rPr sz="1200" spc="-50" dirty="0">
                <a:latin typeface="Lucida Sans"/>
                <a:cs typeface="Lucida Sans"/>
              </a:rPr>
              <a:t>and </a:t>
            </a:r>
            <a:r>
              <a:rPr sz="1200" spc="-55" dirty="0">
                <a:latin typeface="Lucida Sans"/>
                <a:cs typeface="Lucida Sans"/>
              </a:rPr>
              <a:t>external stakeholders. </a:t>
            </a:r>
            <a:r>
              <a:rPr sz="1200" spc="-50" dirty="0">
                <a:latin typeface="Lucida Sans"/>
                <a:cs typeface="Lucida Sans"/>
              </a:rPr>
              <a:t>Cloud </a:t>
            </a:r>
            <a:r>
              <a:rPr sz="1200" spc="-55" dirty="0">
                <a:latin typeface="Lucida Sans"/>
                <a:cs typeface="Lucida Sans"/>
              </a:rPr>
              <a:t>tools </a:t>
            </a:r>
            <a:r>
              <a:rPr sz="1200" spc="-35" dirty="0">
                <a:latin typeface="Lucida Sans"/>
                <a:cs typeface="Lucida Sans"/>
              </a:rPr>
              <a:t>enable people </a:t>
            </a:r>
            <a:r>
              <a:rPr sz="1200" spc="-65" dirty="0">
                <a:latin typeface="Lucida Sans"/>
                <a:cs typeface="Lucida Sans"/>
              </a:rPr>
              <a:t>to  </a:t>
            </a:r>
            <a:r>
              <a:rPr sz="1200" spc="-60" dirty="0">
                <a:latin typeface="Lucida Sans"/>
                <a:cs typeface="Lucida Sans"/>
              </a:rPr>
              <a:t>work </a:t>
            </a:r>
            <a:r>
              <a:rPr sz="1200" spc="-70" dirty="0">
                <a:latin typeface="Lucida Sans"/>
                <a:cs typeface="Lucida Sans"/>
              </a:rPr>
              <a:t>in </a:t>
            </a:r>
            <a:r>
              <a:rPr sz="1200" spc="-55" dirty="0">
                <a:latin typeface="Lucida Sans"/>
                <a:cs typeface="Lucida Sans"/>
              </a:rPr>
              <a:t>real-time, </a:t>
            </a:r>
            <a:r>
              <a:rPr sz="1200" spc="-35" dirty="0">
                <a:latin typeface="Lucida Sans"/>
                <a:cs typeface="Lucida Sans"/>
              </a:rPr>
              <a:t>view </a:t>
            </a:r>
            <a:r>
              <a:rPr sz="1200" spc="-50" dirty="0">
                <a:latin typeface="Lucida Sans"/>
                <a:cs typeface="Lucida Sans"/>
              </a:rPr>
              <a:t>and edit projects </a:t>
            </a:r>
            <a:r>
              <a:rPr sz="1200" spc="-85" dirty="0">
                <a:latin typeface="Lucida Sans"/>
                <a:cs typeface="Lucida Sans"/>
              </a:rPr>
              <a:t>from </a:t>
            </a:r>
            <a:r>
              <a:rPr sz="1200" spc="-45" dirty="0">
                <a:latin typeface="Lucida Sans"/>
                <a:cs typeface="Lucida Sans"/>
              </a:rPr>
              <a:t>anywhere, </a:t>
            </a:r>
            <a:r>
              <a:rPr sz="1200" spc="-50" dirty="0">
                <a:latin typeface="Lucida Sans"/>
                <a:cs typeface="Lucida Sans"/>
              </a:rPr>
              <a:t>stay </a:t>
            </a:r>
            <a:r>
              <a:rPr sz="1200" spc="-65" dirty="0">
                <a:latin typeface="Lucida Sans"/>
                <a:cs typeface="Lucida Sans"/>
              </a:rPr>
              <a:t>up to </a:t>
            </a:r>
            <a:r>
              <a:rPr sz="1200" spc="-40" dirty="0">
                <a:latin typeface="Lucida Sans"/>
                <a:cs typeface="Lucida Sans"/>
              </a:rPr>
              <a:t>date </a:t>
            </a:r>
            <a:r>
              <a:rPr sz="1200" spc="-60" dirty="0">
                <a:latin typeface="Lucida Sans"/>
                <a:cs typeface="Lucida Sans"/>
              </a:rPr>
              <a:t>on  current </a:t>
            </a:r>
            <a:r>
              <a:rPr sz="1200" spc="-65" dirty="0">
                <a:latin typeface="Lucida Sans"/>
                <a:cs typeface="Lucida Sans"/>
              </a:rPr>
              <a:t>status, </a:t>
            </a:r>
            <a:r>
              <a:rPr sz="1200" spc="-50" dirty="0">
                <a:latin typeface="Lucida Sans"/>
                <a:cs typeface="Lucida Sans"/>
              </a:rPr>
              <a:t>and </a:t>
            </a:r>
            <a:r>
              <a:rPr sz="1200" spc="-60" dirty="0">
                <a:latin typeface="Lucida Sans"/>
                <a:cs typeface="Lucida Sans"/>
              </a:rPr>
              <a:t>communicate </a:t>
            </a:r>
            <a:r>
              <a:rPr sz="1200" spc="-65" dirty="0">
                <a:latin typeface="Lucida Sans"/>
                <a:cs typeface="Lucida Sans"/>
              </a:rPr>
              <a:t>with </a:t>
            </a:r>
            <a:r>
              <a:rPr sz="1200" spc="-55" dirty="0">
                <a:latin typeface="Lucida Sans"/>
                <a:cs typeface="Lucida Sans"/>
              </a:rPr>
              <a:t>others </a:t>
            </a:r>
            <a:r>
              <a:rPr sz="1200" spc="-45" dirty="0">
                <a:latin typeface="Lucida Sans"/>
                <a:cs typeface="Lucida Sans"/>
              </a:rPr>
              <a:t>viewing </a:t>
            </a:r>
            <a:r>
              <a:rPr sz="1200" spc="-50" dirty="0">
                <a:latin typeface="Lucida Sans"/>
                <a:cs typeface="Lucida Sans"/>
              </a:rPr>
              <a:t>the</a:t>
            </a:r>
            <a:r>
              <a:rPr sz="1200" spc="-65" dirty="0">
                <a:latin typeface="Lucida Sans"/>
                <a:cs typeface="Lucida Sans"/>
              </a:rPr>
              <a:t> </a:t>
            </a:r>
            <a:r>
              <a:rPr sz="1200" spc="-55" dirty="0">
                <a:latin typeface="Lucida Sans"/>
                <a:cs typeface="Lucida Sans"/>
              </a:rPr>
              <a:t>project.</a:t>
            </a:r>
            <a:endParaRPr sz="1200" dirty="0">
              <a:latin typeface="Lucida Sans"/>
              <a:cs typeface="Lucida Sans"/>
            </a:endParaRPr>
          </a:p>
          <a:p>
            <a:pPr algn="just">
              <a:lnSpc>
                <a:spcPct val="100000"/>
              </a:lnSpc>
              <a:spcBef>
                <a:spcPts val="50"/>
              </a:spcBef>
            </a:pPr>
            <a:endParaRPr sz="1200" dirty="0">
              <a:latin typeface="Times New Roman"/>
              <a:cs typeface="Times New Roman"/>
            </a:endParaRPr>
          </a:p>
          <a:p>
            <a:pPr marL="139065" marR="306705" algn="just">
              <a:lnSpc>
                <a:spcPct val="100000"/>
              </a:lnSpc>
            </a:pPr>
            <a:r>
              <a:rPr sz="1200" b="1" spc="-35" dirty="0">
                <a:latin typeface="Arial"/>
                <a:cs typeface="Arial"/>
              </a:rPr>
              <a:t>Searchable, </a:t>
            </a:r>
            <a:r>
              <a:rPr sz="1200" b="1" spc="-30" dirty="0">
                <a:latin typeface="Arial"/>
                <a:cs typeface="Arial"/>
              </a:rPr>
              <a:t>Central </a:t>
            </a:r>
            <a:r>
              <a:rPr sz="1200" b="1" spc="-45" dirty="0">
                <a:latin typeface="Arial"/>
                <a:cs typeface="Arial"/>
              </a:rPr>
              <a:t>Storage: </a:t>
            </a:r>
            <a:r>
              <a:rPr sz="1200" spc="-75" dirty="0">
                <a:latin typeface="Lucida Sans"/>
                <a:cs typeface="Lucida Sans"/>
              </a:rPr>
              <a:t>It’s </a:t>
            </a:r>
            <a:r>
              <a:rPr sz="1200" spc="-50" dirty="0">
                <a:latin typeface="Lucida Sans"/>
                <a:cs typeface="Lucida Sans"/>
              </a:rPr>
              <a:t>increasingly </a:t>
            </a:r>
            <a:r>
              <a:rPr sz="1200" spc="-70" dirty="0">
                <a:latin typeface="Lucida Sans"/>
                <a:cs typeface="Lucida Sans"/>
              </a:rPr>
              <a:t>important </a:t>
            </a:r>
            <a:r>
              <a:rPr sz="1200" spc="-65" dirty="0">
                <a:latin typeface="Lucida Sans"/>
                <a:cs typeface="Lucida Sans"/>
              </a:rPr>
              <a:t>to </a:t>
            </a:r>
            <a:r>
              <a:rPr sz="1200" spc="-40" dirty="0">
                <a:latin typeface="Lucida Sans"/>
                <a:cs typeface="Lucida Sans"/>
              </a:rPr>
              <a:t>use </a:t>
            </a:r>
            <a:r>
              <a:rPr sz="1200" spc="-50" dirty="0">
                <a:latin typeface="Lucida Sans"/>
                <a:cs typeface="Lucida Sans"/>
              </a:rPr>
              <a:t>cloud  </a:t>
            </a:r>
            <a:r>
              <a:rPr sz="1200" spc="-45" dirty="0">
                <a:latin typeface="Lucida Sans"/>
                <a:cs typeface="Lucida Sans"/>
              </a:rPr>
              <a:t>storage </a:t>
            </a:r>
            <a:r>
              <a:rPr sz="1200" spc="-35" dirty="0">
                <a:latin typeface="Lucida Sans"/>
                <a:cs typeface="Lucida Sans"/>
              </a:rPr>
              <a:t>services </a:t>
            </a:r>
            <a:r>
              <a:rPr sz="1200" spc="-50" dirty="0">
                <a:latin typeface="Lucida Sans"/>
                <a:cs typeface="Lucida Sans"/>
              </a:rPr>
              <a:t>like </a:t>
            </a:r>
            <a:r>
              <a:rPr sz="1200" spc="-75" dirty="0">
                <a:latin typeface="Lucida Sans"/>
                <a:cs typeface="Lucida Sans"/>
              </a:rPr>
              <a:t>Dropbox, </a:t>
            </a:r>
            <a:r>
              <a:rPr sz="1200" spc="-35" dirty="0">
                <a:latin typeface="Lucida Sans"/>
                <a:cs typeface="Lucida Sans"/>
              </a:rPr>
              <a:t>Google </a:t>
            </a:r>
            <a:r>
              <a:rPr sz="1200" spc="-55" dirty="0">
                <a:latin typeface="Lucida Sans"/>
                <a:cs typeface="Lucida Sans"/>
              </a:rPr>
              <a:t>Drive, </a:t>
            </a:r>
            <a:r>
              <a:rPr sz="1200" spc="-65" dirty="0">
                <a:latin typeface="Lucida Sans"/>
                <a:cs typeface="Lucida Sans"/>
              </a:rPr>
              <a:t>Box, or </a:t>
            </a:r>
            <a:r>
              <a:rPr sz="1200" spc="-40" dirty="0">
                <a:latin typeface="Lucida Sans"/>
                <a:cs typeface="Lucida Sans"/>
              </a:rPr>
              <a:t>OneDrive </a:t>
            </a:r>
            <a:r>
              <a:rPr sz="1200" spc="-70" dirty="0">
                <a:latin typeface="Lucida Sans"/>
                <a:cs typeface="Lucida Sans"/>
              </a:rPr>
              <a:t>for</a:t>
            </a:r>
            <a:r>
              <a:rPr sz="1200" spc="-100" dirty="0">
                <a:latin typeface="Lucida Sans"/>
                <a:cs typeface="Lucida Sans"/>
              </a:rPr>
              <a:t> </a:t>
            </a:r>
            <a:r>
              <a:rPr sz="1200" spc="-50" dirty="0">
                <a:latin typeface="Lucida Sans"/>
                <a:cs typeface="Lucida Sans"/>
              </a:rPr>
              <a:t>project</a:t>
            </a:r>
            <a:endParaRPr sz="1200" dirty="0">
              <a:latin typeface="Lucida Sans"/>
              <a:cs typeface="Lucida Sans"/>
            </a:endParaRPr>
          </a:p>
          <a:p>
            <a:pPr marL="139065" marR="97790" algn="just">
              <a:lnSpc>
                <a:spcPct val="100000"/>
              </a:lnSpc>
            </a:pPr>
            <a:r>
              <a:rPr sz="1200" spc="-60" dirty="0">
                <a:latin typeface="Lucida Sans"/>
                <a:cs typeface="Lucida Sans"/>
              </a:rPr>
              <a:t>documentation </a:t>
            </a:r>
            <a:r>
              <a:rPr sz="1200" spc="-55" dirty="0">
                <a:latin typeface="Lucida Sans"/>
                <a:cs typeface="Lucida Sans"/>
              </a:rPr>
              <a:t>storage. </a:t>
            </a:r>
            <a:r>
              <a:rPr sz="1200" spc="-30" dirty="0">
                <a:latin typeface="Lucida Sans"/>
                <a:cs typeface="Lucida Sans"/>
              </a:rPr>
              <a:t>Whatever </a:t>
            </a:r>
            <a:r>
              <a:rPr sz="1200" spc="-35" dirty="0">
                <a:latin typeface="Lucida Sans"/>
                <a:cs typeface="Lucida Sans"/>
              </a:rPr>
              <a:t>service </a:t>
            </a:r>
            <a:r>
              <a:rPr sz="1200" spc="-50" dirty="0">
                <a:latin typeface="Lucida Sans"/>
                <a:cs typeface="Lucida Sans"/>
              </a:rPr>
              <a:t>you </a:t>
            </a:r>
            <a:r>
              <a:rPr sz="1200" spc="-55" dirty="0">
                <a:latin typeface="Lucida Sans"/>
                <a:cs typeface="Lucida Sans"/>
              </a:rPr>
              <a:t>use, make </a:t>
            </a:r>
            <a:r>
              <a:rPr sz="1200" spc="-50" dirty="0">
                <a:latin typeface="Lucida Sans"/>
                <a:cs typeface="Lucida Sans"/>
              </a:rPr>
              <a:t>sure </a:t>
            </a:r>
            <a:r>
              <a:rPr sz="1200" spc="-60" dirty="0">
                <a:latin typeface="Lucida Sans"/>
                <a:cs typeface="Lucida Sans"/>
              </a:rPr>
              <a:t>your </a:t>
            </a:r>
            <a:r>
              <a:rPr sz="1200" spc="-45" dirty="0">
                <a:latin typeface="Lucida Sans"/>
                <a:cs typeface="Lucida Sans"/>
              </a:rPr>
              <a:t>Agile </a:t>
            </a:r>
            <a:r>
              <a:rPr sz="1200" spc="-60" dirty="0">
                <a:latin typeface="Lucida Sans"/>
                <a:cs typeface="Lucida Sans"/>
              </a:rPr>
              <a:t>tool  </a:t>
            </a:r>
            <a:r>
              <a:rPr sz="1200" spc="-40" dirty="0">
                <a:latin typeface="Lucida Sans"/>
                <a:cs typeface="Lucida Sans"/>
              </a:rPr>
              <a:t>can </a:t>
            </a:r>
            <a:r>
              <a:rPr sz="1200" spc="-45" dirty="0">
                <a:latin typeface="Lucida Sans"/>
                <a:cs typeface="Lucida Sans"/>
              </a:rPr>
              <a:t>seamlessly connect </a:t>
            </a:r>
            <a:r>
              <a:rPr sz="1200" spc="-65" dirty="0">
                <a:latin typeface="Lucida Sans"/>
                <a:cs typeface="Lucida Sans"/>
              </a:rPr>
              <a:t>with </a:t>
            </a:r>
            <a:r>
              <a:rPr sz="1200" spc="-70" dirty="0">
                <a:latin typeface="Lucida Sans"/>
                <a:cs typeface="Lucida Sans"/>
              </a:rPr>
              <a:t>them </a:t>
            </a:r>
            <a:r>
              <a:rPr sz="1200" spc="-65" dirty="0">
                <a:latin typeface="Lucida Sans"/>
                <a:cs typeface="Lucida Sans"/>
              </a:rPr>
              <a:t>to </a:t>
            </a:r>
            <a:r>
              <a:rPr sz="1200" spc="-50" dirty="0">
                <a:latin typeface="Lucida Sans"/>
                <a:cs typeface="Lucida Sans"/>
              </a:rPr>
              <a:t>store </a:t>
            </a:r>
            <a:r>
              <a:rPr sz="1200" spc="-55" dirty="0">
                <a:latin typeface="Lucida Sans"/>
                <a:cs typeface="Lucida Sans"/>
              </a:rPr>
              <a:t>vital</a:t>
            </a:r>
            <a:r>
              <a:rPr sz="1200" spc="-95" dirty="0">
                <a:latin typeface="Lucida Sans"/>
                <a:cs typeface="Lucida Sans"/>
              </a:rPr>
              <a:t> </a:t>
            </a:r>
            <a:r>
              <a:rPr sz="1200" spc="-50" dirty="0">
                <a:latin typeface="Lucida Sans"/>
                <a:cs typeface="Lucida Sans"/>
              </a:rPr>
              <a:t>assets.</a:t>
            </a:r>
            <a:endParaRPr sz="1200" dirty="0">
              <a:latin typeface="Lucida Sans"/>
              <a:cs typeface="Lucida Sans"/>
            </a:endParaRPr>
          </a:p>
          <a:p>
            <a:pPr algn="just">
              <a:lnSpc>
                <a:spcPct val="100000"/>
              </a:lnSpc>
              <a:spcBef>
                <a:spcPts val="50"/>
              </a:spcBef>
            </a:pPr>
            <a:endParaRPr sz="1200" dirty="0">
              <a:latin typeface="Times New Roman"/>
              <a:cs typeface="Times New Roman"/>
            </a:endParaRPr>
          </a:p>
          <a:p>
            <a:pPr marL="139065" marR="5080" algn="just">
              <a:lnSpc>
                <a:spcPct val="100000"/>
              </a:lnSpc>
            </a:pPr>
            <a:r>
              <a:rPr sz="1200" b="1" spc="-25" dirty="0">
                <a:latin typeface="Arial"/>
                <a:cs typeface="Arial"/>
              </a:rPr>
              <a:t>Mobile </a:t>
            </a:r>
            <a:r>
              <a:rPr sz="1200" b="1" spc="-55" dirty="0">
                <a:latin typeface="Arial"/>
                <a:cs typeface="Arial"/>
              </a:rPr>
              <a:t>Ready: </a:t>
            </a:r>
            <a:r>
              <a:rPr sz="1200" spc="-45" dirty="0">
                <a:latin typeface="Lucida Sans"/>
                <a:cs typeface="Lucida Sans"/>
              </a:rPr>
              <a:t>The </a:t>
            </a:r>
            <a:r>
              <a:rPr sz="1200" spc="-65" dirty="0">
                <a:latin typeface="Lucida Sans"/>
                <a:cs typeface="Lucida Sans"/>
              </a:rPr>
              <a:t>modern </a:t>
            </a:r>
            <a:r>
              <a:rPr sz="1200" spc="-55" dirty="0">
                <a:latin typeface="Lucida Sans"/>
                <a:cs typeface="Lucida Sans"/>
              </a:rPr>
              <a:t>worker </a:t>
            </a:r>
            <a:r>
              <a:rPr sz="1200" spc="-45" dirty="0">
                <a:latin typeface="Lucida Sans"/>
                <a:cs typeface="Lucida Sans"/>
              </a:rPr>
              <a:t>relies </a:t>
            </a:r>
            <a:r>
              <a:rPr sz="1200" spc="-60" dirty="0">
                <a:latin typeface="Lucida Sans"/>
                <a:cs typeface="Lucida Sans"/>
              </a:rPr>
              <a:t>on their </a:t>
            </a:r>
            <a:r>
              <a:rPr sz="1200" spc="-65" dirty="0">
                <a:latin typeface="Lucida Sans"/>
                <a:cs typeface="Lucida Sans"/>
              </a:rPr>
              <a:t>smartphone, </a:t>
            </a:r>
            <a:r>
              <a:rPr sz="1200" spc="-50" dirty="0">
                <a:latin typeface="Lucida Sans"/>
                <a:cs typeface="Lucida Sans"/>
              </a:rPr>
              <a:t>tablet and </a:t>
            </a:r>
            <a:r>
              <a:rPr sz="1200" spc="-55" dirty="0">
                <a:latin typeface="Lucida Sans"/>
                <a:cs typeface="Lucida Sans"/>
              </a:rPr>
              <a:t>other  </a:t>
            </a:r>
            <a:r>
              <a:rPr sz="1200" spc="-60" dirty="0">
                <a:latin typeface="Lucida Sans"/>
                <a:cs typeface="Lucida Sans"/>
              </a:rPr>
              <a:t>mobile </a:t>
            </a:r>
            <a:r>
              <a:rPr sz="1200" spc="-30" dirty="0">
                <a:latin typeface="Lucida Sans"/>
                <a:cs typeface="Lucida Sans"/>
              </a:rPr>
              <a:t>devices </a:t>
            </a:r>
            <a:r>
              <a:rPr sz="1200" spc="-65" dirty="0">
                <a:latin typeface="Lucida Sans"/>
                <a:cs typeface="Lucida Sans"/>
              </a:rPr>
              <a:t>to </a:t>
            </a:r>
            <a:r>
              <a:rPr sz="1200" spc="-45" dirty="0">
                <a:latin typeface="Lucida Sans"/>
                <a:cs typeface="Lucida Sans"/>
              </a:rPr>
              <a:t>get </a:t>
            </a:r>
            <a:r>
              <a:rPr sz="1200" spc="-60" dirty="0">
                <a:latin typeface="Lucida Sans"/>
                <a:cs typeface="Lucida Sans"/>
              </a:rPr>
              <a:t>work </a:t>
            </a:r>
            <a:r>
              <a:rPr sz="1200" spc="-55" dirty="0">
                <a:latin typeface="Lucida Sans"/>
                <a:cs typeface="Lucida Sans"/>
              </a:rPr>
              <a:t>done. And </a:t>
            </a:r>
            <a:r>
              <a:rPr sz="1200" spc="-65" dirty="0">
                <a:latin typeface="Lucida Sans"/>
                <a:cs typeface="Lucida Sans"/>
              </a:rPr>
              <a:t>many </a:t>
            </a:r>
            <a:r>
              <a:rPr sz="1200" spc="-55" dirty="0">
                <a:latin typeface="Lucida Sans"/>
                <a:cs typeface="Lucida Sans"/>
              </a:rPr>
              <a:t>workers want </a:t>
            </a:r>
            <a:r>
              <a:rPr sz="1200" spc="-65" dirty="0">
                <a:latin typeface="Lucida Sans"/>
                <a:cs typeface="Lucida Sans"/>
              </a:rPr>
              <a:t>to </a:t>
            </a:r>
            <a:r>
              <a:rPr sz="1200" spc="-25" dirty="0">
                <a:latin typeface="Lucida Sans"/>
                <a:cs typeface="Lucida Sans"/>
              </a:rPr>
              <a:t>access</a:t>
            </a:r>
            <a:r>
              <a:rPr sz="1200" spc="-65" dirty="0">
                <a:latin typeface="Lucida Sans"/>
                <a:cs typeface="Lucida Sans"/>
              </a:rPr>
              <a:t> </a:t>
            </a:r>
            <a:r>
              <a:rPr sz="1200" spc="-60" dirty="0">
                <a:latin typeface="Lucida Sans"/>
                <a:cs typeface="Lucida Sans"/>
              </a:rPr>
              <a:t>parts</a:t>
            </a:r>
            <a:endParaRPr sz="1200" dirty="0">
              <a:latin typeface="Lucida Sans"/>
              <a:cs typeface="Lucida Sans"/>
            </a:endParaRPr>
          </a:p>
          <a:p>
            <a:pPr marL="139065" marR="272415" algn="just">
              <a:lnSpc>
                <a:spcPct val="100000"/>
              </a:lnSpc>
            </a:pPr>
            <a:r>
              <a:rPr sz="1200" spc="-65" dirty="0">
                <a:latin typeface="Lucida Sans"/>
                <a:cs typeface="Lucida Sans"/>
              </a:rPr>
              <a:t>of </a:t>
            </a:r>
            <a:r>
              <a:rPr sz="1200" spc="-60" dirty="0">
                <a:latin typeface="Lucida Sans"/>
                <a:cs typeface="Lucida Sans"/>
              </a:rPr>
              <a:t>their </a:t>
            </a:r>
            <a:r>
              <a:rPr sz="1200" spc="-50" dirty="0">
                <a:latin typeface="Lucida Sans"/>
                <a:cs typeface="Lucida Sans"/>
              </a:rPr>
              <a:t>project </a:t>
            </a:r>
            <a:r>
              <a:rPr sz="1200" spc="-60" dirty="0">
                <a:latin typeface="Lucida Sans"/>
                <a:cs typeface="Lucida Sans"/>
              </a:rPr>
              <a:t>management </a:t>
            </a:r>
            <a:r>
              <a:rPr sz="1200" spc="-50" dirty="0">
                <a:latin typeface="Lucida Sans"/>
                <a:cs typeface="Lucida Sans"/>
              </a:rPr>
              <a:t>software while </a:t>
            </a:r>
            <a:r>
              <a:rPr sz="1200" spc="-45" dirty="0">
                <a:latin typeface="Lucida Sans"/>
                <a:cs typeface="Lucida Sans"/>
              </a:rPr>
              <a:t>they </a:t>
            </a:r>
            <a:r>
              <a:rPr sz="1200" spc="-35" dirty="0">
                <a:latin typeface="Lucida Sans"/>
                <a:cs typeface="Lucida Sans"/>
              </a:rPr>
              <a:t>are </a:t>
            </a:r>
            <a:r>
              <a:rPr sz="1200" spc="-60" dirty="0">
                <a:latin typeface="Lucida Sans"/>
                <a:cs typeface="Lucida Sans"/>
              </a:rPr>
              <a:t>on </a:t>
            </a:r>
            <a:r>
              <a:rPr sz="1200" spc="-50" dirty="0">
                <a:latin typeface="Lucida Sans"/>
                <a:cs typeface="Lucida Sans"/>
              </a:rPr>
              <a:t>the </a:t>
            </a:r>
            <a:r>
              <a:rPr sz="1200" spc="-65" dirty="0">
                <a:latin typeface="Lucida Sans"/>
                <a:cs typeface="Lucida Sans"/>
              </a:rPr>
              <a:t>go. </a:t>
            </a:r>
            <a:r>
              <a:rPr sz="1200" spc="25" dirty="0">
                <a:latin typeface="Lucida Sans"/>
                <a:cs typeface="Lucida Sans"/>
              </a:rPr>
              <a:t>Be </a:t>
            </a:r>
            <a:r>
              <a:rPr sz="1200" spc="-50" dirty="0">
                <a:latin typeface="Lucida Sans"/>
                <a:cs typeface="Lucida Sans"/>
              </a:rPr>
              <a:t>sure</a:t>
            </a:r>
            <a:r>
              <a:rPr sz="1200" spc="-150" dirty="0">
                <a:latin typeface="Lucida Sans"/>
                <a:cs typeface="Lucida Sans"/>
              </a:rPr>
              <a:t> </a:t>
            </a:r>
            <a:r>
              <a:rPr sz="1200" spc="-65" dirty="0">
                <a:latin typeface="Lucida Sans"/>
                <a:cs typeface="Lucida Sans"/>
              </a:rPr>
              <a:t>to  </a:t>
            </a:r>
            <a:r>
              <a:rPr sz="1200" spc="-35" dirty="0">
                <a:latin typeface="Lucida Sans"/>
                <a:cs typeface="Lucida Sans"/>
              </a:rPr>
              <a:t>evaluate </a:t>
            </a:r>
            <a:r>
              <a:rPr sz="1200" spc="-55" dirty="0">
                <a:latin typeface="Lucida Sans"/>
                <a:cs typeface="Lucida Sans"/>
              </a:rPr>
              <a:t>all </a:t>
            </a:r>
            <a:r>
              <a:rPr sz="1200" spc="-50" dirty="0">
                <a:latin typeface="Lucida Sans"/>
                <a:cs typeface="Lucida Sans"/>
              </a:rPr>
              <a:t>the </a:t>
            </a:r>
            <a:r>
              <a:rPr sz="1200" spc="-60" dirty="0">
                <a:latin typeface="Lucida Sans"/>
                <a:cs typeface="Lucida Sans"/>
              </a:rPr>
              <a:t>mobile options </a:t>
            </a:r>
            <a:r>
              <a:rPr sz="1200" spc="-25" dirty="0">
                <a:latin typeface="Lucida Sans"/>
                <a:cs typeface="Lucida Sans"/>
              </a:rPr>
              <a:t>a </a:t>
            </a:r>
            <a:r>
              <a:rPr sz="1200" spc="-60" dirty="0">
                <a:latin typeface="Lucida Sans"/>
                <a:cs typeface="Lucida Sans"/>
              </a:rPr>
              <a:t>tool </a:t>
            </a:r>
            <a:r>
              <a:rPr sz="1200" spc="-50" dirty="0">
                <a:latin typeface="Lucida Sans"/>
                <a:cs typeface="Lucida Sans"/>
              </a:rPr>
              <a:t>has </a:t>
            </a:r>
            <a:r>
              <a:rPr sz="1200" spc="-65" dirty="0">
                <a:latin typeface="Lucida Sans"/>
                <a:cs typeface="Lucida Sans"/>
              </a:rPr>
              <a:t>to</a:t>
            </a:r>
            <a:r>
              <a:rPr sz="1200" spc="-145" dirty="0">
                <a:latin typeface="Lucida Sans"/>
                <a:cs typeface="Lucida Sans"/>
              </a:rPr>
              <a:t> </a:t>
            </a:r>
            <a:r>
              <a:rPr sz="1200" spc="-80" dirty="0">
                <a:latin typeface="Lucida Sans"/>
                <a:cs typeface="Lucida Sans"/>
              </a:rPr>
              <a:t>offer.</a:t>
            </a:r>
            <a:endParaRPr sz="1200" dirty="0">
              <a:latin typeface="Lucida Sans"/>
              <a:cs typeface="Lucida Sans"/>
            </a:endParaRPr>
          </a:p>
          <a:p>
            <a:pPr algn="just">
              <a:lnSpc>
                <a:spcPct val="100000"/>
              </a:lnSpc>
              <a:spcBef>
                <a:spcPts val="50"/>
              </a:spcBef>
            </a:pPr>
            <a:endParaRPr sz="1200" dirty="0">
              <a:latin typeface="Times New Roman"/>
              <a:cs typeface="Times New Roman"/>
            </a:endParaRPr>
          </a:p>
          <a:p>
            <a:pPr marL="139065" marR="93980" algn="just">
              <a:lnSpc>
                <a:spcPct val="100000"/>
              </a:lnSpc>
            </a:pPr>
            <a:r>
              <a:rPr sz="1200" b="1" spc="-50" dirty="0">
                <a:latin typeface="Arial"/>
                <a:cs typeface="Arial"/>
              </a:rPr>
              <a:t>Work </a:t>
            </a:r>
            <a:r>
              <a:rPr sz="1200" b="1" spc="-40" dirty="0">
                <a:latin typeface="Arial"/>
                <a:cs typeface="Arial"/>
              </a:rPr>
              <a:t>Visualization: </a:t>
            </a:r>
            <a:r>
              <a:rPr sz="1200" spc="-80" dirty="0">
                <a:latin typeface="Lucida Sans"/>
                <a:cs typeface="Lucida Sans"/>
              </a:rPr>
              <a:t>Today, </a:t>
            </a:r>
            <a:r>
              <a:rPr sz="1200" spc="-60" dirty="0">
                <a:latin typeface="Lucida Sans"/>
                <a:cs typeface="Lucida Sans"/>
              </a:rPr>
              <a:t>work </a:t>
            </a:r>
            <a:r>
              <a:rPr sz="1200" spc="-50" dirty="0">
                <a:latin typeface="Lucida Sans"/>
                <a:cs typeface="Lucida Sans"/>
              </a:rPr>
              <a:t>design </a:t>
            </a:r>
            <a:r>
              <a:rPr sz="1200" spc="-55" dirty="0">
                <a:latin typeface="Lucida Sans"/>
                <a:cs typeface="Lucida Sans"/>
              </a:rPr>
              <a:t>is </a:t>
            </a:r>
            <a:r>
              <a:rPr sz="1200" spc="-60" dirty="0">
                <a:latin typeface="Lucida Sans"/>
                <a:cs typeface="Lucida Sans"/>
              </a:rPr>
              <a:t>infinitely different. </a:t>
            </a:r>
            <a:r>
              <a:rPr sz="1200" spc="-45" dirty="0">
                <a:latin typeface="Lucida Sans"/>
                <a:cs typeface="Lucida Sans"/>
              </a:rPr>
              <a:t>The </a:t>
            </a:r>
            <a:r>
              <a:rPr sz="1200" spc="-35" dirty="0">
                <a:latin typeface="Lucida Sans"/>
                <a:cs typeface="Lucida Sans"/>
              </a:rPr>
              <a:t>“one-size-  </a:t>
            </a:r>
            <a:r>
              <a:rPr sz="1200" spc="-50" dirty="0">
                <a:latin typeface="Lucida Sans"/>
                <a:cs typeface="Lucida Sans"/>
              </a:rPr>
              <a:t>fits-all” approach </a:t>
            </a:r>
            <a:r>
              <a:rPr sz="1200" spc="-65" dirty="0">
                <a:latin typeface="Lucida Sans"/>
                <a:cs typeface="Lucida Sans"/>
              </a:rPr>
              <a:t>to </a:t>
            </a:r>
            <a:r>
              <a:rPr sz="1200" spc="-50" dirty="0">
                <a:latin typeface="Lucida Sans"/>
                <a:cs typeface="Lucida Sans"/>
              </a:rPr>
              <a:t>project </a:t>
            </a:r>
            <a:r>
              <a:rPr sz="1200" spc="-60" dirty="0">
                <a:latin typeface="Lucida Sans"/>
                <a:cs typeface="Lucida Sans"/>
              </a:rPr>
              <a:t>management no </a:t>
            </a:r>
            <a:r>
              <a:rPr sz="1200" spc="-50" dirty="0">
                <a:latin typeface="Lucida Sans"/>
                <a:cs typeface="Lucida Sans"/>
              </a:rPr>
              <a:t>longer </a:t>
            </a:r>
            <a:r>
              <a:rPr sz="1200" spc="-60" dirty="0">
                <a:latin typeface="Lucida Sans"/>
                <a:cs typeface="Lucida Sans"/>
              </a:rPr>
              <a:t>works. </a:t>
            </a:r>
            <a:r>
              <a:rPr sz="1200" spc="-45" dirty="0">
                <a:latin typeface="Lucida Sans"/>
                <a:cs typeface="Lucida Sans"/>
              </a:rPr>
              <a:t>Find </a:t>
            </a:r>
            <a:r>
              <a:rPr sz="1200" spc="-25" dirty="0">
                <a:latin typeface="Lucida Sans"/>
                <a:cs typeface="Lucida Sans"/>
              </a:rPr>
              <a:t>a </a:t>
            </a:r>
            <a:r>
              <a:rPr sz="1200" spc="-60" dirty="0">
                <a:latin typeface="Lucida Sans"/>
                <a:cs typeface="Lucida Sans"/>
              </a:rPr>
              <a:t>tool </a:t>
            </a:r>
            <a:r>
              <a:rPr sz="1200" spc="-65" dirty="0">
                <a:latin typeface="Lucida Sans"/>
                <a:cs typeface="Lucida Sans"/>
              </a:rPr>
              <a:t>that  </a:t>
            </a:r>
            <a:r>
              <a:rPr sz="1200" spc="-50" dirty="0">
                <a:latin typeface="Lucida Sans"/>
                <a:cs typeface="Lucida Sans"/>
              </a:rPr>
              <a:t>includes </a:t>
            </a:r>
            <a:r>
              <a:rPr sz="1200" spc="-65" dirty="0">
                <a:latin typeface="Lucida Sans"/>
                <a:cs typeface="Lucida Sans"/>
              </a:rPr>
              <a:t>multiple </a:t>
            </a:r>
            <a:r>
              <a:rPr sz="1200" spc="-35" dirty="0">
                <a:latin typeface="Lucida Sans"/>
                <a:cs typeface="Lucida Sans"/>
              </a:rPr>
              <a:t>ways </a:t>
            </a:r>
            <a:r>
              <a:rPr sz="1200" spc="-65" dirty="0">
                <a:latin typeface="Lucida Sans"/>
                <a:cs typeface="Lucida Sans"/>
              </a:rPr>
              <a:t>to </a:t>
            </a:r>
            <a:r>
              <a:rPr sz="1200" spc="-55" dirty="0">
                <a:latin typeface="Lucida Sans"/>
                <a:cs typeface="Lucida Sans"/>
              </a:rPr>
              <a:t>visualize </a:t>
            </a:r>
            <a:r>
              <a:rPr sz="1200" spc="-50" dirty="0">
                <a:latin typeface="Lucida Sans"/>
                <a:cs typeface="Lucida Sans"/>
              </a:rPr>
              <a:t>and manage </a:t>
            </a:r>
            <a:r>
              <a:rPr sz="1200" spc="-60" dirty="0">
                <a:latin typeface="Lucida Sans"/>
                <a:cs typeface="Lucida Sans"/>
              </a:rPr>
              <a:t>your work </a:t>
            </a:r>
            <a:r>
              <a:rPr sz="1200" spc="-30" dirty="0">
                <a:latin typeface="Lucida Sans"/>
                <a:cs typeface="Lucida Sans"/>
              </a:rPr>
              <a:t>- </a:t>
            </a:r>
            <a:r>
              <a:rPr sz="1200" spc="-50" dirty="0">
                <a:latin typeface="Lucida Sans"/>
                <a:cs typeface="Lucida Sans"/>
              </a:rPr>
              <a:t>whether </a:t>
            </a:r>
            <a:r>
              <a:rPr sz="1200" spc="-75" dirty="0">
                <a:latin typeface="Lucida Sans"/>
                <a:cs typeface="Lucida Sans"/>
              </a:rPr>
              <a:t>it </a:t>
            </a:r>
            <a:r>
              <a:rPr sz="1200" spc="-25" dirty="0">
                <a:latin typeface="Lucida Sans"/>
                <a:cs typeface="Lucida Sans"/>
              </a:rPr>
              <a:t>be  </a:t>
            </a:r>
            <a:r>
              <a:rPr sz="1200" spc="-50" dirty="0">
                <a:latin typeface="Lucida Sans"/>
                <a:cs typeface="Lucida Sans"/>
              </a:rPr>
              <a:t>waterfall </a:t>
            </a:r>
            <a:r>
              <a:rPr sz="1200" spc="-65" dirty="0">
                <a:latin typeface="Lucida Sans"/>
                <a:cs typeface="Lucida Sans"/>
              </a:rPr>
              <a:t>or </a:t>
            </a:r>
            <a:r>
              <a:rPr sz="1200" spc="-40" dirty="0">
                <a:latin typeface="Lucida Sans"/>
                <a:cs typeface="Lucida Sans"/>
              </a:rPr>
              <a:t>agile </a:t>
            </a:r>
            <a:r>
              <a:rPr sz="1200" spc="-30" dirty="0">
                <a:latin typeface="Lucida Sans"/>
                <a:cs typeface="Lucida Sans"/>
              </a:rPr>
              <a:t>- </a:t>
            </a:r>
            <a:r>
              <a:rPr sz="1200" spc="-65" dirty="0">
                <a:latin typeface="Lucida Sans"/>
                <a:cs typeface="Lucida Sans"/>
              </a:rPr>
              <a:t>with </a:t>
            </a:r>
            <a:r>
              <a:rPr sz="1200" spc="-55" dirty="0">
                <a:latin typeface="Lucida Sans"/>
                <a:cs typeface="Lucida Sans"/>
              </a:rPr>
              <a:t>Gantt </a:t>
            </a:r>
            <a:r>
              <a:rPr sz="1200" spc="-60" dirty="0">
                <a:latin typeface="Lucida Sans"/>
                <a:cs typeface="Lucida Sans"/>
              </a:rPr>
              <a:t>charts, </a:t>
            </a:r>
            <a:r>
              <a:rPr sz="1200" spc="-45" dirty="0">
                <a:latin typeface="Lucida Sans"/>
                <a:cs typeface="Lucida Sans"/>
              </a:rPr>
              <a:t>spreadsheet, </a:t>
            </a:r>
            <a:r>
              <a:rPr sz="1200" spc="-55" dirty="0">
                <a:latin typeface="Lucida Sans"/>
                <a:cs typeface="Lucida Sans"/>
              </a:rPr>
              <a:t>kanban </a:t>
            </a:r>
            <a:r>
              <a:rPr sz="1200" spc="-60" dirty="0">
                <a:latin typeface="Lucida Sans"/>
                <a:cs typeface="Lucida Sans"/>
              </a:rPr>
              <a:t>boards, </a:t>
            </a:r>
            <a:r>
              <a:rPr sz="1200" spc="-50" dirty="0">
                <a:latin typeface="Lucida Sans"/>
                <a:cs typeface="Lucida Sans"/>
              </a:rPr>
              <a:t>calendars,  </a:t>
            </a:r>
            <a:r>
              <a:rPr sz="1200" spc="-60" dirty="0">
                <a:latin typeface="Lucida Sans"/>
                <a:cs typeface="Lucida Sans"/>
              </a:rPr>
              <a:t>reports, </a:t>
            </a:r>
            <a:r>
              <a:rPr sz="1200" spc="-50" dirty="0">
                <a:latin typeface="Lucida Sans"/>
                <a:cs typeface="Lucida Sans"/>
              </a:rPr>
              <a:t>and</a:t>
            </a:r>
            <a:r>
              <a:rPr sz="1200" spc="-65" dirty="0">
                <a:latin typeface="Lucida Sans"/>
                <a:cs typeface="Lucida Sans"/>
              </a:rPr>
              <a:t> </a:t>
            </a:r>
            <a:r>
              <a:rPr sz="1200" spc="-55" dirty="0">
                <a:latin typeface="Lucida Sans"/>
                <a:cs typeface="Lucida Sans"/>
              </a:rPr>
              <a:t>dashboards.</a:t>
            </a:r>
            <a:endParaRPr sz="1200" dirty="0">
              <a:latin typeface="Lucida Sans"/>
              <a:cs typeface="Lucida Sans"/>
            </a:endParaRPr>
          </a:p>
        </p:txBody>
      </p:sp>
      <p:sp>
        <p:nvSpPr>
          <p:cNvPr id="3" name="object 3"/>
          <p:cNvSpPr txBox="1">
            <a:spLocks noGrp="1"/>
          </p:cNvSpPr>
          <p:nvPr>
            <p:ph type="title"/>
          </p:nvPr>
        </p:nvSpPr>
        <p:spPr>
          <a:xfrm>
            <a:off x="3165157" y="429304"/>
            <a:ext cx="2747645" cy="299720"/>
          </a:xfrm>
          <a:prstGeom prst="rect">
            <a:avLst/>
          </a:prstGeom>
        </p:spPr>
        <p:txBody>
          <a:bodyPr vert="horz" wrap="square" lIns="0" tIns="12700" rIns="0" bIns="0" rtlCol="0">
            <a:spAutoFit/>
          </a:bodyPr>
          <a:lstStyle/>
          <a:p>
            <a:pPr marL="12700">
              <a:lnSpc>
                <a:spcPct val="100000"/>
              </a:lnSpc>
              <a:spcBef>
                <a:spcPts val="100"/>
              </a:spcBef>
            </a:pPr>
            <a:r>
              <a:rPr spc="-70" dirty="0">
                <a:solidFill>
                  <a:srgbClr val="003E38"/>
                </a:solidFill>
              </a:rPr>
              <a:t>Finding </a:t>
            </a:r>
            <a:r>
              <a:rPr spc="-35" dirty="0">
                <a:solidFill>
                  <a:srgbClr val="003E38"/>
                </a:solidFill>
              </a:rPr>
              <a:t>the </a:t>
            </a:r>
            <a:r>
              <a:rPr spc="-80" dirty="0">
                <a:solidFill>
                  <a:srgbClr val="003E38"/>
                </a:solidFill>
              </a:rPr>
              <a:t>Best </a:t>
            </a:r>
            <a:r>
              <a:rPr spc="-60" dirty="0">
                <a:solidFill>
                  <a:srgbClr val="003E38"/>
                </a:solidFill>
              </a:rPr>
              <a:t>Agile</a:t>
            </a:r>
            <a:r>
              <a:rPr spc="-135" dirty="0">
                <a:solidFill>
                  <a:srgbClr val="003E38"/>
                </a:solidFill>
              </a:rPr>
              <a:t> </a:t>
            </a:r>
            <a:r>
              <a:rPr spc="-125" dirty="0">
                <a:solidFill>
                  <a:srgbClr val="003E38"/>
                </a:solidFill>
              </a:rPr>
              <a:t>Tool</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23</a:t>
            </a:r>
            <a:endParaRPr sz="4500" baseline="-12962"/>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321560" y="609600"/>
            <a:ext cx="4500880" cy="299720"/>
          </a:xfrm>
          <a:prstGeom prst="rect">
            <a:avLst/>
          </a:prstGeom>
        </p:spPr>
        <p:txBody>
          <a:bodyPr vert="horz" wrap="square" lIns="0" tIns="12700" rIns="0" bIns="0" rtlCol="0">
            <a:spAutoFit/>
          </a:bodyPr>
          <a:lstStyle/>
          <a:p>
            <a:pPr marL="12700">
              <a:lnSpc>
                <a:spcPct val="100000"/>
              </a:lnSpc>
              <a:spcBef>
                <a:spcPts val="100"/>
              </a:spcBef>
            </a:pPr>
            <a:r>
              <a:rPr spc="-90" dirty="0">
                <a:solidFill>
                  <a:srgbClr val="295177"/>
                </a:solidFill>
              </a:rPr>
              <a:t>Wrap </a:t>
            </a:r>
            <a:r>
              <a:rPr spc="-95" dirty="0">
                <a:solidFill>
                  <a:srgbClr val="295177"/>
                </a:solidFill>
              </a:rPr>
              <a:t>Up: </a:t>
            </a:r>
            <a:r>
              <a:rPr spc="-90" dirty="0">
                <a:solidFill>
                  <a:srgbClr val="295177"/>
                </a:solidFill>
              </a:rPr>
              <a:t>A </a:t>
            </a:r>
            <a:r>
              <a:rPr spc="-50" dirty="0">
                <a:solidFill>
                  <a:srgbClr val="295177"/>
                </a:solidFill>
              </a:rPr>
              <a:t>More </a:t>
            </a:r>
            <a:r>
              <a:rPr spc="-75" dirty="0">
                <a:solidFill>
                  <a:srgbClr val="295177"/>
                </a:solidFill>
              </a:rPr>
              <a:t>Agile </a:t>
            </a:r>
            <a:r>
              <a:rPr spc="-105" dirty="0">
                <a:solidFill>
                  <a:srgbClr val="295177"/>
                </a:solidFill>
              </a:rPr>
              <a:t>Way </a:t>
            </a:r>
            <a:r>
              <a:rPr spc="-60" dirty="0">
                <a:solidFill>
                  <a:srgbClr val="295177"/>
                </a:solidFill>
              </a:rPr>
              <a:t>to </a:t>
            </a:r>
            <a:r>
              <a:rPr spc="-50" dirty="0">
                <a:solidFill>
                  <a:srgbClr val="295177"/>
                </a:solidFill>
              </a:rPr>
              <a:t>Manage</a:t>
            </a:r>
            <a:r>
              <a:rPr spc="-35" dirty="0">
                <a:solidFill>
                  <a:srgbClr val="295177"/>
                </a:solidFill>
              </a:rPr>
              <a:t> </a:t>
            </a:r>
            <a:r>
              <a:rPr spc="-105" dirty="0">
                <a:solidFill>
                  <a:srgbClr val="295177"/>
                </a:solidFill>
              </a:rPr>
              <a:t>Work</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24</a:t>
            </a:r>
            <a:endParaRPr sz="4500" baseline="-12962"/>
          </a:p>
        </p:txBody>
      </p:sp>
      <p:sp>
        <p:nvSpPr>
          <p:cNvPr id="8" name="object 8"/>
          <p:cNvSpPr txBox="1"/>
          <p:nvPr/>
        </p:nvSpPr>
        <p:spPr>
          <a:xfrm>
            <a:off x="685800" y="1219200"/>
            <a:ext cx="7772400" cy="3143489"/>
          </a:xfrm>
          <a:prstGeom prst="rect">
            <a:avLst/>
          </a:prstGeom>
        </p:spPr>
        <p:txBody>
          <a:bodyPr vert="horz" wrap="square" lIns="0" tIns="12700" rIns="0" bIns="0" rtlCol="0">
            <a:spAutoFit/>
          </a:bodyPr>
          <a:lstStyle/>
          <a:p>
            <a:pPr marL="12700" marR="93980" algn="just">
              <a:lnSpc>
                <a:spcPct val="108300"/>
              </a:lnSpc>
              <a:spcBef>
                <a:spcPts val="100"/>
              </a:spcBef>
            </a:pPr>
            <a:r>
              <a:rPr sz="1600" b="1" spc="-35" dirty="0">
                <a:latin typeface="Arial"/>
                <a:cs typeface="Arial"/>
              </a:rPr>
              <a:t>With </a:t>
            </a:r>
            <a:r>
              <a:rPr sz="1600" b="1" spc="-20" dirty="0">
                <a:latin typeface="Arial"/>
                <a:cs typeface="Arial"/>
              </a:rPr>
              <a:t>fewer </a:t>
            </a:r>
            <a:r>
              <a:rPr sz="1600" b="1" spc="-30" dirty="0">
                <a:latin typeface="Arial"/>
                <a:cs typeface="Arial"/>
              </a:rPr>
              <a:t>than </a:t>
            </a:r>
            <a:r>
              <a:rPr sz="1600" b="1" spc="-35" dirty="0">
                <a:latin typeface="Arial"/>
                <a:cs typeface="Arial"/>
              </a:rPr>
              <a:t>one-third of all </a:t>
            </a:r>
            <a:r>
              <a:rPr sz="1600" b="1" spc="-40" dirty="0">
                <a:latin typeface="Arial"/>
                <a:cs typeface="Arial"/>
              </a:rPr>
              <a:t>projects </a:t>
            </a:r>
            <a:r>
              <a:rPr sz="1600" b="1" spc="-30" dirty="0">
                <a:latin typeface="Arial"/>
                <a:cs typeface="Arial"/>
              </a:rPr>
              <a:t>completed </a:t>
            </a:r>
            <a:r>
              <a:rPr sz="1600" b="1" spc="-40" dirty="0">
                <a:latin typeface="Arial"/>
                <a:cs typeface="Arial"/>
              </a:rPr>
              <a:t>on </a:t>
            </a:r>
            <a:r>
              <a:rPr sz="1600" b="1" spc="-30" dirty="0">
                <a:latin typeface="Arial"/>
                <a:cs typeface="Arial"/>
              </a:rPr>
              <a:t>time </a:t>
            </a:r>
            <a:r>
              <a:rPr sz="1600" b="1" spc="-35" dirty="0">
                <a:latin typeface="Arial"/>
                <a:cs typeface="Arial"/>
              </a:rPr>
              <a:t>and </a:t>
            </a:r>
            <a:r>
              <a:rPr sz="1600" b="1" spc="-40" dirty="0">
                <a:latin typeface="Arial"/>
                <a:cs typeface="Arial"/>
              </a:rPr>
              <a:t>on </a:t>
            </a:r>
            <a:r>
              <a:rPr sz="1600" b="1" spc="-30" dirty="0">
                <a:latin typeface="Arial"/>
                <a:cs typeface="Arial"/>
              </a:rPr>
              <a:t>budget, it  </a:t>
            </a:r>
            <a:r>
              <a:rPr sz="1600" b="1" spc="-40" dirty="0">
                <a:latin typeface="Arial"/>
                <a:cs typeface="Arial"/>
              </a:rPr>
              <a:t>can </a:t>
            </a:r>
            <a:r>
              <a:rPr sz="1600" b="1" spc="-45" dirty="0">
                <a:latin typeface="Arial"/>
                <a:cs typeface="Arial"/>
              </a:rPr>
              <a:t>sometimes </a:t>
            </a:r>
            <a:r>
              <a:rPr sz="1600" b="1" spc="-35" dirty="0">
                <a:latin typeface="Arial"/>
                <a:cs typeface="Arial"/>
              </a:rPr>
              <a:t>seem </a:t>
            </a:r>
            <a:r>
              <a:rPr sz="1600" b="1" spc="-45" dirty="0">
                <a:latin typeface="Arial"/>
                <a:cs typeface="Arial"/>
              </a:rPr>
              <a:t>impossible </a:t>
            </a:r>
            <a:r>
              <a:rPr sz="1600" b="1" spc="-30" dirty="0">
                <a:latin typeface="Arial"/>
                <a:cs typeface="Arial"/>
              </a:rPr>
              <a:t>to </a:t>
            </a:r>
            <a:r>
              <a:rPr sz="1600" b="1" spc="-25" dirty="0">
                <a:latin typeface="Arial"/>
                <a:cs typeface="Arial"/>
              </a:rPr>
              <a:t>lead new </a:t>
            </a:r>
            <a:r>
              <a:rPr sz="1600" b="1" spc="-40" dirty="0">
                <a:latin typeface="Arial"/>
                <a:cs typeface="Arial"/>
              </a:rPr>
              <a:t>projects </a:t>
            </a:r>
            <a:r>
              <a:rPr sz="1600" b="1" spc="-30" dirty="0">
                <a:latin typeface="Arial"/>
                <a:cs typeface="Arial"/>
              </a:rPr>
              <a:t>to</a:t>
            </a:r>
            <a:r>
              <a:rPr sz="1600" b="1" spc="120" dirty="0">
                <a:latin typeface="Arial"/>
                <a:cs typeface="Arial"/>
              </a:rPr>
              <a:t> </a:t>
            </a:r>
            <a:r>
              <a:rPr sz="1600" b="1" spc="-60" dirty="0">
                <a:latin typeface="Arial"/>
                <a:cs typeface="Arial"/>
              </a:rPr>
              <a:t>success.</a:t>
            </a:r>
            <a:endParaRPr sz="1600" dirty="0">
              <a:latin typeface="Arial"/>
              <a:cs typeface="Arial"/>
            </a:endParaRPr>
          </a:p>
          <a:p>
            <a:pPr algn="just">
              <a:lnSpc>
                <a:spcPct val="100000"/>
              </a:lnSpc>
              <a:spcBef>
                <a:spcPts val="35"/>
              </a:spcBef>
            </a:pPr>
            <a:endParaRPr sz="1600" dirty="0">
              <a:latin typeface="Times New Roman"/>
              <a:cs typeface="Times New Roman"/>
            </a:endParaRPr>
          </a:p>
          <a:p>
            <a:pPr marL="12700" marR="63500" algn="just">
              <a:lnSpc>
                <a:spcPct val="108300"/>
              </a:lnSpc>
            </a:pPr>
            <a:r>
              <a:rPr sz="1600" spc="-70" dirty="0">
                <a:solidFill>
                  <a:srgbClr val="231F20"/>
                </a:solidFill>
                <a:latin typeface="Lucida Sans"/>
                <a:cs typeface="Lucida Sans"/>
              </a:rPr>
              <a:t>That’s </a:t>
            </a:r>
            <a:r>
              <a:rPr sz="1600" spc="-50" dirty="0">
                <a:solidFill>
                  <a:srgbClr val="231F20"/>
                </a:solidFill>
                <a:latin typeface="Lucida Sans"/>
                <a:cs typeface="Lucida Sans"/>
              </a:rPr>
              <a:t>why </a:t>
            </a:r>
            <a:r>
              <a:rPr sz="1600" spc="-65" dirty="0">
                <a:solidFill>
                  <a:srgbClr val="231F20"/>
                </a:solidFill>
                <a:latin typeface="Lucida Sans"/>
                <a:cs typeface="Lucida Sans"/>
              </a:rPr>
              <a:t>finding </a:t>
            </a:r>
            <a:r>
              <a:rPr sz="1600" spc="-50" dirty="0">
                <a:solidFill>
                  <a:srgbClr val="231F20"/>
                </a:solidFill>
                <a:latin typeface="Lucida Sans"/>
                <a:cs typeface="Lucida Sans"/>
              </a:rPr>
              <a:t>the </a:t>
            </a:r>
            <a:r>
              <a:rPr sz="1600" spc="-45" dirty="0">
                <a:solidFill>
                  <a:srgbClr val="231F20"/>
                </a:solidFill>
                <a:latin typeface="Lucida Sans"/>
                <a:cs typeface="Lucida Sans"/>
              </a:rPr>
              <a:t>best </a:t>
            </a:r>
            <a:r>
              <a:rPr sz="1600" spc="-50" dirty="0">
                <a:solidFill>
                  <a:srgbClr val="231F20"/>
                </a:solidFill>
                <a:latin typeface="Lucida Sans"/>
                <a:cs typeface="Lucida Sans"/>
              </a:rPr>
              <a:t>project </a:t>
            </a:r>
            <a:r>
              <a:rPr sz="1600" spc="-60" dirty="0">
                <a:solidFill>
                  <a:srgbClr val="231F20"/>
                </a:solidFill>
                <a:latin typeface="Lucida Sans"/>
                <a:cs typeface="Lucida Sans"/>
              </a:rPr>
              <a:t>management </a:t>
            </a:r>
            <a:r>
              <a:rPr sz="1600" spc="-65" dirty="0">
                <a:solidFill>
                  <a:srgbClr val="231F20"/>
                </a:solidFill>
                <a:latin typeface="Lucida Sans"/>
                <a:cs typeface="Lucida Sans"/>
              </a:rPr>
              <a:t>method </a:t>
            </a:r>
            <a:r>
              <a:rPr sz="1600" spc="-55" dirty="0">
                <a:solidFill>
                  <a:srgbClr val="231F20"/>
                </a:solidFill>
                <a:latin typeface="Lucida Sans"/>
                <a:cs typeface="Lucida Sans"/>
              </a:rPr>
              <a:t>is </a:t>
            </a:r>
            <a:r>
              <a:rPr sz="1600" spc="-70" dirty="0">
                <a:solidFill>
                  <a:srgbClr val="231F20"/>
                </a:solidFill>
                <a:latin typeface="Lucida Sans"/>
                <a:cs typeface="Lucida Sans"/>
              </a:rPr>
              <a:t>important </a:t>
            </a:r>
            <a:r>
              <a:rPr sz="1600" spc="-65" dirty="0">
                <a:solidFill>
                  <a:srgbClr val="231F20"/>
                </a:solidFill>
                <a:latin typeface="Lucida Sans"/>
                <a:cs typeface="Lucida Sans"/>
              </a:rPr>
              <a:t>to </a:t>
            </a:r>
            <a:r>
              <a:rPr sz="1600" spc="-50" dirty="0">
                <a:solidFill>
                  <a:srgbClr val="231F20"/>
                </a:solidFill>
                <a:latin typeface="Lucida Sans"/>
                <a:cs typeface="Lucida Sans"/>
              </a:rPr>
              <a:t>the  </a:t>
            </a:r>
            <a:r>
              <a:rPr sz="1600" spc="-35" dirty="0">
                <a:solidFill>
                  <a:srgbClr val="231F20"/>
                </a:solidFill>
                <a:latin typeface="Lucida Sans"/>
                <a:cs typeface="Lucida Sans"/>
              </a:rPr>
              <a:t>success </a:t>
            </a:r>
            <a:r>
              <a:rPr sz="1600" spc="-65" dirty="0">
                <a:solidFill>
                  <a:srgbClr val="231F20"/>
                </a:solidFill>
                <a:latin typeface="Lucida Sans"/>
                <a:cs typeface="Lucida Sans"/>
              </a:rPr>
              <a:t>of </a:t>
            </a:r>
            <a:r>
              <a:rPr sz="1600" spc="-60" dirty="0">
                <a:solidFill>
                  <a:srgbClr val="231F20"/>
                </a:solidFill>
                <a:latin typeface="Lucida Sans"/>
                <a:cs typeface="Lucida Sans"/>
              </a:rPr>
              <a:t>your </a:t>
            </a:r>
            <a:r>
              <a:rPr sz="1600" spc="-55" dirty="0">
                <a:solidFill>
                  <a:srgbClr val="231F20"/>
                </a:solidFill>
                <a:latin typeface="Lucida Sans"/>
                <a:cs typeface="Lucida Sans"/>
              </a:rPr>
              <a:t>projects. </a:t>
            </a:r>
            <a:r>
              <a:rPr sz="1600" spc="-40" dirty="0">
                <a:solidFill>
                  <a:srgbClr val="231F20"/>
                </a:solidFill>
                <a:latin typeface="Lucida Sans"/>
                <a:cs typeface="Lucida Sans"/>
              </a:rPr>
              <a:t>Whether </a:t>
            </a:r>
            <a:r>
              <a:rPr sz="1600" spc="-50" dirty="0">
                <a:solidFill>
                  <a:srgbClr val="231F20"/>
                </a:solidFill>
                <a:latin typeface="Lucida Sans"/>
                <a:cs typeface="Lucida Sans"/>
              </a:rPr>
              <a:t>you </a:t>
            </a:r>
            <a:r>
              <a:rPr sz="1600" spc="-30" dirty="0">
                <a:solidFill>
                  <a:srgbClr val="231F20"/>
                </a:solidFill>
                <a:latin typeface="Lucida Sans"/>
                <a:cs typeface="Lucida Sans"/>
              </a:rPr>
              <a:t>decide </a:t>
            </a:r>
            <a:r>
              <a:rPr sz="1600" spc="-65" dirty="0">
                <a:solidFill>
                  <a:srgbClr val="231F20"/>
                </a:solidFill>
                <a:latin typeface="Lucida Sans"/>
                <a:cs typeface="Lucida Sans"/>
              </a:rPr>
              <a:t>to </a:t>
            </a:r>
            <a:r>
              <a:rPr sz="1600" spc="-50" dirty="0">
                <a:solidFill>
                  <a:srgbClr val="231F20"/>
                </a:solidFill>
                <a:latin typeface="Lucida Sans"/>
                <a:cs typeface="Lucida Sans"/>
              </a:rPr>
              <a:t>go </a:t>
            </a:r>
            <a:r>
              <a:rPr sz="1600" spc="-65" dirty="0">
                <a:solidFill>
                  <a:srgbClr val="231F20"/>
                </a:solidFill>
                <a:latin typeface="Lucida Sans"/>
                <a:cs typeface="Lucida Sans"/>
              </a:rPr>
              <a:t>with </a:t>
            </a:r>
            <a:r>
              <a:rPr sz="1600" spc="-50" dirty="0">
                <a:solidFill>
                  <a:srgbClr val="231F20"/>
                </a:solidFill>
                <a:latin typeface="Lucida Sans"/>
                <a:cs typeface="Lucida Sans"/>
              </a:rPr>
              <a:t>Agile, </a:t>
            </a:r>
            <a:r>
              <a:rPr sz="1600" spc="-55" dirty="0">
                <a:solidFill>
                  <a:srgbClr val="231F20"/>
                </a:solidFill>
                <a:latin typeface="Lucida Sans"/>
                <a:cs typeface="Lucida Sans"/>
              </a:rPr>
              <a:t>Scrum,</a:t>
            </a:r>
            <a:r>
              <a:rPr sz="1600" spc="-125" dirty="0">
                <a:solidFill>
                  <a:srgbClr val="231F20"/>
                </a:solidFill>
                <a:latin typeface="Lucida Sans"/>
                <a:cs typeface="Lucida Sans"/>
              </a:rPr>
              <a:t> </a:t>
            </a:r>
            <a:r>
              <a:rPr sz="1600" spc="-60" dirty="0">
                <a:solidFill>
                  <a:srgbClr val="231F20"/>
                </a:solidFill>
                <a:latin typeface="Lucida Sans"/>
                <a:cs typeface="Lucida Sans"/>
              </a:rPr>
              <a:t>Kanban,  </a:t>
            </a:r>
            <a:r>
              <a:rPr sz="1600" spc="-65" dirty="0">
                <a:solidFill>
                  <a:srgbClr val="231F20"/>
                </a:solidFill>
                <a:latin typeface="Lucida Sans"/>
                <a:cs typeface="Lucida Sans"/>
              </a:rPr>
              <a:t>or </a:t>
            </a:r>
            <a:r>
              <a:rPr sz="1600" spc="-25" dirty="0">
                <a:solidFill>
                  <a:srgbClr val="231F20"/>
                </a:solidFill>
                <a:latin typeface="Lucida Sans"/>
                <a:cs typeface="Lucida Sans"/>
              </a:rPr>
              <a:t>even a </a:t>
            </a:r>
            <a:r>
              <a:rPr sz="1600" spc="-60" dirty="0">
                <a:solidFill>
                  <a:srgbClr val="231F20"/>
                </a:solidFill>
                <a:latin typeface="Lucida Sans"/>
                <a:cs typeface="Lucida Sans"/>
              </a:rPr>
              <a:t>hybrid </a:t>
            </a:r>
            <a:r>
              <a:rPr sz="1600" spc="-65" dirty="0">
                <a:solidFill>
                  <a:srgbClr val="231F20"/>
                </a:solidFill>
                <a:latin typeface="Lucida Sans"/>
                <a:cs typeface="Lucida Sans"/>
              </a:rPr>
              <a:t>of multiple methods, </a:t>
            </a:r>
            <a:r>
              <a:rPr sz="1600" spc="-50" dirty="0">
                <a:solidFill>
                  <a:srgbClr val="231F20"/>
                </a:solidFill>
                <a:latin typeface="Lucida Sans"/>
                <a:cs typeface="Lucida Sans"/>
              </a:rPr>
              <a:t>deciding </a:t>
            </a:r>
            <a:r>
              <a:rPr sz="1600" spc="-60" dirty="0">
                <a:solidFill>
                  <a:srgbClr val="231F20"/>
                </a:solidFill>
                <a:latin typeface="Lucida Sans"/>
                <a:cs typeface="Lucida Sans"/>
              </a:rPr>
              <a:t>on </a:t>
            </a:r>
            <a:r>
              <a:rPr sz="1600" spc="-25" dirty="0">
                <a:solidFill>
                  <a:srgbClr val="231F20"/>
                </a:solidFill>
                <a:latin typeface="Lucida Sans"/>
                <a:cs typeface="Lucida Sans"/>
              </a:rPr>
              <a:t>a </a:t>
            </a:r>
            <a:r>
              <a:rPr sz="1600" spc="-55" dirty="0">
                <a:solidFill>
                  <a:srgbClr val="231F20"/>
                </a:solidFill>
                <a:latin typeface="Lucida Sans"/>
                <a:cs typeface="Lucida Sans"/>
              </a:rPr>
              <a:t>standard </a:t>
            </a:r>
            <a:r>
              <a:rPr sz="1600" spc="-35" dirty="0">
                <a:solidFill>
                  <a:srgbClr val="231F20"/>
                </a:solidFill>
                <a:latin typeface="Lucida Sans"/>
                <a:cs typeface="Lucida Sans"/>
              </a:rPr>
              <a:t>way </a:t>
            </a:r>
            <a:r>
              <a:rPr sz="1600" spc="-65" dirty="0">
                <a:solidFill>
                  <a:srgbClr val="231F20"/>
                </a:solidFill>
                <a:latin typeface="Lucida Sans"/>
                <a:cs typeface="Lucida Sans"/>
              </a:rPr>
              <a:t>to </a:t>
            </a:r>
            <a:r>
              <a:rPr sz="1600" spc="-50" dirty="0">
                <a:solidFill>
                  <a:srgbClr val="231F20"/>
                </a:solidFill>
                <a:latin typeface="Lucida Sans"/>
                <a:cs typeface="Lucida Sans"/>
              </a:rPr>
              <a:t>manage  projects </a:t>
            </a:r>
            <a:r>
              <a:rPr sz="1600" spc="-60" dirty="0">
                <a:solidFill>
                  <a:srgbClr val="231F20"/>
                </a:solidFill>
                <a:latin typeface="Lucida Sans"/>
                <a:cs typeface="Lucida Sans"/>
              </a:rPr>
              <a:t>will </a:t>
            </a:r>
            <a:r>
              <a:rPr sz="1600" spc="-50" dirty="0">
                <a:solidFill>
                  <a:srgbClr val="231F20"/>
                </a:solidFill>
                <a:latin typeface="Lucida Sans"/>
                <a:cs typeface="Lucida Sans"/>
              </a:rPr>
              <a:t>help </a:t>
            </a:r>
            <a:r>
              <a:rPr sz="1600" spc="-65" dirty="0">
                <a:solidFill>
                  <a:srgbClr val="231F20"/>
                </a:solidFill>
                <a:latin typeface="Lucida Sans"/>
                <a:cs typeface="Lucida Sans"/>
              </a:rPr>
              <a:t>to </a:t>
            </a:r>
            <a:r>
              <a:rPr sz="1600" spc="-55" dirty="0">
                <a:solidFill>
                  <a:srgbClr val="231F20"/>
                </a:solidFill>
                <a:latin typeface="Lucida Sans"/>
                <a:cs typeface="Lucida Sans"/>
              </a:rPr>
              <a:t>streamline </a:t>
            </a:r>
            <a:r>
              <a:rPr sz="1600" spc="-50" dirty="0">
                <a:solidFill>
                  <a:srgbClr val="231F20"/>
                </a:solidFill>
                <a:latin typeface="Lucida Sans"/>
                <a:cs typeface="Lucida Sans"/>
              </a:rPr>
              <a:t>the process, </a:t>
            </a:r>
            <a:r>
              <a:rPr sz="1600" spc="-40" dirty="0">
                <a:solidFill>
                  <a:srgbClr val="231F20"/>
                </a:solidFill>
                <a:latin typeface="Lucida Sans"/>
                <a:cs typeface="Lucida Sans"/>
              </a:rPr>
              <a:t>increase </a:t>
            </a:r>
            <a:r>
              <a:rPr sz="1600" spc="-60" dirty="0">
                <a:solidFill>
                  <a:srgbClr val="231F20"/>
                </a:solidFill>
                <a:latin typeface="Lucida Sans"/>
                <a:cs typeface="Lucida Sans"/>
              </a:rPr>
              <a:t>team </a:t>
            </a:r>
            <a:r>
              <a:rPr sz="1600" spc="-70" dirty="0">
                <a:solidFill>
                  <a:srgbClr val="231F20"/>
                </a:solidFill>
                <a:latin typeface="Lucida Sans"/>
                <a:cs typeface="Lucida Sans"/>
              </a:rPr>
              <a:t>output, </a:t>
            </a:r>
            <a:r>
              <a:rPr sz="1600" spc="-50" dirty="0">
                <a:solidFill>
                  <a:srgbClr val="231F20"/>
                </a:solidFill>
                <a:latin typeface="Lucida Sans"/>
                <a:cs typeface="Lucida Sans"/>
              </a:rPr>
              <a:t>and </a:t>
            </a:r>
            <a:r>
              <a:rPr sz="1600" spc="-35" dirty="0">
                <a:solidFill>
                  <a:srgbClr val="231F20"/>
                </a:solidFill>
                <a:latin typeface="Lucida Sans"/>
                <a:cs typeface="Lucida Sans"/>
              </a:rPr>
              <a:t>keep  </a:t>
            </a:r>
            <a:r>
              <a:rPr sz="1600" spc="-50" dirty="0">
                <a:solidFill>
                  <a:srgbClr val="231F20"/>
                </a:solidFill>
                <a:latin typeface="Lucida Sans"/>
                <a:cs typeface="Lucida Sans"/>
              </a:rPr>
              <a:t>projects </a:t>
            </a:r>
            <a:r>
              <a:rPr sz="1600" spc="-60" dirty="0">
                <a:solidFill>
                  <a:srgbClr val="231F20"/>
                </a:solidFill>
                <a:latin typeface="Lucida Sans"/>
                <a:cs typeface="Lucida Sans"/>
              </a:rPr>
              <a:t>on</a:t>
            </a:r>
            <a:r>
              <a:rPr sz="1600" spc="-75" dirty="0">
                <a:solidFill>
                  <a:srgbClr val="231F20"/>
                </a:solidFill>
                <a:latin typeface="Lucida Sans"/>
                <a:cs typeface="Lucida Sans"/>
              </a:rPr>
              <a:t> </a:t>
            </a:r>
            <a:r>
              <a:rPr sz="1600" spc="-60" dirty="0">
                <a:solidFill>
                  <a:srgbClr val="231F20"/>
                </a:solidFill>
                <a:latin typeface="Lucida Sans"/>
                <a:cs typeface="Lucida Sans"/>
              </a:rPr>
              <a:t>track.</a:t>
            </a:r>
            <a:endParaRPr sz="1600" dirty="0">
              <a:latin typeface="Lucida Sans"/>
              <a:cs typeface="Lucida Sans"/>
            </a:endParaRPr>
          </a:p>
          <a:p>
            <a:pPr algn="just">
              <a:lnSpc>
                <a:spcPct val="100000"/>
              </a:lnSpc>
              <a:spcBef>
                <a:spcPts val="35"/>
              </a:spcBef>
            </a:pPr>
            <a:endParaRPr sz="1600" dirty="0">
              <a:latin typeface="Times New Roman"/>
              <a:cs typeface="Times New Roman"/>
            </a:endParaRPr>
          </a:p>
          <a:p>
            <a:pPr marL="12700" marR="5080" algn="just">
              <a:lnSpc>
                <a:spcPct val="108300"/>
              </a:lnSpc>
            </a:pPr>
            <a:r>
              <a:rPr sz="1600" spc="-50" dirty="0">
                <a:solidFill>
                  <a:srgbClr val="231F20"/>
                </a:solidFill>
                <a:latin typeface="Lucida Sans"/>
                <a:cs typeface="Lucida Sans"/>
              </a:rPr>
              <a:t>Plus, </a:t>
            </a:r>
            <a:r>
              <a:rPr sz="1600" spc="-35" dirty="0">
                <a:solidFill>
                  <a:srgbClr val="231F20"/>
                </a:solidFill>
                <a:latin typeface="Lucida Sans"/>
                <a:cs typeface="Lucida Sans"/>
              </a:rPr>
              <a:t>once </a:t>
            </a:r>
            <a:r>
              <a:rPr sz="1600" spc="-45" dirty="0">
                <a:solidFill>
                  <a:srgbClr val="231F20"/>
                </a:solidFill>
                <a:latin typeface="Lucida Sans"/>
                <a:cs typeface="Lucida Sans"/>
              </a:rPr>
              <a:t>you’ve picked </a:t>
            </a:r>
            <a:r>
              <a:rPr sz="1600" spc="-50" dirty="0">
                <a:solidFill>
                  <a:srgbClr val="231F20"/>
                </a:solidFill>
                <a:latin typeface="Lucida Sans"/>
                <a:cs typeface="Lucida Sans"/>
              </a:rPr>
              <a:t>the </a:t>
            </a:r>
            <a:r>
              <a:rPr sz="1600" spc="-45" dirty="0">
                <a:solidFill>
                  <a:srgbClr val="231F20"/>
                </a:solidFill>
                <a:latin typeface="Lucida Sans"/>
                <a:cs typeface="Lucida Sans"/>
              </a:rPr>
              <a:t>best </a:t>
            </a:r>
            <a:r>
              <a:rPr sz="1600" spc="-65" dirty="0">
                <a:solidFill>
                  <a:srgbClr val="231F20"/>
                </a:solidFill>
                <a:latin typeface="Lucida Sans"/>
                <a:cs typeface="Lucida Sans"/>
              </a:rPr>
              <a:t>method </a:t>
            </a:r>
            <a:r>
              <a:rPr sz="1600" spc="-70" dirty="0">
                <a:solidFill>
                  <a:srgbClr val="231F20"/>
                </a:solidFill>
                <a:latin typeface="Lucida Sans"/>
                <a:cs typeface="Lucida Sans"/>
              </a:rPr>
              <a:t>for </a:t>
            </a:r>
            <a:r>
              <a:rPr sz="1600" spc="-60" dirty="0">
                <a:solidFill>
                  <a:srgbClr val="231F20"/>
                </a:solidFill>
                <a:latin typeface="Lucida Sans"/>
                <a:cs typeface="Lucida Sans"/>
              </a:rPr>
              <a:t>your </a:t>
            </a:r>
            <a:r>
              <a:rPr sz="1600" spc="-65" dirty="0">
                <a:solidFill>
                  <a:srgbClr val="231F20"/>
                </a:solidFill>
                <a:latin typeface="Lucida Sans"/>
                <a:cs typeface="Lucida Sans"/>
              </a:rPr>
              <a:t>team, finding </a:t>
            </a:r>
            <a:r>
              <a:rPr sz="1600" spc="-50" dirty="0">
                <a:solidFill>
                  <a:srgbClr val="231F20"/>
                </a:solidFill>
                <a:latin typeface="Lucida Sans"/>
                <a:cs typeface="Lucida Sans"/>
              </a:rPr>
              <a:t>the </a:t>
            </a:r>
            <a:r>
              <a:rPr sz="1600" spc="-70" dirty="0">
                <a:solidFill>
                  <a:srgbClr val="231F20"/>
                </a:solidFill>
                <a:latin typeface="Lucida Sans"/>
                <a:cs typeface="Lucida Sans"/>
              </a:rPr>
              <a:t>right </a:t>
            </a:r>
            <a:r>
              <a:rPr sz="1600" spc="-40" dirty="0">
                <a:solidFill>
                  <a:srgbClr val="231F20"/>
                </a:solidFill>
                <a:latin typeface="Lucida Sans"/>
                <a:cs typeface="Lucida Sans"/>
              </a:rPr>
              <a:t>agile  </a:t>
            </a:r>
            <a:r>
              <a:rPr sz="1600" spc="-50" dirty="0">
                <a:solidFill>
                  <a:srgbClr val="231F20"/>
                </a:solidFill>
                <a:latin typeface="Lucida Sans"/>
                <a:cs typeface="Lucida Sans"/>
              </a:rPr>
              <a:t>project </a:t>
            </a:r>
            <a:r>
              <a:rPr sz="1600" spc="-60" dirty="0">
                <a:solidFill>
                  <a:srgbClr val="231F20"/>
                </a:solidFill>
                <a:latin typeface="Lucida Sans"/>
                <a:cs typeface="Lucida Sans"/>
              </a:rPr>
              <a:t>management tool </a:t>
            </a:r>
            <a:r>
              <a:rPr sz="1600" spc="-40" dirty="0">
                <a:solidFill>
                  <a:srgbClr val="231F20"/>
                </a:solidFill>
                <a:latin typeface="Lucida Sans"/>
                <a:cs typeface="Lucida Sans"/>
              </a:rPr>
              <a:t>can </a:t>
            </a:r>
            <a:r>
              <a:rPr sz="1600" spc="-50" dirty="0">
                <a:solidFill>
                  <a:srgbClr val="231F20"/>
                </a:solidFill>
                <a:latin typeface="Lucida Sans"/>
                <a:cs typeface="Lucida Sans"/>
              </a:rPr>
              <a:t>help </a:t>
            </a:r>
            <a:r>
              <a:rPr sz="1600" spc="-65" dirty="0">
                <a:solidFill>
                  <a:srgbClr val="231F20"/>
                </a:solidFill>
                <a:latin typeface="Lucida Sans"/>
                <a:cs typeface="Lucida Sans"/>
              </a:rPr>
              <a:t>implement </a:t>
            </a:r>
            <a:r>
              <a:rPr sz="1600" spc="-50" dirty="0">
                <a:solidFill>
                  <a:srgbClr val="231F20"/>
                </a:solidFill>
                <a:latin typeface="Lucida Sans"/>
                <a:cs typeface="Lucida Sans"/>
              </a:rPr>
              <a:t>and </a:t>
            </a:r>
            <a:r>
              <a:rPr sz="1600" spc="-55" dirty="0">
                <a:solidFill>
                  <a:srgbClr val="231F20"/>
                </a:solidFill>
                <a:latin typeface="Lucida Sans"/>
                <a:cs typeface="Lucida Sans"/>
              </a:rPr>
              <a:t>track </a:t>
            </a:r>
            <a:r>
              <a:rPr sz="1600" spc="-50" dirty="0">
                <a:solidFill>
                  <a:srgbClr val="231F20"/>
                </a:solidFill>
                <a:latin typeface="Lucida Sans"/>
                <a:cs typeface="Lucida Sans"/>
              </a:rPr>
              <a:t>the </a:t>
            </a:r>
            <a:r>
              <a:rPr sz="1600" spc="-40" dirty="0">
                <a:solidFill>
                  <a:srgbClr val="231F20"/>
                </a:solidFill>
                <a:latin typeface="Lucida Sans"/>
                <a:cs typeface="Lucida Sans"/>
              </a:rPr>
              <a:t>process </a:t>
            </a:r>
            <a:r>
              <a:rPr sz="1600" spc="-50" dirty="0">
                <a:solidFill>
                  <a:srgbClr val="231F20"/>
                </a:solidFill>
                <a:latin typeface="Lucida Sans"/>
                <a:cs typeface="Lucida Sans"/>
              </a:rPr>
              <a:t>and</a:t>
            </a:r>
            <a:r>
              <a:rPr sz="1600" spc="-105" dirty="0">
                <a:solidFill>
                  <a:srgbClr val="231F20"/>
                </a:solidFill>
                <a:latin typeface="Lucida Sans"/>
                <a:cs typeface="Lucida Sans"/>
              </a:rPr>
              <a:t> </a:t>
            </a:r>
            <a:r>
              <a:rPr sz="1600" spc="-45" dirty="0">
                <a:solidFill>
                  <a:srgbClr val="231F20"/>
                </a:solidFill>
                <a:latin typeface="Lucida Sans"/>
                <a:cs typeface="Lucida Sans"/>
              </a:rPr>
              <a:t>ensure  </a:t>
            </a:r>
            <a:r>
              <a:rPr sz="1600" spc="-60" dirty="0">
                <a:solidFill>
                  <a:srgbClr val="231F20"/>
                </a:solidFill>
                <a:latin typeface="Lucida Sans"/>
                <a:cs typeface="Lucida Sans"/>
              </a:rPr>
              <a:t>no </a:t>
            </a:r>
            <a:r>
              <a:rPr sz="1600" spc="-50" dirty="0">
                <a:solidFill>
                  <a:srgbClr val="231F20"/>
                </a:solidFill>
                <a:latin typeface="Lucida Sans"/>
                <a:cs typeface="Lucida Sans"/>
              </a:rPr>
              <a:t>detail </a:t>
            </a:r>
            <a:r>
              <a:rPr sz="1600" spc="-55" dirty="0">
                <a:solidFill>
                  <a:srgbClr val="231F20"/>
                </a:solidFill>
                <a:latin typeface="Lucida Sans"/>
                <a:cs typeface="Lucida Sans"/>
              </a:rPr>
              <a:t>is</a:t>
            </a:r>
            <a:r>
              <a:rPr sz="1600" spc="-75" dirty="0">
                <a:solidFill>
                  <a:srgbClr val="231F20"/>
                </a:solidFill>
                <a:latin typeface="Lucida Sans"/>
                <a:cs typeface="Lucida Sans"/>
              </a:rPr>
              <a:t> </a:t>
            </a:r>
            <a:r>
              <a:rPr sz="1600" spc="-60" dirty="0">
                <a:solidFill>
                  <a:srgbClr val="231F20"/>
                </a:solidFill>
                <a:latin typeface="Lucida Sans"/>
                <a:cs typeface="Lucida Sans"/>
              </a:rPr>
              <a:t>missed.</a:t>
            </a:r>
            <a:endParaRPr sz="1600" dirty="0">
              <a:latin typeface="Lucida Sans"/>
              <a:cs typeface="Lucid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object 38"/>
          <p:cNvSpPr txBox="1"/>
          <p:nvPr/>
        </p:nvSpPr>
        <p:spPr>
          <a:xfrm>
            <a:off x="533400" y="914400"/>
            <a:ext cx="7848600" cy="2254463"/>
          </a:xfrm>
          <a:prstGeom prst="rect">
            <a:avLst/>
          </a:prstGeom>
        </p:spPr>
        <p:txBody>
          <a:bodyPr vert="horz" wrap="square" lIns="0" tIns="12700" rIns="0" bIns="0" rtlCol="0">
            <a:spAutoFit/>
          </a:bodyPr>
          <a:lstStyle/>
          <a:p>
            <a:pPr marL="12700" marR="5080" algn="just">
              <a:lnSpc>
                <a:spcPct val="100000"/>
              </a:lnSpc>
              <a:spcBef>
                <a:spcPts val="100"/>
              </a:spcBef>
            </a:pPr>
            <a:r>
              <a:rPr sz="1200" spc="-45" dirty="0">
                <a:latin typeface="Lucida Sans"/>
                <a:cs typeface="Lucida Sans"/>
              </a:rPr>
              <a:t>Smartsheet </a:t>
            </a:r>
            <a:r>
              <a:rPr sz="1200" spc="-55" dirty="0">
                <a:latin typeface="Lucida Sans"/>
                <a:cs typeface="Lucida Sans"/>
              </a:rPr>
              <a:t>is changing </a:t>
            </a:r>
            <a:r>
              <a:rPr sz="1200" spc="-50" dirty="0">
                <a:latin typeface="Lucida Sans"/>
                <a:cs typeface="Lucida Sans"/>
              </a:rPr>
              <a:t>the </a:t>
            </a:r>
            <a:r>
              <a:rPr sz="1200" spc="-35" dirty="0">
                <a:latin typeface="Lucida Sans"/>
                <a:cs typeface="Lucida Sans"/>
              </a:rPr>
              <a:t>way </a:t>
            </a:r>
            <a:r>
              <a:rPr sz="1200" spc="-65" dirty="0">
                <a:latin typeface="Lucida Sans"/>
                <a:cs typeface="Lucida Sans"/>
              </a:rPr>
              <a:t>that </a:t>
            </a:r>
            <a:r>
              <a:rPr sz="1200" spc="-60" dirty="0">
                <a:latin typeface="Lucida Sans"/>
                <a:cs typeface="Lucida Sans"/>
              </a:rPr>
              <a:t>individuals, teams, </a:t>
            </a:r>
            <a:r>
              <a:rPr sz="1200" spc="-50" dirty="0">
                <a:latin typeface="Lucida Sans"/>
                <a:cs typeface="Lucida Sans"/>
              </a:rPr>
              <a:t>and </a:t>
            </a:r>
            <a:r>
              <a:rPr sz="1200" spc="-60" dirty="0">
                <a:latin typeface="Lucida Sans"/>
                <a:cs typeface="Lucida Sans"/>
              </a:rPr>
              <a:t>organizations</a:t>
            </a:r>
            <a:r>
              <a:rPr sz="1200" spc="-90" dirty="0">
                <a:latin typeface="Lucida Sans"/>
                <a:cs typeface="Lucida Sans"/>
              </a:rPr>
              <a:t> </a:t>
            </a:r>
            <a:r>
              <a:rPr sz="1200" spc="-40" dirty="0">
                <a:latin typeface="Lucida Sans"/>
                <a:cs typeface="Lucida Sans"/>
              </a:rPr>
              <a:t>deliver  </a:t>
            </a:r>
            <a:r>
              <a:rPr sz="1200" spc="-50" dirty="0">
                <a:latin typeface="Lucida Sans"/>
                <a:cs typeface="Lucida Sans"/>
              </a:rPr>
              <a:t>great </a:t>
            </a:r>
            <a:r>
              <a:rPr sz="1200" spc="-65" dirty="0">
                <a:latin typeface="Lucida Sans"/>
                <a:cs typeface="Lucida Sans"/>
              </a:rPr>
              <a:t>work. </a:t>
            </a:r>
            <a:r>
              <a:rPr sz="1200" spc="-55" dirty="0">
                <a:latin typeface="Lucida Sans"/>
                <a:cs typeface="Lucida Sans"/>
              </a:rPr>
              <a:t>Our </a:t>
            </a:r>
            <a:r>
              <a:rPr sz="1200" spc="-45" dirty="0">
                <a:latin typeface="Lucida Sans"/>
                <a:cs typeface="Lucida Sans"/>
              </a:rPr>
              <a:t>collaborative </a:t>
            </a:r>
            <a:r>
              <a:rPr sz="1200" spc="-60" dirty="0">
                <a:latin typeface="Lucida Sans"/>
                <a:cs typeface="Lucida Sans"/>
              </a:rPr>
              <a:t>work management </a:t>
            </a:r>
            <a:r>
              <a:rPr sz="1200" spc="-70" dirty="0">
                <a:latin typeface="Lucida Sans"/>
                <a:cs typeface="Lucida Sans"/>
              </a:rPr>
              <a:t>platform </a:t>
            </a:r>
            <a:r>
              <a:rPr sz="1200" spc="-55" dirty="0">
                <a:latin typeface="Lucida Sans"/>
                <a:cs typeface="Lucida Sans"/>
              </a:rPr>
              <a:t>is </a:t>
            </a:r>
            <a:r>
              <a:rPr sz="1200" spc="-60" dirty="0">
                <a:latin typeface="Lucida Sans"/>
                <a:cs typeface="Lucida Sans"/>
              </a:rPr>
              <a:t>trusted </a:t>
            </a:r>
            <a:r>
              <a:rPr sz="1200" spc="-45" dirty="0">
                <a:latin typeface="Lucida Sans"/>
                <a:cs typeface="Lucida Sans"/>
              </a:rPr>
              <a:t>by </a:t>
            </a:r>
            <a:r>
              <a:rPr sz="1200" spc="-40" dirty="0">
                <a:latin typeface="Lucida Sans"/>
                <a:cs typeface="Lucida Sans"/>
              </a:rPr>
              <a:t>over over  </a:t>
            </a:r>
            <a:r>
              <a:rPr sz="1200" spc="-55" dirty="0">
                <a:latin typeface="Lucida Sans"/>
                <a:cs typeface="Lucida Sans"/>
              </a:rPr>
              <a:t>8 </a:t>
            </a:r>
            <a:r>
              <a:rPr sz="1200" spc="-75" dirty="0">
                <a:latin typeface="Lucida Sans"/>
                <a:cs typeface="Lucida Sans"/>
              </a:rPr>
              <a:t>million </a:t>
            </a:r>
            <a:r>
              <a:rPr sz="1200" spc="-45" dirty="0">
                <a:latin typeface="Lucida Sans"/>
                <a:cs typeface="Lucida Sans"/>
              </a:rPr>
              <a:t>registered </a:t>
            </a:r>
            <a:r>
              <a:rPr sz="1200" spc="-50" dirty="0">
                <a:latin typeface="Lucida Sans"/>
                <a:cs typeface="Lucida Sans"/>
              </a:rPr>
              <a:t>users </a:t>
            </a:r>
            <a:r>
              <a:rPr sz="1200" spc="-70" dirty="0">
                <a:latin typeface="Lucida Sans"/>
                <a:cs typeface="Lucida Sans"/>
              </a:rPr>
              <a:t>in </a:t>
            </a:r>
            <a:r>
              <a:rPr sz="1200" spc="-50" dirty="0">
                <a:latin typeface="Lucida Sans"/>
                <a:cs typeface="Lucida Sans"/>
              </a:rPr>
              <a:t>80,000 </a:t>
            </a:r>
            <a:r>
              <a:rPr sz="1200" spc="-60" dirty="0">
                <a:latin typeface="Lucida Sans"/>
                <a:cs typeface="Lucida Sans"/>
              </a:rPr>
              <a:t>customers </a:t>
            </a:r>
            <a:r>
              <a:rPr sz="1200" spc="-45" dirty="0">
                <a:latin typeface="Lucida Sans"/>
                <a:cs typeface="Lucida Sans"/>
              </a:rPr>
              <a:t>across </a:t>
            </a:r>
            <a:r>
              <a:rPr sz="1200" spc="-65" dirty="0">
                <a:latin typeface="Lucida Sans"/>
                <a:cs typeface="Lucida Sans"/>
              </a:rPr>
              <a:t>more than </a:t>
            </a:r>
            <a:r>
              <a:rPr sz="1200" spc="-120" dirty="0">
                <a:latin typeface="Lucida Sans"/>
                <a:cs typeface="Lucida Sans"/>
              </a:rPr>
              <a:t>190 </a:t>
            </a:r>
            <a:r>
              <a:rPr sz="1200" spc="-55" dirty="0">
                <a:latin typeface="Lucida Sans"/>
                <a:cs typeface="Lucida Sans"/>
              </a:rPr>
              <a:t>countries.  </a:t>
            </a:r>
            <a:r>
              <a:rPr sz="1200" spc="-45" dirty="0">
                <a:latin typeface="Lucida Sans"/>
                <a:cs typeface="Lucida Sans"/>
              </a:rPr>
              <a:t>Smartsheet </a:t>
            </a:r>
            <a:r>
              <a:rPr sz="1200" spc="-55" dirty="0">
                <a:latin typeface="Lucida Sans"/>
                <a:cs typeface="Lucida Sans"/>
              </a:rPr>
              <a:t>is </a:t>
            </a:r>
            <a:r>
              <a:rPr sz="1200" spc="-45" dirty="0">
                <a:latin typeface="Lucida Sans"/>
                <a:cs typeface="Lucida Sans"/>
              </a:rPr>
              <a:t>used by </a:t>
            </a:r>
            <a:r>
              <a:rPr sz="1200" spc="-60" dirty="0">
                <a:latin typeface="Lucida Sans"/>
                <a:cs typeface="Lucida Sans"/>
              </a:rPr>
              <a:t>organizations </a:t>
            </a:r>
            <a:r>
              <a:rPr sz="1200" spc="-45" dirty="0">
                <a:latin typeface="Lucida Sans"/>
                <a:cs typeface="Lucida Sans"/>
              </a:rPr>
              <a:t>across </a:t>
            </a:r>
            <a:r>
              <a:rPr sz="1200" spc="-55" dirty="0">
                <a:latin typeface="Lucida Sans"/>
                <a:cs typeface="Lucida Sans"/>
              </a:rPr>
              <a:t>all </a:t>
            </a:r>
            <a:r>
              <a:rPr sz="1200" spc="-75" dirty="0">
                <a:latin typeface="Lucida Sans"/>
                <a:cs typeface="Lucida Sans"/>
              </a:rPr>
              <a:t>major </a:t>
            </a:r>
            <a:r>
              <a:rPr sz="1200" spc="-60" dirty="0">
                <a:latin typeface="Lucida Sans"/>
                <a:cs typeface="Lucida Sans"/>
              </a:rPr>
              <a:t>industries including  </a:t>
            </a:r>
            <a:r>
              <a:rPr sz="1200" spc="-55" dirty="0">
                <a:latin typeface="Lucida Sans"/>
                <a:cs typeface="Lucida Sans"/>
              </a:rPr>
              <a:t>technology, </a:t>
            </a:r>
            <a:r>
              <a:rPr sz="1200" spc="-60" dirty="0">
                <a:latin typeface="Lucida Sans"/>
                <a:cs typeface="Lucida Sans"/>
              </a:rPr>
              <a:t>construction, </a:t>
            </a:r>
            <a:r>
              <a:rPr sz="1200" spc="-55" dirty="0">
                <a:latin typeface="Lucida Sans"/>
                <a:cs typeface="Lucida Sans"/>
              </a:rPr>
              <a:t>financial </a:t>
            </a:r>
            <a:r>
              <a:rPr sz="1200" spc="-40" dirty="0">
                <a:latin typeface="Lucida Sans"/>
                <a:cs typeface="Lucida Sans"/>
              </a:rPr>
              <a:t>services, </a:t>
            </a:r>
            <a:r>
              <a:rPr sz="1200" spc="-50" dirty="0">
                <a:latin typeface="Lucida Sans"/>
                <a:cs typeface="Lucida Sans"/>
              </a:rPr>
              <a:t>education, and</a:t>
            </a:r>
            <a:r>
              <a:rPr sz="1200" spc="-110" dirty="0">
                <a:latin typeface="Lucida Sans"/>
                <a:cs typeface="Lucida Sans"/>
              </a:rPr>
              <a:t> </a:t>
            </a:r>
            <a:r>
              <a:rPr sz="1200" spc="-70" dirty="0">
                <a:latin typeface="Lucida Sans"/>
                <a:cs typeface="Lucida Sans"/>
              </a:rPr>
              <a:t>more.</a:t>
            </a:r>
            <a:endParaRPr sz="1200" dirty="0">
              <a:latin typeface="Lucida Sans"/>
              <a:cs typeface="Lucida Sans"/>
            </a:endParaRPr>
          </a:p>
          <a:p>
            <a:pPr algn="just">
              <a:lnSpc>
                <a:spcPct val="100000"/>
              </a:lnSpc>
              <a:spcBef>
                <a:spcPts val="50"/>
              </a:spcBef>
            </a:pPr>
            <a:endParaRPr sz="1200" dirty="0">
              <a:latin typeface="Times New Roman"/>
              <a:cs typeface="Times New Roman"/>
            </a:endParaRPr>
          </a:p>
          <a:p>
            <a:pPr marL="12700" marR="71120" algn="just">
              <a:lnSpc>
                <a:spcPct val="100000"/>
              </a:lnSpc>
            </a:pPr>
            <a:r>
              <a:rPr sz="1200" spc="10" dirty="0">
                <a:latin typeface="Lucida Sans"/>
                <a:cs typeface="Lucida Sans"/>
              </a:rPr>
              <a:t>By </a:t>
            </a:r>
            <a:r>
              <a:rPr sz="1200" spc="-60" dirty="0">
                <a:latin typeface="Lucida Sans"/>
                <a:cs typeface="Lucida Sans"/>
              </a:rPr>
              <a:t>providing </a:t>
            </a:r>
            <a:r>
              <a:rPr sz="1200" spc="-25" dirty="0">
                <a:latin typeface="Lucida Sans"/>
                <a:cs typeface="Lucida Sans"/>
              </a:rPr>
              <a:t>a </a:t>
            </a:r>
            <a:r>
              <a:rPr sz="1200" spc="-55" dirty="0">
                <a:latin typeface="Lucida Sans"/>
                <a:cs typeface="Lucida Sans"/>
              </a:rPr>
              <a:t>broad </a:t>
            </a:r>
            <a:r>
              <a:rPr sz="1200" spc="-45" dirty="0">
                <a:latin typeface="Lucida Sans"/>
                <a:cs typeface="Lucida Sans"/>
              </a:rPr>
              <a:t>range </a:t>
            </a:r>
            <a:r>
              <a:rPr sz="1200" spc="-65" dirty="0">
                <a:latin typeface="Lucida Sans"/>
                <a:cs typeface="Lucida Sans"/>
              </a:rPr>
              <a:t>of </a:t>
            </a:r>
            <a:r>
              <a:rPr sz="1200" spc="-75" dirty="0">
                <a:latin typeface="Lucida Sans"/>
                <a:cs typeface="Lucida Sans"/>
              </a:rPr>
              <a:t>smart </a:t>
            </a:r>
            <a:r>
              <a:rPr sz="1200" spc="-35" dirty="0">
                <a:latin typeface="Lucida Sans"/>
                <a:cs typeface="Lucida Sans"/>
              </a:rPr>
              <a:t>views </a:t>
            </a:r>
            <a:r>
              <a:rPr sz="1200" spc="90" dirty="0">
                <a:latin typeface="Lucida Sans"/>
                <a:cs typeface="Lucida Sans"/>
              </a:rPr>
              <a:t>– </a:t>
            </a:r>
            <a:r>
              <a:rPr sz="1200" spc="-60" dirty="0">
                <a:latin typeface="Lucida Sans"/>
                <a:cs typeface="Lucida Sans"/>
              </a:rPr>
              <a:t>Grid, Calendar, Gantt, </a:t>
            </a:r>
            <a:r>
              <a:rPr sz="1200" spc="-45" dirty="0">
                <a:latin typeface="Lucida Sans"/>
                <a:cs typeface="Lucida Sans"/>
              </a:rPr>
              <a:t>Sights </a:t>
            </a:r>
            <a:r>
              <a:rPr sz="1200" spc="90" dirty="0">
                <a:latin typeface="Lucida Sans"/>
                <a:cs typeface="Lucida Sans"/>
              </a:rPr>
              <a:t>–  </a:t>
            </a:r>
            <a:r>
              <a:rPr sz="1200" spc="-45" dirty="0">
                <a:latin typeface="Lucida Sans"/>
                <a:cs typeface="Lucida Sans"/>
              </a:rPr>
              <a:t>Smartsheet </a:t>
            </a:r>
            <a:r>
              <a:rPr sz="1200" spc="-55" dirty="0">
                <a:latin typeface="Lucida Sans"/>
                <a:cs typeface="Lucida Sans"/>
              </a:rPr>
              <a:t>works </a:t>
            </a:r>
            <a:r>
              <a:rPr sz="1200" spc="-50" dirty="0">
                <a:latin typeface="Lucida Sans"/>
                <a:cs typeface="Lucida Sans"/>
              </a:rPr>
              <a:t>the </a:t>
            </a:r>
            <a:r>
              <a:rPr sz="1200" spc="-35" dirty="0">
                <a:latin typeface="Lucida Sans"/>
                <a:cs typeface="Lucida Sans"/>
              </a:rPr>
              <a:t>way </a:t>
            </a:r>
            <a:r>
              <a:rPr sz="1200" spc="-50" dirty="0">
                <a:latin typeface="Lucida Sans"/>
                <a:cs typeface="Lucida Sans"/>
              </a:rPr>
              <a:t>you </a:t>
            </a:r>
            <a:r>
              <a:rPr sz="1200" spc="-60" dirty="0">
                <a:latin typeface="Lucida Sans"/>
                <a:cs typeface="Lucida Sans"/>
              </a:rPr>
              <a:t>want. </a:t>
            </a:r>
            <a:r>
              <a:rPr sz="1200" spc="-55" dirty="0">
                <a:latin typeface="Lucida Sans"/>
                <a:cs typeface="Lucida Sans"/>
              </a:rPr>
              <a:t>Our </a:t>
            </a:r>
            <a:r>
              <a:rPr sz="1200" spc="-40" dirty="0">
                <a:latin typeface="Lucida Sans"/>
                <a:cs typeface="Lucida Sans"/>
              </a:rPr>
              <a:t>newest </a:t>
            </a:r>
            <a:r>
              <a:rPr sz="1200" spc="-55" dirty="0">
                <a:latin typeface="Lucida Sans"/>
                <a:cs typeface="Lucida Sans"/>
              </a:rPr>
              <a:t>view, </a:t>
            </a:r>
            <a:r>
              <a:rPr sz="1200" spc="-45" dirty="0">
                <a:latin typeface="Lucida Sans"/>
                <a:cs typeface="Lucida Sans"/>
              </a:rPr>
              <a:t>Card View, </a:t>
            </a:r>
            <a:r>
              <a:rPr sz="1200" spc="-40" dirty="0">
                <a:latin typeface="Lucida Sans"/>
                <a:cs typeface="Lucida Sans"/>
              </a:rPr>
              <a:t>gives </a:t>
            </a:r>
            <a:r>
              <a:rPr sz="1200" spc="-55" dirty="0">
                <a:latin typeface="Lucida Sans"/>
                <a:cs typeface="Lucida Sans"/>
              </a:rPr>
              <a:t>teams  </a:t>
            </a:r>
            <a:r>
              <a:rPr sz="1200" spc="-25" dirty="0">
                <a:latin typeface="Lucida Sans"/>
                <a:cs typeface="Lucida Sans"/>
              </a:rPr>
              <a:t>a </a:t>
            </a:r>
            <a:r>
              <a:rPr sz="1200" spc="-65" dirty="0">
                <a:latin typeface="Lucida Sans"/>
                <a:cs typeface="Lucida Sans"/>
              </a:rPr>
              <a:t>more </a:t>
            </a:r>
            <a:r>
              <a:rPr sz="1200" spc="-55" dirty="0">
                <a:latin typeface="Lucida Sans"/>
                <a:cs typeface="Lucida Sans"/>
              </a:rPr>
              <a:t>highly-visual </a:t>
            </a:r>
            <a:r>
              <a:rPr sz="1200" spc="-35" dirty="0">
                <a:latin typeface="Lucida Sans"/>
                <a:cs typeface="Lucida Sans"/>
              </a:rPr>
              <a:t>way </a:t>
            </a:r>
            <a:r>
              <a:rPr sz="1200" spc="-65" dirty="0">
                <a:latin typeface="Lucida Sans"/>
                <a:cs typeface="Lucida Sans"/>
              </a:rPr>
              <a:t>to work, communicate, </a:t>
            </a:r>
            <a:r>
              <a:rPr sz="1200" spc="-50" dirty="0">
                <a:latin typeface="Lucida Sans"/>
                <a:cs typeface="Lucida Sans"/>
              </a:rPr>
              <a:t>and </a:t>
            </a:r>
            <a:r>
              <a:rPr sz="1200" spc="-45" dirty="0">
                <a:latin typeface="Lucida Sans"/>
                <a:cs typeface="Lucida Sans"/>
              </a:rPr>
              <a:t>collaborate </a:t>
            </a:r>
            <a:r>
              <a:rPr sz="1200" spc="-70" dirty="0">
                <a:latin typeface="Lucida Sans"/>
                <a:cs typeface="Lucida Sans"/>
              </a:rPr>
              <a:t>in</a:t>
            </a:r>
            <a:r>
              <a:rPr sz="1200" spc="-50" dirty="0">
                <a:latin typeface="Lucida Sans"/>
                <a:cs typeface="Lucida Sans"/>
              </a:rPr>
              <a:t> Smartsheet.</a:t>
            </a:r>
            <a:endParaRPr sz="1200" dirty="0">
              <a:latin typeface="Lucida Sans"/>
              <a:cs typeface="Lucida Sans"/>
            </a:endParaRPr>
          </a:p>
          <a:p>
            <a:pPr marL="12700" marR="6985" algn="just">
              <a:lnSpc>
                <a:spcPct val="100000"/>
              </a:lnSpc>
            </a:pPr>
            <a:r>
              <a:rPr sz="1200" spc="-50" dirty="0">
                <a:latin typeface="Lucida Sans"/>
                <a:cs typeface="Lucida Sans"/>
              </a:rPr>
              <a:t>Plus, </a:t>
            </a:r>
            <a:r>
              <a:rPr sz="1200" spc="-65" dirty="0">
                <a:latin typeface="Lucida Sans"/>
                <a:cs typeface="Lucida Sans"/>
              </a:rPr>
              <a:t>with </a:t>
            </a:r>
            <a:r>
              <a:rPr sz="1200" spc="-25" dirty="0">
                <a:latin typeface="Lucida Sans"/>
                <a:cs typeface="Lucida Sans"/>
              </a:rPr>
              <a:t>a </a:t>
            </a:r>
            <a:r>
              <a:rPr sz="1200" spc="-70" dirty="0">
                <a:latin typeface="Lucida Sans"/>
                <a:cs typeface="Lucida Sans"/>
              </a:rPr>
              <a:t>similar </a:t>
            </a:r>
            <a:r>
              <a:rPr sz="1200" spc="-35" dirty="0">
                <a:latin typeface="Lucida Sans"/>
                <a:cs typeface="Lucida Sans"/>
              </a:rPr>
              <a:t>feel as </a:t>
            </a:r>
            <a:r>
              <a:rPr sz="1200" spc="-55" dirty="0">
                <a:latin typeface="Lucida Sans"/>
                <a:cs typeface="Lucida Sans"/>
              </a:rPr>
              <a:t>excel, </a:t>
            </a:r>
            <a:r>
              <a:rPr sz="1200" spc="-45" dirty="0">
                <a:latin typeface="Lucida Sans"/>
                <a:cs typeface="Lucida Sans"/>
              </a:rPr>
              <a:t>Smartsheet </a:t>
            </a:r>
            <a:r>
              <a:rPr sz="1200" spc="-55" dirty="0">
                <a:latin typeface="Lucida Sans"/>
                <a:cs typeface="Lucida Sans"/>
              </a:rPr>
              <a:t>is </a:t>
            </a:r>
            <a:r>
              <a:rPr sz="1200" spc="-25" dirty="0">
                <a:latin typeface="Lucida Sans"/>
                <a:cs typeface="Lucida Sans"/>
              </a:rPr>
              <a:t>easy </a:t>
            </a:r>
            <a:r>
              <a:rPr sz="1200" spc="-65" dirty="0">
                <a:latin typeface="Lucida Sans"/>
                <a:cs typeface="Lucida Sans"/>
              </a:rPr>
              <a:t>to start </a:t>
            </a:r>
            <a:r>
              <a:rPr sz="1200" spc="-60" dirty="0">
                <a:latin typeface="Lucida Sans"/>
                <a:cs typeface="Lucida Sans"/>
              </a:rPr>
              <a:t>using </a:t>
            </a:r>
            <a:r>
              <a:rPr sz="1200" spc="-70" dirty="0">
                <a:latin typeface="Lucida Sans"/>
                <a:cs typeface="Lucida Sans"/>
              </a:rPr>
              <a:t>right </a:t>
            </a:r>
            <a:r>
              <a:rPr sz="1200" spc="-55" dirty="0">
                <a:latin typeface="Lucida Sans"/>
                <a:cs typeface="Lucida Sans"/>
              </a:rPr>
              <a:t>away, </a:t>
            </a:r>
            <a:r>
              <a:rPr sz="1200" spc="-40" dirty="0">
                <a:latin typeface="Lucida Sans"/>
                <a:cs typeface="Lucida Sans"/>
              </a:rPr>
              <a:t>yet  </a:t>
            </a:r>
            <a:r>
              <a:rPr sz="1200" spc="-80" dirty="0">
                <a:latin typeface="Lucida Sans"/>
                <a:cs typeface="Lucida Sans"/>
              </a:rPr>
              <a:t>it’s </a:t>
            </a:r>
            <a:r>
              <a:rPr sz="1200" spc="-45" dirty="0">
                <a:latin typeface="Lucida Sans"/>
                <a:cs typeface="Lucida Sans"/>
              </a:rPr>
              <a:t>cloud-based so </a:t>
            </a:r>
            <a:r>
              <a:rPr sz="1200" spc="-50" dirty="0">
                <a:latin typeface="Lucida Sans"/>
                <a:cs typeface="Lucida Sans"/>
              </a:rPr>
              <a:t>you </a:t>
            </a:r>
            <a:r>
              <a:rPr sz="1200" spc="-40" dirty="0">
                <a:latin typeface="Lucida Sans"/>
                <a:cs typeface="Lucida Sans"/>
              </a:rPr>
              <a:t>can </a:t>
            </a:r>
            <a:r>
              <a:rPr sz="1200" spc="-25" dirty="0">
                <a:latin typeface="Lucida Sans"/>
                <a:cs typeface="Lucida Sans"/>
              </a:rPr>
              <a:t>access </a:t>
            </a:r>
            <a:r>
              <a:rPr sz="1200" spc="-60" dirty="0">
                <a:latin typeface="Lucida Sans"/>
                <a:cs typeface="Lucida Sans"/>
              </a:rPr>
              <a:t>your </a:t>
            </a:r>
            <a:r>
              <a:rPr sz="1200" spc="-50" dirty="0">
                <a:latin typeface="Lucida Sans"/>
                <a:cs typeface="Lucida Sans"/>
              </a:rPr>
              <a:t>data and </a:t>
            </a:r>
            <a:r>
              <a:rPr sz="1200" spc="-70" dirty="0">
                <a:latin typeface="Lucida Sans"/>
                <a:cs typeface="Lucida Sans"/>
              </a:rPr>
              <a:t>information </a:t>
            </a:r>
            <a:r>
              <a:rPr sz="1200" spc="-45" dirty="0">
                <a:latin typeface="Lucida Sans"/>
                <a:cs typeface="Lucida Sans"/>
              </a:rPr>
              <a:t>anywhere, </a:t>
            </a:r>
            <a:r>
              <a:rPr sz="1200" spc="-65" dirty="0">
                <a:latin typeface="Lucida Sans"/>
                <a:cs typeface="Lucida Sans"/>
              </a:rPr>
              <a:t>anytime.</a:t>
            </a:r>
            <a:endParaRPr sz="1200" dirty="0">
              <a:latin typeface="Lucida Sans"/>
              <a:cs typeface="Lucida Sans"/>
            </a:endParaRPr>
          </a:p>
          <a:p>
            <a:pPr algn="just">
              <a:lnSpc>
                <a:spcPct val="100000"/>
              </a:lnSpc>
              <a:spcBef>
                <a:spcPts val="50"/>
              </a:spcBef>
            </a:pPr>
            <a:endParaRPr sz="1200" dirty="0">
              <a:latin typeface="Times New Roman"/>
              <a:cs typeface="Times New Roman"/>
            </a:endParaRPr>
          </a:p>
          <a:p>
            <a:pPr marL="12700" marR="99695" algn="just">
              <a:lnSpc>
                <a:spcPct val="100000"/>
              </a:lnSpc>
            </a:pPr>
            <a:r>
              <a:rPr sz="1200" spc="-50" dirty="0">
                <a:latin typeface="Lucida Sans"/>
                <a:cs typeface="Lucida Sans"/>
              </a:rPr>
              <a:t>Want </a:t>
            </a:r>
            <a:r>
              <a:rPr sz="1200" spc="-65" dirty="0">
                <a:latin typeface="Lucida Sans"/>
                <a:cs typeface="Lucida Sans"/>
              </a:rPr>
              <a:t>to </a:t>
            </a:r>
            <a:r>
              <a:rPr sz="1200" spc="-55" dirty="0">
                <a:latin typeface="Lucida Sans"/>
                <a:cs typeface="Lucida Sans"/>
              </a:rPr>
              <a:t>know </a:t>
            </a:r>
            <a:r>
              <a:rPr sz="1200" spc="-50" dirty="0">
                <a:latin typeface="Lucida Sans"/>
                <a:cs typeface="Lucida Sans"/>
              </a:rPr>
              <a:t>how </a:t>
            </a:r>
            <a:r>
              <a:rPr sz="1200" spc="-45" dirty="0">
                <a:latin typeface="Lucida Sans"/>
                <a:cs typeface="Lucida Sans"/>
              </a:rPr>
              <a:t>Smartsheet </a:t>
            </a:r>
            <a:r>
              <a:rPr sz="1200" spc="-40" dirty="0">
                <a:latin typeface="Lucida Sans"/>
                <a:cs typeface="Lucida Sans"/>
              </a:rPr>
              <a:t>can </a:t>
            </a:r>
            <a:r>
              <a:rPr sz="1200" spc="-50" dirty="0">
                <a:latin typeface="Lucida Sans"/>
                <a:cs typeface="Lucida Sans"/>
              </a:rPr>
              <a:t>help </a:t>
            </a:r>
            <a:r>
              <a:rPr sz="1200" spc="-55" dirty="0">
                <a:latin typeface="Lucida Sans"/>
                <a:cs typeface="Lucida Sans"/>
              </a:rPr>
              <a:t>individuals </a:t>
            </a:r>
            <a:r>
              <a:rPr sz="1200" spc="-50" dirty="0">
                <a:latin typeface="Lucida Sans"/>
                <a:cs typeface="Lucida Sans"/>
              </a:rPr>
              <a:t>and </a:t>
            </a:r>
            <a:r>
              <a:rPr sz="1200" spc="-55" dirty="0">
                <a:latin typeface="Lucida Sans"/>
                <a:cs typeface="Lucida Sans"/>
              </a:rPr>
              <a:t>teams </a:t>
            </a:r>
            <a:r>
              <a:rPr sz="1200" spc="-65" dirty="0">
                <a:latin typeface="Lucida Sans"/>
                <a:cs typeface="Lucida Sans"/>
              </a:rPr>
              <a:t>implement </a:t>
            </a:r>
            <a:r>
              <a:rPr sz="1200" spc="-45" dirty="0">
                <a:latin typeface="Lucida Sans"/>
                <a:cs typeface="Lucida Sans"/>
              </a:rPr>
              <a:t>Agile  </a:t>
            </a:r>
            <a:r>
              <a:rPr sz="1200" spc="-40" dirty="0">
                <a:latin typeface="Lucida Sans"/>
                <a:cs typeface="Lucida Sans"/>
              </a:rPr>
              <a:t>practices</a:t>
            </a:r>
            <a:r>
              <a:rPr sz="1200" spc="-40" dirty="0" smtClean="0">
                <a:latin typeface="Lucida Sans"/>
                <a:cs typeface="Lucida Sans"/>
              </a:rPr>
              <a:t>?</a:t>
            </a:r>
            <a:endParaRPr sz="1200" dirty="0">
              <a:latin typeface="Lucida Sans"/>
              <a:cs typeface="Lucida Sans"/>
            </a:endParaRPr>
          </a:p>
        </p:txBody>
      </p:sp>
      <p:sp>
        <p:nvSpPr>
          <p:cNvPr id="39" name="object 39"/>
          <p:cNvSpPr txBox="1">
            <a:spLocks noGrp="1"/>
          </p:cNvSpPr>
          <p:nvPr>
            <p:ph type="title"/>
          </p:nvPr>
        </p:nvSpPr>
        <p:spPr>
          <a:xfrm>
            <a:off x="3242914" y="294522"/>
            <a:ext cx="1870710" cy="299720"/>
          </a:xfrm>
          <a:prstGeom prst="rect">
            <a:avLst/>
          </a:prstGeom>
        </p:spPr>
        <p:txBody>
          <a:bodyPr vert="horz" wrap="square" lIns="0" tIns="12700" rIns="0" bIns="0" rtlCol="0">
            <a:spAutoFit/>
          </a:bodyPr>
          <a:lstStyle/>
          <a:p>
            <a:pPr marL="12700">
              <a:lnSpc>
                <a:spcPct val="100000"/>
              </a:lnSpc>
              <a:spcBef>
                <a:spcPts val="100"/>
              </a:spcBef>
            </a:pPr>
            <a:r>
              <a:rPr spc="-65" dirty="0">
                <a:solidFill>
                  <a:srgbClr val="295177"/>
                </a:solidFill>
              </a:rPr>
              <a:t>About</a:t>
            </a:r>
            <a:r>
              <a:rPr spc="-100" dirty="0">
                <a:solidFill>
                  <a:srgbClr val="295177"/>
                </a:solidFill>
              </a:rPr>
              <a:t> </a:t>
            </a:r>
            <a:r>
              <a:rPr spc="-70" dirty="0">
                <a:solidFill>
                  <a:srgbClr val="295177"/>
                </a:solidFill>
              </a:rPr>
              <a:t>Smartsheet</a:t>
            </a:r>
          </a:p>
        </p:txBody>
      </p:sp>
      <p:sp>
        <p:nvSpPr>
          <p:cNvPr id="40" name="object 40"/>
          <p:cNvSpPr/>
          <p:nvPr/>
        </p:nvSpPr>
        <p:spPr>
          <a:xfrm>
            <a:off x="1752600" y="3184103"/>
            <a:ext cx="5719064" cy="25705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838200"/>
            <a:ext cx="7924800" cy="1305486"/>
          </a:xfrm>
          <a:prstGeom prst="rect">
            <a:avLst/>
          </a:prstGeom>
        </p:spPr>
        <p:txBody>
          <a:bodyPr vert="horz" wrap="square" lIns="0" tIns="12700" rIns="0" bIns="0" rtlCol="0">
            <a:spAutoFit/>
          </a:bodyPr>
          <a:lstStyle/>
          <a:p>
            <a:pPr marL="12700" marR="5080" algn="just">
              <a:lnSpc>
                <a:spcPct val="100000"/>
              </a:lnSpc>
              <a:spcBef>
                <a:spcPts val="100"/>
              </a:spcBef>
            </a:pPr>
            <a:r>
              <a:rPr sz="1200" spc="-45" dirty="0">
                <a:latin typeface="Lucida Sans"/>
                <a:cs typeface="Lucida Sans"/>
              </a:rPr>
              <a:t>Agile </a:t>
            </a:r>
            <a:r>
              <a:rPr sz="1200" spc="-50" dirty="0">
                <a:latin typeface="Lucida Sans"/>
                <a:cs typeface="Lucida Sans"/>
              </a:rPr>
              <a:t>project </a:t>
            </a:r>
            <a:r>
              <a:rPr sz="1200" spc="-60" dirty="0">
                <a:latin typeface="Lucida Sans"/>
                <a:cs typeface="Lucida Sans"/>
              </a:rPr>
              <a:t>management </a:t>
            </a:r>
            <a:r>
              <a:rPr sz="1200" spc="-55" dirty="0">
                <a:latin typeface="Lucida Sans"/>
                <a:cs typeface="Lucida Sans"/>
              </a:rPr>
              <a:t>is </a:t>
            </a:r>
            <a:r>
              <a:rPr sz="1200" spc="-35" dirty="0">
                <a:latin typeface="Lucida Sans"/>
                <a:cs typeface="Lucida Sans"/>
              </a:rPr>
              <a:t>based </a:t>
            </a:r>
            <a:r>
              <a:rPr sz="1200" spc="-60" dirty="0">
                <a:latin typeface="Lucida Sans"/>
                <a:cs typeface="Lucida Sans"/>
              </a:rPr>
              <a:t>on </a:t>
            </a:r>
            <a:r>
              <a:rPr sz="1200" spc="-50" dirty="0">
                <a:latin typeface="Lucida Sans"/>
                <a:cs typeface="Lucida Sans"/>
              </a:rPr>
              <a:t>an </a:t>
            </a:r>
            <a:r>
              <a:rPr sz="1200" spc="-60" dirty="0">
                <a:latin typeface="Lucida Sans"/>
                <a:cs typeface="Lucida Sans"/>
              </a:rPr>
              <a:t>incremental, </a:t>
            </a:r>
            <a:r>
              <a:rPr sz="1200" spc="-50" dirty="0">
                <a:latin typeface="Lucida Sans"/>
                <a:cs typeface="Lucida Sans"/>
              </a:rPr>
              <a:t>iterative </a:t>
            </a:r>
            <a:r>
              <a:rPr sz="1200" spc="-55" dirty="0">
                <a:latin typeface="Lucida Sans"/>
                <a:cs typeface="Lucida Sans"/>
              </a:rPr>
              <a:t>approach.  </a:t>
            </a:r>
            <a:r>
              <a:rPr sz="1200" spc="-45" dirty="0">
                <a:latin typeface="Lucida Sans"/>
                <a:cs typeface="Lucida Sans"/>
              </a:rPr>
              <a:t>Instead </a:t>
            </a:r>
            <a:r>
              <a:rPr sz="1200" spc="-65" dirty="0">
                <a:latin typeface="Lucida Sans"/>
                <a:cs typeface="Lucida Sans"/>
              </a:rPr>
              <a:t>of </a:t>
            </a:r>
            <a:r>
              <a:rPr sz="1200" spc="-55" dirty="0">
                <a:latin typeface="Lucida Sans"/>
                <a:cs typeface="Lucida Sans"/>
              </a:rPr>
              <a:t>in-depth </a:t>
            </a:r>
            <a:r>
              <a:rPr sz="1200" spc="-60" dirty="0">
                <a:latin typeface="Lucida Sans"/>
                <a:cs typeface="Lucida Sans"/>
              </a:rPr>
              <a:t>planning </a:t>
            </a:r>
            <a:r>
              <a:rPr sz="1200" spc="-55" dirty="0">
                <a:latin typeface="Lucida Sans"/>
                <a:cs typeface="Lucida Sans"/>
              </a:rPr>
              <a:t>at </a:t>
            </a:r>
            <a:r>
              <a:rPr sz="1200" spc="-50" dirty="0">
                <a:latin typeface="Lucida Sans"/>
                <a:cs typeface="Lucida Sans"/>
              </a:rPr>
              <a:t>the </a:t>
            </a:r>
            <a:r>
              <a:rPr sz="1200" spc="-55" dirty="0">
                <a:latin typeface="Lucida Sans"/>
                <a:cs typeface="Lucida Sans"/>
              </a:rPr>
              <a:t>beginning </a:t>
            </a:r>
            <a:r>
              <a:rPr sz="1200" spc="-65" dirty="0">
                <a:latin typeface="Lucida Sans"/>
                <a:cs typeface="Lucida Sans"/>
              </a:rPr>
              <a:t>of </a:t>
            </a:r>
            <a:r>
              <a:rPr sz="1200" spc="-50" dirty="0">
                <a:latin typeface="Lucida Sans"/>
                <a:cs typeface="Lucida Sans"/>
              </a:rPr>
              <a:t>the </a:t>
            </a:r>
            <a:r>
              <a:rPr sz="1200" spc="-55" dirty="0">
                <a:latin typeface="Lucida Sans"/>
                <a:cs typeface="Lucida Sans"/>
              </a:rPr>
              <a:t>project, </a:t>
            </a:r>
            <a:r>
              <a:rPr sz="1200" spc="-45" dirty="0">
                <a:latin typeface="Lucida Sans"/>
                <a:cs typeface="Lucida Sans"/>
              </a:rPr>
              <a:t>Agile </a:t>
            </a:r>
            <a:r>
              <a:rPr sz="1200" spc="-55" dirty="0">
                <a:latin typeface="Lucida Sans"/>
                <a:cs typeface="Lucida Sans"/>
              </a:rPr>
              <a:t>methodologies  </a:t>
            </a:r>
            <a:r>
              <a:rPr sz="1200" spc="-35" dirty="0">
                <a:latin typeface="Lucida Sans"/>
                <a:cs typeface="Lucida Sans"/>
              </a:rPr>
              <a:t>are </a:t>
            </a:r>
            <a:r>
              <a:rPr sz="1200" spc="-45" dirty="0">
                <a:latin typeface="Lucida Sans"/>
                <a:cs typeface="Lucida Sans"/>
              </a:rPr>
              <a:t>open </a:t>
            </a:r>
            <a:r>
              <a:rPr sz="1200" spc="-65" dirty="0">
                <a:latin typeface="Lucida Sans"/>
                <a:cs typeface="Lucida Sans"/>
              </a:rPr>
              <a:t>to </a:t>
            </a:r>
            <a:r>
              <a:rPr sz="1200" spc="-55" dirty="0">
                <a:latin typeface="Lucida Sans"/>
                <a:cs typeface="Lucida Sans"/>
              </a:rPr>
              <a:t>changing requirements </a:t>
            </a:r>
            <a:r>
              <a:rPr sz="1200" spc="-40" dirty="0">
                <a:latin typeface="Lucida Sans"/>
                <a:cs typeface="Lucida Sans"/>
              </a:rPr>
              <a:t>over </a:t>
            </a:r>
            <a:r>
              <a:rPr sz="1200" spc="-70" dirty="0">
                <a:latin typeface="Lucida Sans"/>
                <a:cs typeface="Lucida Sans"/>
              </a:rPr>
              <a:t>time </a:t>
            </a:r>
            <a:r>
              <a:rPr sz="1200" spc="-50" dirty="0">
                <a:latin typeface="Lucida Sans"/>
                <a:cs typeface="Lucida Sans"/>
              </a:rPr>
              <a:t>and </a:t>
            </a:r>
            <a:r>
              <a:rPr sz="1200" spc="-40" dirty="0">
                <a:latin typeface="Lucida Sans"/>
                <a:cs typeface="Lucida Sans"/>
              </a:rPr>
              <a:t>encourages </a:t>
            </a:r>
            <a:r>
              <a:rPr sz="1200" spc="-55" dirty="0">
                <a:latin typeface="Lucida Sans"/>
                <a:cs typeface="Lucida Sans"/>
              </a:rPr>
              <a:t>constant  </a:t>
            </a:r>
            <a:r>
              <a:rPr sz="1200" spc="-40" dirty="0">
                <a:latin typeface="Lucida Sans"/>
                <a:cs typeface="Lucida Sans"/>
              </a:rPr>
              <a:t>feedback </a:t>
            </a:r>
            <a:r>
              <a:rPr sz="1200" spc="-85" dirty="0">
                <a:latin typeface="Lucida Sans"/>
                <a:cs typeface="Lucida Sans"/>
              </a:rPr>
              <a:t>from </a:t>
            </a:r>
            <a:r>
              <a:rPr sz="1200" spc="-50" dirty="0">
                <a:latin typeface="Lucida Sans"/>
                <a:cs typeface="Lucida Sans"/>
              </a:rPr>
              <a:t>the </a:t>
            </a:r>
            <a:r>
              <a:rPr sz="1200" spc="-40" dirty="0">
                <a:latin typeface="Lucida Sans"/>
                <a:cs typeface="Lucida Sans"/>
              </a:rPr>
              <a:t>end </a:t>
            </a:r>
            <a:r>
              <a:rPr sz="1200" spc="-55" dirty="0">
                <a:latin typeface="Lucida Sans"/>
                <a:cs typeface="Lucida Sans"/>
              </a:rPr>
              <a:t>users. </a:t>
            </a:r>
            <a:r>
              <a:rPr sz="1200" spc="-45" dirty="0">
                <a:latin typeface="Lucida Sans"/>
                <a:cs typeface="Lucida Sans"/>
              </a:rPr>
              <a:t>The goal </a:t>
            </a:r>
            <a:r>
              <a:rPr sz="1200" spc="-65" dirty="0">
                <a:latin typeface="Lucida Sans"/>
                <a:cs typeface="Lucida Sans"/>
              </a:rPr>
              <a:t>of </a:t>
            </a:r>
            <a:r>
              <a:rPr sz="1200" spc="-30" dirty="0">
                <a:latin typeface="Lucida Sans"/>
                <a:cs typeface="Lucida Sans"/>
              </a:rPr>
              <a:t>each </a:t>
            </a:r>
            <a:r>
              <a:rPr sz="1200" spc="-60" dirty="0">
                <a:latin typeface="Lucida Sans"/>
                <a:cs typeface="Lucida Sans"/>
              </a:rPr>
              <a:t>iteration </a:t>
            </a:r>
            <a:r>
              <a:rPr sz="1200" spc="-55" dirty="0">
                <a:latin typeface="Lucida Sans"/>
                <a:cs typeface="Lucida Sans"/>
              </a:rPr>
              <a:t>is </a:t>
            </a:r>
            <a:r>
              <a:rPr sz="1200" spc="-65" dirty="0">
                <a:latin typeface="Lucida Sans"/>
                <a:cs typeface="Lucida Sans"/>
              </a:rPr>
              <a:t>to </a:t>
            </a:r>
            <a:r>
              <a:rPr sz="1200" spc="-45" dirty="0">
                <a:latin typeface="Lucida Sans"/>
                <a:cs typeface="Lucida Sans"/>
              </a:rPr>
              <a:t>produce </a:t>
            </a:r>
            <a:r>
              <a:rPr sz="1200" spc="-25" dirty="0">
                <a:latin typeface="Lucida Sans"/>
                <a:cs typeface="Lucida Sans"/>
              </a:rPr>
              <a:t>a </a:t>
            </a:r>
            <a:r>
              <a:rPr sz="1200" spc="-60" dirty="0">
                <a:latin typeface="Lucida Sans"/>
                <a:cs typeface="Lucida Sans"/>
              </a:rPr>
              <a:t>working  </a:t>
            </a:r>
            <a:r>
              <a:rPr sz="1200" spc="-65" dirty="0">
                <a:latin typeface="Lucida Sans"/>
                <a:cs typeface="Lucida Sans"/>
              </a:rPr>
              <a:t>product.</a:t>
            </a:r>
            <a:endParaRPr sz="1200" dirty="0">
              <a:latin typeface="Lucida Sans"/>
              <a:cs typeface="Lucida Sans"/>
            </a:endParaRPr>
          </a:p>
          <a:p>
            <a:pPr algn="just">
              <a:lnSpc>
                <a:spcPct val="100000"/>
              </a:lnSpc>
              <a:spcBef>
                <a:spcPts val="5"/>
              </a:spcBef>
            </a:pPr>
            <a:endParaRPr sz="1200" dirty="0">
              <a:latin typeface="Times New Roman"/>
              <a:cs typeface="Times New Roman"/>
            </a:endParaRPr>
          </a:p>
          <a:p>
            <a:pPr marL="12700" marR="93345" algn="just">
              <a:lnSpc>
                <a:spcPct val="100000"/>
              </a:lnSpc>
            </a:pPr>
            <a:r>
              <a:rPr sz="1200" spc="-45" dirty="0">
                <a:latin typeface="Lucida Sans"/>
                <a:cs typeface="Lucida Sans"/>
              </a:rPr>
              <a:t>Agile </a:t>
            </a:r>
            <a:r>
              <a:rPr sz="1200" spc="-50" dirty="0">
                <a:latin typeface="Lucida Sans"/>
                <a:cs typeface="Lucida Sans"/>
              </a:rPr>
              <a:t>refers </a:t>
            </a:r>
            <a:r>
              <a:rPr sz="1200" spc="-65" dirty="0">
                <a:latin typeface="Lucida Sans"/>
                <a:cs typeface="Lucida Sans"/>
              </a:rPr>
              <a:t>to </a:t>
            </a:r>
            <a:r>
              <a:rPr sz="1200" spc="-45" dirty="0">
                <a:latin typeface="Lucida Sans"/>
                <a:cs typeface="Lucida Sans"/>
              </a:rPr>
              <a:t>any </a:t>
            </a:r>
            <a:r>
              <a:rPr sz="1200" spc="-40" dirty="0">
                <a:latin typeface="Lucida Sans"/>
                <a:cs typeface="Lucida Sans"/>
              </a:rPr>
              <a:t>process </a:t>
            </a:r>
            <a:r>
              <a:rPr sz="1200" spc="-65" dirty="0">
                <a:latin typeface="Lucida Sans"/>
                <a:cs typeface="Lucida Sans"/>
              </a:rPr>
              <a:t>that </a:t>
            </a:r>
            <a:r>
              <a:rPr sz="1200" spc="-55" dirty="0">
                <a:latin typeface="Lucida Sans"/>
                <a:cs typeface="Lucida Sans"/>
              </a:rPr>
              <a:t>aligns </a:t>
            </a:r>
            <a:r>
              <a:rPr sz="1200" spc="-65" dirty="0">
                <a:latin typeface="Lucida Sans"/>
                <a:cs typeface="Lucida Sans"/>
              </a:rPr>
              <a:t>with </a:t>
            </a:r>
            <a:r>
              <a:rPr sz="1200" spc="-50" dirty="0">
                <a:latin typeface="Lucida Sans"/>
                <a:cs typeface="Lucida Sans"/>
              </a:rPr>
              <a:t>the </a:t>
            </a:r>
            <a:r>
              <a:rPr sz="1200" spc="-40" dirty="0">
                <a:latin typeface="Lucida Sans"/>
                <a:cs typeface="Lucida Sans"/>
              </a:rPr>
              <a:t>concepts </a:t>
            </a:r>
            <a:r>
              <a:rPr sz="1200" spc="-65" dirty="0">
                <a:latin typeface="Lucida Sans"/>
                <a:cs typeface="Lucida Sans"/>
              </a:rPr>
              <a:t>of </a:t>
            </a:r>
            <a:r>
              <a:rPr sz="1200" spc="-50" dirty="0">
                <a:latin typeface="Lucida Sans"/>
                <a:cs typeface="Lucida Sans"/>
              </a:rPr>
              <a:t>the </a:t>
            </a:r>
            <a:r>
              <a:rPr sz="1200" spc="-45" dirty="0">
                <a:latin typeface="Lucida Sans"/>
                <a:cs typeface="Lucida Sans"/>
              </a:rPr>
              <a:t>Agile </a:t>
            </a:r>
            <a:r>
              <a:rPr sz="1200" spc="-55" dirty="0">
                <a:latin typeface="Lucida Sans"/>
                <a:cs typeface="Lucida Sans"/>
              </a:rPr>
              <a:t>Manifesto.  </a:t>
            </a:r>
            <a:r>
              <a:rPr sz="1200" spc="-60" dirty="0">
                <a:latin typeface="Lucida Sans"/>
                <a:cs typeface="Lucida Sans"/>
              </a:rPr>
              <a:t>In </a:t>
            </a:r>
            <a:r>
              <a:rPr sz="1200" spc="-95" dirty="0">
                <a:latin typeface="Lucida Sans"/>
                <a:cs typeface="Lucida Sans"/>
              </a:rPr>
              <a:t>2001, </a:t>
            </a:r>
            <a:r>
              <a:rPr sz="1200" spc="-210" dirty="0">
                <a:latin typeface="Lucida Sans"/>
                <a:cs typeface="Lucida Sans"/>
              </a:rPr>
              <a:t>17 </a:t>
            </a:r>
            <a:r>
              <a:rPr sz="1200" spc="-50" dirty="0">
                <a:latin typeface="Lucida Sans"/>
                <a:cs typeface="Lucida Sans"/>
              </a:rPr>
              <a:t>software </a:t>
            </a:r>
            <a:r>
              <a:rPr sz="1200" spc="-40" dirty="0">
                <a:latin typeface="Lucida Sans"/>
                <a:cs typeface="Lucida Sans"/>
              </a:rPr>
              <a:t>developers </a:t>
            </a:r>
            <a:r>
              <a:rPr sz="1200" spc="-70" dirty="0">
                <a:latin typeface="Lucida Sans"/>
                <a:cs typeface="Lucida Sans"/>
              </a:rPr>
              <a:t>met </a:t>
            </a:r>
            <a:r>
              <a:rPr sz="1200" spc="-65" dirty="0">
                <a:latin typeface="Lucida Sans"/>
                <a:cs typeface="Lucida Sans"/>
              </a:rPr>
              <a:t>to </a:t>
            </a:r>
            <a:r>
              <a:rPr sz="1200" spc="-50" dirty="0">
                <a:latin typeface="Lucida Sans"/>
                <a:cs typeface="Lucida Sans"/>
              </a:rPr>
              <a:t>discuss </a:t>
            </a:r>
            <a:r>
              <a:rPr sz="1200" spc="-60" dirty="0">
                <a:latin typeface="Lucida Sans"/>
                <a:cs typeface="Lucida Sans"/>
              </a:rPr>
              <a:t>lightweight </a:t>
            </a:r>
            <a:r>
              <a:rPr sz="1200" spc="-50" dirty="0">
                <a:latin typeface="Lucida Sans"/>
                <a:cs typeface="Lucida Sans"/>
              </a:rPr>
              <a:t>development  </a:t>
            </a:r>
            <a:r>
              <a:rPr sz="1200" spc="-65" dirty="0">
                <a:latin typeface="Lucida Sans"/>
                <a:cs typeface="Lucida Sans"/>
              </a:rPr>
              <a:t>methods. </a:t>
            </a:r>
            <a:r>
              <a:rPr sz="1200" spc="-40" dirty="0">
                <a:latin typeface="Lucida Sans"/>
                <a:cs typeface="Lucida Sans"/>
              </a:rPr>
              <a:t>They </a:t>
            </a:r>
            <a:r>
              <a:rPr sz="1200" spc="-55" dirty="0">
                <a:latin typeface="Lucida Sans"/>
                <a:cs typeface="Lucida Sans"/>
              </a:rPr>
              <a:t>published </a:t>
            </a:r>
            <a:r>
              <a:rPr sz="1200" spc="-50" dirty="0">
                <a:latin typeface="Lucida Sans"/>
                <a:cs typeface="Lucida Sans"/>
              </a:rPr>
              <a:t>the </a:t>
            </a:r>
            <a:r>
              <a:rPr sz="1200" u="sng" spc="-55" dirty="0">
                <a:solidFill>
                  <a:srgbClr val="205E9E"/>
                </a:solidFill>
                <a:uFill>
                  <a:solidFill>
                    <a:srgbClr val="205E9E"/>
                  </a:solidFill>
                </a:uFill>
                <a:latin typeface="Lucida Sans"/>
                <a:cs typeface="Lucida Sans"/>
                <a:hlinkClick r:id="rId2"/>
              </a:rPr>
              <a:t>Manifesto </a:t>
            </a:r>
            <a:r>
              <a:rPr sz="1200" u="sng" spc="-70" dirty="0">
                <a:solidFill>
                  <a:srgbClr val="205E9E"/>
                </a:solidFill>
                <a:uFill>
                  <a:solidFill>
                    <a:srgbClr val="205E9E"/>
                  </a:solidFill>
                </a:uFill>
                <a:latin typeface="Lucida Sans"/>
                <a:cs typeface="Lucida Sans"/>
                <a:hlinkClick r:id="rId2"/>
              </a:rPr>
              <a:t>for </a:t>
            </a:r>
            <a:r>
              <a:rPr sz="1200" u="sng" spc="-45" dirty="0">
                <a:solidFill>
                  <a:srgbClr val="205E9E"/>
                </a:solidFill>
                <a:uFill>
                  <a:solidFill>
                    <a:srgbClr val="205E9E"/>
                  </a:solidFill>
                </a:uFill>
                <a:latin typeface="Lucida Sans"/>
                <a:cs typeface="Lucida Sans"/>
                <a:hlinkClick r:id="rId2"/>
              </a:rPr>
              <a:t>Agile </a:t>
            </a:r>
            <a:r>
              <a:rPr sz="1200" u="sng" spc="-40" dirty="0">
                <a:solidFill>
                  <a:srgbClr val="205E9E"/>
                </a:solidFill>
                <a:uFill>
                  <a:solidFill>
                    <a:srgbClr val="205E9E"/>
                  </a:solidFill>
                </a:uFill>
                <a:latin typeface="Lucida Sans"/>
                <a:cs typeface="Lucida Sans"/>
                <a:hlinkClick r:id="rId2"/>
              </a:rPr>
              <a:t>Software </a:t>
            </a:r>
            <a:r>
              <a:rPr sz="1200" u="sng" spc="-50" dirty="0">
                <a:solidFill>
                  <a:srgbClr val="205E9E"/>
                </a:solidFill>
                <a:uFill>
                  <a:solidFill>
                    <a:srgbClr val="205E9E"/>
                  </a:solidFill>
                </a:uFill>
                <a:latin typeface="Lucida Sans"/>
                <a:cs typeface="Lucida Sans"/>
                <a:hlinkClick r:id="rId2"/>
              </a:rPr>
              <a:t>Development</a:t>
            </a:r>
            <a:r>
              <a:rPr sz="1200" spc="-50" dirty="0">
                <a:latin typeface="Lucida Sans"/>
                <a:cs typeface="Lucida Sans"/>
              </a:rPr>
              <a:t>, </a:t>
            </a:r>
            <a:r>
              <a:rPr sz="1200" spc="-55" dirty="0">
                <a:latin typeface="Lucida Sans"/>
                <a:cs typeface="Lucida Sans"/>
              </a:rPr>
              <a:t>which  </a:t>
            </a:r>
            <a:r>
              <a:rPr sz="1200" spc="-30" dirty="0">
                <a:latin typeface="Lucida Sans"/>
                <a:cs typeface="Lucida Sans"/>
              </a:rPr>
              <a:t>covered </a:t>
            </a:r>
            <a:r>
              <a:rPr sz="1200" spc="-50" dirty="0">
                <a:latin typeface="Lucida Sans"/>
                <a:cs typeface="Lucida Sans"/>
              </a:rPr>
              <a:t>how </a:t>
            </a:r>
            <a:r>
              <a:rPr sz="1200" spc="-45" dirty="0">
                <a:latin typeface="Lucida Sans"/>
                <a:cs typeface="Lucida Sans"/>
              </a:rPr>
              <a:t>they </a:t>
            </a:r>
            <a:r>
              <a:rPr sz="1200" spc="-65" dirty="0">
                <a:latin typeface="Lucida Sans"/>
                <a:cs typeface="Lucida Sans"/>
              </a:rPr>
              <a:t>found </a:t>
            </a:r>
            <a:r>
              <a:rPr sz="1200" spc="-40" dirty="0">
                <a:latin typeface="Lucida Sans"/>
                <a:cs typeface="Lucida Sans"/>
              </a:rPr>
              <a:t>“better </a:t>
            </a:r>
            <a:r>
              <a:rPr sz="1200" spc="-35" dirty="0">
                <a:latin typeface="Lucida Sans"/>
                <a:cs typeface="Lucida Sans"/>
              </a:rPr>
              <a:t>ways </a:t>
            </a:r>
            <a:r>
              <a:rPr sz="1200" spc="-65" dirty="0">
                <a:latin typeface="Lucida Sans"/>
                <a:cs typeface="Lucida Sans"/>
              </a:rPr>
              <a:t>of </a:t>
            </a:r>
            <a:r>
              <a:rPr sz="1200" spc="-45" dirty="0">
                <a:latin typeface="Lucida Sans"/>
                <a:cs typeface="Lucida Sans"/>
              </a:rPr>
              <a:t>developing </a:t>
            </a:r>
            <a:r>
              <a:rPr sz="1200" spc="-50" dirty="0">
                <a:latin typeface="Lucida Sans"/>
                <a:cs typeface="Lucida Sans"/>
              </a:rPr>
              <a:t>software </a:t>
            </a:r>
            <a:r>
              <a:rPr sz="1200" spc="-45" dirty="0">
                <a:latin typeface="Lucida Sans"/>
                <a:cs typeface="Lucida Sans"/>
              </a:rPr>
              <a:t>by </a:t>
            </a:r>
            <a:r>
              <a:rPr sz="1200" spc="-60" dirty="0">
                <a:latin typeface="Lucida Sans"/>
                <a:cs typeface="Lucida Sans"/>
              </a:rPr>
              <a:t>doing </a:t>
            </a:r>
            <a:r>
              <a:rPr sz="1200" spc="-75" dirty="0">
                <a:latin typeface="Lucida Sans"/>
                <a:cs typeface="Lucida Sans"/>
              </a:rPr>
              <a:t>it </a:t>
            </a:r>
            <a:r>
              <a:rPr sz="1200" spc="-50" dirty="0">
                <a:latin typeface="Lucida Sans"/>
                <a:cs typeface="Lucida Sans"/>
              </a:rPr>
              <a:t>and  </a:t>
            </a:r>
            <a:r>
              <a:rPr sz="1200" spc="-55" dirty="0">
                <a:latin typeface="Lucida Sans"/>
                <a:cs typeface="Lucida Sans"/>
              </a:rPr>
              <a:t>helping others </a:t>
            </a:r>
            <a:r>
              <a:rPr sz="1200" spc="-50" dirty="0">
                <a:latin typeface="Lucida Sans"/>
                <a:cs typeface="Lucida Sans"/>
              </a:rPr>
              <a:t>do</a:t>
            </a:r>
            <a:r>
              <a:rPr sz="1200" spc="-75" dirty="0">
                <a:latin typeface="Lucida Sans"/>
                <a:cs typeface="Lucida Sans"/>
              </a:rPr>
              <a:t> it.”</a:t>
            </a:r>
            <a:endParaRPr sz="1200" dirty="0">
              <a:latin typeface="Lucida Sans"/>
              <a:cs typeface="Lucida Sans"/>
            </a:endParaRPr>
          </a:p>
        </p:txBody>
      </p:sp>
      <p:sp>
        <p:nvSpPr>
          <p:cNvPr id="3" name="object 3"/>
          <p:cNvSpPr txBox="1">
            <a:spLocks noGrp="1"/>
          </p:cNvSpPr>
          <p:nvPr>
            <p:ph type="title"/>
          </p:nvPr>
        </p:nvSpPr>
        <p:spPr>
          <a:xfrm>
            <a:off x="3795547" y="337342"/>
            <a:ext cx="1566545" cy="299720"/>
          </a:xfrm>
          <a:prstGeom prst="rect">
            <a:avLst/>
          </a:prstGeom>
        </p:spPr>
        <p:txBody>
          <a:bodyPr vert="horz" wrap="square" lIns="0" tIns="12700" rIns="0" bIns="0" rtlCol="0">
            <a:spAutoFit/>
          </a:bodyPr>
          <a:lstStyle/>
          <a:p>
            <a:pPr marL="12700">
              <a:lnSpc>
                <a:spcPct val="100000"/>
              </a:lnSpc>
              <a:spcBef>
                <a:spcPts val="100"/>
              </a:spcBef>
            </a:pPr>
            <a:r>
              <a:rPr spc="-60" dirty="0">
                <a:solidFill>
                  <a:srgbClr val="286128"/>
                </a:solidFill>
              </a:rPr>
              <a:t>Agile</a:t>
            </a:r>
            <a:r>
              <a:rPr spc="-125" dirty="0">
                <a:solidFill>
                  <a:srgbClr val="286128"/>
                </a:solidFill>
              </a:rPr>
              <a:t> </a:t>
            </a:r>
            <a:r>
              <a:rPr spc="-60" dirty="0">
                <a:solidFill>
                  <a:srgbClr val="286128"/>
                </a:solidFill>
              </a:rPr>
              <a:t>Overview</a:t>
            </a:r>
          </a:p>
        </p:txBody>
      </p:sp>
      <p:sp>
        <p:nvSpPr>
          <p:cNvPr id="13" name="object 13"/>
          <p:cNvSpPr/>
          <p:nvPr/>
        </p:nvSpPr>
        <p:spPr>
          <a:xfrm>
            <a:off x="2895600" y="2329584"/>
            <a:ext cx="3352800" cy="3217776"/>
          </a:xfrm>
          <a:prstGeom prst="rect">
            <a:avLst/>
          </a:prstGeom>
          <a:blipFill>
            <a:blip r:embed="rId3"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xfrm>
            <a:off x="7924800" y="5257800"/>
            <a:ext cx="775334" cy="406400"/>
          </a:xfrm>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2</a:t>
            </a:r>
            <a:endParaRPr sz="4500" baseline="-12962"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695576"/>
            <a:ext cx="8301959" cy="4924425"/>
          </a:xfrm>
          <a:prstGeom prst="rect">
            <a:avLst/>
          </a:prstGeom>
        </p:spPr>
        <p:txBody>
          <a:bodyPr vert="horz" wrap="square" lIns="0" tIns="12700" rIns="0" bIns="0" rtlCol="0">
            <a:spAutoFit/>
          </a:bodyPr>
          <a:lstStyle/>
          <a:p>
            <a:pPr marL="12700" marR="69215" algn="just">
              <a:lnSpc>
                <a:spcPct val="100000"/>
              </a:lnSpc>
              <a:spcBef>
                <a:spcPts val="100"/>
              </a:spcBef>
            </a:pPr>
            <a:r>
              <a:rPr sz="1500" spc="-45" dirty="0">
                <a:latin typeface="Lucida Sans"/>
                <a:cs typeface="Lucida Sans"/>
              </a:rPr>
              <a:t>The </a:t>
            </a:r>
            <a:r>
              <a:rPr sz="1500" spc="-40" dirty="0">
                <a:latin typeface="Lucida Sans"/>
                <a:cs typeface="Lucida Sans"/>
              </a:rPr>
              <a:t>phases </a:t>
            </a:r>
            <a:r>
              <a:rPr sz="1500" spc="-70" dirty="0">
                <a:latin typeface="Lucida Sans"/>
                <a:cs typeface="Lucida Sans"/>
              </a:rPr>
              <a:t>in </a:t>
            </a:r>
            <a:r>
              <a:rPr sz="1500" spc="-50" dirty="0">
                <a:latin typeface="Lucida Sans"/>
                <a:cs typeface="Lucida Sans"/>
              </a:rPr>
              <a:t>the </a:t>
            </a:r>
            <a:r>
              <a:rPr sz="1500" spc="-45" dirty="0">
                <a:latin typeface="Lucida Sans"/>
                <a:cs typeface="Lucida Sans"/>
              </a:rPr>
              <a:t>Agile </a:t>
            </a:r>
            <a:r>
              <a:rPr sz="1500" spc="-50" dirty="0">
                <a:latin typeface="Lucida Sans"/>
                <a:cs typeface="Lucida Sans"/>
              </a:rPr>
              <a:t>development </a:t>
            </a:r>
            <a:r>
              <a:rPr sz="1500" spc="-25" dirty="0">
                <a:latin typeface="Lucida Sans"/>
                <a:cs typeface="Lucida Sans"/>
              </a:rPr>
              <a:t>cycle </a:t>
            </a:r>
            <a:r>
              <a:rPr sz="1500" spc="-65" dirty="0">
                <a:latin typeface="Lucida Sans"/>
                <a:cs typeface="Lucida Sans"/>
              </a:rPr>
              <a:t>may not </a:t>
            </a:r>
            <a:r>
              <a:rPr sz="1500" spc="-50" dirty="0">
                <a:latin typeface="Lucida Sans"/>
                <a:cs typeface="Lucida Sans"/>
              </a:rPr>
              <a:t>happen </a:t>
            </a:r>
            <a:r>
              <a:rPr sz="1500" spc="-70" dirty="0">
                <a:latin typeface="Lucida Sans"/>
                <a:cs typeface="Lucida Sans"/>
              </a:rPr>
              <a:t>in </a:t>
            </a:r>
            <a:r>
              <a:rPr sz="1500" spc="-45" dirty="0">
                <a:latin typeface="Lucida Sans"/>
                <a:cs typeface="Lucida Sans"/>
              </a:rPr>
              <a:t>succession; they  </a:t>
            </a:r>
            <a:r>
              <a:rPr sz="1500" spc="-35" dirty="0">
                <a:latin typeface="Lucida Sans"/>
                <a:cs typeface="Lucida Sans"/>
              </a:rPr>
              <a:t>are </a:t>
            </a:r>
            <a:r>
              <a:rPr sz="1500" spc="-60" dirty="0">
                <a:latin typeface="Lucida Sans"/>
                <a:cs typeface="Lucida Sans"/>
              </a:rPr>
              <a:t>flexible </a:t>
            </a:r>
            <a:r>
              <a:rPr sz="1500" spc="-50" dirty="0">
                <a:latin typeface="Lucida Sans"/>
                <a:cs typeface="Lucida Sans"/>
              </a:rPr>
              <a:t>and </a:t>
            </a:r>
            <a:r>
              <a:rPr sz="1500" spc="-40" dirty="0">
                <a:latin typeface="Lucida Sans"/>
                <a:cs typeface="Lucida Sans"/>
              </a:rPr>
              <a:t>always </a:t>
            </a:r>
            <a:r>
              <a:rPr sz="1500" spc="-50" dirty="0">
                <a:latin typeface="Lucida Sans"/>
                <a:cs typeface="Lucida Sans"/>
              </a:rPr>
              <a:t>evolving, </a:t>
            </a:r>
            <a:r>
              <a:rPr sz="1500" spc="-65" dirty="0">
                <a:latin typeface="Lucida Sans"/>
                <a:cs typeface="Lucida Sans"/>
              </a:rPr>
              <a:t>with many </a:t>
            </a:r>
            <a:r>
              <a:rPr sz="1500" spc="-55" dirty="0">
                <a:latin typeface="Lucida Sans"/>
                <a:cs typeface="Lucida Sans"/>
              </a:rPr>
              <a:t>happening </a:t>
            </a:r>
            <a:r>
              <a:rPr sz="1500" spc="-70" dirty="0">
                <a:latin typeface="Lucida Sans"/>
                <a:cs typeface="Lucida Sans"/>
              </a:rPr>
              <a:t>in</a:t>
            </a:r>
            <a:r>
              <a:rPr sz="1500" spc="-95" dirty="0">
                <a:latin typeface="Lucida Sans"/>
                <a:cs typeface="Lucida Sans"/>
              </a:rPr>
              <a:t> </a:t>
            </a:r>
            <a:r>
              <a:rPr sz="1500" spc="-55" dirty="0">
                <a:latin typeface="Lucida Sans"/>
                <a:cs typeface="Lucida Sans"/>
              </a:rPr>
              <a:t>parallel.</a:t>
            </a:r>
            <a:endParaRPr sz="1500" dirty="0">
              <a:latin typeface="Lucida Sans"/>
              <a:cs typeface="Lucida Sans"/>
            </a:endParaRPr>
          </a:p>
          <a:p>
            <a:pPr algn="just">
              <a:lnSpc>
                <a:spcPct val="100000"/>
              </a:lnSpc>
              <a:spcBef>
                <a:spcPts val="15"/>
              </a:spcBef>
            </a:pPr>
            <a:endParaRPr sz="1500" dirty="0">
              <a:latin typeface="Times New Roman"/>
              <a:cs typeface="Times New Roman"/>
            </a:endParaRPr>
          </a:p>
          <a:p>
            <a:pPr marL="139700" marR="46355" algn="just">
              <a:lnSpc>
                <a:spcPct val="100000"/>
              </a:lnSpc>
            </a:pPr>
            <a:r>
              <a:rPr sz="1500" b="1" spc="-45" dirty="0">
                <a:latin typeface="Arial"/>
                <a:cs typeface="Arial"/>
              </a:rPr>
              <a:t>Planning: </a:t>
            </a:r>
            <a:r>
              <a:rPr sz="1500" spc="-25" dirty="0">
                <a:latin typeface="Lucida Sans"/>
                <a:cs typeface="Lucida Sans"/>
              </a:rPr>
              <a:t>Once </a:t>
            </a:r>
            <a:r>
              <a:rPr sz="1500" spc="-50" dirty="0">
                <a:latin typeface="Lucida Sans"/>
                <a:cs typeface="Lucida Sans"/>
              </a:rPr>
              <a:t>an </a:t>
            </a:r>
            <a:r>
              <a:rPr sz="1500" spc="-35" dirty="0">
                <a:latin typeface="Lucida Sans"/>
                <a:cs typeface="Lucida Sans"/>
              </a:rPr>
              <a:t>idea </a:t>
            </a:r>
            <a:r>
              <a:rPr sz="1500" spc="-55" dirty="0">
                <a:latin typeface="Lucida Sans"/>
                <a:cs typeface="Lucida Sans"/>
              </a:rPr>
              <a:t>is </a:t>
            </a:r>
            <a:r>
              <a:rPr sz="1500" spc="-40" dirty="0">
                <a:latin typeface="Lucida Sans"/>
                <a:cs typeface="Lucida Sans"/>
              </a:rPr>
              <a:t>deemed </a:t>
            </a:r>
            <a:r>
              <a:rPr sz="1500" spc="-50" dirty="0">
                <a:latin typeface="Lucida Sans"/>
                <a:cs typeface="Lucida Sans"/>
              </a:rPr>
              <a:t>viable, the project </a:t>
            </a:r>
            <a:r>
              <a:rPr sz="1500" spc="-60" dirty="0">
                <a:latin typeface="Lucida Sans"/>
                <a:cs typeface="Lucida Sans"/>
              </a:rPr>
              <a:t>team </a:t>
            </a:r>
            <a:r>
              <a:rPr sz="1500" spc="-45" dirty="0">
                <a:latin typeface="Lucida Sans"/>
                <a:cs typeface="Lucida Sans"/>
              </a:rPr>
              <a:t>comes </a:t>
            </a:r>
            <a:r>
              <a:rPr sz="1500" spc="-50" dirty="0">
                <a:latin typeface="Lucida Sans"/>
                <a:cs typeface="Lucida Sans"/>
              </a:rPr>
              <a:t>together</a:t>
            </a:r>
            <a:r>
              <a:rPr sz="1500" spc="-160" dirty="0">
                <a:latin typeface="Lucida Sans"/>
                <a:cs typeface="Lucida Sans"/>
              </a:rPr>
              <a:t> </a:t>
            </a:r>
            <a:r>
              <a:rPr sz="1500" spc="-65" dirty="0">
                <a:latin typeface="Lucida Sans"/>
                <a:cs typeface="Lucida Sans"/>
              </a:rPr>
              <a:t>to  </a:t>
            </a:r>
            <a:r>
              <a:rPr sz="1500" spc="-60" dirty="0">
                <a:latin typeface="Lucida Sans"/>
                <a:cs typeface="Lucida Sans"/>
              </a:rPr>
              <a:t>identify </a:t>
            </a:r>
            <a:r>
              <a:rPr sz="1500" spc="-55" dirty="0">
                <a:latin typeface="Lucida Sans"/>
                <a:cs typeface="Lucida Sans"/>
              </a:rPr>
              <a:t>features, </a:t>
            </a:r>
            <a:r>
              <a:rPr sz="1500" spc="-65" dirty="0">
                <a:latin typeface="Lucida Sans"/>
                <a:cs typeface="Lucida Sans"/>
              </a:rPr>
              <a:t>prioritize </a:t>
            </a:r>
            <a:r>
              <a:rPr sz="1500" spc="-30" dirty="0">
                <a:latin typeface="Lucida Sans"/>
                <a:cs typeface="Lucida Sans"/>
              </a:rPr>
              <a:t>each </a:t>
            </a:r>
            <a:r>
              <a:rPr sz="1500" spc="-55" dirty="0">
                <a:latin typeface="Lucida Sans"/>
                <a:cs typeface="Lucida Sans"/>
              </a:rPr>
              <a:t>feature, </a:t>
            </a:r>
            <a:r>
              <a:rPr sz="1500" spc="-50" dirty="0">
                <a:latin typeface="Lucida Sans"/>
                <a:cs typeface="Lucida Sans"/>
              </a:rPr>
              <a:t>and assign </a:t>
            </a:r>
            <a:r>
              <a:rPr sz="1500" spc="-70" dirty="0">
                <a:latin typeface="Lucida Sans"/>
                <a:cs typeface="Lucida Sans"/>
              </a:rPr>
              <a:t>them </a:t>
            </a:r>
            <a:r>
              <a:rPr sz="1500" spc="-65" dirty="0">
                <a:latin typeface="Lucida Sans"/>
                <a:cs typeface="Lucida Sans"/>
              </a:rPr>
              <a:t>to </a:t>
            </a:r>
            <a:r>
              <a:rPr sz="1500" spc="-50" dirty="0">
                <a:latin typeface="Lucida Sans"/>
                <a:cs typeface="Lucida Sans"/>
              </a:rPr>
              <a:t>an</a:t>
            </a:r>
            <a:r>
              <a:rPr sz="1500" spc="-60" dirty="0">
                <a:latin typeface="Lucida Sans"/>
                <a:cs typeface="Lucida Sans"/>
              </a:rPr>
              <a:t> iteration.</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65405" algn="just">
              <a:lnSpc>
                <a:spcPct val="100000"/>
              </a:lnSpc>
            </a:pPr>
            <a:r>
              <a:rPr sz="1500" b="1" spc="-40" dirty="0">
                <a:latin typeface="Arial"/>
                <a:cs typeface="Arial"/>
              </a:rPr>
              <a:t>Requirements </a:t>
            </a:r>
            <a:r>
              <a:rPr sz="1500" b="1" spc="-55" dirty="0">
                <a:latin typeface="Arial"/>
                <a:cs typeface="Arial"/>
              </a:rPr>
              <a:t>analysis: </a:t>
            </a:r>
            <a:r>
              <a:rPr sz="1500" spc="-40" dirty="0">
                <a:latin typeface="Lucida Sans"/>
                <a:cs typeface="Lucida Sans"/>
              </a:rPr>
              <a:t>Key </a:t>
            </a:r>
            <a:r>
              <a:rPr sz="1500" spc="-50" dirty="0">
                <a:latin typeface="Lucida Sans"/>
                <a:cs typeface="Lucida Sans"/>
              </a:rPr>
              <a:t>stakeholders and users meet </a:t>
            </a:r>
            <a:r>
              <a:rPr sz="1500" spc="-65" dirty="0">
                <a:latin typeface="Lucida Sans"/>
                <a:cs typeface="Lucida Sans"/>
              </a:rPr>
              <a:t>to </a:t>
            </a:r>
            <a:r>
              <a:rPr sz="1500" spc="-60" dirty="0">
                <a:latin typeface="Lucida Sans"/>
                <a:cs typeface="Lucida Sans"/>
              </a:rPr>
              <a:t>identify </a:t>
            </a:r>
            <a:r>
              <a:rPr sz="1500" spc="-50" dirty="0">
                <a:latin typeface="Lucida Sans"/>
                <a:cs typeface="Lucida Sans"/>
              </a:rPr>
              <a:t>business  </a:t>
            </a:r>
            <a:r>
              <a:rPr sz="1500" spc="-55" dirty="0">
                <a:latin typeface="Lucida Sans"/>
                <a:cs typeface="Lucida Sans"/>
              </a:rPr>
              <a:t>requirements </a:t>
            </a:r>
            <a:r>
              <a:rPr sz="1500" spc="-65" dirty="0">
                <a:latin typeface="Lucida Sans"/>
                <a:cs typeface="Lucida Sans"/>
              </a:rPr>
              <a:t>that </a:t>
            </a:r>
            <a:r>
              <a:rPr sz="1500" spc="-35" dirty="0">
                <a:latin typeface="Lucida Sans"/>
                <a:cs typeface="Lucida Sans"/>
              </a:rPr>
              <a:t>are </a:t>
            </a:r>
            <a:r>
              <a:rPr sz="1500" spc="-60" dirty="0">
                <a:latin typeface="Lucida Sans"/>
                <a:cs typeface="Lucida Sans"/>
              </a:rPr>
              <a:t>quantifiable, </a:t>
            </a:r>
            <a:r>
              <a:rPr sz="1500" spc="-50" dirty="0">
                <a:latin typeface="Lucida Sans"/>
                <a:cs typeface="Lucida Sans"/>
              </a:rPr>
              <a:t>relevant, and</a:t>
            </a:r>
            <a:r>
              <a:rPr sz="1500" spc="-95" dirty="0">
                <a:latin typeface="Lucida Sans"/>
                <a:cs typeface="Lucida Sans"/>
              </a:rPr>
              <a:t> </a:t>
            </a:r>
            <a:r>
              <a:rPr sz="1500" spc="-50" dirty="0">
                <a:latin typeface="Lucida Sans"/>
                <a:cs typeface="Lucida Sans"/>
              </a:rPr>
              <a:t>detailed.</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144780" algn="just">
              <a:lnSpc>
                <a:spcPct val="100000"/>
              </a:lnSpc>
            </a:pPr>
            <a:r>
              <a:rPr sz="1500" b="1" spc="-45" dirty="0">
                <a:latin typeface="Arial"/>
                <a:cs typeface="Arial"/>
              </a:rPr>
              <a:t>Design: </a:t>
            </a:r>
            <a:r>
              <a:rPr sz="1500" spc="-45" dirty="0">
                <a:latin typeface="Lucida Sans"/>
                <a:cs typeface="Lucida Sans"/>
              </a:rPr>
              <a:t>The </a:t>
            </a:r>
            <a:r>
              <a:rPr sz="1500" spc="-50" dirty="0">
                <a:latin typeface="Lucida Sans"/>
                <a:cs typeface="Lucida Sans"/>
              </a:rPr>
              <a:t>design </a:t>
            </a:r>
            <a:r>
              <a:rPr sz="1500" spc="-55" dirty="0">
                <a:latin typeface="Lucida Sans"/>
                <a:cs typeface="Lucida Sans"/>
              </a:rPr>
              <a:t>is </a:t>
            </a:r>
            <a:r>
              <a:rPr sz="1500" spc="-45" dirty="0">
                <a:latin typeface="Lucida Sans"/>
                <a:cs typeface="Lucida Sans"/>
              </a:rPr>
              <a:t>prepared </a:t>
            </a:r>
            <a:r>
              <a:rPr sz="1500" spc="-85" dirty="0">
                <a:latin typeface="Lucida Sans"/>
                <a:cs typeface="Lucida Sans"/>
              </a:rPr>
              <a:t>from </a:t>
            </a:r>
            <a:r>
              <a:rPr sz="1500" spc="-50" dirty="0">
                <a:latin typeface="Lucida Sans"/>
                <a:cs typeface="Lucida Sans"/>
              </a:rPr>
              <a:t>the </a:t>
            </a:r>
            <a:r>
              <a:rPr sz="1500" spc="-55" dirty="0">
                <a:latin typeface="Lucida Sans"/>
                <a:cs typeface="Lucida Sans"/>
              </a:rPr>
              <a:t>requirements identified </a:t>
            </a:r>
            <a:r>
              <a:rPr sz="1500" spc="-50" dirty="0">
                <a:latin typeface="Lucida Sans"/>
                <a:cs typeface="Lucida Sans"/>
              </a:rPr>
              <a:t>and the  </a:t>
            </a:r>
            <a:r>
              <a:rPr sz="1500" spc="-60" dirty="0">
                <a:latin typeface="Lucida Sans"/>
                <a:cs typeface="Lucida Sans"/>
              </a:rPr>
              <a:t>team </a:t>
            </a:r>
            <a:r>
              <a:rPr sz="1500" spc="-50" dirty="0">
                <a:latin typeface="Lucida Sans"/>
                <a:cs typeface="Lucida Sans"/>
              </a:rPr>
              <a:t>considers </a:t>
            </a:r>
            <a:r>
              <a:rPr sz="1500" spc="-55" dirty="0">
                <a:latin typeface="Lucida Sans"/>
                <a:cs typeface="Lucida Sans"/>
              </a:rPr>
              <a:t>what </a:t>
            </a:r>
            <a:r>
              <a:rPr sz="1500" spc="-50" dirty="0">
                <a:latin typeface="Lucida Sans"/>
                <a:cs typeface="Lucida Sans"/>
              </a:rPr>
              <a:t>the </a:t>
            </a:r>
            <a:r>
              <a:rPr sz="1500" spc="-60" dirty="0">
                <a:latin typeface="Lucida Sans"/>
                <a:cs typeface="Lucida Sans"/>
              </a:rPr>
              <a:t>product </a:t>
            </a:r>
            <a:r>
              <a:rPr sz="1500" spc="-65" dirty="0">
                <a:latin typeface="Lucida Sans"/>
                <a:cs typeface="Lucida Sans"/>
              </a:rPr>
              <a:t>or </a:t>
            </a:r>
            <a:r>
              <a:rPr sz="1500" spc="-60" dirty="0">
                <a:latin typeface="Lucida Sans"/>
                <a:cs typeface="Lucida Sans"/>
              </a:rPr>
              <a:t>solution will </a:t>
            </a:r>
            <a:r>
              <a:rPr sz="1500" spc="-55" dirty="0">
                <a:latin typeface="Lucida Sans"/>
                <a:cs typeface="Lucida Sans"/>
              </a:rPr>
              <a:t>look </a:t>
            </a:r>
            <a:r>
              <a:rPr sz="1500" spc="-60" dirty="0">
                <a:latin typeface="Lucida Sans"/>
                <a:cs typeface="Lucida Sans"/>
              </a:rPr>
              <a:t>like, </a:t>
            </a:r>
            <a:r>
              <a:rPr sz="1500" spc="-50" dirty="0">
                <a:latin typeface="Lucida Sans"/>
                <a:cs typeface="Lucida Sans"/>
              </a:rPr>
              <a:t>deciding </a:t>
            </a:r>
            <a:r>
              <a:rPr sz="1500" spc="-60" dirty="0">
                <a:latin typeface="Lucida Sans"/>
                <a:cs typeface="Lucida Sans"/>
              </a:rPr>
              <a:t>on </a:t>
            </a:r>
            <a:r>
              <a:rPr sz="1500" spc="-25" dirty="0">
                <a:latin typeface="Lucida Sans"/>
                <a:cs typeface="Lucida Sans"/>
              </a:rPr>
              <a:t>a </a:t>
            </a:r>
            <a:r>
              <a:rPr sz="1500" spc="-50" dirty="0">
                <a:latin typeface="Lucida Sans"/>
                <a:cs typeface="Lucida Sans"/>
              </a:rPr>
              <a:t>test  strategy </a:t>
            </a:r>
            <a:r>
              <a:rPr sz="1500" spc="-65" dirty="0">
                <a:latin typeface="Lucida Sans"/>
                <a:cs typeface="Lucida Sans"/>
              </a:rPr>
              <a:t>or </a:t>
            </a:r>
            <a:r>
              <a:rPr sz="1500" spc="-55" dirty="0">
                <a:latin typeface="Lucida Sans"/>
                <a:cs typeface="Lucida Sans"/>
              </a:rPr>
              <a:t>plan </a:t>
            </a:r>
            <a:r>
              <a:rPr sz="1500" spc="-65" dirty="0">
                <a:latin typeface="Lucida Sans"/>
                <a:cs typeface="Lucida Sans"/>
              </a:rPr>
              <a:t>to</a:t>
            </a:r>
            <a:r>
              <a:rPr sz="1500" spc="-75" dirty="0">
                <a:latin typeface="Lucida Sans"/>
                <a:cs typeface="Lucida Sans"/>
              </a:rPr>
              <a:t> </a:t>
            </a:r>
            <a:r>
              <a:rPr sz="1500" spc="-45" dirty="0">
                <a:latin typeface="Lucida Sans"/>
                <a:cs typeface="Lucida Sans"/>
              </a:rPr>
              <a:t>proceed.</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60960" algn="just">
              <a:lnSpc>
                <a:spcPct val="100000"/>
              </a:lnSpc>
            </a:pPr>
            <a:r>
              <a:rPr sz="1500" b="1" spc="-30" dirty="0">
                <a:latin typeface="Arial"/>
                <a:cs typeface="Arial"/>
              </a:rPr>
              <a:t>Implementation, </a:t>
            </a:r>
            <a:r>
              <a:rPr sz="1500" b="1" spc="-40" dirty="0">
                <a:latin typeface="Arial"/>
                <a:cs typeface="Arial"/>
              </a:rPr>
              <a:t>coding or </a:t>
            </a:r>
            <a:r>
              <a:rPr sz="1500" b="1" spc="-35" dirty="0">
                <a:latin typeface="Arial"/>
                <a:cs typeface="Arial"/>
              </a:rPr>
              <a:t>development: </a:t>
            </a:r>
            <a:r>
              <a:rPr sz="1500" spc="-50" dirty="0">
                <a:latin typeface="Lucida Sans"/>
                <a:cs typeface="Lucida Sans"/>
              </a:rPr>
              <a:t>Coding </a:t>
            </a:r>
            <a:r>
              <a:rPr sz="1500" spc="-65" dirty="0">
                <a:latin typeface="Lucida Sans"/>
                <a:cs typeface="Lucida Sans"/>
              </a:rPr>
              <a:t>or </a:t>
            </a:r>
            <a:r>
              <a:rPr sz="1500" spc="-45" dirty="0">
                <a:latin typeface="Lucida Sans"/>
                <a:cs typeface="Lucida Sans"/>
              </a:rPr>
              <a:t>developing </a:t>
            </a:r>
            <a:r>
              <a:rPr sz="1500" spc="-55" dirty="0">
                <a:latin typeface="Lucida Sans"/>
                <a:cs typeface="Lucida Sans"/>
              </a:rPr>
              <a:t>features, </a:t>
            </a:r>
            <a:r>
              <a:rPr sz="1500" spc="-50" dirty="0">
                <a:latin typeface="Lucida Sans"/>
                <a:cs typeface="Lucida Sans"/>
              </a:rPr>
              <a:t>and  scheduling </a:t>
            </a:r>
            <a:r>
              <a:rPr sz="1500" spc="-55" dirty="0">
                <a:latin typeface="Lucida Sans"/>
                <a:cs typeface="Lucida Sans"/>
              </a:rPr>
              <a:t>iterations </a:t>
            </a:r>
            <a:r>
              <a:rPr sz="1500" spc="-70" dirty="0">
                <a:latin typeface="Lucida Sans"/>
                <a:cs typeface="Lucida Sans"/>
              </a:rPr>
              <a:t>for</a:t>
            </a:r>
            <a:r>
              <a:rPr sz="1500" spc="-80" dirty="0">
                <a:latin typeface="Lucida Sans"/>
                <a:cs typeface="Lucida Sans"/>
              </a:rPr>
              <a:t> </a:t>
            </a:r>
            <a:r>
              <a:rPr sz="1500" spc="-55" dirty="0">
                <a:latin typeface="Lucida Sans"/>
                <a:cs typeface="Lucida Sans"/>
              </a:rPr>
              <a:t>deployment.</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105410" algn="just">
              <a:lnSpc>
                <a:spcPct val="100000"/>
              </a:lnSpc>
            </a:pPr>
            <a:r>
              <a:rPr sz="1500" b="1" spc="-60" dirty="0">
                <a:latin typeface="Arial"/>
                <a:cs typeface="Arial"/>
              </a:rPr>
              <a:t>Testing: </a:t>
            </a:r>
            <a:r>
              <a:rPr sz="1500" spc="-75" dirty="0">
                <a:latin typeface="Lucida Sans"/>
                <a:cs typeface="Lucida Sans"/>
              </a:rPr>
              <a:t>Test </a:t>
            </a:r>
            <a:r>
              <a:rPr sz="1500" spc="-50" dirty="0">
                <a:latin typeface="Lucida Sans"/>
                <a:cs typeface="Lucida Sans"/>
              </a:rPr>
              <a:t>the </a:t>
            </a:r>
            <a:r>
              <a:rPr sz="1500" spc="-30" dirty="0">
                <a:latin typeface="Lucida Sans"/>
                <a:cs typeface="Lucida Sans"/>
              </a:rPr>
              <a:t>code </a:t>
            </a:r>
            <a:r>
              <a:rPr sz="1500" spc="-55" dirty="0">
                <a:latin typeface="Lucida Sans"/>
                <a:cs typeface="Lucida Sans"/>
              </a:rPr>
              <a:t>against </a:t>
            </a:r>
            <a:r>
              <a:rPr sz="1500" spc="-50" dirty="0">
                <a:latin typeface="Lucida Sans"/>
                <a:cs typeface="Lucida Sans"/>
              </a:rPr>
              <a:t>the </a:t>
            </a:r>
            <a:r>
              <a:rPr sz="1500" spc="-55" dirty="0">
                <a:latin typeface="Lucida Sans"/>
                <a:cs typeface="Lucida Sans"/>
              </a:rPr>
              <a:t>requirements </a:t>
            </a:r>
            <a:r>
              <a:rPr sz="1500" spc="-65" dirty="0">
                <a:latin typeface="Lucida Sans"/>
                <a:cs typeface="Lucida Sans"/>
              </a:rPr>
              <a:t>to </a:t>
            </a:r>
            <a:r>
              <a:rPr sz="1500" spc="-55" dirty="0">
                <a:latin typeface="Lucida Sans"/>
                <a:cs typeface="Lucida Sans"/>
              </a:rPr>
              <a:t>make </a:t>
            </a:r>
            <a:r>
              <a:rPr sz="1500" spc="-50" dirty="0">
                <a:latin typeface="Lucida Sans"/>
                <a:cs typeface="Lucida Sans"/>
              </a:rPr>
              <a:t>sure the </a:t>
            </a:r>
            <a:r>
              <a:rPr sz="1500" spc="-60" dirty="0">
                <a:latin typeface="Lucida Sans"/>
                <a:cs typeface="Lucida Sans"/>
              </a:rPr>
              <a:t>product </a:t>
            </a:r>
            <a:r>
              <a:rPr sz="1500" spc="-55" dirty="0">
                <a:latin typeface="Lucida Sans"/>
                <a:cs typeface="Lucida Sans"/>
              </a:rPr>
              <a:t>is  </a:t>
            </a:r>
            <a:r>
              <a:rPr sz="1500" spc="-50" dirty="0">
                <a:latin typeface="Lucida Sans"/>
                <a:cs typeface="Lucida Sans"/>
              </a:rPr>
              <a:t>actually </a:t>
            </a:r>
            <a:r>
              <a:rPr sz="1500" spc="-55" dirty="0">
                <a:latin typeface="Lucida Sans"/>
                <a:cs typeface="Lucida Sans"/>
              </a:rPr>
              <a:t>solving </a:t>
            </a:r>
            <a:r>
              <a:rPr sz="1500" spc="-60" dirty="0">
                <a:latin typeface="Lucida Sans"/>
                <a:cs typeface="Lucida Sans"/>
              </a:rPr>
              <a:t>customer </a:t>
            </a:r>
            <a:r>
              <a:rPr sz="1500" spc="-45" dirty="0">
                <a:latin typeface="Lucida Sans"/>
                <a:cs typeface="Lucida Sans"/>
              </a:rPr>
              <a:t>needs. </a:t>
            </a:r>
            <a:r>
              <a:rPr sz="1500" spc="-60" dirty="0">
                <a:latin typeface="Lucida Sans"/>
                <a:cs typeface="Lucida Sans"/>
              </a:rPr>
              <a:t>This </a:t>
            </a:r>
            <a:r>
              <a:rPr sz="1500" spc="-40" dirty="0">
                <a:latin typeface="Lucida Sans"/>
                <a:cs typeface="Lucida Sans"/>
              </a:rPr>
              <a:t>phase </a:t>
            </a:r>
            <a:r>
              <a:rPr sz="1500" spc="-50" dirty="0">
                <a:latin typeface="Lucida Sans"/>
                <a:cs typeface="Lucida Sans"/>
              </a:rPr>
              <a:t>includes </a:t>
            </a:r>
            <a:r>
              <a:rPr sz="1500" spc="-75" dirty="0">
                <a:latin typeface="Lucida Sans"/>
                <a:cs typeface="Lucida Sans"/>
              </a:rPr>
              <a:t>unit </a:t>
            </a:r>
            <a:r>
              <a:rPr sz="1500" spc="-60" dirty="0">
                <a:latin typeface="Lucida Sans"/>
                <a:cs typeface="Lucida Sans"/>
              </a:rPr>
              <a:t>testing, integration  testing, </a:t>
            </a:r>
            <a:r>
              <a:rPr sz="1500" spc="-55" dirty="0">
                <a:latin typeface="Lucida Sans"/>
                <a:cs typeface="Lucida Sans"/>
              </a:rPr>
              <a:t>system </a:t>
            </a:r>
            <a:r>
              <a:rPr sz="1500" spc="-60" dirty="0">
                <a:latin typeface="Lucida Sans"/>
                <a:cs typeface="Lucida Sans"/>
              </a:rPr>
              <a:t>testing, </a:t>
            </a:r>
            <a:r>
              <a:rPr sz="1500" spc="-50" dirty="0">
                <a:latin typeface="Lucida Sans"/>
                <a:cs typeface="Lucida Sans"/>
              </a:rPr>
              <a:t>and </a:t>
            </a:r>
            <a:r>
              <a:rPr sz="1500" spc="-30" dirty="0">
                <a:latin typeface="Lucida Sans"/>
                <a:cs typeface="Lucida Sans"/>
              </a:rPr>
              <a:t>acceptance</a:t>
            </a:r>
            <a:r>
              <a:rPr sz="1500" spc="-80" dirty="0">
                <a:latin typeface="Lucida Sans"/>
                <a:cs typeface="Lucida Sans"/>
              </a:rPr>
              <a:t> </a:t>
            </a:r>
            <a:r>
              <a:rPr sz="1500" spc="-60" dirty="0">
                <a:latin typeface="Lucida Sans"/>
                <a:cs typeface="Lucida Sans"/>
              </a:rPr>
              <a:t>testing.</a:t>
            </a:r>
            <a:endParaRPr sz="1500" dirty="0">
              <a:latin typeface="Lucida Sans"/>
              <a:cs typeface="Lucida Sans"/>
            </a:endParaRPr>
          </a:p>
          <a:p>
            <a:pPr algn="just">
              <a:lnSpc>
                <a:spcPct val="100000"/>
              </a:lnSpc>
              <a:spcBef>
                <a:spcPts val="50"/>
              </a:spcBef>
            </a:pPr>
            <a:endParaRPr sz="1500" dirty="0">
              <a:latin typeface="Times New Roman"/>
              <a:cs typeface="Times New Roman"/>
            </a:endParaRPr>
          </a:p>
          <a:p>
            <a:pPr marL="139700" marR="5080" algn="just">
              <a:lnSpc>
                <a:spcPct val="100000"/>
              </a:lnSpc>
            </a:pPr>
            <a:r>
              <a:rPr sz="1500" b="1" spc="-35" dirty="0">
                <a:latin typeface="Arial"/>
                <a:cs typeface="Arial"/>
              </a:rPr>
              <a:t>Deployment: </a:t>
            </a:r>
            <a:r>
              <a:rPr sz="1500" spc="-40" dirty="0">
                <a:latin typeface="Lucida Sans"/>
                <a:cs typeface="Lucida Sans"/>
              </a:rPr>
              <a:t>Deliver </a:t>
            </a:r>
            <a:r>
              <a:rPr sz="1500" spc="-50" dirty="0">
                <a:latin typeface="Lucida Sans"/>
                <a:cs typeface="Lucida Sans"/>
              </a:rPr>
              <a:t>the </a:t>
            </a:r>
            <a:r>
              <a:rPr sz="1500" spc="-60" dirty="0">
                <a:latin typeface="Lucida Sans"/>
                <a:cs typeface="Lucida Sans"/>
              </a:rPr>
              <a:t>product </a:t>
            </a:r>
            <a:r>
              <a:rPr sz="1500" spc="-65" dirty="0">
                <a:latin typeface="Lucida Sans"/>
                <a:cs typeface="Lucida Sans"/>
              </a:rPr>
              <a:t>to </a:t>
            </a:r>
            <a:r>
              <a:rPr sz="1500" spc="-60" dirty="0">
                <a:latin typeface="Lucida Sans"/>
                <a:cs typeface="Lucida Sans"/>
              </a:rPr>
              <a:t>customers. </a:t>
            </a:r>
            <a:r>
              <a:rPr sz="1500" spc="-25" dirty="0">
                <a:latin typeface="Lucida Sans"/>
                <a:cs typeface="Lucida Sans"/>
              </a:rPr>
              <a:t>Once </a:t>
            </a:r>
            <a:r>
              <a:rPr sz="1500" spc="-60" dirty="0">
                <a:latin typeface="Lucida Sans"/>
                <a:cs typeface="Lucida Sans"/>
              </a:rPr>
              <a:t>customers </a:t>
            </a:r>
            <a:r>
              <a:rPr sz="1500" spc="-65" dirty="0">
                <a:latin typeface="Lucida Sans"/>
                <a:cs typeface="Lucida Sans"/>
              </a:rPr>
              <a:t>start </a:t>
            </a:r>
            <a:r>
              <a:rPr sz="1500" spc="-60" dirty="0">
                <a:latin typeface="Lucida Sans"/>
                <a:cs typeface="Lucida Sans"/>
              </a:rPr>
              <a:t>using  </a:t>
            </a:r>
            <a:r>
              <a:rPr sz="1500" spc="-50" dirty="0">
                <a:latin typeface="Lucida Sans"/>
                <a:cs typeface="Lucida Sans"/>
              </a:rPr>
              <a:t>the </a:t>
            </a:r>
            <a:r>
              <a:rPr sz="1500" spc="-65" dirty="0">
                <a:latin typeface="Lucida Sans"/>
                <a:cs typeface="Lucida Sans"/>
              </a:rPr>
              <a:t>product, </a:t>
            </a:r>
            <a:r>
              <a:rPr sz="1500" spc="-45" dirty="0">
                <a:latin typeface="Lucida Sans"/>
                <a:cs typeface="Lucida Sans"/>
              </a:rPr>
              <a:t>they </a:t>
            </a:r>
            <a:r>
              <a:rPr sz="1500" spc="-65" dirty="0">
                <a:latin typeface="Lucida Sans"/>
                <a:cs typeface="Lucida Sans"/>
              </a:rPr>
              <a:t>may </a:t>
            </a:r>
            <a:r>
              <a:rPr sz="1500" spc="-75" dirty="0">
                <a:latin typeface="Lucida Sans"/>
                <a:cs typeface="Lucida Sans"/>
              </a:rPr>
              <a:t>run </a:t>
            </a:r>
            <a:r>
              <a:rPr sz="1500" spc="-65" dirty="0">
                <a:latin typeface="Lucida Sans"/>
                <a:cs typeface="Lucida Sans"/>
              </a:rPr>
              <a:t>into </a:t>
            </a:r>
            <a:r>
              <a:rPr sz="1500" spc="-35" dirty="0">
                <a:latin typeface="Lucida Sans"/>
                <a:cs typeface="Lucida Sans"/>
              </a:rPr>
              <a:t>new </a:t>
            </a:r>
            <a:r>
              <a:rPr sz="1500" spc="-60" dirty="0">
                <a:latin typeface="Lucida Sans"/>
                <a:cs typeface="Lucida Sans"/>
              </a:rPr>
              <a:t>problems </a:t>
            </a:r>
            <a:r>
              <a:rPr sz="1500" spc="-65" dirty="0">
                <a:latin typeface="Lucida Sans"/>
                <a:cs typeface="Lucida Sans"/>
              </a:rPr>
              <a:t>that </a:t>
            </a:r>
            <a:r>
              <a:rPr sz="1500" spc="-50" dirty="0">
                <a:latin typeface="Lucida Sans"/>
                <a:cs typeface="Lucida Sans"/>
              </a:rPr>
              <a:t>the project </a:t>
            </a:r>
            <a:r>
              <a:rPr sz="1500" spc="-60" dirty="0">
                <a:latin typeface="Lucida Sans"/>
                <a:cs typeface="Lucida Sans"/>
              </a:rPr>
              <a:t>team will </a:t>
            </a:r>
            <a:r>
              <a:rPr sz="1500" spc="-30" dirty="0">
                <a:latin typeface="Lucida Sans"/>
                <a:cs typeface="Lucida Sans"/>
              </a:rPr>
              <a:t>need </a:t>
            </a:r>
            <a:r>
              <a:rPr sz="1500" spc="-65" dirty="0">
                <a:latin typeface="Lucida Sans"/>
                <a:cs typeface="Lucida Sans"/>
              </a:rPr>
              <a:t>to  </a:t>
            </a:r>
            <a:r>
              <a:rPr sz="1500" spc="-45" dirty="0">
                <a:latin typeface="Lucida Sans"/>
                <a:cs typeface="Lucida Sans"/>
              </a:rPr>
              <a:t>address </a:t>
            </a:r>
            <a:r>
              <a:rPr sz="1500" spc="-70" dirty="0">
                <a:latin typeface="Lucida Sans"/>
                <a:cs typeface="Lucida Sans"/>
              </a:rPr>
              <a:t>in </a:t>
            </a:r>
            <a:r>
              <a:rPr sz="1500" spc="-65" dirty="0">
                <a:latin typeface="Lucida Sans"/>
                <a:cs typeface="Lucida Sans"/>
              </a:rPr>
              <a:t>future</a:t>
            </a:r>
            <a:r>
              <a:rPr sz="1500" spc="-70" dirty="0">
                <a:latin typeface="Lucida Sans"/>
                <a:cs typeface="Lucida Sans"/>
              </a:rPr>
              <a:t> </a:t>
            </a:r>
            <a:r>
              <a:rPr sz="1500" spc="-60" dirty="0">
                <a:latin typeface="Lucida Sans"/>
                <a:cs typeface="Lucida Sans"/>
              </a:rPr>
              <a:t>iterations.</a:t>
            </a:r>
            <a:endParaRPr sz="1500" dirty="0">
              <a:latin typeface="Lucida Sans"/>
              <a:cs typeface="Lucida Sans"/>
            </a:endParaRPr>
          </a:p>
        </p:txBody>
      </p:sp>
      <p:sp>
        <p:nvSpPr>
          <p:cNvPr id="3" name="object 3"/>
          <p:cNvSpPr txBox="1">
            <a:spLocks noGrp="1"/>
          </p:cNvSpPr>
          <p:nvPr>
            <p:ph type="title"/>
          </p:nvPr>
        </p:nvSpPr>
        <p:spPr>
          <a:xfrm>
            <a:off x="3048000" y="228600"/>
            <a:ext cx="2588260" cy="299720"/>
          </a:xfrm>
          <a:prstGeom prst="rect">
            <a:avLst/>
          </a:prstGeom>
        </p:spPr>
        <p:txBody>
          <a:bodyPr vert="horz" wrap="square" lIns="0" tIns="12700" rIns="0" bIns="0" rtlCol="0">
            <a:spAutoFit/>
          </a:bodyPr>
          <a:lstStyle/>
          <a:p>
            <a:pPr marL="12700">
              <a:lnSpc>
                <a:spcPct val="100000"/>
              </a:lnSpc>
              <a:spcBef>
                <a:spcPts val="100"/>
              </a:spcBef>
            </a:pPr>
            <a:r>
              <a:rPr spc="-60" dirty="0"/>
              <a:t>Agile </a:t>
            </a:r>
            <a:r>
              <a:rPr spc="-55" dirty="0"/>
              <a:t>Development</a:t>
            </a:r>
            <a:r>
              <a:rPr spc="-130" dirty="0"/>
              <a:t> </a:t>
            </a:r>
            <a:r>
              <a:rPr spc="-80" dirty="0"/>
              <a:t>Cycle</a:t>
            </a:r>
          </a:p>
        </p:txBody>
      </p:sp>
      <p:sp>
        <p:nvSpPr>
          <p:cNvPr id="13" name="object 13"/>
          <p:cNvSpPr txBox="1">
            <a:spLocks noGrp="1"/>
          </p:cNvSpPr>
          <p:nvPr>
            <p:ph type="sldNum" sz="quarter" idx="7"/>
          </p:nvPr>
        </p:nvSpPr>
        <p:spPr>
          <a:xfrm>
            <a:off x="8229600" y="5416801"/>
            <a:ext cx="775334" cy="406400"/>
          </a:xfrm>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5</a:t>
            </a:r>
            <a:endParaRPr sz="4500" baseline="-12962"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685800"/>
            <a:ext cx="8534400" cy="5044971"/>
          </a:xfrm>
          <a:prstGeom prst="rect">
            <a:avLst/>
          </a:prstGeom>
        </p:spPr>
        <p:txBody>
          <a:bodyPr vert="horz" wrap="square" lIns="0" tIns="12700" rIns="0" bIns="0" rtlCol="0">
            <a:spAutoFit/>
          </a:bodyPr>
          <a:lstStyle/>
          <a:p>
            <a:pPr marL="12700" marR="363855" algn="just">
              <a:lnSpc>
                <a:spcPct val="100000"/>
              </a:lnSpc>
              <a:spcBef>
                <a:spcPts val="100"/>
              </a:spcBef>
            </a:pPr>
            <a:r>
              <a:rPr sz="1400" spc="-45" dirty="0">
                <a:latin typeface="Lucida Sans"/>
                <a:cs typeface="Lucida Sans"/>
              </a:rPr>
              <a:t>Agile </a:t>
            </a:r>
            <a:r>
              <a:rPr sz="1400" spc="-30" dirty="0">
                <a:latin typeface="Lucida Sans"/>
                <a:cs typeface="Lucida Sans"/>
              </a:rPr>
              <a:t>evolved </a:t>
            </a:r>
            <a:r>
              <a:rPr sz="1400" spc="-85" dirty="0">
                <a:latin typeface="Lucida Sans"/>
                <a:cs typeface="Lucida Sans"/>
              </a:rPr>
              <a:t>from </a:t>
            </a:r>
            <a:r>
              <a:rPr sz="1400" spc="-60" dirty="0">
                <a:latin typeface="Lucida Sans"/>
                <a:cs typeface="Lucida Sans"/>
              </a:rPr>
              <a:t>different </a:t>
            </a:r>
            <a:r>
              <a:rPr sz="1400" spc="-50" dirty="0">
                <a:latin typeface="Lucida Sans"/>
                <a:cs typeface="Lucida Sans"/>
              </a:rPr>
              <a:t>development </a:t>
            </a:r>
            <a:r>
              <a:rPr sz="1400" spc="-45" dirty="0">
                <a:latin typeface="Lucida Sans"/>
                <a:cs typeface="Lucida Sans"/>
              </a:rPr>
              <a:t>approaches </a:t>
            </a:r>
            <a:r>
              <a:rPr sz="1400" spc="-70" dirty="0">
                <a:latin typeface="Lucida Sans"/>
                <a:cs typeface="Lucida Sans"/>
              </a:rPr>
              <a:t>in </a:t>
            </a:r>
            <a:r>
              <a:rPr sz="1400" spc="-50" dirty="0">
                <a:latin typeface="Lucida Sans"/>
                <a:cs typeface="Lucida Sans"/>
              </a:rPr>
              <a:t>the </a:t>
            </a:r>
            <a:r>
              <a:rPr sz="1400" spc="-90" dirty="0">
                <a:latin typeface="Lucida Sans"/>
                <a:cs typeface="Lucida Sans"/>
              </a:rPr>
              <a:t>1990s </a:t>
            </a:r>
            <a:r>
              <a:rPr sz="1400" spc="-50" dirty="0">
                <a:latin typeface="Lucida Sans"/>
                <a:cs typeface="Lucida Sans"/>
              </a:rPr>
              <a:t>and </a:t>
            </a:r>
            <a:r>
              <a:rPr sz="1400" spc="-55" dirty="0">
                <a:latin typeface="Lucida Sans"/>
                <a:cs typeface="Lucida Sans"/>
              </a:rPr>
              <a:t>is  </a:t>
            </a:r>
            <a:r>
              <a:rPr sz="1400" spc="-25" dirty="0">
                <a:latin typeface="Lucida Sans"/>
                <a:cs typeface="Lucida Sans"/>
              </a:rPr>
              <a:t>a </a:t>
            </a:r>
            <a:r>
              <a:rPr sz="1400" spc="-45" dirty="0">
                <a:latin typeface="Lucida Sans"/>
                <a:cs typeface="Lucida Sans"/>
              </a:rPr>
              <a:t>response </a:t>
            </a:r>
            <a:r>
              <a:rPr sz="1400" spc="-65" dirty="0">
                <a:latin typeface="Lucida Sans"/>
                <a:cs typeface="Lucida Sans"/>
              </a:rPr>
              <a:t>to </a:t>
            </a:r>
            <a:r>
              <a:rPr sz="1400" spc="-55" dirty="0">
                <a:latin typeface="Lucida Sans"/>
                <a:cs typeface="Lucida Sans"/>
              </a:rPr>
              <a:t>some </a:t>
            </a:r>
            <a:r>
              <a:rPr sz="1400" spc="-50" dirty="0">
                <a:latin typeface="Lucida Sans"/>
                <a:cs typeface="Lucida Sans"/>
              </a:rPr>
              <a:t>project </a:t>
            </a:r>
            <a:r>
              <a:rPr sz="1400" spc="-60" dirty="0">
                <a:latin typeface="Lucida Sans"/>
                <a:cs typeface="Lucida Sans"/>
              </a:rPr>
              <a:t>managers’ </a:t>
            </a:r>
            <a:r>
              <a:rPr sz="1400" spc="-55" dirty="0">
                <a:latin typeface="Lucida Sans"/>
                <a:cs typeface="Lucida Sans"/>
              </a:rPr>
              <a:t>dislike </a:t>
            </a:r>
            <a:r>
              <a:rPr sz="1400" spc="-65" dirty="0">
                <a:latin typeface="Lucida Sans"/>
                <a:cs typeface="Lucida Sans"/>
              </a:rPr>
              <a:t>of </a:t>
            </a:r>
            <a:r>
              <a:rPr sz="1400" spc="-50" dirty="0">
                <a:latin typeface="Lucida Sans"/>
                <a:cs typeface="Lucida Sans"/>
              </a:rPr>
              <a:t>the </a:t>
            </a:r>
            <a:r>
              <a:rPr sz="1400" spc="-70" dirty="0">
                <a:latin typeface="Lucida Sans"/>
                <a:cs typeface="Lucida Sans"/>
              </a:rPr>
              <a:t>rigid, </a:t>
            </a:r>
            <a:r>
              <a:rPr sz="1400" spc="-50" dirty="0">
                <a:latin typeface="Lucida Sans"/>
                <a:cs typeface="Lucida Sans"/>
              </a:rPr>
              <a:t>linear Waterfall  </a:t>
            </a:r>
            <a:r>
              <a:rPr sz="1400" spc="-65" dirty="0">
                <a:latin typeface="Lucida Sans"/>
                <a:cs typeface="Lucida Sans"/>
              </a:rPr>
              <a:t>methodology. It </a:t>
            </a:r>
            <a:r>
              <a:rPr sz="1400" spc="-45" dirty="0">
                <a:latin typeface="Lucida Sans"/>
                <a:cs typeface="Lucida Sans"/>
              </a:rPr>
              <a:t>focuses </a:t>
            </a:r>
            <a:r>
              <a:rPr sz="1400" spc="-60" dirty="0">
                <a:latin typeface="Lucida Sans"/>
                <a:cs typeface="Lucida Sans"/>
              </a:rPr>
              <a:t>on </a:t>
            </a:r>
            <a:r>
              <a:rPr sz="1400" spc="-70" dirty="0">
                <a:latin typeface="Lucida Sans"/>
                <a:cs typeface="Lucida Sans"/>
              </a:rPr>
              <a:t>flexibility, </a:t>
            </a:r>
            <a:r>
              <a:rPr sz="1400" spc="-60" dirty="0">
                <a:latin typeface="Lucida Sans"/>
                <a:cs typeface="Lucida Sans"/>
              </a:rPr>
              <a:t>continuous </a:t>
            </a:r>
            <a:r>
              <a:rPr sz="1400" spc="-65" dirty="0">
                <a:latin typeface="Lucida Sans"/>
                <a:cs typeface="Lucida Sans"/>
              </a:rPr>
              <a:t>improvement, </a:t>
            </a:r>
            <a:r>
              <a:rPr sz="1400" spc="-50" dirty="0">
                <a:latin typeface="Lucida Sans"/>
                <a:cs typeface="Lucida Sans"/>
              </a:rPr>
              <a:t>and</a:t>
            </a:r>
            <a:r>
              <a:rPr sz="1400" dirty="0">
                <a:latin typeface="Lucida Sans"/>
                <a:cs typeface="Lucida Sans"/>
              </a:rPr>
              <a:t> </a:t>
            </a:r>
            <a:r>
              <a:rPr sz="1400" spc="-40" dirty="0">
                <a:latin typeface="Lucida Sans"/>
                <a:cs typeface="Lucida Sans"/>
              </a:rPr>
              <a:t>speed.</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2700" algn="just">
              <a:lnSpc>
                <a:spcPct val="100000"/>
              </a:lnSpc>
            </a:pPr>
            <a:r>
              <a:rPr sz="1400" spc="-25" dirty="0">
                <a:latin typeface="Lucida Sans"/>
                <a:cs typeface="Lucida Sans"/>
              </a:rPr>
              <a:t>Here </a:t>
            </a:r>
            <a:r>
              <a:rPr sz="1400" spc="-35" dirty="0">
                <a:latin typeface="Lucida Sans"/>
                <a:cs typeface="Lucida Sans"/>
              </a:rPr>
              <a:t>are </a:t>
            </a:r>
            <a:r>
              <a:rPr sz="1400" spc="-55" dirty="0">
                <a:latin typeface="Lucida Sans"/>
                <a:cs typeface="Lucida Sans"/>
              </a:rPr>
              <a:t>some </a:t>
            </a:r>
            <a:r>
              <a:rPr sz="1400" spc="-65" dirty="0">
                <a:latin typeface="Lucida Sans"/>
                <a:cs typeface="Lucida Sans"/>
              </a:rPr>
              <a:t>of </a:t>
            </a:r>
            <a:r>
              <a:rPr sz="1400" spc="-50" dirty="0">
                <a:latin typeface="Lucida Sans"/>
                <a:cs typeface="Lucida Sans"/>
              </a:rPr>
              <a:t>the </a:t>
            </a:r>
            <a:r>
              <a:rPr sz="1400" spc="-60" dirty="0">
                <a:latin typeface="Lucida Sans"/>
                <a:cs typeface="Lucida Sans"/>
              </a:rPr>
              <a:t>top </a:t>
            </a:r>
            <a:r>
              <a:rPr sz="1400" spc="-40" dirty="0">
                <a:latin typeface="Lucida Sans"/>
                <a:cs typeface="Lucida Sans"/>
              </a:rPr>
              <a:t>advantages </a:t>
            </a:r>
            <a:r>
              <a:rPr sz="1400" spc="-65" dirty="0">
                <a:latin typeface="Lucida Sans"/>
                <a:cs typeface="Lucida Sans"/>
              </a:rPr>
              <a:t>of</a:t>
            </a:r>
            <a:r>
              <a:rPr sz="1400" spc="-155" dirty="0">
                <a:latin typeface="Lucida Sans"/>
                <a:cs typeface="Lucida Sans"/>
              </a:rPr>
              <a:t> </a:t>
            </a:r>
            <a:r>
              <a:rPr sz="1400" spc="-50" dirty="0">
                <a:latin typeface="Lucida Sans"/>
                <a:cs typeface="Lucida Sans"/>
              </a:rPr>
              <a:t>Agile:</a:t>
            </a:r>
            <a:endParaRPr sz="1400" dirty="0">
              <a:latin typeface="Lucida Sans"/>
              <a:cs typeface="Lucida Sans"/>
            </a:endParaRPr>
          </a:p>
          <a:p>
            <a:pPr algn="just">
              <a:lnSpc>
                <a:spcPct val="100000"/>
              </a:lnSpc>
              <a:spcBef>
                <a:spcPts val="40"/>
              </a:spcBef>
            </a:pPr>
            <a:endParaRPr sz="1400" dirty="0">
              <a:latin typeface="Times New Roman"/>
              <a:cs typeface="Times New Roman"/>
            </a:endParaRPr>
          </a:p>
          <a:p>
            <a:pPr marL="139700" marR="13335" algn="just">
              <a:lnSpc>
                <a:spcPct val="100000"/>
              </a:lnSpc>
            </a:pPr>
            <a:r>
              <a:rPr sz="1400" b="1" spc="-30" dirty="0">
                <a:latin typeface="Arial"/>
                <a:cs typeface="Arial"/>
              </a:rPr>
              <a:t>Change </a:t>
            </a:r>
            <a:r>
              <a:rPr sz="1400" b="1" spc="-65" dirty="0">
                <a:latin typeface="Arial"/>
                <a:cs typeface="Arial"/>
              </a:rPr>
              <a:t>is </a:t>
            </a:r>
            <a:r>
              <a:rPr sz="1400" b="1" spc="-40" dirty="0">
                <a:latin typeface="Arial"/>
                <a:cs typeface="Arial"/>
              </a:rPr>
              <a:t>embraced: </a:t>
            </a:r>
            <a:r>
              <a:rPr sz="1400" spc="-50" dirty="0">
                <a:latin typeface="Lucida Sans"/>
                <a:cs typeface="Lucida Sans"/>
              </a:rPr>
              <a:t>With </a:t>
            </a:r>
            <a:r>
              <a:rPr sz="1400" spc="-60" dirty="0">
                <a:latin typeface="Lucida Sans"/>
                <a:cs typeface="Lucida Sans"/>
              </a:rPr>
              <a:t>shorter planning </a:t>
            </a:r>
            <a:r>
              <a:rPr sz="1400" spc="-40" dirty="0">
                <a:latin typeface="Lucida Sans"/>
                <a:cs typeface="Lucida Sans"/>
              </a:rPr>
              <a:t>cycles, </a:t>
            </a:r>
            <a:r>
              <a:rPr sz="1400" spc="-55" dirty="0">
                <a:latin typeface="Lucida Sans"/>
                <a:cs typeface="Lucida Sans"/>
              </a:rPr>
              <a:t>there’s </a:t>
            </a:r>
            <a:r>
              <a:rPr sz="1400" spc="-40" dirty="0">
                <a:latin typeface="Lucida Sans"/>
                <a:cs typeface="Lucida Sans"/>
              </a:rPr>
              <a:t>always </a:t>
            </a:r>
            <a:r>
              <a:rPr sz="1400" spc="-65" dirty="0">
                <a:latin typeface="Lucida Sans"/>
                <a:cs typeface="Lucida Sans"/>
              </a:rPr>
              <a:t>opportunity  to </a:t>
            </a:r>
            <a:r>
              <a:rPr sz="1400" spc="-50" dirty="0">
                <a:latin typeface="Lucida Sans"/>
                <a:cs typeface="Lucida Sans"/>
              </a:rPr>
              <a:t>refine and </a:t>
            </a:r>
            <a:r>
              <a:rPr sz="1400" spc="-60" dirty="0">
                <a:latin typeface="Lucida Sans"/>
                <a:cs typeface="Lucida Sans"/>
              </a:rPr>
              <a:t>reprioritize </a:t>
            </a:r>
            <a:r>
              <a:rPr sz="1400" spc="-50" dirty="0">
                <a:latin typeface="Lucida Sans"/>
                <a:cs typeface="Lucida Sans"/>
              </a:rPr>
              <a:t>the backlog </a:t>
            </a:r>
            <a:r>
              <a:rPr sz="1400" spc="-65" dirty="0">
                <a:latin typeface="Lucida Sans"/>
                <a:cs typeface="Lucida Sans"/>
              </a:rPr>
              <a:t>to </a:t>
            </a:r>
            <a:r>
              <a:rPr sz="1400" spc="-50" dirty="0">
                <a:latin typeface="Lucida Sans"/>
                <a:cs typeface="Lucida Sans"/>
              </a:rPr>
              <a:t>accommodate </a:t>
            </a:r>
            <a:r>
              <a:rPr sz="1400" spc="-40" dirty="0">
                <a:latin typeface="Lucida Sans"/>
                <a:cs typeface="Lucida Sans"/>
              </a:rPr>
              <a:t>changes </a:t>
            </a:r>
            <a:r>
              <a:rPr sz="1400" spc="-65" dirty="0">
                <a:latin typeface="Lucida Sans"/>
                <a:cs typeface="Lucida Sans"/>
              </a:rPr>
              <a:t>throughout</a:t>
            </a:r>
            <a:r>
              <a:rPr sz="1400" spc="-100" dirty="0">
                <a:latin typeface="Lucida Sans"/>
                <a:cs typeface="Lucida Sans"/>
              </a:rPr>
              <a:t> </a:t>
            </a:r>
            <a:r>
              <a:rPr sz="1400" spc="-50" dirty="0">
                <a:latin typeface="Lucida Sans"/>
                <a:cs typeface="Lucida Sans"/>
              </a:rPr>
              <a:t>the  </a:t>
            </a:r>
            <a:r>
              <a:rPr sz="1400" spc="-55" dirty="0">
                <a:latin typeface="Lucida Sans"/>
                <a:cs typeface="Lucida Sans"/>
              </a:rPr>
              <a:t>project.</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5080" algn="just">
              <a:lnSpc>
                <a:spcPct val="100000"/>
              </a:lnSpc>
            </a:pPr>
            <a:r>
              <a:rPr sz="1400" b="1" spc="-40" dirty="0">
                <a:latin typeface="Arial"/>
                <a:cs typeface="Arial"/>
              </a:rPr>
              <a:t>End-goal can </a:t>
            </a:r>
            <a:r>
              <a:rPr sz="1400" b="1" spc="-15" dirty="0">
                <a:latin typeface="Arial"/>
                <a:cs typeface="Arial"/>
              </a:rPr>
              <a:t>be </a:t>
            </a:r>
            <a:r>
              <a:rPr sz="1400" b="1" spc="-45" dirty="0">
                <a:latin typeface="Arial"/>
                <a:cs typeface="Arial"/>
              </a:rPr>
              <a:t>unknown: </a:t>
            </a:r>
            <a:r>
              <a:rPr sz="1400" spc="-45" dirty="0">
                <a:latin typeface="Lucida Sans"/>
                <a:cs typeface="Lucida Sans"/>
              </a:rPr>
              <a:t>Agile </a:t>
            </a:r>
            <a:r>
              <a:rPr sz="1400" spc="-55" dirty="0">
                <a:latin typeface="Lucida Sans"/>
                <a:cs typeface="Lucida Sans"/>
              </a:rPr>
              <a:t>is </a:t>
            </a:r>
            <a:r>
              <a:rPr sz="1400" spc="-45" dirty="0">
                <a:latin typeface="Lucida Sans"/>
                <a:cs typeface="Lucida Sans"/>
              </a:rPr>
              <a:t>beneficial </a:t>
            </a:r>
            <a:r>
              <a:rPr sz="1400" spc="-70" dirty="0">
                <a:latin typeface="Lucida Sans"/>
                <a:cs typeface="Lucida Sans"/>
              </a:rPr>
              <a:t>for </a:t>
            </a:r>
            <a:r>
              <a:rPr sz="1400" spc="-50" dirty="0">
                <a:latin typeface="Lucida Sans"/>
                <a:cs typeface="Lucida Sans"/>
              </a:rPr>
              <a:t>projects </a:t>
            </a:r>
            <a:r>
              <a:rPr sz="1400" spc="-35" dirty="0">
                <a:latin typeface="Lucida Sans"/>
                <a:cs typeface="Lucida Sans"/>
              </a:rPr>
              <a:t>where </a:t>
            </a:r>
            <a:r>
              <a:rPr sz="1400" spc="-50" dirty="0">
                <a:latin typeface="Lucida Sans"/>
                <a:cs typeface="Lucida Sans"/>
              </a:rPr>
              <a:t>the </a:t>
            </a:r>
            <a:r>
              <a:rPr sz="1400" spc="-45" dirty="0">
                <a:latin typeface="Lucida Sans"/>
                <a:cs typeface="Lucida Sans"/>
              </a:rPr>
              <a:t>end-goal  </a:t>
            </a:r>
            <a:r>
              <a:rPr sz="1400" spc="-55" dirty="0">
                <a:latin typeface="Lucida Sans"/>
                <a:cs typeface="Lucida Sans"/>
              </a:rPr>
              <a:t>is </a:t>
            </a:r>
            <a:r>
              <a:rPr sz="1400" spc="-65" dirty="0">
                <a:latin typeface="Lucida Sans"/>
                <a:cs typeface="Lucida Sans"/>
              </a:rPr>
              <a:t>not </a:t>
            </a:r>
            <a:r>
              <a:rPr sz="1400" spc="-40" dirty="0">
                <a:latin typeface="Lucida Sans"/>
                <a:cs typeface="Lucida Sans"/>
              </a:rPr>
              <a:t>clearly </a:t>
            </a:r>
            <a:r>
              <a:rPr sz="1400" spc="-50" dirty="0">
                <a:latin typeface="Lucida Sans"/>
                <a:cs typeface="Lucida Sans"/>
              </a:rPr>
              <a:t>defined. </a:t>
            </a:r>
            <a:r>
              <a:rPr sz="1400" spc="-40" dirty="0">
                <a:latin typeface="Lucida Sans"/>
                <a:cs typeface="Lucida Sans"/>
              </a:rPr>
              <a:t>As </a:t>
            </a:r>
            <a:r>
              <a:rPr sz="1400" spc="-50" dirty="0">
                <a:latin typeface="Lucida Sans"/>
                <a:cs typeface="Lucida Sans"/>
              </a:rPr>
              <a:t>the project progresses, the </a:t>
            </a:r>
            <a:r>
              <a:rPr sz="1400" spc="-45" dirty="0">
                <a:latin typeface="Lucida Sans"/>
                <a:cs typeface="Lucida Sans"/>
              </a:rPr>
              <a:t>goals </a:t>
            </a:r>
            <a:r>
              <a:rPr sz="1400" spc="-60" dirty="0">
                <a:latin typeface="Lucida Sans"/>
                <a:cs typeface="Lucida Sans"/>
              </a:rPr>
              <a:t>will </a:t>
            </a:r>
            <a:r>
              <a:rPr sz="1400" spc="-40" dirty="0">
                <a:latin typeface="Lucida Sans"/>
                <a:cs typeface="Lucida Sans"/>
              </a:rPr>
              <a:t>become</a:t>
            </a:r>
            <a:r>
              <a:rPr sz="1400" spc="-145" dirty="0">
                <a:latin typeface="Lucida Sans"/>
                <a:cs typeface="Lucida Sans"/>
              </a:rPr>
              <a:t> </a:t>
            </a:r>
            <a:r>
              <a:rPr sz="1400" spc="-45" dirty="0">
                <a:latin typeface="Lucida Sans"/>
                <a:cs typeface="Lucida Sans"/>
              </a:rPr>
              <a:t>evident  </a:t>
            </a:r>
            <a:r>
              <a:rPr sz="1400" spc="-50" dirty="0">
                <a:latin typeface="Lucida Sans"/>
                <a:cs typeface="Lucida Sans"/>
              </a:rPr>
              <a:t>and the </a:t>
            </a:r>
            <a:r>
              <a:rPr sz="1400" spc="-60" dirty="0">
                <a:latin typeface="Lucida Sans"/>
                <a:cs typeface="Lucida Sans"/>
              </a:rPr>
              <a:t>team </a:t>
            </a:r>
            <a:r>
              <a:rPr sz="1400" spc="-40" dirty="0">
                <a:latin typeface="Lucida Sans"/>
                <a:cs typeface="Lucida Sans"/>
              </a:rPr>
              <a:t>can</a:t>
            </a:r>
            <a:r>
              <a:rPr sz="1400" spc="-85" dirty="0">
                <a:latin typeface="Lucida Sans"/>
                <a:cs typeface="Lucida Sans"/>
              </a:rPr>
              <a:t> </a:t>
            </a:r>
            <a:r>
              <a:rPr sz="1400" spc="-55" dirty="0">
                <a:latin typeface="Lucida Sans"/>
                <a:cs typeface="Lucida Sans"/>
              </a:rPr>
              <a:t>adapt.</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110489" algn="just">
              <a:lnSpc>
                <a:spcPct val="100000"/>
              </a:lnSpc>
            </a:pPr>
            <a:r>
              <a:rPr sz="1400" b="1" spc="-50" dirty="0">
                <a:latin typeface="Arial"/>
                <a:cs typeface="Arial"/>
              </a:rPr>
              <a:t>Faster, </a:t>
            </a:r>
            <a:r>
              <a:rPr sz="1400" b="1" spc="-40" dirty="0">
                <a:latin typeface="Arial"/>
                <a:cs typeface="Arial"/>
              </a:rPr>
              <a:t>high-quality delivery: </a:t>
            </a:r>
            <a:r>
              <a:rPr sz="1400" spc="-40" dirty="0">
                <a:latin typeface="Lucida Sans"/>
                <a:cs typeface="Lucida Sans"/>
              </a:rPr>
              <a:t>Breaking </a:t>
            </a:r>
            <a:r>
              <a:rPr sz="1400" spc="-55" dirty="0">
                <a:latin typeface="Lucida Sans"/>
                <a:cs typeface="Lucida Sans"/>
              </a:rPr>
              <a:t>down </a:t>
            </a:r>
            <a:r>
              <a:rPr sz="1400" spc="-50" dirty="0">
                <a:latin typeface="Lucida Sans"/>
                <a:cs typeface="Lucida Sans"/>
              </a:rPr>
              <a:t>the project </a:t>
            </a:r>
            <a:r>
              <a:rPr sz="1400" spc="-65" dirty="0">
                <a:latin typeface="Lucida Sans"/>
                <a:cs typeface="Lucida Sans"/>
              </a:rPr>
              <a:t>into </a:t>
            </a:r>
            <a:r>
              <a:rPr sz="1400" spc="-55" dirty="0">
                <a:latin typeface="Lucida Sans"/>
                <a:cs typeface="Lucida Sans"/>
              </a:rPr>
              <a:t>iterations </a:t>
            </a:r>
            <a:r>
              <a:rPr sz="1400" spc="-50" dirty="0">
                <a:latin typeface="Lucida Sans"/>
                <a:cs typeface="Lucida Sans"/>
              </a:rPr>
              <a:t>allows  the </a:t>
            </a:r>
            <a:r>
              <a:rPr sz="1400" spc="-60" dirty="0">
                <a:latin typeface="Lucida Sans"/>
                <a:cs typeface="Lucida Sans"/>
              </a:rPr>
              <a:t>team </a:t>
            </a:r>
            <a:r>
              <a:rPr sz="1400" spc="-65" dirty="0">
                <a:latin typeface="Lucida Sans"/>
                <a:cs typeface="Lucida Sans"/>
              </a:rPr>
              <a:t>to </a:t>
            </a:r>
            <a:r>
              <a:rPr sz="1400" spc="-55" dirty="0">
                <a:latin typeface="Lucida Sans"/>
                <a:cs typeface="Lucida Sans"/>
              </a:rPr>
              <a:t>focus </a:t>
            </a:r>
            <a:r>
              <a:rPr sz="1400" spc="-60" dirty="0">
                <a:latin typeface="Lucida Sans"/>
                <a:cs typeface="Lucida Sans"/>
              </a:rPr>
              <a:t>on high-quality </a:t>
            </a:r>
            <a:r>
              <a:rPr sz="1400" spc="-50" dirty="0">
                <a:latin typeface="Lucida Sans"/>
                <a:cs typeface="Lucida Sans"/>
              </a:rPr>
              <a:t>development, </a:t>
            </a:r>
            <a:r>
              <a:rPr sz="1400" spc="-60" dirty="0">
                <a:latin typeface="Lucida Sans"/>
                <a:cs typeface="Lucida Sans"/>
              </a:rPr>
              <a:t>testing, </a:t>
            </a:r>
            <a:r>
              <a:rPr sz="1400" spc="-50" dirty="0">
                <a:latin typeface="Lucida Sans"/>
                <a:cs typeface="Lucida Sans"/>
              </a:rPr>
              <a:t>and</a:t>
            </a:r>
            <a:r>
              <a:rPr sz="1400" spc="-45" dirty="0">
                <a:latin typeface="Lucida Sans"/>
                <a:cs typeface="Lucida Sans"/>
              </a:rPr>
              <a:t> </a:t>
            </a:r>
            <a:r>
              <a:rPr sz="1400" spc="-55" dirty="0">
                <a:latin typeface="Lucida Sans"/>
                <a:cs typeface="Lucida Sans"/>
              </a:rPr>
              <a:t>collaboration.</a:t>
            </a:r>
            <a:endParaRPr sz="1400" dirty="0">
              <a:latin typeface="Lucida Sans"/>
              <a:cs typeface="Lucida Sans"/>
            </a:endParaRPr>
          </a:p>
          <a:p>
            <a:pPr marL="139700" marR="170180" algn="just">
              <a:lnSpc>
                <a:spcPct val="100000"/>
              </a:lnSpc>
            </a:pPr>
            <a:r>
              <a:rPr sz="1400" spc="-55" dirty="0">
                <a:latin typeface="Lucida Sans"/>
                <a:cs typeface="Lucida Sans"/>
              </a:rPr>
              <a:t>Conducting testing </a:t>
            </a:r>
            <a:r>
              <a:rPr sz="1400" spc="-65" dirty="0">
                <a:latin typeface="Lucida Sans"/>
                <a:cs typeface="Lucida Sans"/>
              </a:rPr>
              <a:t>during </a:t>
            </a:r>
            <a:r>
              <a:rPr sz="1400" spc="-30" dirty="0">
                <a:latin typeface="Lucida Sans"/>
                <a:cs typeface="Lucida Sans"/>
              </a:rPr>
              <a:t>each </a:t>
            </a:r>
            <a:r>
              <a:rPr sz="1400" spc="-60" dirty="0">
                <a:latin typeface="Lucida Sans"/>
                <a:cs typeface="Lucida Sans"/>
              </a:rPr>
              <a:t>iteration </a:t>
            </a:r>
            <a:r>
              <a:rPr sz="1400" spc="-55" dirty="0">
                <a:latin typeface="Lucida Sans"/>
                <a:cs typeface="Lucida Sans"/>
              </a:rPr>
              <a:t>means </a:t>
            </a:r>
            <a:r>
              <a:rPr sz="1400" spc="-65" dirty="0">
                <a:latin typeface="Lucida Sans"/>
                <a:cs typeface="Lucida Sans"/>
              </a:rPr>
              <a:t>that </a:t>
            </a:r>
            <a:r>
              <a:rPr sz="1400" spc="-55" dirty="0">
                <a:latin typeface="Lucida Sans"/>
                <a:cs typeface="Lucida Sans"/>
              </a:rPr>
              <a:t>bugs </a:t>
            </a:r>
            <a:r>
              <a:rPr sz="1400" spc="-45" dirty="0">
                <a:latin typeface="Lucida Sans"/>
                <a:cs typeface="Lucida Sans"/>
              </a:rPr>
              <a:t>get </a:t>
            </a:r>
            <a:r>
              <a:rPr sz="1400" spc="-55" dirty="0">
                <a:latin typeface="Lucida Sans"/>
                <a:cs typeface="Lucida Sans"/>
              </a:rPr>
              <a:t>identified </a:t>
            </a:r>
            <a:r>
              <a:rPr sz="1400" spc="-50" dirty="0">
                <a:latin typeface="Lucida Sans"/>
                <a:cs typeface="Lucida Sans"/>
              </a:rPr>
              <a:t>and  </a:t>
            </a:r>
            <a:r>
              <a:rPr sz="1400" spc="-40" dirty="0">
                <a:latin typeface="Lucida Sans"/>
                <a:cs typeface="Lucida Sans"/>
              </a:rPr>
              <a:t>solved </a:t>
            </a:r>
            <a:r>
              <a:rPr sz="1400" spc="-65" dirty="0">
                <a:latin typeface="Lucida Sans"/>
                <a:cs typeface="Lucida Sans"/>
              </a:rPr>
              <a:t>more</a:t>
            </a:r>
            <a:r>
              <a:rPr sz="1400" spc="-85" dirty="0">
                <a:latin typeface="Lucida Sans"/>
                <a:cs typeface="Lucida Sans"/>
              </a:rPr>
              <a:t> </a:t>
            </a:r>
            <a:r>
              <a:rPr sz="1400" spc="-65" dirty="0">
                <a:latin typeface="Lucida Sans"/>
                <a:cs typeface="Lucida Sans"/>
              </a:rPr>
              <a:t>quickly.</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21590" algn="just">
              <a:lnSpc>
                <a:spcPct val="100000"/>
              </a:lnSpc>
            </a:pPr>
            <a:r>
              <a:rPr sz="1400" b="1" spc="-45" dirty="0">
                <a:latin typeface="Arial"/>
                <a:cs typeface="Arial"/>
              </a:rPr>
              <a:t>Strong </a:t>
            </a:r>
            <a:r>
              <a:rPr sz="1400" b="1" spc="-25" dirty="0">
                <a:latin typeface="Arial"/>
                <a:cs typeface="Arial"/>
              </a:rPr>
              <a:t>team </a:t>
            </a:r>
            <a:r>
              <a:rPr sz="1400" b="1" spc="-40" dirty="0">
                <a:latin typeface="Arial"/>
                <a:cs typeface="Arial"/>
              </a:rPr>
              <a:t>interaction: </a:t>
            </a:r>
            <a:r>
              <a:rPr sz="1400" spc="-45" dirty="0">
                <a:latin typeface="Lucida Sans"/>
                <a:cs typeface="Lucida Sans"/>
              </a:rPr>
              <a:t>Agile embraces </a:t>
            </a:r>
            <a:r>
              <a:rPr sz="1400" spc="-55" dirty="0">
                <a:latin typeface="Lucida Sans"/>
                <a:cs typeface="Lucida Sans"/>
              </a:rPr>
              <a:t>frequent </a:t>
            </a:r>
            <a:r>
              <a:rPr sz="1400" spc="-65" dirty="0">
                <a:latin typeface="Lucida Sans"/>
                <a:cs typeface="Lucida Sans"/>
              </a:rPr>
              <a:t>communication </a:t>
            </a:r>
            <a:r>
              <a:rPr sz="1400" spc="-50" dirty="0">
                <a:latin typeface="Lucida Sans"/>
                <a:cs typeface="Lucida Sans"/>
              </a:rPr>
              <a:t>and </a:t>
            </a:r>
            <a:r>
              <a:rPr sz="1400" spc="-40" dirty="0">
                <a:latin typeface="Lucida Sans"/>
                <a:cs typeface="Lucida Sans"/>
              </a:rPr>
              <a:t>face-to-  </a:t>
            </a:r>
            <a:r>
              <a:rPr sz="1400" spc="-30" dirty="0">
                <a:latin typeface="Lucida Sans"/>
                <a:cs typeface="Lucida Sans"/>
              </a:rPr>
              <a:t>face</a:t>
            </a:r>
            <a:r>
              <a:rPr sz="1400" spc="-65" dirty="0">
                <a:latin typeface="Lucida Sans"/>
                <a:cs typeface="Lucida Sans"/>
              </a:rPr>
              <a:t> </a:t>
            </a:r>
            <a:r>
              <a:rPr sz="1400" spc="-55" dirty="0">
                <a:latin typeface="Lucida Sans"/>
                <a:cs typeface="Lucida Sans"/>
              </a:rPr>
              <a:t>interactions.</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215265" algn="just">
              <a:lnSpc>
                <a:spcPct val="100000"/>
              </a:lnSpc>
            </a:pPr>
            <a:r>
              <a:rPr sz="1400" b="1" spc="-45" dirty="0">
                <a:latin typeface="Arial"/>
                <a:cs typeface="Arial"/>
              </a:rPr>
              <a:t>Customers </a:t>
            </a:r>
            <a:r>
              <a:rPr sz="1400" b="1" spc="-25" dirty="0">
                <a:latin typeface="Arial"/>
                <a:cs typeface="Arial"/>
              </a:rPr>
              <a:t>are </a:t>
            </a:r>
            <a:r>
              <a:rPr sz="1400" b="1" spc="-40" dirty="0">
                <a:latin typeface="Arial"/>
                <a:cs typeface="Arial"/>
              </a:rPr>
              <a:t>heard: </a:t>
            </a:r>
            <a:r>
              <a:rPr sz="1400" spc="-60" dirty="0">
                <a:latin typeface="Lucida Sans"/>
                <a:cs typeface="Lucida Sans"/>
              </a:rPr>
              <a:t>Customers </a:t>
            </a:r>
            <a:r>
              <a:rPr sz="1400" spc="-30" dirty="0">
                <a:latin typeface="Lucida Sans"/>
                <a:cs typeface="Lucida Sans"/>
              </a:rPr>
              <a:t>have </a:t>
            </a:r>
            <a:r>
              <a:rPr sz="1400" spc="-65" dirty="0">
                <a:latin typeface="Lucida Sans"/>
                <a:cs typeface="Lucida Sans"/>
              </a:rPr>
              <a:t>many </a:t>
            </a:r>
            <a:r>
              <a:rPr sz="1400" spc="-60" dirty="0">
                <a:latin typeface="Lucida Sans"/>
                <a:cs typeface="Lucida Sans"/>
              </a:rPr>
              <a:t>opportunities </a:t>
            </a:r>
            <a:r>
              <a:rPr sz="1400" spc="-65" dirty="0">
                <a:latin typeface="Lucida Sans"/>
                <a:cs typeface="Lucida Sans"/>
              </a:rPr>
              <a:t>to </a:t>
            </a:r>
            <a:r>
              <a:rPr sz="1400" spc="-15" dirty="0">
                <a:latin typeface="Lucida Sans"/>
                <a:cs typeface="Lucida Sans"/>
              </a:rPr>
              <a:t>see </a:t>
            </a:r>
            <a:r>
              <a:rPr sz="1400" spc="-50" dirty="0">
                <a:latin typeface="Lucida Sans"/>
                <a:cs typeface="Lucida Sans"/>
              </a:rPr>
              <a:t>the </a:t>
            </a:r>
            <a:r>
              <a:rPr sz="1400" spc="-60" dirty="0">
                <a:latin typeface="Lucida Sans"/>
                <a:cs typeface="Lucida Sans"/>
              </a:rPr>
              <a:t>work  </a:t>
            </a:r>
            <a:r>
              <a:rPr sz="1400" spc="-50" dirty="0">
                <a:latin typeface="Lucida Sans"/>
                <a:cs typeface="Lucida Sans"/>
              </a:rPr>
              <a:t>being </a:t>
            </a:r>
            <a:r>
              <a:rPr sz="1400" spc="-45" dirty="0">
                <a:latin typeface="Lucida Sans"/>
                <a:cs typeface="Lucida Sans"/>
              </a:rPr>
              <a:t>delivered, share </a:t>
            </a:r>
            <a:r>
              <a:rPr sz="1400" spc="-60" dirty="0">
                <a:latin typeface="Lucida Sans"/>
                <a:cs typeface="Lucida Sans"/>
              </a:rPr>
              <a:t>their </a:t>
            </a:r>
            <a:r>
              <a:rPr sz="1400" spc="-75" dirty="0">
                <a:latin typeface="Lucida Sans"/>
                <a:cs typeface="Lucida Sans"/>
              </a:rPr>
              <a:t>input, </a:t>
            </a:r>
            <a:r>
              <a:rPr sz="1400" spc="-50" dirty="0">
                <a:latin typeface="Lucida Sans"/>
                <a:cs typeface="Lucida Sans"/>
              </a:rPr>
              <a:t>and </a:t>
            </a:r>
            <a:r>
              <a:rPr sz="1400" spc="-30" dirty="0">
                <a:latin typeface="Lucida Sans"/>
                <a:cs typeface="Lucida Sans"/>
              </a:rPr>
              <a:t>have </a:t>
            </a:r>
            <a:r>
              <a:rPr sz="1400" spc="-50" dirty="0">
                <a:latin typeface="Lucida Sans"/>
                <a:cs typeface="Lucida Sans"/>
              </a:rPr>
              <a:t>an </a:t>
            </a:r>
            <a:r>
              <a:rPr sz="1400" spc="-65" dirty="0">
                <a:latin typeface="Lucida Sans"/>
                <a:cs typeface="Lucida Sans"/>
              </a:rPr>
              <a:t>impact </a:t>
            </a:r>
            <a:r>
              <a:rPr sz="1400" spc="-60" dirty="0">
                <a:latin typeface="Lucida Sans"/>
                <a:cs typeface="Lucida Sans"/>
              </a:rPr>
              <a:t>on </a:t>
            </a:r>
            <a:r>
              <a:rPr sz="1400" spc="-50" dirty="0">
                <a:latin typeface="Lucida Sans"/>
                <a:cs typeface="Lucida Sans"/>
              </a:rPr>
              <a:t>the </a:t>
            </a:r>
            <a:r>
              <a:rPr sz="1400" spc="-40" dirty="0">
                <a:latin typeface="Lucida Sans"/>
                <a:cs typeface="Lucida Sans"/>
              </a:rPr>
              <a:t>end</a:t>
            </a:r>
            <a:r>
              <a:rPr sz="1400" spc="-50" dirty="0">
                <a:latin typeface="Lucida Sans"/>
                <a:cs typeface="Lucida Sans"/>
              </a:rPr>
              <a:t> </a:t>
            </a:r>
            <a:r>
              <a:rPr sz="1400" spc="-65" dirty="0">
                <a:latin typeface="Lucida Sans"/>
                <a:cs typeface="Lucida Sans"/>
              </a:rPr>
              <a:t>product.</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315595" algn="just">
              <a:lnSpc>
                <a:spcPct val="100000"/>
              </a:lnSpc>
            </a:pPr>
            <a:r>
              <a:rPr sz="1400" b="1" spc="-45" dirty="0">
                <a:latin typeface="Arial"/>
                <a:cs typeface="Arial"/>
              </a:rPr>
              <a:t>Continuous </a:t>
            </a:r>
            <a:r>
              <a:rPr sz="1400" b="1" spc="-40" dirty="0">
                <a:latin typeface="Arial"/>
                <a:cs typeface="Arial"/>
              </a:rPr>
              <a:t>improvement: </a:t>
            </a:r>
            <a:r>
              <a:rPr sz="1400" spc="-25" dirty="0">
                <a:latin typeface="Lucida Sans"/>
                <a:cs typeface="Lucida Sans"/>
              </a:rPr>
              <a:t>Feedback </a:t>
            </a:r>
            <a:r>
              <a:rPr sz="1400" spc="-55" dirty="0">
                <a:latin typeface="Lucida Sans"/>
                <a:cs typeface="Lucida Sans"/>
              </a:rPr>
              <a:t>is </a:t>
            </a:r>
            <a:r>
              <a:rPr sz="1400" spc="-40" dirty="0">
                <a:latin typeface="Lucida Sans"/>
                <a:cs typeface="Lucida Sans"/>
              </a:rPr>
              <a:t>encouraged </a:t>
            </a:r>
            <a:r>
              <a:rPr sz="1400" spc="-85" dirty="0">
                <a:latin typeface="Lucida Sans"/>
                <a:cs typeface="Lucida Sans"/>
              </a:rPr>
              <a:t>from </a:t>
            </a:r>
            <a:r>
              <a:rPr sz="1400" spc="-50" dirty="0">
                <a:latin typeface="Lucida Sans"/>
                <a:cs typeface="Lucida Sans"/>
              </a:rPr>
              <a:t>users and </a:t>
            </a:r>
            <a:r>
              <a:rPr sz="1400" spc="-60" dirty="0">
                <a:latin typeface="Lucida Sans"/>
                <a:cs typeface="Lucida Sans"/>
              </a:rPr>
              <a:t>team  members </a:t>
            </a:r>
            <a:r>
              <a:rPr sz="1400" spc="-65" dirty="0">
                <a:latin typeface="Lucida Sans"/>
                <a:cs typeface="Lucida Sans"/>
              </a:rPr>
              <a:t>throughout </a:t>
            </a:r>
            <a:r>
              <a:rPr sz="1400" spc="-50" dirty="0">
                <a:latin typeface="Lucida Sans"/>
                <a:cs typeface="Lucida Sans"/>
              </a:rPr>
              <a:t>the </a:t>
            </a:r>
            <a:r>
              <a:rPr sz="1400" spc="-55" dirty="0">
                <a:latin typeface="Lucida Sans"/>
                <a:cs typeface="Lucida Sans"/>
              </a:rPr>
              <a:t>project, </a:t>
            </a:r>
            <a:r>
              <a:rPr sz="1400" spc="-45" dirty="0">
                <a:latin typeface="Lucida Sans"/>
                <a:cs typeface="Lucida Sans"/>
              </a:rPr>
              <a:t>so lessons </a:t>
            </a:r>
            <a:r>
              <a:rPr sz="1400" spc="-40" dirty="0">
                <a:latin typeface="Lucida Sans"/>
                <a:cs typeface="Lucida Sans"/>
              </a:rPr>
              <a:t>learned </a:t>
            </a:r>
            <a:r>
              <a:rPr sz="1400" spc="-35" dirty="0">
                <a:latin typeface="Lucida Sans"/>
                <a:cs typeface="Lucida Sans"/>
              </a:rPr>
              <a:t>are </a:t>
            </a:r>
            <a:r>
              <a:rPr sz="1400" spc="-45" dirty="0">
                <a:latin typeface="Lucida Sans"/>
                <a:cs typeface="Lucida Sans"/>
              </a:rPr>
              <a:t>used </a:t>
            </a:r>
            <a:r>
              <a:rPr sz="1400" spc="-65" dirty="0">
                <a:latin typeface="Lucida Sans"/>
                <a:cs typeface="Lucida Sans"/>
              </a:rPr>
              <a:t>to</a:t>
            </a:r>
            <a:r>
              <a:rPr sz="1400" spc="-170" dirty="0">
                <a:latin typeface="Lucida Sans"/>
                <a:cs typeface="Lucida Sans"/>
              </a:rPr>
              <a:t> </a:t>
            </a:r>
            <a:r>
              <a:rPr sz="1400" spc="-60" dirty="0">
                <a:latin typeface="Lucida Sans"/>
                <a:cs typeface="Lucida Sans"/>
              </a:rPr>
              <a:t>improve  </a:t>
            </a:r>
            <a:r>
              <a:rPr sz="1400" spc="-65" dirty="0">
                <a:latin typeface="Lucida Sans"/>
                <a:cs typeface="Lucida Sans"/>
              </a:rPr>
              <a:t>future </a:t>
            </a:r>
            <a:r>
              <a:rPr sz="1400" spc="-60" dirty="0">
                <a:latin typeface="Lucida Sans"/>
                <a:cs typeface="Lucida Sans"/>
              </a:rPr>
              <a:t>iterations.</a:t>
            </a:r>
            <a:endParaRPr sz="1400" dirty="0">
              <a:latin typeface="Lucida Sans"/>
              <a:cs typeface="Lucida Sans"/>
            </a:endParaRPr>
          </a:p>
        </p:txBody>
      </p:sp>
      <p:sp>
        <p:nvSpPr>
          <p:cNvPr id="3" name="object 3"/>
          <p:cNvSpPr txBox="1">
            <a:spLocks noGrp="1"/>
          </p:cNvSpPr>
          <p:nvPr>
            <p:ph type="title"/>
          </p:nvPr>
        </p:nvSpPr>
        <p:spPr>
          <a:xfrm>
            <a:off x="3139726" y="228600"/>
            <a:ext cx="2077085" cy="299720"/>
          </a:xfrm>
          <a:prstGeom prst="rect">
            <a:avLst/>
          </a:prstGeom>
        </p:spPr>
        <p:txBody>
          <a:bodyPr vert="horz" wrap="square" lIns="0" tIns="12700" rIns="0" bIns="0" rtlCol="0">
            <a:spAutoFit/>
          </a:bodyPr>
          <a:lstStyle/>
          <a:p>
            <a:pPr marL="12700">
              <a:lnSpc>
                <a:spcPct val="100000"/>
              </a:lnSpc>
              <a:spcBef>
                <a:spcPts val="100"/>
              </a:spcBef>
            </a:pPr>
            <a:r>
              <a:rPr spc="-70" dirty="0"/>
              <a:t>Advantages </a:t>
            </a:r>
            <a:r>
              <a:rPr spc="-50" dirty="0"/>
              <a:t>of</a:t>
            </a:r>
            <a:r>
              <a:rPr spc="-110" dirty="0"/>
              <a:t> </a:t>
            </a:r>
            <a:r>
              <a:rPr spc="-65" dirty="0"/>
              <a:t>Agile</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6</a:t>
            </a:r>
            <a:endParaRPr sz="4500" baseline="-12962"/>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906524"/>
            <a:ext cx="8315929" cy="4170372"/>
          </a:xfrm>
          <a:prstGeom prst="rect">
            <a:avLst/>
          </a:prstGeom>
        </p:spPr>
        <p:txBody>
          <a:bodyPr vert="horz" wrap="square" lIns="0" tIns="12700" rIns="0" bIns="0" rtlCol="0">
            <a:spAutoFit/>
          </a:bodyPr>
          <a:lstStyle/>
          <a:p>
            <a:pPr marL="12700" marR="29209" algn="just">
              <a:lnSpc>
                <a:spcPct val="100000"/>
              </a:lnSpc>
              <a:spcBef>
                <a:spcPts val="100"/>
              </a:spcBef>
            </a:pPr>
            <a:r>
              <a:rPr sz="1400" spc="-35" dirty="0">
                <a:latin typeface="Lucida Sans"/>
                <a:cs typeface="Lucida Sans"/>
              </a:rPr>
              <a:t>While </a:t>
            </a:r>
            <a:r>
              <a:rPr sz="1400" spc="-65" dirty="0">
                <a:latin typeface="Lucida Sans"/>
                <a:cs typeface="Lucida Sans"/>
              </a:rPr>
              <a:t>flexibility </a:t>
            </a:r>
            <a:r>
              <a:rPr sz="1400" spc="-70" dirty="0">
                <a:latin typeface="Lucida Sans"/>
                <a:cs typeface="Lucida Sans"/>
              </a:rPr>
              <a:t>in </a:t>
            </a:r>
            <a:r>
              <a:rPr sz="1400" spc="-45" dirty="0">
                <a:latin typeface="Lucida Sans"/>
                <a:cs typeface="Lucida Sans"/>
              </a:rPr>
              <a:t>Agile </a:t>
            </a:r>
            <a:r>
              <a:rPr sz="1400" spc="-55" dirty="0">
                <a:latin typeface="Lucida Sans"/>
                <a:cs typeface="Lucida Sans"/>
              </a:rPr>
              <a:t>is usually </a:t>
            </a:r>
            <a:r>
              <a:rPr sz="1400" spc="-25" dirty="0">
                <a:latin typeface="Lucida Sans"/>
                <a:cs typeface="Lucida Sans"/>
              </a:rPr>
              <a:t>a </a:t>
            </a:r>
            <a:r>
              <a:rPr sz="1400" spc="-55" dirty="0">
                <a:latin typeface="Lucida Sans"/>
                <a:cs typeface="Lucida Sans"/>
              </a:rPr>
              <a:t>positive, </a:t>
            </a:r>
            <a:r>
              <a:rPr sz="1400" spc="-75" dirty="0">
                <a:latin typeface="Lucida Sans"/>
                <a:cs typeface="Lucida Sans"/>
              </a:rPr>
              <a:t>it </a:t>
            </a:r>
            <a:r>
              <a:rPr sz="1400" spc="-45" dirty="0">
                <a:latin typeface="Lucida Sans"/>
                <a:cs typeface="Lucida Sans"/>
              </a:rPr>
              <a:t>also comes </a:t>
            </a:r>
            <a:r>
              <a:rPr sz="1400" spc="-65" dirty="0">
                <a:latin typeface="Lucida Sans"/>
                <a:cs typeface="Lucida Sans"/>
              </a:rPr>
              <a:t>with </a:t>
            </a:r>
            <a:r>
              <a:rPr sz="1400" spc="-55" dirty="0">
                <a:latin typeface="Lucida Sans"/>
                <a:cs typeface="Lucida Sans"/>
              </a:rPr>
              <a:t>some trade-offs. </a:t>
            </a:r>
            <a:r>
              <a:rPr sz="1400" spc="-65" dirty="0">
                <a:latin typeface="Lucida Sans"/>
                <a:cs typeface="Lucida Sans"/>
              </a:rPr>
              <a:t>It  </a:t>
            </a:r>
            <a:r>
              <a:rPr sz="1400" spc="-40" dirty="0">
                <a:latin typeface="Lucida Sans"/>
                <a:cs typeface="Lucida Sans"/>
              </a:rPr>
              <a:t>can </a:t>
            </a:r>
            <a:r>
              <a:rPr sz="1400" spc="-25" dirty="0">
                <a:latin typeface="Lucida Sans"/>
                <a:cs typeface="Lucida Sans"/>
              </a:rPr>
              <a:t>be </a:t>
            </a:r>
            <a:r>
              <a:rPr sz="1400" spc="-60" dirty="0">
                <a:latin typeface="Lucida Sans"/>
                <a:cs typeface="Lucida Sans"/>
              </a:rPr>
              <a:t>hard </a:t>
            </a:r>
            <a:r>
              <a:rPr sz="1400" spc="-65" dirty="0">
                <a:latin typeface="Lucida Sans"/>
                <a:cs typeface="Lucida Sans"/>
              </a:rPr>
              <a:t>to </a:t>
            </a:r>
            <a:r>
              <a:rPr sz="1400" spc="-50" dirty="0">
                <a:latin typeface="Lucida Sans"/>
                <a:cs typeface="Lucida Sans"/>
              </a:rPr>
              <a:t>establish </a:t>
            </a:r>
            <a:r>
              <a:rPr sz="1400" spc="-25" dirty="0">
                <a:latin typeface="Lucida Sans"/>
                <a:cs typeface="Lucida Sans"/>
              </a:rPr>
              <a:t>a </a:t>
            </a:r>
            <a:r>
              <a:rPr sz="1400" spc="-55" dirty="0">
                <a:latin typeface="Lucida Sans"/>
                <a:cs typeface="Lucida Sans"/>
              </a:rPr>
              <a:t>solid </a:t>
            </a:r>
            <a:r>
              <a:rPr sz="1400" spc="-40" dirty="0">
                <a:latin typeface="Lucida Sans"/>
                <a:cs typeface="Lucida Sans"/>
              </a:rPr>
              <a:t>delivery </a:t>
            </a:r>
            <a:r>
              <a:rPr sz="1400" spc="-50" dirty="0">
                <a:latin typeface="Lucida Sans"/>
                <a:cs typeface="Lucida Sans"/>
              </a:rPr>
              <a:t>date, </a:t>
            </a:r>
            <a:r>
              <a:rPr sz="1400" spc="-60" dirty="0">
                <a:latin typeface="Lucida Sans"/>
                <a:cs typeface="Lucida Sans"/>
              </a:rPr>
              <a:t>documentation </a:t>
            </a:r>
            <a:r>
              <a:rPr sz="1400" spc="-40" dirty="0">
                <a:latin typeface="Lucida Sans"/>
                <a:cs typeface="Lucida Sans"/>
              </a:rPr>
              <a:t>can </a:t>
            </a:r>
            <a:r>
              <a:rPr sz="1400" spc="-25" dirty="0">
                <a:latin typeface="Lucida Sans"/>
                <a:cs typeface="Lucida Sans"/>
              </a:rPr>
              <a:t>be </a:t>
            </a:r>
            <a:r>
              <a:rPr sz="1400" spc="-45" dirty="0">
                <a:latin typeface="Lucida Sans"/>
                <a:cs typeface="Lucida Sans"/>
              </a:rPr>
              <a:t>neglected,  </a:t>
            </a:r>
            <a:r>
              <a:rPr sz="1400" spc="-65" dirty="0">
                <a:latin typeface="Lucida Sans"/>
                <a:cs typeface="Lucida Sans"/>
              </a:rPr>
              <a:t>or </a:t>
            </a:r>
            <a:r>
              <a:rPr sz="1400" spc="-50" dirty="0">
                <a:latin typeface="Lucida Sans"/>
                <a:cs typeface="Lucida Sans"/>
              </a:rPr>
              <a:t>the </a:t>
            </a:r>
            <a:r>
              <a:rPr sz="1400" spc="-65" dirty="0">
                <a:latin typeface="Lucida Sans"/>
                <a:cs typeface="Lucida Sans"/>
              </a:rPr>
              <a:t>final </a:t>
            </a:r>
            <a:r>
              <a:rPr sz="1400" spc="-60" dirty="0">
                <a:latin typeface="Lucida Sans"/>
                <a:cs typeface="Lucida Sans"/>
              </a:rPr>
              <a:t>product </a:t>
            </a:r>
            <a:r>
              <a:rPr sz="1400" spc="-40" dirty="0">
                <a:latin typeface="Lucida Sans"/>
                <a:cs typeface="Lucida Sans"/>
              </a:rPr>
              <a:t>can </a:t>
            </a:r>
            <a:r>
              <a:rPr sz="1400" spc="-25" dirty="0">
                <a:latin typeface="Lucida Sans"/>
                <a:cs typeface="Lucida Sans"/>
              </a:rPr>
              <a:t>be </a:t>
            </a:r>
            <a:r>
              <a:rPr sz="1400" spc="-35" dirty="0">
                <a:latin typeface="Lucida Sans"/>
                <a:cs typeface="Lucida Sans"/>
              </a:rPr>
              <a:t>very </a:t>
            </a:r>
            <a:r>
              <a:rPr sz="1400" spc="-60" dirty="0">
                <a:latin typeface="Lucida Sans"/>
                <a:cs typeface="Lucida Sans"/>
              </a:rPr>
              <a:t>different </a:t>
            </a:r>
            <a:r>
              <a:rPr sz="1400" spc="-65" dirty="0">
                <a:latin typeface="Lucida Sans"/>
                <a:cs typeface="Lucida Sans"/>
              </a:rPr>
              <a:t>than </a:t>
            </a:r>
            <a:r>
              <a:rPr sz="1400" spc="-60" dirty="0">
                <a:latin typeface="Lucida Sans"/>
                <a:cs typeface="Lucida Sans"/>
              </a:rPr>
              <a:t>originally</a:t>
            </a:r>
            <a:r>
              <a:rPr sz="1400" spc="-105" dirty="0">
                <a:latin typeface="Lucida Sans"/>
                <a:cs typeface="Lucida Sans"/>
              </a:rPr>
              <a:t> </a:t>
            </a:r>
            <a:r>
              <a:rPr sz="1400" spc="-55" dirty="0">
                <a:latin typeface="Lucida Sans"/>
                <a:cs typeface="Lucida Sans"/>
              </a:rPr>
              <a:t>intended.</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2700" algn="just">
              <a:lnSpc>
                <a:spcPct val="100000"/>
              </a:lnSpc>
            </a:pPr>
            <a:r>
              <a:rPr sz="1400" spc="-25" dirty="0">
                <a:latin typeface="Lucida Sans"/>
                <a:cs typeface="Lucida Sans"/>
              </a:rPr>
              <a:t>Here </a:t>
            </a:r>
            <a:r>
              <a:rPr sz="1400" spc="-35" dirty="0">
                <a:latin typeface="Lucida Sans"/>
                <a:cs typeface="Lucida Sans"/>
              </a:rPr>
              <a:t>are </a:t>
            </a:r>
            <a:r>
              <a:rPr sz="1400" spc="-55" dirty="0">
                <a:latin typeface="Lucida Sans"/>
                <a:cs typeface="Lucida Sans"/>
              </a:rPr>
              <a:t>some </a:t>
            </a:r>
            <a:r>
              <a:rPr sz="1400" spc="-65" dirty="0">
                <a:latin typeface="Lucida Sans"/>
                <a:cs typeface="Lucida Sans"/>
              </a:rPr>
              <a:t>of </a:t>
            </a:r>
            <a:r>
              <a:rPr sz="1400" spc="-50" dirty="0">
                <a:latin typeface="Lucida Sans"/>
                <a:cs typeface="Lucida Sans"/>
              </a:rPr>
              <a:t>the </a:t>
            </a:r>
            <a:r>
              <a:rPr sz="1400" spc="-45" dirty="0">
                <a:latin typeface="Lucida Sans"/>
                <a:cs typeface="Lucida Sans"/>
              </a:rPr>
              <a:t>disadvantages </a:t>
            </a:r>
            <a:r>
              <a:rPr sz="1400" spc="-65" dirty="0">
                <a:latin typeface="Lucida Sans"/>
                <a:cs typeface="Lucida Sans"/>
              </a:rPr>
              <a:t>of</a:t>
            </a:r>
            <a:r>
              <a:rPr sz="1400" spc="-150" dirty="0">
                <a:latin typeface="Lucida Sans"/>
                <a:cs typeface="Lucida Sans"/>
              </a:rPr>
              <a:t> </a:t>
            </a:r>
            <a:r>
              <a:rPr sz="1400" spc="-50" dirty="0">
                <a:latin typeface="Lucida Sans"/>
                <a:cs typeface="Lucida Sans"/>
              </a:rPr>
              <a:t>Agile:</a:t>
            </a:r>
            <a:endParaRPr sz="1400" dirty="0">
              <a:latin typeface="Lucida Sans"/>
              <a:cs typeface="Lucida Sans"/>
            </a:endParaRPr>
          </a:p>
          <a:p>
            <a:pPr algn="just">
              <a:lnSpc>
                <a:spcPct val="100000"/>
              </a:lnSpc>
              <a:spcBef>
                <a:spcPts val="55"/>
              </a:spcBef>
            </a:pPr>
            <a:endParaRPr sz="1400" dirty="0">
              <a:latin typeface="Times New Roman"/>
              <a:cs typeface="Times New Roman"/>
            </a:endParaRPr>
          </a:p>
          <a:p>
            <a:pPr marL="139700" marR="152400" algn="just">
              <a:lnSpc>
                <a:spcPct val="100000"/>
              </a:lnSpc>
            </a:pPr>
            <a:r>
              <a:rPr sz="1400" b="1" spc="-40" dirty="0">
                <a:latin typeface="Arial"/>
                <a:cs typeface="Arial"/>
              </a:rPr>
              <a:t>Planning can </a:t>
            </a:r>
            <a:r>
              <a:rPr sz="1400" b="1" spc="-15" dirty="0">
                <a:latin typeface="Arial"/>
                <a:cs typeface="Arial"/>
              </a:rPr>
              <a:t>be </a:t>
            </a:r>
            <a:r>
              <a:rPr sz="1400" b="1" spc="-55" dirty="0">
                <a:latin typeface="Arial"/>
                <a:cs typeface="Arial"/>
              </a:rPr>
              <a:t>less </a:t>
            </a:r>
            <a:r>
              <a:rPr sz="1400" b="1" spc="-40" dirty="0">
                <a:latin typeface="Arial"/>
                <a:cs typeface="Arial"/>
              </a:rPr>
              <a:t>concrete: </a:t>
            </a:r>
            <a:r>
              <a:rPr sz="1400" spc="-15" dirty="0">
                <a:latin typeface="Lucida Sans"/>
                <a:cs typeface="Lucida Sans"/>
              </a:rPr>
              <a:t>Because </a:t>
            </a:r>
            <a:r>
              <a:rPr sz="1400" spc="-50" dirty="0">
                <a:latin typeface="Lucida Sans"/>
                <a:cs typeface="Lucida Sans"/>
              </a:rPr>
              <a:t>project </a:t>
            </a:r>
            <a:r>
              <a:rPr sz="1400" spc="-55" dirty="0">
                <a:latin typeface="Lucida Sans"/>
                <a:cs typeface="Lucida Sans"/>
              </a:rPr>
              <a:t>managers </a:t>
            </a:r>
            <a:r>
              <a:rPr sz="1400" spc="-35" dirty="0">
                <a:latin typeface="Lucida Sans"/>
                <a:cs typeface="Lucida Sans"/>
              </a:rPr>
              <a:t>are </a:t>
            </a:r>
            <a:r>
              <a:rPr sz="1400" spc="-55" dirty="0">
                <a:latin typeface="Lucida Sans"/>
                <a:cs typeface="Lucida Sans"/>
              </a:rPr>
              <a:t>often  </a:t>
            </a:r>
            <a:r>
              <a:rPr sz="1400" spc="-65" dirty="0">
                <a:latin typeface="Lucida Sans"/>
                <a:cs typeface="Lucida Sans"/>
              </a:rPr>
              <a:t>reprioritizing </a:t>
            </a:r>
            <a:r>
              <a:rPr sz="1400" spc="-60" dirty="0">
                <a:latin typeface="Lucida Sans"/>
                <a:cs typeface="Lucida Sans"/>
              </a:rPr>
              <a:t>tasks, </a:t>
            </a:r>
            <a:r>
              <a:rPr sz="1400" spc="-80" dirty="0">
                <a:latin typeface="Lucida Sans"/>
                <a:cs typeface="Lucida Sans"/>
              </a:rPr>
              <a:t>it’s </a:t>
            </a:r>
            <a:r>
              <a:rPr sz="1400" spc="-50" dirty="0">
                <a:latin typeface="Lucida Sans"/>
                <a:cs typeface="Lucida Sans"/>
              </a:rPr>
              <a:t>possible </a:t>
            </a:r>
            <a:r>
              <a:rPr sz="1400" spc="-55" dirty="0">
                <a:latin typeface="Lucida Sans"/>
                <a:cs typeface="Lucida Sans"/>
              </a:rPr>
              <a:t>some </a:t>
            </a:r>
            <a:r>
              <a:rPr sz="1400" spc="-65" dirty="0">
                <a:latin typeface="Lucida Sans"/>
                <a:cs typeface="Lucida Sans"/>
              </a:rPr>
              <a:t>items </a:t>
            </a:r>
            <a:r>
              <a:rPr sz="1400" spc="-40" dirty="0">
                <a:latin typeface="Lucida Sans"/>
                <a:cs typeface="Lucida Sans"/>
              </a:rPr>
              <a:t>scheduled </a:t>
            </a:r>
            <a:r>
              <a:rPr sz="1400" spc="-70" dirty="0">
                <a:latin typeface="Lucida Sans"/>
                <a:cs typeface="Lucida Sans"/>
              </a:rPr>
              <a:t>for </a:t>
            </a:r>
            <a:r>
              <a:rPr sz="1400" spc="-40" dirty="0">
                <a:latin typeface="Lucida Sans"/>
                <a:cs typeface="Lucida Sans"/>
              </a:rPr>
              <a:t>delivery </a:t>
            </a:r>
            <a:r>
              <a:rPr sz="1400" spc="-65" dirty="0">
                <a:latin typeface="Lucida Sans"/>
                <a:cs typeface="Lucida Sans"/>
              </a:rPr>
              <a:t>may not  </a:t>
            </a:r>
            <a:r>
              <a:rPr sz="1400" spc="-25" dirty="0">
                <a:latin typeface="Lucida Sans"/>
                <a:cs typeface="Lucida Sans"/>
              </a:rPr>
              <a:t>be </a:t>
            </a:r>
            <a:r>
              <a:rPr sz="1400" spc="-50" dirty="0">
                <a:latin typeface="Lucida Sans"/>
                <a:cs typeface="Lucida Sans"/>
              </a:rPr>
              <a:t>complete </a:t>
            </a:r>
            <a:r>
              <a:rPr sz="1400" spc="-70" dirty="0">
                <a:latin typeface="Lucida Sans"/>
                <a:cs typeface="Lucida Sans"/>
              </a:rPr>
              <a:t>in </a:t>
            </a:r>
            <a:r>
              <a:rPr sz="1400" spc="-75" dirty="0">
                <a:latin typeface="Lucida Sans"/>
                <a:cs typeface="Lucida Sans"/>
              </a:rPr>
              <a:t>time. </a:t>
            </a:r>
            <a:r>
              <a:rPr sz="1400" spc="-65" dirty="0">
                <a:latin typeface="Lucida Sans"/>
                <a:cs typeface="Lucida Sans"/>
              </a:rPr>
              <a:t>And, </a:t>
            </a:r>
            <a:r>
              <a:rPr sz="1400" spc="-55" dirty="0">
                <a:latin typeface="Lucida Sans"/>
                <a:cs typeface="Lucida Sans"/>
              </a:rPr>
              <a:t>additional </a:t>
            </a:r>
            <a:r>
              <a:rPr sz="1400" spc="-65" dirty="0">
                <a:latin typeface="Lucida Sans"/>
                <a:cs typeface="Lucida Sans"/>
              </a:rPr>
              <a:t>sprints may </a:t>
            </a:r>
            <a:r>
              <a:rPr sz="1400" spc="-25" dirty="0">
                <a:latin typeface="Lucida Sans"/>
                <a:cs typeface="Lucida Sans"/>
              </a:rPr>
              <a:t>be </a:t>
            </a:r>
            <a:r>
              <a:rPr sz="1400" spc="-40" dirty="0">
                <a:latin typeface="Lucida Sans"/>
                <a:cs typeface="Lucida Sans"/>
              </a:rPr>
              <a:t>added </a:t>
            </a:r>
            <a:r>
              <a:rPr sz="1400" spc="-55" dirty="0">
                <a:latin typeface="Lucida Sans"/>
                <a:cs typeface="Lucida Sans"/>
              </a:rPr>
              <a:t>at </a:t>
            </a:r>
            <a:r>
              <a:rPr sz="1400" spc="-45" dirty="0">
                <a:latin typeface="Lucida Sans"/>
                <a:cs typeface="Lucida Sans"/>
              </a:rPr>
              <a:t>any </a:t>
            </a:r>
            <a:r>
              <a:rPr sz="1400" spc="-70" dirty="0">
                <a:latin typeface="Lucida Sans"/>
                <a:cs typeface="Lucida Sans"/>
              </a:rPr>
              <a:t>time in </a:t>
            </a:r>
            <a:r>
              <a:rPr sz="1400" spc="-50" dirty="0">
                <a:latin typeface="Lucida Sans"/>
                <a:cs typeface="Lucida Sans"/>
              </a:rPr>
              <a:t>the  </a:t>
            </a:r>
            <a:r>
              <a:rPr sz="1400" spc="-55" dirty="0">
                <a:latin typeface="Lucida Sans"/>
                <a:cs typeface="Lucida Sans"/>
              </a:rPr>
              <a:t>project, adding </a:t>
            </a:r>
            <a:r>
              <a:rPr sz="1400" spc="-65" dirty="0">
                <a:latin typeface="Lucida Sans"/>
                <a:cs typeface="Lucida Sans"/>
              </a:rPr>
              <a:t>to </a:t>
            </a:r>
            <a:r>
              <a:rPr sz="1400" spc="-50" dirty="0">
                <a:latin typeface="Lucida Sans"/>
                <a:cs typeface="Lucida Sans"/>
              </a:rPr>
              <a:t>the </a:t>
            </a:r>
            <a:r>
              <a:rPr sz="1400" spc="-45" dirty="0">
                <a:latin typeface="Lucida Sans"/>
                <a:cs typeface="Lucida Sans"/>
              </a:rPr>
              <a:t>overall</a:t>
            </a:r>
            <a:r>
              <a:rPr sz="1400" spc="-80" dirty="0">
                <a:latin typeface="Lucida Sans"/>
                <a:cs typeface="Lucida Sans"/>
              </a:rPr>
              <a:t> </a:t>
            </a:r>
            <a:r>
              <a:rPr sz="1400" spc="-65" dirty="0">
                <a:latin typeface="Lucida Sans"/>
                <a:cs typeface="Lucida Sans"/>
              </a:rPr>
              <a:t>timeline.</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272415" algn="just">
              <a:lnSpc>
                <a:spcPct val="100000"/>
              </a:lnSpc>
            </a:pPr>
            <a:r>
              <a:rPr sz="1400" b="1" spc="-55" dirty="0">
                <a:latin typeface="Arial"/>
                <a:cs typeface="Arial"/>
              </a:rPr>
              <a:t>Team </a:t>
            </a:r>
            <a:r>
              <a:rPr sz="1400" b="1" spc="-50" dirty="0">
                <a:latin typeface="Arial"/>
                <a:cs typeface="Arial"/>
              </a:rPr>
              <a:t>must </a:t>
            </a:r>
            <a:r>
              <a:rPr sz="1400" b="1" spc="-15" dirty="0">
                <a:latin typeface="Arial"/>
                <a:cs typeface="Arial"/>
              </a:rPr>
              <a:t>be </a:t>
            </a:r>
            <a:r>
              <a:rPr sz="1400" b="1" spc="-30" dirty="0">
                <a:latin typeface="Arial"/>
                <a:cs typeface="Arial"/>
              </a:rPr>
              <a:t>knowledgeable: </a:t>
            </a:r>
            <a:r>
              <a:rPr sz="1400" spc="-45" dirty="0">
                <a:latin typeface="Lucida Sans"/>
                <a:cs typeface="Lucida Sans"/>
              </a:rPr>
              <a:t>Agile </a:t>
            </a:r>
            <a:r>
              <a:rPr sz="1400" spc="-55" dirty="0">
                <a:latin typeface="Lucida Sans"/>
                <a:cs typeface="Lucida Sans"/>
              </a:rPr>
              <a:t>teams </a:t>
            </a:r>
            <a:r>
              <a:rPr sz="1400" spc="-35" dirty="0">
                <a:latin typeface="Lucida Sans"/>
                <a:cs typeface="Lucida Sans"/>
              </a:rPr>
              <a:t>are </a:t>
            </a:r>
            <a:r>
              <a:rPr sz="1400" spc="-55" dirty="0">
                <a:latin typeface="Lucida Sans"/>
                <a:cs typeface="Lucida Sans"/>
              </a:rPr>
              <a:t>usually </a:t>
            </a:r>
            <a:r>
              <a:rPr sz="1400" spc="-70" dirty="0">
                <a:latin typeface="Lucida Sans"/>
                <a:cs typeface="Lucida Sans"/>
              </a:rPr>
              <a:t>small, </a:t>
            </a:r>
            <a:r>
              <a:rPr sz="1400" spc="-45" dirty="0">
                <a:latin typeface="Lucida Sans"/>
                <a:cs typeface="Lucida Sans"/>
              </a:rPr>
              <a:t>so </a:t>
            </a:r>
            <a:r>
              <a:rPr sz="1400" spc="-60" dirty="0">
                <a:latin typeface="Lucida Sans"/>
                <a:cs typeface="Lucida Sans"/>
              </a:rPr>
              <a:t>team  members </a:t>
            </a:r>
            <a:r>
              <a:rPr sz="1400" spc="-80" dirty="0">
                <a:latin typeface="Lucida Sans"/>
                <a:cs typeface="Lucida Sans"/>
              </a:rPr>
              <a:t>must </a:t>
            </a:r>
            <a:r>
              <a:rPr sz="1400" spc="-25" dirty="0">
                <a:latin typeface="Lucida Sans"/>
                <a:cs typeface="Lucida Sans"/>
              </a:rPr>
              <a:t>be </a:t>
            </a:r>
            <a:r>
              <a:rPr sz="1400" spc="-60" dirty="0">
                <a:latin typeface="Lucida Sans"/>
                <a:cs typeface="Lucida Sans"/>
              </a:rPr>
              <a:t>highly </a:t>
            </a:r>
            <a:r>
              <a:rPr sz="1400" spc="-55" dirty="0">
                <a:latin typeface="Lucida Sans"/>
                <a:cs typeface="Lucida Sans"/>
              </a:rPr>
              <a:t>skilled </a:t>
            </a:r>
            <a:r>
              <a:rPr sz="1400" spc="-70" dirty="0">
                <a:latin typeface="Lucida Sans"/>
                <a:cs typeface="Lucida Sans"/>
              </a:rPr>
              <a:t>in </a:t>
            </a:r>
            <a:r>
              <a:rPr sz="1400" spc="-25" dirty="0">
                <a:latin typeface="Lucida Sans"/>
                <a:cs typeface="Lucida Sans"/>
              </a:rPr>
              <a:t>a </a:t>
            </a:r>
            <a:r>
              <a:rPr sz="1400" spc="-45" dirty="0">
                <a:latin typeface="Lucida Sans"/>
                <a:cs typeface="Lucida Sans"/>
              </a:rPr>
              <a:t>variety </a:t>
            </a:r>
            <a:r>
              <a:rPr sz="1400" spc="-65" dirty="0">
                <a:latin typeface="Lucida Sans"/>
                <a:cs typeface="Lucida Sans"/>
              </a:rPr>
              <a:t>of </a:t>
            </a:r>
            <a:r>
              <a:rPr sz="1400" spc="-35" dirty="0">
                <a:latin typeface="Lucida Sans"/>
                <a:cs typeface="Lucida Sans"/>
              </a:rPr>
              <a:t>areas </a:t>
            </a:r>
            <a:r>
              <a:rPr sz="1400" spc="-50" dirty="0">
                <a:latin typeface="Lucida Sans"/>
                <a:cs typeface="Lucida Sans"/>
              </a:rPr>
              <a:t>and </a:t>
            </a:r>
            <a:r>
              <a:rPr sz="1400" spc="-55" dirty="0">
                <a:latin typeface="Lucida Sans"/>
                <a:cs typeface="Lucida Sans"/>
              </a:rPr>
              <a:t>understand</a:t>
            </a:r>
            <a:r>
              <a:rPr sz="1400" spc="-135" dirty="0">
                <a:latin typeface="Lucida Sans"/>
                <a:cs typeface="Lucida Sans"/>
              </a:rPr>
              <a:t> </a:t>
            </a:r>
            <a:r>
              <a:rPr sz="1400" spc="-45" dirty="0">
                <a:latin typeface="Lucida Sans"/>
                <a:cs typeface="Lucida Sans"/>
              </a:rPr>
              <a:t>Agile  </a:t>
            </a:r>
            <a:r>
              <a:rPr sz="1400" spc="-65" dirty="0">
                <a:latin typeface="Lucida Sans"/>
                <a:cs typeface="Lucida Sans"/>
              </a:rPr>
              <a:t>methodology.</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118110" algn="just">
              <a:lnSpc>
                <a:spcPct val="100000"/>
              </a:lnSpc>
            </a:pPr>
            <a:r>
              <a:rPr sz="1400" b="1" spc="-35" dirty="0">
                <a:latin typeface="Arial"/>
                <a:cs typeface="Arial"/>
              </a:rPr>
              <a:t>Time </a:t>
            </a:r>
            <a:r>
              <a:rPr sz="1400" b="1" spc="-40" dirty="0">
                <a:latin typeface="Arial"/>
                <a:cs typeface="Arial"/>
              </a:rPr>
              <a:t>commitment from developers: </a:t>
            </a:r>
            <a:r>
              <a:rPr sz="1400" spc="-40" dirty="0">
                <a:latin typeface="Lucida Sans"/>
                <a:cs typeface="Lucida Sans"/>
              </a:rPr>
              <a:t>Active </a:t>
            </a:r>
            <a:r>
              <a:rPr sz="1400" spc="-55" dirty="0">
                <a:latin typeface="Lucida Sans"/>
                <a:cs typeface="Lucida Sans"/>
              </a:rPr>
              <a:t>involvement </a:t>
            </a:r>
            <a:r>
              <a:rPr sz="1400" spc="-50" dirty="0">
                <a:latin typeface="Lucida Sans"/>
                <a:cs typeface="Lucida Sans"/>
              </a:rPr>
              <a:t>and </a:t>
            </a:r>
            <a:r>
              <a:rPr sz="1400" spc="-55" dirty="0">
                <a:latin typeface="Lucida Sans"/>
                <a:cs typeface="Lucida Sans"/>
              </a:rPr>
              <a:t>collaboration is  </a:t>
            </a:r>
            <a:r>
              <a:rPr sz="1400" spc="-50" dirty="0">
                <a:latin typeface="Lucida Sans"/>
                <a:cs typeface="Lucida Sans"/>
              </a:rPr>
              <a:t>required </a:t>
            </a:r>
            <a:r>
              <a:rPr sz="1400" spc="-65" dirty="0">
                <a:latin typeface="Lucida Sans"/>
                <a:cs typeface="Lucida Sans"/>
              </a:rPr>
              <a:t>throughout </a:t>
            </a:r>
            <a:r>
              <a:rPr sz="1400" spc="-50" dirty="0">
                <a:latin typeface="Lucida Sans"/>
                <a:cs typeface="Lucida Sans"/>
              </a:rPr>
              <a:t>the </a:t>
            </a:r>
            <a:r>
              <a:rPr sz="1400" spc="-45" dirty="0">
                <a:latin typeface="Lucida Sans"/>
                <a:cs typeface="Lucida Sans"/>
              </a:rPr>
              <a:t>Agile </a:t>
            </a:r>
            <a:r>
              <a:rPr sz="1400" spc="-50" dirty="0">
                <a:latin typeface="Lucida Sans"/>
                <a:cs typeface="Lucida Sans"/>
              </a:rPr>
              <a:t>process, </a:t>
            </a:r>
            <a:r>
              <a:rPr sz="1400" spc="-55" dirty="0">
                <a:latin typeface="Lucida Sans"/>
                <a:cs typeface="Lucida Sans"/>
              </a:rPr>
              <a:t>which is </a:t>
            </a:r>
            <a:r>
              <a:rPr sz="1400" spc="-65" dirty="0">
                <a:latin typeface="Lucida Sans"/>
                <a:cs typeface="Lucida Sans"/>
              </a:rPr>
              <a:t>more </a:t>
            </a:r>
            <a:r>
              <a:rPr sz="1400" spc="-70" dirty="0">
                <a:latin typeface="Lucida Sans"/>
                <a:cs typeface="Lucida Sans"/>
              </a:rPr>
              <a:t>time </a:t>
            </a:r>
            <a:r>
              <a:rPr sz="1400" spc="-65" dirty="0">
                <a:latin typeface="Lucida Sans"/>
                <a:cs typeface="Lucida Sans"/>
              </a:rPr>
              <a:t>consuming than </a:t>
            </a:r>
            <a:r>
              <a:rPr sz="1400" spc="-25" dirty="0">
                <a:latin typeface="Lucida Sans"/>
                <a:cs typeface="Lucida Sans"/>
              </a:rPr>
              <a:t>a  </a:t>
            </a:r>
            <a:r>
              <a:rPr sz="1400" spc="-60" dirty="0">
                <a:latin typeface="Lucida Sans"/>
                <a:cs typeface="Lucida Sans"/>
              </a:rPr>
              <a:t>traditional</a:t>
            </a:r>
            <a:r>
              <a:rPr sz="1400" spc="-65" dirty="0">
                <a:latin typeface="Lucida Sans"/>
                <a:cs typeface="Lucida Sans"/>
              </a:rPr>
              <a:t> </a:t>
            </a:r>
            <a:r>
              <a:rPr sz="1400" spc="-55" dirty="0">
                <a:latin typeface="Lucida Sans"/>
                <a:cs typeface="Lucida Sans"/>
              </a:rPr>
              <a:t>approach.</a:t>
            </a:r>
            <a:endParaRPr sz="1400" dirty="0">
              <a:latin typeface="Lucida Sans"/>
              <a:cs typeface="Lucida Sans"/>
            </a:endParaRPr>
          </a:p>
          <a:p>
            <a:pPr algn="just">
              <a:lnSpc>
                <a:spcPct val="100000"/>
              </a:lnSpc>
              <a:spcBef>
                <a:spcPts val="50"/>
              </a:spcBef>
            </a:pPr>
            <a:endParaRPr sz="1400" dirty="0">
              <a:latin typeface="Times New Roman"/>
              <a:cs typeface="Times New Roman"/>
            </a:endParaRPr>
          </a:p>
          <a:p>
            <a:pPr marL="139700" marR="5080" algn="just">
              <a:lnSpc>
                <a:spcPct val="100000"/>
              </a:lnSpc>
            </a:pPr>
            <a:r>
              <a:rPr sz="1400" b="1" spc="-35" dirty="0">
                <a:latin typeface="Arial"/>
                <a:cs typeface="Arial"/>
              </a:rPr>
              <a:t>Documentation </a:t>
            </a:r>
            <a:r>
              <a:rPr sz="1400" b="1" spc="-40" dirty="0">
                <a:latin typeface="Arial"/>
                <a:cs typeface="Arial"/>
              </a:rPr>
              <a:t>can </a:t>
            </a:r>
            <a:r>
              <a:rPr sz="1400" b="1" spc="-15" dirty="0">
                <a:latin typeface="Arial"/>
                <a:cs typeface="Arial"/>
              </a:rPr>
              <a:t>be </a:t>
            </a:r>
            <a:r>
              <a:rPr sz="1400" b="1" spc="-35" dirty="0">
                <a:latin typeface="Arial"/>
                <a:cs typeface="Arial"/>
              </a:rPr>
              <a:t>neglected: </a:t>
            </a:r>
            <a:r>
              <a:rPr sz="1400" spc="-45" dirty="0">
                <a:latin typeface="Lucida Sans"/>
                <a:cs typeface="Lucida Sans"/>
              </a:rPr>
              <a:t>Agile </a:t>
            </a:r>
            <a:r>
              <a:rPr sz="1400" spc="-50" dirty="0">
                <a:latin typeface="Lucida Sans"/>
                <a:cs typeface="Lucida Sans"/>
              </a:rPr>
              <a:t>prefers </a:t>
            </a:r>
            <a:r>
              <a:rPr sz="1400" spc="-60" dirty="0">
                <a:latin typeface="Lucida Sans"/>
                <a:cs typeface="Lucida Sans"/>
              </a:rPr>
              <a:t>working </a:t>
            </a:r>
            <a:r>
              <a:rPr sz="1400" spc="-40" dirty="0">
                <a:latin typeface="Lucida Sans"/>
                <a:cs typeface="Lucida Sans"/>
              </a:rPr>
              <a:t>deliverables over  </a:t>
            </a:r>
            <a:r>
              <a:rPr sz="1400" spc="-45" dirty="0">
                <a:latin typeface="Lucida Sans"/>
                <a:cs typeface="Lucida Sans"/>
              </a:rPr>
              <a:t>comprehensive </a:t>
            </a:r>
            <a:r>
              <a:rPr sz="1400" spc="-60" dirty="0">
                <a:latin typeface="Lucida Sans"/>
                <a:cs typeface="Lucida Sans"/>
              </a:rPr>
              <a:t>documentation. </a:t>
            </a:r>
            <a:r>
              <a:rPr sz="1400" spc="-35" dirty="0">
                <a:latin typeface="Lucida Sans"/>
                <a:cs typeface="Lucida Sans"/>
              </a:rPr>
              <a:t>While </a:t>
            </a:r>
            <a:r>
              <a:rPr sz="1400" spc="-60" dirty="0">
                <a:latin typeface="Lucida Sans"/>
                <a:cs typeface="Lucida Sans"/>
              </a:rPr>
              <a:t>documentation on </a:t>
            </a:r>
            <a:r>
              <a:rPr sz="1400" spc="-65" dirty="0">
                <a:latin typeface="Lucida Sans"/>
                <a:cs typeface="Lucida Sans"/>
              </a:rPr>
              <a:t>its </a:t>
            </a:r>
            <a:r>
              <a:rPr sz="1400" spc="-50" dirty="0">
                <a:latin typeface="Lucida Sans"/>
                <a:cs typeface="Lucida Sans"/>
              </a:rPr>
              <a:t>own </a:t>
            </a:r>
            <a:r>
              <a:rPr sz="1400" spc="-35" dirty="0">
                <a:latin typeface="Lucida Sans"/>
                <a:cs typeface="Lucida Sans"/>
              </a:rPr>
              <a:t>does </a:t>
            </a:r>
            <a:r>
              <a:rPr sz="1400" spc="-65" dirty="0">
                <a:latin typeface="Lucida Sans"/>
                <a:cs typeface="Lucida Sans"/>
              </a:rPr>
              <a:t>not</a:t>
            </a:r>
            <a:r>
              <a:rPr sz="1400" spc="-110" dirty="0">
                <a:latin typeface="Lucida Sans"/>
                <a:cs typeface="Lucida Sans"/>
              </a:rPr>
              <a:t> </a:t>
            </a:r>
            <a:r>
              <a:rPr sz="1400" spc="-35" dirty="0">
                <a:latin typeface="Lucida Sans"/>
                <a:cs typeface="Lucida Sans"/>
              </a:rPr>
              <a:t>lead  </a:t>
            </a:r>
            <a:r>
              <a:rPr sz="1400" spc="-65" dirty="0">
                <a:latin typeface="Lucida Sans"/>
                <a:cs typeface="Lucida Sans"/>
              </a:rPr>
              <a:t>to </a:t>
            </a:r>
            <a:r>
              <a:rPr sz="1400" spc="-40" dirty="0">
                <a:latin typeface="Lucida Sans"/>
                <a:cs typeface="Lucida Sans"/>
              </a:rPr>
              <a:t>success, </a:t>
            </a:r>
            <a:r>
              <a:rPr sz="1400" spc="-55" dirty="0">
                <a:latin typeface="Lucida Sans"/>
                <a:cs typeface="Lucida Sans"/>
              </a:rPr>
              <a:t>teams </a:t>
            </a:r>
            <a:r>
              <a:rPr sz="1400" spc="-60" dirty="0">
                <a:latin typeface="Lucida Sans"/>
                <a:cs typeface="Lucida Sans"/>
              </a:rPr>
              <a:t>should </a:t>
            </a:r>
            <a:r>
              <a:rPr sz="1400" spc="-70" dirty="0">
                <a:latin typeface="Lucida Sans"/>
                <a:cs typeface="Lucida Sans"/>
              </a:rPr>
              <a:t>find </a:t>
            </a:r>
            <a:r>
              <a:rPr sz="1400" spc="-50" dirty="0">
                <a:latin typeface="Lucida Sans"/>
                <a:cs typeface="Lucida Sans"/>
              </a:rPr>
              <a:t>the </a:t>
            </a:r>
            <a:r>
              <a:rPr sz="1400" spc="-70" dirty="0">
                <a:latin typeface="Lucida Sans"/>
                <a:cs typeface="Lucida Sans"/>
              </a:rPr>
              <a:t>right </a:t>
            </a:r>
            <a:r>
              <a:rPr sz="1400" spc="-40" dirty="0">
                <a:latin typeface="Lucida Sans"/>
                <a:cs typeface="Lucida Sans"/>
              </a:rPr>
              <a:t>balance </a:t>
            </a:r>
            <a:r>
              <a:rPr sz="1400" spc="-35" dirty="0">
                <a:latin typeface="Lucida Sans"/>
                <a:cs typeface="Lucida Sans"/>
              </a:rPr>
              <a:t>between </a:t>
            </a:r>
            <a:r>
              <a:rPr sz="1400" spc="-60" dirty="0">
                <a:latin typeface="Lucida Sans"/>
                <a:cs typeface="Lucida Sans"/>
              </a:rPr>
              <a:t>documentation </a:t>
            </a:r>
            <a:r>
              <a:rPr sz="1400" spc="-50" dirty="0">
                <a:latin typeface="Lucida Sans"/>
                <a:cs typeface="Lucida Sans"/>
              </a:rPr>
              <a:t>and  </a:t>
            </a:r>
            <a:r>
              <a:rPr sz="1400" spc="-55" dirty="0">
                <a:latin typeface="Lucida Sans"/>
                <a:cs typeface="Lucida Sans"/>
              </a:rPr>
              <a:t>discussion.</a:t>
            </a:r>
            <a:endParaRPr sz="1400" dirty="0">
              <a:latin typeface="Lucida Sans"/>
              <a:cs typeface="Lucida Sans"/>
            </a:endParaRPr>
          </a:p>
        </p:txBody>
      </p:sp>
      <p:sp>
        <p:nvSpPr>
          <p:cNvPr id="3" name="object 3"/>
          <p:cNvSpPr txBox="1">
            <a:spLocks noGrp="1"/>
          </p:cNvSpPr>
          <p:nvPr>
            <p:ph type="title"/>
          </p:nvPr>
        </p:nvSpPr>
        <p:spPr>
          <a:xfrm>
            <a:off x="3048000" y="228600"/>
            <a:ext cx="2369820" cy="299720"/>
          </a:xfrm>
          <a:prstGeom prst="rect">
            <a:avLst/>
          </a:prstGeom>
        </p:spPr>
        <p:txBody>
          <a:bodyPr vert="horz" wrap="square" lIns="0" tIns="12700" rIns="0" bIns="0" rtlCol="0">
            <a:spAutoFit/>
          </a:bodyPr>
          <a:lstStyle/>
          <a:p>
            <a:pPr marL="12700">
              <a:lnSpc>
                <a:spcPct val="100000"/>
              </a:lnSpc>
              <a:spcBef>
                <a:spcPts val="100"/>
              </a:spcBef>
            </a:pPr>
            <a:r>
              <a:rPr spc="-70" dirty="0"/>
              <a:t>Disadvantages </a:t>
            </a:r>
            <a:r>
              <a:rPr spc="-50" dirty="0"/>
              <a:t>of</a:t>
            </a:r>
            <a:r>
              <a:rPr spc="-105" dirty="0"/>
              <a:t> </a:t>
            </a:r>
            <a:r>
              <a:rPr spc="-65" dirty="0"/>
              <a:t>Agile</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7</a:t>
            </a:r>
            <a:endParaRPr sz="4500" baseline="-12962"/>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4400" y="1219200"/>
            <a:ext cx="7391400" cy="1495153"/>
          </a:xfrm>
          <a:prstGeom prst="rect">
            <a:avLst/>
          </a:prstGeom>
        </p:spPr>
        <p:txBody>
          <a:bodyPr vert="horz" wrap="square" lIns="0" tIns="12700" rIns="0" bIns="0" rtlCol="0">
            <a:spAutoFit/>
          </a:bodyPr>
          <a:lstStyle/>
          <a:p>
            <a:pPr marL="12700" marR="5080">
              <a:lnSpc>
                <a:spcPct val="150000"/>
              </a:lnSpc>
              <a:spcBef>
                <a:spcPts val="100"/>
              </a:spcBef>
            </a:pPr>
            <a:r>
              <a:rPr sz="1800" i="1" spc="-15" dirty="0">
                <a:solidFill>
                  <a:srgbClr val="3E2457"/>
                </a:solidFill>
                <a:latin typeface="Arial"/>
                <a:cs typeface="Arial"/>
              </a:rPr>
              <a:t>There </a:t>
            </a:r>
            <a:r>
              <a:rPr sz="1800" i="1" spc="10" dirty="0">
                <a:solidFill>
                  <a:srgbClr val="3E2457"/>
                </a:solidFill>
                <a:latin typeface="Arial"/>
                <a:cs typeface="Arial"/>
              </a:rPr>
              <a:t>are </a:t>
            </a:r>
            <a:r>
              <a:rPr sz="1800" i="1" spc="30" dirty="0">
                <a:solidFill>
                  <a:srgbClr val="3E2457"/>
                </a:solidFill>
                <a:latin typeface="Arial"/>
                <a:cs typeface="Arial"/>
              </a:rPr>
              <a:t>a </a:t>
            </a:r>
            <a:r>
              <a:rPr sz="1800" i="1" spc="-5" dirty="0">
                <a:solidFill>
                  <a:srgbClr val="3E2457"/>
                </a:solidFill>
                <a:latin typeface="Arial"/>
                <a:cs typeface="Arial"/>
              </a:rPr>
              <a:t>number </a:t>
            </a:r>
            <a:r>
              <a:rPr sz="1800" i="1" spc="15" dirty="0">
                <a:solidFill>
                  <a:srgbClr val="3E2457"/>
                </a:solidFill>
                <a:latin typeface="Arial"/>
                <a:cs typeface="Arial"/>
              </a:rPr>
              <a:t>of </a:t>
            </a:r>
            <a:r>
              <a:rPr sz="1800" i="1" spc="-5" dirty="0">
                <a:solidFill>
                  <a:srgbClr val="3E2457"/>
                </a:solidFill>
                <a:latin typeface="Arial"/>
                <a:cs typeface="Arial"/>
              </a:rPr>
              <a:t>specific</a:t>
            </a:r>
            <a:r>
              <a:rPr sz="1800" i="1" spc="-254" dirty="0">
                <a:solidFill>
                  <a:srgbClr val="3E2457"/>
                </a:solidFill>
                <a:latin typeface="Arial"/>
                <a:cs typeface="Arial"/>
              </a:rPr>
              <a:t> </a:t>
            </a:r>
            <a:r>
              <a:rPr sz="1800" i="1" spc="-5" dirty="0">
                <a:solidFill>
                  <a:srgbClr val="3E2457"/>
                </a:solidFill>
                <a:latin typeface="Arial"/>
                <a:cs typeface="Arial"/>
              </a:rPr>
              <a:t>methods  </a:t>
            </a:r>
            <a:r>
              <a:rPr sz="1800" i="1" spc="5" dirty="0">
                <a:solidFill>
                  <a:srgbClr val="3E2457"/>
                </a:solidFill>
                <a:latin typeface="Arial"/>
                <a:cs typeface="Arial"/>
              </a:rPr>
              <a:t>within </a:t>
            </a:r>
            <a:r>
              <a:rPr sz="1800" i="1" spc="10" dirty="0">
                <a:solidFill>
                  <a:srgbClr val="3E2457"/>
                </a:solidFill>
                <a:latin typeface="Arial"/>
                <a:cs typeface="Arial"/>
              </a:rPr>
              <a:t>the </a:t>
            </a:r>
            <a:r>
              <a:rPr sz="1800" i="1" spc="5" dirty="0">
                <a:solidFill>
                  <a:srgbClr val="3E2457"/>
                </a:solidFill>
                <a:latin typeface="Arial"/>
                <a:cs typeface="Arial"/>
              </a:rPr>
              <a:t>Agile </a:t>
            </a:r>
            <a:r>
              <a:rPr sz="1800" i="1" spc="-15" dirty="0">
                <a:solidFill>
                  <a:srgbClr val="3E2457"/>
                </a:solidFill>
                <a:latin typeface="Arial"/>
                <a:cs typeface="Arial"/>
              </a:rPr>
              <a:t>movement. </a:t>
            </a:r>
            <a:r>
              <a:rPr sz="1800" i="1" spc="-35" dirty="0">
                <a:solidFill>
                  <a:srgbClr val="3E2457"/>
                </a:solidFill>
                <a:latin typeface="Arial"/>
                <a:cs typeface="Arial"/>
              </a:rPr>
              <a:t>We’ll </a:t>
            </a:r>
            <a:r>
              <a:rPr sz="1800" i="1" spc="20" dirty="0" smtClean="0">
                <a:solidFill>
                  <a:srgbClr val="3E2457"/>
                </a:solidFill>
                <a:latin typeface="Arial"/>
                <a:cs typeface="Arial"/>
              </a:rPr>
              <a:t>take </a:t>
            </a:r>
            <a:r>
              <a:rPr sz="1800" i="1" spc="10" dirty="0">
                <a:solidFill>
                  <a:srgbClr val="3E2457"/>
                </a:solidFill>
                <a:latin typeface="Arial"/>
                <a:cs typeface="Arial"/>
              </a:rPr>
              <a:t>an </a:t>
            </a:r>
            <a:r>
              <a:rPr sz="1800" i="1" dirty="0">
                <a:solidFill>
                  <a:srgbClr val="3E2457"/>
                </a:solidFill>
                <a:latin typeface="Arial"/>
                <a:cs typeface="Arial"/>
              </a:rPr>
              <a:t>in-depth </a:t>
            </a:r>
            <a:r>
              <a:rPr sz="1800" i="1" spc="20" dirty="0">
                <a:solidFill>
                  <a:srgbClr val="3E2457"/>
                </a:solidFill>
                <a:latin typeface="Arial"/>
                <a:cs typeface="Arial"/>
              </a:rPr>
              <a:t>look </a:t>
            </a:r>
            <a:r>
              <a:rPr sz="1800" i="1" spc="30" dirty="0">
                <a:solidFill>
                  <a:srgbClr val="3E2457"/>
                </a:solidFill>
                <a:latin typeface="Arial"/>
                <a:cs typeface="Arial"/>
              </a:rPr>
              <a:t>at </a:t>
            </a:r>
            <a:r>
              <a:rPr sz="1800" i="1" spc="25" dirty="0">
                <a:solidFill>
                  <a:srgbClr val="3E2457"/>
                </a:solidFill>
                <a:latin typeface="Arial"/>
                <a:cs typeface="Arial"/>
              </a:rPr>
              <a:t>two </a:t>
            </a:r>
            <a:r>
              <a:rPr sz="1800" i="1" spc="15" dirty="0">
                <a:solidFill>
                  <a:srgbClr val="3E2457"/>
                </a:solidFill>
                <a:latin typeface="Arial"/>
                <a:cs typeface="Arial"/>
              </a:rPr>
              <a:t>of </a:t>
            </a:r>
            <a:r>
              <a:rPr sz="1800" i="1" spc="10" dirty="0">
                <a:solidFill>
                  <a:srgbClr val="3E2457"/>
                </a:solidFill>
                <a:latin typeface="Arial"/>
                <a:cs typeface="Arial"/>
              </a:rPr>
              <a:t>the </a:t>
            </a:r>
            <a:r>
              <a:rPr sz="1800" i="1" spc="25" dirty="0">
                <a:solidFill>
                  <a:srgbClr val="3E2457"/>
                </a:solidFill>
                <a:latin typeface="Arial"/>
                <a:cs typeface="Arial"/>
              </a:rPr>
              <a:t>top </a:t>
            </a:r>
            <a:r>
              <a:rPr sz="1800" i="1" spc="5" dirty="0">
                <a:solidFill>
                  <a:srgbClr val="3E2457"/>
                </a:solidFill>
                <a:latin typeface="Arial"/>
                <a:cs typeface="Arial"/>
              </a:rPr>
              <a:t>Agile </a:t>
            </a:r>
            <a:r>
              <a:rPr sz="1800" i="1" dirty="0" smtClean="0">
                <a:solidFill>
                  <a:srgbClr val="3E2457"/>
                </a:solidFill>
                <a:latin typeface="Arial"/>
                <a:cs typeface="Arial"/>
              </a:rPr>
              <a:t>Methodologies:</a:t>
            </a:r>
            <a:endParaRPr lang="en-US" sz="1800" i="1" dirty="0" smtClean="0">
              <a:solidFill>
                <a:srgbClr val="3E2457"/>
              </a:solidFill>
              <a:latin typeface="Arial"/>
              <a:cs typeface="Arial"/>
            </a:endParaRPr>
          </a:p>
          <a:p>
            <a:pPr marL="12700" marR="5080">
              <a:lnSpc>
                <a:spcPct val="106500"/>
              </a:lnSpc>
              <a:spcBef>
                <a:spcPts val="100"/>
              </a:spcBef>
            </a:pPr>
            <a:endParaRPr lang="en-US" i="1" spc="-45" dirty="0">
              <a:solidFill>
                <a:srgbClr val="3E2457"/>
              </a:solidFill>
              <a:latin typeface="Arial"/>
              <a:cs typeface="Arial"/>
            </a:endParaRPr>
          </a:p>
          <a:p>
            <a:pPr marL="12700" marR="5080" algn="ctr">
              <a:lnSpc>
                <a:spcPct val="106500"/>
              </a:lnSpc>
              <a:spcBef>
                <a:spcPts val="100"/>
              </a:spcBef>
            </a:pPr>
            <a:r>
              <a:rPr sz="2000" b="1" i="1" spc="-45" dirty="0" smtClean="0">
                <a:solidFill>
                  <a:srgbClr val="3E2457"/>
                </a:solidFill>
                <a:effectLst>
                  <a:outerShdw blurRad="38100" dist="38100" dir="2700000" algn="tl">
                    <a:srgbClr val="000000">
                      <a:alpha val="43137"/>
                    </a:srgbClr>
                  </a:outerShdw>
                </a:effectLst>
                <a:latin typeface="+mj-lt"/>
                <a:cs typeface="Arial"/>
              </a:rPr>
              <a:t>Scrum</a:t>
            </a:r>
            <a:r>
              <a:rPr sz="1800" i="1" spc="-45" dirty="0" smtClean="0">
                <a:solidFill>
                  <a:srgbClr val="3E2457"/>
                </a:solidFill>
                <a:latin typeface="Arial"/>
                <a:cs typeface="Arial"/>
              </a:rPr>
              <a:t> </a:t>
            </a:r>
            <a:r>
              <a:rPr sz="1800" i="1" spc="20" dirty="0">
                <a:solidFill>
                  <a:srgbClr val="3E2457"/>
                </a:solidFill>
                <a:latin typeface="Arial"/>
                <a:cs typeface="Arial"/>
              </a:rPr>
              <a:t>and</a:t>
            </a:r>
            <a:r>
              <a:rPr sz="1800" i="1" spc="-75" dirty="0">
                <a:solidFill>
                  <a:srgbClr val="3E2457"/>
                </a:solidFill>
                <a:latin typeface="Arial"/>
                <a:cs typeface="Arial"/>
              </a:rPr>
              <a:t> </a:t>
            </a:r>
            <a:r>
              <a:rPr sz="2000" b="1" i="1" spc="-30" dirty="0">
                <a:solidFill>
                  <a:srgbClr val="3E2457"/>
                </a:solidFill>
                <a:effectLst>
                  <a:outerShdw blurRad="38100" dist="38100" dir="2700000" algn="tl">
                    <a:srgbClr val="000000">
                      <a:alpha val="43137"/>
                    </a:srgbClr>
                  </a:outerShdw>
                </a:effectLst>
                <a:latin typeface="+mj-lt"/>
                <a:cs typeface="Arial"/>
              </a:rPr>
              <a:t>Kanban</a:t>
            </a:r>
            <a:r>
              <a:rPr sz="1800" i="1" spc="-30" dirty="0">
                <a:solidFill>
                  <a:srgbClr val="3E2457"/>
                </a:solidFill>
                <a:latin typeface="Arial"/>
                <a:cs typeface="Arial"/>
              </a:rPr>
              <a:t>.</a:t>
            </a:r>
            <a:endParaRPr sz="1800" dirty="0">
              <a:latin typeface="Arial"/>
              <a:cs typeface="Arial"/>
            </a:endParaRPr>
          </a:p>
        </p:txBody>
      </p:sp>
      <p:sp>
        <p:nvSpPr>
          <p:cNvPr id="3" name="object 3"/>
          <p:cNvSpPr txBox="1">
            <a:spLocks noGrp="1"/>
          </p:cNvSpPr>
          <p:nvPr>
            <p:ph type="title"/>
          </p:nvPr>
        </p:nvSpPr>
        <p:spPr>
          <a:xfrm>
            <a:off x="685800" y="381000"/>
            <a:ext cx="6934200" cy="410369"/>
          </a:xfrm>
          <a:prstGeom prst="rect">
            <a:avLst/>
          </a:prstGeom>
        </p:spPr>
        <p:txBody>
          <a:bodyPr vert="horz" wrap="square" lIns="0" tIns="88900" rIns="0" bIns="0" rtlCol="0">
            <a:spAutoFit/>
          </a:bodyPr>
          <a:lstStyle/>
          <a:p>
            <a:pPr marL="12700" marR="5080">
              <a:lnSpc>
                <a:spcPts val="2500"/>
              </a:lnSpc>
              <a:spcBef>
                <a:spcPts val="700"/>
              </a:spcBef>
            </a:pPr>
            <a:r>
              <a:rPr sz="2600" spc="-195" dirty="0">
                <a:solidFill>
                  <a:srgbClr val="3E2458"/>
                </a:solidFill>
              </a:rPr>
              <a:t>Top </a:t>
            </a:r>
            <a:r>
              <a:rPr sz="2600" spc="-100" dirty="0">
                <a:solidFill>
                  <a:srgbClr val="3E2458"/>
                </a:solidFill>
              </a:rPr>
              <a:t>Methodologies </a:t>
            </a:r>
            <a:r>
              <a:rPr sz="2600" spc="-95" dirty="0">
                <a:solidFill>
                  <a:srgbClr val="3E2458"/>
                </a:solidFill>
              </a:rPr>
              <a:t>Used</a:t>
            </a:r>
            <a:r>
              <a:rPr sz="2600" spc="-135" dirty="0">
                <a:solidFill>
                  <a:srgbClr val="3E2458"/>
                </a:solidFill>
              </a:rPr>
              <a:t> </a:t>
            </a:r>
            <a:r>
              <a:rPr sz="2600" spc="-85" dirty="0">
                <a:solidFill>
                  <a:srgbClr val="3E2458"/>
                </a:solidFill>
              </a:rPr>
              <a:t>to  Implement</a:t>
            </a:r>
            <a:r>
              <a:rPr sz="2600" spc="-140" dirty="0">
                <a:solidFill>
                  <a:srgbClr val="3E2458"/>
                </a:solidFill>
              </a:rPr>
              <a:t> </a:t>
            </a:r>
            <a:r>
              <a:rPr sz="2600" spc="-105" dirty="0">
                <a:solidFill>
                  <a:srgbClr val="3E2458"/>
                </a:solidFill>
              </a:rPr>
              <a:t>Agile</a:t>
            </a:r>
            <a:endParaRPr sz="26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8</a:t>
            </a:r>
            <a:endParaRPr sz="4500" baseline="-12962"/>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919224"/>
            <a:ext cx="8143875" cy="1812740"/>
          </a:xfrm>
          <a:prstGeom prst="rect">
            <a:avLst/>
          </a:prstGeom>
        </p:spPr>
        <p:txBody>
          <a:bodyPr vert="horz" wrap="square" lIns="0" tIns="12700" rIns="0" bIns="0" rtlCol="0">
            <a:spAutoFit/>
          </a:bodyPr>
          <a:lstStyle/>
          <a:p>
            <a:pPr marL="12700" marR="5080" algn="just">
              <a:lnSpc>
                <a:spcPct val="150000"/>
              </a:lnSpc>
              <a:spcBef>
                <a:spcPts val="100"/>
              </a:spcBef>
            </a:pPr>
            <a:r>
              <a:rPr sz="1600" spc="-50" dirty="0">
                <a:latin typeface="Lucida Sans"/>
                <a:cs typeface="Lucida Sans"/>
              </a:rPr>
              <a:t>Scrum </a:t>
            </a:r>
            <a:r>
              <a:rPr sz="1600" spc="-55" dirty="0">
                <a:latin typeface="Lucida Sans"/>
                <a:cs typeface="Lucida Sans"/>
              </a:rPr>
              <a:t>is </a:t>
            </a:r>
            <a:r>
              <a:rPr sz="1600" spc="-25" dirty="0">
                <a:latin typeface="Lucida Sans"/>
                <a:cs typeface="Lucida Sans"/>
              </a:rPr>
              <a:t>a </a:t>
            </a:r>
            <a:r>
              <a:rPr sz="1600" spc="-50" dirty="0">
                <a:latin typeface="Lucida Sans"/>
                <a:cs typeface="Lucida Sans"/>
              </a:rPr>
              <a:t>subset </a:t>
            </a:r>
            <a:r>
              <a:rPr sz="1600" spc="-65" dirty="0">
                <a:latin typeface="Lucida Sans"/>
                <a:cs typeface="Lucida Sans"/>
              </a:rPr>
              <a:t>of </a:t>
            </a:r>
            <a:r>
              <a:rPr sz="1600" spc="-45" dirty="0">
                <a:latin typeface="Lucida Sans"/>
                <a:cs typeface="Lucida Sans"/>
              </a:rPr>
              <a:t>Agile </a:t>
            </a:r>
            <a:r>
              <a:rPr sz="1600" spc="-50" dirty="0">
                <a:latin typeface="Lucida Sans"/>
                <a:cs typeface="Lucida Sans"/>
              </a:rPr>
              <a:t>and </a:t>
            </a:r>
            <a:r>
              <a:rPr sz="1600" spc="-35" dirty="0">
                <a:latin typeface="Lucida Sans"/>
                <a:cs typeface="Lucida Sans"/>
              </a:rPr>
              <a:t>one </a:t>
            </a:r>
            <a:r>
              <a:rPr sz="1600" spc="-65" dirty="0">
                <a:latin typeface="Lucida Sans"/>
                <a:cs typeface="Lucida Sans"/>
              </a:rPr>
              <a:t>of </a:t>
            </a:r>
            <a:r>
              <a:rPr sz="1600" spc="-50" dirty="0">
                <a:latin typeface="Lucida Sans"/>
                <a:cs typeface="Lucida Sans"/>
              </a:rPr>
              <a:t>the </a:t>
            </a:r>
            <a:r>
              <a:rPr sz="1600" spc="-75" dirty="0">
                <a:latin typeface="Lucida Sans"/>
                <a:cs typeface="Lucida Sans"/>
              </a:rPr>
              <a:t>most </a:t>
            </a:r>
            <a:r>
              <a:rPr sz="1600" spc="-60" dirty="0">
                <a:latin typeface="Lucida Sans"/>
                <a:cs typeface="Lucida Sans"/>
              </a:rPr>
              <a:t>popular </a:t>
            </a:r>
            <a:r>
              <a:rPr sz="1600" spc="-40" dirty="0">
                <a:latin typeface="Lucida Sans"/>
                <a:cs typeface="Lucida Sans"/>
              </a:rPr>
              <a:t>process </a:t>
            </a:r>
            <a:r>
              <a:rPr sz="1600" spc="-60" dirty="0">
                <a:latin typeface="Lucida Sans"/>
                <a:cs typeface="Lucida Sans"/>
              </a:rPr>
              <a:t>frameworks</a:t>
            </a:r>
            <a:r>
              <a:rPr sz="1600" spc="-155" dirty="0">
                <a:latin typeface="Lucida Sans"/>
                <a:cs typeface="Lucida Sans"/>
              </a:rPr>
              <a:t> </a:t>
            </a:r>
            <a:r>
              <a:rPr sz="1600" spc="-70" dirty="0">
                <a:latin typeface="Lucida Sans"/>
                <a:cs typeface="Lucida Sans"/>
              </a:rPr>
              <a:t>for  </a:t>
            </a:r>
            <a:r>
              <a:rPr sz="1600" spc="-65" dirty="0">
                <a:latin typeface="Lucida Sans"/>
                <a:cs typeface="Lucida Sans"/>
              </a:rPr>
              <a:t>implementing </a:t>
            </a:r>
            <a:r>
              <a:rPr sz="1600" spc="-50" dirty="0">
                <a:latin typeface="Lucida Sans"/>
                <a:cs typeface="Lucida Sans"/>
              </a:rPr>
              <a:t>Agile. </a:t>
            </a:r>
            <a:r>
              <a:rPr sz="1600" spc="-65" dirty="0">
                <a:latin typeface="Lucida Sans"/>
                <a:cs typeface="Lucida Sans"/>
              </a:rPr>
              <a:t>It </a:t>
            </a:r>
            <a:r>
              <a:rPr sz="1600" spc="-55" dirty="0">
                <a:latin typeface="Lucida Sans"/>
                <a:cs typeface="Lucida Sans"/>
              </a:rPr>
              <a:t>is </a:t>
            </a:r>
            <a:r>
              <a:rPr sz="1600" spc="-50" dirty="0">
                <a:latin typeface="Lucida Sans"/>
                <a:cs typeface="Lucida Sans"/>
              </a:rPr>
              <a:t>an iterative development </a:t>
            </a:r>
            <a:r>
              <a:rPr sz="1600" spc="-60" dirty="0">
                <a:latin typeface="Lucida Sans"/>
                <a:cs typeface="Lucida Sans"/>
              </a:rPr>
              <a:t>model </a:t>
            </a:r>
            <a:r>
              <a:rPr sz="1600" spc="-55" dirty="0">
                <a:latin typeface="Lucida Sans"/>
                <a:cs typeface="Lucida Sans"/>
              </a:rPr>
              <a:t>often </a:t>
            </a:r>
            <a:r>
              <a:rPr sz="1600" spc="-45" dirty="0">
                <a:latin typeface="Lucida Sans"/>
                <a:cs typeface="Lucida Sans"/>
              </a:rPr>
              <a:t>used </a:t>
            </a:r>
            <a:r>
              <a:rPr sz="1600" spc="-65" dirty="0">
                <a:latin typeface="Lucida Sans"/>
                <a:cs typeface="Lucida Sans"/>
              </a:rPr>
              <a:t>to </a:t>
            </a:r>
            <a:r>
              <a:rPr sz="1600" spc="-50" dirty="0">
                <a:latin typeface="Lucida Sans"/>
                <a:cs typeface="Lucida Sans"/>
              </a:rPr>
              <a:t>manage  </a:t>
            </a:r>
            <a:r>
              <a:rPr sz="1600" spc="-65" dirty="0">
                <a:latin typeface="Lucida Sans"/>
                <a:cs typeface="Lucida Sans"/>
              </a:rPr>
              <a:t>complex </a:t>
            </a:r>
            <a:r>
              <a:rPr sz="1600" spc="-50" dirty="0">
                <a:latin typeface="Lucida Sans"/>
                <a:cs typeface="Lucida Sans"/>
              </a:rPr>
              <a:t>software and </a:t>
            </a:r>
            <a:r>
              <a:rPr sz="1600" spc="-60" dirty="0">
                <a:latin typeface="Lucida Sans"/>
                <a:cs typeface="Lucida Sans"/>
              </a:rPr>
              <a:t>product </a:t>
            </a:r>
            <a:r>
              <a:rPr sz="1600" spc="-50" dirty="0">
                <a:latin typeface="Lucida Sans"/>
                <a:cs typeface="Lucida Sans"/>
              </a:rPr>
              <a:t>development. </a:t>
            </a:r>
            <a:r>
              <a:rPr sz="1600" spc="-55" dirty="0">
                <a:latin typeface="Lucida Sans"/>
                <a:cs typeface="Lucida Sans"/>
              </a:rPr>
              <a:t>Fixed-length </a:t>
            </a:r>
            <a:r>
              <a:rPr sz="1600" spc="-60" dirty="0">
                <a:latin typeface="Lucida Sans"/>
                <a:cs typeface="Lucida Sans"/>
              </a:rPr>
              <a:t>iterations, </a:t>
            </a:r>
            <a:r>
              <a:rPr sz="1600" spc="-40" dirty="0">
                <a:latin typeface="Lucida Sans"/>
                <a:cs typeface="Lucida Sans"/>
              </a:rPr>
              <a:t>called  </a:t>
            </a:r>
            <a:r>
              <a:rPr sz="1600" spc="-65" dirty="0">
                <a:latin typeface="Lucida Sans"/>
                <a:cs typeface="Lucida Sans"/>
              </a:rPr>
              <a:t>sprints </a:t>
            </a:r>
            <a:r>
              <a:rPr sz="1600" spc="-60" dirty="0">
                <a:latin typeface="Lucida Sans"/>
                <a:cs typeface="Lucida Sans"/>
              </a:rPr>
              <a:t>lasting </a:t>
            </a:r>
            <a:r>
              <a:rPr sz="1600" spc="-35" dirty="0">
                <a:latin typeface="Lucida Sans"/>
                <a:cs typeface="Lucida Sans"/>
              </a:rPr>
              <a:t>one </a:t>
            </a:r>
            <a:r>
              <a:rPr sz="1600" spc="-65" dirty="0">
                <a:latin typeface="Lucida Sans"/>
                <a:cs typeface="Lucida Sans"/>
              </a:rPr>
              <a:t>to </a:t>
            </a:r>
            <a:r>
              <a:rPr sz="1600" spc="-55" dirty="0">
                <a:latin typeface="Lucida Sans"/>
                <a:cs typeface="Lucida Sans"/>
              </a:rPr>
              <a:t>two </a:t>
            </a:r>
            <a:r>
              <a:rPr sz="1600" spc="-30" dirty="0">
                <a:latin typeface="Lucida Sans"/>
                <a:cs typeface="Lucida Sans"/>
              </a:rPr>
              <a:t>weeks </a:t>
            </a:r>
            <a:r>
              <a:rPr sz="1600" spc="-65" dirty="0">
                <a:latin typeface="Lucida Sans"/>
                <a:cs typeface="Lucida Sans"/>
              </a:rPr>
              <a:t>long, </a:t>
            </a:r>
            <a:r>
              <a:rPr sz="1600" spc="-50" dirty="0">
                <a:latin typeface="Lucida Sans"/>
                <a:cs typeface="Lucida Sans"/>
              </a:rPr>
              <a:t>allow the </a:t>
            </a:r>
            <a:r>
              <a:rPr sz="1600" spc="-60" dirty="0">
                <a:latin typeface="Lucida Sans"/>
                <a:cs typeface="Lucida Sans"/>
              </a:rPr>
              <a:t>team </a:t>
            </a:r>
            <a:r>
              <a:rPr sz="1600" spc="-65" dirty="0">
                <a:latin typeface="Lucida Sans"/>
                <a:cs typeface="Lucida Sans"/>
              </a:rPr>
              <a:t>to </a:t>
            </a:r>
            <a:r>
              <a:rPr sz="1600" spc="-60" dirty="0">
                <a:latin typeface="Lucida Sans"/>
                <a:cs typeface="Lucida Sans"/>
              </a:rPr>
              <a:t>ship </a:t>
            </a:r>
            <a:r>
              <a:rPr sz="1600" spc="-50" dirty="0">
                <a:latin typeface="Lucida Sans"/>
                <a:cs typeface="Lucida Sans"/>
              </a:rPr>
              <a:t>software </a:t>
            </a:r>
            <a:r>
              <a:rPr sz="1600" spc="-60" dirty="0">
                <a:latin typeface="Lucida Sans"/>
                <a:cs typeface="Lucida Sans"/>
              </a:rPr>
              <a:t>on </a:t>
            </a:r>
            <a:r>
              <a:rPr sz="1600" spc="-25" dirty="0">
                <a:latin typeface="Lucida Sans"/>
                <a:cs typeface="Lucida Sans"/>
              </a:rPr>
              <a:t>a  </a:t>
            </a:r>
            <a:r>
              <a:rPr sz="1600" spc="-55" dirty="0">
                <a:latin typeface="Lucida Sans"/>
                <a:cs typeface="Lucida Sans"/>
              </a:rPr>
              <a:t>regular </a:t>
            </a:r>
            <a:r>
              <a:rPr sz="1600" spc="-35" dirty="0">
                <a:latin typeface="Lucida Sans"/>
                <a:cs typeface="Lucida Sans"/>
              </a:rPr>
              <a:t>cadence. </a:t>
            </a:r>
            <a:r>
              <a:rPr sz="1600" spc="-65" dirty="0">
                <a:latin typeface="Lucida Sans"/>
                <a:cs typeface="Lucida Sans"/>
              </a:rPr>
              <a:t>At </a:t>
            </a:r>
            <a:r>
              <a:rPr sz="1600" spc="-50" dirty="0">
                <a:latin typeface="Lucida Sans"/>
                <a:cs typeface="Lucida Sans"/>
              </a:rPr>
              <a:t>the </a:t>
            </a:r>
            <a:r>
              <a:rPr sz="1600" spc="-40" dirty="0">
                <a:latin typeface="Lucida Sans"/>
                <a:cs typeface="Lucida Sans"/>
              </a:rPr>
              <a:t>end </a:t>
            </a:r>
            <a:r>
              <a:rPr sz="1600" spc="-65" dirty="0">
                <a:latin typeface="Lucida Sans"/>
                <a:cs typeface="Lucida Sans"/>
              </a:rPr>
              <a:t>of </a:t>
            </a:r>
            <a:r>
              <a:rPr sz="1600" spc="-30" dirty="0">
                <a:latin typeface="Lucida Sans"/>
                <a:cs typeface="Lucida Sans"/>
              </a:rPr>
              <a:t>each </a:t>
            </a:r>
            <a:r>
              <a:rPr sz="1600" spc="-70" dirty="0">
                <a:latin typeface="Lucida Sans"/>
                <a:cs typeface="Lucida Sans"/>
              </a:rPr>
              <a:t>sprint, </a:t>
            </a:r>
            <a:r>
              <a:rPr sz="1600" spc="-50" dirty="0">
                <a:latin typeface="Lucida Sans"/>
                <a:cs typeface="Lucida Sans"/>
              </a:rPr>
              <a:t>stakeholders and </a:t>
            </a:r>
            <a:r>
              <a:rPr sz="1600" spc="-60" dirty="0">
                <a:latin typeface="Lucida Sans"/>
                <a:cs typeface="Lucida Sans"/>
              </a:rPr>
              <a:t>team members  </a:t>
            </a:r>
            <a:r>
              <a:rPr sz="1600" spc="-50" dirty="0">
                <a:latin typeface="Lucida Sans"/>
                <a:cs typeface="Lucida Sans"/>
              </a:rPr>
              <a:t>meet </a:t>
            </a:r>
            <a:r>
              <a:rPr sz="1600" spc="-65" dirty="0">
                <a:latin typeface="Lucida Sans"/>
                <a:cs typeface="Lucida Sans"/>
              </a:rPr>
              <a:t>to </a:t>
            </a:r>
            <a:r>
              <a:rPr sz="1600" spc="-55" dirty="0">
                <a:latin typeface="Lucida Sans"/>
                <a:cs typeface="Lucida Sans"/>
              </a:rPr>
              <a:t>plan </a:t>
            </a:r>
            <a:r>
              <a:rPr sz="1600" spc="-70" dirty="0">
                <a:latin typeface="Lucida Sans"/>
                <a:cs typeface="Lucida Sans"/>
              </a:rPr>
              <a:t>next</a:t>
            </a:r>
            <a:r>
              <a:rPr sz="1600" spc="-75" dirty="0">
                <a:latin typeface="Lucida Sans"/>
                <a:cs typeface="Lucida Sans"/>
              </a:rPr>
              <a:t> </a:t>
            </a:r>
            <a:r>
              <a:rPr sz="1600" spc="-55" dirty="0">
                <a:latin typeface="Lucida Sans"/>
                <a:cs typeface="Lucida Sans"/>
              </a:rPr>
              <a:t>steps.</a:t>
            </a:r>
            <a:endParaRPr sz="1600" dirty="0">
              <a:latin typeface="Lucida Sans"/>
              <a:cs typeface="Lucida Sans"/>
            </a:endParaRPr>
          </a:p>
        </p:txBody>
      </p:sp>
      <p:sp>
        <p:nvSpPr>
          <p:cNvPr id="3" name="object 3"/>
          <p:cNvSpPr txBox="1">
            <a:spLocks noGrp="1"/>
          </p:cNvSpPr>
          <p:nvPr>
            <p:ph type="title"/>
          </p:nvPr>
        </p:nvSpPr>
        <p:spPr>
          <a:xfrm>
            <a:off x="3048000" y="379576"/>
            <a:ext cx="2078989" cy="299720"/>
          </a:xfrm>
          <a:prstGeom prst="rect">
            <a:avLst/>
          </a:prstGeom>
        </p:spPr>
        <p:txBody>
          <a:bodyPr vert="horz" wrap="square" lIns="0" tIns="12700" rIns="0" bIns="0" rtlCol="0">
            <a:spAutoFit/>
          </a:bodyPr>
          <a:lstStyle/>
          <a:p>
            <a:pPr marL="12700">
              <a:lnSpc>
                <a:spcPct val="100000"/>
              </a:lnSpc>
              <a:spcBef>
                <a:spcPts val="100"/>
              </a:spcBef>
            </a:pPr>
            <a:r>
              <a:rPr spc="-100" dirty="0">
                <a:solidFill>
                  <a:srgbClr val="3F2559"/>
                </a:solidFill>
              </a:rPr>
              <a:t>Scrum</a:t>
            </a:r>
            <a:r>
              <a:rPr spc="-114" dirty="0">
                <a:solidFill>
                  <a:srgbClr val="3F2559"/>
                </a:solidFill>
              </a:rPr>
              <a:t> </a:t>
            </a:r>
            <a:r>
              <a:rPr spc="-60" dirty="0">
                <a:solidFill>
                  <a:srgbClr val="3F2559"/>
                </a:solidFill>
              </a:rPr>
              <a:t>Methodology</a:t>
            </a:r>
          </a:p>
        </p:txBody>
      </p:sp>
      <p:sp>
        <p:nvSpPr>
          <p:cNvPr id="6" name="object 6"/>
          <p:cNvSpPr txBox="1"/>
          <p:nvPr/>
        </p:nvSpPr>
        <p:spPr>
          <a:xfrm>
            <a:off x="2726690" y="203200"/>
            <a:ext cx="182245" cy="482600"/>
          </a:xfrm>
          <a:prstGeom prst="rect">
            <a:avLst/>
          </a:prstGeom>
        </p:spPr>
        <p:txBody>
          <a:bodyPr vert="horz" wrap="square" lIns="0" tIns="12700" rIns="0" bIns="0" rtlCol="0">
            <a:spAutoFit/>
          </a:bodyPr>
          <a:lstStyle/>
          <a:p>
            <a:pPr marL="12700">
              <a:lnSpc>
                <a:spcPct val="100000"/>
              </a:lnSpc>
              <a:spcBef>
                <a:spcPts val="100"/>
              </a:spcBef>
            </a:pPr>
            <a:r>
              <a:rPr sz="3000" b="1" spc="-440" dirty="0">
                <a:solidFill>
                  <a:srgbClr val="3F2559"/>
                </a:solidFill>
                <a:latin typeface="Arial"/>
                <a:cs typeface="Arial"/>
              </a:rPr>
              <a:t>1</a:t>
            </a:r>
            <a:endParaRPr sz="3000" dirty="0">
              <a:latin typeface="Arial"/>
              <a:cs typeface="Arial"/>
            </a:endParaRPr>
          </a:p>
        </p:txBody>
      </p:sp>
      <p:sp>
        <p:nvSpPr>
          <p:cNvPr id="7" name="object 7"/>
          <p:cNvSpPr/>
          <p:nvPr/>
        </p:nvSpPr>
        <p:spPr>
          <a:xfrm>
            <a:off x="2151311" y="3090285"/>
            <a:ext cx="3872366" cy="2326516"/>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9</a:t>
            </a:r>
            <a:endParaRPr sz="4500" baseline="-12962"/>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906524"/>
            <a:ext cx="8232140" cy="3757439"/>
          </a:xfrm>
          <a:prstGeom prst="rect">
            <a:avLst/>
          </a:prstGeom>
        </p:spPr>
        <p:txBody>
          <a:bodyPr vert="horz" wrap="square" lIns="0" tIns="12700" rIns="0" bIns="0" rtlCol="0">
            <a:spAutoFit/>
          </a:bodyPr>
          <a:lstStyle/>
          <a:p>
            <a:pPr marL="12700" marR="246379" algn="just">
              <a:spcBef>
                <a:spcPts val="100"/>
              </a:spcBef>
            </a:pPr>
            <a:r>
              <a:rPr sz="1500" spc="-50" dirty="0">
                <a:latin typeface="Lucida Sans"/>
                <a:cs typeface="Lucida Sans"/>
              </a:rPr>
              <a:t>Scrum </a:t>
            </a:r>
            <a:r>
              <a:rPr sz="1500" spc="-55" dirty="0">
                <a:latin typeface="Lucida Sans"/>
                <a:cs typeface="Lucida Sans"/>
              </a:rPr>
              <a:t>is </a:t>
            </a:r>
            <a:r>
              <a:rPr sz="1500" spc="-25" dirty="0">
                <a:latin typeface="Lucida Sans"/>
                <a:cs typeface="Lucida Sans"/>
              </a:rPr>
              <a:t>a </a:t>
            </a:r>
            <a:r>
              <a:rPr sz="1500" spc="-60" dirty="0">
                <a:latin typeface="Lucida Sans"/>
                <a:cs typeface="Lucida Sans"/>
              </a:rPr>
              <a:t>highly </a:t>
            </a:r>
            <a:r>
              <a:rPr sz="1500" spc="-50" dirty="0">
                <a:latin typeface="Lucida Sans"/>
                <a:cs typeface="Lucida Sans"/>
              </a:rPr>
              <a:t>prescriptive </a:t>
            </a:r>
            <a:r>
              <a:rPr sz="1500" spc="-60" dirty="0">
                <a:latin typeface="Lucida Sans"/>
                <a:cs typeface="Lucida Sans"/>
              </a:rPr>
              <a:t>framework </a:t>
            </a:r>
            <a:r>
              <a:rPr sz="1500" spc="-65" dirty="0">
                <a:latin typeface="Lucida Sans"/>
                <a:cs typeface="Lucida Sans"/>
              </a:rPr>
              <a:t>with </a:t>
            </a:r>
            <a:r>
              <a:rPr sz="1500" spc="-45" dirty="0">
                <a:latin typeface="Lucida Sans"/>
                <a:cs typeface="Lucida Sans"/>
              </a:rPr>
              <a:t>specific roles </a:t>
            </a:r>
            <a:r>
              <a:rPr sz="1500" spc="-50" dirty="0">
                <a:latin typeface="Lucida Sans"/>
                <a:cs typeface="Lucida Sans"/>
              </a:rPr>
              <a:t>and</a:t>
            </a:r>
            <a:r>
              <a:rPr sz="1500" spc="-105" dirty="0">
                <a:latin typeface="Lucida Sans"/>
                <a:cs typeface="Lucida Sans"/>
              </a:rPr>
              <a:t> </a:t>
            </a:r>
            <a:r>
              <a:rPr sz="1500" spc="-50" dirty="0">
                <a:latin typeface="Lucida Sans"/>
                <a:cs typeface="Lucida Sans"/>
              </a:rPr>
              <a:t>ceremonies.  </a:t>
            </a:r>
            <a:r>
              <a:rPr sz="1500" spc="-35" dirty="0">
                <a:latin typeface="Lucida Sans"/>
                <a:cs typeface="Lucida Sans"/>
              </a:rPr>
              <a:t>While </a:t>
            </a:r>
            <a:r>
              <a:rPr sz="1500" spc="-75" dirty="0">
                <a:latin typeface="Lucida Sans"/>
                <a:cs typeface="Lucida Sans"/>
              </a:rPr>
              <a:t>it </a:t>
            </a:r>
            <a:r>
              <a:rPr sz="1500" spc="-40" dirty="0">
                <a:latin typeface="Lucida Sans"/>
                <a:cs typeface="Lucida Sans"/>
              </a:rPr>
              <a:t>can </a:t>
            </a:r>
            <a:r>
              <a:rPr sz="1500" spc="-25" dirty="0">
                <a:latin typeface="Lucida Sans"/>
                <a:cs typeface="Lucida Sans"/>
              </a:rPr>
              <a:t>be a </a:t>
            </a:r>
            <a:r>
              <a:rPr sz="1500" spc="-65" dirty="0">
                <a:latin typeface="Lucida Sans"/>
                <a:cs typeface="Lucida Sans"/>
              </a:rPr>
              <a:t>lot to </a:t>
            </a:r>
            <a:r>
              <a:rPr sz="1500" spc="-55" dirty="0">
                <a:latin typeface="Lucida Sans"/>
                <a:cs typeface="Lucida Sans"/>
              </a:rPr>
              <a:t>learn, </a:t>
            </a:r>
            <a:r>
              <a:rPr sz="1500" spc="-40" dirty="0">
                <a:latin typeface="Lucida Sans"/>
                <a:cs typeface="Lucida Sans"/>
              </a:rPr>
              <a:t>these </a:t>
            </a:r>
            <a:r>
              <a:rPr sz="1500" spc="-55" dirty="0">
                <a:latin typeface="Lucida Sans"/>
                <a:cs typeface="Lucida Sans"/>
              </a:rPr>
              <a:t>rules </a:t>
            </a:r>
            <a:r>
              <a:rPr sz="1500" spc="-30" dirty="0">
                <a:latin typeface="Lucida Sans"/>
                <a:cs typeface="Lucida Sans"/>
              </a:rPr>
              <a:t>have </a:t>
            </a:r>
            <a:r>
              <a:rPr sz="1500" spc="-25" dirty="0">
                <a:latin typeface="Lucida Sans"/>
                <a:cs typeface="Lucida Sans"/>
              </a:rPr>
              <a:t>a </a:t>
            </a:r>
            <a:r>
              <a:rPr sz="1500" spc="-65" dirty="0">
                <a:latin typeface="Lucida Sans"/>
                <a:cs typeface="Lucida Sans"/>
              </a:rPr>
              <a:t>lot of</a:t>
            </a:r>
            <a:r>
              <a:rPr sz="1500" spc="-229" dirty="0">
                <a:latin typeface="Lucida Sans"/>
                <a:cs typeface="Lucida Sans"/>
              </a:rPr>
              <a:t> </a:t>
            </a:r>
            <a:r>
              <a:rPr sz="1500" spc="-45" dirty="0">
                <a:latin typeface="Lucida Sans"/>
                <a:cs typeface="Lucida Sans"/>
              </a:rPr>
              <a:t>advantages:</a:t>
            </a:r>
            <a:endParaRPr sz="1500" dirty="0">
              <a:latin typeface="Lucida Sans"/>
              <a:cs typeface="Lucida Sans"/>
            </a:endParaRPr>
          </a:p>
          <a:p>
            <a:pPr algn="just">
              <a:spcBef>
                <a:spcPts val="50"/>
              </a:spcBef>
            </a:pPr>
            <a:endParaRPr sz="1500" dirty="0">
              <a:latin typeface="Times New Roman"/>
              <a:cs typeface="Times New Roman"/>
            </a:endParaRPr>
          </a:p>
          <a:p>
            <a:pPr marL="139700" marR="134620" algn="just"/>
            <a:r>
              <a:rPr sz="1500" b="1" spc="-20" dirty="0">
                <a:latin typeface="Arial"/>
                <a:cs typeface="Arial"/>
              </a:rPr>
              <a:t>More </a:t>
            </a:r>
            <a:r>
              <a:rPr sz="1500" b="1" spc="-40" dirty="0">
                <a:latin typeface="Arial"/>
                <a:cs typeface="Arial"/>
              </a:rPr>
              <a:t>transparency </a:t>
            </a:r>
            <a:r>
              <a:rPr sz="1500" b="1" spc="-35" dirty="0">
                <a:latin typeface="Arial"/>
                <a:cs typeface="Arial"/>
              </a:rPr>
              <a:t>and project </a:t>
            </a:r>
            <a:r>
              <a:rPr sz="1500" b="1" spc="-50" dirty="0">
                <a:latin typeface="Arial"/>
                <a:cs typeface="Arial"/>
              </a:rPr>
              <a:t>visibility: </a:t>
            </a:r>
            <a:r>
              <a:rPr sz="1500" spc="-50" dirty="0">
                <a:latin typeface="Lucida Sans"/>
                <a:cs typeface="Lucida Sans"/>
              </a:rPr>
              <a:t>With daily </a:t>
            </a:r>
            <a:r>
              <a:rPr sz="1500" spc="-55" dirty="0">
                <a:latin typeface="Lucida Sans"/>
                <a:cs typeface="Lucida Sans"/>
              </a:rPr>
              <a:t>stand-up </a:t>
            </a:r>
            <a:r>
              <a:rPr sz="1500" spc="-60" dirty="0">
                <a:latin typeface="Lucida Sans"/>
                <a:cs typeface="Lucida Sans"/>
              </a:rPr>
              <a:t>meetings, </a:t>
            </a:r>
            <a:r>
              <a:rPr sz="1500" spc="-50" dirty="0">
                <a:latin typeface="Lucida Sans"/>
                <a:cs typeface="Lucida Sans"/>
              </a:rPr>
              <a:t>the  </a:t>
            </a:r>
            <a:r>
              <a:rPr sz="1500" spc="-45" dirty="0">
                <a:latin typeface="Lucida Sans"/>
                <a:cs typeface="Lucida Sans"/>
              </a:rPr>
              <a:t>whole </a:t>
            </a:r>
            <a:r>
              <a:rPr sz="1500" spc="-60" dirty="0">
                <a:latin typeface="Lucida Sans"/>
                <a:cs typeface="Lucida Sans"/>
              </a:rPr>
              <a:t>team </a:t>
            </a:r>
            <a:r>
              <a:rPr sz="1500" spc="-55" dirty="0">
                <a:latin typeface="Lucida Sans"/>
                <a:cs typeface="Lucida Sans"/>
              </a:rPr>
              <a:t>knows </a:t>
            </a:r>
            <a:r>
              <a:rPr sz="1500" spc="-50" dirty="0">
                <a:latin typeface="Lucida Sans"/>
                <a:cs typeface="Lucida Sans"/>
              </a:rPr>
              <a:t>who </a:t>
            </a:r>
            <a:r>
              <a:rPr sz="1500" spc="-55" dirty="0">
                <a:latin typeface="Lucida Sans"/>
                <a:cs typeface="Lucida Sans"/>
              </a:rPr>
              <a:t>is </a:t>
            </a:r>
            <a:r>
              <a:rPr sz="1500" spc="-60" dirty="0">
                <a:latin typeface="Lucida Sans"/>
                <a:cs typeface="Lucida Sans"/>
              </a:rPr>
              <a:t>doing </a:t>
            </a:r>
            <a:r>
              <a:rPr sz="1500" spc="-55" dirty="0">
                <a:latin typeface="Lucida Sans"/>
                <a:cs typeface="Lucida Sans"/>
              </a:rPr>
              <a:t>what </a:t>
            </a:r>
            <a:r>
              <a:rPr sz="1500" spc="-50" dirty="0">
                <a:latin typeface="Lucida Sans"/>
                <a:cs typeface="Lucida Sans"/>
              </a:rPr>
              <a:t>and </a:t>
            </a:r>
            <a:r>
              <a:rPr sz="1500" spc="-45" dirty="0">
                <a:latin typeface="Lucida Sans"/>
                <a:cs typeface="Lucida Sans"/>
              </a:rPr>
              <a:t>issues </a:t>
            </a:r>
            <a:r>
              <a:rPr sz="1500" spc="-35" dirty="0">
                <a:latin typeface="Lucida Sans"/>
                <a:cs typeface="Lucida Sans"/>
              </a:rPr>
              <a:t>are </a:t>
            </a:r>
            <a:r>
              <a:rPr sz="1500" spc="-55" dirty="0">
                <a:latin typeface="Lucida Sans"/>
                <a:cs typeface="Lucida Sans"/>
              </a:rPr>
              <a:t>identified </a:t>
            </a:r>
            <a:r>
              <a:rPr sz="1500" spc="-70" dirty="0">
                <a:latin typeface="Lucida Sans"/>
                <a:cs typeface="Lucida Sans"/>
              </a:rPr>
              <a:t>in </a:t>
            </a:r>
            <a:r>
              <a:rPr sz="1500" spc="-40" dirty="0">
                <a:latin typeface="Lucida Sans"/>
                <a:cs typeface="Lucida Sans"/>
              </a:rPr>
              <a:t>advance,  </a:t>
            </a:r>
            <a:r>
              <a:rPr sz="1500" spc="-65" dirty="0">
                <a:latin typeface="Lucida Sans"/>
                <a:cs typeface="Lucida Sans"/>
              </a:rPr>
              <a:t>improving communication </a:t>
            </a:r>
            <a:r>
              <a:rPr sz="1500" spc="-50" dirty="0">
                <a:latin typeface="Lucida Sans"/>
                <a:cs typeface="Lucida Sans"/>
              </a:rPr>
              <a:t>and enabling the </a:t>
            </a:r>
            <a:r>
              <a:rPr sz="1500" spc="-60" dirty="0">
                <a:latin typeface="Lucida Sans"/>
                <a:cs typeface="Lucida Sans"/>
              </a:rPr>
              <a:t>team </a:t>
            </a:r>
            <a:r>
              <a:rPr sz="1500" spc="-65" dirty="0">
                <a:latin typeface="Lucida Sans"/>
                <a:cs typeface="Lucida Sans"/>
              </a:rPr>
              <a:t>to </a:t>
            </a:r>
            <a:r>
              <a:rPr sz="1500" spc="-45" dirty="0">
                <a:latin typeface="Lucida Sans"/>
                <a:cs typeface="Lucida Sans"/>
              </a:rPr>
              <a:t>take </a:t>
            </a:r>
            <a:r>
              <a:rPr sz="1500" spc="-30" dirty="0">
                <a:latin typeface="Lucida Sans"/>
                <a:cs typeface="Lucida Sans"/>
              </a:rPr>
              <a:t>care </a:t>
            </a:r>
            <a:r>
              <a:rPr sz="1500" spc="-65" dirty="0">
                <a:latin typeface="Lucida Sans"/>
                <a:cs typeface="Lucida Sans"/>
              </a:rPr>
              <a:t>of </a:t>
            </a:r>
            <a:r>
              <a:rPr sz="1500" spc="-45" dirty="0">
                <a:latin typeface="Lucida Sans"/>
                <a:cs typeface="Lucida Sans"/>
              </a:rPr>
              <a:t>issues</a:t>
            </a:r>
            <a:r>
              <a:rPr sz="1500" spc="-90" dirty="0">
                <a:latin typeface="Lucida Sans"/>
                <a:cs typeface="Lucida Sans"/>
              </a:rPr>
              <a:t> </a:t>
            </a:r>
            <a:r>
              <a:rPr sz="1500" spc="-70" dirty="0">
                <a:latin typeface="Lucida Sans"/>
                <a:cs typeface="Lucida Sans"/>
              </a:rPr>
              <a:t>right  </a:t>
            </a:r>
            <a:r>
              <a:rPr sz="1500" spc="-55" dirty="0">
                <a:latin typeface="Lucida Sans"/>
                <a:cs typeface="Lucida Sans"/>
              </a:rPr>
              <a:t>away.</a:t>
            </a:r>
            <a:endParaRPr sz="1500" dirty="0">
              <a:latin typeface="Lucida Sans"/>
              <a:cs typeface="Lucida Sans"/>
            </a:endParaRPr>
          </a:p>
          <a:p>
            <a:pPr algn="just">
              <a:spcBef>
                <a:spcPts val="50"/>
              </a:spcBef>
            </a:pPr>
            <a:endParaRPr sz="1500" dirty="0">
              <a:latin typeface="Times New Roman"/>
              <a:cs typeface="Times New Roman"/>
            </a:endParaRPr>
          </a:p>
          <a:p>
            <a:pPr marL="139700" marR="5080" algn="just"/>
            <a:r>
              <a:rPr sz="1500" b="1" spc="-35" dirty="0">
                <a:latin typeface="Arial"/>
                <a:cs typeface="Arial"/>
              </a:rPr>
              <a:t>Increased </a:t>
            </a:r>
            <a:r>
              <a:rPr sz="1500" b="1" spc="-25" dirty="0">
                <a:latin typeface="Arial"/>
                <a:cs typeface="Arial"/>
              </a:rPr>
              <a:t>team </a:t>
            </a:r>
            <a:r>
              <a:rPr sz="1500" b="1" spc="-40" dirty="0">
                <a:latin typeface="Arial"/>
                <a:cs typeface="Arial"/>
              </a:rPr>
              <a:t>accountability: </a:t>
            </a:r>
            <a:r>
              <a:rPr sz="1500" spc="-40" dirty="0">
                <a:latin typeface="Lucida Sans"/>
                <a:cs typeface="Lucida Sans"/>
              </a:rPr>
              <a:t>There </a:t>
            </a:r>
            <a:r>
              <a:rPr sz="1500" spc="-55" dirty="0">
                <a:latin typeface="Lucida Sans"/>
                <a:cs typeface="Lucida Sans"/>
              </a:rPr>
              <a:t>is </a:t>
            </a:r>
            <a:r>
              <a:rPr sz="1500" spc="-60" dirty="0">
                <a:latin typeface="Lucida Sans"/>
                <a:cs typeface="Lucida Sans"/>
              </a:rPr>
              <a:t>no </a:t>
            </a:r>
            <a:r>
              <a:rPr sz="1500" spc="-50" dirty="0">
                <a:latin typeface="Lucida Sans"/>
                <a:cs typeface="Lucida Sans"/>
              </a:rPr>
              <a:t>project </a:t>
            </a:r>
            <a:r>
              <a:rPr sz="1500" spc="-70" dirty="0">
                <a:latin typeface="Lucida Sans"/>
                <a:cs typeface="Lucida Sans"/>
              </a:rPr>
              <a:t>manager. </a:t>
            </a:r>
            <a:r>
              <a:rPr sz="1500" spc="-55" dirty="0">
                <a:latin typeface="Lucida Sans"/>
                <a:cs typeface="Lucida Sans"/>
              </a:rPr>
              <a:t>Instead, </a:t>
            </a:r>
            <a:r>
              <a:rPr sz="1500" spc="-50" dirty="0">
                <a:latin typeface="Lucida Sans"/>
                <a:cs typeface="Lucida Sans"/>
              </a:rPr>
              <a:t>the </a:t>
            </a:r>
            <a:r>
              <a:rPr sz="1500" spc="-60" dirty="0">
                <a:latin typeface="Lucida Sans"/>
                <a:cs typeface="Lucida Sans"/>
              </a:rPr>
              <a:t>team  </a:t>
            </a:r>
            <a:r>
              <a:rPr sz="1500" spc="-40" dirty="0">
                <a:latin typeface="Lucida Sans"/>
                <a:cs typeface="Lucida Sans"/>
              </a:rPr>
              <a:t>collectively </a:t>
            </a:r>
            <a:r>
              <a:rPr sz="1500" spc="-35" dirty="0">
                <a:latin typeface="Lucida Sans"/>
                <a:cs typeface="Lucida Sans"/>
              </a:rPr>
              <a:t>decides </a:t>
            </a:r>
            <a:r>
              <a:rPr sz="1500" spc="-55" dirty="0">
                <a:latin typeface="Lucida Sans"/>
                <a:cs typeface="Lucida Sans"/>
              </a:rPr>
              <a:t>what </a:t>
            </a:r>
            <a:r>
              <a:rPr sz="1500" spc="-60" dirty="0">
                <a:latin typeface="Lucida Sans"/>
                <a:cs typeface="Lucida Sans"/>
              </a:rPr>
              <a:t>work </a:t>
            </a:r>
            <a:r>
              <a:rPr sz="1500" spc="-45" dirty="0">
                <a:latin typeface="Lucida Sans"/>
                <a:cs typeface="Lucida Sans"/>
              </a:rPr>
              <a:t>they </a:t>
            </a:r>
            <a:r>
              <a:rPr sz="1500" spc="-40" dirty="0">
                <a:latin typeface="Lucida Sans"/>
                <a:cs typeface="Lucida Sans"/>
              </a:rPr>
              <a:t>can </a:t>
            </a:r>
            <a:r>
              <a:rPr sz="1500" spc="-50" dirty="0">
                <a:latin typeface="Lucida Sans"/>
                <a:cs typeface="Lucida Sans"/>
              </a:rPr>
              <a:t>complete </a:t>
            </a:r>
            <a:r>
              <a:rPr sz="1500" spc="-70" dirty="0">
                <a:latin typeface="Lucida Sans"/>
                <a:cs typeface="Lucida Sans"/>
              </a:rPr>
              <a:t>in </a:t>
            </a:r>
            <a:r>
              <a:rPr sz="1500" spc="-30" dirty="0">
                <a:latin typeface="Lucida Sans"/>
                <a:cs typeface="Lucida Sans"/>
              </a:rPr>
              <a:t>each </a:t>
            </a:r>
            <a:r>
              <a:rPr sz="1500" spc="-70" dirty="0">
                <a:latin typeface="Lucida Sans"/>
                <a:cs typeface="Lucida Sans"/>
              </a:rPr>
              <a:t>sprint, </a:t>
            </a:r>
            <a:r>
              <a:rPr sz="1500" spc="-60" dirty="0">
                <a:latin typeface="Lucida Sans"/>
                <a:cs typeface="Lucida Sans"/>
              </a:rPr>
              <a:t>working  </a:t>
            </a:r>
            <a:r>
              <a:rPr sz="1500" spc="-50" dirty="0">
                <a:latin typeface="Lucida Sans"/>
                <a:cs typeface="Lucida Sans"/>
              </a:rPr>
              <a:t>together </a:t>
            </a:r>
            <a:r>
              <a:rPr sz="1500" spc="-55" dirty="0">
                <a:latin typeface="Lucida Sans"/>
                <a:cs typeface="Lucida Sans"/>
              </a:rPr>
              <a:t>collaboratively, </a:t>
            </a:r>
            <a:r>
              <a:rPr sz="1500" spc="-65" dirty="0">
                <a:latin typeface="Lucida Sans"/>
                <a:cs typeface="Lucida Sans"/>
              </a:rPr>
              <a:t>with</a:t>
            </a:r>
            <a:r>
              <a:rPr sz="1500" spc="-75" dirty="0">
                <a:latin typeface="Lucida Sans"/>
                <a:cs typeface="Lucida Sans"/>
              </a:rPr>
              <a:t> </a:t>
            </a:r>
            <a:r>
              <a:rPr sz="1500" spc="-60" dirty="0">
                <a:latin typeface="Lucida Sans"/>
                <a:cs typeface="Lucida Sans"/>
              </a:rPr>
              <a:t>accountability.</a:t>
            </a:r>
            <a:endParaRPr sz="1500" dirty="0">
              <a:latin typeface="Lucida Sans"/>
              <a:cs typeface="Lucida Sans"/>
            </a:endParaRPr>
          </a:p>
          <a:p>
            <a:pPr algn="just">
              <a:spcBef>
                <a:spcPts val="50"/>
              </a:spcBef>
            </a:pPr>
            <a:endParaRPr sz="1500" dirty="0">
              <a:latin typeface="Times New Roman"/>
              <a:cs typeface="Times New Roman"/>
            </a:endParaRPr>
          </a:p>
          <a:p>
            <a:pPr marL="139700" marR="40005" algn="just"/>
            <a:r>
              <a:rPr sz="1500" b="1" spc="-65" dirty="0">
                <a:latin typeface="Arial"/>
                <a:cs typeface="Arial"/>
              </a:rPr>
              <a:t>Easy </a:t>
            </a:r>
            <a:r>
              <a:rPr sz="1500" b="1" spc="-30" dirty="0">
                <a:latin typeface="Arial"/>
                <a:cs typeface="Arial"/>
              </a:rPr>
              <a:t>to </a:t>
            </a:r>
            <a:r>
              <a:rPr sz="1500" b="1" spc="-35" dirty="0">
                <a:latin typeface="Arial"/>
                <a:cs typeface="Arial"/>
              </a:rPr>
              <a:t>accommodate </a:t>
            </a:r>
            <a:r>
              <a:rPr sz="1500" b="1" spc="-50" dirty="0">
                <a:latin typeface="Arial"/>
                <a:cs typeface="Arial"/>
              </a:rPr>
              <a:t>changes: </a:t>
            </a:r>
            <a:r>
              <a:rPr sz="1500" spc="-50" dirty="0">
                <a:latin typeface="Lucida Sans"/>
                <a:cs typeface="Lucida Sans"/>
              </a:rPr>
              <a:t>With </a:t>
            </a:r>
            <a:r>
              <a:rPr sz="1500" spc="-65" dirty="0">
                <a:latin typeface="Lucida Sans"/>
                <a:cs typeface="Lucida Sans"/>
              </a:rPr>
              <a:t>short sprints </a:t>
            </a:r>
            <a:r>
              <a:rPr sz="1500" spc="-50" dirty="0">
                <a:latin typeface="Lucida Sans"/>
                <a:cs typeface="Lucida Sans"/>
              </a:rPr>
              <a:t>and </a:t>
            </a:r>
            <a:r>
              <a:rPr sz="1500" spc="-55" dirty="0">
                <a:latin typeface="Lucida Sans"/>
                <a:cs typeface="Lucida Sans"/>
              </a:rPr>
              <a:t>constant </a:t>
            </a:r>
            <a:r>
              <a:rPr sz="1500" spc="-45" dirty="0">
                <a:latin typeface="Lucida Sans"/>
                <a:cs typeface="Lucida Sans"/>
              </a:rPr>
              <a:t>feedback, </a:t>
            </a:r>
            <a:r>
              <a:rPr sz="1500" spc="-80" dirty="0">
                <a:latin typeface="Lucida Sans"/>
                <a:cs typeface="Lucida Sans"/>
              </a:rPr>
              <a:t>it’s  </a:t>
            </a:r>
            <a:r>
              <a:rPr sz="1500" spc="-35" dirty="0">
                <a:latin typeface="Lucida Sans"/>
                <a:cs typeface="Lucida Sans"/>
              </a:rPr>
              <a:t>easier </a:t>
            </a:r>
            <a:r>
              <a:rPr sz="1500" spc="-65" dirty="0">
                <a:latin typeface="Lucida Sans"/>
                <a:cs typeface="Lucida Sans"/>
              </a:rPr>
              <a:t>to </a:t>
            </a:r>
            <a:r>
              <a:rPr sz="1500" spc="-50" dirty="0">
                <a:latin typeface="Lucida Sans"/>
                <a:cs typeface="Lucida Sans"/>
              </a:rPr>
              <a:t>accommodate</a:t>
            </a:r>
            <a:r>
              <a:rPr sz="1500" spc="-85" dirty="0">
                <a:latin typeface="Lucida Sans"/>
                <a:cs typeface="Lucida Sans"/>
              </a:rPr>
              <a:t> </a:t>
            </a:r>
            <a:r>
              <a:rPr sz="1500" spc="-50" dirty="0">
                <a:latin typeface="Lucida Sans"/>
                <a:cs typeface="Lucida Sans"/>
              </a:rPr>
              <a:t>changes..</a:t>
            </a:r>
            <a:endParaRPr sz="1500" dirty="0">
              <a:latin typeface="Lucida Sans"/>
              <a:cs typeface="Lucida Sans"/>
            </a:endParaRPr>
          </a:p>
          <a:p>
            <a:pPr algn="just">
              <a:spcBef>
                <a:spcPts val="50"/>
              </a:spcBef>
            </a:pPr>
            <a:endParaRPr sz="1500" dirty="0">
              <a:latin typeface="Times New Roman"/>
              <a:cs typeface="Times New Roman"/>
            </a:endParaRPr>
          </a:p>
          <a:p>
            <a:pPr marL="139700" marR="124460" algn="just"/>
            <a:r>
              <a:rPr sz="1500" b="1" spc="-35" dirty="0">
                <a:latin typeface="Arial"/>
                <a:cs typeface="Arial"/>
              </a:rPr>
              <a:t>Increased </a:t>
            </a:r>
            <a:r>
              <a:rPr sz="1500" b="1" spc="-50" dirty="0">
                <a:latin typeface="Arial"/>
                <a:cs typeface="Arial"/>
              </a:rPr>
              <a:t>cost </a:t>
            </a:r>
            <a:r>
              <a:rPr sz="1500" b="1" spc="-60" dirty="0">
                <a:latin typeface="Arial"/>
                <a:cs typeface="Arial"/>
              </a:rPr>
              <a:t>savings: </a:t>
            </a:r>
            <a:r>
              <a:rPr sz="1500" spc="-55" dirty="0">
                <a:latin typeface="Lucida Sans"/>
                <a:cs typeface="Lucida Sans"/>
              </a:rPr>
              <a:t>Constant </a:t>
            </a:r>
            <a:r>
              <a:rPr sz="1500" spc="-65" dirty="0">
                <a:latin typeface="Lucida Sans"/>
                <a:cs typeface="Lucida Sans"/>
              </a:rPr>
              <a:t>communication </a:t>
            </a:r>
            <a:r>
              <a:rPr sz="1500" spc="-45" dirty="0">
                <a:latin typeface="Lucida Sans"/>
                <a:cs typeface="Lucida Sans"/>
              </a:rPr>
              <a:t>ensures </a:t>
            </a:r>
            <a:r>
              <a:rPr sz="1500" spc="-50" dirty="0">
                <a:latin typeface="Lucida Sans"/>
                <a:cs typeface="Lucida Sans"/>
              </a:rPr>
              <a:t>the </a:t>
            </a:r>
            <a:r>
              <a:rPr sz="1500" spc="-60" dirty="0">
                <a:latin typeface="Lucida Sans"/>
                <a:cs typeface="Lucida Sans"/>
              </a:rPr>
              <a:t>team </a:t>
            </a:r>
            <a:r>
              <a:rPr sz="1500" spc="-55" dirty="0">
                <a:latin typeface="Lucida Sans"/>
                <a:cs typeface="Lucida Sans"/>
              </a:rPr>
              <a:t>is </a:t>
            </a:r>
            <a:r>
              <a:rPr sz="1500" spc="-35" dirty="0">
                <a:latin typeface="Lucida Sans"/>
                <a:cs typeface="Lucida Sans"/>
              </a:rPr>
              <a:t>aware  </a:t>
            </a:r>
            <a:r>
              <a:rPr sz="1500" spc="-65" dirty="0">
                <a:latin typeface="Lucida Sans"/>
                <a:cs typeface="Lucida Sans"/>
              </a:rPr>
              <a:t>of </a:t>
            </a:r>
            <a:r>
              <a:rPr sz="1500" spc="-55" dirty="0">
                <a:latin typeface="Lucida Sans"/>
                <a:cs typeface="Lucida Sans"/>
              </a:rPr>
              <a:t>all </a:t>
            </a:r>
            <a:r>
              <a:rPr sz="1500" spc="-45" dirty="0">
                <a:latin typeface="Lucida Sans"/>
                <a:cs typeface="Lucida Sans"/>
              </a:rPr>
              <a:t>issues </a:t>
            </a:r>
            <a:r>
              <a:rPr sz="1500" spc="-50" dirty="0">
                <a:latin typeface="Lucida Sans"/>
                <a:cs typeface="Lucida Sans"/>
              </a:rPr>
              <a:t>and </a:t>
            </a:r>
            <a:r>
              <a:rPr sz="1500" spc="-40" dirty="0">
                <a:latin typeface="Lucida Sans"/>
                <a:cs typeface="Lucida Sans"/>
              </a:rPr>
              <a:t>changes </a:t>
            </a:r>
            <a:r>
              <a:rPr sz="1500" spc="-65" dirty="0">
                <a:latin typeface="Lucida Sans"/>
                <a:cs typeface="Lucida Sans"/>
              </a:rPr>
              <a:t>sooner, </a:t>
            </a:r>
            <a:r>
              <a:rPr sz="1500" spc="-55" dirty="0">
                <a:latin typeface="Lucida Sans"/>
                <a:cs typeface="Lucida Sans"/>
              </a:rPr>
              <a:t>helping </a:t>
            </a:r>
            <a:r>
              <a:rPr sz="1500" spc="-65" dirty="0">
                <a:latin typeface="Lucida Sans"/>
                <a:cs typeface="Lucida Sans"/>
              </a:rPr>
              <a:t>to </a:t>
            </a:r>
            <a:r>
              <a:rPr sz="1500" spc="-45" dirty="0">
                <a:latin typeface="Lucida Sans"/>
                <a:cs typeface="Lucida Sans"/>
              </a:rPr>
              <a:t>lower expenses </a:t>
            </a:r>
            <a:r>
              <a:rPr sz="1500" spc="-50" dirty="0">
                <a:latin typeface="Lucida Sans"/>
                <a:cs typeface="Lucida Sans"/>
              </a:rPr>
              <a:t>and </a:t>
            </a:r>
            <a:r>
              <a:rPr sz="1500" spc="-40" dirty="0">
                <a:latin typeface="Lucida Sans"/>
                <a:cs typeface="Lucida Sans"/>
              </a:rPr>
              <a:t>increase  </a:t>
            </a:r>
            <a:r>
              <a:rPr sz="1500" spc="-70" dirty="0">
                <a:latin typeface="Lucida Sans"/>
                <a:cs typeface="Lucida Sans"/>
              </a:rPr>
              <a:t>quality.</a:t>
            </a:r>
            <a:endParaRPr sz="1500" dirty="0">
              <a:latin typeface="Lucida Sans"/>
              <a:cs typeface="Lucida Sans"/>
            </a:endParaRPr>
          </a:p>
        </p:txBody>
      </p:sp>
      <p:sp>
        <p:nvSpPr>
          <p:cNvPr id="3" name="object 3"/>
          <p:cNvSpPr txBox="1">
            <a:spLocks noGrp="1"/>
          </p:cNvSpPr>
          <p:nvPr>
            <p:ph type="title"/>
          </p:nvPr>
        </p:nvSpPr>
        <p:spPr>
          <a:xfrm>
            <a:off x="3200400" y="304800"/>
            <a:ext cx="2205990" cy="299720"/>
          </a:xfrm>
          <a:prstGeom prst="rect">
            <a:avLst/>
          </a:prstGeom>
        </p:spPr>
        <p:txBody>
          <a:bodyPr vert="horz" wrap="square" lIns="0" tIns="12700" rIns="0" bIns="0" rtlCol="0">
            <a:spAutoFit/>
          </a:bodyPr>
          <a:lstStyle/>
          <a:p>
            <a:pPr marL="12700">
              <a:lnSpc>
                <a:spcPct val="100000"/>
              </a:lnSpc>
              <a:spcBef>
                <a:spcPts val="100"/>
              </a:spcBef>
            </a:pPr>
            <a:r>
              <a:rPr spc="-70" dirty="0">
                <a:solidFill>
                  <a:srgbClr val="3F2559"/>
                </a:solidFill>
              </a:rPr>
              <a:t>Advantages </a:t>
            </a:r>
            <a:r>
              <a:rPr spc="-50" dirty="0">
                <a:solidFill>
                  <a:srgbClr val="3F2559"/>
                </a:solidFill>
              </a:rPr>
              <a:t>of</a:t>
            </a:r>
            <a:r>
              <a:rPr spc="-120" dirty="0">
                <a:solidFill>
                  <a:srgbClr val="3F2559"/>
                </a:solidFill>
              </a:rPr>
              <a:t> </a:t>
            </a:r>
            <a:r>
              <a:rPr spc="-100" dirty="0">
                <a:solidFill>
                  <a:srgbClr val="3F2559"/>
                </a:solidFill>
              </a:rPr>
              <a:t>Scrum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45"/>
              </a:lnSpc>
            </a:pPr>
            <a:r>
              <a:rPr spc="-105" dirty="0"/>
              <a:t>pg</a:t>
            </a:r>
            <a:r>
              <a:rPr spc="-140" dirty="0"/>
              <a:t> </a:t>
            </a:r>
            <a:r>
              <a:rPr sz="4500" spc="-172" baseline="-12962" dirty="0"/>
              <a:t>10</a:t>
            </a:r>
            <a:endParaRPr sz="4500" baseline="-12962"/>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05E9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4138</Words>
  <Application>Microsoft Office PowerPoint</Application>
  <PresentationFormat>Custom</PresentationFormat>
  <Paragraphs>241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Lucida Sans</vt:lpstr>
      <vt:lpstr>Times New Roman</vt:lpstr>
      <vt:lpstr>Office Theme</vt:lpstr>
      <vt:lpstr>PowerPoint Presentation</vt:lpstr>
      <vt:lpstr>Introduction</vt:lpstr>
      <vt:lpstr>Agile Overview</vt:lpstr>
      <vt:lpstr>Agile Development Cycle</vt:lpstr>
      <vt:lpstr>Advantages of Agile</vt:lpstr>
      <vt:lpstr>Disadvantages of Agile</vt:lpstr>
      <vt:lpstr>Top Methodologies Used to  Implement Agile</vt:lpstr>
      <vt:lpstr>Scrum Methodology</vt:lpstr>
      <vt:lpstr>Advantages of Scrum</vt:lpstr>
      <vt:lpstr>Disadvantages of Scrum</vt:lpstr>
      <vt:lpstr>Roles in Scrum</vt:lpstr>
      <vt:lpstr>Steps in the Scrum Process</vt:lpstr>
      <vt:lpstr>Tools and Artifacts in Scrum</vt:lpstr>
      <vt:lpstr>Kanban  Methodology</vt:lpstr>
      <vt:lpstr>About the Kanban Board</vt:lpstr>
      <vt:lpstr>Advantages of Kanban</vt:lpstr>
      <vt:lpstr>Disadvantages of Kanban</vt:lpstr>
      <vt:lpstr>Core Practices and Principles of Kanban</vt:lpstr>
      <vt:lpstr>Other Agile Methodologies</vt:lpstr>
      <vt:lpstr>How to Get Started with Agile</vt:lpstr>
      <vt:lpstr>3 Ways to Implement Agile Practices</vt:lpstr>
      <vt:lpstr>Finding the Best Agile Tool</vt:lpstr>
      <vt:lpstr>Wrap Up: A More Agile Way to Manage Work</vt:lpstr>
      <vt:lpstr>About Smartsheet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Sabbir M. Saleh</cp:lastModifiedBy>
  <cp:revision>17</cp:revision>
  <dcterms:created xsi:type="dcterms:W3CDTF">2020-01-05T19:41:33Z</dcterms:created>
  <dcterms:modified xsi:type="dcterms:W3CDTF">2020-01-05T20:49:30Z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2016-06-23T00:00:00Z</vt:filetime>
  </property>
  <property fmtid="{D5CDD505-2E9C-101B-9397-08002B2CF9AE}" pid="3" name="Creator">
    <vt:lpwstr>Adobe InDesign CC 2015 (Macintosh)</vt:lpwstr>
  </property>
  <property fmtid="{D5CDD505-2E9C-101B-9397-08002B2CF9AE}" pid="4" name="LastSaved">
    <vt:filetime>2020-01-05T00:00:00Z</vt:filetime>
  </property>
</Properties>
</file>