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6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1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0.xml" ContentType="application/vnd.openxmlformats-officedocument.presentationml.slide+xml"/>
  <Override PartName="/ppt/slides/slide44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2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slides/slide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4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60" r:id="rId5"/>
    <p:sldId id="304" r:id="rId6"/>
    <p:sldId id="30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8" r:id="rId16"/>
    <p:sldId id="269" r:id="rId17"/>
    <p:sldId id="270" r:id="rId18"/>
    <p:sldId id="288" r:id="rId19"/>
    <p:sldId id="289" r:id="rId20"/>
    <p:sldId id="290" r:id="rId21"/>
    <p:sldId id="291" r:id="rId22"/>
    <p:sldId id="292" r:id="rId23"/>
    <p:sldId id="310" r:id="rId24"/>
    <p:sldId id="311" r:id="rId25"/>
    <p:sldId id="317" r:id="rId26"/>
    <p:sldId id="313" r:id="rId27"/>
    <p:sldId id="314" r:id="rId28"/>
    <p:sldId id="315" r:id="rId29"/>
    <p:sldId id="287" r:id="rId30"/>
    <p:sldId id="272" r:id="rId31"/>
    <p:sldId id="273" r:id="rId32"/>
    <p:sldId id="274" r:id="rId33"/>
    <p:sldId id="276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16" r:id="rId52"/>
    <p:sldId id="302" r:id="rId53"/>
    <p:sldId id="303" r:id="rId54"/>
  </p:sldIdLst>
  <p:sldSz cx="9144000" cy="6858000" type="screen4x3"/>
  <p:notesSz cx="6653213" cy="9664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lvl1pPr marL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1pPr>
    <a:lvl2pPr marL="4572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2pPr>
    <a:lvl3pPr marL="9144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3pPr>
    <a:lvl4pPr marL="13716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4pPr>
    <a:lvl5pPr marL="18288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5pPr>
    <a:lvl6pPr marL="22860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6pPr>
    <a:lvl7pPr marL="27432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7pPr>
    <a:lvl8pPr marL="32004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8pPr>
    <a:lvl9pPr marL="36576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" Type="http://schemas.openxmlformats.org/officeDocument/2006/relationships/slide" Target="slides/slide1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" Type="http://schemas.openxmlformats.org/officeDocument/2006/relationships/slide" Target="slides/slide2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" Type="http://schemas.openxmlformats.org/officeDocument/2006/relationships/slide" Target="slides/slide3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tableStyles" Target="tableStyle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es Placeholder 2049"/>
          <p:cNvSpPr>
            <a:spLocks noGrp="1" noEditPoints="1"/>
          </p:cNvSpPr>
          <p:nvPr>
            <p:ph type="body" sz="quarter" idx="3"/>
          </p:nvPr>
        </p:nvSpPr>
        <p:spPr>
          <a:xfrm>
            <a:off x="887413" y="4589463"/>
            <a:ext cx="4878387" cy="434975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lIns="91981" tIns="45183" rIns="91981" bIns="45183">
            <a:no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51" name="Slide Image Placeholder 2050"/>
          <p:cNvSpPr>
            <a:spLocks noGrp="1" noEditPoints="1" noTextEdit="1"/>
          </p:cNvSpPr>
          <p:nvPr>
            <p:ph type="sldImg" idx="2"/>
          </p:nvPr>
        </p:nvSpPr>
        <p:spPr>
          <a:xfrm>
            <a:off x="920750" y="731838"/>
            <a:ext cx="4813300" cy="3609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anchor="ctr"/>
          <a:lstStyle/>
          <a:p>
            <a:pPr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5121"/>
          <p:cNvSpPr>
            <a:spLocks noGrp="1" noEditPoints="1"/>
          </p:cNvSpPr>
          <p:nvPr>
            <p:ph type="sldImg"/>
          </p:nvPr>
        </p:nvSpPr>
        <p:spPr>
          <a:xfrm>
            <a:off x="920750" y="731838"/>
            <a:ext cx="4813300" cy="3609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</a:ln>
        </p:spPr>
        <p:txBody>
          <a:bodyPr/>
          <a:lstStyle/>
          <a:p>
            <a:pPr>
              <a:buNone/>
            </a:pPr>
          </a:p>
        </p:txBody>
      </p:sp>
      <p:sp>
        <p:nvSpPr>
          <p:cNvPr id="5123" name="Text Placeholder 5122"/>
          <p:cNvSpPr>
            <a:spLocks noGrp="1" noEditPoints="1"/>
          </p:cNvSpPr>
          <p:nvPr>
            <p:ph type="body" idx="1"/>
          </p:nvPr>
        </p:nvSpPr>
        <p:spPr>
          <a:xfrm>
            <a:off x="887413" y="4589463"/>
            <a:ext cx="4878387" cy="43497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981" tIns="45183" rIns="91981" bIns="45183" anchor="t">
            <a:noAutofit/>
          </a:bodyPr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ctr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457200" y="1604772"/>
            <a:ext cx="8229600" cy="4505706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6629400" y="274320"/>
            <a:ext cx="2057400" cy="5849874"/>
          </a:xfrm>
          <a:prstGeom prst="rect">
            <a:avLst/>
          </a:prstGeom>
        </p:spPr>
        <p:txBody>
          <a:bodyPr vert="eaVert" anchor="ctr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457200" y="274320"/>
            <a:ext cx="6016752" cy="584987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ctr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57200" y="1604772"/>
            <a:ext cx="8229600" cy="4505706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ctr"/>
          <a:lstStyle/>
          <a:p>
            <a:pPr>
              <a:buNone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ctr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457200" y="1604772"/>
            <a:ext cx="4023360" cy="4505706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654296" y="1604772"/>
            <a:ext cx="4023360" cy="4505706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ctr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idx="3"/>
          </p:nvPr>
        </p:nvSpPr>
        <p:spPr>
          <a:xfrm>
            <a:off x="4645025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half" idx="4"/>
          </p:nvPr>
        </p:nvSpPr>
        <p:spPr>
          <a:xfrm>
            <a:off x="4645025" y="2174875"/>
            <a:ext cx="4040188" cy="3951288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  <a:lvl2pPr>
              <a:defRPr sz="30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  <a:lvl6pPr>
              <a:defRPr sz="22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anchor="t"/>
          <a:lstStyle>
            <a:lvl1pPr>
              <a:buNone/>
              <a:defRPr sz="3200"/>
            </a:lvl1pPr>
            <a:lvl2pPr>
              <a:buNone/>
              <a:defRPr sz="3000"/>
            </a:lvl2pPr>
            <a:lvl3pPr>
              <a:buNone/>
              <a:defRPr sz="2800"/>
            </a:lvl3pPr>
            <a:lvl4pPr>
              <a:buNone/>
              <a:defRPr sz="2600"/>
            </a:lvl4pPr>
            <a:lvl5pPr>
              <a:buNone/>
              <a:defRPr sz="2400"/>
            </a:lvl5pPr>
            <a:lvl6pPr>
              <a:buNone/>
              <a:defRPr sz="2200"/>
            </a:lvl6pPr>
            <a:lvl7pPr>
              <a:buNone/>
              <a:defRPr sz="2000"/>
            </a:lvl7pPr>
            <a:lvl8pPr>
              <a:buNone/>
              <a:defRPr sz="2000"/>
            </a:lvl8pPr>
            <a:lvl9pPr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792288" y="5367338"/>
            <a:ext cx="5486401" cy="8048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andard.po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025"/>
          <p:cNvSpPr>
            <a:spLocks noGrp="1" noEditPoints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lIns="90488" tIns="44450" rIns="90488" bIns="44450" anchor="ctr">
            <a:noAutofit/>
          </a:bodyPr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 noEditPoints="1"/>
          </p:cNvSpPr>
          <p:nvPr>
            <p:ph type="body" idx="1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lIns="90488" tIns="44450" rIns="90488" bIns="44450"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marL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3200" b="1" i="1" u="none" baseline="0">
          <a:solidFill>
            <a:srgbClr val="063DE8"/>
          </a:solidFill>
          <a:latin typeface="Arial" pitchFamily="34" charset="0"/>
        </a:defRPr>
      </a:lvl1pPr>
      <a:lvl2pPr marL="457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3200" b="1" i="1" u="none" baseline="0">
          <a:solidFill>
            <a:srgbClr val="063DE8"/>
          </a:solidFill>
          <a:latin typeface="Arial" pitchFamily="34" charset="0"/>
        </a:defRPr>
      </a:lvl2pPr>
      <a:lvl3pPr marL="914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3200" b="1" i="1" u="none" baseline="0">
          <a:solidFill>
            <a:srgbClr val="063DE8"/>
          </a:solidFill>
          <a:latin typeface="Arial" pitchFamily="34" charset="0"/>
        </a:defRPr>
      </a:lvl3pPr>
      <a:lvl4pPr marL="1371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3200" b="1" i="1" u="none" baseline="0">
          <a:solidFill>
            <a:srgbClr val="063DE8"/>
          </a:solidFill>
          <a:latin typeface="Arial" pitchFamily="34" charset="0"/>
        </a:defRPr>
      </a:lvl4pPr>
      <a:lvl5pPr marL="18288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3200" b="1" i="1" u="none" baseline="0">
          <a:solidFill>
            <a:srgbClr val="063DE8"/>
          </a:solidFill>
          <a:latin typeface="Arial" pitchFamily="34" charset="0"/>
        </a:defRPr>
      </a:lvl5pPr>
      <a:lvl6pPr marL="22860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3200" b="1" i="1" u="none" baseline="0">
          <a:solidFill>
            <a:srgbClr val="063DE8"/>
          </a:solidFill>
          <a:latin typeface="Arial" pitchFamily="34" charset="0"/>
        </a:defRPr>
      </a:lvl6pPr>
      <a:lvl7pPr marL="2743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3200" b="1" i="1" u="none" baseline="0">
          <a:solidFill>
            <a:srgbClr val="063DE8"/>
          </a:solidFill>
          <a:latin typeface="Arial" pitchFamily="34" charset="0"/>
        </a:defRPr>
      </a:lvl7pPr>
      <a:lvl8pPr marL="3200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3200" b="1" i="1" u="none" baseline="0">
          <a:solidFill>
            <a:srgbClr val="063DE8"/>
          </a:solidFill>
          <a:latin typeface="Arial" pitchFamily="34" charset="0"/>
        </a:defRPr>
      </a:lvl8pPr>
      <a:lvl9pPr marL="3657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3200" b="1" i="1" u="none" baseline="0">
          <a:solidFill>
            <a:srgbClr val="063DE8"/>
          </a:solidFill>
          <a:latin typeface="Arial" pitchFamily="34" charset="0"/>
        </a:defRPr>
      </a:lvl9pPr>
    </p:titleStyle>
    <p:bodyStyle>
      <a:lvl1pPr marL="34290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tabLst/>
        <a:defRPr kumimoji="0" sz="2800" b="1" i="0" u="none" baseline="0">
          <a:solidFill>
            <a:schemeClr val="tx1"/>
          </a:solidFill>
          <a:latin typeface="Arial" pitchFamily="34" charset="0"/>
        </a:defRPr>
      </a:lvl1pPr>
      <a:lvl2pPr marL="742950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tabLst/>
        <a:defRPr kumimoji="0" sz="2400" b="1" i="0" u="none" baseline="0">
          <a:solidFill>
            <a:srgbClr val="063DE8"/>
          </a:solidFill>
          <a:latin typeface="Arial" pitchFamily="34" charset="0"/>
        </a:defRPr>
      </a:lvl2pPr>
      <a:lvl3pPr marL="11430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tabLst/>
        <a:defRPr kumimoji="0" sz="2400" b="1" i="0" u="none" baseline="0">
          <a:solidFill>
            <a:schemeClr val="tx1"/>
          </a:solidFill>
          <a:latin typeface="Arial" pitchFamily="34" charset="0"/>
        </a:defRPr>
      </a:lvl3pPr>
      <a:lvl4pPr marL="16002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tabLst/>
        <a:defRPr kumimoji="0" sz="1800" b="1" i="0" u="none" baseline="0">
          <a:solidFill>
            <a:schemeClr val="tx1"/>
          </a:solidFill>
          <a:latin typeface="Arial" pitchFamily="34" charset="0"/>
        </a:defRPr>
      </a:lvl4pPr>
      <a:lvl5pPr marL="20574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5pPr>
      <a:lvl6pPr marL="25146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6pPr>
      <a:lvl7pPr marL="29718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7pPr>
      <a:lvl8pPr marL="34290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8pPr>
      <a:lvl9pPr marL="38862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9pPr>
    </p:bodyStyle>
    <p:otherStyle>
      <a:lvl1pPr marL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1pPr>
      <a:lvl2pPr marL="457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2pPr>
      <a:lvl3pPr marL="914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3pPr>
      <a:lvl4pPr marL="1371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4pPr>
      <a:lvl5pPr marL="18288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5pPr>
      <a:lvl6pPr marL="22860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6pPr>
      <a:lvl7pPr marL="2743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7pPr>
      <a:lvl8pPr marL="3200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8pPr>
      <a:lvl9pPr marL="3657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097"/>
          <p:cNvPicPr>
            <a:picLocks noChangeAspect="0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381000"/>
            <a:ext cx="2832100" cy="2646363"/>
          </a:xfrm>
          <a:prstGeom prst="rect">
            <a:avLst/>
          </a:prstGeom>
          <a:noFill/>
          <a:ln w="12700">
            <a:noFill/>
            <a:prstDash val="dash"/>
          </a:ln>
        </p:spPr>
      </p:pic>
      <p:pic>
        <p:nvPicPr>
          <p:cNvPr id="4099" name="Picture 4098"/>
          <p:cNvPicPr>
            <a:picLocks noChangeAspect="0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152400"/>
            <a:ext cx="3289300" cy="2814638"/>
          </a:xfrm>
          <a:prstGeom prst="rect">
            <a:avLst/>
          </a:prstGeom>
          <a:noFill/>
          <a:ln w="12700">
            <a:noFill/>
            <a:prstDash val="dash"/>
          </a:ln>
        </p:spPr>
      </p:pic>
      <p:sp>
        <p:nvSpPr>
          <p:cNvPr id="4100" name="Title 4099"/>
          <p:cNvSpPr>
            <a:spLocks noGrp="1" noEditPoints="1"/>
          </p:cNvSpPr>
          <p:nvPr>
            <p:ph type="ctrTitle" idx="4294967295"/>
          </p:nvPr>
        </p:nvSpPr>
        <p:spPr>
          <a:xfrm>
            <a:off x="685800" y="2895600"/>
            <a:ext cx="7848600" cy="1676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488" tIns="44450" rIns="90488" bIns="44450" anchor="ctr">
            <a:noAutofit/>
          </a:bodyPr>
          <a:lstStyle>
            <a:lvl1pPr marL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3200" b="1" i="1" u="none" baseline="0">
                <a:solidFill>
                  <a:srgbClr val="063DE8"/>
                </a:solidFill>
                <a:latin typeface="Arial" pitchFamily="34" charset="0"/>
              </a:defRPr>
            </a:lvl1pPr>
            <a:lvl2pPr marL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3200" b="1" i="1" u="none" baseline="0">
                <a:solidFill>
                  <a:srgbClr val="063DE8"/>
                </a:solidFill>
                <a:latin typeface="Arial" pitchFamily="34" charset="0"/>
              </a:defRPr>
            </a:lvl2pPr>
            <a:lvl3pPr marL="914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3200" b="1" i="1" u="none" baseline="0">
                <a:solidFill>
                  <a:srgbClr val="063DE8"/>
                </a:solidFill>
                <a:latin typeface="Arial" pitchFamily="34" charset="0"/>
              </a:defRPr>
            </a:lvl3pPr>
            <a:lvl4pPr marL="1371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3200" b="1" i="1" u="none" baseline="0">
                <a:solidFill>
                  <a:srgbClr val="063DE8"/>
                </a:solidFill>
                <a:latin typeface="Arial" pitchFamily="34" charset="0"/>
              </a:defRPr>
            </a:lvl4pPr>
            <a:lvl5pPr marL="1828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3200" b="1" i="1" u="none" baseline="0">
                <a:solidFill>
                  <a:srgbClr val="063DE8"/>
                </a:solidFill>
                <a:latin typeface="Arial" pitchFamily="34" charset="0"/>
              </a:defRPr>
            </a:lvl5pPr>
            <a:lvl6pPr marL="22860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3200" b="1" i="1" u="none" baseline="0">
                <a:solidFill>
                  <a:srgbClr val="063DE8"/>
                </a:solidFill>
                <a:latin typeface="Arial" pitchFamily="34" charset="0"/>
              </a:defRPr>
            </a:lvl6pPr>
            <a:lvl7pPr marL="2743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3200" b="1" i="1" u="none" baseline="0">
                <a:solidFill>
                  <a:srgbClr val="063DE8"/>
                </a:solidFill>
                <a:latin typeface="Arial" pitchFamily="34" charset="0"/>
              </a:defRPr>
            </a:lvl7pPr>
            <a:lvl8pPr marL="3200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3200" b="1" i="1" u="none" baseline="0">
                <a:solidFill>
                  <a:srgbClr val="063DE8"/>
                </a:solidFill>
                <a:latin typeface="Arial" pitchFamily="34" charset="0"/>
              </a:defRPr>
            </a:lvl8pPr>
            <a:lvl9pPr marL="3657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3200" b="1" i="1" u="none" baseline="0">
                <a:solidFill>
                  <a:srgbClr val="063DE8"/>
                </a:solidFill>
                <a:latin typeface="Arial" pitchFamily="34" charset="0"/>
              </a:defRPr>
            </a:lvl9pPr>
          </a:lstStyle>
          <a:p>
            <a:pPr algn="ctr">
              <a:buNone/>
            </a:pPr>
            <a:r>
              <a:t>Advanced Java Programming</a:t>
            </a:r>
            <a:br/>
            <a:r>
              <a:t> </a:t>
            </a:r>
            <a:br/>
            <a:r>
              <a:rPr sz="2800"/>
              <a:t>Unit One: Networking</a:t>
            </a:r>
            <a:br/>
            <a:r>
              <a:t> </a:t>
            </a:r>
          </a:p>
        </p:txBody>
      </p:sp>
      <p:sp>
        <p:nvSpPr>
          <p:cNvPr id="4101" name="Subtitle 4100"/>
          <p:cNvSpPr>
            <a:spLocks noGrp="1" noEditPoints="1"/>
          </p:cNvSpPr>
          <p:nvPr>
            <p:ph type="subTitle" idx="4294967295"/>
          </p:nvPr>
        </p:nvSpPr>
        <p:spPr>
          <a:xfrm>
            <a:off x="990600" y="4876800"/>
            <a:ext cx="7162800" cy="1752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488" tIns="44450" rIns="90488" bIns="44450" anchor="t">
            <a:noAutofit/>
          </a:bodyPr>
          <a:lstStyle>
            <a:lvl1pPr marL="342900" indent="-342900" algn="ctr">
              <a:buNone/>
            </a:lvl1pPr>
            <a:lvl2pPr marL="742950" indent="-285750" algn="ctr">
              <a:buNone/>
            </a:lvl2pPr>
            <a:lvl3pPr marL="1143000" lvl="1" indent="-228600" algn="ctr">
              <a:buNone/>
            </a:lvl3pPr>
            <a:lvl4pPr marL="1600200" lvl="2" indent="-228600" algn="ctr">
              <a:buNone/>
            </a:lvl4pPr>
            <a:lvl5pPr marL="2057400" lvl="3" indent="-228600" algn="ctr">
              <a:buNone/>
            </a:lvl5pPr>
            <a:lvl6pPr marL="2286000" lvl="4" algn="ctr">
              <a:buNone/>
            </a:lvl6pPr>
            <a:lvl7pPr marL="2743200" lvl="4" algn="ctr">
              <a:buNone/>
            </a:lvl7pPr>
            <a:lvl8pPr marL="3200400" lvl="4" algn="ctr">
              <a:buNone/>
            </a:lvl8pPr>
            <a:lvl9pPr marL="3657600" lvl="4" algn="ctr">
              <a:buNone/>
            </a:lvl9pPr>
          </a:lstStyle>
          <a:p>
            <a:pPr>
              <a:buNone/>
            </a:pPr>
            <a:r>
              <a:t>Gareth Lee</a:t>
            </a:r>
          </a:p>
          <a:p>
            <a:pPr>
              <a:buNone/>
            </a:pPr>
            <a:r>
              <a:rPr sz="2000"/>
              <a:t>Department of Electrical and Electronic Engineering,</a:t>
            </a:r>
          </a:p>
          <a:p>
            <a:pPr>
              <a:buNone/>
            </a:pPr>
            <a:r>
              <a:rPr sz="2000"/>
              <a:t>University of Western Australia</a:t>
            </a:r>
          </a:p>
        </p:txBody>
      </p:sp>
      <p:sp>
        <p:nvSpPr>
          <p:cNvPr id="4102" name="Rectangle 4101"/>
          <p:cNvSpPr/>
          <p:nvPr/>
        </p:nvSpPr>
        <p:spPr>
          <a:xfrm>
            <a:off x="7767638" y="452438"/>
            <a:ext cx="1000125" cy="527050"/>
          </a:xfrm>
          <a:prstGeom prst="rect">
            <a:avLst/>
          </a:prstGeom>
          <a:solidFill>
            <a:srgbClr val="FC0128"/>
          </a:solidFill>
          <a:ln w="12700">
            <a:noFill/>
            <a:prstDash val="dash"/>
          </a:ln>
        </p:spPr>
        <p:txBody>
          <a:bodyPr lIns="90488" tIns="44450" rIns="90488" bIns="44450">
            <a:noAutofit/>
          </a:bodyPr>
          <a:lstStyle/>
          <a:p>
            <a:pPr algn="ctr">
              <a:buNone/>
            </a:pPr>
            <a:r>
              <a:rPr sz="1400">
                <a:solidFill>
                  <a:srgbClr val="FFFF00"/>
                </a:solidFill>
              </a:rPr>
              <a:t>John</a:t>
            </a:r>
            <a:endParaRPr sz="1400"/>
          </a:p>
          <a:p>
            <a:pPr algn="ctr">
              <a:buNone/>
            </a:pPr>
            <a:r>
              <a:rPr sz="1400">
                <a:solidFill>
                  <a:srgbClr val="FFFF00"/>
                </a:solidFill>
              </a:rPr>
              <a:t>Morris</a:t>
            </a:r>
          </a:p>
        </p:txBody>
      </p:sp>
      <p:sp>
        <p:nvSpPr>
          <p:cNvPr id="4103" name="Rectangle 4102"/>
          <p:cNvSpPr/>
          <p:nvPr/>
        </p:nvSpPr>
        <p:spPr>
          <a:xfrm>
            <a:off x="2509838" y="239713"/>
            <a:ext cx="842962" cy="514350"/>
          </a:xfrm>
          <a:prstGeom prst="rect">
            <a:avLst/>
          </a:prstGeom>
          <a:solidFill>
            <a:srgbClr val="FC0128"/>
          </a:solidFill>
          <a:ln w="12700">
            <a:noFill/>
            <a:prstDash val="dash"/>
          </a:ln>
        </p:spPr>
        <p:txBody>
          <a:bodyPr lIns="90488" tIns="44450" rIns="90488" bIns="44450">
            <a:noAutofit/>
          </a:bodyPr>
          <a:lstStyle/>
          <a:p>
            <a:pPr algn="ctr">
              <a:buNone/>
            </a:pPr>
            <a:r>
              <a:rPr sz="1400">
                <a:solidFill>
                  <a:srgbClr val="FFFF00"/>
                </a:solidFill>
              </a:rPr>
              <a:t>Gareth</a:t>
            </a:r>
            <a:br>
              <a:rPr sz="1400">
                <a:solidFill>
                  <a:srgbClr val="FFFF00"/>
                </a:solidFill>
              </a:rPr>
            </a:br>
            <a:r>
              <a:rPr sz="1400">
                <a:solidFill>
                  <a:srgbClr val="FFFF00"/>
                </a:solidFill>
              </a:rPr>
              <a:t>Lee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le 198657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Next Generation Internet</a:t>
            </a:r>
          </a:p>
        </p:txBody>
      </p:sp>
      <p:sp>
        <p:nvSpPr>
          <p:cNvPr id="198659" name="Text Placeholder 198658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The solution is IPv6 which uses 128 bit addresses</a:t>
            </a:r>
          </a:p>
          <a:p>
            <a:r>
              <a:t>Improves services such as multicasting and secure communication</a:t>
            </a:r>
          </a:p>
          <a:p>
            <a:r>
              <a:t>Several addresses per m</a:t>
            </a:r>
            <a:r>
              <a:rPr baseline="30000"/>
              <a:t>2</a:t>
            </a:r>
            <a:r>
              <a:t> of the Earth’s surface (3.4 x 10</a:t>
            </a:r>
            <a:r>
              <a:rPr baseline="30000"/>
              <a:t>38</a:t>
            </a:r>
            <a:r>
              <a:t> to be precise)</a:t>
            </a:r>
          </a:p>
          <a:p>
            <a:r>
              <a:t>Not yet widely deployed by ISPs</a:t>
            </a:r>
          </a:p>
          <a:p>
            <a:r>
              <a:t>Perhaps widely deployed in 2-4 years</a:t>
            </a:r>
          </a:p>
          <a:p>
            <a:r>
              <a:t>Well written Java software should move to IPv6 without modification/recompilation</a:t>
            </a:r>
          </a:p>
          <a:p>
            <a:pPr lvl="1"/>
            <a:r>
              <a:t>One benefit of abstracted APIs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le 199681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IP Addresses and Java</a:t>
            </a:r>
          </a:p>
        </p:txBody>
      </p:sp>
      <p:sp>
        <p:nvSpPr>
          <p:cNvPr id="199683" name="Text Placeholder 199682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Java has a class </a:t>
            </a:r>
            <a:r>
              <a:rPr sz="2400">
                <a:latin typeface="Courier New" pitchFamily="49" charset="0"/>
              </a:rPr>
              <a:t>java.net.InetAddress</a:t>
            </a:r>
            <a:r>
              <a:t> which abstracts network addresses</a:t>
            </a:r>
          </a:p>
          <a:p>
            <a:r>
              <a:t>Serves three main purposes:</a:t>
            </a:r>
          </a:p>
          <a:p>
            <a:pPr lvl="1"/>
            <a:r>
              <a:t>Encapsulates an address</a:t>
            </a:r>
          </a:p>
          <a:p>
            <a:pPr lvl="1"/>
            <a:r>
              <a:t>Performs name lookup (converting a host name into an IP address)</a:t>
            </a:r>
          </a:p>
          <a:p>
            <a:pPr lvl="1"/>
            <a:r>
              <a:t>Performs reverse lookup (converting the address into a host name)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200705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java.net.InetAddress (1)</a:t>
            </a:r>
          </a:p>
        </p:txBody>
      </p:sp>
      <p:sp>
        <p:nvSpPr>
          <p:cNvPr id="200707" name="Text Placeholder 200706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Abstraction of a network address</a:t>
            </a:r>
          </a:p>
          <a:p>
            <a:r>
              <a:t>Currently uses IPv4 (a 32 bit address)</a:t>
            </a:r>
          </a:p>
          <a:p>
            <a:r>
              <a:t>Will support other address formats in future</a:t>
            </a:r>
          </a:p>
          <a:p>
            <a:r>
              <a:t>Allows an address to be obtained from a host name and vice versa</a:t>
            </a:r>
          </a:p>
          <a:p>
            <a:r>
              <a:t>Is immutable (is a </a:t>
            </a:r>
            <a:r>
              <a:rPr i="1"/>
              <a:t>read-only</a:t>
            </a:r>
            <a:r>
              <a:t> object)</a:t>
            </a:r>
          </a:p>
          <a:p>
            <a:pPr lvl="1"/>
            <a:r>
              <a:t>Create an InetAddress object with the address you need and throw it away when you have finished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201729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java.net.InetAddress (2)</a:t>
            </a:r>
          </a:p>
        </p:txBody>
      </p:sp>
      <p:sp>
        <p:nvSpPr>
          <p:cNvPr id="201731" name="Text Placeholder 201730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Static construction using a factory method</a:t>
            </a:r>
          </a:p>
          <a:p>
            <a:pPr lvl="1"/>
            <a:r>
              <a:rPr sz="2000">
                <a:latin typeface="Courier New" pitchFamily="49" charset="0"/>
              </a:rPr>
              <a:t>InetAddress getByName(String hostName)</a:t>
            </a:r>
            <a:endParaRPr sz="2000" b="0">
              <a:latin typeface="Courier New" pitchFamily="49" charset="0"/>
            </a:endParaRPr>
          </a:p>
          <a:p>
            <a:pPr lvl="2"/>
            <a:r>
              <a:rPr sz="2000" b="0">
                <a:latin typeface="Courier New" pitchFamily="49" charset="0"/>
              </a:rPr>
              <a:t>hostName</a:t>
            </a:r>
            <a:r>
              <a:rPr sz="2000" b="0"/>
              <a:t> can be “host.domain.com.au”, or</a:t>
            </a:r>
          </a:p>
          <a:p>
            <a:pPr lvl="2"/>
            <a:r>
              <a:rPr sz="2000" b="0">
                <a:latin typeface="Courier New" pitchFamily="49" charset="0"/>
              </a:rPr>
              <a:t>hostName</a:t>
            </a:r>
            <a:r>
              <a:rPr sz="2000" b="0"/>
              <a:t> can be “130.95.72.134”</a:t>
            </a:r>
          </a:p>
          <a:p>
            <a:pPr lvl="1"/>
            <a:r>
              <a:rPr sz="2000">
                <a:latin typeface="Courier New" pitchFamily="49" charset="0"/>
              </a:rPr>
              <a:t>InetAddress getLocalHost()</a:t>
            </a:r>
            <a:endParaRPr sz="2000" b="0">
              <a:latin typeface="Courier New" pitchFamily="49" charset="0"/>
            </a:endParaRPr>
          </a:p>
          <a:p>
            <a:r>
              <a:t>Some useful methods:</a:t>
            </a:r>
          </a:p>
          <a:p>
            <a:pPr lvl="1"/>
            <a:r>
              <a:rPr sz="2000">
                <a:latin typeface="Courier New" pitchFamily="49" charset="0"/>
              </a:rPr>
              <a:t>String getHostName()</a:t>
            </a:r>
          </a:p>
          <a:p>
            <a:pPr lvl="2"/>
            <a:r>
              <a:rPr sz="2000" b="0"/>
              <a:t>Gives you the host name (for example “www.sun.com”)</a:t>
            </a:r>
            <a:endParaRPr sz="2000" b="0">
              <a:latin typeface="Courier New" pitchFamily="49" charset="0"/>
            </a:endParaRPr>
          </a:p>
          <a:p>
            <a:pPr lvl="1"/>
            <a:r>
              <a:rPr sz="2000">
                <a:latin typeface="Courier New" pitchFamily="49" charset="0"/>
              </a:rPr>
              <a:t>String getHostAddress()</a:t>
            </a:r>
          </a:p>
          <a:p>
            <a:pPr lvl="2"/>
            <a:r>
              <a:rPr sz="2000" b="0"/>
              <a:t>Gives you the address (for example “192.18.97.241”)</a:t>
            </a:r>
            <a:endParaRPr sz="2000" b="0">
              <a:latin typeface="Courier New" pitchFamily="49" charset="0"/>
            </a:endParaRPr>
          </a:p>
          <a:p>
            <a:pPr lvl="1"/>
            <a:r>
              <a:rPr sz="2000">
                <a:latin typeface="Courier New" pitchFamily="49" charset="0"/>
              </a:rPr>
              <a:t>InetAddress getLocalHost()</a:t>
            </a:r>
          </a:p>
          <a:p>
            <a:pPr lvl="1"/>
            <a:r>
              <a:rPr sz="2000">
                <a:latin typeface="Courier New" pitchFamily="49" charset="0"/>
              </a:rPr>
              <a:t>InetAddress[] getAllByName(String hostName)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itle 243713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Using InetAddress objects</a:t>
            </a:r>
          </a:p>
        </p:txBody>
      </p:sp>
      <p:sp>
        <p:nvSpPr>
          <p:cNvPr id="243716" name="Rectangle 243715"/>
          <p:cNvSpPr/>
          <p:nvPr/>
        </p:nvSpPr>
        <p:spPr>
          <a:xfrm>
            <a:off x="539750" y="1082675"/>
            <a:ext cx="8375650" cy="5584825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sz="1800" b="1">
                <a:latin typeface="Courier New" pitchFamily="49" charset="0"/>
              </a:rPr>
              <a:t>import java.net.InetAddress;</a:t>
            </a:r>
          </a:p>
          <a:p>
            <a:pPr>
              <a:buNone/>
            </a:pPr>
            <a:r>
              <a:rPr sz="1800" b="1">
                <a:latin typeface="Courier New" pitchFamily="49" charset="0"/>
              </a:rPr>
              <a:t>import java.net.UnknownHostExcepion;</a:t>
            </a:r>
          </a:p>
          <a:p>
            <a:pPr>
              <a:buNone/>
            </a:pPr>
            <a:endParaRPr sz="1800" b="1">
              <a:latin typeface="Courier New" pitchFamily="49" charset="0"/>
            </a:endParaRPr>
          </a:p>
          <a:p>
            <a:pPr>
              <a:buNone/>
            </a:pPr>
            <a:r>
              <a:rPr sz="1800">
                <a:latin typeface="Courier New" pitchFamily="49" charset="0"/>
              </a:rPr>
              <a:t>public static void main(String[] args)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try {</a:t>
            </a:r>
          </a:p>
          <a:p>
            <a:pPr>
              <a:buNone/>
            </a:pPr>
            <a:r>
              <a:rPr sz="1800" b="1">
                <a:latin typeface="Courier New" pitchFamily="49" charset="0"/>
              </a:rPr>
              <a:t>      InetAddress inet1 =</a:t>
            </a:r>
          </a:p>
          <a:p>
            <a:pPr>
              <a:buNone/>
            </a:pPr>
            <a:r>
              <a:rPr sz="1800" b="1">
                <a:latin typeface="Courier New" pitchFamily="49" charset="0"/>
              </a:rPr>
              <a:t>            InetAddress.getByName("asp.ee.uwa.edu.au");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System.out.println(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      "HostAddress=" + </a:t>
            </a:r>
            <a:r>
              <a:rPr sz="1800" b="1">
                <a:latin typeface="Courier New" pitchFamily="49" charset="0"/>
              </a:rPr>
              <a:t>inet1.getHostAddress()</a:t>
            </a:r>
            <a:r>
              <a:rPr sz="180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sz="1800" b="1">
                <a:latin typeface="Courier New" pitchFamily="49" charset="0"/>
              </a:rPr>
              <a:t>      InetAddress inet2 =</a:t>
            </a:r>
          </a:p>
          <a:p>
            <a:pPr>
              <a:buNone/>
            </a:pPr>
            <a:r>
              <a:rPr sz="1800" b="1">
                <a:latin typeface="Courier New" pitchFamily="49" charset="0"/>
              </a:rPr>
              <a:t>            InetAddress.getByName("130.95.72.134");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System.out.println("HostName=" + </a:t>
            </a:r>
            <a:r>
              <a:rPr sz="1800" b="1">
                <a:latin typeface="Courier New" pitchFamily="49" charset="0"/>
              </a:rPr>
              <a:t>inet2.getHostName()</a:t>
            </a:r>
            <a:r>
              <a:rPr sz="180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if (</a:t>
            </a:r>
            <a:r>
              <a:rPr sz="1800" b="1">
                <a:latin typeface="Courier New" pitchFamily="49" charset="0"/>
              </a:rPr>
              <a:t>inet1.equals(inet2)</a:t>
            </a:r>
            <a:r>
              <a:rPr sz="1800">
                <a:latin typeface="Courier New" pitchFamily="49" charset="0"/>
              </a:rPr>
              <a:t>)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   System.out.println("Addresses are equal");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}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catch (UnknownHostException uhe) {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uhe.printStackTrace();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}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202753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sz="2800"/>
              <a:t>Transmission Control Protocol</a:t>
            </a:r>
          </a:p>
        </p:txBody>
      </p:sp>
      <p:sp>
        <p:nvSpPr>
          <p:cNvPr id="202755" name="Text Placeholder 202754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TCP is built on top of IP</a:t>
            </a:r>
          </a:p>
          <a:p>
            <a:r>
              <a:t>Provides the illusion of a continuous flow (or</a:t>
            </a:r>
            <a:r>
              <a:rPr i="1"/>
              <a:t> stream</a:t>
            </a:r>
            <a:r>
              <a:t>) of data between sender and receiver (rather like a </a:t>
            </a:r>
            <a:r>
              <a:rPr i="1"/>
              <a:t>telephone call</a:t>
            </a:r>
            <a:r>
              <a:t>)</a:t>
            </a:r>
          </a:p>
          <a:p>
            <a:r>
              <a:t>Splits up streams into strings of small datagrams which are sent in succession</a:t>
            </a:r>
          </a:p>
          <a:p>
            <a:r>
              <a:t>Contains an error recovery mechanism to recover datagrams which are lost</a:t>
            </a:r>
          </a:p>
          <a:p>
            <a:r>
              <a:rPr i="1"/>
              <a:t>These features make application development simpler and so it is widely used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203777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sz="2800"/>
              <a:t>Transmission Control Protocol</a:t>
            </a:r>
          </a:p>
        </p:txBody>
      </p:sp>
      <p:sp>
        <p:nvSpPr>
          <p:cNvPr id="203779" name="Text Placeholder 203778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Used by FTP / Telnet / Finger and numerous other network applications</a:t>
            </a:r>
          </a:p>
          <a:p>
            <a:r>
              <a:t>Used by stream oriented servers such as HTTP (as we will see in unit 2)</a:t>
            </a:r>
          </a:p>
          <a:p>
            <a:r>
              <a:t>Can also be used to provide inter-process communications (IPC) between the applications on a single machine (such as a X-windows clients and servers)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222209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Two types of TCP Socket</a:t>
            </a:r>
          </a:p>
        </p:txBody>
      </p:sp>
      <p:sp>
        <p:nvSpPr>
          <p:cNvPr id="222211" name="Text Placeholder 222210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rPr sz="2400">
                <a:latin typeface="Courier New" pitchFamily="49" charset="0"/>
              </a:rPr>
              <a:t>java.net.ServerSocket</a:t>
            </a:r>
            <a:r>
              <a:t> is used by servers so that they can accept incoming TCP/IP connections</a:t>
            </a:r>
          </a:p>
          <a:p>
            <a:pPr lvl="1"/>
            <a:r>
              <a:t>A server is a piece of software which </a:t>
            </a:r>
            <a:r>
              <a:rPr i="1"/>
              <a:t>advertises</a:t>
            </a:r>
            <a:r>
              <a:t> and then provides some service on request</a:t>
            </a:r>
          </a:p>
          <a:p>
            <a:r>
              <a:rPr sz="2400">
                <a:latin typeface="Courier New" pitchFamily="49" charset="0"/>
              </a:rPr>
              <a:t>java.net.Socket</a:t>
            </a:r>
            <a:r>
              <a:t> is used by clients who wish to establish a connection to a (remote) server</a:t>
            </a:r>
          </a:p>
          <a:p>
            <a:pPr lvl="1"/>
            <a:r>
              <a:t>A client is a piece of software (usually on a different machine) which makes use of some service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itle 223233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java.net.ServerSocket (1)</a:t>
            </a:r>
          </a:p>
        </p:txBody>
      </p:sp>
      <p:sp>
        <p:nvSpPr>
          <p:cNvPr id="223235" name="Text Placeholder 223234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Listens on </a:t>
            </a:r>
            <a:r>
              <a:rPr i="1"/>
              <a:t>well-known</a:t>
            </a:r>
            <a:r>
              <a:t> port for incoming connections</a:t>
            </a:r>
          </a:p>
          <a:p>
            <a:r>
              <a:t>Creates a dynamically allocated port for each newly established connection</a:t>
            </a:r>
          </a:p>
          <a:p>
            <a:r>
              <a:t>Provides a Socket connected to the new port</a:t>
            </a:r>
          </a:p>
          <a:p>
            <a:r>
              <a:t>Maintains a queue to ensure that prospective clients are not lost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itle 224257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java.net.ServerSocket (2)</a:t>
            </a:r>
          </a:p>
        </p:txBody>
      </p:sp>
      <p:sp>
        <p:nvSpPr>
          <p:cNvPr id="224259" name="Text Placeholder 224258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Construction:</a:t>
            </a:r>
          </a:p>
          <a:p>
            <a:pPr lvl="1"/>
            <a:r>
              <a:rPr sz="2000">
                <a:latin typeface="Courier New" pitchFamily="49" charset="0"/>
              </a:rPr>
              <a:t>ServerSocket(int port, int backlog)</a:t>
            </a:r>
          </a:p>
          <a:p>
            <a:pPr lvl="2"/>
            <a:r>
              <a:rPr sz="2000" b="0"/>
              <a:t>Allows up to backlog requests to queue waiting for the server to deal with them</a:t>
            </a:r>
            <a:endParaRPr sz="2000" b="0">
              <a:latin typeface="Courier New" pitchFamily="49" charset="0"/>
            </a:endParaRPr>
          </a:p>
          <a:p>
            <a:r>
              <a:t>Some useful methods:</a:t>
            </a:r>
          </a:p>
          <a:p>
            <a:pPr lvl="1"/>
            <a:r>
              <a:rPr sz="2000">
                <a:latin typeface="Courier New" pitchFamily="49" charset="0"/>
              </a:rPr>
              <a:t>Socket accept()</a:t>
            </a:r>
          </a:p>
          <a:p>
            <a:pPr lvl="2"/>
            <a:r>
              <a:rPr sz="2000" b="0"/>
              <a:t>Blocks waiting for a client to attempt to establish a connection</a:t>
            </a:r>
            <a:endParaRPr sz="2000" b="0">
              <a:latin typeface="Courier New" pitchFamily="49" charset="0"/>
            </a:endParaRPr>
          </a:p>
          <a:p>
            <a:pPr lvl="1"/>
            <a:r>
              <a:rPr sz="2000">
                <a:latin typeface="Courier New" pitchFamily="49" charset="0"/>
              </a:rPr>
              <a:t>void close()</a:t>
            </a:r>
          </a:p>
          <a:p>
            <a:pPr lvl="2"/>
            <a:r>
              <a:rPr sz="2000" b="0"/>
              <a:t>Called by the server when it is shutting down to ensure that any resources are deallocated</a:t>
            </a:r>
            <a:endParaRPr sz="2000" b="0">
              <a:latin typeface="Courier New" pitchFamily="49" charset="0"/>
            </a:endParaRPr>
          </a:p>
          <a:p>
            <a:r>
              <a:t>More details in the Javadoc (as always!)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43361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Overview</a:t>
            </a:r>
          </a:p>
        </p:txBody>
      </p:sp>
      <p:sp>
        <p:nvSpPr>
          <p:cNvPr id="143363" name="Text Placeholder 143362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Java’s network support</a:t>
            </a:r>
          </a:p>
          <a:p>
            <a:r>
              <a:t>Addressing other machines</a:t>
            </a:r>
          </a:p>
          <a:p>
            <a:r>
              <a:t>Communicating using TCP/IP</a:t>
            </a:r>
          </a:p>
          <a:p>
            <a:r>
              <a:t>Communicating using UDP</a:t>
            </a:r>
          </a:p>
          <a:p>
            <a:r>
              <a:t>Broadcasting and multicasting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itle 225281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java.net.Socket (1)</a:t>
            </a:r>
          </a:p>
        </p:txBody>
      </p:sp>
      <p:sp>
        <p:nvSpPr>
          <p:cNvPr id="225283" name="Text Placeholder 225282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Provides access to TCP/IP streams</a:t>
            </a:r>
          </a:p>
          <a:p>
            <a:r>
              <a:t>Bi-directional communication between sender and receiver</a:t>
            </a:r>
          </a:p>
          <a:p>
            <a:r>
              <a:t>Can be used to connect to a remote address and port by using the constructor:</a:t>
            </a:r>
          </a:p>
          <a:p>
            <a:pPr lvl="1"/>
            <a:r>
              <a:rPr sz="2000">
                <a:latin typeface="Courier New" pitchFamily="49" charset="0"/>
              </a:rPr>
              <a:t>Socket(String remoteHost, int port)</a:t>
            </a:r>
            <a:endParaRPr sz="2000" b="0">
              <a:latin typeface="Courier New" pitchFamily="49" charset="0"/>
            </a:endParaRPr>
          </a:p>
          <a:p>
            <a:r>
              <a:t>Also used to accept an incoming connection (see ServerSocket)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itle 226305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java.net.Socket (2)</a:t>
            </a:r>
          </a:p>
        </p:txBody>
      </p:sp>
      <p:sp>
        <p:nvSpPr>
          <p:cNvPr id="226307" name="Text Placeholder 226306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Can obtain access to input and output streams</a:t>
            </a:r>
          </a:p>
          <a:p>
            <a:r>
              <a:t>Input stream allows reception of data from the other party</a:t>
            </a:r>
          </a:p>
          <a:p>
            <a:pPr lvl="1"/>
            <a:r>
              <a:rPr sz="2000">
                <a:latin typeface="Courier New" pitchFamily="49" charset="0"/>
              </a:rPr>
              <a:t>InputSteam getInputStream()</a:t>
            </a:r>
            <a:endParaRPr sz="2000" b="0">
              <a:latin typeface="Courier New" pitchFamily="49" charset="0"/>
            </a:endParaRPr>
          </a:p>
          <a:p>
            <a:r>
              <a:t>Output stream allows dispatch of data to the other party</a:t>
            </a:r>
          </a:p>
          <a:p>
            <a:pPr lvl="1"/>
            <a:r>
              <a:rPr sz="2000">
                <a:latin typeface="Courier New" pitchFamily="49" charset="0"/>
              </a:rPr>
              <a:t>OutputStream getOutputStream()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itle 245761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How it all fits together</a:t>
            </a:r>
          </a:p>
        </p:txBody>
      </p:sp>
      <p:sp>
        <p:nvSpPr>
          <p:cNvPr id="245763" name="Rectangle 245762"/>
          <p:cNvSpPr/>
          <p:nvPr/>
        </p:nvSpPr>
        <p:spPr>
          <a:xfrm>
            <a:off x="304800" y="1905000"/>
            <a:ext cx="2286000" cy="441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anchor="ctr"/>
          <a:lstStyle/>
          <a:p>
            <a:pPr>
              <a:buNone/>
            </a:pPr>
          </a:p>
        </p:txBody>
      </p:sp>
      <p:sp>
        <p:nvSpPr>
          <p:cNvPr id="245764" name="Rectangle 245763"/>
          <p:cNvSpPr/>
          <p:nvPr/>
        </p:nvSpPr>
        <p:spPr>
          <a:xfrm>
            <a:off x="6705600" y="1905000"/>
            <a:ext cx="2438400" cy="441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anchor="ctr"/>
          <a:lstStyle/>
          <a:p>
            <a:pPr>
              <a:buNone/>
            </a:pPr>
          </a:p>
        </p:txBody>
      </p:sp>
      <p:grpSp>
        <p:nvGrpSpPr>
          <p:cNvPr id="245765" name="Group 245764"/>
          <p:cNvGrpSpPr/>
          <p:nvPr/>
        </p:nvGrpSpPr>
        <p:grpSpPr>
          <a:xfrm>
            <a:off x="2590800" y="2286000"/>
            <a:ext cx="4114800" cy="457200"/>
            <a:chOff x="1632" y="1200"/>
            <a:chExt cx="2592" cy="288"/>
          </a:xfrm>
        </p:grpSpPr>
        <p:sp>
          <p:nvSpPr>
            <p:cNvPr id="245766" name="Line 245765"/>
            <p:cNvSpPr/>
            <p:nvPr/>
          </p:nvSpPr>
          <p:spPr>
            <a:xfrm>
              <a:off x="1632" y="1488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45767" name="TextBox 245766"/>
            <p:cNvSpPr txBox="1"/>
            <p:nvPr/>
          </p:nvSpPr>
          <p:spPr>
            <a:xfrm>
              <a:off x="1670" y="1200"/>
              <a:ext cx="50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t>2037</a:t>
              </a:r>
            </a:p>
          </p:txBody>
        </p:sp>
        <p:sp>
          <p:nvSpPr>
            <p:cNvPr id="245768" name="TextBox 245767"/>
            <p:cNvSpPr txBox="1"/>
            <p:nvPr/>
          </p:nvSpPr>
          <p:spPr>
            <a:xfrm>
              <a:off x="3820" y="1200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rPr>
                  <a:solidFill>
                    <a:srgbClr val="FF0000"/>
                  </a:solidFill>
                </a:rPr>
                <a:t>80</a:t>
              </a:r>
            </a:p>
          </p:txBody>
        </p:sp>
      </p:grpSp>
      <p:grpSp>
        <p:nvGrpSpPr>
          <p:cNvPr id="245769" name="Group 245768"/>
          <p:cNvGrpSpPr/>
          <p:nvPr/>
        </p:nvGrpSpPr>
        <p:grpSpPr>
          <a:xfrm>
            <a:off x="2590800" y="3733800"/>
            <a:ext cx="4114800" cy="533400"/>
            <a:chOff x="1632" y="2160"/>
            <a:chExt cx="2592" cy="336"/>
          </a:xfrm>
        </p:grpSpPr>
        <p:sp>
          <p:nvSpPr>
            <p:cNvPr id="245770" name="Line 245769"/>
            <p:cNvSpPr/>
            <p:nvPr/>
          </p:nvSpPr>
          <p:spPr>
            <a:xfrm>
              <a:off x="1632" y="2496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headEnd type="triangle" w="lg" len="lg"/>
              <a:tailEnd w="lg" len="lg"/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45771" name="TextBox 245770"/>
            <p:cNvSpPr txBox="1"/>
            <p:nvPr/>
          </p:nvSpPr>
          <p:spPr>
            <a:xfrm>
              <a:off x="1670" y="2160"/>
              <a:ext cx="50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t>2037</a:t>
              </a:r>
            </a:p>
          </p:txBody>
        </p:sp>
        <p:sp>
          <p:nvSpPr>
            <p:cNvPr id="245772" name="TextBox 245771"/>
            <p:cNvSpPr txBox="1"/>
            <p:nvPr/>
          </p:nvSpPr>
          <p:spPr>
            <a:xfrm>
              <a:off x="3676" y="2160"/>
              <a:ext cx="50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t>1583</a:t>
              </a:r>
            </a:p>
          </p:txBody>
        </p:sp>
      </p:grpSp>
      <p:grpSp>
        <p:nvGrpSpPr>
          <p:cNvPr id="245773" name="Group 245772"/>
          <p:cNvGrpSpPr/>
          <p:nvPr/>
        </p:nvGrpSpPr>
        <p:grpSpPr>
          <a:xfrm>
            <a:off x="2590800" y="5334000"/>
            <a:ext cx="4114800" cy="457200"/>
            <a:chOff x="1632" y="3360"/>
            <a:chExt cx="2592" cy="288"/>
          </a:xfrm>
        </p:grpSpPr>
        <p:sp>
          <p:nvSpPr>
            <p:cNvPr id="245774" name="Line 245773"/>
            <p:cNvSpPr/>
            <p:nvPr/>
          </p:nvSpPr>
          <p:spPr>
            <a:xfrm>
              <a:off x="1632" y="3648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45775" name="TextBox 245774"/>
            <p:cNvSpPr txBox="1"/>
            <p:nvPr/>
          </p:nvSpPr>
          <p:spPr>
            <a:xfrm>
              <a:off x="1660" y="3360"/>
              <a:ext cx="50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t>2037</a:t>
              </a:r>
            </a:p>
          </p:txBody>
        </p:sp>
        <p:sp>
          <p:nvSpPr>
            <p:cNvPr id="245776" name="TextBox 245775"/>
            <p:cNvSpPr txBox="1"/>
            <p:nvPr/>
          </p:nvSpPr>
          <p:spPr>
            <a:xfrm>
              <a:off x="3676" y="3360"/>
              <a:ext cx="50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t>1583</a:t>
              </a:r>
            </a:p>
          </p:txBody>
        </p:sp>
      </p:grpSp>
      <p:sp>
        <p:nvSpPr>
          <p:cNvPr id="245777" name="TextBox 245776"/>
          <p:cNvSpPr txBox="1"/>
          <p:nvPr/>
        </p:nvSpPr>
        <p:spPr>
          <a:xfrm>
            <a:off x="373063" y="1897063"/>
            <a:ext cx="1881187" cy="45720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b="1">
                <a:latin typeface="Tahoma" pitchFamily="34" charset="0"/>
              </a:rPr>
              <a:t>Client (sid)</a:t>
            </a:r>
          </a:p>
        </p:txBody>
      </p:sp>
      <p:sp>
        <p:nvSpPr>
          <p:cNvPr id="245778" name="TextBox 245777"/>
          <p:cNvSpPr txBox="1"/>
          <p:nvPr/>
        </p:nvSpPr>
        <p:spPr>
          <a:xfrm>
            <a:off x="6716713" y="1897063"/>
            <a:ext cx="2165350" cy="45720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b="1">
                <a:latin typeface="Tahoma" pitchFamily="34" charset="0"/>
              </a:rPr>
              <a:t>Server (fred)</a:t>
            </a:r>
          </a:p>
        </p:txBody>
      </p:sp>
      <p:sp>
        <p:nvSpPr>
          <p:cNvPr id="245779" name="TextBox 245778"/>
          <p:cNvSpPr txBox="1"/>
          <p:nvPr/>
        </p:nvSpPr>
        <p:spPr>
          <a:xfrm>
            <a:off x="6781800" y="2514600"/>
            <a:ext cx="2027238" cy="701675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sz="2000">
                <a:latin typeface="Tahoma" pitchFamily="34" charset="0"/>
              </a:rPr>
              <a:t>ServerSocket ss.</a:t>
            </a:r>
          </a:p>
          <a:p>
            <a:pPr>
              <a:buNone/>
            </a:pPr>
            <a:r>
              <a:rPr sz="2000">
                <a:latin typeface="Tahoma" pitchFamily="34" charset="0"/>
              </a:rPr>
              <a:t>s = ss.accept()</a:t>
            </a:r>
          </a:p>
        </p:txBody>
      </p:sp>
      <p:sp>
        <p:nvSpPr>
          <p:cNvPr id="245780" name="TextBox 245779"/>
          <p:cNvSpPr txBox="1"/>
          <p:nvPr/>
        </p:nvSpPr>
        <p:spPr>
          <a:xfrm>
            <a:off x="457200" y="2590800"/>
            <a:ext cx="1925638" cy="701675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sz="2000">
                <a:latin typeface="Tahoma" pitchFamily="34" charset="0"/>
              </a:rPr>
              <a:t>s = new Socket</a:t>
            </a:r>
          </a:p>
          <a:p>
            <a:pPr>
              <a:buNone/>
            </a:pPr>
            <a:r>
              <a:rPr sz="2000">
                <a:latin typeface="Tahoma" pitchFamily="34" charset="0"/>
              </a:rPr>
              <a:t>(“fred”, 80)</a:t>
            </a:r>
          </a:p>
        </p:txBody>
      </p:sp>
      <p:sp>
        <p:nvSpPr>
          <p:cNvPr id="245781" name="TextBox 245780"/>
          <p:cNvSpPr txBox="1"/>
          <p:nvPr/>
        </p:nvSpPr>
        <p:spPr>
          <a:xfrm>
            <a:off x="7140575" y="4098925"/>
            <a:ext cx="1119188" cy="396875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sz="2000">
                <a:latin typeface="Tahoma" pitchFamily="34" charset="0"/>
              </a:rPr>
              <a:t>Socket s</a:t>
            </a:r>
          </a:p>
        </p:txBody>
      </p:sp>
      <p:sp>
        <p:nvSpPr>
          <p:cNvPr id="245782" name="Line 245781"/>
          <p:cNvSpPr/>
          <p:nvPr/>
        </p:nvSpPr>
        <p:spPr>
          <a:xfrm>
            <a:off x="7620000" y="3276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tailEnd type="stealth" w="lg" len="lg"/>
          </a:ln>
        </p:spPr>
        <p:txBody>
          <a:bodyPr wrap="none" anchor="ctr"/>
          <a:lstStyle/>
          <a:p>
            <a:pPr>
              <a:buNone/>
            </a:pPr>
          </a:p>
        </p:txBody>
      </p:sp>
      <p:sp>
        <p:nvSpPr>
          <p:cNvPr id="245783" name="TextBox 245782"/>
          <p:cNvSpPr txBox="1"/>
          <p:nvPr/>
        </p:nvSpPr>
        <p:spPr>
          <a:xfrm>
            <a:off x="304800" y="5318125"/>
            <a:ext cx="2411413" cy="701675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sz="2000">
                <a:latin typeface="Tahoma" pitchFamily="34" charset="0"/>
              </a:rPr>
              <a:t>s.getInputStream()</a:t>
            </a:r>
          </a:p>
          <a:p>
            <a:pPr>
              <a:buNone/>
            </a:pPr>
            <a:r>
              <a:rPr sz="2000">
                <a:latin typeface="Tahoma" pitchFamily="34" charset="0"/>
              </a:rPr>
              <a:t>s.getOuputStream()</a:t>
            </a:r>
          </a:p>
        </p:txBody>
      </p:sp>
      <p:sp>
        <p:nvSpPr>
          <p:cNvPr id="245784" name="TextBox 245783"/>
          <p:cNvSpPr txBox="1"/>
          <p:nvPr/>
        </p:nvSpPr>
        <p:spPr>
          <a:xfrm>
            <a:off x="6705600" y="5318125"/>
            <a:ext cx="2411413" cy="701675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sz="2000">
                <a:latin typeface="Tahoma" pitchFamily="34" charset="0"/>
              </a:rPr>
              <a:t>s.getInputStream()</a:t>
            </a:r>
          </a:p>
          <a:p>
            <a:pPr>
              <a:buNone/>
            </a:pPr>
            <a:r>
              <a:rPr sz="2000">
                <a:latin typeface="Tahoma" pitchFamily="34" charset="0"/>
              </a:rPr>
              <a:t>s.getOuputStream()</a:t>
            </a:r>
          </a:p>
        </p:txBody>
      </p:sp>
      <p:sp>
        <p:nvSpPr>
          <p:cNvPr id="245785" name="Line 245784"/>
          <p:cNvSpPr/>
          <p:nvPr/>
        </p:nvSpPr>
        <p:spPr>
          <a:xfrm>
            <a:off x="7620000" y="4495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tailEnd type="stealth" w="lg" len="lg"/>
          </a:ln>
        </p:spPr>
        <p:txBody>
          <a:bodyPr wrap="none" anchor="ctr"/>
          <a:lstStyle/>
          <a:p>
            <a:pPr>
              <a:buNone/>
            </a:pPr>
          </a:p>
        </p:txBody>
      </p:sp>
      <p:sp>
        <p:nvSpPr>
          <p:cNvPr id="245786" name="Line 245785"/>
          <p:cNvSpPr/>
          <p:nvPr/>
        </p:nvSpPr>
        <p:spPr>
          <a:xfrm>
            <a:off x="1295400" y="3352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tailEnd type="stealth" w="lg" len="lg"/>
          </a:ln>
        </p:spPr>
        <p:txBody>
          <a:bodyPr wrap="none" anchor="ctr"/>
          <a:lstStyle/>
          <a:p>
            <a:pPr>
              <a:buNone/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246785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A sample TCP server</a:t>
            </a:r>
          </a:p>
        </p:txBody>
      </p:sp>
      <p:sp>
        <p:nvSpPr>
          <p:cNvPr id="246787" name="Rectangle 246786"/>
          <p:cNvSpPr/>
          <p:nvPr/>
        </p:nvSpPr>
        <p:spPr>
          <a:xfrm>
            <a:off x="584200" y="1006475"/>
            <a:ext cx="8102600" cy="5859463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sz="1800">
                <a:latin typeface="Courier New" pitchFamily="49" charset="0"/>
              </a:rPr>
              <a:t>public static void main(String[] args)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try {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ServerSocket agreedPort =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            </a:t>
            </a:r>
            <a:r>
              <a:rPr sz="1800" b="1">
                <a:latin typeface="Courier New" pitchFamily="49" charset="0"/>
              </a:rPr>
              <a:t>new ServerSocket(AGREED_PORT_NUMBER, 5)</a:t>
            </a:r>
            <a:r>
              <a:rPr sz="1800">
                <a:latin typeface="Courier New" pitchFamily="49" charset="0"/>
              </a:rPr>
              <a:t>;</a:t>
            </a:r>
          </a:p>
          <a:p>
            <a:pPr>
              <a:buNone/>
            </a:pPr>
            <a:endParaRPr sz="1800">
              <a:latin typeface="Courier New" pitchFamily="49" charset="0"/>
            </a:endParaRP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while (isStillServing()) {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   Socket session = </a:t>
            </a:r>
            <a:r>
              <a:rPr sz="1800" b="1">
                <a:latin typeface="Courier New" pitchFamily="49" charset="0"/>
              </a:rPr>
              <a:t>agreedPort.accept()</a:t>
            </a:r>
            <a:r>
              <a:rPr sz="180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   respond(session);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   </a:t>
            </a:r>
            <a:r>
              <a:rPr sz="1800" b="1">
                <a:latin typeface="Courier New" pitchFamily="49" charset="0"/>
              </a:rPr>
              <a:t>session.close()</a:t>
            </a:r>
            <a:r>
              <a:rPr sz="180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}</a:t>
            </a:r>
          </a:p>
          <a:p>
            <a:pPr>
              <a:buNone/>
            </a:pPr>
            <a:endParaRPr sz="1800">
              <a:latin typeface="Courier New" pitchFamily="49" charset="0"/>
            </a:endParaRP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</a:t>
            </a:r>
            <a:r>
              <a:rPr sz="1800" b="1">
                <a:latin typeface="Courier New" pitchFamily="49" charset="0"/>
              </a:rPr>
              <a:t>agreedPort.close()</a:t>
            </a:r>
            <a:r>
              <a:rPr sz="180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}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catch (UnknownHostException uhe) {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// Very unlikely to occur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}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catch (IOException ioe) {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// May occur if the client misbehaves?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}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itle 252929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A sample TCP client</a:t>
            </a:r>
          </a:p>
        </p:txBody>
      </p:sp>
      <p:sp>
        <p:nvSpPr>
          <p:cNvPr id="252931" name="Rectangle 252930"/>
          <p:cNvSpPr/>
          <p:nvPr/>
        </p:nvSpPr>
        <p:spPr>
          <a:xfrm>
            <a:off x="381000" y="1076325"/>
            <a:ext cx="8102600" cy="503555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sz="1800">
                <a:latin typeface="Courier New" pitchFamily="49" charset="0"/>
              </a:rPr>
              <a:t>public static void main(String[] args)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try {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InetAddress server = </a:t>
            </a:r>
            <a:r>
              <a:rPr sz="1800" b="1">
                <a:latin typeface="Courier New" pitchFamily="49" charset="0"/>
              </a:rPr>
              <a:t>InetAddress.getByName(args[0])</a:t>
            </a:r>
            <a:r>
              <a:rPr sz="180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Socket </a:t>
            </a:r>
            <a:r>
              <a:rPr sz="1800" b="1">
                <a:latin typeface="Courier New" pitchFamily="49" charset="0"/>
              </a:rPr>
              <a:t>connection =</a:t>
            </a:r>
          </a:p>
          <a:p>
            <a:pPr>
              <a:buNone/>
            </a:pPr>
            <a:r>
              <a:rPr sz="1800" b="1">
                <a:latin typeface="Courier New" pitchFamily="49" charset="0"/>
              </a:rPr>
              <a:t>                  new Socket(server, AGREED_PORT_NUMBER);</a:t>
            </a:r>
          </a:p>
          <a:p>
            <a:pPr>
              <a:buNone/>
            </a:pPr>
            <a:r>
              <a:rPr sz="1800" b="1">
                <a:latin typeface="Courier New" pitchFamily="49" charset="0"/>
              </a:rPr>
              <a:t>      </a:t>
            </a:r>
            <a:r>
              <a:rPr sz="1800">
                <a:latin typeface="Courier New" pitchFamily="49" charset="0"/>
              </a:rPr>
              <a:t>makeRequestToServer(connection);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getReplyFromServer(connection);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connection.close();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}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catch (UnknownHostException uhe) {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// arg[0] is not a valid server name or IP address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}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catch (IOException ioe) {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// The connection to the server failed somehow: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   // the server might have crashed mid sentence?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   }</a:t>
            </a:r>
          </a:p>
          <a:p>
            <a:pPr>
              <a:buNone/>
            </a:pPr>
            <a:r>
              <a:rPr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itle 248833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What are datagrams?</a:t>
            </a:r>
          </a:p>
        </p:txBody>
      </p:sp>
      <p:sp>
        <p:nvSpPr>
          <p:cNvPr id="248835" name="Text Placeholder 248834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Datagrams are discrete packets of data</a:t>
            </a:r>
          </a:p>
          <a:p>
            <a:r>
              <a:t>Each is like a parcel that can be addressed and sent to an recipient anywhere on the Internet</a:t>
            </a:r>
          </a:p>
          <a:p>
            <a:r>
              <a:t>This is abstracted as the User Datagram Protocol (UDP) in RFC768 (August 1980)</a:t>
            </a:r>
          </a:p>
          <a:p>
            <a:r>
              <a:t>Most networks cannot guarantee reliable delivery of datagrams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itle 249857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Why use datagrams?</a:t>
            </a:r>
          </a:p>
        </p:txBody>
      </p:sp>
      <p:sp>
        <p:nvSpPr>
          <p:cNvPr id="249859" name="Text Placeholder 249858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Good for sending data that can naturally be divided into small chunks</a:t>
            </a:r>
          </a:p>
          <a:p>
            <a:r>
              <a:t>Poor for (lossless) stream based communications</a:t>
            </a:r>
          </a:p>
          <a:p>
            <a:r>
              <a:t>Makes economical use of network bandwidth (up to 3 times the efficiency of TCP/IP for small messages)</a:t>
            </a:r>
          </a:p>
          <a:p>
            <a:r>
              <a:t>Datagrams can be locally broadcast or multicast (one-to-many communication)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itle 250881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Application using datagrams</a:t>
            </a:r>
          </a:p>
        </p:txBody>
      </p:sp>
      <p:sp>
        <p:nvSpPr>
          <p:cNvPr id="250883" name="Text Placeholder 250882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UDP can be used for economical point-to-point communications over LANs</a:t>
            </a:r>
          </a:p>
          <a:p>
            <a:pPr lvl="1"/>
            <a:r>
              <a:t>Unix NFS (Network File System)</a:t>
            </a:r>
          </a:p>
          <a:p>
            <a:pPr lvl="1"/>
            <a:r>
              <a:t>NIS (a.k.a. Yellow Pages)</a:t>
            </a:r>
          </a:p>
          <a:p>
            <a:r>
              <a:t>Datagrams can be used for one-to-many communication:</a:t>
            </a:r>
          </a:p>
          <a:p>
            <a:pPr lvl="1"/>
            <a:r>
              <a:t>Local network broadcasting;</a:t>
            </a:r>
          </a:p>
          <a:p>
            <a:pPr lvl="1"/>
            <a:r>
              <a:t>Multicasting (MBONE)</a:t>
            </a:r>
          </a:p>
          <a:p>
            <a:r>
              <a:t>but there is no way to create one-to-many streams using TCP/IP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221185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java.net.DatagramPacket (1)</a:t>
            </a:r>
          </a:p>
        </p:txBody>
      </p:sp>
      <p:sp>
        <p:nvSpPr>
          <p:cNvPr id="221187" name="Text Placeholder 221186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DatagramPackets normally used as short lived </a:t>
            </a:r>
            <a:r>
              <a:rPr i="1"/>
              <a:t>envelopes</a:t>
            </a:r>
            <a:r>
              <a:t> for datagram messages:</a:t>
            </a:r>
          </a:p>
          <a:p>
            <a:pPr lvl="1"/>
            <a:r>
              <a:t>Used to assemble messages before they are dispatched onto the network,</a:t>
            </a:r>
          </a:p>
          <a:p>
            <a:pPr lvl="1"/>
            <a:r>
              <a:t>or dismantle messages after they have been received</a:t>
            </a:r>
          </a:p>
          <a:p>
            <a:r>
              <a:t>Has the following attributes:</a:t>
            </a:r>
          </a:p>
          <a:p>
            <a:pPr lvl="1"/>
            <a:r>
              <a:t>Destination/source address</a:t>
            </a:r>
          </a:p>
          <a:p>
            <a:pPr lvl="1"/>
            <a:r>
              <a:t>Destination/source port number</a:t>
            </a:r>
          </a:p>
          <a:p>
            <a:pPr lvl="1"/>
            <a:r>
              <a:t>Data bytes constituting the message</a:t>
            </a:r>
          </a:p>
          <a:p>
            <a:pPr lvl="1"/>
            <a:r>
              <a:t>Length of message data bytes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itle 205825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java.net.DatagramPacket (2)</a:t>
            </a:r>
          </a:p>
        </p:txBody>
      </p:sp>
      <p:sp>
        <p:nvSpPr>
          <p:cNvPr id="205827" name="Text Placeholder 205826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Construction:</a:t>
            </a:r>
          </a:p>
          <a:p>
            <a:pPr lvl="1"/>
            <a:r>
              <a:rPr sz="2000">
                <a:latin typeface="Courier New" pitchFamily="49" charset="0"/>
              </a:rPr>
              <a:t>DatagramPacket(byte[] data, int length)</a:t>
            </a:r>
            <a:endParaRPr sz="2000" b="0">
              <a:latin typeface="Courier New" pitchFamily="49" charset="0"/>
            </a:endParaRPr>
          </a:p>
          <a:p>
            <a:r>
              <a:t>Some useful methods:</a:t>
            </a:r>
          </a:p>
          <a:p>
            <a:pPr lvl="1"/>
            <a:r>
              <a:rPr sz="2000">
                <a:latin typeface="Courier New" pitchFamily="49" charset="0"/>
              </a:rPr>
              <a:t>void setAddress(InetAddress addr)</a:t>
            </a:r>
            <a:endParaRPr sz="2000" b="0">
              <a:latin typeface="Courier New" pitchFamily="49" charset="0"/>
            </a:endParaRPr>
          </a:p>
          <a:p>
            <a:pPr lvl="1"/>
            <a:r>
              <a:rPr sz="2000">
                <a:latin typeface="Courier New" pitchFamily="49" charset="0"/>
              </a:rPr>
              <a:t>InetAddress getAddress()</a:t>
            </a:r>
            <a:endParaRPr sz="2000" b="0">
              <a:latin typeface="Courier New" pitchFamily="49" charset="0"/>
            </a:endParaRPr>
          </a:p>
          <a:p>
            <a:pPr lvl="1"/>
            <a:r>
              <a:rPr sz="2000">
                <a:latin typeface="Courier New" pitchFamily="49" charset="0"/>
              </a:rPr>
              <a:t>void setPort(int port)</a:t>
            </a:r>
            <a:endParaRPr sz="2000" b="0">
              <a:latin typeface="Courier New" pitchFamily="49" charset="0"/>
            </a:endParaRPr>
          </a:p>
          <a:p>
            <a:pPr lvl="1"/>
            <a:r>
              <a:rPr sz="2000">
                <a:latin typeface="Courier New" pitchFamily="49" charset="0"/>
              </a:rPr>
              <a:t>int getPort()</a:t>
            </a:r>
            <a:endParaRPr sz="2000" b="0">
              <a:latin typeface="Courier New" pitchFamily="49" charset="0"/>
            </a:endParaRPr>
          </a:p>
          <a:p>
            <a:r>
              <a:t>DatagramPackets are </a:t>
            </a:r>
            <a:r>
              <a:rPr i="1"/>
              <a:t>not</a:t>
            </a:r>
            <a:r>
              <a:t> immutable so, in principle you can reuse then, but . . </a:t>
            </a:r>
          </a:p>
          <a:p>
            <a:r>
              <a:t>Experience has shown that they often misbehave when you do -- create a new one, use it once, throw it away!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92513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Recommended Reading</a:t>
            </a:r>
          </a:p>
        </p:txBody>
      </p:sp>
      <p:sp>
        <p:nvSpPr>
          <p:cNvPr id="192515" name="Text Placeholder 192514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rPr i="1"/>
              <a:t>Java Network Programming</a:t>
            </a:r>
            <a:r>
              <a:t>, Elliotte Rusty Harold, O’Reilly and Associates, 1997, ISBN 1-56592-227-1</a:t>
            </a:r>
          </a:p>
          <a:p>
            <a:r>
              <a:rPr i="1"/>
              <a:t>TCP/IP Network Administration, Second Edition</a:t>
            </a:r>
            <a:r>
              <a:t>, Craig Hunt, O’Reilly and Associates, 1997, ISBN 1-56592-322-7</a:t>
            </a:r>
          </a:p>
          <a:p>
            <a:r>
              <a:t>The Java Developer’s connection: http://www.javasoft.com/jdc</a:t>
            </a:r>
          </a:p>
          <a:p>
            <a:r>
              <a:t>The Javadoc documentation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206849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java.net.DatagramSocket (1)</a:t>
            </a:r>
          </a:p>
        </p:txBody>
      </p:sp>
      <p:sp>
        <p:nvSpPr>
          <p:cNvPr id="206851" name="Text Placeholder 206850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Used to represent a socket associated with a specific port on the local host</a:t>
            </a:r>
          </a:p>
          <a:p>
            <a:r>
              <a:t>Used to send </a:t>
            </a:r>
            <a:r>
              <a:rPr i="1"/>
              <a:t>or</a:t>
            </a:r>
            <a:r>
              <a:t> receive datagrams</a:t>
            </a:r>
          </a:p>
          <a:p>
            <a:r>
              <a:t>Note: there is no counterpart to </a:t>
            </a:r>
            <a:r>
              <a:rPr sz="2400">
                <a:latin typeface="Courier New" pitchFamily="49" charset="0"/>
              </a:rPr>
              <a:t>java.net.ServerSocket</a:t>
            </a:r>
            <a:r>
              <a:t>!  Just use a DatagramSocket with a </a:t>
            </a:r>
            <a:r>
              <a:rPr i="1"/>
              <a:t>agreed</a:t>
            </a:r>
            <a:r>
              <a:t> port number so others know which address and port to send their datagrams to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207873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java.net.DatagramSocket (2)</a:t>
            </a:r>
          </a:p>
        </p:txBody>
      </p:sp>
      <p:sp>
        <p:nvSpPr>
          <p:cNvPr id="207875" name="Text Placeholder 207874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Construction:</a:t>
            </a:r>
          </a:p>
          <a:p>
            <a:pPr lvl="1"/>
            <a:r>
              <a:rPr sz="2000">
                <a:latin typeface="Courier New" pitchFamily="49" charset="0"/>
              </a:rPr>
              <a:t>DatagramSocket(int port)</a:t>
            </a:r>
            <a:endParaRPr sz="2000" b="0">
              <a:latin typeface="Courier New" pitchFamily="49" charset="0"/>
            </a:endParaRPr>
          </a:p>
          <a:p>
            <a:pPr lvl="2"/>
            <a:r>
              <a:rPr sz="2000" b="0"/>
              <a:t>Uses a specified port (used for receiving datagrams)</a:t>
            </a:r>
            <a:endParaRPr sz="2000" b="0">
              <a:latin typeface="Courier New" pitchFamily="49" charset="0"/>
            </a:endParaRPr>
          </a:p>
          <a:p>
            <a:pPr lvl="1"/>
            <a:r>
              <a:rPr sz="2000">
                <a:latin typeface="Courier New" pitchFamily="49" charset="0"/>
              </a:rPr>
              <a:t>DatagramSocket()</a:t>
            </a:r>
            <a:endParaRPr sz="2000" b="0">
              <a:latin typeface="Courier New" pitchFamily="49" charset="0"/>
            </a:endParaRPr>
          </a:p>
          <a:p>
            <a:pPr lvl="2"/>
            <a:r>
              <a:rPr sz="2000" b="0"/>
              <a:t>Allocate any available port number (for sending)</a:t>
            </a:r>
          </a:p>
          <a:p>
            <a:r>
              <a:t>Some useful methods:</a:t>
            </a:r>
          </a:p>
          <a:p>
            <a:pPr lvl="1"/>
            <a:r>
              <a:rPr sz="2000">
                <a:latin typeface="Courier New" pitchFamily="49" charset="0"/>
              </a:rPr>
              <a:t>void send(DatagramPacket fullPacket)</a:t>
            </a:r>
            <a:endParaRPr sz="2000" b="0">
              <a:latin typeface="Courier New" pitchFamily="49" charset="0"/>
            </a:endParaRPr>
          </a:p>
          <a:p>
            <a:pPr lvl="2"/>
            <a:r>
              <a:rPr sz="2000" b="0"/>
              <a:t>Sends the full datagram out onto the network</a:t>
            </a:r>
            <a:endParaRPr sz="2000" b="0">
              <a:latin typeface="Courier New" pitchFamily="49" charset="0"/>
            </a:endParaRPr>
          </a:p>
          <a:p>
            <a:pPr lvl="1"/>
            <a:r>
              <a:rPr sz="2000">
                <a:latin typeface="Courier New" pitchFamily="49" charset="0"/>
              </a:rPr>
              <a:t>void receive(DatagramPacket emptyPacket)</a:t>
            </a:r>
            <a:endParaRPr sz="2000" b="0">
              <a:latin typeface="Courier New" pitchFamily="49" charset="0"/>
            </a:endParaRPr>
          </a:p>
          <a:p>
            <a:pPr lvl="2"/>
            <a:r>
              <a:rPr sz="2000" b="0"/>
              <a:t>Waits until a datagram and fills in emptyPacket with the message</a:t>
            </a:r>
            <a:endParaRPr sz="2000" b="0">
              <a:latin typeface="Courier New" pitchFamily="49" charset="0"/>
            </a:endParaRPr>
          </a:p>
          <a:p>
            <a:r>
              <a:t>. . . and a few more in the Javadoc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itle 209921"/>
          <p:cNvSpPr>
            <a:spLocks noGrp="1" noEditPoints="1"/>
          </p:cNvSpPr>
          <p:nvPr>
            <p:ph type="title" idx="4294967295"/>
          </p:nvPr>
        </p:nvSpPr>
        <p:spPr>
          <a:xfrm>
            <a:off x="406400" y="76200"/>
            <a:ext cx="81280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sea.datagram.DatagramSender</a:t>
            </a:r>
          </a:p>
        </p:txBody>
      </p:sp>
      <p:sp>
        <p:nvSpPr>
          <p:cNvPr id="209923" name="Text Placeholder 209922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This example sends datagrams to a specific host (anywhere on the Internet)</a:t>
            </a:r>
          </a:p>
          <a:p>
            <a:r>
              <a:t>The steps are as follows:</a:t>
            </a:r>
          </a:p>
          <a:p>
            <a:pPr lvl="1"/>
            <a:r>
              <a:t>Create a new DatagramPacket</a:t>
            </a:r>
          </a:p>
          <a:p>
            <a:pPr lvl="1"/>
            <a:r>
              <a:t>Put some data which constitutes your message in the new DatagramPacket</a:t>
            </a:r>
          </a:p>
          <a:p>
            <a:pPr lvl="1"/>
            <a:r>
              <a:t>Set a destination address and port so that the network knows where to deliver the datagram</a:t>
            </a:r>
          </a:p>
          <a:p>
            <a:pPr lvl="1"/>
            <a:r>
              <a:t>Create a socket with a </a:t>
            </a:r>
            <a:r>
              <a:rPr i="1"/>
              <a:t>dynamically allocated</a:t>
            </a:r>
            <a:r>
              <a:t> port number (if you are just sending from it)</a:t>
            </a:r>
          </a:p>
          <a:p>
            <a:pPr lvl="1"/>
            <a:r>
              <a:t>Send the packet through the socket onto the network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itle 211969"/>
          <p:cNvSpPr>
            <a:spLocks noGrp="1" noEditPoints="1"/>
          </p:cNvSpPr>
          <p:nvPr>
            <p:ph type="title" idx="4294967295"/>
          </p:nvPr>
        </p:nvSpPr>
        <p:spPr>
          <a:xfrm>
            <a:off x="406400" y="76200"/>
            <a:ext cx="79756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sea.datagram.DatagramSender</a:t>
            </a:r>
          </a:p>
        </p:txBody>
      </p:sp>
      <p:sp>
        <p:nvSpPr>
          <p:cNvPr id="211971" name="Rectangle 211970"/>
          <p:cNvSpPr/>
          <p:nvPr/>
        </p:nvSpPr>
        <p:spPr>
          <a:xfrm>
            <a:off x="914400" y="1447800"/>
            <a:ext cx="7346950" cy="3749675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sz="2000">
                <a:latin typeface="Courier New" pitchFamily="49" charset="0"/>
              </a:rPr>
              <a:t>byte[] data = “This is the message”.getBytes();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DatagramPacket packet =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      </a:t>
            </a:r>
            <a:r>
              <a:rPr sz="2000" b="1">
                <a:latin typeface="Courier New" pitchFamily="49" charset="0"/>
              </a:rPr>
              <a:t>new DatagramPacket(data, data.length)</a:t>
            </a:r>
            <a:r>
              <a:rPr sz="2000">
                <a:latin typeface="Courier New" pitchFamily="49" charset="0"/>
              </a:rPr>
              <a:t>;</a:t>
            </a:r>
          </a:p>
          <a:p>
            <a:pPr>
              <a:buNone/>
            </a:pPr>
            <a:endParaRPr sz="2000">
              <a:latin typeface="Courier New" pitchFamily="49" charset="0"/>
            </a:endParaRPr>
          </a:p>
          <a:p>
            <a:pPr>
              <a:buNone/>
            </a:pPr>
            <a:r>
              <a:rPr sz="2000">
                <a:latin typeface="Courier New" pitchFamily="49" charset="0"/>
              </a:rPr>
              <a:t>// Create an address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InetAddress destAddress =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      </a:t>
            </a:r>
            <a:r>
              <a:rPr sz="2000" b="1">
                <a:latin typeface="Courier New" pitchFamily="49" charset="0"/>
              </a:rPr>
              <a:t>InetAddress.getByName(“fred.domain.com”)</a:t>
            </a:r>
            <a:r>
              <a:rPr sz="200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packet.</a:t>
            </a:r>
            <a:r>
              <a:rPr sz="2000" b="1">
                <a:latin typeface="Courier New" pitchFamily="49" charset="0"/>
              </a:rPr>
              <a:t>setAddress</a:t>
            </a:r>
            <a:r>
              <a:rPr sz="2000">
                <a:latin typeface="Courier New" pitchFamily="49" charset="0"/>
              </a:rPr>
              <a:t>(destAddress);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packet.</a:t>
            </a:r>
            <a:r>
              <a:rPr sz="2000" b="1">
                <a:latin typeface="Courier New" pitchFamily="49" charset="0"/>
              </a:rPr>
              <a:t>setPort</a:t>
            </a:r>
            <a:r>
              <a:rPr sz="2000">
                <a:latin typeface="Courier New" pitchFamily="49" charset="0"/>
              </a:rPr>
              <a:t>(9876);</a:t>
            </a:r>
          </a:p>
          <a:p>
            <a:pPr>
              <a:buNone/>
            </a:pPr>
            <a:endParaRPr sz="2000">
              <a:latin typeface="Courier New" pitchFamily="49" charset="0"/>
            </a:endParaRPr>
          </a:p>
          <a:p>
            <a:pPr>
              <a:buNone/>
            </a:pPr>
            <a:r>
              <a:rPr sz="2000">
                <a:latin typeface="Courier New" pitchFamily="49" charset="0"/>
              </a:rPr>
              <a:t>DatagramSocket socket = </a:t>
            </a:r>
            <a:r>
              <a:rPr sz="2000" b="1">
                <a:latin typeface="Courier New" pitchFamily="49" charset="0"/>
              </a:rPr>
              <a:t>new DatagramSocket()</a:t>
            </a:r>
            <a:r>
              <a:rPr sz="200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socket.send(packet);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itle 212993"/>
          <p:cNvSpPr>
            <a:spLocks noGrp="1" noEditPoints="1"/>
          </p:cNvSpPr>
          <p:nvPr>
            <p:ph type="title" idx="4294967295"/>
          </p:nvPr>
        </p:nvSpPr>
        <p:spPr>
          <a:xfrm>
            <a:off x="381000" y="76200"/>
            <a:ext cx="84582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sea.datagram.DatagramReceiver</a:t>
            </a:r>
          </a:p>
        </p:txBody>
      </p:sp>
      <p:sp>
        <p:nvSpPr>
          <p:cNvPr id="212995" name="Text Placeholder 212994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The steps are the reserve of sending:</a:t>
            </a:r>
          </a:p>
          <a:p>
            <a:pPr lvl="1"/>
            <a:r>
              <a:t>Create an empty DatagramPacket (and allocate a buffer for the incoming data)</a:t>
            </a:r>
          </a:p>
          <a:p>
            <a:pPr lvl="1"/>
            <a:r>
              <a:t>Create a DatagramSocket on an </a:t>
            </a:r>
            <a:r>
              <a:rPr i="1"/>
              <a:t>agreed</a:t>
            </a:r>
            <a:r>
              <a:t> socket number to provide access to arrivals</a:t>
            </a:r>
          </a:p>
          <a:p>
            <a:pPr lvl="1"/>
            <a:r>
              <a:t>Use the socket to receive the datagram (the thread will block until a new datagram arrrives)</a:t>
            </a:r>
          </a:p>
          <a:p>
            <a:pPr lvl="1"/>
            <a:r>
              <a:t>Extract the data bytes which make up the message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le 214017"/>
          <p:cNvSpPr>
            <a:spLocks noGrp="1" noEditPoints="1"/>
          </p:cNvSpPr>
          <p:nvPr>
            <p:ph type="title" idx="4294967295"/>
          </p:nvPr>
        </p:nvSpPr>
        <p:spPr>
          <a:xfrm>
            <a:off x="381000" y="76200"/>
            <a:ext cx="84328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sea.datagram.DatagramReceiver</a:t>
            </a:r>
          </a:p>
        </p:txBody>
      </p:sp>
      <p:sp>
        <p:nvSpPr>
          <p:cNvPr id="214019" name="Rectangle 214018"/>
          <p:cNvSpPr/>
          <p:nvPr/>
        </p:nvSpPr>
        <p:spPr>
          <a:xfrm>
            <a:off x="501650" y="1371600"/>
            <a:ext cx="8566150" cy="4664075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sz="2000">
                <a:latin typeface="Courier New" pitchFamily="49" charset="0"/>
              </a:rPr>
              <a:t>// Create an empty packet with some buffer space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byte[] data = new byte[1500];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DatagramPacket packet =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      </a:t>
            </a:r>
            <a:r>
              <a:rPr sz="2000" b="1">
                <a:latin typeface="Courier New" pitchFamily="49" charset="0"/>
              </a:rPr>
              <a:t>new DatagramPacket(data, data.length);</a:t>
            </a:r>
          </a:p>
          <a:p>
            <a:pPr>
              <a:buNone/>
            </a:pPr>
            <a:endParaRPr sz="2000">
              <a:latin typeface="Courier New" pitchFamily="49" charset="0"/>
            </a:endParaRPr>
          </a:p>
          <a:p>
            <a:pPr>
              <a:buNone/>
            </a:pPr>
            <a:r>
              <a:rPr sz="2000">
                <a:latin typeface="Courier New" pitchFamily="49" charset="0"/>
              </a:rPr>
              <a:t>DatagramSocket socket = </a:t>
            </a:r>
            <a:r>
              <a:rPr sz="2000" b="1">
                <a:latin typeface="Courier New" pitchFamily="49" charset="0"/>
              </a:rPr>
              <a:t>new DatagramSocket(9876);</a:t>
            </a:r>
          </a:p>
          <a:p>
            <a:pPr>
              <a:buNone/>
            </a:pPr>
            <a:endParaRPr sz="2000">
              <a:latin typeface="Courier New" pitchFamily="49" charset="0"/>
            </a:endParaRPr>
          </a:p>
          <a:p>
            <a:pPr>
              <a:buNone/>
            </a:pPr>
            <a:r>
              <a:rPr sz="2000">
                <a:latin typeface="Courier New" pitchFamily="49" charset="0"/>
              </a:rPr>
              <a:t>// This call will block until a datagram arrives</a:t>
            </a:r>
          </a:p>
          <a:p>
            <a:pPr>
              <a:buNone/>
            </a:pPr>
            <a:r>
              <a:rPr sz="2000" b="1">
                <a:latin typeface="Courier New" pitchFamily="49" charset="0"/>
              </a:rPr>
              <a:t>socket.receive(packet);</a:t>
            </a:r>
          </a:p>
          <a:p>
            <a:pPr>
              <a:buNone/>
            </a:pPr>
            <a:endParaRPr sz="2000">
              <a:latin typeface="Courier New" pitchFamily="49" charset="0"/>
            </a:endParaRPr>
          </a:p>
          <a:p>
            <a:pPr>
              <a:buNone/>
            </a:pPr>
            <a:r>
              <a:rPr sz="2000">
                <a:latin typeface="Courier New" pitchFamily="49" charset="0"/>
              </a:rPr>
              <a:t>// Convert the bytes back into a String and print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String message =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   new String(packet.getData(), 0, packet.getLength());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System.out.println("message is " + message);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System.out.println("from " + packet.getAddress());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itle 215041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But it’s never quite that simple!</a:t>
            </a:r>
          </a:p>
        </p:txBody>
      </p:sp>
      <p:sp>
        <p:nvSpPr>
          <p:cNvPr id="215043" name="Text Placeholder 215042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Several of the constructors/methods throw exceptions which I have omitted</a:t>
            </a:r>
          </a:p>
          <a:p>
            <a:r>
              <a:t>Each datagrams can only hold up to a maximum of 64KB of data . .</a:t>
            </a:r>
          </a:p>
          <a:p>
            <a:r>
              <a:t>. . but the underlying transport layer may split the message into smaller packets (for instance Ethernet uses about 1500 bytes)</a:t>
            </a:r>
          </a:p>
          <a:p>
            <a:r>
              <a:t>Always remember that UDP is an </a:t>
            </a:r>
            <a:r>
              <a:rPr i="1"/>
              <a:t>unreliable</a:t>
            </a:r>
            <a:r>
              <a:t> protocol: If any of the split datagrams are lost the whole message will be lost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itle 216065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Broadcasting</a:t>
            </a:r>
          </a:p>
        </p:txBody>
      </p:sp>
      <p:sp>
        <p:nvSpPr>
          <p:cNvPr id="216067" name="Text Placeholder 216066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Broadcasting allows a single datagram to be sent to a group of listeners</a:t>
            </a:r>
          </a:p>
          <a:p>
            <a:r>
              <a:t>The group consists of all the computers within the local network</a:t>
            </a:r>
          </a:p>
          <a:p>
            <a:r>
              <a:t>The previous code examples can be used for broadcasting</a:t>
            </a:r>
          </a:p>
          <a:p>
            <a:r>
              <a:t>Just change the address: each network has a unique broadcast address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itle 217089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IP addresses revisited</a:t>
            </a:r>
          </a:p>
        </p:txBody>
      </p:sp>
      <p:sp>
        <p:nvSpPr>
          <p:cNvPr id="217091" name="Text Placeholder 217090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Each 32 bit IP number consists of two components:</a:t>
            </a:r>
          </a:p>
          <a:p>
            <a:pPr lvl="1"/>
            <a:r>
              <a:t>The network address</a:t>
            </a:r>
          </a:p>
          <a:p>
            <a:pPr lvl="2"/>
            <a:r>
              <a:t>The unique international address of the network</a:t>
            </a:r>
          </a:p>
          <a:p>
            <a:pPr lvl="1"/>
            <a:r>
              <a:t>The host address </a:t>
            </a:r>
          </a:p>
          <a:p>
            <a:pPr lvl="2"/>
            <a:r>
              <a:t>The unique address of a specific host in the net</a:t>
            </a:r>
          </a:p>
          <a:p>
            <a:r>
              <a:t>There are three classes of network address denoted class ‘A’, ‘B’ and ‘C’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itle 218113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Class A,B and C addresses</a:t>
            </a:r>
          </a:p>
        </p:txBody>
      </p:sp>
      <p:grpSp>
        <p:nvGrpSpPr>
          <p:cNvPr id="218115" name="Group 218114"/>
          <p:cNvGrpSpPr/>
          <p:nvPr/>
        </p:nvGrpSpPr>
        <p:grpSpPr>
          <a:xfrm>
            <a:off x="833438" y="2362200"/>
            <a:ext cx="7243762" cy="457200"/>
            <a:chOff x="525" y="1488"/>
            <a:chExt cx="4563" cy="288"/>
          </a:xfrm>
        </p:grpSpPr>
        <p:sp>
          <p:nvSpPr>
            <p:cNvPr id="218116" name="Rectangle 218115"/>
            <p:cNvSpPr/>
            <p:nvPr/>
          </p:nvSpPr>
          <p:spPr>
            <a:xfrm>
              <a:off x="1440" y="1488"/>
              <a:ext cx="912" cy="2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18117" name="Rectangle 218116"/>
            <p:cNvSpPr/>
            <p:nvPr/>
          </p:nvSpPr>
          <p:spPr>
            <a:xfrm>
              <a:off x="2352" y="1488"/>
              <a:ext cx="912" cy="2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18118" name="Rectangle 218117"/>
            <p:cNvSpPr/>
            <p:nvPr/>
          </p:nvSpPr>
          <p:spPr>
            <a:xfrm>
              <a:off x="3264" y="1488"/>
              <a:ext cx="912" cy="2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18119" name="Rectangle 218118"/>
            <p:cNvSpPr/>
            <p:nvPr/>
          </p:nvSpPr>
          <p:spPr>
            <a:xfrm>
              <a:off x="4176" y="1488"/>
              <a:ext cx="912" cy="2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18120" name="TextBox 218119"/>
            <p:cNvSpPr txBox="1"/>
            <p:nvPr/>
          </p:nvSpPr>
          <p:spPr>
            <a:xfrm>
              <a:off x="525" y="1488"/>
              <a:ext cx="7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rPr>
                  <a:latin typeface="Tahoma" pitchFamily="34" charset="0"/>
                </a:rPr>
                <a:t>Class A</a:t>
              </a:r>
            </a:p>
          </p:txBody>
        </p:sp>
      </p:grpSp>
      <p:grpSp>
        <p:nvGrpSpPr>
          <p:cNvPr id="218121" name="Group 218120"/>
          <p:cNvGrpSpPr/>
          <p:nvPr/>
        </p:nvGrpSpPr>
        <p:grpSpPr>
          <a:xfrm>
            <a:off x="838200" y="3352800"/>
            <a:ext cx="7243763" cy="457200"/>
            <a:chOff x="528" y="2112"/>
            <a:chExt cx="4563" cy="288"/>
          </a:xfrm>
        </p:grpSpPr>
        <p:sp>
          <p:nvSpPr>
            <p:cNvPr id="218122" name="Rectangle 218121"/>
            <p:cNvSpPr/>
            <p:nvPr/>
          </p:nvSpPr>
          <p:spPr>
            <a:xfrm>
              <a:off x="1443" y="2112"/>
              <a:ext cx="912" cy="2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18123" name="Rectangle 218122"/>
            <p:cNvSpPr/>
            <p:nvPr/>
          </p:nvSpPr>
          <p:spPr>
            <a:xfrm>
              <a:off x="2355" y="2112"/>
              <a:ext cx="912" cy="2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18124" name="Rectangle 218123"/>
            <p:cNvSpPr/>
            <p:nvPr/>
          </p:nvSpPr>
          <p:spPr>
            <a:xfrm>
              <a:off x="3267" y="2112"/>
              <a:ext cx="912" cy="2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18125" name="Rectangle 218124"/>
            <p:cNvSpPr/>
            <p:nvPr/>
          </p:nvSpPr>
          <p:spPr>
            <a:xfrm>
              <a:off x="4179" y="2112"/>
              <a:ext cx="912" cy="2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18126" name="TextBox 218125"/>
            <p:cNvSpPr txBox="1"/>
            <p:nvPr/>
          </p:nvSpPr>
          <p:spPr>
            <a:xfrm>
              <a:off x="528" y="2112"/>
              <a:ext cx="72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rPr>
                  <a:latin typeface="Tahoma" pitchFamily="34" charset="0"/>
                </a:rPr>
                <a:t>Class B</a:t>
              </a:r>
            </a:p>
          </p:txBody>
        </p:sp>
      </p:grpSp>
      <p:grpSp>
        <p:nvGrpSpPr>
          <p:cNvPr id="218127" name="Group 218126"/>
          <p:cNvGrpSpPr/>
          <p:nvPr/>
        </p:nvGrpSpPr>
        <p:grpSpPr>
          <a:xfrm>
            <a:off x="838200" y="4343400"/>
            <a:ext cx="7243763" cy="457200"/>
            <a:chOff x="528" y="2736"/>
            <a:chExt cx="4563" cy="288"/>
          </a:xfrm>
        </p:grpSpPr>
        <p:sp>
          <p:nvSpPr>
            <p:cNvPr id="218128" name="Rectangle 218127"/>
            <p:cNvSpPr/>
            <p:nvPr/>
          </p:nvSpPr>
          <p:spPr>
            <a:xfrm>
              <a:off x="1443" y="2736"/>
              <a:ext cx="912" cy="2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18129" name="Rectangle 218128"/>
            <p:cNvSpPr/>
            <p:nvPr/>
          </p:nvSpPr>
          <p:spPr>
            <a:xfrm>
              <a:off x="2355" y="2736"/>
              <a:ext cx="912" cy="2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18130" name="Rectangle 218129"/>
            <p:cNvSpPr/>
            <p:nvPr/>
          </p:nvSpPr>
          <p:spPr>
            <a:xfrm>
              <a:off x="3267" y="2736"/>
              <a:ext cx="912" cy="2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18131" name="Rectangle 218130"/>
            <p:cNvSpPr/>
            <p:nvPr/>
          </p:nvSpPr>
          <p:spPr>
            <a:xfrm>
              <a:off x="4179" y="2736"/>
              <a:ext cx="912" cy="2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anchor="ctr"/>
            <a:lstStyle/>
            <a:p>
              <a:pPr>
                <a:buNone/>
              </a:pPr>
            </a:p>
          </p:txBody>
        </p:sp>
        <p:sp>
          <p:nvSpPr>
            <p:cNvPr id="218132" name="TextBox 218131"/>
            <p:cNvSpPr txBox="1"/>
            <p:nvPr/>
          </p:nvSpPr>
          <p:spPr>
            <a:xfrm>
              <a:off x="528" y="2736"/>
              <a:ext cx="7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rPr>
                  <a:latin typeface="Tahoma" pitchFamily="34" charset="0"/>
                </a:rPr>
                <a:t>Class C</a:t>
              </a:r>
            </a:p>
          </p:txBody>
        </p:sp>
      </p:grpSp>
      <p:sp>
        <p:nvSpPr>
          <p:cNvPr id="218133" name="TextBox 218132"/>
          <p:cNvSpPr txBox="1"/>
          <p:nvPr/>
        </p:nvSpPr>
        <p:spPr>
          <a:xfrm>
            <a:off x="2574925" y="1641475"/>
            <a:ext cx="4984750" cy="45720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t>192	.        85        .     35        .       87</a:t>
            </a:r>
          </a:p>
        </p:txBody>
      </p:sp>
      <p:sp>
        <p:nvSpPr>
          <p:cNvPr id="218134" name="Rectangle 218133"/>
          <p:cNvSpPr/>
          <p:nvPr/>
        </p:nvSpPr>
        <p:spPr>
          <a:xfrm>
            <a:off x="1752600" y="5181600"/>
            <a:ext cx="1447800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none" anchor="ctr"/>
          <a:lstStyle/>
          <a:p>
            <a:pPr>
              <a:buNone/>
            </a:pPr>
          </a:p>
        </p:txBody>
      </p:sp>
      <p:sp>
        <p:nvSpPr>
          <p:cNvPr id="218135" name="Rectangle 218134"/>
          <p:cNvSpPr/>
          <p:nvPr/>
        </p:nvSpPr>
        <p:spPr>
          <a:xfrm>
            <a:off x="1752600" y="5791200"/>
            <a:ext cx="14478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anchor="ctr"/>
          <a:lstStyle/>
          <a:p>
            <a:pPr>
              <a:buNone/>
            </a:pPr>
          </a:p>
        </p:txBody>
      </p:sp>
      <p:sp>
        <p:nvSpPr>
          <p:cNvPr id="218136" name="TextBox 218135"/>
          <p:cNvSpPr txBox="1"/>
          <p:nvPr/>
        </p:nvSpPr>
        <p:spPr>
          <a:xfrm>
            <a:off x="3565525" y="5214938"/>
            <a:ext cx="3149600" cy="45720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>
                <a:latin typeface="Tahoma" pitchFamily="34" charset="0"/>
              </a:rPr>
              <a:t>Network Address Byte</a:t>
            </a:r>
          </a:p>
        </p:txBody>
      </p:sp>
      <p:sp>
        <p:nvSpPr>
          <p:cNvPr id="218137" name="TextBox 218136"/>
          <p:cNvSpPr txBox="1"/>
          <p:nvPr/>
        </p:nvSpPr>
        <p:spPr>
          <a:xfrm>
            <a:off x="3581400" y="5791200"/>
            <a:ext cx="2640013" cy="45720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>
                <a:latin typeface="Tahoma" pitchFamily="34" charset="0"/>
              </a:rPr>
              <a:t>Host Address Byte</a:t>
            </a:r>
          </a:p>
        </p:txBody>
      </p:sp>
      <p:sp>
        <p:nvSpPr>
          <p:cNvPr id="218138" name="TextBox 218137"/>
          <p:cNvSpPr txBox="1"/>
          <p:nvPr/>
        </p:nvSpPr>
        <p:spPr>
          <a:xfrm>
            <a:off x="2346325" y="2362200"/>
            <a:ext cx="565150" cy="45720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t>0...</a:t>
            </a:r>
          </a:p>
        </p:txBody>
      </p:sp>
      <p:sp>
        <p:nvSpPr>
          <p:cNvPr id="218139" name="TextBox 218138"/>
          <p:cNvSpPr txBox="1"/>
          <p:nvPr/>
        </p:nvSpPr>
        <p:spPr>
          <a:xfrm>
            <a:off x="2346325" y="3352800"/>
            <a:ext cx="717550" cy="45720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t>10...</a:t>
            </a:r>
          </a:p>
        </p:txBody>
      </p:sp>
      <p:sp>
        <p:nvSpPr>
          <p:cNvPr id="218140" name="TextBox 218139"/>
          <p:cNvSpPr txBox="1"/>
          <p:nvPr/>
        </p:nvSpPr>
        <p:spPr>
          <a:xfrm>
            <a:off x="2346325" y="4343400"/>
            <a:ext cx="869950" cy="45720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t>110...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itle 238593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Network Programming</a:t>
            </a:r>
          </a:p>
        </p:txBody>
      </p:sp>
      <p:sp>
        <p:nvSpPr>
          <p:cNvPr id="238595" name="Text Placeholder 238594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Mechanisms by which software running on two or more computational devices can exchange messages</a:t>
            </a:r>
          </a:p>
          <a:p>
            <a:pPr lvl="1"/>
            <a:r>
              <a:t>Desktop Computers</a:t>
            </a:r>
          </a:p>
          <a:p>
            <a:pPr lvl="1"/>
            <a:r>
              <a:t>PDAs / Set Top Boxes / Mobile Telephones?</a:t>
            </a:r>
          </a:p>
          <a:p>
            <a:r>
              <a:t>Java is a network centric programming language</a:t>
            </a:r>
          </a:p>
          <a:p>
            <a:r>
              <a:t>Java abstracts details of network implementation behind a standard API</a:t>
            </a:r>
          </a:p>
          <a:p>
            <a:pPr lvl="1"/>
            <a:r>
              <a:t>Portable (and future proof) . . .</a:t>
            </a:r>
          </a:p>
          <a:p>
            <a:pPr lvl="1"/>
            <a:r>
              <a:t>but may be rather limiting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219137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Broadcast addresses</a:t>
            </a:r>
          </a:p>
        </p:txBody>
      </p:sp>
      <p:sp>
        <p:nvSpPr>
          <p:cNvPr id="219139" name="Text Placeholder 219138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CIIPS has a class ‘C’ network which has the address 130.95.72</a:t>
            </a:r>
          </a:p>
          <a:p>
            <a:r>
              <a:t>This portable computer has host address 134 within the CIIPS network</a:t>
            </a:r>
          </a:p>
          <a:p>
            <a:r>
              <a:t>Each network has a single host address which is set aside for broadcasts (either all one bits or all zero bits)</a:t>
            </a:r>
          </a:p>
          <a:p>
            <a:r>
              <a:t>The CIIPS network uses broadcast address 130.95.72.255</a:t>
            </a:r>
          </a:p>
          <a:p>
            <a:r>
              <a:t>Broadcasts are </a:t>
            </a:r>
            <a:r>
              <a:rPr i="1"/>
              <a:t>never</a:t>
            </a:r>
            <a:r>
              <a:t> routed onto other networks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itle 227329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Multicasting (1)</a:t>
            </a:r>
          </a:p>
        </p:txBody>
      </p:sp>
      <p:sp>
        <p:nvSpPr>
          <p:cNvPr id="227331" name="Text Placeholder 227330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Described in RFC1112 (August 1989)</a:t>
            </a:r>
          </a:p>
          <a:p>
            <a:r>
              <a:t>Multicasting allows distribution of a datagram to a group of listeners who are not within the local network</a:t>
            </a:r>
          </a:p>
          <a:p>
            <a:r>
              <a:t>Routers between networks need to pass multicast datagrams. . but many do not!</a:t>
            </a:r>
          </a:p>
          <a:p>
            <a:r>
              <a:t>The MBONE is a way of tunneling datagrams across the Internet between </a:t>
            </a:r>
            <a:r>
              <a:rPr i="1"/>
              <a:t>islands</a:t>
            </a:r>
            <a:r>
              <a:t> of multicast activity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itle 228353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Multicasting (2)</a:t>
            </a:r>
          </a:p>
        </p:txBody>
      </p:sp>
      <p:sp>
        <p:nvSpPr>
          <p:cNvPr id="228355" name="Text Placeholder 228354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Multicasts are also sent to a special address (known as a “</a:t>
            </a:r>
            <a:r>
              <a:rPr i="1"/>
              <a:t>group”</a:t>
            </a:r>
            <a:r>
              <a:t>)</a:t>
            </a:r>
          </a:p>
          <a:p>
            <a:r>
              <a:t>Multicast groups need to be </a:t>
            </a:r>
            <a:r>
              <a:rPr i="1"/>
              <a:t>agreed</a:t>
            </a:r>
            <a:r>
              <a:t> in advance.  They are not derived from a specific network/host address</a:t>
            </a:r>
          </a:p>
          <a:p>
            <a:pPr lvl="1"/>
            <a:r>
              <a:t>Multicast groups identify a subject area (or stream of content) rather than a specific computer or network.  They are more like a TV channel number than a telephone number.</a:t>
            </a:r>
          </a:p>
          <a:p>
            <a:r>
              <a:t>The IETF has set aside addresses from 224.0.0.1 to 239.255.255.255 specifically for multicasting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itle 229377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Multicasting (3)</a:t>
            </a:r>
          </a:p>
        </p:txBody>
      </p:sp>
      <p:sp>
        <p:nvSpPr>
          <p:cNvPr id="229379" name="Text Placeholder 229378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To send to (or receive from) a multicast group it is first necessary to </a:t>
            </a:r>
            <a:r>
              <a:rPr i="1"/>
              <a:t>register interest</a:t>
            </a:r>
            <a:r>
              <a:t> in the group</a:t>
            </a:r>
          </a:p>
          <a:p>
            <a:pPr lvl="1"/>
            <a:r>
              <a:t>This results in an Internet Group Management Protocol (IGMP) message being sent to your router (RFCs 988/1112/2236)</a:t>
            </a:r>
          </a:p>
          <a:p>
            <a:r>
              <a:t>Then a datagram is created, addressed to the group (and the chosen port)</a:t>
            </a:r>
          </a:p>
          <a:p>
            <a:r>
              <a:t>Java has a specialised socket for multicasting: </a:t>
            </a:r>
            <a:r>
              <a:rPr i="1"/>
              <a:t>java.net.MulticastSocket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itle 230401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Some multicast groups</a:t>
            </a:r>
          </a:p>
        </p:txBody>
      </p:sp>
      <p:sp>
        <p:nvSpPr>
          <p:cNvPr id="230403" name="Text Placeholder 230402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224.0.0.1	All hosts within local subnet</a:t>
            </a:r>
          </a:p>
          <a:p>
            <a:r>
              <a:t>224.0.1.7	Audio news multicast</a:t>
            </a:r>
          </a:p>
          <a:p>
            <a:r>
              <a:t>224.0.1.12	Video from IETF meetings</a:t>
            </a:r>
          </a:p>
          <a:p>
            <a:r>
              <a:t>224.0.1.20	Expts. within local subnet</a:t>
            </a:r>
          </a:p>
          <a:p>
            <a:r>
              <a:t>224.0.1.25	NBC Professional News</a:t>
            </a:r>
          </a:p>
          <a:p>
            <a:r>
              <a:t>There are 268 million multicast addresses (in IPv4) with 65 thousand ports in each!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itle 231425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java.net.MulticastSocket</a:t>
            </a:r>
          </a:p>
        </p:txBody>
      </p:sp>
      <p:sp>
        <p:nvSpPr>
          <p:cNvPr id="231427" name="Text Placeholder 231426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Subclass of </a:t>
            </a:r>
            <a:r>
              <a:rPr sz="2400">
                <a:latin typeface="Courier New" pitchFamily="49" charset="0"/>
              </a:rPr>
              <a:t>java.net.DatagramSocket</a:t>
            </a:r>
          </a:p>
          <a:p>
            <a:r>
              <a:t>Constructed the same way</a:t>
            </a:r>
          </a:p>
          <a:p>
            <a:r>
              <a:t>Adds some extra methods:</a:t>
            </a:r>
          </a:p>
          <a:p>
            <a:pPr lvl="1"/>
            <a:r>
              <a:rPr sz="2000">
                <a:latin typeface="Courier New" pitchFamily="49" charset="0"/>
              </a:rPr>
              <a:t>void joinGroup(InetAddress mcastGroup)</a:t>
            </a:r>
          </a:p>
          <a:p>
            <a:pPr lvl="2"/>
            <a:r>
              <a:rPr sz="2000" b="0"/>
              <a:t>Enter the specifies group so that you can send or receive datagrams</a:t>
            </a:r>
            <a:endParaRPr sz="2000" b="0">
              <a:latin typeface="Courier New" pitchFamily="49" charset="0"/>
            </a:endParaRPr>
          </a:p>
          <a:p>
            <a:pPr lvl="1"/>
            <a:r>
              <a:rPr sz="2000">
                <a:latin typeface="Courier New" pitchFamily="49" charset="0"/>
              </a:rPr>
              <a:t>void leaveGroup(InetAddress mcastGroup)</a:t>
            </a:r>
          </a:p>
          <a:p>
            <a:pPr lvl="2"/>
            <a:r>
              <a:rPr sz="2000" b="0"/>
              <a:t>Leave a group that you previously joined</a:t>
            </a:r>
            <a:endParaRPr sz="2000" b="0">
              <a:latin typeface="Courier New" pitchFamily="49" charset="0"/>
            </a:endParaRPr>
          </a:p>
          <a:p>
            <a:pPr lvl="1"/>
            <a:r>
              <a:rPr sz="2000">
                <a:latin typeface="Courier New" pitchFamily="49" charset="0"/>
              </a:rPr>
              <a:t>void setTimeToLive(int ttl)</a:t>
            </a:r>
          </a:p>
          <a:p>
            <a:pPr lvl="2"/>
            <a:r>
              <a:rPr sz="2000" b="0"/>
              <a:t>Sets how far your datagrams will travel before routers ignore them</a:t>
            </a:r>
            <a:endParaRPr sz="2000" b="0">
              <a:latin typeface="Courier New" pitchFamily="49" charset="0"/>
            </a:endParaRPr>
          </a:p>
          <a:p>
            <a:pPr lvl="1"/>
            <a:r>
              <a:rPr sz="2000">
                <a:latin typeface="Courier New" pitchFamily="49" charset="0"/>
              </a:rPr>
              <a:t>int getTimeToLive()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itle 232449"/>
          <p:cNvSpPr>
            <a:spLocks noGrp="1" noEditPoints="1"/>
          </p:cNvSpPr>
          <p:nvPr>
            <p:ph type="title" idx="4294967295"/>
          </p:nvPr>
        </p:nvSpPr>
        <p:spPr>
          <a:xfrm>
            <a:off x="406400" y="76200"/>
            <a:ext cx="7899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sea.datagram.MulticastSender</a:t>
            </a:r>
          </a:p>
        </p:txBody>
      </p:sp>
      <p:sp>
        <p:nvSpPr>
          <p:cNvPr id="232451" name="Text Placeholder 232450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Sending similar to the previous example. .</a:t>
            </a:r>
          </a:p>
          <a:p>
            <a:r>
              <a:t>. . .but must register with the multicast group and decide the longevity</a:t>
            </a:r>
          </a:p>
          <a:p>
            <a:r>
              <a:t>The steps involved are:</a:t>
            </a:r>
          </a:p>
          <a:p>
            <a:pPr lvl="1"/>
            <a:r>
              <a:t>Create the MulticastSocket.</a:t>
            </a:r>
          </a:p>
          <a:p>
            <a:pPr lvl="1"/>
            <a:r>
              <a:t>Join the multicast group(s) (on startup).</a:t>
            </a:r>
          </a:p>
          <a:p>
            <a:pPr lvl="1"/>
            <a:r>
              <a:t>Create the DatagramPacket.</a:t>
            </a:r>
          </a:p>
          <a:p>
            <a:pPr lvl="1"/>
            <a:r>
              <a:t>Send the packet through the socket.</a:t>
            </a:r>
          </a:p>
          <a:p>
            <a:pPr lvl="1"/>
            <a:r>
              <a:t>Leave the multicast group (on exit).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itle 233473"/>
          <p:cNvSpPr>
            <a:spLocks noGrp="1" noEditPoints="1"/>
          </p:cNvSpPr>
          <p:nvPr>
            <p:ph type="title" idx="4294967295"/>
          </p:nvPr>
        </p:nvSpPr>
        <p:spPr>
          <a:xfrm>
            <a:off x="406400" y="76200"/>
            <a:ext cx="82042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sea.datagram.MulticastSender</a:t>
            </a:r>
          </a:p>
        </p:txBody>
      </p:sp>
      <p:sp>
        <p:nvSpPr>
          <p:cNvPr id="233475" name="Rectangle 233474"/>
          <p:cNvSpPr/>
          <p:nvPr/>
        </p:nvSpPr>
        <p:spPr>
          <a:xfrm>
            <a:off x="914400" y="1143000"/>
            <a:ext cx="7499350" cy="4664075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sz="2000">
                <a:latin typeface="Courier New" pitchFamily="49" charset="0"/>
              </a:rPr>
              <a:t>InetAddress multicastGroup =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      InetAddress.getByName(multicastGroupAddr);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MulticastSocket socket = </a:t>
            </a:r>
            <a:r>
              <a:rPr sz="2000" b="1">
                <a:latin typeface="Courier New" pitchFamily="49" charset="0"/>
              </a:rPr>
              <a:t>new MulticastSocket();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socket.</a:t>
            </a:r>
            <a:r>
              <a:rPr sz="2000" b="1">
                <a:latin typeface="Courier New" pitchFamily="49" charset="0"/>
              </a:rPr>
              <a:t>joinGroup(multicastGroup)</a:t>
            </a:r>
            <a:r>
              <a:rPr sz="200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socket.</a:t>
            </a:r>
            <a:r>
              <a:rPr sz="2000" b="1">
                <a:latin typeface="Courier New" pitchFamily="49" charset="0"/>
              </a:rPr>
              <a:t>setTimeToLive(5)</a:t>
            </a:r>
            <a:r>
              <a:rPr sz="2000">
                <a:latin typeface="Courier New" pitchFamily="49" charset="0"/>
              </a:rPr>
              <a:t>;</a:t>
            </a:r>
          </a:p>
          <a:p>
            <a:pPr>
              <a:buNone/>
            </a:pPr>
            <a:endParaRPr sz="2000">
              <a:latin typeface="Courier New" pitchFamily="49" charset="0"/>
            </a:endParaRPr>
          </a:p>
          <a:p>
            <a:pPr>
              <a:buNone/>
            </a:pPr>
            <a:r>
              <a:rPr sz="2000">
                <a:latin typeface="Courier New" pitchFamily="49" charset="0"/>
              </a:rPr>
              <a:t>byte[] data = “This is the message”.getBytes();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DatagramPacket datagram =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      new DatagramPacket(data, data.length);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datagram.setAddress(multicastGroup);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datagram.</a:t>
            </a:r>
            <a:r>
              <a:rPr sz="2000" b="1">
                <a:latin typeface="Courier New" pitchFamily="49" charset="0"/>
              </a:rPr>
              <a:t>setPort(9876)</a:t>
            </a:r>
            <a:r>
              <a:rPr sz="2000">
                <a:latin typeface="Courier New" pitchFamily="49" charset="0"/>
              </a:rPr>
              <a:t>;</a:t>
            </a:r>
          </a:p>
          <a:p>
            <a:pPr>
              <a:buNone/>
            </a:pPr>
            <a:endParaRPr sz="2000">
              <a:latin typeface="Courier New" pitchFamily="49" charset="0"/>
            </a:endParaRPr>
          </a:p>
          <a:p>
            <a:pPr>
              <a:buNone/>
            </a:pPr>
            <a:r>
              <a:rPr sz="2000">
                <a:latin typeface="Courier New" pitchFamily="49" charset="0"/>
              </a:rPr>
              <a:t>socket.</a:t>
            </a:r>
            <a:r>
              <a:rPr sz="2000" b="1">
                <a:latin typeface="Courier New" pitchFamily="49" charset="0"/>
              </a:rPr>
              <a:t>send(datagram)</a:t>
            </a:r>
            <a:r>
              <a:rPr sz="2000">
                <a:latin typeface="Courier New" pitchFamily="49" charset="0"/>
              </a:rPr>
              <a:t>;</a:t>
            </a:r>
          </a:p>
          <a:p>
            <a:pPr>
              <a:buNone/>
            </a:pPr>
            <a:endParaRPr sz="2000">
              <a:latin typeface="Courier New" pitchFamily="49" charset="0"/>
            </a:endParaRPr>
          </a:p>
          <a:p>
            <a:pPr>
              <a:buNone/>
            </a:pPr>
            <a:r>
              <a:rPr sz="2000">
                <a:latin typeface="Courier New" pitchFamily="49" charset="0"/>
              </a:rPr>
              <a:t>socket.</a:t>
            </a:r>
            <a:r>
              <a:rPr sz="2000" b="1">
                <a:latin typeface="Courier New" pitchFamily="49" charset="0"/>
              </a:rPr>
              <a:t>leaveGroup(multicastGroup)</a:t>
            </a:r>
            <a:r>
              <a:rPr sz="200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itle 234497"/>
          <p:cNvSpPr>
            <a:spLocks noGrp="1" noEditPoints="1"/>
          </p:cNvSpPr>
          <p:nvPr>
            <p:ph type="title" idx="4294967295"/>
          </p:nvPr>
        </p:nvSpPr>
        <p:spPr>
          <a:xfrm>
            <a:off x="406400" y="76200"/>
            <a:ext cx="83566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sea.datagram.MulticastReceiver</a:t>
            </a:r>
          </a:p>
        </p:txBody>
      </p:sp>
      <p:sp>
        <p:nvSpPr>
          <p:cNvPr id="234499" name="Text Placeholder 234498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The steps are:</a:t>
            </a:r>
          </a:p>
          <a:p>
            <a:pPr lvl="1"/>
            <a:r>
              <a:t>Create a multicast socket on an </a:t>
            </a:r>
            <a:r>
              <a:rPr i="1"/>
              <a:t>agreed</a:t>
            </a:r>
            <a:r>
              <a:t> port.</a:t>
            </a:r>
          </a:p>
          <a:p>
            <a:pPr lvl="1"/>
            <a:r>
              <a:t>Join the multicast group (on startup).</a:t>
            </a:r>
          </a:p>
          <a:p>
            <a:pPr lvl="1"/>
            <a:r>
              <a:t>Create an empty datagram.</a:t>
            </a:r>
          </a:p>
          <a:p>
            <a:pPr lvl="1"/>
            <a:r>
              <a:t>Wait for datagram to be delivered on the socket.</a:t>
            </a:r>
          </a:p>
          <a:p>
            <a:pPr lvl="1"/>
            <a:r>
              <a:t>Unpack and use the datagram.</a:t>
            </a:r>
          </a:p>
          <a:p>
            <a:pPr lvl="1"/>
            <a:r>
              <a:t>Leave the multicast group (on exit).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itle 235521"/>
          <p:cNvSpPr>
            <a:spLocks noGrp="1" noEditPoints="1"/>
          </p:cNvSpPr>
          <p:nvPr>
            <p:ph type="title" idx="4294967295"/>
          </p:nvPr>
        </p:nvSpPr>
        <p:spPr>
          <a:xfrm>
            <a:off x="406400" y="76200"/>
            <a:ext cx="84328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sea.datagram.MulticastReceiver</a:t>
            </a:r>
          </a:p>
        </p:txBody>
      </p:sp>
      <p:sp>
        <p:nvSpPr>
          <p:cNvPr id="235523" name="Rectangle 235522"/>
          <p:cNvSpPr/>
          <p:nvPr/>
        </p:nvSpPr>
        <p:spPr>
          <a:xfrm>
            <a:off x="685800" y="1219200"/>
            <a:ext cx="7956550" cy="4359275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sz="2000">
                <a:latin typeface="Courier New" pitchFamily="49" charset="0"/>
              </a:rPr>
              <a:t>InetAddress multicastGroup =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      InetAddress.getByName(multicastGroupAddr);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MulticastSocket socket = </a:t>
            </a:r>
            <a:r>
              <a:rPr sz="2000" b="1">
                <a:latin typeface="Courier New" pitchFamily="49" charset="0"/>
              </a:rPr>
              <a:t>new MulticastSocket(9876)</a:t>
            </a:r>
            <a:r>
              <a:rPr sz="200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socket.</a:t>
            </a:r>
            <a:r>
              <a:rPr sz="2000" b="1">
                <a:latin typeface="Courier New" pitchFamily="49" charset="0"/>
              </a:rPr>
              <a:t>joinGroup(multicastGroup)</a:t>
            </a:r>
            <a:r>
              <a:rPr sz="2000">
                <a:latin typeface="Courier New" pitchFamily="49" charset="0"/>
              </a:rPr>
              <a:t>;</a:t>
            </a:r>
          </a:p>
          <a:p>
            <a:pPr>
              <a:buNone/>
            </a:pPr>
            <a:endParaRPr sz="2000">
              <a:latin typeface="Courier New" pitchFamily="49" charset="0"/>
            </a:endParaRPr>
          </a:p>
          <a:p>
            <a:pPr>
              <a:buNone/>
            </a:pPr>
            <a:r>
              <a:rPr sz="2000">
                <a:latin typeface="Courier New" pitchFamily="49" charset="0"/>
              </a:rPr>
              <a:t>byte[] data = new byte[1000];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DatagramPacket packet =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      new DatagramPacket(data, data.length);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socket.</a:t>
            </a:r>
            <a:r>
              <a:rPr sz="2000" b="1">
                <a:latin typeface="Courier New" pitchFamily="49" charset="0"/>
              </a:rPr>
              <a:t>receive(packet)</a:t>
            </a:r>
            <a:r>
              <a:rPr sz="2000">
                <a:latin typeface="Courier New" pitchFamily="49" charset="0"/>
              </a:rPr>
              <a:t>;</a:t>
            </a:r>
          </a:p>
          <a:p>
            <a:pPr>
              <a:buNone/>
            </a:pPr>
            <a:endParaRPr sz="2000">
              <a:latin typeface="Courier New" pitchFamily="49" charset="0"/>
            </a:endParaRPr>
          </a:p>
          <a:p>
            <a:pPr>
              <a:buNone/>
            </a:pPr>
            <a:r>
              <a:rPr sz="2000">
                <a:latin typeface="Courier New" pitchFamily="49" charset="0"/>
              </a:rPr>
              <a:t>String message = new String(</a:t>
            </a:r>
          </a:p>
          <a:p>
            <a:pPr>
              <a:buNone/>
            </a:pPr>
            <a:r>
              <a:rPr sz="2000">
                <a:latin typeface="Courier New" pitchFamily="49" charset="0"/>
              </a:rPr>
              <a:t>      packet.getData(), 0, packet.getLength());</a:t>
            </a:r>
          </a:p>
          <a:p>
            <a:pPr>
              <a:buNone/>
            </a:pPr>
            <a:endParaRPr sz="2000">
              <a:latin typeface="Courier New" pitchFamily="49" charset="0"/>
            </a:endParaRPr>
          </a:p>
          <a:p>
            <a:pPr>
              <a:buNone/>
            </a:pPr>
            <a:r>
              <a:rPr sz="2000">
                <a:latin typeface="Courier New" pitchFamily="49" charset="0"/>
              </a:rPr>
              <a:t>socket.</a:t>
            </a:r>
            <a:r>
              <a:rPr sz="2000" b="1">
                <a:latin typeface="Courier New" pitchFamily="49" charset="0"/>
              </a:rPr>
              <a:t>leaveGroup(multicastGroup)</a:t>
            </a:r>
            <a:r>
              <a:rPr sz="200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itle 240641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A programming model for network communications</a:t>
            </a:r>
          </a:p>
        </p:txBody>
      </p:sp>
      <p:grpSp>
        <p:nvGrpSpPr>
          <p:cNvPr id="240662" name="Group 240661"/>
          <p:cNvGrpSpPr/>
          <p:nvPr/>
        </p:nvGrpSpPr>
        <p:grpSpPr>
          <a:xfrm>
            <a:off x="152400" y="2057400"/>
            <a:ext cx="2911475" cy="2743200"/>
            <a:chOff x="96" y="1488"/>
            <a:chExt cx="1834" cy="1728"/>
          </a:xfrm>
        </p:grpSpPr>
        <p:sp>
          <p:nvSpPr>
            <p:cNvPr id="240654" name="TextBox 240653"/>
            <p:cNvSpPr txBox="1"/>
            <p:nvPr/>
          </p:nvSpPr>
          <p:spPr>
            <a:xfrm>
              <a:off x="96" y="1776"/>
              <a:ext cx="1500" cy="288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rPr i="1">
                  <a:solidFill>
                    <a:srgbClr val="0000FF"/>
                  </a:solidFill>
                  <a:latin typeface="Arial" pitchFamily="34" charset="0"/>
                </a:rPr>
                <a:t>HTTP</a:t>
              </a:r>
              <a:r>
                <a:rPr>
                  <a:latin typeface="Arial" pitchFamily="34" charset="0"/>
                </a:rPr>
                <a:t>/FTP/etc...</a:t>
              </a:r>
            </a:p>
          </p:txBody>
        </p:sp>
        <p:sp>
          <p:nvSpPr>
            <p:cNvPr id="240655" name="TextBox 240654"/>
            <p:cNvSpPr txBox="1"/>
            <p:nvPr/>
          </p:nvSpPr>
          <p:spPr>
            <a:xfrm>
              <a:off x="96" y="2352"/>
              <a:ext cx="1012" cy="288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rPr>
                  <a:solidFill>
                    <a:srgbClr val="FF0000"/>
                  </a:solidFill>
                  <a:latin typeface="Arial" pitchFamily="34" charset="0"/>
                </a:rPr>
                <a:t>TCP, UDP</a:t>
              </a:r>
            </a:p>
          </p:txBody>
        </p:sp>
        <p:sp>
          <p:nvSpPr>
            <p:cNvPr id="240656" name="TextBox 240655"/>
            <p:cNvSpPr txBox="1"/>
            <p:nvPr/>
          </p:nvSpPr>
          <p:spPr>
            <a:xfrm>
              <a:off x="96" y="2640"/>
              <a:ext cx="1525" cy="288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rPr>
                  <a:solidFill>
                    <a:srgbClr val="FF0000"/>
                  </a:solidFill>
                  <a:latin typeface="Arial" pitchFamily="34" charset="0"/>
                </a:rPr>
                <a:t>Internet Protocol</a:t>
              </a:r>
            </a:p>
          </p:txBody>
        </p:sp>
        <p:sp>
          <p:nvSpPr>
            <p:cNvPr id="240657" name="TextBox 240656"/>
            <p:cNvSpPr txBox="1"/>
            <p:nvPr/>
          </p:nvSpPr>
          <p:spPr>
            <a:xfrm>
              <a:off x="96" y="2928"/>
              <a:ext cx="1834" cy="288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rPr>
                  <a:latin typeface="Arial" pitchFamily="34" charset="0"/>
                </a:rPr>
                <a:t>Java &amp; IP don’t care</a:t>
              </a:r>
            </a:p>
          </p:txBody>
        </p:sp>
        <p:sp>
          <p:nvSpPr>
            <p:cNvPr id="240658" name="TextBox 240657"/>
            <p:cNvSpPr txBox="1"/>
            <p:nvPr/>
          </p:nvSpPr>
          <p:spPr>
            <a:xfrm>
              <a:off x="96" y="1488"/>
              <a:ext cx="980" cy="288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rPr>
                  <a:solidFill>
                    <a:srgbClr val="FF0000"/>
                  </a:solidFill>
                  <a:latin typeface="Arial" pitchFamily="34" charset="0"/>
                </a:rPr>
                <a:t>Java APIs</a:t>
              </a:r>
            </a:p>
          </p:txBody>
        </p:sp>
        <p:sp>
          <p:nvSpPr>
            <p:cNvPr id="240659" name="TextBox 240658"/>
            <p:cNvSpPr txBox="1"/>
            <p:nvPr/>
          </p:nvSpPr>
          <p:spPr>
            <a:xfrm>
              <a:off x="96" y="2064"/>
              <a:ext cx="1290" cy="288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rPr>
                  <a:solidFill>
                    <a:srgbClr val="FF0000"/>
                  </a:solidFill>
                  <a:latin typeface="Arial" pitchFamily="34" charset="0"/>
                </a:rPr>
                <a:t>1:1 or 1:Many</a:t>
              </a:r>
            </a:p>
          </p:txBody>
        </p:sp>
      </p:grpSp>
      <p:grpSp>
        <p:nvGrpSpPr>
          <p:cNvPr id="240661" name="Group 240660"/>
          <p:cNvGrpSpPr/>
          <p:nvPr/>
        </p:nvGrpSpPr>
        <p:grpSpPr>
          <a:xfrm>
            <a:off x="3124200" y="1981200"/>
            <a:ext cx="5791200" cy="2822575"/>
            <a:chOff x="1968" y="1486"/>
            <a:chExt cx="3648" cy="1778"/>
          </a:xfrm>
        </p:grpSpPr>
        <p:sp>
          <p:nvSpPr>
            <p:cNvPr id="240644" name="TextBox 240643"/>
            <p:cNvSpPr txBox="1"/>
            <p:nvPr/>
          </p:nvSpPr>
          <p:spPr>
            <a:xfrm>
              <a:off x="1968" y="2960"/>
              <a:ext cx="3648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>
                  <a:latin typeface="Arial" pitchFamily="34" charset="0"/>
                </a:rPr>
                <a:t>Physical Transport</a:t>
              </a:r>
            </a:p>
          </p:txBody>
        </p:sp>
        <p:sp>
          <p:nvSpPr>
            <p:cNvPr id="240647" name="TextBox 240646"/>
            <p:cNvSpPr txBox="1"/>
            <p:nvPr/>
          </p:nvSpPr>
          <p:spPr>
            <a:xfrm>
              <a:off x="2909" y="2358"/>
              <a:ext cx="2707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>
                  <a:solidFill>
                    <a:srgbClr val="FF0000"/>
                  </a:solidFill>
                  <a:latin typeface="Arial" pitchFamily="34" charset="0"/>
                </a:rPr>
                <a:t>Datagrams</a:t>
              </a:r>
            </a:p>
          </p:txBody>
        </p:sp>
        <p:sp>
          <p:nvSpPr>
            <p:cNvPr id="240648" name="TextBox 240647"/>
            <p:cNvSpPr txBox="1"/>
            <p:nvPr/>
          </p:nvSpPr>
          <p:spPr>
            <a:xfrm>
              <a:off x="3696" y="2064"/>
              <a:ext cx="103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/>
            <a:lstStyle/>
            <a:p>
              <a:pPr algn="ctr">
                <a:buNone/>
              </a:pPr>
              <a:r>
                <a:rPr>
                  <a:solidFill>
                    <a:srgbClr val="FF0000"/>
                  </a:solidFill>
                  <a:latin typeface="Arial" pitchFamily="34" charset="0"/>
                </a:rPr>
                <a:t>Broadcast</a:t>
              </a:r>
            </a:p>
          </p:txBody>
        </p:sp>
        <p:sp>
          <p:nvSpPr>
            <p:cNvPr id="240649" name="TextBox 240648"/>
            <p:cNvSpPr txBox="1"/>
            <p:nvPr/>
          </p:nvSpPr>
          <p:spPr>
            <a:xfrm>
              <a:off x="4726" y="2064"/>
              <a:ext cx="890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>
                  <a:solidFill>
                    <a:srgbClr val="FF0000"/>
                  </a:solidFill>
                  <a:latin typeface="Arial" pitchFamily="34" charset="0"/>
                </a:rPr>
                <a:t>Multicast</a:t>
              </a:r>
            </a:p>
          </p:txBody>
        </p:sp>
        <p:sp>
          <p:nvSpPr>
            <p:cNvPr id="240650" name="TextBox 240649"/>
            <p:cNvSpPr txBox="1"/>
            <p:nvPr/>
          </p:nvSpPr>
          <p:spPr>
            <a:xfrm>
              <a:off x="1968" y="1774"/>
              <a:ext cx="3648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 i="1">
                  <a:solidFill>
                    <a:srgbClr val="0000FF"/>
                  </a:solidFill>
                  <a:latin typeface="Arial" pitchFamily="34" charset="0"/>
                </a:rPr>
                <a:t>Application Protocols</a:t>
              </a:r>
            </a:p>
          </p:txBody>
        </p:sp>
        <p:sp>
          <p:nvSpPr>
            <p:cNvPr id="240651" name="TextBox 240650"/>
            <p:cNvSpPr txBox="1"/>
            <p:nvPr/>
          </p:nvSpPr>
          <p:spPr>
            <a:xfrm>
              <a:off x="1968" y="1486"/>
              <a:ext cx="3648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>
                  <a:solidFill>
                    <a:srgbClr val="FF0000"/>
                  </a:solidFill>
                  <a:latin typeface="Arial" pitchFamily="34" charset="0"/>
                </a:rPr>
                <a:t>Applications</a:t>
              </a:r>
            </a:p>
          </p:txBody>
        </p:sp>
        <p:sp>
          <p:nvSpPr>
            <p:cNvPr id="240646" name="TextBox 240645"/>
            <p:cNvSpPr txBox="1"/>
            <p:nvPr/>
          </p:nvSpPr>
          <p:spPr>
            <a:xfrm>
              <a:off x="1968" y="2056"/>
              <a:ext cx="950" cy="76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buNone/>
              </a:pPr>
              <a:endParaRPr>
                <a:latin typeface="Arial" pitchFamily="34" charset="0"/>
              </a:endParaRPr>
            </a:p>
            <a:p>
              <a:pPr algn="ctr">
                <a:buNone/>
              </a:pPr>
              <a:r>
                <a:rPr>
                  <a:solidFill>
                    <a:srgbClr val="FF0000"/>
                  </a:solidFill>
                  <a:latin typeface="Arial" pitchFamily="34" charset="0"/>
                </a:rPr>
                <a:t>Streams</a:t>
              </a:r>
            </a:p>
          </p:txBody>
        </p:sp>
        <p:sp>
          <p:nvSpPr>
            <p:cNvPr id="240645" name="TextBox 240644"/>
            <p:cNvSpPr txBox="1"/>
            <p:nvPr/>
          </p:nvSpPr>
          <p:spPr>
            <a:xfrm>
              <a:off x="1968" y="2672"/>
              <a:ext cx="3648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>
                  <a:solidFill>
                    <a:srgbClr val="FF0000"/>
                  </a:solidFill>
                  <a:latin typeface="Arial" pitchFamily="34" charset="0"/>
                </a:rPr>
                <a:t>Addressing</a:t>
              </a:r>
              <a:r>
                <a:rPr>
                  <a:latin typeface="Arial" pitchFamily="34" charset="0"/>
                </a:rPr>
                <a:t> &amp; Routing</a:t>
              </a:r>
            </a:p>
          </p:txBody>
        </p:sp>
        <p:sp>
          <p:nvSpPr>
            <p:cNvPr id="240660" name="TextBox 240659"/>
            <p:cNvSpPr txBox="1"/>
            <p:nvPr/>
          </p:nvSpPr>
          <p:spPr>
            <a:xfrm>
              <a:off x="2923" y="2064"/>
              <a:ext cx="773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anchor="t">
              <a:spAutoFit/>
            </a:bodyPr>
            <a:lstStyle/>
            <a:p>
              <a:pPr>
                <a:buNone/>
              </a:pPr>
              <a:r>
                <a:rPr>
                  <a:solidFill>
                    <a:srgbClr val="FF0000"/>
                  </a:solidFill>
                  <a:latin typeface="Arial" pitchFamily="34" charset="0"/>
                </a:rPr>
                <a:t>Unicast</a:t>
              </a:r>
            </a:p>
          </p:txBody>
        </p:sp>
      </p:grpSp>
      <p:sp>
        <p:nvSpPr>
          <p:cNvPr id="240663" name="TextBox 240662"/>
          <p:cNvSpPr txBox="1"/>
          <p:nvPr/>
        </p:nvSpPr>
        <p:spPr>
          <a:xfrm>
            <a:off x="381000" y="5181600"/>
            <a:ext cx="3776663" cy="4572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>
                <a:solidFill>
                  <a:srgbClr val="FF0000"/>
                </a:solidFill>
                <a:latin typeface="Arial" pitchFamily="34" charset="0"/>
              </a:rPr>
              <a:t>Dealt with in this Unit One.</a:t>
            </a:r>
          </a:p>
        </p:txBody>
      </p:sp>
      <p:sp>
        <p:nvSpPr>
          <p:cNvPr id="240664" name="TextBox 240663"/>
          <p:cNvSpPr txBox="1"/>
          <p:nvPr/>
        </p:nvSpPr>
        <p:spPr>
          <a:xfrm>
            <a:off x="381000" y="5638800"/>
            <a:ext cx="3776663" cy="4572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anchor="t">
            <a:spAutoFit/>
          </a:bodyPr>
          <a:lstStyle/>
          <a:p>
            <a:pPr>
              <a:buNone/>
            </a:pPr>
            <a:r>
              <a:rPr i="1">
                <a:solidFill>
                  <a:srgbClr val="0000FF"/>
                </a:solidFill>
                <a:latin typeface="Arial" pitchFamily="34" charset="0"/>
              </a:rPr>
              <a:t>Dealt with in this Unit Two.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251905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Useful sources of information</a:t>
            </a:r>
          </a:p>
        </p:txBody>
      </p:sp>
      <p:sp>
        <p:nvSpPr>
          <p:cNvPr id="251907" name="Text Placeholder 251906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The Internet Engineering Task Force (IETF) which is at http://www.ietf.org -- you will be able to download RFCs from here</a:t>
            </a:r>
          </a:p>
          <a:p>
            <a:r>
              <a:t>Multicasting try reading the HOWTO which is available from the URL: http://ftp.southcom.com.au/LDP/HOWTO/...Multicast-HOWTO.html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itle 236545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Homework</a:t>
            </a:r>
          </a:p>
        </p:txBody>
      </p:sp>
      <p:sp>
        <p:nvSpPr>
          <p:cNvPr id="236547" name="Text Placeholder 236546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Read through the code samples to convince yourself you understand what’s going on</a:t>
            </a:r>
          </a:p>
          <a:p>
            <a:r>
              <a:t>Sample code can be downloaded from http://ciips.ee.uwa.edu.au/~gareth</a:t>
            </a:r>
          </a:p>
          <a:p>
            <a:r>
              <a:t>If you can, run the examples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itle 237569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Comments, Suggestions. . .</a:t>
            </a:r>
          </a:p>
        </p:txBody>
      </p:sp>
      <p:sp>
        <p:nvSpPr>
          <p:cNvPr id="237571" name="Text Placeholder 237570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How was the presentation paced?</a:t>
            </a:r>
          </a:p>
          <a:p>
            <a:r>
              <a:t>Was there enough (or too much) technical content?</a:t>
            </a:r>
          </a:p>
          <a:p>
            <a:r>
              <a:t>Any areas of particular interest?</a:t>
            </a:r>
          </a:p>
          <a:p>
            <a:r>
              <a:t>Comments regarding presentation style?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94561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Internet Protocol (IPv4)</a:t>
            </a:r>
          </a:p>
        </p:txBody>
      </p:sp>
      <p:sp>
        <p:nvSpPr>
          <p:cNvPr id="194563" name="Text Placeholder 194562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Abstracts away the details of the physical network implementations (such as Ethernet, Token Ring, ATM, Sonet)</a:t>
            </a:r>
          </a:p>
          <a:p>
            <a:r>
              <a:t>All traffic uses the same rules to move from machine to machine</a:t>
            </a:r>
          </a:p>
          <a:p>
            <a:pPr lvl="1"/>
            <a:r>
              <a:t>Easy to write programs</a:t>
            </a:r>
          </a:p>
          <a:p>
            <a:pPr lvl="1"/>
            <a:r>
              <a:t>Easy to build network hardware</a:t>
            </a:r>
          </a:p>
          <a:p>
            <a:r>
              <a:t>Works with Datagrams: small discrete packets of data (rather like a </a:t>
            </a:r>
            <a:r>
              <a:rPr i="1"/>
              <a:t>letter</a:t>
            </a:r>
            <a: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95585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Internet Protocol (IPv4)</a:t>
            </a:r>
          </a:p>
        </p:txBody>
      </p:sp>
      <p:sp>
        <p:nvSpPr>
          <p:cNvPr id="195587" name="Text Placeholder 195586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A way of uniquely addressing machines using 32 bit addresses: giving 4 billion possible addresses (like a </a:t>
            </a:r>
            <a:r>
              <a:rPr i="1"/>
              <a:t>zip code</a:t>
            </a:r>
            <a:r>
              <a:t>)</a:t>
            </a:r>
          </a:p>
          <a:p>
            <a:r>
              <a:t>A system for numbering </a:t>
            </a:r>
            <a:r>
              <a:rPr i="1"/>
              <a:t>ports</a:t>
            </a:r>
            <a:r>
              <a:t> on each machine (like a </a:t>
            </a:r>
            <a:r>
              <a:rPr i="1"/>
              <a:t>post office box</a:t>
            </a:r>
            <a:r>
              <a:t>)</a:t>
            </a:r>
          </a:p>
          <a:p>
            <a:r>
              <a:t>Port numbers allow several services to operate from a machine at the same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96609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Common well known ports</a:t>
            </a:r>
          </a:p>
        </p:txBody>
      </p:sp>
      <p:sp>
        <p:nvSpPr>
          <p:cNvPr id="196611" name="Text Placeholder 196610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Ports 20/21	File Transfer Protocol</a:t>
            </a:r>
          </a:p>
          <a:p>
            <a:r>
              <a:t>Port 23		Telnet</a:t>
            </a:r>
          </a:p>
          <a:p>
            <a:r>
              <a:t>Port 25		Simple Mail Transport Proto.</a:t>
            </a:r>
          </a:p>
          <a:p>
            <a:r>
              <a:t>Port 79		Finger</a:t>
            </a:r>
          </a:p>
          <a:p>
            <a:r>
              <a:t>Port 80		HTTP</a:t>
            </a:r>
          </a:p>
          <a:p>
            <a:r>
              <a:t>Port 110		POP3 (Post Office Protocol)</a:t>
            </a:r>
          </a:p>
          <a:p>
            <a:r>
              <a:t>All well known ports in the range 1..1023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itle 197633"/>
          <p:cNvSpPr>
            <a:spLocks noGrp="1" noEditPoint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Internet Protocol (IPv4)</a:t>
            </a:r>
          </a:p>
        </p:txBody>
      </p:sp>
      <p:sp>
        <p:nvSpPr>
          <p:cNvPr id="197635" name="Text Placeholder 197634"/>
          <p:cNvSpPr>
            <a:spLocks noGrp="1" noEditPoints="1"/>
          </p:cNvSpPr>
          <p:nvPr>
            <p:ph type="body" idx="4294967295"/>
          </p:nvPr>
        </p:nvSpPr>
        <p:spPr>
          <a:xfrm>
            <a:off x="685800" y="1143000"/>
            <a:ext cx="7848600" cy="5486400"/>
          </a:xfrm>
          <a:prstGeom prst="rect">
            <a:avLst/>
          </a:prstGeom>
        </p:spPr>
        <p:txBody>
          <a:bodyPr/>
          <a:lstStyle/>
          <a:p>
            <a:r>
              <a:t>The Internet consists of a large number of independent sub-networks (subnets)</a:t>
            </a:r>
          </a:p>
          <a:p>
            <a:r>
              <a:t>A mechanism for relaying datagrams from one network to another (</a:t>
            </a:r>
            <a:r>
              <a:rPr i="1"/>
              <a:t>routing</a:t>
            </a:r>
            <a:r>
              <a:t>)</a:t>
            </a:r>
          </a:p>
          <a:p>
            <a:r>
              <a:t>For routing to work each organisation must have a well known prefix (all UWA addresses start with the bytes 130.95)</a:t>
            </a:r>
          </a:p>
          <a:p>
            <a:r>
              <a:t>. . but we don’t use addresses very efficiently and we’re running out fast (UWA doesn’t need 65536 separate addresses)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Theme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C0128"/>
      </a:hlink>
      <a:folHlink>
        <a:srgbClr val="CECECE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C0128"/>
      </a:hlink>
      <a:folHlink>
        <a:srgbClr val="CECECE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Slides>52</Slides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Programming   TCP/IP networking in Java  </dc:title>
  <dc:creator>Gareth Lee</dc:creator>
  <cp:lastModifiedBy>Gareth Lee</cp:lastModifiedBy>
  <cp:revision>12</cp:revision>
  <cp:lastPrinted>2000-09-19T06:23:00Z</cp:lastPrinted>
  <dcterms:created xsi:type="dcterms:W3CDTF">2000-09-18T00:06:50Z</dcterms:created>
  <dcterms:modified xsi:type="dcterms:W3CDTF">2020-11-12T03:03:22Z</dcterms:modified>
</cp:coreProperties>
</file>