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9" r:id="rId2"/>
    <p:sldId id="257" r:id="rId3"/>
    <p:sldId id="258" r:id="rId4"/>
    <p:sldId id="260" r:id="rId5"/>
    <p:sldId id="261" r:id="rId6"/>
    <p:sldId id="262" r:id="rId7"/>
    <p:sldId id="281" r:id="rId8"/>
    <p:sldId id="278" r:id="rId9"/>
    <p:sldId id="287" r:id="rId10"/>
    <p:sldId id="282" r:id="rId11"/>
    <p:sldId id="283" r:id="rId12"/>
    <p:sldId id="284" r:id="rId13"/>
    <p:sldId id="285" r:id="rId14"/>
    <p:sldId id="286" r:id="rId15"/>
    <p:sldId id="298" r:id="rId16"/>
    <p:sldId id="289" r:id="rId17"/>
    <p:sldId id="291" r:id="rId18"/>
    <p:sldId id="292" r:id="rId19"/>
    <p:sldId id="294" r:id="rId20"/>
    <p:sldId id="293" r:id="rId21"/>
    <p:sldId id="295" r:id="rId22"/>
    <p:sldId id="296" r:id="rId23"/>
    <p:sldId id="279" r:id="rId24"/>
    <p:sldId id="28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853" autoAdjust="0"/>
    <p:restoredTop sz="94660"/>
  </p:normalViewPr>
  <p:slideViewPr>
    <p:cSldViewPr>
      <p:cViewPr varScale="1">
        <p:scale>
          <a:sx n="83" d="100"/>
          <a:sy n="83" d="100"/>
        </p:scale>
        <p:origin x="-1464"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96452" y="1122363"/>
            <a:ext cx="6751097"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196452" y="3602038"/>
            <a:ext cx="6751097"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08-Apr-21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4" y="4289373"/>
            <a:ext cx="7775673"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354" y="621321"/>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08-Apr-21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46"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08-Apr-21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3"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08-Apr-21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TextBox 10"/>
          <p:cNvSpPr txBox="1"/>
          <p:nvPr/>
        </p:nvSpPr>
        <p:spPr>
          <a:xfrm>
            <a:off x="627459" y="735241"/>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993467" y="2972093"/>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08-Apr-21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345"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345"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08-Apr-21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5347" y="4195899"/>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819015" y="2298987"/>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5347" y="4772161"/>
            <a:ext cx="247421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332026" y="4195899"/>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426747" y="2298987"/>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331011" y="4772160"/>
            <a:ext cx="2475252"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980067" y="4195899"/>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6114603" y="2298987"/>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79973" y="4772162"/>
            <a:ext cx="2470694"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08-Apr-21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08-Apr-21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08-Apr-21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08-Apr-21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08-Apr-21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08-Apr-21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6353" y="2088320"/>
            <a:ext cx="36593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01502" y="2088320"/>
            <a:ext cx="364916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08-Apr-21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08-Apr-21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08-Apr-21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7921" y="2971800"/>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08-Apr-21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447330"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68603" y="758881"/>
            <a:ext cx="2441517"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5" y="2971800"/>
            <a:ext cx="4451213"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08-Apr-21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1"/>
            <a:ext cx="776532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pPr/>
              <a:t>08-Apr-21</a:t>
            </a:fld>
            <a:endParaRPr lang="en-US"/>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priyoshop.com/" TargetMode="External"/><Relationship Id="rId2" Type="http://schemas.openxmlformats.org/officeDocument/2006/relationships/hyperlink" Target="http://www.daraz.com.bd/" TargetMode="External"/><Relationship Id="rId1" Type="http://schemas.openxmlformats.org/officeDocument/2006/relationships/slideLayout" Target="../slideLayouts/slideLayout2.xml"/><Relationship Id="rId6" Type="http://schemas.openxmlformats.org/officeDocument/2006/relationships/hyperlink" Target="http://www.rokomari.com/" TargetMode="External"/><Relationship Id="rId5" Type="http://schemas.openxmlformats.org/officeDocument/2006/relationships/hyperlink" Target="http://www.chaldal.com/" TargetMode="External"/><Relationship Id="rId4" Type="http://schemas.openxmlformats.org/officeDocument/2006/relationships/hyperlink" Target="http://www.ajkerdeal.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10264"/>
            <a:ext cx="9144000" cy="3695136"/>
          </a:xfrm>
        </p:spPr>
        <p:txBody>
          <a:bodyPr/>
          <a:lstStyle/>
          <a:p>
            <a:pPr algn="ctr">
              <a:buNone/>
            </a:pPr>
            <a:endParaRPr lang="en-US" dirty="0" smtClean="0">
              <a:latin typeface="Calisto MT" panose="02040603050505030304" pitchFamily="18" charset="0"/>
            </a:endParaRPr>
          </a:p>
          <a:p>
            <a:pPr algn="ctr">
              <a:buNone/>
            </a:pPr>
            <a:r>
              <a:rPr lang="en-US" sz="4400" dirty="0" smtClean="0">
                <a:latin typeface="Calisto MT" panose="02040603050505030304" pitchFamily="18" charset="0"/>
              </a:rPr>
              <a:t> </a:t>
            </a:r>
            <a:r>
              <a:rPr lang="en-US" sz="4400" b="1" dirty="0" smtClean="0">
                <a:latin typeface="Times New Roman" pitchFamily="18" charset="0"/>
                <a:cs typeface="Times New Roman" pitchFamily="18" charset="0"/>
              </a:rPr>
              <a:t>W</a:t>
            </a:r>
            <a:r>
              <a:rPr lang="en-US" sz="4400" b="1" dirty="0" smtClean="0">
                <a:effectLst/>
                <a:latin typeface="Times New Roman" pitchFamily="18" charset="0"/>
                <a:cs typeface="Times New Roman" pitchFamily="18" charset="0"/>
              </a:rPr>
              <a:t>ELCOME </a:t>
            </a:r>
          </a:p>
          <a:p>
            <a:pPr algn="ctr">
              <a:buNone/>
            </a:pPr>
            <a:r>
              <a:rPr lang="en-US" sz="4400" b="1" dirty="0" smtClean="0">
                <a:effectLst/>
                <a:latin typeface="Times New Roman" pitchFamily="18" charset="0"/>
                <a:cs typeface="Times New Roman" pitchFamily="18" charset="0"/>
              </a:rPr>
              <a:t>TO </a:t>
            </a:r>
          </a:p>
          <a:p>
            <a:pPr algn="ctr">
              <a:buNone/>
            </a:pPr>
            <a:r>
              <a:rPr lang="en-US" sz="4400" b="1" dirty="0" smtClean="0">
                <a:effectLst/>
                <a:latin typeface="Times New Roman" pitchFamily="18" charset="0"/>
                <a:cs typeface="Times New Roman" pitchFamily="18" charset="0"/>
              </a:rPr>
              <a:t>OUR PRESENTATION</a:t>
            </a:r>
          </a:p>
          <a:p>
            <a:pPr algn="ctr">
              <a:buNone/>
            </a:pPr>
            <a:endParaRPr lang="en-US" sz="4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65321" cy="1326321"/>
          </a:xfrm>
        </p:spPr>
        <p:txBody>
          <a:bodyPr>
            <a:normAutofit/>
          </a:bodyPr>
          <a:lstStyle/>
          <a:p>
            <a:r>
              <a:rPr lang="en-US" u="sng" dirty="0" smtClean="0">
                <a:effectLst/>
                <a:latin typeface="Times New Roman" pitchFamily="18" charset="0"/>
                <a:cs typeface="Times New Roman" pitchFamily="18" charset="0"/>
              </a:rPr>
              <a:t>DESIGN APPROACH</a:t>
            </a:r>
            <a:r>
              <a:rPr lang="en-US" dirty="0" smtClean="0">
                <a:effectLst/>
                <a:latin typeface="Times New Roman" pitchFamily="18" charset="0"/>
                <a:cs typeface="Times New Roman" pitchFamily="18" charset="0"/>
              </a:rPr>
              <a:t/>
            </a:r>
            <a:br>
              <a:rPr lang="en-US" dirty="0" smtClean="0">
                <a:effectLst/>
                <a:latin typeface="Times New Roman" pitchFamily="18" charset="0"/>
                <a:cs typeface="Times New Roman" pitchFamily="18" charset="0"/>
              </a:rPr>
            </a:br>
            <a:r>
              <a:rPr lang="en-US" sz="2900" dirty="0" smtClean="0">
                <a:effectLst/>
                <a:latin typeface="Times New Roman" pitchFamily="18" charset="0"/>
                <a:cs typeface="Times New Roman" pitchFamily="18" charset="0"/>
              </a:rPr>
              <a:t>Use Case Diagram: Admin</a:t>
            </a:r>
            <a:endParaRPr lang="en-US" sz="2900" dirty="0">
              <a:effectLst/>
              <a:latin typeface="Times New Roman" pitchFamily="18" charset="0"/>
              <a:cs typeface="Times New Roman" pitchFamily="18" charset="0"/>
            </a:endParaRPr>
          </a:p>
        </p:txBody>
      </p:sp>
      <p:pic>
        <p:nvPicPr>
          <p:cNvPr id="8" name="Content Placeholder 7" descr="admin.PNG"/>
          <p:cNvPicPr>
            <a:picLocks noGrp="1" noChangeAspect="1"/>
          </p:cNvPicPr>
          <p:nvPr>
            <p:ph idx="1"/>
          </p:nvPr>
        </p:nvPicPr>
        <p:blipFill>
          <a:blip r:embed="rId2"/>
          <a:stretch>
            <a:fillRect/>
          </a:stretch>
        </p:blipFill>
        <p:spPr>
          <a:xfrm>
            <a:off x="609600" y="990600"/>
            <a:ext cx="7848600" cy="571500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65321" cy="1326321"/>
          </a:xfrm>
        </p:spPr>
        <p:txBody>
          <a:bodyPr/>
          <a:lstStyle/>
          <a:p>
            <a:r>
              <a:rPr lang="en-US" u="sng" dirty="0" smtClean="0">
                <a:effectLst/>
                <a:latin typeface="Times New Roman" pitchFamily="18" charset="0"/>
                <a:cs typeface="Times New Roman" pitchFamily="18" charset="0"/>
              </a:rPr>
              <a:t>DESIGN APPROACH</a:t>
            </a:r>
            <a:r>
              <a:rPr lang="en-US" dirty="0" smtClean="0">
                <a:effectLst/>
                <a:latin typeface="Times New Roman" pitchFamily="18" charset="0"/>
                <a:cs typeface="Times New Roman" pitchFamily="18" charset="0"/>
              </a:rPr>
              <a:t/>
            </a:r>
            <a:br>
              <a:rPr lang="en-US" dirty="0" smtClean="0">
                <a:effectLst/>
                <a:latin typeface="Times New Roman" pitchFamily="18" charset="0"/>
                <a:cs typeface="Times New Roman" pitchFamily="18" charset="0"/>
              </a:rPr>
            </a:br>
            <a:r>
              <a:rPr lang="en-US" sz="2900" dirty="0" smtClean="0">
                <a:effectLst/>
                <a:latin typeface="Times New Roman" pitchFamily="18" charset="0"/>
                <a:cs typeface="Times New Roman" pitchFamily="18" charset="0"/>
              </a:rPr>
              <a:t>Use Case Diagram: User</a:t>
            </a:r>
            <a:endParaRPr lang="en-US" sz="2900" dirty="0"/>
          </a:p>
        </p:txBody>
      </p:sp>
      <p:pic>
        <p:nvPicPr>
          <p:cNvPr id="5" name="Content Placeholder 4" descr="user.PNG"/>
          <p:cNvPicPr>
            <a:picLocks noGrp="1" noChangeAspect="1"/>
          </p:cNvPicPr>
          <p:nvPr>
            <p:ph idx="1"/>
          </p:nvPr>
        </p:nvPicPr>
        <p:blipFill>
          <a:blip r:embed="rId2"/>
          <a:stretch>
            <a:fillRect/>
          </a:stretch>
        </p:blipFill>
        <p:spPr>
          <a:xfrm>
            <a:off x="533400" y="1044693"/>
            <a:ext cx="8077200" cy="5813307"/>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99"/>
            <a:ext cx="7993467" cy="1219199"/>
          </a:xfrm>
        </p:spPr>
        <p:txBody>
          <a:bodyPr/>
          <a:lstStyle/>
          <a:p>
            <a:r>
              <a:rPr lang="en-US" dirty="0" smtClean="0">
                <a:latin typeface="Times New Roman" pitchFamily="18" charset="0"/>
                <a:cs typeface="Times New Roman" pitchFamily="18" charset="0"/>
              </a:rPr>
              <a:t>Activity Diagram</a:t>
            </a:r>
            <a:endParaRPr lang="en-US" dirty="0">
              <a:latin typeface="Times New Roman" pitchFamily="18" charset="0"/>
              <a:cs typeface="Times New Roman" pitchFamily="18" charset="0"/>
            </a:endParaRPr>
          </a:p>
        </p:txBody>
      </p:sp>
      <p:pic>
        <p:nvPicPr>
          <p:cNvPr id="4" name="Content Placeholder 3" descr="activity.png"/>
          <p:cNvPicPr>
            <a:picLocks noGrp="1" noChangeAspect="1"/>
          </p:cNvPicPr>
          <p:nvPr>
            <p:ph idx="1"/>
          </p:nvPr>
        </p:nvPicPr>
        <p:blipFill>
          <a:blip r:embed="rId2"/>
          <a:stretch>
            <a:fillRect/>
          </a:stretch>
        </p:blipFill>
        <p:spPr>
          <a:xfrm>
            <a:off x="533400" y="1066706"/>
            <a:ext cx="8077200" cy="5562694"/>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765321" cy="609599"/>
          </a:xfrm>
        </p:spPr>
        <p:txBody>
          <a:bodyPr/>
          <a:lstStyle/>
          <a:p>
            <a:r>
              <a:rPr lang="en-US" dirty="0" smtClean="0">
                <a:latin typeface="Times New Roman" pitchFamily="18" charset="0"/>
                <a:cs typeface="Times New Roman" pitchFamily="18" charset="0"/>
              </a:rPr>
              <a:t>Sequence Diagram</a:t>
            </a:r>
            <a:endParaRPr lang="en-US" dirty="0">
              <a:latin typeface="Times New Roman" pitchFamily="18" charset="0"/>
              <a:cs typeface="Times New Roman" pitchFamily="18" charset="0"/>
            </a:endParaRPr>
          </a:p>
        </p:txBody>
      </p:sp>
      <p:pic>
        <p:nvPicPr>
          <p:cNvPr id="4" name="Content Placeholder 3" descr="sequence.png"/>
          <p:cNvPicPr>
            <a:picLocks noGrp="1" noChangeAspect="1"/>
          </p:cNvPicPr>
          <p:nvPr>
            <p:ph idx="1"/>
          </p:nvPr>
        </p:nvPicPr>
        <p:blipFill>
          <a:blip r:embed="rId2"/>
          <a:stretch>
            <a:fillRect/>
          </a:stretch>
        </p:blipFill>
        <p:spPr>
          <a:xfrm>
            <a:off x="990600" y="1066800"/>
            <a:ext cx="6934200" cy="5410200"/>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65321" cy="761999"/>
          </a:xfrm>
        </p:spPr>
        <p:txBody>
          <a:bodyPr/>
          <a:lstStyle/>
          <a:p>
            <a:r>
              <a:rPr lang="en-US" dirty="0" smtClean="0">
                <a:latin typeface="Times New Roman" pitchFamily="18" charset="0"/>
                <a:cs typeface="Times New Roman" pitchFamily="18" charset="0"/>
              </a:rPr>
              <a:t>ER Diagram</a:t>
            </a:r>
            <a:endParaRPr lang="en-US" dirty="0">
              <a:latin typeface="Times New Roman" pitchFamily="18" charset="0"/>
              <a:cs typeface="Times New Roman" pitchFamily="18" charset="0"/>
            </a:endParaRPr>
          </a:p>
        </p:txBody>
      </p:sp>
      <p:pic>
        <p:nvPicPr>
          <p:cNvPr id="6" name="Content Placeholder 5" descr="Capture.PNG"/>
          <p:cNvPicPr>
            <a:picLocks noGrp="1" noChangeAspect="1"/>
          </p:cNvPicPr>
          <p:nvPr>
            <p:ph idx="1"/>
          </p:nvPr>
        </p:nvPicPr>
        <p:blipFill>
          <a:blip r:embed="rId2"/>
          <a:stretch>
            <a:fillRect/>
          </a:stretch>
        </p:blipFill>
        <p:spPr>
          <a:xfrm>
            <a:off x="69702" y="609600"/>
            <a:ext cx="8921898" cy="6248400"/>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765321" cy="792922"/>
          </a:xfrm>
        </p:spPr>
        <p:txBody>
          <a:bodyPr/>
          <a:lstStyle/>
          <a:p>
            <a:r>
              <a:rPr lang="en-US" dirty="0" smtClean="0">
                <a:latin typeface="Times New Roman" pitchFamily="18" charset="0"/>
                <a:cs typeface="Times New Roman" pitchFamily="18" charset="0"/>
              </a:rPr>
              <a:t>DEPLOYMENT Diagram</a:t>
            </a:r>
            <a:endParaRPr lang="en-US" dirty="0">
              <a:latin typeface="Times New Roman" pitchFamily="18" charset="0"/>
              <a:cs typeface="Times New Roman" pitchFamily="18" charset="0"/>
            </a:endParaRPr>
          </a:p>
        </p:txBody>
      </p:sp>
      <p:pic>
        <p:nvPicPr>
          <p:cNvPr id="4" name="Content Placeholder 3" descr="deployment.PNG"/>
          <p:cNvPicPr>
            <a:picLocks noGrp="1" noChangeAspect="1"/>
          </p:cNvPicPr>
          <p:nvPr>
            <p:ph idx="1"/>
          </p:nvPr>
        </p:nvPicPr>
        <p:blipFill>
          <a:blip r:embed="rId2"/>
          <a:stretch>
            <a:fillRect/>
          </a:stretch>
        </p:blipFill>
        <p:spPr>
          <a:xfrm>
            <a:off x="1371600" y="1066800"/>
            <a:ext cx="6672870" cy="5029200"/>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848600" cy="685800"/>
          </a:xfrm>
        </p:spPr>
        <p:txBody>
          <a:bodyPr>
            <a:normAutofit fontScale="90000"/>
          </a:bodyPr>
          <a:lstStyle/>
          <a:p>
            <a:r>
              <a:rPr lang="en-US" sz="2400" dirty="0" smtClean="0">
                <a:latin typeface="Times New Roman" pitchFamily="18" charset="0"/>
                <a:cs typeface="Times New Roman" pitchFamily="18" charset="0"/>
              </a:rPr>
              <a:t>Website interface</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Homepage</a:t>
            </a:r>
            <a:endParaRPr lang="en-US" sz="2400" dirty="0">
              <a:latin typeface="Times New Roman" pitchFamily="18" charset="0"/>
              <a:cs typeface="Times New Roman" pitchFamily="18" charset="0"/>
            </a:endParaRPr>
          </a:p>
        </p:txBody>
      </p:sp>
      <p:pic>
        <p:nvPicPr>
          <p:cNvPr id="4" name="Content Placeholder 3" descr="Home_page.png"/>
          <p:cNvPicPr>
            <a:picLocks noGrp="1" noChangeAspect="1"/>
          </p:cNvPicPr>
          <p:nvPr>
            <p:ph idx="1"/>
          </p:nvPr>
        </p:nvPicPr>
        <p:blipFill>
          <a:blip r:embed="rId2"/>
          <a:stretch>
            <a:fillRect/>
          </a:stretch>
        </p:blipFill>
        <p:spPr>
          <a:xfrm>
            <a:off x="685800" y="1066800"/>
            <a:ext cx="7764463" cy="4953000"/>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848600" cy="685800"/>
          </a:xfrm>
        </p:spPr>
        <p:txBody>
          <a:bodyPr>
            <a:normAutofit fontScale="90000"/>
          </a:bodyPr>
          <a:lstStyle/>
          <a:p>
            <a:r>
              <a:rPr lang="en-US" sz="2400" dirty="0" smtClean="0">
                <a:latin typeface="Times New Roman" pitchFamily="18" charset="0"/>
                <a:cs typeface="Times New Roman" pitchFamily="18" charset="0"/>
              </a:rPr>
              <a:t>Website interface</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User registration</a:t>
            </a:r>
            <a:endParaRPr lang="en-US" sz="2400" dirty="0">
              <a:latin typeface="Times New Roman" pitchFamily="18" charset="0"/>
              <a:cs typeface="Times New Roman" pitchFamily="18" charset="0"/>
            </a:endParaRPr>
          </a:p>
        </p:txBody>
      </p:sp>
      <p:pic>
        <p:nvPicPr>
          <p:cNvPr id="4" name="Content Placeholder 3" descr="User_registrarion.png"/>
          <p:cNvPicPr>
            <a:picLocks noGrp="1" noChangeAspect="1"/>
          </p:cNvPicPr>
          <p:nvPr>
            <p:ph idx="1"/>
          </p:nvPr>
        </p:nvPicPr>
        <p:blipFill>
          <a:blip r:embed="rId2"/>
          <a:stretch>
            <a:fillRect/>
          </a:stretch>
        </p:blipFill>
        <p:spPr>
          <a:xfrm>
            <a:off x="1006018" y="2095500"/>
            <a:ext cx="7124027" cy="3695700"/>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848600" cy="685800"/>
          </a:xfrm>
        </p:spPr>
        <p:txBody>
          <a:bodyPr>
            <a:normAutofit fontScale="90000"/>
          </a:bodyPr>
          <a:lstStyle/>
          <a:p>
            <a:r>
              <a:rPr lang="en-US" sz="2400" dirty="0" smtClean="0">
                <a:latin typeface="Times New Roman" pitchFamily="18" charset="0"/>
                <a:cs typeface="Times New Roman" pitchFamily="18" charset="0"/>
              </a:rPr>
              <a:t>Website interface</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User login</a:t>
            </a:r>
            <a:endParaRPr lang="en-US" sz="2400" dirty="0">
              <a:latin typeface="Times New Roman" pitchFamily="18" charset="0"/>
              <a:cs typeface="Times New Roman" pitchFamily="18" charset="0"/>
            </a:endParaRPr>
          </a:p>
        </p:txBody>
      </p:sp>
      <p:pic>
        <p:nvPicPr>
          <p:cNvPr id="4" name="Content Placeholder 3" descr="User_login.png"/>
          <p:cNvPicPr>
            <a:picLocks noGrp="1" noChangeAspect="1"/>
          </p:cNvPicPr>
          <p:nvPr>
            <p:ph idx="1"/>
          </p:nvPr>
        </p:nvPicPr>
        <p:blipFill>
          <a:blip r:embed="rId2"/>
          <a:stretch>
            <a:fillRect/>
          </a:stretch>
        </p:blipFill>
        <p:spPr>
          <a:xfrm>
            <a:off x="685800" y="2184927"/>
            <a:ext cx="7764463" cy="3516845"/>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848600" cy="685800"/>
          </a:xfrm>
        </p:spPr>
        <p:txBody>
          <a:bodyPr>
            <a:normAutofit fontScale="90000"/>
          </a:bodyPr>
          <a:lstStyle/>
          <a:p>
            <a:r>
              <a:rPr lang="en-US" sz="2400" dirty="0" smtClean="0">
                <a:latin typeface="Times New Roman" pitchFamily="18" charset="0"/>
                <a:cs typeface="Times New Roman" pitchFamily="18" charset="0"/>
              </a:rPr>
              <a:t>Website interface</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User profile</a:t>
            </a:r>
            <a:endParaRPr lang="en-US" sz="2400" dirty="0">
              <a:latin typeface="Times New Roman" pitchFamily="18" charset="0"/>
              <a:cs typeface="Times New Roman" pitchFamily="18" charset="0"/>
            </a:endParaRPr>
          </a:p>
        </p:txBody>
      </p:sp>
      <p:pic>
        <p:nvPicPr>
          <p:cNvPr id="4" name="Content Placeholder 3" descr="User_profile.png"/>
          <p:cNvPicPr>
            <a:picLocks noGrp="1" noChangeAspect="1"/>
          </p:cNvPicPr>
          <p:nvPr>
            <p:ph idx="1"/>
          </p:nvPr>
        </p:nvPicPr>
        <p:blipFill>
          <a:blip r:embed="rId2"/>
          <a:stretch>
            <a:fillRect/>
          </a:stretch>
        </p:blipFill>
        <p:spPr>
          <a:xfrm>
            <a:off x="983143" y="2095500"/>
            <a:ext cx="7169777" cy="3695700"/>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838200"/>
            <a:ext cx="7765321" cy="1326321"/>
          </a:xfrm>
        </p:spPr>
        <p:txBody>
          <a:bodyPr>
            <a:normAutofit fontScale="90000"/>
          </a:bodyPr>
          <a:lstStyle/>
          <a:p>
            <a:r>
              <a:rPr lang="en-US" sz="3600" u="sng" dirty="0" smtClean="0">
                <a:effectLst/>
                <a:latin typeface="Times New Roman" pitchFamily="18" charset="0"/>
                <a:cs typeface="Times New Roman" pitchFamily="18" charset="0"/>
              </a:rPr>
              <a:t/>
            </a:r>
            <a:br>
              <a:rPr lang="en-US" sz="3600" u="sng" dirty="0" smtClean="0">
                <a:effectLst/>
                <a:latin typeface="Times New Roman" pitchFamily="18" charset="0"/>
                <a:cs typeface="Times New Roman" pitchFamily="18" charset="0"/>
              </a:rPr>
            </a:br>
            <a:r>
              <a:rPr lang="en-US" sz="4400" u="sng" dirty="0" smtClean="0">
                <a:effectLst/>
                <a:latin typeface="Times New Roman" pitchFamily="18" charset="0"/>
                <a:cs typeface="Times New Roman" pitchFamily="18" charset="0"/>
              </a:rPr>
              <a:t>Project  Presentation </a:t>
            </a:r>
            <a:br>
              <a:rPr lang="en-US" sz="4400" u="sng" dirty="0" smtClean="0">
                <a:effectLst/>
                <a:latin typeface="Times New Roman" pitchFamily="18" charset="0"/>
                <a:cs typeface="Times New Roman" pitchFamily="18" charset="0"/>
              </a:rPr>
            </a:br>
            <a:r>
              <a:rPr lang="en-US" sz="4400" u="sng" dirty="0" smtClean="0">
                <a:effectLst/>
                <a:latin typeface="Times New Roman" pitchFamily="18" charset="0"/>
                <a:cs typeface="Times New Roman" pitchFamily="18" charset="0"/>
              </a:rPr>
              <a:t>ON</a:t>
            </a:r>
            <a:endParaRPr lang="en-US" sz="4400" u="sng"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0" y="3124200"/>
            <a:ext cx="9144000" cy="3085536"/>
          </a:xfrm>
        </p:spPr>
        <p:txBody>
          <a:bodyPr/>
          <a:lstStyle/>
          <a:p>
            <a:pPr algn="ctr">
              <a:buNone/>
            </a:pPr>
            <a:endParaRPr lang="en-US" sz="2800" b="1" dirty="0" smtClean="0">
              <a:latin typeface="Times New Roman" pitchFamily="18" charset="0"/>
              <a:cs typeface="Times New Roman" pitchFamily="18" charset="0"/>
            </a:endParaRPr>
          </a:p>
          <a:p>
            <a:pPr algn="ctr">
              <a:buNone/>
            </a:pPr>
            <a:r>
              <a:rPr lang="en-US" sz="4400" b="1" dirty="0" smtClean="0">
                <a:latin typeface="Times New Roman" pitchFamily="18" charset="0"/>
                <a:cs typeface="Times New Roman" pitchFamily="18" charset="0"/>
              </a:rPr>
              <a:t>Online Ecommerce Shop</a:t>
            </a:r>
          </a:p>
          <a:p>
            <a:pPr algn="ctr">
              <a:buNone/>
            </a:pPr>
            <a:r>
              <a:rPr lang="en-US" sz="3200" b="1" dirty="0" smtClean="0">
                <a:latin typeface="Times New Roman" pitchFamily="18" charset="0"/>
                <a:cs typeface="Times New Roman" pitchFamily="18" charset="0"/>
              </a:rPr>
              <a:t>    </a:t>
            </a:r>
            <a:endParaRPr lang="en-US" sz="3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848600" cy="685800"/>
          </a:xfrm>
        </p:spPr>
        <p:txBody>
          <a:bodyPr>
            <a:normAutofit fontScale="90000"/>
          </a:bodyPr>
          <a:lstStyle/>
          <a:p>
            <a:r>
              <a:rPr lang="en-US" sz="2400" dirty="0" smtClean="0">
                <a:latin typeface="Times New Roman" pitchFamily="18" charset="0"/>
                <a:cs typeface="Times New Roman" pitchFamily="18" charset="0"/>
              </a:rPr>
              <a:t>Website interface</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admin dashboard</a:t>
            </a:r>
            <a:endParaRPr lang="en-US" sz="2400" dirty="0">
              <a:latin typeface="Times New Roman" pitchFamily="18" charset="0"/>
              <a:cs typeface="Times New Roman" pitchFamily="18" charset="0"/>
            </a:endParaRPr>
          </a:p>
        </p:txBody>
      </p:sp>
      <p:pic>
        <p:nvPicPr>
          <p:cNvPr id="4" name="Content Placeholder 3" descr="admin_dashbord.png"/>
          <p:cNvPicPr>
            <a:picLocks noGrp="1" noChangeAspect="1"/>
          </p:cNvPicPr>
          <p:nvPr>
            <p:ph idx="1"/>
          </p:nvPr>
        </p:nvPicPr>
        <p:blipFill>
          <a:blip r:embed="rId2"/>
          <a:stretch>
            <a:fillRect/>
          </a:stretch>
        </p:blipFill>
        <p:spPr>
          <a:xfrm>
            <a:off x="685800" y="2169522"/>
            <a:ext cx="7764463" cy="3547656"/>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LIMITATION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Without registration user can not buy product.</a:t>
            </a:r>
          </a:p>
          <a:p>
            <a:r>
              <a:rPr lang="en-US" sz="2400" dirty="0" smtClean="0">
                <a:latin typeface="Times New Roman" pitchFamily="18" charset="0"/>
                <a:cs typeface="Times New Roman" pitchFamily="18" charset="0"/>
              </a:rPr>
              <a:t>The ordered place distance will make long time to delivery.</a:t>
            </a:r>
          </a:p>
          <a:p>
            <a:r>
              <a:rPr lang="en-US" sz="2400" dirty="0" smtClean="0">
                <a:latin typeface="Times New Roman" pitchFamily="18" charset="0"/>
                <a:cs typeface="Times New Roman" pitchFamily="18" charset="0"/>
              </a:rPr>
              <a:t>After complete payment user can not displace the order.</a:t>
            </a:r>
          </a:p>
          <a:p>
            <a:r>
              <a:rPr lang="en-US" sz="2400" dirty="0" smtClean="0">
                <a:latin typeface="Times New Roman" pitchFamily="18" charset="0"/>
                <a:cs typeface="Times New Roman" pitchFamily="18" charset="0"/>
              </a:rPr>
              <a:t>Online transaction or Credit card validation is not done</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FUTURE WORK</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533400" y="1600200"/>
            <a:ext cx="7917268" cy="4191000"/>
          </a:xfrm>
        </p:spPr>
        <p:txBody>
          <a:bodyPr>
            <a:noAutofit/>
          </a:bodyPr>
          <a:lstStyle/>
          <a:p>
            <a:r>
              <a:rPr lang="en-US" sz="2600" dirty="0" smtClean="0">
                <a:latin typeface="Times New Roman" pitchFamily="18" charset="0"/>
                <a:cs typeface="Times New Roman" pitchFamily="18" charset="0"/>
              </a:rPr>
              <a:t>Some of the features that will be modified and added to this system.</a:t>
            </a:r>
          </a:p>
          <a:p>
            <a:r>
              <a:rPr lang="en-US" sz="2600" dirty="0" smtClean="0">
                <a:latin typeface="Times New Roman" pitchFamily="18" charset="0"/>
                <a:cs typeface="Times New Roman" pitchFamily="18" charset="0"/>
              </a:rPr>
              <a:t>Third party software can be used for validation check.</a:t>
            </a:r>
          </a:p>
          <a:p>
            <a:r>
              <a:rPr lang="en-US" sz="2600" dirty="0" smtClean="0">
                <a:latin typeface="Times New Roman" pitchFamily="18" charset="0"/>
                <a:cs typeface="Times New Roman" pitchFamily="18" charset="0"/>
              </a:rPr>
              <a:t>we will try to apply artificial intelligence (AI) based features to our project.</a:t>
            </a:r>
          </a:p>
          <a:p>
            <a:r>
              <a:rPr lang="en-US" sz="2600" dirty="0" smtClean="0">
                <a:latin typeface="Times New Roman" pitchFamily="18" charset="0"/>
                <a:cs typeface="Times New Roman" pitchFamily="18" charset="0"/>
              </a:rPr>
              <a:t>We will make our security stronger to find out real users. </a:t>
            </a:r>
          </a:p>
          <a:p>
            <a:r>
              <a:rPr lang="en-US" sz="2600" dirty="0" smtClean="0">
                <a:latin typeface="Times New Roman" pitchFamily="18" charset="0"/>
                <a:cs typeface="Times New Roman" pitchFamily="18" charset="0"/>
              </a:rPr>
              <a:t>Integrate Payment system.</a:t>
            </a:r>
            <a:endParaRPr lang="en-US"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latin typeface="Times New Roman" pitchFamily="18" charset="0"/>
                <a:cs typeface="Times New Roman" pitchFamily="18" charset="0"/>
              </a:rPr>
              <a:t>CONCLUSION</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685346" y="2477064"/>
            <a:ext cx="7765322" cy="3390336"/>
          </a:xfrm>
        </p:spPr>
        <p:txBody>
          <a:bodyPr>
            <a:normAutofit/>
          </a:bodyPr>
          <a:lstStyle/>
          <a:p>
            <a:r>
              <a:rPr lang="en-US" sz="2600" dirty="0" smtClean="0">
                <a:effectLst/>
                <a:latin typeface="Times New Roman" pitchFamily="18" charset="0"/>
                <a:cs typeface="Times New Roman" pitchFamily="18" charset="0"/>
              </a:rPr>
              <a:t>This project will be full development and evaluation process of the e-commerce portal. That allows products buy a single one stop marketplace or home to purchase their products. The design for the customer, administration feature and the vendor portal. All the features will be developed in PHP.</a:t>
            </a:r>
            <a:endParaRPr lang="en-US" sz="260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ank-you-2.jpg"/>
          <p:cNvPicPr>
            <a:picLocks noGrp="1" noChangeAspect="1"/>
          </p:cNvPicPr>
          <p:nvPr>
            <p:ph idx="1"/>
          </p:nvPr>
        </p:nvPicPr>
        <p:blipFill>
          <a:blip r:embed="rId2" cstate="print"/>
          <a:stretch>
            <a:fillRect/>
          </a:stretch>
        </p:blipFill>
        <p:spPr>
          <a:xfrm>
            <a:off x="-76199" y="0"/>
            <a:ext cx="9220200" cy="685800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48264"/>
            <a:ext cx="5105400" cy="2628336"/>
          </a:xfrm>
        </p:spPr>
        <p:txBody>
          <a:bodyPr>
            <a:normAutofit/>
          </a:bodyPr>
          <a:lstStyle/>
          <a:p>
            <a:pPr algn="ctr">
              <a:buNone/>
            </a:pPr>
            <a:r>
              <a:rPr lang="en-US" sz="3600" b="1" dirty="0" smtClean="0">
                <a:effectLst/>
                <a:latin typeface="Times New Roman" pitchFamily="18" charset="0"/>
                <a:cs typeface="Times New Roman" pitchFamily="18" charset="0"/>
              </a:rPr>
              <a:t>Supervisor</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2200" dirty="0" smtClean="0">
                <a:effectLst/>
                <a:latin typeface="Times New Roman" pitchFamily="18" charset="0"/>
                <a:cs typeface="Times New Roman" pitchFamily="18" charset="0"/>
              </a:rPr>
              <a:t>Ayesha Siddika</a:t>
            </a:r>
            <a:br>
              <a:rPr lang="en-US" sz="2200" dirty="0" smtClean="0">
                <a:effectLst/>
                <a:latin typeface="Times New Roman" pitchFamily="18" charset="0"/>
                <a:cs typeface="Times New Roman" pitchFamily="18" charset="0"/>
              </a:rPr>
            </a:br>
            <a:r>
              <a:rPr lang="en-US" sz="2200" i="1" dirty="0" smtClean="0">
                <a:effectLst/>
                <a:latin typeface="Times New Roman" pitchFamily="18" charset="0"/>
                <a:cs typeface="Times New Roman" pitchFamily="18" charset="0"/>
              </a:rPr>
              <a:t>Assistant Professor  </a:t>
            </a:r>
            <a:br>
              <a:rPr lang="en-US" sz="2200" i="1" dirty="0" smtClean="0">
                <a:effectLst/>
                <a:latin typeface="Times New Roman" pitchFamily="18" charset="0"/>
                <a:cs typeface="Times New Roman" pitchFamily="18" charset="0"/>
              </a:rPr>
            </a:br>
            <a:r>
              <a:rPr lang="en-US" sz="2200" i="1" dirty="0" smtClean="0">
                <a:effectLst/>
                <a:latin typeface="Times New Roman" pitchFamily="18" charset="0"/>
                <a:cs typeface="Times New Roman" pitchFamily="18" charset="0"/>
              </a:rPr>
              <a:t>Department of CSE</a:t>
            </a:r>
          </a:p>
          <a:p>
            <a:pPr algn="ctr"/>
            <a:endParaRPr lang="en-US" sz="1800" dirty="0">
              <a:latin typeface="Times New Roman" pitchFamily="18" charset="0"/>
              <a:cs typeface="Times New Roman" pitchFamily="18" charset="0"/>
            </a:endParaRPr>
          </a:p>
        </p:txBody>
      </p:sp>
      <p:sp>
        <p:nvSpPr>
          <p:cNvPr id="4" name="Rectangle 3"/>
          <p:cNvSpPr/>
          <p:nvPr/>
        </p:nvSpPr>
        <p:spPr>
          <a:xfrm>
            <a:off x="3429000" y="3886200"/>
            <a:ext cx="5715000" cy="1323439"/>
          </a:xfrm>
          <a:prstGeom prst="rect">
            <a:avLst/>
          </a:prstGeom>
        </p:spPr>
        <p:txBody>
          <a:bodyPr wrap="square">
            <a:spAutoFit/>
          </a:bodyPr>
          <a:lstStyle/>
          <a:p>
            <a:pPr algn="ctr"/>
            <a:r>
              <a:rPr lang="en-US" sz="3600" b="1" smtClean="0">
                <a:latin typeface="Times New Roman" pitchFamily="18" charset="0"/>
                <a:cs typeface="Times New Roman" pitchFamily="18" charset="0"/>
              </a:rPr>
              <a:t>Our Group</a:t>
            </a:r>
            <a:endParaRPr lang="en-US" b="1" dirty="0" smtClean="0">
              <a:latin typeface="Times New Roman" pitchFamily="18" charset="0"/>
              <a:cs typeface="Times New Roman" pitchFamily="18" charset="0"/>
            </a:endParaRPr>
          </a:p>
          <a:p>
            <a:pPr algn="ctr"/>
            <a:r>
              <a:rPr lang="en-US" sz="20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Md</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Rasel</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Hossain</a:t>
            </a:r>
            <a:r>
              <a:rPr lang="en-US" sz="2200" i="1" dirty="0" smtClean="0">
                <a:latin typeface="Times New Roman" pitchFamily="18" charset="0"/>
                <a:cs typeface="Times New Roman" pitchFamily="18" charset="0"/>
              </a:rPr>
              <a:t>- 163432521</a:t>
            </a:r>
          </a:p>
          <a:p>
            <a:pPr algn="ctr"/>
            <a:r>
              <a:rPr lang="en-US" sz="2200" i="1" dirty="0" err="1" smtClean="0">
                <a:latin typeface="Times New Roman" pitchFamily="18" charset="0"/>
                <a:cs typeface="Times New Roman" pitchFamily="18" charset="0"/>
              </a:rPr>
              <a:t>Md</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Pias</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Hossain</a:t>
            </a:r>
            <a:r>
              <a:rPr lang="en-US" sz="2200" i="1" dirty="0" smtClean="0">
                <a:latin typeface="Times New Roman" pitchFamily="18" charset="0"/>
                <a:cs typeface="Times New Roman" pitchFamily="18" charset="0"/>
              </a:rPr>
              <a:t>- 163432563</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0"/>
            <a:ext cx="7765321" cy="1326321"/>
          </a:xfrm>
        </p:spPr>
        <p:txBody>
          <a:bodyPr/>
          <a:lstStyle/>
          <a:p>
            <a:r>
              <a:rPr lang="en-US"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685346" y="2286000"/>
            <a:ext cx="7765322" cy="3505200"/>
          </a:xfrm>
        </p:spPr>
        <p:txBody>
          <a:bodyPr>
            <a:noAutofit/>
          </a:bodyPr>
          <a:lstStyle/>
          <a:p>
            <a:pPr>
              <a:buNone/>
            </a:pPr>
            <a:r>
              <a:rPr lang="en-US" sz="2600" dirty="0" smtClean="0">
                <a:effectLst/>
                <a:latin typeface="Times New Roman" pitchFamily="18" charset="0"/>
                <a:cs typeface="Times New Roman" pitchFamily="18" charset="0"/>
              </a:rPr>
              <a:t>Nowadays Online shop is a part of our daily life. Many of us like to buy things online rather than go to the actual shop. Now we are all in a critical situation. In this situation, online shop becomes more appeal and useful to the people. In this project, we will build an online e-commerce shop. </a:t>
            </a:r>
            <a:endParaRPr lang="en-US" sz="260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879" y="197679"/>
            <a:ext cx="7765321" cy="1326321"/>
          </a:xfrm>
        </p:spPr>
        <p:txBody>
          <a:bodyPr/>
          <a:lstStyle/>
          <a:p>
            <a:r>
              <a:rPr lang="en-US" dirty="0" smtClean="0">
                <a:latin typeface="Times New Roman" pitchFamily="18" charset="0"/>
                <a:cs typeface="Times New Roman" pitchFamily="18" charset="0"/>
              </a:rPr>
              <a:t> </a:t>
            </a:r>
            <a:r>
              <a:rPr lang="en-US" dirty="0" smtClean="0">
                <a:effectLst/>
                <a:latin typeface="Times New Roman" pitchFamily="18" charset="0"/>
                <a:cs typeface="Times New Roman" pitchFamily="18" charset="0"/>
              </a:rPr>
              <a:t>Project overview</a:t>
            </a:r>
            <a:r>
              <a:rPr lang="en-US" dirty="0" smtClean="0"/>
              <a:t/>
            </a:r>
            <a:br>
              <a:rPr lang="en-US" dirty="0" smtClean="0"/>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609600" y="1828800"/>
            <a:ext cx="8001454" cy="4648200"/>
          </a:xfrm>
        </p:spPr>
        <p:txBody>
          <a:bodyPr>
            <a:noAutofit/>
          </a:bodyPr>
          <a:lstStyle/>
          <a:p>
            <a:r>
              <a:rPr lang="en-US" sz="2600" b="1" dirty="0" smtClean="0"/>
              <a:t> </a:t>
            </a:r>
            <a:r>
              <a:rPr lang="en-US" sz="2600" dirty="0" smtClean="0">
                <a:effectLst/>
                <a:latin typeface="Times New Roman" pitchFamily="18" charset="0"/>
                <a:cs typeface="Times New Roman" pitchFamily="18" charset="0"/>
              </a:rPr>
              <a:t>Bangladesh is one of the most populated countries. There are many ecommerce sites in our country but there is problem for online shop. Our system will be solution. Its helps to find easily on web. </a:t>
            </a:r>
          </a:p>
          <a:p>
            <a:r>
              <a:rPr lang="en-US" sz="2600" dirty="0" smtClean="0">
                <a:effectLst/>
                <a:latin typeface="Times New Roman" pitchFamily="18" charset="0"/>
                <a:cs typeface="Times New Roman" pitchFamily="18" charset="0"/>
              </a:rPr>
              <a:t>Once customer entered with his own username and password, at that time automatically one shopping cart will be created, once user select an item it will add to cart. In case user thinks the selected item is not useful for me, then deleted that item from shopping cart.</a:t>
            </a:r>
            <a:endParaRPr lang="en-US" sz="260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45279"/>
            <a:ext cx="7765321" cy="1326321"/>
          </a:xfrm>
        </p:spPr>
        <p:txBody>
          <a:bodyPr/>
          <a:lstStyle/>
          <a:p>
            <a:r>
              <a:rPr lang="en-US" dirty="0" smtClean="0">
                <a:effectLst/>
                <a:latin typeface="Times New Roman" pitchFamily="18" charset="0"/>
                <a:cs typeface="Times New Roman" pitchFamily="18" charset="0"/>
              </a:rPr>
              <a:t>EXISTING system</a:t>
            </a:r>
            <a:endParaRPr lang="en-US"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685346" y="2248464"/>
            <a:ext cx="7765322" cy="3695136"/>
          </a:xfrm>
        </p:spPr>
        <p:txBody>
          <a:bodyPr>
            <a:normAutofit/>
          </a:bodyPr>
          <a:lstStyle/>
          <a:p>
            <a:r>
              <a:rPr lang="en-US" sz="2600" dirty="0" smtClean="0">
                <a:effectLst/>
                <a:latin typeface="Times New Roman" pitchFamily="18" charset="0"/>
                <a:cs typeface="Times New Roman" pitchFamily="18" charset="0"/>
                <a:hlinkClick r:id="rId2"/>
              </a:rPr>
              <a:t>www.daraz.com.bd</a:t>
            </a:r>
            <a:endParaRPr lang="en-US" sz="2600" dirty="0" smtClean="0">
              <a:effectLst/>
              <a:latin typeface="Times New Roman" pitchFamily="18" charset="0"/>
              <a:cs typeface="Times New Roman" pitchFamily="18" charset="0"/>
            </a:endParaRPr>
          </a:p>
          <a:p>
            <a:r>
              <a:rPr lang="en-US" sz="2600" dirty="0" smtClean="0">
                <a:effectLst/>
                <a:latin typeface="Times New Roman" pitchFamily="18" charset="0"/>
                <a:cs typeface="Times New Roman" pitchFamily="18" charset="0"/>
                <a:hlinkClick r:id="rId3"/>
              </a:rPr>
              <a:t>www.priyoshop.com</a:t>
            </a:r>
            <a:endParaRPr lang="en-US" sz="2600" dirty="0" smtClean="0">
              <a:effectLst/>
              <a:latin typeface="Times New Roman" pitchFamily="18" charset="0"/>
              <a:cs typeface="Times New Roman" pitchFamily="18" charset="0"/>
            </a:endParaRPr>
          </a:p>
          <a:p>
            <a:r>
              <a:rPr lang="en-US" sz="2600" dirty="0" smtClean="0">
                <a:effectLst/>
                <a:latin typeface="Times New Roman" pitchFamily="18" charset="0"/>
                <a:cs typeface="Times New Roman" pitchFamily="18" charset="0"/>
                <a:hlinkClick r:id="rId4"/>
              </a:rPr>
              <a:t>www.ajkerdeal.com</a:t>
            </a:r>
            <a:endParaRPr lang="en-US" sz="2600" dirty="0" smtClean="0">
              <a:effectLst/>
              <a:latin typeface="Times New Roman" pitchFamily="18" charset="0"/>
              <a:cs typeface="Times New Roman" pitchFamily="18" charset="0"/>
            </a:endParaRPr>
          </a:p>
          <a:p>
            <a:r>
              <a:rPr lang="en-US" sz="2600" dirty="0" smtClean="0">
                <a:effectLst/>
                <a:latin typeface="Times New Roman" pitchFamily="18" charset="0"/>
                <a:cs typeface="Times New Roman" pitchFamily="18" charset="0"/>
                <a:hlinkClick r:id="rId5"/>
              </a:rPr>
              <a:t>www.chaldal.com</a:t>
            </a:r>
            <a:endParaRPr lang="en-US" sz="2600" dirty="0" smtClean="0">
              <a:effectLst/>
              <a:latin typeface="Times New Roman" pitchFamily="18" charset="0"/>
              <a:cs typeface="Times New Roman" pitchFamily="18" charset="0"/>
            </a:endParaRPr>
          </a:p>
          <a:p>
            <a:r>
              <a:rPr lang="en-US" sz="2600" dirty="0" smtClean="0">
                <a:effectLst/>
                <a:latin typeface="Times New Roman" pitchFamily="18" charset="0"/>
                <a:cs typeface="Times New Roman" pitchFamily="18" charset="0"/>
                <a:hlinkClick r:id="rId6"/>
              </a:rPr>
              <a:t>www.rokomari.com</a:t>
            </a:r>
            <a:endParaRPr lang="en-US" sz="2600" dirty="0" smtClean="0">
              <a:effectLst/>
              <a:latin typeface="Times New Roman" pitchFamily="18" charset="0"/>
              <a:cs typeface="Times New Roman" pitchFamily="18" charset="0"/>
            </a:endParaRPr>
          </a:p>
          <a:p>
            <a:pPr>
              <a:buNone/>
            </a:pPr>
            <a:endParaRPr lang="en-US" sz="260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228600"/>
            <a:ext cx="7765321" cy="1326321"/>
          </a:xfrm>
        </p:spPr>
        <p:txBody>
          <a:bodyPr>
            <a:noAutofit/>
          </a:bodyPr>
          <a:lstStyle/>
          <a:p>
            <a:r>
              <a:rPr lang="en-US" dirty="0" smtClean="0">
                <a:latin typeface="Times New Roman" pitchFamily="18" charset="0"/>
                <a:cs typeface="Times New Roman" pitchFamily="18" charset="0"/>
              </a:rPr>
              <a:t>Hardware &amp; Software requirement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685800" y="2209800"/>
            <a:ext cx="3886200" cy="3810000"/>
          </a:xfrm>
        </p:spPr>
        <p:txBody>
          <a:bodyPr>
            <a:noAutofit/>
          </a:bodyPr>
          <a:lstStyle/>
          <a:p>
            <a:pPr algn="ctr">
              <a:buNone/>
            </a:pPr>
            <a:r>
              <a:rPr lang="en-US" sz="2400" b="1" u="sng" dirty="0" smtClean="0">
                <a:effectLst/>
                <a:latin typeface="Times New Roman" pitchFamily="18" charset="0"/>
                <a:cs typeface="Times New Roman" pitchFamily="18" charset="0"/>
              </a:rPr>
              <a:t>Software requirement:</a:t>
            </a:r>
          </a:p>
          <a:p>
            <a:r>
              <a:rPr lang="en-US" sz="2200" dirty="0" smtClean="0">
                <a:effectLst/>
                <a:latin typeface="Times New Roman" pitchFamily="18" charset="0"/>
                <a:cs typeface="Times New Roman" pitchFamily="18" charset="0"/>
              </a:rPr>
              <a:t>Editor: Any Text Editor </a:t>
            </a:r>
          </a:p>
          <a:p>
            <a:r>
              <a:rPr lang="en-US" sz="2200" dirty="0" smtClean="0">
                <a:effectLst/>
                <a:latin typeface="Times New Roman" pitchFamily="18" charset="0"/>
                <a:cs typeface="Times New Roman" pitchFamily="18" charset="0"/>
              </a:rPr>
              <a:t>Front language: HTML5, CSS(Bootstrap, ), JavaScript </a:t>
            </a:r>
          </a:p>
          <a:p>
            <a:r>
              <a:rPr lang="en-US" sz="2200" dirty="0" smtClean="0">
                <a:effectLst/>
                <a:latin typeface="Times New Roman" pitchFamily="18" charset="0"/>
                <a:cs typeface="Times New Roman" pitchFamily="18" charset="0"/>
              </a:rPr>
              <a:t>PHP (Laravel)</a:t>
            </a:r>
          </a:p>
          <a:p>
            <a:r>
              <a:rPr lang="en-US" sz="2200" dirty="0" err="1" smtClean="0">
                <a:effectLst/>
                <a:latin typeface="Times New Roman" pitchFamily="18" charset="0"/>
                <a:cs typeface="Times New Roman" pitchFamily="18" charset="0"/>
              </a:rPr>
              <a:t>MySQL</a:t>
            </a:r>
            <a:r>
              <a:rPr lang="en-US" sz="2200" dirty="0" smtClean="0">
                <a:effectLst/>
                <a:latin typeface="Times New Roman" pitchFamily="18" charset="0"/>
                <a:cs typeface="Times New Roman" pitchFamily="18" charset="0"/>
              </a:rPr>
              <a:t> </a:t>
            </a:r>
          </a:p>
          <a:p>
            <a:pPr marL="285750" indent="-285750">
              <a:buNone/>
            </a:pPr>
            <a:endParaRPr lang="en-US" sz="1400" dirty="0" smtClean="0"/>
          </a:p>
          <a:p>
            <a:endParaRPr lang="en-US" sz="1400" dirty="0"/>
          </a:p>
        </p:txBody>
      </p:sp>
      <p:sp>
        <p:nvSpPr>
          <p:cNvPr id="4" name="Rectangle 3"/>
          <p:cNvSpPr/>
          <p:nvPr/>
        </p:nvSpPr>
        <p:spPr>
          <a:xfrm>
            <a:off x="5029200" y="2229922"/>
            <a:ext cx="3810000" cy="3939540"/>
          </a:xfrm>
          <a:prstGeom prst="rect">
            <a:avLst/>
          </a:prstGeom>
        </p:spPr>
        <p:txBody>
          <a:bodyPr wrap="square">
            <a:spAutoFit/>
          </a:bodyPr>
          <a:lstStyle/>
          <a:p>
            <a:pPr algn="ctr"/>
            <a:r>
              <a:rPr lang="en-US" sz="2400" b="1" u="sng" dirty="0" smtClean="0">
                <a:latin typeface="Times New Roman" pitchFamily="18" charset="0"/>
                <a:cs typeface="Times New Roman" pitchFamily="18" charset="0"/>
              </a:rPr>
              <a:t>Hardware Requirement:</a:t>
            </a:r>
          </a:p>
          <a:p>
            <a:pPr algn="ctr"/>
            <a:endParaRPr lang="en-US" sz="2400" b="1" u="sng" dirty="0" smtClean="0">
              <a:latin typeface="Times New Roman" pitchFamily="18" charset="0"/>
              <a:cs typeface="Times New Roman" pitchFamily="18" charset="0"/>
            </a:endParaRPr>
          </a:p>
          <a:p>
            <a:pPr>
              <a:buFont typeface="Arial" pitchFamily="34" charset="0"/>
              <a:buChar char="•"/>
            </a:pPr>
            <a:r>
              <a:rPr lang="en-US" sz="2200" dirty="0" smtClean="0">
                <a:latin typeface="Times New Roman" pitchFamily="18" charset="0"/>
                <a:cs typeface="Times New Roman" pitchFamily="18" charset="0"/>
              </a:rPr>
              <a:t> Pentium-IV(Processor). </a:t>
            </a:r>
          </a:p>
          <a:p>
            <a:pPr>
              <a:buFont typeface="Arial" pitchFamily="34" charset="0"/>
              <a:buChar char="•"/>
            </a:pPr>
            <a:r>
              <a:rPr lang="en-US" sz="2200" dirty="0" smtClean="0">
                <a:latin typeface="Times New Roman" pitchFamily="18" charset="0"/>
                <a:cs typeface="Times New Roman" pitchFamily="18" charset="0"/>
              </a:rPr>
              <a:t> 256 MB Ram </a:t>
            </a:r>
          </a:p>
          <a:p>
            <a:pPr>
              <a:buFont typeface="Arial" pitchFamily="34" charset="0"/>
              <a:buChar char="•"/>
            </a:pPr>
            <a:r>
              <a:rPr lang="en-US" sz="2200" dirty="0" smtClean="0">
                <a:latin typeface="Times New Roman" pitchFamily="18" charset="0"/>
                <a:cs typeface="Times New Roman" pitchFamily="18" charset="0"/>
              </a:rPr>
              <a:t> 512 KB Cache Memory </a:t>
            </a:r>
          </a:p>
          <a:p>
            <a:pPr>
              <a:buFont typeface="Arial" pitchFamily="34" charset="0"/>
              <a:buChar char="•"/>
            </a:pPr>
            <a:r>
              <a:rPr lang="en-US" sz="2200" dirty="0" smtClean="0">
                <a:latin typeface="Times New Roman" pitchFamily="18" charset="0"/>
                <a:cs typeface="Times New Roman" pitchFamily="18" charset="0"/>
              </a:rPr>
              <a:t> Hard disk 10 GB </a:t>
            </a:r>
          </a:p>
          <a:p>
            <a:pPr>
              <a:buFont typeface="Arial" pitchFamily="34" charset="0"/>
              <a:buChar char="•"/>
            </a:pPr>
            <a:r>
              <a:rPr lang="en-US" sz="2200" dirty="0" smtClean="0">
                <a:latin typeface="Times New Roman" pitchFamily="18" charset="0"/>
                <a:cs typeface="Times New Roman" pitchFamily="18" charset="0"/>
              </a:rPr>
              <a:t> Microsoft Compatible 101 or 	more Key Board </a:t>
            </a:r>
          </a:p>
          <a:p>
            <a:pPr>
              <a:buFont typeface="Arial" pitchFamily="34" charset="0"/>
              <a:buChar char="•"/>
            </a:pPr>
            <a:r>
              <a:rPr lang="en-US" sz="2200" dirty="0" smtClean="0">
                <a:latin typeface="Times New Roman" pitchFamily="18" charset="0"/>
                <a:cs typeface="Times New Roman" pitchFamily="18" charset="0"/>
              </a:rPr>
              <a:t> Minimum limit for this system </a:t>
            </a:r>
          </a:p>
          <a:p>
            <a:pPr marL="285750" indent="-285750">
              <a:buFont typeface="Arial" pitchFamily="34" charset="0"/>
              <a:buChar char="•"/>
            </a:pP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304800"/>
            <a:ext cx="7765321" cy="1326322"/>
          </a:xfrm>
        </p:spPr>
        <p:txBody>
          <a:bodyPr>
            <a:normAutofit/>
          </a:bodyPr>
          <a:lstStyle/>
          <a:p>
            <a:r>
              <a:rPr lang="en-US" dirty="0" smtClean="0">
                <a:effectLst/>
                <a:latin typeface="Times New Roman" pitchFamily="18" charset="0"/>
                <a:cs typeface="Times New Roman" pitchFamily="18" charset="0"/>
              </a:rPr>
              <a:t>Key features: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609600" y="2057400"/>
            <a:ext cx="7765322" cy="4380936"/>
          </a:xfrm>
        </p:spPr>
        <p:txBody>
          <a:bodyPr>
            <a:normAutofit fontScale="55000" lnSpcReduction="20000"/>
          </a:bodyPr>
          <a:lstStyle/>
          <a:p>
            <a:pPr>
              <a:buNone/>
            </a:pPr>
            <a:r>
              <a:rPr lang="en-US" sz="4000" dirty="0" smtClean="0">
                <a:effectLst/>
                <a:latin typeface="Times New Roman" pitchFamily="18" charset="0"/>
                <a:cs typeface="Times New Roman" pitchFamily="18" charset="0"/>
              </a:rPr>
              <a:t>1. Quick and Easy to use </a:t>
            </a:r>
          </a:p>
          <a:p>
            <a:pPr>
              <a:buNone/>
            </a:pPr>
            <a:r>
              <a:rPr lang="en-US" sz="4000" dirty="0" smtClean="0">
                <a:effectLst/>
                <a:latin typeface="Times New Roman" pitchFamily="18" charset="0"/>
                <a:cs typeface="Times New Roman" pitchFamily="18" charset="0"/>
              </a:rPr>
              <a:t>2. User Friendly Navigation </a:t>
            </a:r>
          </a:p>
          <a:p>
            <a:pPr>
              <a:buNone/>
            </a:pPr>
            <a:r>
              <a:rPr lang="en-US" sz="4000" dirty="0" smtClean="0">
                <a:effectLst/>
                <a:latin typeface="Times New Roman" pitchFamily="18" charset="0"/>
                <a:cs typeface="Times New Roman" pitchFamily="18" charset="0"/>
              </a:rPr>
              <a:t>3. Registration &amp; Login </a:t>
            </a:r>
          </a:p>
          <a:p>
            <a:pPr>
              <a:buNone/>
            </a:pPr>
            <a:r>
              <a:rPr lang="en-US" sz="4000" dirty="0" smtClean="0">
                <a:effectLst/>
                <a:latin typeface="Times New Roman" pitchFamily="18" charset="0"/>
                <a:cs typeface="Times New Roman" pitchFamily="18" charset="0"/>
              </a:rPr>
              <a:t>4. User Account </a:t>
            </a:r>
          </a:p>
          <a:p>
            <a:pPr>
              <a:buNone/>
            </a:pPr>
            <a:r>
              <a:rPr lang="en-US" sz="4000" dirty="0" smtClean="0">
                <a:effectLst/>
                <a:latin typeface="Times New Roman" pitchFamily="18" charset="0"/>
                <a:cs typeface="Times New Roman" pitchFamily="18" charset="0"/>
              </a:rPr>
              <a:t>5. Search Product </a:t>
            </a:r>
          </a:p>
          <a:p>
            <a:pPr>
              <a:buNone/>
            </a:pPr>
            <a:r>
              <a:rPr lang="en-US" sz="4000" dirty="0" smtClean="0">
                <a:effectLst/>
                <a:latin typeface="Times New Roman" pitchFamily="18" charset="0"/>
                <a:cs typeface="Times New Roman" pitchFamily="18" charset="0"/>
              </a:rPr>
              <a:t>6. Add to cart </a:t>
            </a:r>
          </a:p>
          <a:p>
            <a:pPr>
              <a:buNone/>
            </a:pPr>
            <a:r>
              <a:rPr lang="en-US" sz="4000" dirty="0" smtClean="0">
                <a:effectLst/>
                <a:latin typeface="Times New Roman" pitchFamily="18" charset="0"/>
                <a:cs typeface="Times New Roman" pitchFamily="18" charset="0"/>
              </a:rPr>
              <a:t>7. Wish list </a:t>
            </a:r>
          </a:p>
          <a:p>
            <a:pPr>
              <a:buNone/>
            </a:pPr>
            <a:r>
              <a:rPr lang="en-US" sz="4000" dirty="0" smtClean="0">
                <a:effectLst/>
                <a:latin typeface="Times New Roman" pitchFamily="18" charset="0"/>
                <a:cs typeface="Times New Roman" pitchFamily="18" charset="0"/>
              </a:rPr>
              <a:t>8. User Ratings </a:t>
            </a:r>
          </a:p>
          <a:p>
            <a:pPr>
              <a:buNone/>
            </a:pPr>
            <a:r>
              <a:rPr lang="en-US" sz="4000" dirty="0" smtClean="0">
                <a:effectLst/>
                <a:latin typeface="Times New Roman" pitchFamily="18" charset="0"/>
                <a:cs typeface="Times New Roman" pitchFamily="18" charset="0"/>
              </a:rPr>
              <a:t>9. Admin Control Panel </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smtClean="0"/>
          </a:p>
          <a:p>
            <a:pPr>
              <a:buNone/>
            </a:pPr>
            <a:endParaRPr lang="en-US" dirty="0"/>
          </a:p>
        </p:txBody>
      </p:sp>
      <p:sp>
        <p:nvSpPr>
          <p:cNvPr id="6" name="Title 5"/>
          <p:cNvSpPr>
            <a:spLocks noGrp="1"/>
          </p:cNvSpPr>
          <p:nvPr>
            <p:ph type="title"/>
          </p:nvPr>
        </p:nvSpPr>
        <p:spPr/>
        <p:txBody>
          <a:bodyPr/>
          <a:lstStyle/>
          <a:p>
            <a:r>
              <a:rPr lang="en-US" dirty="0" smtClean="0"/>
              <a:t> </a:t>
            </a:r>
            <a:endParaRPr lang="en-US" dirty="0"/>
          </a:p>
        </p:txBody>
      </p:sp>
      <p:pic>
        <p:nvPicPr>
          <p:cNvPr id="9" name="Picture 8" descr="gantt chart.PNG"/>
          <p:cNvPicPr>
            <a:picLocks noChangeAspect="1"/>
          </p:cNvPicPr>
          <p:nvPr/>
        </p:nvPicPr>
        <p:blipFill>
          <a:blip r:embed="rId2"/>
          <a:stretch>
            <a:fillRect/>
          </a:stretch>
        </p:blipFill>
        <p:spPr>
          <a:xfrm>
            <a:off x="304800" y="152400"/>
            <a:ext cx="8686800" cy="6329807"/>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xmlns=""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TF00001222</Template>
  <TotalTime>442</TotalTime>
  <Words>458</Words>
  <Application>Microsoft Office PowerPoint</Application>
  <PresentationFormat>On-screen Show (4:3)</PresentationFormat>
  <Paragraphs>72</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Damask</vt:lpstr>
      <vt:lpstr>Slide 1</vt:lpstr>
      <vt:lpstr> Project  Presentation  ON</vt:lpstr>
      <vt:lpstr>Slide 3</vt:lpstr>
      <vt:lpstr>Introduction</vt:lpstr>
      <vt:lpstr> Project overview </vt:lpstr>
      <vt:lpstr>EXISTING system</vt:lpstr>
      <vt:lpstr>Hardware &amp; Software requirement  </vt:lpstr>
      <vt:lpstr>Key features: </vt:lpstr>
      <vt:lpstr> </vt:lpstr>
      <vt:lpstr>DESIGN APPROACH Use Case Diagram: Admin</vt:lpstr>
      <vt:lpstr>DESIGN APPROACH Use Case Diagram: User</vt:lpstr>
      <vt:lpstr>Activity Diagram</vt:lpstr>
      <vt:lpstr>Sequence Diagram</vt:lpstr>
      <vt:lpstr>ER Diagram</vt:lpstr>
      <vt:lpstr>DEPLOYMENT Diagram</vt:lpstr>
      <vt:lpstr>Website interface Homepage</vt:lpstr>
      <vt:lpstr>Website interface User registration</vt:lpstr>
      <vt:lpstr>Website interface User login</vt:lpstr>
      <vt:lpstr>Website interface User profile</vt:lpstr>
      <vt:lpstr>Website interface admin dashboard</vt:lpstr>
      <vt:lpstr>LIMITATION</vt:lpstr>
      <vt:lpstr>FUTURE WORK</vt:lpstr>
      <vt:lpstr>CONCLUSION </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Restaurent MANAGEMENT System</dc:title>
  <dc:creator>RASEL</dc:creator>
  <cp:lastModifiedBy>pias.cse@outlook.com</cp:lastModifiedBy>
  <cp:revision>136</cp:revision>
  <dcterms:created xsi:type="dcterms:W3CDTF">2006-08-16T00:00:00Z</dcterms:created>
  <dcterms:modified xsi:type="dcterms:W3CDTF">2021-04-08T03:28:17Z</dcterms:modified>
</cp:coreProperties>
</file>