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2"/>
  </p:notesMasterIdLst>
  <p:sldIdLst>
    <p:sldId id="256" r:id="rId2"/>
    <p:sldId id="257" r:id="rId3"/>
    <p:sldId id="258" r:id="rId4"/>
    <p:sldId id="259" r:id="rId5"/>
    <p:sldId id="260" r:id="rId6"/>
    <p:sldId id="278" r:id="rId7"/>
    <p:sldId id="261" r:id="rId8"/>
    <p:sldId id="262" r:id="rId9"/>
    <p:sldId id="263" r:id="rId10"/>
    <p:sldId id="265" r:id="rId11"/>
    <p:sldId id="264" r:id="rId12"/>
    <p:sldId id="266" r:id="rId13"/>
    <p:sldId id="267" r:id="rId14"/>
    <p:sldId id="270" r:id="rId15"/>
    <p:sldId id="271" r:id="rId16"/>
    <p:sldId id="272" r:id="rId17"/>
    <p:sldId id="273" r:id="rId18"/>
    <p:sldId id="275" r:id="rId19"/>
    <p:sldId id="276"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E99B48-F2FA-4B97-8D6E-1554E5066BE9}" type="datetimeFigureOut">
              <a:rPr lang="en-US" smtClean="0"/>
              <a:t>10/22/2018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E1797E-F7D7-4D22-91B9-AC2754F8221C}"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BDD80B0-C4BA-4BF3-A2BF-1E1683407F95}" type="datetime1">
              <a:rPr lang="en-US" smtClean="0"/>
              <a:t>10/22/2018</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2690215-A917-45EE-9DB3-60A21C1306E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D6C8FED-54D1-4957-B909-37402C06ABDD}" type="datetime1">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90215-A917-45EE-9DB3-60A21C1306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E2B98B-BF12-4A1E-8707-66B32D56B3BC}" type="datetime1">
              <a:rPr lang="en-US" smtClean="0"/>
              <a:t>10/22/2018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90215-A917-45EE-9DB3-60A21C1306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42226F0-A8FD-41E0-8806-0D2CA8428659}" type="datetime1">
              <a:rPr lang="en-US" smtClean="0"/>
              <a:t>10/22/2018</a:t>
            </a:fld>
            <a:endParaRPr lang="en-US"/>
          </a:p>
        </p:txBody>
      </p:sp>
      <p:sp>
        <p:nvSpPr>
          <p:cNvPr id="9" name="Slide Number Placeholder 8"/>
          <p:cNvSpPr>
            <a:spLocks noGrp="1"/>
          </p:cNvSpPr>
          <p:nvPr>
            <p:ph type="sldNum" sz="quarter" idx="15"/>
          </p:nvPr>
        </p:nvSpPr>
        <p:spPr/>
        <p:txBody>
          <a:bodyPr rtlCol="0"/>
          <a:lstStyle/>
          <a:p>
            <a:fld id="{A2690215-A917-45EE-9DB3-60A21C1306E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0723D6E-FDB4-450E-A9C2-F1E7A592A047}" type="datetime1">
              <a:rPr lang="en-US" smtClean="0"/>
              <a:t>10/22/2018</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2690215-A917-45EE-9DB3-60A21C1306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463649-799C-4797-89F2-1C0109FD37D8}" type="datetime1">
              <a:rPr lang="en-US" smtClean="0"/>
              <a:t>10/22/2018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90215-A917-45EE-9DB3-60A21C1306E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E0C9FDA-058D-44B1-B276-9D7447CBA65D}" type="datetime1">
              <a:rPr lang="en-US" smtClean="0"/>
              <a:t>10/22/2018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90215-A917-45EE-9DB3-60A21C1306E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CD2C77C-71D0-431D-88D9-D7D2671C76BA}" type="datetime1">
              <a:rPr lang="en-US" smtClean="0"/>
              <a:t>10/22/2018</a:t>
            </a:fld>
            <a:endParaRPr lang="en-US"/>
          </a:p>
        </p:txBody>
      </p:sp>
      <p:sp>
        <p:nvSpPr>
          <p:cNvPr id="7" name="Slide Number Placeholder 6"/>
          <p:cNvSpPr>
            <a:spLocks noGrp="1"/>
          </p:cNvSpPr>
          <p:nvPr>
            <p:ph type="sldNum" sz="quarter" idx="11"/>
          </p:nvPr>
        </p:nvSpPr>
        <p:spPr/>
        <p:txBody>
          <a:bodyPr rtlCol="0"/>
          <a:lstStyle/>
          <a:p>
            <a:fld id="{A2690215-A917-45EE-9DB3-60A21C1306E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B4980-8397-4758-AFB9-B96768AF8AFB}" type="datetime1">
              <a:rPr lang="en-US" smtClean="0"/>
              <a:t>10/22/2018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90215-A917-45EE-9DB3-60A21C1306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FB9A63F-20A9-4B68-BDD0-811E435D9DD6}" type="datetime1">
              <a:rPr lang="en-US" smtClean="0"/>
              <a:t>10/22/2018</a:t>
            </a:fld>
            <a:endParaRPr lang="en-US"/>
          </a:p>
        </p:txBody>
      </p:sp>
      <p:sp>
        <p:nvSpPr>
          <p:cNvPr id="22" name="Slide Number Placeholder 21"/>
          <p:cNvSpPr>
            <a:spLocks noGrp="1"/>
          </p:cNvSpPr>
          <p:nvPr>
            <p:ph type="sldNum" sz="quarter" idx="15"/>
          </p:nvPr>
        </p:nvSpPr>
        <p:spPr/>
        <p:txBody>
          <a:bodyPr rtlCol="0"/>
          <a:lstStyle/>
          <a:p>
            <a:fld id="{A2690215-A917-45EE-9DB3-60A21C1306E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E1502C-B818-4949-A037-19F5D6D3FA00}" type="datetime1">
              <a:rPr lang="en-US" smtClean="0"/>
              <a:t>10/22/2018</a:t>
            </a:fld>
            <a:endParaRPr lang="en-US"/>
          </a:p>
        </p:txBody>
      </p:sp>
      <p:sp>
        <p:nvSpPr>
          <p:cNvPr id="18" name="Slide Number Placeholder 17"/>
          <p:cNvSpPr>
            <a:spLocks noGrp="1"/>
          </p:cNvSpPr>
          <p:nvPr>
            <p:ph type="sldNum" sz="quarter" idx="11"/>
          </p:nvPr>
        </p:nvSpPr>
        <p:spPr/>
        <p:txBody>
          <a:bodyPr rtlCol="0"/>
          <a:lstStyle/>
          <a:p>
            <a:fld id="{A2690215-A917-45EE-9DB3-60A21C1306E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C8C40469-77A2-4A61-9D50-4C6CC6C5A751}" type="datetime1">
              <a:rPr lang="en-US" smtClean="0"/>
              <a:t>10/22/2018</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2690215-A917-45EE-9DB3-60A21C1306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mendeley.com/research/a-randomized-parallel-backtracking-algorithm/" TargetMode="External"/><Relationship Id="rId2" Type="http://schemas.openxmlformats.org/officeDocument/2006/relationships/hyperlink" Target="http://ieeexplore.ieee.org.libproxy.library.wmich.edu/search/srchabstract.jsp?tp=&amp;arnumber=346127&amp;openedRefinements=*&amp;filter=AND(NOT(4283010803))&amp;searchField=Search+All&amp;queryText=parallel+backtrack+algorithm&amp;tag=1" TargetMode="External"/><Relationship Id="rId1" Type="http://schemas.openxmlformats.org/officeDocument/2006/relationships/slideLayout" Target="../slideLayouts/slideLayout2.xml"/><Relationship Id="rId4" Type="http://schemas.openxmlformats.org/officeDocument/2006/relationships/hyperlink" Target="http://www.arch.cs.titech.ac.jp/~kise/doc/paper/uec-is-2004-06.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371600"/>
            <a:ext cx="6172200" cy="2362200"/>
          </a:xfrm>
        </p:spPr>
        <p:txBody>
          <a:bodyPr>
            <a:normAutofit/>
          </a:bodyPr>
          <a:lstStyle/>
          <a:p>
            <a:r>
              <a:rPr lang="en-US" sz="4000" b="0" i="1" dirty="0" smtClean="0"/>
              <a:t>Backtrack search algorithm</a:t>
            </a:r>
            <a:endParaRPr lang="en-US" sz="4000" b="0" i="1" dirty="0"/>
          </a:p>
        </p:txBody>
      </p:sp>
      <p:sp>
        <p:nvSpPr>
          <p:cNvPr id="3" name="Slide Number Placeholder 2"/>
          <p:cNvSpPr>
            <a:spLocks noGrp="1"/>
          </p:cNvSpPr>
          <p:nvPr>
            <p:ph type="sldNum" sz="quarter" idx="12"/>
          </p:nvPr>
        </p:nvSpPr>
        <p:spPr/>
        <p:txBody>
          <a:bodyPr/>
          <a:lstStyle/>
          <a:p>
            <a:fld id="{A2690215-A917-45EE-9DB3-60A21C1306E0}"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r>
              <a:rPr lang="en-US" dirty="0" smtClean="0"/>
              <a:t>We have placed the first queen on the chess board</a:t>
            </a:r>
          </a:p>
          <a:p>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304800" y="1752600"/>
            <a:ext cx="3848100" cy="38766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2690215-A917-45EE-9DB3-60A21C1306E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r>
              <a:rPr lang="en-US" dirty="0" smtClean="0"/>
              <a:t>Then we have placed the second queen on the board.</a:t>
            </a:r>
          </a:p>
          <a:p>
            <a:r>
              <a:rPr lang="en-US" dirty="0" smtClean="0"/>
              <a:t>The darken place should not have the queens because they are horizontal, vertical, diagonal to the placed queens.</a:t>
            </a:r>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457200" y="1600200"/>
            <a:ext cx="3857625" cy="387667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2690215-A917-45EE-9DB3-60A21C1306E0}"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p:txBody>
          <a:bodyPr/>
          <a:lstStyle/>
          <a:p>
            <a:endParaRPr lang="en-US" dirty="0" smtClean="0"/>
          </a:p>
          <a:p>
            <a:endParaRPr lang="en-US" dirty="0" smtClean="0"/>
          </a:p>
          <a:p>
            <a:endParaRPr lang="en-US" dirty="0" smtClean="0"/>
          </a:p>
          <a:p>
            <a:endParaRPr lang="en-US" dirty="0" smtClean="0"/>
          </a:p>
          <a:p>
            <a:r>
              <a:rPr lang="en-US" dirty="0" smtClean="0"/>
              <a:t>We have placed the third queen on board.</a:t>
            </a:r>
          </a:p>
          <a:p>
            <a:endParaRPr lang="en-US" dirty="0"/>
          </a:p>
        </p:txBody>
      </p:sp>
      <p:pic>
        <p:nvPicPr>
          <p:cNvPr id="4100" name="Picture 4"/>
          <p:cNvPicPr>
            <a:picLocks noChangeAspect="1" noChangeArrowheads="1"/>
          </p:cNvPicPr>
          <p:nvPr/>
        </p:nvPicPr>
        <p:blipFill>
          <a:blip r:embed="rId2" cstate="print"/>
          <a:srcRect/>
          <a:stretch>
            <a:fillRect/>
          </a:stretch>
        </p:blipFill>
        <p:spPr bwMode="auto">
          <a:xfrm>
            <a:off x="304800" y="1752600"/>
            <a:ext cx="3848100" cy="38576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2690215-A917-45EE-9DB3-60A21C1306E0}"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4" name="Content Placeholder 3"/>
          <p:cNvSpPr>
            <a:spLocks noGrp="1"/>
          </p:cNvSpPr>
          <p:nvPr>
            <p:ph sz="quarter" idx="2"/>
          </p:nvPr>
        </p:nvSpPr>
        <p:spPr>
          <a:xfrm>
            <a:off x="4419600" y="1066800"/>
            <a:ext cx="3657600" cy="4572000"/>
          </a:xfrm>
        </p:spPr>
        <p:txBody>
          <a:bodyPr/>
          <a:lstStyle/>
          <a:p>
            <a:endParaRPr lang="en-US" dirty="0" smtClean="0"/>
          </a:p>
          <a:p>
            <a:endParaRPr lang="en-US" dirty="0" smtClean="0"/>
          </a:p>
          <a:p>
            <a:endParaRPr lang="en-US" dirty="0" smtClean="0"/>
          </a:p>
          <a:p>
            <a:r>
              <a:rPr lang="en-US" dirty="0" smtClean="0"/>
              <a:t>We have placed the 4</a:t>
            </a:r>
            <a:r>
              <a:rPr lang="en-US" baseline="30000" dirty="0" smtClean="0"/>
              <a:t>th</a:t>
            </a:r>
            <a:r>
              <a:rPr lang="en-US" dirty="0" smtClean="0"/>
              <a:t> queen on the board.</a:t>
            </a:r>
          </a:p>
          <a:p>
            <a:r>
              <a:rPr lang="en-US" dirty="0" smtClean="0"/>
              <a:t>We have placed that in the wrong spot, so we backtrack and change the place of that one.</a:t>
            </a:r>
          </a:p>
          <a:p>
            <a:pPr>
              <a:buNone/>
            </a:pPr>
            <a:r>
              <a:rPr lang="en-US" dirty="0" smtClean="0"/>
              <a:t> </a:t>
            </a:r>
            <a:endParaRPr lang="en-US" dirty="0"/>
          </a:p>
        </p:txBody>
      </p:sp>
      <p:pic>
        <p:nvPicPr>
          <p:cNvPr id="5124" name="Picture 4"/>
          <p:cNvPicPr>
            <a:picLocks noChangeAspect="1" noChangeArrowheads="1"/>
          </p:cNvPicPr>
          <p:nvPr/>
        </p:nvPicPr>
        <p:blipFill>
          <a:blip r:embed="rId2" cstate="print"/>
          <a:srcRect/>
          <a:stretch>
            <a:fillRect/>
          </a:stretch>
        </p:blipFill>
        <p:spPr bwMode="auto">
          <a:xfrm>
            <a:off x="381000" y="1676400"/>
            <a:ext cx="3838575" cy="38576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A2690215-A917-45EE-9DB3-60A21C1306E0}"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lstStyle/>
          <a:p>
            <a:r>
              <a:rPr lang="en-US" dirty="0" smtClean="0"/>
              <a:t>In this way, we have to continue the process </a:t>
            </a:r>
            <a:r>
              <a:rPr lang="en-US" dirty="0" err="1" smtClean="0"/>
              <a:t>untill</a:t>
            </a:r>
            <a:r>
              <a:rPr lang="en-US" dirty="0" smtClean="0"/>
              <a:t> our is reached </a:t>
            </a:r>
            <a:r>
              <a:rPr lang="en-US" dirty="0" err="1" smtClean="0"/>
              <a:t>ie</a:t>
            </a:r>
            <a:r>
              <a:rPr lang="en-US" dirty="0" smtClean="0"/>
              <a:t>., we must place 8 queens on the board.</a:t>
            </a:r>
            <a:endParaRPr lang="en-US" dirty="0"/>
          </a:p>
        </p:txBody>
      </p:sp>
      <p:pic>
        <p:nvPicPr>
          <p:cNvPr id="8196" name="Picture 4"/>
          <p:cNvPicPr>
            <a:picLocks noChangeAspect="1" noChangeArrowheads="1"/>
          </p:cNvPicPr>
          <p:nvPr/>
        </p:nvPicPr>
        <p:blipFill>
          <a:blip r:embed="rId2" cstate="print"/>
          <a:srcRect/>
          <a:stretch>
            <a:fillRect/>
          </a:stretch>
        </p:blipFill>
        <p:spPr bwMode="auto">
          <a:xfrm>
            <a:off x="4267200" y="1447800"/>
            <a:ext cx="3857625" cy="3857625"/>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A2690215-A917-45EE-9DB3-60A21C1306E0}"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5" name="Content Placeholder 4"/>
          <p:cNvSpPr>
            <a:spLocks noGrp="1"/>
          </p:cNvSpPr>
          <p:nvPr>
            <p:ph sz="quarter" idx="1"/>
          </p:nvPr>
        </p:nvSpPr>
        <p:spPr/>
        <p:txBody>
          <a:bodyPr>
            <a:normAutofit/>
          </a:bodyPr>
          <a:lstStyle/>
          <a:p>
            <a:pPr lvl="1"/>
            <a:r>
              <a:rPr lang="en-US" sz="2400" dirty="0" smtClean="0"/>
              <a:t>Backtracking provides the hope to solve some problem instances of nontrivial sizes by pruning non-promising branches of the state-space tree.</a:t>
            </a:r>
          </a:p>
          <a:p>
            <a:pPr lvl="1"/>
            <a:endParaRPr lang="en-US" sz="2400" dirty="0" smtClean="0"/>
          </a:p>
          <a:p>
            <a:pPr lvl="1"/>
            <a:r>
              <a:rPr lang="en-US" sz="2400" dirty="0" smtClean="0"/>
              <a:t>The success of backtracking varies from problem to problem and from instance to instance.</a:t>
            </a:r>
          </a:p>
          <a:p>
            <a:pPr lvl="1"/>
            <a:endParaRPr lang="en-US" sz="2400" dirty="0" smtClean="0"/>
          </a:p>
          <a:p>
            <a:pPr lvl="1"/>
            <a:r>
              <a:rPr lang="en-US" sz="2400" dirty="0" smtClean="0"/>
              <a:t>Backtracking possibly generates all possible candidates in an exponentially growing state-space tree. </a:t>
            </a:r>
          </a:p>
          <a:p>
            <a:pPr lvl="1"/>
            <a:endParaRPr lang="en-US" sz="2400" dirty="0" smtClean="0"/>
          </a:p>
          <a:p>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i="1" dirty="0" smtClean="0"/>
              <a:t>Parallelizing backtrack algorithm</a:t>
            </a:r>
            <a:endParaRPr lang="en-US" dirty="0"/>
          </a:p>
        </p:txBody>
      </p:sp>
      <p:sp>
        <p:nvSpPr>
          <p:cNvPr id="5" name="Content Placeholder 4"/>
          <p:cNvSpPr>
            <a:spLocks noGrp="1"/>
          </p:cNvSpPr>
          <p:nvPr>
            <p:ph sz="quarter" idx="1"/>
          </p:nvPr>
        </p:nvSpPr>
        <p:spPr/>
        <p:txBody>
          <a:bodyPr/>
          <a:lstStyle/>
          <a:p>
            <a:r>
              <a:rPr lang="en-US" dirty="0" smtClean="0"/>
              <a:t>First, we have to parallelize the root node of the algorithm.</a:t>
            </a:r>
          </a:p>
          <a:p>
            <a:r>
              <a:rPr lang="en-US" dirty="0" smtClean="0"/>
              <a:t>Then the sub nodes and the child nodes should be parallelized independently using the other processors.</a:t>
            </a:r>
          </a:p>
          <a:p>
            <a:r>
              <a:rPr lang="en-US" dirty="0" smtClean="0"/>
              <a:t>For example, if we take the 8 queens problem then it can be easily implemented in parallel.</a:t>
            </a:r>
          </a:p>
          <a:p>
            <a:r>
              <a:rPr lang="en-US" dirty="0" smtClean="0"/>
              <a:t>The N-queens problem can be parallelized in this way.</a:t>
            </a:r>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Parallelizing backtrack algorithm</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solutions to the  n-queens problem can be generated in parallel by using the  master-worker technique. </a:t>
            </a:r>
          </a:p>
          <a:p>
            <a:r>
              <a:rPr lang="en-US" dirty="0" smtClean="0"/>
              <a:t>The manager generates the upper portion of the search tree by generating those nodes of fixed depth d, for some d.</a:t>
            </a:r>
          </a:p>
          <a:p>
            <a:r>
              <a:rPr lang="en-US" dirty="0" smtClean="0"/>
              <a:t>The manager dynamically passes each of these sequences to an idle worker, who in turn continues  to search for sequences with  n-queens property that contain the fixed subsequence of length d.</a:t>
            </a:r>
          </a:p>
          <a:p>
            <a:r>
              <a:rPr lang="en-US" dirty="0" smtClean="0"/>
              <a:t>The master-worker technique is particularly well-suited for implementation with MPI</a:t>
            </a:r>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Parallelizing backtrack algorithm</a:t>
            </a:r>
            <a:endParaRPr lang="en-US" dirty="0"/>
          </a:p>
        </p:txBody>
      </p:sp>
      <p:sp>
        <p:nvSpPr>
          <p:cNvPr id="3" name="Content Placeholder 2"/>
          <p:cNvSpPr>
            <a:spLocks noGrp="1"/>
          </p:cNvSpPr>
          <p:nvPr>
            <p:ph sz="quarter" idx="1"/>
          </p:nvPr>
        </p:nvSpPr>
        <p:spPr/>
        <p:txBody>
          <a:bodyPr/>
          <a:lstStyle/>
          <a:p>
            <a:r>
              <a:rPr lang="en-US" dirty="0" smtClean="0"/>
              <a:t>Parallelizing the backtrack algorithm will gives us a good speedup and efficiency when compared to the normal algorithm.</a:t>
            </a:r>
          </a:p>
          <a:p>
            <a:r>
              <a:rPr lang="en-US" dirty="0" smtClean="0"/>
              <a:t>The speedup and the efficiency will gets drastically increased when it is done in the parallel.</a:t>
            </a:r>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References</a:t>
            </a:r>
            <a:endParaRPr lang="en-US" dirty="0"/>
          </a:p>
        </p:txBody>
      </p:sp>
      <p:sp>
        <p:nvSpPr>
          <p:cNvPr id="3" name="Content Placeholder 2"/>
          <p:cNvSpPr>
            <a:spLocks noGrp="1"/>
          </p:cNvSpPr>
          <p:nvPr>
            <p:ph sz="quarter" idx="1"/>
          </p:nvPr>
        </p:nvSpPr>
        <p:spPr/>
        <p:txBody>
          <a:bodyPr/>
          <a:lstStyle/>
          <a:p>
            <a:r>
              <a:rPr lang="en-US" dirty="0" smtClean="0">
                <a:hlinkClick r:id="rId2"/>
              </a:rPr>
              <a:t>http://ieeexplore.ieee.org.libproxy.library.wmich.edu/search/srchabstract.jsp?tp=&amp;arnumber=346127&amp;openedRefinements%3D*%26filter%3DAND%28NOT%284283010803%29%29%26searchField%3DSearch+All%26queryText%3Dparallel+backtrack+algorithm&amp;tag=1</a:t>
            </a:r>
            <a:endParaRPr lang="en-US" dirty="0" smtClean="0"/>
          </a:p>
          <a:p>
            <a:r>
              <a:rPr lang="en-US" dirty="0" smtClean="0">
                <a:hlinkClick r:id="rId3"/>
              </a:rPr>
              <a:t>http://www.mendeley.com/research/a-randomized-parallel-backtracking-algorithm/</a:t>
            </a:r>
            <a:endParaRPr lang="en-US" dirty="0" smtClean="0"/>
          </a:p>
          <a:p>
            <a:r>
              <a:rPr lang="en-US" dirty="0" smtClean="0">
                <a:hlinkClick r:id="rId4"/>
              </a:rPr>
              <a:t>http://www.arch.cs.titech.ac.jp/~kise/doc/paper/uec-is-2004-06.pdf</a:t>
            </a:r>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lstStyle/>
          <a:p>
            <a:r>
              <a:rPr lang="en-US" dirty="0" smtClean="0"/>
              <a:t>Suppose you have to make a series of </a:t>
            </a:r>
            <a:r>
              <a:rPr lang="en-US" i="1" dirty="0" smtClean="0"/>
              <a:t>decisions,</a:t>
            </a:r>
            <a:r>
              <a:rPr lang="en-US" dirty="0" smtClean="0"/>
              <a:t> among various </a:t>
            </a:r>
            <a:r>
              <a:rPr lang="en-US" i="1" dirty="0" smtClean="0"/>
              <a:t>choices,</a:t>
            </a:r>
            <a:r>
              <a:rPr lang="en-US" dirty="0" smtClean="0"/>
              <a:t> where</a:t>
            </a:r>
          </a:p>
          <a:p>
            <a:pPr lvl="1"/>
            <a:r>
              <a:rPr lang="en-US" dirty="0" smtClean="0"/>
              <a:t>You don’t have enough information to know what to choose</a:t>
            </a:r>
          </a:p>
          <a:p>
            <a:pPr lvl="1"/>
            <a:r>
              <a:rPr lang="en-US" dirty="0" smtClean="0"/>
              <a:t>Each decision leads to a new set of choices</a:t>
            </a:r>
          </a:p>
          <a:p>
            <a:pPr lvl="1"/>
            <a:r>
              <a:rPr lang="en-US" dirty="0" smtClean="0"/>
              <a:t>Some sequence of choices (possibly more than one) may be a solution to your problem</a:t>
            </a:r>
          </a:p>
          <a:p>
            <a:r>
              <a:rPr lang="en-US" dirty="0" smtClean="0">
                <a:solidFill>
                  <a:schemeClr val="tx2"/>
                </a:solidFill>
              </a:rPr>
              <a:t>Backtracking</a:t>
            </a:r>
            <a:r>
              <a:rPr lang="en-US" dirty="0" smtClean="0"/>
              <a:t> is a methodical way of trying out various sequences of decisions, until you find the correct one that “works”.</a:t>
            </a:r>
          </a:p>
          <a:p>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800" y="2133600"/>
            <a:ext cx="6172200" cy="2053590"/>
          </a:xfrm>
        </p:spPr>
        <p:txBody>
          <a:bodyPr/>
          <a:lstStyle/>
          <a:p>
            <a:r>
              <a:rPr lang="en-US" dirty="0" smtClean="0"/>
              <a:t>               Thank You!!!</a:t>
            </a:r>
            <a:endParaRPr lang="en-US" dirty="0"/>
          </a:p>
        </p:txBody>
      </p:sp>
      <p:sp>
        <p:nvSpPr>
          <p:cNvPr id="3" name="Slide Number Placeholder 2"/>
          <p:cNvSpPr>
            <a:spLocks noGrp="1"/>
          </p:cNvSpPr>
          <p:nvPr>
            <p:ph type="sldNum" sz="quarter" idx="12"/>
          </p:nvPr>
        </p:nvSpPr>
        <p:spPr/>
        <p:txBody>
          <a:bodyPr/>
          <a:lstStyle/>
          <a:p>
            <a:fld id="{A2690215-A917-45EE-9DB3-60A21C1306E0}" type="slidenum">
              <a:rPr lang="en-US" smtClean="0"/>
              <a:pPr/>
              <a:t>20</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a:t>
            </a:r>
            <a:endParaRPr lang="en-US" i="1" dirty="0"/>
          </a:p>
        </p:txBody>
      </p:sp>
      <p:sp>
        <p:nvSpPr>
          <p:cNvPr id="3" name="Content Placeholder 2"/>
          <p:cNvSpPr>
            <a:spLocks noGrp="1"/>
          </p:cNvSpPr>
          <p:nvPr>
            <p:ph sz="quarter" idx="1"/>
          </p:nvPr>
        </p:nvSpPr>
        <p:spPr/>
        <p:txBody>
          <a:bodyPr>
            <a:normAutofit/>
          </a:bodyPr>
          <a:lstStyle/>
          <a:p>
            <a:r>
              <a:rPr lang="en-GB" dirty="0" smtClean="0">
                <a:solidFill>
                  <a:srgbClr val="A50021"/>
                </a:solidFill>
              </a:rPr>
              <a:t>Backtracking</a:t>
            </a:r>
            <a:r>
              <a:rPr lang="en-GB" dirty="0" smtClean="0"/>
              <a:t> is used to solve problems in which a sequence of objects is chosen from a specified set so that the sequence satisfies some criterion.</a:t>
            </a:r>
          </a:p>
          <a:p>
            <a:r>
              <a:rPr lang="en-GB" dirty="0" smtClean="0">
                <a:solidFill>
                  <a:srgbClr val="A50021"/>
                </a:solidFill>
              </a:rPr>
              <a:t>Backtracking</a:t>
            </a:r>
            <a:r>
              <a:rPr lang="en-GB" dirty="0" smtClean="0"/>
              <a:t> is a modified </a:t>
            </a:r>
            <a:r>
              <a:rPr lang="en-GB" dirty="0" smtClean="0">
                <a:solidFill>
                  <a:schemeClr val="accent2"/>
                </a:solidFill>
              </a:rPr>
              <a:t>depth-first search</a:t>
            </a:r>
            <a:r>
              <a:rPr lang="en-GB" dirty="0" smtClean="0"/>
              <a:t> of a tree.</a:t>
            </a:r>
          </a:p>
          <a:p>
            <a:r>
              <a:rPr lang="en-GB" dirty="0" smtClean="0">
                <a:solidFill>
                  <a:srgbClr val="A50021"/>
                </a:solidFill>
              </a:rPr>
              <a:t>It</a:t>
            </a:r>
            <a:r>
              <a:rPr lang="en-GB" dirty="0" smtClean="0"/>
              <a:t> is the procedure whereby, after determining that a node can lead to nothing but dead nodes, we go back (“backtrack”) to the node’s parent and proceed with the search on the next child.</a:t>
            </a:r>
          </a:p>
          <a:p>
            <a:endParaRPr lang="en-GB" dirty="0" smtClean="0"/>
          </a:p>
          <a:p>
            <a:pPr>
              <a:buNone/>
            </a:pPr>
            <a:endParaRPr lang="en-US" dirty="0" smtClean="0"/>
          </a:p>
        </p:txBody>
      </p:sp>
      <p:sp>
        <p:nvSpPr>
          <p:cNvPr id="4" name="Slide Number Placeholder 3"/>
          <p:cNvSpPr>
            <a:spLocks noGrp="1"/>
          </p:cNvSpPr>
          <p:nvPr>
            <p:ph type="sldNum" sz="quarter" idx="15"/>
          </p:nvPr>
        </p:nvSpPr>
        <p:spPr/>
        <p:txBody>
          <a:bodyPr/>
          <a:lstStyle/>
          <a:p>
            <a:fld id="{A2690215-A917-45EE-9DB3-60A21C1306E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Backtrack Algorithm</a:t>
            </a:r>
            <a:br>
              <a:rPr lang="en-US" dirty="0" smtClean="0"/>
            </a:br>
            <a:endParaRPr lang="en-US" dirty="0"/>
          </a:p>
        </p:txBody>
      </p:sp>
      <p:sp>
        <p:nvSpPr>
          <p:cNvPr id="3" name="Content Placeholder 2"/>
          <p:cNvSpPr>
            <a:spLocks noGrp="1"/>
          </p:cNvSpPr>
          <p:nvPr>
            <p:ph sz="quarter" idx="1"/>
          </p:nvPr>
        </p:nvSpPr>
        <p:spPr/>
        <p:txBody>
          <a:bodyPr/>
          <a:lstStyle/>
          <a:p>
            <a:pPr marL="533400" indent="-533400" defTabSz="914400"/>
            <a:r>
              <a:rPr lang="en-US" dirty="0" smtClean="0"/>
              <a:t>Based on depth-first recursive search</a:t>
            </a:r>
          </a:p>
          <a:p>
            <a:pPr marL="533400" indent="-533400" defTabSz="914400"/>
            <a:r>
              <a:rPr lang="en-US" dirty="0" smtClean="0"/>
              <a:t>Approach</a:t>
            </a:r>
          </a:p>
          <a:p>
            <a:pPr marL="914400" lvl="1" indent="-457200" defTabSz="914400">
              <a:buFont typeface="Wingdings" pitchFamily="2" charset="2"/>
              <a:buAutoNum type="arabicPeriod"/>
            </a:pPr>
            <a:r>
              <a:rPr lang="en-US" dirty="0" smtClean="0"/>
              <a:t>Tests whether solution has been found</a:t>
            </a:r>
          </a:p>
          <a:p>
            <a:pPr marL="914400" lvl="1" indent="-457200" defTabSz="914400">
              <a:buFont typeface="Wingdings" pitchFamily="2" charset="2"/>
              <a:buAutoNum type="arabicPeriod"/>
            </a:pPr>
            <a:r>
              <a:rPr lang="en-US" dirty="0" smtClean="0"/>
              <a:t>If found solution, return it</a:t>
            </a:r>
          </a:p>
          <a:p>
            <a:pPr marL="914400" lvl="1" indent="-457200" defTabSz="914400">
              <a:buFont typeface="Wingdings" pitchFamily="2" charset="2"/>
              <a:buAutoNum type="arabicPeriod"/>
            </a:pPr>
            <a:r>
              <a:rPr lang="en-US" dirty="0" smtClean="0"/>
              <a:t>Else for each choice that can be made</a:t>
            </a:r>
          </a:p>
          <a:p>
            <a:pPr marL="1371600" lvl="2" indent="-457200" defTabSz="914400">
              <a:buFont typeface="Wingdings" pitchFamily="2" charset="2"/>
              <a:buAutoNum type="alphaLcParenR"/>
            </a:pPr>
            <a:r>
              <a:rPr lang="en-US" dirty="0" smtClean="0"/>
              <a:t>Make that choice</a:t>
            </a:r>
          </a:p>
          <a:p>
            <a:pPr marL="1371600" lvl="2" indent="-457200" defTabSz="914400">
              <a:buFont typeface="Wingdings" pitchFamily="2" charset="2"/>
              <a:buAutoNum type="alphaLcParenR"/>
            </a:pPr>
            <a:r>
              <a:rPr lang="en-US" dirty="0" smtClean="0"/>
              <a:t>Recursive</a:t>
            </a:r>
          </a:p>
          <a:p>
            <a:pPr marL="1371600" lvl="2" indent="-457200" defTabSz="914400">
              <a:buFont typeface="Wingdings" pitchFamily="2" charset="2"/>
              <a:buAutoNum type="alphaLcParenR"/>
            </a:pPr>
            <a:r>
              <a:rPr lang="en-US" dirty="0" smtClean="0"/>
              <a:t>If recursion returns a solution, return it</a:t>
            </a:r>
          </a:p>
          <a:p>
            <a:pPr marL="914400" lvl="1" indent="-457200" defTabSz="914400">
              <a:buFont typeface="Wingdings" pitchFamily="2" charset="2"/>
              <a:buAutoNum type="arabicPeriod"/>
            </a:pPr>
            <a:r>
              <a:rPr lang="en-US" dirty="0" smtClean="0"/>
              <a:t>If no choices remain, return failure</a:t>
            </a:r>
          </a:p>
          <a:p>
            <a:pPr marL="533400" indent="-533400" defTabSz="914400"/>
            <a:r>
              <a:rPr lang="en-US" dirty="0" smtClean="0"/>
              <a:t>Some times called “search tree”</a:t>
            </a:r>
          </a:p>
          <a:p>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33400" indent="-533400" defTabSz="914400"/>
            <a:r>
              <a:rPr lang="en-US" dirty="0" smtClean="0"/>
              <a:t>Improving Backtracking</a:t>
            </a:r>
            <a:endParaRPr lang="en-US" dirty="0"/>
          </a:p>
        </p:txBody>
      </p:sp>
      <p:sp>
        <p:nvSpPr>
          <p:cNvPr id="3" name="Content Placeholder 2"/>
          <p:cNvSpPr>
            <a:spLocks noGrp="1"/>
          </p:cNvSpPr>
          <p:nvPr>
            <p:ph sz="quarter" idx="1"/>
          </p:nvPr>
        </p:nvSpPr>
        <p:spPr/>
        <p:txBody>
          <a:bodyPr/>
          <a:lstStyle/>
          <a:p>
            <a:pPr>
              <a:lnSpc>
                <a:spcPct val="90000"/>
              </a:lnSpc>
            </a:pPr>
            <a:r>
              <a:rPr lang="en-US" dirty="0" smtClean="0"/>
              <a:t>Search pruning will help us to reduce the search space and hence get a solution faster.</a:t>
            </a:r>
          </a:p>
          <a:p>
            <a:pPr>
              <a:lnSpc>
                <a:spcPct val="90000"/>
              </a:lnSpc>
            </a:pPr>
            <a:endParaRPr lang="en-US" dirty="0" smtClean="0"/>
          </a:p>
          <a:p>
            <a:pPr>
              <a:lnSpc>
                <a:spcPct val="90000"/>
              </a:lnSpc>
            </a:pPr>
            <a:r>
              <a:rPr lang="en-US" dirty="0" smtClean="0"/>
              <a:t>The idea is to avoid those paths that may not lead to a solutions as early as possible by finding contradictions so that we can backtrack immediately without  the need to build a hopeless solution vector. </a:t>
            </a:r>
          </a:p>
          <a:p>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examples</a:t>
            </a:r>
            <a:endParaRPr lang="en-US" i="1" dirty="0"/>
          </a:p>
        </p:txBody>
      </p:sp>
      <p:sp>
        <p:nvSpPr>
          <p:cNvPr id="3" name="Content Placeholder 2"/>
          <p:cNvSpPr>
            <a:spLocks noGrp="1"/>
          </p:cNvSpPr>
          <p:nvPr>
            <p:ph sz="quarter" idx="1"/>
          </p:nvPr>
        </p:nvSpPr>
        <p:spPr/>
        <p:txBody>
          <a:bodyPr/>
          <a:lstStyle/>
          <a:p>
            <a:r>
              <a:rPr lang="en-US" dirty="0" smtClean="0"/>
              <a:t>The backtracking can be used in this cases:</a:t>
            </a:r>
          </a:p>
          <a:p>
            <a:r>
              <a:rPr lang="en-US" sz="3000" dirty="0" smtClean="0"/>
              <a:t>Solving a maze</a:t>
            </a:r>
          </a:p>
          <a:p>
            <a:r>
              <a:rPr lang="en-US" sz="3000" dirty="0" smtClean="0"/>
              <a:t>Coloring a map</a:t>
            </a:r>
          </a:p>
          <a:p>
            <a:r>
              <a:rPr lang="en-US" sz="3000" dirty="0" smtClean="0"/>
              <a:t>Solving a puzzle</a:t>
            </a:r>
          </a:p>
          <a:p>
            <a:r>
              <a:rPr lang="en-US" sz="3000" dirty="0" smtClean="0"/>
              <a:t>N </a:t>
            </a:r>
            <a:r>
              <a:rPr lang="en-US" sz="3000" smtClean="0"/>
              <a:t>queens problem etc.,</a:t>
            </a:r>
            <a:endParaRPr lang="en-US" sz="3000" dirty="0" smtClean="0"/>
          </a:p>
          <a:p>
            <a:endParaRPr lang="en-US" dirty="0"/>
          </a:p>
        </p:txBody>
      </p:sp>
      <p:sp>
        <p:nvSpPr>
          <p:cNvPr id="4" name="Slide Number Placeholder 3"/>
          <p:cNvSpPr>
            <a:spLocks noGrp="1"/>
          </p:cNvSpPr>
          <p:nvPr>
            <p:ph type="sldNum" sz="quarter" idx="15"/>
          </p:nvPr>
        </p:nvSpPr>
        <p:spPr/>
        <p:txBody>
          <a:bodyPr/>
          <a:lstStyle/>
          <a:p>
            <a:fld id="{A2690215-A917-45EE-9DB3-60A21C1306E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a:t>
            </a:r>
            <a:endParaRPr lang="en-US" i="1" dirty="0"/>
          </a:p>
        </p:txBody>
      </p:sp>
      <p:sp>
        <p:nvSpPr>
          <p:cNvPr id="3" name="Content Placeholder 2"/>
          <p:cNvSpPr>
            <a:spLocks noGrp="1"/>
          </p:cNvSpPr>
          <p:nvPr>
            <p:ph sz="quarter" idx="1"/>
          </p:nvPr>
        </p:nvSpPr>
        <p:spPr/>
        <p:txBody>
          <a:bodyPr>
            <a:normAutofit/>
          </a:bodyPr>
          <a:lstStyle/>
          <a:p>
            <a:endParaRPr lang="en-US" dirty="0" smtClean="0"/>
          </a:p>
          <a:p>
            <a:r>
              <a:rPr lang="en-US" dirty="0" smtClean="0"/>
              <a:t>The 8-queens problem is a classical combinatorial problem in which it is required to place eight queens on an 8 x 8 chessboard so no two can attack each other.</a:t>
            </a:r>
          </a:p>
          <a:p>
            <a:pPr>
              <a:buNone/>
            </a:pPr>
            <a:endParaRPr lang="en-US" dirty="0" smtClean="0"/>
          </a:p>
          <a:p>
            <a:r>
              <a:rPr lang="en-US" dirty="0" smtClean="0"/>
              <a:t>A queen can attack another queen if it exists in the same row, column or diagonal as the queen.</a:t>
            </a:r>
          </a:p>
          <a:p>
            <a:endParaRPr lang="en-US" dirty="0" smtClean="0"/>
          </a:p>
        </p:txBody>
      </p:sp>
      <p:sp>
        <p:nvSpPr>
          <p:cNvPr id="4" name="Slide Number Placeholder 4"/>
          <p:cNvSpPr>
            <a:spLocks noGrp="1"/>
          </p:cNvSpPr>
          <p:nvPr>
            <p:ph type="sldNum" sz="quarter" idx="4294967295"/>
          </p:nvPr>
        </p:nvSpPr>
        <p:spPr>
          <a:xfrm>
            <a:off x="6553200" y="6253163"/>
            <a:ext cx="1905000" cy="484187"/>
          </a:xfrm>
          <a:prstGeom prst="rect">
            <a:avLst/>
          </a:prstGeom>
        </p:spPr>
        <p:txBody>
          <a:bodyPr/>
          <a:lstStyle/>
          <a:p>
            <a:fld id="{43A3D48B-67DC-4A46-B095-F02077E9C3C1}" type="slidenum">
              <a:rPr lang="x-none"/>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sp>
        <p:nvSpPr>
          <p:cNvPr id="3" name="Content Placeholder 2"/>
          <p:cNvSpPr>
            <a:spLocks noGrp="1"/>
          </p:cNvSpPr>
          <p:nvPr>
            <p:ph sz="quarter" idx="1"/>
          </p:nvPr>
        </p:nvSpPr>
        <p:spPr/>
        <p:txBody>
          <a:bodyPr/>
          <a:lstStyle/>
          <a:p>
            <a:r>
              <a:rPr lang="en-US" dirty="0" smtClean="0"/>
              <a:t>This problem can be solved by trying to place the first queen, then the second queen so that it cannot attack the first, and then the third so that it is not conflicting with previously placed queens.</a:t>
            </a:r>
          </a:p>
          <a:p>
            <a:endParaRPr lang="en-US" dirty="0"/>
          </a:p>
        </p:txBody>
      </p:sp>
      <p:pic>
        <p:nvPicPr>
          <p:cNvPr id="5" name="Picture 4"/>
          <p:cNvPicPr>
            <a:picLocks noChangeAspect="1" noChangeArrowheads="1"/>
          </p:cNvPicPr>
          <p:nvPr/>
        </p:nvPicPr>
        <p:blipFill>
          <a:blip r:embed="rId2" cstate="print"/>
          <a:srcRect/>
          <a:stretch>
            <a:fillRect/>
          </a:stretch>
        </p:blipFill>
        <p:spPr bwMode="auto">
          <a:xfrm>
            <a:off x="2590800" y="3429000"/>
            <a:ext cx="2876550" cy="2900363"/>
          </a:xfrm>
          <a:prstGeom prst="rect">
            <a:avLst/>
          </a:prstGeom>
          <a:noFill/>
          <a:ln w="9525">
            <a:noFill/>
            <a:miter lim="800000"/>
            <a:headEnd/>
            <a:tailEnd/>
          </a:ln>
          <a:effectLst/>
        </p:spPr>
      </p:pic>
      <p:sp>
        <p:nvSpPr>
          <p:cNvPr id="6" name="Slide Number Placeholder 5"/>
          <p:cNvSpPr>
            <a:spLocks noGrp="1"/>
          </p:cNvSpPr>
          <p:nvPr>
            <p:ph type="sldNum" sz="quarter" idx="15"/>
          </p:nvPr>
        </p:nvSpPr>
        <p:spPr/>
        <p:txBody>
          <a:bodyPr/>
          <a:lstStyle/>
          <a:p>
            <a:fld id="{A2690215-A917-45EE-9DB3-60A21C1306E0}"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t>Backtracking EXAMPLE—8 Queens Problem(cont…)</a:t>
            </a:r>
            <a:endParaRPr lang="en-US" dirty="0"/>
          </a:p>
        </p:txBody>
      </p:sp>
      <p:pic>
        <p:nvPicPr>
          <p:cNvPr id="1026" name="Picture 2" descr="C:\Users\RAKESH\Desktop\Capture.JPG"/>
          <p:cNvPicPr>
            <a:picLocks noGrp="1" noChangeAspect="1" noChangeArrowheads="1"/>
          </p:cNvPicPr>
          <p:nvPr>
            <p:ph sz="quarter" idx="1"/>
          </p:nvPr>
        </p:nvPicPr>
        <p:blipFill>
          <a:blip r:embed="rId2" cstate="print"/>
          <a:stretch>
            <a:fillRect/>
          </a:stretch>
        </p:blipFill>
        <p:spPr bwMode="auto">
          <a:xfrm>
            <a:off x="457200" y="2057400"/>
            <a:ext cx="3657600" cy="3657600"/>
          </a:xfrm>
          <a:prstGeom prst="rect">
            <a:avLst/>
          </a:prstGeom>
          <a:noFill/>
        </p:spPr>
      </p:pic>
      <p:sp>
        <p:nvSpPr>
          <p:cNvPr id="5" name="Content Placeholder 4"/>
          <p:cNvSpPr>
            <a:spLocks noGrp="1"/>
          </p:cNvSpPr>
          <p:nvPr>
            <p:ph sz="quarter" idx="2"/>
          </p:nvPr>
        </p:nvSpPr>
        <p:spPr/>
        <p:txBody>
          <a:bodyPr/>
          <a:lstStyle/>
          <a:p>
            <a:endParaRPr lang="en-US" dirty="0" smtClean="0"/>
          </a:p>
          <a:p>
            <a:endParaRPr lang="en-US" dirty="0" smtClean="0"/>
          </a:p>
          <a:p>
            <a:r>
              <a:rPr lang="en-US" dirty="0" smtClean="0"/>
              <a:t>It is an empty 8 x 8 chess board. We have to place the queens in this board.</a:t>
            </a:r>
          </a:p>
          <a:p>
            <a:endParaRPr lang="en-US" dirty="0" smtClean="0"/>
          </a:p>
          <a:p>
            <a:pPr>
              <a:buNone/>
            </a:pPr>
            <a:endParaRPr lang="en-US" dirty="0"/>
          </a:p>
        </p:txBody>
      </p:sp>
      <p:sp>
        <p:nvSpPr>
          <p:cNvPr id="6" name="Slide Number Placeholder 5"/>
          <p:cNvSpPr>
            <a:spLocks noGrp="1"/>
          </p:cNvSpPr>
          <p:nvPr>
            <p:ph type="sldNum" sz="quarter" idx="12"/>
          </p:nvPr>
        </p:nvSpPr>
        <p:spPr/>
        <p:txBody>
          <a:bodyPr/>
          <a:lstStyle/>
          <a:p>
            <a:fld id="{A2690215-A917-45EE-9DB3-60A21C1306E0}"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333</TotalTime>
  <Words>830</Words>
  <Application>Microsoft Macintosh PowerPoint</Application>
  <PresentationFormat>On-screen Show (4:3)</PresentationFormat>
  <Paragraphs>109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Oriel</vt:lpstr>
      <vt:lpstr>Backtrack search algorithm</vt:lpstr>
      <vt:lpstr>Backtracking</vt:lpstr>
      <vt:lpstr>Backtracking</vt:lpstr>
      <vt:lpstr>Backtrack Algorithm </vt:lpstr>
      <vt:lpstr>Improving Backtracking</vt:lpstr>
      <vt:lpstr>Backtracking examples</vt:lpstr>
      <vt:lpstr>Backtracking EXAMPLE—8 Queens Problem</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Backtracking EXAMPLE—8 Queens Problem(cont…)</vt:lpstr>
      <vt:lpstr>Parallelizing backtrack algorithm</vt:lpstr>
      <vt:lpstr>Parallelizing backtrack algorithm</vt:lpstr>
      <vt:lpstr>Parallelizing backtrack algorithm</vt:lpstr>
      <vt:lpstr>                      References</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 search algorithm</dc:title>
  <dc:creator>RAKESH</dc:creator>
  <cp:lastModifiedBy>IT</cp:lastModifiedBy>
  <cp:revision>33</cp:revision>
  <dcterms:created xsi:type="dcterms:W3CDTF">2012-01-30T01:43:16Z</dcterms:created>
  <dcterms:modified xsi:type="dcterms:W3CDTF">2018-10-22T05:29:18Z</dcterms:modified>
</cp:coreProperties>
</file>