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326" r:id="rId3"/>
    <p:sldId id="390" r:id="rId4"/>
    <p:sldId id="391" r:id="rId5"/>
    <p:sldId id="392" r:id="rId6"/>
    <p:sldId id="393" r:id="rId7"/>
    <p:sldId id="394" r:id="rId8"/>
    <p:sldId id="395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8F6"/>
    <a:srgbClr val="E339DB"/>
    <a:srgbClr val="130858"/>
    <a:srgbClr val="1D1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206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8BA75-3FB9-4814-9117-205B9204B82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95625-3FE9-462A-9BEC-ABF4222AC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03A6-9BD2-469D-8E82-0E715F42E9DF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24E4F-EAAE-423C-BFAC-05348590B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B070-6718-4DFB-941A-A8C2EDDA49C9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3F0A-4ACE-443E-91BE-AA08ABDFE691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020F-4BCA-4C96-AAB3-59E6CC4F1C23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739-47EA-443F-B8B6-157B1961AFC6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C0F2-0426-4410-93FB-11533DB4DFA6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F77-59FF-43B5-8AE4-DC7F0BAE9427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DD5-E2AE-42DC-A64A-864EBF168093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80F1-168D-49C0-8332-F794AE2D0ECF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5F7-F718-4FC3-981B-A73F8B7890B4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E6E0-1D5C-48F7-B2D5-D74ACFE47A09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F791-E310-4142-B446-4EA77E14CB18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98FE-08D2-40C2-9788-E0A506AAC221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906000" cy="22098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Physics of MOS Transistor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Channel Charge Density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channel charge (i.e., free electrons) per unit length is called the “charge density.”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gate capacitance per unit length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voltage difference between the gate and the channel, then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desired charge density; i.e.,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Denoting the gate capacitance per unit area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width of the transistor, we write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WC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Moreover, we have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 no mobile charge exists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follows that 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</a:t>
            </a:r>
            <a:endParaRPr lang="en-US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62075"/>
            <a:ext cx="4181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3168650" y="6324600"/>
          <a:ext cx="40052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8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6324600"/>
                        <a:ext cx="40052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Characteristics(2)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channel voltage varies along the length of the transistor, and the charge density falls as we go from the source to the drain.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Thus, Eq.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valid only near the source terminal, where the channel potential remains close to zero.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shown in Fig., we denote the channel potential 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write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noting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goes from zero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channel is not pinched off.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dirty="0"/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971800" y="5181600"/>
          <a:ext cx="4978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9" name="Equation" r:id="rId3" imgW="2857320" imgH="228600" progId="Equation.DSMT4">
                  <p:embed/>
                </p:oleObj>
              </mc:Choice>
              <mc:Fallback>
                <p:oleObj name="Equation" r:id="rId3" imgW="28573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49784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0425" y="2514600"/>
            <a:ext cx="34575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Characteristics(3)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Drain Current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a bar of semiconductor having a uniform charge density (per unit length) equal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carrying a current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the total charge that passes through the cross section of the bar in one second, and if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carriers move with a velocity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m/s, then the charge enclosed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meters along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passes through the cross section in one second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the charge enclosed 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meters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have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</a:t>
            </a:r>
            <a:endParaRPr lang="en-US" dirty="0"/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35929"/>
              </p:ext>
            </p:extLst>
          </p:nvPr>
        </p:nvGraphicFramePr>
        <p:xfrm>
          <a:off x="3810000" y="6338497"/>
          <a:ext cx="2820987" cy="367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7" name="Equation" r:id="rId3" imgW="1574640" imgH="203040" progId="Equation.DSMT4">
                  <p:embed/>
                </p:oleObj>
              </mc:Choice>
              <mc:Fallback>
                <p:oleObj name="Equation" r:id="rId3" imgW="15746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338497"/>
                        <a:ext cx="2820987" cy="3671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369488"/>
            <a:ext cx="7162800" cy="205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Characteristics(4)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know the velocity,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is proportional to the electrical field strength,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called the “mobility” of carriers.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electrons move in a direction opposite to the electric field,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denotes the derivative of the voltage at a given 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(ii), (iii), and (iv), we obtain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must remain constant along the channel,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must vary such that the product of 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V(x)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independent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dirty="0"/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35449"/>
              </p:ext>
            </p:extLst>
          </p:nvPr>
        </p:nvGraphicFramePr>
        <p:xfrm>
          <a:off x="3644900" y="1371259"/>
          <a:ext cx="1308100" cy="91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3" name="Equation" r:id="rId3" imgW="622080" imgH="431640" progId="Equation.DSMT4">
                  <p:embed/>
                </p:oleObj>
              </mc:Choice>
              <mc:Fallback>
                <p:oleObj name="Equation" r:id="rId3" imgW="62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371259"/>
                        <a:ext cx="1308100" cy="914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14932"/>
              </p:ext>
            </p:extLst>
          </p:nvPr>
        </p:nvGraphicFramePr>
        <p:xfrm>
          <a:off x="3679825" y="2895600"/>
          <a:ext cx="2697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4" name="Equation" r:id="rId5" imgW="1511280" imgH="634680" progId="Equation.DSMT4">
                  <p:embed/>
                </p:oleObj>
              </mc:Choice>
              <mc:Fallback>
                <p:oleObj name="Equation" r:id="rId5" imgW="151128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2895600"/>
                        <a:ext cx="26971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04233"/>
              </p:ext>
            </p:extLst>
          </p:nvPr>
        </p:nvGraphicFramePr>
        <p:xfrm>
          <a:off x="2703513" y="4876800"/>
          <a:ext cx="4586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5" name="Equation" r:id="rId7" imgW="2387520" imgH="393480" progId="Equation.DSMT4">
                  <p:embed/>
                </p:oleObj>
              </mc:Choice>
              <mc:Fallback>
                <p:oleObj name="Equation" r:id="rId7" imgW="23875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876800"/>
                        <a:ext cx="45862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1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Characteristics(5)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terms of the terminal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voltages, we write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insights: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First,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dependence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upon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be expected: a higher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mobility yields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greater current for a given drain-source voltage; a higher gate oxide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capacitance leads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 larger electron density in the channel for a given gate-source voltage;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larger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(called the device “aspect ratio”) is equivalent to placing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transistors in parallel.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dirty="0"/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281"/>
              </p:ext>
            </p:extLst>
          </p:nvPr>
        </p:nvGraphicFramePr>
        <p:xfrm>
          <a:off x="2595563" y="1371600"/>
          <a:ext cx="503555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0" name="Equation" r:id="rId3" imgW="3111480" imgH="1815840" progId="Equation.DSMT4">
                  <p:embed/>
                </p:oleObj>
              </mc:Choice>
              <mc:Fallback>
                <p:oleObj name="Equation" r:id="rId3" imgW="3111480" imgH="1815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371600"/>
                        <a:ext cx="5035550" cy="295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Characteristics(6)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 algn="just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Second, for a constant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varies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parabolically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reaching a maximum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marL="800100" lvl="1" indent="-342900" algn="just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nonlinear relationship between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reveals that the transistor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cannot generally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modeled as a simple linear resistor. However, 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«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reduces to: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5231"/>
              </p:ext>
            </p:extLst>
          </p:nvPr>
        </p:nvGraphicFramePr>
        <p:xfrm>
          <a:off x="3706813" y="1447800"/>
          <a:ext cx="3659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2" name="Equation" r:id="rId3" imgW="1904760" imgH="393480" progId="Equation.DSMT4">
                  <p:embed/>
                </p:oleObj>
              </mc:Choice>
              <mc:Fallback>
                <p:oleObj name="Equation" r:id="rId3" imgW="19047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447800"/>
                        <a:ext cx="3659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39" y="2590800"/>
            <a:ext cx="506716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69736"/>
              </p:ext>
            </p:extLst>
          </p:nvPr>
        </p:nvGraphicFramePr>
        <p:xfrm>
          <a:off x="3279775" y="5867400"/>
          <a:ext cx="3852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3" name="Equation" r:id="rId6" imgW="2006280" imgH="393480" progId="Equation.DSMT4">
                  <p:embed/>
                </p:oleObj>
              </mc:Choice>
              <mc:Fallback>
                <p:oleObj name="Equation" r:id="rId6" imgW="20062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867400"/>
                        <a:ext cx="3852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2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72600" cy="503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Derivation of I/V Characteristics(7)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7650" y="914400"/>
            <a:ext cx="942975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exhibiting a linear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behavior for a given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 fact, the equivalent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on-resistance is given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C00000"/>
              </a:buCl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another perspective, at small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(near the origin), the parabolas in Fig.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approximated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straight lines having different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slopes.</a:t>
            </a:r>
          </a:p>
          <a:p>
            <a:pPr marL="342900" indent="-342900" algn="just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(vi)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suggests that the on-resistance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controlled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gate-source voltage. In particular,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i.e.,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operate as an electronic switch.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906000" cy="76200"/>
          </a:xfrm>
          <a:prstGeom prst="rect">
            <a:avLst/>
          </a:prstGeom>
          <a:solidFill>
            <a:srgbClr val="2A0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163" tIns="51581" rIns="103163" bIns="51581"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64578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4386"/>
              </p:ext>
            </p:extLst>
          </p:nvPr>
        </p:nvGraphicFramePr>
        <p:xfrm>
          <a:off x="2444750" y="1828800"/>
          <a:ext cx="59610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2" name="Equation" r:id="rId3" imgW="3860640" imgH="583920" progId="Equation.DSMT4">
                  <p:embed/>
                </p:oleObj>
              </mc:Choice>
              <mc:Fallback>
                <p:oleObj name="Equation" r:id="rId3" imgW="38606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828800"/>
                        <a:ext cx="59610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2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43200"/>
            <a:ext cx="4343400" cy="202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2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656</Words>
  <Application>Microsoft Office PowerPoint</Application>
  <PresentationFormat>A4 Paper (210x297 mm)</PresentationFormat>
  <Paragraphs>84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Derivation of I/V Characteristics</vt:lpstr>
      <vt:lpstr>Derivation of I/V Characteristics(2)</vt:lpstr>
      <vt:lpstr>Derivation of I/V Characteristics(3)</vt:lpstr>
      <vt:lpstr>Derivation of I/V Characteristics(4)</vt:lpstr>
      <vt:lpstr>Derivation of I/V Characteristics(5)</vt:lpstr>
      <vt:lpstr>Derivation of I/V Characteristics(6)</vt:lpstr>
      <vt:lpstr>Derivation of I/V Characteristics(7)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Samir Debnath</dc:creator>
  <cp:lastModifiedBy>Samir Debnath</cp:lastModifiedBy>
  <cp:revision>953</cp:revision>
  <dcterms:created xsi:type="dcterms:W3CDTF">2006-08-16T00:00:00Z</dcterms:created>
  <dcterms:modified xsi:type="dcterms:W3CDTF">2018-11-06T21:34:13Z</dcterms:modified>
</cp:coreProperties>
</file>