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0" r:id="rId3"/>
    <p:sldId id="256" r:id="rId4"/>
    <p:sldId id="261" r:id="rId5"/>
    <p:sldId id="272" r:id="rId6"/>
    <p:sldId id="273" r:id="rId7"/>
    <p:sldId id="263" r:id="rId8"/>
    <p:sldId id="262" r:id="rId9"/>
    <p:sldId id="264" r:id="rId10"/>
    <p:sldId id="265" r:id="rId11"/>
    <p:sldId id="266" r:id="rId12"/>
    <p:sldId id="267" r:id="rId13"/>
    <p:sldId id="268" r:id="rId14"/>
    <p:sldId id="269" r:id="rId15"/>
    <p:sldId id="270" r:id="rId16"/>
    <p:sldId id="271" r:id="rId17"/>
    <p:sldId id="25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64F3156-7D1B-45CF-A8BF-963ABB049E1D}" type="datetimeFigureOut">
              <a:rPr lang="en-US" smtClean="0"/>
              <a:pPr/>
              <a:t>11/5/2018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BCA4CBB-96D1-4190-BC36-09B3CEFE10F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64F3156-7D1B-45CF-A8BF-963ABB049E1D}" type="datetimeFigureOut">
              <a:rPr lang="en-US" smtClean="0"/>
              <a:pPr/>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CA4CBB-96D1-4190-BC36-09B3CEFE10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64F3156-7D1B-45CF-A8BF-963ABB049E1D}" type="datetimeFigureOut">
              <a:rPr lang="en-US" smtClean="0"/>
              <a:pPr/>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CA4CBB-96D1-4190-BC36-09B3CEFE10F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64F3156-7D1B-45CF-A8BF-963ABB049E1D}" type="datetimeFigureOut">
              <a:rPr lang="en-US" smtClean="0"/>
              <a:pPr/>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CA4CBB-96D1-4190-BC36-09B3CEFE10F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64F3156-7D1B-45CF-A8BF-963ABB049E1D}" type="datetimeFigureOut">
              <a:rPr lang="en-US" smtClean="0"/>
              <a:pPr/>
              <a:t>11/5/2018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CA4CBB-96D1-4190-BC36-09B3CEFE10F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64F3156-7D1B-45CF-A8BF-963ABB049E1D}" type="datetimeFigureOut">
              <a:rPr lang="en-US" smtClean="0"/>
              <a:pPr/>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CA4CBB-96D1-4190-BC36-09B3CEFE10F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64F3156-7D1B-45CF-A8BF-963ABB049E1D}" type="datetimeFigureOut">
              <a:rPr lang="en-US" smtClean="0"/>
              <a:pPr/>
              <a:t>11/5/2018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CA4CBB-96D1-4190-BC36-09B3CEFE10F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64F3156-7D1B-45CF-A8BF-963ABB049E1D}" type="datetimeFigureOut">
              <a:rPr lang="en-US" smtClean="0"/>
              <a:pPr/>
              <a:t>11/5/2018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CA4CBB-96D1-4190-BC36-09B3CEFE10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4F3156-7D1B-45CF-A8BF-963ABB049E1D}" type="datetimeFigureOut">
              <a:rPr lang="en-US" smtClean="0"/>
              <a:pPr/>
              <a:t>11/5/2018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CA4CBB-96D1-4190-BC36-09B3CEFE10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64F3156-7D1B-45CF-A8BF-963ABB049E1D}" type="datetimeFigureOut">
              <a:rPr lang="en-US" smtClean="0"/>
              <a:pPr/>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CA4CBB-96D1-4190-BC36-09B3CEFE10F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64F3156-7D1B-45CF-A8BF-963ABB049E1D}" type="datetimeFigureOut">
              <a:rPr lang="en-US" smtClean="0"/>
              <a:pPr/>
              <a:t>11/5/2018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BCA4CBB-96D1-4190-BC36-09B3CEFE10F9}"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64F3156-7D1B-45CF-A8BF-963ABB049E1D}" type="datetimeFigureOut">
              <a:rPr lang="en-US" smtClean="0"/>
              <a:pPr/>
              <a:t>11/5/2018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BCA4CBB-96D1-4190-BC36-09B3CEFE10F9}"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Presentation ON</a:t>
            </a:r>
            <a:endParaRPr lang="en-US" dirty="0"/>
          </a:p>
        </p:txBody>
      </p:sp>
      <p:sp>
        <p:nvSpPr>
          <p:cNvPr id="3" name="Subtitle 2"/>
          <p:cNvSpPr>
            <a:spLocks noGrp="1"/>
          </p:cNvSpPr>
          <p:nvPr>
            <p:ph type="subTitle" idx="1"/>
          </p:nvPr>
        </p:nvSpPr>
        <p:spPr/>
        <p:txBody>
          <a:bodyPr>
            <a:normAutofit/>
          </a:bodyPr>
          <a:lstStyle/>
          <a:p>
            <a:r>
              <a:rPr lang="en-US" sz="3500" b="1" dirty="0">
                <a:solidFill>
                  <a:schemeClr val="accent3">
                    <a:lumMod val="60000"/>
                    <a:lumOff val="40000"/>
                  </a:schemeClr>
                </a:solidFill>
                <a:latin typeface="Tw Cen MT" panose="020B0602020104020603"/>
              </a:rPr>
              <a:t>Find The approximate Death using </a:t>
            </a:r>
            <a:br>
              <a:rPr lang="en-US" sz="3500" b="1" dirty="0">
                <a:solidFill>
                  <a:schemeClr val="accent3">
                    <a:lumMod val="60000"/>
                    <a:lumOff val="40000"/>
                  </a:schemeClr>
                </a:solidFill>
                <a:latin typeface="Tw Cen MT" panose="020B0602020104020603"/>
              </a:rPr>
            </a:br>
            <a:r>
              <a:rPr lang="en-US" sz="3500" b="1" dirty="0">
                <a:solidFill>
                  <a:schemeClr val="accent3">
                    <a:lumMod val="60000"/>
                    <a:lumOff val="40000"/>
                  </a:schemeClr>
                </a:solidFill>
                <a:latin typeface="Tw Cen MT" panose="020B0602020104020603"/>
              </a:rPr>
              <a:t>Backward Interpolation Formula</a:t>
            </a:r>
            <a:endParaRPr lang="en-US" sz="3500" dirty="0">
              <a:solidFill>
                <a:schemeClr val="accent3">
                  <a:lumMod val="60000"/>
                  <a:lumOff val="40000"/>
                </a:schemeClr>
              </a:solidFill>
            </a:endParaRPr>
          </a:p>
        </p:txBody>
      </p:sp>
    </p:spTree>
    <p:extLst>
      <p:ext uri="{BB962C8B-B14F-4D97-AF65-F5344CB8AC3E}">
        <p14:creationId xmlns:p14="http://schemas.microsoft.com/office/powerpoint/2010/main" xmlns="" val="885855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xmlns="" val="4281380926"/>
              </p:ext>
            </p:extLst>
          </p:nvPr>
        </p:nvGraphicFramePr>
        <p:xfrm>
          <a:off x="685802" y="3200400"/>
          <a:ext cx="7619997" cy="1905000"/>
        </p:xfrm>
        <a:graphic>
          <a:graphicData uri="http://schemas.openxmlformats.org/drawingml/2006/table">
            <a:tbl>
              <a:tblPr firstRow="1" firstCol="1" bandRow="1">
                <a:tableStyleId>{5C22544A-7EE6-4342-B048-85BDC9FD1C3A}</a:tableStyleId>
              </a:tblPr>
              <a:tblGrid>
                <a:gridCol w="1523496"/>
                <a:gridCol w="1523496"/>
                <a:gridCol w="1524335"/>
                <a:gridCol w="1524335"/>
                <a:gridCol w="1524335"/>
              </a:tblGrid>
              <a:tr h="952500">
                <a:tc>
                  <a:txBody>
                    <a:bodyPr/>
                    <a:lstStyle/>
                    <a:p>
                      <a:pPr marL="0" marR="0" algn="ctr">
                        <a:lnSpc>
                          <a:spcPct val="150000"/>
                        </a:lnSpc>
                        <a:spcBef>
                          <a:spcPts val="0"/>
                        </a:spcBef>
                        <a:spcAft>
                          <a:spcPts val="0"/>
                        </a:spcAft>
                      </a:pPr>
                      <a:r>
                        <a:rPr lang="en-US" sz="2000" dirty="0">
                          <a:effectLst/>
                        </a:rPr>
                        <a:t>x</a:t>
                      </a:r>
                      <a:endParaRPr lang="en-US" sz="2000" dirty="0">
                        <a:effectLst/>
                        <a:latin typeface="Calibri"/>
                        <a:ea typeface="Calibri"/>
                        <a:cs typeface="Vrinda"/>
                      </a:endParaRPr>
                    </a:p>
                  </a:txBody>
                  <a:tcPr marL="68580" marR="68580" marT="0" marB="0"/>
                </a:tc>
                <a:tc>
                  <a:txBody>
                    <a:bodyPr/>
                    <a:lstStyle/>
                    <a:p>
                      <a:pPr marL="0" marR="0" algn="ctr">
                        <a:lnSpc>
                          <a:spcPct val="150000"/>
                        </a:lnSpc>
                        <a:spcBef>
                          <a:spcPts val="0"/>
                        </a:spcBef>
                        <a:spcAft>
                          <a:spcPts val="0"/>
                        </a:spcAft>
                      </a:pPr>
                      <a:r>
                        <a:rPr lang="en-US" sz="2000" dirty="0">
                          <a:effectLst/>
                        </a:rPr>
                        <a:t>2009</a:t>
                      </a:r>
                      <a:endParaRPr lang="en-US" sz="2000" dirty="0">
                        <a:effectLst/>
                        <a:latin typeface="Calibri"/>
                        <a:ea typeface="Calibri"/>
                        <a:cs typeface="Vrinda"/>
                      </a:endParaRPr>
                    </a:p>
                  </a:txBody>
                  <a:tcPr marL="68580" marR="68580" marT="0" marB="0"/>
                </a:tc>
                <a:tc>
                  <a:txBody>
                    <a:bodyPr/>
                    <a:lstStyle/>
                    <a:p>
                      <a:pPr marL="0" marR="0" algn="ctr">
                        <a:lnSpc>
                          <a:spcPct val="150000"/>
                        </a:lnSpc>
                        <a:spcBef>
                          <a:spcPts val="0"/>
                        </a:spcBef>
                        <a:spcAft>
                          <a:spcPts val="0"/>
                        </a:spcAft>
                      </a:pPr>
                      <a:r>
                        <a:rPr lang="en-US" sz="2000" dirty="0">
                          <a:effectLst/>
                        </a:rPr>
                        <a:t>2011</a:t>
                      </a:r>
                      <a:endParaRPr lang="en-US" sz="2000" dirty="0">
                        <a:effectLst/>
                        <a:latin typeface="Calibri"/>
                        <a:ea typeface="Calibri"/>
                        <a:cs typeface="Vrinda"/>
                      </a:endParaRPr>
                    </a:p>
                  </a:txBody>
                  <a:tcPr marL="68580" marR="68580" marT="0" marB="0"/>
                </a:tc>
                <a:tc>
                  <a:txBody>
                    <a:bodyPr/>
                    <a:lstStyle/>
                    <a:p>
                      <a:pPr marL="0" marR="0" algn="ctr">
                        <a:lnSpc>
                          <a:spcPct val="150000"/>
                        </a:lnSpc>
                        <a:spcBef>
                          <a:spcPts val="0"/>
                        </a:spcBef>
                        <a:spcAft>
                          <a:spcPts val="0"/>
                        </a:spcAft>
                      </a:pPr>
                      <a:r>
                        <a:rPr lang="en-US" sz="2000">
                          <a:effectLst/>
                        </a:rPr>
                        <a:t>2013</a:t>
                      </a:r>
                      <a:endParaRPr lang="en-US" sz="2000">
                        <a:effectLst/>
                        <a:latin typeface="Calibri"/>
                        <a:ea typeface="Calibri"/>
                        <a:cs typeface="Vrinda"/>
                      </a:endParaRPr>
                    </a:p>
                  </a:txBody>
                  <a:tcPr marL="68580" marR="68580" marT="0" marB="0"/>
                </a:tc>
                <a:tc>
                  <a:txBody>
                    <a:bodyPr/>
                    <a:lstStyle/>
                    <a:p>
                      <a:pPr marL="0" marR="0" algn="ctr">
                        <a:lnSpc>
                          <a:spcPct val="150000"/>
                        </a:lnSpc>
                        <a:spcBef>
                          <a:spcPts val="0"/>
                        </a:spcBef>
                        <a:spcAft>
                          <a:spcPts val="0"/>
                        </a:spcAft>
                      </a:pPr>
                      <a:r>
                        <a:rPr lang="en-US" sz="2000">
                          <a:effectLst/>
                        </a:rPr>
                        <a:t>2015</a:t>
                      </a:r>
                      <a:endParaRPr lang="en-US" sz="2000">
                        <a:effectLst/>
                        <a:latin typeface="Calibri"/>
                        <a:ea typeface="Calibri"/>
                        <a:cs typeface="Vrinda"/>
                      </a:endParaRPr>
                    </a:p>
                  </a:txBody>
                  <a:tcPr marL="68580" marR="68580" marT="0" marB="0"/>
                </a:tc>
              </a:tr>
              <a:tr h="952500">
                <a:tc>
                  <a:txBody>
                    <a:bodyPr/>
                    <a:lstStyle/>
                    <a:p>
                      <a:pPr marL="0" marR="0" algn="ctr">
                        <a:lnSpc>
                          <a:spcPct val="150000"/>
                        </a:lnSpc>
                        <a:spcBef>
                          <a:spcPts val="0"/>
                        </a:spcBef>
                        <a:spcAft>
                          <a:spcPts val="0"/>
                        </a:spcAft>
                      </a:pPr>
                      <a:r>
                        <a:rPr lang="en-US" sz="2000">
                          <a:effectLst/>
                        </a:rPr>
                        <a:t>y</a:t>
                      </a:r>
                      <a:endParaRPr lang="en-US" sz="2000">
                        <a:effectLst/>
                        <a:latin typeface="Calibri"/>
                        <a:ea typeface="Calibri"/>
                        <a:cs typeface="Vrinda"/>
                      </a:endParaRPr>
                    </a:p>
                  </a:txBody>
                  <a:tcPr marL="68580" marR="68580" marT="0" marB="0"/>
                </a:tc>
                <a:tc>
                  <a:txBody>
                    <a:bodyPr/>
                    <a:lstStyle/>
                    <a:p>
                      <a:pPr marL="0" marR="0" algn="ctr">
                        <a:lnSpc>
                          <a:spcPct val="150000"/>
                        </a:lnSpc>
                        <a:spcBef>
                          <a:spcPts val="0"/>
                        </a:spcBef>
                        <a:spcAft>
                          <a:spcPts val="0"/>
                        </a:spcAft>
                      </a:pPr>
                      <a:r>
                        <a:rPr lang="en-US" sz="2000" dirty="0">
                          <a:effectLst/>
                        </a:rPr>
                        <a:t>2958</a:t>
                      </a:r>
                      <a:endParaRPr lang="en-US" sz="2000" dirty="0">
                        <a:effectLst/>
                        <a:latin typeface="Calibri"/>
                        <a:ea typeface="Calibri"/>
                        <a:cs typeface="Vrinda"/>
                      </a:endParaRPr>
                    </a:p>
                  </a:txBody>
                  <a:tcPr marL="68580" marR="68580" marT="0" marB="0"/>
                </a:tc>
                <a:tc>
                  <a:txBody>
                    <a:bodyPr/>
                    <a:lstStyle/>
                    <a:p>
                      <a:pPr marL="0" marR="0" algn="ctr">
                        <a:lnSpc>
                          <a:spcPct val="150000"/>
                        </a:lnSpc>
                        <a:spcBef>
                          <a:spcPts val="0"/>
                        </a:spcBef>
                        <a:spcAft>
                          <a:spcPts val="0"/>
                        </a:spcAft>
                      </a:pPr>
                      <a:r>
                        <a:rPr lang="en-US" sz="2000" dirty="0">
                          <a:effectLst/>
                        </a:rPr>
                        <a:t>2546</a:t>
                      </a:r>
                      <a:endParaRPr lang="en-US" sz="2000" dirty="0">
                        <a:effectLst/>
                        <a:latin typeface="Calibri"/>
                        <a:ea typeface="Calibri"/>
                        <a:cs typeface="Vrinda"/>
                      </a:endParaRPr>
                    </a:p>
                  </a:txBody>
                  <a:tcPr marL="68580" marR="68580" marT="0" marB="0"/>
                </a:tc>
                <a:tc>
                  <a:txBody>
                    <a:bodyPr/>
                    <a:lstStyle/>
                    <a:p>
                      <a:pPr marL="0" marR="0" algn="ctr">
                        <a:lnSpc>
                          <a:spcPct val="150000"/>
                        </a:lnSpc>
                        <a:spcBef>
                          <a:spcPts val="0"/>
                        </a:spcBef>
                        <a:spcAft>
                          <a:spcPts val="0"/>
                        </a:spcAft>
                      </a:pPr>
                      <a:r>
                        <a:rPr lang="en-US" sz="2000" dirty="0">
                          <a:effectLst/>
                        </a:rPr>
                        <a:t>1957</a:t>
                      </a:r>
                      <a:endParaRPr lang="en-US" sz="2000" dirty="0">
                        <a:effectLst/>
                        <a:latin typeface="Calibri"/>
                        <a:ea typeface="Calibri"/>
                        <a:cs typeface="Vrinda"/>
                      </a:endParaRPr>
                    </a:p>
                  </a:txBody>
                  <a:tcPr marL="68580" marR="68580" marT="0" marB="0"/>
                </a:tc>
                <a:tc>
                  <a:txBody>
                    <a:bodyPr/>
                    <a:lstStyle/>
                    <a:p>
                      <a:pPr marL="0" marR="0" algn="ctr">
                        <a:lnSpc>
                          <a:spcPct val="150000"/>
                        </a:lnSpc>
                        <a:spcBef>
                          <a:spcPts val="0"/>
                        </a:spcBef>
                        <a:spcAft>
                          <a:spcPts val="0"/>
                        </a:spcAft>
                      </a:pPr>
                      <a:r>
                        <a:rPr lang="en-US" sz="2000" dirty="0">
                          <a:effectLst/>
                        </a:rPr>
                        <a:t>2376</a:t>
                      </a:r>
                      <a:endParaRPr lang="en-US" sz="2000" dirty="0">
                        <a:effectLst/>
                        <a:latin typeface="Calibri"/>
                        <a:ea typeface="Calibri"/>
                        <a:cs typeface="Vrinda"/>
                      </a:endParaRPr>
                    </a:p>
                  </a:txBody>
                  <a:tcPr marL="68580" marR="68580" marT="0" marB="0"/>
                </a:tc>
              </a:tr>
            </a:tbl>
          </a:graphicData>
        </a:graphic>
      </p:graphicFrame>
      <p:sp>
        <p:nvSpPr>
          <p:cNvPr id="4" name="Rectangle 1"/>
          <p:cNvSpPr>
            <a:spLocks noChangeArrowheads="1"/>
          </p:cNvSpPr>
          <p:nvPr/>
        </p:nvSpPr>
        <p:spPr bwMode="auto">
          <a:xfrm>
            <a:off x="457201" y="943015"/>
            <a:ext cx="8305800" cy="22159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Find the number of death people by road accident in year of  2014 from given table, using backward interpolation formula.</a:t>
            </a:r>
            <a:endParaRPr kumimoji="0" lang="en-US" sz="3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000" b="0" i="0" u="none" strike="noStrike" cap="none" normalizeH="0" baseline="0" dirty="0" smtClean="0">
                <a:ln>
                  <a:noFill/>
                </a:ln>
                <a:solidFill>
                  <a:schemeClr val="tx1"/>
                </a:solidFill>
                <a:effectLst/>
                <a:latin typeface="Calibri" pitchFamily="34" charset="0"/>
                <a:ea typeface="Times New Roman" pitchFamily="18" charset="0"/>
                <a:cs typeface="Vrinda"/>
              </a:rPr>
              <a:t>Calculate the value of </a:t>
            </a:r>
            <a:r>
              <a:rPr kumimoji="0" lang="en-US" sz="3000" b="1" i="1" u="none" strike="noStrike" cap="none" normalizeH="0" baseline="0" dirty="0" smtClean="0">
                <a:ln>
                  <a:noFill/>
                </a:ln>
                <a:solidFill>
                  <a:schemeClr val="tx1"/>
                </a:solidFill>
                <a:effectLst/>
                <a:latin typeface="Cambria Math" pitchFamily="18" charset="0"/>
                <a:ea typeface="Times New Roman" pitchFamily="18" charset="0"/>
                <a:cs typeface="Times New Roman" pitchFamily="18" charset="0"/>
              </a:rPr>
              <a:t>f(2014)</a:t>
            </a:r>
            <a:r>
              <a:rPr kumimoji="0" lang="en-US" sz="3000" b="0" i="0" u="none" strike="noStrike" cap="none" normalizeH="0" baseline="0" dirty="0" smtClean="0">
                <a:ln>
                  <a:noFill/>
                </a:ln>
                <a:solidFill>
                  <a:schemeClr val="tx1"/>
                </a:solidFill>
                <a:effectLst/>
                <a:latin typeface="Calibri" pitchFamily="34" charset="0"/>
                <a:ea typeface="Times New Roman" pitchFamily="18" charset="0"/>
                <a:cs typeface="Vrinda"/>
              </a:rPr>
              <a:t> for the table:-</a:t>
            </a:r>
            <a:endParaRPr kumimoji="0" lang="en-US" sz="3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ight Arrow 4"/>
          <p:cNvSpPr/>
          <p:nvPr/>
        </p:nvSpPr>
        <p:spPr>
          <a:xfrm>
            <a:off x="457201" y="1076727"/>
            <a:ext cx="761999" cy="3710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197277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graphicFrame>
            <p:nvGraphicFramePr>
              <p:cNvPr id="3" name="Table 2"/>
              <p:cNvGraphicFramePr>
                <a:graphicFrameLocks noGrp="1"/>
              </p:cNvGraphicFramePr>
              <p:nvPr>
                <p:extLst>
                  <p:ext uri="{D42A27DB-BD31-4B8C-83A1-F6EECF244321}">
                    <p14:modId xmlns:p14="http://schemas.microsoft.com/office/powerpoint/2010/main" val="1149665162"/>
                  </p:ext>
                </p:extLst>
              </p:nvPr>
            </p:nvGraphicFramePr>
            <p:xfrm>
              <a:off x="571499" y="1828800"/>
              <a:ext cx="7924801" cy="4616211"/>
            </p:xfrm>
            <a:graphic>
              <a:graphicData uri="http://schemas.openxmlformats.org/drawingml/2006/table">
                <a:tbl>
                  <a:tblPr firstRow="1" firstCol="1" bandRow="1">
                    <a:tableStyleId>{5C22544A-7EE6-4342-B048-85BDC9FD1C3A}</a:tableStyleId>
                  </a:tblPr>
                  <a:tblGrid>
                    <a:gridCol w="1585133"/>
                    <a:gridCol w="1584269"/>
                    <a:gridCol w="1585133"/>
                    <a:gridCol w="1585133"/>
                    <a:gridCol w="1585133"/>
                  </a:tblGrid>
                  <a:tr h="1068543">
                    <a:tc>
                      <a:txBody>
                        <a:bodyPr/>
                        <a:lstStyle/>
                        <a:p>
                          <a:pPr marL="0" marR="0" algn="ctr">
                            <a:lnSpc>
                              <a:spcPct val="150000"/>
                            </a:lnSpc>
                            <a:spcBef>
                              <a:spcPts val="1200"/>
                            </a:spcBef>
                            <a:spcAft>
                              <a:spcPts val="0"/>
                            </a:spcAft>
                          </a:pPr>
                          <a14:m>
                            <m:oMathPara xmlns:m="http://schemas.openxmlformats.org/officeDocument/2006/math">
                              <m:oMathParaPr>
                                <m:jc m:val="centerGroup"/>
                              </m:oMathParaPr>
                              <m:oMath xmlns:m="http://schemas.openxmlformats.org/officeDocument/2006/math">
                                <m:r>
                                  <a:rPr lang="en-US" sz="2500">
                                    <a:effectLst/>
                                    <a:latin typeface="Cambria Math"/>
                                  </a:rPr>
                                  <m:t>𝒙</m:t>
                                </m:r>
                              </m:oMath>
                            </m:oMathPara>
                          </a14:m>
                          <a:endParaRPr lang="en-US" sz="2500" dirty="0">
                            <a:effectLst/>
                            <a:latin typeface="Calibri"/>
                            <a:ea typeface="Calibri"/>
                            <a:cs typeface="Vrinda"/>
                          </a:endParaRPr>
                        </a:p>
                      </a:txBody>
                      <a:tcPr marL="68580" marR="68580" marT="0" marB="0"/>
                    </a:tc>
                    <a:tc>
                      <a:txBody>
                        <a:bodyPr/>
                        <a:lstStyle/>
                        <a:p>
                          <a:pPr marL="0" marR="0" algn="ctr">
                            <a:lnSpc>
                              <a:spcPct val="150000"/>
                            </a:lnSpc>
                            <a:spcBef>
                              <a:spcPts val="1200"/>
                            </a:spcBef>
                            <a:spcAft>
                              <a:spcPts val="0"/>
                            </a:spcAft>
                          </a:pPr>
                          <a14:m>
                            <m:oMathPara xmlns:m="http://schemas.openxmlformats.org/officeDocument/2006/math">
                              <m:oMathParaPr>
                                <m:jc m:val="centerGroup"/>
                              </m:oMathParaPr>
                              <m:oMath xmlns:m="http://schemas.openxmlformats.org/officeDocument/2006/math">
                                <m:r>
                                  <a:rPr lang="en-US" sz="2500">
                                    <a:effectLst/>
                                    <a:latin typeface="Cambria Math"/>
                                  </a:rPr>
                                  <m:t>𝒚</m:t>
                                </m:r>
                              </m:oMath>
                            </m:oMathPara>
                          </a14:m>
                          <a:endParaRPr lang="en-US" sz="2500" dirty="0">
                            <a:effectLst/>
                            <a:latin typeface="Calibri"/>
                            <a:ea typeface="Calibri"/>
                            <a:cs typeface="Vrinda"/>
                          </a:endParaRPr>
                        </a:p>
                      </a:txBody>
                      <a:tcPr marL="68580" marR="68580" marT="0" marB="0"/>
                    </a:tc>
                    <a:tc>
                      <a:txBody>
                        <a:bodyPr/>
                        <a:lstStyle/>
                        <a:p>
                          <a:pPr marL="0" marR="0" algn="ctr">
                            <a:lnSpc>
                              <a:spcPct val="150000"/>
                            </a:lnSpc>
                            <a:spcBef>
                              <a:spcPts val="1200"/>
                            </a:spcBef>
                            <a:spcAft>
                              <a:spcPts val="0"/>
                            </a:spcAft>
                          </a:pPr>
                          <a14:m>
                            <m:oMathPara xmlns:m="http://schemas.openxmlformats.org/officeDocument/2006/math">
                              <m:oMathParaPr>
                                <m:jc m:val="centerGroup"/>
                              </m:oMathParaPr>
                              <m:oMath xmlns:m="http://schemas.openxmlformats.org/officeDocument/2006/math">
                                <m:r>
                                  <a:rPr lang="en-US" sz="2500">
                                    <a:effectLst/>
                                    <a:latin typeface="Cambria Math"/>
                                  </a:rPr>
                                  <m:t>𝛁</m:t>
                                </m:r>
                                <m:r>
                                  <a:rPr lang="en-US" sz="2500">
                                    <a:effectLst/>
                                    <a:latin typeface="Cambria Math"/>
                                  </a:rPr>
                                  <m:t>𝒚</m:t>
                                </m:r>
                              </m:oMath>
                            </m:oMathPara>
                          </a14:m>
                          <a:endParaRPr lang="en-US" sz="2500">
                            <a:effectLst/>
                            <a:latin typeface="Calibri"/>
                            <a:ea typeface="Calibri"/>
                            <a:cs typeface="Vrinda"/>
                          </a:endParaRPr>
                        </a:p>
                      </a:txBody>
                      <a:tcPr marL="68580" marR="68580" marT="0" marB="0"/>
                    </a:tc>
                    <a:tc>
                      <a:txBody>
                        <a:bodyPr/>
                        <a:lstStyle/>
                        <a:p>
                          <a:pPr marL="0" marR="0" algn="ctr">
                            <a:lnSpc>
                              <a:spcPct val="150000"/>
                            </a:lnSpc>
                            <a:spcBef>
                              <a:spcPts val="1200"/>
                            </a:spcBef>
                            <a:spcAft>
                              <a:spcPts val="0"/>
                            </a:spcAft>
                          </a:pPr>
                          <a14:m>
                            <m:oMathPara xmlns:m="http://schemas.openxmlformats.org/officeDocument/2006/math">
                              <m:oMathParaPr>
                                <m:jc m:val="centerGroup"/>
                              </m:oMathParaPr>
                              <m:oMath xmlns:m="http://schemas.openxmlformats.org/officeDocument/2006/math">
                                <m:sSup>
                                  <m:sSupPr>
                                    <m:ctrlPr>
                                      <a:rPr lang="en-US" sz="2500" i="1">
                                        <a:effectLst/>
                                        <a:latin typeface="Cambria Math"/>
                                      </a:rPr>
                                    </m:ctrlPr>
                                  </m:sSupPr>
                                  <m:e>
                                    <m:r>
                                      <a:rPr lang="en-US" sz="2500">
                                        <a:effectLst/>
                                        <a:latin typeface="Cambria Math"/>
                                      </a:rPr>
                                      <m:t>𝛁</m:t>
                                    </m:r>
                                  </m:e>
                                  <m:sup>
                                    <m:r>
                                      <a:rPr lang="en-US" sz="2500">
                                        <a:effectLst/>
                                        <a:latin typeface="Cambria Math"/>
                                      </a:rPr>
                                      <m:t>𝟐</m:t>
                                    </m:r>
                                  </m:sup>
                                </m:sSup>
                                <m:r>
                                  <a:rPr lang="en-US" sz="2500">
                                    <a:effectLst/>
                                    <a:latin typeface="Cambria Math"/>
                                  </a:rPr>
                                  <m:t>𝒚</m:t>
                                </m:r>
                              </m:oMath>
                            </m:oMathPara>
                          </a14:m>
                          <a:endParaRPr lang="en-US" sz="2500">
                            <a:effectLst/>
                            <a:latin typeface="Calibri"/>
                            <a:ea typeface="Calibri"/>
                            <a:cs typeface="Vrinda"/>
                          </a:endParaRPr>
                        </a:p>
                      </a:txBody>
                      <a:tcPr marL="68580" marR="68580" marT="0" marB="0"/>
                    </a:tc>
                    <a:tc>
                      <a:txBody>
                        <a:bodyPr/>
                        <a:lstStyle/>
                        <a:p>
                          <a:pPr marL="0" marR="0" algn="ctr">
                            <a:lnSpc>
                              <a:spcPct val="150000"/>
                            </a:lnSpc>
                            <a:spcBef>
                              <a:spcPts val="1200"/>
                            </a:spcBef>
                            <a:spcAft>
                              <a:spcPts val="0"/>
                            </a:spcAft>
                          </a:pPr>
                          <a14:m>
                            <m:oMathPara xmlns:m="http://schemas.openxmlformats.org/officeDocument/2006/math">
                              <m:oMathParaPr>
                                <m:jc m:val="centerGroup"/>
                              </m:oMathParaPr>
                              <m:oMath xmlns:m="http://schemas.openxmlformats.org/officeDocument/2006/math">
                                <m:sSup>
                                  <m:sSupPr>
                                    <m:ctrlPr>
                                      <a:rPr lang="en-US" sz="2500" i="1">
                                        <a:effectLst/>
                                        <a:latin typeface="Cambria Math"/>
                                      </a:rPr>
                                    </m:ctrlPr>
                                  </m:sSupPr>
                                  <m:e>
                                    <m:r>
                                      <a:rPr lang="en-US" sz="2500">
                                        <a:effectLst/>
                                        <a:latin typeface="Cambria Math"/>
                                      </a:rPr>
                                      <m:t>𝛁</m:t>
                                    </m:r>
                                  </m:e>
                                  <m:sup>
                                    <m:r>
                                      <a:rPr lang="en-US" sz="2500">
                                        <a:effectLst/>
                                        <a:latin typeface="Cambria Math"/>
                                      </a:rPr>
                                      <m:t>𝟑</m:t>
                                    </m:r>
                                  </m:sup>
                                </m:sSup>
                                <m:r>
                                  <a:rPr lang="en-US" sz="2500">
                                    <a:effectLst/>
                                    <a:latin typeface="Cambria Math"/>
                                  </a:rPr>
                                  <m:t>𝒚</m:t>
                                </m:r>
                              </m:oMath>
                            </m:oMathPara>
                          </a14:m>
                          <a:endParaRPr lang="en-US" sz="2500">
                            <a:effectLst/>
                            <a:latin typeface="Calibri"/>
                            <a:ea typeface="Calibri"/>
                            <a:cs typeface="Vrinda"/>
                          </a:endParaRPr>
                        </a:p>
                      </a:txBody>
                      <a:tcPr marL="68580" marR="68580" marT="0" marB="0"/>
                    </a:tc>
                  </a:tr>
                  <a:tr h="836457">
                    <a:tc>
                      <a:txBody>
                        <a:bodyPr/>
                        <a:lstStyle/>
                        <a:p>
                          <a:pPr marL="0" marR="0" algn="ctr">
                            <a:lnSpc>
                              <a:spcPct val="150000"/>
                            </a:lnSpc>
                            <a:spcBef>
                              <a:spcPts val="1200"/>
                            </a:spcBef>
                            <a:spcAft>
                              <a:spcPts val="0"/>
                            </a:spcAft>
                          </a:pPr>
                          <a:r>
                            <a:rPr lang="en-US" sz="2500" dirty="0">
                              <a:effectLst/>
                            </a:rPr>
                            <a:t>2009</a:t>
                          </a:r>
                          <a:endParaRPr lang="en-US" sz="2500" dirty="0">
                            <a:effectLst/>
                            <a:latin typeface="Calibri"/>
                            <a:ea typeface="Calibri"/>
                            <a:cs typeface="Vrinda"/>
                          </a:endParaRPr>
                        </a:p>
                      </a:txBody>
                      <a:tcPr marL="68580" marR="68580" marT="0" marB="0"/>
                    </a:tc>
                    <a:tc>
                      <a:txBody>
                        <a:bodyPr/>
                        <a:lstStyle/>
                        <a:p>
                          <a:pPr marL="0" marR="0" algn="ctr">
                            <a:lnSpc>
                              <a:spcPct val="150000"/>
                            </a:lnSpc>
                            <a:spcBef>
                              <a:spcPts val="1200"/>
                            </a:spcBef>
                            <a:spcAft>
                              <a:spcPts val="0"/>
                            </a:spcAft>
                          </a:pPr>
                          <a:r>
                            <a:rPr lang="en-US" sz="2500" dirty="0">
                              <a:effectLst/>
                            </a:rPr>
                            <a:t>2958</a:t>
                          </a:r>
                          <a:endParaRPr lang="en-US" sz="2500" dirty="0">
                            <a:effectLst/>
                            <a:latin typeface="Calibri"/>
                            <a:ea typeface="Calibri"/>
                            <a:cs typeface="Vrinda"/>
                          </a:endParaRPr>
                        </a:p>
                      </a:txBody>
                      <a:tcPr marL="68580" marR="68580" marT="0" marB="0"/>
                    </a:tc>
                    <a:tc>
                      <a:txBody>
                        <a:bodyPr/>
                        <a:lstStyle/>
                        <a:p>
                          <a:pPr marL="0" marR="0" algn="ctr">
                            <a:lnSpc>
                              <a:spcPct val="150000"/>
                            </a:lnSpc>
                            <a:spcBef>
                              <a:spcPts val="1200"/>
                            </a:spcBef>
                            <a:spcAft>
                              <a:spcPts val="0"/>
                            </a:spcAft>
                          </a:pPr>
                          <a:r>
                            <a:rPr lang="en-US" sz="2500" dirty="0">
                              <a:effectLst/>
                            </a:rPr>
                            <a:t>-412</a:t>
                          </a:r>
                          <a:endParaRPr lang="en-US" sz="2500" dirty="0">
                            <a:effectLst/>
                            <a:latin typeface="Calibri"/>
                            <a:ea typeface="Calibri"/>
                            <a:cs typeface="Vrinda"/>
                          </a:endParaRPr>
                        </a:p>
                      </a:txBody>
                      <a:tcPr marL="68580" marR="68580" marT="0" marB="0"/>
                    </a:tc>
                    <a:tc rowSpan="2">
                      <a:txBody>
                        <a:bodyPr/>
                        <a:lstStyle/>
                        <a:p>
                          <a:pPr marL="0" marR="0" algn="ctr">
                            <a:lnSpc>
                              <a:spcPct val="150000"/>
                            </a:lnSpc>
                            <a:spcBef>
                              <a:spcPts val="1200"/>
                            </a:spcBef>
                            <a:spcAft>
                              <a:spcPts val="0"/>
                            </a:spcAft>
                          </a:pPr>
                          <a:r>
                            <a:rPr lang="en-US" sz="2500">
                              <a:effectLst/>
                            </a:rPr>
                            <a:t> </a:t>
                          </a:r>
                        </a:p>
                        <a:p>
                          <a:pPr marL="0" marR="0" algn="ctr">
                            <a:lnSpc>
                              <a:spcPct val="150000"/>
                            </a:lnSpc>
                            <a:spcBef>
                              <a:spcPts val="1200"/>
                            </a:spcBef>
                            <a:spcAft>
                              <a:spcPts val="0"/>
                            </a:spcAft>
                          </a:pPr>
                          <a:r>
                            <a:rPr lang="en-US" sz="2500">
                              <a:effectLst/>
                            </a:rPr>
                            <a:t>-177</a:t>
                          </a:r>
                          <a:endParaRPr lang="en-US" sz="2500">
                            <a:effectLst/>
                            <a:latin typeface="Calibri"/>
                            <a:ea typeface="Calibri"/>
                            <a:cs typeface="Vrinda"/>
                          </a:endParaRPr>
                        </a:p>
                      </a:txBody>
                      <a:tcPr marL="68580" marR="68580" marT="0" marB="0"/>
                    </a:tc>
                    <a:tc rowSpan="4">
                      <a:txBody>
                        <a:bodyPr/>
                        <a:lstStyle/>
                        <a:p>
                          <a:pPr marL="0" marR="0" algn="ctr">
                            <a:lnSpc>
                              <a:spcPct val="150000"/>
                            </a:lnSpc>
                            <a:spcBef>
                              <a:spcPts val="1200"/>
                            </a:spcBef>
                            <a:spcAft>
                              <a:spcPts val="0"/>
                            </a:spcAft>
                          </a:pPr>
                          <a:r>
                            <a:rPr lang="en-US" sz="2500">
                              <a:effectLst/>
                            </a:rPr>
                            <a:t> </a:t>
                          </a:r>
                        </a:p>
                        <a:p>
                          <a:pPr marL="0" marR="0" algn="ctr">
                            <a:lnSpc>
                              <a:spcPct val="150000"/>
                            </a:lnSpc>
                            <a:spcBef>
                              <a:spcPts val="1200"/>
                            </a:spcBef>
                            <a:spcAft>
                              <a:spcPts val="0"/>
                            </a:spcAft>
                          </a:pPr>
                          <a:r>
                            <a:rPr lang="en-US" sz="2500">
                              <a:effectLst/>
                            </a:rPr>
                            <a:t> </a:t>
                          </a:r>
                        </a:p>
                        <a:p>
                          <a:pPr marL="0" marR="0" algn="ctr">
                            <a:lnSpc>
                              <a:spcPct val="150000"/>
                            </a:lnSpc>
                            <a:spcBef>
                              <a:spcPts val="1200"/>
                            </a:spcBef>
                            <a:spcAft>
                              <a:spcPts val="0"/>
                            </a:spcAft>
                          </a:pPr>
                          <a:r>
                            <a:rPr lang="en-US" sz="2500">
                              <a:effectLst/>
                            </a:rPr>
                            <a:t>1185</a:t>
                          </a:r>
                          <a:endParaRPr lang="en-US" sz="2500">
                            <a:effectLst/>
                            <a:latin typeface="Calibri"/>
                            <a:ea typeface="Calibri"/>
                            <a:cs typeface="Vrinda"/>
                          </a:endParaRPr>
                        </a:p>
                      </a:txBody>
                      <a:tcPr marL="68580" marR="68580" marT="0" marB="0"/>
                    </a:tc>
                  </a:tr>
                  <a:tr h="838200">
                    <a:tc>
                      <a:txBody>
                        <a:bodyPr/>
                        <a:lstStyle/>
                        <a:p>
                          <a:pPr marL="0" marR="0" algn="ctr">
                            <a:lnSpc>
                              <a:spcPct val="150000"/>
                            </a:lnSpc>
                            <a:spcBef>
                              <a:spcPts val="1200"/>
                            </a:spcBef>
                            <a:spcAft>
                              <a:spcPts val="0"/>
                            </a:spcAft>
                          </a:pPr>
                          <a:r>
                            <a:rPr lang="en-US" sz="2500">
                              <a:effectLst/>
                            </a:rPr>
                            <a:t>2011</a:t>
                          </a:r>
                          <a:endParaRPr lang="en-US" sz="2500">
                            <a:effectLst/>
                            <a:latin typeface="Calibri"/>
                            <a:ea typeface="Calibri"/>
                            <a:cs typeface="Vrinda"/>
                          </a:endParaRPr>
                        </a:p>
                      </a:txBody>
                      <a:tcPr marL="68580" marR="68580" marT="0" marB="0"/>
                    </a:tc>
                    <a:tc>
                      <a:txBody>
                        <a:bodyPr/>
                        <a:lstStyle/>
                        <a:p>
                          <a:pPr marL="0" marR="0" algn="ctr">
                            <a:lnSpc>
                              <a:spcPct val="150000"/>
                            </a:lnSpc>
                            <a:spcBef>
                              <a:spcPts val="1200"/>
                            </a:spcBef>
                            <a:spcAft>
                              <a:spcPts val="0"/>
                            </a:spcAft>
                          </a:pPr>
                          <a:r>
                            <a:rPr lang="en-US" sz="2500" dirty="0">
                              <a:effectLst/>
                            </a:rPr>
                            <a:t>2546</a:t>
                          </a:r>
                          <a:endParaRPr lang="en-US" sz="2500" dirty="0">
                            <a:effectLst/>
                            <a:latin typeface="Calibri"/>
                            <a:ea typeface="Calibri"/>
                            <a:cs typeface="Vrinda"/>
                          </a:endParaRPr>
                        </a:p>
                      </a:txBody>
                      <a:tcPr marL="68580" marR="68580" marT="0" marB="0"/>
                    </a:tc>
                    <a:tc rowSpan="2">
                      <a:txBody>
                        <a:bodyPr/>
                        <a:lstStyle/>
                        <a:p>
                          <a:pPr marL="0" marR="0" algn="ctr">
                            <a:lnSpc>
                              <a:spcPct val="150000"/>
                            </a:lnSpc>
                            <a:spcBef>
                              <a:spcPts val="1200"/>
                            </a:spcBef>
                            <a:spcAft>
                              <a:spcPts val="0"/>
                            </a:spcAft>
                          </a:pPr>
                          <a:endParaRPr lang="en-US" sz="2500" smtClean="0">
                            <a:effectLst/>
                          </a:endParaRPr>
                        </a:p>
                        <a:p>
                          <a:pPr marL="0" marR="0" algn="ctr">
                            <a:lnSpc>
                              <a:spcPct val="150000"/>
                            </a:lnSpc>
                            <a:spcBef>
                              <a:spcPts val="1200"/>
                            </a:spcBef>
                            <a:spcAft>
                              <a:spcPts val="0"/>
                            </a:spcAft>
                          </a:pPr>
                          <a:r>
                            <a:rPr lang="en-US" sz="2500" smtClean="0">
                              <a:effectLst/>
                            </a:rPr>
                            <a:t>-</a:t>
                          </a:r>
                          <a:r>
                            <a:rPr lang="en-US" sz="2500" dirty="0">
                              <a:effectLst/>
                            </a:rPr>
                            <a:t>589</a:t>
                          </a:r>
                          <a:endParaRPr lang="en-US" sz="2500" dirty="0">
                            <a:effectLst/>
                            <a:latin typeface="Calibri"/>
                            <a:ea typeface="Calibri"/>
                            <a:cs typeface="Vrinda"/>
                          </a:endParaRPr>
                        </a:p>
                      </a:txBody>
                      <a:tcPr marL="68580" marR="68580" marT="0" marB="0"/>
                    </a:tc>
                    <a:tc vMerge="1">
                      <a:txBody>
                        <a:bodyPr/>
                        <a:lstStyle/>
                        <a:p>
                          <a:endParaRPr lang="en-US"/>
                        </a:p>
                      </a:txBody>
                      <a:tcPr/>
                    </a:tc>
                    <a:tc vMerge="1">
                      <a:txBody>
                        <a:bodyPr/>
                        <a:lstStyle/>
                        <a:p>
                          <a:endParaRPr lang="en-US"/>
                        </a:p>
                      </a:txBody>
                      <a:tcPr/>
                    </a:tc>
                  </a:tr>
                  <a:tr h="762000">
                    <a:tc>
                      <a:txBody>
                        <a:bodyPr/>
                        <a:lstStyle/>
                        <a:p>
                          <a:pPr marL="0" marR="0" algn="ctr">
                            <a:lnSpc>
                              <a:spcPct val="150000"/>
                            </a:lnSpc>
                            <a:spcBef>
                              <a:spcPts val="1200"/>
                            </a:spcBef>
                            <a:spcAft>
                              <a:spcPts val="0"/>
                            </a:spcAft>
                          </a:pPr>
                          <a:r>
                            <a:rPr lang="en-US" sz="2500" dirty="0">
                              <a:effectLst/>
                            </a:rPr>
                            <a:t>2013</a:t>
                          </a:r>
                          <a:endParaRPr lang="en-US" sz="2500" dirty="0">
                            <a:effectLst/>
                            <a:latin typeface="Calibri"/>
                            <a:ea typeface="Calibri"/>
                            <a:cs typeface="Vrinda"/>
                          </a:endParaRPr>
                        </a:p>
                      </a:txBody>
                      <a:tcPr marL="68580" marR="68580" marT="0" marB="0"/>
                    </a:tc>
                    <a:tc>
                      <a:txBody>
                        <a:bodyPr/>
                        <a:lstStyle/>
                        <a:p>
                          <a:pPr marL="0" marR="0" algn="ctr">
                            <a:lnSpc>
                              <a:spcPct val="150000"/>
                            </a:lnSpc>
                            <a:spcBef>
                              <a:spcPts val="1200"/>
                            </a:spcBef>
                            <a:spcAft>
                              <a:spcPts val="0"/>
                            </a:spcAft>
                          </a:pPr>
                          <a:r>
                            <a:rPr lang="en-US" sz="2500">
                              <a:effectLst/>
                            </a:rPr>
                            <a:t>1957</a:t>
                          </a:r>
                          <a:endParaRPr lang="en-US" sz="2500">
                            <a:effectLst/>
                            <a:latin typeface="Calibri"/>
                            <a:ea typeface="Calibri"/>
                            <a:cs typeface="Vrinda"/>
                          </a:endParaRPr>
                        </a:p>
                      </a:txBody>
                      <a:tcPr marL="68580" marR="68580" marT="0" marB="0"/>
                    </a:tc>
                    <a:tc vMerge="1">
                      <a:txBody>
                        <a:bodyPr/>
                        <a:lstStyle/>
                        <a:p>
                          <a:endParaRPr lang="en-US"/>
                        </a:p>
                      </a:txBody>
                      <a:tcPr/>
                    </a:tc>
                    <a:tc rowSpan="2">
                      <a:txBody>
                        <a:bodyPr/>
                        <a:lstStyle/>
                        <a:p>
                          <a:pPr marL="0" marR="0" algn="ctr">
                            <a:lnSpc>
                              <a:spcPct val="150000"/>
                            </a:lnSpc>
                            <a:spcBef>
                              <a:spcPts val="1200"/>
                            </a:spcBef>
                            <a:spcAft>
                              <a:spcPts val="0"/>
                            </a:spcAft>
                          </a:pPr>
                          <a:r>
                            <a:rPr lang="en-US" sz="2500" dirty="0">
                              <a:effectLst/>
                            </a:rPr>
                            <a:t>1008</a:t>
                          </a:r>
                          <a:endParaRPr lang="en-US" sz="2500" dirty="0">
                            <a:effectLst/>
                            <a:latin typeface="Calibri"/>
                            <a:ea typeface="Calibri"/>
                            <a:cs typeface="Vrinda"/>
                          </a:endParaRPr>
                        </a:p>
                      </a:txBody>
                      <a:tcPr marL="68580" marR="68580" marT="0" marB="0"/>
                    </a:tc>
                    <a:tc vMerge="1">
                      <a:txBody>
                        <a:bodyPr/>
                        <a:lstStyle/>
                        <a:p>
                          <a:endParaRPr lang="en-US"/>
                        </a:p>
                      </a:txBody>
                      <a:tcPr/>
                    </a:tc>
                  </a:tr>
                  <a:tr h="1111011">
                    <a:tc>
                      <a:txBody>
                        <a:bodyPr/>
                        <a:lstStyle/>
                        <a:p>
                          <a:pPr marL="0" marR="0" algn="ctr">
                            <a:lnSpc>
                              <a:spcPct val="150000"/>
                            </a:lnSpc>
                            <a:spcBef>
                              <a:spcPts val="1200"/>
                            </a:spcBef>
                            <a:spcAft>
                              <a:spcPts val="0"/>
                            </a:spcAft>
                          </a:pPr>
                          <a:r>
                            <a:rPr lang="en-US" sz="2500">
                              <a:effectLst/>
                            </a:rPr>
                            <a:t>2015</a:t>
                          </a:r>
                          <a:endParaRPr lang="en-US" sz="2500">
                            <a:effectLst/>
                            <a:latin typeface="Calibri"/>
                            <a:ea typeface="Calibri"/>
                            <a:cs typeface="Vrinda"/>
                          </a:endParaRPr>
                        </a:p>
                      </a:txBody>
                      <a:tcPr marL="68580" marR="68580" marT="0" marB="0"/>
                    </a:tc>
                    <a:tc>
                      <a:txBody>
                        <a:bodyPr/>
                        <a:lstStyle/>
                        <a:p>
                          <a:pPr marL="0" marR="0" algn="ctr">
                            <a:lnSpc>
                              <a:spcPct val="150000"/>
                            </a:lnSpc>
                            <a:spcBef>
                              <a:spcPts val="1200"/>
                            </a:spcBef>
                            <a:spcAft>
                              <a:spcPts val="0"/>
                            </a:spcAft>
                          </a:pPr>
                          <a:r>
                            <a:rPr lang="en-US" sz="2500" dirty="0">
                              <a:effectLst/>
                            </a:rPr>
                            <a:t>2376</a:t>
                          </a:r>
                          <a:endParaRPr lang="en-US" sz="2500" dirty="0">
                            <a:effectLst/>
                            <a:latin typeface="Calibri"/>
                            <a:ea typeface="Calibri"/>
                            <a:cs typeface="Vrinda"/>
                          </a:endParaRPr>
                        </a:p>
                      </a:txBody>
                      <a:tcPr marL="68580" marR="68580" marT="0" marB="0"/>
                    </a:tc>
                    <a:tc>
                      <a:txBody>
                        <a:bodyPr/>
                        <a:lstStyle/>
                        <a:p>
                          <a:pPr marL="0" marR="0" algn="ctr">
                            <a:lnSpc>
                              <a:spcPct val="150000"/>
                            </a:lnSpc>
                            <a:spcBef>
                              <a:spcPts val="1200"/>
                            </a:spcBef>
                            <a:spcAft>
                              <a:spcPts val="0"/>
                            </a:spcAft>
                          </a:pPr>
                          <a:r>
                            <a:rPr lang="en-US" sz="2500" dirty="0">
                              <a:effectLst/>
                            </a:rPr>
                            <a:t>419</a:t>
                          </a:r>
                          <a:endParaRPr lang="en-US" sz="2500" dirty="0">
                            <a:effectLst/>
                            <a:latin typeface="Calibri"/>
                            <a:ea typeface="Calibri"/>
                            <a:cs typeface="Vrinda"/>
                          </a:endParaRPr>
                        </a:p>
                      </a:txBody>
                      <a:tcPr marL="68580" marR="68580" marT="0" marB="0"/>
                    </a:tc>
                    <a:tc vMerge="1">
                      <a:txBody>
                        <a:bodyPr/>
                        <a:lstStyle/>
                        <a:p>
                          <a:endParaRPr lang="en-US"/>
                        </a:p>
                      </a:txBody>
                      <a:tcPr/>
                    </a:tc>
                    <a:tc vMerge="1">
                      <a:txBody>
                        <a:bodyPr/>
                        <a:lstStyle/>
                        <a:p>
                          <a:endParaRPr lang="en-US"/>
                        </a:p>
                      </a:txBody>
                      <a:tcPr/>
                    </a:tc>
                  </a:tr>
                </a:tbl>
              </a:graphicData>
            </a:graphic>
          </p:graphicFrame>
        </mc:Choice>
        <mc:Fallback>
          <p:graphicFrame>
            <p:nvGraphicFramePr>
              <p:cNvPr id="3" name="Table 2"/>
              <p:cNvGraphicFramePr>
                <a:graphicFrameLocks noGrp="1"/>
              </p:cNvGraphicFramePr>
              <p:nvPr>
                <p:extLst>
                  <p:ext uri="{D42A27DB-BD31-4B8C-83A1-F6EECF244321}">
                    <p14:modId xmlns:p14="http://schemas.microsoft.com/office/powerpoint/2010/main" xmlns="" xmlns:a14="http://schemas.microsoft.com/office/drawing/2010/main" val="1149665162"/>
                  </p:ext>
                </p:extLst>
              </p:nvPr>
            </p:nvGraphicFramePr>
            <p:xfrm>
              <a:off x="571499" y="1828800"/>
              <a:ext cx="7924801" cy="4616211"/>
            </p:xfrm>
            <a:graphic>
              <a:graphicData uri="http://schemas.openxmlformats.org/drawingml/2006/table">
                <a:tbl>
                  <a:tblPr firstRow="1" firstCol="1" bandRow="1">
                    <a:tableStyleId>{5C22544A-7EE6-4342-B048-85BDC9FD1C3A}</a:tableStyleId>
                  </a:tblPr>
                  <a:tblGrid>
                    <a:gridCol w="1585133"/>
                    <a:gridCol w="1584269"/>
                    <a:gridCol w="1585133"/>
                    <a:gridCol w="1585133"/>
                    <a:gridCol w="1585133"/>
                  </a:tblGrid>
                  <a:tr h="1068543">
                    <a:tc>
                      <a:txBody>
                        <a:bodyPr/>
                        <a:lstStyle/>
                        <a:p>
                          <a:endParaRPr lang="en-US"/>
                        </a:p>
                      </a:txBody>
                      <a:tcPr marL="68580" marR="68580" marT="0" marB="0">
                        <a:blipFill rotWithShape="1">
                          <a:blip r:embed="rId2"/>
                          <a:stretch>
                            <a:fillRect l="-385" r="-400000" b="-333143"/>
                          </a:stretch>
                        </a:blipFill>
                      </a:tcPr>
                    </a:tc>
                    <a:tc>
                      <a:txBody>
                        <a:bodyPr/>
                        <a:lstStyle/>
                        <a:p>
                          <a:endParaRPr lang="en-US"/>
                        </a:p>
                      </a:txBody>
                      <a:tcPr marL="68580" marR="68580" marT="0" marB="0">
                        <a:blipFill rotWithShape="1">
                          <a:blip r:embed="rId2"/>
                          <a:stretch>
                            <a:fillRect l="-100385" r="-300000" b="-333143"/>
                          </a:stretch>
                        </a:blipFill>
                      </a:tcPr>
                    </a:tc>
                    <a:tc>
                      <a:txBody>
                        <a:bodyPr/>
                        <a:lstStyle/>
                        <a:p>
                          <a:endParaRPr lang="en-US"/>
                        </a:p>
                      </a:txBody>
                      <a:tcPr marL="68580" marR="68580" marT="0" marB="0">
                        <a:blipFill rotWithShape="1">
                          <a:blip r:embed="rId2"/>
                          <a:stretch>
                            <a:fillRect l="-200385" r="-200000" b="-333143"/>
                          </a:stretch>
                        </a:blipFill>
                      </a:tcPr>
                    </a:tc>
                    <a:tc>
                      <a:txBody>
                        <a:bodyPr/>
                        <a:lstStyle/>
                        <a:p>
                          <a:endParaRPr lang="en-US"/>
                        </a:p>
                      </a:txBody>
                      <a:tcPr marL="68580" marR="68580" marT="0" marB="0">
                        <a:blipFill rotWithShape="1">
                          <a:blip r:embed="rId2"/>
                          <a:stretch>
                            <a:fillRect l="-300385" r="-100000" b="-333143"/>
                          </a:stretch>
                        </a:blipFill>
                      </a:tcPr>
                    </a:tc>
                    <a:tc>
                      <a:txBody>
                        <a:bodyPr/>
                        <a:lstStyle/>
                        <a:p>
                          <a:endParaRPr lang="en-US"/>
                        </a:p>
                      </a:txBody>
                      <a:tcPr marL="68580" marR="68580" marT="0" marB="0">
                        <a:blipFill rotWithShape="1">
                          <a:blip r:embed="rId2"/>
                          <a:stretch>
                            <a:fillRect l="-400385" b="-333143"/>
                          </a:stretch>
                        </a:blipFill>
                      </a:tcPr>
                    </a:tc>
                  </a:tr>
                  <a:tr h="836457">
                    <a:tc>
                      <a:txBody>
                        <a:bodyPr/>
                        <a:lstStyle/>
                        <a:p>
                          <a:pPr marL="0" marR="0" algn="ctr">
                            <a:lnSpc>
                              <a:spcPct val="150000"/>
                            </a:lnSpc>
                            <a:spcBef>
                              <a:spcPts val="1200"/>
                            </a:spcBef>
                            <a:spcAft>
                              <a:spcPts val="0"/>
                            </a:spcAft>
                          </a:pPr>
                          <a:r>
                            <a:rPr lang="en-US" sz="2500" dirty="0">
                              <a:effectLst/>
                            </a:rPr>
                            <a:t>2009</a:t>
                          </a:r>
                          <a:endParaRPr lang="en-US" sz="2500" dirty="0">
                            <a:effectLst/>
                            <a:latin typeface="Calibri"/>
                            <a:ea typeface="Calibri"/>
                            <a:cs typeface="Vrinda"/>
                          </a:endParaRPr>
                        </a:p>
                      </a:txBody>
                      <a:tcPr marL="68580" marR="68580" marT="0" marB="0"/>
                    </a:tc>
                    <a:tc>
                      <a:txBody>
                        <a:bodyPr/>
                        <a:lstStyle/>
                        <a:p>
                          <a:pPr marL="0" marR="0" algn="ctr">
                            <a:lnSpc>
                              <a:spcPct val="150000"/>
                            </a:lnSpc>
                            <a:spcBef>
                              <a:spcPts val="1200"/>
                            </a:spcBef>
                            <a:spcAft>
                              <a:spcPts val="0"/>
                            </a:spcAft>
                          </a:pPr>
                          <a:r>
                            <a:rPr lang="en-US" sz="2500" dirty="0">
                              <a:effectLst/>
                            </a:rPr>
                            <a:t>2958</a:t>
                          </a:r>
                          <a:endParaRPr lang="en-US" sz="2500" dirty="0">
                            <a:effectLst/>
                            <a:latin typeface="Calibri"/>
                            <a:ea typeface="Calibri"/>
                            <a:cs typeface="Vrinda"/>
                          </a:endParaRPr>
                        </a:p>
                      </a:txBody>
                      <a:tcPr marL="68580" marR="68580" marT="0" marB="0"/>
                    </a:tc>
                    <a:tc>
                      <a:txBody>
                        <a:bodyPr/>
                        <a:lstStyle/>
                        <a:p>
                          <a:pPr marL="0" marR="0" algn="ctr">
                            <a:lnSpc>
                              <a:spcPct val="150000"/>
                            </a:lnSpc>
                            <a:spcBef>
                              <a:spcPts val="1200"/>
                            </a:spcBef>
                            <a:spcAft>
                              <a:spcPts val="0"/>
                            </a:spcAft>
                          </a:pPr>
                          <a:r>
                            <a:rPr lang="en-US" sz="2500" dirty="0">
                              <a:effectLst/>
                            </a:rPr>
                            <a:t>-412</a:t>
                          </a:r>
                          <a:endParaRPr lang="en-US" sz="2500" dirty="0">
                            <a:effectLst/>
                            <a:latin typeface="Calibri"/>
                            <a:ea typeface="Calibri"/>
                            <a:cs typeface="Vrinda"/>
                          </a:endParaRPr>
                        </a:p>
                      </a:txBody>
                      <a:tcPr marL="68580" marR="68580" marT="0" marB="0"/>
                    </a:tc>
                    <a:tc rowSpan="2">
                      <a:txBody>
                        <a:bodyPr/>
                        <a:lstStyle/>
                        <a:p>
                          <a:pPr marL="0" marR="0" algn="ctr">
                            <a:lnSpc>
                              <a:spcPct val="150000"/>
                            </a:lnSpc>
                            <a:spcBef>
                              <a:spcPts val="1200"/>
                            </a:spcBef>
                            <a:spcAft>
                              <a:spcPts val="0"/>
                            </a:spcAft>
                          </a:pPr>
                          <a:r>
                            <a:rPr lang="en-US" sz="2500">
                              <a:effectLst/>
                            </a:rPr>
                            <a:t> </a:t>
                          </a:r>
                        </a:p>
                        <a:p>
                          <a:pPr marL="0" marR="0" algn="ctr">
                            <a:lnSpc>
                              <a:spcPct val="150000"/>
                            </a:lnSpc>
                            <a:spcBef>
                              <a:spcPts val="1200"/>
                            </a:spcBef>
                            <a:spcAft>
                              <a:spcPts val="0"/>
                            </a:spcAft>
                          </a:pPr>
                          <a:r>
                            <a:rPr lang="en-US" sz="2500">
                              <a:effectLst/>
                            </a:rPr>
                            <a:t>-177</a:t>
                          </a:r>
                          <a:endParaRPr lang="en-US" sz="2500">
                            <a:effectLst/>
                            <a:latin typeface="Calibri"/>
                            <a:ea typeface="Calibri"/>
                            <a:cs typeface="Vrinda"/>
                          </a:endParaRPr>
                        </a:p>
                      </a:txBody>
                      <a:tcPr marL="68580" marR="68580" marT="0" marB="0"/>
                    </a:tc>
                    <a:tc rowSpan="4">
                      <a:txBody>
                        <a:bodyPr/>
                        <a:lstStyle/>
                        <a:p>
                          <a:pPr marL="0" marR="0" algn="ctr">
                            <a:lnSpc>
                              <a:spcPct val="150000"/>
                            </a:lnSpc>
                            <a:spcBef>
                              <a:spcPts val="1200"/>
                            </a:spcBef>
                            <a:spcAft>
                              <a:spcPts val="0"/>
                            </a:spcAft>
                          </a:pPr>
                          <a:r>
                            <a:rPr lang="en-US" sz="2500">
                              <a:effectLst/>
                            </a:rPr>
                            <a:t> </a:t>
                          </a:r>
                        </a:p>
                        <a:p>
                          <a:pPr marL="0" marR="0" algn="ctr">
                            <a:lnSpc>
                              <a:spcPct val="150000"/>
                            </a:lnSpc>
                            <a:spcBef>
                              <a:spcPts val="1200"/>
                            </a:spcBef>
                            <a:spcAft>
                              <a:spcPts val="0"/>
                            </a:spcAft>
                          </a:pPr>
                          <a:r>
                            <a:rPr lang="en-US" sz="2500">
                              <a:effectLst/>
                            </a:rPr>
                            <a:t> </a:t>
                          </a:r>
                        </a:p>
                        <a:p>
                          <a:pPr marL="0" marR="0" algn="ctr">
                            <a:lnSpc>
                              <a:spcPct val="150000"/>
                            </a:lnSpc>
                            <a:spcBef>
                              <a:spcPts val="1200"/>
                            </a:spcBef>
                            <a:spcAft>
                              <a:spcPts val="0"/>
                            </a:spcAft>
                          </a:pPr>
                          <a:r>
                            <a:rPr lang="en-US" sz="2500">
                              <a:effectLst/>
                            </a:rPr>
                            <a:t>1185</a:t>
                          </a:r>
                          <a:endParaRPr lang="en-US" sz="2500">
                            <a:effectLst/>
                            <a:latin typeface="Calibri"/>
                            <a:ea typeface="Calibri"/>
                            <a:cs typeface="Vrinda"/>
                          </a:endParaRPr>
                        </a:p>
                      </a:txBody>
                      <a:tcPr marL="68580" marR="68580" marT="0" marB="0"/>
                    </a:tc>
                  </a:tr>
                  <a:tr h="838200">
                    <a:tc>
                      <a:txBody>
                        <a:bodyPr/>
                        <a:lstStyle/>
                        <a:p>
                          <a:pPr marL="0" marR="0" algn="ctr">
                            <a:lnSpc>
                              <a:spcPct val="150000"/>
                            </a:lnSpc>
                            <a:spcBef>
                              <a:spcPts val="1200"/>
                            </a:spcBef>
                            <a:spcAft>
                              <a:spcPts val="0"/>
                            </a:spcAft>
                          </a:pPr>
                          <a:r>
                            <a:rPr lang="en-US" sz="2500">
                              <a:effectLst/>
                            </a:rPr>
                            <a:t>2011</a:t>
                          </a:r>
                          <a:endParaRPr lang="en-US" sz="2500">
                            <a:effectLst/>
                            <a:latin typeface="Calibri"/>
                            <a:ea typeface="Calibri"/>
                            <a:cs typeface="Vrinda"/>
                          </a:endParaRPr>
                        </a:p>
                      </a:txBody>
                      <a:tcPr marL="68580" marR="68580" marT="0" marB="0"/>
                    </a:tc>
                    <a:tc>
                      <a:txBody>
                        <a:bodyPr/>
                        <a:lstStyle/>
                        <a:p>
                          <a:pPr marL="0" marR="0" algn="ctr">
                            <a:lnSpc>
                              <a:spcPct val="150000"/>
                            </a:lnSpc>
                            <a:spcBef>
                              <a:spcPts val="1200"/>
                            </a:spcBef>
                            <a:spcAft>
                              <a:spcPts val="0"/>
                            </a:spcAft>
                          </a:pPr>
                          <a:r>
                            <a:rPr lang="en-US" sz="2500" dirty="0">
                              <a:effectLst/>
                            </a:rPr>
                            <a:t>2546</a:t>
                          </a:r>
                          <a:endParaRPr lang="en-US" sz="2500" dirty="0">
                            <a:effectLst/>
                            <a:latin typeface="Calibri"/>
                            <a:ea typeface="Calibri"/>
                            <a:cs typeface="Vrinda"/>
                          </a:endParaRPr>
                        </a:p>
                      </a:txBody>
                      <a:tcPr marL="68580" marR="68580" marT="0" marB="0"/>
                    </a:tc>
                    <a:tc rowSpan="2">
                      <a:txBody>
                        <a:bodyPr/>
                        <a:lstStyle/>
                        <a:p>
                          <a:pPr marL="0" marR="0" algn="ctr">
                            <a:lnSpc>
                              <a:spcPct val="150000"/>
                            </a:lnSpc>
                            <a:spcBef>
                              <a:spcPts val="1200"/>
                            </a:spcBef>
                            <a:spcAft>
                              <a:spcPts val="0"/>
                            </a:spcAft>
                          </a:pPr>
                          <a:endParaRPr lang="en-US" sz="2500" smtClean="0">
                            <a:effectLst/>
                          </a:endParaRPr>
                        </a:p>
                        <a:p>
                          <a:pPr marL="0" marR="0" algn="ctr">
                            <a:lnSpc>
                              <a:spcPct val="150000"/>
                            </a:lnSpc>
                            <a:spcBef>
                              <a:spcPts val="1200"/>
                            </a:spcBef>
                            <a:spcAft>
                              <a:spcPts val="0"/>
                            </a:spcAft>
                          </a:pPr>
                          <a:r>
                            <a:rPr lang="en-US" sz="2500" smtClean="0">
                              <a:effectLst/>
                            </a:rPr>
                            <a:t>-</a:t>
                          </a:r>
                          <a:r>
                            <a:rPr lang="en-US" sz="2500" dirty="0">
                              <a:effectLst/>
                            </a:rPr>
                            <a:t>589</a:t>
                          </a:r>
                          <a:endParaRPr lang="en-US" sz="2500" dirty="0">
                            <a:effectLst/>
                            <a:latin typeface="Calibri"/>
                            <a:ea typeface="Calibri"/>
                            <a:cs typeface="Vrinda"/>
                          </a:endParaRPr>
                        </a:p>
                      </a:txBody>
                      <a:tcPr marL="68580" marR="68580" marT="0" marB="0"/>
                    </a:tc>
                    <a:tc vMerge="1">
                      <a:txBody>
                        <a:bodyPr/>
                        <a:lstStyle/>
                        <a:p>
                          <a:endParaRPr lang="en-US"/>
                        </a:p>
                      </a:txBody>
                      <a:tcPr/>
                    </a:tc>
                    <a:tc vMerge="1">
                      <a:txBody>
                        <a:bodyPr/>
                        <a:lstStyle/>
                        <a:p>
                          <a:endParaRPr lang="en-US"/>
                        </a:p>
                      </a:txBody>
                      <a:tcPr/>
                    </a:tc>
                  </a:tr>
                  <a:tr h="762000">
                    <a:tc>
                      <a:txBody>
                        <a:bodyPr/>
                        <a:lstStyle/>
                        <a:p>
                          <a:pPr marL="0" marR="0" algn="ctr">
                            <a:lnSpc>
                              <a:spcPct val="150000"/>
                            </a:lnSpc>
                            <a:spcBef>
                              <a:spcPts val="1200"/>
                            </a:spcBef>
                            <a:spcAft>
                              <a:spcPts val="0"/>
                            </a:spcAft>
                          </a:pPr>
                          <a:r>
                            <a:rPr lang="en-US" sz="2500" dirty="0">
                              <a:effectLst/>
                            </a:rPr>
                            <a:t>2013</a:t>
                          </a:r>
                          <a:endParaRPr lang="en-US" sz="2500" dirty="0">
                            <a:effectLst/>
                            <a:latin typeface="Calibri"/>
                            <a:ea typeface="Calibri"/>
                            <a:cs typeface="Vrinda"/>
                          </a:endParaRPr>
                        </a:p>
                      </a:txBody>
                      <a:tcPr marL="68580" marR="68580" marT="0" marB="0"/>
                    </a:tc>
                    <a:tc>
                      <a:txBody>
                        <a:bodyPr/>
                        <a:lstStyle/>
                        <a:p>
                          <a:pPr marL="0" marR="0" algn="ctr">
                            <a:lnSpc>
                              <a:spcPct val="150000"/>
                            </a:lnSpc>
                            <a:spcBef>
                              <a:spcPts val="1200"/>
                            </a:spcBef>
                            <a:spcAft>
                              <a:spcPts val="0"/>
                            </a:spcAft>
                          </a:pPr>
                          <a:r>
                            <a:rPr lang="en-US" sz="2500">
                              <a:effectLst/>
                            </a:rPr>
                            <a:t>1957</a:t>
                          </a:r>
                          <a:endParaRPr lang="en-US" sz="2500">
                            <a:effectLst/>
                            <a:latin typeface="Calibri"/>
                            <a:ea typeface="Calibri"/>
                            <a:cs typeface="Vrinda"/>
                          </a:endParaRPr>
                        </a:p>
                      </a:txBody>
                      <a:tcPr marL="68580" marR="68580" marT="0" marB="0"/>
                    </a:tc>
                    <a:tc vMerge="1">
                      <a:txBody>
                        <a:bodyPr/>
                        <a:lstStyle/>
                        <a:p>
                          <a:endParaRPr lang="en-US"/>
                        </a:p>
                      </a:txBody>
                      <a:tcPr/>
                    </a:tc>
                    <a:tc rowSpan="2">
                      <a:txBody>
                        <a:bodyPr/>
                        <a:lstStyle/>
                        <a:p>
                          <a:pPr marL="0" marR="0" algn="ctr">
                            <a:lnSpc>
                              <a:spcPct val="150000"/>
                            </a:lnSpc>
                            <a:spcBef>
                              <a:spcPts val="1200"/>
                            </a:spcBef>
                            <a:spcAft>
                              <a:spcPts val="0"/>
                            </a:spcAft>
                          </a:pPr>
                          <a:r>
                            <a:rPr lang="en-US" sz="2500" dirty="0">
                              <a:effectLst/>
                            </a:rPr>
                            <a:t>1008</a:t>
                          </a:r>
                          <a:endParaRPr lang="en-US" sz="2500" dirty="0">
                            <a:effectLst/>
                            <a:latin typeface="Calibri"/>
                            <a:ea typeface="Calibri"/>
                            <a:cs typeface="Vrinda"/>
                          </a:endParaRPr>
                        </a:p>
                      </a:txBody>
                      <a:tcPr marL="68580" marR="68580" marT="0" marB="0"/>
                    </a:tc>
                    <a:tc vMerge="1">
                      <a:txBody>
                        <a:bodyPr/>
                        <a:lstStyle/>
                        <a:p>
                          <a:endParaRPr lang="en-US"/>
                        </a:p>
                      </a:txBody>
                      <a:tcPr/>
                    </a:tc>
                  </a:tr>
                  <a:tr h="1111011">
                    <a:tc>
                      <a:txBody>
                        <a:bodyPr/>
                        <a:lstStyle/>
                        <a:p>
                          <a:pPr marL="0" marR="0" algn="ctr">
                            <a:lnSpc>
                              <a:spcPct val="150000"/>
                            </a:lnSpc>
                            <a:spcBef>
                              <a:spcPts val="1200"/>
                            </a:spcBef>
                            <a:spcAft>
                              <a:spcPts val="0"/>
                            </a:spcAft>
                          </a:pPr>
                          <a:r>
                            <a:rPr lang="en-US" sz="2500">
                              <a:effectLst/>
                            </a:rPr>
                            <a:t>2015</a:t>
                          </a:r>
                          <a:endParaRPr lang="en-US" sz="2500">
                            <a:effectLst/>
                            <a:latin typeface="Calibri"/>
                            <a:ea typeface="Calibri"/>
                            <a:cs typeface="Vrinda"/>
                          </a:endParaRPr>
                        </a:p>
                      </a:txBody>
                      <a:tcPr marL="68580" marR="68580" marT="0" marB="0"/>
                    </a:tc>
                    <a:tc>
                      <a:txBody>
                        <a:bodyPr/>
                        <a:lstStyle/>
                        <a:p>
                          <a:pPr marL="0" marR="0" algn="ctr">
                            <a:lnSpc>
                              <a:spcPct val="150000"/>
                            </a:lnSpc>
                            <a:spcBef>
                              <a:spcPts val="1200"/>
                            </a:spcBef>
                            <a:spcAft>
                              <a:spcPts val="0"/>
                            </a:spcAft>
                          </a:pPr>
                          <a:r>
                            <a:rPr lang="en-US" sz="2500" dirty="0">
                              <a:effectLst/>
                            </a:rPr>
                            <a:t>2376</a:t>
                          </a:r>
                          <a:endParaRPr lang="en-US" sz="2500" dirty="0">
                            <a:effectLst/>
                            <a:latin typeface="Calibri"/>
                            <a:ea typeface="Calibri"/>
                            <a:cs typeface="Vrinda"/>
                          </a:endParaRPr>
                        </a:p>
                      </a:txBody>
                      <a:tcPr marL="68580" marR="68580" marT="0" marB="0"/>
                    </a:tc>
                    <a:tc>
                      <a:txBody>
                        <a:bodyPr/>
                        <a:lstStyle/>
                        <a:p>
                          <a:pPr marL="0" marR="0" algn="ctr">
                            <a:lnSpc>
                              <a:spcPct val="150000"/>
                            </a:lnSpc>
                            <a:spcBef>
                              <a:spcPts val="1200"/>
                            </a:spcBef>
                            <a:spcAft>
                              <a:spcPts val="0"/>
                            </a:spcAft>
                          </a:pPr>
                          <a:r>
                            <a:rPr lang="en-US" sz="2500" dirty="0">
                              <a:effectLst/>
                            </a:rPr>
                            <a:t>419</a:t>
                          </a:r>
                          <a:endParaRPr lang="en-US" sz="2500" dirty="0">
                            <a:effectLst/>
                            <a:latin typeface="Calibri"/>
                            <a:ea typeface="Calibri"/>
                            <a:cs typeface="Vrinda"/>
                          </a:endParaRPr>
                        </a:p>
                      </a:txBody>
                      <a:tcPr marL="68580" marR="68580" marT="0" marB="0"/>
                    </a:tc>
                    <a:tc vMerge="1">
                      <a:txBody>
                        <a:bodyPr/>
                        <a:lstStyle/>
                        <a:p>
                          <a:endParaRPr lang="en-US"/>
                        </a:p>
                      </a:txBody>
                      <a:tcPr/>
                    </a:tc>
                    <a:tc vMerge="1">
                      <a:txBody>
                        <a:bodyPr/>
                        <a:lstStyle/>
                        <a:p>
                          <a:endParaRPr lang="en-US"/>
                        </a:p>
                      </a:txBody>
                      <a:tcPr/>
                    </a:tc>
                  </a:tr>
                </a:tbl>
              </a:graphicData>
            </a:graphic>
          </p:graphicFrame>
        </mc:Fallback>
      </mc:AlternateContent>
      <p:sp>
        <p:nvSpPr>
          <p:cNvPr id="4" name="Rectangle 1"/>
          <p:cNvSpPr>
            <a:spLocks noChangeArrowheads="1"/>
          </p:cNvSpPr>
          <p:nvPr/>
        </p:nvSpPr>
        <p:spPr bwMode="auto">
          <a:xfrm>
            <a:off x="381000" y="411531"/>
            <a:ext cx="8305800"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1" i="0" u="none" strike="noStrike" cap="none" normalizeH="0" baseline="0" dirty="0" smtClean="0">
                <a:ln>
                  <a:noFill/>
                </a:ln>
                <a:solidFill>
                  <a:schemeClr val="tx1"/>
                </a:solidFill>
                <a:effectLst/>
                <a:latin typeface="Calibri" pitchFamily="34" charset="0"/>
                <a:ea typeface="Times New Roman" pitchFamily="18" charset="0"/>
                <a:cs typeface="Vrinda" charset="0"/>
              </a:rPr>
              <a:t>Solution:-</a:t>
            </a:r>
            <a:endParaRPr kumimoji="0" lang="en-US" sz="3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000" b="0" i="0" u="none" strike="noStrike" cap="none" normalizeH="0" baseline="0" dirty="0" smtClean="0">
                <a:ln>
                  <a:noFill/>
                </a:ln>
                <a:solidFill>
                  <a:schemeClr val="tx1"/>
                </a:solidFill>
                <a:effectLst/>
                <a:latin typeface="Calibri" pitchFamily="34" charset="0"/>
                <a:ea typeface="Times New Roman" pitchFamily="18" charset="0"/>
                <a:cs typeface="Vrinda" charset="0"/>
              </a:rPr>
              <a:t>Difference Table:-</a:t>
            </a:r>
            <a:endParaRPr kumimoji="0" lang="en-US" sz="3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3654729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4" name="Rectangle 1"/>
              <p:cNvSpPr>
                <a:spLocks noChangeArrowheads="1"/>
              </p:cNvSpPr>
              <p:nvPr/>
            </p:nvSpPr>
            <p:spPr bwMode="auto">
              <a:xfrm>
                <a:off x="381000" y="278975"/>
                <a:ext cx="8305800" cy="580729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3200" dirty="0" smtClean="0"/>
                  <a:t>Now we have, </a:t>
                </a:r>
              </a:p>
              <a:p>
                <a:pPr/>
                <a14:m>
                  <m:oMathPara xmlns:m="http://schemas.openxmlformats.org/officeDocument/2006/math">
                    <m:oMathParaPr>
                      <m:jc m:val="left"/>
                    </m:oMathParaPr>
                    <m:oMath xmlns:m="http://schemas.openxmlformats.org/officeDocument/2006/math">
                      <m:sSub>
                        <m:sSubPr>
                          <m:ctrlPr>
                            <a:rPr lang="en-US" sz="3200" i="1" smtClean="0">
                              <a:latin typeface="Cambria Math"/>
                            </a:rPr>
                          </m:ctrlPr>
                        </m:sSubPr>
                        <m:e>
                          <m:r>
                            <a:rPr lang="en-US" sz="3200" i="1">
                              <a:latin typeface="Cambria Math"/>
                            </a:rPr>
                            <m:t>𝑥</m:t>
                          </m:r>
                        </m:e>
                        <m:sub>
                          <m:r>
                            <a:rPr lang="en-US" sz="3200" i="1">
                              <a:latin typeface="Cambria Math"/>
                            </a:rPr>
                            <m:t>𝑛</m:t>
                          </m:r>
                        </m:sub>
                      </m:sSub>
                      <m:r>
                        <a:rPr lang="en-US" sz="3200" i="1">
                          <a:latin typeface="Cambria Math"/>
                        </a:rPr>
                        <m:t>=2015,</m:t>
                      </m:r>
                    </m:oMath>
                  </m:oMathPara>
                </a14:m>
                <a:endParaRPr lang="en-US" sz="3200" i="1" dirty="0" smtClean="0"/>
              </a:p>
              <a:p>
                <a:pPr/>
                <a14:m>
                  <m:oMathPara xmlns:m="http://schemas.openxmlformats.org/officeDocument/2006/math">
                    <m:oMathParaPr>
                      <m:jc m:val="left"/>
                    </m:oMathParaPr>
                    <m:oMath xmlns:m="http://schemas.openxmlformats.org/officeDocument/2006/math">
                      <m:r>
                        <a:rPr lang="en-US" sz="3200" i="1" smtClean="0">
                          <a:latin typeface="Cambria Math"/>
                        </a:rPr>
                        <m:t>𝑥</m:t>
                      </m:r>
                      <m:r>
                        <a:rPr lang="en-US" sz="3200" i="1" smtClean="0">
                          <a:latin typeface="Cambria Math"/>
                        </a:rPr>
                        <m:t>=2014  </m:t>
                      </m:r>
                      <m:r>
                        <a:rPr lang="en-US" sz="3200" i="1" smtClean="0">
                          <a:latin typeface="Cambria Math"/>
                        </a:rPr>
                        <m:t>𝑎𝑛𝑑</m:t>
                      </m:r>
                      <m:r>
                        <a:rPr lang="en-US" sz="3200" i="1" smtClean="0">
                          <a:latin typeface="Cambria Math"/>
                        </a:rPr>
                        <m:t>   </m:t>
                      </m:r>
                      <m:r>
                        <a:rPr lang="en-US" sz="3200" i="1" smtClean="0">
                          <a:latin typeface="Cambria Math"/>
                        </a:rPr>
                        <m:t>h</m:t>
                      </m:r>
                      <m:r>
                        <a:rPr lang="en-US" sz="3200" i="1" smtClean="0">
                          <a:latin typeface="Cambria Math"/>
                        </a:rPr>
                        <m:t>=2</m:t>
                      </m:r>
                    </m:oMath>
                  </m:oMathPara>
                </a14:m>
                <a:endParaRPr lang="en-US" sz="3200" dirty="0" smtClean="0"/>
              </a:p>
              <a:p>
                <a:pPr/>
                <a14:m>
                  <m:oMathPara xmlns:m="http://schemas.openxmlformats.org/officeDocument/2006/math">
                    <m:oMathParaPr>
                      <m:jc m:val="left"/>
                    </m:oMathParaPr>
                    <m:oMath xmlns:m="http://schemas.openxmlformats.org/officeDocument/2006/math">
                      <m:sSub>
                        <m:sSubPr>
                          <m:ctrlPr>
                            <a:rPr lang="en-US" sz="3200" i="1" smtClean="0">
                              <a:latin typeface="Cambria Math"/>
                            </a:rPr>
                          </m:ctrlPr>
                        </m:sSubPr>
                        <m:e>
                          <m:r>
                            <a:rPr lang="en-US" sz="3200" i="1">
                              <a:latin typeface="Cambria Math"/>
                            </a:rPr>
                            <m:t>𝑦</m:t>
                          </m:r>
                        </m:e>
                        <m:sub>
                          <m:r>
                            <a:rPr lang="en-US" sz="3200" i="1">
                              <a:latin typeface="Cambria Math"/>
                            </a:rPr>
                            <m:t>𝑛</m:t>
                          </m:r>
                        </m:sub>
                      </m:sSub>
                      <m:r>
                        <a:rPr lang="en-US" sz="3200" i="1">
                          <a:latin typeface="Cambria Math"/>
                        </a:rPr>
                        <m:t>=2376</m:t>
                      </m:r>
                    </m:oMath>
                  </m:oMathPara>
                </a14:m>
                <a:endParaRPr lang="en-US" sz="3200" dirty="0" smtClean="0"/>
              </a:p>
              <a:p>
                <a:pPr/>
                <a14:m>
                  <m:oMathPara xmlns:m="http://schemas.openxmlformats.org/officeDocument/2006/math">
                    <m:oMathParaPr>
                      <m:jc m:val="left"/>
                    </m:oMathParaPr>
                    <m:oMath xmlns:m="http://schemas.openxmlformats.org/officeDocument/2006/math">
                      <m:r>
                        <a:rPr lang="en-US" sz="3200" smtClean="0">
                          <a:latin typeface="Cambria Math"/>
                        </a:rPr>
                        <m:t>𝛻</m:t>
                      </m:r>
                      <m:sSub>
                        <m:sSubPr>
                          <m:ctrlPr>
                            <a:rPr lang="en-US" sz="3200" i="1">
                              <a:latin typeface="Cambria Math"/>
                            </a:rPr>
                          </m:ctrlPr>
                        </m:sSubPr>
                        <m:e>
                          <m:r>
                            <a:rPr lang="en-US" sz="3200" i="1">
                              <a:latin typeface="Cambria Math"/>
                            </a:rPr>
                            <m:t>𝑦</m:t>
                          </m:r>
                        </m:e>
                        <m:sub>
                          <m:r>
                            <a:rPr lang="en-US" sz="3200" i="1">
                              <a:latin typeface="Cambria Math"/>
                            </a:rPr>
                            <m:t>𝑛</m:t>
                          </m:r>
                        </m:sub>
                      </m:sSub>
                      <m:r>
                        <a:rPr lang="en-US" sz="3200" i="1">
                          <a:latin typeface="Cambria Math"/>
                        </a:rPr>
                        <m:t>=419</m:t>
                      </m:r>
                    </m:oMath>
                  </m:oMathPara>
                </a14:m>
                <a:endParaRPr lang="en-US" sz="3200" dirty="0" smtClean="0"/>
              </a:p>
              <a:p>
                <a:pPr/>
                <a14:m>
                  <m:oMathPara xmlns:m="http://schemas.openxmlformats.org/officeDocument/2006/math">
                    <m:oMathParaPr>
                      <m:jc m:val="left"/>
                    </m:oMathParaPr>
                    <m:oMath xmlns:m="http://schemas.openxmlformats.org/officeDocument/2006/math">
                      <m:sSup>
                        <m:sSupPr>
                          <m:ctrlPr>
                            <a:rPr lang="en-US" sz="3200" i="1" smtClean="0">
                              <a:latin typeface="Cambria Math"/>
                            </a:rPr>
                          </m:ctrlPr>
                        </m:sSupPr>
                        <m:e>
                          <m:r>
                            <a:rPr lang="en-US" sz="3200">
                              <a:latin typeface="Cambria Math"/>
                            </a:rPr>
                            <m:t>𝛻</m:t>
                          </m:r>
                        </m:e>
                        <m:sup>
                          <m:r>
                            <a:rPr lang="en-US" sz="3200" i="1">
                              <a:latin typeface="Cambria Math"/>
                            </a:rPr>
                            <m:t>2</m:t>
                          </m:r>
                        </m:sup>
                      </m:sSup>
                      <m:sSub>
                        <m:sSubPr>
                          <m:ctrlPr>
                            <a:rPr lang="en-US" sz="3200" i="1">
                              <a:latin typeface="Cambria Math"/>
                            </a:rPr>
                          </m:ctrlPr>
                        </m:sSubPr>
                        <m:e>
                          <m:r>
                            <a:rPr lang="en-US" sz="3200" i="1">
                              <a:latin typeface="Cambria Math"/>
                            </a:rPr>
                            <m:t>𝑦</m:t>
                          </m:r>
                        </m:e>
                        <m:sub>
                          <m:r>
                            <a:rPr lang="en-US" sz="3200" i="1">
                              <a:latin typeface="Cambria Math"/>
                            </a:rPr>
                            <m:t>𝑛</m:t>
                          </m:r>
                        </m:sub>
                      </m:sSub>
                      <m:r>
                        <a:rPr lang="en-US" sz="3200" i="1">
                          <a:latin typeface="Cambria Math"/>
                        </a:rPr>
                        <m:t>=1008</m:t>
                      </m:r>
                    </m:oMath>
                  </m:oMathPara>
                </a14:m>
                <a:endParaRPr lang="en-US" sz="3200" dirty="0" smtClean="0"/>
              </a:p>
              <a:p>
                <a:pPr/>
                <a14:m>
                  <m:oMathPara xmlns:m="http://schemas.openxmlformats.org/officeDocument/2006/math">
                    <m:oMathParaPr>
                      <m:jc m:val="left"/>
                    </m:oMathParaPr>
                    <m:oMath xmlns:m="http://schemas.openxmlformats.org/officeDocument/2006/math">
                      <m:sSup>
                        <m:sSupPr>
                          <m:ctrlPr>
                            <a:rPr lang="en-US" sz="3200" i="1" smtClean="0">
                              <a:latin typeface="Cambria Math"/>
                            </a:rPr>
                          </m:ctrlPr>
                        </m:sSupPr>
                        <m:e>
                          <m:r>
                            <a:rPr lang="en-US" sz="3200">
                              <a:latin typeface="Cambria Math"/>
                            </a:rPr>
                            <m:t>𝛻</m:t>
                          </m:r>
                        </m:e>
                        <m:sup>
                          <m:r>
                            <a:rPr lang="en-US" sz="3200" i="1">
                              <a:latin typeface="Cambria Math"/>
                            </a:rPr>
                            <m:t>3</m:t>
                          </m:r>
                        </m:sup>
                      </m:sSup>
                      <m:sSub>
                        <m:sSubPr>
                          <m:ctrlPr>
                            <a:rPr lang="en-US" sz="3200" i="1">
                              <a:latin typeface="Cambria Math"/>
                            </a:rPr>
                          </m:ctrlPr>
                        </m:sSubPr>
                        <m:e>
                          <m:r>
                            <a:rPr lang="en-US" sz="3200" i="1">
                              <a:latin typeface="Cambria Math"/>
                            </a:rPr>
                            <m:t>𝑦</m:t>
                          </m:r>
                        </m:e>
                        <m:sub>
                          <m:r>
                            <a:rPr lang="en-US" sz="3200" i="1">
                              <a:latin typeface="Cambria Math"/>
                            </a:rPr>
                            <m:t>𝑛</m:t>
                          </m:r>
                        </m:sub>
                      </m:sSub>
                      <m:r>
                        <a:rPr lang="en-US" sz="3200" i="1">
                          <a:latin typeface="Cambria Math"/>
                        </a:rPr>
                        <m:t>=1185</m:t>
                      </m:r>
                    </m:oMath>
                  </m:oMathPara>
                </a14:m>
                <a:endParaRPr lang="en-US" sz="3200" dirty="0"/>
              </a:p>
              <a:p>
                <a:r>
                  <a:rPr lang="en-US" sz="3200" dirty="0" smtClean="0"/>
                  <a:t>Now,</a:t>
                </a:r>
              </a:p>
              <a:p>
                <a:pPr/>
                <a14:m>
                  <m:oMathPara xmlns:m="http://schemas.openxmlformats.org/officeDocument/2006/math">
                    <m:oMathParaPr>
                      <m:jc m:val="centerGroup"/>
                    </m:oMathParaPr>
                    <m:oMath xmlns:m="http://schemas.openxmlformats.org/officeDocument/2006/math">
                      <m:r>
                        <a:rPr lang="en-US" sz="3200" i="1" smtClean="0">
                          <a:latin typeface="Cambria Math"/>
                        </a:rPr>
                        <m:t>𝑢</m:t>
                      </m:r>
                      <m:r>
                        <a:rPr lang="en-US" sz="3200" i="1" smtClean="0">
                          <a:latin typeface="Cambria Math"/>
                        </a:rPr>
                        <m:t>=</m:t>
                      </m:r>
                      <m:f>
                        <m:fPr>
                          <m:ctrlPr>
                            <a:rPr lang="en-US" sz="3200" i="1">
                              <a:latin typeface="Cambria Math"/>
                            </a:rPr>
                          </m:ctrlPr>
                        </m:fPr>
                        <m:num>
                          <m:r>
                            <a:rPr lang="en-US" sz="3200" i="1">
                              <a:latin typeface="Cambria Math"/>
                            </a:rPr>
                            <m:t>𝑥</m:t>
                          </m:r>
                          <m:r>
                            <a:rPr lang="en-US" sz="3200" i="1">
                              <a:latin typeface="Cambria Math"/>
                            </a:rPr>
                            <m:t>−</m:t>
                          </m:r>
                          <m:sSub>
                            <m:sSubPr>
                              <m:ctrlPr>
                                <a:rPr lang="en-US" sz="3200" i="1">
                                  <a:latin typeface="Cambria Math"/>
                                </a:rPr>
                              </m:ctrlPr>
                            </m:sSubPr>
                            <m:e>
                              <m:r>
                                <a:rPr lang="en-US" sz="3200" i="1">
                                  <a:latin typeface="Cambria Math"/>
                                </a:rPr>
                                <m:t>𝑥</m:t>
                              </m:r>
                            </m:e>
                            <m:sub>
                              <m:r>
                                <a:rPr lang="en-US" sz="3200" i="1">
                                  <a:latin typeface="Cambria Math"/>
                                </a:rPr>
                                <m:t>𝑛</m:t>
                              </m:r>
                            </m:sub>
                          </m:sSub>
                        </m:num>
                        <m:den>
                          <m:r>
                            <a:rPr lang="en-US" sz="3200" i="1">
                              <a:latin typeface="Cambria Math"/>
                            </a:rPr>
                            <m:t>h</m:t>
                          </m:r>
                        </m:den>
                      </m:f>
                    </m:oMath>
                  </m:oMathPara>
                </a14:m>
                <a:endParaRPr lang="en-US" sz="3200" dirty="0"/>
              </a:p>
              <a:p>
                <a:pPr algn="ctr"/>
                <a14:m>
                  <m:oMathPara xmlns:m="http://schemas.openxmlformats.org/officeDocument/2006/math">
                    <m:oMathParaPr>
                      <m:jc m:val="centerGroup"/>
                    </m:oMathParaPr>
                    <m:oMath xmlns:m="http://schemas.openxmlformats.org/officeDocument/2006/math">
                      <m:r>
                        <a:rPr lang="en-US" sz="3200" i="1">
                          <a:latin typeface="Cambria Math"/>
                        </a:rPr>
                        <m:t>               =</m:t>
                      </m:r>
                      <m:f>
                        <m:fPr>
                          <m:ctrlPr>
                            <a:rPr lang="en-US" sz="3200" i="1">
                              <a:latin typeface="Cambria Math"/>
                            </a:rPr>
                          </m:ctrlPr>
                        </m:fPr>
                        <m:num>
                          <m:r>
                            <a:rPr lang="en-US" sz="3200" i="1">
                              <a:latin typeface="Cambria Math"/>
                            </a:rPr>
                            <m:t>2014−2015</m:t>
                          </m:r>
                        </m:num>
                        <m:den>
                          <m:r>
                            <a:rPr lang="en-US" sz="3200" i="1">
                              <a:latin typeface="Cambria Math"/>
                            </a:rPr>
                            <m:t>2</m:t>
                          </m:r>
                        </m:den>
                      </m:f>
                      <m:r>
                        <a:rPr lang="en-US" sz="3200" i="1">
                          <a:latin typeface="Cambria Math"/>
                        </a:rPr>
                        <m:t> =−0.5</m:t>
                      </m:r>
                    </m:oMath>
                  </m:oMathPara>
                </a14:m>
                <a:endParaRPr lang="en-US" sz="3200" dirty="0"/>
              </a:p>
            </p:txBody>
          </p:sp>
        </mc:Choice>
        <mc:Fallback>
          <p:sp>
            <p:nvSpPr>
              <p:cNvPr id="4" name="Rectangle 1"/>
              <p:cNvSpPr>
                <a:spLocks noRot="1" noChangeAspect="1" noMove="1" noResize="1" noEditPoints="1" noAdjustHandles="1" noChangeArrowheads="1" noChangeShapeType="1" noTextEdit="1"/>
              </p:cNvSpPr>
              <p:nvPr/>
            </p:nvSpPr>
            <p:spPr bwMode="auto">
              <a:xfrm>
                <a:off x="381000" y="278975"/>
                <a:ext cx="8305800" cy="5807295"/>
              </a:xfrm>
              <a:prstGeom prst="rect">
                <a:avLst/>
              </a:prstGeom>
              <a:blipFill rotWithShape="1">
                <a:blip r:embed="rId2"/>
                <a:stretch>
                  <a:fillRect l="-1909" t="-945"/>
                </a:stretch>
              </a:bli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xmlns="" val="3276089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4" name="Rectangle 1"/>
              <p:cNvSpPr>
                <a:spLocks noChangeArrowheads="1"/>
              </p:cNvSpPr>
              <p:nvPr/>
            </p:nvSpPr>
            <p:spPr bwMode="auto">
              <a:xfrm>
                <a:off x="304800" y="533400"/>
                <a:ext cx="8839200" cy="551702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p>
                <a:r>
                  <a:rPr lang="en-US" sz="3000" dirty="0" smtClean="0"/>
                  <a:t>Now,  we know from newton backward formula</a:t>
                </a:r>
              </a:p>
              <a:p>
                <a:pPr/>
                <a14:m>
                  <m:oMathPara xmlns:m="http://schemas.openxmlformats.org/officeDocument/2006/math">
                    <m:oMathParaPr>
                      <m:jc m:val="left"/>
                    </m:oMathParaPr>
                    <m:oMath xmlns:m="http://schemas.openxmlformats.org/officeDocument/2006/math">
                      <m:r>
                        <a:rPr lang="en-US" sz="3000" i="1" smtClean="0">
                          <a:latin typeface="Cambria Math"/>
                        </a:rPr>
                        <m:t>𝑓</m:t>
                      </m:r>
                      <m:d>
                        <m:dPr>
                          <m:ctrlPr>
                            <a:rPr lang="en-US" sz="3000" i="1">
                              <a:latin typeface="Cambria Math"/>
                            </a:rPr>
                          </m:ctrlPr>
                        </m:dPr>
                        <m:e>
                          <m:r>
                            <a:rPr lang="en-US" sz="3000" i="1">
                              <a:latin typeface="Cambria Math"/>
                            </a:rPr>
                            <m:t>𝑥</m:t>
                          </m:r>
                        </m:e>
                      </m:d>
                      <m:r>
                        <a:rPr lang="en-US" sz="3000" i="1">
                          <a:latin typeface="Cambria Math"/>
                        </a:rPr>
                        <m:t>=</m:t>
                      </m:r>
                      <m:sSub>
                        <m:sSubPr>
                          <m:ctrlPr>
                            <a:rPr lang="en-US" sz="3000" i="1">
                              <a:latin typeface="Cambria Math"/>
                            </a:rPr>
                          </m:ctrlPr>
                        </m:sSubPr>
                        <m:e>
                          <m:r>
                            <a:rPr lang="en-US" sz="3000" i="1">
                              <a:latin typeface="Cambria Math"/>
                            </a:rPr>
                            <m:t>𝑦</m:t>
                          </m:r>
                        </m:e>
                        <m:sub>
                          <m:r>
                            <a:rPr lang="en-US" sz="3000" i="1">
                              <a:latin typeface="Cambria Math"/>
                            </a:rPr>
                            <m:t>𝑛</m:t>
                          </m:r>
                        </m:sub>
                      </m:sSub>
                      <m:r>
                        <a:rPr lang="en-US" sz="3000" i="1">
                          <a:latin typeface="Cambria Math"/>
                        </a:rPr>
                        <m:t>+</m:t>
                      </m:r>
                      <m:r>
                        <a:rPr lang="en-US" sz="3000" i="1">
                          <a:latin typeface="Cambria Math"/>
                        </a:rPr>
                        <m:t>𝑢</m:t>
                      </m:r>
                      <m:r>
                        <a:rPr lang="en-US" sz="3000">
                          <a:latin typeface="Cambria Math"/>
                        </a:rPr>
                        <m:t>𝛻</m:t>
                      </m:r>
                      <m:sSub>
                        <m:sSubPr>
                          <m:ctrlPr>
                            <a:rPr lang="en-US" sz="3000" i="1">
                              <a:latin typeface="Cambria Math"/>
                            </a:rPr>
                          </m:ctrlPr>
                        </m:sSubPr>
                        <m:e>
                          <m:r>
                            <a:rPr lang="en-US" sz="3000" i="1">
                              <a:latin typeface="Cambria Math"/>
                            </a:rPr>
                            <m:t>𝑦</m:t>
                          </m:r>
                        </m:e>
                        <m:sub>
                          <m:r>
                            <a:rPr lang="en-US" sz="3000" i="1">
                              <a:latin typeface="Cambria Math"/>
                            </a:rPr>
                            <m:t>𝑛</m:t>
                          </m:r>
                        </m:sub>
                      </m:sSub>
                      <m:r>
                        <a:rPr lang="en-US" sz="3000" i="1">
                          <a:latin typeface="Cambria Math"/>
                        </a:rPr>
                        <m:t>+</m:t>
                      </m:r>
                      <m:f>
                        <m:fPr>
                          <m:ctrlPr>
                            <a:rPr lang="en-US" sz="3000" i="1">
                              <a:latin typeface="Cambria Math"/>
                            </a:rPr>
                          </m:ctrlPr>
                        </m:fPr>
                        <m:num>
                          <m:r>
                            <a:rPr lang="en-US" sz="3000" i="1">
                              <a:latin typeface="Cambria Math"/>
                            </a:rPr>
                            <m:t>𝑢</m:t>
                          </m:r>
                          <m:d>
                            <m:dPr>
                              <m:ctrlPr>
                                <a:rPr lang="en-US" sz="3000" i="1">
                                  <a:latin typeface="Cambria Math"/>
                                </a:rPr>
                              </m:ctrlPr>
                            </m:dPr>
                            <m:e>
                              <m:r>
                                <a:rPr lang="en-US" sz="3000" i="1">
                                  <a:latin typeface="Cambria Math"/>
                                </a:rPr>
                                <m:t>𝑢</m:t>
                              </m:r>
                              <m:r>
                                <a:rPr lang="en-US" sz="3000" i="1">
                                  <a:latin typeface="Cambria Math"/>
                                </a:rPr>
                                <m:t>+1</m:t>
                              </m:r>
                            </m:e>
                          </m:d>
                        </m:num>
                        <m:den>
                          <m:r>
                            <a:rPr lang="en-US" sz="3000" i="1">
                              <a:latin typeface="Cambria Math"/>
                            </a:rPr>
                            <m:t>2!</m:t>
                          </m:r>
                        </m:den>
                      </m:f>
                      <m:sSup>
                        <m:sSupPr>
                          <m:ctrlPr>
                            <a:rPr lang="en-US" sz="3000" i="1">
                              <a:latin typeface="Cambria Math"/>
                            </a:rPr>
                          </m:ctrlPr>
                        </m:sSupPr>
                        <m:e>
                          <m:r>
                            <a:rPr lang="en-US" sz="3000">
                              <a:latin typeface="Cambria Math"/>
                            </a:rPr>
                            <m:t>𝛻</m:t>
                          </m:r>
                        </m:e>
                        <m:sup>
                          <m:r>
                            <a:rPr lang="en-US" sz="3000" i="1">
                              <a:latin typeface="Cambria Math"/>
                            </a:rPr>
                            <m:t>2</m:t>
                          </m:r>
                        </m:sup>
                      </m:sSup>
                      <m:sSub>
                        <m:sSubPr>
                          <m:ctrlPr>
                            <a:rPr lang="en-US" sz="3000" i="1">
                              <a:latin typeface="Cambria Math"/>
                            </a:rPr>
                          </m:ctrlPr>
                        </m:sSubPr>
                        <m:e>
                          <m:r>
                            <a:rPr lang="en-US" sz="3000" i="1">
                              <a:latin typeface="Cambria Math"/>
                            </a:rPr>
                            <m:t>𝑦</m:t>
                          </m:r>
                        </m:e>
                        <m:sub>
                          <m:r>
                            <a:rPr lang="en-US" sz="3000" i="1">
                              <a:latin typeface="Cambria Math"/>
                            </a:rPr>
                            <m:t>𝑛</m:t>
                          </m:r>
                        </m:sub>
                      </m:sSub>
                      <m:r>
                        <a:rPr lang="en-US" sz="3000" i="1">
                          <a:latin typeface="Cambria Math"/>
                        </a:rPr>
                        <m:t>+</m:t>
                      </m:r>
                      <m:f>
                        <m:fPr>
                          <m:ctrlPr>
                            <a:rPr lang="en-US" sz="3000" i="1">
                              <a:latin typeface="Cambria Math"/>
                            </a:rPr>
                          </m:ctrlPr>
                        </m:fPr>
                        <m:num>
                          <m:r>
                            <a:rPr lang="en-US" sz="3000" i="1">
                              <a:latin typeface="Cambria Math"/>
                            </a:rPr>
                            <m:t>𝑢</m:t>
                          </m:r>
                          <m:d>
                            <m:dPr>
                              <m:ctrlPr>
                                <a:rPr lang="en-US" sz="3000" i="1">
                                  <a:latin typeface="Cambria Math"/>
                                </a:rPr>
                              </m:ctrlPr>
                            </m:dPr>
                            <m:e>
                              <m:r>
                                <a:rPr lang="en-US" sz="3000" i="1">
                                  <a:latin typeface="Cambria Math"/>
                                </a:rPr>
                                <m:t>𝑢</m:t>
                              </m:r>
                              <m:r>
                                <a:rPr lang="en-US" sz="3000" i="1">
                                  <a:latin typeface="Cambria Math"/>
                                </a:rPr>
                                <m:t>+1</m:t>
                              </m:r>
                            </m:e>
                          </m:d>
                          <m:d>
                            <m:dPr>
                              <m:ctrlPr>
                                <a:rPr lang="en-US" sz="3000" i="1">
                                  <a:latin typeface="Cambria Math"/>
                                </a:rPr>
                              </m:ctrlPr>
                            </m:dPr>
                            <m:e>
                              <m:r>
                                <a:rPr lang="en-US" sz="3000" i="1">
                                  <a:latin typeface="Cambria Math"/>
                                </a:rPr>
                                <m:t>𝑢</m:t>
                              </m:r>
                              <m:r>
                                <a:rPr lang="en-US" sz="3000" i="1">
                                  <a:latin typeface="Cambria Math"/>
                                </a:rPr>
                                <m:t>+2</m:t>
                              </m:r>
                            </m:e>
                          </m:d>
                        </m:num>
                        <m:den>
                          <m:r>
                            <a:rPr lang="en-US" sz="3000" i="1">
                              <a:latin typeface="Cambria Math"/>
                            </a:rPr>
                            <m:t>3!</m:t>
                          </m:r>
                        </m:den>
                      </m:f>
                      <m:sSup>
                        <m:sSupPr>
                          <m:ctrlPr>
                            <a:rPr lang="en-US" sz="3000" i="1">
                              <a:latin typeface="Cambria Math"/>
                            </a:rPr>
                          </m:ctrlPr>
                        </m:sSupPr>
                        <m:e>
                          <m:r>
                            <a:rPr lang="en-US" sz="3000">
                              <a:latin typeface="Cambria Math"/>
                            </a:rPr>
                            <m:t>𝛻</m:t>
                          </m:r>
                        </m:e>
                        <m:sup>
                          <m:r>
                            <a:rPr lang="en-US" sz="3000" i="1">
                              <a:latin typeface="Cambria Math"/>
                            </a:rPr>
                            <m:t>3</m:t>
                          </m:r>
                        </m:sup>
                      </m:sSup>
                      <m:sSub>
                        <m:sSubPr>
                          <m:ctrlPr>
                            <a:rPr lang="en-US" sz="3000" i="1">
                              <a:latin typeface="Cambria Math"/>
                            </a:rPr>
                          </m:ctrlPr>
                        </m:sSubPr>
                        <m:e>
                          <m:r>
                            <a:rPr lang="en-US" sz="3000" i="1">
                              <a:latin typeface="Cambria Math"/>
                            </a:rPr>
                            <m:t>𝑦</m:t>
                          </m:r>
                        </m:e>
                        <m:sub>
                          <m:r>
                            <a:rPr lang="en-US" sz="3000" i="1">
                              <a:latin typeface="Cambria Math"/>
                            </a:rPr>
                            <m:t>𝑛</m:t>
                          </m:r>
                        </m:sub>
                      </m:sSub>
                    </m:oMath>
                  </m:oMathPara>
                </a14:m>
                <a:endParaRPr lang="en-US" sz="3000" i="1" dirty="0" smtClean="0"/>
              </a:p>
              <a:p>
                <a:pPr/>
                <a14:m>
                  <m:oMathPara xmlns:m="http://schemas.openxmlformats.org/officeDocument/2006/math">
                    <m:oMathParaPr>
                      <m:jc m:val="left"/>
                    </m:oMathParaPr>
                    <m:oMath xmlns:m="http://schemas.openxmlformats.org/officeDocument/2006/math">
                      <m:r>
                        <a:rPr lang="en-US" sz="3000" i="1">
                          <a:latin typeface="Cambria Math"/>
                        </a:rPr>
                        <m:t>=2376+</m:t>
                      </m:r>
                      <m:d>
                        <m:dPr>
                          <m:ctrlPr>
                            <a:rPr lang="en-US" sz="3000" i="1">
                              <a:latin typeface="Cambria Math"/>
                            </a:rPr>
                          </m:ctrlPr>
                        </m:dPr>
                        <m:e>
                          <m:r>
                            <a:rPr lang="en-US" sz="3000" i="1">
                              <a:latin typeface="Cambria Math"/>
                            </a:rPr>
                            <m:t>−0.5</m:t>
                          </m:r>
                        </m:e>
                      </m:d>
                      <m:r>
                        <a:rPr lang="en-US" sz="3000" i="1">
                          <a:latin typeface="Cambria Math"/>
                        </a:rPr>
                        <m:t>∗419+</m:t>
                      </m:r>
                      <m:f>
                        <m:fPr>
                          <m:ctrlPr>
                            <a:rPr lang="en-US" sz="3000" i="1">
                              <a:latin typeface="Cambria Math"/>
                            </a:rPr>
                          </m:ctrlPr>
                        </m:fPr>
                        <m:num>
                          <m:d>
                            <m:dPr>
                              <m:ctrlPr>
                                <a:rPr lang="en-US" sz="3000" i="1">
                                  <a:latin typeface="Cambria Math"/>
                                </a:rPr>
                              </m:ctrlPr>
                            </m:dPr>
                            <m:e>
                              <m:r>
                                <a:rPr lang="en-US" sz="3000" i="1">
                                  <a:latin typeface="Cambria Math"/>
                                </a:rPr>
                                <m:t>−0.5</m:t>
                              </m:r>
                            </m:e>
                          </m:d>
                          <m:d>
                            <m:dPr>
                              <m:ctrlPr>
                                <a:rPr lang="en-US" sz="3000" i="1">
                                  <a:latin typeface="Cambria Math"/>
                                </a:rPr>
                              </m:ctrlPr>
                            </m:dPr>
                            <m:e>
                              <m:r>
                                <a:rPr lang="en-US" sz="3000" i="1">
                                  <a:latin typeface="Cambria Math"/>
                                </a:rPr>
                                <m:t>−0.5+1</m:t>
                              </m:r>
                            </m:e>
                          </m:d>
                        </m:num>
                        <m:den>
                          <m:r>
                            <a:rPr lang="en-US" sz="3000" i="1">
                              <a:latin typeface="Cambria Math"/>
                            </a:rPr>
                            <m:t>2!</m:t>
                          </m:r>
                        </m:den>
                      </m:f>
                      <m:r>
                        <a:rPr lang="en-US" sz="3000" i="1">
                          <a:latin typeface="Cambria Math"/>
                        </a:rPr>
                        <m:t>∗1008+</m:t>
                      </m:r>
                      <m:f>
                        <m:fPr>
                          <m:ctrlPr>
                            <a:rPr lang="en-US" sz="3000" i="1">
                              <a:latin typeface="Cambria Math"/>
                            </a:rPr>
                          </m:ctrlPr>
                        </m:fPr>
                        <m:num>
                          <m:d>
                            <m:dPr>
                              <m:ctrlPr>
                                <a:rPr lang="en-US" sz="3000" i="1">
                                  <a:latin typeface="Cambria Math"/>
                                </a:rPr>
                              </m:ctrlPr>
                            </m:dPr>
                            <m:e>
                              <m:r>
                                <a:rPr lang="en-US" sz="3000" i="1">
                                  <a:latin typeface="Cambria Math"/>
                                </a:rPr>
                                <m:t>−0.5</m:t>
                              </m:r>
                            </m:e>
                          </m:d>
                          <m:d>
                            <m:dPr>
                              <m:ctrlPr>
                                <a:rPr lang="en-US" sz="3000" i="1">
                                  <a:latin typeface="Cambria Math"/>
                                </a:rPr>
                              </m:ctrlPr>
                            </m:dPr>
                            <m:e>
                              <m:r>
                                <a:rPr lang="en-US" sz="3000" i="1">
                                  <a:latin typeface="Cambria Math"/>
                                </a:rPr>
                                <m:t>−0.5+1</m:t>
                              </m:r>
                            </m:e>
                          </m:d>
                          <m:d>
                            <m:dPr>
                              <m:ctrlPr>
                                <a:rPr lang="en-US" sz="3000" i="1">
                                  <a:latin typeface="Cambria Math"/>
                                </a:rPr>
                              </m:ctrlPr>
                            </m:dPr>
                            <m:e>
                              <m:r>
                                <a:rPr lang="en-US" sz="3000" i="1">
                                  <a:latin typeface="Cambria Math"/>
                                </a:rPr>
                                <m:t>−0.5+2</m:t>
                              </m:r>
                            </m:e>
                          </m:d>
                        </m:num>
                        <m:den>
                          <m:r>
                            <a:rPr lang="en-US" sz="3000" i="1">
                              <a:latin typeface="Cambria Math"/>
                            </a:rPr>
                            <m:t>3!</m:t>
                          </m:r>
                        </m:den>
                      </m:f>
                      <m:r>
                        <a:rPr lang="en-US" sz="3000" i="1">
                          <a:latin typeface="Cambria Math"/>
                        </a:rPr>
                        <m:t>∗1185</m:t>
                      </m:r>
                    </m:oMath>
                  </m:oMathPara>
                </a14:m>
                <a:endParaRPr lang="en-US" sz="3000" dirty="0"/>
              </a:p>
              <a:p>
                <a:pPr/>
                <a14:m>
                  <m:oMathPara xmlns:m="http://schemas.openxmlformats.org/officeDocument/2006/math">
                    <m:oMathParaPr>
                      <m:jc m:val="left"/>
                    </m:oMathParaPr>
                    <m:oMath xmlns:m="http://schemas.openxmlformats.org/officeDocument/2006/math">
                      <m:r>
                        <a:rPr lang="en-US" sz="3000" i="1">
                          <a:latin typeface="Cambria Math"/>
                        </a:rPr>
                        <m:t>=1966.4</m:t>
                      </m:r>
                    </m:oMath>
                  </m:oMathPara>
                </a14:m>
                <a:endParaRPr lang="en-US" sz="3000" i="1" dirty="0" smtClean="0"/>
              </a:p>
              <a:p>
                <a:pPr/>
                <a14:m>
                  <m:oMathPara xmlns:m="http://schemas.openxmlformats.org/officeDocument/2006/math">
                    <m:oMathParaPr>
                      <m:jc m:val="left"/>
                    </m:oMathParaPr>
                    <m:oMath xmlns:m="http://schemas.openxmlformats.org/officeDocument/2006/math">
                      <m:r>
                        <a:rPr lang="en-US" sz="3000" i="1" smtClean="0">
                          <a:latin typeface="Cambria Math"/>
                        </a:rPr>
                        <m:t>=1966 </m:t>
                      </m:r>
                      <m:d>
                        <m:dPr>
                          <m:ctrlPr>
                            <a:rPr lang="en-US" sz="3000" i="1" smtClean="0">
                              <a:latin typeface="Cambria Math"/>
                            </a:rPr>
                          </m:ctrlPr>
                        </m:dPr>
                        <m:e>
                          <m:r>
                            <a:rPr lang="en-US" sz="3000" i="1" smtClean="0">
                              <a:latin typeface="Cambria Math"/>
                            </a:rPr>
                            <m:t>𝑎𝑝𝑟𝑥</m:t>
                          </m:r>
                        </m:e>
                      </m:d>
                      <m:r>
                        <a:rPr lang="en-US" sz="3000" b="0" i="1" smtClean="0">
                          <a:latin typeface="Cambria Math"/>
                        </a:rPr>
                        <m:t> </m:t>
                      </m:r>
                    </m:oMath>
                  </m:oMathPara>
                </a14:m>
                <a:endParaRPr lang="en-US" sz="3000" dirty="0"/>
              </a:p>
              <a:p>
                <a:endParaRPr lang="en-US" sz="3000" i="1" dirty="0" smtClean="0"/>
              </a:p>
            </p:txBody>
          </p:sp>
        </mc:Choice>
        <mc:Fallback>
          <p:sp>
            <p:nvSpPr>
              <p:cNvPr id="4" name="Rectangle 1"/>
              <p:cNvSpPr>
                <a:spLocks noRot="1" noChangeAspect="1" noMove="1" noResize="1" noEditPoints="1" noAdjustHandles="1" noChangeArrowheads="1" noChangeShapeType="1" noTextEdit="1"/>
              </p:cNvSpPr>
              <p:nvPr/>
            </p:nvSpPr>
            <p:spPr bwMode="auto">
              <a:xfrm>
                <a:off x="304800" y="533400"/>
                <a:ext cx="8839200" cy="5517023"/>
              </a:xfrm>
              <a:prstGeom prst="rect">
                <a:avLst/>
              </a:prstGeom>
              <a:blipFill rotWithShape="1">
                <a:blip r:embed="rId2"/>
                <a:stretch>
                  <a:fillRect l="-1586" t="-442"/>
                </a:stretch>
              </a:bli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xmlns="" val="497199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382000" cy="630942"/>
          </a:xfrm>
          <a:prstGeom prst="rect">
            <a:avLst/>
          </a:prstGeom>
          <a:noFill/>
        </p:spPr>
        <p:txBody>
          <a:bodyPr wrap="square" rtlCol="0">
            <a:spAutoFit/>
          </a:bodyPr>
          <a:lstStyle/>
          <a:p>
            <a:pPr algn="ctr"/>
            <a:r>
              <a:rPr lang="en-US" sz="3500" dirty="0" smtClean="0"/>
              <a:t>Error Calculation</a:t>
            </a:r>
            <a:endParaRPr lang="en-US" sz="3500" dirty="0"/>
          </a:p>
        </p:txBody>
      </p:sp>
      <mc:AlternateContent xmlns:mc="http://schemas.openxmlformats.org/markup-compatibility/2006">
        <mc:Choice xmlns:a14="http://schemas.microsoft.com/office/drawing/2010/main" xmlns="" Requires="a14">
          <p:sp>
            <p:nvSpPr>
              <p:cNvPr id="3" name="TextBox 2"/>
              <p:cNvSpPr txBox="1"/>
              <p:nvPr/>
            </p:nvSpPr>
            <p:spPr>
              <a:xfrm>
                <a:off x="685800" y="1295400"/>
                <a:ext cx="7696200" cy="5388013"/>
              </a:xfrm>
              <a:prstGeom prst="rect">
                <a:avLst/>
              </a:prstGeom>
              <a:noFill/>
            </p:spPr>
            <p:txBody>
              <a:bodyPr wrap="square" rtlCol="0">
                <a:spAutoFit/>
              </a:bodyPr>
              <a:lstStyle/>
              <a:p>
                <a:r>
                  <a:rPr lang="en-US" sz="2500" dirty="0" smtClean="0"/>
                  <a:t>Error Calculation </a:t>
                </a:r>
              </a:p>
              <a:p>
                <a:pPr/>
                <a14:m>
                  <m:oMathPara xmlns:m="http://schemas.openxmlformats.org/officeDocument/2006/math">
                    <m:oMathParaPr>
                      <m:jc m:val="left"/>
                    </m:oMathParaPr>
                    <m:oMath xmlns:m="http://schemas.openxmlformats.org/officeDocument/2006/math">
                      <m:r>
                        <a:rPr lang="en-US" sz="2500" i="1">
                          <a:latin typeface="Cambria Math"/>
                        </a:rPr>
                        <m:t>𝑊𝑒</m:t>
                      </m:r>
                      <m:r>
                        <a:rPr lang="en-US" sz="2500" i="1">
                          <a:latin typeface="Cambria Math"/>
                        </a:rPr>
                        <m:t> </m:t>
                      </m:r>
                      <m:r>
                        <a:rPr lang="en-US" sz="2500" i="1">
                          <a:latin typeface="Cambria Math"/>
                        </a:rPr>
                        <m:t>𝑘𝑛𝑜𝑤</m:t>
                      </m:r>
                      <m:r>
                        <a:rPr lang="en-US" sz="2500" i="1">
                          <a:latin typeface="Cambria Math"/>
                        </a:rPr>
                        <m:t> </m:t>
                      </m:r>
                      <m:r>
                        <a:rPr lang="en-US" sz="2500" i="1">
                          <a:latin typeface="Cambria Math"/>
                        </a:rPr>
                        <m:t>𝑡h𝑒</m:t>
                      </m:r>
                      <m:r>
                        <a:rPr lang="en-US" sz="2500" i="1">
                          <a:latin typeface="Cambria Math"/>
                        </a:rPr>
                        <m:t> </m:t>
                      </m:r>
                      <m:r>
                        <a:rPr lang="en-US" sz="2500" i="1">
                          <a:latin typeface="Cambria Math"/>
                        </a:rPr>
                        <m:t>𝑓𝑜𝑟𝑚𝑢𝑙𝑎</m:t>
                      </m:r>
                      <m:r>
                        <a:rPr lang="en-US" sz="2500" i="1">
                          <a:latin typeface="Cambria Math"/>
                        </a:rPr>
                        <m:t> </m:t>
                      </m:r>
                      <m:r>
                        <a:rPr lang="en-US" sz="2500" i="1">
                          <a:latin typeface="Cambria Math"/>
                        </a:rPr>
                        <m:t>𝑡𝑜</m:t>
                      </m:r>
                      <m:r>
                        <a:rPr lang="en-US" sz="2500" i="1">
                          <a:latin typeface="Cambria Math"/>
                        </a:rPr>
                        <m:t> </m:t>
                      </m:r>
                      <m:r>
                        <a:rPr lang="en-US" sz="2500" i="1">
                          <a:latin typeface="Cambria Math"/>
                        </a:rPr>
                        <m:t>𝑐𝑎𝑙𝑐𝑢𝑙𝑎𝑡𝑒</m:t>
                      </m:r>
                      <m:r>
                        <a:rPr lang="en-US" sz="2500" i="1">
                          <a:latin typeface="Cambria Math"/>
                        </a:rPr>
                        <m:t> </m:t>
                      </m:r>
                    </m:oMath>
                  </m:oMathPara>
                </a14:m>
                <a:endParaRPr lang="en-US" sz="2500" i="1" dirty="0" smtClean="0"/>
              </a:p>
              <a:p>
                <a:pPr/>
                <a14:m>
                  <m:oMathPara xmlns:m="http://schemas.openxmlformats.org/officeDocument/2006/math">
                    <m:oMathParaPr>
                      <m:jc m:val="left"/>
                    </m:oMathParaPr>
                    <m:oMath xmlns:m="http://schemas.openxmlformats.org/officeDocument/2006/math">
                      <m:r>
                        <a:rPr lang="en-US" sz="2500" i="1">
                          <a:latin typeface="Cambria Math"/>
                        </a:rPr>
                        <m:t>𝑏𝑎𝑐𝑘𝑤𝑎𝑟𝑑</m:t>
                      </m:r>
                      <m:r>
                        <a:rPr lang="en-US" sz="2500" i="1">
                          <a:latin typeface="Cambria Math"/>
                        </a:rPr>
                        <m:t> </m:t>
                      </m:r>
                      <m:r>
                        <a:rPr lang="en-US" sz="2500" i="1">
                          <a:latin typeface="Cambria Math"/>
                        </a:rPr>
                        <m:t>𝑖𝑛𝑡𝑒𝑟𝑝𝑜𝑙𝑎𝑡𝑖𝑜𝑛</m:t>
                      </m:r>
                      <m:r>
                        <a:rPr lang="en-US" sz="2500" i="1">
                          <a:latin typeface="Cambria Math"/>
                        </a:rPr>
                        <m:t> </m:t>
                      </m:r>
                      <m:r>
                        <a:rPr lang="en-US" sz="2500" i="1">
                          <a:latin typeface="Cambria Math"/>
                        </a:rPr>
                        <m:t>𝑒𝑟𝑟𝑜𝑟</m:t>
                      </m:r>
                    </m:oMath>
                  </m:oMathPara>
                </a14:m>
                <a:endParaRPr lang="en-US" sz="2500" dirty="0"/>
              </a:p>
              <a:p>
                <a:pPr/>
                <a14:m>
                  <m:oMathPara xmlns:m="http://schemas.openxmlformats.org/officeDocument/2006/math">
                    <m:oMathParaPr>
                      <m:jc m:val="left"/>
                    </m:oMathParaPr>
                    <m:oMath xmlns:m="http://schemas.openxmlformats.org/officeDocument/2006/math">
                      <m:r>
                        <a:rPr lang="en-US" sz="2500" i="1">
                          <a:latin typeface="Cambria Math"/>
                        </a:rPr>
                        <m:t>               </m:t>
                      </m:r>
                      <m:f>
                        <m:fPr>
                          <m:ctrlPr>
                            <a:rPr lang="en-US" sz="2500" i="1">
                              <a:latin typeface="Cambria Math"/>
                            </a:rPr>
                          </m:ctrlPr>
                        </m:fPr>
                        <m:num>
                          <m:r>
                            <a:rPr lang="en-US" sz="2500" i="1">
                              <a:latin typeface="Cambria Math"/>
                            </a:rPr>
                            <m:t> </m:t>
                          </m:r>
                          <m:r>
                            <a:rPr lang="en-US" sz="2500" i="1">
                              <a:latin typeface="Cambria Math"/>
                            </a:rPr>
                            <m:t>𝑢</m:t>
                          </m:r>
                          <m:d>
                            <m:dPr>
                              <m:ctrlPr>
                                <a:rPr lang="en-US" sz="2500" i="1">
                                  <a:latin typeface="Cambria Math"/>
                                </a:rPr>
                              </m:ctrlPr>
                            </m:dPr>
                            <m:e>
                              <m:r>
                                <a:rPr lang="en-US" sz="2500" i="1">
                                  <a:latin typeface="Cambria Math"/>
                                </a:rPr>
                                <m:t>𝑢</m:t>
                              </m:r>
                              <m:r>
                                <a:rPr lang="en-US" sz="2500" b="0" i="1" smtClean="0">
                                  <a:latin typeface="Cambria Math"/>
                                </a:rPr>
                                <m:t>−</m:t>
                              </m:r>
                              <m:r>
                                <a:rPr lang="en-US" sz="2500" i="1">
                                  <a:latin typeface="Cambria Math"/>
                                </a:rPr>
                                <m:t>1</m:t>
                              </m:r>
                            </m:e>
                          </m:d>
                          <m:d>
                            <m:dPr>
                              <m:ctrlPr>
                                <a:rPr lang="en-US" sz="2500" i="1">
                                  <a:latin typeface="Cambria Math"/>
                                </a:rPr>
                              </m:ctrlPr>
                            </m:dPr>
                            <m:e>
                              <m:r>
                                <a:rPr lang="en-US" sz="2500" i="1">
                                  <a:latin typeface="Cambria Math"/>
                                </a:rPr>
                                <m:t>𝑢</m:t>
                              </m:r>
                              <m:r>
                                <a:rPr lang="en-US" sz="2500" b="0" i="1" smtClean="0">
                                  <a:latin typeface="Cambria Math"/>
                                </a:rPr>
                                <m:t>−</m:t>
                              </m:r>
                              <m:r>
                                <a:rPr lang="en-US" sz="2500" i="1">
                                  <a:latin typeface="Cambria Math"/>
                                </a:rPr>
                                <m:t>2</m:t>
                              </m:r>
                            </m:e>
                          </m:d>
                          <m:r>
                            <a:rPr lang="en-US" sz="2500" i="1">
                              <a:latin typeface="Cambria Math"/>
                            </a:rPr>
                            <m:t>…</m:t>
                          </m:r>
                          <m:d>
                            <m:dPr>
                              <m:ctrlPr>
                                <a:rPr lang="en-US" sz="2500" i="1">
                                  <a:latin typeface="Cambria Math"/>
                                </a:rPr>
                              </m:ctrlPr>
                            </m:dPr>
                            <m:e>
                              <m:r>
                                <a:rPr lang="en-US" sz="2500" i="1">
                                  <a:latin typeface="Cambria Math"/>
                                </a:rPr>
                                <m:t>𝑢</m:t>
                              </m:r>
                              <m:r>
                                <a:rPr lang="en-US" sz="2500" b="0" i="1" smtClean="0">
                                  <a:latin typeface="Cambria Math"/>
                                </a:rPr>
                                <m:t>−</m:t>
                              </m:r>
                              <m:r>
                                <a:rPr lang="en-US" sz="2500" i="1">
                                  <a:latin typeface="Cambria Math"/>
                                </a:rPr>
                                <m:t>𝑛</m:t>
                              </m:r>
                            </m:e>
                          </m:d>
                        </m:num>
                        <m:den>
                          <m:d>
                            <m:dPr>
                              <m:ctrlPr>
                                <a:rPr lang="en-US" sz="2500" i="1">
                                  <a:latin typeface="Cambria Math"/>
                                </a:rPr>
                              </m:ctrlPr>
                            </m:dPr>
                            <m:e>
                              <m:r>
                                <a:rPr lang="en-US" sz="2500" i="1">
                                  <a:latin typeface="Cambria Math"/>
                                </a:rPr>
                                <m:t>𝑛</m:t>
                              </m:r>
                              <m:r>
                                <a:rPr lang="en-US" sz="2500" i="1">
                                  <a:latin typeface="Cambria Math"/>
                                </a:rPr>
                                <m:t>+1</m:t>
                              </m:r>
                            </m:e>
                          </m:d>
                          <m:r>
                            <a:rPr lang="en-US" sz="2500" i="1">
                              <a:latin typeface="Cambria Math"/>
                            </a:rPr>
                            <m:t>!</m:t>
                          </m:r>
                        </m:den>
                      </m:f>
                      <m:sSup>
                        <m:sSupPr>
                          <m:ctrlPr>
                            <a:rPr lang="en-US" sz="2500" i="1" smtClean="0">
                              <a:latin typeface="Cambria Math"/>
                            </a:rPr>
                          </m:ctrlPr>
                        </m:sSupPr>
                        <m:e>
                          <m:r>
                            <a:rPr lang="en-US" sz="2500">
                              <a:latin typeface="Cambria Math"/>
                            </a:rPr>
                            <m:t>𝛻</m:t>
                          </m:r>
                        </m:e>
                        <m:sup>
                          <m:r>
                            <a:rPr lang="en-US" sz="2500" i="1">
                              <a:latin typeface="Cambria Math"/>
                            </a:rPr>
                            <m:t>𝑛</m:t>
                          </m:r>
                          <m:r>
                            <a:rPr lang="en-US" sz="2500" i="1">
                              <a:latin typeface="Cambria Math"/>
                            </a:rPr>
                            <m:t>+1</m:t>
                          </m:r>
                        </m:sup>
                      </m:sSup>
                      <m:sSub>
                        <m:sSubPr>
                          <m:ctrlPr>
                            <a:rPr lang="en-US" sz="2500" i="1">
                              <a:latin typeface="Cambria Math"/>
                            </a:rPr>
                          </m:ctrlPr>
                        </m:sSubPr>
                        <m:e>
                          <m:r>
                            <a:rPr lang="en-US" sz="2500" i="1">
                              <a:latin typeface="Cambria Math"/>
                            </a:rPr>
                            <m:t>𝑦</m:t>
                          </m:r>
                        </m:e>
                        <m:sub>
                          <m:r>
                            <a:rPr lang="en-US" sz="2500" i="1">
                              <a:latin typeface="Cambria Math"/>
                            </a:rPr>
                            <m:t>𝑛</m:t>
                          </m:r>
                        </m:sub>
                      </m:sSub>
                    </m:oMath>
                  </m:oMathPara>
                </a14:m>
                <a:endParaRPr lang="en-US" sz="2500" dirty="0"/>
              </a:p>
              <a:p>
                <a:r>
                  <a:rPr lang="en-US" sz="2500" dirty="0"/>
                  <a:t>Let’s take,  </a:t>
                </a:r>
                <a14:m>
                  <m:oMath xmlns:m="http://schemas.openxmlformats.org/officeDocument/2006/math">
                    <m:r>
                      <a:rPr lang="en-US" sz="2500" i="1">
                        <a:latin typeface="Cambria Math"/>
                      </a:rPr>
                      <m:t>𝑛</m:t>
                    </m:r>
                    <m:r>
                      <a:rPr lang="en-US" sz="2500" i="1">
                        <a:latin typeface="Cambria Math"/>
                      </a:rPr>
                      <m:t>=2</m:t>
                    </m:r>
                  </m:oMath>
                </a14:m>
                <a:endParaRPr lang="en-US" sz="2500" dirty="0"/>
              </a:p>
              <a:p>
                <a:pPr algn="ctr"/>
                <a14:m>
                  <m:oMathPara xmlns:m="http://schemas.openxmlformats.org/officeDocument/2006/math">
                    <m:oMathParaPr>
                      <m:jc m:val="left"/>
                    </m:oMathParaPr>
                    <m:oMath xmlns:m="http://schemas.openxmlformats.org/officeDocument/2006/math">
                      <m:r>
                        <a:rPr lang="en-US" sz="2500" i="1">
                          <a:latin typeface="Cambria Math"/>
                        </a:rPr>
                        <m:t>             =</m:t>
                      </m:r>
                      <m:f>
                        <m:fPr>
                          <m:ctrlPr>
                            <a:rPr lang="en-US" sz="2500" i="1">
                              <a:latin typeface="Cambria Math"/>
                            </a:rPr>
                          </m:ctrlPr>
                        </m:fPr>
                        <m:num>
                          <m:r>
                            <a:rPr lang="en-US" sz="2500" i="1">
                              <a:latin typeface="Cambria Math"/>
                            </a:rPr>
                            <m:t>𝑢</m:t>
                          </m:r>
                          <m:d>
                            <m:dPr>
                              <m:ctrlPr>
                                <a:rPr lang="en-US" sz="2500" i="1">
                                  <a:latin typeface="Cambria Math"/>
                                </a:rPr>
                              </m:ctrlPr>
                            </m:dPr>
                            <m:e>
                              <m:r>
                                <a:rPr lang="en-US" sz="2500" i="1">
                                  <a:latin typeface="Cambria Math"/>
                                </a:rPr>
                                <m:t>𝑢</m:t>
                              </m:r>
                              <m:r>
                                <a:rPr lang="en-US" sz="2500" b="0" i="1" smtClean="0">
                                  <a:latin typeface="Cambria Math"/>
                                </a:rPr>
                                <m:t>−</m:t>
                              </m:r>
                              <m:r>
                                <a:rPr lang="en-US" sz="2500" i="1">
                                  <a:latin typeface="Cambria Math"/>
                                </a:rPr>
                                <m:t>1</m:t>
                              </m:r>
                            </m:e>
                          </m:d>
                          <m:d>
                            <m:dPr>
                              <m:ctrlPr>
                                <a:rPr lang="en-US" sz="2500" i="1">
                                  <a:latin typeface="Cambria Math"/>
                                </a:rPr>
                              </m:ctrlPr>
                            </m:dPr>
                            <m:e>
                              <m:r>
                                <a:rPr lang="en-US" sz="2500" i="1">
                                  <a:latin typeface="Cambria Math"/>
                                </a:rPr>
                                <m:t>𝑢</m:t>
                              </m:r>
                              <m:r>
                                <a:rPr lang="en-US" sz="2500" b="0" i="1" smtClean="0">
                                  <a:latin typeface="Cambria Math"/>
                                </a:rPr>
                                <m:t>−</m:t>
                              </m:r>
                              <m:r>
                                <a:rPr lang="en-US" sz="2500" i="1">
                                  <a:latin typeface="Cambria Math"/>
                                </a:rPr>
                                <m:t>2</m:t>
                              </m:r>
                            </m:e>
                          </m:d>
                        </m:num>
                        <m:den>
                          <m:d>
                            <m:dPr>
                              <m:ctrlPr>
                                <a:rPr lang="en-US" sz="2500" i="1">
                                  <a:latin typeface="Cambria Math"/>
                                </a:rPr>
                              </m:ctrlPr>
                            </m:dPr>
                            <m:e>
                              <m:r>
                                <a:rPr lang="en-US" sz="2500" i="1">
                                  <a:latin typeface="Cambria Math"/>
                                </a:rPr>
                                <m:t>2+1</m:t>
                              </m:r>
                            </m:e>
                          </m:d>
                          <m:r>
                            <a:rPr lang="en-US" sz="2500" i="1">
                              <a:latin typeface="Cambria Math"/>
                            </a:rPr>
                            <m:t>!</m:t>
                          </m:r>
                        </m:den>
                      </m:f>
                      <m:sSup>
                        <m:sSupPr>
                          <m:ctrlPr>
                            <a:rPr lang="en-US" sz="2500" i="1">
                              <a:latin typeface="Cambria Math"/>
                            </a:rPr>
                          </m:ctrlPr>
                        </m:sSupPr>
                        <m:e>
                          <m:r>
                            <a:rPr lang="en-US" sz="2500">
                              <a:latin typeface="Cambria Math"/>
                            </a:rPr>
                            <m:t>𝛻</m:t>
                          </m:r>
                        </m:e>
                        <m:sup>
                          <m:r>
                            <a:rPr lang="en-US" sz="2500" i="1">
                              <a:latin typeface="Cambria Math"/>
                            </a:rPr>
                            <m:t>𝑛</m:t>
                          </m:r>
                          <m:r>
                            <a:rPr lang="en-US" sz="2500" i="1">
                              <a:latin typeface="Cambria Math"/>
                            </a:rPr>
                            <m:t>+1</m:t>
                          </m:r>
                        </m:sup>
                      </m:sSup>
                      <m:sSub>
                        <m:sSubPr>
                          <m:ctrlPr>
                            <a:rPr lang="en-US" sz="2500" i="1">
                              <a:latin typeface="Cambria Math"/>
                            </a:rPr>
                          </m:ctrlPr>
                        </m:sSubPr>
                        <m:e>
                          <m:r>
                            <a:rPr lang="en-US" sz="2500" i="1">
                              <a:latin typeface="Cambria Math"/>
                            </a:rPr>
                            <m:t>𝑦</m:t>
                          </m:r>
                        </m:e>
                        <m:sub>
                          <m:r>
                            <a:rPr lang="en-US" sz="2500" i="1">
                              <a:latin typeface="Cambria Math"/>
                            </a:rPr>
                            <m:t>𝑛</m:t>
                          </m:r>
                        </m:sub>
                      </m:sSub>
                    </m:oMath>
                  </m:oMathPara>
                </a14:m>
                <a:endParaRPr lang="en-US" sz="2500" dirty="0"/>
              </a:p>
              <a:p>
                <a:pPr algn="ctr"/>
                <a14:m>
                  <m:oMathPara xmlns:m="http://schemas.openxmlformats.org/officeDocument/2006/math">
                    <m:oMathParaPr>
                      <m:jc m:val="left"/>
                    </m:oMathParaPr>
                    <m:oMath xmlns:m="http://schemas.openxmlformats.org/officeDocument/2006/math">
                      <m:r>
                        <a:rPr lang="en-US" sz="2500" i="1">
                          <a:latin typeface="Cambria Math"/>
                        </a:rPr>
                        <m:t>             =</m:t>
                      </m:r>
                      <m:f>
                        <m:fPr>
                          <m:ctrlPr>
                            <a:rPr lang="en-US" sz="2500" i="1">
                              <a:latin typeface="Cambria Math"/>
                            </a:rPr>
                          </m:ctrlPr>
                        </m:fPr>
                        <m:num>
                          <m:d>
                            <m:dPr>
                              <m:ctrlPr>
                                <a:rPr lang="en-US" sz="2500" i="1">
                                  <a:latin typeface="Cambria Math"/>
                                </a:rPr>
                              </m:ctrlPr>
                            </m:dPr>
                            <m:e>
                              <m:r>
                                <a:rPr lang="en-US" sz="2500" i="1">
                                  <a:latin typeface="Cambria Math"/>
                                </a:rPr>
                                <m:t>−0.5</m:t>
                              </m:r>
                            </m:e>
                          </m:d>
                          <m:d>
                            <m:dPr>
                              <m:ctrlPr>
                                <a:rPr lang="en-US" sz="2500" i="1">
                                  <a:latin typeface="Cambria Math"/>
                                </a:rPr>
                              </m:ctrlPr>
                            </m:dPr>
                            <m:e>
                              <m:r>
                                <a:rPr lang="en-US" sz="2500" i="1">
                                  <a:latin typeface="Cambria Math"/>
                                </a:rPr>
                                <m:t>−0.5</m:t>
                              </m:r>
                              <m:r>
                                <a:rPr lang="en-US" sz="2500" b="0" i="1" smtClean="0">
                                  <a:latin typeface="Cambria Math"/>
                                </a:rPr>
                                <m:t>−</m:t>
                              </m:r>
                              <m:r>
                                <a:rPr lang="en-US" sz="2500" i="1">
                                  <a:latin typeface="Cambria Math"/>
                                </a:rPr>
                                <m:t>1</m:t>
                              </m:r>
                            </m:e>
                          </m:d>
                          <m:d>
                            <m:dPr>
                              <m:ctrlPr>
                                <a:rPr lang="en-US" sz="2500" i="1">
                                  <a:latin typeface="Cambria Math"/>
                                </a:rPr>
                              </m:ctrlPr>
                            </m:dPr>
                            <m:e>
                              <m:r>
                                <a:rPr lang="en-US" sz="2500" i="1">
                                  <a:latin typeface="Cambria Math"/>
                                </a:rPr>
                                <m:t>−0.5</m:t>
                              </m:r>
                              <m:r>
                                <a:rPr lang="en-US" sz="2500" b="0" i="1" smtClean="0">
                                  <a:latin typeface="Cambria Math"/>
                                </a:rPr>
                                <m:t>−</m:t>
                              </m:r>
                              <m:r>
                                <a:rPr lang="en-US" sz="2500" i="1">
                                  <a:latin typeface="Cambria Math"/>
                                </a:rPr>
                                <m:t>2</m:t>
                              </m:r>
                            </m:e>
                          </m:d>
                        </m:num>
                        <m:den>
                          <m:r>
                            <a:rPr lang="en-US" sz="2500" i="1">
                              <a:latin typeface="Cambria Math"/>
                            </a:rPr>
                            <m:t>3!</m:t>
                          </m:r>
                        </m:den>
                      </m:f>
                      <m:sSup>
                        <m:sSupPr>
                          <m:ctrlPr>
                            <a:rPr lang="en-US" sz="2500" i="1">
                              <a:latin typeface="Cambria Math"/>
                            </a:rPr>
                          </m:ctrlPr>
                        </m:sSupPr>
                        <m:e>
                          <m:r>
                            <a:rPr lang="en-US" sz="2500">
                              <a:latin typeface="Cambria Math"/>
                            </a:rPr>
                            <m:t>𝛻</m:t>
                          </m:r>
                        </m:e>
                        <m:sup>
                          <m:r>
                            <a:rPr lang="en-US" sz="2500" i="1">
                              <a:latin typeface="Cambria Math"/>
                            </a:rPr>
                            <m:t>3</m:t>
                          </m:r>
                        </m:sup>
                      </m:sSup>
                      <m:sSub>
                        <m:sSubPr>
                          <m:ctrlPr>
                            <a:rPr lang="en-US" sz="2500" i="1">
                              <a:latin typeface="Cambria Math"/>
                            </a:rPr>
                          </m:ctrlPr>
                        </m:sSubPr>
                        <m:e>
                          <m:r>
                            <a:rPr lang="en-US" sz="2500" i="1">
                              <a:latin typeface="Cambria Math"/>
                            </a:rPr>
                            <m:t>𝑦</m:t>
                          </m:r>
                        </m:e>
                        <m:sub>
                          <m:r>
                            <a:rPr lang="en-US" sz="2500" i="1">
                              <a:latin typeface="Cambria Math"/>
                            </a:rPr>
                            <m:t>𝑛</m:t>
                          </m:r>
                        </m:sub>
                      </m:sSub>
                    </m:oMath>
                  </m:oMathPara>
                </a14:m>
                <a:endParaRPr lang="en-US" sz="2500" dirty="0"/>
              </a:p>
              <a:p>
                <a:pPr algn="ctr"/>
                <a14:m>
                  <m:oMathPara xmlns:m="http://schemas.openxmlformats.org/officeDocument/2006/math">
                    <m:oMathParaPr>
                      <m:jc m:val="left"/>
                    </m:oMathParaPr>
                    <m:oMath xmlns:m="http://schemas.openxmlformats.org/officeDocument/2006/math">
                      <m:r>
                        <a:rPr lang="en-US" sz="2500" i="1">
                          <a:latin typeface="Cambria Math"/>
                        </a:rPr>
                        <m:t>             =</m:t>
                      </m:r>
                      <m:f>
                        <m:fPr>
                          <m:ctrlPr>
                            <a:rPr lang="en-US" sz="2500" i="1">
                              <a:latin typeface="Cambria Math"/>
                            </a:rPr>
                          </m:ctrlPr>
                        </m:fPr>
                        <m:num>
                          <m:d>
                            <m:dPr>
                              <m:ctrlPr>
                                <a:rPr lang="en-US" sz="2500" i="1">
                                  <a:latin typeface="Cambria Math"/>
                                </a:rPr>
                              </m:ctrlPr>
                            </m:dPr>
                            <m:e>
                              <m:r>
                                <a:rPr lang="en-US" sz="2500" i="1">
                                  <a:latin typeface="Cambria Math"/>
                                </a:rPr>
                                <m:t>−0.5</m:t>
                              </m:r>
                            </m:e>
                          </m:d>
                          <m:d>
                            <m:dPr>
                              <m:ctrlPr>
                                <a:rPr lang="en-US" sz="2500" i="1">
                                  <a:latin typeface="Cambria Math"/>
                                </a:rPr>
                              </m:ctrlPr>
                            </m:dPr>
                            <m:e>
                              <m:r>
                                <a:rPr lang="en-US" sz="2500" i="1">
                                  <a:latin typeface="Cambria Math"/>
                                </a:rPr>
                                <m:t>−</m:t>
                              </m:r>
                              <m:r>
                                <a:rPr lang="en-US" sz="2500" b="0" i="1" smtClean="0">
                                  <a:latin typeface="Cambria Math"/>
                                </a:rPr>
                                <m:t>1</m:t>
                              </m:r>
                              <m:r>
                                <a:rPr lang="en-US" sz="2500" i="1">
                                  <a:latin typeface="Cambria Math"/>
                                </a:rPr>
                                <m:t>.5</m:t>
                              </m:r>
                            </m:e>
                          </m:d>
                          <m:d>
                            <m:dPr>
                              <m:ctrlPr>
                                <a:rPr lang="en-US" sz="2500" i="1">
                                  <a:latin typeface="Cambria Math"/>
                                </a:rPr>
                              </m:ctrlPr>
                            </m:dPr>
                            <m:e>
                              <m:r>
                                <a:rPr lang="en-US" sz="2500" i="1">
                                  <a:latin typeface="Cambria Math"/>
                                </a:rPr>
                                <m:t>−</m:t>
                              </m:r>
                              <m:r>
                                <a:rPr lang="en-US" sz="2500" b="0" i="1" smtClean="0">
                                  <a:latin typeface="Cambria Math"/>
                                </a:rPr>
                                <m:t>2</m:t>
                              </m:r>
                              <m:r>
                                <a:rPr lang="en-US" sz="2500" i="1">
                                  <a:latin typeface="Cambria Math"/>
                                </a:rPr>
                                <m:t>.5</m:t>
                              </m:r>
                            </m:e>
                          </m:d>
                        </m:num>
                        <m:den>
                          <m:r>
                            <a:rPr lang="en-US" sz="2500" i="1">
                              <a:latin typeface="Cambria Math"/>
                            </a:rPr>
                            <m:t>3!</m:t>
                          </m:r>
                        </m:den>
                      </m:f>
                      <m:r>
                        <a:rPr lang="en-US" sz="2500" i="1">
                          <a:latin typeface="Cambria Math"/>
                        </a:rPr>
                        <m:t>∗1185</m:t>
                      </m:r>
                    </m:oMath>
                  </m:oMathPara>
                </a14:m>
                <a:endParaRPr lang="en-US" sz="2500" dirty="0"/>
              </a:p>
              <a:p>
                <a:pPr algn="ctr"/>
                <a14:m>
                  <m:oMathPara xmlns:m="http://schemas.openxmlformats.org/officeDocument/2006/math">
                    <m:oMathParaPr>
                      <m:jc m:val="left"/>
                    </m:oMathParaPr>
                    <m:oMath xmlns:m="http://schemas.openxmlformats.org/officeDocument/2006/math">
                      <m:r>
                        <a:rPr lang="en-US" sz="2500" i="1">
                          <a:latin typeface="Cambria Math"/>
                        </a:rPr>
                        <m:t>             =−</m:t>
                      </m:r>
                      <m:r>
                        <a:rPr lang="en-US" sz="2500" b="0" i="1" smtClean="0">
                          <a:latin typeface="Cambria Math"/>
                        </a:rPr>
                        <m:t>370.31</m:t>
                      </m:r>
                    </m:oMath>
                  </m:oMathPara>
                </a14:m>
                <a:endParaRPr lang="en-US" sz="2500" dirty="0"/>
              </a:p>
              <a:p>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685800" y="1295400"/>
                <a:ext cx="7696200" cy="5388013"/>
              </a:xfrm>
              <a:prstGeom prst="rect">
                <a:avLst/>
              </a:prstGeom>
              <a:blipFill rotWithShape="1">
                <a:blip r:embed="rId2"/>
                <a:stretch>
                  <a:fillRect l="-1347" t="-793"/>
                </a:stretch>
              </a:blipFill>
            </p:spPr>
            <p:txBody>
              <a:bodyPr/>
              <a:lstStyle/>
              <a:p>
                <a:r>
                  <a:rPr lang="en-US">
                    <a:noFill/>
                  </a:rPr>
                  <a:t> </a:t>
                </a:r>
              </a:p>
            </p:txBody>
          </p:sp>
        </mc:Fallback>
      </mc:AlternateContent>
    </p:spTree>
    <p:extLst>
      <p:ext uri="{BB962C8B-B14F-4D97-AF65-F5344CB8AC3E}">
        <p14:creationId xmlns:p14="http://schemas.microsoft.com/office/powerpoint/2010/main" xmlns="" val="23472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382000" cy="630942"/>
          </a:xfrm>
          <a:prstGeom prst="rect">
            <a:avLst/>
          </a:prstGeom>
          <a:noFill/>
        </p:spPr>
        <p:txBody>
          <a:bodyPr wrap="square" rtlCol="0">
            <a:spAutoFit/>
          </a:bodyPr>
          <a:lstStyle/>
          <a:p>
            <a:pPr algn="ctr"/>
            <a:r>
              <a:rPr lang="en-US" sz="3500" dirty="0" smtClean="0"/>
              <a:t>Error Calculation</a:t>
            </a:r>
            <a:endParaRPr lang="en-US" sz="3500" dirty="0"/>
          </a:p>
        </p:txBody>
      </p:sp>
      <p:sp>
        <p:nvSpPr>
          <p:cNvPr id="3" name="TextBox 2"/>
          <p:cNvSpPr txBox="1"/>
          <p:nvPr/>
        </p:nvSpPr>
        <p:spPr>
          <a:xfrm>
            <a:off x="685800" y="1295400"/>
            <a:ext cx="7696200" cy="1815882"/>
          </a:xfrm>
          <a:prstGeom prst="rect">
            <a:avLst/>
          </a:prstGeom>
          <a:noFill/>
        </p:spPr>
        <p:txBody>
          <a:bodyPr wrap="square" rtlCol="0">
            <a:spAutoFit/>
          </a:bodyPr>
          <a:lstStyle/>
          <a:p>
            <a:r>
              <a:rPr lang="en-US" sz="2800" dirty="0"/>
              <a:t>So, according to Newton’s Backward Formula the approximate value of death </a:t>
            </a:r>
            <a:r>
              <a:rPr lang="en-US" sz="2800" dirty="0" smtClean="0"/>
              <a:t>in </a:t>
            </a:r>
            <a:r>
              <a:rPr lang="en-US" sz="2800" dirty="0"/>
              <a:t>2014 is 1966</a:t>
            </a:r>
            <a:r>
              <a:rPr lang="en-US" sz="2800" dirty="0" smtClean="0"/>
              <a:t>.</a:t>
            </a:r>
          </a:p>
          <a:p>
            <a:endParaRPr lang="en-US" sz="2800" dirty="0"/>
          </a:p>
          <a:p>
            <a:r>
              <a:rPr lang="en-US" sz="2800" dirty="0" smtClean="0"/>
              <a:t>Answer: </a:t>
            </a:r>
            <a:r>
              <a:rPr lang="en-US" sz="2800" dirty="0"/>
              <a:t>1966</a:t>
            </a:r>
          </a:p>
        </p:txBody>
      </p:sp>
    </p:spTree>
    <p:extLst>
      <p:ext uri="{BB962C8B-B14F-4D97-AF65-F5344CB8AC3E}">
        <p14:creationId xmlns:p14="http://schemas.microsoft.com/office/powerpoint/2010/main" xmlns="" val="3440055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382000" cy="646331"/>
          </a:xfrm>
          <a:prstGeom prst="rect">
            <a:avLst/>
          </a:prstGeom>
          <a:noFill/>
        </p:spPr>
        <p:txBody>
          <a:bodyPr wrap="square" rtlCol="0">
            <a:spAutoFit/>
          </a:bodyPr>
          <a:lstStyle/>
          <a:p>
            <a:pPr algn="ctr"/>
            <a:r>
              <a:rPr lang="pt-BR" sz="3600" b="1" dirty="0" smtClean="0">
                <a:latin typeface="Calibri" panose="020F0502020204030204" pitchFamily="34" charset="0"/>
                <a:cs typeface="Calibri" panose="020F0502020204030204" pitchFamily="34" charset="0"/>
              </a:rPr>
              <a:t>Conclusion</a:t>
            </a:r>
            <a:endParaRPr lang="en-US" sz="3500" dirty="0"/>
          </a:p>
        </p:txBody>
      </p:sp>
      <p:sp>
        <p:nvSpPr>
          <p:cNvPr id="3" name="TextBox 2"/>
          <p:cNvSpPr txBox="1"/>
          <p:nvPr/>
        </p:nvSpPr>
        <p:spPr>
          <a:xfrm>
            <a:off x="685800" y="1295400"/>
            <a:ext cx="7696200" cy="3970318"/>
          </a:xfrm>
          <a:prstGeom prst="rect">
            <a:avLst/>
          </a:prstGeom>
          <a:noFill/>
        </p:spPr>
        <p:txBody>
          <a:bodyPr wrap="square" rtlCol="0">
            <a:spAutoFit/>
          </a:bodyPr>
          <a:lstStyle/>
          <a:p>
            <a:r>
              <a:rPr lang="en-US" sz="2800" dirty="0">
                <a:solidFill>
                  <a:srgbClr val="7030A0"/>
                </a:solidFill>
              </a:rPr>
              <a:t>Newton’s backward interpolation formula is valid for estimating the value of the dependent variable under the following two conditions: </a:t>
            </a:r>
            <a:endParaRPr lang="en-US" sz="2800" dirty="0" smtClean="0">
              <a:solidFill>
                <a:srgbClr val="7030A0"/>
              </a:solidFill>
            </a:endParaRPr>
          </a:p>
          <a:p>
            <a:r>
              <a:rPr lang="en-US" sz="2800" dirty="0" smtClean="0">
                <a:solidFill>
                  <a:srgbClr val="7030A0"/>
                </a:solidFill>
              </a:rPr>
              <a:t> </a:t>
            </a:r>
            <a:endParaRPr lang="en-US" sz="2800" dirty="0">
              <a:solidFill>
                <a:srgbClr val="7030A0"/>
              </a:solidFill>
            </a:endParaRPr>
          </a:p>
          <a:p>
            <a:pPr marL="571500" indent="-571500">
              <a:buAutoNum type="romanLcParenBoth"/>
            </a:pPr>
            <a:r>
              <a:rPr lang="en-US" sz="2800" dirty="0" smtClean="0"/>
              <a:t>Values </a:t>
            </a:r>
            <a:r>
              <a:rPr lang="en-US" sz="2800" dirty="0"/>
              <a:t>of the argument are at equal </a:t>
            </a:r>
            <a:r>
              <a:rPr lang="en-US" sz="2800" dirty="0" smtClean="0"/>
              <a:t>interval</a:t>
            </a:r>
          </a:p>
          <a:p>
            <a:r>
              <a:rPr lang="en-US" sz="2800" dirty="0" smtClean="0"/>
              <a:t>  </a:t>
            </a:r>
            <a:endParaRPr lang="en-US" sz="2800" dirty="0"/>
          </a:p>
          <a:p>
            <a:r>
              <a:rPr lang="en-US" sz="2800" dirty="0"/>
              <a:t>(ii) The value of x corresponding to which the value of y is to be interpolated is in the last half of the series </a:t>
            </a:r>
          </a:p>
        </p:txBody>
      </p:sp>
    </p:spTree>
    <p:extLst>
      <p:ext uri="{BB962C8B-B14F-4D97-AF65-F5344CB8AC3E}">
        <p14:creationId xmlns:p14="http://schemas.microsoft.com/office/powerpoint/2010/main" xmlns="" val="1167467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295400"/>
            <a:ext cx="7848600" cy="3962400"/>
          </a:xfrm>
        </p:spPr>
        <p:txBody>
          <a:bodyPr/>
          <a:lstStyle/>
          <a:p>
            <a:endParaRPr lang="en-US" dirty="0" smtClean="0"/>
          </a:p>
          <a:p>
            <a:pPr marL="0" indent="0" algn="ctr">
              <a:buNone/>
            </a:pPr>
            <a:endParaRPr lang="en-US" sz="6000" dirty="0"/>
          </a:p>
          <a:p>
            <a:pPr marL="0" indent="0" algn="ctr">
              <a:buNone/>
            </a:pPr>
            <a:r>
              <a:rPr lang="en-US" sz="6000" dirty="0" smtClean="0">
                <a:solidFill>
                  <a:schemeClr val="accent4">
                    <a:lumMod val="50000"/>
                  </a:schemeClr>
                </a:solidFill>
              </a:rPr>
              <a:t>THANK YOU</a:t>
            </a:r>
            <a:endParaRPr lang="en-US" sz="6000" dirty="0">
              <a:solidFill>
                <a:schemeClr val="accent4">
                  <a:lumMod val="50000"/>
                </a:schemeClr>
              </a:solidFill>
            </a:endParaRPr>
          </a:p>
        </p:txBody>
      </p:sp>
    </p:spTree>
    <p:extLst>
      <p:ext uri="{BB962C8B-B14F-4D97-AF65-F5344CB8AC3E}">
        <p14:creationId xmlns:p14="http://schemas.microsoft.com/office/powerpoint/2010/main" xmlns="" val="2675478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914400"/>
            <a:ext cx="6629400" cy="2057400"/>
          </a:xfrm>
        </p:spPr>
        <p:txBody>
          <a:bodyPr>
            <a:noAutofit/>
          </a:bodyPr>
          <a:lstStyle/>
          <a:p>
            <a:pPr algn="l"/>
            <a:r>
              <a:rPr lang="en-US" sz="3500" dirty="0">
                <a:solidFill>
                  <a:srgbClr val="00B0F0"/>
                </a:solidFill>
                <a:latin typeface="Cambria" panose="02040503050406030204" pitchFamily="18" charset="0"/>
              </a:rPr>
              <a:t>Presented to</a:t>
            </a:r>
            <a:r>
              <a:rPr lang="en-US" sz="3500" dirty="0">
                <a:solidFill>
                  <a:schemeClr val="accent1">
                    <a:lumMod val="20000"/>
                    <a:lumOff val="80000"/>
                  </a:schemeClr>
                </a:solidFill>
                <a:latin typeface="Cambria" panose="02040503050406030204" pitchFamily="18" charset="0"/>
              </a:rPr>
              <a:t/>
            </a:r>
            <a:br>
              <a:rPr lang="en-US" sz="3500" dirty="0">
                <a:solidFill>
                  <a:schemeClr val="accent1">
                    <a:lumMod val="20000"/>
                    <a:lumOff val="80000"/>
                  </a:schemeClr>
                </a:solidFill>
                <a:latin typeface="Cambria" panose="02040503050406030204" pitchFamily="18" charset="0"/>
              </a:rPr>
            </a:br>
            <a:r>
              <a:rPr lang="en-US" sz="2500" dirty="0">
                <a:solidFill>
                  <a:schemeClr val="bg2">
                    <a:lumMod val="50000"/>
                  </a:schemeClr>
                </a:solidFill>
                <a:latin typeface="Cambria" panose="02040503050406030204" pitchFamily="18" charset="0"/>
              </a:rPr>
              <a:t>Ayesha Siddika</a:t>
            </a:r>
            <a:br>
              <a:rPr lang="en-US" sz="2500" dirty="0">
                <a:solidFill>
                  <a:schemeClr val="bg2">
                    <a:lumMod val="50000"/>
                  </a:schemeClr>
                </a:solidFill>
                <a:latin typeface="Cambria" panose="02040503050406030204" pitchFamily="18" charset="0"/>
              </a:rPr>
            </a:br>
            <a:r>
              <a:rPr lang="en-US" sz="2500" dirty="0" smtClean="0">
                <a:solidFill>
                  <a:schemeClr val="bg2">
                    <a:lumMod val="50000"/>
                  </a:schemeClr>
                </a:solidFill>
                <a:latin typeface="Cambria" panose="02040503050406030204" pitchFamily="18" charset="0"/>
              </a:rPr>
              <a:t>Assistant Professor &amp; Coordinator (Day)</a:t>
            </a:r>
            <a:r>
              <a:rPr lang="en-US" sz="2500" dirty="0">
                <a:solidFill>
                  <a:schemeClr val="bg2">
                    <a:lumMod val="50000"/>
                  </a:schemeClr>
                </a:solidFill>
                <a:latin typeface="Cambria" panose="02040503050406030204" pitchFamily="18" charset="0"/>
              </a:rPr>
              <a:t/>
            </a:r>
            <a:br>
              <a:rPr lang="en-US" sz="2500" dirty="0">
                <a:solidFill>
                  <a:schemeClr val="bg2">
                    <a:lumMod val="50000"/>
                  </a:schemeClr>
                </a:solidFill>
                <a:latin typeface="Cambria" panose="02040503050406030204" pitchFamily="18" charset="0"/>
              </a:rPr>
            </a:br>
            <a:r>
              <a:rPr lang="en-US" sz="2500" dirty="0">
                <a:solidFill>
                  <a:schemeClr val="bg2">
                    <a:lumMod val="50000"/>
                  </a:schemeClr>
                </a:solidFill>
                <a:latin typeface="Cambria" panose="02040503050406030204" pitchFamily="18" charset="0"/>
              </a:rPr>
              <a:t>Department of CSE</a:t>
            </a:r>
          </a:p>
        </p:txBody>
      </p:sp>
      <p:sp>
        <p:nvSpPr>
          <p:cNvPr id="3" name="TextBox 2"/>
          <p:cNvSpPr txBox="1"/>
          <p:nvPr/>
        </p:nvSpPr>
        <p:spPr>
          <a:xfrm>
            <a:off x="3622964" y="4424065"/>
            <a:ext cx="4648200" cy="1400383"/>
          </a:xfrm>
          <a:prstGeom prst="rect">
            <a:avLst/>
          </a:prstGeom>
          <a:noFill/>
        </p:spPr>
        <p:txBody>
          <a:bodyPr wrap="square" rtlCol="0">
            <a:spAutoFit/>
          </a:bodyPr>
          <a:lstStyle/>
          <a:p>
            <a:r>
              <a:rPr lang="en-US" sz="3500" b="1" dirty="0" smtClean="0">
                <a:solidFill>
                  <a:schemeClr val="accent1">
                    <a:lumMod val="20000"/>
                    <a:lumOff val="80000"/>
                  </a:schemeClr>
                </a:solidFill>
                <a:latin typeface="Cambria" panose="02040503050406030204" pitchFamily="18" charset="0"/>
              </a:rPr>
              <a:t>Presented by</a:t>
            </a:r>
            <a:r>
              <a:rPr lang="en-US" sz="2500" b="1" dirty="0" smtClean="0">
                <a:solidFill>
                  <a:schemeClr val="accent3"/>
                </a:solidFill>
                <a:latin typeface="Cambria" panose="02040503050406030204" pitchFamily="18" charset="0"/>
              </a:rPr>
              <a:t/>
            </a:r>
            <a:br>
              <a:rPr lang="en-US" sz="2500" b="1" dirty="0" smtClean="0">
                <a:solidFill>
                  <a:schemeClr val="accent3"/>
                </a:solidFill>
                <a:latin typeface="Cambria" panose="02040503050406030204" pitchFamily="18" charset="0"/>
              </a:rPr>
            </a:br>
            <a:r>
              <a:rPr lang="en-US" sz="2500" b="1" dirty="0" err="1" smtClean="0">
                <a:latin typeface="Cambria" panose="02040503050406030204" pitchFamily="18" charset="0"/>
              </a:rPr>
              <a:t>Mehedi</a:t>
            </a:r>
            <a:r>
              <a:rPr lang="en-US" sz="2500" b="1" dirty="0" smtClean="0">
                <a:latin typeface="Cambria" panose="02040503050406030204" pitchFamily="18" charset="0"/>
              </a:rPr>
              <a:t> </a:t>
            </a:r>
            <a:r>
              <a:rPr lang="en-US" sz="2500" b="1" dirty="0" err="1" smtClean="0">
                <a:latin typeface="Cambria" panose="02040503050406030204" pitchFamily="18" charset="0"/>
              </a:rPr>
              <a:t>Hasan</a:t>
            </a:r>
            <a:r>
              <a:rPr lang="en-US" sz="2500" b="1" dirty="0" smtClean="0">
                <a:latin typeface="Cambria" panose="02040503050406030204" pitchFamily="18" charset="0"/>
              </a:rPr>
              <a:t> - 163432507</a:t>
            </a:r>
          </a:p>
          <a:p>
            <a:r>
              <a:rPr lang="en-US" sz="2500" b="1" dirty="0" err="1" smtClean="0">
                <a:latin typeface="Cambria" panose="02040503050406030204" pitchFamily="18" charset="0"/>
              </a:rPr>
              <a:t>Md</a:t>
            </a:r>
            <a:r>
              <a:rPr lang="en-US" sz="2500" b="1" dirty="0" smtClean="0">
                <a:latin typeface="Cambria" panose="02040503050406030204" pitchFamily="18" charset="0"/>
              </a:rPr>
              <a:t> </a:t>
            </a:r>
            <a:r>
              <a:rPr lang="en-US" sz="2500" b="1" dirty="0" err="1" smtClean="0">
                <a:latin typeface="Cambria" panose="02040503050406030204" pitchFamily="18" charset="0"/>
              </a:rPr>
              <a:t>Tarikul</a:t>
            </a:r>
            <a:r>
              <a:rPr lang="en-US" sz="2500" b="1" dirty="0" smtClean="0">
                <a:latin typeface="Cambria" panose="02040503050406030204" pitchFamily="18" charset="0"/>
              </a:rPr>
              <a:t> Islam -163432568</a:t>
            </a:r>
            <a:endParaRPr lang="en-US" sz="2500" dirty="0"/>
          </a:p>
        </p:txBody>
      </p:sp>
    </p:spTree>
    <p:extLst>
      <p:ext uri="{BB962C8B-B14F-4D97-AF65-F5344CB8AC3E}">
        <p14:creationId xmlns:p14="http://schemas.microsoft.com/office/powerpoint/2010/main" xmlns="" val="888623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133600"/>
            <a:ext cx="7851648" cy="1828800"/>
          </a:xfrm>
        </p:spPr>
        <p:txBody>
          <a:bodyPr>
            <a:normAutofit fontScale="90000"/>
          </a:bodyPr>
          <a:lstStyle/>
          <a:p>
            <a:pPr algn="ctr"/>
            <a:r>
              <a:rPr lang="en-US" dirty="0">
                <a:latin typeface="Calisto MT" panose="02040603050505030304" pitchFamily="18" charset="0"/>
              </a:rPr>
              <a:t>Welcome</a:t>
            </a:r>
            <a:br>
              <a:rPr lang="en-US" dirty="0">
                <a:latin typeface="Calisto MT" panose="02040603050505030304" pitchFamily="18" charset="0"/>
              </a:rPr>
            </a:br>
            <a:r>
              <a:rPr lang="en-US" dirty="0">
                <a:latin typeface="Calisto MT" panose="02040603050505030304" pitchFamily="18" charset="0"/>
              </a:rPr>
              <a:t>to</a:t>
            </a:r>
            <a:br>
              <a:rPr lang="en-US" dirty="0">
                <a:latin typeface="Calisto MT" panose="02040603050505030304" pitchFamily="18" charset="0"/>
              </a:rPr>
            </a:br>
            <a:r>
              <a:rPr lang="en-US" dirty="0" smtClean="0">
                <a:latin typeface="Calisto MT" panose="02040603050505030304" pitchFamily="18" charset="0"/>
              </a:rPr>
              <a:t>Our </a:t>
            </a:r>
            <a:r>
              <a:rPr lang="en-US" dirty="0">
                <a:latin typeface="Calisto MT" panose="02040603050505030304" pitchFamily="18" charset="0"/>
              </a:rPr>
              <a:t>Presentation</a:t>
            </a:r>
            <a:endParaRPr lang="en-US" dirty="0"/>
          </a:p>
        </p:txBody>
      </p:sp>
    </p:spTree>
    <p:extLst>
      <p:ext uri="{BB962C8B-B14F-4D97-AF65-F5344CB8AC3E}">
        <p14:creationId xmlns:p14="http://schemas.microsoft.com/office/powerpoint/2010/main" xmlns="" val="1419541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61109" y="304800"/>
            <a:ext cx="8001000" cy="6401753"/>
          </a:xfrm>
          <a:prstGeom prst="rect">
            <a:avLst/>
          </a:prstGeom>
          <a:noFill/>
        </p:spPr>
        <p:txBody>
          <a:bodyPr wrap="square" rtlCol="0">
            <a:spAutoFit/>
          </a:bodyPr>
          <a:lstStyle/>
          <a:p>
            <a:pPr algn="ctr"/>
            <a:r>
              <a:rPr lang="en-US" sz="3000" dirty="0" smtClean="0"/>
              <a:t>Introduction</a:t>
            </a:r>
          </a:p>
          <a:p>
            <a:pPr algn="ctr"/>
            <a:endParaRPr lang="en-US" sz="3000" dirty="0" smtClean="0"/>
          </a:p>
          <a:p>
            <a:r>
              <a:rPr lang="en-US" sz="2500" dirty="0">
                <a:solidFill>
                  <a:schemeClr val="tx2">
                    <a:lumMod val="10000"/>
                  </a:schemeClr>
                </a:solidFill>
              </a:rPr>
              <a:t>Road accidents have become common affairs nowadays in our country. It occurs frequently in any part of our country. </a:t>
            </a:r>
            <a:r>
              <a:rPr lang="en-US" sz="2500" dirty="0" smtClean="0">
                <a:solidFill>
                  <a:schemeClr val="tx2">
                    <a:lumMod val="10000"/>
                  </a:schemeClr>
                </a:solidFill>
              </a:rPr>
              <a:t>Everyday </a:t>
            </a:r>
            <a:r>
              <a:rPr lang="en-US" sz="2500" dirty="0">
                <a:solidFill>
                  <a:schemeClr val="tx2">
                    <a:lumMod val="10000"/>
                  </a:schemeClr>
                </a:solidFill>
              </a:rPr>
              <a:t>we find the news of road accidents in the newspaper. Road accidents cause a great loss to the people</a:t>
            </a:r>
            <a:r>
              <a:rPr lang="en-US" sz="2500" dirty="0" smtClean="0">
                <a:solidFill>
                  <a:schemeClr val="tx2">
                    <a:lumMod val="10000"/>
                  </a:schemeClr>
                </a:solidFill>
              </a:rPr>
              <a:t>.</a:t>
            </a:r>
          </a:p>
          <a:p>
            <a:r>
              <a:rPr lang="en-US" sz="2500" dirty="0" smtClean="0">
                <a:solidFill>
                  <a:schemeClr val="tx2">
                    <a:lumMod val="10000"/>
                  </a:schemeClr>
                </a:solidFill>
              </a:rPr>
              <a:t>Several reasons are working behind these road accidents. The drivers of the vehicles often do not care the traffic rules. They drive according to their own will. The drivers also try to overtake other vehicles. As a result, accidents occur. Sometimes, unfit vehicles are taken to the roads. These unfit vehicles cause road accidents. The roads and highways of our country are not wide enough. Most of them are narrow. This is another reason for causing road-accidents.</a:t>
            </a:r>
            <a:endParaRPr lang="en-US" sz="2500" dirty="0">
              <a:solidFill>
                <a:schemeClr val="tx2">
                  <a:lumMod val="10000"/>
                </a:schemeClr>
              </a:solidFill>
            </a:endParaRPr>
          </a:p>
        </p:txBody>
      </p:sp>
    </p:spTree>
    <p:extLst>
      <p:ext uri="{BB962C8B-B14F-4D97-AF65-F5344CB8AC3E}">
        <p14:creationId xmlns:p14="http://schemas.microsoft.com/office/powerpoint/2010/main" xmlns="" val="3483653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C:\Users\Tatikul\Desktop\final math\road_crash_3.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09600" y="1371600"/>
            <a:ext cx="7696200" cy="43380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76426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Tatikul\Desktop\final math\45069632_317384742376452_4880404495592325120_n.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876800" y="80689"/>
            <a:ext cx="4167702" cy="6624911"/>
          </a:xfrm>
          <a:prstGeom prst="rect">
            <a:avLst/>
          </a:prstGeom>
          <a:noFill/>
          <a:extLst>
            <a:ext uri="{909E8E84-426E-40DD-AFC4-6F175D3DCCD1}">
              <a14:hiddenFill xmlns:a14="http://schemas.microsoft.com/office/drawing/2010/main" xmlns="">
                <a:solidFill>
                  <a:srgbClr val="FFFFFF"/>
                </a:solidFill>
              </a14:hiddenFill>
            </a:ext>
          </a:extLst>
        </p:spPr>
      </p:pic>
      <p:pic>
        <p:nvPicPr>
          <p:cNvPr id="8195" name="Picture 3" descr="C:\Users\Tatikul\Desktop\final math\45132922_2221855848081607_6821552812271337472_n.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33474" y="76200"/>
            <a:ext cx="4133726" cy="662257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301657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Tatikul\Desktop\final math\road-traffic-accident-in-bangladesh-an-alarming-issue-10-638.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46942" y="1828800"/>
            <a:ext cx="6425458" cy="4824129"/>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685800" y="381000"/>
            <a:ext cx="7848600" cy="1661993"/>
          </a:xfrm>
          <a:prstGeom prst="rect">
            <a:avLst/>
          </a:prstGeom>
          <a:noFill/>
        </p:spPr>
        <p:txBody>
          <a:bodyPr wrap="square" rtlCol="0">
            <a:spAutoFit/>
          </a:bodyPr>
          <a:lstStyle/>
          <a:p>
            <a:r>
              <a:rPr lang="en-US" sz="2800" dirty="0" smtClean="0"/>
              <a:t>Here we represent  a data table of road accident in Bangladesh, we collect it from FIR report 2016 Traffic road accident in Bangladesh</a:t>
            </a:r>
          </a:p>
          <a:p>
            <a:endParaRPr lang="en-US" dirty="0"/>
          </a:p>
        </p:txBody>
      </p:sp>
    </p:spTree>
    <p:extLst>
      <p:ext uri="{BB962C8B-B14F-4D97-AF65-F5344CB8AC3E}">
        <p14:creationId xmlns:p14="http://schemas.microsoft.com/office/powerpoint/2010/main" xmlns="" val="2968748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61109" y="1143000"/>
            <a:ext cx="8001000" cy="4524315"/>
          </a:xfrm>
          <a:prstGeom prst="rect">
            <a:avLst/>
          </a:prstGeom>
          <a:noFill/>
        </p:spPr>
        <p:txBody>
          <a:bodyPr wrap="square" rtlCol="0">
            <a:spAutoFit/>
          </a:bodyPr>
          <a:lstStyle/>
          <a:p>
            <a:r>
              <a:rPr lang="en-US" sz="3200" dirty="0"/>
              <a:t> </a:t>
            </a:r>
            <a:r>
              <a:rPr lang="en-US" sz="3200" dirty="0" smtClean="0"/>
              <a:t>	</a:t>
            </a:r>
            <a:r>
              <a:rPr lang="en-US" sz="3600" dirty="0" smtClean="0"/>
              <a:t>Let </a:t>
            </a:r>
            <a:r>
              <a:rPr lang="en-US" sz="3600" dirty="0"/>
              <a:t>we </a:t>
            </a:r>
            <a:r>
              <a:rPr lang="en-US" sz="3600" dirty="0" smtClean="0"/>
              <a:t>need to find the </a:t>
            </a:r>
            <a:r>
              <a:rPr lang="en-US" sz="3600" dirty="0"/>
              <a:t>data of 2014. If we want to find the approximate data of </a:t>
            </a:r>
            <a:r>
              <a:rPr lang="en-US" sz="3600" dirty="0" smtClean="0"/>
              <a:t>death </a:t>
            </a:r>
            <a:r>
              <a:rPr lang="en-US" sz="3600" dirty="0"/>
              <a:t>in 2014 by the help of those given data, We can easily find it by applying  a numerical </a:t>
            </a:r>
            <a:r>
              <a:rPr lang="en-US" sz="3600" dirty="0" smtClean="0"/>
              <a:t>method called Backward </a:t>
            </a:r>
            <a:r>
              <a:rPr lang="en-US" sz="3600" dirty="0"/>
              <a:t>Interpolation </a:t>
            </a:r>
            <a:r>
              <a:rPr lang="en-US" sz="3600" dirty="0" smtClean="0"/>
              <a:t>Formula. It </a:t>
            </a:r>
            <a:r>
              <a:rPr lang="en-US" sz="3600" dirty="0"/>
              <a:t>is the better solution to find the approximation form those value.  </a:t>
            </a:r>
          </a:p>
        </p:txBody>
      </p:sp>
      <p:sp>
        <p:nvSpPr>
          <p:cNvPr id="2" name="Right Arrow 1"/>
          <p:cNvSpPr/>
          <p:nvPr/>
        </p:nvSpPr>
        <p:spPr>
          <a:xfrm>
            <a:off x="685800" y="1312718"/>
            <a:ext cx="734291"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460459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2" name="TextBox 1"/>
              <p:cNvSpPr txBox="1"/>
              <p:nvPr/>
            </p:nvSpPr>
            <p:spPr>
              <a:xfrm>
                <a:off x="838200" y="838200"/>
                <a:ext cx="7391400" cy="4687502"/>
              </a:xfrm>
              <a:prstGeom prst="rect">
                <a:avLst/>
              </a:prstGeom>
              <a:noFill/>
            </p:spPr>
            <p:txBody>
              <a:bodyPr wrap="square" rtlCol="0">
                <a:spAutoFit/>
              </a:bodyPr>
              <a:lstStyle/>
              <a:p>
                <a:pPr algn="ctr"/>
                <a:r>
                  <a:rPr lang="en-US" sz="3200" dirty="0" smtClean="0">
                    <a:solidFill>
                      <a:schemeClr val="accent3">
                        <a:lumMod val="60000"/>
                        <a:lumOff val="40000"/>
                      </a:schemeClr>
                    </a:solidFill>
                  </a:rPr>
                  <a:t>Backward Interpolation Formula</a:t>
                </a:r>
              </a:p>
              <a:p>
                <a:pPr algn="ctr"/>
                <a:endParaRPr lang="en-US" sz="3200" dirty="0"/>
              </a:p>
              <a:p>
                <a:pPr/>
                <a14:m>
                  <m:oMathPara xmlns:m="http://schemas.openxmlformats.org/officeDocument/2006/math">
                    <m:oMathParaPr>
                      <m:jc m:val="centerGroup"/>
                    </m:oMathParaPr>
                    <m:oMath xmlns:m="http://schemas.openxmlformats.org/officeDocument/2006/math">
                      <m:r>
                        <a:rPr lang="en-US" sz="2500" i="1">
                          <a:latin typeface="Cambria Math"/>
                        </a:rPr>
                        <m:t>𝑓</m:t>
                      </m:r>
                      <m:d>
                        <m:dPr>
                          <m:ctrlPr>
                            <a:rPr lang="en-US" sz="2500" i="1">
                              <a:latin typeface="Cambria Math"/>
                            </a:rPr>
                          </m:ctrlPr>
                        </m:dPr>
                        <m:e>
                          <m:r>
                            <a:rPr lang="en-US" sz="2500" i="1">
                              <a:latin typeface="Cambria Math"/>
                            </a:rPr>
                            <m:t>𝑥</m:t>
                          </m:r>
                        </m:e>
                      </m:d>
                      <m:r>
                        <a:rPr lang="en-US" sz="2500" i="1">
                          <a:latin typeface="Cambria Math"/>
                        </a:rPr>
                        <m:t>=</m:t>
                      </m:r>
                      <m:sSub>
                        <m:sSubPr>
                          <m:ctrlPr>
                            <a:rPr lang="en-US" sz="2500" i="1">
                              <a:latin typeface="Cambria Math"/>
                            </a:rPr>
                          </m:ctrlPr>
                        </m:sSubPr>
                        <m:e>
                          <m:r>
                            <a:rPr lang="en-US" sz="2500" i="1">
                              <a:latin typeface="Cambria Math"/>
                            </a:rPr>
                            <m:t>𝑦</m:t>
                          </m:r>
                        </m:e>
                        <m:sub>
                          <m:r>
                            <a:rPr lang="en-US" sz="2500" i="1">
                              <a:latin typeface="Cambria Math"/>
                            </a:rPr>
                            <m:t>𝑛</m:t>
                          </m:r>
                        </m:sub>
                      </m:sSub>
                      <m:r>
                        <a:rPr lang="en-US" sz="2500" i="1">
                          <a:latin typeface="Cambria Math"/>
                        </a:rPr>
                        <m:t>+</m:t>
                      </m:r>
                      <m:r>
                        <a:rPr lang="en-US" sz="2500" i="1">
                          <a:latin typeface="Cambria Math"/>
                        </a:rPr>
                        <m:t>𝑢</m:t>
                      </m:r>
                      <m:r>
                        <a:rPr lang="en-US" sz="2500">
                          <a:latin typeface="Cambria Math"/>
                        </a:rPr>
                        <m:t>𝛻</m:t>
                      </m:r>
                      <m:sSub>
                        <m:sSubPr>
                          <m:ctrlPr>
                            <a:rPr lang="en-US" sz="2500" i="1">
                              <a:latin typeface="Cambria Math"/>
                            </a:rPr>
                          </m:ctrlPr>
                        </m:sSubPr>
                        <m:e>
                          <m:r>
                            <a:rPr lang="en-US" sz="2500" i="1">
                              <a:latin typeface="Cambria Math"/>
                            </a:rPr>
                            <m:t>𝑦</m:t>
                          </m:r>
                        </m:e>
                        <m:sub>
                          <m:r>
                            <a:rPr lang="en-US" sz="2500" i="1">
                              <a:latin typeface="Cambria Math"/>
                            </a:rPr>
                            <m:t>𝑛</m:t>
                          </m:r>
                        </m:sub>
                      </m:sSub>
                      <m:r>
                        <a:rPr lang="en-US" sz="2500" i="1">
                          <a:latin typeface="Cambria Math"/>
                        </a:rPr>
                        <m:t>+</m:t>
                      </m:r>
                      <m:f>
                        <m:fPr>
                          <m:ctrlPr>
                            <a:rPr lang="en-US" sz="2500" i="1">
                              <a:latin typeface="Cambria Math"/>
                            </a:rPr>
                          </m:ctrlPr>
                        </m:fPr>
                        <m:num>
                          <m:r>
                            <a:rPr lang="en-US" sz="2500" i="1">
                              <a:latin typeface="Cambria Math"/>
                            </a:rPr>
                            <m:t>𝑢</m:t>
                          </m:r>
                          <m:r>
                            <a:rPr lang="en-US" sz="2500" i="1">
                              <a:latin typeface="Cambria Math"/>
                            </a:rPr>
                            <m:t>(</m:t>
                          </m:r>
                          <m:r>
                            <a:rPr lang="en-US" sz="2500" i="1">
                              <a:latin typeface="Cambria Math"/>
                            </a:rPr>
                            <m:t>𝑢</m:t>
                          </m:r>
                          <m:r>
                            <a:rPr lang="en-US" sz="2500" i="1">
                              <a:latin typeface="Cambria Math"/>
                            </a:rPr>
                            <m:t>+1)</m:t>
                          </m:r>
                        </m:num>
                        <m:den>
                          <m:r>
                            <a:rPr lang="en-US" sz="2500" i="1">
                              <a:latin typeface="Cambria Math"/>
                            </a:rPr>
                            <m:t>2!</m:t>
                          </m:r>
                        </m:den>
                      </m:f>
                      <m:sSup>
                        <m:sSupPr>
                          <m:ctrlPr>
                            <a:rPr lang="en-US" sz="2500" i="1">
                              <a:latin typeface="Cambria Math"/>
                            </a:rPr>
                          </m:ctrlPr>
                        </m:sSupPr>
                        <m:e>
                          <m:r>
                            <a:rPr lang="en-US" sz="2500">
                              <a:latin typeface="Cambria Math"/>
                            </a:rPr>
                            <m:t>𝛻</m:t>
                          </m:r>
                        </m:e>
                        <m:sup>
                          <m:r>
                            <a:rPr lang="en-US" sz="2500" i="1">
                              <a:latin typeface="Cambria Math"/>
                            </a:rPr>
                            <m:t>2</m:t>
                          </m:r>
                        </m:sup>
                      </m:sSup>
                      <m:sSub>
                        <m:sSubPr>
                          <m:ctrlPr>
                            <a:rPr lang="en-US" sz="2500" i="1">
                              <a:latin typeface="Cambria Math"/>
                            </a:rPr>
                          </m:ctrlPr>
                        </m:sSubPr>
                        <m:e>
                          <m:r>
                            <a:rPr lang="en-US" sz="2500" i="1">
                              <a:latin typeface="Cambria Math"/>
                            </a:rPr>
                            <m:t>𝑦</m:t>
                          </m:r>
                        </m:e>
                        <m:sub>
                          <m:r>
                            <a:rPr lang="en-US" sz="2500" i="1">
                              <a:latin typeface="Cambria Math"/>
                            </a:rPr>
                            <m:t>𝑛</m:t>
                          </m:r>
                        </m:sub>
                      </m:sSub>
                      <m:r>
                        <a:rPr lang="en-US" sz="2500" i="1">
                          <a:latin typeface="Cambria Math"/>
                        </a:rPr>
                        <m:t>+</m:t>
                      </m:r>
                      <m:f>
                        <m:fPr>
                          <m:ctrlPr>
                            <a:rPr lang="en-US" sz="2500" i="1">
                              <a:latin typeface="Cambria Math"/>
                            </a:rPr>
                          </m:ctrlPr>
                        </m:fPr>
                        <m:num>
                          <m:r>
                            <a:rPr lang="en-US" sz="2500" i="1">
                              <a:latin typeface="Cambria Math"/>
                            </a:rPr>
                            <m:t>𝑢</m:t>
                          </m:r>
                          <m:d>
                            <m:dPr>
                              <m:ctrlPr>
                                <a:rPr lang="en-US" sz="2500" i="1">
                                  <a:latin typeface="Cambria Math"/>
                                </a:rPr>
                              </m:ctrlPr>
                            </m:dPr>
                            <m:e>
                              <m:r>
                                <a:rPr lang="en-US" sz="2500" i="1">
                                  <a:latin typeface="Cambria Math"/>
                                </a:rPr>
                                <m:t>𝑢</m:t>
                              </m:r>
                              <m:r>
                                <a:rPr lang="en-US" sz="2500" i="1">
                                  <a:latin typeface="Cambria Math"/>
                                </a:rPr>
                                <m:t>+1</m:t>
                              </m:r>
                            </m:e>
                          </m:d>
                          <m:r>
                            <a:rPr lang="en-US" sz="2500" i="1">
                              <a:latin typeface="Cambria Math"/>
                            </a:rPr>
                            <m:t>(</m:t>
                          </m:r>
                          <m:r>
                            <a:rPr lang="en-US" sz="2500" i="1">
                              <a:latin typeface="Cambria Math"/>
                            </a:rPr>
                            <m:t>𝑢</m:t>
                          </m:r>
                          <m:r>
                            <a:rPr lang="en-US" sz="2500" i="1">
                              <a:latin typeface="Cambria Math"/>
                            </a:rPr>
                            <m:t>+2)</m:t>
                          </m:r>
                        </m:num>
                        <m:den>
                          <m:r>
                            <a:rPr lang="en-US" sz="2500" i="1">
                              <a:latin typeface="Cambria Math"/>
                            </a:rPr>
                            <m:t>3!</m:t>
                          </m:r>
                        </m:den>
                      </m:f>
                      <m:sSup>
                        <m:sSupPr>
                          <m:ctrlPr>
                            <a:rPr lang="en-US" sz="2500" i="1">
                              <a:latin typeface="Cambria Math"/>
                            </a:rPr>
                          </m:ctrlPr>
                        </m:sSupPr>
                        <m:e>
                          <m:r>
                            <a:rPr lang="en-US" sz="2500">
                              <a:latin typeface="Cambria Math"/>
                            </a:rPr>
                            <m:t>𝛻</m:t>
                          </m:r>
                        </m:e>
                        <m:sup>
                          <m:r>
                            <a:rPr lang="en-US" sz="2500" i="1">
                              <a:latin typeface="Cambria Math"/>
                            </a:rPr>
                            <m:t>3</m:t>
                          </m:r>
                        </m:sup>
                      </m:sSup>
                      <m:sSub>
                        <m:sSubPr>
                          <m:ctrlPr>
                            <a:rPr lang="en-US" sz="2500" i="1">
                              <a:latin typeface="Cambria Math"/>
                            </a:rPr>
                          </m:ctrlPr>
                        </m:sSubPr>
                        <m:e>
                          <m:r>
                            <a:rPr lang="en-US" sz="2500" i="1">
                              <a:latin typeface="Cambria Math"/>
                            </a:rPr>
                            <m:t>𝑦</m:t>
                          </m:r>
                        </m:e>
                        <m:sub>
                          <m:r>
                            <a:rPr lang="en-US" sz="2500" i="1">
                              <a:latin typeface="Cambria Math"/>
                            </a:rPr>
                            <m:t>𝑛</m:t>
                          </m:r>
                        </m:sub>
                      </m:sSub>
                      <m:r>
                        <a:rPr lang="en-US" sz="2500" i="1">
                          <a:latin typeface="Cambria Math"/>
                        </a:rPr>
                        <m:t>+…+  </m:t>
                      </m:r>
                      <m:f>
                        <m:fPr>
                          <m:ctrlPr>
                            <a:rPr lang="en-US" sz="2500" i="1">
                              <a:latin typeface="Cambria Math"/>
                            </a:rPr>
                          </m:ctrlPr>
                        </m:fPr>
                        <m:num>
                          <m:r>
                            <a:rPr lang="en-US" sz="2500" i="1">
                              <a:latin typeface="Cambria Math"/>
                            </a:rPr>
                            <m:t>𝑢</m:t>
                          </m:r>
                          <m:d>
                            <m:dPr>
                              <m:ctrlPr>
                                <a:rPr lang="en-US" sz="2500" i="1">
                                  <a:latin typeface="Cambria Math"/>
                                </a:rPr>
                              </m:ctrlPr>
                            </m:dPr>
                            <m:e>
                              <m:r>
                                <a:rPr lang="en-US" sz="2500" i="1">
                                  <a:latin typeface="Cambria Math"/>
                                </a:rPr>
                                <m:t>𝑢</m:t>
                              </m:r>
                              <m:r>
                                <a:rPr lang="en-US" sz="2500" i="1">
                                  <a:latin typeface="Cambria Math"/>
                                </a:rPr>
                                <m:t>+1</m:t>
                              </m:r>
                            </m:e>
                          </m:d>
                          <m:d>
                            <m:dPr>
                              <m:ctrlPr>
                                <a:rPr lang="en-US" sz="2500" i="1">
                                  <a:latin typeface="Cambria Math"/>
                                </a:rPr>
                              </m:ctrlPr>
                            </m:dPr>
                            <m:e>
                              <m:r>
                                <a:rPr lang="en-US" sz="2500" i="1">
                                  <a:latin typeface="Cambria Math"/>
                                </a:rPr>
                                <m:t>𝑢</m:t>
                              </m:r>
                              <m:r>
                                <a:rPr lang="en-US" sz="2500" i="1">
                                  <a:latin typeface="Cambria Math"/>
                                </a:rPr>
                                <m:t>+2</m:t>
                              </m:r>
                            </m:e>
                          </m:d>
                          <m:r>
                            <a:rPr lang="en-US" sz="2500" i="1">
                              <a:latin typeface="Cambria Math"/>
                            </a:rPr>
                            <m:t>….</m:t>
                          </m:r>
                          <m:d>
                            <m:dPr>
                              <m:ctrlPr>
                                <a:rPr lang="en-US" sz="2500" i="1">
                                  <a:latin typeface="Cambria Math"/>
                                </a:rPr>
                              </m:ctrlPr>
                            </m:dPr>
                            <m:e>
                              <m:r>
                                <a:rPr lang="en-US" sz="2500" i="1">
                                  <a:latin typeface="Cambria Math"/>
                                </a:rPr>
                                <m:t>𝑢</m:t>
                              </m:r>
                              <m:r>
                                <a:rPr lang="en-US" sz="2500" i="1">
                                  <a:latin typeface="Cambria Math"/>
                                </a:rPr>
                                <m:t>+</m:t>
                              </m:r>
                              <m:d>
                                <m:dPr>
                                  <m:ctrlPr>
                                    <a:rPr lang="en-US" sz="2500" i="1">
                                      <a:latin typeface="Cambria Math"/>
                                    </a:rPr>
                                  </m:ctrlPr>
                                </m:dPr>
                                <m:e>
                                  <m:r>
                                    <a:rPr lang="en-US" sz="2500" i="1">
                                      <a:latin typeface="Cambria Math"/>
                                    </a:rPr>
                                    <m:t>𝑛</m:t>
                                  </m:r>
                                  <m:r>
                                    <a:rPr lang="en-US" sz="2500" i="1">
                                      <a:latin typeface="Cambria Math"/>
                                    </a:rPr>
                                    <m:t>−1</m:t>
                                  </m:r>
                                </m:e>
                              </m:d>
                            </m:e>
                          </m:d>
                        </m:num>
                        <m:den>
                          <m:r>
                            <a:rPr lang="en-US" sz="2500" i="1">
                              <a:latin typeface="Cambria Math"/>
                            </a:rPr>
                            <m:t>𝑛</m:t>
                          </m:r>
                          <m:r>
                            <a:rPr lang="en-US" sz="2500" i="1">
                              <a:latin typeface="Cambria Math"/>
                            </a:rPr>
                            <m:t>!</m:t>
                          </m:r>
                        </m:den>
                      </m:f>
                      <m:sSup>
                        <m:sSupPr>
                          <m:ctrlPr>
                            <a:rPr lang="en-US" sz="2500" i="1">
                              <a:latin typeface="Cambria Math"/>
                            </a:rPr>
                          </m:ctrlPr>
                        </m:sSupPr>
                        <m:e>
                          <m:r>
                            <a:rPr lang="en-US" sz="2500">
                              <a:latin typeface="Cambria Math"/>
                            </a:rPr>
                            <m:t>𝛻</m:t>
                          </m:r>
                        </m:e>
                        <m:sup>
                          <m:r>
                            <a:rPr lang="en-US" sz="2500" i="1">
                              <a:latin typeface="Cambria Math"/>
                            </a:rPr>
                            <m:t>𝑛</m:t>
                          </m:r>
                        </m:sup>
                      </m:sSup>
                      <m:sSub>
                        <m:sSubPr>
                          <m:ctrlPr>
                            <a:rPr lang="en-US" sz="2500" i="1">
                              <a:latin typeface="Cambria Math"/>
                            </a:rPr>
                          </m:ctrlPr>
                        </m:sSubPr>
                        <m:e>
                          <m:r>
                            <a:rPr lang="en-US" sz="2500" i="1">
                              <a:latin typeface="Cambria Math"/>
                            </a:rPr>
                            <m:t>𝑦</m:t>
                          </m:r>
                        </m:e>
                        <m:sub>
                          <m:r>
                            <a:rPr lang="en-US" sz="2500" i="1">
                              <a:latin typeface="Cambria Math"/>
                            </a:rPr>
                            <m:t>𝑛</m:t>
                          </m:r>
                        </m:sub>
                      </m:sSub>
                    </m:oMath>
                  </m:oMathPara>
                </a14:m>
                <a:endParaRPr lang="en-US" sz="2500" dirty="0" smtClean="0"/>
              </a:p>
              <a:p>
                <a:endParaRPr lang="en-US" sz="2500" dirty="0"/>
              </a:p>
              <a:p>
                <a:r>
                  <a:rPr lang="en-US" sz="2800" dirty="0"/>
                  <a:t>Where</a:t>
                </a:r>
                <a:r>
                  <a:rPr lang="en-US" sz="2800" dirty="0" smtClean="0"/>
                  <a:t>,</a:t>
                </a:r>
                <a:r>
                  <a:rPr lang="en-US" sz="2800" dirty="0"/>
                  <a:t/>
                </a:r>
                <a14:m>
                  <m:oMath xmlns:m="http://schemas.openxmlformats.org/officeDocument/2006/math">
                    <m:r>
                      <a:rPr lang="en-US" sz="2800" i="1">
                        <a:latin typeface="Cambria Math"/>
                      </a:rPr>
                      <m:t> </m:t>
                    </m:r>
                    <m:r>
                      <a:rPr lang="en-US" sz="2800" i="1">
                        <a:latin typeface="Cambria Math"/>
                      </a:rPr>
                      <m:t>𝑢</m:t>
                    </m:r>
                    <m:r>
                      <a:rPr lang="en-US" sz="2800" i="1">
                        <a:latin typeface="Cambria Math"/>
                      </a:rPr>
                      <m:t>=</m:t>
                    </m:r>
                    <m:f>
                      <m:fPr>
                        <m:ctrlPr>
                          <a:rPr lang="en-US" sz="2800" i="1">
                            <a:latin typeface="Cambria Math"/>
                          </a:rPr>
                        </m:ctrlPr>
                      </m:fPr>
                      <m:num>
                        <m:r>
                          <a:rPr lang="en-US" sz="2800" i="1">
                            <a:latin typeface="Cambria Math"/>
                          </a:rPr>
                          <m:t>𝑥</m:t>
                        </m:r>
                        <m:r>
                          <a:rPr lang="en-US" sz="2800" i="1">
                            <a:latin typeface="Cambria Math"/>
                          </a:rPr>
                          <m:t>−</m:t>
                        </m:r>
                        <m:sSub>
                          <m:sSubPr>
                            <m:ctrlPr>
                              <a:rPr lang="en-US" sz="2800" i="1">
                                <a:latin typeface="Cambria Math"/>
                              </a:rPr>
                            </m:ctrlPr>
                          </m:sSubPr>
                          <m:e>
                            <m:r>
                              <a:rPr lang="en-US" sz="2800" i="1">
                                <a:latin typeface="Cambria Math"/>
                              </a:rPr>
                              <m:t>𝑥</m:t>
                            </m:r>
                          </m:e>
                          <m:sub>
                            <m:r>
                              <a:rPr lang="en-US" sz="2800" i="1">
                                <a:latin typeface="Cambria Math"/>
                              </a:rPr>
                              <m:t>0</m:t>
                            </m:r>
                          </m:sub>
                        </m:sSub>
                      </m:num>
                      <m:den>
                        <m:r>
                          <a:rPr lang="en-US" sz="2800" i="1">
                            <a:latin typeface="Cambria Math"/>
                          </a:rPr>
                          <m:t>h</m:t>
                        </m:r>
                      </m:den>
                    </m:f>
                  </m:oMath>
                </a14:m>
                <a:endParaRPr lang="en-US" sz="2800" dirty="0"/>
              </a:p>
              <a:p>
                <a:endParaRPr lang="en-US" sz="2500" dirty="0"/>
              </a:p>
            </p:txBody>
          </p:sp>
        </mc:Choice>
        <mc:Fallback>
          <p:sp>
            <p:nvSpPr>
              <p:cNvPr id="2" name="TextBox 1"/>
              <p:cNvSpPr txBox="1">
                <a:spLocks noRot="1" noChangeAspect="1" noMove="1" noResize="1" noEditPoints="1" noAdjustHandles="1" noChangeArrowheads="1" noChangeShapeType="1" noTextEdit="1"/>
              </p:cNvSpPr>
              <p:nvPr/>
            </p:nvSpPr>
            <p:spPr>
              <a:xfrm>
                <a:off x="838200" y="838200"/>
                <a:ext cx="7391400" cy="4687502"/>
              </a:xfrm>
              <a:prstGeom prst="rect">
                <a:avLst/>
              </a:prstGeom>
              <a:blipFill rotWithShape="1">
                <a:blip r:embed="rId2"/>
                <a:stretch>
                  <a:fillRect l="-1733" t="-1693"/>
                </a:stretch>
              </a:blipFill>
            </p:spPr>
            <p:txBody>
              <a:bodyPr/>
              <a:lstStyle/>
              <a:p>
                <a:r>
                  <a:rPr lang="en-US">
                    <a:noFill/>
                  </a:rPr>
                  <a:t> </a:t>
                </a:r>
              </a:p>
            </p:txBody>
          </p:sp>
        </mc:Fallback>
      </mc:AlternateContent>
    </p:spTree>
    <p:extLst>
      <p:ext uri="{BB962C8B-B14F-4D97-AF65-F5344CB8AC3E}">
        <p14:creationId xmlns:p14="http://schemas.microsoft.com/office/powerpoint/2010/main" xmlns="" val="2279501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69</TotalTime>
  <Words>281</Words>
  <Application>Microsoft Office PowerPoint</Application>
  <PresentationFormat>On-screen Show (4:3)</PresentationFormat>
  <Paragraphs>62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Presentation ON</vt:lpstr>
      <vt:lpstr>Presented to Ayesha Siddika Assistant Professor &amp; Coordinator (Day) Department of CSE</vt:lpstr>
      <vt:lpstr>Welcome to Our Presentation</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My Presentation</dc:title>
  <dc:creator>Tatikul</dc:creator>
  <cp:lastModifiedBy>LAB-2</cp:lastModifiedBy>
  <cp:revision>32</cp:revision>
  <dcterms:created xsi:type="dcterms:W3CDTF">2018-10-30T11:33:10Z</dcterms:created>
  <dcterms:modified xsi:type="dcterms:W3CDTF">2018-11-05T07:48:13Z</dcterms:modified>
</cp:coreProperties>
</file>