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0" r:id="rId1"/>
  </p:sldMasterIdLst>
  <p:sldIdLst>
    <p:sldId id="259" r:id="rId2"/>
    <p:sldId id="273" r:id="rId3"/>
    <p:sldId id="256" r:id="rId4"/>
    <p:sldId id="261" r:id="rId5"/>
    <p:sldId id="272" r:id="rId6"/>
    <p:sldId id="263" r:id="rId7"/>
    <p:sldId id="274" r:id="rId8"/>
    <p:sldId id="275" r:id="rId9"/>
    <p:sldId id="276" r:id="rId10"/>
    <p:sldId id="265" r:id="rId11"/>
    <p:sldId id="277" r:id="rId12"/>
    <p:sldId id="278" r:id="rId13"/>
    <p:sldId id="279" r:id="rId14"/>
    <p:sldId id="271" r:id="rId15"/>
    <p:sldId id="257"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102"/>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A64F3156-7D1B-45CF-A8BF-963ABB049E1D}" type="datetimeFigureOut">
              <a:rPr lang="en-US" smtClean="0"/>
              <a:pPr/>
              <a:t>05-Nov-18</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BCA4CBB-96D1-4190-BC36-09B3CEFE10F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4F3156-7D1B-45CF-A8BF-963ABB049E1D}" type="datetimeFigureOut">
              <a:rPr lang="en-US" smtClean="0"/>
              <a:pPr/>
              <a:t>05-Nov-18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A4CBB-96D1-4190-BC36-09B3CEFE10F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4F3156-7D1B-45CF-A8BF-963ABB049E1D}" type="datetimeFigureOut">
              <a:rPr lang="en-US" smtClean="0"/>
              <a:pPr/>
              <a:t>05-Nov-18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A4CBB-96D1-4190-BC36-09B3CEFE10F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64F3156-7D1B-45CF-A8BF-963ABB049E1D}" type="datetimeFigureOut">
              <a:rPr lang="en-US" smtClean="0"/>
              <a:pPr/>
              <a:t>05-Nov-18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A4CBB-96D1-4190-BC36-09B3CEFE10F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64F3156-7D1B-45CF-A8BF-963ABB049E1D}" type="datetimeFigureOut">
              <a:rPr lang="en-US" smtClean="0"/>
              <a:pPr/>
              <a:t>05-Nov-18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CA4CBB-96D1-4190-BC36-09B3CEFE10F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64F3156-7D1B-45CF-A8BF-963ABB049E1D}" type="datetimeFigureOut">
              <a:rPr lang="en-US" smtClean="0"/>
              <a:pPr/>
              <a:t>05-Nov-18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A4CBB-96D1-4190-BC36-09B3CEFE10F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A64F3156-7D1B-45CF-A8BF-963ABB049E1D}" type="datetimeFigureOut">
              <a:rPr lang="en-US" smtClean="0"/>
              <a:pPr/>
              <a:t>05-Nov-18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CA4CBB-96D1-4190-BC36-09B3CEFE10F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A64F3156-7D1B-45CF-A8BF-963ABB049E1D}" type="datetimeFigureOut">
              <a:rPr lang="en-US" smtClean="0"/>
              <a:pPr/>
              <a:t>05-Nov-18</a:t>
            </a:fld>
            <a:endParaRPr lang="en-US"/>
          </a:p>
        </p:txBody>
      </p:sp>
      <p:sp>
        <p:nvSpPr>
          <p:cNvPr id="8" name="Slide Number Placeholder 7"/>
          <p:cNvSpPr>
            <a:spLocks noGrp="1"/>
          </p:cNvSpPr>
          <p:nvPr>
            <p:ph type="sldNum" sz="quarter" idx="11"/>
          </p:nvPr>
        </p:nvSpPr>
        <p:spPr/>
        <p:txBody>
          <a:bodyPr/>
          <a:lstStyle/>
          <a:p>
            <a:fld id="{3BCA4CBB-96D1-4190-BC36-09B3CEFE10F9}"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4F3156-7D1B-45CF-A8BF-963ABB049E1D}" type="datetimeFigureOut">
              <a:rPr lang="en-US" smtClean="0"/>
              <a:pPr/>
              <a:t>05-Nov-18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CA4CBB-96D1-4190-BC36-09B3CEFE10F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A64F3156-7D1B-45CF-A8BF-963ABB049E1D}" type="datetimeFigureOut">
              <a:rPr lang="en-US" smtClean="0"/>
              <a:pPr/>
              <a:t>05-Nov-18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3BCA4CBB-96D1-4190-BC36-09B3CEFE10F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A64F3156-7D1B-45CF-A8BF-963ABB049E1D}" type="datetimeFigureOut">
              <a:rPr lang="en-US" smtClean="0"/>
              <a:pPr/>
              <a:t>05-Nov-18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CA4CBB-96D1-4190-BC36-09B3CEFE10F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A64F3156-7D1B-45CF-A8BF-963ABB049E1D}" type="datetimeFigureOut">
              <a:rPr lang="en-US" smtClean="0"/>
              <a:pPr/>
              <a:t>05-Nov-18</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3BCA4CBB-96D1-4190-BC36-09B3CEFE10F9}"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304800"/>
            <a:ext cx="4803648" cy="1158240"/>
          </a:xfrm>
        </p:spPr>
        <p:txBody>
          <a:bodyPr>
            <a:noAutofit/>
          </a:bodyPr>
          <a:lstStyle/>
          <a:p>
            <a:pPr algn="ctr"/>
            <a:r>
              <a:rPr lang="en-US" sz="4400" u="sng" dirty="0" smtClean="0">
                <a:solidFill>
                  <a:schemeClr val="tx1"/>
                </a:solidFill>
              </a:rPr>
              <a:t>Presentation </a:t>
            </a:r>
            <a:br>
              <a:rPr lang="en-US" sz="4400" u="sng" dirty="0" smtClean="0">
                <a:solidFill>
                  <a:schemeClr val="tx1"/>
                </a:solidFill>
              </a:rPr>
            </a:br>
            <a:r>
              <a:rPr lang="en-US" sz="4400" u="sng" dirty="0" smtClean="0">
                <a:solidFill>
                  <a:schemeClr val="tx1"/>
                </a:solidFill>
              </a:rPr>
              <a:t>ON</a:t>
            </a:r>
            <a:endParaRPr lang="en-US" sz="4400" u="sng" dirty="0">
              <a:solidFill>
                <a:schemeClr val="tx1"/>
              </a:solidFill>
            </a:endParaRPr>
          </a:p>
        </p:txBody>
      </p:sp>
      <p:sp>
        <p:nvSpPr>
          <p:cNvPr id="3" name="Subtitle 2"/>
          <p:cNvSpPr>
            <a:spLocks noGrp="1"/>
          </p:cNvSpPr>
          <p:nvPr>
            <p:ph type="subTitle" idx="1"/>
          </p:nvPr>
        </p:nvSpPr>
        <p:spPr>
          <a:xfrm>
            <a:off x="762000" y="2286000"/>
            <a:ext cx="7089648" cy="1219200"/>
          </a:xfrm>
        </p:spPr>
        <p:txBody>
          <a:bodyPr>
            <a:normAutofit fontScale="92500"/>
          </a:bodyPr>
          <a:lstStyle/>
          <a:p>
            <a:pPr algn="ctr"/>
            <a:r>
              <a:rPr lang="en-US" sz="3500" b="1" dirty="0" smtClean="0">
                <a:latin typeface="Tw Cen MT" panose="020B0602020104020603"/>
              </a:rPr>
              <a:t>Find The Pass Rate of HSC Exam of 2010 Using Lagrange Interpolation Formula</a:t>
            </a:r>
            <a:endParaRPr lang="en-US" sz="3500" dirty="0"/>
          </a:p>
        </p:txBody>
      </p:sp>
    </p:spTree>
    <p:extLst>
      <p:ext uri="{BB962C8B-B14F-4D97-AF65-F5344CB8AC3E}">
        <p14:creationId xmlns:p14="http://schemas.microsoft.com/office/powerpoint/2010/main" xmlns="" val="885855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457201" y="943015"/>
            <a:ext cx="8305800" cy="12926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3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Find the pass rate of</a:t>
            </a:r>
            <a:r>
              <a:rPr kumimoji="0" lang="en-US" sz="3000" b="0" i="0" u="none" strike="noStrike" cap="none" normalizeH="0" dirty="0" smtClean="0">
                <a:ln>
                  <a:noFill/>
                </a:ln>
                <a:solidFill>
                  <a:schemeClr val="tx1"/>
                </a:solidFill>
                <a:effectLst/>
                <a:latin typeface="Times New Roman" pitchFamily="18" charset="0"/>
                <a:ea typeface="Calibri" pitchFamily="34" charset="0"/>
                <a:cs typeface="Times New Roman" pitchFamily="18" charset="0"/>
              </a:rPr>
              <a:t> HSC Exam of 2010</a:t>
            </a:r>
            <a:r>
              <a:rPr kumimoji="0" lang="en-US" sz="3000" b="0" i="0" u="none" strike="noStrike" cap="none" normalizeH="0" baseline="0" dirty="0" smtClean="0">
                <a:ln>
                  <a:noFill/>
                </a:ln>
                <a:solidFill>
                  <a:schemeClr val="tx1"/>
                </a:solidFill>
                <a:effectLst/>
                <a:latin typeface="Times New Roman" pitchFamily="18" charset="0"/>
                <a:ea typeface="Calibri" pitchFamily="34" charset="0"/>
                <a:cs typeface="Times New Roman" pitchFamily="18" charset="0"/>
              </a:rPr>
              <a:t> from given table, using Lagrange interpolation formula.</a:t>
            </a:r>
            <a:endParaRPr kumimoji="0" lang="en-US" sz="3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5" name="Right Arrow 4"/>
          <p:cNvSpPr/>
          <p:nvPr/>
        </p:nvSpPr>
        <p:spPr>
          <a:xfrm>
            <a:off x="457201" y="1076727"/>
            <a:ext cx="761999" cy="3710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B0F0"/>
              </a:solidFill>
            </a:endParaRPr>
          </a:p>
        </p:txBody>
      </p:sp>
      <p:graphicFrame>
        <p:nvGraphicFramePr>
          <p:cNvPr id="6" name="Table 5"/>
          <p:cNvGraphicFramePr>
            <a:graphicFrameLocks noGrp="1"/>
          </p:cNvGraphicFramePr>
          <p:nvPr/>
        </p:nvGraphicFramePr>
        <p:xfrm>
          <a:off x="228603" y="3352800"/>
          <a:ext cx="8762997" cy="1676400"/>
        </p:xfrm>
        <a:graphic>
          <a:graphicData uri="http://schemas.openxmlformats.org/drawingml/2006/table">
            <a:tbl>
              <a:tblPr/>
              <a:tblGrid>
                <a:gridCol w="1514997"/>
                <a:gridCol w="1449600"/>
                <a:gridCol w="1449600"/>
                <a:gridCol w="1449600"/>
                <a:gridCol w="1449600"/>
                <a:gridCol w="1449600"/>
              </a:tblGrid>
              <a:tr h="817153">
                <a:tc>
                  <a:txBody>
                    <a:bodyPr/>
                    <a:lstStyle/>
                    <a:p>
                      <a:pPr marL="0" marR="0" algn="ctr">
                        <a:lnSpc>
                          <a:spcPct val="200000"/>
                        </a:lnSpc>
                        <a:spcBef>
                          <a:spcPts val="0"/>
                        </a:spcBef>
                        <a:spcAft>
                          <a:spcPts val="0"/>
                        </a:spcAft>
                        <a:buFontTx/>
                        <a:buNone/>
                      </a:pPr>
                      <a:r>
                        <a:rPr lang="en-US" sz="2400" dirty="0">
                          <a:latin typeface="Times New Roman"/>
                          <a:ea typeface="Calibri"/>
                          <a:cs typeface="Times New Roman"/>
                        </a:rPr>
                        <a:t>Year</a:t>
                      </a:r>
                      <a:endParaRPr lang="en-US" sz="2400" dirty="0">
                        <a:latin typeface="Calibri"/>
                        <a:ea typeface="Calibri"/>
                        <a:cs typeface="Times New Roman"/>
                      </a:endParaRPr>
                    </a:p>
                  </a:txBody>
                  <a:tcPr marL="68260" marR="682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buFontTx/>
                        <a:buNone/>
                      </a:pPr>
                      <a:r>
                        <a:rPr lang="en-US" sz="2400" dirty="0">
                          <a:latin typeface="Times New Roman"/>
                          <a:ea typeface="Calibri"/>
                          <a:cs typeface="Times New Roman"/>
                        </a:rPr>
                        <a:t>2008</a:t>
                      </a:r>
                      <a:endParaRPr lang="en-US" sz="2400" dirty="0">
                        <a:latin typeface="Calibri"/>
                        <a:ea typeface="Calibri"/>
                        <a:cs typeface="Times New Roman"/>
                      </a:endParaRPr>
                    </a:p>
                  </a:txBody>
                  <a:tcPr marL="68260" marR="682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buFontTx/>
                        <a:buNone/>
                      </a:pPr>
                      <a:r>
                        <a:rPr lang="en-US" sz="2400" dirty="0">
                          <a:latin typeface="Times New Roman"/>
                          <a:ea typeface="Calibri"/>
                          <a:cs typeface="Times New Roman"/>
                        </a:rPr>
                        <a:t>2011</a:t>
                      </a:r>
                      <a:endParaRPr lang="en-US" sz="2400" dirty="0">
                        <a:latin typeface="Calibri"/>
                        <a:ea typeface="Calibri"/>
                        <a:cs typeface="Times New Roman"/>
                      </a:endParaRPr>
                    </a:p>
                  </a:txBody>
                  <a:tcPr marL="68260" marR="682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buFontTx/>
                        <a:buNone/>
                      </a:pPr>
                      <a:r>
                        <a:rPr lang="en-US" sz="2400" dirty="0">
                          <a:latin typeface="Times New Roman"/>
                          <a:ea typeface="Calibri"/>
                          <a:cs typeface="Times New Roman"/>
                        </a:rPr>
                        <a:t>2013</a:t>
                      </a:r>
                      <a:endParaRPr lang="en-US" sz="2400" dirty="0">
                        <a:latin typeface="Calibri"/>
                        <a:ea typeface="Calibri"/>
                        <a:cs typeface="Times New Roman"/>
                      </a:endParaRPr>
                    </a:p>
                  </a:txBody>
                  <a:tcPr marL="68260" marR="682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buFontTx/>
                        <a:buNone/>
                      </a:pPr>
                      <a:r>
                        <a:rPr lang="en-US" sz="2400">
                          <a:latin typeface="Times New Roman"/>
                          <a:ea typeface="Calibri"/>
                          <a:cs typeface="Times New Roman"/>
                        </a:rPr>
                        <a:t>2016</a:t>
                      </a:r>
                      <a:endParaRPr lang="en-US" sz="2400">
                        <a:latin typeface="Calibri"/>
                        <a:ea typeface="Calibri"/>
                        <a:cs typeface="Times New Roman"/>
                      </a:endParaRPr>
                    </a:p>
                  </a:txBody>
                  <a:tcPr marL="68260" marR="682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buFontTx/>
                        <a:buNone/>
                      </a:pPr>
                      <a:r>
                        <a:rPr lang="en-US" sz="2400">
                          <a:latin typeface="Times New Roman"/>
                          <a:ea typeface="Calibri"/>
                          <a:cs typeface="Times New Roman"/>
                        </a:rPr>
                        <a:t>2018</a:t>
                      </a:r>
                      <a:endParaRPr lang="en-US" sz="2400">
                        <a:latin typeface="Calibri"/>
                        <a:ea typeface="Calibri"/>
                        <a:cs typeface="Times New Roman"/>
                      </a:endParaRPr>
                    </a:p>
                  </a:txBody>
                  <a:tcPr marL="68260" marR="682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59247">
                <a:tc>
                  <a:txBody>
                    <a:bodyPr/>
                    <a:lstStyle/>
                    <a:p>
                      <a:pPr marL="0" marR="0" algn="ctr">
                        <a:lnSpc>
                          <a:spcPct val="200000"/>
                        </a:lnSpc>
                        <a:spcBef>
                          <a:spcPts val="0"/>
                        </a:spcBef>
                        <a:spcAft>
                          <a:spcPts val="0"/>
                        </a:spcAft>
                        <a:buFontTx/>
                        <a:buNone/>
                      </a:pPr>
                      <a:r>
                        <a:rPr lang="en-US" sz="2400">
                          <a:latin typeface="Times New Roman"/>
                          <a:ea typeface="Calibri"/>
                          <a:cs typeface="Times New Roman"/>
                        </a:rPr>
                        <a:t>Pass rate</a:t>
                      </a:r>
                      <a:endParaRPr lang="en-US" sz="2400">
                        <a:latin typeface="Calibri"/>
                        <a:ea typeface="Calibri"/>
                        <a:cs typeface="Times New Roman"/>
                      </a:endParaRPr>
                    </a:p>
                  </a:txBody>
                  <a:tcPr marL="68260" marR="682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buFontTx/>
                        <a:buNone/>
                      </a:pPr>
                      <a:r>
                        <a:rPr lang="en-US" sz="2400" dirty="0">
                          <a:latin typeface="Times New Roman"/>
                          <a:ea typeface="Calibri"/>
                          <a:cs typeface="Times New Roman"/>
                        </a:rPr>
                        <a:t>76.19</a:t>
                      </a:r>
                      <a:endParaRPr lang="en-US" sz="2400" dirty="0">
                        <a:latin typeface="Calibri"/>
                        <a:ea typeface="Calibri"/>
                        <a:cs typeface="Times New Roman"/>
                      </a:endParaRPr>
                    </a:p>
                  </a:txBody>
                  <a:tcPr marL="68260" marR="682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buFontTx/>
                        <a:buNone/>
                      </a:pPr>
                      <a:r>
                        <a:rPr lang="en-US" sz="2400" dirty="0">
                          <a:latin typeface="Times New Roman"/>
                          <a:ea typeface="Calibri"/>
                          <a:cs typeface="Times New Roman"/>
                        </a:rPr>
                        <a:t>75.08</a:t>
                      </a:r>
                      <a:endParaRPr lang="en-US" sz="2400" dirty="0">
                        <a:latin typeface="Calibri"/>
                        <a:ea typeface="Calibri"/>
                        <a:cs typeface="Times New Roman"/>
                      </a:endParaRPr>
                    </a:p>
                  </a:txBody>
                  <a:tcPr marL="68260" marR="682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buFontTx/>
                        <a:buNone/>
                      </a:pPr>
                      <a:r>
                        <a:rPr lang="en-US" sz="2400">
                          <a:latin typeface="Times New Roman"/>
                          <a:ea typeface="Calibri"/>
                          <a:cs typeface="Times New Roman"/>
                        </a:rPr>
                        <a:t>74.30</a:t>
                      </a:r>
                      <a:endParaRPr lang="en-US" sz="2400">
                        <a:latin typeface="Calibri"/>
                        <a:ea typeface="Calibri"/>
                        <a:cs typeface="Times New Roman"/>
                      </a:endParaRPr>
                    </a:p>
                  </a:txBody>
                  <a:tcPr marL="68260" marR="682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buFontTx/>
                        <a:buNone/>
                      </a:pPr>
                      <a:r>
                        <a:rPr lang="en-US" sz="2400">
                          <a:latin typeface="Times New Roman"/>
                          <a:ea typeface="Calibri"/>
                          <a:cs typeface="Times New Roman"/>
                        </a:rPr>
                        <a:t>74.70</a:t>
                      </a:r>
                      <a:endParaRPr lang="en-US" sz="2400">
                        <a:latin typeface="Calibri"/>
                        <a:ea typeface="Calibri"/>
                        <a:cs typeface="Times New Roman"/>
                      </a:endParaRPr>
                    </a:p>
                  </a:txBody>
                  <a:tcPr marL="68260" marR="682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200000"/>
                        </a:lnSpc>
                        <a:spcBef>
                          <a:spcPts val="0"/>
                        </a:spcBef>
                        <a:spcAft>
                          <a:spcPts val="0"/>
                        </a:spcAft>
                        <a:buFontTx/>
                        <a:buNone/>
                      </a:pPr>
                      <a:r>
                        <a:rPr lang="en-US" sz="2400" dirty="0">
                          <a:latin typeface="Times New Roman"/>
                          <a:ea typeface="Calibri"/>
                          <a:cs typeface="Times New Roman"/>
                        </a:rPr>
                        <a:t>66.64</a:t>
                      </a:r>
                      <a:endParaRPr lang="en-US" sz="2400" dirty="0">
                        <a:latin typeface="Calibri"/>
                        <a:ea typeface="Calibri"/>
                        <a:cs typeface="Times New Roman"/>
                      </a:endParaRPr>
                    </a:p>
                  </a:txBody>
                  <a:tcPr marL="68260" marR="6826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19727752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Solution:</a:t>
            </a:r>
            <a:endParaRPr lang="en-US" u="sng" dirty="0"/>
          </a:p>
        </p:txBody>
      </p:sp>
      <p:sp>
        <p:nvSpPr>
          <p:cNvPr id="3" name="Content Placeholder 2"/>
          <p:cNvSpPr>
            <a:spLocks noGrp="1"/>
          </p:cNvSpPr>
          <p:nvPr>
            <p:ph idx="1"/>
          </p:nvPr>
        </p:nvSpPr>
        <p:spPr>
          <a:xfrm>
            <a:off x="457200" y="1341437"/>
            <a:ext cx="7467600" cy="4525963"/>
          </a:xfrm>
        </p:spPr>
        <p:txBody>
          <a:bodyPr/>
          <a:lstStyle/>
          <a:p>
            <a:pPr>
              <a:buNone/>
            </a:pPr>
            <a:r>
              <a:rPr lang="en-US" dirty="0" smtClean="0"/>
              <a:t>We have</a:t>
            </a:r>
          </a:p>
          <a:p>
            <a:r>
              <a:rPr lang="en-US" sz="2000" i="1" dirty="0" smtClean="0"/>
              <a:t>x0=2008</a:t>
            </a:r>
            <a:r>
              <a:rPr lang="en-US" sz="2000" dirty="0" smtClean="0"/>
              <a:t>,</a:t>
            </a:r>
            <a:r>
              <a:rPr lang="en-US" sz="2000" i="1" dirty="0" smtClean="0"/>
              <a:t> x1=2011, x2=2013</a:t>
            </a:r>
            <a:r>
              <a:rPr lang="en-US" sz="2000" dirty="0" smtClean="0"/>
              <a:t>, </a:t>
            </a:r>
            <a:r>
              <a:rPr lang="en-US" sz="2000" i="1" dirty="0" smtClean="0"/>
              <a:t>x3=2016,x4=2018 and</a:t>
            </a:r>
            <a:endParaRPr lang="en-US" sz="2000" dirty="0" smtClean="0"/>
          </a:p>
          <a:p>
            <a:r>
              <a:rPr lang="en-US" sz="2000" i="1" dirty="0" smtClean="0"/>
              <a:t>y0=76.19, y1=75.08, y2=74.30,  y3 =74.70, y4=66.64,  x=2010 </a:t>
            </a:r>
            <a:endParaRPr lang="en-US" sz="2000" dirty="0" smtClean="0"/>
          </a:p>
          <a:p>
            <a:endParaRPr lang="en-US" b="1" dirty="0" smtClean="0"/>
          </a:p>
        </p:txBody>
      </p:sp>
      <p:pic>
        <p:nvPicPr>
          <p:cNvPr id="8" name="Picture 7" descr="l1.PNG"/>
          <p:cNvPicPr>
            <a:picLocks noChangeAspect="1"/>
          </p:cNvPicPr>
          <p:nvPr/>
        </p:nvPicPr>
        <p:blipFill>
          <a:blip r:embed="rId2"/>
          <a:stretch>
            <a:fillRect/>
          </a:stretch>
        </p:blipFill>
        <p:spPr>
          <a:xfrm>
            <a:off x="0" y="3048000"/>
            <a:ext cx="3962400" cy="3810000"/>
          </a:xfrm>
          <a:prstGeom prst="rect">
            <a:avLst/>
          </a:prstGeom>
        </p:spPr>
      </p:pic>
      <p:pic>
        <p:nvPicPr>
          <p:cNvPr id="9" name="Picture 8" descr="l2.PNG"/>
          <p:cNvPicPr>
            <a:picLocks noChangeAspect="1"/>
          </p:cNvPicPr>
          <p:nvPr/>
        </p:nvPicPr>
        <p:blipFill>
          <a:blip r:embed="rId3"/>
          <a:stretch>
            <a:fillRect/>
          </a:stretch>
        </p:blipFill>
        <p:spPr>
          <a:xfrm>
            <a:off x="4038600" y="3047468"/>
            <a:ext cx="5105400" cy="381053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467600" cy="715962"/>
          </a:xfrm>
        </p:spPr>
        <p:txBody>
          <a:bodyPr>
            <a:normAutofit fontScale="90000"/>
          </a:bodyPr>
          <a:lstStyle/>
          <a:p>
            <a:pPr algn="ctr"/>
            <a:r>
              <a:rPr lang="en-US" u="sng" dirty="0" smtClean="0"/>
              <a:t>MATLAB Code:</a:t>
            </a:r>
            <a:endParaRPr lang="en-US" u="sng" dirty="0"/>
          </a:p>
        </p:txBody>
      </p:sp>
      <p:pic>
        <p:nvPicPr>
          <p:cNvPr id="4" name="Content Placeholder 3" descr="m2.PNG"/>
          <p:cNvPicPr>
            <a:picLocks noGrp="1" noChangeAspect="1"/>
          </p:cNvPicPr>
          <p:nvPr>
            <p:ph idx="1"/>
          </p:nvPr>
        </p:nvPicPr>
        <p:blipFill>
          <a:blip r:embed="rId2"/>
          <a:stretch>
            <a:fillRect/>
          </a:stretch>
        </p:blipFill>
        <p:spPr>
          <a:xfrm>
            <a:off x="457200" y="5029200"/>
            <a:ext cx="8229600" cy="1828800"/>
          </a:xfrm>
        </p:spPr>
      </p:pic>
      <p:pic>
        <p:nvPicPr>
          <p:cNvPr id="5" name="Picture 4" descr="matla.PNG"/>
          <p:cNvPicPr>
            <a:picLocks noChangeAspect="1"/>
          </p:cNvPicPr>
          <p:nvPr/>
        </p:nvPicPr>
        <p:blipFill>
          <a:blip r:embed="rId3"/>
          <a:stretch>
            <a:fillRect/>
          </a:stretch>
        </p:blipFill>
        <p:spPr>
          <a:xfrm>
            <a:off x="533400" y="609600"/>
            <a:ext cx="8077200" cy="44196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77200" cy="2316162"/>
          </a:xfrm>
        </p:spPr>
        <p:txBody>
          <a:bodyPr>
            <a:noAutofit/>
          </a:bodyPr>
          <a:lstStyle/>
          <a:p>
            <a:r>
              <a:rPr lang="en-US" sz="2800" b="1" u="sng" dirty="0" smtClean="0"/>
              <a:t>Advantages:</a:t>
            </a:r>
            <a:r>
              <a:rPr lang="en-US" sz="2800" b="1" dirty="0" smtClean="0"/>
              <a:t/>
            </a:r>
            <a:br>
              <a:rPr lang="en-US" sz="2800" b="1" dirty="0" smtClean="0"/>
            </a:br>
            <a:r>
              <a:rPr lang="en-US" sz="2400" b="1" dirty="0" smtClean="0"/>
              <a:t/>
            </a:r>
            <a:br>
              <a:rPr lang="en-US" sz="2400" b="1" dirty="0" smtClean="0"/>
            </a:br>
            <a:r>
              <a:rPr lang="en-US" sz="2400" dirty="0" smtClean="0"/>
              <a:t> The formula is simple and easy to remember.</a:t>
            </a:r>
            <a:br>
              <a:rPr lang="en-US" sz="2400" dirty="0" smtClean="0"/>
            </a:br>
            <a:r>
              <a:rPr lang="en-US" sz="2400" dirty="0" smtClean="0"/>
              <a:t> There is no need to construct the divided difference table.</a:t>
            </a:r>
            <a:br>
              <a:rPr lang="en-US" sz="2400" dirty="0" smtClean="0"/>
            </a:br>
            <a:r>
              <a:rPr lang="en-US" sz="2400" dirty="0" smtClean="0"/>
              <a:t> The application of the formula is not speedy.</a:t>
            </a:r>
            <a:endParaRPr lang="en-US" sz="2400" dirty="0"/>
          </a:p>
        </p:txBody>
      </p:sp>
      <p:sp>
        <p:nvSpPr>
          <p:cNvPr id="3" name="Content Placeholder 2"/>
          <p:cNvSpPr>
            <a:spLocks noGrp="1"/>
          </p:cNvSpPr>
          <p:nvPr>
            <p:ph idx="1"/>
          </p:nvPr>
        </p:nvSpPr>
        <p:spPr>
          <a:xfrm>
            <a:off x="304800" y="3124200"/>
            <a:ext cx="8001000" cy="2514600"/>
          </a:xfrm>
        </p:spPr>
        <p:txBody>
          <a:bodyPr>
            <a:normAutofit fontScale="47500" lnSpcReduction="20000"/>
          </a:bodyPr>
          <a:lstStyle/>
          <a:p>
            <a:pPr>
              <a:buNone/>
            </a:pPr>
            <a:r>
              <a:rPr lang="en-US" sz="4500" b="1" u="sng" dirty="0" smtClean="0"/>
              <a:t>Disadvantages:</a:t>
            </a:r>
          </a:p>
          <a:p>
            <a:pPr>
              <a:buNone/>
            </a:pPr>
            <a:endParaRPr lang="en-US" sz="3600" b="1" dirty="0" smtClean="0"/>
          </a:p>
          <a:p>
            <a:pPr>
              <a:buNone/>
            </a:pPr>
            <a:r>
              <a:rPr lang="en-US" sz="3200" dirty="0" smtClean="0"/>
              <a:t> </a:t>
            </a:r>
            <a:r>
              <a:rPr lang="en-US" sz="5100" dirty="0" smtClean="0"/>
              <a:t> There is always a chance to committing some error.</a:t>
            </a:r>
          </a:p>
          <a:p>
            <a:pPr>
              <a:buNone/>
            </a:pPr>
            <a:r>
              <a:rPr lang="en-US" sz="5100" dirty="0" smtClean="0"/>
              <a:t> The calculation provide no check whether the functional</a:t>
            </a:r>
          </a:p>
          <a:p>
            <a:pPr>
              <a:buNone/>
            </a:pPr>
            <a:r>
              <a:rPr lang="en-US" sz="5100" dirty="0" smtClean="0"/>
              <a:t> values used the taken correctly or not.</a:t>
            </a:r>
            <a:endParaRPr lang="en-US" sz="51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304800"/>
            <a:ext cx="8382000" cy="646331"/>
          </a:xfrm>
          <a:prstGeom prst="rect">
            <a:avLst/>
          </a:prstGeom>
          <a:noFill/>
        </p:spPr>
        <p:txBody>
          <a:bodyPr wrap="square" rtlCol="0">
            <a:spAutoFit/>
          </a:bodyPr>
          <a:lstStyle/>
          <a:p>
            <a:pPr algn="ctr"/>
            <a:r>
              <a:rPr lang="pt-BR" sz="3600" b="1" u="sng" dirty="0" smtClean="0">
                <a:latin typeface="Calibri" panose="020F0502020204030204" pitchFamily="34" charset="0"/>
                <a:cs typeface="Calibri" panose="020F0502020204030204" pitchFamily="34" charset="0"/>
              </a:rPr>
              <a:t>Conclusion:</a:t>
            </a:r>
            <a:endParaRPr lang="en-US" sz="3500" u="sng" dirty="0"/>
          </a:p>
        </p:txBody>
      </p:sp>
      <p:sp>
        <p:nvSpPr>
          <p:cNvPr id="3" name="TextBox 2"/>
          <p:cNvSpPr txBox="1"/>
          <p:nvPr/>
        </p:nvSpPr>
        <p:spPr>
          <a:xfrm>
            <a:off x="685800" y="1295400"/>
            <a:ext cx="7696200" cy="1815882"/>
          </a:xfrm>
          <a:prstGeom prst="rect">
            <a:avLst/>
          </a:prstGeom>
          <a:noFill/>
        </p:spPr>
        <p:txBody>
          <a:bodyPr wrap="square" rtlCol="0">
            <a:spAutoFit/>
          </a:bodyPr>
          <a:lstStyle/>
          <a:p>
            <a:pPr algn="ctr"/>
            <a:r>
              <a:rPr lang="en-US" sz="2800" dirty="0" smtClean="0"/>
              <a:t> Lagrange has a better performance at the boundaries</a:t>
            </a:r>
          </a:p>
          <a:p>
            <a:pPr algn="ctr"/>
            <a:r>
              <a:rPr lang="en-US" sz="2800" dirty="0" smtClean="0"/>
              <a:t>which makes it more convenient for real time applications.</a:t>
            </a:r>
            <a:endParaRPr lang="en-US" sz="2800" dirty="0"/>
          </a:p>
        </p:txBody>
      </p:sp>
    </p:spTree>
    <p:extLst>
      <p:ext uri="{BB962C8B-B14F-4D97-AF65-F5344CB8AC3E}">
        <p14:creationId xmlns:p14="http://schemas.microsoft.com/office/powerpoint/2010/main" xmlns="" val="11674679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thank-you-2.jpg"/>
          <p:cNvPicPr>
            <a:picLocks noGrp="1" noChangeAspect="1"/>
          </p:cNvPicPr>
          <p:nvPr>
            <p:ph idx="1"/>
          </p:nvPr>
        </p:nvPicPr>
        <p:blipFill>
          <a:blip r:embed="rId2" cstate="print"/>
          <a:stretch>
            <a:fillRect/>
          </a:stretch>
        </p:blipFill>
        <p:spPr>
          <a:xfrm>
            <a:off x="381000" y="533400"/>
            <a:ext cx="8382001" cy="5797550"/>
          </a:xfrm>
        </p:spPr>
      </p:pic>
    </p:spTree>
    <p:extLst>
      <p:ext uri="{BB962C8B-B14F-4D97-AF65-F5344CB8AC3E}">
        <p14:creationId xmlns:p14="http://schemas.microsoft.com/office/powerpoint/2010/main" xmlns="" val="26754785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p:cNvSpPr/>
          <p:nvPr/>
        </p:nvSpPr>
        <p:spPr>
          <a:xfrm>
            <a:off x="0" y="0"/>
            <a:ext cx="7162800" cy="27432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r>
              <a:rPr lang="en-US" sz="4800" dirty="0" smtClean="0">
                <a:solidFill>
                  <a:srgbClr val="00B0F0"/>
                </a:solidFill>
                <a:latin typeface="Cambria" panose="02040503050406030204" pitchFamily="18" charset="0"/>
              </a:rPr>
              <a:t>Presented to:</a:t>
            </a:r>
            <a:r>
              <a:rPr lang="en-US" sz="2400" dirty="0" smtClean="0">
                <a:solidFill>
                  <a:schemeClr val="accent1">
                    <a:lumMod val="20000"/>
                    <a:lumOff val="80000"/>
                  </a:schemeClr>
                </a:solidFill>
                <a:latin typeface="Cambria" panose="02040503050406030204" pitchFamily="18" charset="0"/>
              </a:rPr>
              <a:t/>
            </a:r>
            <a:br>
              <a:rPr lang="en-US" sz="2400" dirty="0" smtClean="0">
                <a:solidFill>
                  <a:schemeClr val="accent1">
                    <a:lumMod val="20000"/>
                    <a:lumOff val="80000"/>
                  </a:schemeClr>
                </a:solidFill>
                <a:latin typeface="Cambria" panose="02040503050406030204" pitchFamily="18" charset="0"/>
              </a:rPr>
            </a:br>
            <a:r>
              <a:rPr lang="en-US" sz="2800" dirty="0" smtClean="0">
                <a:solidFill>
                  <a:schemeClr val="bg2">
                    <a:lumMod val="50000"/>
                  </a:schemeClr>
                </a:solidFill>
                <a:latin typeface="Cambria" panose="02040503050406030204" pitchFamily="18" charset="0"/>
              </a:rPr>
              <a:t>Ayesha </a:t>
            </a:r>
            <a:r>
              <a:rPr lang="en-US" sz="2800" dirty="0" err="1" smtClean="0">
                <a:solidFill>
                  <a:schemeClr val="bg2">
                    <a:lumMod val="50000"/>
                  </a:schemeClr>
                </a:solidFill>
                <a:latin typeface="Cambria" panose="02040503050406030204" pitchFamily="18" charset="0"/>
              </a:rPr>
              <a:t>Siddika</a:t>
            </a:r>
            <a:r>
              <a:rPr lang="en-US" dirty="0" smtClean="0">
                <a:solidFill>
                  <a:schemeClr val="bg2">
                    <a:lumMod val="50000"/>
                  </a:schemeClr>
                </a:solidFill>
                <a:latin typeface="Cambria" panose="02040503050406030204" pitchFamily="18" charset="0"/>
              </a:rPr>
              <a:t/>
            </a:r>
            <a:br>
              <a:rPr lang="en-US" dirty="0" smtClean="0">
                <a:solidFill>
                  <a:schemeClr val="bg2">
                    <a:lumMod val="50000"/>
                  </a:schemeClr>
                </a:solidFill>
                <a:latin typeface="Cambria" panose="02040503050406030204" pitchFamily="18" charset="0"/>
              </a:rPr>
            </a:br>
            <a:r>
              <a:rPr lang="en-US" i="1" dirty="0" smtClean="0">
                <a:solidFill>
                  <a:schemeClr val="bg2">
                    <a:lumMod val="50000"/>
                  </a:schemeClr>
                </a:solidFill>
                <a:latin typeface="Cambria" panose="02040503050406030204" pitchFamily="18" charset="0"/>
              </a:rPr>
              <a:t>Assistant Professor &amp; Co-</a:t>
            </a:r>
            <a:r>
              <a:rPr lang="en-US" i="1" dirty="0" err="1" smtClean="0">
                <a:solidFill>
                  <a:schemeClr val="bg2">
                    <a:lumMod val="50000"/>
                  </a:schemeClr>
                </a:solidFill>
                <a:latin typeface="Cambria" panose="02040503050406030204" pitchFamily="18" charset="0"/>
              </a:rPr>
              <a:t>ordinator</a:t>
            </a:r>
            <a:r>
              <a:rPr lang="en-US" i="1" dirty="0" smtClean="0">
                <a:solidFill>
                  <a:schemeClr val="bg2">
                    <a:lumMod val="50000"/>
                  </a:schemeClr>
                </a:solidFill>
                <a:latin typeface="Cambria" panose="02040503050406030204" pitchFamily="18" charset="0"/>
              </a:rPr>
              <a:t> </a:t>
            </a:r>
            <a:br>
              <a:rPr lang="en-US" i="1" dirty="0" smtClean="0">
                <a:solidFill>
                  <a:schemeClr val="bg2">
                    <a:lumMod val="50000"/>
                  </a:schemeClr>
                </a:solidFill>
                <a:latin typeface="Cambria" panose="02040503050406030204" pitchFamily="18" charset="0"/>
              </a:rPr>
            </a:br>
            <a:r>
              <a:rPr lang="en-US" i="1" dirty="0" smtClean="0">
                <a:solidFill>
                  <a:schemeClr val="bg2">
                    <a:lumMod val="50000"/>
                  </a:schemeClr>
                </a:solidFill>
                <a:latin typeface="Cambria" panose="02040503050406030204" pitchFamily="18" charset="0"/>
              </a:rPr>
              <a:t>Department of CSE</a:t>
            </a:r>
            <a:endParaRPr lang="en-US" i="1" dirty="0"/>
          </a:p>
        </p:txBody>
      </p:sp>
      <p:sp>
        <p:nvSpPr>
          <p:cNvPr id="7" name="Oval 6"/>
          <p:cNvSpPr/>
          <p:nvPr/>
        </p:nvSpPr>
        <p:spPr>
          <a:xfrm>
            <a:off x="4038600" y="3886200"/>
            <a:ext cx="5105400" cy="29718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r"/>
            <a:r>
              <a:rPr lang="en-US" sz="4000" b="1" dirty="0" smtClean="0">
                <a:solidFill>
                  <a:srgbClr val="00B0F0"/>
                </a:solidFill>
                <a:latin typeface="Cambria" panose="02040503050406030204" pitchFamily="18" charset="0"/>
              </a:rPr>
              <a:t>Presented by:</a:t>
            </a:r>
            <a:r>
              <a:rPr lang="en-US" b="1" dirty="0" smtClean="0">
                <a:solidFill>
                  <a:schemeClr val="accent3"/>
                </a:solidFill>
                <a:latin typeface="Cambria" panose="02040503050406030204" pitchFamily="18" charset="0"/>
              </a:rPr>
              <a:t/>
            </a:r>
            <a:br>
              <a:rPr lang="en-US" b="1" dirty="0" smtClean="0">
                <a:solidFill>
                  <a:schemeClr val="accent3"/>
                </a:solidFill>
                <a:latin typeface="Cambria" panose="02040503050406030204" pitchFamily="18" charset="0"/>
              </a:rPr>
            </a:br>
            <a:r>
              <a:rPr lang="en-US" sz="2000" i="1" dirty="0" err="1" smtClean="0">
                <a:latin typeface="Cambria" panose="02040503050406030204" pitchFamily="18" charset="0"/>
              </a:rPr>
              <a:t>Md</a:t>
            </a:r>
            <a:r>
              <a:rPr lang="en-US" sz="2000" i="1" dirty="0" smtClean="0">
                <a:latin typeface="Cambria" panose="02040503050406030204" pitchFamily="18" charset="0"/>
              </a:rPr>
              <a:t> </a:t>
            </a:r>
            <a:r>
              <a:rPr lang="en-US" sz="2000" i="1" dirty="0" err="1" smtClean="0">
                <a:latin typeface="Cambria" panose="02040503050406030204" pitchFamily="18" charset="0"/>
              </a:rPr>
              <a:t>Pias</a:t>
            </a:r>
            <a:r>
              <a:rPr lang="en-US" sz="2000" i="1" dirty="0" smtClean="0">
                <a:latin typeface="Cambria" panose="02040503050406030204" pitchFamily="18" charset="0"/>
              </a:rPr>
              <a:t> </a:t>
            </a:r>
            <a:r>
              <a:rPr lang="en-US" sz="2000" i="1" dirty="0" err="1" smtClean="0">
                <a:latin typeface="Cambria" panose="02040503050406030204" pitchFamily="18" charset="0"/>
              </a:rPr>
              <a:t>Hossain</a:t>
            </a:r>
            <a:r>
              <a:rPr lang="en-US" sz="2000" i="1" dirty="0" smtClean="0">
                <a:latin typeface="Cambria" panose="02040503050406030204" pitchFamily="18" charset="0"/>
              </a:rPr>
              <a:t>- 163432563</a:t>
            </a:r>
          </a:p>
          <a:p>
            <a:pPr algn="r"/>
            <a:r>
              <a:rPr lang="en-US" sz="2000" i="1" dirty="0" err="1" smtClean="0">
                <a:latin typeface="Cambria" panose="02040503050406030204" pitchFamily="18" charset="0"/>
              </a:rPr>
              <a:t>Md</a:t>
            </a:r>
            <a:r>
              <a:rPr lang="en-US" sz="2000" i="1" dirty="0" smtClean="0">
                <a:latin typeface="Cambria" panose="02040503050406030204" pitchFamily="18" charset="0"/>
              </a:rPr>
              <a:t> </a:t>
            </a:r>
            <a:r>
              <a:rPr lang="en-US" sz="2000" i="1" dirty="0" err="1" smtClean="0">
                <a:latin typeface="Cambria" panose="02040503050406030204" pitchFamily="18" charset="0"/>
              </a:rPr>
              <a:t>Rasel</a:t>
            </a:r>
            <a:r>
              <a:rPr lang="en-US" sz="2000" i="1" dirty="0" smtClean="0">
                <a:latin typeface="Cambria" panose="02040503050406030204" pitchFamily="18" charset="0"/>
              </a:rPr>
              <a:t> </a:t>
            </a:r>
            <a:r>
              <a:rPr lang="en-US" sz="2000" i="1" dirty="0" err="1" smtClean="0">
                <a:latin typeface="Cambria" panose="02040503050406030204" pitchFamily="18" charset="0"/>
              </a:rPr>
              <a:t>Hossain</a:t>
            </a:r>
            <a:r>
              <a:rPr lang="en-US" sz="2000" i="1" dirty="0" smtClean="0">
                <a:latin typeface="Cambria" panose="02040503050406030204" pitchFamily="18" charset="0"/>
              </a:rPr>
              <a:t> -163432521</a:t>
            </a:r>
            <a:endParaRPr lang="en-US" sz="2000" i="1" dirty="0"/>
          </a:p>
        </p:txBody>
      </p:sp>
    </p:spTree>
    <p:extLst>
      <p:ext uri="{BB962C8B-B14F-4D97-AF65-F5344CB8AC3E}">
        <p14:creationId xmlns:p14="http://schemas.microsoft.com/office/powerpoint/2010/main" xmlns="" val="8886237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133600"/>
            <a:ext cx="7851648" cy="1828800"/>
          </a:xfrm>
        </p:spPr>
        <p:txBody>
          <a:bodyPr>
            <a:normAutofit fontScale="90000"/>
          </a:bodyPr>
          <a:lstStyle/>
          <a:p>
            <a:pPr algn="ctr"/>
            <a:r>
              <a:rPr lang="en-US" dirty="0">
                <a:solidFill>
                  <a:schemeClr val="tx1"/>
                </a:solidFill>
                <a:latin typeface="Calisto MT" panose="02040603050505030304" pitchFamily="18" charset="0"/>
              </a:rPr>
              <a:t>Welcome</a:t>
            </a:r>
            <a:br>
              <a:rPr lang="en-US" dirty="0">
                <a:solidFill>
                  <a:schemeClr val="tx1"/>
                </a:solidFill>
                <a:latin typeface="Calisto MT" panose="02040603050505030304" pitchFamily="18" charset="0"/>
              </a:rPr>
            </a:br>
            <a:r>
              <a:rPr lang="en-US" dirty="0">
                <a:solidFill>
                  <a:schemeClr val="tx1"/>
                </a:solidFill>
                <a:latin typeface="Calisto MT" panose="02040603050505030304" pitchFamily="18" charset="0"/>
              </a:rPr>
              <a:t>to</a:t>
            </a:r>
            <a:br>
              <a:rPr lang="en-US" dirty="0">
                <a:solidFill>
                  <a:schemeClr val="tx1"/>
                </a:solidFill>
                <a:latin typeface="Calisto MT" panose="02040603050505030304" pitchFamily="18" charset="0"/>
              </a:rPr>
            </a:br>
            <a:r>
              <a:rPr lang="en-US" dirty="0" smtClean="0">
                <a:solidFill>
                  <a:schemeClr val="tx1"/>
                </a:solidFill>
                <a:latin typeface="Calisto MT" panose="02040603050505030304" pitchFamily="18" charset="0"/>
              </a:rPr>
              <a:t>Our </a:t>
            </a:r>
            <a:r>
              <a:rPr lang="en-US" dirty="0">
                <a:solidFill>
                  <a:schemeClr val="tx1"/>
                </a:solidFill>
                <a:latin typeface="Calisto MT" panose="02040603050505030304" pitchFamily="18" charset="0"/>
              </a:rPr>
              <a:t>Presentation</a:t>
            </a:r>
            <a:endParaRPr lang="en-US" dirty="0">
              <a:solidFill>
                <a:schemeClr val="tx1"/>
              </a:solidFill>
            </a:endParaRPr>
          </a:p>
        </p:txBody>
      </p:sp>
    </p:spTree>
    <p:extLst>
      <p:ext uri="{BB962C8B-B14F-4D97-AF65-F5344CB8AC3E}">
        <p14:creationId xmlns:p14="http://schemas.microsoft.com/office/powerpoint/2010/main" xmlns="" val="14195413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61109" y="304800"/>
            <a:ext cx="8001000" cy="6401753"/>
          </a:xfrm>
          <a:prstGeom prst="rect">
            <a:avLst/>
          </a:prstGeom>
          <a:noFill/>
        </p:spPr>
        <p:txBody>
          <a:bodyPr wrap="square" rtlCol="0">
            <a:spAutoFit/>
          </a:bodyPr>
          <a:lstStyle/>
          <a:p>
            <a:pPr algn="ctr"/>
            <a:r>
              <a:rPr lang="en-US" sz="3000" dirty="0" smtClean="0"/>
              <a:t>Introduction</a:t>
            </a:r>
          </a:p>
          <a:p>
            <a:pPr algn="ctr"/>
            <a:endParaRPr lang="en-US" sz="3000" dirty="0" smtClean="0"/>
          </a:p>
          <a:p>
            <a:r>
              <a:rPr lang="en-US" sz="2500" dirty="0"/>
              <a:t>Road accidents have become common affairs nowadays in our country. It occurs frequently in any part of our country. </a:t>
            </a:r>
            <a:r>
              <a:rPr lang="en-US" sz="2500" dirty="0" smtClean="0"/>
              <a:t>Everyday </a:t>
            </a:r>
            <a:r>
              <a:rPr lang="en-US" sz="2500" dirty="0"/>
              <a:t>we find the news of road accidents in the newspaper. Road accidents cause a great loss to the people</a:t>
            </a:r>
            <a:r>
              <a:rPr lang="en-US" sz="2500" dirty="0" smtClean="0"/>
              <a:t>.</a:t>
            </a:r>
          </a:p>
          <a:p>
            <a:r>
              <a:rPr lang="en-US" sz="2500" dirty="0" smtClean="0"/>
              <a:t>Several reasons are working behind these road accidents. The drivers of the vehicles often do not care the traffic rules. They drive according to their own will. The drivers also try to overtake other vehicles. As a result, accidents occur. Sometimes, unfit vehicles are taken to the roads. These unfit vehicles cause road accidents. The roads and highways of our country are not wide enough. Most of them are narrow. This is another reason for causing road-accidents.</a:t>
            </a:r>
            <a:endParaRPr lang="en-US" sz="2500" dirty="0"/>
          </a:p>
        </p:txBody>
      </p:sp>
    </p:spTree>
    <p:extLst>
      <p:ext uri="{BB962C8B-B14F-4D97-AF65-F5344CB8AC3E}">
        <p14:creationId xmlns:p14="http://schemas.microsoft.com/office/powerpoint/2010/main" xmlns="" val="34836530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2" name="Picture 4" descr="C:\Users\Tatikul\Desktop\final math\road_crash_3.jpg"/>
          <p:cNvPicPr>
            <a:picLocks noChangeAspect="1" noChangeArrowheads="1"/>
          </p:cNvPicPr>
          <p:nvPr/>
        </p:nvPicPr>
        <p:blipFill>
          <a:blip r:embed="rId2"/>
          <a:stretch>
            <a:fillRect/>
          </a:stretch>
        </p:blipFill>
        <p:spPr bwMode="auto">
          <a:xfrm>
            <a:off x="381000" y="1027130"/>
            <a:ext cx="8438167" cy="468787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176426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Tatikul\Desktop\final math\road-traffic-accident-in-bangladesh-an-alarming-issue-10-638.jpg"/>
          <p:cNvPicPr>
            <a:picLocks noChangeAspect="1" noChangeArrowheads="1"/>
          </p:cNvPicPr>
          <p:nvPr/>
        </p:nvPicPr>
        <p:blipFill>
          <a:blip r:embed="rId2">
            <a:extLst>
              <a:ext uri="{28A0092B-C50C-407E-A947-70E740481C1C}">
                <a14:useLocalDpi xmlns:a14="http://schemas.microsoft.com/office/drawing/2010/main" xmlns="" val="0"/>
              </a:ext>
            </a:extLst>
          </a:blip>
          <a:srcRect/>
          <a:stretch>
            <a:fillRect/>
          </a:stretch>
        </p:blipFill>
        <p:spPr bwMode="auto">
          <a:xfrm>
            <a:off x="1600200" y="1828800"/>
            <a:ext cx="6425458" cy="4824129"/>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685800" y="381000"/>
            <a:ext cx="7848600" cy="1661993"/>
          </a:xfrm>
          <a:prstGeom prst="rect">
            <a:avLst/>
          </a:prstGeom>
          <a:noFill/>
        </p:spPr>
        <p:txBody>
          <a:bodyPr wrap="square" rtlCol="0">
            <a:spAutoFit/>
          </a:bodyPr>
          <a:lstStyle/>
          <a:p>
            <a:r>
              <a:rPr lang="en-US" sz="2800" dirty="0" smtClean="0"/>
              <a:t>Here we represent  a data table of road accident in Bangladesh, we collect it from FIR report 2016 Traffic road accident in Bangladesh</a:t>
            </a:r>
          </a:p>
          <a:p>
            <a:endParaRPr lang="en-US" dirty="0"/>
          </a:p>
        </p:txBody>
      </p:sp>
    </p:spTree>
    <p:extLst>
      <p:ext uri="{BB962C8B-B14F-4D97-AF65-F5344CB8AC3E}">
        <p14:creationId xmlns:p14="http://schemas.microsoft.com/office/powerpoint/2010/main" xmlns="" val="29687488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7467600" cy="1143000"/>
          </a:xfrm>
        </p:spPr>
        <p:txBody>
          <a:bodyPr>
            <a:normAutofit/>
          </a:bodyPr>
          <a:lstStyle/>
          <a:p>
            <a:r>
              <a:rPr lang="en-US" sz="4000" b="1" u="sng" dirty="0" smtClean="0"/>
              <a:t>About </a:t>
            </a:r>
            <a:r>
              <a:rPr lang="en-US" sz="4000" b="1" u="sng" dirty="0" smtClean="0"/>
              <a:t> Joseph-Louis </a:t>
            </a:r>
            <a:r>
              <a:rPr lang="en-US" sz="4000" b="1" u="sng" dirty="0" smtClean="0"/>
              <a:t>Lagrange</a:t>
            </a:r>
            <a:endParaRPr lang="en-US" sz="4000" b="1" u="sng" dirty="0"/>
          </a:p>
        </p:txBody>
      </p:sp>
      <p:sp>
        <p:nvSpPr>
          <p:cNvPr id="3" name="Content Placeholder 2"/>
          <p:cNvSpPr>
            <a:spLocks noGrp="1"/>
          </p:cNvSpPr>
          <p:nvPr>
            <p:ph idx="1"/>
          </p:nvPr>
        </p:nvSpPr>
        <p:spPr>
          <a:xfrm>
            <a:off x="457200" y="2209800"/>
            <a:ext cx="7467600" cy="4525963"/>
          </a:xfrm>
        </p:spPr>
        <p:txBody>
          <a:bodyPr>
            <a:normAutofit/>
          </a:bodyPr>
          <a:lstStyle/>
          <a:p>
            <a:pPr>
              <a:buNone/>
            </a:pPr>
            <a:r>
              <a:rPr lang="en-US" sz="2400" dirty="0" smtClean="0"/>
              <a:t>Joseph Louis Lagrange (1736 -1813) From `A Short Account of the History of Mathematics' (4</a:t>
            </a:r>
            <a:r>
              <a:rPr lang="en-US" sz="2400" baseline="30000" dirty="0" smtClean="0"/>
              <a:t>th</a:t>
            </a:r>
            <a:r>
              <a:rPr lang="en-US" sz="2400" dirty="0" smtClean="0"/>
              <a:t> edition,1908) by W. W. Rouse Ball. Joseph Louis Lagrange, the greatest mathematician of the eighteenth century, was born at Turin on January 25, 1736, and died at Paris on April 10, 1813.</a:t>
            </a:r>
            <a:endParaRPr lang="en-US" sz="2400" dirty="0"/>
          </a:p>
        </p:txBody>
      </p:sp>
      <p:pic>
        <p:nvPicPr>
          <p:cNvPr id="25602" name="Picture 2" descr="C:\Users\Rasel\Desktop\download.jpg"/>
          <p:cNvPicPr>
            <a:picLocks noChangeAspect="1" noChangeArrowheads="1"/>
          </p:cNvPicPr>
          <p:nvPr/>
        </p:nvPicPr>
        <p:blipFill>
          <a:blip r:embed="rId2"/>
          <a:srcRect/>
          <a:stretch>
            <a:fillRect/>
          </a:stretch>
        </p:blipFill>
        <p:spPr bwMode="auto">
          <a:xfrm>
            <a:off x="7000875" y="1"/>
            <a:ext cx="2143125" cy="2133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smtClean="0"/>
              <a:t>Lagrange interpolation:</a:t>
            </a:r>
            <a:r>
              <a:rPr lang="en-US" b="1" dirty="0" smtClean="0"/>
              <a:t/>
            </a:r>
            <a:br>
              <a:rPr lang="en-US" b="1" dirty="0" smtClean="0"/>
            </a:br>
            <a:endParaRPr lang="en-US" dirty="0"/>
          </a:p>
        </p:txBody>
      </p:sp>
      <p:sp>
        <p:nvSpPr>
          <p:cNvPr id="3" name="Content Placeholder 2"/>
          <p:cNvSpPr>
            <a:spLocks noGrp="1"/>
          </p:cNvSpPr>
          <p:nvPr>
            <p:ph idx="1"/>
          </p:nvPr>
        </p:nvSpPr>
        <p:spPr/>
        <p:txBody>
          <a:bodyPr/>
          <a:lstStyle/>
          <a:p>
            <a:r>
              <a:rPr lang="en-US" dirty="0" smtClean="0"/>
              <a:t>Lagrange polynomials are used for polynomial </a:t>
            </a:r>
            <a:r>
              <a:rPr lang="en-US" dirty="0" err="1" smtClean="0"/>
              <a:t>interpolation.For</a:t>
            </a:r>
            <a:r>
              <a:rPr lang="en-US" dirty="0" smtClean="0"/>
              <a:t> a given set of distinct points </a:t>
            </a:r>
            <a:r>
              <a:rPr lang="en-US" i="1" dirty="0" err="1" smtClean="0"/>
              <a:t>xj</a:t>
            </a:r>
            <a:r>
              <a:rPr lang="en-US" i="1" dirty="0" smtClean="0"/>
              <a:t> and numbers </a:t>
            </a:r>
            <a:r>
              <a:rPr lang="en-US" i="1" dirty="0" err="1" smtClean="0"/>
              <a:t>yj</a:t>
            </a:r>
            <a:r>
              <a:rPr lang="en-US" i="1" dirty="0" smtClean="0"/>
              <a:t>.</a:t>
            </a:r>
          </a:p>
          <a:p>
            <a:r>
              <a:rPr lang="en-US" smtClean="0"/>
              <a:t>Lagrange’s </a:t>
            </a:r>
            <a:r>
              <a:rPr lang="en-US" dirty="0" smtClean="0"/>
              <a:t>interpolation is also an </a:t>
            </a:r>
            <a:r>
              <a:rPr lang="en-US" i="1" dirty="0" smtClean="0"/>
              <a:t>Nth degree polynomial </a:t>
            </a:r>
            <a:r>
              <a:rPr lang="en-US" dirty="0" smtClean="0"/>
              <a:t>approximation to </a:t>
            </a:r>
            <a:r>
              <a:rPr lang="en-US" i="1" dirty="0" smtClean="0"/>
              <a:t>f(x).</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Formula:</a:t>
            </a:r>
            <a:endParaRPr lang="en-US" u="sng" dirty="0"/>
          </a:p>
        </p:txBody>
      </p:sp>
      <p:pic>
        <p:nvPicPr>
          <p:cNvPr id="26626" name="Picture 2" descr="C:\Users\Rasel\Desktop\lagranges-interpolation-formula-7-638.jpg"/>
          <p:cNvPicPr>
            <a:picLocks noGrp="1" noChangeAspect="1" noChangeArrowheads="1"/>
          </p:cNvPicPr>
          <p:nvPr>
            <p:ph idx="1"/>
          </p:nvPr>
        </p:nvPicPr>
        <p:blipFill>
          <a:blip r:embed="rId2"/>
          <a:srcRect/>
          <a:stretch>
            <a:fillRect/>
          </a:stretch>
        </p:blipFill>
        <p:spPr bwMode="auto">
          <a:xfrm>
            <a:off x="1000125" y="1752600"/>
            <a:ext cx="7229475" cy="4521255"/>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chn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177</TotalTime>
  <Words>375</Words>
  <Application>Microsoft Office PowerPoint</Application>
  <PresentationFormat>On-screen Show (4:3)</PresentationFormat>
  <Paragraphs>44</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Technic</vt:lpstr>
      <vt:lpstr>Presentation  ON</vt:lpstr>
      <vt:lpstr>Slide 2</vt:lpstr>
      <vt:lpstr>Welcome to Our Presentation</vt:lpstr>
      <vt:lpstr>Slide 4</vt:lpstr>
      <vt:lpstr>Slide 5</vt:lpstr>
      <vt:lpstr>Slide 6</vt:lpstr>
      <vt:lpstr>About  Joseph-Louis Lagrange</vt:lpstr>
      <vt:lpstr>Lagrange interpolation: </vt:lpstr>
      <vt:lpstr>Formula:</vt:lpstr>
      <vt:lpstr>Slide 10</vt:lpstr>
      <vt:lpstr>Solution:</vt:lpstr>
      <vt:lpstr>MATLAB Code:</vt:lpstr>
      <vt:lpstr>Advantages:   The formula is simple and easy to remember.  There is no need to construct the divided difference table.  The application of the formula is not speedy.</vt:lpstr>
      <vt:lpstr>Slide 14</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My Presentation</dc:title>
  <dc:creator>Tatikul</dc:creator>
  <cp:lastModifiedBy>Rasel</cp:lastModifiedBy>
  <cp:revision>66</cp:revision>
  <dcterms:created xsi:type="dcterms:W3CDTF">2018-10-30T11:33:10Z</dcterms:created>
  <dcterms:modified xsi:type="dcterms:W3CDTF">2018-11-05T13:12:13Z</dcterms:modified>
</cp:coreProperties>
</file>