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7" r:id="rId2"/>
    <p:sldId id="258" r:id="rId3"/>
    <p:sldId id="259" r:id="rId4"/>
    <p:sldId id="260" r:id="rId5"/>
    <p:sldId id="261" r:id="rId6"/>
    <p:sldId id="262" r:id="rId7"/>
    <p:sldId id="263" r:id="rId8"/>
    <p:sldId id="28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53" autoAdjust="0"/>
    <p:restoredTop sz="94660"/>
  </p:normalViewPr>
  <p:slideViewPr>
    <p:cSldViewPr>
      <p:cViewPr varScale="1">
        <p:scale>
          <a:sx n="64" d="100"/>
          <a:sy n="64" d="100"/>
        </p:scale>
        <p:origin x="-151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6452" y="1122363"/>
            <a:ext cx="6751097"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196452" y="3602038"/>
            <a:ext cx="675109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13-Jul-19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4" y="4289373"/>
            <a:ext cx="7775673"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354" y="621321"/>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6"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3"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627459" y="735241"/>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993467" y="2972093"/>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45"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345"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13-Jul-19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47" y="4195899"/>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819015" y="2298987"/>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47" y="4772161"/>
            <a:ext cx="247421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32026" y="4195899"/>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426747" y="2298987"/>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772160"/>
            <a:ext cx="2475252"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80067" y="4195899"/>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6114603" y="2298987"/>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973" y="4772162"/>
            <a:ext cx="2470694"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13-Jul-19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13-Jul-19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13-Jul-19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13-Jul-19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13-Jul-19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13-Jul-19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6353" y="2088320"/>
            <a:ext cx="36593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01502" y="2088320"/>
            <a:ext cx="364916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13-Jul-19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13-Jul-19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13-Jul-19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7921" y="2971800"/>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447330"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68603" y="758881"/>
            <a:ext cx="2441517"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5" y="2971800"/>
            <a:ext cx="4451213"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13-Jul-19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1"/>
            <a:ext cx="776532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13-Jul-19</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838200"/>
            <a:ext cx="7765321" cy="1326321"/>
          </a:xfrm>
        </p:spPr>
        <p:txBody>
          <a:bodyPr>
            <a:normAutofit fontScale="90000"/>
          </a:bodyPr>
          <a:lstStyle/>
          <a:p>
            <a:r>
              <a:rPr lang="en-US" sz="3600" u="sng" dirty="0" smtClean="0">
                <a:effectLst/>
                <a:latin typeface="Times New Roman" pitchFamily="18" charset="0"/>
                <a:cs typeface="Times New Roman" pitchFamily="18" charset="0"/>
              </a:rPr>
              <a:t/>
            </a:r>
            <a:br>
              <a:rPr lang="en-US" sz="3600" u="sng" dirty="0" smtClean="0">
                <a:effectLst/>
                <a:latin typeface="Times New Roman" pitchFamily="18" charset="0"/>
                <a:cs typeface="Times New Roman" pitchFamily="18" charset="0"/>
              </a:rPr>
            </a:br>
            <a:r>
              <a:rPr lang="en-US" sz="3200" u="sng" dirty="0" smtClean="0">
                <a:effectLst/>
                <a:latin typeface="Times New Roman" pitchFamily="18" charset="0"/>
                <a:cs typeface="Times New Roman" pitchFamily="18" charset="0"/>
              </a:rPr>
              <a:t>Presentation </a:t>
            </a:r>
            <a:br>
              <a:rPr lang="en-US" sz="3200" u="sng" dirty="0" smtClean="0">
                <a:effectLst/>
                <a:latin typeface="Times New Roman" pitchFamily="18" charset="0"/>
                <a:cs typeface="Times New Roman" pitchFamily="18" charset="0"/>
              </a:rPr>
            </a:br>
            <a:r>
              <a:rPr lang="en-US" sz="3200" u="sng" dirty="0" smtClean="0">
                <a:effectLst/>
                <a:latin typeface="Times New Roman" pitchFamily="18" charset="0"/>
                <a:cs typeface="Times New Roman" pitchFamily="18" charset="0"/>
              </a:rPr>
              <a:t>ON</a:t>
            </a:r>
            <a:endParaRPr lang="en-US" sz="3200"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0" y="2514600"/>
            <a:ext cx="9144000" cy="3695136"/>
          </a:xfrm>
        </p:spPr>
        <p:txBody>
          <a:bodyPr/>
          <a:lstStyle/>
          <a:p>
            <a:pPr algn="ctr">
              <a:buNone/>
            </a:pPr>
            <a:endParaRPr lang="en-US" sz="2800" b="1" dirty="0" smtClean="0">
              <a:latin typeface="Times New Roman" pitchFamily="18" charset="0"/>
              <a:cs typeface="Times New Roman" pitchFamily="18" charset="0"/>
            </a:endParaRPr>
          </a:p>
          <a:p>
            <a:pPr algn="ctr">
              <a:buNone/>
            </a:pPr>
            <a:endParaRPr lang="en-US" sz="2800" b="1" dirty="0" smtClean="0">
              <a:latin typeface="Times New Roman" pitchFamily="18" charset="0"/>
              <a:cs typeface="Times New Roman" pitchFamily="18" charset="0"/>
            </a:endParaRPr>
          </a:p>
          <a:p>
            <a:pPr algn="ctr">
              <a:buNone/>
            </a:pPr>
            <a:r>
              <a:rPr lang="en-US" sz="3200" b="1" dirty="0" smtClean="0">
                <a:latin typeface="Times New Roman" pitchFamily="18" charset="0"/>
                <a:cs typeface="Times New Roman" pitchFamily="18" charset="0"/>
              </a:rPr>
              <a:t>    RESTAURANT  MANAGEMENT SYSTEM</a:t>
            </a:r>
            <a:endParaRPr lang="en-US" sz="32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479"/>
            <a:ext cx="9144000" cy="1326321"/>
          </a:xfrm>
        </p:spPr>
        <p:txBody>
          <a:bodyPr>
            <a:normAutofit/>
          </a:bodyPr>
          <a:lstStyle/>
          <a:p>
            <a:r>
              <a:rPr lang="en-US" sz="2400" b="0" i="1" dirty="0" smtClean="0">
                <a:effectLst/>
                <a:latin typeface="Times New Roman" pitchFamily="18" charset="0"/>
                <a:cs typeface="Times New Roman" pitchFamily="18" charset="0"/>
              </a:rPr>
              <a:t>Relation with Customer , Order and Item Table:</a:t>
            </a:r>
            <a:r>
              <a:rPr lang="en-US" sz="2400" b="0" dirty="0" smtClean="0">
                <a:effectLst/>
                <a:latin typeface="Times New Roman" pitchFamily="18" charset="0"/>
                <a:cs typeface="Times New Roman" pitchFamily="18" charset="0"/>
              </a:rPr>
              <a:t/>
            </a:r>
            <a:br>
              <a:rPr lang="en-US" sz="2400" b="0" dirty="0" smtClean="0">
                <a:effectLst/>
                <a:latin typeface="Times New Roman" pitchFamily="18" charset="0"/>
                <a:cs typeface="Times New Roman" pitchFamily="18" charset="0"/>
              </a:rPr>
            </a:br>
            <a:endParaRPr lang="en-US" sz="2400" b="0" dirty="0">
              <a:effectLst/>
              <a:latin typeface="Times New Roman" pitchFamily="18" charset="0"/>
              <a:cs typeface="Times New Roman" pitchFamily="18" charset="0"/>
            </a:endParaRPr>
          </a:p>
        </p:txBody>
      </p:sp>
      <p:pic>
        <p:nvPicPr>
          <p:cNvPr id="4" name="Content Placeholder 3" descr="relational model.PNG"/>
          <p:cNvPicPr>
            <a:picLocks noGrp="1" noChangeAspect="1"/>
          </p:cNvPicPr>
          <p:nvPr>
            <p:ph idx="1"/>
          </p:nvPr>
        </p:nvPicPr>
        <p:blipFill>
          <a:blip r:embed="rId2"/>
          <a:stretch>
            <a:fillRect/>
          </a:stretch>
        </p:blipFill>
        <p:spPr>
          <a:xfrm>
            <a:off x="914400" y="1524210"/>
            <a:ext cx="7239000" cy="464799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30921"/>
            <a:ext cx="7765321" cy="1326321"/>
          </a:xfrm>
        </p:spPr>
        <p:txBody>
          <a:bodyPr>
            <a:normAutofit/>
          </a:bodyPr>
          <a:lstStyle/>
          <a:p>
            <a:r>
              <a:rPr lang="en-US" sz="2400" b="0" dirty="0" smtClean="0">
                <a:effectLst/>
                <a:latin typeface="Times New Roman" pitchFamily="18" charset="0"/>
                <a:cs typeface="Times New Roman" pitchFamily="18" charset="0"/>
              </a:rPr>
              <a:t>Relation with Manager,Waiter,Chef and Restaurant:</a:t>
            </a:r>
            <a:endParaRPr lang="en-US" sz="2400" b="0" dirty="0">
              <a:effectLst/>
              <a:latin typeface="Times New Roman" pitchFamily="18" charset="0"/>
              <a:cs typeface="Times New Roman" pitchFamily="18" charset="0"/>
            </a:endParaRPr>
          </a:p>
        </p:txBody>
      </p:sp>
      <p:pic>
        <p:nvPicPr>
          <p:cNvPr id="4" name="Content Placeholder 3" descr="R2.PNG"/>
          <p:cNvPicPr>
            <a:picLocks noGrp="1" noChangeAspect="1"/>
          </p:cNvPicPr>
          <p:nvPr>
            <p:ph idx="1"/>
          </p:nvPr>
        </p:nvPicPr>
        <p:blipFill>
          <a:blip r:embed="rId2"/>
          <a:stretch>
            <a:fillRect/>
          </a:stretch>
        </p:blipFill>
        <p:spPr>
          <a:xfrm>
            <a:off x="990600" y="1520825"/>
            <a:ext cx="7010400" cy="4803775"/>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228600"/>
            <a:ext cx="7765321" cy="1326321"/>
          </a:xfrm>
        </p:spPr>
        <p:txBody>
          <a:bodyPr/>
          <a:lstStyle/>
          <a:p>
            <a:r>
              <a:rPr lang="en-US" u="sng" dirty="0" smtClean="0">
                <a:effectLst/>
                <a:latin typeface="Times New Roman" pitchFamily="18" charset="0"/>
                <a:cs typeface="Times New Roman" pitchFamily="18" charset="0"/>
              </a:rPr>
              <a:t>E-R DIAGRAM</a:t>
            </a:r>
            <a:endParaRPr lang="en-US" dirty="0">
              <a:effectLst/>
              <a:latin typeface="Times New Roman" pitchFamily="18" charset="0"/>
              <a:cs typeface="Times New Roman" pitchFamily="18" charset="0"/>
            </a:endParaRPr>
          </a:p>
        </p:txBody>
      </p:sp>
      <p:pic>
        <p:nvPicPr>
          <p:cNvPr id="4" name="Content Placeholder 3" descr="Capture.JPG"/>
          <p:cNvPicPr>
            <a:picLocks noGrp="1"/>
          </p:cNvPicPr>
          <p:nvPr>
            <p:ph idx="1"/>
          </p:nvPr>
        </p:nvPicPr>
        <p:blipFill>
          <a:blip r:embed="rId2" cstate="print"/>
          <a:stretch>
            <a:fillRect/>
          </a:stretch>
        </p:blipFill>
        <p:spPr>
          <a:xfrm>
            <a:off x="762000" y="1143000"/>
            <a:ext cx="7696200" cy="53340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152400"/>
            <a:ext cx="7765321" cy="1326321"/>
          </a:xfrm>
        </p:spPr>
        <p:txBody>
          <a:bodyPr/>
          <a:lstStyle/>
          <a:p>
            <a:r>
              <a:rPr lang="en-US" u="sng" dirty="0" smtClean="0">
                <a:effectLst/>
                <a:latin typeface="Times New Roman" pitchFamily="18" charset="0"/>
                <a:cs typeface="Times New Roman" pitchFamily="18" charset="0"/>
              </a:rPr>
              <a:t>TABLE CREATE WITH VALUE</a:t>
            </a:r>
            <a:r>
              <a:rPr lang="en-US" dirty="0" smtClean="0">
                <a:effectLst/>
                <a:latin typeface="Times New Roman" pitchFamily="18" charset="0"/>
                <a:cs typeface="Times New Roman" pitchFamily="18" charset="0"/>
              </a:rPr>
              <a:t/>
            </a:r>
            <a:br>
              <a:rPr lang="en-US" dirty="0" smtClean="0">
                <a:effectLst/>
                <a:latin typeface="Times New Roman" pitchFamily="18" charset="0"/>
                <a:cs typeface="Times New Roman" pitchFamily="18" charset="0"/>
              </a:rPr>
            </a:br>
            <a:endParaRPr lang="en-US" dirty="0">
              <a:effectLst/>
              <a:latin typeface="Times New Roman" pitchFamily="18" charset="0"/>
              <a:cs typeface="Times New Roman" pitchFamily="18" charset="0"/>
            </a:endParaRPr>
          </a:p>
        </p:txBody>
      </p:sp>
      <p:pic>
        <p:nvPicPr>
          <p:cNvPr id="4" name="Content Placeholder 3" descr="0.JPG"/>
          <p:cNvPicPr>
            <a:picLocks noGrp="1"/>
          </p:cNvPicPr>
          <p:nvPr>
            <p:ph idx="1"/>
          </p:nvPr>
        </p:nvPicPr>
        <p:blipFill>
          <a:blip r:embed="rId2" cstate="print"/>
          <a:stretch>
            <a:fillRect/>
          </a:stretch>
        </p:blipFill>
        <p:spPr>
          <a:xfrm>
            <a:off x="152400" y="609600"/>
            <a:ext cx="8763000" cy="3048000"/>
          </a:xfrm>
          <a:prstGeom prst="rect">
            <a:avLst/>
          </a:prstGeom>
        </p:spPr>
      </p:pic>
      <p:pic>
        <p:nvPicPr>
          <p:cNvPr id="5" name="Picture 4" descr="2.JPG"/>
          <p:cNvPicPr/>
          <p:nvPr/>
        </p:nvPicPr>
        <p:blipFill>
          <a:blip r:embed="rId3" cstate="print"/>
          <a:stretch>
            <a:fillRect/>
          </a:stretch>
        </p:blipFill>
        <p:spPr>
          <a:xfrm>
            <a:off x="3352800" y="3810000"/>
            <a:ext cx="3227730" cy="2895600"/>
          </a:xfrm>
          <a:prstGeom prst="rect">
            <a:avLst/>
          </a:prstGeom>
        </p:spPr>
      </p:pic>
      <p:pic>
        <p:nvPicPr>
          <p:cNvPr id="6" name="Picture 5" descr="4.JPG"/>
          <p:cNvPicPr/>
          <p:nvPr/>
        </p:nvPicPr>
        <p:blipFill>
          <a:blip r:embed="rId4" cstate="print"/>
          <a:stretch>
            <a:fillRect/>
          </a:stretch>
        </p:blipFill>
        <p:spPr>
          <a:xfrm>
            <a:off x="6644640" y="3810000"/>
            <a:ext cx="2270760" cy="1516380"/>
          </a:xfrm>
          <a:prstGeom prst="rect">
            <a:avLst/>
          </a:prstGeom>
        </p:spPr>
      </p:pic>
      <p:pic>
        <p:nvPicPr>
          <p:cNvPr id="7" name="Picture 6" descr="1.JPG"/>
          <p:cNvPicPr/>
          <p:nvPr/>
        </p:nvPicPr>
        <p:blipFill>
          <a:blip r:embed="rId5" cstate="print"/>
          <a:stretch>
            <a:fillRect/>
          </a:stretch>
        </p:blipFill>
        <p:spPr>
          <a:xfrm>
            <a:off x="152400" y="3810000"/>
            <a:ext cx="3102000" cy="2895600"/>
          </a:xfrm>
          <a:prstGeom prst="rect">
            <a:avLst/>
          </a:prstGeom>
        </p:spPr>
      </p:pic>
      <p:pic>
        <p:nvPicPr>
          <p:cNvPr id="8" name="Picture 7" descr="3.JPG"/>
          <p:cNvPicPr/>
          <p:nvPr/>
        </p:nvPicPr>
        <p:blipFill>
          <a:blip r:embed="rId6" cstate="print"/>
          <a:stretch>
            <a:fillRect/>
          </a:stretch>
        </p:blipFill>
        <p:spPr>
          <a:xfrm>
            <a:off x="6629400" y="5433060"/>
            <a:ext cx="2286000" cy="127254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5.JPG"/>
          <p:cNvPicPr>
            <a:picLocks noGrp="1"/>
          </p:cNvPicPr>
          <p:nvPr>
            <p:ph idx="1"/>
          </p:nvPr>
        </p:nvPicPr>
        <p:blipFill>
          <a:blip r:embed="rId2" cstate="print"/>
          <a:stretch>
            <a:fillRect/>
          </a:stretch>
        </p:blipFill>
        <p:spPr>
          <a:xfrm>
            <a:off x="381000" y="228600"/>
            <a:ext cx="2971800" cy="2667000"/>
          </a:xfrm>
          <a:prstGeom prst="rect">
            <a:avLst/>
          </a:prstGeom>
        </p:spPr>
      </p:pic>
      <p:pic>
        <p:nvPicPr>
          <p:cNvPr id="5" name="Picture 4" descr="6.JPG"/>
          <p:cNvPicPr/>
          <p:nvPr/>
        </p:nvPicPr>
        <p:blipFill>
          <a:blip r:embed="rId3" cstate="print"/>
          <a:stretch>
            <a:fillRect/>
          </a:stretch>
        </p:blipFill>
        <p:spPr>
          <a:xfrm>
            <a:off x="3504217" y="228600"/>
            <a:ext cx="5411183" cy="2667000"/>
          </a:xfrm>
          <a:prstGeom prst="rect">
            <a:avLst/>
          </a:prstGeom>
        </p:spPr>
      </p:pic>
      <p:pic>
        <p:nvPicPr>
          <p:cNvPr id="6" name="Picture 5" descr="7.JPG"/>
          <p:cNvPicPr/>
          <p:nvPr/>
        </p:nvPicPr>
        <p:blipFill>
          <a:blip r:embed="rId4" cstate="print"/>
          <a:stretch>
            <a:fillRect/>
          </a:stretch>
        </p:blipFill>
        <p:spPr>
          <a:xfrm>
            <a:off x="381000" y="3048000"/>
            <a:ext cx="8534400" cy="35814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765321" cy="1402521"/>
          </a:xfrm>
        </p:spPr>
        <p:txBody>
          <a:bodyPr>
            <a:noAutofit/>
          </a:bodyPr>
          <a:lstStyle/>
          <a:p>
            <a:r>
              <a:rPr lang="en-US" u="sng" dirty="0" smtClean="0">
                <a:effectLst/>
                <a:latin typeface="Times New Roman" pitchFamily="18" charset="0"/>
                <a:cs typeface="Times New Roman" pitchFamily="18" charset="0"/>
              </a:rPr>
              <a:t>SNAPSHOTS WITH QUERY AND OUTPUTS</a:t>
            </a:r>
            <a:r>
              <a:rPr lang="en-US" dirty="0" smtClean="0">
                <a:effectLst/>
                <a:latin typeface="Times New Roman" pitchFamily="18" charset="0"/>
                <a:cs typeface="Times New Roman" pitchFamily="18" charset="0"/>
              </a:rPr>
              <a:t/>
            </a:r>
            <a:br>
              <a:rPr lang="en-US" dirty="0" smtClean="0">
                <a:effectLst/>
                <a:latin typeface="Times New Roman" pitchFamily="18" charset="0"/>
                <a:cs typeface="Times New Roman" pitchFamily="18" charset="0"/>
              </a:rPr>
            </a:br>
            <a:endParaRPr lang="en-US" dirty="0">
              <a:effectLst/>
              <a:latin typeface="Times New Roman" pitchFamily="18" charset="0"/>
              <a:cs typeface="Times New Roman" pitchFamily="18" charset="0"/>
            </a:endParaRPr>
          </a:p>
        </p:txBody>
      </p:sp>
      <p:sp>
        <p:nvSpPr>
          <p:cNvPr id="1025" name="Rectangle 1"/>
          <p:cNvSpPr>
            <a:spLocks noChangeArrowheads="1"/>
          </p:cNvSpPr>
          <p:nvPr/>
        </p:nvSpPr>
        <p:spPr bwMode="auto">
          <a:xfrm>
            <a:off x="2667000" y="1138535"/>
            <a:ext cx="3292888"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Select </a:t>
            </a:r>
            <a:r>
              <a:rPr kumimoji="0" lang="en-US" sz="20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Query</a:t>
            </a:r>
            <a:r>
              <a:rPr kumimoji="0" lang="en-US" sz="240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Output: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Content Placeholder 4" descr="All employe list.JPG"/>
          <p:cNvPicPr>
            <a:picLocks noGrp="1"/>
          </p:cNvPicPr>
          <p:nvPr>
            <p:ph idx="1"/>
          </p:nvPr>
        </p:nvPicPr>
        <p:blipFill>
          <a:blip r:embed="rId2" cstate="print"/>
          <a:stretch>
            <a:fillRect/>
          </a:stretch>
        </p:blipFill>
        <p:spPr>
          <a:xfrm>
            <a:off x="277967" y="1842251"/>
            <a:ext cx="8637433" cy="4710949"/>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76200"/>
            <a:ext cx="7765321" cy="1326321"/>
          </a:xfrm>
        </p:spPr>
        <p:txBody>
          <a:bodyPr>
            <a:normAutofit/>
          </a:bodyPr>
          <a:lstStyle/>
          <a:p>
            <a:r>
              <a:rPr lang="en-US" sz="2400" i="1" dirty="0" smtClean="0">
                <a:effectLst/>
                <a:latin typeface="Times New Roman" pitchFamily="18" charset="0"/>
                <a:cs typeface="Times New Roman" pitchFamily="18" charset="0"/>
              </a:rPr>
              <a:t>Case Query and Output:</a:t>
            </a:r>
            <a:r>
              <a:rPr lang="en-US" sz="2400" dirty="0" smtClean="0">
                <a:effectLst/>
                <a:latin typeface="Times New Roman" pitchFamily="18" charset="0"/>
                <a:cs typeface="Times New Roman" pitchFamily="18" charset="0"/>
              </a:rPr>
              <a:t/>
            </a:r>
            <a:br>
              <a:rPr lang="en-US" sz="2400" dirty="0" smtClean="0">
                <a:effectLst/>
                <a:latin typeface="Times New Roman" pitchFamily="18" charset="0"/>
                <a:cs typeface="Times New Roman" pitchFamily="18" charset="0"/>
              </a:rPr>
            </a:br>
            <a:endParaRPr lang="en-US" sz="2400" dirty="0">
              <a:effectLst/>
              <a:latin typeface="Times New Roman" pitchFamily="18" charset="0"/>
              <a:cs typeface="Times New Roman" pitchFamily="18" charset="0"/>
            </a:endParaRPr>
          </a:p>
        </p:txBody>
      </p:sp>
      <p:pic>
        <p:nvPicPr>
          <p:cNvPr id="4" name="Content Placeholder 3" descr="case.JPG"/>
          <p:cNvPicPr>
            <a:picLocks noGrp="1"/>
          </p:cNvPicPr>
          <p:nvPr>
            <p:ph idx="1"/>
          </p:nvPr>
        </p:nvPicPr>
        <p:blipFill>
          <a:blip r:embed="rId2" cstate="print"/>
          <a:stretch>
            <a:fillRect/>
          </a:stretch>
        </p:blipFill>
        <p:spPr>
          <a:xfrm>
            <a:off x="231182" y="1066800"/>
            <a:ext cx="8760418" cy="54864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0"/>
            <a:ext cx="7765321" cy="1326321"/>
          </a:xfrm>
        </p:spPr>
        <p:txBody>
          <a:bodyPr>
            <a:normAutofit/>
          </a:bodyPr>
          <a:lstStyle/>
          <a:p>
            <a:r>
              <a:rPr lang="en-US" sz="2400" i="1" dirty="0" smtClean="0">
                <a:effectLst/>
                <a:latin typeface="Times New Roman" pitchFamily="18" charset="0"/>
                <a:cs typeface="Times New Roman" pitchFamily="18" charset="0"/>
              </a:rPr>
              <a:t>Inner Join Three Table with Rename and Output:</a:t>
            </a:r>
            <a:br>
              <a:rPr lang="en-US" sz="2400" i="1" dirty="0" smtClean="0">
                <a:effectLst/>
                <a:latin typeface="Times New Roman" pitchFamily="18" charset="0"/>
                <a:cs typeface="Times New Roman" pitchFamily="18" charset="0"/>
              </a:rPr>
            </a:br>
            <a:endParaRPr lang="en-US" sz="2400" i="1" dirty="0">
              <a:effectLst/>
              <a:latin typeface="Times New Roman" pitchFamily="18" charset="0"/>
              <a:cs typeface="Times New Roman" pitchFamily="18" charset="0"/>
            </a:endParaRPr>
          </a:p>
        </p:txBody>
      </p:sp>
      <p:pic>
        <p:nvPicPr>
          <p:cNvPr id="4" name="Content Placeholder 3" descr="Inner Join With Rename.JPG"/>
          <p:cNvPicPr>
            <a:picLocks noGrp="1"/>
          </p:cNvPicPr>
          <p:nvPr>
            <p:ph idx="1"/>
          </p:nvPr>
        </p:nvPicPr>
        <p:blipFill>
          <a:blip r:embed="rId2" cstate="print"/>
          <a:stretch>
            <a:fillRect/>
          </a:stretch>
        </p:blipFill>
        <p:spPr>
          <a:xfrm>
            <a:off x="228600" y="4114800"/>
            <a:ext cx="8763000" cy="2667000"/>
          </a:xfrm>
          <a:prstGeom prst="rect">
            <a:avLst/>
          </a:prstGeom>
        </p:spPr>
      </p:pic>
      <p:pic>
        <p:nvPicPr>
          <p:cNvPr id="5" name="Picture 4" descr="Inner Join with Three Table.JPG"/>
          <p:cNvPicPr/>
          <p:nvPr/>
        </p:nvPicPr>
        <p:blipFill>
          <a:blip r:embed="rId3" cstate="print"/>
          <a:stretch>
            <a:fillRect/>
          </a:stretch>
        </p:blipFill>
        <p:spPr>
          <a:xfrm>
            <a:off x="228600" y="914400"/>
            <a:ext cx="8763000" cy="35814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228600"/>
            <a:ext cx="7765321" cy="1021522"/>
          </a:xfrm>
        </p:spPr>
        <p:txBody>
          <a:bodyPr>
            <a:normAutofit/>
          </a:bodyPr>
          <a:lstStyle/>
          <a:p>
            <a:r>
              <a:rPr lang="en-US" sz="2400" i="1" dirty="0" smtClean="0">
                <a:effectLst/>
                <a:latin typeface="Times New Roman" pitchFamily="18" charset="0"/>
                <a:cs typeface="Times New Roman" pitchFamily="18" charset="0"/>
              </a:rPr>
              <a:t>Natural Join and Output:</a:t>
            </a:r>
            <a:endParaRPr lang="en-US" sz="2400" dirty="0">
              <a:effectLst/>
              <a:latin typeface="Times New Roman" pitchFamily="18" charset="0"/>
              <a:cs typeface="Times New Roman" pitchFamily="18" charset="0"/>
            </a:endParaRPr>
          </a:p>
        </p:txBody>
      </p:sp>
      <p:pic>
        <p:nvPicPr>
          <p:cNvPr id="4" name="Content Placeholder 3" descr="Natural Join.JPG"/>
          <p:cNvPicPr>
            <a:picLocks noGrp="1"/>
          </p:cNvPicPr>
          <p:nvPr>
            <p:ph idx="1"/>
          </p:nvPr>
        </p:nvPicPr>
        <p:blipFill>
          <a:blip r:embed="rId2" cstate="print"/>
          <a:stretch>
            <a:fillRect/>
          </a:stretch>
        </p:blipFill>
        <p:spPr>
          <a:xfrm>
            <a:off x="152400" y="609600"/>
            <a:ext cx="8839200" cy="60198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76200"/>
            <a:ext cx="7765321" cy="1326321"/>
          </a:xfrm>
        </p:spPr>
        <p:txBody>
          <a:bodyPr>
            <a:normAutofit/>
          </a:bodyPr>
          <a:lstStyle/>
          <a:p>
            <a:r>
              <a:rPr lang="en-US" sz="2400" i="1" dirty="0" smtClean="0">
                <a:effectLst/>
                <a:latin typeface="Times New Roman" pitchFamily="18" charset="0"/>
                <a:cs typeface="Times New Roman" pitchFamily="18" charset="0"/>
              </a:rPr>
              <a:t>Union and Output:</a:t>
            </a:r>
            <a:br>
              <a:rPr lang="en-US" sz="2400" i="1" dirty="0" smtClean="0">
                <a:effectLst/>
                <a:latin typeface="Times New Roman" pitchFamily="18" charset="0"/>
                <a:cs typeface="Times New Roman" pitchFamily="18" charset="0"/>
              </a:rPr>
            </a:br>
            <a:endParaRPr lang="en-US" sz="2400" i="1" dirty="0">
              <a:effectLst/>
              <a:latin typeface="Times New Roman" pitchFamily="18" charset="0"/>
              <a:cs typeface="Times New Roman" pitchFamily="18" charset="0"/>
            </a:endParaRPr>
          </a:p>
        </p:txBody>
      </p:sp>
      <p:pic>
        <p:nvPicPr>
          <p:cNvPr id="4" name="Content Placeholder 3" descr="union.JPG"/>
          <p:cNvPicPr>
            <a:picLocks noGrp="1"/>
          </p:cNvPicPr>
          <p:nvPr>
            <p:ph idx="1"/>
          </p:nvPr>
        </p:nvPicPr>
        <p:blipFill>
          <a:blip r:embed="rId2" cstate="print"/>
          <a:stretch>
            <a:fillRect/>
          </a:stretch>
        </p:blipFill>
        <p:spPr>
          <a:xfrm>
            <a:off x="152400" y="990600"/>
            <a:ext cx="8839200" cy="56388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48264"/>
            <a:ext cx="5105400" cy="2628336"/>
          </a:xfrm>
        </p:spPr>
        <p:txBody>
          <a:bodyPr>
            <a:normAutofit/>
          </a:bodyPr>
          <a:lstStyle/>
          <a:p>
            <a:pPr algn="ctr">
              <a:buNone/>
            </a:pPr>
            <a:r>
              <a:rPr lang="en-US" sz="3600" b="1" dirty="0" smtClean="0">
                <a:effectLst/>
                <a:latin typeface="Times New Roman" pitchFamily="18" charset="0"/>
                <a:cs typeface="Times New Roman" pitchFamily="18" charset="0"/>
              </a:rPr>
              <a:t>Presented to:</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2800" dirty="0" smtClean="0">
                <a:effectLst/>
                <a:latin typeface="Times New Roman" pitchFamily="18" charset="0"/>
                <a:cs typeface="Times New Roman" pitchFamily="18" charset="0"/>
              </a:rPr>
              <a:t>Ayesha Siddika</a:t>
            </a:r>
            <a:r>
              <a:rPr lang="en-US" dirty="0" smtClean="0">
                <a:effectLst/>
                <a:latin typeface="Times New Roman" pitchFamily="18" charset="0"/>
                <a:cs typeface="Times New Roman" pitchFamily="18" charset="0"/>
              </a:rPr>
              <a:t/>
            </a:r>
            <a:br>
              <a:rPr lang="en-US" dirty="0" smtClean="0">
                <a:effectLst/>
                <a:latin typeface="Times New Roman" pitchFamily="18" charset="0"/>
                <a:cs typeface="Times New Roman" pitchFamily="18" charset="0"/>
              </a:rPr>
            </a:br>
            <a:r>
              <a:rPr lang="en-US" i="1" dirty="0" smtClean="0">
                <a:effectLst/>
                <a:latin typeface="Times New Roman" pitchFamily="18" charset="0"/>
                <a:cs typeface="Times New Roman" pitchFamily="18" charset="0"/>
              </a:rPr>
              <a:t>Assistant Professor &amp; Co-</a:t>
            </a:r>
            <a:r>
              <a:rPr lang="en-US" i="1" dirty="0" err="1" smtClean="0">
                <a:effectLst/>
                <a:latin typeface="Times New Roman" pitchFamily="18" charset="0"/>
                <a:cs typeface="Times New Roman" pitchFamily="18" charset="0"/>
              </a:rPr>
              <a:t>ordinator</a:t>
            </a:r>
            <a:r>
              <a:rPr lang="en-US" i="1" dirty="0" smtClean="0">
                <a:effectLst/>
                <a:latin typeface="Times New Roman" pitchFamily="18" charset="0"/>
                <a:cs typeface="Times New Roman" pitchFamily="18" charset="0"/>
              </a:rPr>
              <a:t> </a:t>
            </a:r>
            <a:br>
              <a:rPr lang="en-US" i="1" dirty="0" smtClean="0">
                <a:effectLst/>
                <a:latin typeface="Times New Roman" pitchFamily="18" charset="0"/>
                <a:cs typeface="Times New Roman" pitchFamily="18" charset="0"/>
              </a:rPr>
            </a:br>
            <a:r>
              <a:rPr lang="en-US" i="1" dirty="0" smtClean="0">
                <a:effectLst/>
                <a:latin typeface="Times New Roman" pitchFamily="18" charset="0"/>
                <a:cs typeface="Times New Roman" pitchFamily="18" charset="0"/>
              </a:rPr>
              <a:t>Department of CSE</a:t>
            </a:r>
          </a:p>
          <a:p>
            <a:pPr algn="ctr"/>
            <a:endParaRPr lang="en-US" sz="1800" dirty="0">
              <a:latin typeface="Times New Roman" pitchFamily="18" charset="0"/>
              <a:cs typeface="Times New Roman" pitchFamily="18" charset="0"/>
            </a:endParaRPr>
          </a:p>
        </p:txBody>
      </p:sp>
      <p:sp>
        <p:nvSpPr>
          <p:cNvPr id="4" name="Rectangle 3"/>
          <p:cNvSpPr/>
          <p:nvPr/>
        </p:nvSpPr>
        <p:spPr>
          <a:xfrm>
            <a:off x="3429000" y="3886200"/>
            <a:ext cx="5715000" cy="1261884"/>
          </a:xfrm>
          <a:prstGeom prst="rect">
            <a:avLst/>
          </a:prstGeom>
        </p:spPr>
        <p:txBody>
          <a:bodyPr wrap="square">
            <a:spAutoFit/>
          </a:bodyPr>
          <a:lstStyle/>
          <a:p>
            <a:pPr algn="ctr"/>
            <a:r>
              <a:rPr lang="en-US" sz="3600" b="1" dirty="0" smtClean="0">
                <a:latin typeface="Times New Roman" pitchFamily="18" charset="0"/>
                <a:cs typeface="Times New Roman" pitchFamily="18" charset="0"/>
              </a:rPr>
              <a:t>Presented by:</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sz="2000" i="1" dirty="0" smtClean="0">
                <a:latin typeface="Times New Roman" pitchFamily="18" charset="0"/>
                <a:cs typeface="Times New Roman" pitchFamily="18" charset="0"/>
              </a:rPr>
              <a:t>Md Pias Hossain- 163432563</a:t>
            </a:r>
          </a:p>
          <a:p>
            <a:pPr algn="ctr"/>
            <a:r>
              <a:rPr lang="en-US" sz="2000" i="1" dirty="0" smtClean="0">
                <a:latin typeface="Times New Roman" pitchFamily="18" charset="0"/>
                <a:cs typeface="Times New Roman" pitchFamily="18" charset="0"/>
              </a:rPr>
              <a:t>Md Rasel Hossain- 163432521</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76200"/>
            <a:ext cx="7765321" cy="1326321"/>
          </a:xfrm>
        </p:spPr>
        <p:txBody>
          <a:bodyPr>
            <a:normAutofit/>
          </a:bodyPr>
          <a:lstStyle/>
          <a:p>
            <a:r>
              <a:rPr lang="en-US" sz="2400" i="1" dirty="0" smtClean="0">
                <a:effectLst/>
                <a:latin typeface="Times New Roman" pitchFamily="18" charset="0"/>
                <a:cs typeface="Times New Roman" pitchFamily="18" charset="0"/>
              </a:rPr>
              <a:t>Update Query and Output:</a:t>
            </a:r>
            <a:br>
              <a:rPr lang="en-US" sz="2400" i="1" dirty="0" smtClean="0">
                <a:effectLst/>
                <a:latin typeface="Times New Roman" pitchFamily="18" charset="0"/>
                <a:cs typeface="Times New Roman" pitchFamily="18" charset="0"/>
              </a:rPr>
            </a:br>
            <a:endParaRPr lang="en-US" sz="2400" i="1" dirty="0">
              <a:effectLst/>
              <a:latin typeface="Times New Roman" pitchFamily="18" charset="0"/>
              <a:cs typeface="Times New Roman" pitchFamily="18" charset="0"/>
            </a:endParaRPr>
          </a:p>
        </p:txBody>
      </p:sp>
      <p:pic>
        <p:nvPicPr>
          <p:cNvPr id="4" name="Content Placeholder 3" descr="1.JPG"/>
          <p:cNvPicPr>
            <a:picLocks noGrp="1"/>
          </p:cNvPicPr>
          <p:nvPr>
            <p:ph idx="1"/>
          </p:nvPr>
        </p:nvPicPr>
        <p:blipFill>
          <a:blip r:embed="rId2" cstate="print"/>
          <a:stretch>
            <a:fillRect/>
          </a:stretch>
        </p:blipFill>
        <p:spPr>
          <a:xfrm>
            <a:off x="381000" y="1905000"/>
            <a:ext cx="4038600" cy="4572000"/>
          </a:xfrm>
          <a:prstGeom prst="rect">
            <a:avLst/>
          </a:prstGeom>
        </p:spPr>
      </p:pic>
      <p:pic>
        <p:nvPicPr>
          <p:cNvPr id="5" name="Picture 4" descr="2.JPG"/>
          <p:cNvPicPr/>
          <p:nvPr/>
        </p:nvPicPr>
        <p:blipFill>
          <a:blip r:embed="rId3" cstate="print"/>
          <a:stretch>
            <a:fillRect/>
          </a:stretch>
        </p:blipFill>
        <p:spPr>
          <a:xfrm>
            <a:off x="4724400" y="1905000"/>
            <a:ext cx="4104750" cy="4572000"/>
          </a:xfrm>
          <a:prstGeom prst="rect">
            <a:avLst/>
          </a:prstGeom>
        </p:spPr>
      </p:pic>
      <p:sp>
        <p:nvSpPr>
          <p:cNvPr id="6" name="Rectangle 5"/>
          <p:cNvSpPr/>
          <p:nvPr/>
        </p:nvSpPr>
        <p:spPr>
          <a:xfrm>
            <a:off x="1676400" y="1383268"/>
            <a:ext cx="1143000" cy="400110"/>
          </a:xfrm>
          <a:prstGeom prst="rect">
            <a:avLst/>
          </a:prstGeom>
        </p:spPr>
        <p:txBody>
          <a:bodyPr wrap="square">
            <a:spAutoFit/>
          </a:bodyPr>
          <a:lstStyle/>
          <a:p>
            <a:pPr algn="ctr"/>
            <a:r>
              <a:rPr lang="en-US" sz="2000" b="1" i="1" u="sng" dirty="0" smtClean="0">
                <a:latin typeface="Times New Roman" pitchFamily="18" charset="0"/>
                <a:cs typeface="Times New Roman" pitchFamily="18" charset="0"/>
              </a:rPr>
              <a:t>Before</a:t>
            </a:r>
            <a:endParaRPr lang="en-US" sz="2000" b="1" u="sng" dirty="0"/>
          </a:p>
        </p:txBody>
      </p:sp>
      <p:sp>
        <p:nvSpPr>
          <p:cNvPr id="7" name="Rectangle 6"/>
          <p:cNvSpPr/>
          <p:nvPr/>
        </p:nvSpPr>
        <p:spPr>
          <a:xfrm>
            <a:off x="6705600" y="1371600"/>
            <a:ext cx="838200" cy="400110"/>
          </a:xfrm>
          <a:prstGeom prst="rect">
            <a:avLst/>
          </a:prstGeom>
        </p:spPr>
        <p:txBody>
          <a:bodyPr wrap="square">
            <a:spAutoFit/>
          </a:bodyPr>
          <a:lstStyle/>
          <a:p>
            <a:pPr algn="ctr"/>
            <a:r>
              <a:rPr lang="en-US" sz="2000" b="1" i="1" u="sng" dirty="0" smtClean="0">
                <a:latin typeface="Times New Roman" pitchFamily="18" charset="0"/>
                <a:cs typeface="Times New Roman" pitchFamily="18" charset="0"/>
              </a:rPr>
              <a:t>After</a:t>
            </a:r>
            <a:endParaRPr lang="en-US" sz="2000" b="1" i="1" u="sng"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effectLst/>
                <a:latin typeface="Times New Roman" pitchFamily="18" charset="0"/>
                <a:cs typeface="Times New Roman" pitchFamily="18" charset="0"/>
              </a:rPr>
              <a:t>ADVANTAGES</a:t>
            </a:r>
            <a:r>
              <a:rPr lang="en-US" dirty="0" smtClean="0">
                <a:effectLst/>
                <a:latin typeface="Times New Roman" pitchFamily="18" charset="0"/>
                <a:cs typeface="Times New Roman" pitchFamily="18" charset="0"/>
              </a:rPr>
              <a:t/>
            </a:r>
            <a:br>
              <a:rPr lang="en-US" dirty="0" smtClean="0">
                <a:effectLst/>
                <a:latin typeface="Times New Roman" pitchFamily="18" charset="0"/>
                <a:cs typeface="Times New Roman" pitchFamily="18" charset="0"/>
              </a:rPr>
            </a:br>
            <a:endParaRPr lang="en-US"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685346" y="1752600"/>
            <a:ext cx="7765322" cy="4038600"/>
          </a:xfrm>
        </p:spPr>
        <p:txBody>
          <a:bodyPr>
            <a:noAutofit/>
          </a:bodyPr>
          <a:lstStyle/>
          <a:p>
            <a:r>
              <a:rPr lang="en-US" sz="1800" dirty="0" smtClean="0">
                <a:latin typeface="Times New Roman" pitchFamily="18" charset="0"/>
                <a:cs typeface="Times New Roman" pitchFamily="18" charset="0"/>
              </a:rPr>
              <a:t>It increases operational efficiency. </a:t>
            </a:r>
          </a:p>
          <a:p>
            <a:r>
              <a:rPr lang="en-US" sz="1800" dirty="0" smtClean="0">
                <a:latin typeface="Times New Roman" pitchFamily="18" charset="0"/>
                <a:cs typeface="Times New Roman" pitchFamily="18" charset="0"/>
              </a:rPr>
              <a:t>It is designed to help you cost your recipes and track inventory saving your Money and Time .</a:t>
            </a:r>
          </a:p>
          <a:p>
            <a:r>
              <a:rPr lang="en-US" sz="1800" dirty="0" smtClean="0">
                <a:latin typeface="Times New Roman" pitchFamily="18" charset="0"/>
                <a:cs typeface="Times New Roman" pitchFamily="18" charset="0"/>
              </a:rPr>
              <a:t>It is also designed for inventory control, menu, recipe and costing</a:t>
            </a:r>
          </a:p>
          <a:p>
            <a:r>
              <a:rPr lang="en-US" sz="1800" dirty="0" smtClean="0">
                <a:latin typeface="Times New Roman" pitchFamily="18" charset="0"/>
                <a:cs typeface="Times New Roman" pitchFamily="18" charset="0"/>
              </a:rPr>
              <a:t>It increases the security. </a:t>
            </a:r>
          </a:p>
          <a:p>
            <a:r>
              <a:rPr lang="en-US" sz="1800" dirty="0" smtClean="0">
                <a:latin typeface="Times New Roman" pitchFamily="18" charset="0"/>
                <a:cs typeface="Times New Roman" pitchFamily="18" charset="0"/>
              </a:rPr>
              <a:t>It avoids paper work. </a:t>
            </a:r>
          </a:p>
          <a:p>
            <a:r>
              <a:rPr lang="en-US" sz="1800" dirty="0" smtClean="0">
                <a:latin typeface="Times New Roman" pitchFamily="18" charset="0"/>
                <a:cs typeface="Times New Roman" pitchFamily="18" charset="0"/>
              </a:rPr>
              <a:t>It is Simple to learn and easy to use. </a:t>
            </a:r>
          </a:p>
          <a:p>
            <a:r>
              <a:rPr lang="en-US" sz="1800" smtClean="0">
                <a:latin typeface="Times New Roman" pitchFamily="18" charset="0"/>
                <a:cs typeface="Times New Roman" pitchFamily="18" charset="0"/>
              </a:rPr>
              <a:t>It is portable.</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effectLst/>
                <a:latin typeface="Times New Roman" pitchFamily="18" charset="0"/>
                <a:cs typeface="Times New Roman" pitchFamily="18" charset="0"/>
              </a:rPr>
              <a:t>DISADVANTAGES</a:t>
            </a:r>
            <a:r>
              <a:rPr lang="en-US" dirty="0" smtClean="0">
                <a:effectLst/>
                <a:latin typeface="Times New Roman" pitchFamily="18" charset="0"/>
                <a:cs typeface="Times New Roman" pitchFamily="18" charset="0"/>
              </a:rPr>
              <a:t/>
            </a:r>
            <a:br>
              <a:rPr lang="en-US" dirty="0" smtClean="0">
                <a:effectLst/>
                <a:latin typeface="Times New Roman" pitchFamily="18" charset="0"/>
                <a:cs typeface="Times New Roman" pitchFamily="18" charset="0"/>
              </a:rPr>
            </a:br>
            <a:endParaRPr lang="en-US"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685346" y="2477064"/>
            <a:ext cx="7765322" cy="3695136"/>
          </a:xfrm>
        </p:spPr>
        <p:txBody>
          <a:bodyPr>
            <a:normAutofit/>
          </a:bodyPr>
          <a:lstStyle/>
          <a:p>
            <a:r>
              <a:rPr lang="en-US" dirty="0" smtClean="0">
                <a:effectLst/>
                <a:latin typeface="Times New Roman" pitchFamily="18" charset="0"/>
                <a:cs typeface="Times New Roman" pitchFamily="18" charset="0"/>
              </a:rPr>
              <a:t>We have sure  that most food businesses need a lot of employees to function properly and smoothly with the majority of those workers being low-paid. </a:t>
            </a:r>
          </a:p>
          <a:p>
            <a:r>
              <a:rPr lang="en-US" dirty="0" smtClean="0">
                <a:effectLst/>
                <a:latin typeface="Times New Roman" pitchFamily="18" charset="0"/>
                <a:cs typeface="Times New Roman" pitchFamily="18" charset="0"/>
              </a:rPr>
              <a:t>User cannot view the booked table in person.</a:t>
            </a:r>
          </a:p>
          <a:p>
            <a:r>
              <a:rPr lang="en-US" dirty="0" smtClean="0">
                <a:effectLst/>
                <a:latin typeface="Times New Roman" pitchFamily="18" charset="0"/>
                <a:cs typeface="Times New Roman" pitchFamily="18" charset="0"/>
              </a:rPr>
              <a:t>The system limits human interaction.</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Times New Roman" pitchFamily="18" charset="0"/>
                <a:cs typeface="Times New Roman" pitchFamily="18" charset="0"/>
              </a:rPr>
              <a:t>FUTURE PLAN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09600" y="2362200"/>
            <a:ext cx="7765322" cy="3695136"/>
          </a:xfrm>
        </p:spPr>
        <p:txBody>
          <a:bodyPr/>
          <a:lstStyle/>
          <a:p>
            <a:pPr>
              <a:buNone/>
            </a:pPr>
            <a:r>
              <a:rPr lang="en-US" dirty="0" smtClean="0">
                <a:latin typeface="Times New Roman" pitchFamily="18" charset="0"/>
                <a:cs typeface="Times New Roman" pitchFamily="18" charset="0"/>
              </a:rPr>
              <a:t>	First we design front end for the application with attractive look. Project planning is part of  Project Management. It is a well-established approach to managing and controlling the introduction of new  organizational changes. Projects are finite in length, usually one-time pieces of work involving a number of activities that must be completed within a given time frame, and often on a fixed budget. </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Times New Roman" pitchFamily="18" charset="0"/>
                <a:cs typeface="Times New Roman" pitchFamily="18" charset="0"/>
              </a:rPr>
              <a:t>CONCLUSION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85346" y="2477064"/>
            <a:ext cx="7765322" cy="3695136"/>
          </a:xfrm>
        </p:spPr>
        <p:txBody>
          <a:bodyPr>
            <a:normAutofit/>
          </a:bodyPr>
          <a:lstStyle/>
          <a:p>
            <a:pPr>
              <a:buNone/>
            </a:pPr>
            <a:r>
              <a:rPr lang="en-US" dirty="0" smtClean="0">
                <a:latin typeface="Times New Roman" pitchFamily="18" charset="0"/>
                <a:cs typeface="Times New Roman" pitchFamily="18" charset="0"/>
              </a:rPr>
              <a:t>	The Restaurant Management System helps the restaurant manager to manage the restaurant more effectively and efficiently by computerizing ordering, billing and inventory control. The system processes transaction and stores the resulting data. Reports will be generated from these data which help the manager to make appropriate business decisions for the restaurant.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you-2.jpg"/>
          <p:cNvPicPr>
            <a:picLocks noGrp="1" noChangeAspect="1"/>
          </p:cNvPicPr>
          <p:nvPr>
            <p:ph idx="1"/>
          </p:nvPr>
        </p:nvPicPr>
        <p:blipFill>
          <a:blip r:embed="rId2" cstate="print"/>
          <a:stretch>
            <a:fillRect/>
          </a:stretch>
        </p:blipFill>
        <p:spPr>
          <a:xfrm>
            <a:off x="-76199" y="0"/>
            <a:ext cx="9220200" cy="68580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10264"/>
            <a:ext cx="9144000" cy="3695136"/>
          </a:xfrm>
        </p:spPr>
        <p:txBody>
          <a:bodyPr/>
          <a:lstStyle/>
          <a:p>
            <a:pPr algn="ctr">
              <a:buNone/>
            </a:pPr>
            <a:endParaRPr lang="en-US" dirty="0" smtClean="0">
              <a:latin typeface="Calisto MT" panose="02040603050505030304" pitchFamily="18" charset="0"/>
            </a:endParaRPr>
          </a:p>
          <a:p>
            <a:pPr algn="ctr">
              <a:buNone/>
            </a:pPr>
            <a:r>
              <a:rPr lang="en-US" sz="4400" dirty="0" smtClean="0">
                <a:latin typeface="Calisto MT" panose="02040603050505030304" pitchFamily="18" charset="0"/>
              </a:rPr>
              <a:t> </a:t>
            </a:r>
            <a:r>
              <a:rPr lang="en-US" sz="4400" b="1" dirty="0" smtClean="0">
                <a:latin typeface="Times New Roman" pitchFamily="18" charset="0"/>
                <a:cs typeface="Times New Roman" pitchFamily="18" charset="0"/>
              </a:rPr>
              <a:t>W</a:t>
            </a:r>
            <a:r>
              <a:rPr lang="en-US" sz="4400" b="1" dirty="0" smtClean="0">
                <a:effectLst/>
                <a:latin typeface="Times New Roman" pitchFamily="18" charset="0"/>
                <a:cs typeface="Times New Roman" pitchFamily="18" charset="0"/>
              </a:rPr>
              <a:t>ELCOME </a:t>
            </a:r>
          </a:p>
          <a:p>
            <a:pPr algn="ctr">
              <a:buNone/>
            </a:pPr>
            <a:r>
              <a:rPr lang="en-US" sz="4400" b="1" dirty="0" smtClean="0">
                <a:effectLst/>
                <a:latin typeface="Times New Roman" pitchFamily="18" charset="0"/>
                <a:cs typeface="Times New Roman" pitchFamily="18" charset="0"/>
              </a:rPr>
              <a:t>TO </a:t>
            </a:r>
          </a:p>
          <a:p>
            <a:pPr algn="ctr">
              <a:buNone/>
            </a:pPr>
            <a:r>
              <a:rPr lang="en-US" sz="4400" b="1" dirty="0" smtClean="0">
                <a:effectLst/>
                <a:latin typeface="Times New Roman" pitchFamily="18" charset="0"/>
                <a:cs typeface="Times New Roman" pitchFamily="18" charset="0"/>
              </a:rPr>
              <a:t>OUR PRESENTATION</a:t>
            </a:r>
          </a:p>
          <a:p>
            <a:pPr algn="ctr">
              <a:buNone/>
            </a:pPr>
            <a:endParaRPr lang="en-US" sz="4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0"/>
            <a:ext cx="7765321" cy="1326321"/>
          </a:xfrm>
        </p:spPr>
        <p:txBody>
          <a:bodyPr/>
          <a:lstStyle/>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85346" y="2286000"/>
            <a:ext cx="7765322" cy="4685736"/>
          </a:xfrm>
        </p:spPr>
        <p:txBody>
          <a:bodyPr>
            <a:noAutofit/>
          </a:bodyPr>
          <a:lstStyle/>
          <a:p>
            <a:pPr>
              <a:buNone/>
            </a:pPr>
            <a:r>
              <a:rPr lang="en-US" dirty="0" smtClean="0">
                <a:effectLst/>
              </a:rPr>
              <a:t>	</a:t>
            </a:r>
            <a:r>
              <a:rPr lang="en-US" dirty="0" smtClean="0">
                <a:effectLst/>
                <a:latin typeface="Times New Roman" pitchFamily="18" charset="0"/>
                <a:cs typeface="Times New Roman" pitchFamily="18" charset="0"/>
              </a:rPr>
              <a:t>Online Restaurant Management System" is a web application. This system is developed to automate day by day activity of a restaurant. </a:t>
            </a:r>
          </a:p>
          <a:p>
            <a:pPr>
              <a:buNone/>
            </a:pPr>
            <a:r>
              <a:rPr lang="en-US" dirty="0" smtClean="0">
                <a:effectLst/>
                <a:latin typeface="Times New Roman" pitchFamily="18" charset="0"/>
                <a:cs typeface="Times New Roman" pitchFamily="18" charset="0"/>
              </a:rPr>
              <a:t>	Restaurant is a kind of business that serves people all over the  world with readymade food.</a:t>
            </a:r>
            <a:r>
              <a:rPr lang="en-US" dirty="0" smtClean="0"/>
              <a:t> </a:t>
            </a:r>
            <a:r>
              <a:rPr lang="en-US" dirty="0" smtClean="0">
                <a:latin typeface="Times New Roman" pitchFamily="18" charset="0"/>
                <a:cs typeface="Times New Roman" pitchFamily="18" charset="0"/>
              </a:rPr>
              <a:t>This system is developed to provide service facility to restaurant and also to the customer.</a:t>
            </a:r>
            <a:endParaRPr lang="en-US"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0"/>
            <a:ext cx="7765321" cy="1326321"/>
          </a:xfrm>
        </p:spPr>
        <p:txBody>
          <a:bodyPr/>
          <a:lstStyle/>
          <a:p>
            <a:r>
              <a:rPr lang="en-US" dirty="0" smtClean="0">
                <a:latin typeface="Times New Roman" pitchFamily="18" charset="0"/>
                <a:cs typeface="Times New Roman" pitchFamily="18" charset="0"/>
              </a:rPr>
              <a:t> BACKGROUND HISTORY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685346" y="1828800"/>
            <a:ext cx="7765322" cy="4304736"/>
          </a:xfrm>
        </p:spPr>
        <p:txBody>
          <a:bodyPr>
            <a:noAutofit/>
          </a:bodyPr>
          <a:lstStyle/>
          <a:p>
            <a:endParaRPr lang="en-US" dirty="0" smtClean="0">
              <a:effectLst/>
              <a:latin typeface="Times New Roman" pitchFamily="18" charset="0"/>
              <a:cs typeface="Times New Roman" pitchFamily="18" charset="0"/>
            </a:endParaRPr>
          </a:p>
          <a:p>
            <a:r>
              <a:rPr lang="en-US" dirty="0" smtClean="0">
                <a:effectLst/>
                <a:latin typeface="Times New Roman" pitchFamily="18" charset="0"/>
                <a:cs typeface="Times New Roman" pitchFamily="18" charset="0"/>
              </a:rPr>
              <a:t> Restaurant management system is the system for manage the restaurant business. The main point of developing this system is to help restaurant administrator manage the restaurant business and help customer for online ordering and reserve table.</a:t>
            </a:r>
          </a:p>
          <a:p>
            <a:r>
              <a:rPr lang="en-US" dirty="0" smtClean="0">
                <a:effectLst/>
                <a:latin typeface="Times New Roman" pitchFamily="18" charset="0"/>
                <a:cs typeface="Times New Roman" pitchFamily="18" charset="0"/>
              </a:rPr>
              <a:t> So, restaurant management system will develop to help the restaurant administrator to manage restaurant management and for customer make their online ordering and reservation table. </a:t>
            </a:r>
            <a:endParaRPr lang="en-US"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45279"/>
            <a:ext cx="7765321" cy="1326321"/>
          </a:xfrm>
        </p:spPr>
        <p:txBody>
          <a:bodyPr/>
          <a:lstStyle/>
          <a:p>
            <a:r>
              <a:rPr lang="en-US" dirty="0" smtClean="0">
                <a:effectLst/>
                <a:latin typeface="Times New Roman" pitchFamily="18" charset="0"/>
                <a:cs typeface="Times New Roman" pitchFamily="18" charset="0"/>
              </a:rPr>
              <a:t>EXISTING SOFTWARE</a:t>
            </a:r>
            <a:endParaRPr lang="en-US"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685346" y="2248464"/>
            <a:ext cx="7765322" cy="3695136"/>
          </a:xfrm>
        </p:spPr>
        <p:txBody>
          <a:bodyPr>
            <a:normAutofit lnSpcReduction="10000"/>
          </a:bodyPr>
          <a:lstStyle/>
          <a:p>
            <a:r>
              <a:rPr lang="en-US" dirty="0" smtClean="0">
                <a:effectLst/>
                <a:latin typeface="Times New Roman" pitchFamily="18" charset="0"/>
                <a:cs typeface="Times New Roman" pitchFamily="18" charset="0"/>
              </a:rPr>
              <a:t>The Restaurant Professional Software program is a comprehensive restaurant management tool designed for foodservice management of all types. It is simple to learn and easy to use. This system processes transaction and stores the resulting data. Reports will be generated from these data which help the manager to make appropriate business decisions for the restaurant. For example, knowing the number of customers for a particular time interval, the manager can decide whether more waiters and chefs are required. Restaurant Software Systems are essential to the successful operation of most foodservice establishments because they allow the business to track transactions in real-time.</a:t>
            </a:r>
            <a:endParaRPr lang="en-US"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152400"/>
            <a:ext cx="7765321" cy="1326321"/>
          </a:xfrm>
        </p:spPr>
        <p:txBody>
          <a:bodyPr/>
          <a:lstStyle/>
          <a:p>
            <a:r>
              <a:rPr lang="en-US" dirty="0" smtClean="0">
                <a:effectLst/>
                <a:latin typeface="Times New Roman" pitchFamily="18" charset="0"/>
                <a:cs typeface="Times New Roman" pitchFamily="18" charset="0"/>
              </a:rPr>
              <a:t>REQUIREMENT ANALYSIS</a:t>
            </a:r>
            <a:endParaRPr lang="en-US"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762000" y="2133600"/>
            <a:ext cx="7765322" cy="3695136"/>
          </a:xfrm>
        </p:spPr>
        <p:txBody>
          <a:bodyPr/>
          <a:lstStyle/>
          <a:p>
            <a:pPr marL="285750" indent="-285750"/>
            <a:r>
              <a:rPr lang="en-US" dirty="0" smtClean="0">
                <a:latin typeface="Tw Cen MT" pitchFamily="34" charset="0"/>
              </a:rPr>
              <a:t>System-Level Data Recovery</a:t>
            </a:r>
          </a:p>
          <a:p>
            <a:pPr marL="285750" indent="-285750"/>
            <a:r>
              <a:rPr lang="en-US" dirty="0" smtClean="0">
                <a:latin typeface="Tw Cen MT" pitchFamily="34" charset="0"/>
              </a:rPr>
              <a:t>Application-Level Data Recovery</a:t>
            </a:r>
          </a:p>
          <a:p>
            <a:pPr marL="285750" indent="-285750"/>
            <a:r>
              <a:rPr lang="en-US" dirty="0" smtClean="0">
                <a:latin typeface="Tw Cen MT" pitchFamily="34" charset="0"/>
              </a:rPr>
              <a:t>Application Data Availability</a:t>
            </a:r>
          </a:p>
          <a:p>
            <a:pPr marL="285750" indent="-285750"/>
            <a:r>
              <a:rPr lang="en-US" dirty="0" smtClean="0">
                <a:latin typeface="Tw Cen MT" pitchFamily="34" charset="0"/>
              </a:rPr>
              <a:t>Multi-Level Data Security</a:t>
            </a:r>
          </a:p>
          <a:p>
            <a:pPr marL="285750" indent="-285750"/>
            <a:r>
              <a:rPr lang="en-US" dirty="0" smtClean="0">
                <a:latin typeface="Tw Cen MT" pitchFamily="34" charset="0"/>
              </a:rPr>
              <a:t>Scalability: Users, Transactions, Data</a:t>
            </a:r>
          </a:p>
          <a:p>
            <a:pPr marL="285750" indent="-285750"/>
            <a:r>
              <a:rPr lang="en-US" dirty="0" smtClean="0">
                <a:latin typeface="Tw Cen MT" pitchFamily="34" charset="0"/>
              </a:rPr>
              <a:t>DBMS Autonomics and Process Automation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228600"/>
            <a:ext cx="7765321" cy="1326321"/>
          </a:xfrm>
        </p:spPr>
        <p:txBody>
          <a:bodyPr>
            <a:noAutofit/>
          </a:bodyPr>
          <a:lstStyle/>
          <a:p>
            <a:r>
              <a:rPr lang="en-US" dirty="0" smtClean="0">
                <a:latin typeface="Times New Roman" pitchFamily="18" charset="0"/>
                <a:cs typeface="Times New Roman" pitchFamily="18" charset="0"/>
              </a:rPr>
              <a:t>Hardware &amp; Software requirement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066800" y="2209800"/>
            <a:ext cx="3886200" cy="2743200"/>
          </a:xfrm>
        </p:spPr>
        <p:txBody>
          <a:bodyPr>
            <a:noAutofit/>
          </a:bodyPr>
          <a:lstStyle/>
          <a:p>
            <a:pPr algn="ctr">
              <a:buNone/>
            </a:pPr>
            <a:r>
              <a:rPr lang="en-US" b="1" u="sng" dirty="0" smtClean="0">
                <a:effectLst/>
                <a:latin typeface="Times New Roman" pitchFamily="18" charset="0"/>
                <a:cs typeface="Times New Roman" pitchFamily="18" charset="0"/>
              </a:rPr>
              <a:t>Software requirement:</a:t>
            </a:r>
          </a:p>
          <a:p>
            <a:pPr marL="285750" indent="-285750"/>
            <a:r>
              <a:rPr lang="en-US" sz="1800" dirty="0" smtClean="0">
                <a:effectLst/>
                <a:latin typeface="Times New Roman" pitchFamily="18" charset="0"/>
                <a:cs typeface="Times New Roman" pitchFamily="18" charset="0"/>
              </a:rPr>
              <a:t>Operating System</a:t>
            </a:r>
          </a:p>
          <a:p>
            <a:pPr marL="285750" indent="-285750"/>
            <a:r>
              <a:rPr lang="en-US" sz="1800" dirty="0" smtClean="0">
                <a:effectLst/>
                <a:latin typeface="Times New Roman" pitchFamily="18" charset="0"/>
                <a:cs typeface="Times New Roman" pitchFamily="18" charset="0"/>
              </a:rPr>
              <a:t>Xampp,Wamp</a:t>
            </a:r>
          </a:p>
          <a:p>
            <a:pPr marL="285750" indent="-285750"/>
            <a:r>
              <a:rPr lang="en-US" sz="1800" dirty="0" smtClean="0">
                <a:effectLst/>
                <a:latin typeface="Times New Roman" pitchFamily="18" charset="0"/>
                <a:cs typeface="Times New Roman" pitchFamily="18" charset="0"/>
              </a:rPr>
              <a:t>MySQL</a:t>
            </a:r>
          </a:p>
          <a:p>
            <a:pPr marL="285750" indent="-285750"/>
            <a:r>
              <a:rPr lang="en-US" sz="1800" dirty="0" smtClean="0">
                <a:effectLst/>
                <a:latin typeface="Times New Roman" pitchFamily="18" charset="0"/>
                <a:cs typeface="Times New Roman" pitchFamily="18" charset="0"/>
              </a:rPr>
              <a:t>Internet Browser</a:t>
            </a:r>
          </a:p>
          <a:p>
            <a:pPr marL="285750" indent="-285750">
              <a:buNone/>
            </a:pPr>
            <a:endParaRPr lang="en-US" sz="1400" dirty="0" smtClean="0"/>
          </a:p>
          <a:p>
            <a:endParaRPr lang="en-US" sz="1400" dirty="0"/>
          </a:p>
        </p:txBody>
      </p:sp>
      <p:sp>
        <p:nvSpPr>
          <p:cNvPr id="4" name="Rectangle 3"/>
          <p:cNvSpPr/>
          <p:nvPr/>
        </p:nvSpPr>
        <p:spPr>
          <a:xfrm>
            <a:off x="5029200" y="2229922"/>
            <a:ext cx="3810000" cy="3339376"/>
          </a:xfrm>
          <a:prstGeom prst="rect">
            <a:avLst/>
          </a:prstGeom>
        </p:spPr>
        <p:txBody>
          <a:bodyPr wrap="square">
            <a:spAutoFit/>
          </a:bodyPr>
          <a:lstStyle/>
          <a:p>
            <a:pPr algn="ctr"/>
            <a:r>
              <a:rPr lang="en-US" sz="2000" b="1" u="sng" dirty="0" smtClean="0">
                <a:latin typeface="Times New Roman" pitchFamily="18" charset="0"/>
                <a:cs typeface="Times New Roman" pitchFamily="18" charset="0"/>
              </a:rPr>
              <a:t>Hardware Requirement:</a:t>
            </a:r>
          </a:p>
          <a:p>
            <a:pPr algn="ctr"/>
            <a:endParaRPr lang="en-US" sz="2000" b="1" u="sng" dirty="0" smtClean="0">
              <a:latin typeface="Times New Roman" pitchFamily="18" charset="0"/>
              <a:cs typeface="Times New Roman" pitchFamily="18" charset="0"/>
            </a:endParaRPr>
          </a:p>
          <a:p>
            <a:pPr marL="285750" indent="-285750">
              <a:lnSpc>
                <a:spcPct val="150000"/>
              </a:lnSpc>
              <a:buFont typeface="Arial" pitchFamily="34" charset="0"/>
              <a:buChar char="•"/>
            </a:pPr>
            <a:r>
              <a:rPr lang="en-US" dirty="0" smtClean="0">
                <a:latin typeface="Times New Roman" pitchFamily="18" charset="0"/>
                <a:cs typeface="Times New Roman" pitchFamily="18" charset="0"/>
              </a:rPr>
              <a:t>Processor</a:t>
            </a:r>
          </a:p>
          <a:p>
            <a:pPr marL="285750" indent="-285750">
              <a:lnSpc>
                <a:spcPct val="150000"/>
              </a:lnSpc>
              <a:buFont typeface="Arial" pitchFamily="34" charset="0"/>
              <a:buChar char="•"/>
            </a:pPr>
            <a:r>
              <a:rPr lang="en-US" dirty="0" smtClean="0">
                <a:latin typeface="Times New Roman" pitchFamily="18" charset="0"/>
                <a:cs typeface="Times New Roman" pitchFamily="18" charset="0"/>
              </a:rPr>
              <a:t>Memory Space</a:t>
            </a:r>
          </a:p>
          <a:p>
            <a:pPr marL="285750" indent="-285750">
              <a:lnSpc>
                <a:spcPct val="150000"/>
              </a:lnSpc>
              <a:buFont typeface="Arial" pitchFamily="34" charset="0"/>
              <a:buChar char="•"/>
            </a:pPr>
            <a:r>
              <a:rPr lang="en-US" dirty="0" smtClean="0">
                <a:latin typeface="Times New Roman" pitchFamily="18" charset="0"/>
                <a:cs typeface="Times New Roman" pitchFamily="18" charset="0"/>
              </a:rPr>
              <a:t>Monitor</a:t>
            </a:r>
          </a:p>
          <a:p>
            <a:pPr marL="285750" indent="-285750">
              <a:lnSpc>
                <a:spcPct val="150000"/>
              </a:lnSpc>
              <a:buFont typeface="Arial" pitchFamily="34" charset="0"/>
              <a:buChar char="•"/>
            </a:pPr>
            <a:r>
              <a:rPr lang="en-US" dirty="0" smtClean="0">
                <a:latin typeface="Times New Roman" pitchFamily="18" charset="0"/>
                <a:cs typeface="Times New Roman" pitchFamily="18" charset="0"/>
              </a:rPr>
              <a:t>RAM</a:t>
            </a:r>
          </a:p>
          <a:p>
            <a:pPr marL="285750" indent="-285750">
              <a:lnSpc>
                <a:spcPct val="150000"/>
              </a:lnSpc>
              <a:buFont typeface="Arial" pitchFamily="34" charset="0"/>
              <a:buChar char="•"/>
            </a:pPr>
            <a:r>
              <a:rPr lang="en-US" dirty="0" smtClean="0">
                <a:latin typeface="Times New Roman" pitchFamily="18" charset="0"/>
                <a:cs typeface="Times New Roman" pitchFamily="18" charset="0"/>
              </a:rPr>
              <a:t>Others i/o devices</a:t>
            </a:r>
          </a:p>
          <a:p>
            <a:pPr marL="285750" indent="-285750">
              <a:buFont typeface="Arial" pitchFamily="34" charset="0"/>
              <a:buChar char="•"/>
            </a:pPr>
            <a:endParaRPr lang="en-US" dirty="0" smtClean="0"/>
          </a:p>
          <a:p>
            <a:endParaRPr lang="en-US" dirty="0"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0"/>
            <a:ext cx="7765321" cy="1326321"/>
          </a:xfrm>
        </p:spPr>
        <p:txBody>
          <a:bodyPr/>
          <a:lstStyle/>
          <a:p>
            <a:r>
              <a:rPr lang="en-US" dirty="0" smtClean="0">
                <a:effectLst/>
                <a:latin typeface="Times New Roman" pitchFamily="18" charset="0"/>
                <a:cs typeface="Times New Roman" pitchFamily="18" charset="0"/>
              </a:rPr>
              <a:t>RELATIONAL MODEL</a:t>
            </a:r>
            <a:endParaRPr lang="en-US"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838200" y="2133600"/>
            <a:ext cx="7620000" cy="3695136"/>
          </a:xfrm>
        </p:spPr>
        <p:txBody>
          <a:bodyPr/>
          <a:lstStyle/>
          <a:p>
            <a:r>
              <a:rPr lang="en-US" dirty="0" smtClean="0">
                <a:effectLst/>
                <a:latin typeface="Times New Roman" pitchFamily="18" charset="0"/>
                <a:cs typeface="Times New Roman" pitchFamily="18" charset="0"/>
              </a:rPr>
              <a:t>In relational model, the data and relationships are represented by collection of inter-related tables. Each table has a group of column and rows, where column represents attribute and rows represents records.</a:t>
            </a:r>
            <a:endParaRPr lang="en-US"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TF00001222</Template>
  <TotalTime>244</TotalTime>
  <Words>451</Words>
  <Application>Microsoft Office PowerPoint</Application>
  <PresentationFormat>On-screen Show (4:3)</PresentationFormat>
  <Paragraphs>71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Damask</vt:lpstr>
      <vt:lpstr> Presentation  ON</vt:lpstr>
      <vt:lpstr>Slide 2</vt:lpstr>
      <vt:lpstr>Slide 3</vt:lpstr>
      <vt:lpstr>Introduction</vt:lpstr>
      <vt:lpstr> BACKGROUND HISTORY</vt:lpstr>
      <vt:lpstr>EXISTING SOFTWARE</vt:lpstr>
      <vt:lpstr>REQUIREMENT ANALYSIS</vt:lpstr>
      <vt:lpstr>Hardware &amp; Software requirement  </vt:lpstr>
      <vt:lpstr>RELATIONAL MODEL</vt:lpstr>
      <vt:lpstr>Relation with Customer , Order and Item Table: </vt:lpstr>
      <vt:lpstr>Relation with Manager,Waiter,Chef and Restaurant:</vt:lpstr>
      <vt:lpstr>E-R DIAGRAM</vt:lpstr>
      <vt:lpstr>TABLE CREATE WITH VALUE </vt:lpstr>
      <vt:lpstr>Slide 14</vt:lpstr>
      <vt:lpstr>SNAPSHOTS WITH QUERY AND OUTPUTS </vt:lpstr>
      <vt:lpstr>Case Query and Output: </vt:lpstr>
      <vt:lpstr>Inner Join Three Table with Rename and Output: </vt:lpstr>
      <vt:lpstr>Natural Join and Output:</vt:lpstr>
      <vt:lpstr>Union and Output: </vt:lpstr>
      <vt:lpstr>Update Query and Output: </vt:lpstr>
      <vt:lpstr>ADVANTAGES </vt:lpstr>
      <vt:lpstr>DISADVANTAGES </vt:lpstr>
      <vt:lpstr>FUTURE PLAN </vt:lpstr>
      <vt:lpstr>CONCLUSION </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Restaurent MANAGEMENT System</dc:title>
  <dc:creator>RASEL</dc:creator>
  <cp:lastModifiedBy>RASEL</cp:lastModifiedBy>
  <cp:revision>80</cp:revision>
  <dcterms:created xsi:type="dcterms:W3CDTF">2006-08-16T00:00:00Z</dcterms:created>
  <dcterms:modified xsi:type="dcterms:W3CDTF">2019-07-13T14:52:42Z</dcterms:modified>
</cp:coreProperties>
</file>