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5" r:id="rId3"/>
    <p:sldId id="268" r:id="rId4"/>
    <p:sldId id="269" r:id="rId5"/>
    <p:sldId id="270" r:id="rId6"/>
    <p:sldId id="271" r:id="rId7"/>
    <p:sldId id="272" r:id="rId8"/>
    <p:sldId id="273" r:id="rId9"/>
    <p:sldId id="276" r:id="rId10"/>
    <p:sldId id="277" r:id="rId11"/>
    <p:sldId id="278" r:id="rId12"/>
    <p:sldId id="279" r:id="rId13"/>
    <p:sldId id="280" r:id="rId14"/>
    <p:sldId id="281" r:id="rId15"/>
    <p:sldId id="282" r:id="rId16"/>
    <p:sldId id="283" r:id="rId17"/>
    <p:sldId id="284" r:id="rId18"/>
    <p:sldId id="285" r:id="rId19"/>
    <p:sldId id="286" r:id="rId20"/>
    <p:sldId id="287"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C9BD"/>
    <a:srgbClr val="00A0A8"/>
    <a:srgbClr val="FEC630"/>
    <a:srgbClr val="52CBBE"/>
    <a:srgbClr val="FF5969"/>
    <a:srgbClr val="5D7373"/>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1" autoAdjust="0"/>
    <p:restoredTop sz="94660"/>
  </p:normalViewPr>
  <p:slideViewPr>
    <p:cSldViewPr snapToGrid="0">
      <p:cViewPr>
        <p:scale>
          <a:sx n="50" d="100"/>
          <a:sy n="50" d="100"/>
        </p:scale>
        <p:origin x="-930" y="-6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07.03.2019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07.03.2019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07.03.2019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07.03.2019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07.03.2019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07.03.2019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07.03.2019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07.03.2019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07.03.2019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07.03.2019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07.03.2019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07.03.2019</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xmlns="" id="{9EB0FD16-689C-476C-8309-C7173C257513}"/>
              </a:ext>
            </a:extLst>
          </p:cNvPr>
          <p:cNvSpPr txBox="1"/>
          <p:nvPr/>
        </p:nvSpPr>
        <p:spPr>
          <a:xfrm>
            <a:off x="3942996" y="1338291"/>
            <a:ext cx="7278915" cy="1908215"/>
          </a:xfrm>
          <a:prstGeom prst="rect">
            <a:avLst/>
          </a:prstGeom>
          <a:noFill/>
        </p:spPr>
        <p:txBody>
          <a:bodyPr wrap="square" rtlCol="0">
            <a:spAutoFit/>
          </a:bodyPr>
          <a:lstStyle/>
          <a:p>
            <a:pPr algn="ctr"/>
            <a:r>
              <a:rPr lang="en-US" sz="11800" dirty="0">
                <a:solidFill>
                  <a:srgbClr val="FF5969"/>
                </a:solidFill>
                <a:latin typeface="Tw Cen MT" panose="020B0602020104020603" pitchFamily="34" charset="0"/>
              </a:rPr>
              <a:t>WELCOME</a:t>
            </a:r>
          </a:p>
        </p:txBody>
      </p:sp>
      <p:grpSp>
        <p:nvGrpSpPr>
          <p:cNvPr id="51" name="Group 50">
            <a:extLst>
              <a:ext uri="{FF2B5EF4-FFF2-40B4-BE49-F238E27FC236}">
                <a16:creationId xmlns:a16="http://schemas.microsoft.com/office/drawing/2014/main" xmlns="" id="{312CB825-EAFB-4901-8C7E-D5477E0D31C8}"/>
              </a:ext>
            </a:extLst>
          </p:cNvPr>
          <p:cNvGrpSpPr/>
          <p:nvPr/>
        </p:nvGrpSpPr>
        <p:grpSpPr>
          <a:xfrm>
            <a:off x="5759198" y="3824052"/>
            <a:ext cx="4140553" cy="451824"/>
            <a:chOff x="4679586" y="878988"/>
            <a:chExt cx="1745757" cy="190500"/>
          </a:xfrm>
        </p:grpSpPr>
        <p:sp>
          <p:nvSpPr>
            <p:cNvPr id="52" name="Oval 51">
              <a:extLst>
                <a:ext uri="{FF2B5EF4-FFF2-40B4-BE49-F238E27FC236}">
                  <a16:creationId xmlns:a16="http://schemas.microsoft.com/office/drawing/2014/main" xmlns=""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xmlns=""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xmlns=""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xmlns=""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xmlns=""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xmlns="" id="{4F202974-31A3-4642-B671-F0DBBB7B4663}"/>
              </a:ext>
            </a:extLst>
          </p:cNvPr>
          <p:cNvSpPr txBox="1"/>
          <p:nvPr/>
        </p:nvSpPr>
        <p:spPr>
          <a:xfrm>
            <a:off x="3987082" y="3010736"/>
            <a:ext cx="7278915" cy="723275"/>
          </a:xfrm>
          <a:prstGeom prst="rect">
            <a:avLst/>
          </a:prstGeom>
          <a:noFill/>
        </p:spPr>
        <p:txBody>
          <a:bodyPr wrap="square" rtlCol="0">
            <a:spAutoFit/>
          </a:bodyPr>
          <a:lstStyle/>
          <a:p>
            <a:pPr algn="ctr"/>
            <a:r>
              <a:rPr lang="en-US" sz="4100" dirty="0" smtClean="0">
                <a:solidFill>
                  <a:srgbClr val="52CBBE"/>
                </a:solidFill>
                <a:latin typeface="Tw Cen MT" panose="020B0602020104020603" pitchFamily="34" charset="0"/>
              </a:rPr>
              <a:t>To Our Presentation</a:t>
            </a:r>
            <a:endParaRPr lang="en-US" sz="4100" dirty="0">
              <a:solidFill>
                <a:srgbClr val="52CBBE"/>
              </a:solidFill>
              <a:latin typeface="Tw Cen MT" panose="020B0602020104020603" pitchFamily="34" charset="0"/>
            </a:endParaRPr>
          </a:p>
        </p:txBody>
      </p:sp>
      <p:grpSp>
        <p:nvGrpSpPr>
          <p:cNvPr id="19" name="Group 18">
            <a:extLst>
              <a:ext uri="{FF2B5EF4-FFF2-40B4-BE49-F238E27FC236}">
                <a16:creationId xmlns:a16="http://schemas.microsoft.com/office/drawing/2014/main" xmlns=""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xmlns=""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xmlns=""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23" name="Picture 22">
              <a:extLst>
                <a:ext uri="{FF2B5EF4-FFF2-40B4-BE49-F238E27FC236}">
                  <a16:creationId xmlns:a16="http://schemas.microsoft.com/office/drawing/2014/main" xmlns=""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xmlns="" id="{69A27401-3327-4871-86AC-B461CA62C3AC}"/>
              </a:ext>
            </a:extLst>
          </p:cNvPr>
          <p:cNvGrpSpPr/>
          <p:nvPr/>
        </p:nvGrpSpPr>
        <p:grpSpPr>
          <a:xfrm>
            <a:off x="-8798784" y="0"/>
            <a:ext cx="11447503" cy="6858000"/>
            <a:chOff x="213096" y="0"/>
            <a:chExt cx="11447503" cy="6858000"/>
          </a:xfrm>
        </p:grpSpPr>
        <p:sp>
          <p:nvSpPr>
            <p:cNvPr id="25" name="Rectangle 24">
              <a:extLst>
                <a:ext uri="{FF2B5EF4-FFF2-40B4-BE49-F238E27FC236}">
                  <a16:creationId xmlns:a16="http://schemas.microsoft.com/office/drawing/2014/main" xmlns=""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xmlns=""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xmlns=""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28" name="Picture 27">
              <a:extLst>
                <a:ext uri="{FF2B5EF4-FFF2-40B4-BE49-F238E27FC236}">
                  <a16:creationId xmlns:a16="http://schemas.microsoft.com/office/drawing/2014/main" xmlns=""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xmlns=""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xmlns=""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xmlns=""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xmlns=""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33" name="Picture 32">
              <a:extLst>
                <a:ext uri="{FF2B5EF4-FFF2-40B4-BE49-F238E27FC236}">
                  <a16:creationId xmlns:a16="http://schemas.microsoft.com/office/drawing/2014/main" xmlns=""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xmlns=""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xmlns=""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xmlns=""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xmlns=""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38" name="Picture 37">
              <a:extLst>
                <a:ext uri="{FF2B5EF4-FFF2-40B4-BE49-F238E27FC236}">
                  <a16:creationId xmlns:a16="http://schemas.microsoft.com/office/drawing/2014/main" xmlns="" id="{6FA13E8D-3FCC-4EC2-BD8C-6CE7CA0EC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xmlns=""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xmlns="" id="{3FD3EE0D-FD02-4885-9AC0-03F414A9888F}"/>
              </a:ext>
            </a:extLst>
          </p:cNvPr>
          <p:cNvGrpSpPr/>
          <p:nvPr/>
        </p:nvGrpSpPr>
        <p:grpSpPr>
          <a:xfrm>
            <a:off x="-7638543" y="-1"/>
            <a:ext cx="8692332" cy="6858000"/>
            <a:chOff x="718505" y="-1"/>
            <a:chExt cx="8692332" cy="6858000"/>
          </a:xfrm>
        </p:grpSpPr>
        <p:sp>
          <p:nvSpPr>
            <p:cNvPr id="41" name="Rectangle 40">
              <a:extLst>
                <a:ext uri="{FF2B5EF4-FFF2-40B4-BE49-F238E27FC236}">
                  <a16:creationId xmlns:a16="http://schemas.microsoft.com/office/drawing/2014/main" xmlns=""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xmlns=""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44" name="Picture 43">
              <a:extLst>
                <a:ext uri="{FF2B5EF4-FFF2-40B4-BE49-F238E27FC236}">
                  <a16:creationId xmlns:a16="http://schemas.microsoft.com/office/drawing/2014/main" xmlns=""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xmlns=""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xmlns=""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xmlns=""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xmlns=""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49" name="Picture 48">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758661002"/>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614085" y="-181529"/>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96377" y="-181531"/>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860968" y="-181529"/>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xmlns="" id="{4E70D3F9-D583-4ACD-8480-0F4A65ED3C83}"/>
              </a:ext>
            </a:extLst>
          </p:cNvPr>
          <p:cNvGrpSpPr/>
          <p:nvPr/>
        </p:nvGrpSpPr>
        <p:grpSpPr>
          <a:xfrm>
            <a:off x="725897" y="-181529"/>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2103529" y="-181530"/>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2109529" y="-181529"/>
            <a:ext cx="11380555" cy="6858000"/>
            <a:chOff x="-10744545" y="-1"/>
            <a:chExt cx="11380555"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32390" y="233231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807855" y="3102400"/>
              <a:ext cx="1992086" cy="830997"/>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Relational </a:t>
              </a:r>
              <a:r>
                <a:rPr lang="en-US" sz="2400" b="1" dirty="0" err="1" smtClean="0">
                  <a:solidFill>
                    <a:srgbClr val="F0EEF0"/>
                  </a:solidFill>
                  <a:latin typeface="Tw Cen MT" panose="020B0602020104020603" pitchFamily="34" charset="0"/>
                </a:rPr>
                <a:t>MOdel</a:t>
              </a:r>
              <a:endParaRPr lang="en-US" sz="2400" b="1" dirty="0">
                <a:solidFill>
                  <a:srgbClr val="F0EEF0"/>
                </a:solidFill>
                <a:latin typeface="Tw Cen MT" panose="020B0602020104020603" pitchFamily="34" charset="0"/>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4235" y="895559"/>
            <a:ext cx="9795742" cy="4590841"/>
          </a:xfrm>
          <a:prstGeom prst="rect">
            <a:avLst/>
          </a:prstGeom>
        </p:spPr>
      </p:pic>
    </p:spTree>
    <p:extLst>
      <p:ext uri="{BB962C8B-B14F-4D97-AF65-F5344CB8AC3E}">
        <p14:creationId xmlns:p14="http://schemas.microsoft.com/office/powerpoint/2010/main" val="2405350745"/>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614085" y="-181529"/>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96377" y="-181531"/>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860968" y="-181529"/>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xmlns="" id="{4E70D3F9-D583-4ACD-8480-0F4A65ED3C83}"/>
              </a:ext>
            </a:extLst>
          </p:cNvPr>
          <p:cNvGrpSpPr/>
          <p:nvPr/>
        </p:nvGrpSpPr>
        <p:grpSpPr>
          <a:xfrm>
            <a:off x="725897" y="-181529"/>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2103529" y="-181530"/>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2109529" y="-181529"/>
            <a:ext cx="11380555" cy="6858000"/>
            <a:chOff x="-10744545" y="-1"/>
            <a:chExt cx="11380555"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32390" y="233231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807855" y="3102400"/>
              <a:ext cx="1992086" cy="830997"/>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Relational </a:t>
              </a:r>
              <a:r>
                <a:rPr lang="en-US" sz="2400" b="1" dirty="0" err="1" smtClean="0">
                  <a:solidFill>
                    <a:srgbClr val="F0EEF0"/>
                  </a:solidFill>
                  <a:latin typeface="Tw Cen MT" panose="020B0602020104020603" pitchFamily="34" charset="0"/>
                </a:rPr>
                <a:t>MOdel</a:t>
              </a:r>
              <a:endParaRPr lang="en-US" sz="2400" b="1" dirty="0">
                <a:solidFill>
                  <a:srgbClr val="F0EEF0"/>
                </a:solidFill>
                <a:latin typeface="Tw Cen MT" panose="020B0602020104020603" pitchFamily="34" charset="0"/>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0189" y="731709"/>
            <a:ext cx="9674784" cy="4602291"/>
          </a:xfrm>
          <a:prstGeom prst="rect">
            <a:avLst/>
          </a:prstGeom>
        </p:spPr>
      </p:pic>
    </p:spTree>
    <p:extLst>
      <p:ext uri="{BB962C8B-B14F-4D97-AF65-F5344CB8AC3E}">
        <p14:creationId xmlns:p14="http://schemas.microsoft.com/office/powerpoint/2010/main" val="1108839933"/>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614085" y="-181529"/>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96377" y="-181531"/>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860968" y="-181529"/>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xmlns="" id="{4E70D3F9-D583-4ACD-8480-0F4A65ED3C83}"/>
              </a:ext>
            </a:extLst>
          </p:cNvPr>
          <p:cNvGrpSpPr/>
          <p:nvPr/>
        </p:nvGrpSpPr>
        <p:grpSpPr>
          <a:xfrm>
            <a:off x="725897" y="-181529"/>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2103529" y="-181530"/>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2109529" y="-181529"/>
            <a:ext cx="11380555" cy="6858000"/>
            <a:chOff x="-10744545" y="-1"/>
            <a:chExt cx="11380555"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32390" y="233231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807855" y="3102400"/>
              <a:ext cx="1992086" cy="830997"/>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Relational </a:t>
              </a:r>
              <a:r>
                <a:rPr lang="en-US" sz="2400" b="1" dirty="0" err="1" smtClean="0">
                  <a:solidFill>
                    <a:srgbClr val="F0EEF0"/>
                  </a:solidFill>
                  <a:latin typeface="Tw Cen MT" panose="020B0602020104020603" pitchFamily="34" charset="0"/>
                </a:rPr>
                <a:t>MOdel</a:t>
              </a:r>
              <a:endParaRPr lang="en-US" sz="2400" b="1" dirty="0">
                <a:solidFill>
                  <a:srgbClr val="F0EEF0"/>
                </a:solidFill>
                <a:latin typeface="Tw Cen MT" panose="020B0602020104020603" pitchFamily="34" charset="0"/>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7792" y="881492"/>
            <a:ext cx="9514250" cy="4471558"/>
          </a:xfrm>
          <a:prstGeom prst="rect">
            <a:avLst/>
          </a:prstGeom>
        </p:spPr>
      </p:pic>
    </p:spTree>
    <p:extLst>
      <p:ext uri="{BB962C8B-B14F-4D97-AF65-F5344CB8AC3E}">
        <p14:creationId xmlns:p14="http://schemas.microsoft.com/office/powerpoint/2010/main" val="266673847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614085" y="-181529"/>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96377" y="-181531"/>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860968" y="-181529"/>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xmlns="" id="{4E70D3F9-D583-4ACD-8480-0F4A65ED3C83}"/>
              </a:ext>
            </a:extLst>
          </p:cNvPr>
          <p:cNvGrpSpPr/>
          <p:nvPr/>
        </p:nvGrpSpPr>
        <p:grpSpPr>
          <a:xfrm>
            <a:off x="725897" y="-181529"/>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2103529" y="-181530"/>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2372366" y="-363058"/>
            <a:ext cx="11380555" cy="6858000"/>
            <a:chOff x="-10744545" y="-1"/>
            <a:chExt cx="11380555"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32390" y="233231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807855" y="3102400"/>
              <a:ext cx="1992086" cy="830997"/>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Relational </a:t>
              </a:r>
              <a:r>
                <a:rPr lang="en-US" sz="2400" b="1" dirty="0" err="1" smtClean="0">
                  <a:solidFill>
                    <a:srgbClr val="F0EEF0"/>
                  </a:solidFill>
                  <a:latin typeface="Tw Cen MT" panose="020B0602020104020603" pitchFamily="34" charset="0"/>
                </a:rPr>
                <a:t>MOdel</a:t>
              </a:r>
              <a:endParaRPr lang="en-US" sz="2400" b="1" dirty="0">
                <a:solidFill>
                  <a:srgbClr val="F0EEF0"/>
                </a:solidFill>
                <a:latin typeface="Tw Cen MT" panose="020B0602020104020603" pitchFamily="34" charset="0"/>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330" y="1197447"/>
            <a:ext cx="9723529" cy="4368107"/>
          </a:xfrm>
          <a:prstGeom prst="rect">
            <a:avLst/>
          </a:prstGeom>
        </p:spPr>
      </p:pic>
    </p:spTree>
    <p:extLst>
      <p:ext uri="{BB962C8B-B14F-4D97-AF65-F5344CB8AC3E}">
        <p14:creationId xmlns:p14="http://schemas.microsoft.com/office/powerpoint/2010/main" val="42911542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614085" y="-181529"/>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96377" y="-181531"/>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860968" y="-181529"/>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xmlns="" id="{4E70D3F9-D583-4ACD-8480-0F4A65ED3C83}"/>
              </a:ext>
            </a:extLst>
          </p:cNvPr>
          <p:cNvGrpSpPr/>
          <p:nvPr/>
        </p:nvGrpSpPr>
        <p:grpSpPr>
          <a:xfrm>
            <a:off x="725897" y="-181529"/>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2103529" y="-181530"/>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2196420" y="-363058"/>
            <a:ext cx="11380555" cy="6858000"/>
            <a:chOff x="-10744545" y="-1"/>
            <a:chExt cx="11380555"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32390" y="233231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807855" y="3287066"/>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E-R Diagram</a:t>
              </a:r>
              <a:endParaRPr lang="en-US" sz="2400" b="1" dirty="0">
                <a:solidFill>
                  <a:srgbClr val="F0EEF0"/>
                </a:solidFill>
                <a:latin typeface="Tw Cen MT" panose="020B0602020104020603" pitchFamily="34" charset="0"/>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6294" y="-130044"/>
            <a:ext cx="9101544" cy="6584095"/>
          </a:xfrm>
          <a:prstGeom prst="rect">
            <a:avLst/>
          </a:prstGeom>
        </p:spPr>
      </p:pic>
    </p:spTree>
    <p:extLst>
      <p:ext uri="{BB962C8B-B14F-4D97-AF65-F5344CB8AC3E}">
        <p14:creationId xmlns:p14="http://schemas.microsoft.com/office/powerpoint/2010/main" val="2108156757"/>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614085" y="-181529"/>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96377" y="-181531"/>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860968" y="-181529"/>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xmlns="" id="{4E70D3F9-D583-4ACD-8480-0F4A65ED3C83}"/>
              </a:ext>
            </a:extLst>
          </p:cNvPr>
          <p:cNvGrpSpPr/>
          <p:nvPr/>
        </p:nvGrpSpPr>
        <p:grpSpPr>
          <a:xfrm>
            <a:off x="725897" y="-181529"/>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2103529" y="-181530"/>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2196420" y="-363058"/>
            <a:ext cx="11380555" cy="6858000"/>
            <a:chOff x="-10744545" y="-1"/>
            <a:chExt cx="11380555"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32390" y="233231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807855" y="3287066"/>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SQL Query</a:t>
              </a:r>
              <a:endParaRPr lang="en-US" sz="2400" b="1" dirty="0">
                <a:solidFill>
                  <a:srgbClr val="F0EEF0"/>
                </a:solidFill>
                <a:latin typeface="Tw Cen MT" panose="020B0602020104020603" pitchFamily="34" charset="0"/>
              </a:endParaRPr>
            </a:p>
          </p:txBody>
        </p:sp>
      </p:grpSp>
      <p:sp>
        <p:nvSpPr>
          <p:cNvPr id="3" name="TextBox 2"/>
          <p:cNvSpPr txBox="1"/>
          <p:nvPr/>
        </p:nvSpPr>
        <p:spPr>
          <a:xfrm>
            <a:off x="-971550" y="338685"/>
            <a:ext cx="8420100" cy="5909310"/>
          </a:xfrm>
          <a:prstGeom prst="rect">
            <a:avLst/>
          </a:prstGeom>
          <a:noFill/>
          <a:ln>
            <a:noFill/>
          </a:ln>
        </p:spPr>
        <p:txBody>
          <a:bodyPr wrap="square" rtlCol="0">
            <a:spAutoFit/>
          </a:bodyPr>
          <a:lstStyle/>
          <a:p>
            <a:pPr lvl="0"/>
            <a:r>
              <a:rPr lang="en-US" dirty="0"/>
              <a:t>Q1: Find the name of tutors gender is Male.</a:t>
            </a:r>
          </a:p>
          <a:p>
            <a:pPr lvl="0"/>
            <a:r>
              <a:rPr lang="en-US" dirty="0"/>
              <a:t> </a:t>
            </a:r>
          </a:p>
          <a:p>
            <a:pPr lvl="0"/>
            <a:r>
              <a:rPr lang="en-US" dirty="0"/>
              <a:t>      SQL: SELECT `</a:t>
            </a:r>
            <a:r>
              <a:rPr lang="en-US" dirty="0" err="1"/>
              <a:t>tutor_name</a:t>
            </a:r>
            <a:r>
              <a:rPr lang="en-US" dirty="0"/>
              <a:t>` FROM `tutor` WHERE `gender`="male";</a:t>
            </a:r>
          </a:p>
          <a:p>
            <a:pPr lvl="0"/>
            <a:endParaRPr lang="en-US" dirty="0"/>
          </a:p>
          <a:p>
            <a:pPr lvl="0"/>
            <a:r>
              <a:rPr lang="en-US" dirty="0"/>
              <a:t>Q2: Find the tutors who’s name start with S.</a:t>
            </a:r>
          </a:p>
          <a:p>
            <a:pPr lvl="0"/>
            <a:r>
              <a:rPr lang="en-US" dirty="0"/>
              <a:t> </a:t>
            </a:r>
          </a:p>
          <a:p>
            <a:pPr lvl="0"/>
            <a:r>
              <a:rPr lang="en-US" dirty="0"/>
              <a:t>      SQL:  SELECT `</a:t>
            </a:r>
            <a:r>
              <a:rPr lang="en-US" dirty="0" err="1"/>
              <a:t>tutor_name</a:t>
            </a:r>
            <a:r>
              <a:rPr lang="en-US" dirty="0"/>
              <a:t>` FROM `tutor` WHERE `</a:t>
            </a:r>
            <a:r>
              <a:rPr lang="en-US" dirty="0" err="1"/>
              <a:t>tutor_name</a:t>
            </a:r>
            <a:r>
              <a:rPr lang="en-US" dirty="0"/>
              <a:t>` LIKE "S%";</a:t>
            </a:r>
          </a:p>
          <a:p>
            <a:pPr lvl="0"/>
            <a:endParaRPr lang="en-US" dirty="0"/>
          </a:p>
          <a:p>
            <a:pPr lvl="0"/>
            <a:r>
              <a:rPr lang="en-US" dirty="0"/>
              <a:t>Q3: Write the SQL of tutor who’s  age between 25  to 30.</a:t>
            </a:r>
          </a:p>
          <a:p>
            <a:pPr lvl="0"/>
            <a:endParaRPr lang="en-US" dirty="0"/>
          </a:p>
          <a:p>
            <a:pPr lvl="0"/>
            <a:r>
              <a:rPr lang="en-US" dirty="0"/>
              <a:t>       SQL: SELECT `</a:t>
            </a:r>
            <a:r>
              <a:rPr lang="en-US" dirty="0" err="1"/>
              <a:t>tutor_name`,`age</a:t>
            </a:r>
            <a:r>
              <a:rPr lang="en-US" dirty="0"/>
              <a:t>` FROM `tutor` WHERE `age` BETWEEN 25 and 30;</a:t>
            </a:r>
          </a:p>
          <a:p>
            <a:pPr lvl="0"/>
            <a:endParaRPr lang="en-US" dirty="0"/>
          </a:p>
          <a:p>
            <a:pPr lvl="0"/>
            <a:r>
              <a:rPr lang="en-US" dirty="0"/>
              <a:t>Q4: Write the SQL query  that will show the age as </a:t>
            </a:r>
            <a:r>
              <a:rPr lang="en-US" dirty="0" err="1"/>
              <a:t>Tutor_Age</a:t>
            </a:r>
            <a:r>
              <a:rPr lang="en-US" dirty="0"/>
              <a:t>.</a:t>
            </a:r>
          </a:p>
          <a:p>
            <a:pPr lvl="0"/>
            <a:endParaRPr lang="en-US" dirty="0"/>
          </a:p>
          <a:p>
            <a:pPr lvl="0"/>
            <a:r>
              <a:rPr lang="en-US" dirty="0"/>
              <a:t>       SQL: SELECT `</a:t>
            </a:r>
            <a:r>
              <a:rPr lang="en-US" dirty="0" err="1"/>
              <a:t>tutor_name`,`age</a:t>
            </a:r>
            <a:r>
              <a:rPr lang="en-US" dirty="0"/>
              <a:t>` as </a:t>
            </a:r>
            <a:r>
              <a:rPr lang="en-US" dirty="0" err="1"/>
              <a:t>Tutor_Age</a:t>
            </a:r>
            <a:r>
              <a:rPr lang="en-US" dirty="0"/>
              <a:t> FROM `tutor</a:t>
            </a:r>
            <a:r>
              <a:rPr lang="en-US" dirty="0" smtClean="0"/>
              <a:t>`;</a:t>
            </a:r>
          </a:p>
          <a:p>
            <a:pPr lvl="0"/>
            <a:endParaRPr lang="en-US" dirty="0"/>
          </a:p>
          <a:p>
            <a:pPr lvl="0"/>
            <a:r>
              <a:rPr lang="en-US" dirty="0"/>
              <a:t>Q5: </a:t>
            </a:r>
            <a:r>
              <a:rPr lang="en-US" dirty="0" smtClean="0"/>
              <a:t>Find </a:t>
            </a:r>
            <a:r>
              <a:rPr lang="en-US" dirty="0"/>
              <a:t>the tutor name from Science background</a:t>
            </a:r>
            <a:r>
              <a:rPr lang="en-US" dirty="0" smtClean="0"/>
              <a:t>.</a:t>
            </a:r>
          </a:p>
          <a:p>
            <a:pPr lvl="0"/>
            <a:endParaRPr lang="en-US" dirty="0"/>
          </a:p>
          <a:p>
            <a:pPr lvl="0"/>
            <a:r>
              <a:rPr lang="en-US" dirty="0" smtClean="0"/>
              <a:t>       SQL</a:t>
            </a:r>
            <a:r>
              <a:rPr lang="en-US" dirty="0"/>
              <a:t>: SELECT `</a:t>
            </a:r>
            <a:r>
              <a:rPr lang="en-US" dirty="0" err="1"/>
              <a:t>tutor_name`,background</a:t>
            </a:r>
            <a:r>
              <a:rPr lang="en-US" dirty="0"/>
              <a:t> FROM `tutor` NATURAL </a:t>
            </a:r>
            <a:r>
              <a:rPr lang="en-US" dirty="0" smtClean="0"/>
              <a:t>JOIN</a:t>
            </a:r>
          </a:p>
          <a:p>
            <a:pPr lvl="0"/>
            <a:r>
              <a:rPr lang="en-US" dirty="0"/>
              <a:t>	</a:t>
            </a:r>
            <a:r>
              <a:rPr lang="en-US" dirty="0" err="1" smtClean="0"/>
              <a:t>tutor_qualification</a:t>
            </a:r>
            <a:r>
              <a:rPr lang="en-US" dirty="0" smtClean="0"/>
              <a:t> </a:t>
            </a:r>
            <a:r>
              <a:rPr lang="en-US" dirty="0"/>
              <a:t>WHERE background="science</a:t>
            </a:r>
            <a:r>
              <a:rPr lang="en-US" dirty="0" smtClean="0"/>
              <a:t>";</a:t>
            </a:r>
            <a:endParaRPr lang="en-US" dirty="0"/>
          </a:p>
          <a:p>
            <a:endParaRPr lang="en-US" dirty="0"/>
          </a:p>
        </p:txBody>
      </p:sp>
    </p:spTree>
    <p:extLst>
      <p:ext uri="{BB962C8B-B14F-4D97-AF65-F5344CB8AC3E}">
        <p14:creationId xmlns:p14="http://schemas.microsoft.com/office/powerpoint/2010/main" val="156360127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614085" y="-181529"/>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96377" y="-181531"/>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860968" y="-181529"/>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xmlns="" id="{4E70D3F9-D583-4ACD-8480-0F4A65ED3C83}"/>
              </a:ext>
            </a:extLst>
          </p:cNvPr>
          <p:cNvGrpSpPr/>
          <p:nvPr/>
        </p:nvGrpSpPr>
        <p:grpSpPr>
          <a:xfrm>
            <a:off x="725897" y="-181529"/>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2103529" y="-181530"/>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2196420" y="-363058"/>
            <a:ext cx="11380555" cy="6858000"/>
            <a:chOff x="-10744545" y="-1"/>
            <a:chExt cx="11380555"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a:t>
              </a: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32390" y="233231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807855" y="3287066"/>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SQL Query</a:t>
              </a:r>
              <a:endParaRPr lang="en-US" sz="2400" b="1" dirty="0">
                <a:solidFill>
                  <a:srgbClr val="F0EEF0"/>
                </a:solidFill>
                <a:latin typeface="Tw Cen MT" panose="020B0602020104020603" pitchFamily="34" charset="0"/>
              </a:endParaRPr>
            </a:p>
          </p:txBody>
        </p:sp>
      </p:grpSp>
      <p:sp>
        <p:nvSpPr>
          <p:cNvPr id="3" name="TextBox 2"/>
          <p:cNvSpPr txBox="1"/>
          <p:nvPr/>
        </p:nvSpPr>
        <p:spPr>
          <a:xfrm>
            <a:off x="-971550" y="472057"/>
            <a:ext cx="8420100" cy="5355312"/>
          </a:xfrm>
          <a:prstGeom prst="rect">
            <a:avLst/>
          </a:prstGeom>
          <a:noFill/>
          <a:ln>
            <a:noFill/>
          </a:ln>
        </p:spPr>
        <p:txBody>
          <a:bodyPr wrap="square" rtlCol="0">
            <a:spAutoFit/>
          </a:bodyPr>
          <a:lstStyle/>
          <a:p>
            <a:pPr lvl="0"/>
            <a:r>
              <a:rPr lang="en-US" dirty="0"/>
              <a:t>Q</a:t>
            </a:r>
            <a:r>
              <a:rPr lang="en-US" dirty="0" smtClean="0"/>
              <a:t>6.Write </a:t>
            </a:r>
            <a:r>
              <a:rPr lang="en-US" dirty="0"/>
              <a:t>an SQL to find the tutor who has above 2 years of experiences.</a:t>
            </a:r>
          </a:p>
          <a:p>
            <a:pPr lvl="0"/>
            <a:r>
              <a:rPr lang="en-US" dirty="0" smtClean="0"/>
              <a:t>   </a:t>
            </a:r>
          </a:p>
          <a:p>
            <a:pPr lvl="0"/>
            <a:r>
              <a:rPr lang="en-US" dirty="0" smtClean="0"/>
              <a:t>      SQL: SELECT `</a:t>
            </a:r>
            <a:r>
              <a:rPr lang="en-US" dirty="0" err="1" smtClean="0"/>
              <a:t>tutor_name`,experience</a:t>
            </a:r>
            <a:r>
              <a:rPr lang="en-US" dirty="0" smtClean="0"/>
              <a:t> FROM `tutor` NATURAL JOIN 	</a:t>
            </a:r>
            <a:r>
              <a:rPr lang="en-US" dirty="0" err="1" smtClean="0"/>
              <a:t>tutor_qualification</a:t>
            </a:r>
            <a:r>
              <a:rPr lang="en-US" dirty="0" smtClean="0"/>
              <a:t> WHERE experience &gt;= 2;</a:t>
            </a:r>
          </a:p>
          <a:p>
            <a:pPr lvl="0"/>
            <a:endParaRPr lang="en-US" dirty="0"/>
          </a:p>
          <a:p>
            <a:pPr lvl="0"/>
            <a:r>
              <a:rPr lang="en-US" dirty="0" smtClean="0"/>
              <a:t>Q7.Find </a:t>
            </a:r>
            <a:r>
              <a:rPr lang="en-US" dirty="0"/>
              <a:t>the tutors name , postal code who lives in Dhaka City</a:t>
            </a:r>
            <a:r>
              <a:rPr lang="en-US" dirty="0" smtClean="0"/>
              <a:t>.</a:t>
            </a:r>
          </a:p>
          <a:p>
            <a:pPr lvl="0"/>
            <a:endParaRPr lang="en-US" dirty="0"/>
          </a:p>
          <a:p>
            <a:pPr lvl="0"/>
            <a:r>
              <a:rPr lang="en-US" dirty="0"/>
              <a:t> </a:t>
            </a:r>
            <a:r>
              <a:rPr lang="en-US" dirty="0" smtClean="0"/>
              <a:t>     SQL</a:t>
            </a:r>
            <a:r>
              <a:rPr lang="en-US" dirty="0"/>
              <a:t>: SELECT `tutor_name`,`</a:t>
            </a:r>
            <a:r>
              <a:rPr lang="en-US" dirty="0" err="1"/>
              <a:t>postal_code</a:t>
            </a:r>
            <a:r>
              <a:rPr lang="en-US" dirty="0"/>
              <a:t>` FROM `tutor` NATURAL JOIN `address` </a:t>
            </a:r>
            <a:r>
              <a:rPr lang="en-US" dirty="0" smtClean="0"/>
              <a:t>	WHERE </a:t>
            </a:r>
            <a:r>
              <a:rPr lang="en-US" dirty="0"/>
              <a:t>city="Dhaka";</a:t>
            </a:r>
          </a:p>
          <a:p>
            <a:pPr lvl="0"/>
            <a:endParaRPr lang="en-US" dirty="0"/>
          </a:p>
          <a:p>
            <a:pPr lvl="0"/>
            <a:r>
              <a:rPr lang="en-US" dirty="0" smtClean="0"/>
              <a:t>Q8.Find </a:t>
            </a:r>
            <a:r>
              <a:rPr lang="en-US" dirty="0"/>
              <a:t>student name, class , mobile who took offer in morning shift</a:t>
            </a:r>
            <a:r>
              <a:rPr lang="en-US" dirty="0" smtClean="0"/>
              <a:t>.</a:t>
            </a:r>
          </a:p>
          <a:p>
            <a:pPr lvl="0"/>
            <a:endParaRPr lang="en-US" dirty="0"/>
          </a:p>
          <a:p>
            <a:pPr lvl="0"/>
            <a:r>
              <a:rPr lang="en-US" dirty="0" smtClean="0"/>
              <a:t>      SQL</a:t>
            </a:r>
            <a:r>
              <a:rPr lang="en-US" dirty="0"/>
              <a:t>: SELECT `</a:t>
            </a:r>
            <a:r>
              <a:rPr lang="en-US" dirty="0" err="1"/>
              <a:t>std_name`,`class`,`mobile`,shift</a:t>
            </a:r>
            <a:r>
              <a:rPr lang="en-US" dirty="0"/>
              <a:t> FROM `</a:t>
            </a:r>
            <a:r>
              <a:rPr lang="en-US" dirty="0" err="1"/>
              <a:t>student_information</a:t>
            </a:r>
            <a:r>
              <a:rPr lang="en-US" dirty="0"/>
              <a:t>` </a:t>
            </a:r>
            <a:r>
              <a:rPr lang="en-US" dirty="0" smtClean="0"/>
              <a:t>  as    s </a:t>
            </a:r>
          </a:p>
          <a:p>
            <a:pPr lvl="0"/>
            <a:r>
              <a:rPr lang="en-US" dirty="0" smtClean="0"/>
              <a:t>	LEFT </a:t>
            </a:r>
            <a:r>
              <a:rPr lang="en-US" dirty="0"/>
              <a:t>JOIN </a:t>
            </a:r>
            <a:r>
              <a:rPr lang="en-US" dirty="0" err="1"/>
              <a:t>sub_offering</a:t>
            </a:r>
            <a:r>
              <a:rPr lang="en-US" dirty="0"/>
              <a:t> as o ON s.`</a:t>
            </a:r>
            <a:r>
              <a:rPr lang="en-US" dirty="0" err="1"/>
              <a:t>std_id</a:t>
            </a:r>
            <a:r>
              <a:rPr lang="en-US" dirty="0"/>
              <a:t>`=o.`</a:t>
            </a:r>
            <a:r>
              <a:rPr lang="en-US" dirty="0" err="1"/>
              <a:t>std_id</a:t>
            </a:r>
            <a:r>
              <a:rPr lang="en-US" dirty="0"/>
              <a:t>` WHERE shift="Morning";</a:t>
            </a:r>
          </a:p>
          <a:p>
            <a:pPr lvl="0"/>
            <a:endParaRPr lang="en-US" dirty="0"/>
          </a:p>
          <a:p>
            <a:pPr lvl="0"/>
            <a:r>
              <a:rPr lang="en-US" dirty="0" smtClean="0"/>
              <a:t>Q9.Find </a:t>
            </a:r>
            <a:r>
              <a:rPr lang="en-US" dirty="0"/>
              <a:t>the name and salary all tutors  who earn more than </a:t>
            </a:r>
            <a:r>
              <a:rPr lang="en-US" dirty="0" smtClean="0"/>
              <a:t>10000</a:t>
            </a:r>
          </a:p>
          <a:p>
            <a:pPr lvl="0"/>
            <a:endParaRPr lang="en-US" dirty="0"/>
          </a:p>
          <a:p>
            <a:pPr lvl="0"/>
            <a:r>
              <a:rPr lang="en-US" dirty="0" smtClean="0"/>
              <a:t>      SQL</a:t>
            </a:r>
            <a:r>
              <a:rPr lang="en-US" dirty="0"/>
              <a:t>: SELECT </a:t>
            </a:r>
            <a:r>
              <a:rPr lang="en-US" dirty="0" err="1"/>
              <a:t>tutor_name,`salary</a:t>
            </a:r>
            <a:r>
              <a:rPr lang="en-US" dirty="0"/>
              <a:t>` FROM `</a:t>
            </a:r>
            <a:r>
              <a:rPr lang="en-US" dirty="0" err="1"/>
              <a:t>sub_offering</a:t>
            </a:r>
            <a:r>
              <a:rPr lang="en-US" dirty="0"/>
              <a:t>` NATURAL JOIN tutor </a:t>
            </a:r>
            <a:endParaRPr lang="en-US" dirty="0" smtClean="0"/>
          </a:p>
          <a:p>
            <a:pPr lvl="0"/>
            <a:r>
              <a:rPr lang="en-US" dirty="0"/>
              <a:t>	</a:t>
            </a:r>
            <a:r>
              <a:rPr lang="en-US" dirty="0" smtClean="0"/>
              <a:t>WHERE </a:t>
            </a:r>
            <a:r>
              <a:rPr lang="en-US" dirty="0"/>
              <a:t>`salary`&gt;=10000</a:t>
            </a:r>
            <a:r>
              <a:rPr lang="en-US" dirty="0" smtClean="0"/>
              <a:t>;</a:t>
            </a:r>
            <a:endParaRPr lang="en-US" dirty="0"/>
          </a:p>
        </p:txBody>
      </p:sp>
    </p:spTree>
    <p:extLst>
      <p:ext uri="{BB962C8B-B14F-4D97-AF65-F5344CB8AC3E}">
        <p14:creationId xmlns:p14="http://schemas.microsoft.com/office/powerpoint/2010/main" val="1687258449"/>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614085" y="8971"/>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96377" y="8969"/>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860968" y="-10079"/>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xmlns="" id="{4E70D3F9-D583-4ACD-8480-0F4A65ED3C83}"/>
              </a:ext>
            </a:extLst>
          </p:cNvPr>
          <p:cNvGrpSpPr/>
          <p:nvPr/>
        </p:nvGrpSpPr>
        <p:grpSpPr>
          <a:xfrm>
            <a:off x="725897" y="-29129"/>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2103529" y="-29130"/>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2196420" y="-1108"/>
            <a:ext cx="11380555" cy="6858000"/>
            <a:chOff x="-10744545" y="152399"/>
            <a:chExt cx="11380555"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10744545" y="152399"/>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a:t>
              </a: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32390" y="233231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807855" y="3287066"/>
              <a:ext cx="1992086" cy="461665"/>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Advantages</a:t>
              </a:r>
              <a:endParaRPr lang="en-US" sz="2400" b="1" dirty="0">
                <a:solidFill>
                  <a:srgbClr val="F0EEF0"/>
                </a:solidFill>
                <a:latin typeface="Tw Cen MT" panose="020B0602020104020603" pitchFamily="34" charset="0"/>
              </a:endParaRPr>
            </a:p>
          </p:txBody>
        </p:sp>
      </p:grpSp>
      <p:sp>
        <p:nvSpPr>
          <p:cNvPr id="3" name="TextBox 2"/>
          <p:cNvSpPr txBox="1"/>
          <p:nvPr/>
        </p:nvSpPr>
        <p:spPr>
          <a:xfrm>
            <a:off x="-971550" y="1099666"/>
            <a:ext cx="8420100" cy="5386090"/>
          </a:xfrm>
          <a:prstGeom prst="rect">
            <a:avLst/>
          </a:prstGeom>
          <a:noFill/>
          <a:ln>
            <a:noFill/>
          </a:ln>
        </p:spPr>
        <p:txBody>
          <a:bodyPr wrap="square" rtlCol="0">
            <a:spAutoFit/>
          </a:bodyPr>
          <a:lstStyle/>
          <a:p>
            <a:r>
              <a:rPr lang="en-US" sz="3600" dirty="0" smtClean="0">
                <a:solidFill>
                  <a:srgbClr val="00A0A8"/>
                </a:solidFill>
                <a:latin typeface="Tw Cen MT" pitchFamily="34" charset="0"/>
              </a:rPr>
              <a:t>Advantages</a:t>
            </a:r>
          </a:p>
          <a:p>
            <a:endParaRPr lang="en-US" sz="2800" dirty="0">
              <a:latin typeface="Tw Cen MT" pitchFamily="34" charset="0"/>
            </a:endParaRPr>
          </a:p>
          <a:p>
            <a:pPr marL="285750" lvl="0" indent="-285750">
              <a:buFont typeface="Arial" pitchFamily="34" charset="0"/>
              <a:buChar char="•"/>
            </a:pPr>
            <a:r>
              <a:rPr lang="en-US" sz="2800" dirty="0">
                <a:latin typeface="Tw Cen MT" pitchFamily="34" charset="0"/>
              </a:rPr>
              <a:t>Parents &amp; Students can easily find tutors of their </a:t>
            </a:r>
            <a:r>
              <a:rPr lang="en-US" sz="2800" dirty="0" smtClean="0">
                <a:latin typeface="Tw Cen MT" pitchFamily="34" charset="0"/>
              </a:rPr>
              <a:t>requirements.</a:t>
            </a:r>
          </a:p>
          <a:p>
            <a:pPr marL="285750" lvl="0" indent="-285750">
              <a:buFont typeface="Arial" pitchFamily="34" charset="0"/>
              <a:buChar char="•"/>
            </a:pPr>
            <a:r>
              <a:rPr lang="en-US" sz="2800" dirty="0" smtClean="0">
                <a:latin typeface="Tw Cen MT" pitchFamily="34" charset="0"/>
              </a:rPr>
              <a:t>Finding </a:t>
            </a:r>
            <a:r>
              <a:rPr lang="en-US" sz="2800" dirty="0">
                <a:latin typeface="Tw Cen MT" pitchFamily="34" charset="0"/>
              </a:rPr>
              <a:t>tutors is so easy &amp; comfortable by online tutor management platform, that’s saves everyone time. </a:t>
            </a:r>
            <a:endParaRPr lang="en-US" sz="2800" dirty="0" smtClean="0">
              <a:latin typeface="Tw Cen MT" pitchFamily="34" charset="0"/>
            </a:endParaRPr>
          </a:p>
          <a:p>
            <a:pPr marL="285750" lvl="0" indent="-285750">
              <a:buFont typeface="Arial" pitchFamily="34" charset="0"/>
              <a:buChar char="•"/>
            </a:pPr>
            <a:r>
              <a:rPr lang="en-US" sz="2800" dirty="0" smtClean="0">
                <a:latin typeface="Tw Cen MT" pitchFamily="34" charset="0"/>
              </a:rPr>
              <a:t>It’s </a:t>
            </a:r>
            <a:r>
              <a:rPr lang="en-US" sz="2800" dirty="0">
                <a:latin typeface="Tw Cen MT" pitchFamily="34" charset="0"/>
              </a:rPr>
              <a:t>Just need a click for hiring a </a:t>
            </a:r>
            <a:r>
              <a:rPr lang="en-US" sz="2800" dirty="0" smtClean="0">
                <a:latin typeface="Tw Cen MT" pitchFamily="34" charset="0"/>
              </a:rPr>
              <a:t>tutor.</a:t>
            </a:r>
          </a:p>
          <a:p>
            <a:pPr marL="285750" lvl="0" indent="-285750">
              <a:buFont typeface="Arial" pitchFamily="34" charset="0"/>
              <a:buChar char="•"/>
            </a:pPr>
            <a:r>
              <a:rPr lang="en-US" sz="2800" dirty="0" smtClean="0">
                <a:latin typeface="Tw Cen MT" pitchFamily="34" charset="0"/>
              </a:rPr>
              <a:t>Parents </a:t>
            </a:r>
            <a:r>
              <a:rPr lang="en-US" sz="2800" dirty="0">
                <a:latin typeface="Tw Cen MT" pitchFamily="34" charset="0"/>
              </a:rPr>
              <a:t>&amp; students can choose among qualified tutors. </a:t>
            </a:r>
            <a:endParaRPr lang="en-US" sz="2800" dirty="0" smtClean="0">
              <a:latin typeface="Tw Cen MT" pitchFamily="34" charset="0"/>
            </a:endParaRPr>
          </a:p>
          <a:p>
            <a:pPr marL="285750" lvl="0" indent="-285750">
              <a:buFont typeface="Arial" pitchFamily="34" charset="0"/>
              <a:buChar char="•"/>
            </a:pPr>
            <a:r>
              <a:rPr lang="en-US" sz="2800" dirty="0" smtClean="0">
                <a:latin typeface="Tw Cen MT" pitchFamily="34" charset="0"/>
              </a:rPr>
              <a:t>Students </a:t>
            </a:r>
            <a:r>
              <a:rPr lang="en-US" sz="2800" dirty="0">
                <a:latin typeface="Tw Cen MT" pitchFamily="34" charset="0"/>
              </a:rPr>
              <a:t>can choose their suitable tuition </a:t>
            </a:r>
            <a:r>
              <a:rPr lang="en-US" sz="2800" dirty="0" smtClean="0">
                <a:latin typeface="Tw Cen MT" pitchFamily="34" charset="0"/>
              </a:rPr>
              <a:t>schedule.</a:t>
            </a:r>
          </a:p>
          <a:p>
            <a:pPr marL="285750" lvl="0" indent="-285750">
              <a:buFont typeface="Arial" pitchFamily="34" charset="0"/>
              <a:buChar char="•"/>
            </a:pPr>
            <a:r>
              <a:rPr lang="en-US" sz="2800" dirty="0" smtClean="0">
                <a:latin typeface="Tw Cen MT" pitchFamily="34" charset="0"/>
              </a:rPr>
              <a:t>Either </a:t>
            </a:r>
            <a:r>
              <a:rPr lang="en-US" sz="2800" dirty="0">
                <a:latin typeface="Tw Cen MT" pitchFamily="34" charset="0"/>
              </a:rPr>
              <a:t>students or tutors can cancel their tuition if they want.</a:t>
            </a:r>
          </a:p>
          <a:p>
            <a:pPr lvl="0"/>
            <a:endParaRPr lang="en-US" sz="2800" dirty="0">
              <a:latin typeface="Tw Cen MT" pitchFamily="34" charset="0"/>
            </a:endParaRPr>
          </a:p>
        </p:txBody>
      </p:sp>
    </p:spTree>
    <p:extLst>
      <p:ext uri="{BB962C8B-B14F-4D97-AF65-F5344CB8AC3E}">
        <p14:creationId xmlns:p14="http://schemas.microsoft.com/office/powerpoint/2010/main" val="41420229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614085" y="8971"/>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96377" y="8969"/>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860968" y="-10079"/>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xmlns="" id="{4E70D3F9-D583-4ACD-8480-0F4A65ED3C83}"/>
              </a:ext>
            </a:extLst>
          </p:cNvPr>
          <p:cNvGrpSpPr/>
          <p:nvPr/>
        </p:nvGrpSpPr>
        <p:grpSpPr>
          <a:xfrm>
            <a:off x="725897" y="-29129"/>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2103529" y="-29130"/>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2196420" y="-1108"/>
            <a:ext cx="11380555" cy="6858000"/>
            <a:chOff x="-10744545" y="152399"/>
            <a:chExt cx="11380555"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10744545" y="152399"/>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a:t>
              </a: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32390" y="233231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807855" y="3302455"/>
              <a:ext cx="1992086" cy="430887"/>
            </a:xfrm>
            <a:prstGeom prst="rect">
              <a:avLst/>
            </a:prstGeom>
            <a:noFill/>
          </p:spPr>
          <p:txBody>
            <a:bodyPr wrap="square" rtlCol="0">
              <a:spAutoFit/>
            </a:bodyPr>
            <a:lstStyle/>
            <a:p>
              <a:pPr algn="ctr"/>
              <a:r>
                <a:rPr lang="en-US" sz="2200" b="1" dirty="0" smtClean="0">
                  <a:solidFill>
                    <a:srgbClr val="F0EEF0"/>
                  </a:solidFill>
                  <a:latin typeface="Tw Cen MT" panose="020B0602020104020603" pitchFamily="34" charset="0"/>
                </a:rPr>
                <a:t>Disadvantages</a:t>
              </a:r>
              <a:endParaRPr lang="en-US" sz="2200" b="1" dirty="0">
                <a:solidFill>
                  <a:srgbClr val="F0EEF0"/>
                </a:solidFill>
                <a:latin typeface="Tw Cen MT" panose="020B0602020104020603" pitchFamily="34" charset="0"/>
              </a:endParaRPr>
            </a:p>
          </p:txBody>
        </p:sp>
      </p:grpSp>
      <p:sp>
        <p:nvSpPr>
          <p:cNvPr id="3" name="TextBox 2"/>
          <p:cNvSpPr txBox="1"/>
          <p:nvPr/>
        </p:nvSpPr>
        <p:spPr>
          <a:xfrm>
            <a:off x="-971550" y="1709266"/>
            <a:ext cx="8420100" cy="2800767"/>
          </a:xfrm>
          <a:prstGeom prst="rect">
            <a:avLst/>
          </a:prstGeom>
          <a:noFill/>
          <a:ln>
            <a:noFill/>
          </a:ln>
        </p:spPr>
        <p:txBody>
          <a:bodyPr wrap="square" rtlCol="0">
            <a:spAutoFit/>
          </a:bodyPr>
          <a:lstStyle/>
          <a:p>
            <a:r>
              <a:rPr lang="en-US" sz="3600" dirty="0" smtClean="0">
                <a:solidFill>
                  <a:srgbClr val="00A0A8"/>
                </a:solidFill>
                <a:latin typeface="Tw Cen MT" pitchFamily="34" charset="0"/>
              </a:rPr>
              <a:t>Disadvantages</a:t>
            </a:r>
          </a:p>
          <a:p>
            <a:endParaRPr lang="en-US" sz="2800" dirty="0">
              <a:latin typeface="Tw Cen MT" pitchFamily="34" charset="0"/>
            </a:endParaRPr>
          </a:p>
          <a:p>
            <a:r>
              <a:rPr lang="en-US" sz="2800" dirty="0">
                <a:latin typeface="Tw Cen MT" pitchFamily="34" charset="0"/>
              </a:rPr>
              <a:t>There is no such disadvantage of online tuition service. But the administrators of the Database can play an important rule to provide best or bad services.</a:t>
            </a:r>
          </a:p>
          <a:p>
            <a:pPr lvl="0"/>
            <a:endParaRPr lang="en-US" sz="2800" dirty="0">
              <a:latin typeface="Tw Cen MT" pitchFamily="34" charset="0"/>
            </a:endParaRPr>
          </a:p>
        </p:txBody>
      </p:sp>
    </p:spTree>
    <p:extLst>
      <p:ext uri="{BB962C8B-B14F-4D97-AF65-F5344CB8AC3E}">
        <p14:creationId xmlns:p14="http://schemas.microsoft.com/office/powerpoint/2010/main" val="2489179740"/>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518835" y="8971"/>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360823" y="8969"/>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718218" y="-10079"/>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xmlns="" id="{4E70D3F9-D583-4ACD-8480-0F4A65ED3C83}"/>
              </a:ext>
            </a:extLst>
          </p:cNvPr>
          <p:cNvGrpSpPr/>
          <p:nvPr/>
        </p:nvGrpSpPr>
        <p:grpSpPr>
          <a:xfrm>
            <a:off x="1945097" y="8971"/>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465229" y="8970"/>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499784" y="-20158"/>
            <a:ext cx="11728146" cy="6858000"/>
            <a:chOff x="-10726140" y="152399"/>
            <a:chExt cx="11331017"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10726140" y="152399"/>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a:t>
              </a: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rot="16200000">
              <a:off x="-5964460" y="-950692"/>
              <a:ext cx="1362629" cy="3588967"/>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rPr>
                <a:t>00</a:t>
              </a:r>
              <a:endParaRPr lang="en-US" dirty="0">
                <a:solidFill>
                  <a:srgbClr val="00B050"/>
                </a:solidFill>
              </a:endParaRPr>
            </a:p>
          </p:txBody>
        </p:sp>
        <p:sp>
          <p:nvSpPr>
            <p:cNvPr id="79" name="TextBox 78">
              <a:extLst>
                <a:ext uri="{FF2B5EF4-FFF2-40B4-BE49-F238E27FC236}">
                  <a16:creationId xmlns:a16="http://schemas.microsoft.com/office/drawing/2014/main" xmlns="" id="{95AECC6C-A520-4756-9163-08D14835D791}"/>
                </a:ext>
              </a:extLst>
            </p:cNvPr>
            <p:cNvSpPr txBox="1"/>
            <p:nvPr/>
          </p:nvSpPr>
          <p:spPr>
            <a:xfrm>
              <a:off x="-6392157" y="337729"/>
              <a:ext cx="2222509" cy="830997"/>
            </a:xfrm>
            <a:prstGeom prst="rect">
              <a:avLst/>
            </a:prstGeom>
            <a:noFill/>
          </p:spPr>
          <p:txBody>
            <a:bodyPr wrap="square" rtlCol="0">
              <a:spAutoFit/>
            </a:bodyPr>
            <a:lstStyle/>
            <a:p>
              <a:pPr algn="ctr"/>
              <a:r>
                <a:rPr lang="en-US" sz="2400" b="1" smtClean="0">
                  <a:solidFill>
                    <a:srgbClr val="F0EEF0"/>
                  </a:solidFill>
                  <a:latin typeface="Tw Cen MT" panose="020B0602020104020603" pitchFamily="34" charset="0"/>
                </a:rPr>
                <a:t>Future Scope/Plan</a:t>
              </a:r>
              <a:endParaRPr lang="en-US" sz="2400" b="1" dirty="0">
                <a:solidFill>
                  <a:srgbClr val="F0EEF0"/>
                </a:solidFill>
                <a:latin typeface="Tw Cen MT" panose="020B0602020104020603" pitchFamily="34" charset="0"/>
              </a:endParaRPr>
            </a:p>
          </p:txBody>
        </p:sp>
      </p:grpSp>
      <p:sp>
        <p:nvSpPr>
          <p:cNvPr id="3" name="TextBox 2"/>
          <p:cNvSpPr txBox="1"/>
          <p:nvPr/>
        </p:nvSpPr>
        <p:spPr>
          <a:xfrm>
            <a:off x="1409700" y="1118716"/>
            <a:ext cx="8420100" cy="3970318"/>
          </a:xfrm>
          <a:prstGeom prst="rect">
            <a:avLst/>
          </a:prstGeom>
          <a:noFill/>
          <a:ln>
            <a:noFill/>
          </a:ln>
        </p:spPr>
        <p:txBody>
          <a:bodyPr wrap="square" rtlCol="0">
            <a:spAutoFit/>
          </a:bodyPr>
          <a:lstStyle/>
          <a:p>
            <a:pPr algn="just"/>
            <a:endParaRPr lang="en-US" sz="2800" dirty="0">
              <a:latin typeface="Tw Cen MT" pitchFamily="34" charset="0"/>
            </a:endParaRPr>
          </a:p>
          <a:p>
            <a:pPr algn="just"/>
            <a:r>
              <a:rPr lang="en-US" sz="2800" dirty="0">
                <a:latin typeface="Tw Cen MT" pitchFamily="34" charset="0"/>
              </a:rPr>
              <a:t>Online tutor service can provide a large amount of tutor for the welfare of the students. We want to gather all the tutors and students who want a qualified tutors or student. If we can do that, tutors can self-employed as well as students can get best education. There are many talented students who are studying in honors , masters stages can distribute their talent by tutoring and earn money easily.</a:t>
            </a:r>
          </a:p>
          <a:p>
            <a:pPr lvl="0" algn="just"/>
            <a:endParaRPr lang="en-US" sz="2800" dirty="0">
              <a:latin typeface="Tw Cen MT" pitchFamily="34" charset="0"/>
            </a:endParaRPr>
          </a:p>
        </p:txBody>
      </p:sp>
    </p:spTree>
    <p:extLst>
      <p:ext uri="{BB962C8B-B14F-4D97-AF65-F5344CB8AC3E}">
        <p14:creationId xmlns:p14="http://schemas.microsoft.com/office/powerpoint/2010/main" val="75520913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xmlns="" id="{9EB0FD16-689C-476C-8309-C7173C257513}"/>
              </a:ext>
            </a:extLst>
          </p:cNvPr>
          <p:cNvSpPr txBox="1"/>
          <p:nvPr/>
        </p:nvSpPr>
        <p:spPr>
          <a:xfrm>
            <a:off x="3969587" y="1316401"/>
            <a:ext cx="7278915" cy="1200329"/>
          </a:xfrm>
          <a:prstGeom prst="rect">
            <a:avLst/>
          </a:prstGeom>
          <a:noFill/>
        </p:spPr>
        <p:txBody>
          <a:bodyPr wrap="square" rtlCol="0">
            <a:spAutoFit/>
          </a:bodyPr>
          <a:lstStyle/>
          <a:p>
            <a:pPr algn="ctr"/>
            <a:r>
              <a:rPr lang="en-US" sz="7200" dirty="0" smtClean="0">
                <a:solidFill>
                  <a:srgbClr val="00B0F0"/>
                </a:solidFill>
                <a:latin typeface="Tw Cen MT" panose="020B0602020104020603" pitchFamily="34" charset="0"/>
              </a:rPr>
              <a:t>Presentation Topic</a:t>
            </a:r>
            <a:endParaRPr lang="en-US" sz="7200" dirty="0">
              <a:solidFill>
                <a:srgbClr val="00B0F0"/>
              </a:solidFill>
              <a:latin typeface="Tw Cen MT" panose="020B0602020104020603" pitchFamily="34" charset="0"/>
            </a:endParaRPr>
          </a:p>
        </p:txBody>
      </p:sp>
      <p:grpSp>
        <p:nvGrpSpPr>
          <p:cNvPr id="51" name="Group 50">
            <a:extLst>
              <a:ext uri="{FF2B5EF4-FFF2-40B4-BE49-F238E27FC236}">
                <a16:creationId xmlns:a16="http://schemas.microsoft.com/office/drawing/2014/main" xmlns="" id="{312CB825-EAFB-4901-8C7E-D5477E0D31C8}"/>
              </a:ext>
            </a:extLst>
          </p:cNvPr>
          <p:cNvGrpSpPr/>
          <p:nvPr/>
        </p:nvGrpSpPr>
        <p:grpSpPr>
          <a:xfrm>
            <a:off x="5759198" y="3824052"/>
            <a:ext cx="4140553" cy="451824"/>
            <a:chOff x="4679586" y="878988"/>
            <a:chExt cx="1745757" cy="190500"/>
          </a:xfrm>
        </p:grpSpPr>
        <p:sp>
          <p:nvSpPr>
            <p:cNvPr id="52" name="Oval 51">
              <a:extLst>
                <a:ext uri="{FF2B5EF4-FFF2-40B4-BE49-F238E27FC236}">
                  <a16:creationId xmlns:a16="http://schemas.microsoft.com/office/drawing/2014/main" xmlns=""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xmlns=""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xmlns=""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xmlns=""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xmlns=""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xmlns="" id="{4F202974-31A3-4642-B671-F0DBBB7B4663}"/>
              </a:ext>
            </a:extLst>
          </p:cNvPr>
          <p:cNvSpPr txBox="1"/>
          <p:nvPr/>
        </p:nvSpPr>
        <p:spPr>
          <a:xfrm>
            <a:off x="4046660" y="2705725"/>
            <a:ext cx="7278915" cy="723275"/>
          </a:xfrm>
          <a:prstGeom prst="rect">
            <a:avLst/>
          </a:prstGeom>
          <a:noFill/>
        </p:spPr>
        <p:txBody>
          <a:bodyPr wrap="square" rtlCol="0">
            <a:spAutoFit/>
          </a:bodyPr>
          <a:lstStyle/>
          <a:p>
            <a:pPr algn="ctr"/>
            <a:r>
              <a:rPr lang="en-US" sz="4100" dirty="0" smtClean="0">
                <a:solidFill>
                  <a:srgbClr val="00B050"/>
                </a:solidFill>
                <a:latin typeface="Tw Cen MT" panose="020B0602020104020603" pitchFamily="34" charset="0"/>
              </a:rPr>
              <a:t>Online Tutor Management System</a:t>
            </a:r>
            <a:endParaRPr lang="en-US" sz="4100" dirty="0">
              <a:solidFill>
                <a:srgbClr val="00B050"/>
              </a:solidFill>
              <a:latin typeface="Tw Cen MT" panose="020B0602020104020603" pitchFamily="34" charset="0"/>
            </a:endParaRPr>
          </a:p>
        </p:txBody>
      </p:sp>
      <p:grpSp>
        <p:nvGrpSpPr>
          <p:cNvPr id="19" name="Group 18">
            <a:extLst>
              <a:ext uri="{FF2B5EF4-FFF2-40B4-BE49-F238E27FC236}">
                <a16:creationId xmlns:a16="http://schemas.microsoft.com/office/drawing/2014/main" xmlns=""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xmlns=""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xmlns=""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Team</a:t>
              </a:r>
              <a:endParaRPr lang="en-US" sz="3600" b="1" dirty="0">
                <a:solidFill>
                  <a:srgbClr val="F0EEF0"/>
                </a:solidFill>
                <a:latin typeface="Tw Cen MT" panose="020B0602020104020603" pitchFamily="34" charset="0"/>
              </a:endParaRPr>
            </a:p>
          </p:txBody>
        </p:sp>
        <p:pic>
          <p:nvPicPr>
            <p:cNvPr id="23" name="Picture 22">
              <a:extLst>
                <a:ext uri="{FF2B5EF4-FFF2-40B4-BE49-F238E27FC236}">
                  <a16:creationId xmlns:a16="http://schemas.microsoft.com/office/drawing/2014/main" xmlns="" id="{E8AD023B-AE8D-405F-90E6-27B0D4707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xmlns="" id="{69A27401-3327-4871-86AC-B461CA62C3AC}"/>
              </a:ext>
            </a:extLst>
          </p:cNvPr>
          <p:cNvGrpSpPr/>
          <p:nvPr/>
        </p:nvGrpSpPr>
        <p:grpSpPr>
          <a:xfrm>
            <a:off x="-8798784" y="0"/>
            <a:ext cx="11447503" cy="6858000"/>
            <a:chOff x="213096" y="0"/>
            <a:chExt cx="11447503" cy="6858000"/>
          </a:xfrm>
        </p:grpSpPr>
        <p:sp>
          <p:nvSpPr>
            <p:cNvPr id="25" name="Rectangle 24">
              <a:extLst>
                <a:ext uri="{FF2B5EF4-FFF2-40B4-BE49-F238E27FC236}">
                  <a16:creationId xmlns:a16="http://schemas.microsoft.com/office/drawing/2014/main" xmlns=""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xmlns=""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xmlns=""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28" name="Picture 27">
              <a:extLst>
                <a:ext uri="{FF2B5EF4-FFF2-40B4-BE49-F238E27FC236}">
                  <a16:creationId xmlns:a16="http://schemas.microsoft.com/office/drawing/2014/main" xmlns="" id="{2B44F548-697F-412D-9B99-861C27246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xmlns=""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xmlns=""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xmlns=""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xmlns=""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33" name="Picture 32">
              <a:extLst>
                <a:ext uri="{FF2B5EF4-FFF2-40B4-BE49-F238E27FC236}">
                  <a16:creationId xmlns:a16="http://schemas.microsoft.com/office/drawing/2014/main" xmlns="" id="{7C8E4AB7-ADC0-4FEE-AE7A-994F5DAD3F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xmlns=""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xmlns=""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xmlns=""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xmlns=""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38" name="Picture 37">
              <a:extLst>
                <a:ext uri="{FF2B5EF4-FFF2-40B4-BE49-F238E27FC236}">
                  <a16:creationId xmlns:a16="http://schemas.microsoft.com/office/drawing/2014/main" xmlns="" id="{6FA13E8D-3FCC-4EC2-BD8C-6CE7CA0ECD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xmlns=""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xmlns="" id="{3FD3EE0D-FD02-4885-9AC0-03F414A9888F}"/>
              </a:ext>
            </a:extLst>
          </p:cNvPr>
          <p:cNvGrpSpPr/>
          <p:nvPr/>
        </p:nvGrpSpPr>
        <p:grpSpPr>
          <a:xfrm>
            <a:off x="-7638543" y="-1"/>
            <a:ext cx="8692332" cy="6858000"/>
            <a:chOff x="718505" y="-1"/>
            <a:chExt cx="8692332" cy="6858000"/>
          </a:xfrm>
        </p:grpSpPr>
        <p:sp>
          <p:nvSpPr>
            <p:cNvPr id="41" name="Rectangle 40">
              <a:extLst>
                <a:ext uri="{FF2B5EF4-FFF2-40B4-BE49-F238E27FC236}">
                  <a16:creationId xmlns:a16="http://schemas.microsoft.com/office/drawing/2014/main" xmlns=""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xmlns=""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44" name="Picture 43">
              <a:extLst>
                <a:ext uri="{FF2B5EF4-FFF2-40B4-BE49-F238E27FC236}">
                  <a16:creationId xmlns:a16="http://schemas.microsoft.com/office/drawing/2014/main" xmlns="" id="{1A9D6167-F7B8-4BFF-8BC5-2D13EF0CF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xmlns=""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xmlns=""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xmlns=""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xmlns=""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49" name="Picture 48">
              <a:extLst>
                <a:ext uri="{FF2B5EF4-FFF2-40B4-BE49-F238E27FC236}">
                  <a16:creationId xmlns:a16="http://schemas.microsoft.com/office/drawing/2014/main" xmlns="" id="{F08704A4-CABE-4989-8BF7-C10A6BB40E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2307115089"/>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614085" y="8971"/>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84623" y="8969"/>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661068" y="8971"/>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xmlns="" id="{4E70D3F9-D583-4ACD-8480-0F4A65ED3C83}"/>
              </a:ext>
            </a:extLst>
          </p:cNvPr>
          <p:cNvGrpSpPr/>
          <p:nvPr/>
        </p:nvGrpSpPr>
        <p:grpSpPr>
          <a:xfrm>
            <a:off x="1926047" y="8971"/>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484279" y="8970"/>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762000" y="-1108"/>
            <a:ext cx="12009081" cy="6858000"/>
            <a:chOff x="-10744545" y="152399"/>
            <a:chExt cx="11331017"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10744545" y="152399"/>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a:t>
              </a: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87248" y="250376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807855" y="3314620"/>
              <a:ext cx="1992086" cy="406558"/>
            </a:xfrm>
            <a:prstGeom prst="rect">
              <a:avLst/>
            </a:prstGeom>
            <a:noFill/>
          </p:spPr>
          <p:txBody>
            <a:bodyPr wrap="square" rtlCol="0">
              <a:spAutoFit/>
            </a:bodyPr>
            <a:lstStyle/>
            <a:p>
              <a:pPr algn="ctr"/>
              <a:r>
                <a:rPr lang="en-US" sz="2200" b="1" dirty="0" smtClean="0">
                  <a:solidFill>
                    <a:srgbClr val="F0EEF0"/>
                  </a:solidFill>
                  <a:latin typeface="Tw Cen MT" panose="020B0602020104020603" pitchFamily="34" charset="0"/>
                </a:rPr>
                <a:t>Conclusion</a:t>
              </a:r>
              <a:endParaRPr lang="en-US" sz="2200" b="1" dirty="0">
                <a:solidFill>
                  <a:srgbClr val="F0EEF0"/>
                </a:solidFill>
                <a:latin typeface="Tw Cen MT" panose="020B0602020104020603" pitchFamily="34" charset="0"/>
              </a:endParaRPr>
            </a:p>
          </p:txBody>
        </p:sp>
      </p:grpSp>
      <p:sp>
        <p:nvSpPr>
          <p:cNvPr id="3" name="TextBox 2"/>
          <p:cNvSpPr txBox="1"/>
          <p:nvPr/>
        </p:nvSpPr>
        <p:spPr>
          <a:xfrm>
            <a:off x="1047750" y="1118716"/>
            <a:ext cx="8420100" cy="4524315"/>
          </a:xfrm>
          <a:prstGeom prst="rect">
            <a:avLst/>
          </a:prstGeom>
          <a:noFill/>
          <a:ln>
            <a:noFill/>
          </a:ln>
        </p:spPr>
        <p:txBody>
          <a:bodyPr wrap="square" rtlCol="0">
            <a:spAutoFit/>
          </a:bodyPr>
          <a:lstStyle/>
          <a:p>
            <a:r>
              <a:rPr lang="en-US" sz="3600" b="1" dirty="0" smtClean="0">
                <a:solidFill>
                  <a:srgbClr val="0070C0"/>
                </a:solidFill>
                <a:latin typeface="Tw Cen MT" pitchFamily="34" charset="0"/>
              </a:rPr>
              <a:t>Conclusion</a:t>
            </a:r>
          </a:p>
          <a:p>
            <a:endParaRPr lang="en-US" sz="3600" dirty="0">
              <a:latin typeface="Tw Cen MT" pitchFamily="34" charset="0"/>
            </a:endParaRPr>
          </a:p>
          <a:p>
            <a:r>
              <a:rPr lang="en-US" sz="3600" dirty="0">
                <a:latin typeface="Tw Cen MT" pitchFamily="34" charset="0"/>
              </a:rPr>
              <a:t>After all it’s a huge project to accomplish. It can develop or upgrade day by day when necessary. We believe that it can break the old idea or system of tutoring in this modern world. We should welcome this modern system and will cope up  with it.</a:t>
            </a:r>
          </a:p>
        </p:txBody>
      </p:sp>
    </p:spTree>
    <p:extLst>
      <p:ext uri="{BB962C8B-B14F-4D97-AF65-F5344CB8AC3E}">
        <p14:creationId xmlns:p14="http://schemas.microsoft.com/office/powerpoint/2010/main" val="370159340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066ACF4C-6F8C-46FC-8362-2E05C90EEAFA}"/>
              </a:ext>
            </a:extLst>
          </p:cNvPr>
          <p:cNvGrpSpPr/>
          <p:nvPr/>
        </p:nvGrpSpPr>
        <p:grpSpPr>
          <a:xfrm>
            <a:off x="97323" y="17015"/>
            <a:ext cx="12482920" cy="6858000"/>
            <a:chOff x="-290920" y="0"/>
            <a:chExt cx="12482920" cy="6858000"/>
          </a:xfrm>
        </p:grpSpPr>
        <p:sp>
          <p:nvSpPr>
            <p:cNvPr id="51" name="Rectangle 50">
              <a:extLst>
                <a:ext uri="{FF2B5EF4-FFF2-40B4-BE49-F238E27FC236}">
                  <a16:creationId xmlns:a16="http://schemas.microsoft.com/office/drawing/2014/main" xmlns=""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smtClean="0">
                  <a:solidFill>
                    <a:srgbClr val="F0EEF0"/>
                  </a:solidFill>
                  <a:latin typeface="Tw Cen MT" panose="020B0602020104020603" pitchFamily="34" charset="0"/>
                </a:rPr>
                <a:t>Team</a:t>
              </a:r>
              <a:endParaRPr lang="en-US" sz="3600" b="1" dirty="0">
                <a:solidFill>
                  <a:srgbClr val="F0EEF0"/>
                </a:solidFill>
                <a:latin typeface="Tw Cen MT" panose="020B0602020104020603" pitchFamily="34" charset="0"/>
              </a:endParaRPr>
            </a:p>
          </p:txBody>
        </p:sp>
        <p:pic>
          <p:nvPicPr>
            <p:cNvPr id="54" name="Picture 53">
              <a:extLst>
                <a:ext uri="{FF2B5EF4-FFF2-40B4-BE49-F238E27FC236}">
                  <a16:creationId xmlns:a16="http://schemas.microsoft.com/office/drawing/2014/main" xmlns="" id="{5A5E18E8-5A3E-4F1D-8254-6193AA55C07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xmlns=""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xmlns="" id="{44037FC5-8E34-4772-9A87-813F2AD5E4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xmlns=""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32DF4D80-460D-4455-B80A-3BC0C6A12DA2}"/>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xmlns="" id="{7AB39DAF-3109-4CEA-BD1D-C123179FF8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xmlns=""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xmlns=""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xmlns=""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xmlns=""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69" name="Picture 68">
              <a:extLst>
                <a:ext uri="{FF2B5EF4-FFF2-40B4-BE49-F238E27FC236}">
                  <a16:creationId xmlns:a16="http://schemas.microsoft.com/office/drawing/2014/main" xmlns="" id="{22B026A5-B1AC-46D4-AE84-DF77E5A294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xmlns=""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xmlns="" id="{20422D8F-B19E-425C-93A8-F750F60A06A7}"/>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xmlns=""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xmlns="" id="{45C46027-B464-4ADA-A3B8-14FF4471BA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xmlns=""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xmlns="" id="{B9F42291-FBD0-4239-8D69-22035DCB4A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43" name="Group 42">
            <a:extLst>
              <a:ext uri="{FF2B5EF4-FFF2-40B4-BE49-F238E27FC236}">
                <a16:creationId xmlns:a16="http://schemas.microsoft.com/office/drawing/2014/main" xmlns="" id="{642619BF-D98C-42FE-8077-B8745D93F239}"/>
              </a:ext>
            </a:extLst>
          </p:cNvPr>
          <p:cNvGrpSpPr/>
          <p:nvPr/>
        </p:nvGrpSpPr>
        <p:grpSpPr>
          <a:xfrm>
            <a:off x="3412808" y="2972489"/>
            <a:ext cx="3048141" cy="1452554"/>
            <a:chOff x="264581" y="4416136"/>
            <a:chExt cx="3048141" cy="1452554"/>
          </a:xfrm>
        </p:grpSpPr>
        <p:sp>
          <p:nvSpPr>
            <p:cNvPr id="44" name="TextBox 43">
              <a:extLst>
                <a:ext uri="{FF2B5EF4-FFF2-40B4-BE49-F238E27FC236}">
                  <a16:creationId xmlns:a16="http://schemas.microsoft.com/office/drawing/2014/main" xmlns="" id="{47D438D1-4A2C-457A-A675-A2FFD11F8FC1}"/>
                </a:ext>
              </a:extLst>
            </p:cNvPr>
            <p:cNvSpPr txBox="1"/>
            <p:nvPr/>
          </p:nvSpPr>
          <p:spPr>
            <a:xfrm>
              <a:off x="466266" y="4416136"/>
              <a:ext cx="2644771" cy="461665"/>
            </a:xfrm>
            <a:prstGeom prst="rect">
              <a:avLst/>
            </a:prstGeom>
            <a:noFill/>
          </p:spPr>
          <p:txBody>
            <a:bodyPr wrap="square" rtlCol="0">
              <a:spAutoFit/>
            </a:bodyPr>
            <a:lstStyle/>
            <a:p>
              <a:pPr algn="ctr"/>
              <a:r>
                <a:rPr lang="en-US" sz="2400" dirty="0" smtClean="0">
                  <a:solidFill>
                    <a:srgbClr val="FF5969"/>
                  </a:solidFill>
                  <a:latin typeface="Tw Cen MT" panose="020B0602020104020603" pitchFamily="34" charset="0"/>
                </a:rPr>
                <a:t>MEHEDI HASAN</a:t>
              </a:r>
              <a:endParaRPr lang="en-US" sz="2400" dirty="0">
                <a:solidFill>
                  <a:srgbClr val="FF5969"/>
                </a:solidFill>
                <a:latin typeface="Tw Cen MT" panose="020B0602020104020603" pitchFamily="34" charset="0"/>
              </a:endParaRPr>
            </a:p>
          </p:txBody>
        </p:sp>
        <p:sp>
          <p:nvSpPr>
            <p:cNvPr id="45" name="TextBox 44">
              <a:extLst>
                <a:ext uri="{FF2B5EF4-FFF2-40B4-BE49-F238E27FC236}">
                  <a16:creationId xmlns:a16="http://schemas.microsoft.com/office/drawing/2014/main" xmlns="" id="{EFA98CF0-C7D5-4BB1-AE6B-892973EDC2B3}"/>
                </a:ext>
              </a:extLst>
            </p:cNvPr>
            <p:cNvSpPr txBox="1"/>
            <p:nvPr/>
          </p:nvSpPr>
          <p:spPr>
            <a:xfrm>
              <a:off x="466266" y="4853747"/>
              <a:ext cx="2644771" cy="369332"/>
            </a:xfrm>
            <a:prstGeom prst="rect">
              <a:avLst/>
            </a:prstGeom>
            <a:noFill/>
          </p:spPr>
          <p:txBody>
            <a:bodyPr wrap="square" rtlCol="0">
              <a:spAutoFit/>
            </a:bodyPr>
            <a:lstStyle/>
            <a:p>
              <a:pPr algn="ctr"/>
              <a:r>
                <a:rPr lang="en-US" dirty="0" smtClean="0">
                  <a:solidFill>
                    <a:schemeClr val="tx1">
                      <a:lumMod val="85000"/>
                      <a:lumOff val="15000"/>
                    </a:schemeClr>
                  </a:solidFill>
                  <a:latin typeface="Tw Cen MT" panose="020B0602020104020603" pitchFamily="34" charset="0"/>
                </a:rPr>
                <a:t>ID: 163432507</a:t>
              </a:r>
              <a:endParaRPr lang="en-US" dirty="0">
                <a:solidFill>
                  <a:schemeClr val="tx1">
                    <a:lumMod val="85000"/>
                    <a:lumOff val="15000"/>
                  </a:schemeClr>
                </a:solidFill>
                <a:latin typeface="Tw Cen MT" panose="020B0602020104020603" pitchFamily="34" charset="0"/>
              </a:endParaRPr>
            </a:p>
          </p:txBody>
        </p:sp>
        <p:sp>
          <p:nvSpPr>
            <p:cNvPr id="46" name="TextBox 45">
              <a:extLst>
                <a:ext uri="{FF2B5EF4-FFF2-40B4-BE49-F238E27FC236}">
                  <a16:creationId xmlns:a16="http://schemas.microsoft.com/office/drawing/2014/main" xmlns="" id="{ADB9B462-21BE-4A91-8264-768F8688631E}"/>
                </a:ext>
              </a:extLst>
            </p:cNvPr>
            <p:cNvSpPr txBox="1"/>
            <p:nvPr/>
          </p:nvSpPr>
          <p:spPr>
            <a:xfrm>
              <a:off x="264581" y="5222359"/>
              <a:ext cx="3048141" cy="646331"/>
            </a:xfrm>
            <a:prstGeom prst="rect">
              <a:avLst/>
            </a:prstGeom>
            <a:noFill/>
          </p:spPr>
          <p:txBody>
            <a:bodyPr wrap="square" rtlCol="0">
              <a:spAutoFit/>
            </a:bodyPr>
            <a:lstStyle/>
            <a:p>
              <a:pPr algn="ctr"/>
              <a:r>
                <a:rPr lang="en-US" dirty="0" smtClean="0">
                  <a:solidFill>
                    <a:schemeClr val="tx1">
                      <a:lumMod val="85000"/>
                      <a:lumOff val="15000"/>
                    </a:schemeClr>
                  </a:solidFill>
                  <a:latin typeface="Tw Cen MT" panose="020B0602020104020603" pitchFamily="34" charset="0"/>
                </a:rPr>
                <a:t>Batch: 43</a:t>
              </a:r>
              <a:r>
                <a:rPr lang="en-US" baseline="30000" dirty="0" smtClean="0">
                  <a:solidFill>
                    <a:schemeClr val="tx1">
                      <a:lumMod val="85000"/>
                      <a:lumOff val="15000"/>
                    </a:schemeClr>
                  </a:solidFill>
                  <a:latin typeface="Tw Cen MT" panose="020B0602020104020603" pitchFamily="34" charset="0"/>
                </a:rPr>
                <a:t>rd</a:t>
              </a:r>
              <a:endParaRPr lang="en-US" dirty="0" smtClean="0">
                <a:solidFill>
                  <a:schemeClr val="tx1">
                    <a:lumMod val="85000"/>
                    <a:lumOff val="15000"/>
                  </a:schemeClr>
                </a:solidFill>
                <a:latin typeface="Tw Cen MT" panose="020B0602020104020603" pitchFamily="34" charset="0"/>
              </a:endParaRPr>
            </a:p>
            <a:p>
              <a:pPr algn="ctr"/>
              <a:r>
                <a:rPr lang="en-US" dirty="0" smtClean="0">
                  <a:solidFill>
                    <a:schemeClr val="tx1">
                      <a:lumMod val="85000"/>
                      <a:lumOff val="15000"/>
                    </a:schemeClr>
                  </a:solidFill>
                  <a:latin typeface="Tw Cen MT" panose="020B0602020104020603" pitchFamily="34" charset="0"/>
                </a:rPr>
                <a:t>CSE Department</a:t>
              </a:r>
              <a:endParaRPr lang="en-US" dirty="0">
                <a:solidFill>
                  <a:schemeClr val="tx1">
                    <a:lumMod val="85000"/>
                    <a:lumOff val="15000"/>
                  </a:schemeClr>
                </a:solidFill>
                <a:latin typeface="Tw Cen MT" panose="020B0602020104020603" pitchFamily="34" charset="0"/>
              </a:endParaRPr>
            </a:p>
          </p:txBody>
        </p:sp>
      </p:grpSp>
      <p:grpSp>
        <p:nvGrpSpPr>
          <p:cNvPr id="47" name="Group 46">
            <a:extLst>
              <a:ext uri="{FF2B5EF4-FFF2-40B4-BE49-F238E27FC236}">
                <a16:creationId xmlns:a16="http://schemas.microsoft.com/office/drawing/2014/main" xmlns="" id="{642619BF-D98C-42FE-8077-B8745D93F239}"/>
              </a:ext>
            </a:extLst>
          </p:cNvPr>
          <p:cNvGrpSpPr/>
          <p:nvPr/>
        </p:nvGrpSpPr>
        <p:grpSpPr>
          <a:xfrm>
            <a:off x="7253183" y="3020889"/>
            <a:ext cx="3048141" cy="1452554"/>
            <a:chOff x="264581" y="4416136"/>
            <a:chExt cx="3048141" cy="1452554"/>
          </a:xfrm>
        </p:grpSpPr>
        <p:sp>
          <p:nvSpPr>
            <p:cNvPr id="48" name="TextBox 47">
              <a:extLst>
                <a:ext uri="{FF2B5EF4-FFF2-40B4-BE49-F238E27FC236}">
                  <a16:creationId xmlns:a16="http://schemas.microsoft.com/office/drawing/2014/main" xmlns="" id="{47D438D1-4A2C-457A-A675-A2FFD11F8FC1}"/>
                </a:ext>
              </a:extLst>
            </p:cNvPr>
            <p:cNvSpPr txBox="1"/>
            <p:nvPr/>
          </p:nvSpPr>
          <p:spPr>
            <a:xfrm>
              <a:off x="695771" y="4416136"/>
              <a:ext cx="2185761" cy="461665"/>
            </a:xfrm>
            <a:prstGeom prst="rect">
              <a:avLst/>
            </a:prstGeom>
            <a:noFill/>
          </p:spPr>
          <p:txBody>
            <a:bodyPr wrap="square" rtlCol="0">
              <a:spAutoFit/>
            </a:bodyPr>
            <a:lstStyle/>
            <a:p>
              <a:pPr algn="ctr"/>
              <a:r>
                <a:rPr lang="en-US" sz="2400" dirty="0" smtClean="0">
                  <a:solidFill>
                    <a:srgbClr val="00B050"/>
                  </a:solidFill>
                  <a:latin typeface="Tw Cen MT" panose="020B0602020104020603" pitchFamily="34" charset="0"/>
                </a:rPr>
                <a:t>TARIKUL ISLAM</a:t>
              </a:r>
              <a:endParaRPr lang="en-US" sz="2400" dirty="0">
                <a:solidFill>
                  <a:srgbClr val="00B050"/>
                </a:solidFill>
                <a:latin typeface="Tw Cen MT" panose="020B0602020104020603" pitchFamily="34" charset="0"/>
              </a:endParaRPr>
            </a:p>
          </p:txBody>
        </p:sp>
        <p:sp>
          <p:nvSpPr>
            <p:cNvPr id="49" name="TextBox 48">
              <a:extLst>
                <a:ext uri="{FF2B5EF4-FFF2-40B4-BE49-F238E27FC236}">
                  <a16:creationId xmlns:a16="http://schemas.microsoft.com/office/drawing/2014/main" xmlns="" id="{EFA98CF0-C7D5-4BB1-AE6B-892973EDC2B3}"/>
                </a:ext>
              </a:extLst>
            </p:cNvPr>
            <p:cNvSpPr txBox="1"/>
            <p:nvPr/>
          </p:nvSpPr>
          <p:spPr>
            <a:xfrm>
              <a:off x="466266" y="4853747"/>
              <a:ext cx="2644771" cy="369332"/>
            </a:xfrm>
            <a:prstGeom prst="rect">
              <a:avLst/>
            </a:prstGeom>
            <a:noFill/>
          </p:spPr>
          <p:txBody>
            <a:bodyPr wrap="square" rtlCol="0">
              <a:spAutoFit/>
            </a:bodyPr>
            <a:lstStyle/>
            <a:p>
              <a:pPr algn="ctr"/>
              <a:r>
                <a:rPr lang="en-US" dirty="0" smtClean="0">
                  <a:solidFill>
                    <a:schemeClr val="tx1">
                      <a:lumMod val="85000"/>
                      <a:lumOff val="15000"/>
                    </a:schemeClr>
                  </a:solidFill>
                  <a:latin typeface="Tw Cen MT" panose="020B0602020104020603" pitchFamily="34" charset="0"/>
                </a:rPr>
                <a:t>ID: 163432568</a:t>
              </a:r>
              <a:endParaRPr lang="en-US" dirty="0">
                <a:solidFill>
                  <a:schemeClr val="tx1">
                    <a:lumMod val="85000"/>
                    <a:lumOff val="15000"/>
                  </a:schemeClr>
                </a:solidFill>
                <a:latin typeface="Tw Cen MT" panose="020B0602020104020603" pitchFamily="34" charset="0"/>
              </a:endParaRPr>
            </a:p>
          </p:txBody>
        </p:sp>
        <p:sp>
          <p:nvSpPr>
            <p:cNvPr id="87" name="TextBox 86">
              <a:extLst>
                <a:ext uri="{FF2B5EF4-FFF2-40B4-BE49-F238E27FC236}">
                  <a16:creationId xmlns:a16="http://schemas.microsoft.com/office/drawing/2014/main" xmlns="" id="{ADB9B462-21BE-4A91-8264-768F8688631E}"/>
                </a:ext>
              </a:extLst>
            </p:cNvPr>
            <p:cNvSpPr txBox="1"/>
            <p:nvPr/>
          </p:nvSpPr>
          <p:spPr>
            <a:xfrm>
              <a:off x="264581" y="5222359"/>
              <a:ext cx="3048141" cy="646331"/>
            </a:xfrm>
            <a:prstGeom prst="rect">
              <a:avLst/>
            </a:prstGeom>
            <a:noFill/>
          </p:spPr>
          <p:txBody>
            <a:bodyPr wrap="square" rtlCol="0">
              <a:spAutoFit/>
            </a:bodyPr>
            <a:lstStyle/>
            <a:p>
              <a:pPr algn="ctr"/>
              <a:r>
                <a:rPr lang="en-US" dirty="0" smtClean="0">
                  <a:solidFill>
                    <a:schemeClr val="tx1">
                      <a:lumMod val="85000"/>
                      <a:lumOff val="15000"/>
                    </a:schemeClr>
                  </a:solidFill>
                  <a:latin typeface="Tw Cen MT" panose="020B0602020104020603" pitchFamily="34" charset="0"/>
                </a:rPr>
                <a:t>Batch: 43</a:t>
              </a:r>
              <a:r>
                <a:rPr lang="en-US" baseline="30000" dirty="0" smtClean="0">
                  <a:solidFill>
                    <a:schemeClr val="tx1">
                      <a:lumMod val="85000"/>
                      <a:lumOff val="15000"/>
                    </a:schemeClr>
                  </a:solidFill>
                  <a:latin typeface="Tw Cen MT" panose="020B0602020104020603" pitchFamily="34" charset="0"/>
                </a:rPr>
                <a:t>rd</a:t>
              </a:r>
              <a:endParaRPr lang="en-US" dirty="0" smtClean="0">
                <a:solidFill>
                  <a:schemeClr val="tx1">
                    <a:lumMod val="85000"/>
                    <a:lumOff val="15000"/>
                  </a:schemeClr>
                </a:solidFill>
                <a:latin typeface="Tw Cen MT" panose="020B0602020104020603" pitchFamily="34" charset="0"/>
              </a:endParaRPr>
            </a:p>
            <a:p>
              <a:pPr algn="ctr"/>
              <a:r>
                <a:rPr lang="en-US" dirty="0" smtClean="0">
                  <a:solidFill>
                    <a:schemeClr val="tx1">
                      <a:lumMod val="85000"/>
                      <a:lumOff val="15000"/>
                    </a:schemeClr>
                  </a:solidFill>
                  <a:latin typeface="Tw Cen MT" panose="020B0602020104020603" pitchFamily="34" charset="0"/>
                </a:rPr>
                <a:t>CSE Department</a:t>
              </a:r>
              <a:endParaRPr lang="en-US" dirty="0">
                <a:solidFill>
                  <a:schemeClr val="tx1">
                    <a:lumMod val="85000"/>
                    <a:lumOff val="15000"/>
                  </a:schemeClr>
                </a:solidFill>
                <a:latin typeface="Tw Cen MT" panose="020B0602020104020603" pitchFamily="34" charset="0"/>
              </a:endParaRPr>
            </a:p>
          </p:txBody>
        </p:sp>
      </p:grpSp>
      <p:sp>
        <p:nvSpPr>
          <p:cNvPr id="88" name="TextBox 87">
            <a:extLst>
              <a:ext uri="{FF2B5EF4-FFF2-40B4-BE49-F238E27FC236}">
                <a16:creationId xmlns:a16="http://schemas.microsoft.com/office/drawing/2014/main" xmlns="" id="{4F202974-31A3-4642-B671-F0DBBB7B4663}"/>
              </a:ext>
            </a:extLst>
          </p:cNvPr>
          <p:cNvSpPr txBox="1"/>
          <p:nvPr/>
        </p:nvSpPr>
        <p:spPr>
          <a:xfrm>
            <a:off x="3412808" y="1201822"/>
            <a:ext cx="7278915" cy="723275"/>
          </a:xfrm>
          <a:prstGeom prst="rect">
            <a:avLst/>
          </a:prstGeom>
          <a:noFill/>
        </p:spPr>
        <p:txBody>
          <a:bodyPr wrap="square" rtlCol="0">
            <a:spAutoFit/>
          </a:bodyPr>
          <a:lstStyle/>
          <a:p>
            <a:pPr algn="ctr"/>
            <a:r>
              <a:rPr lang="en-US" sz="4100" dirty="0" smtClean="0">
                <a:solidFill>
                  <a:srgbClr val="52CBBE"/>
                </a:solidFill>
                <a:latin typeface="Tw Cen MT" panose="020B0602020104020603" pitchFamily="34" charset="0"/>
              </a:rPr>
              <a:t>TEAM MEMBERS</a:t>
            </a:r>
            <a:endParaRPr lang="en-US" sz="4100" dirty="0">
              <a:solidFill>
                <a:srgbClr val="52CBBE"/>
              </a:solidFill>
              <a:latin typeface="Tw Cen MT" panose="020B0602020104020603" pitchFamily="34" charset="0"/>
            </a:endParaRPr>
          </a:p>
        </p:txBody>
      </p:sp>
    </p:spTree>
    <p:extLst>
      <p:ext uri="{BB962C8B-B14F-4D97-AF65-F5344CB8AC3E}">
        <p14:creationId xmlns:p14="http://schemas.microsoft.com/office/powerpoint/2010/main" val="200170612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anim calcmode="lin" valueType="num">
                                      <p:cBhvr>
                                        <p:cTn id="8" dur="500" fill="hold"/>
                                        <p:tgtEl>
                                          <p:spTgt spid="43"/>
                                        </p:tgtEl>
                                        <p:attrNameLst>
                                          <p:attrName>ppt_x</p:attrName>
                                        </p:attrNameLst>
                                      </p:cBhvr>
                                      <p:tavLst>
                                        <p:tav tm="0">
                                          <p:val>
                                            <p:strVal val="#ppt_x"/>
                                          </p:val>
                                        </p:tav>
                                        <p:tav tm="100000">
                                          <p:val>
                                            <p:strVal val="#ppt_x"/>
                                          </p:val>
                                        </p:tav>
                                      </p:tavLst>
                                    </p:anim>
                                    <p:anim calcmode="lin" valueType="num">
                                      <p:cBhvr>
                                        <p:cTn id="9" dur="500" fill="hold"/>
                                        <p:tgtEl>
                                          <p:spTgt spid="4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anim calcmode="lin" valueType="num">
                                      <p:cBhvr>
                                        <p:cTn id="14" dur="500" fill="hold"/>
                                        <p:tgtEl>
                                          <p:spTgt spid="47"/>
                                        </p:tgtEl>
                                        <p:attrNameLst>
                                          <p:attrName>ppt_x</p:attrName>
                                        </p:attrNameLst>
                                      </p:cBhvr>
                                      <p:tavLst>
                                        <p:tav tm="0">
                                          <p:val>
                                            <p:strVal val="#ppt_x"/>
                                          </p:val>
                                        </p:tav>
                                        <p:tav tm="100000">
                                          <p:val>
                                            <p:strVal val="#ppt_x"/>
                                          </p:val>
                                        </p:tav>
                                      </p:tavLst>
                                    </p:anim>
                                    <p:anim calcmode="lin" valueType="num">
                                      <p:cBhvr>
                                        <p:cTn id="15" dur="5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xmlns=""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xmlns=""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xmlns=""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xmlns="" id="{2151F346-69C6-4F86-BC1F-C57BA2384CC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37" name="Picture 36">
              <a:extLst>
                <a:ext uri="{FF2B5EF4-FFF2-40B4-BE49-F238E27FC236}">
                  <a16:creationId xmlns:a16="http://schemas.microsoft.com/office/drawing/2014/main" xmlns="" id="{52B367FE-8530-4052-AD96-2D6FBE490F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xmlns="" id="{63E93C38-ECA5-4094-81E9-196A3BD19EBD}"/>
              </a:ext>
            </a:extLst>
          </p:cNvPr>
          <p:cNvGrpSpPr/>
          <p:nvPr/>
        </p:nvGrpSpPr>
        <p:grpSpPr>
          <a:xfrm>
            <a:off x="226788" y="-2"/>
            <a:ext cx="11447501" cy="6858000"/>
            <a:chOff x="213096" y="0"/>
            <a:chExt cx="11447501" cy="6858000"/>
          </a:xfrm>
        </p:grpSpPr>
        <p:sp>
          <p:nvSpPr>
            <p:cNvPr id="39" name="Rectangle 38">
              <a:extLst>
                <a:ext uri="{FF2B5EF4-FFF2-40B4-BE49-F238E27FC236}">
                  <a16:creationId xmlns:a16="http://schemas.microsoft.com/office/drawing/2014/main" xmlns=""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xmlns=""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xmlns="" id="{90DCA374-CD21-448B-8791-8A04A9A9A552}"/>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smtClean="0">
                  <a:solidFill>
                    <a:srgbClr val="F0EEF0"/>
                  </a:solidFill>
                  <a:latin typeface="Tw Cen MT" panose="020B0602020104020603" pitchFamily="34" charset="0"/>
                </a:rPr>
                <a:t>Introduction</a:t>
              </a:r>
              <a:endParaRPr lang="en-US" sz="2800" b="1" dirty="0">
                <a:solidFill>
                  <a:srgbClr val="F0EEF0"/>
                </a:solidFill>
                <a:latin typeface="Tw Cen MT" panose="020B0602020104020603" pitchFamily="34" charset="0"/>
              </a:endParaRPr>
            </a:p>
          </p:txBody>
        </p:sp>
        <p:pic>
          <p:nvPicPr>
            <p:cNvPr id="42" name="Picture 41">
              <a:extLst>
                <a:ext uri="{FF2B5EF4-FFF2-40B4-BE49-F238E27FC236}">
                  <a16:creationId xmlns:a16="http://schemas.microsoft.com/office/drawing/2014/main" xmlns="" id="{83A620A7-5483-4447-9670-0F8D67F362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xmlns=""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xmlns=""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xmlns=""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xmlns="" id="{DD73F442-B2F9-477E-B4DE-956CBA09D9C3}"/>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47" name="Picture 46">
              <a:extLst>
                <a:ext uri="{FF2B5EF4-FFF2-40B4-BE49-F238E27FC236}">
                  <a16:creationId xmlns:a16="http://schemas.microsoft.com/office/drawing/2014/main" xmlns="" id="{7654DCD4-7920-4D83-8D7F-6D3A71A16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xmlns=""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xmlns=""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xmlns=""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xmlns=""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83" name="Picture 82">
              <a:extLst>
                <a:ext uri="{FF2B5EF4-FFF2-40B4-BE49-F238E27FC236}">
                  <a16:creationId xmlns:a16="http://schemas.microsoft.com/office/drawing/2014/main" xmlns="" id="{7FD4AAEC-83E5-4832-BEA2-517A195B2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xmlns=""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xmlns="" id="{FA452EB0-3109-45BB-9389-19F84818FE30}"/>
              </a:ext>
            </a:extLst>
          </p:cNvPr>
          <p:cNvGrpSpPr/>
          <p:nvPr/>
        </p:nvGrpSpPr>
        <p:grpSpPr>
          <a:xfrm>
            <a:off x="-7638543" y="-1"/>
            <a:ext cx="8692332" cy="6858000"/>
            <a:chOff x="718505" y="-1"/>
            <a:chExt cx="8692332" cy="6858000"/>
          </a:xfrm>
        </p:grpSpPr>
        <p:sp>
          <p:nvSpPr>
            <p:cNvPr id="86" name="Rectangle 85">
              <a:extLst>
                <a:ext uri="{FF2B5EF4-FFF2-40B4-BE49-F238E27FC236}">
                  <a16:creationId xmlns:a16="http://schemas.microsoft.com/office/drawing/2014/main" xmlns=""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xmlns=""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xmlns=""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89" name="Picture 88">
              <a:extLst>
                <a:ext uri="{FF2B5EF4-FFF2-40B4-BE49-F238E27FC236}">
                  <a16:creationId xmlns:a16="http://schemas.microsoft.com/office/drawing/2014/main" xmlns="" id="{EF138C1A-5B68-42BE-B6B8-0EE1F4738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xmlns=""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xmlns=""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xmlns=""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xmlns="" id="{7CF05B7C-3B2D-4CAB-9132-7B756B44206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94" name="Picture 93">
              <a:extLst>
                <a:ext uri="{FF2B5EF4-FFF2-40B4-BE49-F238E27FC236}">
                  <a16:creationId xmlns:a16="http://schemas.microsoft.com/office/drawing/2014/main" xmlns="" id="{A04E2F48-2025-4003-B590-1DD9577106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1"/>
          <p:cNvSpPr txBox="1"/>
          <p:nvPr/>
        </p:nvSpPr>
        <p:spPr>
          <a:xfrm>
            <a:off x="2628900" y="875361"/>
            <a:ext cx="7600950" cy="5201424"/>
          </a:xfrm>
          <a:prstGeom prst="rect">
            <a:avLst/>
          </a:prstGeom>
          <a:noFill/>
        </p:spPr>
        <p:txBody>
          <a:bodyPr wrap="square" rtlCol="0">
            <a:spAutoFit/>
          </a:bodyPr>
          <a:lstStyle/>
          <a:p>
            <a:pPr algn="just"/>
            <a:r>
              <a:rPr lang="en-US" sz="2800" dirty="0">
                <a:solidFill>
                  <a:schemeClr val="tx1">
                    <a:lumMod val="95000"/>
                    <a:lumOff val="5000"/>
                  </a:schemeClr>
                </a:solidFill>
                <a:latin typeface="Tw Cen MT" pitchFamily="34" charset="0"/>
              </a:rPr>
              <a:t>Online Tutoring  Management  System: A unique cloud based tutoring management system for both tutor and students. The primary target of this design is to make tuition experience on online platform. The Tutoring Management System  includes registration of tutors and students, storing their details into the system and also automatically grouping the tutors according their qualifications and their location. So students can search their desire subjects related teacher easily. Students have the choice to get tuition on online.</a:t>
            </a:r>
          </a:p>
          <a:p>
            <a:pPr algn="just"/>
            <a:endParaRPr lang="en-US" sz="2400" dirty="0">
              <a:solidFill>
                <a:schemeClr val="tx1">
                  <a:lumMod val="95000"/>
                  <a:lumOff val="5000"/>
                </a:schemeClr>
              </a:solidFill>
              <a:latin typeface="Tw Cen MT" pitchFamily="34" charset="0"/>
            </a:endParaRPr>
          </a:p>
        </p:txBody>
      </p:sp>
    </p:spTree>
    <p:extLst>
      <p:ext uri="{BB962C8B-B14F-4D97-AF65-F5344CB8AC3E}">
        <p14:creationId xmlns:p14="http://schemas.microsoft.com/office/powerpoint/2010/main" val="1396948566"/>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FE3F6E56-804E-434E-AD42-D62A42CB30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208D727C-49D3-4C59-91D3-816C0DD22E21}"/>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xmlns=""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B40A12D7-9F13-43EC-95DE-B85ADBCAA6B6}"/>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xmlns="" id="{BA271034-9DEF-432C-A1F3-B6470D2555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7728BA24-99D1-4E44-98AC-50745A94AD6C}"/>
              </a:ext>
            </a:extLst>
          </p:cNvPr>
          <p:cNvGrpSpPr/>
          <p:nvPr/>
        </p:nvGrpSpPr>
        <p:grpSpPr>
          <a:xfrm>
            <a:off x="1184133" y="0"/>
            <a:ext cx="10037095" cy="6858000"/>
            <a:chOff x="491575" y="0"/>
            <a:chExt cx="10037095" cy="6858000"/>
          </a:xfrm>
        </p:grpSpPr>
        <p:sp>
          <p:nvSpPr>
            <p:cNvPr id="61" name="Rectangle 60">
              <a:extLst>
                <a:ext uri="{FF2B5EF4-FFF2-40B4-BE49-F238E27FC236}">
                  <a16:creationId xmlns:a16="http://schemas.microsoft.com/office/drawing/2014/main" xmlns=""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F86CE46E-7143-4535-BF09-36D36B082851}"/>
                </a:ext>
              </a:extLst>
            </p:cNvPr>
            <p:cNvSpPr txBox="1"/>
            <p:nvPr/>
          </p:nvSpPr>
          <p:spPr>
            <a:xfrm rot="16200000">
              <a:off x="9117129" y="3097278"/>
              <a:ext cx="1992086" cy="830997"/>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Background History</a:t>
              </a:r>
            </a:p>
          </p:txBody>
        </p:sp>
        <p:pic>
          <p:nvPicPr>
            <p:cNvPr id="64" name="Picture 63">
              <a:extLst>
                <a:ext uri="{FF2B5EF4-FFF2-40B4-BE49-F238E27FC236}">
                  <a16:creationId xmlns:a16="http://schemas.microsoft.com/office/drawing/2014/main" xmlns="" id="{4E9D2CC3-AE8C-4CF7-AC14-0BF3748D63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290217" y="3247473"/>
              <a:ext cx="530600" cy="530600"/>
            </a:xfrm>
            <a:prstGeom prst="rect">
              <a:avLst/>
            </a:prstGeom>
          </p:spPr>
        </p:pic>
      </p:grpSp>
      <p:grpSp>
        <p:nvGrpSpPr>
          <p:cNvPr id="65" name="Group 64">
            <a:extLst>
              <a:ext uri="{FF2B5EF4-FFF2-40B4-BE49-F238E27FC236}">
                <a16:creationId xmlns:a16="http://schemas.microsoft.com/office/drawing/2014/main" xmlns=""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xmlns=""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xmlns=""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xmlns=""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69" name="Picture 68">
              <a:extLst>
                <a:ext uri="{FF2B5EF4-FFF2-40B4-BE49-F238E27FC236}">
                  <a16:creationId xmlns:a16="http://schemas.microsoft.com/office/drawing/2014/main" xmlns="" id="{05E43CA3-886C-4010-B3E2-837CCC6F51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xmlns=""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xmlns="" id="{831F8BD9-F71B-4D2D-8A60-61BABDC384BB}"/>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xmlns=""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6D3577A8-E9FC-43B7-B3E2-76EDDA51C160}"/>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xmlns="" id="{36FD3106-E967-44D6-AB4D-A0DA183F7C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xmlns=""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37342E0B-2429-4B98-AF6A-1DB087CBDE8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xmlns="" id="{29879508-5AD7-4FE2-AD55-8AF69ECDBE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5" name="TextBox 4"/>
          <p:cNvSpPr txBox="1"/>
          <p:nvPr/>
        </p:nvSpPr>
        <p:spPr>
          <a:xfrm>
            <a:off x="2400298" y="615983"/>
            <a:ext cx="7410451" cy="5262979"/>
          </a:xfrm>
          <a:prstGeom prst="rect">
            <a:avLst/>
          </a:prstGeom>
          <a:noFill/>
        </p:spPr>
        <p:txBody>
          <a:bodyPr wrap="square" rtlCol="0">
            <a:spAutoFit/>
          </a:bodyPr>
          <a:lstStyle/>
          <a:p>
            <a:r>
              <a:rPr lang="en-US" sz="2800" dirty="0">
                <a:latin typeface="Tw Cen MT" pitchFamily="34" charset="0"/>
              </a:rPr>
              <a:t>Various management programs for management are present out there but there are not so many which provides the students any functionality. The Tuition Service management has been automated but the benefit is for all like tutor, students and the guardians. In such a situation we have figured out that there should be something for the students and tutors. Some simple features for hiring tutor, asking for tuition, finding male or female as required in an acceptable salary, location choosing, tuition from home, institution or online.  It can reduce the hassle up to 80-90%. </a:t>
            </a:r>
            <a:endParaRPr lang="en-US" sz="2800" dirty="0">
              <a:latin typeface="Tw Cen MT" pitchFamily="34" charset="0"/>
            </a:endParaRPr>
          </a:p>
        </p:txBody>
      </p:sp>
    </p:spTree>
    <p:extLst>
      <p:ext uri="{BB962C8B-B14F-4D97-AF65-F5344CB8AC3E}">
        <p14:creationId xmlns:p14="http://schemas.microsoft.com/office/powerpoint/2010/main" val="262449921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xmlns=""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xmlns="" id="{4E70D3F9-D583-4ACD-8480-0F4A65ED3C83}"/>
              </a:ext>
            </a:extLst>
          </p:cNvPr>
          <p:cNvGrpSpPr/>
          <p:nvPr/>
        </p:nvGrpSpPr>
        <p:grpSpPr>
          <a:xfrm>
            <a:off x="1050660" y="-3"/>
            <a:ext cx="9600349" cy="6858000"/>
            <a:chOff x="493173" y="-3"/>
            <a:chExt cx="9600349"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3173" y="-3"/>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7821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651203" y="3066500"/>
              <a:ext cx="1992086" cy="892552"/>
            </a:xfrm>
            <a:prstGeom prst="rect">
              <a:avLst/>
            </a:prstGeom>
            <a:noFill/>
          </p:spPr>
          <p:txBody>
            <a:bodyPr wrap="square" rtlCol="0">
              <a:spAutoFit/>
            </a:bodyPr>
            <a:lstStyle/>
            <a:p>
              <a:pPr algn="ctr"/>
              <a:r>
                <a:rPr lang="en-US" sz="2600" b="1" dirty="0" smtClean="0">
                  <a:solidFill>
                    <a:srgbClr val="F0EEF0"/>
                  </a:solidFill>
                  <a:latin typeface="Tw Cen MT" panose="020B0602020104020603" pitchFamily="34" charset="0"/>
                </a:rPr>
                <a:t>Existing software</a:t>
              </a:r>
              <a:endParaRPr lang="en-US" sz="2600" b="1" dirty="0">
                <a:solidFill>
                  <a:srgbClr val="F0EEF0"/>
                </a:solidFill>
                <a:latin typeface="Tw Cen MT" panose="020B0602020104020603" pitchFamily="34" charset="0"/>
              </a:endParaRP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835894" y="3235992"/>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xmlns=""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1"/>
          <p:cNvSpPr txBox="1"/>
          <p:nvPr/>
        </p:nvSpPr>
        <p:spPr>
          <a:xfrm>
            <a:off x="2552700" y="1409700"/>
            <a:ext cx="6553200" cy="4524315"/>
          </a:xfrm>
          <a:prstGeom prst="rect">
            <a:avLst/>
          </a:prstGeom>
          <a:noFill/>
        </p:spPr>
        <p:txBody>
          <a:bodyPr wrap="square" rtlCol="0">
            <a:spAutoFit/>
          </a:bodyPr>
          <a:lstStyle/>
          <a:p>
            <a:r>
              <a:rPr lang="en-US" sz="3200" dirty="0">
                <a:latin typeface="Tw Cen MT" pitchFamily="34" charset="0"/>
              </a:rPr>
              <a:t>There are so many existing software behind our project. Such as, </a:t>
            </a:r>
            <a:endParaRPr lang="en-US" sz="3200" dirty="0">
              <a:latin typeface="Tw Cen MT" pitchFamily="34" charset="0"/>
            </a:endParaRPr>
          </a:p>
          <a:p>
            <a:endParaRPr lang="en-US" sz="3200" dirty="0">
              <a:latin typeface="Tw Cen MT" pitchFamily="34" charset="0"/>
            </a:endParaRPr>
          </a:p>
          <a:p>
            <a:pPr marL="457200" lvl="0" indent="-457200">
              <a:buFont typeface="Arial" pitchFamily="34" charset="0"/>
              <a:buChar char="•"/>
            </a:pPr>
            <a:r>
              <a:rPr lang="en-US" sz="3200" dirty="0">
                <a:latin typeface="Tw Cen MT" pitchFamily="34" charset="0"/>
              </a:rPr>
              <a:t>https://www.tutorialpoints.com</a:t>
            </a:r>
          </a:p>
          <a:p>
            <a:pPr marL="457200" lvl="0" indent="-457200">
              <a:buFont typeface="Arial" pitchFamily="34" charset="0"/>
              <a:buChar char="•"/>
            </a:pPr>
            <a:r>
              <a:rPr lang="en-US" sz="3200" dirty="0">
                <a:latin typeface="Tw Cen MT" pitchFamily="34" charset="0"/>
              </a:rPr>
              <a:t>https://www.geeksforgeeks.org</a:t>
            </a:r>
          </a:p>
          <a:p>
            <a:pPr marL="457200" lvl="0" indent="-457200">
              <a:buFont typeface="Arial" pitchFamily="34" charset="0"/>
              <a:buChar char="•"/>
            </a:pPr>
            <a:r>
              <a:rPr lang="en-US" sz="3200" dirty="0">
                <a:latin typeface="Tw Cen MT" pitchFamily="34" charset="0"/>
              </a:rPr>
              <a:t>https://www.studytonight.com</a:t>
            </a:r>
          </a:p>
          <a:p>
            <a:pPr marL="457200" lvl="0" indent="-457200">
              <a:buFont typeface="Arial" pitchFamily="34" charset="0"/>
              <a:buChar char="•"/>
            </a:pPr>
            <a:r>
              <a:rPr lang="en-US" sz="3200" dirty="0">
                <a:latin typeface="Tw Cen MT" pitchFamily="34" charset="0"/>
              </a:rPr>
              <a:t>https://www.khanacademy.org</a:t>
            </a:r>
          </a:p>
          <a:p>
            <a:r>
              <a:rPr lang="en-US" sz="3200" dirty="0">
                <a:latin typeface="Tw Cen MT" pitchFamily="34" charset="0"/>
              </a:rPr>
              <a:t>etc.</a:t>
            </a:r>
          </a:p>
          <a:p>
            <a:endParaRPr lang="en-US" sz="3200" dirty="0">
              <a:latin typeface="Tw Cen MT" pitchFamily="34" charset="0"/>
            </a:endParaRPr>
          </a:p>
        </p:txBody>
      </p:sp>
    </p:spTree>
    <p:extLst>
      <p:ext uri="{BB962C8B-B14F-4D97-AF65-F5344CB8AC3E}">
        <p14:creationId xmlns:p14="http://schemas.microsoft.com/office/powerpoint/2010/main" val="3965200575"/>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348073" y="39962"/>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10505887" y="2337439"/>
            <a:ext cx="1168402" cy="2360918"/>
            <a:chOff x="10492197" y="2337441"/>
            <a:chExt cx="1168402" cy="2360918"/>
          </a:xfrm>
        </p:grpSpPr>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10102481" y="2288503"/>
            <a:ext cx="1221804" cy="2360918"/>
            <a:chOff x="9229131" y="2332312"/>
            <a:chExt cx="1221804" cy="2360918"/>
          </a:xfrm>
        </p:grpSpPr>
        <p:sp>
          <p:nvSpPr>
            <p:cNvPr id="62" name="Freeform: Shape 61">
              <a:extLst>
                <a:ext uri="{FF2B5EF4-FFF2-40B4-BE49-F238E27FC236}">
                  <a16:creationId xmlns:a16="http://schemas.microsoft.com/office/drawing/2014/main" xmlns="" id="{81520FE7-5699-4290-9C3C-51E0C60ECC6B}"/>
                </a:ext>
              </a:extLst>
            </p:cNvPr>
            <p:cNvSpPr/>
            <p:nvPr/>
          </p:nvSpPr>
          <p:spPr>
            <a:xfrm>
              <a:off x="9229131" y="2332312"/>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008616" y="3023447"/>
              <a:ext cx="1992086" cy="892552"/>
            </a:xfrm>
            <a:prstGeom prst="rect">
              <a:avLst/>
            </a:prstGeom>
            <a:noFill/>
          </p:spPr>
          <p:txBody>
            <a:bodyPr wrap="square" rtlCol="0">
              <a:spAutoFit/>
            </a:bodyPr>
            <a:lstStyle/>
            <a:p>
              <a:pPr algn="ctr"/>
              <a:r>
                <a:rPr lang="en-US" sz="2600" b="1" dirty="0" smtClean="0">
                  <a:solidFill>
                    <a:srgbClr val="F0EEF0"/>
                  </a:solidFill>
                  <a:latin typeface="Tw Cen MT" panose="020B0602020104020603" pitchFamily="34" charset="0"/>
                </a:rPr>
                <a:t>Requirement Analysis</a:t>
              </a:r>
              <a:endParaRPr lang="en-US" sz="2600" b="1" dirty="0">
                <a:solidFill>
                  <a:srgbClr val="F0EEF0"/>
                </a:solidFill>
                <a:latin typeface="Tw Cen MT" panose="020B0602020104020603" pitchFamily="34" charset="0"/>
              </a:endParaRPr>
            </a:p>
          </p:txBody>
        </p:sp>
      </p:grpSp>
      <p:sp>
        <p:nvSpPr>
          <p:cNvPr id="70" name="Rectangle 69">
            <a:extLst>
              <a:ext uri="{FF2B5EF4-FFF2-40B4-BE49-F238E27FC236}">
                <a16:creationId xmlns:a16="http://schemas.microsoft.com/office/drawing/2014/main" xmlns="" id="{990CE96C-B0E8-49CB-B717-EBFFECB66027}"/>
              </a:ext>
            </a:extLst>
          </p:cNvPr>
          <p:cNvSpPr/>
          <p:nvPr/>
        </p:nvSpPr>
        <p:spPr>
          <a:xfrm>
            <a:off x="-7962179"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xmlns="" id="{60E31D48-090A-4A9C-AF5C-4B0C49C47C7D}"/>
              </a:ext>
            </a:extLst>
          </p:cNvPr>
          <p:cNvGrpSpPr/>
          <p:nvPr/>
        </p:nvGrpSpPr>
        <p:grpSpPr>
          <a:xfrm>
            <a:off x="-9395084" y="-1"/>
            <a:ext cx="9927504" cy="6858000"/>
            <a:chOff x="-9337032" y="-1"/>
            <a:chExt cx="9927504"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xmlns="" id="{0F8A56B9-A504-4035-8439-53ED4617B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1"/>
          <p:cNvSpPr txBox="1"/>
          <p:nvPr/>
        </p:nvSpPr>
        <p:spPr>
          <a:xfrm>
            <a:off x="2438398" y="1205984"/>
            <a:ext cx="6438902" cy="523220"/>
          </a:xfrm>
          <a:prstGeom prst="rect">
            <a:avLst/>
          </a:prstGeom>
          <a:noFill/>
        </p:spPr>
        <p:txBody>
          <a:bodyPr wrap="square" rtlCol="0">
            <a:spAutoFit/>
          </a:bodyPr>
          <a:lstStyle/>
          <a:p>
            <a:pPr algn="ctr"/>
            <a:r>
              <a:rPr lang="en-US" sz="2800" dirty="0" smtClean="0">
                <a:solidFill>
                  <a:schemeClr val="accent6"/>
                </a:solidFill>
              </a:rPr>
              <a:t>Hardware &amp; Software requirement </a:t>
            </a:r>
            <a:endParaRPr lang="en-US" sz="2800" dirty="0">
              <a:solidFill>
                <a:schemeClr val="accent6"/>
              </a:solidFill>
            </a:endParaRPr>
          </a:p>
        </p:txBody>
      </p:sp>
      <p:sp>
        <p:nvSpPr>
          <p:cNvPr id="3" name="TextBox 2"/>
          <p:cNvSpPr txBox="1"/>
          <p:nvPr/>
        </p:nvSpPr>
        <p:spPr>
          <a:xfrm>
            <a:off x="1676400" y="2038598"/>
            <a:ext cx="3695700" cy="523220"/>
          </a:xfrm>
          <a:prstGeom prst="rect">
            <a:avLst/>
          </a:prstGeom>
          <a:noFill/>
        </p:spPr>
        <p:txBody>
          <a:bodyPr wrap="square" rtlCol="0">
            <a:spAutoFit/>
          </a:bodyPr>
          <a:lstStyle/>
          <a:p>
            <a:r>
              <a:rPr lang="en-US" sz="2800" dirty="0" smtClean="0">
                <a:solidFill>
                  <a:srgbClr val="002060"/>
                </a:solidFill>
                <a:latin typeface="Tw Cen MT" pitchFamily="34" charset="0"/>
              </a:rPr>
              <a:t>Software requirement:</a:t>
            </a:r>
            <a:endParaRPr lang="en-US" sz="2800" dirty="0">
              <a:solidFill>
                <a:srgbClr val="002060"/>
              </a:solidFill>
              <a:latin typeface="Tw Cen MT" pitchFamily="34" charset="0"/>
            </a:endParaRPr>
          </a:p>
        </p:txBody>
      </p:sp>
      <p:sp>
        <p:nvSpPr>
          <p:cNvPr id="4" name="TextBox 3"/>
          <p:cNvSpPr txBox="1"/>
          <p:nvPr/>
        </p:nvSpPr>
        <p:spPr>
          <a:xfrm>
            <a:off x="1962150" y="2580322"/>
            <a:ext cx="3981449" cy="1477328"/>
          </a:xfrm>
          <a:prstGeom prst="rect">
            <a:avLst/>
          </a:prstGeom>
          <a:noFill/>
        </p:spPr>
        <p:txBody>
          <a:bodyPr wrap="square" rtlCol="0">
            <a:spAutoFit/>
          </a:bodyPr>
          <a:lstStyle/>
          <a:p>
            <a:pPr marL="285750" indent="-285750">
              <a:buFont typeface="Arial" pitchFamily="34" charset="0"/>
              <a:buChar char="•"/>
            </a:pPr>
            <a:r>
              <a:rPr lang="en-US" dirty="0" smtClean="0"/>
              <a:t>Operating System</a:t>
            </a:r>
            <a:r>
              <a:rPr lang="en-US" dirty="0"/>
              <a:t>	</a:t>
            </a:r>
            <a:endParaRPr lang="en-US" dirty="0" smtClean="0"/>
          </a:p>
          <a:p>
            <a:pPr marL="285750" indent="-285750">
              <a:buFont typeface="Arial" pitchFamily="34" charset="0"/>
              <a:buChar char="•"/>
            </a:pPr>
            <a:r>
              <a:rPr lang="en-US" dirty="0" err="1" smtClean="0"/>
              <a:t>Xampp</a:t>
            </a:r>
            <a:endParaRPr lang="en-US" dirty="0" smtClean="0"/>
          </a:p>
          <a:p>
            <a:pPr marL="285750" indent="-285750">
              <a:buFont typeface="Arial" pitchFamily="34" charset="0"/>
              <a:buChar char="•"/>
            </a:pPr>
            <a:r>
              <a:rPr lang="en-US" dirty="0" smtClean="0"/>
              <a:t>MySQL</a:t>
            </a:r>
          </a:p>
          <a:p>
            <a:pPr marL="285750" indent="-285750">
              <a:buFont typeface="Arial" pitchFamily="34" charset="0"/>
              <a:buChar char="•"/>
            </a:pPr>
            <a:r>
              <a:rPr lang="en-US" dirty="0" smtClean="0"/>
              <a:t>Internet Browser</a:t>
            </a:r>
          </a:p>
          <a:p>
            <a:pPr marL="285750" indent="-285750">
              <a:buFont typeface="Arial" pitchFamily="34" charset="0"/>
              <a:buChar char="•"/>
            </a:pPr>
            <a:endParaRPr lang="en-US" dirty="0"/>
          </a:p>
        </p:txBody>
      </p:sp>
      <p:sp>
        <p:nvSpPr>
          <p:cNvPr id="5" name="TextBox 4"/>
          <p:cNvSpPr txBox="1"/>
          <p:nvPr/>
        </p:nvSpPr>
        <p:spPr>
          <a:xfrm>
            <a:off x="1676400" y="4057650"/>
            <a:ext cx="3695700" cy="523220"/>
          </a:xfrm>
          <a:prstGeom prst="rect">
            <a:avLst/>
          </a:prstGeom>
          <a:noFill/>
        </p:spPr>
        <p:txBody>
          <a:bodyPr wrap="square" rtlCol="0">
            <a:spAutoFit/>
          </a:bodyPr>
          <a:lstStyle/>
          <a:p>
            <a:r>
              <a:rPr lang="en-US" sz="2800" dirty="0" smtClean="0">
                <a:solidFill>
                  <a:srgbClr val="002060"/>
                </a:solidFill>
                <a:latin typeface="Tw Cen MT" pitchFamily="34" charset="0"/>
              </a:rPr>
              <a:t>Hardware Requirement:</a:t>
            </a:r>
            <a:endParaRPr lang="en-US" sz="2800" dirty="0">
              <a:solidFill>
                <a:srgbClr val="002060"/>
              </a:solidFill>
              <a:latin typeface="Tw Cen MT" pitchFamily="34" charset="0"/>
            </a:endParaRPr>
          </a:p>
        </p:txBody>
      </p:sp>
      <p:sp>
        <p:nvSpPr>
          <p:cNvPr id="6" name="TextBox 5"/>
          <p:cNvSpPr txBox="1"/>
          <p:nvPr/>
        </p:nvSpPr>
        <p:spPr>
          <a:xfrm>
            <a:off x="1924050" y="4698356"/>
            <a:ext cx="3733799" cy="1754326"/>
          </a:xfrm>
          <a:prstGeom prst="rect">
            <a:avLst/>
          </a:prstGeom>
          <a:noFill/>
        </p:spPr>
        <p:txBody>
          <a:bodyPr wrap="square" rtlCol="0">
            <a:spAutoFit/>
          </a:bodyPr>
          <a:lstStyle/>
          <a:p>
            <a:pPr marL="285750" indent="-285750">
              <a:buFont typeface="Arial" pitchFamily="34" charset="0"/>
              <a:buChar char="•"/>
            </a:pPr>
            <a:r>
              <a:rPr lang="en-US" dirty="0" smtClean="0"/>
              <a:t>Processor</a:t>
            </a:r>
          </a:p>
          <a:p>
            <a:pPr marL="285750" indent="-285750">
              <a:buFont typeface="Arial" pitchFamily="34" charset="0"/>
              <a:buChar char="•"/>
            </a:pPr>
            <a:r>
              <a:rPr lang="en-US" dirty="0" smtClean="0"/>
              <a:t>Memory Space</a:t>
            </a:r>
          </a:p>
          <a:p>
            <a:pPr marL="285750" indent="-285750">
              <a:buFont typeface="Arial" pitchFamily="34" charset="0"/>
              <a:buChar char="•"/>
            </a:pPr>
            <a:r>
              <a:rPr lang="en-US" dirty="0" smtClean="0"/>
              <a:t>Monitor</a:t>
            </a:r>
          </a:p>
          <a:p>
            <a:pPr marL="285750" indent="-285750">
              <a:buFont typeface="Arial" pitchFamily="34" charset="0"/>
              <a:buChar char="•"/>
            </a:pPr>
            <a:r>
              <a:rPr lang="en-US" dirty="0" smtClean="0"/>
              <a:t>RAM</a:t>
            </a:r>
          </a:p>
          <a:p>
            <a:pPr marL="285750" indent="-285750">
              <a:buFont typeface="Arial" pitchFamily="34" charset="0"/>
              <a:buChar char="•"/>
            </a:pPr>
            <a:r>
              <a:rPr lang="en-US" dirty="0" smtClean="0"/>
              <a:t>Others i/o devices</a:t>
            </a:r>
          </a:p>
          <a:p>
            <a:pPr marL="285750" indent="-285750">
              <a:buFont typeface="Arial" pitchFamily="34" charset="0"/>
              <a:buChar char="•"/>
            </a:pPr>
            <a:endParaRPr lang="en-US" dirty="0"/>
          </a:p>
        </p:txBody>
      </p:sp>
    </p:spTree>
    <p:extLst>
      <p:ext uri="{BB962C8B-B14F-4D97-AF65-F5344CB8AC3E}">
        <p14:creationId xmlns:p14="http://schemas.microsoft.com/office/powerpoint/2010/main" val="355795959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614085" y="-181529"/>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96377" y="-181531"/>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860968" y="-181529"/>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xmlns="" id="{4E70D3F9-D583-4ACD-8480-0F4A65ED3C83}"/>
              </a:ext>
            </a:extLst>
          </p:cNvPr>
          <p:cNvGrpSpPr/>
          <p:nvPr/>
        </p:nvGrpSpPr>
        <p:grpSpPr>
          <a:xfrm>
            <a:off x="725897" y="-181529"/>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2103529" y="-181530"/>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2109529" y="-181529"/>
            <a:ext cx="11661819" cy="6858000"/>
            <a:chOff x="-10744545" y="-1"/>
            <a:chExt cx="11661819"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85990"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678933" y="2917734"/>
              <a:ext cx="1992086" cy="1200329"/>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Requirement </a:t>
              </a:r>
              <a:r>
                <a:rPr lang="en-US" sz="2400" b="1" dirty="0">
                  <a:solidFill>
                    <a:srgbClr val="F0EEF0"/>
                  </a:solidFill>
                  <a:latin typeface="Tw Cen MT" panose="020B0602020104020603" pitchFamily="34" charset="0"/>
                </a:rPr>
                <a:t>Analysis</a:t>
              </a:r>
            </a:p>
            <a:p>
              <a:pPr algn="ctr"/>
              <a:endParaRPr lang="en-US" sz="2400" b="1" dirty="0">
                <a:solidFill>
                  <a:srgbClr val="F0EEF0"/>
                </a:solidFill>
                <a:latin typeface="Tw Cen MT" panose="020B0602020104020603" pitchFamily="34" charset="0"/>
              </a:endParaRPr>
            </a:p>
          </p:txBody>
        </p:sp>
      </p:grpSp>
      <p:sp>
        <p:nvSpPr>
          <p:cNvPr id="3" name="TextBox 2"/>
          <p:cNvSpPr txBox="1"/>
          <p:nvPr/>
        </p:nvSpPr>
        <p:spPr>
          <a:xfrm>
            <a:off x="328179" y="561421"/>
            <a:ext cx="6455599" cy="1077218"/>
          </a:xfrm>
          <a:prstGeom prst="rect">
            <a:avLst/>
          </a:prstGeom>
          <a:noFill/>
        </p:spPr>
        <p:txBody>
          <a:bodyPr wrap="square" rtlCol="0">
            <a:spAutoFit/>
          </a:bodyPr>
          <a:lstStyle/>
          <a:p>
            <a:pPr algn="ctr"/>
            <a:r>
              <a:rPr lang="en-US" sz="3200" b="1" dirty="0" smtClean="0">
                <a:solidFill>
                  <a:srgbClr val="002060"/>
                </a:solidFill>
                <a:latin typeface="Tw Cen MT" pitchFamily="34" charset="0"/>
              </a:rPr>
              <a:t>Others Requirement </a:t>
            </a:r>
            <a:r>
              <a:rPr lang="en-US" sz="3200" b="1" dirty="0">
                <a:solidFill>
                  <a:srgbClr val="002060"/>
                </a:solidFill>
                <a:latin typeface="Tw Cen MT" pitchFamily="34" charset="0"/>
              </a:rPr>
              <a:t>Analysis</a:t>
            </a:r>
            <a:endParaRPr lang="en-US" sz="3200" dirty="0">
              <a:solidFill>
                <a:srgbClr val="002060"/>
              </a:solidFill>
              <a:latin typeface="Tw Cen MT" pitchFamily="34" charset="0"/>
            </a:endParaRPr>
          </a:p>
          <a:p>
            <a:pPr algn="ctr"/>
            <a:endParaRPr lang="en-US" sz="3200" dirty="0">
              <a:solidFill>
                <a:srgbClr val="002060"/>
              </a:solidFill>
              <a:latin typeface="Tw Cen MT" pitchFamily="34" charset="0"/>
            </a:endParaRPr>
          </a:p>
        </p:txBody>
      </p:sp>
      <p:sp>
        <p:nvSpPr>
          <p:cNvPr id="4" name="TextBox 3"/>
          <p:cNvSpPr txBox="1"/>
          <p:nvPr/>
        </p:nvSpPr>
        <p:spPr>
          <a:xfrm>
            <a:off x="-952500" y="1638639"/>
            <a:ext cx="8610600" cy="3108543"/>
          </a:xfrm>
          <a:prstGeom prst="rect">
            <a:avLst/>
          </a:prstGeom>
          <a:noFill/>
        </p:spPr>
        <p:txBody>
          <a:bodyPr wrap="square" rtlCol="0">
            <a:spAutoFit/>
          </a:bodyPr>
          <a:lstStyle/>
          <a:p>
            <a:pPr marL="285750" indent="-285750">
              <a:buFont typeface="Arial" pitchFamily="34" charset="0"/>
              <a:buChar char="•"/>
            </a:pPr>
            <a:r>
              <a:rPr lang="en-US" sz="2800" dirty="0">
                <a:latin typeface="Tw Cen MT" pitchFamily="34" charset="0"/>
              </a:rPr>
              <a:t>System-Level Data </a:t>
            </a:r>
            <a:r>
              <a:rPr lang="en-US" sz="2800" dirty="0" smtClean="0">
                <a:latin typeface="Tw Cen MT" pitchFamily="34" charset="0"/>
              </a:rPr>
              <a:t>Recovery</a:t>
            </a:r>
          </a:p>
          <a:p>
            <a:pPr marL="285750" indent="-285750">
              <a:buFont typeface="Arial" pitchFamily="34" charset="0"/>
              <a:buChar char="•"/>
            </a:pPr>
            <a:r>
              <a:rPr lang="en-US" sz="2800" dirty="0">
                <a:latin typeface="Tw Cen MT" pitchFamily="34" charset="0"/>
              </a:rPr>
              <a:t>Application-Level Data </a:t>
            </a:r>
            <a:r>
              <a:rPr lang="en-US" sz="2800" dirty="0" smtClean="0">
                <a:latin typeface="Tw Cen MT" pitchFamily="34" charset="0"/>
              </a:rPr>
              <a:t>Recovery</a:t>
            </a:r>
          </a:p>
          <a:p>
            <a:pPr marL="285750" indent="-285750">
              <a:buFont typeface="Arial" pitchFamily="34" charset="0"/>
              <a:buChar char="•"/>
            </a:pPr>
            <a:r>
              <a:rPr lang="en-US" sz="2800" dirty="0">
                <a:latin typeface="Tw Cen MT" pitchFamily="34" charset="0"/>
              </a:rPr>
              <a:t>Application Data </a:t>
            </a:r>
            <a:r>
              <a:rPr lang="en-US" sz="2800" dirty="0" smtClean="0">
                <a:latin typeface="Tw Cen MT" pitchFamily="34" charset="0"/>
              </a:rPr>
              <a:t>Availability</a:t>
            </a:r>
          </a:p>
          <a:p>
            <a:pPr marL="285750" indent="-285750">
              <a:buFont typeface="Arial" pitchFamily="34" charset="0"/>
              <a:buChar char="•"/>
            </a:pPr>
            <a:r>
              <a:rPr lang="en-US" sz="2800" dirty="0">
                <a:latin typeface="Tw Cen MT" pitchFamily="34" charset="0"/>
              </a:rPr>
              <a:t>Multi-Level Data </a:t>
            </a:r>
            <a:r>
              <a:rPr lang="en-US" sz="2800" dirty="0" smtClean="0">
                <a:latin typeface="Tw Cen MT" pitchFamily="34" charset="0"/>
              </a:rPr>
              <a:t>Security</a:t>
            </a:r>
          </a:p>
          <a:p>
            <a:pPr marL="285750" indent="-285750">
              <a:buFont typeface="Arial" pitchFamily="34" charset="0"/>
              <a:buChar char="•"/>
            </a:pPr>
            <a:r>
              <a:rPr lang="en-US" sz="2800" dirty="0">
                <a:latin typeface="Tw Cen MT" pitchFamily="34" charset="0"/>
              </a:rPr>
              <a:t>Scalability: Users, Transactions, </a:t>
            </a:r>
            <a:r>
              <a:rPr lang="en-US" sz="2800" dirty="0" smtClean="0">
                <a:latin typeface="Tw Cen MT" pitchFamily="34" charset="0"/>
              </a:rPr>
              <a:t>Data</a:t>
            </a:r>
          </a:p>
          <a:p>
            <a:pPr marL="285750" indent="-285750">
              <a:buFont typeface="Arial" pitchFamily="34" charset="0"/>
              <a:buChar char="•"/>
            </a:pPr>
            <a:r>
              <a:rPr lang="en-US" sz="2800" dirty="0">
                <a:latin typeface="Tw Cen MT" pitchFamily="34" charset="0"/>
              </a:rPr>
              <a:t>DBMS Autonomics and Process </a:t>
            </a:r>
            <a:r>
              <a:rPr lang="en-US" sz="2800" dirty="0" smtClean="0">
                <a:latin typeface="Tw Cen MT" pitchFamily="34" charset="0"/>
              </a:rPr>
              <a:t>Automation</a:t>
            </a:r>
          </a:p>
          <a:p>
            <a:pPr marL="285750" indent="-285750">
              <a:buFont typeface="Arial" pitchFamily="34" charset="0"/>
              <a:buChar char="•"/>
            </a:pPr>
            <a:r>
              <a:rPr lang="en-US" sz="2800" dirty="0" smtClean="0">
                <a:latin typeface="Tw Cen MT" pitchFamily="34" charset="0"/>
              </a:rPr>
              <a:t>Interoperability</a:t>
            </a:r>
            <a:endParaRPr lang="en-US" sz="2800" dirty="0">
              <a:latin typeface="Tw Cen MT" pitchFamily="34" charset="0"/>
            </a:endParaRPr>
          </a:p>
        </p:txBody>
      </p:sp>
    </p:spTree>
    <p:extLst>
      <p:ext uri="{BB962C8B-B14F-4D97-AF65-F5344CB8AC3E}">
        <p14:creationId xmlns:p14="http://schemas.microsoft.com/office/powerpoint/2010/main" val="132723948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10781169-B7A4-446E-BD33-B9650367A7F9}"/>
              </a:ext>
            </a:extLst>
          </p:cNvPr>
          <p:cNvGrpSpPr/>
          <p:nvPr/>
        </p:nvGrpSpPr>
        <p:grpSpPr>
          <a:xfrm>
            <a:off x="-614085" y="-181529"/>
            <a:ext cx="12482920" cy="6858000"/>
            <a:chOff x="-290920" y="0"/>
            <a:chExt cx="12482920" cy="6858000"/>
          </a:xfrm>
        </p:grpSpPr>
        <p:sp>
          <p:nvSpPr>
            <p:cNvPr id="51" name="Rectangle 50">
              <a:extLst>
                <a:ext uri="{FF2B5EF4-FFF2-40B4-BE49-F238E27FC236}">
                  <a16:creationId xmlns:a16="http://schemas.microsoft.com/office/drawing/2014/main" xmlns=""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xmlns=""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xmlns=""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xmlns="" id="{CD9846FC-755F-4A0E-BAD3-A5D51C0E1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xmlns="" id="{F00A67C9-4929-4EFF-9CB6-292640CD2738}"/>
              </a:ext>
            </a:extLst>
          </p:cNvPr>
          <p:cNvGrpSpPr/>
          <p:nvPr/>
        </p:nvGrpSpPr>
        <p:grpSpPr>
          <a:xfrm>
            <a:off x="-96377" y="-181531"/>
            <a:ext cx="11447503" cy="6858000"/>
            <a:chOff x="213096" y="0"/>
            <a:chExt cx="11447503" cy="6858000"/>
          </a:xfrm>
        </p:grpSpPr>
        <p:sp>
          <p:nvSpPr>
            <p:cNvPr id="56" name="Rectangle 55">
              <a:extLst>
                <a:ext uri="{FF2B5EF4-FFF2-40B4-BE49-F238E27FC236}">
                  <a16:creationId xmlns:a16="http://schemas.microsoft.com/office/drawing/2014/main" xmlns=""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xmlns=""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xmlns=""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xmlns="" id="{60B383F7-52C5-4FB7-AEC3-35A48D7354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xmlns="" id="{6F7667A6-1C16-4F0A-A162-61BD16E6BE6B}"/>
              </a:ext>
            </a:extLst>
          </p:cNvPr>
          <p:cNvGrpSpPr/>
          <p:nvPr/>
        </p:nvGrpSpPr>
        <p:grpSpPr>
          <a:xfrm>
            <a:off x="860968" y="-181529"/>
            <a:ext cx="9961092" cy="6858000"/>
            <a:chOff x="491575" y="0"/>
            <a:chExt cx="9961092" cy="6858000"/>
          </a:xfrm>
        </p:grpSpPr>
        <p:sp>
          <p:nvSpPr>
            <p:cNvPr id="61" name="Rectangle 60">
              <a:extLst>
                <a:ext uri="{FF2B5EF4-FFF2-40B4-BE49-F238E27FC236}">
                  <a16:creationId xmlns:a16="http://schemas.microsoft.com/office/drawing/2014/main" xmlns=""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xmlns=""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xmlns=""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xmlns="" id="{0376C61F-147B-441E-B32E-45D5BC1B66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xmlns="" id="{4E70D3F9-D583-4ACD-8480-0F4A65ED3C83}"/>
              </a:ext>
            </a:extLst>
          </p:cNvPr>
          <p:cNvGrpSpPr/>
          <p:nvPr/>
        </p:nvGrpSpPr>
        <p:grpSpPr>
          <a:xfrm>
            <a:off x="725897" y="-181529"/>
            <a:ext cx="9574094" cy="6858000"/>
            <a:chOff x="491575" y="0"/>
            <a:chExt cx="9574094" cy="6858000"/>
          </a:xfrm>
        </p:grpSpPr>
        <p:sp>
          <p:nvSpPr>
            <p:cNvPr id="96" name="Rectangle 95">
              <a:extLst>
                <a:ext uri="{FF2B5EF4-FFF2-40B4-BE49-F238E27FC236}">
                  <a16:creationId xmlns:a16="http://schemas.microsoft.com/office/drawing/2014/main" xmlns=""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xmlns=""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xmlns=""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xmlns="" id="{F6ED4041-CDD9-443D-802E-47D438790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xmlns="" id="{E7044FAB-DB4A-4E59-B111-8CA4168E7FA4}"/>
              </a:ext>
            </a:extLst>
          </p:cNvPr>
          <p:cNvGrpSpPr/>
          <p:nvPr/>
        </p:nvGrpSpPr>
        <p:grpSpPr>
          <a:xfrm>
            <a:off x="-2103529" y="-181530"/>
            <a:ext cx="11860720" cy="6858000"/>
            <a:chOff x="-2449883" y="-1"/>
            <a:chExt cx="11860720" cy="6858000"/>
          </a:xfrm>
        </p:grpSpPr>
        <p:sp>
          <p:nvSpPr>
            <p:cNvPr id="72" name="Rectangle 71">
              <a:extLst>
                <a:ext uri="{FF2B5EF4-FFF2-40B4-BE49-F238E27FC236}">
                  <a16:creationId xmlns:a16="http://schemas.microsoft.com/office/drawing/2014/main" xmlns=""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xmlns=""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xmlns=""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xmlns="" id="{9DF2E944-82FA-495B-8A5C-9BDE26355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xmlns="" id="{60E31D48-090A-4A9C-AF5C-4B0C49C47C7D}"/>
              </a:ext>
            </a:extLst>
          </p:cNvPr>
          <p:cNvGrpSpPr/>
          <p:nvPr/>
        </p:nvGrpSpPr>
        <p:grpSpPr>
          <a:xfrm>
            <a:off x="-2109529" y="-181529"/>
            <a:ext cx="11380555" cy="6858000"/>
            <a:chOff x="-10744545" y="-1"/>
            <a:chExt cx="11380555" cy="6858000"/>
          </a:xfrm>
        </p:grpSpPr>
        <p:sp>
          <p:nvSpPr>
            <p:cNvPr id="77" name="Rectangle 76">
              <a:extLst>
                <a:ext uri="{FF2B5EF4-FFF2-40B4-BE49-F238E27FC236}">
                  <a16:creationId xmlns:a16="http://schemas.microsoft.com/office/drawing/2014/main" xmlns=""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8" name="Freeform: Shape 77">
              <a:extLst>
                <a:ext uri="{FF2B5EF4-FFF2-40B4-BE49-F238E27FC236}">
                  <a16:creationId xmlns:a16="http://schemas.microsoft.com/office/drawing/2014/main" xmlns="" id="{B006C60A-833A-41C2-A553-8132E7B3A7DB}"/>
                </a:ext>
              </a:extLst>
            </p:cNvPr>
            <p:cNvSpPr/>
            <p:nvPr/>
          </p:nvSpPr>
          <p:spPr>
            <a:xfrm>
              <a:off x="-532390" y="233231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xmlns="" id="{95AECC6C-A520-4756-9163-08D14835D791}"/>
                </a:ext>
              </a:extLst>
            </p:cNvPr>
            <p:cNvSpPr txBox="1"/>
            <p:nvPr/>
          </p:nvSpPr>
          <p:spPr>
            <a:xfrm rot="16200000">
              <a:off x="-807855" y="3102400"/>
              <a:ext cx="1992086" cy="830997"/>
            </a:xfrm>
            <a:prstGeom prst="rect">
              <a:avLst/>
            </a:prstGeom>
            <a:noFill/>
          </p:spPr>
          <p:txBody>
            <a:bodyPr wrap="square" rtlCol="0">
              <a:spAutoFit/>
            </a:bodyPr>
            <a:lstStyle/>
            <a:p>
              <a:pPr algn="ctr"/>
              <a:r>
                <a:rPr lang="en-US" sz="2400" b="1" dirty="0" smtClean="0">
                  <a:solidFill>
                    <a:srgbClr val="F0EEF0"/>
                  </a:solidFill>
                  <a:latin typeface="Tw Cen MT" panose="020B0602020104020603" pitchFamily="34" charset="0"/>
                </a:rPr>
                <a:t>Relational </a:t>
              </a:r>
              <a:r>
                <a:rPr lang="en-US" sz="2400" b="1" dirty="0" err="1" smtClean="0">
                  <a:solidFill>
                    <a:srgbClr val="F0EEF0"/>
                  </a:solidFill>
                  <a:latin typeface="Tw Cen MT" panose="020B0602020104020603" pitchFamily="34" charset="0"/>
                </a:rPr>
                <a:t>MOdel</a:t>
              </a:r>
              <a:endParaRPr lang="en-US" sz="2400" b="1" dirty="0">
                <a:solidFill>
                  <a:srgbClr val="F0EEF0"/>
                </a:solidFill>
                <a:latin typeface="Tw Cen MT" panose="020B0602020104020603" pitchFamily="34" charset="0"/>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154" y="907808"/>
            <a:ext cx="9315658" cy="4235691"/>
          </a:xfrm>
          <a:prstGeom prst="rect">
            <a:avLst/>
          </a:prstGeom>
        </p:spPr>
      </p:pic>
    </p:spTree>
    <p:extLst>
      <p:ext uri="{BB962C8B-B14F-4D97-AF65-F5344CB8AC3E}">
        <p14:creationId xmlns:p14="http://schemas.microsoft.com/office/powerpoint/2010/main" val="96906401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TotalTime>
  <Words>699</Words>
  <Application>Microsoft Office PowerPoint</Application>
  <PresentationFormat>Custom</PresentationFormat>
  <Paragraphs>219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Tatikul</cp:lastModifiedBy>
  <cp:revision>48</cp:revision>
  <dcterms:created xsi:type="dcterms:W3CDTF">2017-01-05T13:17:27Z</dcterms:created>
  <dcterms:modified xsi:type="dcterms:W3CDTF">2019-03-07T07:10:47Z</dcterms:modified>
</cp:coreProperties>
</file>