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4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0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03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2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8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8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00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5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1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1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3DBA0B-7156-40E4-8AB2-B61DDC30608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5727-8B5D-4151-BEAE-6BB3CD16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9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CC94-C169-F544-0408-9AE6E5B31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BF88-BCC8-B66A-3C66-DA72B26D4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0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7F15-27DC-9D7E-1309-B1E9B18B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Fieldwork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549B-37AE-2F7F-8B6E-AC666E6A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08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Interviewing</a:t>
            </a:r>
          </a:p>
          <a:p>
            <a:pPr lvl="1"/>
            <a:r>
              <a:rPr lang="en-US" dirty="0"/>
              <a:t>Audit and ISO both take notes and compare</a:t>
            </a:r>
          </a:p>
          <a:p>
            <a:pPr lvl="1"/>
            <a:r>
              <a:rPr lang="en-US" dirty="0"/>
              <a:t>Gather screenshots for supporting data</a:t>
            </a:r>
          </a:p>
          <a:p>
            <a:r>
              <a:rPr lang="en-US" dirty="0"/>
              <a:t>Standards checklists (internal standards)</a:t>
            </a:r>
          </a:p>
          <a:p>
            <a:r>
              <a:rPr lang="en-US" dirty="0"/>
              <a:t>Configuration review</a:t>
            </a:r>
          </a:p>
          <a:p>
            <a:pPr marL="742950" lvl="2" indent="-342900"/>
            <a:r>
              <a:rPr lang="en-US" dirty="0"/>
              <a:t>Gather configuration files</a:t>
            </a:r>
          </a:p>
          <a:p>
            <a:pPr marL="742950" lvl="2" indent="-342900"/>
            <a:r>
              <a:rPr lang="en-US" dirty="0"/>
              <a:t>Show me “xyz” settings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Vulnerability scanning</a:t>
            </a:r>
          </a:p>
          <a:p>
            <a:pPr lvl="1"/>
            <a:r>
              <a:rPr lang="en-US" dirty="0"/>
              <a:t>Penetration testing</a:t>
            </a:r>
          </a:p>
          <a:p>
            <a:pPr lvl="1"/>
            <a:r>
              <a:rPr lang="en-US" dirty="0"/>
              <a:t>Configuration scanning and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C41-5E8F-7AAA-6452-32DA70FC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B8C1-5294-B4FE-1785-2D4BD24E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Benchmarking other universities and the industry</a:t>
            </a:r>
          </a:p>
          <a:p>
            <a:r>
              <a:rPr lang="en-US" dirty="0"/>
              <a:t>Prioritization</a:t>
            </a:r>
          </a:p>
          <a:p>
            <a:pPr lvl="1"/>
            <a:r>
              <a:rPr lang="en-US" dirty="0"/>
              <a:t>Risk</a:t>
            </a:r>
          </a:p>
          <a:p>
            <a:pPr lvl="1"/>
            <a:r>
              <a:rPr lang="en-US" dirty="0"/>
              <a:t>Impact</a:t>
            </a:r>
          </a:p>
          <a:p>
            <a:pPr lvl="1"/>
            <a:r>
              <a:rPr lang="en-US" dirty="0"/>
              <a:t>Probability</a:t>
            </a:r>
          </a:p>
          <a:p>
            <a:pPr lvl="1"/>
            <a:r>
              <a:rPr lang="en-US" dirty="0"/>
              <a:t>Ease of remediation</a:t>
            </a:r>
          </a:p>
          <a:p>
            <a:r>
              <a:rPr lang="en-US" dirty="0"/>
              <a:t>Technical interpretation</a:t>
            </a:r>
          </a:p>
          <a:p>
            <a:r>
              <a:rPr lang="en-US" dirty="0"/>
              <a:t>Consensus between ISO and Internal Audit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5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5E1D-61D1-2025-0A2F-A16F2D8E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015E-3E5E-83E0-6C01-ED6F1E94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Findings – major issues</a:t>
            </a:r>
          </a:p>
          <a:p>
            <a:r>
              <a:rPr lang="en-US" dirty="0"/>
              <a:t>Discussion topics – low risk issues</a:t>
            </a:r>
          </a:p>
          <a:p>
            <a:r>
              <a:rPr lang="en-US" dirty="0"/>
              <a:t>Periodic status reports to the group being audited so there are no surprises</a:t>
            </a:r>
          </a:p>
          <a:p>
            <a:r>
              <a:rPr lang="en-US" dirty="0"/>
              <a:t>Both Internal Audit and ISO in the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4446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74F0-A227-BD97-81D4-D6DEC036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Impact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5D73-E6DC-CAA5-CA5D-240A665D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55720"/>
          </a:xfrm>
        </p:spPr>
        <p:txBody>
          <a:bodyPr>
            <a:normAutofit/>
          </a:bodyPr>
          <a:lstStyle/>
          <a:p>
            <a:r>
              <a:rPr lang="en-US" dirty="0"/>
              <a:t>Very positive impact on the university/industry.  </a:t>
            </a:r>
          </a:p>
          <a:p>
            <a:r>
              <a:rPr lang="en-US" dirty="0"/>
              <a:t>Builds trust amongst the groups. </a:t>
            </a:r>
          </a:p>
          <a:p>
            <a:r>
              <a:rPr lang="en-US" dirty="0"/>
              <a:t>Achieved greater alignment between Risk Management, ISO, and Internal Audit departments. </a:t>
            </a:r>
          </a:p>
          <a:p>
            <a:r>
              <a:rPr lang="en-US" dirty="0"/>
              <a:t>Helps to “jump start” the audit process since ISO is already familiar with the environment and allows the audit to get to greater level of depth quickly.</a:t>
            </a:r>
          </a:p>
        </p:txBody>
      </p:sp>
    </p:spTree>
    <p:extLst>
      <p:ext uri="{BB962C8B-B14F-4D97-AF65-F5344CB8AC3E}">
        <p14:creationId xmlns:p14="http://schemas.microsoft.com/office/powerpoint/2010/main" val="2552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F193-8D3D-2B79-EDCF-705DF0F7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and Lessons Learned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907C-CC15-337C-5025-2CA14FB3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r>
              <a:rPr lang="en-US" dirty="0"/>
              <a:t>Audits can help the IT groups to obtain funding and resources that they need to fill gaps</a:t>
            </a:r>
          </a:p>
          <a:p>
            <a:r>
              <a:rPr lang="en-US" dirty="0"/>
              <a:t>Acquired expertise stays in house</a:t>
            </a:r>
          </a:p>
          <a:p>
            <a:r>
              <a:rPr lang="en-US" dirty="0"/>
              <a:t>Integration with external consultants can work well especially with clearly defined tasks (i.e. code review)</a:t>
            </a:r>
          </a:p>
          <a:p>
            <a:r>
              <a:rPr lang="en-US" dirty="0"/>
              <a:t>Allows easy follow-up on audit issues and audit responses</a:t>
            </a:r>
          </a:p>
        </p:txBody>
      </p:sp>
    </p:spTree>
    <p:extLst>
      <p:ext uri="{BB962C8B-B14F-4D97-AF65-F5344CB8AC3E}">
        <p14:creationId xmlns:p14="http://schemas.microsoft.com/office/powerpoint/2010/main" val="321122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CB7C-C37B-5C73-773F-1A59849A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306E-A1C9-D70A-44CD-0DFB4A6E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A security audit is an: </a:t>
            </a:r>
          </a:p>
          <a:p>
            <a:r>
              <a:rPr lang="en-US" b="0" i="0" dirty="0">
                <a:effectLst/>
                <a:latin typeface="Google Sans"/>
              </a:rPr>
              <a:t>in-depth review of an organization's security measures </a:t>
            </a:r>
          </a:p>
          <a:p>
            <a:r>
              <a:rPr lang="en-US" b="0" i="0" dirty="0">
                <a:effectLst/>
                <a:latin typeface="Google Sans"/>
              </a:rPr>
              <a:t>a vital component of a comprehensive risk management strategy.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6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F4C080-FB29-393B-BC26-CEB7FE95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D11F4-996E-27D8-F2E2-308D0C95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/>
              <a:t>Often the internal audit department does not have the </a:t>
            </a:r>
            <a:r>
              <a:rPr lang="en-US" b="1" dirty="0"/>
              <a:t>time, technical expertise, or budget</a:t>
            </a:r>
            <a:r>
              <a:rPr lang="en-US" dirty="0"/>
              <a:t> to properly handle IT security audits.</a:t>
            </a:r>
          </a:p>
          <a:p>
            <a:pPr lvl="1"/>
            <a:r>
              <a:rPr lang="en-US" dirty="0"/>
              <a:t>Audit groups consist of a small group of people and some part-time auditors</a:t>
            </a:r>
          </a:p>
          <a:p>
            <a:pPr lvl="1"/>
            <a:r>
              <a:rPr lang="en-US" dirty="0"/>
              <a:t>Audit needs to be as cost effective and efficient as possible</a:t>
            </a:r>
          </a:p>
          <a:p>
            <a:pPr lvl="1"/>
            <a:r>
              <a:rPr lang="en-US" dirty="0"/>
              <a:t>Audit needs specialized technical expertise for IT 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26228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8B9D-3D28-7360-4DE5-578597A7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The Problem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1496-4144-48EB-6D13-891D1B21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38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Finding people with both audit and highly technical skill sets can be challenging</a:t>
            </a:r>
          </a:p>
          <a:p>
            <a:pPr lvl="1"/>
            <a:r>
              <a:rPr lang="en-US" dirty="0"/>
              <a:t>Funding for external auditors is limited</a:t>
            </a:r>
          </a:p>
          <a:p>
            <a:pPr lvl="1"/>
            <a:r>
              <a:rPr lang="en-US" dirty="0"/>
              <a:t>Assistance is especially needed for:</a:t>
            </a:r>
          </a:p>
          <a:p>
            <a:pPr lvl="2"/>
            <a:r>
              <a:rPr lang="en-US" dirty="0"/>
              <a:t>Planning</a:t>
            </a:r>
          </a:p>
          <a:p>
            <a:pPr lvl="2"/>
            <a:r>
              <a:rPr lang="en-US" dirty="0"/>
              <a:t>Interviewing</a:t>
            </a:r>
          </a:p>
          <a:p>
            <a:pPr lvl="2"/>
            <a:r>
              <a:rPr lang="en-US" dirty="0"/>
              <a:t>Gathering data</a:t>
            </a:r>
          </a:p>
          <a:p>
            <a:pPr lvl="2"/>
            <a:r>
              <a:rPr lang="en-US" dirty="0"/>
              <a:t>Interpreting data</a:t>
            </a:r>
          </a:p>
          <a:p>
            <a:pPr lvl="2"/>
            <a:r>
              <a:rPr lang="en-US" dirty="0"/>
              <a:t>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574B-2206-821F-375F-9967C684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C508-299C-84EF-4097-66A58B07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The Information Security Office can provide assistance to fill in these gaps. </a:t>
            </a:r>
          </a:p>
          <a:p>
            <a:r>
              <a:rPr lang="en-US" dirty="0"/>
              <a:t>Both departments can be used for a successful audit given the close synergies of audit and security.</a:t>
            </a:r>
          </a:p>
          <a:p>
            <a:r>
              <a:rPr lang="en-US" dirty="0"/>
              <a:t>External auditors may be used on a limited basis for cost efficiency.</a:t>
            </a:r>
          </a:p>
          <a:p>
            <a:r>
              <a:rPr lang="en-US" dirty="0"/>
              <a:t>Synergetic work with ISO and Internal Audit complies with the international standards for the internal audit profession when they both are independent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7804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0A69-4B7F-5C35-C80E-B72A6C34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Planning the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BE50-6E4A-8C65-9AA4-36F9179D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008120"/>
          </a:xfrm>
        </p:spPr>
        <p:txBody>
          <a:bodyPr>
            <a:normAutofit/>
          </a:bodyPr>
          <a:lstStyle/>
          <a:p>
            <a:r>
              <a:rPr lang="en-US" dirty="0"/>
              <a:t>Risk assessments</a:t>
            </a:r>
          </a:p>
          <a:p>
            <a:pPr lvl="1"/>
            <a:r>
              <a:rPr lang="en-US" dirty="0"/>
              <a:t>Where to audit?</a:t>
            </a:r>
          </a:p>
          <a:p>
            <a:pPr lvl="2"/>
            <a:r>
              <a:rPr lang="en-US" dirty="0"/>
              <a:t>Previous incidents or high risk areas with known issues</a:t>
            </a:r>
          </a:p>
          <a:p>
            <a:pPr lvl="1"/>
            <a:r>
              <a:rPr lang="en-US" dirty="0"/>
              <a:t>ISO can provide valuable information especially with types of incidents, knowledge of the environment and technology</a:t>
            </a:r>
          </a:p>
          <a:p>
            <a:r>
              <a:rPr lang="en-US" dirty="0"/>
              <a:t>Politics</a:t>
            </a:r>
          </a:p>
          <a:p>
            <a:pPr lvl="1"/>
            <a:r>
              <a:rPr lang="en-US" dirty="0"/>
              <a:t>Make sure groups being audited understand that you have the best interests of the university in mind for the audit</a:t>
            </a:r>
          </a:p>
          <a:p>
            <a:pPr lvl="1"/>
            <a:r>
              <a:rPr lang="en-US" dirty="0"/>
              <a:t>Audits could be used to help an IT group move forward with processes and justification for projects and/or much needed hardware/software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0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7A0-3632-74D8-A77B-80F4CDAF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Planning the Audit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874F-19BB-5505-2D7D-225BE1D7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8120"/>
          </a:xfrm>
        </p:spPr>
        <p:txBody>
          <a:bodyPr>
            <a:normAutofit/>
          </a:bodyPr>
          <a:lstStyle/>
          <a:p>
            <a:r>
              <a:rPr lang="en-US" dirty="0"/>
              <a:t>Setting expectations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Timelines</a:t>
            </a:r>
          </a:p>
          <a:p>
            <a:pPr lvl="1"/>
            <a:r>
              <a:rPr lang="en-US" dirty="0"/>
              <a:t>Plan resource time (estimated number of hours for both audit and ISO personnel)</a:t>
            </a:r>
          </a:p>
          <a:p>
            <a:r>
              <a:rPr lang="en-US" dirty="0"/>
              <a:t>Roles and responsibilities</a:t>
            </a:r>
          </a:p>
          <a:p>
            <a:pPr lvl="1"/>
            <a:r>
              <a:rPr lang="en-US" dirty="0"/>
              <a:t>Internal Audit runs the audit</a:t>
            </a:r>
          </a:p>
          <a:p>
            <a:pPr lvl="1"/>
            <a:r>
              <a:rPr lang="en-US" dirty="0"/>
              <a:t>ISO assists with all phases of the audit and acts in an advisory role</a:t>
            </a:r>
          </a:p>
          <a:p>
            <a:pPr lvl="1"/>
            <a:r>
              <a:rPr lang="en-US" dirty="0"/>
              <a:t>ISO is a member of the audit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62B-503E-FAE9-BE1F-85ED29E4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788"/>
            <a:ext cx="8382000" cy="1143000"/>
          </a:xfrm>
        </p:spPr>
        <p:txBody>
          <a:bodyPr/>
          <a:lstStyle/>
          <a:p>
            <a:r>
              <a:rPr lang="en-US" dirty="0"/>
              <a:t>Planning the Audit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29F9-E414-3EB2-DF99-A6F0D881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8120"/>
          </a:xfrm>
        </p:spPr>
        <p:txBody>
          <a:bodyPr>
            <a:normAutofit/>
          </a:bodyPr>
          <a:lstStyle/>
          <a:p>
            <a:r>
              <a:rPr lang="en-US" dirty="0"/>
              <a:t>Internal or external?</a:t>
            </a:r>
          </a:p>
          <a:p>
            <a:pPr lvl="1"/>
            <a:r>
              <a:rPr lang="en-US" dirty="0"/>
              <a:t>Gaps in expertise or specialties needed?</a:t>
            </a:r>
          </a:p>
          <a:p>
            <a:pPr lvl="1"/>
            <a:r>
              <a:rPr lang="en-US" dirty="0"/>
              <a:t>Workload and cost considerations</a:t>
            </a:r>
          </a:p>
          <a:p>
            <a:pPr lvl="1"/>
            <a:r>
              <a:rPr lang="en-US" dirty="0"/>
              <a:t>RFP’s for external assistance</a:t>
            </a:r>
          </a:p>
          <a:p>
            <a:r>
              <a:rPr lang="en-US" dirty="0"/>
              <a:t>Non-disclosure</a:t>
            </a:r>
          </a:p>
          <a:p>
            <a:pPr lvl="1"/>
            <a:r>
              <a:rPr lang="en-US" dirty="0"/>
              <a:t>In place between Internal Audit and ISO</a:t>
            </a:r>
          </a:p>
          <a:p>
            <a:pPr lvl="1"/>
            <a:r>
              <a:rPr lang="en-US" dirty="0"/>
              <a:t>Include co-ops, student employees, external auditors</a:t>
            </a:r>
          </a:p>
          <a:p>
            <a:r>
              <a:rPr lang="en-US" dirty="0"/>
              <a:t>Handling work papers and sensitive documents</a:t>
            </a:r>
          </a:p>
          <a:p>
            <a:pPr lvl="1"/>
            <a:r>
              <a:rPr lang="en-US" dirty="0"/>
              <a:t>Audit is the authoritative source for work 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7B2F-A9C4-3192-DC7D-85A5DF80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Planning the Audit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386E-DB2A-4618-B322-E28E2E93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Audit format</a:t>
            </a:r>
          </a:p>
          <a:p>
            <a:pPr lvl="1"/>
            <a:r>
              <a:rPr lang="en-US" dirty="0"/>
              <a:t>Define the audit steps</a:t>
            </a:r>
          </a:p>
          <a:p>
            <a:pPr lvl="2"/>
            <a:r>
              <a:rPr lang="en-US" dirty="0"/>
              <a:t>Use frameworks such as COBIT, ISO 27001, ITIL</a:t>
            </a:r>
          </a:p>
          <a:p>
            <a:pPr lvl="2"/>
            <a:r>
              <a:rPr lang="en-US" dirty="0"/>
              <a:t>Use best practices such as NIST, DISA STIGs, PCI, others</a:t>
            </a:r>
          </a:p>
          <a:p>
            <a:pPr lvl="2"/>
            <a:r>
              <a:rPr lang="en-US" dirty="0"/>
              <a:t>Time estimates for all steps</a:t>
            </a:r>
          </a:p>
          <a:p>
            <a:pPr lvl="1"/>
            <a:r>
              <a:rPr lang="en-US" dirty="0"/>
              <a:t>Define procedures that will be done by each office</a:t>
            </a:r>
          </a:p>
          <a:p>
            <a:pPr lvl="2"/>
            <a:r>
              <a:rPr lang="en-US" dirty="0"/>
              <a:t>Interviews – Internal Audit and ISO</a:t>
            </a:r>
          </a:p>
          <a:p>
            <a:pPr lvl="2"/>
            <a:r>
              <a:rPr lang="en-US" dirty="0"/>
              <a:t>Vulnerability scans – ISO</a:t>
            </a:r>
          </a:p>
          <a:p>
            <a:pPr lvl="2"/>
            <a:r>
              <a:rPr lang="en-US" dirty="0"/>
              <a:t>Code reviews – external auditor</a:t>
            </a:r>
          </a:p>
          <a:p>
            <a:r>
              <a:rPr lang="en-US" dirty="0"/>
              <a:t>Tools needed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3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666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Google Sans</vt:lpstr>
      <vt:lpstr>Wingdings 3</vt:lpstr>
      <vt:lpstr>Ion</vt:lpstr>
      <vt:lpstr>Security Audit</vt:lpstr>
      <vt:lpstr>Security Audit</vt:lpstr>
      <vt:lpstr>The Problem</vt:lpstr>
      <vt:lpstr>The Problem (Con’t)</vt:lpstr>
      <vt:lpstr>A Solution</vt:lpstr>
      <vt:lpstr>Planning the Audit</vt:lpstr>
      <vt:lpstr>Planning the Audit (Con’t)</vt:lpstr>
      <vt:lpstr>Planning the Audit (Con’t)</vt:lpstr>
      <vt:lpstr>Planning the Audit (Con’t)</vt:lpstr>
      <vt:lpstr>Fieldwork </vt:lpstr>
      <vt:lpstr>Analysis</vt:lpstr>
      <vt:lpstr>Presentation</vt:lpstr>
      <vt:lpstr>Impact and Lessons Learned</vt:lpstr>
      <vt:lpstr>Impact and Lessons Learned (Con’t)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Audit</dc:title>
  <dc:creator>panem.charan@gmail.com</dc:creator>
  <cp:lastModifiedBy>panem.charan@gmail.com</cp:lastModifiedBy>
  <cp:revision>5</cp:revision>
  <dcterms:created xsi:type="dcterms:W3CDTF">2023-04-13T05:05:52Z</dcterms:created>
  <dcterms:modified xsi:type="dcterms:W3CDTF">2023-04-13T05:22:07Z</dcterms:modified>
</cp:coreProperties>
</file>