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83" r:id="rId5"/>
    <p:sldId id="284" r:id="rId6"/>
    <p:sldId id="285" r:id="rId7"/>
    <p:sldId id="286" r:id="rId8"/>
    <p:sldId id="259" r:id="rId9"/>
    <p:sldId id="287" r:id="rId10"/>
    <p:sldId id="288" r:id="rId11"/>
    <p:sldId id="289" r:id="rId12"/>
    <p:sldId id="290" r:id="rId13"/>
    <p:sldId id="260" r:id="rId14"/>
    <p:sldId id="261" r:id="rId15"/>
    <p:sldId id="291" r:id="rId16"/>
    <p:sldId id="292" r:id="rId17"/>
    <p:sldId id="293" r:id="rId18"/>
    <p:sldId id="294" r:id="rId19"/>
    <p:sldId id="295" r:id="rId20"/>
    <p:sldId id="296" r:id="rId21"/>
    <p:sldId id="297" r:id="rId22"/>
    <p:sldId id="298" r:id="rId23"/>
    <p:sldId id="299" r:id="rId24"/>
    <p:sldId id="262" r:id="rId25"/>
    <p:sldId id="263" r:id="rId26"/>
    <p:sldId id="264" r:id="rId27"/>
    <p:sldId id="265" r:id="rId28"/>
    <p:sldId id="266" r:id="rId29"/>
    <p:sldId id="267" r:id="rId30"/>
    <p:sldId id="268" r:id="rId31"/>
    <p:sldId id="269" r:id="rId32"/>
    <p:sldId id="270" r:id="rId33"/>
    <p:sldId id="302" r:id="rId34"/>
    <p:sldId id="271" r:id="rId35"/>
    <p:sldId id="272" r:id="rId36"/>
    <p:sldId id="273" r:id="rId37"/>
    <p:sldId id="274" r:id="rId38"/>
    <p:sldId id="275" r:id="rId39"/>
    <p:sldId id="276" r:id="rId40"/>
    <p:sldId id="303" r:id="rId41"/>
    <p:sldId id="304" r:id="rId42"/>
    <p:sldId id="277" r:id="rId43"/>
    <p:sldId id="278" r:id="rId44"/>
    <p:sldId id="279" r:id="rId45"/>
    <p:sldId id="280" r:id="rId46"/>
    <p:sldId id="300" r:id="rId47"/>
    <p:sldId id="301" r:id="rId48"/>
    <p:sldId id="281" r:id="rId49"/>
    <p:sldId id="28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02-Jan-23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02-Jan-23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security/definition/hijacking" TargetMode="External"/><Relationship Id="rId2" Type="http://schemas.openxmlformats.org/officeDocument/2006/relationships/hyperlink" Target="https://www.techtarget.com/searchsecurity/definition/ransomw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zeltser.com/build-malware-analysis-toolkit/#isolate-laboratory-system" TargetMode="External"/><Relationship Id="rId2" Type="http://schemas.openxmlformats.org/officeDocument/2006/relationships/hyperlink" Target="https://zeltser.com/build-malware-analysis-toolkit/#allocate-virtual-systems" TargetMode="External"/><Relationship Id="rId1" Type="http://schemas.openxmlformats.org/officeDocument/2006/relationships/slideLayout" Target="../slideLayouts/slideLayout2.xml"/><Relationship Id="rId6" Type="http://schemas.openxmlformats.org/officeDocument/2006/relationships/hyperlink" Target="https://zeltser.com/build-malware-analysis-toolkit/#utilize-online-analysis-tools" TargetMode="External"/><Relationship Id="rId5" Type="http://schemas.openxmlformats.org/officeDocument/2006/relationships/hyperlink" Target="https://zeltser.com/build-malware-analysis-toolkit/#install-code-analysis-tools" TargetMode="External"/><Relationship Id="rId4" Type="http://schemas.openxmlformats.org/officeDocument/2006/relationships/hyperlink" Target="https://zeltser.com/build-malware-analysis-toolkit/#install-behavioral-analysis-too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i2gDruusO3I" TargetMode="External"/><Relationship Id="rId2" Type="http://schemas.openxmlformats.org/officeDocument/2006/relationships/hyperlink" Target="https://virustotal.com/en/file/3d13f2e5b241168005425b15410556bcf26d04078da6b2ef42bc0c2be7654bf8/analysi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rowdstrike.com/cybersecurity-101/incident-response-ir-plan/" TargetMode="External"/><Relationship Id="rId2" Type="http://schemas.openxmlformats.org/officeDocument/2006/relationships/hyperlink" Target="https://www.crowdstrike.com/cybersecurity-101/malware/"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threat-hunt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clamav.net/mirror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resources.infosecinstitute.com/topic/malware-analysis-clamav-yar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rowdstrike.com/blog/meet-the-adversaries/" TargetMode="External"/><Relationship Id="rId2" Type="http://schemas.openxmlformats.org/officeDocument/2006/relationships/hyperlink" Target="https://www.crowdstrike.com/cybersecurity-101/malicious-cod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rowdstrike.com/blog/meet-the-adversaries/" TargetMode="External"/><Relationship Id="rId2" Type="http://schemas.openxmlformats.org/officeDocument/2006/relationships/hyperlink" Target="https://www.crowdstrike.com/cybersecurity-101/malicious-cod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esecurityplanet.com/endpoint/antivirus-vs-epp-vs-ed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varonis.com/blog/malware-analysis-tools#Wireshark" TargetMode="External"/><Relationship Id="rId3" Type="http://schemas.openxmlformats.org/officeDocument/2006/relationships/hyperlink" Target="https://www.varonis.com/blog/malware-analysis-tools#ProcessHacker" TargetMode="External"/><Relationship Id="rId7" Type="http://schemas.openxmlformats.org/officeDocument/2006/relationships/hyperlink" Target="https://www.varonis.com/blog/malware-analysis-tools#Fiddler" TargetMode="External"/><Relationship Id="rId12" Type="http://schemas.openxmlformats.org/officeDocument/2006/relationships/hyperlink" Target="https://www.varonis.com/blog/malware-analysis-tools#Cuckoo" TargetMode="External"/><Relationship Id="rId2" Type="http://schemas.openxmlformats.org/officeDocument/2006/relationships/hyperlink" Target="https://www.varonis.com/blog/malware-analysis-tools#PeStudio" TargetMode="External"/><Relationship Id="rId1" Type="http://schemas.openxmlformats.org/officeDocument/2006/relationships/slideLayout" Target="../slideLayouts/slideLayout2.xml"/><Relationship Id="rId6" Type="http://schemas.openxmlformats.org/officeDocument/2006/relationships/hyperlink" Target="https://www.varonis.com/blog/malware-analysis-tools#Autoruns" TargetMode="External"/><Relationship Id="rId11" Type="http://schemas.openxmlformats.org/officeDocument/2006/relationships/hyperlink" Target="https://www.varonis.com/blog/malware-analysis-tools#Cutter" TargetMode="External"/><Relationship Id="rId5" Type="http://schemas.openxmlformats.org/officeDocument/2006/relationships/hyperlink" Target="https://www.varonis.com/blog/malware-analysis-tools#ProcDot" TargetMode="External"/><Relationship Id="rId10" Type="http://schemas.openxmlformats.org/officeDocument/2006/relationships/hyperlink" Target="https://www.varonis.com/blog/malware-analysis-tools#Ghidra" TargetMode="External"/><Relationship Id="rId4" Type="http://schemas.openxmlformats.org/officeDocument/2006/relationships/hyperlink" Target="https://www.varonis.com/blog/malware-analysis-tools#ProcMon" TargetMode="External"/><Relationship Id="rId9" Type="http://schemas.openxmlformats.org/officeDocument/2006/relationships/hyperlink" Target="https://www.varonis.com/blog/malware-analysis-tools#x64db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medium.com/@mbromileyDFIR/malware-monday-aebb456356c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rowdstrike.com/cybersecurity-101/zero-day-explo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rowdstrike.com/blog/nothing-else-is-working-why-not-memory-forensi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397" y="1298448"/>
            <a:ext cx="8332631" cy="3093248"/>
          </a:xfrm>
        </p:spPr>
        <p:txBody>
          <a:bodyPr>
            <a:normAutofit fontScale="90000"/>
          </a:bodyPr>
          <a:lstStyle/>
          <a:p>
            <a:r>
              <a:rPr lang="en-IN" dirty="0" smtClean="0"/>
              <a:t>Malware Analysis &amp; Forensic </a:t>
            </a:r>
            <a:br>
              <a:rPr lang="en-IN" dirty="0" smtClean="0"/>
            </a:br>
            <a:r>
              <a:rPr lang="en-IN" dirty="0" smtClean="0"/>
              <a:t/>
            </a:r>
            <a:br>
              <a:rPr lang="en-IN" dirty="0" smtClean="0"/>
            </a:br>
            <a:r>
              <a:rPr lang="en-IN" dirty="0"/>
              <a:t/>
            </a:r>
            <a:br>
              <a:rPr lang="en-IN" dirty="0"/>
            </a:br>
            <a:r>
              <a:rPr lang="en-IN" dirty="0" smtClean="0"/>
              <a:t>Unit 1 – Introduction </a:t>
            </a:r>
            <a:endParaRPr lang="en-US" dirty="0"/>
          </a:p>
        </p:txBody>
      </p:sp>
      <p:sp>
        <p:nvSpPr>
          <p:cNvPr id="3" name="Subtitle 2"/>
          <p:cNvSpPr>
            <a:spLocks noGrp="1"/>
          </p:cNvSpPr>
          <p:nvPr>
            <p:ph type="subTitle" idx="1"/>
          </p:nvPr>
        </p:nvSpPr>
        <p:spPr>
          <a:xfrm>
            <a:off x="610617" y="4966460"/>
            <a:ext cx="7315200" cy="914400"/>
          </a:xfrm>
        </p:spPr>
        <p:txBody>
          <a:bodyPr/>
          <a:lstStyle/>
          <a:p>
            <a:r>
              <a:rPr lang="en-IN" dirty="0" smtClean="0"/>
              <a:t>Faculty Name – Ms. Hepi Suthar</a:t>
            </a:r>
            <a:endParaRPr lang="en-US" dirty="0"/>
          </a:p>
        </p:txBody>
      </p:sp>
    </p:spTree>
    <p:extLst>
      <p:ext uri="{BB962C8B-B14F-4D97-AF65-F5344CB8AC3E}">
        <p14:creationId xmlns:p14="http://schemas.microsoft.com/office/powerpoint/2010/main" val="989212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761808"/>
          </a:xfrm>
        </p:spPr>
        <p:txBody>
          <a:bodyPr>
            <a:normAutofit fontScale="90000"/>
          </a:bodyPr>
          <a:lstStyle/>
          <a:p>
            <a:pPr fontAlgn="base"/>
            <a:r>
              <a:rPr lang="en-IN" b="1" dirty="0"/>
              <a:t>Symptoms of Infected Systems</a:t>
            </a:r>
            <a:r>
              <a:rPr lang="en-IN" b="1" dirty="0" smtClean="0"/>
              <a:t>:</a:t>
            </a:r>
            <a:br>
              <a:rPr lang="en-IN" b="1" dirty="0" smtClean="0"/>
            </a:br>
            <a:r>
              <a:rPr lang="en-IN" b="1" dirty="0"/>
              <a:t/>
            </a:r>
            <a:br>
              <a:rPr lang="en-IN" b="1" dirty="0"/>
            </a:br>
            <a:r>
              <a:rPr lang="en-IN" b="1" dirty="0"/>
              <a:t>Following are some symptoms of an infected system-</a:t>
            </a:r>
            <a:br>
              <a:rPr lang="en-IN" b="1" dirty="0"/>
            </a:br>
            <a:endParaRPr lang="en-US" dirty="0"/>
          </a:p>
        </p:txBody>
      </p:sp>
      <p:sp>
        <p:nvSpPr>
          <p:cNvPr id="3" name="Content Placeholder 2"/>
          <p:cNvSpPr>
            <a:spLocks noGrp="1"/>
          </p:cNvSpPr>
          <p:nvPr>
            <p:ph idx="1"/>
          </p:nvPr>
        </p:nvSpPr>
        <p:spPr/>
        <p:txBody>
          <a:bodyPr/>
          <a:lstStyle/>
          <a:p>
            <a:pPr algn="just" fontAlgn="base"/>
            <a:r>
              <a:rPr lang="en-IN" dirty="0"/>
              <a:t>System could be come unstable and respond slowly as malware might be utilizing system resources.</a:t>
            </a:r>
          </a:p>
          <a:p>
            <a:pPr algn="just" fontAlgn="base"/>
            <a:r>
              <a:rPr lang="en-IN" dirty="0"/>
              <a:t>Unknown new executables found on the system.</a:t>
            </a:r>
          </a:p>
          <a:p>
            <a:pPr algn="just" fontAlgn="base"/>
            <a:r>
              <a:rPr lang="en-IN" dirty="0"/>
              <a:t>Unexpected network traffic to the sites that you simply don’t expect to attach with.</a:t>
            </a:r>
          </a:p>
          <a:p>
            <a:pPr algn="just" fontAlgn="base"/>
            <a:r>
              <a:rPr lang="en-IN" dirty="0"/>
              <a:t>Altered system settings like browser homepage without your consent.</a:t>
            </a:r>
          </a:p>
          <a:p>
            <a:pPr algn="just" fontAlgn="base"/>
            <a:r>
              <a:rPr lang="en-IN" dirty="0"/>
              <a:t>Random pop-ups are shown as advertisement.</a:t>
            </a:r>
          </a:p>
          <a:p>
            <a:pPr algn="just" fontAlgn="base"/>
            <a:r>
              <a:rPr lang="en-IN" dirty="0"/>
              <a:t>Recent additions to the set are alerts shown by fake security applications which you never installed. </a:t>
            </a:r>
            <a:endParaRPr lang="en-IN" dirty="0" smtClean="0"/>
          </a:p>
          <a:p>
            <a:pPr algn="just" fontAlgn="base"/>
            <a:r>
              <a:rPr lang="en-IN" dirty="0" smtClean="0"/>
              <a:t>Messages </a:t>
            </a:r>
            <a:r>
              <a:rPr lang="en-IN" dirty="0"/>
              <a:t>like “Your computer is infected” are displayed and it asks the user to register the program to get rid of the detected threat. Overall, your system will showcase unexpected &amp; unpredictable </a:t>
            </a:r>
            <a:r>
              <a:rPr lang="en-IN" dirty="0" err="1"/>
              <a:t>behavior</a:t>
            </a:r>
            <a:r>
              <a:rPr lang="en-IN" dirty="0"/>
              <a:t>.</a:t>
            </a:r>
          </a:p>
          <a:p>
            <a:pPr algn="just"/>
            <a:endParaRPr lang="en-US" dirty="0"/>
          </a:p>
        </p:txBody>
      </p:sp>
    </p:spTree>
    <p:extLst>
      <p:ext uri="{BB962C8B-B14F-4D97-AF65-F5344CB8AC3E}">
        <p14:creationId xmlns:p14="http://schemas.microsoft.com/office/powerpoint/2010/main" val="119421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Different ways Malware can get into system:</a:t>
            </a:r>
          </a:p>
        </p:txBody>
      </p:sp>
      <p:sp>
        <p:nvSpPr>
          <p:cNvPr id="3" name="Content Placeholder 2"/>
          <p:cNvSpPr>
            <a:spLocks noGrp="1"/>
          </p:cNvSpPr>
          <p:nvPr>
            <p:ph idx="1"/>
          </p:nvPr>
        </p:nvSpPr>
        <p:spPr/>
        <p:txBody>
          <a:bodyPr/>
          <a:lstStyle/>
          <a:p>
            <a:pPr algn="just" fontAlgn="base"/>
            <a:r>
              <a:rPr lang="en-US" dirty="0" smtClean="0"/>
              <a:t>Instant </a:t>
            </a:r>
            <a:r>
              <a:rPr lang="en-US" dirty="0"/>
              <a:t>messenger applications</a:t>
            </a:r>
          </a:p>
          <a:p>
            <a:pPr algn="just" fontAlgn="base"/>
            <a:r>
              <a:rPr lang="en-US" dirty="0"/>
              <a:t>Internet relay chat</a:t>
            </a:r>
          </a:p>
          <a:p>
            <a:pPr algn="just" fontAlgn="base"/>
            <a:r>
              <a:rPr lang="en-US" dirty="0"/>
              <a:t>Removable devices</a:t>
            </a:r>
          </a:p>
          <a:p>
            <a:pPr algn="just" fontAlgn="base"/>
            <a:r>
              <a:rPr lang="en-US" dirty="0"/>
              <a:t>Links and attachments in emails</a:t>
            </a:r>
          </a:p>
          <a:p>
            <a:pPr algn="just" fontAlgn="base"/>
            <a:r>
              <a:rPr lang="en-US" dirty="0"/>
              <a:t>Legitimate “shrink-wrapped” software packaged by disgruntled employee</a:t>
            </a:r>
          </a:p>
          <a:p>
            <a:pPr algn="just" fontAlgn="base"/>
            <a:r>
              <a:rPr lang="en-US" dirty="0"/>
              <a:t>Browser and email software bugs</a:t>
            </a:r>
          </a:p>
          <a:p>
            <a:pPr algn="just" fontAlgn="base"/>
            <a:r>
              <a:rPr lang="en-US" dirty="0"/>
              <a:t>NetBIOS (File sharing)</a:t>
            </a:r>
          </a:p>
          <a:p>
            <a:pPr algn="just" fontAlgn="base"/>
            <a:r>
              <a:rPr lang="en-US" dirty="0"/>
              <a:t>Fake programs</a:t>
            </a:r>
          </a:p>
          <a:p>
            <a:pPr algn="just" fontAlgn="base"/>
            <a:r>
              <a:rPr lang="en-US" dirty="0"/>
              <a:t>Untrusted sites &amp; freeware software</a:t>
            </a:r>
          </a:p>
          <a:p>
            <a:pPr algn="just" fontAlgn="base"/>
            <a:r>
              <a:rPr lang="en-US" dirty="0"/>
              <a:t>Downloading files, games screensavers from websites .</a:t>
            </a:r>
          </a:p>
          <a:p>
            <a:pPr algn="just"/>
            <a:endParaRPr lang="en-US" dirty="0"/>
          </a:p>
        </p:txBody>
      </p:sp>
    </p:spTree>
    <p:extLst>
      <p:ext uri="{BB962C8B-B14F-4D97-AF65-F5344CB8AC3E}">
        <p14:creationId xmlns:p14="http://schemas.microsoft.com/office/powerpoint/2010/main" val="53338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Prerequisites for Malware Analysis:</a:t>
            </a:r>
            <a:br>
              <a:rPr lang="en-US" b="1" dirty="0"/>
            </a:br>
            <a:endParaRPr lang="en-US" dirty="0"/>
          </a:p>
        </p:txBody>
      </p:sp>
      <p:sp>
        <p:nvSpPr>
          <p:cNvPr id="3" name="Content Placeholder 2"/>
          <p:cNvSpPr>
            <a:spLocks noGrp="1"/>
          </p:cNvSpPr>
          <p:nvPr>
            <p:ph idx="1"/>
          </p:nvPr>
        </p:nvSpPr>
        <p:spPr>
          <a:xfrm>
            <a:off x="3618963" y="231821"/>
            <a:ext cx="8023537" cy="6336404"/>
          </a:xfrm>
        </p:spPr>
        <p:txBody>
          <a:bodyPr>
            <a:normAutofit fontScale="85000" lnSpcReduction="20000"/>
          </a:bodyPr>
          <a:lstStyle/>
          <a:p>
            <a:pPr algn="just"/>
            <a:r>
              <a:rPr lang="en-US" dirty="0"/>
              <a:t>Prerequisites for malware analysis include understanding malware classification, essential x86 programming language concepts, file formats like portable executable file format, windows APIs, expertise in using monitoring tools, disassemblers and debuggers </a:t>
            </a:r>
            <a:r>
              <a:rPr lang="en-US" dirty="0" smtClean="0"/>
              <a:t>.</a:t>
            </a:r>
          </a:p>
          <a:p>
            <a:pPr fontAlgn="base"/>
            <a:r>
              <a:rPr lang="en-US" b="1" dirty="0"/>
              <a:t>Online Malware Analysis Services:</a:t>
            </a:r>
          </a:p>
          <a:p>
            <a:pPr fontAlgn="base"/>
            <a:r>
              <a:rPr lang="en-US" dirty="0" err="1"/>
              <a:t>VirusTotal</a:t>
            </a:r>
            <a:endParaRPr lang="en-US" dirty="0"/>
          </a:p>
          <a:p>
            <a:pPr fontAlgn="base"/>
            <a:r>
              <a:rPr lang="en-US" dirty="0" err="1"/>
              <a:t>Metascan</a:t>
            </a:r>
            <a:r>
              <a:rPr lang="en-US" dirty="0"/>
              <a:t> Online</a:t>
            </a:r>
          </a:p>
          <a:p>
            <a:pPr fontAlgn="base"/>
            <a:r>
              <a:rPr lang="en-US" dirty="0"/>
              <a:t>Malware Protection Center</a:t>
            </a:r>
          </a:p>
          <a:p>
            <a:pPr fontAlgn="base"/>
            <a:r>
              <a:rPr lang="en-US" dirty="0"/>
              <a:t>Web Online Scanners</a:t>
            </a:r>
          </a:p>
          <a:p>
            <a:pPr fontAlgn="base"/>
            <a:r>
              <a:rPr lang="en-US" dirty="0"/>
              <a:t>Payload Security</a:t>
            </a:r>
          </a:p>
          <a:p>
            <a:pPr fontAlgn="base"/>
            <a:r>
              <a:rPr lang="en-US" dirty="0" err="1"/>
              <a:t>Jotti</a:t>
            </a:r>
            <a:endParaRPr lang="en-US" dirty="0"/>
          </a:p>
          <a:p>
            <a:pPr fontAlgn="base"/>
            <a:r>
              <a:rPr lang="en-US" dirty="0"/>
              <a:t>Valkyrie, etc.</a:t>
            </a:r>
          </a:p>
          <a:p>
            <a:pPr fontAlgn="base"/>
            <a:r>
              <a:rPr lang="en-US" b="1" dirty="0"/>
              <a:t>Malware Analysis Tools:</a:t>
            </a:r>
          </a:p>
          <a:p>
            <a:pPr fontAlgn="base"/>
            <a:r>
              <a:rPr lang="en-US" dirty="0"/>
              <a:t>IDA Pro</a:t>
            </a:r>
          </a:p>
          <a:p>
            <a:pPr fontAlgn="base"/>
            <a:r>
              <a:rPr lang="en-US" dirty="0"/>
              <a:t>What’s Running</a:t>
            </a:r>
          </a:p>
          <a:p>
            <a:pPr fontAlgn="base"/>
            <a:r>
              <a:rPr lang="en-US" dirty="0"/>
              <a:t>Process Explorer</a:t>
            </a:r>
          </a:p>
          <a:p>
            <a:pPr fontAlgn="base"/>
            <a:r>
              <a:rPr lang="en-US" dirty="0"/>
              <a:t>Directory Monitor</a:t>
            </a:r>
          </a:p>
          <a:p>
            <a:pPr fontAlgn="base"/>
            <a:r>
              <a:rPr lang="en-US" dirty="0" err="1"/>
              <a:t>RegScanner</a:t>
            </a:r>
            <a:endParaRPr lang="en-US" dirty="0"/>
          </a:p>
          <a:p>
            <a:pPr fontAlgn="base"/>
            <a:r>
              <a:rPr lang="en-US" dirty="0" err="1"/>
              <a:t>Capsa</a:t>
            </a:r>
            <a:r>
              <a:rPr lang="en-US" dirty="0"/>
              <a:t> Network Analyzer</a:t>
            </a:r>
          </a:p>
          <a:p>
            <a:pPr fontAlgn="base"/>
            <a:r>
              <a:rPr lang="en-US" dirty="0"/>
              <a:t>API Monitor </a:t>
            </a:r>
            <a:r>
              <a:rPr lang="en-US" dirty="0" smtClean="0"/>
              <a:t>.</a:t>
            </a:r>
            <a:endParaRPr lang="en-US" dirty="0"/>
          </a:p>
        </p:txBody>
      </p:sp>
    </p:spTree>
    <p:extLst>
      <p:ext uri="{BB962C8B-B14F-4D97-AF65-F5344CB8AC3E}">
        <p14:creationId xmlns:p14="http://schemas.microsoft.com/office/powerpoint/2010/main" val="335462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Various Malware Analysis technique</a:t>
            </a:r>
            <a:endParaRPr lang="en-US" dirty="0"/>
          </a:p>
        </p:txBody>
      </p:sp>
      <p:sp>
        <p:nvSpPr>
          <p:cNvPr id="3" name="Content Placeholder 2"/>
          <p:cNvSpPr>
            <a:spLocks noGrp="1"/>
          </p:cNvSpPr>
          <p:nvPr>
            <p:ph idx="1"/>
          </p:nvPr>
        </p:nvSpPr>
        <p:spPr/>
        <p:txBody>
          <a:bodyPr/>
          <a:lstStyle/>
          <a:p>
            <a:r>
              <a:rPr lang="en-IN" dirty="0"/>
              <a:t>Static Analysis. </a:t>
            </a:r>
            <a:endParaRPr lang="en-IN" dirty="0" smtClean="0"/>
          </a:p>
          <a:p>
            <a:r>
              <a:rPr lang="en-IN" dirty="0" smtClean="0"/>
              <a:t>Dynamic </a:t>
            </a:r>
            <a:r>
              <a:rPr lang="en-IN" dirty="0"/>
              <a:t>Analysis. </a:t>
            </a:r>
          </a:p>
          <a:p>
            <a:r>
              <a:rPr lang="en-IN" dirty="0"/>
              <a:t>Hybrid Analysis (includes both of the techniques above) </a:t>
            </a:r>
          </a:p>
          <a:p>
            <a:r>
              <a:rPr lang="en-IN" dirty="0"/>
              <a:t>Malware Detection. </a:t>
            </a:r>
          </a:p>
          <a:p>
            <a:r>
              <a:rPr lang="en-IN" dirty="0"/>
              <a:t>Threat Alerts and Triage. </a:t>
            </a:r>
          </a:p>
          <a:p>
            <a:r>
              <a:rPr lang="en-IN" dirty="0"/>
              <a:t>Incident Response. </a:t>
            </a:r>
          </a:p>
          <a:p>
            <a:r>
              <a:rPr lang="en-IN" dirty="0"/>
              <a:t>Threat Hunting. </a:t>
            </a:r>
          </a:p>
          <a:p>
            <a:r>
              <a:rPr lang="en-IN" dirty="0"/>
              <a:t>Malware Research.</a:t>
            </a:r>
          </a:p>
          <a:p>
            <a:endParaRPr lang="en-US" dirty="0"/>
          </a:p>
        </p:txBody>
      </p:sp>
    </p:spTree>
    <p:extLst>
      <p:ext uri="{BB962C8B-B14F-4D97-AF65-F5344CB8AC3E}">
        <p14:creationId xmlns:p14="http://schemas.microsoft.com/office/powerpoint/2010/main" val="150823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Malware Behaviour </a:t>
            </a:r>
            <a:endParaRPr lang="en-US" dirty="0"/>
          </a:p>
        </p:txBody>
      </p:sp>
      <p:sp>
        <p:nvSpPr>
          <p:cNvPr id="3" name="Content Placeholder 2"/>
          <p:cNvSpPr>
            <a:spLocks noGrp="1"/>
          </p:cNvSpPr>
          <p:nvPr>
            <p:ph idx="1"/>
          </p:nvPr>
        </p:nvSpPr>
        <p:spPr>
          <a:xfrm>
            <a:off x="3869268" y="502276"/>
            <a:ext cx="7315200" cy="5924282"/>
          </a:xfrm>
        </p:spPr>
        <p:txBody>
          <a:bodyPr/>
          <a:lstStyle/>
          <a:p>
            <a:pPr algn="just"/>
            <a:r>
              <a:rPr lang="en-IN" dirty="0"/>
              <a:t>As malware threats continue to grow in both sophistication and frequency, it is increasingly critical for information security professionals to develop effective mitigation and reverse-engineering techniques. </a:t>
            </a:r>
            <a:endParaRPr lang="en-IN" dirty="0" smtClean="0"/>
          </a:p>
          <a:p>
            <a:pPr algn="just"/>
            <a:r>
              <a:rPr lang="en-IN" dirty="0" smtClean="0"/>
              <a:t>A </a:t>
            </a:r>
            <a:r>
              <a:rPr lang="en-IN" dirty="0"/>
              <a:t>good starting point is identifying and understanding key </a:t>
            </a:r>
            <a:r>
              <a:rPr lang="en-IN" dirty="0" err="1"/>
              <a:t>behaviors</a:t>
            </a:r>
            <a:r>
              <a:rPr lang="en-IN" dirty="0"/>
              <a:t> common to modern malware intrusions. </a:t>
            </a:r>
            <a:endParaRPr lang="en-IN" dirty="0" smtClean="0"/>
          </a:p>
          <a:p>
            <a:pPr algn="just"/>
            <a:r>
              <a:rPr lang="en-IN" dirty="0" smtClean="0"/>
              <a:t>This </a:t>
            </a:r>
            <a:r>
              <a:rPr lang="en-IN" dirty="0"/>
              <a:t>also helps ensure that IT </a:t>
            </a:r>
            <a:r>
              <a:rPr lang="en-IN" dirty="0" err="1"/>
              <a:t>defense</a:t>
            </a:r>
            <a:r>
              <a:rPr lang="en-IN" dirty="0"/>
              <a:t> teams and engineers have the knowledge necessary to dissect, block and undo malware</a:t>
            </a:r>
            <a:r>
              <a:rPr lang="en-IN" dirty="0" smtClean="0"/>
              <a:t>.</a:t>
            </a:r>
          </a:p>
          <a:p>
            <a:pPr algn="just"/>
            <a:r>
              <a:rPr lang="en-IN" dirty="0"/>
              <a:t>Beginning with downloaders and backdoors, this article breaks down a number of </a:t>
            </a:r>
            <a:r>
              <a:rPr lang="en-IN" dirty="0" err="1"/>
              <a:t>behaviors</a:t>
            </a:r>
            <a:r>
              <a:rPr lang="en-IN" dirty="0"/>
              <a:t> that indicate the potential presence of malware. </a:t>
            </a:r>
            <a:endParaRPr lang="en-IN" dirty="0" smtClean="0"/>
          </a:p>
          <a:p>
            <a:pPr algn="just"/>
            <a:r>
              <a:rPr lang="en-IN" dirty="0" smtClean="0"/>
              <a:t>Learn </a:t>
            </a:r>
            <a:r>
              <a:rPr lang="en-IN" dirty="0"/>
              <a:t>not just the “</a:t>
            </a:r>
            <a:r>
              <a:rPr lang="en-IN" dirty="0" err="1"/>
              <a:t>whats</a:t>
            </a:r>
            <a:r>
              <a:rPr lang="en-IN" dirty="0"/>
              <a:t>” but the “whys” in the essential section on the objectives of network analysis and get familiar with some reversing techniques for common attack vectors such as credential stealers, </a:t>
            </a:r>
            <a:r>
              <a:rPr lang="en-IN" dirty="0" err="1"/>
              <a:t>keyloggers</a:t>
            </a:r>
            <a:r>
              <a:rPr lang="en-IN" dirty="0"/>
              <a:t> and more.</a:t>
            </a:r>
            <a:endParaRPr lang="en-US" dirty="0"/>
          </a:p>
        </p:txBody>
      </p:sp>
    </p:spTree>
    <p:extLst>
      <p:ext uri="{BB962C8B-B14F-4D97-AF65-F5344CB8AC3E}">
        <p14:creationId xmlns:p14="http://schemas.microsoft.com/office/powerpoint/2010/main" val="282239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Key </a:t>
            </a:r>
            <a:r>
              <a:rPr lang="en-IN" dirty="0" err="1"/>
              <a:t>behaviors</a:t>
            </a:r>
            <a:r>
              <a:rPr lang="en-IN" dirty="0"/>
              <a:t> of various types of </a:t>
            </a:r>
            <a:r>
              <a:rPr lang="en-IN" dirty="0" smtClean="0"/>
              <a:t>malware</a:t>
            </a:r>
            <a:endParaRPr lang="en-US" dirty="0"/>
          </a:p>
        </p:txBody>
      </p:sp>
      <p:sp>
        <p:nvSpPr>
          <p:cNvPr id="3" name="Content Placeholder 2"/>
          <p:cNvSpPr>
            <a:spLocks noGrp="1"/>
          </p:cNvSpPr>
          <p:nvPr>
            <p:ph idx="1"/>
          </p:nvPr>
        </p:nvSpPr>
        <p:spPr/>
        <p:txBody>
          <a:bodyPr/>
          <a:lstStyle/>
          <a:p>
            <a:pPr algn="just"/>
            <a:r>
              <a:rPr lang="en-IN" dirty="0" smtClean="0"/>
              <a:t>1. Downloaders </a:t>
            </a:r>
            <a:r>
              <a:rPr lang="en-IN" dirty="0"/>
              <a:t>and backdoors</a:t>
            </a:r>
            <a:endParaRPr lang="en-IN" b="1" dirty="0"/>
          </a:p>
          <a:p>
            <a:pPr algn="just"/>
            <a:r>
              <a:rPr lang="en-IN" dirty="0"/>
              <a:t>During a malware attack, the threat actor will often use a range of Trojans to infiltrate a vulnerable system. The infiltration is followed by the creation of a downloader or backdoor that allows the attacker to gain remote access over the targeted system. </a:t>
            </a:r>
          </a:p>
          <a:p>
            <a:pPr algn="just"/>
            <a:r>
              <a:rPr lang="en-IN" dirty="0"/>
              <a:t>Reversing these applications requires </a:t>
            </a:r>
            <a:r>
              <a:rPr lang="en-IN" dirty="0" err="1"/>
              <a:t>analyzing</a:t>
            </a:r>
            <a:r>
              <a:rPr lang="en-IN" dirty="0"/>
              <a:t> how downloaders and backdoors run in a sandbox environment as well as understand their processes, registries, network activities and file systems. The reverse engineer will also use a debugger and a disassembler, which could be supported by a </a:t>
            </a:r>
            <a:r>
              <a:rPr lang="en-IN" dirty="0" err="1"/>
              <a:t>decompiler</a:t>
            </a:r>
            <a:r>
              <a:rPr lang="en-IN" dirty="0"/>
              <a:t> and a range of helpful tools.</a:t>
            </a:r>
          </a:p>
          <a:p>
            <a:pPr algn="just"/>
            <a:endParaRPr lang="en-US" dirty="0"/>
          </a:p>
        </p:txBody>
      </p:sp>
    </p:spTree>
    <p:extLst>
      <p:ext uri="{BB962C8B-B14F-4D97-AF65-F5344CB8AC3E}">
        <p14:creationId xmlns:p14="http://schemas.microsoft.com/office/powerpoint/2010/main" val="2405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1123837"/>
            <a:ext cx="2994339" cy="4601183"/>
          </a:xfrm>
        </p:spPr>
        <p:txBody>
          <a:bodyPr/>
          <a:lstStyle/>
          <a:p>
            <a:r>
              <a:rPr lang="en-IN" dirty="0" smtClean="0"/>
              <a:t>Continue…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smtClean="0"/>
              <a:t>2. Credentials </a:t>
            </a:r>
            <a:r>
              <a:rPr lang="en-IN" dirty="0"/>
              <a:t>stealers</a:t>
            </a:r>
            <a:endParaRPr lang="en-IN" b="1" dirty="0"/>
          </a:p>
          <a:p>
            <a:pPr algn="just"/>
            <a:r>
              <a:rPr lang="en-IN" dirty="0"/>
              <a:t>Credentials stealers are a type of malware that searches for passwords saved on a target machine and transfers them remotely to an attacker (using HTTP, email). Malware authors typically use software that waits for users to log in. Other common techniques involve the use of programs that log keystrokes and tools that dump credentials stored in Windows, like password hashes, for offline cracking. </a:t>
            </a:r>
          </a:p>
          <a:p>
            <a:pPr algn="just"/>
            <a:r>
              <a:rPr lang="en-IN" dirty="0" smtClean="0"/>
              <a:t>3. Process </a:t>
            </a:r>
            <a:r>
              <a:rPr lang="en-IN" dirty="0"/>
              <a:t>injection</a:t>
            </a:r>
            <a:endParaRPr lang="en-IN" b="1" dirty="0"/>
          </a:p>
          <a:p>
            <a:pPr algn="just"/>
            <a:r>
              <a:rPr lang="en-IN" dirty="0"/>
              <a:t>This is a malware attack technique that gives adversaries the ability to deploy malicious code that mimics legitimate applications. Running code in the environment of another application may grant access to its process memory, network/system resources, and even authorized privileges. The code is typically inserted into common processes (svchost.exe, regsvr32.exe, etc.), granting the attacker an improved level of persistence and stealth. </a:t>
            </a:r>
          </a:p>
          <a:p>
            <a:pPr algn="just"/>
            <a:r>
              <a:rPr lang="en-IN" dirty="0"/>
              <a:t>Some kernel modules can be configured to prevent some forms of process injections, based on </a:t>
            </a:r>
            <a:r>
              <a:rPr lang="en-IN" dirty="0" err="1"/>
              <a:t>behavioral</a:t>
            </a:r>
            <a:r>
              <a:rPr lang="en-IN" dirty="0"/>
              <a:t> patterns that are identified during the analysis of the attack.</a:t>
            </a:r>
          </a:p>
        </p:txBody>
      </p:sp>
    </p:spTree>
    <p:extLst>
      <p:ext uri="{BB962C8B-B14F-4D97-AF65-F5344CB8AC3E}">
        <p14:creationId xmlns:p14="http://schemas.microsoft.com/office/powerpoint/2010/main" val="175717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IN" dirty="0" smtClean="0"/>
              <a:t>4. DLL </a:t>
            </a:r>
            <a:r>
              <a:rPr lang="en-IN" dirty="0"/>
              <a:t>and direct injection </a:t>
            </a:r>
            <a:endParaRPr lang="en-IN" b="1" dirty="0"/>
          </a:p>
          <a:p>
            <a:pPr algn="just"/>
            <a:r>
              <a:rPr lang="en-IN" dirty="0"/>
              <a:t>DLL (dynamic-link library) injection is a type of process injection that requires the threat actor to write the path to a DLL inside an application’s process and then using a remote thread to invoke execution. Code injection methods like </a:t>
            </a:r>
            <a:r>
              <a:rPr lang="en-IN" dirty="0" err="1"/>
              <a:t>SetWindowsHookEx</a:t>
            </a:r>
            <a:r>
              <a:rPr lang="en-IN" dirty="0"/>
              <a:t> API or manipulation tactics like </a:t>
            </a:r>
            <a:r>
              <a:rPr lang="en-IN" dirty="0" err="1"/>
              <a:t>CreateRemoteThread</a:t>
            </a:r>
            <a:r>
              <a:rPr lang="en-IN" dirty="0"/>
              <a:t> can be used for DLL injections on Windows. In contrast, a direct injection involves the direct placement of shellcode into another process.</a:t>
            </a:r>
          </a:p>
          <a:p>
            <a:pPr algn="just"/>
            <a:r>
              <a:rPr lang="en-IN" dirty="0"/>
              <a:t>Process replacement (aka process hollowing) is where malicious code will substitute an illicit process for a genuine one, helping the code to hide among legitimate processes. This is usually done by hollowing the genuine code from the memory of the target process using a kernel function like </a:t>
            </a:r>
            <a:r>
              <a:rPr lang="en-IN" dirty="0" err="1"/>
              <a:t>NtUnmapViewOfSection</a:t>
            </a:r>
            <a:r>
              <a:rPr lang="en-IN" dirty="0"/>
              <a:t>, and then assigning a new block of memory for hosting illicit code. </a:t>
            </a:r>
          </a:p>
          <a:p>
            <a:pPr algn="just"/>
            <a:r>
              <a:rPr lang="en-IN" dirty="0" smtClean="0"/>
              <a:t>5. Hook </a:t>
            </a:r>
            <a:r>
              <a:rPr lang="en-IN" dirty="0"/>
              <a:t>injection</a:t>
            </a:r>
            <a:endParaRPr lang="en-IN" b="1" dirty="0"/>
          </a:p>
          <a:p>
            <a:pPr algn="just"/>
            <a:r>
              <a:rPr lang="en-IN" dirty="0"/>
              <a:t>Malware creators may also use a hook injection to load and run malicious code within the environment of another program, mimicking the original execution while also gaining access to memory processes. In addition, the technique may also be used to intercept API calls that feature input and output parameters.</a:t>
            </a:r>
          </a:p>
          <a:p>
            <a:pPr algn="just"/>
            <a:r>
              <a:rPr lang="en-IN" dirty="0"/>
              <a:t>Once APIs are hooked, the threat actor can control the relevant program’s execution path and point it to the malicious process of his or her choice. </a:t>
            </a:r>
          </a:p>
        </p:txBody>
      </p:sp>
    </p:spTree>
    <p:extLst>
      <p:ext uri="{BB962C8B-B14F-4D97-AF65-F5344CB8AC3E}">
        <p14:creationId xmlns:p14="http://schemas.microsoft.com/office/powerpoint/2010/main" val="3739470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 </a:t>
            </a:r>
            <a:endParaRPr lang="en-US" dirty="0"/>
          </a:p>
        </p:txBody>
      </p:sp>
      <p:sp>
        <p:nvSpPr>
          <p:cNvPr id="3" name="Content Placeholder 2"/>
          <p:cNvSpPr>
            <a:spLocks noGrp="1"/>
          </p:cNvSpPr>
          <p:nvPr>
            <p:ph idx="1"/>
          </p:nvPr>
        </p:nvSpPr>
        <p:spPr/>
        <p:txBody>
          <a:bodyPr>
            <a:normAutofit lnSpcReduction="10000"/>
          </a:bodyPr>
          <a:lstStyle/>
          <a:p>
            <a:pPr algn="just"/>
            <a:r>
              <a:rPr lang="en-IN" dirty="0"/>
              <a:t>APC injection</a:t>
            </a:r>
            <a:endParaRPr lang="en-IN" b="1" dirty="0"/>
          </a:p>
          <a:p>
            <a:pPr algn="just"/>
            <a:r>
              <a:rPr lang="en-IN" dirty="0"/>
              <a:t>APC, or Asynchronous Procedure Call injection, describes the technique of attaching malicious code to the APC queues of a thread inside a process. Infected APCs will then tell the thread to execute some other command before initiating its standard execution path. </a:t>
            </a:r>
          </a:p>
          <a:p>
            <a:pPr algn="just"/>
            <a:r>
              <a:rPr lang="en-IN" dirty="0"/>
              <a:t>An example of this is </a:t>
            </a:r>
            <a:r>
              <a:rPr lang="en-IN" dirty="0" err="1"/>
              <a:t>AtomBombing</a:t>
            </a:r>
            <a:r>
              <a:rPr lang="en-IN" dirty="0"/>
              <a:t>. </a:t>
            </a:r>
            <a:r>
              <a:rPr lang="en-IN" dirty="0" err="1"/>
              <a:t>AtomBombing</a:t>
            </a:r>
            <a:r>
              <a:rPr lang="en-IN" dirty="0"/>
              <a:t> involves the utilization of queued APC functions to invoke malware previously used to add character strings to the global atom table.</a:t>
            </a:r>
          </a:p>
          <a:p>
            <a:pPr algn="just"/>
            <a:r>
              <a:rPr lang="en-IN" dirty="0"/>
              <a:t>Registry persistence </a:t>
            </a:r>
            <a:endParaRPr lang="en-IN" b="1" dirty="0"/>
          </a:p>
          <a:p>
            <a:pPr algn="just"/>
            <a:r>
              <a:rPr lang="en-IN" dirty="0"/>
              <a:t>After a malware occupies the processes of a system it aims to stay there for a long period. This is normally done by modifying the registry keys to collect details about the system, save configuration information and achieve persistence on the infiltrated machine. This enables the adversary to attack once and the malicious software will continue to function even after log-offs, reboots and restarts. </a:t>
            </a:r>
          </a:p>
        </p:txBody>
      </p:sp>
    </p:spTree>
    <p:extLst>
      <p:ext uri="{BB962C8B-B14F-4D97-AF65-F5344CB8AC3E}">
        <p14:creationId xmlns:p14="http://schemas.microsoft.com/office/powerpoint/2010/main" val="404118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a:t>
            </a:r>
            <a:endParaRPr lang="en-US" dirty="0"/>
          </a:p>
        </p:txBody>
      </p:sp>
      <p:sp>
        <p:nvSpPr>
          <p:cNvPr id="3" name="Content Placeholder 2"/>
          <p:cNvSpPr>
            <a:spLocks noGrp="1"/>
          </p:cNvSpPr>
          <p:nvPr>
            <p:ph idx="1"/>
          </p:nvPr>
        </p:nvSpPr>
        <p:spPr/>
        <p:txBody>
          <a:bodyPr>
            <a:normAutofit lnSpcReduction="10000"/>
          </a:bodyPr>
          <a:lstStyle/>
          <a:p>
            <a:pPr algn="just"/>
            <a:r>
              <a:rPr lang="en-IN" dirty="0"/>
              <a:t>Using </a:t>
            </a:r>
            <a:r>
              <a:rPr lang="en-IN" dirty="0" err="1"/>
              <a:t>SvchostEXE</a:t>
            </a:r>
            <a:r>
              <a:rPr lang="en-IN" dirty="0"/>
              <a:t> for malware persistence</a:t>
            </a:r>
            <a:endParaRPr lang="en-IN" b="1" dirty="0"/>
          </a:p>
          <a:p>
            <a:pPr algn="just"/>
            <a:r>
              <a:rPr lang="en-IN" dirty="0"/>
              <a:t>Svchost.exe is a basic host process for programs that function from DLLs, and systems with Windows OS have several instances of svchost.exe active at once. Using svchost.exe for malware persistence allows the threat’s code to blend with the process list and registry better than the usual service. In its setup, the host process may also delete the randomly named program and create a new one. </a:t>
            </a:r>
          </a:p>
          <a:p>
            <a:pPr algn="just"/>
            <a:r>
              <a:rPr lang="en-IN" dirty="0" err="1"/>
              <a:t>Trojanized</a:t>
            </a:r>
            <a:r>
              <a:rPr lang="en-IN" dirty="0"/>
              <a:t> system binaries</a:t>
            </a:r>
            <a:r>
              <a:rPr lang="en-IN" b="1" dirty="0"/>
              <a:t> </a:t>
            </a:r>
          </a:p>
          <a:p>
            <a:pPr algn="just"/>
            <a:r>
              <a:rPr lang="en-IN" dirty="0"/>
              <a:t>Malware may also gain persistence by </a:t>
            </a:r>
            <a:r>
              <a:rPr lang="en-IN" dirty="0" err="1"/>
              <a:t>Trojanizing</a:t>
            </a:r>
            <a:r>
              <a:rPr lang="en-IN" dirty="0"/>
              <a:t> system binaries. This is where the malware patches the threat bytes of a system binary to encourage the system to run the malware the next time the compromised binary is loaded or activated. </a:t>
            </a:r>
          </a:p>
          <a:p>
            <a:pPr algn="just"/>
            <a:r>
              <a:rPr lang="en-IN" dirty="0"/>
              <a:t>Threat actors will usually go after a system binary that is regularly utilized for everyday Windows programs, such as DLLs. Typically, the binary is modified through the patching of the entry function so that it directs to malicious code.</a:t>
            </a:r>
            <a:r>
              <a:rPr lang="en-IN" b="1" dirty="0"/>
              <a:t> </a:t>
            </a:r>
            <a:endParaRPr lang="en-IN" dirty="0"/>
          </a:p>
        </p:txBody>
      </p:sp>
    </p:spTree>
    <p:extLst>
      <p:ext uri="{BB962C8B-B14F-4D97-AF65-F5344CB8AC3E}">
        <p14:creationId xmlns:p14="http://schemas.microsoft.com/office/powerpoint/2010/main" val="7937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Malware Definition </a:t>
            </a:r>
            <a:br>
              <a:rPr lang="en-IN" dirty="0" smtClean="0"/>
            </a:br>
            <a:r>
              <a:rPr lang="en-IN" dirty="0" smtClean="0"/>
              <a:t>and Types</a:t>
            </a:r>
            <a:endParaRPr lang="en-US" dirty="0"/>
          </a:p>
        </p:txBody>
      </p:sp>
      <p:sp>
        <p:nvSpPr>
          <p:cNvPr id="3" name="Content Placeholder 2"/>
          <p:cNvSpPr>
            <a:spLocks noGrp="1"/>
          </p:cNvSpPr>
          <p:nvPr>
            <p:ph idx="1"/>
          </p:nvPr>
        </p:nvSpPr>
        <p:spPr/>
        <p:txBody>
          <a:bodyPr/>
          <a:lstStyle/>
          <a:p>
            <a:pPr algn="just"/>
            <a:r>
              <a:rPr lang="en-IN" dirty="0"/>
              <a:t>Malware, or malicious software, is any program or file that is intentionally harmful to a computer, network or server.</a:t>
            </a:r>
          </a:p>
          <a:p>
            <a:pPr algn="just"/>
            <a:r>
              <a:rPr lang="en-IN" dirty="0"/>
              <a:t>Types of malware include computer viruses, worms, Trojan horses, </a:t>
            </a:r>
            <a:r>
              <a:rPr lang="en-IN" u="sng" dirty="0">
                <a:hlinkClick r:id="rId2"/>
              </a:rPr>
              <a:t>ransomware</a:t>
            </a:r>
            <a:r>
              <a:rPr lang="en-IN" dirty="0"/>
              <a:t> and spyware. These malicious programs steal, encrypt and delete sensitive data; alter or </a:t>
            </a:r>
            <a:r>
              <a:rPr lang="en-IN" u="sng" dirty="0">
                <a:hlinkClick r:id="rId3"/>
              </a:rPr>
              <a:t>hijack core computing functions</a:t>
            </a:r>
            <a:r>
              <a:rPr lang="en-IN" dirty="0"/>
              <a:t> and monitor end users' computer activity.</a:t>
            </a:r>
          </a:p>
          <a:p>
            <a:pPr algn="just"/>
            <a:r>
              <a:rPr lang="en-IN" dirty="0"/>
              <a:t>Malware can infect networks and devices and is designed to harm those devices, networks and/or their users in some way.</a:t>
            </a:r>
          </a:p>
          <a:p>
            <a:pPr algn="just"/>
            <a:r>
              <a:rPr lang="en-IN" dirty="0"/>
              <a:t>Depending on the type of malware and its goal, this harm may present itself differently to the user or endpoint. In some cases, the effect malware has is relatively mild and benign, and in others, it can be disastrous.</a:t>
            </a:r>
          </a:p>
          <a:p>
            <a:pPr algn="just"/>
            <a:r>
              <a:rPr lang="en-IN" dirty="0"/>
              <a:t>No matter the method, all types of malware are designed to exploit devices at the expense of the user and to the benefit of the hacker -- the person who has designed and/or deployed the malware.</a:t>
            </a:r>
          </a:p>
          <a:p>
            <a:pPr algn="just"/>
            <a:endParaRPr lang="en-US" dirty="0"/>
          </a:p>
        </p:txBody>
      </p:sp>
      <p:sp>
        <p:nvSpPr>
          <p:cNvPr id="4" name="Rectangle 3"/>
          <p:cNvSpPr/>
          <p:nvPr/>
        </p:nvSpPr>
        <p:spPr>
          <a:xfrm>
            <a:off x="103031" y="6488668"/>
            <a:ext cx="7109138" cy="369332"/>
          </a:xfrm>
          <a:prstGeom prst="rect">
            <a:avLst/>
          </a:prstGeom>
        </p:spPr>
        <p:txBody>
          <a:bodyPr wrap="square">
            <a:spAutoFit/>
          </a:bodyPr>
          <a:lstStyle/>
          <a:p>
            <a:r>
              <a:rPr lang="en-US" dirty="0"/>
              <a:t>https://www.techtarget.com/searchsecurity/definition/malware</a:t>
            </a:r>
          </a:p>
        </p:txBody>
      </p:sp>
    </p:spTree>
    <p:extLst>
      <p:ext uri="{BB962C8B-B14F-4D97-AF65-F5344CB8AC3E}">
        <p14:creationId xmlns:p14="http://schemas.microsoft.com/office/powerpoint/2010/main" val="142735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a:t>DLL load order hijacking</a:t>
            </a:r>
            <a:r>
              <a:rPr lang="en-IN" b="1" dirty="0"/>
              <a:t> </a:t>
            </a:r>
          </a:p>
          <a:p>
            <a:pPr algn="just"/>
            <a:r>
              <a:rPr lang="en-IN" dirty="0"/>
              <a:t>Windows systems typically look for DLLs required by executable in a certain order. When the executable isn’t searching for a DLL through hardcoded paths, then a malicious code can be placed in the DLL search order and be loaded by the executable. </a:t>
            </a:r>
          </a:p>
          <a:p>
            <a:pPr algn="just"/>
            <a:r>
              <a:rPr lang="en-IN" dirty="0"/>
              <a:t>Malware creators may also modify DLL loading capability of a program by substituting a current DLL or modifying a directory, junction or manifest file to cause the program to execute in another DLL, allowing it to maintain privilege or persistence growth.</a:t>
            </a:r>
          </a:p>
          <a:p>
            <a:pPr algn="just"/>
            <a:r>
              <a:rPr lang="en-IN" dirty="0" err="1"/>
              <a:t>Analyzing</a:t>
            </a:r>
            <a:r>
              <a:rPr lang="en-IN" dirty="0"/>
              <a:t> malware network </a:t>
            </a:r>
            <a:r>
              <a:rPr lang="en-IN" dirty="0" err="1"/>
              <a:t>behavior</a:t>
            </a:r>
            <a:r>
              <a:rPr lang="en-IN" b="1" dirty="0"/>
              <a:t> </a:t>
            </a:r>
          </a:p>
          <a:p>
            <a:pPr algn="just"/>
            <a:r>
              <a:rPr lang="en-IN" dirty="0"/>
              <a:t>When it comes to </a:t>
            </a:r>
            <a:r>
              <a:rPr lang="en-IN" dirty="0" err="1"/>
              <a:t>analyzing</a:t>
            </a:r>
            <a:r>
              <a:rPr lang="en-IN" dirty="0"/>
              <a:t> the </a:t>
            </a:r>
            <a:r>
              <a:rPr lang="en-IN" dirty="0" err="1"/>
              <a:t>behavior</a:t>
            </a:r>
            <a:r>
              <a:rPr lang="en-IN" dirty="0"/>
              <a:t> of malware, </a:t>
            </a:r>
            <a:r>
              <a:rPr lang="en-IN" dirty="0" err="1"/>
              <a:t>analyzing</a:t>
            </a:r>
            <a:r>
              <a:rPr lang="en-IN" dirty="0"/>
              <a:t> and interpreting its network activity can help complement dynamic code and contemporary static analysis. Because it can be challenging for malicious software to significantly modify its network </a:t>
            </a:r>
            <a:r>
              <a:rPr lang="en-IN" dirty="0" err="1"/>
              <a:t>behavior</a:t>
            </a:r>
            <a:r>
              <a:rPr lang="en-IN" dirty="0"/>
              <a:t> and still achieve its objectives, </a:t>
            </a:r>
            <a:r>
              <a:rPr lang="en-IN" dirty="0" err="1"/>
              <a:t>analyzing</a:t>
            </a:r>
            <a:r>
              <a:rPr lang="en-IN" dirty="0"/>
              <a:t> malware network </a:t>
            </a:r>
            <a:r>
              <a:rPr lang="en-IN" dirty="0" err="1"/>
              <a:t>behavior</a:t>
            </a:r>
            <a:r>
              <a:rPr lang="en-IN" dirty="0"/>
              <a:t> may provide an opportunity to identify malware on affected hosts. The process requires extracting features from network records and then creating patterns that help identify malware intrusions. </a:t>
            </a:r>
          </a:p>
          <a:p>
            <a:pPr algn="just"/>
            <a:r>
              <a:rPr lang="en-IN" dirty="0"/>
              <a:t>All of these insights can be used to create effective countermeasures against malicious attacks</a:t>
            </a:r>
            <a:r>
              <a:rPr lang="en-IN" dirty="0" smtClean="0"/>
              <a:t>.</a:t>
            </a:r>
            <a:endParaRPr lang="en-IN" dirty="0"/>
          </a:p>
        </p:txBody>
      </p:sp>
    </p:spTree>
    <p:extLst>
      <p:ext uri="{BB962C8B-B14F-4D97-AF65-F5344CB8AC3E}">
        <p14:creationId xmlns:p14="http://schemas.microsoft.com/office/powerpoint/2010/main" val="157428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US" dirty="0"/>
          </a:p>
        </p:txBody>
      </p:sp>
      <p:sp>
        <p:nvSpPr>
          <p:cNvPr id="3" name="Content Placeholder 2"/>
          <p:cNvSpPr>
            <a:spLocks noGrp="1"/>
          </p:cNvSpPr>
          <p:nvPr>
            <p:ph idx="1"/>
          </p:nvPr>
        </p:nvSpPr>
        <p:spPr/>
        <p:txBody>
          <a:bodyPr/>
          <a:lstStyle/>
          <a:p>
            <a:pPr algn="just"/>
            <a:r>
              <a:rPr lang="en-IN" dirty="0"/>
              <a:t>Networking basics for reverse engineers </a:t>
            </a:r>
            <a:endParaRPr lang="en-IN" b="1" dirty="0"/>
          </a:p>
          <a:p>
            <a:pPr algn="just"/>
            <a:r>
              <a:rPr lang="en-IN" dirty="0"/>
              <a:t>Put simply, network reverse-engineering is the art of extracting network/application-level protocols utilized by either an application or a client server. This section covers the fundamentals of how networking works and how to use various techniques and tools to mitigate a network-based malware attack. Ideally, a reverse engineer should strive to develop an understanding of: </a:t>
            </a:r>
          </a:p>
          <a:p>
            <a:pPr algn="just"/>
            <a:r>
              <a:rPr lang="en-IN" dirty="0"/>
              <a:t>Protocols</a:t>
            </a:r>
            <a:endParaRPr lang="en-IN" b="1" dirty="0"/>
          </a:p>
          <a:p>
            <a:pPr algn="just"/>
            <a:r>
              <a:rPr lang="en-IN" dirty="0"/>
              <a:t>Protocols are a set of rules that a network needs to follow. The rules are made up of formats and procedures that outline communication between the devices on a network. </a:t>
            </a:r>
          </a:p>
          <a:p>
            <a:pPr algn="just"/>
            <a:r>
              <a:rPr lang="en-IN" dirty="0"/>
              <a:t>Essentially, most networks have three kinds of protocols: security, like SSH (Secure Shell), management, like SMTP (Simple Mail Transfer Protocol), and communication, like Ethernet. Several advanced operating systems contain integrated software services that are designed to execute some of these network protocols. </a:t>
            </a:r>
          </a:p>
        </p:txBody>
      </p:sp>
    </p:spTree>
    <p:extLst>
      <p:ext uri="{BB962C8B-B14F-4D97-AF65-F5344CB8AC3E}">
        <p14:creationId xmlns:p14="http://schemas.microsoft.com/office/powerpoint/2010/main" val="399407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endParaRPr lang="en-US" dirty="0"/>
          </a:p>
        </p:txBody>
      </p:sp>
      <p:sp>
        <p:nvSpPr>
          <p:cNvPr id="3" name="Content Placeholder 2"/>
          <p:cNvSpPr>
            <a:spLocks noGrp="1"/>
          </p:cNvSpPr>
          <p:nvPr>
            <p:ph idx="1"/>
          </p:nvPr>
        </p:nvSpPr>
        <p:spPr/>
        <p:txBody>
          <a:bodyPr>
            <a:normAutofit lnSpcReduction="10000"/>
          </a:bodyPr>
          <a:lstStyle/>
          <a:p>
            <a:pPr algn="just"/>
            <a:r>
              <a:rPr lang="en-IN" dirty="0"/>
              <a:t>PDU (Protocol Data Unit)</a:t>
            </a:r>
            <a:endParaRPr lang="en-IN" b="1" dirty="0"/>
          </a:p>
          <a:p>
            <a:pPr algn="just"/>
            <a:r>
              <a:rPr lang="en-IN" dirty="0"/>
              <a:t>Data transmitted via each layer of the Internet Protocol Suite is known as a Protocol Data Unit. Each layer’s PDU holds the payload data that is being routed. </a:t>
            </a:r>
          </a:p>
          <a:p>
            <a:pPr algn="just"/>
            <a:r>
              <a:rPr lang="en-IN" dirty="0"/>
              <a:t>PDUs typically prefix a “heard” that contains information needed for the data to be routed, such as the destination nodes and addresses of the receiving device. A footer with values required to ensure correct routing may also be suffixed to the data being transmitted. </a:t>
            </a:r>
          </a:p>
          <a:p>
            <a:pPr algn="just"/>
            <a:r>
              <a:rPr lang="en-IN" dirty="0"/>
              <a:t>Network packet</a:t>
            </a:r>
            <a:endParaRPr lang="en-IN" b="1" dirty="0"/>
          </a:p>
          <a:p>
            <a:pPr algn="just"/>
            <a:r>
              <a:rPr lang="en-IN" dirty="0"/>
              <a:t>This is a unit of data that is transmitted between a destination and an origin over a packet-switched network like the World Wide Web. Packets vary in function and structure, based on the protocols executing them. </a:t>
            </a:r>
          </a:p>
          <a:p>
            <a:pPr algn="just"/>
            <a:r>
              <a:rPr lang="en-IN" dirty="0"/>
              <a:t>For example, an Ethernet network uses 1.5 KBS packets and routes them via Ethernet frames. On a VoIP network, an IP protocol is used to transmit data over IP/TCP networks. </a:t>
            </a:r>
          </a:p>
        </p:txBody>
      </p:sp>
    </p:spTree>
    <p:extLst>
      <p:ext uri="{BB962C8B-B14F-4D97-AF65-F5344CB8AC3E}">
        <p14:creationId xmlns:p14="http://schemas.microsoft.com/office/powerpoint/2010/main" val="3480807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endParaRPr lang="en-US" dirty="0"/>
          </a:p>
        </p:txBody>
      </p:sp>
      <p:sp>
        <p:nvSpPr>
          <p:cNvPr id="3" name="Content Placeholder 2"/>
          <p:cNvSpPr>
            <a:spLocks noGrp="1"/>
          </p:cNvSpPr>
          <p:nvPr>
            <p:ph idx="1"/>
          </p:nvPr>
        </p:nvSpPr>
        <p:spPr/>
        <p:txBody>
          <a:bodyPr/>
          <a:lstStyle/>
          <a:p>
            <a:pPr algn="just"/>
            <a:r>
              <a:rPr lang="en-IN" dirty="0"/>
              <a:t>Packet structure</a:t>
            </a:r>
            <a:endParaRPr lang="en-IN" b="1" dirty="0"/>
          </a:p>
          <a:p>
            <a:pPr algn="just"/>
            <a:r>
              <a:rPr lang="en-IN" dirty="0"/>
              <a:t>The structure of a network packet is made up of three different parts: the header, the payload and the trailer. The header is composed of the instructions about the data hosted on the packet, the payload is the actual data that the packet is carrying at a certain point in time and the trailer is the couple of bits that inform the destination device that it has reached the packet’s end. </a:t>
            </a:r>
          </a:p>
          <a:p>
            <a:pPr algn="just"/>
            <a:r>
              <a:rPr lang="en-IN" dirty="0"/>
              <a:t>Conclusion</a:t>
            </a:r>
            <a:endParaRPr lang="en-IN" b="1" dirty="0"/>
          </a:p>
          <a:p>
            <a:pPr algn="just"/>
            <a:r>
              <a:rPr lang="en-IN" dirty="0"/>
              <a:t>That’s it. You’ll successfully gained an understanding of the key </a:t>
            </a:r>
            <a:r>
              <a:rPr lang="en-IN" dirty="0" err="1"/>
              <a:t>behaviors</a:t>
            </a:r>
            <a:r>
              <a:rPr lang="en-IN" dirty="0"/>
              <a:t> a malware would exhibit. Note that a malware may exhibit various other </a:t>
            </a:r>
            <a:r>
              <a:rPr lang="en-IN" dirty="0" err="1"/>
              <a:t>behaviors</a:t>
            </a:r>
            <a:r>
              <a:rPr lang="en-IN" dirty="0"/>
              <a:t> like COM object hijack and MBR, but the abovementioned tactics are some of the most commonly utilized strategies used by malware to gain persistence.</a:t>
            </a:r>
          </a:p>
          <a:p>
            <a:pPr algn="just"/>
            <a:endParaRPr lang="en-US" dirty="0"/>
          </a:p>
        </p:txBody>
      </p:sp>
    </p:spTree>
    <p:extLst>
      <p:ext uri="{BB962C8B-B14F-4D97-AF65-F5344CB8AC3E}">
        <p14:creationId xmlns:p14="http://schemas.microsoft.com/office/powerpoint/2010/main" val="10355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Setting Malware Analysis Lab</a:t>
            </a:r>
            <a:endParaRPr lang="en-US" dirty="0"/>
          </a:p>
        </p:txBody>
      </p:sp>
      <p:sp>
        <p:nvSpPr>
          <p:cNvPr id="3" name="Content Placeholder 2"/>
          <p:cNvSpPr>
            <a:spLocks noGrp="1"/>
          </p:cNvSpPr>
          <p:nvPr>
            <p:ph idx="1"/>
          </p:nvPr>
        </p:nvSpPr>
        <p:spPr/>
        <p:txBody>
          <a:bodyPr/>
          <a:lstStyle/>
          <a:p>
            <a:pPr algn="just"/>
            <a:r>
              <a:rPr lang="en-IN" dirty="0"/>
              <a:t>Examining the capabilities of malicious software allows you to better assess the nature of a security incident, and may help prevent further infections. Here's how to set up a controlled malware analysis lab—for free.</a:t>
            </a:r>
          </a:p>
          <a:p>
            <a:pPr algn="just"/>
            <a:r>
              <a:rPr lang="en-IN" dirty="0">
                <a:hlinkClick r:id="rId2"/>
              </a:rPr>
              <a:t>Step1: Allocate systems for the analysis lab</a:t>
            </a:r>
            <a:endParaRPr lang="en-IN" dirty="0"/>
          </a:p>
          <a:p>
            <a:pPr algn="just"/>
            <a:r>
              <a:rPr lang="en-IN" dirty="0">
                <a:hlinkClick r:id="rId3"/>
              </a:rPr>
              <a:t>Step 2: Isolate laboratory systems from the production environment</a:t>
            </a:r>
            <a:endParaRPr lang="en-IN" dirty="0"/>
          </a:p>
          <a:p>
            <a:pPr algn="just"/>
            <a:r>
              <a:rPr lang="en-IN" dirty="0">
                <a:hlinkClick r:id="rId4"/>
              </a:rPr>
              <a:t>Step 3: Install </a:t>
            </a:r>
            <a:r>
              <a:rPr lang="en-IN" dirty="0" err="1">
                <a:hlinkClick r:id="rId4"/>
              </a:rPr>
              <a:t>behavioral</a:t>
            </a:r>
            <a:r>
              <a:rPr lang="en-IN" dirty="0">
                <a:hlinkClick r:id="rId4"/>
              </a:rPr>
              <a:t> analysis tools</a:t>
            </a:r>
            <a:endParaRPr lang="en-IN" dirty="0"/>
          </a:p>
          <a:p>
            <a:pPr algn="just"/>
            <a:r>
              <a:rPr lang="en-IN" dirty="0">
                <a:hlinkClick r:id="rId5"/>
              </a:rPr>
              <a:t>Step 4: Install code-analysis tools</a:t>
            </a:r>
            <a:endParaRPr lang="en-IN" dirty="0"/>
          </a:p>
          <a:p>
            <a:pPr algn="just"/>
            <a:r>
              <a:rPr lang="en-IN" dirty="0">
                <a:hlinkClick r:id="rId6"/>
              </a:rPr>
              <a:t>Step 5: Take advantage of automated analysis </a:t>
            </a:r>
            <a:r>
              <a:rPr lang="en-IN" dirty="0" smtClean="0">
                <a:hlinkClick r:id="rId6"/>
              </a:rPr>
              <a:t>tools</a:t>
            </a:r>
            <a:endParaRPr lang="en-IN" dirty="0"/>
          </a:p>
        </p:txBody>
      </p:sp>
      <p:sp>
        <p:nvSpPr>
          <p:cNvPr id="4" name="Rectangle 3"/>
          <p:cNvSpPr/>
          <p:nvPr/>
        </p:nvSpPr>
        <p:spPr>
          <a:xfrm>
            <a:off x="0" y="6488668"/>
            <a:ext cx="7791718" cy="369332"/>
          </a:xfrm>
          <a:prstGeom prst="rect">
            <a:avLst/>
          </a:prstGeom>
        </p:spPr>
        <p:txBody>
          <a:bodyPr wrap="square">
            <a:spAutoFit/>
          </a:bodyPr>
          <a:lstStyle/>
          <a:p>
            <a:r>
              <a:rPr lang="en-US" dirty="0"/>
              <a:t>https://zeltser.com/build-malware-analysis-toolkit/#next-steps</a:t>
            </a:r>
          </a:p>
        </p:txBody>
      </p:sp>
      <p:sp>
        <p:nvSpPr>
          <p:cNvPr id="5" name="Rectangle 4"/>
          <p:cNvSpPr/>
          <p:nvPr/>
        </p:nvSpPr>
        <p:spPr>
          <a:xfrm>
            <a:off x="0" y="188015"/>
            <a:ext cx="7267977" cy="369332"/>
          </a:xfrm>
          <a:prstGeom prst="rect">
            <a:avLst/>
          </a:prstGeom>
        </p:spPr>
        <p:txBody>
          <a:bodyPr wrap="square">
            <a:spAutoFit/>
          </a:bodyPr>
          <a:lstStyle/>
          <a:p>
            <a:r>
              <a:rPr lang="en-US" dirty="0"/>
              <a:t>https://www.geeksforgeeks.org/lab-setup-for-malware-analysis/</a:t>
            </a:r>
          </a:p>
        </p:txBody>
      </p:sp>
    </p:spTree>
    <p:extLst>
      <p:ext uri="{BB962C8B-B14F-4D97-AF65-F5344CB8AC3E}">
        <p14:creationId xmlns:p14="http://schemas.microsoft.com/office/powerpoint/2010/main" val="118263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Analysis </a:t>
            </a:r>
            <a:endParaRPr lang="en-US" dirty="0"/>
          </a:p>
        </p:txBody>
      </p:sp>
      <p:sp>
        <p:nvSpPr>
          <p:cNvPr id="3" name="Content Placeholder 2"/>
          <p:cNvSpPr>
            <a:spLocks noGrp="1"/>
          </p:cNvSpPr>
          <p:nvPr>
            <p:ph idx="1"/>
          </p:nvPr>
        </p:nvSpPr>
        <p:spPr/>
        <p:txBody>
          <a:bodyPr>
            <a:normAutofit lnSpcReduction="10000"/>
          </a:bodyPr>
          <a:lstStyle/>
          <a:p>
            <a:pPr algn="just"/>
            <a:r>
              <a:rPr lang="en-IN" b="1" dirty="0"/>
              <a:t>Static Analysis</a:t>
            </a:r>
          </a:p>
          <a:p>
            <a:pPr algn="just"/>
            <a:r>
              <a:rPr lang="en-IN" dirty="0"/>
              <a:t>Basic static analysis does not require that the code is actually run. Instead, </a:t>
            </a:r>
            <a:r>
              <a:rPr lang="en-IN" b="1" dirty="0"/>
              <a:t>static analysis examines the file for signs of malicious intent</a:t>
            </a:r>
            <a:r>
              <a:rPr lang="en-IN" dirty="0"/>
              <a:t>. It can be useful to identify malicious infrastructure, libraries or packed files.</a:t>
            </a:r>
          </a:p>
          <a:p>
            <a:pPr algn="just"/>
            <a:r>
              <a:rPr lang="en-IN" dirty="0"/>
              <a:t>Technical indicators are identified such as file names, hashes, strings such as IP addresses, domains, and file header data can be used to determine whether that file is malicious. In addition, tools like disassemblers and network </a:t>
            </a:r>
            <a:r>
              <a:rPr lang="en-IN" dirty="0" err="1"/>
              <a:t>analyzers</a:t>
            </a:r>
            <a:r>
              <a:rPr lang="en-IN" dirty="0"/>
              <a:t> can be used to observe the malware without actually running it in order to collect information on how the malware works.</a:t>
            </a:r>
          </a:p>
          <a:p>
            <a:pPr algn="just"/>
            <a:r>
              <a:rPr lang="en-IN" dirty="0"/>
              <a:t>However, </a:t>
            </a:r>
            <a:r>
              <a:rPr lang="en-IN" b="1" dirty="0"/>
              <a:t>since static analysis does not actually run the code, sophisticated malware can include malicious runtime </a:t>
            </a:r>
            <a:r>
              <a:rPr lang="en-IN" b="1" dirty="0" err="1"/>
              <a:t>behavior</a:t>
            </a:r>
            <a:r>
              <a:rPr lang="en-IN" b="1" dirty="0"/>
              <a:t> that can go undetected</a:t>
            </a:r>
            <a:r>
              <a:rPr lang="en-IN" dirty="0"/>
              <a:t>. For example, if a file generates a string that then downloads a malicious file based upon the dynamic string, it could go undetected by a basic static analysis. Enterprises have turned to dynamic analysis for a more complete understanding of the </a:t>
            </a:r>
            <a:r>
              <a:rPr lang="en-IN" dirty="0" err="1"/>
              <a:t>behavior</a:t>
            </a:r>
            <a:r>
              <a:rPr lang="en-IN" dirty="0"/>
              <a:t> of the file</a:t>
            </a:r>
            <a:r>
              <a:rPr lang="en-IN" dirty="0" smtClean="0"/>
              <a:t>.</a:t>
            </a:r>
            <a:endParaRPr lang="en-IN" dirty="0"/>
          </a:p>
        </p:txBody>
      </p:sp>
    </p:spTree>
    <p:extLst>
      <p:ext uri="{BB962C8B-B14F-4D97-AF65-F5344CB8AC3E}">
        <p14:creationId xmlns:p14="http://schemas.microsoft.com/office/powerpoint/2010/main" val="3729283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Hashing</a:t>
            </a:r>
            <a:endParaRPr lang="en-US" dirty="0"/>
          </a:p>
        </p:txBody>
      </p:sp>
      <p:sp>
        <p:nvSpPr>
          <p:cNvPr id="3" name="Content Placeholder 2"/>
          <p:cNvSpPr>
            <a:spLocks noGrp="1"/>
          </p:cNvSpPr>
          <p:nvPr>
            <p:ph idx="1"/>
          </p:nvPr>
        </p:nvSpPr>
        <p:spPr>
          <a:xfrm>
            <a:off x="3631842" y="360609"/>
            <a:ext cx="7959144" cy="6091706"/>
          </a:xfrm>
        </p:spPr>
        <p:txBody>
          <a:bodyPr>
            <a:normAutofit/>
          </a:bodyPr>
          <a:lstStyle/>
          <a:p>
            <a:pPr algn="just" fontAlgn="base"/>
            <a:r>
              <a:rPr lang="en-IN" dirty="0"/>
              <a:t>Hashing: A Fingerprint for Malware</a:t>
            </a:r>
          </a:p>
          <a:p>
            <a:pPr algn="just" fontAlgn="base"/>
            <a:r>
              <a:rPr lang="en-IN" i="1" dirty="0"/>
              <a:t>Hashing</a:t>
            </a:r>
            <a:r>
              <a:rPr lang="en-IN" dirty="0"/>
              <a:t> is a common method used to uniquely identify malware. The malicious software is run through a hashing program that produces a unique </a:t>
            </a:r>
            <a:r>
              <a:rPr lang="en-IN" i="1" dirty="0"/>
              <a:t>hash</a:t>
            </a:r>
            <a:r>
              <a:rPr lang="en-IN" dirty="0"/>
              <a:t> that identifies that malware (a sort of fingerprint). </a:t>
            </a:r>
            <a:endParaRPr lang="en-IN" dirty="0" smtClean="0"/>
          </a:p>
          <a:p>
            <a:pPr algn="just" fontAlgn="base"/>
            <a:r>
              <a:rPr lang="en-IN" dirty="0" smtClean="0"/>
              <a:t>The </a:t>
            </a:r>
            <a:r>
              <a:rPr lang="en-IN" dirty="0"/>
              <a:t>Message-Digest Algorithm 5 (MD5) hash function is the one most commonly used for malware analysis, though the Secure Hash Algorithm 1 (SHA-1) is also popular.</a:t>
            </a:r>
          </a:p>
          <a:p>
            <a:pPr algn="just" fontAlgn="base"/>
            <a:r>
              <a:rPr lang="en-IN" dirty="0"/>
              <a:t>For example, using the freely available md5deep program to calculate the hash of the Solitaire program that comes with Windows would generate the following output</a:t>
            </a:r>
            <a:r>
              <a:rPr lang="en-IN" dirty="0" smtClean="0"/>
              <a:t>:</a:t>
            </a:r>
          </a:p>
          <a:p>
            <a:pPr marL="0" indent="0" algn="just" fontAlgn="base">
              <a:buNone/>
            </a:pPr>
            <a:endParaRPr lang="en-IN" dirty="0"/>
          </a:p>
          <a:p>
            <a:pPr algn="just" fontAlgn="base"/>
            <a:r>
              <a:rPr lang="en-IN" dirty="0"/>
              <a:t>C:\&gt;md5deep c:\WINDOWS\system32\sol.exe</a:t>
            </a:r>
          </a:p>
          <a:p>
            <a:pPr algn="just" fontAlgn="base"/>
            <a:r>
              <a:rPr lang="en-IN" dirty="0"/>
              <a:t>373e7a863a1a345c60edb9e20ec32311  c:\WINDOWS\system32\sol.exe</a:t>
            </a:r>
          </a:p>
          <a:p>
            <a:pPr algn="just" fontAlgn="base"/>
            <a:r>
              <a:rPr lang="en-IN" dirty="0"/>
              <a:t>The hash is 373e7a863a1a345c60edb9e20ec32311.</a:t>
            </a:r>
          </a:p>
          <a:p>
            <a:pPr algn="just" fontAlgn="base"/>
            <a:endParaRPr lang="en-IN" dirty="0"/>
          </a:p>
          <a:p>
            <a:pPr algn="just" fontAlgn="base"/>
            <a:r>
              <a:rPr lang="en-IN" dirty="0"/>
              <a:t>The GUI-based WinMD5 calculator</a:t>
            </a:r>
          </a:p>
          <a:p>
            <a:pPr algn="just"/>
            <a:endParaRPr lang="en-US" dirty="0"/>
          </a:p>
        </p:txBody>
      </p:sp>
    </p:spTree>
    <p:extLst>
      <p:ext uri="{BB962C8B-B14F-4D97-AF65-F5344CB8AC3E}">
        <p14:creationId xmlns:p14="http://schemas.microsoft.com/office/powerpoint/2010/main" val="426903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Strings </a:t>
            </a:r>
            <a:endParaRPr lang="en-US" dirty="0"/>
          </a:p>
        </p:txBody>
      </p:sp>
      <p:sp>
        <p:nvSpPr>
          <p:cNvPr id="3" name="Content Placeholder 2"/>
          <p:cNvSpPr>
            <a:spLocks noGrp="1"/>
          </p:cNvSpPr>
          <p:nvPr>
            <p:ph idx="1"/>
          </p:nvPr>
        </p:nvSpPr>
        <p:spPr/>
        <p:txBody>
          <a:bodyPr/>
          <a:lstStyle/>
          <a:p>
            <a:pPr algn="just"/>
            <a:r>
              <a:rPr lang="en-IN" dirty="0"/>
              <a:t>Strings are ASCII and Unicode-printable sequences of characters embedded within a file. Extracting strings can give clues about the program functionality and indicators associated with a suspect binary. </a:t>
            </a:r>
            <a:endParaRPr lang="en-IN" dirty="0" smtClean="0"/>
          </a:p>
          <a:p>
            <a:pPr algn="just"/>
            <a:r>
              <a:rPr lang="en-IN" dirty="0" smtClean="0"/>
              <a:t>For </a:t>
            </a:r>
            <a:r>
              <a:rPr lang="en-IN" dirty="0"/>
              <a:t>example, if a malware creates a file, the </a:t>
            </a:r>
            <a:r>
              <a:rPr lang="en-IN" i="1" dirty="0"/>
              <a:t>filename</a:t>
            </a:r>
            <a:r>
              <a:rPr lang="en-IN" dirty="0"/>
              <a:t> is stored as a string in the binary. Or, if a malware resolves a </a:t>
            </a:r>
            <a:r>
              <a:rPr lang="en-IN" i="1" dirty="0"/>
              <a:t>domain name</a:t>
            </a:r>
            <a:r>
              <a:rPr lang="en-IN" dirty="0"/>
              <a:t> controlled by the attacker, then the domain name is stored as a string. </a:t>
            </a:r>
            <a:endParaRPr lang="en-IN" dirty="0" smtClean="0"/>
          </a:p>
          <a:p>
            <a:pPr algn="just"/>
            <a:r>
              <a:rPr lang="en-IN" dirty="0" smtClean="0"/>
              <a:t>Strings </a:t>
            </a:r>
            <a:r>
              <a:rPr lang="en-IN" dirty="0"/>
              <a:t>extracted from the binary can contain references to filenames, URLs, domain names, IP addresses, attack commands, registry keys, and so on. </a:t>
            </a:r>
            <a:endParaRPr lang="en-IN" dirty="0" smtClean="0"/>
          </a:p>
          <a:p>
            <a:pPr algn="just"/>
            <a:r>
              <a:rPr lang="en-IN" dirty="0" smtClean="0"/>
              <a:t>Although </a:t>
            </a:r>
            <a:r>
              <a:rPr lang="en-IN" dirty="0"/>
              <a:t>strings do not give a clear picture of the purpose and capability of a file, they can give a hint about what malware is capable of doing.</a:t>
            </a:r>
            <a:endParaRPr lang="en-US" dirty="0"/>
          </a:p>
        </p:txBody>
      </p:sp>
      <p:sp>
        <p:nvSpPr>
          <p:cNvPr id="4" name="Rectangle 3"/>
          <p:cNvSpPr/>
          <p:nvPr/>
        </p:nvSpPr>
        <p:spPr>
          <a:xfrm>
            <a:off x="0" y="6488668"/>
            <a:ext cx="4999767" cy="369332"/>
          </a:xfrm>
          <a:prstGeom prst="rect">
            <a:avLst/>
          </a:prstGeom>
        </p:spPr>
        <p:txBody>
          <a:bodyPr wrap="none">
            <a:spAutoFit/>
          </a:bodyPr>
          <a:lstStyle/>
          <a:p>
            <a:r>
              <a:rPr lang="en-US" dirty="0"/>
              <a:t>https://www.decalage.info/malware_string_search</a:t>
            </a:r>
          </a:p>
        </p:txBody>
      </p:sp>
    </p:spTree>
    <p:extLst>
      <p:ext uri="{BB962C8B-B14F-4D97-AF65-F5344CB8AC3E}">
        <p14:creationId xmlns:p14="http://schemas.microsoft.com/office/powerpoint/2010/main" val="2890332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Decoding Obfuscated strings using FLOSS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a:t>The FireEye Labs Obfuscated String Solver (FLOSS) automatically extracts obfuscated strings from Windows executables and shellcode. The tool integrates with various reverse engineering tools including IDA Pro, radare2, and x64dbg. In this post, I will show how to leverage strings that FLOSS decoded when reverse engineering malware using IDA Pro and debugging it using x64dbg.</a:t>
            </a:r>
          </a:p>
          <a:p>
            <a:pPr algn="just"/>
            <a:endParaRPr lang="en-IN" dirty="0"/>
          </a:p>
          <a:p>
            <a:pPr algn="just"/>
            <a:r>
              <a:rPr lang="en-IN" dirty="0"/>
              <a:t>For this analysis, I use a backdoor linked to APT28 and commonly referred to as Gamefish, </a:t>
            </a:r>
            <a:r>
              <a:rPr lang="en-IN" dirty="0" err="1"/>
              <a:t>Sednit</a:t>
            </a:r>
            <a:r>
              <a:rPr lang="en-IN" dirty="0"/>
              <a:t>, </a:t>
            </a:r>
            <a:r>
              <a:rPr lang="en-IN" dirty="0" err="1"/>
              <a:t>Seduploader</a:t>
            </a:r>
            <a:r>
              <a:rPr lang="en-IN" dirty="0"/>
              <a:t>, </a:t>
            </a:r>
            <a:r>
              <a:rPr lang="en-IN" dirty="0" err="1"/>
              <a:t>Jhuhugit</a:t>
            </a:r>
            <a:r>
              <a:rPr lang="en-IN" dirty="0"/>
              <a:t>, and </a:t>
            </a:r>
            <a:r>
              <a:rPr lang="en-IN" dirty="0" err="1"/>
              <a:t>Sofacy</a:t>
            </a:r>
            <a:r>
              <a:rPr lang="en-IN" dirty="0"/>
              <a:t>. The hash values of the file are:</a:t>
            </a:r>
          </a:p>
          <a:p>
            <a:pPr algn="just"/>
            <a:endParaRPr lang="en-IN" dirty="0"/>
          </a:p>
          <a:p>
            <a:pPr algn="just"/>
            <a:r>
              <a:rPr lang="en-IN" dirty="0"/>
              <a:t>MD5: 211B7100FD799E9EAABEB13CFA446231</a:t>
            </a:r>
          </a:p>
          <a:p>
            <a:pPr algn="just"/>
            <a:r>
              <a:rPr lang="en-IN" dirty="0"/>
              <a:t>SHA256: 3D13F2E5B241168005425B15410556BCF26D04078DA6B2EF42BC0C2BE7654BF8</a:t>
            </a:r>
          </a:p>
          <a:p>
            <a:pPr algn="just"/>
            <a:r>
              <a:rPr lang="en-IN" dirty="0"/>
              <a:t>See </a:t>
            </a:r>
            <a:r>
              <a:rPr lang="en-IN" dirty="0">
                <a:hlinkClick r:id="rId2"/>
              </a:rPr>
              <a:t>https://virustotal.com/en/file/3d13f2e5b241168005425b15410556bcf26d04078da6b2ef42bc0c2be7654bf8/analysis</a:t>
            </a:r>
            <a:r>
              <a:rPr lang="en-IN" dirty="0" smtClean="0">
                <a:hlinkClick r:id="rId2"/>
              </a:rPr>
              <a:t>/</a:t>
            </a:r>
            <a:endParaRPr lang="en-IN" dirty="0" smtClean="0"/>
          </a:p>
          <a:p>
            <a:pPr algn="just"/>
            <a:endParaRPr lang="en-US" dirty="0"/>
          </a:p>
        </p:txBody>
      </p:sp>
      <p:sp>
        <p:nvSpPr>
          <p:cNvPr id="5" name="Rectangle 4"/>
          <p:cNvSpPr/>
          <p:nvPr/>
        </p:nvSpPr>
        <p:spPr>
          <a:xfrm>
            <a:off x="100885" y="6488668"/>
            <a:ext cx="11438586" cy="369332"/>
          </a:xfrm>
          <a:prstGeom prst="rect">
            <a:avLst/>
          </a:prstGeom>
        </p:spPr>
        <p:txBody>
          <a:bodyPr wrap="square">
            <a:spAutoFit/>
          </a:bodyPr>
          <a:lstStyle/>
          <a:p>
            <a:r>
              <a:rPr lang="en-US" dirty="0"/>
              <a:t>https://moritzraabe.de/2017/07/31/integrating-floss-deobfuscated-strings-into-ida-pro-and-x64dbg/</a:t>
            </a:r>
          </a:p>
        </p:txBody>
      </p:sp>
      <p:sp>
        <p:nvSpPr>
          <p:cNvPr id="6" name="Rectangle 5"/>
          <p:cNvSpPr/>
          <p:nvPr/>
        </p:nvSpPr>
        <p:spPr>
          <a:xfrm>
            <a:off x="100885" y="6181906"/>
            <a:ext cx="11093002" cy="369332"/>
          </a:xfrm>
          <a:prstGeom prst="rect">
            <a:avLst/>
          </a:prstGeom>
        </p:spPr>
        <p:txBody>
          <a:bodyPr wrap="square">
            <a:spAutoFit/>
          </a:bodyPr>
          <a:lstStyle/>
          <a:p>
            <a:r>
              <a:rPr lang="en-US" dirty="0">
                <a:hlinkClick r:id="rId3" tooltip="Share link"/>
              </a:rPr>
              <a:t>https://youtu.be/i2gDruusO3I</a:t>
            </a:r>
            <a:endParaRPr lang="en-US" dirty="0"/>
          </a:p>
        </p:txBody>
      </p:sp>
    </p:spTree>
    <p:extLst>
      <p:ext uri="{BB962C8B-B14F-4D97-AF65-F5344CB8AC3E}">
        <p14:creationId xmlns:p14="http://schemas.microsoft.com/office/powerpoint/2010/main" val="1932773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PE Files Headers and Sections  </a:t>
            </a:r>
            <a:endParaRPr lang="en-US" dirty="0"/>
          </a:p>
        </p:txBody>
      </p:sp>
      <p:sp>
        <p:nvSpPr>
          <p:cNvPr id="3" name="Content Placeholder 2"/>
          <p:cNvSpPr>
            <a:spLocks noGrp="1"/>
          </p:cNvSpPr>
          <p:nvPr>
            <p:ph idx="1"/>
          </p:nvPr>
        </p:nvSpPr>
        <p:spPr>
          <a:xfrm>
            <a:off x="3869268" y="115910"/>
            <a:ext cx="7837628" cy="5868838"/>
          </a:xfrm>
        </p:spPr>
        <p:txBody>
          <a:bodyPr>
            <a:normAutofit/>
          </a:bodyPr>
          <a:lstStyle/>
          <a:p>
            <a:pPr algn="just"/>
            <a:r>
              <a:rPr lang="en-IN" dirty="0"/>
              <a:t>Portable executable file format is a type of format that is used in Windows (both x86 and x64).</a:t>
            </a:r>
          </a:p>
          <a:p>
            <a:pPr algn="just"/>
            <a:r>
              <a:rPr lang="en-IN" dirty="0"/>
              <a:t>As per Wikipedia, the portable executable (PE) format is a file format for executable, object code, DLLs, FON font files, and core dumps.</a:t>
            </a:r>
          </a:p>
          <a:p>
            <a:pPr algn="just"/>
            <a:r>
              <a:rPr lang="en-IN" dirty="0"/>
              <a:t>The PE file format is a data structure that contains the information necessary for the Windows OS loader to manage the wrapped executable code. Before PE file there was a format called COFF used in Windows NT systems</a:t>
            </a:r>
            <a:r>
              <a:rPr lang="en-IN" dirty="0" smtClean="0"/>
              <a:t>.</a:t>
            </a:r>
          </a:p>
          <a:p>
            <a:pPr algn="just"/>
            <a:r>
              <a:rPr lang="en-IN" dirty="0"/>
              <a:t>Like other executable files, </a:t>
            </a:r>
            <a:r>
              <a:rPr lang="en-IN" b="1" dirty="0"/>
              <a:t>a PE file has a collection of fields that defines what the rest of file looks like</a:t>
            </a:r>
            <a:r>
              <a:rPr lang="en-IN" dirty="0"/>
              <a:t>. The header contains info such as the location and size of code, as we discussed earlier. The first few hundred bytes of the typical PE file are taken up by the MS-DOS stub.</a:t>
            </a:r>
            <a:endParaRPr lang="en-IN" dirty="0" smtClean="0"/>
          </a:p>
          <a:p>
            <a:pPr algn="just"/>
            <a:r>
              <a:rPr lang="en-IN" b="1" dirty="0"/>
              <a:t>Basic structure</a:t>
            </a:r>
          </a:p>
          <a:p>
            <a:pPr algn="just"/>
            <a:r>
              <a:rPr lang="en-IN" dirty="0"/>
              <a:t>A PE executable basically contains two sections, which can be subdivided into several sections. One is Header and the other is Section. The diagram below explains </a:t>
            </a:r>
            <a:r>
              <a:rPr lang="en-IN" dirty="0" smtClean="0"/>
              <a:t>everything</a:t>
            </a:r>
            <a:r>
              <a:rPr lang="en-US" dirty="0" smtClean="0"/>
              <a:t>. </a:t>
            </a:r>
            <a:endParaRPr lang="en-IN" dirty="0"/>
          </a:p>
        </p:txBody>
      </p:sp>
      <p:sp>
        <p:nvSpPr>
          <p:cNvPr id="4" name="Rectangle 3"/>
          <p:cNvSpPr/>
          <p:nvPr/>
        </p:nvSpPr>
        <p:spPr>
          <a:xfrm>
            <a:off x="0" y="6205590"/>
            <a:ext cx="12028868" cy="646331"/>
          </a:xfrm>
          <a:prstGeom prst="rect">
            <a:avLst/>
          </a:prstGeom>
        </p:spPr>
        <p:txBody>
          <a:bodyPr wrap="square">
            <a:spAutoFit/>
          </a:bodyPr>
          <a:lstStyle/>
          <a:p>
            <a:r>
              <a:rPr lang="en-US" dirty="0"/>
              <a:t>https://resources.infosecinstitute.com/topic/2-malware-researchers-handbook-demystifying-pe-file/#:~:text=PE%20file%20header,by%20the%20MS%2DDOS%20stub.</a:t>
            </a:r>
          </a:p>
        </p:txBody>
      </p:sp>
    </p:spTree>
    <p:extLst>
      <p:ext uri="{BB962C8B-B14F-4D97-AF65-F5344CB8AC3E}">
        <p14:creationId xmlns:p14="http://schemas.microsoft.com/office/powerpoint/2010/main" val="17109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Malware Analysis</a:t>
            </a:r>
            <a:endParaRPr lang="en-US" dirty="0"/>
          </a:p>
        </p:txBody>
      </p:sp>
      <p:sp>
        <p:nvSpPr>
          <p:cNvPr id="3" name="Content Placeholder 2"/>
          <p:cNvSpPr>
            <a:spLocks noGrp="1"/>
          </p:cNvSpPr>
          <p:nvPr>
            <p:ph idx="1"/>
          </p:nvPr>
        </p:nvSpPr>
        <p:spPr>
          <a:xfrm>
            <a:off x="3644721" y="0"/>
            <a:ext cx="8178085" cy="6735651"/>
          </a:xfrm>
        </p:spPr>
        <p:txBody>
          <a:bodyPr>
            <a:normAutofit/>
          </a:bodyPr>
          <a:lstStyle/>
          <a:p>
            <a:pPr algn="just"/>
            <a:r>
              <a:rPr lang="en-IN" dirty="0">
                <a:hlinkClick r:id="rId2"/>
              </a:rPr>
              <a:t>Malware</a:t>
            </a:r>
            <a:r>
              <a:rPr lang="en-IN" dirty="0"/>
              <a:t> analysis is the process of understanding the </a:t>
            </a:r>
            <a:r>
              <a:rPr lang="en-IN" dirty="0" err="1"/>
              <a:t>behavior</a:t>
            </a:r>
            <a:r>
              <a:rPr lang="en-IN" dirty="0"/>
              <a:t> and purpose of a suspicious file or URL. The output of the analysis aids in the detection and mitigation of the potential threat.</a:t>
            </a:r>
          </a:p>
          <a:p>
            <a:pPr algn="just"/>
            <a:r>
              <a:rPr lang="en-IN" dirty="0"/>
              <a:t>The key benefit of malware analysis is that it helps </a:t>
            </a:r>
            <a:r>
              <a:rPr lang="en-IN" dirty="0">
                <a:hlinkClick r:id="rId3"/>
              </a:rPr>
              <a:t>incident responders</a:t>
            </a:r>
            <a:r>
              <a:rPr lang="en-IN" dirty="0"/>
              <a:t> and security analysts:</a:t>
            </a:r>
          </a:p>
          <a:p>
            <a:pPr algn="just"/>
            <a:r>
              <a:rPr lang="en-IN" dirty="0"/>
              <a:t>Pragmatically triage incidents by level of severity</a:t>
            </a:r>
          </a:p>
          <a:p>
            <a:pPr algn="just"/>
            <a:r>
              <a:rPr lang="en-IN" dirty="0"/>
              <a:t>Uncover hidden indicators of compromise (IOCs) that should be blocked</a:t>
            </a:r>
          </a:p>
          <a:p>
            <a:pPr algn="just"/>
            <a:r>
              <a:rPr lang="en-IN" dirty="0"/>
              <a:t>Improve the efficacy of IOC alerts and notifications</a:t>
            </a:r>
          </a:p>
          <a:p>
            <a:pPr algn="just"/>
            <a:r>
              <a:rPr lang="en-IN" dirty="0"/>
              <a:t>Enrich context when </a:t>
            </a:r>
            <a:r>
              <a:rPr lang="en-IN" dirty="0">
                <a:hlinkClick r:id="rId4"/>
              </a:rPr>
              <a:t>threat </a:t>
            </a:r>
            <a:r>
              <a:rPr lang="en-IN" dirty="0" smtClean="0">
                <a:hlinkClick r:id="rId4"/>
              </a:rPr>
              <a:t>hunting</a:t>
            </a:r>
            <a:endParaRPr lang="en-IN" dirty="0" smtClean="0"/>
          </a:p>
          <a:p>
            <a:pPr algn="just"/>
            <a:r>
              <a:rPr lang="en-IN" b="1" dirty="0"/>
              <a:t>Types of Malware Analysis</a:t>
            </a:r>
          </a:p>
          <a:p>
            <a:pPr algn="just"/>
            <a:r>
              <a:rPr lang="en-IN" dirty="0"/>
              <a:t>The analysis may be conducted in a manner that is static, dynamic or a hybrid of the two</a:t>
            </a:r>
            <a:r>
              <a:rPr lang="en-IN" dirty="0" smtClean="0"/>
              <a:t>.</a:t>
            </a:r>
            <a:endParaRPr lang="en-IN" dirty="0"/>
          </a:p>
        </p:txBody>
      </p:sp>
    </p:spTree>
    <p:extLst>
      <p:ext uri="{BB962C8B-B14F-4D97-AF65-F5344CB8AC3E}">
        <p14:creationId xmlns:p14="http://schemas.microsoft.com/office/powerpoint/2010/main" val="1012370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 View</a:t>
            </a:r>
            <a:endParaRPr lang="en-US" dirty="0"/>
          </a:p>
        </p:txBody>
      </p:sp>
      <p:sp>
        <p:nvSpPr>
          <p:cNvPr id="3" name="Content Placeholder 2"/>
          <p:cNvSpPr>
            <a:spLocks noGrp="1"/>
          </p:cNvSpPr>
          <p:nvPr>
            <p:ph idx="1"/>
          </p:nvPr>
        </p:nvSpPr>
        <p:spPr/>
        <p:txBody>
          <a:bodyPr/>
          <a:lstStyle/>
          <a:p>
            <a:pPr algn="just"/>
            <a:r>
              <a:rPr lang="en-IN" dirty="0"/>
              <a:t>A PE is a file format developed by Microsoft used for executables (.EXE, .SCR) and dynamic link libraries (.DLL). </a:t>
            </a:r>
            <a:endParaRPr lang="en-IN" dirty="0" smtClean="0"/>
          </a:p>
          <a:p>
            <a:pPr algn="just"/>
            <a:r>
              <a:rPr lang="en-IN" dirty="0" smtClean="0"/>
              <a:t>A </a:t>
            </a:r>
            <a:r>
              <a:rPr lang="en-IN" dirty="0"/>
              <a:t>PE file infector is a malware family that propagates by appending or wrapping malicious code into other PE files on an infected system. </a:t>
            </a:r>
            <a:endParaRPr lang="en-IN" dirty="0" smtClean="0"/>
          </a:p>
          <a:p>
            <a:pPr algn="just"/>
            <a:r>
              <a:rPr lang="en-IN" dirty="0" smtClean="0"/>
              <a:t>PE </a:t>
            </a:r>
            <a:r>
              <a:rPr lang="en-IN" dirty="0"/>
              <a:t>infectors are not particularly complex and can be detected by most antivirus products. </a:t>
            </a:r>
            <a:endParaRPr lang="en-IN" dirty="0" smtClean="0"/>
          </a:p>
          <a:p>
            <a:pPr algn="just"/>
            <a:r>
              <a:rPr lang="en-IN" dirty="0" smtClean="0"/>
              <a:t>However</a:t>
            </a:r>
            <a:r>
              <a:rPr lang="en-IN" dirty="0"/>
              <a:t>, this has not stopped such malware from spreading to OT networks where slight deviations in performance or system conditions may result in adverse outcomes.</a:t>
            </a:r>
            <a:endParaRPr lang="en-US" dirty="0"/>
          </a:p>
        </p:txBody>
      </p:sp>
      <p:sp>
        <p:nvSpPr>
          <p:cNvPr id="4" name="Rectangle 3"/>
          <p:cNvSpPr/>
          <p:nvPr/>
        </p:nvSpPr>
        <p:spPr>
          <a:xfrm>
            <a:off x="115910" y="6488668"/>
            <a:ext cx="8255358" cy="369332"/>
          </a:xfrm>
          <a:prstGeom prst="rect">
            <a:avLst/>
          </a:prstGeom>
        </p:spPr>
        <p:txBody>
          <a:bodyPr wrap="square">
            <a:spAutoFit/>
          </a:bodyPr>
          <a:lstStyle/>
          <a:p>
            <a:r>
              <a:rPr lang="en-US" dirty="0"/>
              <a:t>https://www.linkedin.com/pulse/pe-malware-static-analysis-ala-a-amarin</a:t>
            </a:r>
          </a:p>
        </p:txBody>
      </p:sp>
    </p:spTree>
    <p:extLst>
      <p:ext uri="{BB962C8B-B14F-4D97-AF65-F5344CB8AC3E}">
        <p14:creationId xmlns:p14="http://schemas.microsoft.com/office/powerpoint/2010/main" val="1594325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Library and Functions </a:t>
            </a:r>
            <a:endParaRPr lang="en-US" dirty="0"/>
          </a:p>
        </p:txBody>
      </p:sp>
      <p:sp>
        <p:nvSpPr>
          <p:cNvPr id="5" name="Rectangle 2"/>
          <p:cNvSpPr>
            <a:spLocks noGrp="1" noChangeArrowheads="1"/>
          </p:cNvSpPr>
          <p:nvPr>
            <p:ph idx="1"/>
          </p:nvPr>
        </p:nvSpPr>
        <p:spPr bwMode="auto">
          <a:xfrm>
            <a:off x="3495780" y="1539295"/>
            <a:ext cx="4862609"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Imports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Functions used by a program that are stored in a different program, such as library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Connected to the main EXE by </a:t>
            </a:r>
            <a:r>
              <a:rPr kumimoji="0" lang="en-US" altLang="en-US" sz="1800" b="1" i="0" u="none" strike="noStrike" cap="none" normalizeH="0" baseline="0" dirty="0" smtClean="0">
                <a:ln>
                  <a:noFill/>
                </a:ln>
                <a:solidFill>
                  <a:schemeClr val="tx1"/>
                </a:solidFill>
                <a:effectLst/>
                <a:latin typeface="Arial" panose="020B0604020202020204" pitchFamily="34" charset="0"/>
              </a:rPr>
              <a:t>Linking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Can be linked three ways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Statically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t>
            </a:r>
            <a:r>
              <a:rPr kumimoji="0" lang="en-US" altLang="en-US" sz="1800" b="1" i="0" u="none" strike="noStrike" cap="none" normalizeH="0" baseline="0" dirty="0" smtClean="0">
                <a:ln>
                  <a:noFill/>
                </a:ln>
                <a:solidFill>
                  <a:schemeClr val="tx1"/>
                </a:solidFill>
                <a:effectLst/>
                <a:latin typeface="Arial" panose="020B0604020202020204" pitchFamily="34" charset="0"/>
              </a:rPr>
              <a:t>Runtime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Dynamically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Unix and Linux: Turning C into Object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Code in files p1.c p2.c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Compile with command: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gcc</a:t>
            </a:r>
            <a:r>
              <a:rPr kumimoji="0" lang="en-US" altLang="en-US" sz="1800" b="0" i="0" u="none" strike="noStrike" cap="none" normalizeH="0" baseline="0" dirty="0" smtClean="0">
                <a:ln>
                  <a:noFill/>
                </a:ln>
                <a:solidFill>
                  <a:schemeClr val="tx1"/>
                </a:solidFill>
                <a:effectLst/>
                <a:latin typeface="Arial" panose="020B0604020202020204" pitchFamily="34" charset="0"/>
              </a:rPr>
              <a:t> -O p1.c p2.c -o 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optimizations (-O)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Put resulting binary in file 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90152" y="6394721"/>
            <a:ext cx="12192000" cy="369332"/>
          </a:xfrm>
          <a:prstGeom prst="rect">
            <a:avLst/>
          </a:prstGeom>
        </p:spPr>
        <p:txBody>
          <a:bodyPr wrap="square">
            <a:spAutoFit/>
          </a:bodyPr>
          <a:lstStyle/>
          <a:p>
            <a:r>
              <a:rPr lang="en-US" dirty="0"/>
              <a:t>https://wiki.zacheller.dev/exploit-dev-analysis/static-analysis/portable-executable-file-format-pe/linked-libraries-and-functions</a:t>
            </a:r>
          </a:p>
        </p:txBody>
      </p:sp>
      <p:pic>
        <p:nvPicPr>
          <p:cNvPr id="3" name="Picture 2"/>
          <p:cNvPicPr>
            <a:picLocks noChangeAspect="1"/>
          </p:cNvPicPr>
          <p:nvPr/>
        </p:nvPicPr>
        <p:blipFill>
          <a:blip r:embed="rId2"/>
          <a:stretch>
            <a:fillRect/>
          </a:stretch>
        </p:blipFill>
        <p:spPr>
          <a:xfrm>
            <a:off x="8187974" y="1735897"/>
            <a:ext cx="4004026" cy="3377061"/>
          </a:xfrm>
          <a:prstGeom prst="rect">
            <a:avLst/>
          </a:prstGeom>
        </p:spPr>
      </p:pic>
    </p:spTree>
    <p:extLst>
      <p:ext uri="{BB962C8B-B14F-4D97-AF65-F5344CB8AC3E}">
        <p14:creationId xmlns:p14="http://schemas.microsoft.com/office/powerpoint/2010/main" val="3437295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Dependency Walker</a:t>
            </a:r>
            <a:endParaRPr lang="en-US" dirty="0"/>
          </a:p>
        </p:txBody>
      </p:sp>
      <p:sp>
        <p:nvSpPr>
          <p:cNvPr id="3" name="Content Placeholder 2"/>
          <p:cNvSpPr>
            <a:spLocks noGrp="1"/>
          </p:cNvSpPr>
          <p:nvPr>
            <p:ph idx="1"/>
          </p:nvPr>
        </p:nvSpPr>
        <p:spPr>
          <a:xfrm>
            <a:off x="3554569" y="777819"/>
            <a:ext cx="8126569" cy="5293217"/>
          </a:xfrm>
        </p:spPr>
        <p:txBody>
          <a:bodyPr>
            <a:normAutofit/>
          </a:bodyPr>
          <a:lstStyle/>
          <a:p>
            <a:pPr algn="just"/>
            <a:r>
              <a:rPr lang="en-IN" dirty="0" smtClean="0"/>
              <a:t>Dependency </a:t>
            </a:r>
            <a:r>
              <a:rPr lang="en-IN" dirty="0"/>
              <a:t>Walker is a free utility that scans any 32-bit or 64-bit Windows module (exe, </a:t>
            </a:r>
            <a:r>
              <a:rPr lang="en-IN" dirty="0" err="1"/>
              <a:t>dll</a:t>
            </a:r>
            <a:r>
              <a:rPr lang="en-IN" dirty="0"/>
              <a:t>, </a:t>
            </a:r>
            <a:r>
              <a:rPr lang="en-IN" dirty="0" err="1"/>
              <a:t>ocx</a:t>
            </a:r>
            <a:r>
              <a:rPr lang="en-IN" dirty="0"/>
              <a:t>, sys, etc.) and builds a hierarchical tree diagram of all dependent modules. </a:t>
            </a:r>
            <a:endParaRPr lang="en-IN" dirty="0" smtClean="0"/>
          </a:p>
          <a:p>
            <a:pPr algn="just"/>
            <a:r>
              <a:rPr lang="en-IN" dirty="0" smtClean="0"/>
              <a:t>For </a:t>
            </a:r>
            <a:r>
              <a:rPr lang="en-IN" dirty="0"/>
              <a:t>each module found, it lists all the functions that are exported by that module, and which of those functions are actually being called by other modules. </a:t>
            </a:r>
            <a:endParaRPr lang="en-IN" dirty="0" smtClean="0"/>
          </a:p>
          <a:p>
            <a:pPr algn="just"/>
            <a:r>
              <a:rPr lang="en-IN" dirty="0" smtClean="0"/>
              <a:t>Another </a:t>
            </a:r>
            <a:r>
              <a:rPr lang="en-IN" dirty="0"/>
              <a:t>view displays the minimum set of required files, along with detailed information about each file including a full path to the file, base address, version numbers, machine type, debug information, and more.</a:t>
            </a:r>
            <a:br>
              <a:rPr lang="en-IN" dirty="0"/>
            </a:br>
            <a:r>
              <a:rPr lang="en-IN" dirty="0"/>
              <a:t/>
            </a:r>
            <a:br>
              <a:rPr lang="en-IN" dirty="0"/>
            </a:br>
            <a:r>
              <a:rPr lang="en-IN" dirty="0"/>
              <a:t>Dependency Walker is also very useful for troubleshooting system errors related to loading and executing modules. </a:t>
            </a:r>
            <a:endParaRPr lang="en-IN" dirty="0" smtClean="0"/>
          </a:p>
        </p:txBody>
      </p:sp>
    </p:spTree>
    <p:extLst>
      <p:ext uri="{BB962C8B-B14F-4D97-AF65-F5344CB8AC3E}">
        <p14:creationId xmlns:p14="http://schemas.microsoft.com/office/powerpoint/2010/main" val="163127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Walker</a:t>
            </a:r>
            <a:endParaRPr lang="en-US" dirty="0"/>
          </a:p>
        </p:txBody>
      </p:sp>
      <p:sp>
        <p:nvSpPr>
          <p:cNvPr id="3" name="Content Placeholder 2"/>
          <p:cNvSpPr>
            <a:spLocks noGrp="1"/>
          </p:cNvSpPr>
          <p:nvPr>
            <p:ph idx="1"/>
          </p:nvPr>
        </p:nvSpPr>
        <p:spPr>
          <a:xfrm>
            <a:off x="3644721" y="864108"/>
            <a:ext cx="8036417" cy="5330630"/>
          </a:xfrm>
        </p:spPr>
        <p:txBody>
          <a:bodyPr/>
          <a:lstStyle/>
          <a:p>
            <a:pPr algn="just"/>
            <a:r>
              <a:rPr lang="en-IN" dirty="0"/>
              <a:t>Dependency Walker detects many common application problems such as missing modules, invalid modules, import/export mismatches, circular dependency errors, mismatched machine types of modules, and module initialization failures.</a:t>
            </a:r>
            <a:br>
              <a:rPr lang="en-IN" dirty="0"/>
            </a:br>
            <a:r>
              <a:rPr lang="en-IN" dirty="0"/>
              <a:t/>
            </a:r>
            <a:br>
              <a:rPr lang="en-IN" dirty="0"/>
            </a:br>
            <a:r>
              <a:rPr lang="en-IN" dirty="0"/>
              <a:t>Dependency Walker runs on Windows 95, 98, Me, NT, 2000, XP, 2003, Vista, 7, and 8. It can process any 32-bit or 64-bit Windows module, including ones designed for Windows CE. </a:t>
            </a:r>
            <a:endParaRPr lang="en-IN" dirty="0" smtClean="0"/>
          </a:p>
          <a:p>
            <a:pPr algn="just"/>
            <a:r>
              <a:rPr lang="en-IN" dirty="0" smtClean="0"/>
              <a:t>It </a:t>
            </a:r>
            <a:r>
              <a:rPr lang="en-IN" dirty="0"/>
              <a:t>can be run as graphical application or as a console application. Dependency Walker handles all types of module dependencies, including implicit, explicit (dynamic / runtime), forwarded, delay-loaded, and injected. A detailed help is included.</a:t>
            </a:r>
          </a:p>
          <a:p>
            <a:pPr algn="just"/>
            <a:r>
              <a:rPr lang="en-IN" dirty="0"/>
              <a:t>Dependency Walker is completely free to use. However, you may not profit from the distribution of it, nor may you bundle it with another product.</a:t>
            </a:r>
          </a:p>
          <a:p>
            <a:pPr algn="just"/>
            <a:endParaRPr lang="en-US" dirty="0"/>
          </a:p>
        </p:txBody>
      </p:sp>
      <p:sp>
        <p:nvSpPr>
          <p:cNvPr id="4" name="Rectangle 3"/>
          <p:cNvSpPr/>
          <p:nvPr/>
        </p:nvSpPr>
        <p:spPr>
          <a:xfrm>
            <a:off x="0" y="6488668"/>
            <a:ext cx="3751796" cy="369332"/>
          </a:xfrm>
          <a:prstGeom prst="rect">
            <a:avLst/>
          </a:prstGeom>
        </p:spPr>
        <p:txBody>
          <a:bodyPr wrap="none">
            <a:spAutoFit/>
          </a:bodyPr>
          <a:lstStyle/>
          <a:p>
            <a:r>
              <a:rPr lang="en-US" dirty="0"/>
              <a:t>https://www.dependencywalker.com/</a:t>
            </a:r>
          </a:p>
        </p:txBody>
      </p:sp>
    </p:spTree>
    <p:extLst>
      <p:ext uri="{BB962C8B-B14F-4D97-AF65-F5344CB8AC3E}">
        <p14:creationId xmlns:p14="http://schemas.microsoft.com/office/powerpoint/2010/main" val="2633365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CFF Explorer </a:t>
            </a:r>
            <a:endParaRPr lang="en-US" dirty="0"/>
          </a:p>
        </p:txBody>
      </p:sp>
      <p:sp>
        <p:nvSpPr>
          <p:cNvPr id="3" name="Content Placeholder 2"/>
          <p:cNvSpPr>
            <a:spLocks noGrp="1"/>
          </p:cNvSpPr>
          <p:nvPr>
            <p:ph idx="1"/>
          </p:nvPr>
        </p:nvSpPr>
        <p:spPr/>
        <p:txBody>
          <a:bodyPr/>
          <a:lstStyle/>
          <a:p>
            <a:pPr algn="just"/>
            <a:r>
              <a:rPr lang="en-IN" b="1" dirty="0"/>
              <a:t>CFF Explorer</a:t>
            </a:r>
            <a:r>
              <a:rPr lang="en-IN" dirty="0"/>
              <a:t> is a tool bundled inside explorer suite that can be used the PE structure of an executable and is designed to make PE editing as easy as possible without losing </a:t>
            </a:r>
            <a:r>
              <a:rPr lang="en-IN" dirty="0" smtClean="0"/>
              <a:t>the </a:t>
            </a:r>
            <a:r>
              <a:rPr lang="en-IN" dirty="0"/>
              <a:t>portable executable’s internal structure</a:t>
            </a:r>
            <a:r>
              <a:rPr lang="en-IN" dirty="0" smtClean="0"/>
              <a:t>.</a:t>
            </a:r>
          </a:p>
        </p:txBody>
      </p:sp>
      <p:sp>
        <p:nvSpPr>
          <p:cNvPr id="4" name="Rectangle 3"/>
          <p:cNvSpPr/>
          <p:nvPr/>
        </p:nvSpPr>
        <p:spPr>
          <a:xfrm>
            <a:off x="0" y="6391973"/>
            <a:ext cx="10637949" cy="369332"/>
          </a:xfrm>
          <a:prstGeom prst="rect">
            <a:avLst/>
          </a:prstGeom>
        </p:spPr>
        <p:txBody>
          <a:bodyPr wrap="square">
            <a:spAutoFit/>
          </a:bodyPr>
          <a:lstStyle/>
          <a:p>
            <a:r>
              <a:rPr lang="en-US" dirty="0"/>
              <a:t>https://tstillz.medium.com/basic-static-analysis-part-1-9c24497790b6</a:t>
            </a:r>
          </a:p>
        </p:txBody>
      </p:sp>
    </p:spTree>
    <p:extLst>
      <p:ext uri="{BB962C8B-B14F-4D97-AF65-F5344CB8AC3E}">
        <p14:creationId xmlns:p14="http://schemas.microsoft.com/office/powerpoint/2010/main" val="2008156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Resource Hacker</a:t>
            </a:r>
            <a:endParaRPr lang="en-US" dirty="0"/>
          </a:p>
        </p:txBody>
      </p:sp>
      <p:sp>
        <p:nvSpPr>
          <p:cNvPr id="3" name="Content Placeholder 2"/>
          <p:cNvSpPr>
            <a:spLocks noGrp="1"/>
          </p:cNvSpPr>
          <p:nvPr>
            <p:ph idx="1"/>
          </p:nvPr>
        </p:nvSpPr>
        <p:spPr/>
        <p:txBody>
          <a:bodyPr/>
          <a:lstStyle/>
          <a:p>
            <a:pPr algn="just"/>
            <a:r>
              <a:rPr lang="en-IN" dirty="0"/>
              <a:t>Resource Hacker™ is a resource editor for 32bit and 64bit Windows® applications. </a:t>
            </a:r>
            <a:endParaRPr lang="en-IN" dirty="0" smtClean="0"/>
          </a:p>
          <a:p>
            <a:pPr algn="just"/>
            <a:r>
              <a:rPr lang="en-IN" dirty="0" smtClean="0"/>
              <a:t>It's </a:t>
            </a:r>
            <a:r>
              <a:rPr lang="en-IN" dirty="0"/>
              <a:t>both a </a:t>
            </a:r>
            <a:r>
              <a:rPr lang="en-IN" b="1" dirty="0"/>
              <a:t>resource compiler</a:t>
            </a:r>
            <a:r>
              <a:rPr lang="en-IN" dirty="0"/>
              <a:t> (for *.</a:t>
            </a:r>
            <a:r>
              <a:rPr lang="en-IN" dirty="0" err="1"/>
              <a:t>rc</a:t>
            </a:r>
            <a:r>
              <a:rPr lang="en-IN" dirty="0"/>
              <a:t> files), and a </a:t>
            </a:r>
            <a:r>
              <a:rPr lang="en-IN" b="1" dirty="0" err="1"/>
              <a:t>decompiler</a:t>
            </a:r>
            <a:r>
              <a:rPr lang="en-IN" dirty="0"/>
              <a:t> - enabling viewing and editing of resources in executables (*.exe; *.</a:t>
            </a:r>
            <a:r>
              <a:rPr lang="en-IN" dirty="0" err="1"/>
              <a:t>dll</a:t>
            </a:r>
            <a:r>
              <a:rPr lang="en-IN" dirty="0"/>
              <a:t>; *.</a:t>
            </a:r>
            <a:r>
              <a:rPr lang="en-IN" dirty="0" err="1"/>
              <a:t>scr</a:t>
            </a:r>
            <a:r>
              <a:rPr lang="en-IN" dirty="0"/>
              <a:t>; </a:t>
            </a:r>
            <a:r>
              <a:rPr lang="en-IN" dirty="0" err="1"/>
              <a:t>etc</a:t>
            </a:r>
            <a:r>
              <a:rPr lang="en-IN" dirty="0"/>
              <a:t>) and compiled resource libraries (*.res, *.</a:t>
            </a:r>
            <a:r>
              <a:rPr lang="en-IN" dirty="0" err="1"/>
              <a:t>mui</a:t>
            </a:r>
            <a:r>
              <a:rPr lang="en-IN" dirty="0"/>
              <a:t>). </a:t>
            </a:r>
            <a:endParaRPr lang="en-IN" dirty="0" smtClean="0"/>
          </a:p>
          <a:p>
            <a:pPr algn="just"/>
            <a:r>
              <a:rPr lang="en-IN" dirty="0" smtClean="0"/>
              <a:t>While </a:t>
            </a:r>
            <a:r>
              <a:rPr lang="en-IN" dirty="0"/>
              <a:t>Resource Hacker™ is primarily a GUI application, it also provides many options for compiling and decompiling resources from the command-line</a:t>
            </a:r>
            <a:r>
              <a:rPr lang="en-IN" dirty="0" smtClean="0"/>
              <a:t>.</a:t>
            </a:r>
            <a:endParaRPr lang="en-US" dirty="0"/>
          </a:p>
        </p:txBody>
      </p:sp>
      <p:sp>
        <p:nvSpPr>
          <p:cNvPr id="4" name="Rectangle 3"/>
          <p:cNvSpPr/>
          <p:nvPr/>
        </p:nvSpPr>
        <p:spPr>
          <a:xfrm>
            <a:off x="0" y="6488668"/>
            <a:ext cx="4020652" cy="369332"/>
          </a:xfrm>
          <a:prstGeom prst="rect">
            <a:avLst/>
          </a:prstGeom>
        </p:spPr>
        <p:txBody>
          <a:bodyPr wrap="none">
            <a:spAutoFit/>
          </a:bodyPr>
          <a:lstStyle/>
          <a:p>
            <a:r>
              <a:rPr lang="en-US" dirty="0"/>
              <a:t>http://www.angusj.com/resourcehacker/</a:t>
            </a:r>
          </a:p>
        </p:txBody>
      </p:sp>
    </p:spTree>
    <p:extLst>
      <p:ext uri="{BB962C8B-B14F-4D97-AF65-F5344CB8AC3E}">
        <p14:creationId xmlns:p14="http://schemas.microsoft.com/office/powerpoint/2010/main" val="4222404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Malware Signature and Clam AV Virus Signature </a:t>
            </a:r>
            <a:endParaRPr lang="en-US" dirty="0"/>
          </a:p>
        </p:txBody>
      </p:sp>
      <p:sp>
        <p:nvSpPr>
          <p:cNvPr id="3" name="Content Placeholder 2"/>
          <p:cNvSpPr>
            <a:spLocks noGrp="1"/>
          </p:cNvSpPr>
          <p:nvPr>
            <p:ph idx="1"/>
          </p:nvPr>
        </p:nvSpPr>
        <p:spPr>
          <a:xfrm>
            <a:off x="3593206" y="0"/>
            <a:ext cx="8165205" cy="6488668"/>
          </a:xfrm>
        </p:spPr>
        <p:txBody>
          <a:bodyPr>
            <a:normAutofit fontScale="92500" lnSpcReduction="10000"/>
          </a:bodyPr>
          <a:lstStyle/>
          <a:p>
            <a:pPr algn="just"/>
            <a:r>
              <a:rPr lang="en-IN" dirty="0"/>
              <a:t>This malware can come from honeypots, infected websites or even be submitted by users</a:t>
            </a:r>
            <a:r>
              <a:rPr lang="en-IN" dirty="0" smtClean="0"/>
              <a:t>. </a:t>
            </a:r>
            <a:r>
              <a:rPr lang="en-IN" dirty="0" err="1" smtClean="0"/>
              <a:t>Analyzing</a:t>
            </a:r>
            <a:r>
              <a:rPr lang="en-IN" dirty="0" smtClean="0"/>
              <a:t> </a:t>
            </a:r>
            <a:r>
              <a:rPr lang="en-IN" dirty="0"/>
              <a:t>all these binaries will take any malware analyst a long time. That’s why it’s critical to have an automated way to classify different types of malicious code.</a:t>
            </a:r>
          </a:p>
          <a:p>
            <a:pPr algn="just"/>
            <a:r>
              <a:rPr lang="en-IN" dirty="0"/>
              <a:t>Open source tools like </a:t>
            </a:r>
            <a:r>
              <a:rPr lang="en-IN" dirty="0" err="1"/>
              <a:t>ClamAV</a:t>
            </a:r>
            <a:r>
              <a:rPr lang="en-IN" dirty="0"/>
              <a:t> and YARA we can tell us if an unknown file has already been classified as malicious. If we have a fresh database with the latest signatures, we will not spend time </a:t>
            </a:r>
            <a:r>
              <a:rPr lang="en-IN" dirty="0" err="1"/>
              <a:t>analyzing</a:t>
            </a:r>
            <a:r>
              <a:rPr lang="en-IN" dirty="0"/>
              <a:t> binaries other researchers have already identified. That lets us spend our time </a:t>
            </a:r>
            <a:r>
              <a:rPr lang="en-IN" dirty="0" err="1"/>
              <a:t>analyzing</a:t>
            </a:r>
            <a:r>
              <a:rPr lang="en-IN" dirty="0"/>
              <a:t> other new or unique types of malware</a:t>
            </a:r>
            <a:r>
              <a:rPr lang="en-IN" dirty="0" smtClean="0"/>
              <a:t>.</a:t>
            </a:r>
          </a:p>
          <a:p>
            <a:r>
              <a:rPr lang="en-IN" b="1" u="sng" dirty="0"/>
              <a:t>Installing </a:t>
            </a:r>
            <a:r>
              <a:rPr lang="en-IN" b="1" u="sng" dirty="0" err="1"/>
              <a:t>ClamAV</a:t>
            </a:r>
            <a:r>
              <a:rPr lang="en-IN" b="1" u="sng" dirty="0"/>
              <a:t>:</a:t>
            </a:r>
            <a:endParaRPr lang="en-IN" dirty="0"/>
          </a:p>
          <a:p>
            <a:r>
              <a:rPr lang="en-IN" dirty="0" err="1"/>
              <a:t>ClamAV</a:t>
            </a:r>
            <a:r>
              <a:rPr lang="en-IN" dirty="0"/>
              <a:t> is an open source (GPL) anti-virus toolkit, the AV tasks are handled by three processes:</a:t>
            </a:r>
          </a:p>
          <a:p>
            <a:r>
              <a:rPr lang="en-IN" b="1" dirty="0" err="1"/>
              <a:t>freshclam</a:t>
            </a:r>
            <a:r>
              <a:rPr lang="en-IN" b="1" dirty="0"/>
              <a:t> </a:t>
            </a:r>
            <a:r>
              <a:rPr lang="en-IN" dirty="0"/>
              <a:t>automatically update virus definitions by connecting to </a:t>
            </a:r>
            <a:r>
              <a:rPr lang="en-IN" dirty="0">
                <a:hlinkClick r:id="rId2"/>
              </a:rPr>
              <a:t>http://www.clamav.net/mirrors.html</a:t>
            </a:r>
            <a:r>
              <a:rPr lang="en-IN" dirty="0"/>
              <a:t>— the configuration file is located under/</a:t>
            </a:r>
            <a:r>
              <a:rPr lang="en-IN" dirty="0" err="1"/>
              <a:t>etc</a:t>
            </a:r>
            <a:r>
              <a:rPr lang="en-IN" dirty="0"/>
              <a:t>/</a:t>
            </a:r>
            <a:r>
              <a:rPr lang="en-IN" dirty="0" err="1"/>
              <a:t>freshclam.conf</a:t>
            </a:r>
            <a:endParaRPr lang="en-IN" dirty="0"/>
          </a:p>
          <a:p>
            <a:r>
              <a:rPr lang="en-IN" b="1" dirty="0" err="1"/>
              <a:t>clamd</a:t>
            </a:r>
            <a:r>
              <a:rPr lang="en-IN" dirty="0"/>
              <a:t> is a multi-threaded antivirus daemon — the configuration file is located in /</a:t>
            </a:r>
            <a:r>
              <a:rPr lang="en-IN" dirty="0" err="1"/>
              <a:t>etc</a:t>
            </a:r>
            <a:r>
              <a:rPr lang="en-IN" dirty="0"/>
              <a:t>/</a:t>
            </a:r>
            <a:r>
              <a:rPr lang="en-IN" dirty="0" err="1"/>
              <a:t>clamd.conf</a:t>
            </a:r>
            <a:endParaRPr lang="en-IN" dirty="0"/>
          </a:p>
          <a:p>
            <a:r>
              <a:rPr lang="en-IN" b="1" dirty="0" err="1"/>
              <a:t>clamscan</a:t>
            </a:r>
            <a:r>
              <a:rPr lang="en-IN" dirty="0"/>
              <a:t> a command line antivirus scanner.</a:t>
            </a:r>
          </a:p>
          <a:p>
            <a:r>
              <a:rPr lang="en-IN" dirty="0"/>
              <a:t>We need to install the latest release of </a:t>
            </a:r>
            <a:r>
              <a:rPr lang="en-IN" dirty="0" err="1"/>
              <a:t>ClamAV</a:t>
            </a:r>
            <a:r>
              <a:rPr lang="en-IN" dirty="0"/>
              <a:t> or we will have a warning message about a reduced functionality and this mean that you may not be able to use all the available virus signatures</a:t>
            </a:r>
            <a:r>
              <a:rPr lang="en-IN" dirty="0" smtClean="0"/>
              <a:t>.</a:t>
            </a:r>
            <a:endParaRPr lang="en-IN" dirty="0"/>
          </a:p>
        </p:txBody>
      </p:sp>
      <p:sp>
        <p:nvSpPr>
          <p:cNvPr id="4" name="Rectangle 3"/>
          <p:cNvSpPr/>
          <p:nvPr/>
        </p:nvSpPr>
        <p:spPr>
          <a:xfrm>
            <a:off x="0" y="6488668"/>
            <a:ext cx="8759779" cy="369332"/>
          </a:xfrm>
          <a:prstGeom prst="rect">
            <a:avLst/>
          </a:prstGeom>
        </p:spPr>
        <p:txBody>
          <a:bodyPr wrap="square">
            <a:spAutoFit/>
          </a:bodyPr>
          <a:lstStyle/>
          <a:p>
            <a:r>
              <a:rPr lang="en-US" dirty="0"/>
              <a:t>https://resources.infosecinstitute.com/topic/malware-analysis-clamav-yara/</a:t>
            </a:r>
          </a:p>
        </p:txBody>
      </p:sp>
    </p:spTree>
    <p:extLst>
      <p:ext uri="{BB962C8B-B14F-4D97-AF65-F5344CB8AC3E}">
        <p14:creationId xmlns:p14="http://schemas.microsoft.com/office/powerpoint/2010/main" val="2754771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Yara</a:t>
            </a:r>
            <a:r>
              <a:rPr lang="en-IN" dirty="0" smtClean="0"/>
              <a:t> Signature </a:t>
            </a:r>
            <a:endParaRPr lang="en-US" dirty="0"/>
          </a:p>
        </p:txBody>
      </p:sp>
      <p:sp>
        <p:nvSpPr>
          <p:cNvPr id="3" name="Content Placeholder 2"/>
          <p:cNvSpPr>
            <a:spLocks noGrp="1"/>
          </p:cNvSpPr>
          <p:nvPr>
            <p:ph idx="1"/>
          </p:nvPr>
        </p:nvSpPr>
        <p:spPr/>
        <p:txBody>
          <a:bodyPr/>
          <a:lstStyle/>
          <a:p>
            <a:r>
              <a:rPr lang="en-US" dirty="0">
                <a:hlinkClick r:id="rId2"/>
              </a:rPr>
              <a:t>https://resources.infosecinstitute.com/topic/malware-analysis-clamav-yara</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000623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Analysis </a:t>
            </a:r>
            <a:endParaRPr lang="en-US" dirty="0"/>
          </a:p>
        </p:txBody>
      </p:sp>
      <p:sp>
        <p:nvSpPr>
          <p:cNvPr id="3" name="Content Placeholder 2"/>
          <p:cNvSpPr>
            <a:spLocks noGrp="1"/>
          </p:cNvSpPr>
          <p:nvPr>
            <p:ph idx="1"/>
          </p:nvPr>
        </p:nvSpPr>
        <p:spPr/>
        <p:txBody>
          <a:bodyPr/>
          <a:lstStyle/>
          <a:p>
            <a:pPr algn="just"/>
            <a:r>
              <a:rPr lang="en-IN" b="1" dirty="0"/>
              <a:t>Dynamic malware analysis executes  suspected malicious code in a safe environment called a </a:t>
            </a:r>
            <a:r>
              <a:rPr lang="en-IN" dirty="0"/>
              <a:t>sandbox</a:t>
            </a:r>
            <a:r>
              <a:rPr lang="en-IN" b="1" dirty="0"/>
              <a:t>.</a:t>
            </a:r>
            <a:r>
              <a:rPr lang="en-IN" dirty="0"/>
              <a:t> This closed system enables security professionals to watch the malware in action without the risk of letting it infect their system or escape into the enterprise network.</a:t>
            </a:r>
          </a:p>
          <a:p>
            <a:pPr algn="just"/>
            <a:r>
              <a:rPr lang="en-IN" dirty="0"/>
              <a:t>Dynamic analysis provides threat hunters and incident responders with deeper visibility, allowing them to uncover the true nature of a threat. As a secondary benefit, automated sandboxing eliminates the time it would take to reverse engineer a file to discover the </a:t>
            </a:r>
            <a:r>
              <a:rPr lang="en-IN" dirty="0">
                <a:hlinkClick r:id="rId2"/>
              </a:rPr>
              <a:t>malicious code</a:t>
            </a:r>
            <a:r>
              <a:rPr lang="en-IN" dirty="0"/>
              <a:t>.</a:t>
            </a:r>
          </a:p>
          <a:p>
            <a:pPr algn="just"/>
            <a:r>
              <a:rPr lang="en-IN" dirty="0"/>
              <a:t>The challenge with dynamic analysis is that </a:t>
            </a:r>
            <a:r>
              <a:rPr lang="en-IN" dirty="0">
                <a:hlinkClick r:id="rId3"/>
              </a:rPr>
              <a:t>adversaries are smart</a:t>
            </a:r>
            <a:r>
              <a:rPr lang="en-IN" dirty="0"/>
              <a:t>, and they know sandboxes are out there, so they have become very good at detecting them. To deceive a sandbox, adversaries hide code inside them that may remain dormant until certain conditions are met. Only then does the code run</a:t>
            </a:r>
            <a:r>
              <a:rPr lang="en-IN" dirty="0" smtClean="0"/>
              <a:t>.</a:t>
            </a:r>
            <a:endParaRPr lang="en-IN" dirty="0"/>
          </a:p>
        </p:txBody>
      </p:sp>
    </p:spTree>
    <p:extLst>
      <p:ext uri="{BB962C8B-B14F-4D97-AF65-F5344CB8AC3E}">
        <p14:creationId xmlns:p14="http://schemas.microsoft.com/office/powerpoint/2010/main" val="2242665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Sandboxes </a:t>
            </a:r>
            <a:endParaRPr lang="en-US" dirty="0"/>
          </a:p>
        </p:txBody>
      </p:sp>
      <p:sp>
        <p:nvSpPr>
          <p:cNvPr id="3" name="Content Placeholder 2"/>
          <p:cNvSpPr>
            <a:spLocks noGrp="1"/>
          </p:cNvSpPr>
          <p:nvPr>
            <p:ph idx="1"/>
          </p:nvPr>
        </p:nvSpPr>
        <p:spPr>
          <a:xfrm>
            <a:off x="3573053" y="222557"/>
            <a:ext cx="8185358" cy="1698788"/>
          </a:xfrm>
        </p:spPr>
        <p:txBody>
          <a:bodyPr/>
          <a:lstStyle/>
          <a:p>
            <a:r>
              <a:rPr lang="en-IN" dirty="0"/>
              <a:t>A sandbox is a system for malware detection that runs a suspicious object in a virtual machine (VM) with a fully-featured OS and detects the object's malicious activity by </a:t>
            </a:r>
            <a:r>
              <a:rPr lang="en-IN" dirty="0" err="1"/>
              <a:t>analyzing</a:t>
            </a:r>
            <a:r>
              <a:rPr lang="en-IN" dirty="0"/>
              <a:t> its </a:t>
            </a:r>
            <a:r>
              <a:rPr lang="en-IN" dirty="0" err="1"/>
              <a:t>behavior</a:t>
            </a:r>
            <a:r>
              <a:rPr lang="en-IN" dirty="0"/>
              <a:t>. </a:t>
            </a:r>
            <a:endParaRPr lang="en-IN" dirty="0" smtClean="0"/>
          </a:p>
          <a:p>
            <a:r>
              <a:rPr lang="en-IN" dirty="0" smtClean="0"/>
              <a:t>If </a:t>
            </a:r>
            <a:r>
              <a:rPr lang="en-IN" dirty="0"/>
              <a:t>the object performs malicious actions in a VM, the sandbox detects it as malware</a:t>
            </a:r>
            <a:r>
              <a:rPr lang="en-IN" dirty="0" smtClean="0"/>
              <a:t>.</a:t>
            </a:r>
          </a:p>
          <a:p>
            <a:endParaRPr lang="en-US" dirty="0"/>
          </a:p>
        </p:txBody>
      </p:sp>
      <p:pic>
        <p:nvPicPr>
          <p:cNvPr id="4" name="Picture 3"/>
          <p:cNvPicPr>
            <a:picLocks noChangeAspect="1"/>
          </p:cNvPicPr>
          <p:nvPr/>
        </p:nvPicPr>
        <p:blipFill>
          <a:blip r:embed="rId2"/>
          <a:stretch>
            <a:fillRect/>
          </a:stretch>
        </p:blipFill>
        <p:spPr>
          <a:xfrm>
            <a:off x="3573053" y="1680044"/>
            <a:ext cx="8112421" cy="4901060"/>
          </a:xfrm>
          <a:prstGeom prst="rect">
            <a:avLst/>
          </a:prstGeom>
        </p:spPr>
      </p:pic>
    </p:spTree>
    <p:extLst>
      <p:ext uri="{BB962C8B-B14F-4D97-AF65-F5344CB8AC3E}">
        <p14:creationId xmlns:p14="http://schemas.microsoft.com/office/powerpoint/2010/main" val="190715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Dynamic </a:t>
            </a:r>
            <a:r>
              <a:rPr lang="en-IN" dirty="0"/>
              <a:t>Malware Analysis</a:t>
            </a:r>
            <a:endParaRPr lang="en-US" dirty="0"/>
          </a:p>
        </p:txBody>
      </p:sp>
      <p:sp>
        <p:nvSpPr>
          <p:cNvPr id="3" name="Content Placeholder 2"/>
          <p:cNvSpPr>
            <a:spLocks noGrp="1"/>
          </p:cNvSpPr>
          <p:nvPr>
            <p:ph idx="1"/>
          </p:nvPr>
        </p:nvSpPr>
        <p:spPr/>
        <p:txBody>
          <a:bodyPr/>
          <a:lstStyle/>
          <a:p>
            <a:pPr algn="just"/>
            <a:r>
              <a:rPr lang="en-IN" b="1" dirty="0"/>
              <a:t>Dynamic malware analysis executes  suspected malicious code in a safe environment called a </a:t>
            </a:r>
            <a:r>
              <a:rPr lang="en-IN" dirty="0"/>
              <a:t>sandbox</a:t>
            </a:r>
            <a:r>
              <a:rPr lang="en-IN" b="1" dirty="0"/>
              <a:t>.</a:t>
            </a:r>
            <a:r>
              <a:rPr lang="en-IN" dirty="0"/>
              <a:t> This closed system enables security professionals to watch the malware in action without the risk of letting it infect their system or escape into the enterprise network.</a:t>
            </a:r>
          </a:p>
          <a:p>
            <a:pPr algn="just"/>
            <a:r>
              <a:rPr lang="en-IN" dirty="0"/>
              <a:t>Dynamic analysis provides threat hunters and incident responders with deeper visibility, allowing them to uncover the true nature of a threat. As a secondary benefit, automated sandboxing eliminates the time it would take to reverse engineer a file to discover the </a:t>
            </a:r>
            <a:r>
              <a:rPr lang="en-IN" dirty="0">
                <a:hlinkClick r:id="rId2"/>
              </a:rPr>
              <a:t>malicious code</a:t>
            </a:r>
            <a:r>
              <a:rPr lang="en-IN" dirty="0"/>
              <a:t>.</a:t>
            </a:r>
          </a:p>
          <a:p>
            <a:pPr algn="just"/>
            <a:r>
              <a:rPr lang="en-IN" dirty="0"/>
              <a:t>The challenge with dynamic analysis is that </a:t>
            </a:r>
            <a:r>
              <a:rPr lang="en-IN" dirty="0">
                <a:hlinkClick r:id="rId3"/>
              </a:rPr>
              <a:t>adversaries are smart</a:t>
            </a:r>
            <a:r>
              <a:rPr lang="en-IN" dirty="0"/>
              <a:t>, and they know sandboxes are out there, so they have become very good at detecting them. To deceive a sandbox, adversaries hide code inside them that may remain dormant until certain conditions are met. Only then does the code run</a:t>
            </a:r>
            <a:r>
              <a:rPr lang="en-IN" dirty="0" smtClean="0"/>
              <a:t>.</a:t>
            </a:r>
            <a:endParaRPr lang="en-IN" dirty="0"/>
          </a:p>
        </p:txBody>
      </p:sp>
      <p:sp>
        <p:nvSpPr>
          <p:cNvPr id="4" name="Rectangle 3"/>
          <p:cNvSpPr/>
          <p:nvPr/>
        </p:nvSpPr>
        <p:spPr>
          <a:xfrm>
            <a:off x="0" y="6488668"/>
            <a:ext cx="9053848" cy="369332"/>
          </a:xfrm>
          <a:prstGeom prst="rect">
            <a:avLst/>
          </a:prstGeom>
        </p:spPr>
        <p:txBody>
          <a:bodyPr wrap="square">
            <a:spAutoFit/>
          </a:bodyPr>
          <a:lstStyle/>
          <a:p>
            <a:r>
              <a:rPr lang="en-US" dirty="0"/>
              <a:t>https://www.crowdstrike.com/cybersecurity-101/malware/malware-analysis/</a:t>
            </a:r>
          </a:p>
        </p:txBody>
      </p:sp>
    </p:spTree>
    <p:extLst>
      <p:ext uri="{BB962C8B-B14F-4D97-AF65-F5344CB8AC3E}">
        <p14:creationId xmlns:p14="http://schemas.microsoft.com/office/powerpoint/2010/main" val="1951863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 </a:t>
            </a:r>
            <a:endParaRPr lang="en-US" dirty="0"/>
          </a:p>
        </p:txBody>
      </p:sp>
      <p:sp>
        <p:nvSpPr>
          <p:cNvPr id="3" name="Content Placeholder 2"/>
          <p:cNvSpPr>
            <a:spLocks noGrp="1"/>
          </p:cNvSpPr>
          <p:nvPr>
            <p:ph idx="1"/>
          </p:nvPr>
        </p:nvSpPr>
        <p:spPr/>
        <p:txBody>
          <a:bodyPr/>
          <a:lstStyle/>
          <a:p>
            <a:pPr algn="just"/>
            <a:r>
              <a:rPr lang="en-IN" dirty="0"/>
              <a:t>A sandbox is an isolated environment where users can safely test suspicious code without risk to the device or network. Another term used to describe a sandbox is an </a:t>
            </a:r>
            <a:r>
              <a:rPr lang="en-IN" i="1" dirty="0"/>
              <a:t>automated malware analysis solution</a:t>
            </a:r>
            <a:r>
              <a:rPr lang="en-IN" dirty="0"/>
              <a:t> and it is a widely employed method of threat and breach detection.</a:t>
            </a:r>
          </a:p>
          <a:p>
            <a:pPr algn="just"/>
            <a:r>
              <a:rPr lang="en-IN" dirty="0"/>
              <a:t>Sandboxes most often come in the form of a software application, though, hardware alternatives do exist. Methods for implementation include third-party software, virtual machines, embedded software, or browser plug-ins. A number of computer manufacturers and cloud service providers have deployed sandboxes for regular use by clients.</a:t>
            </a:r>
          </a:p>
          <a:p>
            <a:pPr algn="just"/>
            <a:r>
              <a:rPr lang="en-IN" dirty="0"/>
              <a:t>As cybersecurity vendors consolidate tools into comprehensive solutions for SMB and enterprise organizations of the future, sandboxing isn’t missing the party. Naturally, some of the most reputable sandboxes today exist on </a:t>
            </a:r>
            <a:r>
              <a:rPr lang="en-IN" dirty="0">
                <a:hlinkClick r:id="rId2"/>
              </a:rPr>
              <a:t>endpoint and detection response</a:t>
            </a:r>
            <a:r>
              <a:rPr lang="en-IN" dirty="0"/>
              <a:t> (EDR) platforms.</a:t>
            </a:r>
          </a:p>
          <a:p>
            <a:pPr algn="just"/>
            <a:endParaRPr lang="en-US" dirty="0"/>
          </a:p>
        </p:txBody>
      </p:sp>
    </p:spTree>
    <p:extLst>
      <p:ext uri="{BB962C8B-B14F-4D97-AF65-F5344CB8AC3E}">
        <p14:creationId xmlns:p14="http://schemas.microsoft.com/office/powerpoint/2010/main" val="2605494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Sandbox Features</a:t>
            </a:r>
            <a:br>
              <a:rPr lang="en-US" b="1" dirty="0"/>
            </a:br>
            <a:endParaRPr lang="en-US" dirty="0"/>
          </a:p>
        </p:txBody>
      </p:sp>
      <p:sp>
        <p:nvSpPr>
          <p:cNvPr id="3" name="Content Placeholder 2"/>
          <p:cNvSpPr>
            <a:spLocks noGrp="1"/>
          </p:cNvSpPr>
          <p:nvPr>
            <p:ph idx="1"/>
          </p:nvPr>
        </p:nvSpPr>
        <p:spPr/>
        <p:txBody>
          <a:bodyPr/>
          <a:lstStyle/>
          <a:p>
            <a:pPr algn="just"/>
            <a:r>
              <a:rPr lang="en-IN" dirty="0"/>
              <a:t>Sandbox solutions today are compared today by their set of features to aid advanced malware analysis. Most include common security tools like:</a:t>
            </a:r>
          </a:p>
          <a:p>
            <a:pPr algn="just"/>
            <a:r>
              <a:rPr lang="en-IN" dirty="0"/>
              <a:t>Threat analysis</a:t>
            </a:r>
          </a:p>
          <a:p>
            <a:pPr algn="just"/>
            <a:r>
              <a:rPr lang="en-IN" dirty="0"/>
              <a:t>Pre-filtering</a:t>
            </a:r>
          </a:p>
          <a:p>
            <a:pPr algn="just"/>
            <a:r>
              <a:rPr lang="en-IN" dirty="0"/>
              <a:t>Time to detection</a:t>
            </a:r>
          </a:p>
          <a:p>
            <a:pPr algn="just"/>
            <a:r>
              <a:rPr lang="en-IN" dirty="0"/>
              <a:t>Reporting</a:t>
            </a:r>
          </a:p>
          <a:p>
            <a:pPr algn="just"/>
            <a:r>
              <a:rPr lang="en-IN" dirty="0"/>
              <a:t>Automation</a:t>
            </a:r>
          </a:p>
          <a:p>
            <a:pPr algn="just"/>
            <a:r>
              <a:rPr lang="en-IN" dirty="0"/>
              <a:t>Roadmap</a:t>
            </a:r>
          </a:p>
          <a:p>
            <a:pPr marL="0" indent="0" algn="just">
              <a:buNone/>
            </a:pPr>
            <a:endParaRPr lang="en-US" dirty="0"/>
          </a:p>
        </p:txBody>
      </p:sp>
      <p:sp>
        <p:nvSpPr>
          <p:cNvPr id="4" name="Rectangle 3"/>
          <p:cNvSpPr/>
          <p:nvPr/>
        </p:nvSpPr>
        <p:spPr>
          <a:xfrm>
            <a:off x="0" y="6488668"/>
            <a:ext cx="10266607" cy="369332"/>
          </a:xfrm>
          <a:prstGeom prst="rect">
            <a:avLst/>
          </a:prstGeom>
        </p:spPr>
        <p:txBody>
          <a:bodyPr wrap="square">
            <a:spAutoFit/>
          </a:bodyPr>
          <a:lstStyle/>
          <a:p>
            <a:r>
              <a:rPr lang="en-US" dirty="0"/>
              <a:t>https://www.esecurityplanet.com/endpoint/sandboxing-advanced-malware-analysis/</a:t>
            </a:r>
          </a:p>
        </p:txBody>
      </p:sp>
      <p:sp>
        <p:nvSpPr>
          <p:cNvPr id="5" name="Rectangle 4"/>
          <p:cNvSpPr/>
          <p:nvPr/>
        </p:nvSpPr>
        <p:spPr>
          <a:xfrm>
            <a:off x="0" y="159686"/>
            <a:ext cx="9697792" cy="369332"/>
          </a:xfrm>
          <a:prstGeom prst="rect">
            <a:avLst/>
          </a:prstGeom>
        </p:spPr>
        <p:txBody>
          <a:bodyPr wrap="square">
            <a:spAutoFit/>
          </a:bodyPr>
          <a:lstStyle/>
          <a:p>
            <a:r>
              <a:rPr lang="en-US" dirty="0"/>
              <a:t>https://www.kaspersky.com/enterprise-security/wiki-section/products/sandbox</a:t>
            </a:r>
          </a:p>
        </p:txBody>
      </p:sp>
    </p:spTree>
    <p:extLst>
      <p:ext uri="{BB962C8B-B14F-4D97-AF65-F5344CB8AC3E}">
        <p14:creationId xmlns:p14="http://schemas.microsoft.com/office/powerpoint/2010/main" val="3843238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and Monitoring a Malware </a:t>
            </a:r>
            <a:endParaRPr lang="en-US" dirty="0"/>
          </a:p>
        </p:txBody>
      </p:sp>
      <p:sp>
        <p:nvSpPr>
          <p:cNvPr id="3" name="Content Placeholder 2"/>
          <p:cNvSpPr>
            <a:spLocks noGrp="1"/>
          </p:cNvSpPr>
          <p:nvPr>
            <p:ph idx="1"/>
          </p:nvPr>
        </p:nvSpPr>
        <p:spPr/>
        <p:txBody>
          <a:bodyPr/>
          <a:lstStyle/>
          <a:p>
            <a:r>
              <a:rPr lang="en-US" dirty="0" err="1">
                <a:hlinkClick r:id="rId2"/>
              </a:rPr>
              <a:t>PeStudio</a:t>
            </a:r>
            <a:endParaRPr lang="en-US" dirty="0"/>
          </a:p>
          <a:p>
            <a:r>
              <a:rPr lang="en-US" dirty="0">
                <a:hlinkClick r:id="rId3"/>
              </a:rPr>
              <a:t>Process Hacker</a:t>
            </a:r>
            <a:endParaRPr lang="en-US" dirty="0"/>
          </a:p>
          <a:p>
            <a:r>
              <a:rPr lang="en-US" dirty="0">
                <a:hlinkClick r:id="rId4"/>
              </a:rPr>
              <a:t>Process Monitor (</a:t>
            </a:r>
            <a:r>
              <a:rPr lang="en-US" dirty="0" err="1">
                <a:hlinkClick r:id="rId4"/>
              </a:rPr>
              <a:t>ProcMon</a:t>
            </a:r>
            <a:r>
              <a:rPr lang="en-US" dirty="0">
                <a:hlinkClick r:id="rId4"/>
              </a:rPr>
              <a:t>)</a:t>
            </a:r>
            <a:endParaRPr lang="en-US" dirty="0"/>
          </a:p>
          <a:p>
            <a:r>
              <a:rPr lang="en-US" dirty="0" err="1">
                <a:hlinkClick r:id="rId5"/>
              </a:rPr>
              <a:t>ProcDot</a:t>
            </a:r>
            <a:endParaRPr lang="en-US" dirty="0"/>
          </a:p>
          <a:p>
            <a:r>
              <a:rPr lang="en-US" dirty="0" err="1">
                <a:hlinkClick r:id="rId6"/>
              </a:rPr>
              <a:t>Autoruns</a:t>
            </a:r>
            <a:endParaRPr lang="en-US" dirty="0"/>
          </a:p>
          <a:p>
            <a:r>
              <a:rPr lang="en-US" dirty="0">
                <a:hlinkClick r:id="rId7"/>
              </a:rPr>
              <a:t>Fiddler</a:t>
            </a:r>
            <a:endParaRPr lang="en-US" dirty="0"/>
          </a:p>
          <a:p>
            <a:r>
              <a:rPr lang="en-US" dirty="0">
                <a:hlinkClick r:id="rId8"/>
              </a:rPr>
              <a:t>Wireshark</a:t>
            </a:r>
            <a:endParaRPr lang="en-US" dirty="0"/>
          </a:p>
          <a:p>
            <a:r>
              <a:rPr lang="en-US" dirty="0">
                <a:hlinkClick r:id="rId9"/>
              </a:rPr>
              <a:t>x64dbg</a:t>
            </a:r>
            <a:endParaRPr lang="en-US" dirty="0"/>
          </a:p>
          <a:p>
            <a:r>
              <a:rPr lang="en-US" dirty="0" err="1">
                <a:hlinkClick r:id="rId10"/>
              </a:rPr>
              <a:t>Ghidra</a:t>
            </a:r>
            <a:endParaRPr lang="en-US" dirty="0"/>
          </a:p>
          <a:p>
            <a:r>
              <a:rPr lang="en-US" dirty="0">
                <a:hlinkClick r:id="rId11"/>
              </a:rPr>
              <a:t>Radare2/Cutter</a:t>
            </a:r>
            <a:endParaRPr lang="en-US" dirty="0"/>
          </a:p>
          <a:p>
            <a:r>
              <a:rPr lang="en-US" dirty="0">
                <a:hlinkClick r:id="rId12"/>
              </a:rPr>
              <a:t>Cuckoo </a:t>
            </a:r>
            <a:r>
              <a:rPr lang="en-US" dirty="0" smtClean="0">
                <a:hlinkClick r:id="rId12"/>
              </a:rPr>
              <a:t>Sandbox</a:t>
            </a:r>
            <a:endParaRPr lang="en-US" dirty="0"/>
          </a:p>
        </p:txBody>
      </p:sp>
    </p:spTree>
    <p:extLst>
      <p:ext uri="{BB962C8B-B14F-4D97-AF65-F5344CB8AC3E}">
        <p14:creationId xmlns:p14="http://schemas.microsoft.com/office/powerpoint/2010/main" val="4130319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Process Monitor </a:t>
            </a:r>
            <a:endParaRPr lang="en-US" dirty="0"/>
          </a:p>
        </p:txBody>
      </p:sp>
      <p:sp>
        <p:nvSpPr>
          <p:cNvPr id="3" name="Content Placeholder 2"/>
          <p:cNvSpPr>
            <a:spLocks noGrp="1"/>
          </p:cNvSpPr>
          <p:nvPr>
            <p:ph idx="1"/>
          </p:nvPr>
        </p:nvSpPr>
        <p:spPr/>
        <p:txBody>
          <a:bodyPr>
            <a:normAutofit lnSpcReduction="10000"/>
          </a:bodyPr>
          <a:lstStyle/>
          <a:p>
            <a:pPr algn="just"/>
            <a:r>
              <a:rPr lang="en-IN" dirty="0"/>
              <a:t>Process monitor is a tool that monitors and captures File system activity, registry activity, network activity, profiling events and processes and threads activity on a particular system by using a kernel driver.</a:t>
            </a:r>
          </a:p>
          <a:p>
            <a:pPr algn="just"/>
            <a:r>
              <a:rPr lang="en-IN" dirty="0"/>
              <a:t>It’s a powerful tool for troubleshooting and understanding what a process is doing behind the scene and at a lower level. So powerful, it even got its own meme.</a:t>
            </a:r>
          </a:p>
          <a:p>
            <a:r>
              <a:rPr lang="en-IN" b="1" dirty="0"/>
              <a:t>Time of Day</a:t>
            </a:r>
            <a:r>
              <a:rPr lang="en-IN" dirty="0"/>
              <a:t> when the event occurred.</a:t>
            </a:r>
          </a:p>
          <a:p>
            <a:r>
              <a:rPr lang="en-IN" b="1" dirty="0"/>
              <a:t>Process Name: </a:t>
            </a:r>
            <a:r>
              <a:rPr lang="en-IN" dirty="0"/>
              <a:t>The name of the process that executed the action.</a:t>
            </a:r>
          </a:p>
          <a:p>
            <a:r>
              <a:rPr lang="en-IN" b="1" dirty="0"/>
              <a:t>PID:</a:t>
            </a:r>
            <a:r>
              <a:rPr lang="en-IN" dirty="0"/>
              <a:t> The process ID.</a:t>
            </a:r>
          </a:p>
          <a:p>
            <a:r>
              <a:rPr lang="en-IN" b="1" dirty="0"/>
              <a:t>Operation:</a:t>
            </a:r>
            <a:r>
              <a:rPr lang="en-IN" dirty="0"/>
              <a:t> The name of the operation that occurred.</a:t>
            </a:r>
          </a:p>
          <a:p>
            <a:r>
              <a:rPr lang="en-IN" b="1" dirty="0"/>
              <a:t>Path:</a:t>
            </a:r>
            <a:r>
              <a:rPr lang="en-IN" dirty="0"/>
              <a:t> The path used by the operation. It could be a registry path, a file path or a network communication.</a:t>
            </a:r>
          </a:p>
          <a:p>
            <a:r>
              <a:rPr lang="en-IN" b="1" dirty="0"/>
              <a:t>Result: </a:t>
            </a:r>
            <a:r>
              <a:rPr lang="en-IN" dirty="0"/>
              <a:t>The </a:t>
            </a:r>
            <a:r>
              <a:rPr lang="en-IN" b="1" dirty="0"/>
              <a:t>Result</a:t>
            </a:r>
            <a:r>
              <a:rPr lang="en-IN" dirty="0"/>
              <a:t> of the operation</a:t>
            </a:r>
          </a:p>
          <a:p>
            <a:r>
              <a:rPr lang="en-IN" b="1" dirty="0"/>
              <a:t>Details:</a:t>
            </a:r>
            <a:r>
              <a:rPr lang="en-IN" dirty="0"/>
              <a:t> about what happened during that operation</a:t>
            </a:r>
            <a:r>
              <a:rPr lang="en-IN" dirty="0" smtClean="0"/>
              <a:t>.</a:t>
            </a:r>
            <a:endParaRPr lang="en-IN" dirty="0"/>
          </a:p>
        </p:txBody>
      </p:sp>
      <p:sp>
        <p:nvSpPr>
          <p:cNvPr id="4" name="Rectangle 3"/>
          <p:cNvSpPr/>
          <p:nvPr/>
        </p:nvSpPr>
        <p:spPr>
          <a:xfrm>
            <a:off x="90152" y="6488668"/>
            <a:ext cx="11526592" cy="369332"/>
          </a:xfrm>
          <a:prstGeom prst="rect">
            <a:avLst/>
          </a:prstGeom>
        </p:spPr>
        <p:txBody>
          <a:bodyPr wrap="square">
            <a:spAutoFit/>
          </a:bodyPr>
          <a:lstStyle/>
          <a:p>
            <a:r>
              <a:rPr lang="en-US" dirty="0"/>
              <a:t>https://nasbench.medium.com/hunting-malware-with-windows-sysinternals-process-monitor-e67476f44514</a:t>
            </a:r>
          </a:p>
        </p:txBody>
      </p:sp>
    </p:spTree>
    <p:extLst>
      <p:ext uri="{BB962C8B-B14F-4D97-AF65-F5344CB8AC3E}">
        <p14:creationId xmlns:p14="http://schemas.microsoft.com/office/powerpoint/2010/main" val="3492652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Process Explorer </a:t>
            </a:r>
            <a:endParaRPr lang="en-US" dirty="0"/>
          </a:p>
        </p:txBody>
      </p:sp>
      <p:sp>
        <p:nvSpPr>
          <p:cNvPr id="3" name="Content Placeholder 2"/>
          <p:cNvSpPr>
            <a:spLocks noGrp="1"/>
          </p:cNvSpPr>
          <p:nvPr>
            <p:ph idx="1"/>
          </p:nvPr>
        </p:nvSpPr>
        <p:spPr>
          <a:xfrm>
            <a:off x="3727601" y="889866"/>
            <a:ext cx="5158822" cy="5120640"/>
          </a:xfrm>
        </p:spPr>
        <p:txBody>
          <a:bodyPr/>
          <a:lstStyle/>
          <a:p>
            <a:pPr algn="just"/>
            <a:r>
              <a:rPr lang="en-IN" dirty="0"/>
              <a:t>Process explorer is a tool that let us access a lot of information about processes running on a machine, and offer some nice functionalities out of the box which we can leverage to </a:t>
            </a:r>
            <a:r>
              <a:rPr lang="en-IN" dirty="0" err="1"/>
              <a:t>analyze</a:t>
            </a:r>
            <a:r>
              <a:rPr lang="en-IN" dirty="0"/>
              <a:t> and determine if something is malicious.</a:t>
            </a:r>
          </a:p>
          <a:p>
            <a:pPr algn="just"/>
            <a:r>
              <a:rPr lang="en-IN" dirty="0"/>
              <a:t>Let us take a look at some of the functionalities provided by process explorer that can help in our quest of hunting malware.</a:t>
            </a:r>
          </a:p>
          <a:p>
            <a:pPr algn="just"/>
            <a:endParaRPr lang="en-US" dirty="0"/>
          </a:p>
        </p:txBody>
      </p:sp>
      <p:pic>
        <p:nvPicPr>
          <p:cNvPr id="1026" name="Picture 2" descr="https://miro.medium.com/max/181/1*XDb-IsJ6r-38RTrd_YYa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302" y="1123837"/>
            <a:ext cx="2342927" cy="43234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88668"/>
            <a:ext cx="11565229" cy="369332"/>
          </a:xfrm>
          <a:prstGeom prst="rect">
            <a:avLst/>
          </a:prstGeom>
        </p:spPr>
        <p:txBody>
          <a:bodyPr wrap="square">
            <a:spAutoFit/>
          </a:bodyPr>
          <a:lstStyle/>
          <a:p>
            <a:r>
              <a:rPr lang="en-US" dirty="0"/>
              <a:t>https://nasbench.medium.com/hunting-malware-with-windows-sysinternals-process-explorer-2baec974bec9</a:t>
            </a:r>
          </a:p>
        </p:txBody>
      </p:sp>
    </p:spTree>
    <p:extLst>
      <p:ext uri="{BB962C8B-B14F-4D97-AF65-F5344CB8AC3E}">
        <p14:creationId xmlns:p14="http://schemas.microsoft.com/office/powerpoint/2010/main" val="1178837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RegShot</a:t>
            </a:r>
            <a:endParaRPr lang="en-US" dirty="0"/>
          </a:p>
        </p:txBody>
      </p:sp>
      <p:sp>
        <p:nvSpPr>
          <p:cNvPr id="3" name="Content Placeholder 2"/>
          <p:cNvSpPr>
            <a:spLocks noGrp="1"/>
          </p:cNvSpPr>
          <p:nvPr>
            <p:ph idx="1"/>
          </p:nvPr>
        </p:nvSpPr>
        <p:spPr/>
        <p:txBody>
          <a:bodyPr/>
          <a:lstStyle/>
          <a:p>
            <a:pPr algn="just"/>
            <a:r>
              <a:rPr lang="en-IN" dirty="0" err="1"/>
              <a:t>Regshot</a:t>
            </a:r>
            <a:r>
              <a:rPr lang="en-IN" dirty="0"/>
              <a:t> is a dynamic malware analysis tool that allows an analyst to perform </a:t>
            </a:r>
            <a:r>
              <a:rPr lang="en-IN" b="1" dirty="0"/>
              <a:t>before</a:t>
            </a:r>
            <a:r>
              <a:rPr lang="en-IN" dirty="0"/>
              <a:t> and </a:t>
            </a:r>
            <a:r>
              <a:rPr lang="en-IN" b="1" dirty="0"/>
              <a:t>after</a:t>
            </a:r>
            <a:r>
              <a:rPr lang="en-IN" dirty="0"/>
              <a:t> snapshots of the Windows Registry. </a:t>
            </a:r>
            <a:endParaRPr lang="en-IN" dirty="0" smtClean="0"/>
          </a:p>
          <a:p>
            <a:pPr algn="just"/>
            <a:r>
              <a:rPr lang="en-IN" dirty="0" smtClean="0"/>
              <a:t>Typically</a:t>
            </a:r>
            <a:r>
              <a:rPr lang="en-IN" dirty="0"/>
              <a:t>, this is used to capture a snapshot of the system prior to executing malware and then immediately afterwards.</a:t>
            </a:r>
          </a:p>
          <a:p>
            <a:pPr algn="just"/>
            <a:r>
              <a:rPr lang="en-IN" dirty="0"/>
              <a:t>The goal is to identify any changes to the registry that the malware made. </a:t>
            </a:r>
            <a:endParaRPr lang="en-IN" dirty="0" smtClean="0"/>
          </a:p>
          <a:p>
            <a:pPr algn="just"/>
            <a:r>
              <a:rPr lang="en-IN" dirty="0" smtClean="0"/>
              <a:t>This </a:t>
            </a:r>
            <a:r>
              <a:rPr lang="en-IN" dirty="0"/>
              <a:t>may give more indication as to what the malware is capable of, if any additional files are dropped, or any other Indicators of Compromise (“IOCs”). </a:t>
            </a:r>
            <a:endParaRPr lang="en-IN" dirty="0" smtClean="0"/>
          </a:p>
          <a:p>
            <a:pPr algn="just"/>
            <a:r>
              <a:rPr lang="en-IN" dirty="0" smtClean="0"/>
              <a:t>In </a:t>
            </a:r>
            <a:r>
              <a:rPr lang="en-IN" dirty="0"/>
              <a:t>many cases, including my own, </a:t>
            </a:r>
            <a:r>
              <a:rPr lang="en-IN" b="1" dirty="0" err="1"/>
              <a:t>Regshot</a:t>
            </a:r>
            <a:r>
              <a:rPr lang="en-IN" b="1" dirty="0"/>
              <a:t> </a:t>
            </a:r>
            <a:r>
              <a:rPr lang="en-IN" dirty="0"/>
              <a:t>lives within its own Virtual Machine that is reserved for dynamic analysis.</a:t>
            </a:r>
          </a:p>
          <a:p>
            <a:pPr algn="just"/>
            <a:endParaRPr lang="en-US" dirty="0"/>
          </a:p>
        </p:txBody>
      </p:sp>
    </p:spTree>
    <p:extLst>
      <p:ext uri="{BB962C8B-B14F-4D97-AF65-F5344CB8AC3E}">
        <p14:creationId xmlns:p14="http://schemas.microsoft.com/office/powerpoint/2010/main" val="1034570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t>
            </a:r>
            <a:r>
              <a:rPr lang="en-US" b="1" dirty="0" err="1"/>
              <a:t>Regshot</a:t>
            </a:r>
            <a:r>
              <a:rPr lang="en-US" b="1" dirty="0" smtClean="0"/>
              <a:t>?</a:t>
            </a:r>
            <a:endParaRPr lang="en-US" dirty="0"/>
          </a:p>
        </p:txBody>
      </p:sp>
      <p:sp>
        <p:nvSpPr>
          <p:cNvPr id="3" name="Content Placeholder 2"/>
          <p:cNvSpPr>
            <a:spLocks noGrp="1"/>
          </p:cNvSpPr>
          <p:nvPr>
            <p:ph idx="1"/>
          </p:nvPr>
        </p:nvSpPr>
        <p:spPr>
          <a:xfrm>
            <a:off x="3657600" y="463639"/>
            <a:ext cx="8023538" cy="6053071"/>
          </a:xfrm>
        </p:spPr>
        <p:txBody>
          <a:bodyPr>
            <a:normAutofit/>
          </a:bodyPr>
          <a:lstStyle/>
          <a:p>
            <a:pPr algn="just"/>
            <a:r>
              <a:rPr lang="en-IN" dirty="0"/>
              <a:t>In some cases, the Windows Registry can be thought of as simply another storage location. </a:t>
            </a:r>
            <a:endParaRPr lang="en-IN" dirty="0" smtClean="0"/>
          </a:p>
          <a:p>
            <a:pPr algn="just"/>
            <a:r>
              <a:rPr lang="en-IN" dirty="0" smtClean="0"/>
              <a:t>There </a:t>
            </a:r>
            <a:r>
              <a:rPr lang="en-IN" dirty="0"/>
              <a:t>are multiple malware families that use the Windows Registry for storage, evasion, and hiding in plain sight (See my </a:t>
            </a:r>
            <a:r>
              <a:rPr lang="en-IN" u="sng" dirty="0">
                <a:hlinkClick r:id="rId2"/>
              </a:rPr>
              <a:t>post</a:t>
            </a:r>
            <a:r>
              <a:rPr lang="en-IN" dirty="0"/>
              <a:t> on 2016–12–12 that discussed </a:t>
            </a:r>
            <a:r>
              <a:rPr lang="en-IN" dirty="0" err="1"/>
              <a:t>fileless</a:t>
            </a:r>
            <a:r>
              <a:rPr lang="en-IN" dirty="0"/>
              <a:t> malware abusing the registry). </a:t>
            </a:r>
            <a:endParaRPr lang="en-IN" dirty="0" smtClean="0"/>
          </a:p>
          <a:p>
            <a:pPr algn="just"/>
            <a:r>
              <a:rPr lang="en-IN" dirty="0" smtClean="0"/>
              <a:t>Often </a:t>
            </a:r>
            <a:r>
              <a:rPr lang="en-IN" dirty="0"/>
              <a:t>times the paths, keys, and/or values that are stored by some malware are dynamically generated. </a:t>
            </a:r>
            <a:endParaRPr lang="en-IN" dirty="0" smtClean="0"/>
          </a:p>
          <a:p>
            <a:pPr algn="just"/>
            <a:r>
              <a:rPr lang="en-IN" dirty="0" smtClean="0"/>
              <a:t>For </a:t>
            </a:r>
            <a:r>
              <a:rPr lang="en-IN" dirty="0"/>
              <a:t>this reason, when performing dynamic analysis, knowing the changes that happened to the registry help zero in on the changes.</a:t>
            </a:r>
          </a:p>
          <a:p>
            <a:pPr algn="just"/>
            <a:r>
              <a:rPr lang="en-IN" dirty="0"/>
              <a:t>Malware may make a </a:t>
            </a:r>
            <a:r>
              <a:rPr lang="en-IN" b="1" dirty="0"/>
              <a:t>lot of changes</a:t>
            </a:r>
            <a:r>
              <a:rPr lang="en-IN" dirty="0"/>
              <a:t> to a system as it executes. Simply running malware in a sandbox, without monitoring various system components, doesn’t do much. </a:t>
            </a:r>
            <a:endParaRPr lang="en-IN" dirty="0" smtClean="0"/>
          </a:p>
          <a:p>
            <a:pPr algn="just"/>
            <a:r>
              <a:rPr lang="en-IN" dirty="0" smtClean="0"/>
              <a:t>Even </a:t>
            </a:r>
            <a:r>
              <a:rPr lang="en-IN" dirty="0"/>
              <a:t>harder is asking an analysis to “find out what happened” when the malware is built to be silent.</a:t>
            </a:r>
          </a:p>
          <a:p>
            <a:pPr algn="just"/>
            <a:r>
              <a:rPr lang="en-IN" dirty="0"/>
              <a:t>I’ll get into this shortly, but </a:t>
            </a:r>
            <a:r>
              <a:rPr lang="en-IN" dirty="0" err="1"/>
              <a:t>Regshot</a:t>
            </a:r>
            <a:r>
              <a:rPr lang="en-IN" dirty="0"/>
              <a:t> can be used as an excellent baseline and development tool</a:t>
            </a:r>
            <a:r>
              <a:rPr lang="en-IN" dirty="0" smtClean="0"/>
              <a:t>.</a:t>
            </a:r>
            <a:endParaRPr lang="en-IN" dirty="0"/>
          </a:p>
        </p:txBody>
      </p:sp>
    </p:spTree>
    <p:extLst>
      <p:ext uri="{BB962C8B-B14F-4D97-AF65-F5344CB8AC3E}">
        <p14:creationId xmlns:p14="http://schemas.microsoft.com/office/powerpoint/2010/main" val="470870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Using </a:t>
            </a:r>
            <a:r>
              <a:rPr lang="en-US" b="1" dirty="0" err="1"/>
              <a:t>Regshot</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IN" dirty="0" err="1"/>
              <a:t>Regshot</a:t>
            </a:r>
            <a:r>
              <a:rPr lang="en-IN" dirty="0"/>
              <a:t> is typically utilized in a malware analysis environment — often a VM built for the purpose of malware detonation. </a:t>
            </a:r>
            <a:endParaRPr lang="en-IN" dirty="0" smtClean="0"/>
          </a:p>
          <a:p>
            <a:pPr algn="just"/>
            <a:r>
              <a:rPr lang="en-IN" dirty="0" smtClean="0"/>
              <a:t>As </a:t>
            </a:r>
            <a:r>
              <a:rPr lang="en-IN" dirty="0"/>
              <a:t>mentioned above, there are 32- and 64-bit versions. Note that there are also ANSI and Unicode versions. </a:t>
            </a:r>
            <a:endParaRPr lang="en-IN" dirty="0" smtClean="0"/>
          </a:p>
          <a:p>
            <a:pPr algn="just"/>
            <a:r>
              <a:rPr lang="en-IN" dirty="0" smtClean="0"/>
              <a:t>The</a:t>
            </a:r>
            <a:r>
              <a:rPr lang="en-IN" dirty="0"/>
              <a:t> </a:t>
            </a:r>
            <a:r>
              <a:rPr lang="en-IN" b="1" dirty="0"/>
              <a:t>primary difference between these two</a:t>
            </a:r>
            <a:r>
              <a:rPr lang="en-IN" dirty="0"/>
              <a:t> is that you can use </a:t>
            </a:r>
            <a:r>
              <a:rPr lang="en-IN" dirty="0" err="1"/>
              <a:t>Regshot</a:t>
            </a:r>
            <a:r>
              <a:rPr lang="en-IN" dirty="0"/>
              <a:t> to generate a hive file — the version you run will determine the encoding of the output.</a:t>
            </a:r>
          </a:p>
          <a:p>
            <a:pPr algn="just"/>
            <a:r>
              <a:rPr lang="en-IN" dirty="0" err="1"/>
              <a:t>Regshot</a:t>
            </a:r>
            <a:r>
              <a:rPr lang="en-IN" dirty="0"/>
              <a:t> has very simple steps:</a:t>
            </a:r>
          </a:p>
          <a:p>
            <a:pPr algn="just"/>
            <a:r>
              <a:rPr lang="en-IN" dirty="0"/>
              <a:t>Take a shot of the system’s registry </a:t>
            </a:r>
            <a:r>
              <a:rPr lang="en-IN" b="1" dirty="0"/>
              <a:t>now.</a:t>
            </a:r>
            <a:endParaRPr lang="en-IN" dirty="0"/>
          </a:p>
          <a:p>
            <a:pPr algn="just"/>
            <a:r>
              <a:rPr lang="en-IN" dirty="0"/>
              <a:t>Do something to the system.</a:t>
            </a:r>
          </a:p>
          <a:p>
            <a:pPr algn="just"/>
            <a:r>
              <a:rPr lang="en-IN" dirty="0"/>
              <a:t>Take a shot of the system’s registry </a:t>
            </a:r>
            <a:r>
              <a:rPr lang="en-IN" b="1" dirty="0"/>
              <a:t>again</a:t>
            </a:r>
            <a:r>
              <a:rPr lang="en-IN" dirty="0"/>
              <a:t>.</a:t>
            </a:r>
          </a:p>
          <a:p>
            <a:pPr algn="just"/>
            <a:r>
              <a:rPr lang="en-IN" dirty="0"/>
              <a:t>Wash, rinse, and repeat</a:t>
            </a:r>
            <a:r>
              <a:rPr lang="en-IN" dirty="0" smtClean="0"/>
              <a:t>.</a:t>
            </a:r>
            <a:endParaRPr lang="en-IN" dirty="0"/>
          </a:p>
        </p:txBody>
      </p:sp>
      <p:sp>
        <p:nvSpPr>
          <p:cNvPr id="4" name="Rectangle 3"/>
          <p:cNvSpPr/>
          <p:nvPr/>
        </p:nvSpPr>
        <p:spPr>
          <a:xfrm>
            <a:off x="0" y="6379094"/>
            <a:ext cx="8373413" cy="369332"/>
          </a:xfrm>
          <a:prstGeom prst="rect">
            <a:avLst/>
          </a:prstGeom>
        </p:spPr>
        <p:txBody>
          <a:bodyPr wrap="square">
            <a:spAutoFit/>
          </a:bodyPr>
          <a:lstStyle/>
          <a:p>
            <a:r>
              <a:rPr lang="en-US" dirty="0"/>
              <a:t>https://bromiley.medium.com/malware-monday-regshot-6826ae22ba29</a:t>
            </a:r>
          </a:p>
        </p:txBody>
      </p:sp>
    </p:spTree>
    <p:extLst>
      <p:ext uri="{BB962C8B-B14F-4D97-AF65-F5344CB8AC3E}">
        <p14:creationId xmlns:p14="http://schemas.microsoft.com/office/powerpoint/2010/main" val="3425715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Faking a Network </a:t>
            </a:r>
            <a:endParaRPr lang="en-US" dirty="0"/>
          </a:p>
        </p:txBody>
      </p:sp>
      <p:sp>
        <p:nvSpPr>
          <p:cNvPr id="3" name="Content Placeholder 2"/>
          <p:cNvSpPr>
            <a:spLocks noGrp="1"/>
          </p:cNvSpPr>
          <p:nvPr>
            <p:ph idx="1"/>
          </p:nvPr>
        </p:nvSpPr>
        <p:spPr/>
        <p:txBody>
          <a:bodyPr/>
          <a:lstStyle/>
          <a:p>
            <a:pPr algn="just" fontAlgn="base"/>
            <a:r>
              <a:rPr lang="en-IN" dirty="0"/>
              <a:t>Malware often beacons out and eventually communicates with a command-and-control server, </a:t>
            </a:r>
            <a:r>
              <a:rPr lang="en-IN" dirty="0" smtClean="0"/>
              <a:t>You </a:t>
            </a:r>
            <a:r>
              <a:rPr lang="en-IN" dirty="0"/>
              <a:t>can create a fake network and quickly obtain network indicators, without actually connecting to the Internet. </a:t>
            </a:r>
            <a:endParaRPr lang="en-IN" dirty="0" smtClean="0"/>
          </a:p>
          <a:p>
            <a:pPr algn="just" fontAlgn="base"/>
            <a:r>
              <a:rPr lang="en-IN" dirty="0" smtClean="0"/>
              <a:t>These </a:t>
            </a:r>
            <a:r>
              <a:rPr lang="en-IN" dirty="0"/>
              <a:t>indicators can include DNS names, IP addresses, and packet signatures.</a:t>
            </a:r>
          </a:p>
          <a:p>
            <a:pPr algn="just" fontAlgn="base"/>
            <a:r>
              <a:rPr lang="en-IN" dirty="0"/>
              <a:t>To fake a network successfully, you must prevent the malware from realizing that it is executing in a virtualized environment. </a:t>
            </a:r>
            <a:r>
              <a:rPr lang="en-IN" dirty="0" smtClean="0"/>
              <a:t>(for </a:t>
            </a:r>
            <a:r>
              <a:rPr lang="en-IN" dirty="0"/>
              <a:t>a discussion on setting up virtual networks with VMware.) </a:t>
            </a:r>
            <a:endParaRPr lang="en-IN" dirty="0" smtClean="0"/>
          </a:p>
          <a:p>
            <a:pPr algn="just" fontAlgn="base"/>
            <a:r>
              <a:rPr lang="en-IN" dirty="0" smtClean="0"/>
              <a:t>By </a:t>
            </a:r>
            <a:r>
              <a:rPr lang="en-IN" dirty="0"/>
              <a:t>combining the tools discussed here with a solid virtual machine network setup, you will greatly increase your chances of success.</a:t>
            </a:r>
          </a:p>
          <a:p>
            <a:pPr algn="just"/>
            <a:endParaRPr lang="en-US" dirty="0"/>
          </a:p>
        </p:txBody>
      </p:sp>
      <p:sp>
        <p:nvSpPr>
          <p:cNvPr id="4" name="Rectangle 3"/>
          <p:cNvSpPr/>
          <p:nvPr/>
        </p:nvSpPr>
        <p:spPr>
          <a:xfrm>
            <a:off x="0" y="6488668"/>
            <a:ext cx="5561907" cy="369332"/>
          </a:xfrm>
          <a:prstGeom prst="rect">
            <a:avLst/>
          </a:prstGeom>
        </p:spPr>
        <p:txBody>
          <a:bodyPr wrap="none">
            <a:spAutoFit/>
          </a:bodyPr>
          <a:lstStyle/>
          <a:p>
            <a:r>
              <a:rPr lang="en-US" dirty="0"/>
              <a:t>https://zeltser.com/fake-dns-tools-for-malware-analysis/</a:t>
            </a:r>
          </a:p>
        </p:txBody>
      </p:sp>
      <p:sp>
        <p:nvSpPr>
          <p:cNvPr id="5" name="Rectangle 4"/>
          <p:cNvSpPr/>
          <p:nvPr/>
        </p:nvSpPr>
        <p:spPr>
          <a:xfrm>
            <a:off x="0" y="100460"/>
            <a:ext cx="7564192" cy="369332"/>
          </a:xfrm>
          <a:prstGeom prst="rect">
            <a:avLst/>
          </a:prstGeom>
        </p:spPr>
        <p:txBody>
          <a:bodyPr wrap="square">
            <a:spAutoFit/>
          </a:bodyPr>
          <a:lstStyle/>
          <a:p>
            <a:r>
              <a:rPr lang="en-US" dirty="0"/>
              <a:t>https://www.mandiant.com/resources/blog/fakenet-ng-next-gen</a:t>
            </a:r>
          </a:p>
        </p:txBody>
      </p:sp>
    </p:spTree>
    <p:extLst>
      <p:ext uri="{BB962C8B-B14F-4D97-AF65-F5344CB8AC3E}">
        <p14:creationId xmlns:p14="http://schemas.microsoft.com/office/powerpoint/2010/main" val="3016515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Using Wireshark packet Analysis </a:t>
            </a:r>
            <a:endParaRPr lang="en-US" dirty="0"/>
          </a:p>
        </p:txBody>
      </p:sp>
      <p:sp>
        <p:nvSpPr>
          <p:cNvPr id="3" name="Content Placeholder 2"/>
          <p:cNvSpPr>
            <a:spLocks noGrp="1"/>
          </p:cNvSpPr>
          <p:nvPr>
            <p:ph idx="1"/>
          </p:nvPr>
        </p:nvSpPr>
        <p:spPr/>
        <p:txBody>
          <a:bodyPr/>
          <a:lstStyle/>
          <a:p>
            <a:r>
              <a:rPr lang="en-IN" dirty="0" smtClean="0"/>
              <a:t>Refer Document File. </a:t>
            </a:r>
            <a:endParaRPr lang="en-US" dirty="0"/>
          </a:p>
        </p:txBody>
      </p:sp>
    </p:spTree>
    <p:extLst>
      <p:ext uri="{BB962C8B-B14F-4D97-AF65-F5344CB8AC3E}">
        <p14:creationId xmlns:p14="http://schemas.microsoft.com/office/powerpoint/2010/main" val="122749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Hybrid </a:t>
            </a:r>
            <a:r>
              <a:rPr lang="en-IN" dirty="0"/>
              <a:t>Malware Analysis</a:t>
            </a:r>
            <a:endParaRPr lang="en-US" dirty="0"/>
          </a:p>
        </p:txBody>
      </p:sp>
      <p:sp>
        <p:nvSpPr>
          <p:cNvPr id="3" name="Content Placeholder 2"/>
          <p:cNvSpPr>
            <a:spLocks noGrp="1"/>
          </p:cNvSpPr>
          <p:nvPr>
            <p:ph idx="1"/>
          </p:nvPr>
        </p:nvSpPr>
        <p:spPr>
          <a:xfrm>
            <a:off x="3869268" y="321973"/>
            <a:ext cx="7315200" cy="6181858"/>
          </a:xfrm>
        </p:spPr>
        <p:txBody>
          <a:bodyPr>
            <a:normAutofit/>
          </a:bodyPr>
          <a:lstStyle/>
          <a:p>
            <a:pPr algn="just"/>
            <a:r>
              <a:rPr lang="en-IN" b="1" dirty="0"/>
              <a:t>Hybrid Analysis (includes both of the techniques above)</a:t>
            </a:r>
          </a:p>
          <a:p>
            <a:pPr algn="just"/>
            <a:r>
              <a:rPr lang="en-IN" dirty="0"/>
              <a:t>Basic static analysis isn’t a reliable way to detect sophisticated malicious code, and sophisticated malware can sometimes hide from the  presence of sandbox technology. </a:t>
            </a:r>
            <a:endParaRPr lang="en-IN" dirty="0" smtClean="0"/>
          </a:p>
          <a:p>
            <a:pPr algn="just"/>
            <a:r>
              <a:rPr lang="en-IN" b="1" dirty="0" smtClean="0"/>
              <a:t>By </a:t>
            </a:r>
            <a:r>
              <a:rPr lang="en-IN" b="1" dirty="0"/>
              <a:t>combining basic and dynamic analysis techniques, hybrid analysis provide security team the best of both approaches –</a:t>
            </a:r>
            <a:r>
              <a:rPr lang="en-IN" dirty="0"/>
              <a:t>primarily because it can detect malicious code that is trying to hide, and then can extract many more indicators of compromise (IOCs) by statically and previously unseen code. Hybrid analysis helps detect unknown threats, even those from the most sophisticated malware.</a:t>
            </a:r>
          </a:p>
          <a:p>
            <a:pPr algn="just"/>
            <a:r>
              <a:rPr lang="en-IN" dirty="0"/>
              <a:t>For example, one of the things hybrid analysis does is apply static analysis to data generated by </a:t>
            </a:r>
            <a:r>
              <a:rPr lang="en-IN" dirty="0" err="1"/>
              <a:t>behavioral</a:t>
            </a:r>
            <a:r>
              <a:rPr lang="en-IN" dirty="0"/>
              <a:t> analysis – like when a piece of malicious code runs and generates some changes in memory. </a:t>
            </a:r>
            <a:endParaRPr lang="en-IN" dirty="0" smtClean="0"/>
          </a:p>
          <a:p>
            <a:pPr algn="just"/>
            <a:r>
              <a:rPr lang="en-IN" dirty="0" smtClean="0"/>
              <a:t>Dynamic </a:t>
            </a:r>
            <a:r>
              <a:rPr lang="en-IN" dirty="0"/>
              <a:t>analysis would detect that, and analysts would be alerted to circle back and perform basic static analysis on that memory dump. As a result, more IOCs would be generated and </a:t>
            </a:r>
            <a:r>
              <a:rPr lang="en-IN" dirty="0">
                <a:hlinkClick r:id="rId2"/>
              </a:rPr>
              <a:t>zero-day exploits</a:t>
            </a:r>
            <a:r>
              <a:rPr lang="en-IN" dirty="0"/>
              <a:t> would be exposed</a:t>
            </a:r>
            <a:r>
              <a:rPr lang="en-IN" dirty="0" smtClean="0"/>
              <a:t>.</a:t>
            </a:r>
            <a:endParaRPr lang="en-IN" dirty="0"/>
          </a:p>
        </p:txBody>
      </p:sp>
    </p:spTree>
    <p:extLst>
      <p:ext uri="{BB962C8B-B14F-4D97-AF65-F5344CB8AC3E}">
        <p14:creationId xmlns:p14="http://schemas.microsoft.com/office/powerpoint/2010/main" val="127484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Malware Analysis Use Cases</a:t>
            </a:r>
            <a:br>
              <a:rPr lang="en-US" b="1" dirty="0"/>
            </a:br>
            <a:endParaRPr lang="en-US" dirty="0"/>
          </a:p>
        </p:txBody>
      </p:sp>
      <p:sp>
        <p:nvSpPr>
          <p:cNvPr id="3" name="Content Placeholder 2"/>
          <p:cNvSpPr>
            <a:spLocks noGrp="1"/>
          </p:cNvSpPr>
          <p:nvPr>
            <p:ph idx="1"/>
          </p:nvPr>
        </p:nvSpPr>
        <p:spPr>
          <a:xfrm>
            <a:off x="3541690" y="115910"/>
            <a:ext cx="8203842" cy="6581104"/>
          </a:xfrm>
        </p:spPr>
        <p:txBody>
          <a:bodyPr>
            <a:normAutofit fontScale="92500" lnSpcReduction="20000"/>
          </a:bodyPr>
          <a:lstStyle/>
          <a:p>
            <a:pPr algn="just"/>
            <a:r>
              <a:rPr lang="en-IN" b="1" dirty="0"/>
              <a:t>Malware Detection</a:t>
            </a:r>
          </a:p>
          <a:p>
            <a:pPr algn="just"/>
            <a:r>
              <a:rPr lang="en-IN" dirty="0"/>
              <a:t>Adversaries are employing more sophisticated techniques to avoid traditional detection mechanisms. By providing deep </a:t>
            </a:r>
            <a:r>
              <a:rPr lang="en-IN" dirty="0" err="1"/>
              <a:t>behavioral</a:t>
            </a:r>
            <a:r>
              <a:rPr lang="en-IN" dirty="0"/>
              <a:t> analysis and by identifying shared code, malicious functionality or infrastructure, threats can be more effectively detected. In addition, an output of malware analysis is the extraction of IOCs. The IOCs may then be fed into SEIMs, threat intelligence platforms (TIPs) and security orchestration tools to aid in alerting teams to related threats in the future.</a:t>
            </a:r>
          </a:p>
          <a:p>
            <a:pPr algn="just"/>
            <a:r>
              <a:rPr lang="en-IN" b="1" dirty="0"/>
              <a:t>Threat Alerts and Triage</a:t>
            </a:r>
          </a:p>
          <a:p>
            <a:pPr algn="just"/>
            <a:r>
              <a:rPr lang="en-IN" dirty="0"/>
              <a:t>Malware analysis solutions provide higher-fidelity alerts earlier in the attack life cycle. Therefore, teams can save time by prioritizing the results of these alerts over other technologies.</a:t>
            </a:r>
          </a:p>
          <a:p>
            <a:pPr algn="just"/>
            <a:r>
              <a:rPr lang="en-IN" b="1" dirty="0"/>
              <a:t>Incident Response</a:t>
            </a:r>
          </a:p>
          <a:p>
            <a:pPr algn="just"/>
            <a:r>
              <a:rPr lang="en-IN" dirty="0"/>
              <a:t>The goal of the incident response (IR) team is to provide root cause analysis, determine impact and succeed in remediation and recovery. The malware analysis process aids in the efficiency and effectiveness of this effort.</a:t>
            </a:r>
          </a:p>
          <a:p>
            <a:pPr algn="just"/>
            <a:r>
              <a:rPr lang="en-IN" b="1" dirty="0"/>
              <a:t>Threat Hunting</a:t>
            </a:r>
          </a:p>
          <a:p>
            <a:pPr algn="just"/>
            <a:r>
              <a:rPr lang="en-IN" dirty="0"/>
              <a:t>Malware analysis can expose </a:t>
            </a:r>
            <a:r>
              <a:rPr lang="en-IN" dirty="0" err="1"/>
              <a:t>behavior</a:t>
            </a:r>
            <a:r>
              <a:rPr lang="en-IN" dirty="0"/>
              <a:t> and </a:t>
            </a:r>
            <a:r>
              <a:rPr lang="en-IN" dirty="0" err="1"/>
              <a:t>artifacts</a:t>
            </a:r>
            <a:r>
              <a:rPr lang="en-IN" dirty="0"/>
              <a:t> that threat hunters can use to find similar activity, such as access to a particular network connection, port or domain. By searching firewall and proxy logs or SIEM data, teams can use this data to find similar  threats.</a:t>
            </a:r>
          </a:p>
          <a:p>
            <a:pPr algn="just"/>
            <a:r>
              <a:rPr lang="en-IN" b="1" dirty="0"/>
              <a:t>Malware Research</a:t>
            </a:r>
          </a:p>
          <a:p>
            <a:pPr algn="just"/>
            <a:r>
              <a:rPr lang="en-IN" dirty="0"/>
              <a:t>Academic or industry malware researchers perform malware analysis to gain an understanding of the latest techniques, exploits and tools used by adversaries</a:t>
            </a:r>
            <a:r>
              <a:rPr lang="en-IN" dirty="0" smtClean="0"/>
              <a:t>.</a:t>
            </a:r>
            <a:endParaRPr lang="en-IN" dirty="0"/>
          </a:p>
        </p:txBody>
      </p:sp>
    </p:spTree>
    <p:extLst>
      <p:ext uri="{BB962C8B-B14F-4D97-AF65-F5344CB8AC3E}">
        <p14:creationId xmlns:p14="http://schemas.microsoft.com/office/powerpoint/2010/main" val="137420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Stages of Malware Analysis</a:t>
            </a:r>
            <a:br>
              <a:rPr lang="en-US" b="1" dirty="0"/>
            </a:br>
            <a:endParaRPr lang="en-US" dirty="0"/>
          </a:p>
        </p:txBody>
      </p:sp>
      <p:sp>
        <p:nvSpPr>
          <p:cNvPr id="3" name="Content Placeholder 2"/>
          <p:cNvSpPr>
            <a:spLocks noGrp="1"/>
          </p:cNvSpPr>
          <p:nvPr>
            <p:ph idx="1"/>
          </p:nvPr>
        </p:nvSpPr>
        <p:spPr>
          <a:xfrm>
            <a:off x="3618963" y="128789"/>
            <a:ext cx="8023538" cy="6606861"/>
          </a:xfrm>
        </p:spPr>
        <p:txBody>
          <a:bodyPr>
            <a:normAutofit fontScale="85000" lnSpcReduction="20000"/>
          </a:bodyPr>
          <a:lstStyle/>
          <a:p>
            <a:pPr algn="just"/>
            <a:r>
              <a:rPr lang="en-IN" b="1" dirty="0"/>
              <a:t>Static Properties Analysis</a:t>
            </a:r>
          </a:p>
          <a:p>
            <a:pPr algn="just"/>
            <a:r>
              <a:rPr lang="en-IN" dirty="0"/>
              <a:t>Static properties include strings embedded in the malware code, header details, hashes, metadata, embedded resources, etc. This type of data may be all that is needed to create IOCs, and they can be acquired very quickly because there is no need to run the program in order to see them. Insights gathered during the static properties analysis can indicate whether a deeper investigation using more comprehensive techniques is necessary and determine which steps should be taken next.</a:t>
            </a:r>
          </a:p>
          <a:p>
            <a:pPr algn="just"/>
            <a:r>
              <a:rPr lang="en-IN" b="1" dirty="0"/>
              <a:t>Interactive </a:t>
            </a:r>
            <a:r>
              <a:rPr lang="en-IN" b="1" dirty="0" err="1"/>
              <a:t>Behavior</a:t>
            </a:r>
            <a:r>
              <a:rPr lang="en-IN" b="1" dirty="0"/>
              <a:t> Analysis</a:t>
            </a:r>
          </a:p>
          <a:p>
            <a:pPr algn="just"/>
            <a:r>
              <a:rPr lang="en-IN" dirty="0" err="1"/>
              <a:t>Behavioral</a:t>
            </a:r>
            <a:r>
              <a:rPr lang="en-IN" dirty="0"/>
              <a:t> analysis is used to observe and interact with a malware sample running in a lab. Analysts seek to understand the sample’s registry, file system, process and network activities. They may also conduct </a:t>
            </a:r>
            <a:r>
              <a:rPr lang="en-IN" dirty="0">
                <a:hlinkClick r:id="rId2"/>
              </a:rPr>
              <a:t>memory forensics</a:t>
            </a:r>
            <a:r>
              <a:rPr lang="en-IN" dirty="0"/>
              <a:t> to learn how the malware uses memory. If the analysts suspect that the malware has a certain capability, they can set up a simulation to test their theory.</a:t>
            </a:r>
          </a:p>
          <a:p>
            <a:pPr algn="just"/>
            <a:r>
              <a:rPr lang="en-IN" dirty="0" err="1"/>
              <a:t>Behavioral</a:t>
            </a:r>
            <a:r>
              <a:rPr lang="en-IN" dirty="0"/>
              <a:t> analysis requires a creative analyst with advanced skills. The process is time-consuming and complicated and cannot be performed effectively without automated tools.</a:t>
            </a:r>
          </a:p>
          <a:p>
            <a:pPr algn="just"/>
            <a:r>
              <a:rPr lang="en-IN" b="1" dirty="0"/>
              <a:t>Fully Automated Analysis</a:t>
            </a:r>
          </a:p>
          <a:p>
            <a:pPr algn="just"/>
            <a:r>
              <a:rPr lang="en-IN" dirty="0"/>
              <a:t>Fully automated analysis quickly and simply assesses suspicious files. The analysis can determine potential repercussions if the malware were to infiltrate the network and then produce an easy-to-read report that provides fast answers for security teams. Fully automated analysis is the best way to process malware at scale.</a:t>
            </a:r>
          </a:p>
          <a:p>
            <a:pPr algn="just"/>
            <a:r>
              <a:rPr lang="en-IN" b="1" dirty="0"/>
              <a:t>Manual Code Reversing</a:t>
            </a:r>
          </a:p>
          <a:p>
            <a:pPr algn="just"/>
            <a:r>
              <a:rPr lang="en-IN" dirty="0"/>
              <a:t>In this stage, analysts reverse-engineer code using debuggers, disassemblers, compilers and specialized tools to decode encrypted data, determine the logic behind the malware algorithm  and understand any hidden capabilities that the malware has not yet exhibited. Code reversing is a rare skill, and executing code reversals takes a great deal of time. For these reasons, malware investigations often skip this step and therefore miss out on a lot of valuable insights into the nature of the malware</a:t>
            </a:r>
            <a:r>
              <a:rPr lang="en-IN" dirty="0" smtClean="0"/>
              <a:t>.</a:t>
            </a:r>
            <a:endParaRPr lang="en-IN" dirty="0"/>
          </a:p>
        </p:txBody>
      </p:sp>
    </p:spTree>
    <p:extLst>
      <p:ext uri="{BB962C8B-B14F-4D97-AF65-F5344CB8AC3E}">
        <p14:creationId xmlns:p14="http://schemas.microsoft.com/office/powerpoint/2010/main" val="342340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a:t>
            </a:r>
            <a:r>
              <a:rPr lang="en-IN" dirty="0" smtClean="0"/>
              <a:t>orensic Importance </a:t>
            </a:r>
            <a:br>
              <a:rPr lang="en-IN" dirty="0" smtClean="0"/>
            </a:br>
            <a:r>
              <a:rPr lang="en-IN" dirty="0" smtClean="0"/>
              <a:t>of Malware </a:t>
            </a:r>
            <a:r>
              <a:rPr lang="en-IN" dirty="0"/>
              <a:t>Analysis</a:t>
            </a:r>
            <a:endParaRPr lang="en-US" dirty="0"/>
          </a:p>
        </p:txBody>
      </p:sp>
      <p:sp>
        <p:nvSpPr>
          <p:cNvPr id="3" name="Content Placeholder 2"/>
          <p:cNvSpPr>
            <a:spLocks noGrp="1"/>
          </p:cNvSpPr>
          <p:nvPr>
            <p:ph idx="1"/>
          </p:nvPr>
        </p:nvSpPr>
        <p:spPr>
          <a:xfrm>
            <a:off x="3670479" y="296214"/>
            <a:ext cx="7984901" cy="6426558"/>
          </a:xfrm>
        </p:spPr>
        <p:txBody>
          <a:bodyPr>
            <a:normAutofit/>
          </a:bodyPr>
          <a:lstStyle/>
          <a:p>
            <a:pPr algn="just" fontAlgn="base"/>
            <a:r>
              <a:rPr lang="en-IN" dirty="0"/>
              <a:t>The genesis of computer viruses started in early 1980s when some researchers came up with self-replicating computer programs. In 1984 Dr. Cohen provided a definition for computer viruses saying, “A virus is program that’s ready to infect other programs by modifying them to incorporate a possibly evolved copy of itself”. </a:t>
            </a:r>
            <a:endParaRPr lang="en-IN" dirty="0" smtClean="0"/>
          </a:p>
          <a:p>
            <a:pPr algn="just" fontAlgn="base"/>
            <a:r>
              <a:rPr lang="en-IN" dirty="0" smtClean="0"/>
              <a:t>This </a:t>
            </a:r>
            <a:r>
              <a:rPr lang="en-IN" dirty="0"/>
              <a:t>definition is predicated on the </a:t>
            </a:r>
            <a:r>
              <a:rPr lang="en-IN" dirty="0" err="1"/>
              <a:t>behavior</a:t>
            </a:r>
            <a:r>
              <a:rPr lang="en-IN" dirty="0"/>
              <a:t> of programs of that period, was appropriate. </a:t>
            </a:r>
            <a:endParaRPr lang="en-IN" dirty="0" smtClean="0"/>
          </a:p>
          <a:p>
            <a:pPr algn="just" fontAlgn="base"/>
            <a:r>
              <a:rPr lang="en-IN" dirty="0" smtClean="0"/>
              <a:t>However</a:t>
            </a:r>
            <a:r>
              <a:rPr lang="en-IN" dirty="0"/>
              <a:t>, overtime viruses have evolved into dozens of various categories and are now termed collectively as malware rather than just virus. an epidemic is now simply considered together category of malware.</a:t>
            </a:r>
          </a:p>
          <a:p>
            <a:pPr algn="just" fontAlgn="base"/>
            <a:r>
              <a:rPr lang="en-IN" dirty="0"/>
              <a:t>Malware is brief for Malicious Software. it’s software that’s specially designed to harm computer data in how or the opposite. Malware have evolved with technology &amp; has taken full advantage of latest technological developments .</a:t>
            </a:r>
          </a:p>
          <a:p>
            <a:pPr algn="just" fontAlgn="base"/>
            <a:r>
              <a:rPr lang="en-IN" dirty="0"/>
              <a:t>Malware consists of programming (code, scripts, active content, and other software) designed to disrupt or deny operations, gather information that results in loss of privacy or exploitation, gain unauthorized access to system resources and other abusive </a:t>
            </a:r>
            <a:r>
              <a:rPr lang="en-IN" dirty="0" err="1"/>
              <a:t>behavior</a:t>
            </a:r>
            <a:r>
              <a:rPr lang="en-IN" dirty="0"/>
              <a:t> .</a:t>
            </a:r>
          </a:p>
          <a:p>
            <a:pPr algn="just"/>
            <a:endParaRPr lang="en-US" dirty="0"/>
          </a:p>
        </p:txBody>
      </p:sp>
    </p:spTree>
    <p:extLst>
      <p:ext uri="{BB962C8B-B14F-4D97-AF65-F5344CB8AC3E}">
        <p14:creationId xmlns:p14="http://schemas.microsoft.com/office/powerpoint/2010/main" val="408134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What is Malware Forensics?</a:t>
            </a:r>
            <a:br>
              <a:rPr lang="en-IN" b="1" dirty="0"/>
            </a:br>
            <a:endParaRPr lang="en-US" dirty="0"/>
          </a:p>
        </p:txBody>
      </p:sp>
      <p:sp>
        <p:nvSpPr>
          <p:cNvPr id="3" name="Content Placeholder 2"/>
          <p:cNvSpPr>
            <a:spLocks noGrp="1"/>
          </p:cNvSpPr>
          <p:nvPr>
            <p:ph idx="1"/>
          </p:nvPr>
        </p:nvSpPr>
        <p:spPr/>
        <p:txBody>
          <a:bodyPr/>
          <a:lstStyle/>
          <a:p>
            <a:pPr algn="just" fontAlgn="base"/>
            <a:r>
              <a:rPr lang="en-IN" dirty="0" smtClean="0"/>
              <a:t>It </a:t>
            </a:r>
            <a:r>
              <a:rPr lang="en-IN" dirty="0"/>
              <a:t>is a way of finding, </a:t>
            </a:r>
            <a:r>
              <a:rPr lang="en-IN" dirty="0" err="1"/>
              <a:t>analyzing</a:t>
            </a:r>
            <a:r>
              <a:rPr lang="en-IN" dirty="0"/>
              <a:t> &amp; investigating various properties of malware to seek out the culprits and reason for the attack. </a:t>
            </a:r>
            <a:endParaRPr lang="en-IN" dirty="0" smtClean="0"/>
          </a:p>
          <a:p>
            <a:pPr algn="just" fontAlgn="base"/>
            <a:r>
              <a:rPr lang="en-IN" dirty="0"/>
              <a:t>T</a:t>
            </a:r>
            <a:r>
              <a:rPr lang="en-IN" dirty="0" smtClean="0"/>
              <a:t>he </a:t>
            </a:r>
            <a:r>
              <a:rPr lang="en-IN" dirty="0"/>
              <a:t>method also includes tasks like checking out the malicious code, determining its entry, method of propagation, impact on the system, ports it tries to use etc. investigators conduct forensic investigation using different techniques and tools.</a:t>
            </a:r>
          </a:p>
          <a:p>
            <a:pPr algn="just"/>
            <a:endParaRPr lang="en-US" dirty="0"/>
          </a:p>
        </p:txBody>
      </p:sp>
    </p:spTree>
    <p:extLst>
      <p:ext uri="{BB962C8B-B14F-4D97-AF65-F5344CB8AC3E}">
        <p14:creationId xmlns:p14="http://schemas.microsoft.com/office/powerpoint/2010/main" val="421281015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503</TotalTime>
  <Words>2854</Words>
  <Application>Microsoft Office PowerPoint</Application>
  <PresentationFormat>Widescreen</PresentationFormat>
  <Paragraphs>344</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Corbel</vt:lpstr>
      <vt:lpstr>Wingdings 2</vt:lpstr>
      <vt:lpstr>Frame</vt:lpstr>
      <vt:lpstr>Malware Analysis &amp; Forensic    Unit 1 – Introduction </vt:lpstr>
      <vt:lpstr>Malware Definition  and Types</vt:lpstr>
      <vt:lpstr>Malware Analysis</vt:lpstr>
      <vt:lpstr>Dynamic Malware Analysis</vt:lpstr>
      <vt:lpstr>Hybrid Malware Analysis</vt:lpstr>
      <vt:lpstr>Malware Analysis Use Cases </vt:lpstr>
      <vt:lpstr>Stages of Malware Analysis </vt:lpstr>
      <vt:lpstr>Forensic Importance  of Malware Analysis</vt:lpstr>
      <vt:lpstr>What is Malware Forensics? </vt:lpstr>
      <vt:lpstr>Symptoms of Infected Systems:  Following are some symptoms of an infected system- </vt:lpstr>
      <vt:lpstr>Different ways Malware can get into system:</vt:lpstr>
      <vt:lpstr>Prerequisites for Malware Analysis: </vt:lpstr>
      <vt:lpstr>Various Malware Analysis technique</vt:lpstr>
      <vt:lpstr>Malware Behaviour </vt:lpstr>
      <vt:lpstr>Key behaviors of various types of malware</vt:lpstr>
      <vt:lpstr>Continue… </vt:lpstr>
      <vt:lpstr>Continue… </vt:lpstr>
      <vt:lpstr>Continue… </vt:lpstr>
      <vt:lpstr>Continue… </vt:lpstr>
      <vt:lpstr>Continue… </vt:lpstr>
      <vt:lpstr>Continue…</vt:lpstr>
      <vt:lpstr>Continue…</vt:lpstr>
      <vt:lpstr>Continue…</vt:lpstr>
      <vt:lpstr>Setting Malware Analysis Lab</vt:lpstr>
      <vt:lpstr>Static Analysis </vt:lpstr>
      <vt:lpstr>Hashing</vt:lpstr>
      <vt:lpstr>Finding Strings </vt:lpstr>
      <vt:lpstr>Decoding Obfuscated strings using FLOSS</vt:lpstr>
      <vt:lpstr>PE Files Headers and Sections  </vt:lpstr>
      <vt:lpstr>PE View</vt:lpstr>
      <vt:lpstr>Linked Library and Functions </vt:lpstr>
      <vt:lpstr>Dependency Walker</vt:lpstr>
      <vt:lpstr>Dependency Walker</vt:lpstr>
      <vt:lpstr>CFF Explorer </vt:lpstr>
      <vt:lpstr>Resource Hacker</vt:lpstr>
      <vt:lpstr>Malware Signature and Clam AV Virus Signature </vt:lpstr>
      <vt:lpstr>Yara Signature </vt:lpstr>
      <vt:lpstr>Dynamic Analysis </vt:lpstr>
      <vt:lpstr>Sandboxes </vt:lpstr>
      <vt:lpstr>Continue… </vt:lpstr>
      <vt:lpstr>Sandbox Features </vt:lpstr>
      <vt:lpstr>Running and Monitoring a Malware </vt:lpstr>
      <vt:lpstr>Process Monitor </vt:lpstr>
      <vt:lpstr>Process Explorer </vt:lpstr>
      <vt:lpstr>RegShot</vt:lpstr>
      <vt:lpstr>Why Use Regshot?</vt:lpstr>
      <vt:lpstr>Using Regshot </vt:lpstr>
      <vt:lpstr>Faking a Network </vt:lpstr>
      <vt:lpstr>Using Wireshark packet Analysis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&amp; Forensic    Unit 1 – Introduction </dc:title>
  <dc:creator>Happy Mistry</dc:creator>
  <cp:lastModifiedBy>Happy Mistry</cp:lastModifiedBy>
  <cp:revision>141</cp:revision>
  <dcterms:created xsi:type="dcterms:W3CDTF">2023-01-01T01:44:18Z</dcterms:created>
  <dcterms:modified xsi:type="dcterms:W3CDTF">2023-01-01T22:49:44Z</dcterms:modified>
</cp:coreProperties>
</file>