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08-Apr-23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08-Apr-23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ex-rays.com/products/i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1298448"/>
            <a:ext cx="8654603" cy="3255264"/>
          </a:xfrm>
        </p:spPr>
        <p:txBody>
          <a:bodyPr>
            <a:normAutofit/>
          </a:bodyPr>
          <a:lstStyle/>
          <a:p>
            <a:r>
              <a:rPr lang="en-IN" dirty="0"/>
              <a:t>Malware Analysis &amp; Forensic </a:t>
            </a:r>
            <a:br>
              <a:rPr lang="en-IN" dirty="0"/>
            </a:br>
            <a:r>
              <a:rPr lang="en-IN" dirty="0" smtClean="0"/>
              <a:t/>
            </a:r>
            <a:br>
              <a:rPr lang="en-IN" dirty="0" smtClean="0"/>
            </a:br>
            <a:r>
              <a:rPr lang="en-IN" dirty="0"/>
              <a:t/>
            </a:r>
            <a:br>
              <a:rPr lang="en-IN" dirty="0"/>
            </a:br>
            <a:r>
              <a:rPr lang="en-IN" sz="2900" dirty="0"/>
              <a:t>Unit </a:t>
            </a:r>
            <a:r>
              <a:rPr lang="en-IN" sz="2900" dirty="0" smtClean="0"/>
              <a:t>2  - Assembly and Reverse Engineering  </a:t>
            </a:r>
            <a:endParaRPr lang="en-US" sz="2900" dirty="0"/>
          </a:p>
        </p:txBody>
      </p:sp>
      <p:sp>
        <p:nvSpPr>
          <p:cNvPr id="3" name="Subtitle 2"/>
          <p:cNvSpPr>
            <a:spLocks noGrp="1"/>
          </p:cNvSpPr>
          <p:nvPr>
            <p:ph type="subTitle" idx="1"/>
          </p:nvPr>
        </p:nvSpPr>
        <p:spPr>
          <a:xfrm>
            <a:off x="193183" y="5056613"/>
            <a:ext cx="8222032" cy="914400"/>
          </a:xfrm>
        </p:spPr>
        <p:txBody>
          <a:bodyPr/>
          <a:lstStyle/>
          <a:p>
            <a:r>
              <a:rPr lang="en-IN" dirty="0"/>
              <a:t>Faculty Name – Ms. Hepi </a:t>
            </a:r>
            <a:r>
              <a:rPr lang="en-IN" dirty="0" smtClean="0"/>
              <a:t>Suthar</a:t>
            </a:r>
            <a:endParaRPr lang="en-US" dirty="0"/>
          </a:p>
        </p:txBody>
      </p:sp>
    </p:spTree>
    <p:extLst>
      <p:ext uri="{BB962C8B-B14F-4D97-AF65-F5344CB8AC3E}">
        <p14:creationId xmlns:p14="http://schemas.microsoft.com/office/powerpoint/2010/main" val="187364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x86</a:t>
            </a:r>
            <a:endParaRPr lang="en-US" dirty="0"/>
          </a:p>
        </p:txBody>
      </p:sp>
      <p:sp>
        <p:nvSpPr>
          <p:cNvPr id="3" name="Content Placeholder 2"/>
          <p:cNvSpPr>
            <a:spLocks noGrp="1"/>
          </p:cNvSpPr>
          <p:nvPr>
            <p:ph idx="1"/>
          </p:nvPr>
        </p:nvSpPr>
        <p:spPr>
          <a:xfrm>
            <a:off x="3554570" y="514414"/>
            <a:ext cx="8178084" cy="5820027"/>
          </a:xfrm>
        </p:spPr>
        <p:txBody>
          <a:bodyPr>
            <a:normAutofit/>
          </a:bodyPr>
          <a:lstStyle/>
          <a:p>
            <a:pPr algn="just"/>
            <a:r>
              <a:rPr lang="en-IN" dirty="0"/>
              <a:t>This guide describes the basics of 32-bit x86 assembly language programming, covering a small but useful subset of the available instructions and assembler directives. </a:t>
            </a:r>
            <a:endParaRPr lang="en-IN" dirty="0" smtClean="0"/>
          </a:p>
          <a:p>
            <a:pPr algn="just"/>
            <a:r>
              <a:rPr lang="en-IN" dirty="0" smtClean="0"/>
              <a:t>There </a:t>
            </a:r>
            <a:r>
              <a:rPr lang="en-IN" dirty="0"/>
              <a:t>are several different assembly languages for generating x86 machine code. The one we will use in CS216 is the Microsoft Macro Assembler (MASM) assembler. </a:t>
            </a:r>
            <a:endParaRPr lang="en-IN" dirty="0" smtClean="0"/>
          </a:p>
          <a:p>
            <a:pPr algn="just"/>
            <a:r>
              <a:rPr lang="en-IN" dirty="0" smtClean="0"/>
              <a:t>MASM </a:t>
            </a:r>
            <a:r>
              <a:rPr lang="en-IN" dirty="0"/>
              <a:t>uses the standard Intel syntax for writing x86 assembly code.</a:t>
            </a:r>
          </a:p>
          <a:p>
            <a:pPr algn="just"/>
            <a:r>
              <a:rPr lang="en-IN" dirty="0"/>
              <a:t>The full x86 instruction set is large and complex (Intel's x86 instruction set manuals comprise over 2900 pages), and we do not cover it all in this guide. For example, there is a 16-bit subset of the x86 instruction set. </a:t>
            </a:r>
            <a:endParaRPr lang="en-IN" dirty="0" smtClean="0"/>
          </a:p>
          <a:p>
            <a:pPr algn="just"/>
            <a:r>
              <a:rPr lang="en-IN" dirty="0" smtClean="0"/>
              <a:t>Using </a:t>
            </a:r>
            <a:r>
              <a:rPr lang="en-IN" dirty="0"/>
              <a:t>the 16-bit programming model can be quite complex. It has a segmented memory model, more restrictions on register usage, and so on. </a:t>
            </a:r>
            <a:endParaRPr lang="en-IN" dirty="0" smtClean="0"/>
          </a:p>
          <a:p>
            <a:pPr algn="just"/>
            <a:r>
              <a:rPr lang="en-IN" dirty="0" smtClean="0"/>
              <a:t>In </a:t>
            </a:r>
            <a:r>
              <a:rPr lang="en-IN" dirty="0"/>
              <a:t>this guide, we will limit our attention to more modern aspects of x86 programming, and delve into the instruction set only in enough detail to get a basic feel for x86 programming</a:t>
            </a:r>
            <a:r>
              <a:rPr lang="en-IN" dirty="0" smtClean="0"/>
              <a:t>.</a:t>
            </a:r>
            <a:endParaRPr lang="en-IN" dirty="0"/>
          </a:p>
        </p:txBody>
      </p:sp>
    </p:spTree>
    <p:extLst>
      <p:ext uri="{BB962C8B-B14F-4D97-AF65-F5344CB8AC3E}">
        <p14:creationId xmlns:p14="http://schemas.microsoft.com/office/powerpoint/2010/main" val="2228676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x86 Assembly &amp; CPU Registers  </a:t>
            </a:r>
            <a:endParaRPr lang="en-US" dirty="0"/>
          </a:p>
        </p:txBody>
      </p:sp>
      <p:sp>
        <p:nvSpPr>
          <p:cNvPr id="3" name="Content Placeholder 2"/>
          <p:cNvSpPr>
            <a:spLocks noGrp="1"/>
          </p:cNvSpPr>
          <p:nvPr>
            <p:ph idx="1"/>
          </p:nvPr>
        </p:nvSpPr>
        <p:spPr>
          <a:xfrm>
            <a:off x="3593206" y="115910"/>
            <a:ext cx="8062174" cy="6581104"/>
          </a:xfrm>
        </p:spPr>
        <p:txBody>
          <a:bodyPr>
            <a:normAutofit fontScale="92500" lnSpcReduction="10000"/>
          </a:bodyPr>
          <a:lstStyle/>
          <a:p>
            <a:pPr algn="just"/>
            <a:r>
              <a:rPr lang="en-IN" dirty="0"/>
              <a:t>Modern (</a:t>
            </a:r>
            <a:r>
              <a:rPr lang="en-IN" dirty="0" err="1"/>
              <a:t>i.e</a:t>
            </a:r>
            <a:r>
              <a:rPr lang="en-IN" dirty="0"/>
              <a:t> 386 and beyond) x86 processors have eight 32-bit general purpose registers, as depicted in Figure 1. </a:t>
            </a:r>
            <a:endParaRPr lang="en-IN" dirty="0" smtClean="0"/>
          </a:p>
          <a:p>
            <a:pPr algn="just"/>
            <a:r>
              <a:rPr lang="en-IN" dirty="0" smtClean="0"/>
              <a:t>The </a:t>
            </a:r>
            <a:r>
              <a:rPr lang="en-IN" dirty="0"/>
              <a:t>register names are mostly historical. For example, EAX used to be called the accumulator since it was used by a number of arithmetic operations, and ECX was known as the counter since it was used to hold a loop index. Whereas most of the registers have lost their special purposes in the modern instruction set, by convention, two are reserved for special purposes — the stack pointer (ESP) and the base pointer (EBP).</a:t>
            </a:r>
          </a:p>
          <a:p>
            <a:pPr algn="just"/>
            <a:endParaRPr lang="en-IN" dirty="0"/>
          </a:p>
          <a:p>
            <a:pPr algn="just"/>
            <a:r>
              <a:rPr lang="en-IN" dirty="0"/>
              <a:t>For the EAX, EBX, ECX, and EDX registers, subsections may be used. For example, the least significant 2 bytes of EAX can be treated as a 16-bit register called AX. The least significant byte of AX can be used as a single 8-bit register called AL, while the most significant byte of AX can be used as a single 8-bit register called AH. </a:t>
            </a:r>
            <a:endParaRPr lang="en-IN" dirty="0" smtClean="0"/>
          </a:p>
          <a:p>
            <a:pPr algn="just"/>
            <a:r>
              <a:rPr lang="en-IN" dirty="0" smtClean="0"/>
              <a:t>These </a:t>
            </a:r>
            <a:r>
              <a:rPr lang="en-IN" dirty="0"/>
              <a:t>names refer to the same physical register. When a two-byte quantity is placed into DX, the update affects the value of DH, DL, and EDX. These sub-registers are mainly hold-overs from older, 16-bit versions of the instruction set. However, they are sometimes convenient when dealing with data that are smaller than 32-bits (e.g. 1-byte ASCII characters).</a:t>
            </a:r>
          </a:p>
          <a:p>
            <a:pPr algn="just"/>
            <a:endParaRPr lang="en-IN" dirty="0"/>
          </a:p>
          <a:p>
            <a:pPr algn="just"/>
            <a:r>
              <a:rPr lang="en-IN" dirty="0"/>
              <a:t>When referring to registers in assembly language, the names are not case-sensitive. For example, the names EAX and </a:t>
            </a:r>
            <a:r>
              <a:rPr lang="en-IN" dirty="0" err="1"/>
              <a:t>eax</a:t>
            </a:r>
            <a:r>
              <a:rPr lang="en-IN" dirty="0"/>
              <a:t> refer to the same register.</a:t>
            </a:r>
            <a:endParaRPr lang="en-US" dirty="0"/>
          </a:p>
        </p:txBody>
      </p:sp>
      <p:pic>
        <p:nvPicPr>
          <p:cNvPr id="5" name="Picture 4"/>
          <p:cNvPicPr>
            <a:picLocks noChangeAspect="1"/>
          </p:cNvPicPr>
          <p:nvPr/>
        </p:nvPicPr>
        <p:blipFill>
          <a:blip r:embed="rId2"/>
          <a:stretch>
            <a:fillRect/>
          </a:stretch>
        </p:blipFill>
        <p:spPr>
          <a:xfrm>
            <a:off x="0" y="115909"/>
            <a:ext cx="3660571" cy="3850784"/>
          </a:xfrm>
          <a:prstGeom prst="rect">
            <a:avLst/>
          </a:prstGeom>
        </p:spPr>
      </p:pic>
    </p:spTree>
    <p:extLst>
      <p:ext uri="{BB962C8B-B14F-4D97-AF65-F5344CB8AC3E}">
        <p14:creationId xmlns:p14="http://schemas.microsoft.com/office/powerpoint/2010/main" val="329155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 of stack</a:t>
            </a:r>
            <a:endParaRPr lang="en-US" dirty="0"/>
          </a:p>
        </p:txBody>
      </p:sp>
      <p:sp>
        <p:nvSpPr>
          <p:cNvPr id="3" name="Content Placeholder 2"/>
          <p:cNvSpPr>
            <a:spLocks noGrp="1"/>
          </p:cNvSpPr>
          <p:nvPr>
            <p:ph idx="1"/>
          </p:nvPr>
        </p:nvSpPr>
        <p:spPr>
          <a:xfrm>
            <a:off x="3490175" y="167425"/>
            <a:ext cx="8229599" cy="6593983"/>
          </a:xfrm>
        </p:spPr>
        <p:txBody>
          <a:bodyPr>
            <a:normAutofit fontScale="92500" lnSpcReduction="10000"/>
          </a:bodyPr>
          <a:lstStyle/>
          <a:p>
            <a:pPr algn="just"/>
            <a:r>
              <a:rPr lang="en-IN" dirty="0"/>
              <a:t>Generally speaking, a </a:t>
            </a:r>
            <a:r>
              <a:rPr lang="en-IN" b="1" dirty="0"/>
              <a:t>stack</a:t>
            </a:r>
            <a:r>
              <a:rPr lang="en-IN" dirty="0"/>
              <a:t> is a data structure that stores data values contiguously in memory. Unlike an array, however, you access (read or write) data only at the "top" of the stack. To read from the stack is said "</a:t>
            </a:r>
            <a:r>
              <a:rPr lang="en-IN" b="1" dirty="0"/>
              <a:t>to pop</a:t>
            </a:r>
            <a:r>
              <a:rPr lang="en-IN" dirty="0"/>
              <a:t>" and to write to the stack is said "</a:t>
            </a:r>
            <a:r>
              <a:rPr lang="en-IN" b="1" dirty="0"/>
              <a:t>to push</a:t>
            </a:r>
            <a:r>
              <a:rPr lang="en-IN" dirty="0"/>
              <a:t>". A stack is also known as a LIFO queue (Last In First Out) since values are popped from the stack in </a:t>
            </a:r>
            <a:r>
              <a:rPr lang="en-IN" i="1" dirty="0"/>
              <a:t>the reverse order</a:t>
            </a:r>
            <a:r>
              <a:rPr lang="en-IN" dirty="0"/>
              <a:t> that they are pushed onto it (think of how you pile up plates on a table). Popped data disappears from the stack.</a:t>
            </a:r>
          </a:p>
          <a:p>
            <a:pPr algn="just"/>
            <a:r>
              <a:rPr lang="en-IN" dirty="0"/>
              <a:t>All x86 architectures use a stack as a temporary storage area in RAM that allows the processor to quickly store and retrieve data in memory. The current top of the stack is pointed to by the </a:t>
            </a:r>
            <a:r>
              <a:rPr lang="en-IN" b="1" dirty="0" err="1"/>
              <a:t>esp</a:t>
            </a:r>
            <a:r>
              <a:rPr lang="en-IN" dirty="0"/>
              <a:t> register. The stack "grows" downward, from high to low memory addresses, so values recently pushed onto the stack are located in memory addresses </a:t>
            </a:r>
            <a:r>
              <a:rPr lang="en-IN" i="1" dirty="0"/>
              <a:t>above</a:t>
            </a:r>
            <a:r>
              <a:rPr lang="en-IN" dirty="0"/>
              <a:t> the </a:t>
            </a:r>
            <a:r>
              <a:rPr lang="en-IN" dirty="0" err="1"/>
              <a:t>esp</a:t>
            </a:r>
            <a:r>
              <a:rPr lang="en-IN" dirty="0"/>
              <a:t> pointer. No register specifically points to the bottom of the stack, although most operating systems monitor the stack bounds to detect both "underflow" (popping an empty stack) and "overflow" (pushing too much information on the stack) conditions.</a:t>
            </a:r>
          </a:p>
          <a:p>
            <a:pPr algn="just"/>
            <a:r>
              <a:rPr lang="en-IN" dirty="0"/>
              <a:t>When a value is popped off the stack, the value remains sitting in memory until overwritten. However, you should never rely on the content of memory addresses below </a:t>
            </a:r>
            <a:r>
              <a:rPr lang="en-IN" dirty="0" err="1"/>
              <a:t>esp</a:t>
            </a:r>
            <a:r>
              <a:rPr lang="en-IN" dirty="0"/>
              <a:t>, because other functions may overwrite these values without your knowledge.</a:t>
            </a:r>
          </a:p>
          <a:p>
            <a:pPr algn="just"/>
            <a:r>
              <a:rPr lang="en-IN" dirty="0"/>
              <a:t>Users of Windows ME, 98, 95, 3.1 (and earlier) may fondly remember the infamous "Blue Screen of Death" -- that was sometimes caused by a stack overflow exception. This occurs when too much data is written to the stack, and the stack "grows" beyond its limits. Modern operating systems use better bounds-checking and error recovery to reduce the occurrence of stack overflows, and to maintain system stability after one has occurred</a:t>
            </a:r>
            <a:r>
              <a:rPr lang="en-IN" dirty="0" smtClean="0"/>
              <a:t>.</a:t>
            </a:r>
            <a:endParaRPr lang="en-IN" dirty="0"/>
          </a:p>
        </p:txBody>
      </p:sp>
      <p:sp>
        <p:nvSpPr>
          <p:cNvPr id="4" name="Rectangle 3"/>
          <p:cNvSpPr/>
          <p:nvPr/>
        </p:nvSpPr>
        <p:spPr>
          <a:xfrm>
            <a:off x="0" y="5471030"/>
            <a:ext cx="3200401" cy="1477328"/>
          </a:xfrm>
          <a:prstGeom prst="rect">
            <a:avLst/>
          </a:prstGeom>
        </p:spPr>
        <p:txBody>
          <a:bodyPr wrap="square">
            <a:spAutoFit/>
          </a:bodyPr>
          <a:lstStyle/>
          <a:p>
            <a:r>
              <a:rPr lang="en-US" dirty="0"/>
              <a:t>https://en.wikibooks.org/wiki/X86_Disassembly/The_Stack#:~:text=All%20x86%20architectures%20use%20a,to%20by%20the%20esp%20register.</a:t>
            </a:r>
          </a:p>
        </p:txBody>
      </p:sp>
    </p:spTree>
    <p:extLst>
      <p:ext uri="{BB962C8B-B14F-4D97-AF65-F5344CB8AC3E}">
        <p14:creationId xmlns:p14="http://schemas.microsoft.com/office/powerpoint/2010/main" val="1583062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IDA Pro with its functions and features </a:t>
            </a:r>
            <a:endParaRPr lang="en-US" dirty="0"/>
          </a:p>
        </p:txBody>
      </p:sp>
      <p:sp>
        <p:nvSpPr>
          <p:cNvPr id="3" name="Content Placeholder 2"/>
          <p:cNvSpPr>
            <a:spLocks noGrp="1"/>
          </p:cNvSpPr>
          <p:nvPr>
            <p:ph idx="1"/>
          </p:nvPr>
        </p:nvSpPr>
        <p:spPr/>
        <p:txBody>
          <a:bodyPr/>
          <a:lstStyle/>
          <a:p>
            <a:pPr algn="just"/>
            <a:r>
              <a:rPr lang="en-IN" u="sng" dirty="0">
                <a:hlinkClick r:id="rId2"/>
              </a:rPr>
              <a:t>IDA Pro</a:t>
            </a:r>
            <a:r>
              <a:rPr lang="en-IN" dirty="0"/>
              <a:t>, an Interactive Disassembler, is a disassembler for computer programs that generates assembly language source code from an executable or a program. </a:t>
            </a:r>
            <a:endParaRPr lang="en-IN" dirty="0" smtClean="0"/>
          </a:p>
          <a:p>
            <a:pPr algn="just"/>
            <a:r>
              <a:rPr lang="en-IN" dirty="0" smtClean="0"/>
              <a:t>IDA </a:t>
            </a:r>
            <a:r>
              <a:rPr lang="en-IN" dirty="0"/>
              <a:t>Pro enables the disassembly of an entire program and performs tasks such as function discovery, stack analysis, local variable identification, in order to understand (or change) its functionality.</a:t>
            </a:r>
            <a:endParaRPr lang="en-US" dirty="0"/>
          </a:p>
        </p:txBody>
      </p:sp>
      <p:sp>
        <p:nvSpPr>
          <p:cNvPr id="4" name="Rectangle 3"/>
          <p:cNvSpPr/>
          <p:nvPr/>
        </p:nvSpPr>
        <p:spPr>
          <a:xfrm>
            <a:off x="128788" y="6488668"/>
            <a:ext cx="6915955" cy="369332"/>
          </a:xfrm>
          <a:prstGeom prst="rect">
            <a:avLst/>
          </a:prstGeom>
        </p:spPr>
        <p:txBody>
          <a:bodyPr wrap="square">
            <a:spAutoFit/>
          </a:bodyPr>
          <a:lstStyle/>
          <a:p>
            <a:r>
              <a:rPr lang="en-US" dirty="0"/>
              <a:t>https://resources.infosecinstitute.com/topic/basics-of-ida-pro-2/</a:t>
            </a:r>
          </a:p>
        </p:txBody>
      </p:sp>
    </p:spTree>
    <p:extLst>
      <p:ext uri="{BB962C8B-B14F-4D97-AF65-F5344CB8AC3E}">
        <p14:creationId xmlns:p14="http://schemas.microsoft.com/office/powerpoint/2010/main" val="18270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Understanding of C code construct in Assembly </a:t>
            </a:r>
            <a:endParaRPr lang="en-US" dirty="0"/>
          </a:p>
        </p:txBody>
      </p:sp>
      <p:sp>
        <p:nvSpPr>
          <p:cNvPr id="3" name="Content Placeholder 2"/>
          <p:cNvSpPr>
            <a:spLocks noGrp="1"/>
          </p:cNvSpPr>
          <p:nvPr>
            <p:ph idx="1"/>
          </p:nvPr>
        </p:nvSpPr>
        <p:spPr/>
        <p:txBody>
          <a:bodyPr/>
          <a:lstStyle/>
          <a:p>
            <a:pPr algn="just"/>
            <a:r>
              <a:rPr lang="en-IN" dirty="0"/>
              <a:t>Reverse engineering analysts have a good grasp of C code language and how it’s converted into assembly listings. </a:t>
            </a:r>
            <a:endParaRPr lang="en-IN" dirty="0" smtClean="0"/>
          </a:p>
          <a:p>
            <a:pPr algn="just"/>
            <a:r>
              <a:rPr lang="en-IN" dirty="0" smtClean="0"/>
              <a:t>C </a:t>
            </a:r>
            <a:r>
              <a:rPr lang="en-IN" dirty="0"/>
              <a:t>code was designed to function as a short form of assembly language, which, despite being time-consuming to code, had inherent efficiencies. C code was able to capitalize on some of these efficiencies by employing code constructs. </a:t>
            </a:r>
          </a:p>
          <a:p>
            <a:pPr algn="just"/>
            <a:r>
              <a:rPr lang="en-IN" dirty="0"/>
              <a:t>This article is an overview of C code in assembly, including variables and “if” statements, “for” and “while” loops, switch statements, arrays, </a:t>
            </a:r>
            <a:r>
              <a:rPr lang="en-IN" dirty="0" err="1"/>
              <a:t>structs</a:t>
            </a:r>
            <a:r>
              <a:rPr lang="en-IN" dirty="0"/>
              <a:t>, linked lists, stacks and heaps.</a:t>
            </a:r>
          </a:p>
          <a:p>
            <a:pPr algn="just"/>
            <a:endParaRPr lang="en-US" dirty="0"/>
          </a:p>
        </p:txBody>
      </p:sp>
      <p:sp>
        <p:nvSpPr>
          <p:cNvPr id="4" name="Rectangle 3"/>
          <p:cNvSpPr/>
          <p:nvPr/>
        </p:nvSpPr>
        <p:spPr>
          <a:xfrm>
            <a:off x="90152" y="6312674"/>
            <a:ext cx="10238704" cy="369332"/>
          </a:xfrm>
          <a:prstGeom prst="rect">
            <a:avLst/>
          </a:prstGeom>
        </p:spPr>
        <p:txBody>
          <a:bodyPr wrap="square">
            <a:spAutoFit/>
          </a:bodyPr>
          <a:lstStyle/>
          <a:p>
            <a:r>
              <a:rPr lang="en-US" dirty="0"/>
              <a:t>https://thebitexplorer.com/recognizing-c-code-constructs-in-assembly-real-malware-examples-part1/</a:t>
            </a:r>
          </a:p>
        </p:txBody>
      </p:sp>
    </p:spTree>
    <p:extLst>
      <p:ext uri="{BB962C8B-B14F-4D97-AF65-F5344CB8AC3E}">
        <p14:creationId xmlns:p14="http://schemas.microsoft.com/office/powerpoint/2010/main" val="48029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Analysing Malicious windows Programs.</a:t>
            </a:r>
            <a:endParaRPr lang="en-US" dirty="0"/>
          </a:p>
        </p:txBody>
      </p:sp>
      <p:sp>
        <p:nvSpPr>
          <p:cNvPr id="3" name="Content Placeholder 2"/>
          <p:cNvSpPr>
            <a:spLocks noGrp="1"/>
          </p:cNvSpPr>
          <p:nvPr>
            <p:ph idx="1"/>
          </p:nvPr>
        </p:nvSpPr>
        <p:spPr>
          <a:xfrm>
            <a:off x="3667562" y="331604"/>
            <a:ext cx="7654861" cy="6185648"/>
          </a:xfrm>
        </p:spPr>
        <p:txBody>
          <a:bodyPr>
            <a:normAutofit fontScale="92500" lnSpcReduction="20000"/>
          </a:bodyPr>
          <a:lstStyle/>
          <a:p>
            <a:pPr algn="just"/>
            <a:r>
              <a:rPr lang="en-IN" dirty="0"/>
              <a:t>Obtain the program: Obtain a copy of the suspicious program in question. You can use various methods like downloading it from a website, extracting it from a file, or retrieving it from a network.</a:t>
            </a:r>
          </a:p>
          <a:p>
            <a:pPr algn="just"/>
            <a:r>
              <a:rPr lang="en-IN" dirty="0"/>
              <a:t>Perform static analysis: Static analysis involves examining the program's code and metadata without executing it. Some techniques used in static analysis include disassembly, </a:t>
            </a:r>
            <a:r>
              <a:rPr lang="en-IN" dirty="0" err="1"/>
              <a:t>decompilation</a:t>
            </a:r>
            <a:r>
              <a:rPr lang="en-IN" dirty="0"/>
              <a:t>, and hex editing.</a:t>
            </a:r>
          </a:p>
          <a:p>
            <a:pPr algn="just"/>
            <a:r>
              <a:rPr lang="en-IN" dirty="0"/>
              <a:t>Perform dynamic analysis: Dynamic analysis involves running the program in a controlled environment to observe its </a:t>
            </a:r>
            <a:r>
              <a:rPr lang="en-IN" dirty="0" err="1"/>
              <a:t>behavior</a:t>
            </a:r>
            <a:r>
              <a:rPr lang="en-IN" dirty="0"/>
              <a:t>. Tools like sandboxing, virtual machines, and debuggers can be used for dynamic analysis.</a:t>
            </a:r>
          </a:p>
          <a:p>
            <a:pPr algn="just"/>
            <a:r>
              <a:rPr lang="en-IN" dirty="0"/>
              <a:t>Identify </a:t>
            </a:r>
            <a:r>
              <a:rPr lang="en-IN" dirty="0" err="1"/>
              <a:t>behavior</a:t>
            </a:r>
            <a:r>
              <a:rPr lang="en-IN" dirty="0"/>
              <a:t>: Observe the program's </a:t>
            </a:r>
            <a:r>
              <a:rPr lang="en-IN" dirty="0" err="1"/>
              <a:t>behavior</a:t>
            </a:r>
            <a:r>
              <a:rPr lang="en-IN" dirty="0"/>
              <a:t> during execution, including its network activity, system calls, file system activity, and memory usage.</a:t>
            </a:r>
          </a:p>
          <a:p>
            <a:pPr algn="just"/>
            <a:r>
              <a:rPr lang="en-IN" dirty="0"/>
              <a:t>Check for indicators of compromise: </a:t>
            </a:r>
            <a:r>
              <a:rPr lang="en-IN" dirty="0" err="1"/>
              <a:t>Analyze</a:t>
            </a:r>
            <a:r>
              <a:rPr lang="en-IN" dirty="0"/>
              <a:t> the results of static and dynamic analysis to identify indicators of compromise like file hashes, IP addresses, domains, and other metadata.</a:t>
            </a:r>
          </a:p>
          <a:p>
            <a:pPr algn="just"/>
            <a:r>
              <a:rPr lang="en-IN" dirty="0"/>
              <a:t>Reverse engineer the code: Use reverse engineering techniques to </a:t>
            </a:r>
            <a:r>
              <a:rPr lang="en-IN" dirty="0" err="1"/>
              <a:t>analyze</a:t>
            </a:r>
            <a:r>
              <a:rPr lang="en-IN" dirty="0"/>
              <a:t> the program's code and identify any vulnerabilities or exploits.</a:t>
            </a:r>
          </a:p>
          <a:p>
            <a:pPr algn="just"/>
            <a:r>
              <a:rPr lang="en-IN" dirty="0"/>
              <a:t>Develop countermeasures: Develop and implement countermeasures like firewalls, intrusion detection systems, and antivirus software to prevent future attacks.</a:t>
            </a:r>
          </a:p>
          <a:p>
            <a:pPr algn="just"/>
            <a:r>
              <a:rPr lang="en-IN" dirty="0"/>
              <a:t>These steps are just a general guideline, and the process of </a:t>
            </a:r>
            <a:r>
              <a:rPr lang="en-IN" dirty="0" err="1"/>
              <a:t>analyzing</a:t>
            </a:r>
            <a:r>
              <a:rPr lang="en-IN" dirty="0"/>
              <a:t> malicious Windows programs can be complex and time-consuming. It is best to consult with an expert in the field for assistance</a:t>
            </a:r>
            <a:r>
              <a:rPr lang="en-IN" dirty="0" smtClean="0"/>
              <a:t>.</a:t>
            </a:r>
            <a:endParaRPr lang="en-IN" dirty="0"/>
          </a:p>
        </p:txBody>
      </p:sp>
    </p:spTree>
    <p:extLst>
      <p:ext uri="{BB962C8B-B14F-4D97-AF65-F5344CB8AC3E}">
        <p14:creationId xmlns:p14="http://schemas.microsoft.com/office/powerpoint/2010/main" val="2041231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Live Memory Analysis using Volatility </a:t>
            </a:r>
            <a:endParaRPr lang="en-US" dirty="0"/>
          </a:p>
        </p:txBody>
      </p:sp>
      <p:sp>
        <p:nvSpPr>
          <p:cNvPr id="3" name="Content Placeholder 2"/>
          <p:cNvSpPr>
            <a:spLocks noGrp="1"/>
          </p:cNvSpPr>
          <p:nvPr>
            <p:ph idx="1"/>
          </p:nvPr>
        </p:nvSpPr>
        <p:spPr>
          <a:xfrm>
            <a:off x="3567449" y="432054"/>
            <a:ext cx="8100810" cy="5984748"/>
          </a:xfrm>
        </p:spPr>
        <p:txBody>
          <a:bodyPr>
            <a:normAutofit lnSpcReduction="10000"/>
          </a:bodyPr>
          <a:lstStyle/>
          <a:p>
            <a:pPr algn="just"/>
            <a:r>
              <a:rPr lang="en-IN" dirty="0"/>
              <a:t>Volatility is an open-source memory forensics framework for incident response and malware analysis. This is a very powerful tool and we can complete lots of interactions with memory dump files, such as:</a:t>
            </a:r>
          </a:p>
          <a:p>
            <a:pPr algn="just"/>
            <a:r>
              <a:rPr lang="en-IN" dirty="0"/>
              <a:t>List all processes that were running.</a:t>
            </a:r>
          </a:p>
          <a:p>
            <a:pPr algn="just"/>
            <a:r>
              <a:rPr lang="en-IN" dirty="0"/>
              <a:t>List active and closed network connections.</a:t>
            </a:r>
          </a:p>
          <a:p>
            <a:pPr algn="just"/>
            <a:r>
              <a:rPr lang="en-IN" dirty="0"/>
              <a:t>View internet history (IE).</a:t>
            </a:r>
          </a:p>
          <a:p>
            <a:pPr algn="just"/>
            <a:r>
              <a:rPr lang="en-IN" dirty="0"/>
              <a:t>Identify files on the system and retrieve them from the memory dump.</a:t>
            </a:r>
          </a:p>
          <a:p>
            <a:pPr algn="just"/>
            <a:r>
              <a:rPr lang="en-IN" dirty="0"/>
              <a:t>Read the contents of notepad documents.</a:t>
            </a:r>
          </a:p>
          <a:p>
            <a:pPr algn="just"/>
            <a:r>
              <a:rPr lang="en-IN" dirty="0"/>
              <a:t>Retrieve commands entered into the Windows Command Prompt (CMD).</a:t>
            </a:r>
          </a:p>
          <a:p>
            <a:pPr algn="just"/>
            <a:r>
              <a:rPr lang="en-IN" dirty="0"/>
              <a:t>Scan for the presence of malware using YARA rules.</a:t>
            </a:r>
          </a:p>
          <a:p>
            <a:pPr algn="just"/>
            <a:r>
              <a:rPr lang="en-IN" dirty="0"/>
              <a:t>Retrieve screenshots and clipboard contents.</a:t>
            </a:r>
          </a:p>
          <a:p>
            <a:pPr algn="just"/>
            <a:r>
              <a:rPr lang="en-IN" dirty="0"/>
              <a:t>Retrieve hashed passwords.</a:t>
            </a:r>
          </a:p>
          <a:p>
            <a:pPr algn="just"/>
            <a:r>
              <a:rPr lang="en-IN" dirty="0"/>
              <a:t>Retrieve SSL keys and certificates.</a:t>
            </a:r>
          </a:p>
          <a:p>
            <a:pPr algn="just"/>
            <a:r>
              <a:rPr lang="en-IN" dirty="0"/>
              <a:t>If you are interested in learning more, I have provided a link to the Volatility Framework website, the Volatility Framework </a:t>
            </a:r>
            <a:r>
              <a:rPr lang="en-IN" dirty="0" err="1"/>
              <a:t>Github</a:t>
            </a:r>
            <a:r>
              <a:rPr lang="en-IN" dirty="0"/>
              <a:t> and a </a:t>
            </a:r>
            <a:r>
              <a:rPr lang="en-IN" dirty="0" smtClean="0"/>
              <a:t>Volatility</a:t>
            </a:r>
            <a:endParaRPr lang="en-IN" dirty="0"/>
          </a:p>
        </p:txBody>
      </p:sp>
      <p:sp>
        <p:nvSpPr>
          <p:cNvPr id="4" name="Rectangle 3"/>
          <p:cNvSpPr/>
          <p:nvPr/>
        </p:nvSpPr>
        <p:spPr>
          <a:xfrm>
            <a:off x="128789" y="6416802"/>
            <a:ext cx="9530366" cy="369332"/>
          </a:xfrm>
          <a:prstGeom prst="rect">
            <a:avLst/>
          </a:prstGeom>
        </p:spPr>
        <p:txBody>
          <a:bodyPr wrap="square">
            <a:spAutoFit/>
          </a:bodyPr>
          <a:lstStyle/>
          <a:p>
            <a:r>
              <a:rPr lang="en-US" dirty="0"/>
              <a:t>https://www.hackingarticles.in/memory-forensics-using-volatility-framework/</a:t>
            </a:r>
          </a:p>
        </p:txBody>
      </p:sp>
    </p:spTree>
    <p:extLst>
      <p:ext uri="{BB962C8B-B14F-4D97-AF65-F5344CB8AC3E}">
        <p14:creationId xmlns:p14="http://schemas.microsoft.com/office/powerpoint/2010/main" val="141218720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194</TotalTime>
  <Words>1015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Corbel</vt:lpstr>
      <vt:lpstr>Wingdings 2</vt:lpstr>
      <vt:lpstr>Frame</vt:lpstr>
      <vt:lpstr>Malware Analysis &amp; Forensic    Unit 2  - Assembly and Reverse Engineering  </vt:lpstr>
      <vt:lpstr>Introduction to x86</vt:lpstr>
      <vt:lpstr>      x86 Assembly &amp; CPU Registers  </vt:lpstr>
      <vt:lpstr>Overview of stack</vt:lpstr>
      <vt:lpstr>IDA Pro with its functions and features </vt:lpstr>
      <vt:lpstr>Understanding of C code construct in Assembly </vt:lpstr>
      <vt:lpstr>Analysing Malicious windows Programs.</vt:lpstr>
      <vt:lpstr>Live Memory Analysis using Volatility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&amp; Forensic    Unit 2  - Assembly and Reverse Engineering  </dc:title>
  <dc:creator>Happy Mistry</dc:creator>
  <cp:lastModifiedBy>Microsoft account</cp:lastModifiedBy>
  <cp:revision>26</cp:revision>
  <dcterms:created xsi:type="dcterms:W3CDTF">2023-01-01T01:59:45Z</dcterms:created>
  <dcterms:modified xsi:type="dcterms:W3CDTF">2023-04-08T17:34:36Z</dcterms:modified>
</cp:coreProperties>
</file>