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8" r:id="rId3"/>
    <p:sldId id="257" r:id="rId4"/>
    <p:sldId id="260" r:id="rId5"/>
    <p:sldId id="261" r:id="rId6"/>
    <p:sldId id="263" r:id="rId7"/>
    <p:sldId id="262" r:id="rId8"/>
    <p:sldId id="264" r:id="rId9"/>
    <p:sldId id="265" r:id="rId10"/>
    <p:sldId id="266" r:id="rId11"/>
    <p:sldId id="268" r:id="rId12"/>
    <p:sldId id="270" r:id="rId13"/>
    <p:sldId id="269" r:id="rId14"/>
    <p:sldId id="271" r:id="rId15"/>
    <p:sldId id="272" r:id="rId16"/>
    <p:sldId id="273" r:id="rId17"/>
    <p:sldId id="280" r:id="rId18"/>
    <p:sldId id="274" r:id="rId19"/>
    <p:sldId id="275"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TextBox 6"/>
          <p:cNvSpPr txBox="1"/>
          <p:nvPr/>
        </p:nvSpPr>
        <p:spPr>
          <a:xfrm>
            <a:off x="1428752" y="6488114"/>
            <a:ext cx="4667249" cy="369887"/>
          </a:xfrm>
          <a:prstGeom prst="rect">
            <a:avLst/>
          </a:prstGeom>
          <a:noFill/>
        </p:spPr>
        <p:txBody>
          <a:bodyPr anchor="ctr"/>
          <a:lstStyle/>
          <a:p>
            <a:pPr algn="r">
              <a:defRPr/>
            </a:pPr>
            <a:endParaRPr lang="en-US" sz="1200" dirty="0">
              <a:solidFill>
                <a:prstClr val="white"/>
              </a:solidFill>
              <a:cs typeface="Arial" charset="0"/>
            </a:endParaRPr>
          </a:p>
        </p:txBody>
      </p:sp>
      <p:sp>
        <p:nvSpPr>
          <p:cNvPr id="2" name="Title 1"/>
          <p:cNvSpPr>
            <a:spLocks noGrp="1"/>
          </p:cNvSpPr>
          <p:nvPr>
            <p:ph type="ctrTitle"/>
          </p:nvPr>
        </p:nvSpPr>
        <p:spPr>
          <a:xfrm>
            <a:off x="812800" y="1447800"/>
            <a:ext cx="103632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625600" y="2667000"/>
            <a:ext cx="85344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1" y="6492876"/>
            <a:ext cx="1428751" cy="365125"/>
          </a:xfrm>
        </p:spPr>
        <p:txBody>
          <a:bodyPr/>
          <a:lstStyle>
            <a:lvl1pPr>
              <a:defRPr baseline="0" smtClean="0">
                <a:solidFill>
                  <a:schemeClr val="bg1"/>
                </a:solidFill>
              </a:defRPr>
            </a:lvl1pPr>
          </a:lstStyle>
          <a:p>
            <a:pPr>
              <a:defRPr/>
            </a:pPr>
            <a:fld id="{0A7FDAD7-8D76-46EC-96BD-D0A1BC0B3A45}" type="datetime1">
              <a:rPr lang="en-US">
                <a:solidFill>
                  <a:prstClr val="white"/>
                </a:solidFill>
              </a:rPr>
              <a:pPr>
                <a:defRPr/>
              </a:pPr>
              <a:t>9/13/2022</a:t>
            </a:fld>
            <a:endParaRPr lang="en-US">
              <a:solidFill>
                <a:prstClr val="white"/>
              </a:solidFill>
            </a:endParaRPr>
          </a:p>
        </p:txBody>
      </p:sp>
      <p:sp>
        <p:nvSpPr>
          <p:cNvPr id="9" name="Footer Placeholder 4"/>
          <p:cNvSpPr>
            <a:spLocks noGrp="1"/>
          </p:cNvSpPr>
          <p:nvPr>
            <p:ph type="ftr" sz="quarter" idx="11"/>
          </p:nvPr>
        </p:nvSpPr>
        <p:spPr>
          <a:xfrm>
            <a:off x="6096000" y="6492876"/>
            <a:ext cx="4572000" cy="365125"/>
          </a:xfrm>
        </p:spPr>
        <p:txBody>
          <a:bodyPr/>
          <a:lstStyle>
            <a:lvl1pPr algn="l">
              <a:defRPr baseline="0" smtClean="0">
                <a:solidFill>
                  <a:schemeClr val="bg1"/>
                </a:solidFill>
              </a:defRPr>
            </a:lvl1pPr>
          </a:lstStyle>
          <a:p>
            <a:pPr>
              <a:defRPr/>
            </a:pPr>
            <a:endParaRPr lang="en-US" dirty="0">
              <a:solidFill>
                <a:prstClr val="white"/>
              </a:solidFill>
            </a:endParaRPr>
          </a:p>
        </p:txBody>
      </p:sp>
      <p:sp>
        <p:nvSpPr>
          <p:cNvPr id="10" name="Slide Number Placeholder 5"/>
          <p:cNvSpPr>
            <a:spLocks noGrp="1"/>
          </p:cNvSpPr>
          <p:nvPr>
            <p:ph type="sldNum" sz="quarter" idx="12"/>
          </p:nvPr>
        </p:nvSpPr>
        <p:spPr>
          <a:xfrm>
            <a:off x="10668000" y="6492876"/>
            <a:ext cx="1524000" cy="365125"/>
          </a:xfrm>
        </p:spPr>
        <p:txBody>
          <a:bodyPr/>
          <a:lstStyle>
            <a:lvl1pPr>
              <a:defRPr baseline="0" smtClean="0">
                <a:solidFill>
                  <a:schemeClr val="bg1"/>
                </a:solidFill>
              </a:defRPr>
            </a:lvl1pPr>
          </a:lstStyle>
          <a:p>
            <a:pPr>
              <a:defRPr/>
            </a:pPr>
            <a:fld id="{C06CB4F1-E69D-4458-B775-B121381A0F56}"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00709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F51F73-A1AF-41E1-821D-B893B6647B31}" type="datetime1">
              <a:rPr lang="en-US" smtClean="0">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9406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8AA0CE-3988-4E1E-9D3F-7885C120527B}" type="datetime1">
              <a:rPr lang="en-US" smtClean="0">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66911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TextBox 6"/>
          <p:cNvSpPr txBox="1"/>
          <p:nvPr/>
        </p:nvSpPr>
        <p:spPr>
          <a:xfrm>
            <a:off x="1428752" y="6488114"/>
            <a:ext cx="4667249" cy="369887"/>
          </a:xfrm>
          <a:prstGeom prst="rect">
            <a:avLst/>
          </a:prstGeom>
          <a:noFill/>
        </p:spPr>
        <p:txBody>
          <a:bodyPr anchor="ctr"/>
          <a:lstStyle/>
          <a:p>
            <a:pPr algn="r">
              <a:defRPr/>
            </a:pPr>
            <a:endParaRPr lang="en-US" sz="1200" dirty="0">
              <a:solidFill>
                <a:prstClr val="white"/>
              </a:solidFill>
              <a:cs typeface="Arial" charset="0"/>
            </a:endParaRPr>
          </a:p>
        </p:txBody>
      </p:sp>
      <p:sp>
        <p:nvSpPr>
          <p:cNvPr id="2" name="Title 1"/>
          <p:cNvSpPr>
            <a:spLocks noGrp="1"/>
          </p:cNvSpPr>
          <p:nvPr>
            <p:ph type="ctrTitle"/>
          </p:nvPr>
        </p:nvSpPr>
        <p:spPr>
          <a:xfrm>
            <a:off x="812800" y="1447800"/>
            <a:ext cx="103632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625600" y="2667000"/>
            <a:ext cx="85344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1" y="6492876"/>
            <a:ext cx="1428751" cy="365125"/>
          </a:xfrm>
        </p:spPr>
        <p:txBody>
          <a:bodyPr/>
          <a:lstStyle>
            <a:lvl1pPr>
              <a:defRPr baseline="0" smtClean="0">
                <a:solidFill>
                  <a:schemeClr val="bg1"/>
                </a:solidFill>
              </a:defRPr>
            </a:lvl1pPr>
          </a:lstStyle>
          <a:p>
            <a:pPr>
              <a:defRPr/>
            </a:pPr>
            <a:fld id="{0A7FDAD7-8D76-46EC-96BD-D0A1BC0B3A45}" type="datetime1">
              <a:rPr lang="en-US">
                <a:solidFill>
                  <a:prstClr val="white"/>
                </a:solidFill>
              </a:rPr>
              <a:pPr>
                <a:defRPr/>
              </a:pPr>
              <a:t>9/13/2022</a:t>
            </a:fld>
            <a:endParaRPr lang="en-US">
              <a:solidFill>
                <a:prstClr val="white"/>
              </a:solidFill>
            </a:endParaRPr>
          </a:p>
        </p:txBody>
      </p:sp>
      <p:sp>
        <p:nvSpPr>
          <p:cNvPr id="9" name="Footer Placeholder 4"/>
          <p:cNvSpPr>
            <a:spLocks noGrp="1"/>
          </p:cNvSpPr>
          <p:nvPr>
            <p:ph type="ftr" sz="quarter" idx="11"/>
          </p:nvPr>
        </p:nvSpPr>
        <p:spPr>
          <a:xfrm>
            <a:off x="6096000" y="6492876"/>
            <a:ext cx="4572000" cy="365125"/>
          </a:xfrm>
        </p:spPr>
        <p:txBody>
          <a:bodyPr/>
          <a:lstStyle>
            <a:lvl1pPr algn="l">
              <a:defRPr baseline="0" smtClean="0">
                <a:solidFill>
                  <a:schemeClr val="bg1"/>
                </a:solidFill>
              </a:defRPr>
            </a:lvl1pPr>
          </a:lstStyle>
          <a:p>
            <a:pPr>
              <a:defRPr/>
            </a:pPr>
            <a:endParaRPr lang="en-US" dirty="0">
              <a:solidFill>
                <a:prstClr val="white"/>
              </a:solidFill>
            </a:endParaRPr>
          </a:p>
        </p:txBody>
      </p:sp>
      <p:sp>
        <p:nvSpPr>
          <p:cNvPr id="10" name="Slide Number Placeholder 5"/>
          <p:cNvSpPr>
            <a:spLocks noGrp="1"/>
          </p:cNvSpPr>
          <p:nvPr>
            <p:ph type="sldNum" sz="quarter" idx="12"/>
          </p:nvPr>
        </p:nvSpPr>
        <p:spPr>
          <a:xfrm>
            <a:off x="10668000" y="6492876"/>
            <a:ext cx="1524000" cy="365125"/>
          </a:xfrm>
        </p:spPr>
        <p:txBody>
          <a:bodyPr/>
          <a:lstStyle>
            <a:lvl1pPr>
              <a:defRPr baseline="0" smtClean="0">
                <a:solidFill>
                  <a:schemeClr val="bg1"/>
                </a:solidFill>
              </a:defRPr>
            </a:lvl1pPr>
          </a:lstStyle>
          <a:p>
            <a:pPr>
              <a:defRPr/>
            </a:pPr>
            <a:fld id="{C06CB4F1-E69D-4458-B775-B121381A0F56}"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0432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TextBox 6"/>
          <p:cNvSpPr txBox="1"/>
          <p:nvPr/>
        </p:nvSpPr>
        <p:spPr>
          <a:xfrm>
            <a:off x="1428752" y="6488114"/>
            <a:ext cx="4667249" cy="369887"/>
          </a:xfrm>
          <a:prstGeom prst="rect">
            <a:avLst/>
          </a:prstGeom>
          <a:noFill/>
        </p:spPr>
        <p:txBody>
          <a:bodyPr anchor="ctr"/>
          <a:lstStyle/>
          <a:p>
            <a:pPr algn="r">
              <a:defRPr/>
            </a:pPr>
            <a:endParaRPr lang="en-US" sz="1200" dirty="0">
              <a:solidFill>
                <a:prstClr val="white"/>
              </a:solidFill>
              <a:cs typeface="Arial" charset="0"/>
            </a:endParaRP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1" y="6492876"/>
            <a:ext cx="1428751" cy="365125"/>
          </a:xfrm>
        </p:spPr>
        <p:txBody>
          <a:bodyPr/>
          <a:lstStyle>
            <a:lvl1pPr>
              <a:defRPr baseline="0" smtClean="0">
                <a:solidFill>
                  <a:schemeClr val="bg1"/>
                </a:solidFill>
              </a:defRPr>
            </a:lvl1p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9" name="Footer Placeholder 4"/>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endParaRPr lang="en-US" dirty="0">
              <a:solidFill>
                <a:prstClr val="white"/>
              </a:solidFill>
            </a:endParaRPr>
          </a:p>
        </p:txBody>
      </p:sp>
      <p:sp>
        <p:nvSpPr>
          <p:cNvPr id="10" name="Slide Number Placeholder 5"/>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5BC7FEBF-A170-470C-A369-F0D066FB58E5}"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113551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982A429-E9CC-4EBF-848C-0080FCE40FF2}" type="datetime1">
              <a:rPr lang="en-US" smtClean="0">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1907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8" name="TextBox 7"/>
          <p:cNvSpPr txBox="1"/>
          <p:nvPr/>
        </p:nvSpPr>
        <p:spPr>
          <a:xfrm>
            <a:off x="1428752" y="6488114"/>
            <a:ext cx="4667249" cy="369887"/>
          </a:xfrm>
          <a:prstGeom prst="rect">
            <a:avLst/>
          </a:prstGeom>
          <a:noFill/>
        </p:spPr>
        <p:txBody>
          <a:bodyPr anchor="ctr"/>
          <a:lstStyle/>
          <a:p>
            <a:pPr algn="r">
              <a:defRPr/>
            </a:pPr>
            <a:endParaRPr lang="en-US" sz="1200" dirty="0">
              <a:solidFill>
                <a:prstClr val="white"/>
              </a:solidFill>
              <a:cs typeface="Arial" charset="0"/>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A26469B4-A4F7-411A-8F10-CB34B2477361}" type="datetime1">
              <a:rPr lang="en-US">
                <a:solidFill>
                  <a:prstClr val="white"/>
                </a:solidFill>
              </a:rPr>
              <a:pPr>
                <a:defRPr/>
              </a:pPr>
              <a:t>9/13/2022</a:t>
            </a:fld>
            <a:endParaRPr lang="en-US">
              <a:solidFill>
                <a:prstClr val="white"/>
              </a:solidFill>
            </a:endParaRPr>
          </a:p>
        </p:txBody>
      </p:sp>
      <p:sp>
        <p:nvSpPr>
          <p:cNvPr id="10" name="Footer Placeholder 5"/>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630710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 name="TextBox 9"/>
          <p:cNvSpPr txBox="1"/>
          <p:nvPr/>
        </p:nvSpPr>
        <p:spPr>
          <a:xfrm>
            <a:off x="1428752" y="6488114"/>
            <a:ext cx="4667249" cy="369887"/>
          </a:xfrm>
          <a:prstGeom prst="rect">
            <a:avLst/>
          </a:prstGeom>
          <a:noFill/>
        </p:spPr>
        <p:txBody>
          <a:bodyPr anchor="ctr"/>
          <a:lstStyle/>
          <a:p>
            <a:pPr algn="r">
              <a:defRPr/>
            </a:pPr>
            <a:r>
              <a:rPr lang="en-US" sz="1200">
                <a:solidFill>
                  <a:prstClr val="white"/>
                </a:solidFill>
                <a:cs typeface="Arial" charset="0"/>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70235CFE-B4E1-4C8C-8314-F2CA6D811EC4}" type="datetime1">
              <a:rPr lang="en-US">
                <a:solidFill>
                  <a:prstClr val="white"/>
                </a:solidFill>
              </a:rPr>
              <a:pPr>
                <a:defRPr/>
              </a:pPr>
              <a:t>9/13/2022</a:t>
            </a:fld>
            <a:endParaRPr lang="en-US">
              <a:solidFill>
                <a:prstClr val="white"/>
              </a:solidFill>
            </a:endParaRPr>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90642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C8EB780A-3DE4-419E-B243-B8CD4466EE31}" type="datetime1">
              <a:rPr lang="en-US">
                <a:solidFill>
                  <a:prstClr val="white"/>
                </a:solidFill>
              </a:rPr>
              <a:pPr>
                <a:defRPr/>
              </a:pPr>
              <a:t>9/13/2022</a:t>
            </a:fld>
            <a:endParaRPr lang="en-US">
              <a:solidFill>
                <a:prstClr val="white"/>
              </a:solidFill>
            </a:endParaRPr>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888774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5E00595A-36E5-47B2-85AD-F2D7467D39B7}" type="datetime1">
              <a:rPr lang="en-US">
                <a:solidFill>
                  <a:prstClr val="white"/>
                </a:solidFill>
              </a:rPr>
              <a:pPr>
                <a:defRPr/>
              </a:pPr>
              <a:t>9/13/2022</a:t>
            </a:fld>
            <a:endParaRPr lang="en-US">
              <a:solidFill>
                <a:prstClr val="white"/>
              </a:solidFill>
            </a:endParaRPr>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714361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3410698-26FA-462C-8F3B-8F656347F5FD}" type="datetime1">
              <a:rPr lang="en-US" smtClean="0">
                <a:solidFill>
                  <a:prstClr val="black">
                    <a:tint val="75000"/>
                  </a:prstClr>
                </a:solidFill>
              </a:rPr>
              <a:pPr>
                <a:defRPr/>
              </a:pPr>
              <a:t>9/13/2022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207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TextBox 6"/>
          <p:cNvSpPr txBox="1"/>
          <p:nvPr/>
        </p:nvSpPr>
        <p:spPr>
          <a:xfrm>
            <a:off x="1428752" y="6488114"/>
            <a:ext cx="4667249" cy="369887"/>
          </a:xfrm>
          <a:prstGeom prst="rect">
            <a:avLst/>
          </a:prstGeom>
          <a:noFill/>
        </p:spPr>
        <p:txBody>
          <a:bodyPr anchor="ctr"/>
          <a:lstStyle/>
          <a:p>
            <a:pPr algn="r">
              <a:defRPr/>
            </a:pPr>
            <a:endParaRPr lang="en-US" sz="1200" dirty="0">
              <a:solidFill>
                <a:prstClr val="white"/>
              </a:solidFill>
              <a:cs typeface="Arial" charset="0"/>
            </a:endParaRP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1" y="6492876"/>
            <a:ext cx="1428751" cy="365125"/>
          </a:xfrm>
        </p:spPr>
        <p:txBody>
          <a:bodyPr/>
          <a:lstStyle>
            <a:lvl1pPr>
              <a:defRPr baseline="0" smtClean="0">
                <a:solidFill>
                  <a:schemeClr val="bg1"/>
                </a:solidFill>
              </a:defRPr>
            </a:lvl1p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9" name="Footer Placeholder 4"/>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endParaRPr lang="en-US" dirty="0">
              <a:solidFill>
                <a:prstClr val="white"/>
              </a:solidFill>
            </a:endParaRPr>
          </a:p>
        </p:txBody>
      </p:sp>
      <p:sp>
        <p:nvSpPr>
          <p:cNvPr id="10" name="Slide Number Placeholder 5"/>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5BC7FEBF-A170-470C-A369-F0D066FB58E5}"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500263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864BEB-4387-4F28-9C14-BE6A8FBB36FE}" type="datetime1">
              <a:rPr lang="en-US" smtClean="0">
                <a:solidFill>
                  <a:prstClr val="black">
                    <a:tint val="75000"/>
                  </a:prstClr>
                </a:solidFill>
              </a:rPr>
              <a:pPr>
                <a:defRPr/>
              </a:pPr>
              <a:t>9/13/2022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85771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F51F73-A1AF-41E1-821D-B893B6647B31}" type="datetime1">
              <a:rPr lang="en-US" smtClean="0">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4819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8AA0CE-3988-4E1E-9D3F-7885C120527B}" type="datetime1">
              <a:rPr lang="en-US" smtClean="0">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231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982A429-E9CC-4EBF-848C-0080FCE40FF2}" type="datetime1">
              <a:rPr lang="en-US" smtClean="0">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8897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8" name="TextBox 7"/>
          <p:cNvSpPr txBox="1"/>
          <p:nvPr/>
        </p:nvSpPr>
        <p:spPr>
          <a:xfrm>
            <a:off x="1428752" y="6488114"/>
            <a:ext cx="4667249" cy="369887"/>
          </a:xfrm>
          <a:prstGeom prst="rect">
            <a:avLst/>
          </a:prstGeom>
          <a:noFill/>
        </p:spPr>
        <p:txBody>
          <a:bodyPr anchor="ctr"/>
          <a:lstStyle/>
          <a:p>
            <a:pPr algn="r">
              <a:defRPr/>
            </a:pPr>
            <a:endParaRPr lang="en-US" sz="1200" dirty="0">
              <a:solidFill>
                <a:prstClr val="white"/>
              </a:solidFill>
              <a:cs typeface="Arial" charset="0"/>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A26469B4-A4F7-411A-8F10-CB34B2477361}" type="datetime1">
              <a:rPr lang="en-US">
                <a:solidFill>
                  <a:prstClr val="white"/>
                </a:solidFill>
              </a:rPr>
              <a:pPr>
                <a:defRPr/>
              </a:pPr>
              <a:t>9/13/2022</a:t>
            </a:fld>
            <a:endParaRPr lang="en-US">
              <a:solidFill>
                <a:prstClr val="white"/>
              </a:solidFill>
            </a:endParaRPr>
          </a:p>
        </p:txBody>
      </p:sp>
      <p:sp>
        <p:nvSpPr>
          <p:cNvPr id="10" name="Footer Placeholder 5"/>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7342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 name="TextBox 9"/>
          <p:cNvSpPr txBox="1"/>
          <p:nvPr/>
        </p:nvSpPr>
        <p:spPr>
          <a:xfrm>
            <a:off x="1428752" y="6488114"/>
            <a:ext cx="4667249" cy="369887"/>
          </a:xfrm>
          <a:prstGeom prst="rect">
            <a:avLst/>
          </a:prstGeom>
          <a:noFill/>
        </p:spPr>
        <p:txBody>
          <a:bodyPr anchor="ctr"/>
          <a:lstStyle/>
          <a:p>
            <a:pPr algn="r">
              <a:defRPr/>
            </a:pPr>
            <a:r>
              <a:rPr lang="en-US" sz="1200">
                <a:solidFill>
                  <a:prstClr val="white"/>
                </a:solidFill>
                <a:cs typeface="Arial" charset="0"/>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70235CFE-B4E1-4C8C-8314-F2CA6D811EC4}" type="datetime1">
              <a:rPr lang="en-US">
                <a:solidFill>
                  <a:prstClr val="white"/>
                </a:solidFill>
              </a:rPr>
              <a:pPr>
                <a:defRPr/>
              </a:pPr>
              <a:t>9/13/2022</a:t>
            </a:fld>
            <a:endParaRPr lang="en-US">
              <a:solidFill>
                <a:prstClr val="white"/>
              </a:solidFill>
            </a:endParaRPr>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13580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C8EB780A-3DE4-419E-B243-B8CD4466EE31}" type="datetime1">
              <a:rPr lang="en-US">
                <a:solidFill>
                  <a:prstClr val="white"/>
                </a:solidFill>
              </a:rPr>
              <a:pPr>
                <a:defRPr/>
              </a:pPr>
              <a:t>9/13/2022</a:t>
            </a:fld>
            <a:endParaRPr lang="en-US">
              <a:solidFill>
                <a:prstClr val="white"/>
              </a:solidFill>
            </a:endParaRPr>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86150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5E00595A-36E5-47B2-85AD-F2D7467D39B7}" type="datetime1">
              <a:rPr lang="en-US">
                <a:solidFill>
                  <a:prstClr val="white"/>
                </a:solidFill>
              </a:rPr>
              <a:pPr>
                <a:defRPr/>
              </a:pPr>
              <a:t>9/13/2022</a:t>
            </a:fld>
            <a:endParaRPr lang="en-US">
              <a:solidFill>
                <a:prstClr val="white"/>
              </a:solidFill>
            </a:endParaRPr>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endParaRPr lang="en-US">
              <a:solidFill>
                <a:prstClr val="white"/>
              </a:solidFill>
            </a:endParaRPr>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70751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3410698-26FA-462C-8F3B-8F656347F5FD}" type="datetime1">
              <a:rPr lang="en-US" smtClean="0">
                <a:solidFill>
                  <a:prstClr val="black">
                    <a:tint val="75000"/>
                  </a:prstClr>
                </a:solidFill>
              </a:rPr>
              <a:pPr>
                <a:defRPr/>
              </a:pPr>
              <a:t>9/13/2022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563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864BEB-4387-4F28-9C14-BE6A8FBB36FE}" type="datetime1">
              <a:rPr lang="en-US" smtClean="0">
                <a:solidFill>
                  <a:prstClr val="black">
                    <a:tint val="75000"/>
                  </a:prstClr>
                </a:solidFill>
              </a:rPr>
              <a:pPr>
                <a:defRPr/>
              </a:pPr>
              <a:t>9/13/2022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85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E65806D-7FE9-4F8C-8304-3A4B6ACA9C66}" type="datetime1">
              <a:rPr lang="en-US">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4651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E65806D-7FE9-4F8C-8304-3A4B6ACA9C66}" type="datetime1">
              <a:rPr lang="en-US">
                <a:solidFill>
                  <a:prstClr val="black">
                    <a:tint val="75000"/>
                  </a:prstClr>
                </a:solidFill>
              </a:rPr>
              <a:pPr>
                <a:defRPr/>
              </a:pPr>
              <a:t>9/13/2022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303556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2895600" y="1219200"/>
            <a:ext cx="7343104" cy="1676400"/>
          </a:xfrm>
        </p:spPr>
        <p:txBody>
          <a:bodyPr/>
          <a:lstStyle/>
          <a:p>
            <a:r>
              <a:rPr lang="en-US" sz="3200" b="1" dirty="0" smtClean="0"/>
              <a:t/>
            </a:r>
            <a:br>
              <a:rPr lang="en-US" sz="3200" b="1" dirty="0" smtClean="0"/>
            </a:br>
            <a:r>
              <a:rPr lang="en-IN" sz="3200" dirty="0" smtClean="0"/>
              <a:t>Mathematics for Machine Learning (ML)</a:t>
            </a:r>
            <a:br>
              <a:rPr lang="en-IN" sz="3200" dirty="0" smtClean="0"/>
            </a:br>
            <a:r>
              <a:rPr lang="en-IN" sz="3200" dirty="0" smtClean="0"/>
              <a:t>                                      </a:t>
            </a:r>
            <a:r>
              <a:rPr lang="en-IN" sz="2800" dirty="0" smtClean="0"/>
              <a:t>Vectors and Matrices</a:t>
            </a:r>
            <a:endParaRPr lang="en-US" sz="2800" dirty="0"/>
          </a:p>
        </p:txBody>
      </p:sp>
      <p:sp>
        <p:nvSpPr>
          <p:cNvPr id="6" name="TextBox 5"/>
          <p:cNvSpPr txBox="1"/>
          <p:nvPr/>
        </p:nvSpPr>
        <p:spPr>
          <a:xfrm>
            <a:off x="2667000" y="3733801"/>
            <a:ext cx="6934200" cy="1477328"/>
          </a:xfrm>
          <a:prstGeom prst="rect">
            <a:avLst/>
          </a:prstGeom>
          <a:noFill/>
        </p:spPr>
        <p:txBody>
          <a:bodyPr wrap="square" rtlCol="0">
            <a:spAutoFit/>
          </a:bodyPr>
          <a:lstStyle/>
          <a:p>
            <a:pPr algn="ctr">
              <a:lnSpc>
                <a:spcPct val="150000"/>
              </a:lnSpc>
            </a:pPr>
            <a:r>
              <a:rPr lang="en-IN" sz="2000" b="1" dirty="0" smtClean="0">
                <a:latin typeface="Times New Roman" panose="02020603050405020304" pitchFamily="18" charset="0"/>
                <a:cs typeface="Times New Roman" panose="02020603050405020304" pitchFamily="18" charset="0"/>
              </a:rPr>
              <a:t>Artificial Intelligence</a:t>
            </a:r>
          </a:p>
          <a:p>
            <a:pPr algn="ctr">
              <a:lnSpc>
                <a:spcPct val="150000"/>
              </a:lnSpc>
            </a:pPr>
            <a:r>
              <a:rPr lang="en-IN" sz="2000" b="1" dirty="0" smtClean="0">
                <a:latin typeface="Times New Roman" panose="02020603050405020304" pitchFamily="18" charset="0"/>
                <a:cs typeface="Times New Roman" panose="02020603050405020304" pitchFamily="18" charset="0"/>
              </a:rPr>
              <a:t>School </a:t>
            </a:r>
            <a:r>
              <a:rPr lang="en-IN" sz="2000" b="1" dirty="0">
                <a:latin typeface="Times New Roman" panose="02020603050405020304" pitchFamily="18" charset="0"/>
                <a:cs typeface="Times New Roman" panose="02020603050405020304" pitchFamily="18" charset="0"/>
              </a:rPr>
              <a:t>of Cyber Security &amp; Digital Forensics</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M. Sc. </a:t>
            </a:r>
            <a:r>
              <a:rPr lang="en-US" sz="2000" b="1" dirty="0">
                <a:latin typeface="Times New Roman" panose="02020603050405020304" pitchFamily="18" charset="0"/>
                <a:cs typeface="Times New Roman" panose="02020603050405020304" pitchFamily="18" charset="0"/>
              </a:rPr>
              <a:t>Cyber </a:t>
            </a:r>
            <a:r>
              <a:rPr lang="en-IN" sz="2000" b="1" dirty="0">
                <a:latin typeface="Times New Roman" panose="02020603050405020304" pitchFamily="18" charset="0"/>
                <a:cs typeface="Times New Roman" panose="02020603050405020304" pitchFamily="18" charset="0"/>
              </a:rPr>
              <a:t>Security (Semester-I)</a:t>
            </a:r>
            <a:endParaRPr lang="en-IN"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63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06400" y="1066801"/>
                <a:ext cx="11480800" cy="5059363"/>
              </a:xfrm>
            </p:spPr>
            <p:txBody>
              <a:bodyPr/>
              <a:lstStyle/>
              <a:p>
                <a:pPr algn="just">
                  <a:lnSpc>
                    <a:spcPct val="150000"/>
                  </a:lnSpc>
                </a:pPr>
                <a:r>
                  <a:rPr lang="en-IN" sz="2400" dirty="0" smtClean="0">
                    <a:latin typeface="Times New Roman" panose="02020603050405020304" pitchFamily="18" charset="0"/>
                    <a:cs typeface="Times New Roman" panose="02020603050405020304" pitchFamily="18" charset="0"/>
                  </a:rPr>
                  <a:t>A matrix is a two-dimensional array of scalars with one or more columns and one or more rows.</a:t>
                </a:r>
              </a:p>
              <a:p>
                <a:pPr algn="just"/>
                <a:r>
                  <a:rPr lang="en-IN" sz="2000" dirty="0" smtClean="0">
                    <a:latin typeface="Times New Roman" panose="02020603050405020304" pitchFamily="18" charset="0"/>
                    <a:cs typeface="Times New Roman" panose="02020603050405020304" pitchFamily="18" charset="0"/>
                  </a:rPr>
                  <a:t>Example </a:t>
                </a:r>
                <a:r>
                  <a:rPr lang="en-IN" sz="2000" dirty="0">
                    <a:latin typeface="Times New Roman" panose="02020603050405020304" pitchFamily="18" charset="0"/>
                    <a:cs typeface="Times New Roman" panose="02020603050405020304" pitchFamily="18" charset="0"/>
                  </a:rPr>
                  <a:t>of a </a:t>
                </a:r>
                <a:r>
                  <a:rPr lang="en-IN" sz="2000" dirty="0" smtClean="0">
                    <a:latin typeface="Times New Roman" panose="02020603050405020304" pitchFamily="18" charset="0"/>
                    <a:cs typeface="Times New Roman" panose="02020603050405020304" pitchFamily="18" charset="0"/>
                  </a:rPr>
                  <a:t>m</a:t>
                </a:r>
                <a14:m>
                  <m:oMath xmlns:m="http://schemas.openxmlformats.org/officeDocument/2006/math">
                    <m:r>
                      <m:rPr>
                        <m:sty m:val="p"/>
                      </m:rPr>
                      <a:rPr lang="en-IN" sz="2000" b="0" i="0" smtClean="0">
                        <a:latin typeface="Cambria Math" panose="02040503050406030204" pitchFamily="18" charset="0"/>
                        <a:cs typeface="Times New Roman" panose="02020603050405020304" pitchFamily="18" charset="0"/>
                      </a:rPr>
                      <m:t>atrix</m:t>
                    </m:r>
                    <m:r>
                      <a:rPr lang="en-IN" sz="2000" b="0" i="0" smtClean="0">
                        <a:latin typeface="Cambria Math" panose="02040503050406030204" pitchFamily="18" charset="0"/>
                        <a:cs typeface="Times New Roman" panose="02020603050405020304" pitchFamily="18" charset="0"/>
                      </a:rPr>
                      <m:t> </m:t>
                    </m:r>
                    <m:r>
                      <a:rPr lang="en-IN" sz="2000" b="0" i="1" smtClean="0">
                        <a:latin typeface="Cambria Math" panose="02040503050406030204" pitchFamily="18" charset="0"/>
                        <a:cs typeface="Times New Roman" panose="02020603050405020304" pitchFamily="18" charset="0"/>
                      </a:rPr>
                      <m:t> </m:t>
                    </m:r>
                    <m:r>
                      <a:rPr lang="en-IN" sz="2000" b="0" i="1" smtClean="0">
                        <a:latin typeface="Cambria Math" panose="02040503050406030204" pitchFamily="18" charset="0"/>
                        <a:cs typeface="Times New Roman" panose="02020603050405020304" pitchFamily="18" charset="0"/>
                      </a:rPr>
                      <m:t>𝐴</m:t>
                    </m:r>
                    <m:r>
                      <a:rPr lang="en-IN" sz="2000" i="1">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m:t>
                    </m:r>
                    <m:d>
                      <m:dPr>
                        <m:ctrlPr>
                          <a:rPr lang="en-IN" sz="2000" i="1">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11, </m:t>
                        </m:r>
                        <m:r>
                          <a:rPr lang="en-IN" sz="2000" b="0" i="1" smtClean="0">
                            <a:latin typeface="Cambria Math" panose="02040503050406030204" pitchFamily="18" charset="0"/>
                            <a:cs typeface="Times New Roman" panose="02020603050405020304" pitchFamily="18" charset="0"/>
                          </a:rPr>
                          <m:t>𝑎</m:t>
                        </m:r>
                        <m:r>
                          <a:rPr lang="en-IN" sz="2000" i="1">
                            <a:latin typeface="Cambria Math" panose="02040503050406030204" pitchFamily="18" charset="0"/>
                            <a:cs typeface="Times New Roman" panose="02020603050405020304" pitchFamily="18" charset="0"/>
                          </a:rPr>
                          <m:t>1</m:t>
                        </m:r>
                        <m:r>
                          <a:rPr lang="en-IN" sz="2000" b="0" i="1" smtClean="0">
                            <a:latin typeface="Cambria Math" panose="02040503050406030204" pitchFamily="18" charset="0"/>
                            <a:cs typeface="Times New Roman" panose="02020603050405020304" pitchFamily="18" charset="0"/>
                          </a:rPr>
                          <m:t>2</m:t>
                        </m:r>
                      </m:e>
                    </m:d>
                    <m:r>
                      <a:rPr lang="en-IN" sz="2000" b="0" i="1" smtClean="0">
                        <a:latin typeface="Cambria Math" panose="02040503050406030204" pitchFamily="18" charset="0"/>
                        <a:cs typeface="Times New Roman" panose="02020603050405020304" pitchFamily="18" charset="0"/>
                      </a:rPr>
                      <m:t>,</m:t>
                    </m:r>
                    <m:d>
                      <m:dPr>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21, </m:t>
                        </m:r>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22</m:t>
                        </m:r>
                      </m:e>
                    </m:d>
                    <m:r>
                      <a:rPr lang="en-IN" sz="2000" b="0" i="1" smtClean="0">
                        <a:latin typeface="Cambria Math" panose="02040503050406030204" pitchFamily="18" charset="0"/>
                        <a:cs typeface="Times New Roman" panose="02020603050405020304" pitchFamily="18" charset="0"/>
                      </a:rPr>
                      <m:t>,</m:t>
                    </m:r>
                    <m:d>
                      <m:dPr>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31,</m:t>
                        </m:r>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32</m:t>
                        </m:r>
                      </m:e>
                    </m:d>
                    <m:r>
                      <a:rPr lang="en-IN" sz="2000" b="0" i="1"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or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sz="2000" b="0" i="0" smtClean="0">
                        <a:latin typeface="Cambria Math" panose="02040503050406030204" pitchFamily="18" charset="0"/>
                        <a:cs typeface="Times New Roman" panose="02020603050405020304" pitchFamily="18" charset="0"/>
                      </a:rPr>
                      <m:t>A</m:t>
                    </m:r>
                    <m:r>
                      <a:rPr lang="en-IN" sz="2000" b="0" i="0" smtClean="0">
                        <a:latin typeface="Cambria Math" panose="02040503050406030204" pitchFamily="18" charset="0"/>
                        <a:cs typeface="Times New Roman" panose="02020603050405020304" pitchFamily="18" charset="0"/>
                      </a:rPr>
                      <m:t>= </m:t>
                    </m:r>
                    <m:d>
                      <m:dPr>
                        <m:ctrlPr>
                          <a:rPr lang="en-IN" sz="20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n-IN" sz="2000" b="0" i="1" smtClean="0">
                                <a:latin typeface="Cambria Math" panose="02040503050406030204" pitchFamily="18" charset="0"/>
                                <a:cs typeface="Times New Roman" panose="02020603050405020304" pitchFamily="18" charset="0"/>
                              </a:rPr>
                            </m:ctrlPr>
                          </m:mPr>
                          <m:mr>
                            <m:e>
                              <m:r>
                                <m:rPr>
                                  <m:brk m:alnAt="7"/>
                                </m:rP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11</m:t>
                              </m:r>
                            </m:e>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12</m:t>
                              </m:r>
                            </m:e>
                          </m:mr>
                          <m:mr>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21</m:t>
                              </m:r>
                            </m:e>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22</m:t>
                              </m:r>
                            </m:e>
                          </m:mr>
                          <m:mr>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31</m:t>
                              </m:r>
                            </m:e>
                            <m:e>
                              <m:r>
                                <a:rPr lang="en-IN" sz="2000" b="0" i="1" smtClean="0">
                                  <a:latin typeface="Cambria Math" panose="02040503050406030204" pitchFamily="18" charset="0"/>
                                  <a:cs typeface="Times New Roman" panose="02020603050405020304" pitchFamily="18" charset="0"/>
                                </a:rPr>
                                <m:t>𝑎</m:t>
                              </m:r>
                              <m:r>
                                <a:rPr lang="en-IN" sz="2000" b="0" i="1" smtClean="0">
                                  <a:latin typeface="Cambria Math" panose="02040503050406030204" pitchFamily="18" charset="0"/>
                                  <a:cs typeface="Times New Roman" panose="02020603050405020304" pitchFamily="18" charset="0"/>
                                </a:rPr>
                                <m:t>32</m:t>
                              </m:r>
                            </m:e>
                          </m:mr>
                        </m:m>
                      </m:e>
                    </m:d>
                  </m:oMath>
                </a14:m>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400" b="1" u="sng" dirty="0" smtClean="0">
                    <a:latin typeface="Times New Roman" panose="02020603050405020304" pitchFamily="18" charset="0"/>
                    <a:cs typeface="Times New Roman" panose="02020603050405020304" pitchFamily="18" charset="0"/>
                  </a:rPr>
                  <a:t>Matrix Addition: </a:t>
                </a:r>
                <a:r>
                  <a:rPr lang="en-IN" sz="2400" dirty="0">
                    <a:latin typeface="Times New Roman" panose="02020603050405020304" pitchFamily="18" charset="0"/>
                    <a:cs typeface="Times New Roman" panose="02020603050405020304" pitchFamily="18" charset="0"/>
                  </a:rPr>
                  <a:t>Two matrices with the same dimensions can be added together to create a new third </a:t>
                </a:r>
                <a:r>
                  <a:rPr lang="en-IN" sz="2400" dirty="0" smtClean="0">
                    <a:latin typeface="Times New Roman" panose="02020603050405020304" pitchFamily="18" charset="0"/>
                    <a:cs typeface="Times New Roman" panose="02020603050405020304" pitchFamily="18" charset="0"/>
                  </a:rPr>
                  <a:t>matrix. C </a:t>
                </a:r>
                <a:r>
                  <a:rPr lang="en-IN" sz="2400" dirty="0">
                    <a:latin typeface="Times New Roman" panose="02020603050405020304" pitchFamily="18" charset="0"/>
                    <a:cs typeface="Times New Roman" panose="02020603050405020304" pitchFamily="18" charset="0"/>
                  </a:rPr>
                  <a:t>= A + B</a:t>
                </a:r>
                <a:endParaRPr lang="en-IN" sz="2400" b="1" u="sng" dirty="0" smtClean="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cs typeface="Times New Roman" panose="02020603050405020304" pitchFamily="18" charset="0"/>
                        </a:rPr>
                        <m:t>C</m:t>
                      </m:r>
                      <m:r>
                        <a:rPr lang="en-IN" sz="2400">
                          <a:latin typeface="Cambria Math" panose="02040503050406030204" pitchFamily="18" charset="0"/>
                          <a:cs typeface="Times New Roman" panose="02020603050405020304" pitchFamily="18" charset="0"/>
                        </a:rPr>
                        <m:t>= </m:t>
                      </m:r>
                      <m:d>
                        <m:dPr>
                          <m:ctrlPr>
                            <a:rPr lang="en-IN" sz="2400" i="1">
                              <a:latin typeface="Cambria Math" panose="02040503050406030204" pitchFamily="18" charset="0"/>
                              <a:cs typeface="Times New Roman" panose="02020603050405020304" pitchFamily="18" charset="0"/>
                            </a:rPr>
                          </m:ctrlPr>
                        </m:dPr>
                        <m:e>
                          <m:m>
                            <m:mPr>
                              <m:mcs>
                                <m:mc>
                                  <m:mcPr>
                                    <m:count m:val="2"/>
                                    <m:mcJc m:val="center"/>
                                  </m:mcPr>
                                </m:mc>
                              </m:mcs>
                              <m:ctrlPr>
                                <a:rPr lang="en-IN" sz="2400" i="1">
                                  <a:latin typeface="Cambria Math" panose="02040503050406030204" pitchFamily="18" charset="0"/>
                                  <a:cs typeface="Times New Roman" panose="02020603050405020304" pitchFamily="18" charset="0"/>
                                </a:rPr>
                              </m:ctrlPr>
                            </m:mPr>
                            <m:mr>
                              <m:e>
                                <m:r>
                                  <m:rPr>
                                    <m:brk m:alnAt="7"/>
                                  </m:rP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11</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r>
                                  <a:rPr lang="en-IN" sz="2400" b="0" i="1" smtClean="0">
                                    <a:latin typeface="Cambria Math" panose="02040503050406030204" pitchFamily="18" charset="0"/>
                                    <a:cs typeface="Times New Roman" panose="02020603050405020304" pitchFamily="18" charset="0"/>
                                  </a:rPr>
                                  <m:t>11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12+</m:t>
                                </m:r>
                                <m:r>
                                  <a:rPr lang="en-IN" sz="2400" b="0" i="1" smtClean="0">
                                    <a:latin typeface="Cambria Math" panose="02040503050406030204" pitchFamily="18" charset="0"/>
                                    <a:cs typeface="Times New Roman" panose="02020603050405020304" pitchFamily="18" charset="0"/>
                                  </a:rPr>
                                  <m:t>𝑏</m:t>
                                </m:r>
                                <m:r>
                                  <a:rPr lang="en-IN" sz="2400" b="0" i="1" smtClean="0">
                                    <a:latin typeface="Cambria Math" panose="02040503050406030204" pitchFamily="18" charset="0"/>
                                    <a:cs typeface="Times New Roman" panose="02020603050405020304" pitchFamily="18" charset="0"/>
                                  </a:rPr>
                                  <m:t>12</m:t>
                                </m:r>
                              </m:e>
                            </m:mr>
                            <m:mr>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21+</m:t>
                                </m:r>
                                <m:r>
                                  <a:rPr lang="en-IN" sz="2400" b="0" i="1" smtClean="0">
                                    <a:latin typeface="Cambria Math" panose="02040503050406030204" pitchFamily="18" charset="0"/>
                                    <a:cs typeface="Times New Roman" panose="02020603050405020304" pitchFamily="18" charset="0"/>
                                  </a:rPr>
                                  <m:t>𝑏</m:t>
                                </m:r>
                                <m:r>
                                  <a:rPr lang="en-IN" sz="2400" b="0" i="1" smtClean="0">
                                    <a:latin typeface="Cambria Math" panose="02040503050406030204" pitchFamily="18" charset="0"/>
                                    <a:cs typeface="Times New Roman" panose="02020603050405020304" pitchFamily="18" charset="0"/>
                                  </a:rPr>
                                  <m:t>21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22+</m:t>
                                </m:r>
                                <m:r>
                                  <a:rPr lang="en-IN" sz="2400" b="0" i="1" smtClean="0">
                                    <a:latin typeface="Cambria Math" panose="02040503050406030204" pitchFamily="18" charset="0"/>
                                    <a:cs typeface="Times New Roman" panose="02020603050405020304" pitchFamily="18" charset="0"/>
                                  </a:rPr>
                                  <m:t>𝑏</m:t>
                                </m:r>
                                <m:r>
                                  <a:rPr lang="en-IN" sz="2400" b="0" i="1" smtClean="0">
                                    <a:latin typeface="Cambria Math" panose="02040503050406030204" pitchFamily="18" charset="0"/>
                                    <a:cs typeface="Times New Roman" panose="02020603050405020304" pitchFamily="18" charset="0"/>
                                  </a:rPr>
                                  <m:t>22</m:t>
                                </m:r>
                              </m:e>
                            </m:mr>
                            <m:mr>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31+</m:t>
                                </m:r>
                                <m:r>
                                  <a:rPr lang="en-IN" sz="2400" b="0" i="1" smtClean="0">
                                    <a:latin typeface="Cambria Math" panose="02040503050406030204" pitchFamily="18" charset="0"/>
                                    <a:cs typeface="Times New Roman" panose="02020603050405020304" pitchFamily="18" charset="0"/>
                                  </a:rPr>
                                  <m:t>𝑏</m:t>
                                </m:r>
                                <m:r>
                                  <a:rPr lang="en-IN" sz="2400" b="0" i="1" smtClean="0">
                                    <a:latin typeface="Cambria Math" panose="02040503050406030204" pitchFamily="18" charset="0"/>
                                    <a:cs typeface="Times New Roman" panose="02020603050405020304" pitchFamily="18" charset="0"/>
                                  </a:rPr>
                                  <m:t>31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32+</m:t>
                                </m:r>
                                <m:r>
                                  <a:rPr lang="en-IN" sz="2400" b="0" i="1" smtClean="0">
                                    <a:latin typeface="Cambria Math" panose="02040503050406030204" pitchFamily="18" charset="0"/>
                                    <a:cs typeface="Times New Roman" panose="02020603050405020304" pitchFamily="18" charset="0"/>
                                  </a:rPr>
                                  <m:t>𝑏</m:t>
                                </m:r>
                                <m:r>
                                  <a:rPr lang="en-IN" sz="2400" b="0" i="1" smtClean="0">
                                    <a:latin typeface="Cambria Math" panose="02040503050406030204" pitchFamily="18" charset="0"/>
                                    <a:cs typeface="Times New Roman" panose="02020603050405020304" pitchFamily="18" charset="0"/>
                                  </a:rPr>
                                  <m:t>32</m:t>
                                </m:r>
                              </m:e>
                            </m:mr>
                          </m:m>
                        </m:e>
                      </m:d>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06400" y="1066801"/>
                <a:ext cx="11480800" cy="5059363"/>
              </a:xfrm>
              <a:blipFill rotWithShape="0">
                <a:blip r:embed="rId2"/>
                <a:stretch>
                  <a:fillRect r="-797"/>
                </a:stretch>
              </a:blipFill>
            </p:spPr>
            <p:txBody>
              <a:bodyPr/>
              <a:lstStyle/>
              <a:p>
                <a:r>
                  <a:rPr lang="en-IN">
                    <a:noFill/>
                  </a:rPr>
                  <a:t> </a:t>
                </a:r>
              </a:p>
            </p:txBody>
          </p:sp>
        </mc:Fallback>
      </mc:AlternateContent>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Matrices and Matrix Arithmetic</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10</a:t>
            </a:fld>
            <a:endParaRPr lang="en-US">
              <a:solidFill>
                <a:prstClr val="white"/>
              </a:solidFill>
            </a:endParaRPr>
          </a:p>
        </p:txBody>
      </p:sp>
    </p:spTree>
    <p:extLst>
      <p:ext uri="{BB962C8B-B14F-4D97-AF65-F5344CB8AC3E}">
        <p14:creationId xmlns:p14="http://schemas.microsoft.com/office/powerpoint/2010/main" val="3046888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06400" y="1066801"/>
                <a:ext cx="11480800" cy="5059363"/>
              </a:xfrm>
            </p:spPr>
            <p:txBody>
              <a:bodyPr/>
              <a:lstStyle/>
              <a:p>
                <a:pPr>
                  <a:lnSpc>
                    <a:spcPct val="150000"/>
                  </a:lnSpc>
                </a:pPr>
                <a:r>
                  <a:rPr lang="en-IN" sz="2400" b="1" u="sng" dirty="0" smtClean="0">
                    <a:latin typeface="Times New Roman" panose="02020603050405020304" pitchFamily="18" charset="0"/>
                    <a:cs typeface="Times New Roman" panose="02020603050405020304" pitchFamily="18" charset="0"/>
                  </a:rPr>
                  <a:t>Matrix Subtraction: </a:t>
                </a:r>
                <a:r>
                  <a:rPr lang="en-IN" sz="2400" dirty="0">
                    <a:latin typeface="Times New Roman" panose="02020603050405020304" pitchFamily="18" charset="0"/>
                    <a:cs typeface="Times New Roman" panose="02020603050405020304" pitchFamily="18" charset="0"/>
                  </a:rPr>
                  <a:t>Two matrices with the same dimensions can be </a:t>
                </a:r>
                <a:r>
                  <a:rPr lang="en-IN" sz="2400" dirty="0" smtClean="0">
                    <a:latin typeface="Times New Roman" panose="02020603050405020304" pitchFamily="18" charset="0"/>
                    <a:cs typeface="Times New Roman" panose="02020603050405020304" pitchFamily="18" charset="0"/>
                  </a:rPr>
                  <a:t>subtracted together </a:t>
                </a:r>
                <a:r>
                  <a:rPr lang="en-IN" sz="2400" dirty="0">
                    <a:latin typeface="Times New Roman" panose="02020603050405020304" pitchFamily="18" charset="0"/>
                    <a:cs typeface="Times New Roman" panose="02020603050405020304" pitchFamily="18" charset="0"/>
                  </a:rPr>
                  <a:t>to create a new third matrix. C = A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a:t>
                </a:r>
                <a:endParaRPr lang="en-IN" sz="2400" b="1" u="sng"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IN" sz="2400">
                          <a:latin typeface="Cambria Math" panose="02040503050406030204" pitchFamily="18" charset="0"/>
                          <a:cs typeface="Times New Roman" panose="02020603050405020304" pitchFamily="18" charset="0"/>
                        </a:rPr>
                        <m:t>C</m:t>
                      </m:r>
                      <m:r>
                        <a:rPr lang="en-IN" sz="2400">
                          <a:latin typeface="Cambria Math" panose="02040503050406030204" pitchFamily="18" charset="0"/>
                          <a:cs typeface="Times New Roman" panose="02020603050405020304" pitchFamily="18" charset="0"/>
                        </a:rPr>
                        <m:t>= </m:t>
                      </m:r>
                      <m:d>
                        <m:dPr>
                          <m:ctrlPr>
                            <a:rPr lang="en-IN" sz="2400" i="1">
                              <a:latin typeface="Cambria Math" panose="02040503050406030204" pitchFamily="18" charset="0"/>
                              <a:cs typeface="Times New Roman" panose="02020603050405020304" pitchFamily="18" charset="0"/>
                            </a:rPr>
                          </m:ctrlPr>
                        </m:dPr>
                        <m:e>
                          <m:m>
                            <m:mPr>
                              <m:mcs>
                                <m:mc>
                                  <m:mcPr>
                                    <m:count m:val="2"/>
                                    <m:mcJc m:val="center"/>
                                  </m:mcPr>
                                </m:mc>
                              </m:mcs>
                              <m:ctrlPr>
                                <a:rPr lang="en-IN" sz="2400" i="1">
                                  <a:latin typeface="Cambria Math" panose="02040503050406030204" pitchFamily="18" charset="0"/>
                                  <a:cs typeface="Times New Roman" panose="02020603050405020304" pitchFamily="18" charset="0"/>
                                </a:rPr>
                              </m:ctrlPr>
                            </m:mPr>
                            <m:mr>
                              <m:e>
                                <m:r>
                                  <m:rPr>
                                    <m:brk m:alnAt="7"/>
                                  </m:rP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11</m:t>
                                </m:r>
                                <m:r>
                                  <a:rPr lang="en-IN" sz="2400" b="0" i="1" smtClean="0">
                                    <a:latin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11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12−</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12</m:t>
                                </m:r>
                              </m:e>
                            </m:mr>
                            <m:mr>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21−</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21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22−</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22</m:t>
                                </m:r>
                              </m:e>
                            </m:mr>
                            <m:mr>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31−</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31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32−</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32</m:t>
                                </m:r>
                              </m:e>
                            </m:mr>
                          </m:m>
                        </m:e>
                      </m:d>
                    </m:oMath>
                  </m:oMathPara>
                </a14:m>
                <a:endParaRPr lang="en-IN" sz="2400" b="1" u="sng" dirty="0" smtClean="0">
                  <a:latin typeface="Times New Roman" panose="02020603050405020304" pitchFamily="18" charset="0"/>
                  <a:cs typeface="Times New Roman" panose="02020603050405020304" pitchFamily="18" charset="0"/>
                </a:endParaRPr>
              </a:p>
              <a:p>
                <a:pPr algn="just">
                  <a:lnSpc>
                    <a:spcPct val="150000"/>
                  </a:lnSpc>
                </a:pPr>
                <a:r>
                  <a:rPr lang="en-IN" sz="2400" b="1" u="sng" dirty="0" smtClean="0">
                    <a:latin typeface="Times New Roman" panose="02020603050405020304" pitchFamily="18" charset="0"/>
                    <a:cs typeface="Times New Roman" panose="02020603050405020304" pitchFamily="18" charset="0"/>
                  </a:rPr>
                  <a:t>Matrix Multiplication: </a:t>
                </a:r>
                <a:r>
                  <a:rPr lang="en-IN" sz="2400" dirty="0">
                    <a:latin typeface="Times New Roman" panose="02020603050405020304" pitchFamily="18" charset="0"/>
                    <a:cs typeface="Times New Roman" panose="02020603050405020304" pitchFamily="18" charset="0"/>
                  </a:rPr>
                  <a:t>The rule for matrix </a:t>
                </a:r>
                <a:r>
                  <a:rPr lang="en-IN" sz="2400" dirty="0" smtClean="0">
                    <a:latin typeface="Times New Roman" panose="02020603050405020304" pitchFamily="18" charset="0"/>
                    <a:cs typeface="Times New Roman" panose="02020603050405020304" pitchFamily="18" charset="0"/>
                  </a:rPr>
                  <a:t>multiplication </a:t>
                </a:r>
                <a:r>
                  <a:rPr lang="en-IN" sz="2400" dirty="0">
                    <a:latin typeface="Times New Roman" panose="02020603050405020304" pitchFamily="18" charset="0"/>
                    <a:cs typeface="Times New Roman" panose="02020603050405020304" pitchFamily="18" charset="0"/>
                  </a:rPr>
                  <a:t>is as </a:t>
                </a:r>
                <a:r>
                  <a:rPr lang="en-IN" sz="2400" dirty="0" smtClean="0">
                    <a:latin typeface="Times New Roman" panose="02020603050405020304" pitchFamily="18" charset="0"/>
                    <a:cs typeface="Times New Roman" panose="02020603050405020304" pitchFamily="18" charset="0"/>
                  </a:rPr>
                  <a:t>follows: The </a:t>
                </a:r>
                <a:r>
                  <a:rPr lang="en-IN" sz="2400" dirty="0">
                    <a:latin typeface="Times New Roman" panose="02020603050405020304" pitchFamily="18" charset="0"/>
                    <a:cs typeface="Times New Roman" panose="02020603050405020304" pitchFamily="18" charset="0"/>
                  </a:rPr>
                  <a:t>number of columns (n) in the </a:t>
                </a:r>
                <a:r>
                  <a:rPr lang="en-IN" sz="2400" dirty="0" smtClean="0">
                    <a:latin typeface="Times New Roman" panose="02020603050405020304" pitchFamily="18" charset="0"/>
                    <a:cs typeface="Times New Roman" panose="02020603050405020304" pitchFamily="18" charset="0"/>
                  </a:rPr>
                  <a:t>first </a:t>
                </a:r>
                <a:r>
                  <a:rPr lang="en-IN" sz="2400" dirty="0">
                    <a:latin typeface="Times New Roman" panose="02020603050405020304" pitchFamily="18" charset="0"/>
                    <a:cs typeface="Times New Roman" panose="02020603050405020304" pitchFamily="18" charset="0"/>
                  </a:rPr>
                  <a:t>matrix (A) must equal the number of rows (m) </a:t>
                </a:r>
                <a:r>
                  <a:rPr lang="en-IN" sz="2400" dirty="0" smtClean="0">
                    <a:latin typeface="Times New Roman" panose="02020603050405020304" pitchFamily="18" charset="0"/>
                    <a:cs typeface="Times New Roman" panose="02020603050405020304" pitchFamily="18" charset="0"/>
                  </a:rPr>
                  <a:t>in the </a:t>
                </a:r>
                <a:r>
                  <a:rPr lang="en-IN" sz="2400" dirty="0">
                    <a:latin typeface="Times New Roman" panose="02020603050405020304" pitchFamily="18" charset="0"/>
                    <a:cs typeface="Times New Roman" panose="02020603050405020304" pitchFamily="18" charset="0"/>
                  </a:rPr>
                  <a:t>second matrix (B).</a:t>
                </a:r>
                <a14:m>
                  <m:oMath xmlns:m="http://schemas.openxmlformats.org/officeDocument/2006/math">
                    <m:r>
                      <a:rPr lang="en-IN" sz="2400" b="0" i="0" smtClean="0">
                        <a:latin typeface="Cambria Math" panose="02040503050406030204" pitchFamily="18" charset="0"/>
                        <a:cs typeface="Times New Roman" panose="02020603050405020304" pitchFamily="18" charset="0"/>
                      </a:rPr>
                      <m:t>  </m:t>
                    </m:r>
                  </m:oMath>
                </a14:m>
                <a:endParaRPr lang="en-IN" sz="2400" b="0" i="0" dirty="0" smtClean="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IN" sz="2400" i="1">
                          <a:latin typeface="Cambria Math" panose="02040503050406030204" pitchFamily="18" charset="0"/>
                          <a:cs typeface="Times New Roman" panose="02020603050405020304" pitchFamily="18" charset="0"/>
                        </a:rPr>
                        <m:t>C</m:t>
                      </m:r>
                      <m:r>
                        <a:rPr lang="en-IN" sz="2400" i="1">
                          <a:latin typeface="Cambria Math" panose="02040503050406030204" pitchFamily="18" charset="0"/>
                          <a:cs typeface="Times New Roman" panose="02020603050405020304" pitchFamily="18" charset="0"/>
                        </a:rPr>
                        <m:t>= </m:t>
                      </m:r>
                      <m:d>
                        <m:dPr>
                          <m:ctrlPr>
                            <a:rPr lang="en-IN" sz="2400" i="1">
                              <a:latin typeface="Cambria Math" panose="02040503050406030204" pitchFamily="18" charset="0"/>
                              <a:cs typeface="Times New Roman" panose="02020603050405020304" pitchFamily="18" charset="0"/>
                            </a:rPr>
                          </m:ctrlPr>
                        </m:dPr>
                        <m:e>
                          <m:m>
                            <m:mPr>
                              <m:mcs>
                                <m:mc>
                                  <m:mcPr>
                                    <m:count m:val="2"/>
                                    <m:mcJc m:val="center"/>
                                  </m:mcPr>
                                </m:mc>
                              </m:mcs>
                              <m:ctrlPr>
                                <a:rPr lang="en-IN" sz="2400" i="1">
                                  <a:latin typeface="Cambria Math" panose="02040503050406030204" pitchFamily="18" charset="0"/>
                                  <a:cs typeface="Times New Roman" panose="02020603050405020304" pitchFamily="18" charset="0"/>
                                </a:rPr>
                              </m:ctrlPr>
                            </m:mPr>
                            <m:mr>
                              <m:e>
                                <m:r>
                                  <m:rPr>
                                    <m:brk m:alnAt="7"/>
                                  </m:rP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11 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11+</m:t>
                                </m:r>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12 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21</m:t>
                                </m:r>
                              </m:e>
                              <m:e>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11  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12 + </m:t>
                                </m:r>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12  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22</m:t>
                                </m:r>
                              </m:e>
                            </m:mr>
                            <m:mr>
                              <m:e>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21  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11 + </m:t>
                                </m:r>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22  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21</m:t>
                                </m:r>
                              </m:e>
                              <m:e>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21  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12 + </m:t>
                                </m:r>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22  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22 </m:t>
                                </m:r>
                              </m:e>
                            </m:mr>
                            <m:mr>
                              <m:e>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31  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11 + </m:t>
                                </m:r>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32  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21</m:t>
                                </m:r>
                              </m:e>
                              <m:e>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31  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12 + </m:t>
                                </m:r>
                                <m:r>
                                  <m:rPr>
                                    <m:nor/>
                                  </m:rPr>
                                  <a:rPr lang="en-IN" sz="2400" i="1">
                                    <a:latin typeface="Cambria Math" panose="02040503050406030204" pitchFamily="18" charset="0"/>
                                    <a:cs typeface="Times New Roman" panose="02020603050405020304" pitchFamily="18" charset="0"/>
                                  </a:rPr>
                                  <m:t>a</m:t>
                                </m:r>
                                <m:r>
                                  <m:rPr>
                                    <m:nor/>
                                  </m:rPr>
                                  <a:rPr lang="en-IN" sz="2400" i="1">
                                    <a:latin typeface="Cambria Math" panose="02040503050406030204" pitchFamily="18" charset="0"/>
                                    <a:cs typeface="Times New Roman" panose="02020603050405020304" pitchFamily="18" charset="0"/>
                                  </a:rPr>
                                  <m:t>32  </m:t>
                                </m:r>
                                <m:r>
                                  <m:rPr>
                                    <m:nor/>
                                  </m:rPr>
                                  <a:rPr lang="en-IN" sz="2400" i="1">
                                    <a:latin typeface="Cambria Math" panose="02040503050406030204" pitchFamily="18" charset="0"/>
                                    <a:cs typeface="Times New Roman" panose="02020603050405020304" pitchFamily="18" charset="0"/>
                                  </a:rPr>
                                  <m:t>b</m:t>
                                </m:r>
                                <m:r>
                                  <m:rPr>
                                    <m:nor/>
                                  </m:rPr>
                                  <a:rPr lang="en-IN" sz="2400" i="1">
                                    <a:latin typeface="Cambria Math" panose="02040503050406030204" pitchFamily="18" charset="0"/>
                                    <a:cs typeface="Times New Roman" panose="02020603050405020304" pitchFamily="18" charset="0"/>
                                  </a:rPr>
                                  <m:t>22</m:t>
                                </m:r>
                              </m:e>
                            </m:mr>
                          </m:m>
                        </m:e>
                      </m:d>
                    </m:oMath>
                  </m:oMathPara>
                </a14:m>
                <a:endParaRPr lang="en-IN" sz="2400" i="1" dirty="0">
                  <a:latin typeface="Cambria Math" panose="020405030504060302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06400" y="1066801"/>
                <a:ext cx="11480800" cy="5059363"/>
              </a:xfrm>
              <a:blipFill rotWithShape="0">
                <a:blip r:embed="rId2"/>
                <a:stretch>
                  <a:fillRect r="-797"/>
                </a:stretch>
              </a:blipFill>
            </p:spPr>
            <p:txBody>
              <a:bodyPr/>
              <a:lstStyle/>
              <a:p>
                <a:r>
                  <a:rPr lang="en-IN">
                    <a:noFill/>
                  </a:rPr>
                  <a:t> </a:t>
                </a:r>
              </a:p>
            </p:txBody>
          </p:sp>
        </mc:Fallback>
      </mc:AlternateContent>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Matrices and Matrix Arithmetic</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11</a:t>
            </a:fld>
            <a:endParaRPr lang="en-US">
              <a:solidFill>
                <a:prstClr val="white"/>
              </a:solidFill>
            </a:endParaRPr>
          </a:p>
        </p:txBody>
      </p:sp>
    </p:spTree>
    <p:extLst>
      <p:ext uri="{BB962C8B-B14F-4D97-AF65-F5344CB8AC3E}">
        <p14:creationId xmlns:p14="http://schemas.microsoft.com/office/powerpoint/2010/main" val="2989758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99077" y="1097756"/>
                <a:ext cx="11892923"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Hadamard</a:t>
                </a:r>
                <a:r>
                  <a:rPr lang="en-IN" sz="2400" b="1" u="sng" dirty="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Product:</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Two matrices with the same size can be multiplied together, and this is often called </a:t>
                </a:r>
                <a:r>
                  <a:rPr lang="en-IN" sz="2400" dirty="0" smtClean="0">
                    <a:latin typeface="Times New Roman" panose="02020603050405020304" pitchFamily="18" charset="0"/>
                    <a:cs typeface="Times New Roman" panose="02020603050405020304" pitchFamily="18" charset="0"/>
                  </a:rPr>
                  <a:t>element-wise matrix </a:t>
                </a:r>
                <a:r>
                  <a:rPr lang="en-IN" sz="2400" dirty="0">
                    <a:latin typeface="Times New Roman" panose="02020603050405020304" pitchFamily="18" charset="0"/>
                    <a:cs typeface="Times New Roman" panose="02020603050405020304" pitchFamily="18" charset="0"/>
                  </a:rPr>
                  <a:t>multiplication or the </a:t>
                </a:r>
                <a:r>
                  <a:rPr lang="en-IN" sz="2400" dirty="0" err="1">
                    <a:latin typeface="Times New Roman" panose="02020603050405020304" pitchFamily="18" charset="0"/>
                    <a:cs typeface="Times New Roman" panose="02020603050405020304" pitchFamily="18" charset="0"/>
                  </a:rPr>
                  <a:t>Hadamard</a:t>
                </a:r>
                <a:r>
                  <a:rPr lang="en-IN" sz="2400" dirty="0">
                    <a:latin typeface="Times New Roman" panose="02020603050405020304" pitchFamily="18" charset="0"/>
                    <a:cs typeface="Times New Roman" panose="02020603050405020304" pitchFamily="18" charset="0"/>
                  </a:rPr>
                  <a:t> product</a:t>
                </a:r>
                <a:r>
                  <a:rPr lang="en-IN" sz="2400"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 A </a:t>
                </a:r>
                <a:r>
                  <a:rPr lang="en-IN" sz="2400" dirty="0" smtClean="0">
                    <a:latin typeface="Times New Roman" panose="02020603050405020304" pitchFamily="18" charset="0"/>
                    <a:cs typeface="Times New Roman" panose="02020603050405020304" pitchFamily="18" charset="0"/>
                  </a:rPr>
                  <a:t>o B</a:t>
                </a:r>
              </a:p>
              <a:p>
                <a:pPr marL="0" indent="0" algn="ctr">
                  <a:buNone/>
                </a:pPr>
                <a:r>
                  <a:rPr lang="en-IN" sz="2400" dirty="0" smtClean="0">
                    <a:cs typeface="Times New Roman" panose="02020603050405020304" pitchFamily="18" charset="0"/>
                  </a:rPr>
                  <a:t>C </a:t>
                </a:r>
                <a14:m>
                  <m:oMath xmlns:m="http://schemas.openxmlformats.org/officeDocument/2006/math">
                    <m:r>
                      <a:rPr lang="en-IN" sz="2400">
                        <a:latin typeface="Cambria Math" panose="02040503050406030204" pitchFamily="18" charset="0"/>
                        <a:cs typeface="Times New Roman" panose="02020603050405020304" pitchFamily="18" charset="0"/>
                      </a:rPr>
                      <m:t>= </m:t>
                    </m:r>
                    <m:d>
                      <m:dPr>
                        <m:ctrlPr>
                          <a:rPr lang="en-IN" sz="2400" i="1">
                            <a:latin typeface="Cambria Math" panose="02040503050406030204" pitchFamily="18" charset="0"/>
                            <a:cs typeface="Times New Roman" panose="02020603050405020304" pitchFamily="18" charset="0"/>
                          </a:rPr>
                        </m:ctrlPr>
                      </m:dPr>
                      <m:e>
                        <m:m>
                          <m:mPr>
                            <m:mcs>
                              <m:mc>
                                <m:mcPr>
                                  <m:count m:val="2"/>
                                  <m:mcJc m:val="center"/>
                                </m:mcPr>
                              </m:mc>
                            </m:mcs>
                            <m:ctrlPr>
                              <a:rPr lang="en-IN" sz="2400" i="1">
                                <a:latin typeface="Cambria Math" panose="02040503050406030204" pitchFamily="18" charset="0"/>
                                <a:cs typeface="Times New Roman" panose="02020603050405020304" pitchFamily="18" charset="0"/>
                              </a:rPr>
                            </m:ctrlPr>
                          </m:mPr>
                          <m:mr>
                            <m:e>
                              <m:r>
                                <m:rPr>
                                  <m:brk m:alnAt="7"/>
                                </m:rP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11</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11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12 </m:t>
                              </m:r>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12</m:t>
                              </m:r>
                            </m:e>
                          </m:mr>
                          <m:mr>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21 </m:t>
                              </m:r>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21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22 </m:t>
                              </m:r>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22</m:t>
                              </m:r>
                            </m:e>
                          </m:mr>
                          <m:mr>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31 </m:t>
                              </m:r>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31</m:t>
                              </m:r>
                            </m:e>
                            <m:e>
                              <m:r>
                                <a:rPr lang="en-IN" sz="2400" i="1">
                                  <a:latin typeface="Cambria Math" panose="02040503050406030204" pitchFamily="18" charset="0"/>
                                  <a:cs typeface="Times New Roman" panose="02020603050405020304" pitchFamily="18" charset="0"/>
                                </a:rPr>
                                <m:t>𝑎</m:t>
                              </m:r>
                              <m:r>
                                <a:rPr lang="en-IN" sz="2400" i="1">
                                  <a:latin typeface="Cambria Math" panose="02040503050406030204" pitchFamily="18" charset="0"/>
                                  <a:cs typeface="Times New Roman" panose="02020603050405020304" pitchFamily="18" charset="0"/>
                                </a:rPr>
                                <m:t>32 </m:t>
                              </m:r>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𝑏</m:t>
                              </m:r>
                              <m:r>
                                <a:rPr lang="en-IN" sz="2400" i="1">
                                  <a:latin typeface="Cambria Math" panose="02040503050406030204" pitchFamily="18" charset="0"/>
                                  <a:cs typeface="Times New Roman" panose="02020603050405020304" pitchFamily="18" charset="0"/>
                                </a:rPr>
                                <m:t>32</m:t>
                              </m:r>
                            </m:e>
                          </m:mr>
                        </m:m>
                      </m:e>
                    </m:d>
                  </m:oMath>
                </a14:m>
                <a:endParaRPr lang="en-IN" sz="2400" dirty="0" smtClean="0">
                  <a:latin typeface="Times New Roman" panose="02020603050405020304" pitchFamily="18" charset="0"/>
                  <a:cs typeface="Times New Roman" panose="02020603050405020304" pitchFamily="18" charset="0"/>
                </a:endParaRPr>
              </a:p>
              <a:p>
                <a:pPr marL="0" indent="0" algn="ctr">
                  <a:buNone/>
                </a:pPr>
                <a:endParaRPr lang="en-IN"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Matrix vector multiplication and Matrix scalar multiplication</a:t>
                </a: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 </a:t>
                </a:r>
                <a:endParaRPr lang="en-IN" sz="2400" b="1" u="sng" dirty="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99077" y="1097756"/>
                <a:ext cx="11892923" cy="5059363"/>
              </a:xfrm>
              <a:blipFill rotWithShape="0">
                <a:blip r:embed="rId2"/>
                <a:stretch>
                  <a:fillRect l="-769" r="-820"/>
                </a:stretch>
              </a:blipFill>
            </p:spPr>
            <p:txBody>
              <a:bodyPr/>
              <a:lstStyle/>
              <a:p>
                <a:r>
                  <a:rPr lang="en-IN">
                    <a:noFill/>
                  </a:rPr>
                  <a:t> </a:t>
                </a:r>
              </a:p>
            </p:txBody>
          </p:sp>
        </mc:Fallback>
      </mc:AlternateContent>
      <p:sp>
        <p:nvSpPr>
          <p:cNvPr id="3" name="Title 2"/>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Matrices and Matrix Arithmetic</a:t>
            </a: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12</a:t>
            </a:fld>
            <a:endParaRPr lang="en-US">
              <a:solidFill>
                <a:prstClr val="white"/>
              </a:solidFill>
            </a:endParaRPr>
          </a:p>
        </p:txBody>
      </p:sp>
    </p:spTree>
    <p:extLst>
      <p:ext uri="{BB962C8B-B14F-4D97-AF65-F5344CB8AC3E}">
        <p14:creationId xmlns:p14="http://schemas.microsoft.com/office/powerpoint/2010/main" val="3026280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9077" y="1097756"/>
            <a:ext cx="11892923" cy="5059363"/>
          </a:xfrm>
        </p:spPr>
        <p:txBody>
          <a:bodyPr/>
          <a:lstStyle/>
          <a:p>
            <a:pPr>
              <a:lnSpc>
                <a:spcPct val="150000"/>
              </a:lnSpc>
            </a:pPr>
            <a:r>
              <a:rPr lang="en-IN" sz="2400" b="1" u="sng" dirty="0" smtClean="0">
                <a:latin typeface="Times New Roman" panose="02020603050405020304" pitchFamily="18" charset="0"/>
                <a:cs typeface="Times New Roman" panose="02020603050405020304" pitchFamily="18" charset="0"/>
              </a:rPr>
              <a:t>Square Matrix:</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square matrix is a matrix where the number of </a:t>
            </a:r>
            <a:r>
              <a:rPr lang="en-IN" sz="2400" dirty="0" smtClean="0">
                <a:latin typeface="Times New Roman" panose="02020603050405020304" pitchFamily="18" charset="0"/>
                <a:cs typeface="Times New Roman" panose="02020603050405020304" pitchFamily="18" charset="0"/>
              </a:rPr>
              <a:t>rows  </a:t>
            </a:r>
            <a:r>
              <a:rPr lang="en-IN" sz="2400" dirty="0">
                <a:latin typeface="Times New Roman" panose="02020603050405020304" pitchFamily="18" charset="0"/>
                <a:cs typeface="Times New Roman" panose="02020603050405020304" pitchFamily="18" charset="0"/>
              </a:rPr>
              <a:t>is equivalent to the number </a:t>
            </a:r>
            <a:r>
              <a:rPr lang="en-IN" sz="2400" dirty="0" smtClean="0">
                <a:latin typeface="Times New Roman" panose="02020603050405020304" pitchFamily="18" charset="0"/>
                <a:cs typeface="Times New Roman" panose="02020603050405020304" pitchFamily="18" charset="0"/>
              </a:rPr>
              <a:t>of columns</a:t>
            </a:r>
          </a:p>
          <a:p>
            <a:pPr>
              <a:lnSpc>
                <a:spcPct val="150000"/>
              </a:lnSpc>
            </a:pPr>
            <a:r>
              <a:rPr lang="en-IN" sz="2400" b="1" u="sng" dirty="0">
                <a:latin typeface="Times New Roman" panose="02020603050405020304" pitchFamily="18" charset="0"/>
                <a:cs typeface="Times New Roman" panose="02020603050405020304" pitchFamily="18" charset="0"/>
              </a:rPr>
              <a:t>Symmetric </a:t>
            </a:r>
            <a:r>
              <a:rPr lang="en-IN" sz="2400" b="1" u="sng" dirty="0" smtClean="0">
                <a:latin typeface="Times New Roman" panose="02020603050405020304" pitchFamily="18" charset="0"/>
                <a:cs typeface="Times New Roman" panose="02020603050405020304" pitchFamily="18" charset="0"/>
              </a:rPr>
              <a:t>Matrix:</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symmetric matrix is always square and equal to its own </a:t>
            </a:r>
            <a:r>
              <a:rPr lang="en-IN" sz="2400" dirty="0" smtClean="0">
                <a:latin typeface="Times New Roman" panose="02020603050405020304" pitchFamily="18" charset="0"/>
                <a:cs typeface="Times New Roman" panose="02020603050405020304" pitchFamily="18" charset="0"/>
              </a:rPr>
              <a:t>transpose.      M = M</a:t>
            </a:r>
            <a:r>
              <a:rPr lang="en-IN" sz="2400" baseline="30000" dirty="0" smtClean="0">
                <a:latin typeface="Times New Roman" panose="02020603050405020304" pitchFamily="18" charset="0"/>
                <a:cs typeface="Times New Roman" panose="02020603050405020304" pitchFamily="18" charset="0"/>
              </a:rPr>
              <a:t>T</a:t>
            </a:r>
          </a:p>
          <a:p>
            <a:pPr>
              <a:lnSpc>
                <a:spcPct val="150000"/>
              </a:lnSpc>
            </a:pPr>
            <a:r>
              <a:rPr lang="en-IN" sz="2400" b="1" u="sng" dirty="0">
                <a:latin typeface="Times New Roman" panose="02020603050405020304" pitchFamily="18" charset="0"/>
                <a:cs typeface="Times New Roman" panose="02020603050405020304" pitchFamily="18" charset="0"/>
              </a:rPr>
              <a:t>Triangular Matrix :</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triangular matrix is a type of square matrix that has all values in the upper-right or lower-left of the matrix with the remaining elements filled with zero values</a:t>
            </a:r>
            <a:r>
              <a:rPr lang="en-IN" sz="2400" dirty="0" smtClean="0">
                <a:latin typeface="Times New Roman" panose="02020603050405020304" pitchFamily="18" charset="0"/>
                <a:cs typeface="Times New Roman" panose="02020603050405020304" pitchFamily="18" charset="0"/>
              </a:rPr>
              <a:t>. </a:t>
            </a:r>
            <a:r>
              <a:rPr lang="en-IN" sz="2000" b="1" u="sng" dirty="0" smtClean="0">
                <a:latin typeface="Times New Roman" panose="02020603050405020304" pitchFamily="18" charset="0"/>
                <a:cs typeface="Times New Roman" panose="02020603050405020304" pitchFamily="18" charset="0"/>
              </a:rPr>
              <a:t>Upper triangular matrix: </a:t>
            </a:r>
            <a:r>
              <a:rPr lang="en-IN" sz="2000" dirty="0" smtClean="0">
                <a:latin typeface="Times New Roman" panose="02020603050405020304" pitchFamily="18" charset="0"/>
                <a:cs typeface="Times New Roman" panose="02020603050405020304" pitchFamily="18" charset="0"/>
              </a:rPr>
              <a:t>triangular </a:t>
            </a:r>
            <a:r>
              <a:rPr lang="en-IN" sz="2000" dirty="0">
                <a:latin typeface="Times New Roman" panose="02020603050405020304" pitchFamily="18" charset="0"/>
                <a:cs typeface="Times New Roman" panose="02020603050405020304" pitchFamily="18" charset="0"/>
              </a:rPr>
              <a:t>matrix with values only above the main </a:t>
            </a:r>
            <a:r>
              <a:rPr lang="en-IN" sz="2000" dirty="0" smtClean="0">
                <a:latin typeface="Times New Roman" panose="02020603050405020304" pitchFamily="18" charset="0"/>
                <a:cs typeface="Times New Roman" panose="02020603050405020304" pitchFamily="18" charset="0"/>
              </a:rPr>
              <a:t>diagonal</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b="1" u="sng" dirty="0" smtClean="0">
                <a:latin typeface="Times New Roman" panose="02020603050405020304" pitchFamily="18" charset="0"/>
                <a:cs typeface="Times New Roman" panose="02020603050405020304" pitchFamily="18" charset="0"/>
              </a:rPr>
              <a:t>Lower </a:t>
            </a:r>
            <a:r>
              <a:rPr lang="en-IN" sz="2000" b="1" u="sng" dirty="0">
                <a:latin typeface="Times New Roman" panose="02020603050405020304" pitchFamily="18" charset="0"/>
                <a:cs typeface="Times New Roman" panose="02020603050405020304" pitchFamily="18" charset="0"/>
              </a:rPr>
              <a:t>triangular </a:t>
            </a:r>
            <a:r>
              <a:rPr lang="en-IN" sz="2000" b="1" u="sng" dirty="0" smtClean="0">
                <a:latin typeface="Times New Roman" panose="02020603050405020304" pitchFamily="18" charset="0"/>
                <a:cs typeface="Times New Roman" panose="02020603050405020304" pitchFamily="18" charset="0"/>
              </a:rPr>
              <a:t>matrix: </a:t>
            </a:r>
            <a:r>
              <a:rPr lang="en-IN" sz="2000" dirty="0" smtClean="0">
                <a:latin typeface="Times New Roman" panose="02020603050405020304" pitchFamily="18" charset="0"/>
                <a:cs typeface="Times New Roman" panose="02020603050405020304" pitchFamily="18" charset="0"/>
              </a:rPr>
              <a:t>triangular </a:t>
            </a:r>
            <a:r>
              <a:rPr lang="en-IN" sz="2000" dirty="0">
                <a:latin typeface="Times New Roman" panose="02020603050405020304" pitchFamily="18" charset="0"/>
                <a:cs typeface="Times New Roman" panose="02020603050405020304" pitchFamily="18" charset="0"/>
              </a:rPr>
              <a:t>matrix with values only below the main </a:t>
            </a:r>
            <a:r>
              <a:rPr lang="en-IN" sz="2000" dirty="0" smtClean="0">
                <a:latin typeface="Times New Roman" panose="02020603050405020304" pitchFamily="18" charset="0"/>
                <a:cs typeface="Times New Roman" panose="02020603050405020304" pitchFamily="18" charset="0"/>
              </a:rPr>
              <a:t>diagonal.</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smtClean="0">
                <a:latin typeface="Times New Roman" panose="02020603050405020304" pitchFamily="18" charset="0"/>
                <a:cs typeface="Times New Roman" panose="02020603050405020304" pitchFamily="18" charset="0"/>
              </a:rPr>
              <a:t>  </a:t>
            </a:r>
            <a:endParaRPr lang="en-IN" sz="2400" b="1" u="sng"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Types of Matrices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13</a:t>
            </a:fld>
            <a:endParaRPr lang="en-US">
              <a:solidFill>
                <a:prstClr val="white"/>
              </a:solidFill>
            </a:endParaRPr>
          </a:p>
        </p:txBody>
      </p:sp>
    </p:spTree>
    <p:extLst>
      <p:ext uri="{BB962C8B-B14F-4D97-AF65-F5344CB8AC3E}">
        <p14:creationId xmlns:p14="http://schemas.microsoft.com/office/powerpoint/2010/main" val="3337752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99077" y="1097756"/>
                <a:ext cx="11892923" cy="5059363"/>
              </a:xfrm>
            </p:spPr>
            <p:txBody>
              <a:bodyPr/>
              <a:lstStyle/>
              <a:p>
                <a:pPr>
                  <a:lnSpc>
                    <a:spcPct val="150000"/>
                  </a:lnSpc>
                </a:pPr>
                <a:r>
                  <a:rPr lang="en-IN" sz="2400" b="1" u="sng" dirty="0" smtClean="0">
                    <a:latin typeface="Times New Roman" panose="02020603050405020304" pitchFamily="18" charset="0"/>
                    <a:cs typeface="Times New Roman" panose="02020603050405020304" pitchFamily="18" charset="0"/>
                  </a:rPr>
                  <a:t>Diagonal Matrix:</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diagonal matrix is one where values outside of the main diagonal have a zero value, where the main diagonal is taken from the top left of the matrix to the bottom right. </a:t>
                </a:r>
              </a:p>
              <a:p>
                <a:pPr>
                  <a:lnSpc>
                    <a:spcPct val="150000"/>
                  </a:lnSpc>
                </a:pPr>
                <a:r>
                  <a:rPr lang="en-IN" sz="2400" b="1" u="sng" dirty="0" smtClean="0">
                    <a:latin typeface="Times New Roman" panose="02020603050405020304" pitchFamily="18" charset="0"/>
                    <a:cs typeface="Times New Roman" panose="02020603050405020304" pitchFamily="18" charset="0"/>
                  </a:rPr>
                  <a:t>Identity Matrix:</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 identity matrix is a square matrix that does not change a vector when multiplied. All of the scalar values along the main diagonal </a:t>
                </a:r>
                <a:r>
                  <a:rPr lang="en-IN" sz="2400" dirty="0" smtClean="0">
                    <a:latin typeface="Times New Roman" panose="02020603050405020304" pitchFamily="18" charset="0"/>
                    <a:cs typeface="Times New Roman" panose="02020603050405020304" pitchFamily="18" charset="0"/>
                  </a:rPr>
                  <a:t>have </a:t>
                </a:r>
                <a:r>
                  <a:rPr lang="en-IN" sz="2400" dirty="0">
                    <a:latin typeface="Times New Roman" panose="02020603050405020304" pitchFamily="18" charset="0"/>
                    <a:cs typeface="Times New Roman" panose="02020603050405020304" pitchFamily="18" charset="0"/>
                  </a:rPr>
                  <a:t>the value one, while all other values are </a:t>
                </a:r>
                <a:r>
                  <a:rPr lang="en-IN" sz="2400" dirty="0" smtClean="0">
                    <a:latin typeface="Times New Roman" panose="02020603050405020304" pitchFamily="18" charset="0"/>
                    <a:cs typeface="Times New Roman" panose="02020603050405020304" pitchFamily="18" charset="0"/>
                  </a:rPr>
                  <a:t>zero.</a:t>
                </a:r>
                <a:endParaRPr lang="en-IN" sz="2400" dirty="0">
                  <a:latin typeface="Times New Roman" panose="02020603050405020304" pitchFamily="18" charset="0"/>
                  <a:cs typeface="Times New Roman" panose="02020603050405020304" pitchFamily="18" charset="0"/>
                </a:endParaRPr>
              </a:p>
              <a:p>
                <a:pPr marL="0" indent="0" algn="ctr">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a:t>
                </a:r>
                <a:r>
                  <a:rPr lang="en-IN" sz="2400" baseline="30000" dirty="0" smtClean="0">
                    <a:latin typeface="Times New Roman" panose="02020603050405020304" pitchFamily="18" charset="0"/>
                    <a:cs typeface="Times New Roman" panose="02020603050405020304" pitchFamily="18" charset="0"/>
                  </a:rPr>
                  <a:t>3</a:t>
                </a:r>
                <a:r>
                  <a:rPr lang="en-IN" sz="2400" dirty="0" smtClean="0">
                    <a:latin typeface="Times New Roman" panose="02020603050405020304" pitchFamily="18" charset="0"/>
                    <a:cs typeface="Times New Roman" panose="02020603050405020304" pitchFamily="18" charset="0"/>
                  </a:rPr>
                  <a:t> = </a:t>
                </a:r>
                <a14:m>
                  <m:oMath xmlns:m="http://schemas.openxmlformats.org/officeDocument/2006/math">
                    <m:d>
                      <m:dPr>
                        <m:ctrlPr>
                          <a:rPr lang="en-IN" sz="2400" i="1">
                            <a:latin typeface="Cambria Math" panose="02040503050406030204" pitchFamily="18" charset="0"/>
                            <a:cs typeface="Times New Roman" panose="02020603050405020304" pitchFamily="18" charset="0"/>
                          </a:rPr>
                        </m:ctrlPr>
                      </m:dPr>
                      <m:e>
                        <m:m>
                          <m:mPr>
                            <m:mcs>
                              <m:mc>
                                <m:mcPr>
                                  <m:count m:val="3"/>
                                  <m:mcJc m:val="center"/>
                                </m:mcPr>
                              </m:mc>
                            </m:mcs>
                            <m:ctrlPr>
                              <a:rPr lang="en-IN" sz="2400" i="1" smtClean="0">
                                <a:latin typeface="Cambria Math" panose="02040503050406030204" pitchFamily="18" charset="0"/>
                                <a:cs typeface="Times New Roman" panose="02020603050405020304" pitchFamily="18" charset="0"/>
                              </a:rPr>
                            </m:ctrlPr>
                          </m:mPr>
                          <m:mr>
                            <m:e>
                              <m:r>
                                <m:rPr>
                                  <m:brk m:alnAt="7"/>
                                </m:rPr>
                                <a:rPr lang="en-IN" sz="2400" b="0" i="1" smtClean="0">
                                  <a:latin typeface="Cambria Math" panose="02040503050406030204" pitchFamily="18" charset="0"/>
                                  <a:cs typeface="Times New Roman" panose="02020603050405020304" pitchFamily="18" charset="0"/>
                                </a:rPr>
                                <m:t>1</m:t>
                              </m:r>
                            </m:e>
                            <m:e>
                              <m:r>
                                <a:rPr lang="en-IN" sz="2400" b="0" i="1" smtClean="0">
                                  <a:latin typeface="Cambria Math" panose="02040503050406030204" pitchFamily="18" charset="0"/>
                                  <a:cs typeface="Times New Roman" panose="02020603050405020304" pitchFamily="18" charset="0"/>
                                </a:rPr>
                                <m:t>0</m:t>
                              </m:r>
                            </m:e>
                            <m:e>
                              <m:r>
                                <a:rPr lang="en-IN" sz="2400" b="0" i="1" smtClean="0">
                                  <a:latin typeface="Cambria Math" panose="02040503050406030204" pitchFamily="18" charset="0"/>
                                  <a:cs typeface="Times New Roman" panose="02020603050405020304" pitchFamily="18" charset="0"/>
                                </a:rPr>
                                <m:t>0</m:t>
                              </m:r>
                            </m:e>
                          </m:mr>
                          <m:mr>
                            <m:e>
                              <m:r>
                                <a:rPr lang="en-IN" sz="2400" b="0" i="1" smtClean="0">
                                  <a:latin typeface="Cambria Math" panose="02040503050406030204" pitchFamily="18" charset="0"/>
                                  <a:cs typeface="Times New Roman" panose="02020603050405020304" pitchFamily="18" charset="0"/>
                                </a:rPr>
                                <m:t>0</m:t>
                              </m:r>
                            </m:e>
                            <m:e>
                              <m:r>
                                <a:rPr lang="en-IN" sz="2400" b="0" i="1" smtClean="0">
                                  <a:latin typeface="Cambria Math" panose="02040503050406030204" pitchFamily="18" charset="0"/>
                                  <a:cs typeface="Times New Roman" panose="02020603050405020304" pitchFamily="18" charset="0"/>
                                </a:rPr>
                                <m:t>1</m:t>
                              </m:r>
                            </m:e>
                            <m:e>
                              <m:r>
                                <a:rPr lang="en-IN" sz="2400" b="0" i="1" smtClean="0">
                                  <a:latin typeface="Cambria Math" panose="02040503050406030204" pitchFamily="18" charset="0"/>
                                  <a:cs typeface="Times New Roman" panose="02020603050405020304" pitchFamily="18" charset="0"/>
                                </a:rPr>
                                <m:t>0</m:t>
                              </m:r>
                            </m:e>
                          </m:mr>
                          <m:mr>
                            <m:e>
                              <m:r>
                                <a:rPr lang="en-IN" sz="2400" b="0" i="1" smtClean="0">
                                  <a:latin typeface="Cambria Math" panose="02040503050406030204" pitchFamily="18" charset="0"/>
                                  <a:cs typeface="Times New Roman" panose="02020603050405020304" pitchFamily="18" charset="0"/>
                                </a:rPr>
                                <m:t>0</m:t>
                              </m:r>
                            </m:e>
                            <m:e>
                              <m:r>
                                <a:rPr lang="en-IN" sz="2400" b="0" i="1" smtClean="0">
                                  <a:latin typeface="Cambria Math" panose="02040503050406030204" pitchFamily="18" charset="0"/>
                                  <a:cs typeface="Times New Roman" panose="02020603050405020304" pitchFamily="18" charset="0"/>
                                </a:rPr>
                                <m:t>0</m:t>
                              </m:r>
                            </m:e>
                            <m:e>
                              <m:r>
                                <a:rPr lang="en-IN" sz="2400" b="0" i="1" smtClean="0">
                                  <a:latin typeface="Cambria Math" panose="02040503050406030204" pitchFamily="18" charset="0"/>
                                  <a:cs typeface="Times New Roman" panose="02020603050405020304" pitchFamily="18" charset="0"/>
                                </a:rPr>
                                <m:t>1</m:t>
                              </m:r>
                            </m:e>
                          </m:mr>
                        </m:m>
                      </m:e>
                    </m:d>
                  </m:oMath>
                </a14:m>
                <a:r>
                  <a:rPr lang="en-IN" sz="2400" baseline="30000" dirty="0" smtClean="0">
                    <a:latin typeface="Times New Roman" panose="02020603050405020304" pitchFamily="18" charset="0"/>
                    <a:cs typeface="Times New Roman" panose="02020603050405020304" pitchFamily="18" charset="0"/>
                  </a:rPr>
                  <a:t> </a:t>
                </a:r>
                <a:r>
                  <a:rPr lang="en-IN" sz="2400" baseline="-250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99077" y="1097756"/>
                <a:ext cx="11892923" cy="5059363"/>
              </a:xfrm>
              <a:blipFill rotWithShape="0">
                <a:blip r:embed="rId2"/>
                <a:stretch>
                  <a:fillRect/>
                </a:stretch>
              </a:blipFill>
            </p:spPr>
            <p:txBody>
              <a:bodyPr/>
              <a:lstStyle/>
              <a:p>
                <a:r>
                  <a:rPr lang="en-IN">
                    <a:noFill/>
                  </a:rPr>
                  <a:t> </a:t>
                </a:r>
              </a:p>
            </p:txBody>
          </p:sp>
        </mc:Fallback>
      </mc:AlternateContent>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Types of Matrices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14</a:t>
            </a:fld>
            <a:endParaRPr lang="en-US">
              <a:solidFill>
                <a:prstClr val="white"/>
              </a:solidFill>
            </a:endParaRPr>
          </a:p>
        </p:txBody>
      </p:sp>
    </p:spTree>
    <p:extLst>
      <p:ext uri="{BB962C8B-B14F-4D97-AF65-F5344CB8AC3E}">
        <p14:creationId xmlns:p14="http://schemas.microsoft.com/office/powerpoint/2010/main" val="2092881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531" y="1097756"/>
            <a:ext cx="11892923"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Orthonormal vector: </a:t>
            </a:r>
            <a:r>
              <a:rPr lang="en-IN" sz="2400" dirty="0">
                <a:latin typeface="Times New Roman" panose="02020603050405020304" pitchFamily="18" charset="0"/>
                <a:cs typeface="Times New Roman" panose="02020603050405020304" pitchFamily="18" charset="0"/>
              </a:rPr>
              <a:t>Two </a:t>
            </a:r>
            <a:r>
              <a:rPr lang="en-IN" sz="2400" dirty="0" smtClean="0">
                <a:latin typeface="Times New Roman" panose="02020603050405020304" pitchFamily="18" charset="0"/>
                <a:cs typeface="Times New Roman" panose="02020603050405020304" pitchFamily="18" charset="0"/>
              </a:rPr>
              <a:t>vectors </a:t>
            </a:r>
            <a:r>
              <a:rPr lang="en-IN" sz="2400" dirty="0">
                <a:latin typeface="Times New Roman" panose="02020603050405020304" pitchFamily="18" charset="0"/>
                <a:cs typeface="Times New Roman" panose="02020603050405020304" pitchFamily="18" charset="0"/>
              </a:rPr>
              <a:t>are orthogonal when their dot product equals zero. The length of each vector is </a:t>
            </a:r>
            <a:r>
              <a:rPr lang="en-IN" sz="2400" dirty="0" smtClean="0">
                <a:latin typeface="Times New Roman" panose="02020603050405020304" pitchFamily="18" charset="0"/>
                <a:cs typeface="Times New Roman" panose="02020603050405020304" pitchFamily="18" charset="0"/>
              </a:rPr>
              <a:t>1 then </a:t>
            </a:r>
            <a:r>
              <a:rPr lang="en-IN" sz="2400" dirty="0">
                <a:latin typeface="Times New Roman" panose="02020603050405020304" pitchFamily="18" charset="0"/>
                <a:cs typeface="Times New Roman" panose="02020603050405020304" pitchFamily="18" charset="0"/>
              </a:rPr>
              <a:t>the vectors are called orthonormal because they are both orthogonal and normalized.</a:t>
            </a:r>
          </a:p>
          <a:p>
            <a:pPr>
              <a:lnSpc>
                <a:spcPct val="150000"/>
              </a:lnSpc>
            </a:pPr>
            <a:r>
              <a:rPr lang="en-IN" sz="2400" b="1" u="sng" dirty="0" smtClean="0">
                <a:latin typeface="Times New Roman" panose="02020603050405020304" pitchFamily="18" charset="0"/>
                <a:cs typeface="Times New Roman" panose="02020603050405020304" pitchFamily="18" charset="0"/>
              </a:rPr>
              <a:t>Orthogonal Matrix:</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 orthogonal matrix is a type of square matrix whose columns and rows are </a:t>
            </a:r>
            <a:r>
              <a:rPr lang="en-IN" sz="2400" dirty="0" smtClean="0">
                <a:latin typeface="Times New Roman" panose="02020603050405020304" pitchFamily="18" charset="0"/>
                <a:cs typeface="Times New Roman" panose="02020603050405020304" pitchFamily="18" charset="0"/>
              </a:rPr>
              <a:t>orthonormal unit </a:t>
            </a:r>
            <a:r>
              <a:rPr lang="en-IN" sz="2400" dirty="0">
                <a:latin typeface="Times New Roman" panose="02020603050405020304" pitchFamily="18" charset="0"/>
                <a:cs typeface="Times New Roman" panose="02020603050405020304" pitchFamily="18" charset="0"/>
              </a:rPr>
              <a:t>vectors, e.g. perpendicular and have a length or magnitude of 1</a:t>
            </a:r>
            <a:r>
              <a:rPr lang="en-IN"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Example of an orthogonal matrix ????</a:t>
            </a:r>
          </a:p>
          <a:p>
            <a:pPr marL="0" indent="0">
              <a:lnSpc>
                <a:spcPct val="150000"/>
              </a:lnSpc>
              <a:buNone/>
            </a:pPr>
            <a:r>
              <a:rPr lang="en-IN" sz="2400" dirty="0" smtClean="0"/>
              <a:t>     </a:t>
            </a:r>
            <a:r>
              <a:rPr lang="en-IN" sz="2400" dirty="0">
                <a:latin typeface="Times New Roman" panose="02020603050405020304" pitchFamily="18" charset="0"/>
                <a:cs typeface="Times New Roman" panose="02020603050405020304" pitchFamily="18" charset="0"/>
              </a:rPr>
              <a:t>An Orthogonal matrix is often denoted as uppercase Q</a:t>
            </a:r>
            <a:r>
              <a:rPr lang="en-IN" sz="2400" dirty="0" smtClean="0">
                <a:latin typeface="Times New Roman" panose="02020603050405020304" pitchFamily="18" charset="0"/>
                <a:cs typeface="Times New Roman" panose="02020603050405020304" pitchFamily="18" charset="0"/>
              </a:rPr>
              <a:t>. </a:t>
            </a:r>
          </a:p>
          <a:p>
            <a:pPr marL="0" indent="0">
              <a:lnSpc>
                <a:spcPct val="150000"/>
              </a:lnSpc>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Q Q</a:t>
            </a:r>
            <a:r>
              <a:rPr lang="en-IN" sz="2400" baseline="30000" dirty="0" smtClean="0">
                <a:latin typeface="Times New Roman" panose="02020603050405020304" pitchFamily="18" charset="0"/>
                <a:cs typeface="Times New Roman" panose="02020603050405020304" pitchFamily="18" charset="0"/>
              </a:rPr>
              <a:t>T </a:t>
            </a:r>
            <a:r>
              <a:rPr lang="en-IN" sz="2400" dirty="0" smtClean="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Q</a:t>
            </a:r>
            <a:r>
              <a:rPr lang="en-IN" sz="2400" baseline="30000" dirty="0">
                <a:latin typeface="Times New Roman" panose="02020603050405020304" pitchFamily="18" charset="0"/>
                <a:cs typeface="Times New Roman" panose="02020603050405020304" pitchFamily="18" charset="0"/>
              </a:rPr>
              <a:t>T</a:t>
            </a:r>
            <a:r>
              <a:rPr lang="en-IN" sz="2400" baseline="300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Q = I    </a:t>
            </a: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Can you prove this ?</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smtClean="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Types of Matrices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15</a:t>
            </a:fld>
            <a:endParaRPr lang="en-US">
              <a:solidFill>
                <a:prstClr val="white"/>
              </a:solidFill>
            </a:endParaRPr>
          </a:p>
        </p:txBody>
      </p:sp>
    </p:spTree>
    <p:extLst>
      <p:ext uri="{BB962C8B-B14F-4D97-AF65-F5344CB8AC3E}">
        <p14:creationId xmlns:p14="http://schemas.microsoft.com/office/powerpoint/2010/main" val="187528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2189408" y="1219200"/>
            <a:ext cx="9221274" cy="1676400"/>
          </a:xfrm>
        </p:spPr>
        <p:txBody>
          <a:bodyPr/>
          <a:lstStyle/>
          <a:p>
            <a:r>
              <a:rPr lang="en-US" sz="3200" b="1" dirty="0" smtClean="0"/>
              <a:t/>
            </a:r>
            <a:br>
              <a:rPr lang="en-US" sz="3200" b="1" dirty="0" smtClean="0"/>
            </a:br>
            <a:r>
              <a:rPr lang="en-IN" sz="3200" dirty="0" smtClean="0"/>
              <a:t>Mathematics for Machine Learning (ML)</a:t>
            </a:r>
            <a:br>
              <a:rPr lang="en-IN" sz="3200" dirty="0" smtClean="0"/>
            </a:br>
            <a:r>
              <a:rPr lang="en-IN" sz="3200" dirty="0" smtClean="0"/>
              <a:t>                                      </a:t>
            </a:r>
            <a:r>
              <a:rPr lang="en-IN" sz="2800" dirty="0" smtClean="0"/>
              <a:t>Solving Linear Equations(Elimination)</a:t>
            </a:r>
            <a:endParaRPr lang="en-US" sz="2800" dirty="0"/>
          </a:p>
        </p:txBody>
      </p:sp>
      <p:sp>
        <p:nvSpPr>
          <p:cNvPr id="6" name="TextBox 5"/>
          <p:cNvSpPr txBox="1"/>
          <p:nvPr/>
        </p:nvSpPr>
        <p:spPr>
          <a:xfrm>
            <a:off x="2667000" y="3733801"/>
            <a:ext cx="6934200" cy="1477328"/>
          </a:xfrm>
          <a:prstGeom prst="rect">
            <a:avLst/>
          </a:prstGeom>
          <a:noFill/>
        </p:spPr>
        <p:txBody>
          <a:bodyPr wrap="square" rtlCol="0">
            <a:spAutoFit/>
          </a:bodyPr>
          <a:lstStyle/>
          <a:p>
            <a:pPr algn="ctr">
              <a:lnSpc>
                <a:spcPct val="150000"/>
              </a:lnSpc>
            </a:pPr>
            <a:r>
              <a:rPr lang="en-IN" sz="2000" b="1" dirty="0" smtClean="0">
                <a:latin typeface="Times New Roman" panose="02020603050405020304" pitchFamily="18" charset="0"/>
                <a:cs typeface="Times New Roman" panose="02020603050405020304" pitchFamily="18" charset="0"/>
              </a:rPr>
              <a:t>Artificial Intelligence</a:t>
            </a:r>
          </a:p>
          <a:p>
            <a:pPr algn="ctr">
              <a:lnSpc>
                <a:spcPct val="150000"/>
              </a:lnSpc>
            </a:pPr>
            <a:r>
              <a:rPr lang="en-IN" sz="2000" b="1" dirty="0" smtClean="0">
                <a:latin typeface="Times New Roman" panose="02020603050405020304" pitchFamily="18" charset="0"/>
                <a:cs typeface="Times New Roman" panose="02020603050405020304" pitchFamily="18" charset="0"/>
              </a:rPr>
              <a:t>School </a:t>
            </a:r>
            <a:r>
              <a:rPr lang="en-IN" sz="2000" b="1" dirty="0">
                <a:latin typeface="Times New Roman" panose="02020603050405020304" pitchFamily="18" charset="0"/>
                <a:cs typeface="Times New Roman" panose="02020603050405020304" pitchFamily="18" charset="0"/>
              </a:rPr>
              <a:t>of Cyber Security &amp; Digital Forensics</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M. Sc. </a:t>
            </a:r>
            <a:r>
              <a:rPr lang="en-US" sz="2000" b="1" dirty="0">
                <a:latin typeface="Times New Roman" panose="02020603050405020304" pitchFamily="18" charset="0"/>
                <a:cs typeface="Times New Roman" panose="02020603050405020304" pitchFamily="18" charset="0"/>
              </a:rPr>
              <a:t>Cyber </a:t>
            </a:r>
            <a:r>
              <a:rPr lang="en-IN" sz="2000" b="1" dirty="0">
                <a:latin typeface="Times New Roman" panose="02020603050405020304" pitchFamily="18" charset="0"/>
                <a:cs typeface="Times New Roman" panose="02020603050405020304" pitchFamily="18" charset="0"/>
              </a:rPr>
              <a:t>Security (Semester-I)</a:t>
            </a:r>
            <a:endParaRPr lang="en-IN"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45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531" y="1097756"/>
            <a:ext cx="11892923"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Elimination :</a:t>
            </a: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Elimination method produces an upper triangular matrix. The system is then solved from bottom upwards ; the  process is  called as back substitution.</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smtClean="0">
                <a:latin typeface="Times New Roman" panose="02020603050405020304" pitchFamily="18" charset="0"/>
                <a:cs typeface="Times New Roman" panose="02020603050405020304" pitchFamily="18" charset="0"/>
              </a:rPr>
              <a:t> Example : </a:t>
            </a:r>
          </a:p>
          <a:p>
            <a:pPr marL="0" indent="0">
              <a:buNone/>
            </a:pPr>
            <a:r>
              <a:rPr lang="en-IN" sz="2400" dirty="0" smtClean="0">
                <a:latin typeface="Times New Roman" panose="02020603050405020304" pitchFamily="18" charset="0"/>
                <a:cs typeface="Times New Roman" panose="02020603050405020304" pitchFamily="18" charset="0"/>
              </a:rPr>
              <a:t>x  –  2y = 1                          </a:t>
            </a:r>
            <a:r>
              <a:rPr lang="en-IN" sz="2400" dirty="0">
                <a:latin typeface="Times New Roman" panose="02020603050405020304" pitchFamily="18" charset="0"/>
                <a:cs typeface="Times New Roman" panose="02020603050405020304" pitchFamily="18" charset="0"/>
              </a:rPr>
              <a:t>x  –  2y </a:t>
            </a:r>
            <a:r>
              <a:rPr lang="en-IN" sz="2400" dirty="0" smtClean="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1</a:t>
            </a:r>
          </a:p>
          <a:p>
            <a:pPr marL="0" indent="0">
              <a:buNone/>
            </a:pPr>
            <a:r>
              <a:rPr lang="en-IN" sz="2400" dirty="0">
                <a:latin typeface="Times New Roman" panose="02020603050405020304" pitchFamily="18" charset="0"/>
                <a:cs typeface="Times New Roman" panose="02020603050405020304" pitchFamily="18" charset="0"/>
              </a:rPr>
              <a:t>3x + 2y = </a:t>
            </a:r>
            <a:r>
              <a:rPr lang="en-IN" sz="2400" dirty="0" smtClean="0">
                <a:latin typeface="Times New Roman" panose="02020603050405020304" pitchFamily="18" charset="0"/>
                <a:cs typeface="Times New Roman" panose="02020603050405020304" pitchFamily="18" charset="0"/>
              </a:rPr>
              <a:t>11                                8y   = 8</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u="sng" dirty="0" smtClean="0">
                <a:latin typeface="Times New Roman" panose="02020603050405020304" pitchFamily="18" charset="0"/>
                <a:cs typeface="Times New Roman" panose="02020603050405020304" pitchFamily="18" charset="0"/>
              </a:rPr>
              <a:t>Pivot:</a:t>
            </a:r>
            <a:r>
              <a:rPr lang="en-IN" sz="2400" dirty="0" smtClean="0">
                <a:latin typeface="Times New Roman" panose="02020603050405020304" pitchFamily="18" charset="0"/>
                <a:cs typeface="Times New Roman" panose="02020603050405020304" pitchFamily="18" charset="0"/>
              </a:rPr>
              <a:t> First non-zero in the row that does the elimination</a:t>
            </a:r>
          </a:p>
          <a:p>
            <a:pPr marL="0" indent="0">
              <a:buNone/>
            </a:pPr>
            <a:r>
              <a:rPr lang="en-IN" sz="2400" b="1" u="sng" dirty="0" smtClean="0">
                <a:latin typeface="Times New Roman" panose="02020603050405020304" pitchFamily="18" charset="0"/>
                <a:cs typeface="Times New Roman" panose="02020603050405020304" pitchFamily="18" charset="0"/>
              </a:rPr>
              <a:t>Multiplier:</a:t>
            </a:r>
            <a:r>
              <a:rPr lang="en-IN" sz="2400" dirty="0" smtClean="0">
                <a:latin typeface="Times New Roman" panose="02020603050405020304" pitchFamily="18" charset="0"/>
                <a:cs typeface="Times New Roman" panose="02020603050405020304" pitchFamily="18" charset="0"/>
              </a:rPr>
              <a:t> (entry to eliminate) divided by (pivot)</a:t>
            </a:r>
          </a:p>
          <a:p>
            <a:pPr marL="0" indent="0">
              <a:buNone/>
            </a:pPr>
            <a:endParaRPr lang="en-IN" sz="2400" dirty="0">
              <a:latin typeface="Times New Roman" panose="02020603050405020304" pitchFamily="18" charset="0"/>
              <a:cs typeface="Times New Roman" panose="02020603050405020304" pitchFamily="18" charset="0"/>
            </a:endParaRPr>
          </a:p>
          <a:p>
            <a:pPr marL="0" indent="0" algn="ctr">
              <a:buNone/>
            </a:pPr>
            <a:r>
              <a:rPr lang="en-IN" sz="2400" i="1" dirty="0" smtClean="0">
                <a:latin typeface="Times New Roman" panose="02020603050405020304" pitchFamily="18" charset="0"/>
                <a:cs typeface="Times New Roman" panose="02020603050405020304" pitchFamily="18" charset="0"/>
              </a:rPr>
              <a:t>To solve n equations we need n pivots</a:t>
            </a:r>
            <a:endParaRPr lang="en-IN" sz="2400" i="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Solving Linear Equations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17</a:t>
            </a:fld>
            <a:endParaRPr lang="en-US">
              <a:solidFill>
                <a:prstClr val="white"/>
              </a:solidFill>
            </a:endParaRPr>
          </a:p>
        </p:txBody>
      </p:sp>
      <p:cxnSp>
        <p:nvCxnSpPr>
          <p:cNvPr id="7" name="Straight Arrow Connector 6"/>
          <p:cNvCxnSpPr/>
          <p:nvPr/>
        </p:nvCxnSpPr>
        <p:spPr>
          <a:xfrm>
            <a:off x="2160084" y="3268064"/>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ight Triangle 8"/>
          <p:cNvSpPr/>
          <p:nvPr/>
        </p:nvSpPr>
        <p:spPr>
          <a:xfrm rot="10800000">
            <a:off x="3207432" y="2964225"/>
            <a:ext cx="1434903" cy="1059133"/>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4711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531" y="1097756"/>
            <a:ext cx="11892923"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Permanent Failure with </a:t>
            </a:r>
            <a:r>
              <a:rPr lang="en-IN" sz="2400" b="1" u="sng" dirty="0">
                <a:latin typeface="Times New Roman" panose="02020603050405020304" pitchFamily="18" charset="0"/>
                <a:cs typeface="Times New Roman" panose="02020603050405020304" pitchFamily="18" charset="0"/>
              </a:rPr>
              <a:t>no solutions</a:t>
            </a:r>
          </a:p>
          <a:p>
            <a:pPr marL="0" indent="0">
              <a:buNone/>
            </a:pPr>
            <a:r>
              <a:rPr lang="en-IN" sz="2400" dirty="0">
                <a:latin typeface="Times New Roman" panose="02020603050405020304" pitchFamily="18" charset="0"/>
                <a:cs typeface="Times New Roman" panose="02020603050405020304" pitchFamily="18" charset="0"/>
              </a:rPr>
              <a:t>x  –  2y = 1                          x  –  2y   = 1</a:t>
            </a:r>
          </a:p>
          <a:p>
            <a:pPr marL="0" indent="0">
              <a:buNone/>
            </a:pPr>
            <a:r>
              <a:rPr lang="en-IN" sz="2400" dirty="0">
                <a:latin typeface="Times New Roman" panose="02020603050405020304" pitchFamily="18" charset="0"/>
                <a:cs typeface="Times New Roman" panose="02020603050405020304" pitchFamily="18" charset="0"/>
              </a:rPr>
              <a:t>3x - 6y = 11                                0y   = </a:t>
            </a:r>
            <a:r>
              <a:rPr lang="en-IN" sz="2400" dirty="0" smtClean="0">
                <a:latin typeface="Times New Roman" panose="02020603050405020304" pitchFamily="18" charset="0"/>
                <a:cs typeface="Times New Roman" panose="02020603050405020304" pitchFamily="18" charset="0"/>
              </a:rPr>
              <a:t>8</a:t>
            </a:r>
          </a:p>
          <a:p>
            <a:pPr algn="just">
              <a:lnSpc>
                <a:spcPct val="150000"/>
              </a:lnSpc>
            </a:pPr>
            <a:r>
              <a:rPr lang="en-IN" sz="2400" b="1" u="sng" dirty="0">
                <a:latin typeface="Times New Roman" panose="02020603050405020304" pitchFamily="18" charset="0"/>
                <a:cs typeface="Times New Roman" panose="02020603050405020304" pitchFamily="18" charset="0"/>
              </a:rPr>
              <a:t>Failure with infinitely many </a:t>
            </a:r>
            <a:r>
              <a:rPr lang="en-IN" sz="2400" b="1" u="sng" dirty="0" smtClean="0">
                <a:latin typeface="Times New Roman" panose="02020603050405020304" pitchFamily="18" charset="0"/>
                <a:cs typeface="Times New Roman" panose="02020603050405020304" pitchFamily="18" charset="0"/>
              </a:rPr>
              <a:t>solutions</a:t>
            </a:r>
          </a:p>
          <a:p>
            <a:pPr marL="0" indent="0">
              <a:buNone/>
            </a:pPr>
            <a:r>
              <a:rPr lang="en-IN" sz="2400" dirty="0" smtClean="0">
                <a:latin typeface="Times New Roman" panose="02020603050405020304" pitchFamily="18" charset="0"/>
                <a:cs typeface="Times New Roman" panose="02020603050405020304" pitchFamily="18" charset="0"/>
              </a:rPr>
              <a:t>x  </a:t>
            </a:r>
            <a:r>
              <a:rPr lang="en-IN" sz="2400" dirty="0">
                <a:latin typeface="Times New Roman" panose="02020603050405020304" pitchFamily="18" charset="0"/>
                <a:cs typeface="Times New Roman" panose="02020603050405020304" pitchFamily="18" charset="0"/>
              </a:rPr>
              <a:t>–  2y = 1                          x  –  2y   = </a:t>
            </a:r>
            <a:r>
              <a:rPr lang="en-IN" sz="2400" dirty="0" smtClean="0">
                <a:latin typeface="Times New Roman" panose="02020603050405020304" pitchFamily="18" charset="0"/>
                <a:cs typeface="Times New Roman" panose="02020603050405020304" pitchFamily="18" charset="0"/>
              </a:rPr>
              <a:t>1</a:t>
            </a:r>
          </a:p>
          <a:p>
            <a:pPr marL="0" indent="0">
              <a:buNone/>
            </a:pPr>
            <a:r>
              <a:rPr lang="en-IN" sz="2400" dirty="0" smtClean="0">
                <a:latin typeface="Times New Roman" panose="02020603050405020304" pitchFamily="18" charset="0"/>
                <a:cs typeface="Times New Roman" panose="02020603050405020304" pitchFamily="18" charset="0"/>
              </a:rPr>
              <a:t>3x - 6y = 3                                  0y   = 0</a:t>
            </a:r>
          </a:p>
          <a:p>
            <a:pPr marL="0" indent="0">
              <a:buNone/>
            </a:pPr>
            <a:r>
              <a:rPr lang="en-IN" sz="2400" b="1" u="sng" dirty="0" smtClean="0">
                <a:latin typeface="Times New Roman" panose="02020603050405020304" pitchFamily="18" charset="0"/>
                <a:cs typeface="Times New Roman" panose="02020603050405020304" pitchFamily="18" charset="0"/>
              </a:rPr>
              <a:t>Temporary Failure with zero pivots</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0x  +  </a:t>
            </a:r>
            <a:r>
              <a:rPr lang="en-IN" sz="2400" dirty="0">
                <a:latin typeface="Times New Roman" panose="02020603050405020304" pitchFamily="18" charset="0"/>
                <a:cs typeface="Times New Roman" panose="02020603050405020304" pitchFamily="18" charset="0"/>
              </a:rPr>
              <a:t>2y = </a:t>
            </a:r>
            <a:r>
              <a:rPr lang="en-IN" sz="2400" dirty="0" smtClean="0">
                <a:latin typeface="Times New Roman" panose="02020603050405020304" pitchFamily="18" charset="0"/>
                <a:cs typeface="Times New Roman" panose="02020603050405020304" pitchFamily="18" charset="0"/>
              </a:rPr>
              <a:t>4                          3x  –  2y   = 5</a:t>
            </a:r>
          </a:p>
          <a:p>
            <a:pPr marL="0" indent="0">
              <a:buNone/>
            </a:pPr>
            <a:r>
              <a:rPr lang="en-IN" sz="2400" dirty="0" smtClean="0">
                <a:latin typeface="Times New Roman" panose="02020603050405020304" pitchFamily="18" charset="0"/>
                <a:cs typeface="Times New Roman" panose="02020603050405020304" pitchFamily="18" charset="0"/>
              </a:rPr>
              <a:t> 3x - 2y = 5                                      2y   = 4</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Solving Linear Equations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18</a:t>
            </a:fld>
            <a:endParaRPr lang="en-US">
              <a:solidFill>
                <a:prstClr val="white"/>
              </a:solidFill>
            </a:endParaRPr>
          </a:p>
        </p:txBody>
      </p:sp>
      <p:cxnSp>
        <p:nvCxnSpPr>
          <p:cNvPr id="7" name="Straight Arrow Connector 6"/>
          <p:cNvCxnSpPr/>
          <p:nvPr/>
        </p:nvCxnSpPr>
        <p:spPr>
          <a:xfrm>
            <a:off x="2202287" y="2114513"/>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2287" y="3627437"/>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40620" y="4919320"/>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149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531" y="1097756"/>
            <a:ext cx="11892923"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Permanent Failure with </a:t>
            </a:r>
            <a:r>
              <a:rPr lang="en-IN" sz="2400" b="1" u="sng" dirty="0">
                <a:latin typeface="Times New Roman" panose="02020603050405020304" pitchFamily="18" charset="0"/>
                <a:cs typeface="Times New Roman" panose="02020603050405020304" pitchFamily="18" charset="0"/>
              </a:rPr>
              <a:t>no solutions</a:t>
            </a:r>
          </a:p>
          <a:p>
            <a:pPr marL="0" indent="0">
              <a:buNone/>
            </a:pPr>
            <a:r>
              <a:rPr lang="en-IN" sz="2400" dirty="0">
                <a:latin typeface="Times New Roman" panose="02020603050405020304" pitchFamily="18" charset="0"/>
                <a:cs typeface="Times New Roman" panose="02020603050405020304" pitchFamily="18" charset="0"/>
              </a:rPr>
              <a:t>x  –  2y = 1                          x  –  2y   = 1</a:t>
            </a:r>
          </a:p>
          <a:p>
            <a:pPr marL="0" indent="0">
              <a:buNone/>
            </a:pPr>
            <a:r>
              <a:rPr lang="en-IN" sz="2400" dirty="0">
                <a:latin typeface="Times New Roman" panose="02020603050405020304" pitchFamily="18" charset="0"/>
                <a:cs typeface="Times New Roman" panose="02020603050405020304" pitchFamily="18" charset="0"/>
              </a:rPr>
              <a:t>3x - 6y = 11                                0y   = </a:t>
            </a:r>
            <a:r>
              <a:rPr lang="en-IN" sz="2400" dirty="0" smtClean="0">
                <a:latin typeface="Times New Roman" panose="02020603050405020304" pitchFamily="18" charset="0"/>
                <a:cs typeface="Times New Roman" panose="02020603050405020304" pitchFamily="18" charset="0"/>
              </a:rPr>
              <a:t>8</a:t>
            </a:r>
          </a:p>
          <a:p>
            <a:pPr algn="just">
              <a:lnSpc>
                <a:spcPct val="150000"/>
              </a:lnSpc>
            </a:pPr>
            <a:r>
              <a:rPr lang="en-IN" sz="2400" b="1" u="sng" dirty="0">
                <a:latin typeface="Times New Roman" panose="02020603050405020304" pitchFamily="18" charset="0"/>
                <a:cs typeface="Times New Roman" panose="02020603050405020304" pitchFamily="18" charset="0"/>
              </a:rPr>
              <a:t>Failure with infinitely many </a:t>
            </a:r>
            <a:r>
              <a:rPr lang="en-IN" sz="2400" b="1" u="sng" dirty="0" smtClean="0">
                <a:latin typeface="Times New Roman" panose="02020603050405020304" pitchFamily="18" charset="0"/>
                <a:cs typeface="Times New Roman" panose="02020603050405020304" pitchFamily="18" charset="0"/>
              </a:rPr>
              <a:t>solutions</a:t>
            </a:r>
          </a:p>
          <a:p>
            <a:pPr marL="0" indent="0">
              <a:buNone/>
            </a:pPr>
            <a:r>
              <a:rPr lang="en-IN" sz="2400" dirty="0" smtClean="0">
                <a:latin typeface="Times New Roman" panose="02020603050405020304" pitchFamily="18" charset="0"/>
                <a:cs typeface="Times New Roman" panose="02020603050405020304" pitchFamily="18" charset="0"/>
              </a:rPr>
              <a:t>x  </a:t>
            </a:r>
            <a:r>
              <a:rPr lang="en-IN" sz="2400" dirty="0">
                <a:latin typeface="Times New Roman" panose="02020603050405020304" pitchFamily="18" charset="0"/>
                <a:cs typeface="Times New Roman" panose="02020603050405020304" pitchFamily="18" charset="0"/>
              </a:rPr>
              <a:t>–  2y = 1                          x  –  2y   = </a:t>
            </a:r>
            <a:r>
              <a:rPr lang="en-IN" sz="2400" dirty="0" smtClean="0">
                <a:latin typeface="Times New Roman" panose="02020603050405020304" pitchFamily="18" charset="0"/>
                <a:cs typeface="Times New Roman" panose="02020603050405020304" pitchFamily="18" charset="0"/>
              </a:rPr>
              <a:t>1</a:t>
            </a:r>
          </a:p>
          <a:p>
            <a:pPr marL="0" indent="0">
              <a:buNone/>
            </a:pPr>
            <a:r>
              <a:rPr lang="en-IN" sz="2400" dirty="0" smtClean="0">
                <a:latin typeface="Times New Roman" panose="02020603050405020304" pitchFamily="18" charset="0"/>
                <a:cs typeface="Times New Roman" panose="02020603050405020304" pitchFamily="18" charset="0"/>
              </a:rPr>
              <a:t>3x - 6y = 3                                  0y   = 0</a:t>
            </a:r>
          </a:p>
          <a:p>
            <a:pPr marL="0" indent="0">
              <a:buNone/>
            </a:pPr>
            <a:r>
              <a:rPr lang="en-IN" sz="2400" b="1" u="sng" dirty="0" smtClean="0">
                <a:latin typeface="Times New Roman" panose="02020603050405020304" pitchFamily="18" charset="0"/>
                <a:cs typeface="Times New Roman" panose="02020603050405020304" pitchFamily="18" charset="0"/>
              </a:rPr>
              <a:t>Temporary Failure with zero pivots</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0x  +  </a:t>
            </a:r>
            <a:r>
              <a:rPr lang="en-IN" sz="2400" dirty="0">
                <a:latin typeface="Times New Roman" panose="02020603050405020304" pitchFamily="18" charset="0"/>
                <a:cs typeface="Times New Roman" panose="02020603050405020304" pitchFamily="18" charset="0"/>
              </a:rPr>
              <a:t>2y = </a:t>
            </a:r>
            <a:r>
              <a:rPr lang="en-IN" sz="2400" dirty="0" smtClean="0">
                <a:latin typeface="Times New Roman" panose="02020603050405020304" pitchFamily="18" charset="0"/>
                <a:cs typeface="Times New Roman" panose="02020603050405020304" pitchFamily="18" charset="0"/>
              </a:rPr>
              <a:t>4                          3x  –  2y   = 5</a:t>
            </a:r>
          </a:p>
          <a:p>
            <a:pPr marL="0" indent="0">
              <a:buNone/>
            </a:pPr>
            <a:r>
              <a:rPr lang="en-IN" sz="2400" dirty="0" smtClean="0">
                <a:latin typeface="Times New Roman" panose="02020603050405020304" pitchFamily="18" charset="0"/>
                <a:cs typeface="Times New Roman" panose="02020603050405020304" pitchFamily="18" charset="0"/>
              </a:rPr>
              <a:t> 3x - 2y = 5                                      2y   = 4</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Solving Linear Equations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19</a:t>
            </a:fld>
            <a:endParaRPr lang="en-US">
              <a:solidFill>
                <a:prstClr val="white"/>
              </a:solidFill>
            </a:endParaRPr>
          </a:p>
        </p:txBody>
      </p:sp>
      <p:cxnSp>
        <p:nvCxnSpPr>
          <p:cNvPr id="7" name="Straight Arrow Connector 6"/>
          <p:cNvCxnSpPr/>
          <p:nvPr/>
        </p:nvCxnSpPr>
        <p:spPr>
          <a:xfrm>
            <a:off x="2202287" y="2114513"/>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2287" y="3627437"/>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40620" y="4919320"/>
            <a:ext cx="9015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3200" y="926124"/>
                <a:ext cx="11480800" cy="5059363"/>
              </a:xfrm>
            </p:spPr>
            <p:txBody>
              <a:bodyPr/>
              <a:lstStyle/>
              <a:p>
                <a:pPr>
                  <a:lnSpc>
                    <a:spcPct val="150000"/>
                  </a:lnSpc>
                </a:pPr>
                <a:r>
                  <a:rPr lang="en-IN" sz="2400" b="1" u="sng" dirty="0" smtClean="0">
                    <a:latin typeface="Times New Roman" panose="02020603050405020304" pitchFamily="18" charset="0"/>
                    <a:cs typeface="Times New Roman" panose="02020603050405020304" pitchFamily="18" charset="0"/>
                  </a:rPr>
                  <a:t>Scalar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scalar is a number. </a:t>
                </a:r>
                <a:r>
                  <a:rPr lang="en-IN" sz="2400" dirty="0" smtClean="0">
                    <a:latin typeface="Times New Roman" panose="02020603050405020304" pitchFamily="18" charset="0"/>
                    <a:cs typeface="Times New Roman" panose="02020603050405020304" pitchFamily="18" charset="0"/>
                  </a:rPr>
                  <a:t>It has </a:t>
                </a:r>
                <a:r>
                  <a:rPr lang="en-IN" sz="2400" dirty="0">
                    <a:latin typeface="Times New Roman" panose="02020603050405020304" pitchFamily="18" charset="0"/>
                    <a:cs typeface="Times New Roman" panose="02020603050405020304" pitchFamily="18" charset="0"/>
                  </a:rPr>
                  <a:t>magnitude but no “direction</a:t>
                </a:r>
                <a:r>
                  <a:rPr lang="en-IN" sz="2400" dirty="0" smtClean="0">
                    <a:latin typeface="Times New Roman" panose="02020603050405020304" pitchFamily="18" charset="0"/>
                    <a:cs typeface="Times New Roman" panose="02020603050405020304" pitchFamily="18" charset="0"/>
                  </a:rPr>
                  <a:t>”</a:t>
                </a:r>
              </a:p>
              <a:p>
                <a:pPr>
                  <a:lnSpc>
                    <a:spcPct val="150000"/>
                  </a:lnSpc>
                </a:pPr>
                <a:r>
                  <a:rPr lang="en-IN" sz="2400" b="1" u="sng" dirty="0" smtClean="0">
                    <a:latin typeface="Times New Roman" panose="02020603050405020304" pitchFamily="18" charset="0"/>
                    <a:cs typeface="Times New Roman" panose="02020603050405020304" pitchFamily="18" charset="0"/>
                  </a:rPr>
                  <a:t>Vector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vector is a list of numbers</a:t>
                </a:r>
                <a:r>
                  <a:rPr lang="en-IN" sz="2400" dirty="0" smtClean="0">
                    <a:latin typeface="Times New Roman" panose="02020603050405020304" pitchFamily="18" charset="0"/>
                    <a:cs typeface="Times New Roman" panose="02020603050405020304" pitchFamily="18" charset="0"/>
                  </a:rPr>
                  <a:t>. Two ways to interpret vectors</a:t>
                </a:r>
              </a:p>
              <a:p>
                <a:pPr lvl="2">
                  <a:lnSpc>
                    <a:spcPct val="150000"/>
                  </a:lnSpc>
                </a:pPr>
                <a:r>
                  <a:rPr lang="en-IN" sz="1800" dirty="0" smtClean="0">
                    <a:latin typeface="Times New Roman" panose="02020603050405020304" pitchFamily="18" charset="0"/>
                    <a:cs typeface="Times New Roman" panose="02020603050405020304" pitchFamily="18" charset="0"/>
                  </a:rPr>
                  <a:t>A point </a:t>
                </a:r>
                <a:r>
                  <a:rPr lang="en-IN" sz="1800" dirty="0">
                    <a:latin typeface="Times New Roman" panose="02020603050405020304" pitchFamily="18" charset="0"/>
                    <a:cs typeface="Times New Roman" panose="02020603050405020304" pitchFamily="18" charset="0"/>
                  </a:rPr>
                  <a:t>in space, where each number represents the vector’s component that dimension. </a:t>
                </a:r>
                <a:r>
                  <a:rPr lang="en-IN" sz="1800" dirty="0" smtClean="0">
                    <a:latin typeface="Times New Roman" panose="02020603050405020304" pitchFamily="18" charset="0"/>
                    <a:cs typeface="Times New Roman" panose="02020603050405020304" pitchFamily="18" charset="0"/>
                  </a:rPr>
                  <a:t> </a:t>
                </a:r>
              </a:p>
              <a:p>
                <a:pPr lvl="2">
                  <a:lnSpc>
                    <a:spcPct val="150000"/>
                  </a:lnSpc>
                </a:pPr>
                <a:r>
                  <a:rPr lang="en-IN" sz="1800" dirty="0" smtClean="0">
                    <a:latin typeface="Times New Roman" panose="02020603050405020304" pitchFamily="18" charset="0"/>
                    <a:cs typeface="Times New Roman" panose="02020603050405020304" pitchFamily="18" charset="0"/>
                  </a:rPr>
                  <a:t>A </a:t>
                </a:r>
                <a:r>
                  <a:rPr lang="en-IN" sz="1800" dirty="0">
                    <a:latin typeface="Times New Roman" panose="02020603050405020304" pitchFamily="18" charset="0"/>
                    <a:cs typeface="Times New Roman" panose="02020603050405020304" pitchFamily="18" charset="0"/>
                  </a:rPr>
                  <a:t>vector is a magnitude and a </a:t>
                </a:r>
                <a:r>
                  <a:rPr lang="en-IN" sz="1800" dirty="0" smtClean="0">
                    <a:latin typeface="Times New Roman" panose="02020603050405020304" pitchFamily="18" charset="0"/>
                    <a:cs typeface="Times New Roman" panose="02020603050405020304" pitchFamily="18" charset="0"/>
                  </a:rPr>
                  <a:t>direction.</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It can be thought </a:t>
                </a:r>
                <a:r>
                  <a:rPr lang="en-IN" sz="1800" dirty="0">
                    <a:latin typeface="Times New Roman" panose="02020603050405020304" pitchFamily="18" charset="0"/>
                    <a:cs typeface="Times New Roman" panose="02020603050405020304" pitchFamily="18" charset="0"/>
                  </a:rPr>
                  <a:t>of  </a:t>
                </a:r>
                <a:r>
                  <a:rPr lang="en-IN" sz="1800" dirty="0" smtClean="0">
                    <a:latin typeface="Times New Roman" panose="02020603050405020304" pitchFamily="18" charset="0"/>
                    <a:cs typeface="Times New Roman" panose="02020603050405020304" pitchFamily="18" charset="0"/>
                  </a:rPr>
                  <a:t>as a directed </a:t>
                </a:r>
                <a:r>
                  <a:rPr lang="en-IN" sz="1800" dirty="0">
                    <a:latin typeface="Times New Roman" panose="02020603050405020304" pitchFamily="18" charset="0"/>
                    <a:cs typeface="Times New Roman" panose="02020603050405020304" pitchFamily="18" charset="0"/>
                  </a:rPr>
                  <a:t>arrow pointing from the origin to the end point given by the list of </a:t>
                </a:r>
                <a:r>
                  <a:rPr lang="en-IN" sz="1800" dirty="0" smtClean="0">
                    <a:latin typeface="Times New Roman" panose="02020603050405020304" pitchFamily="18" charset="0"/>
                    <a:cs typeface="Times New Roman" panose="02020603050405020304" pitchFamily="18" charset="0"/>
                  </a:rPr>
                  <a:t>numbers.</a:t>
                </a:r>
              </a:p>
              <a:p>
                <a:pPr lvl="2">
                  <a:lnSpc>
                    <a:spcPct val="150000"/>
                  </a:lnSpc>
                </a:pPr>
                <a:r>
                  <a:rPr lang="en-IN" sz="1800" dirty="0" smtClean="0">
                    <a:latin typeface="Times New Roman" panose="02020603050405020304" pitchFamily="18" charset="0"/>
                    <a:cs typeface="Times New Roman" panose="02020603050405020304" pitchFamily="18" charset="0"/>
                  </a:rPr>
                  <a:t>Example of a vector </a:t>
                </a:r>
                <a14:m>
                  <m:oMath xmlns:m="http://schemas.openxmlformats.org/officeDocument/2006/math">
                    <m:r>
                      <a:rPr lang="en-IN" sz="1800" b="0" i="1" smtClean="0">
                        <a:latin typeface="Cambria Math" panose="02040503050406030204" pitchFamily="18" charset="0"/>
                        <a:cs typeface="Times New Roman" panose="02020603050405020304" pitchFamily="18" charset="0"/>
                      </a:rPr>
                      <m:t>𝑣</m:t>
                    </m:r>
                    <m:r>
                      <a:rPr lang="en-IN" sz="1800" i="1"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(7, 14)</m:t>
                    </m:r>
                  </m:oMath>
                </a14:m>
                <a:r>
                  <a:rPr lang="en-US" sz="24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or </a:t>
                </a:r>
                <a14:m>
                  <m:oMath xmlns:m="http://schemas.openxmlformats.org/officeDocument/2006/math">
                    <m:r>
                      <a:rPr lang="en-IN" sz="1800" b="0" i="1" smtClean="0">
                        <a:latin typeface="Cambria Math" panose="02040503050406030204" pitchFamily="18" charset="0"/>
                        <a:cs typeface="Times New Roman" panose="02020603050405020304" pitchFamily="18" charset="0"/>
                      </a:rPr>
                      <m:t>𝑣</m:t>
                    </m:r>
                    <m:r>
                      <a:rPr lang="en-IN" sz="1800" b="0" i="1" smtClean="0">
                        <a:latin typeface="Cambria Math" panose="02040503050406030204" pitchFamily="18" charset="0"/>
                        <a:cs typeface="Times New Roman" panose="02020603050405020304" pitchFamily="18" charset="0"/>
                      </a:rPr>
                      <m:t>= </m:t>
                    </m:r>
                    <m:d>
                      <m:dPr>
                        <m:ctrlPr>
                          <a:rPr lang="en-IN" sz="18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IN" sz="1800" b="0" i="1" smtClean="0">
                                <a:latin typeface="Cambria Math" panose="02040503050406030204" pitchFamily="18" charset="0"/>
                                <a:cs typeface="Times New Roman" panose="02020603050405020304" pitchFamily="18" charset="0"/>
                              </a:rPr>
                            </m:ctrlPr>
                          </m:mPr>
                          <m:mr>
                            <m:e>
                              <m:r>
                                <m:rPr>
                                  <m:brk m:alnAt="7"/>
                                </m:rPr>
                                <a:rPr lang="en-IN" sz="1800" b="0" i="1" smtClean="0">
                                  <a:latin typeface="Cambria Math" panose="02040503050406030204" pitchFamily="18" charset="0"/>
                                  <a:cs typeface="Times New Roman" panose="02020603050405020304" pitchFamily="18" charset="0"/>
                                </a:rPr>
                                <m:t>7</m:t>
                              </m:r>
                            </m:e>
                          </m:mr>
                          <m:mr>
                            <m:e>
                              <m:r>
                                <a:rPr lang="en-IN" sz="1800" b="0" i="1" smtClean="0">
                                  <a:latin typeface="Cambria Math" panose="02040503050406030204" pitchFamily="18" charset="0"/>
                                  <a:cs typeface="Times New Roman" panose="02020603050405020304" pitchFamily="18" charset="0"/>
                                </a:rPr>
                                <m:t>14</m:t>
                              </m:r>
                            </m:e>
                          </m:mr>
                        </m:m>
                      </m:e>
                    </m:d>
                  </m:oMath>
                </a14:m>
                <a:endParaRPr lang="en-US" sz="1800" dirty="0" smtClean="0">
                  <a:latin typeface="Times New Roman" panose="02020603050405020304" pitchFamily="18" charset="0"/>
                  <a:cs typeface="Times New Roman" panose="02020603050405020304" pitchFamily="18" charset="0"/>
                </a:endParaRPr>
              </a:p>
              <a:p>
                <a:pPr lvl="2">
                  <a:lnSpc>
                    <a:spcPct val="150000"/>
                  </a:lnSpc>
                </a:pPr>
                <a:r>
                  <a:rPr lang="en-US" sz="1800" dirty="0" smtClean="0">
                    <a:latin typeface="Times New Roman" panose="02020603050405020304" pitchFamily="18" charset="0"/>
                    <a:cs typeface="Times New Roman" panose="02020603050405020304" pitchFamily="18" charset="0"/>
                  </a:rPr>
                  <a:t>Magnitude of </a:t>
                </a:r>
                <a14:m>
                  <m:oMath xmlns:m="http://schemas.openxmlformats.org/officeDocument/2006/math">
                    <m:r>
                      <a:rPr lang="en-IN" sz="1800" i="1">
                        <a:latin typeface="Cambria Math" panose="02040503050406030204" pitchFamily="18" charset="0"/>
                        <a:cs typeface="Times New Roman" panose="02020603050405020304" pitchFamily="18" charset="0"/>
                      </a:rPr>
                      <m:t>𝑣</m:t>
                    </m:r>
                  </m:oMath>
                </a14:m>
                <a:r>
                  <a:rPr lang="en-US" sz="1800" dirty="0" smtClean="0">
                    <a:latin typeface="Times New Roman" panose="02020603050405020304" pitchFamily="18" charset="0"/>
                    <a:cs typeface="Times New Roman" panose="02020603050405020304" pitchFamily="18" charset="0"/>
                  </a:rPr>
                  <a:t> also called it’s length is represented as ||</a:t>
                </a:r>
                <a14:m>
                  <m:oMath xmlns:m="http://schemas.openxmlformats.org/officeDocument/2006/math">
                    <m:r>
                      <a:rPr lang="en-IN" sz="1800" i="1">
                        <a:latin typeface="Cambria Math" panose="02040503050406030204" pitchFamily="18" charset="0"/>
                        <a:cs typeface="Times New Roman" panose="02020603050405020304" pitchFamily="18" charset="0"/>
                      </a:rPr>
                      <m:t>𝑣</m:t>
                    </m:r>
                  </m:oMath>
                </a14:m>
                <a:r>
                  <a:rPr lang="en-US" sz="1800" dirty="0" smtClean="0">
                    <a:latin typeface="Times New Roman" panose="02020603050405020304" pitchFamily="18" charset="0"/>
                    <a:cs typeface="Times New Roman" panose="02020603050405020304" pitchFamily="18" charset="0"/>
                  </a:rPr>
                  <a:t>||</a:t>
                </a:r>
              </a:p>
              <a:p>
                <a:pPr lvl="2">
                  <a:lnSpc>
                    <a:spcPct val="150000"/>
                  </a:lnSpc>
                </a:pPr>
                <a:r>
                  <a:rPr lang="en-US"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IN" sz="1800" i="1">
                        <a:latin typeface="Cambria Math" panose="02040503050406030204" pitchFamily="18" charset="0"/>
                        <a:cs typeface="Times New Roman" panose="02020603050405020304" pitchFamily="18" charset="0"/>
                      </a:rPr>
                      <m:t>𝑣</m:t>
                    </m:r>
                  </m:oMath>
                </a14:m>
                <a:r>
                  <a:rPr lang="en-US" sz="1800" dirty="0" smtClean="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1800" i="1" smtClean="0">
                            <a:latin typeface="Cambria Math" panose="02040503050406030204" pitchFamily="18" charset="0"/>
                            <a:cs typeface="Times New Roman" panose="02020603050405020304" pitchFamily="18" charset="0"/>
                          </a:rPr>
                        </m:ctrlPr>
                      </m:radPr>
                      <m:deg/>
                      <m:e>
                        <m:sSup>
                          <m:sSupPr>
                            <m:ctrlPr>
                              <a:rPr lang="en-US" sz="1800" i="1" smtClean="0">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7</m:t>
                            </m:r>
                          </m:e>
                          <m:sup>
                            <m:r>
                              <a:rPr lang="en-IN" sz="1800" b="0" i="1" smtClean="0">
                                <a:latin typeface="Cambria Math" panose="02040503050406030204" pitchFamily="18" charset="0"/>
                                <a:cs typeface="Times New Roman" panose="02020603050405020304" pitchFamily="18" charset="0"/>
                              </a:rPr>
                              <m:t>2</m:t>
                            </m:r>
                          </m:sup>
                        </m:sSup>
                        <m:r>
                          <a:rPr lang="en-IN" sz="1800" b="0" i="1" smtClean="0">
                            <a:latin typeface="Cambria Math" panose="02040503050406030204" pitchFamily="18" charset="0"/>
                            <a:cs typeface="Times New Roman" panose="02020603050405020304" pitchFamily="18" charset="0"/>
                          </a:rPr>
                          <m:t>+</m:t>
                        </m:r>
                        <m:sSup>
                          <m:sSupPr>
                            <m:ctrlPr>
                              <a:rPr lang="en-IN" sz="1800" b="0" i="1" smtClean="0">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14</m:t>
                            </m:r>
                          </m:e>
                          <m:sup>
                            <m:r>
                              <a:rPr lang="en-IN" sz="1800" b="0" i="1" smtClean="0">
                                <a:latin typeface="Cambria Math" panose="02040503050406030204" pitchFamily="18" charset="0"/>
                                <a:cs typeface="Times New Roman" panose="02020603050405020304" pitchFamily="18" charset="0"/>
                              </a:rPr>
                              <m:t>2</m:t>
                            </m:r>
                          </m:sup>
                        </m:sSup>
                      </m:e>
                    </m:rad>
                  </m:oMath>
                </a14:m>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1800" b="0" i="0" dirty="0" smtClean="0">
                        <a:latin typeface="Cambria Math" panose="02040503050406030204" pitchFamily="18" charset="0"/>
                        <a:cs typeface="Times New Roman" panose="02020603050405020304" pitchFamily="18" charset="0"/>
                      </a:rPr>
                      <m:t> </m:t>
                    </m:r>
                    <m:rad>
                      <m:radPr>
                        <m:degHide m:val="on"/>
                        <m:ctrlPr>
                          <a:rPr lang="en-US" sz="1800" i="1" dirty="0" smtClean="0">
                            <a:latin typeface="Cambria Math" panose="02040503050406030204" pitchFamily="18" charset="0"/>
                            <a:cs typeface="Times New Roman" panose="02020603050405020304" pitchFamily="18" charset="0"/>
                          </a:rPr>
                        </m:ctrlPr>
                      </m:radPr>
                      <m:deg/>
                      <m:e>
                        <m:r>
                          <a:rPr lang="en-IN" sz="1800" b="0" i="1" dirty="0" smtClean="0">
                            <a:latin typeface="Cambria Math" panose="02040503050406030204" pitchFamily="18" charset="0"/>
                            <a:cs typeface="Times New Roman" panose="02020603050405020304" pitchFamily="18" charset="0"/>
                          </a:rPr>
                          <m:t>245</m:t>
                        </m:r>
                      </m:e>
                    </m:rad>
                  </m:oMath>
                </a14:m>
                <a:endParaRPr lang="en-US" sz="1800" dirty="0" smtClean="0">
                  <a:latin typeface="Times New Roman" panose="02020603050405020304" pitchFamily="18" charset="0"/>
                  <a:cs typeface="Times New Roman" panose="02020603050405020304" pitchFamily="18" charset="0"/>
                </a:endParaRPr>
              </a:p>
              <a:p>
                <a:pPr lvl="2">
                  <a:lnSpc>
                    <a:spcPct val="150000"/>
                  </a:lnSpc>
                </a:pPr>
                <a:r>
                  <a:rPr lang="en-US" sz="1800" dirty="0" smtClean="0">
                    <a:latin typeface="Times New Roman" panose="02020603050405020304" pitchFamily="18" charset="0"/>
                    <a:cs typeface="Times New Roman" panose="02020603050405020304" pitchFamily="18" charset="0"/>
                  </a:rPr>
                  <a:t>Unit vector </a:t>
                </a:r>
                <a14:m>
                  <m:oMath xmlns:m="http://schemas.openxmlformats.org/officeDocument/2006/math">
                    <m:acc>
                      <m:accPr>
                        <m:chr m:val="̂"/>
                        <m:ctrlPr>
                          <a:rPr lang="en-IN" sz="1800" i="1" smtClean="0">
                            <a:latin typeface="Cambria Math" panose="02040503050406030204" pitchFamily="18" charset="0"/>
                            <a:cs typeface="Times New Roman" panose="02020603050405020304" pitchFamily="18" charset="0"/>
                          </a:rPr>
                        </m:ctrlPr>
                      </m:accPr>
                      <m:e>
                        <m:r>
                          <a:rPr lang="en-IN" sz="1800" i="1">
                            <a:latin typeface="Cambria Math" panose="02040503050406030204" pitchFamily="18" charset="0"/>
                            <a:cs typeface="Times New Roman" panose="02020603050405020304" pitchFamily="18" charset="0"/>
                          </a:rPr>
                          <m:t>𝑣</m:t>
                        </m:r>
                      </m:e>
                    </m:acc>
                  </m:oMath>
                </a14:m>
                <a:r>
                  <a:rPr lang="en-US" sz="18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IN" sz="1800" i="1">
                            <a:latin typeface="Cambria Math" panose="02040503050406030204" pitchFamily="18" charset="0"/>
                            <a:cs typeface="Times New Roman" panose="02020603050405020304" pitchFamily="18" charset="0"/>
                          </a:rPr>
                          <m:t>𝑣</m:t>
                        </m:r>
                      </m:num>
                      <m:den>
                        <m:r>
                          <a:rPr lang="en-IN" sz="1800" b="0" i="1" smtClean="0">
                            <a:latin typeface="Cambria Math" panose="02040503050406030204" pitchFamily="18" charset="0"/>
                            <a:cs typeface="Times New Roman" panose="02020603050405020304" pitchFamily="18" charset="0"/>
                          </a:rPr>
                          <m:t>|</m:t>
                        </m:r>
                        <m:d>
                          <m:dPr>
                            <m:begChr m:val="|"/>
                            <m:endChr m:val="|"/>
                            <m:ctrlPr>
                              <a:rPr lang="en-IN" sz="1800" b="0" i="1" smtClean="0">
                                <a:latin typeface="Cambria Math" panose="02040503050406030204" pitchFamily="18" charset="0"/>
                                <a:cs typeface="Times New Roman" panose="02020603050405020304" pitchFamily="18" charset="0"/>
                              </a:rPr>
                            </m:ctrlPr>
                          </m:dPr>
                          <m:e>
                            <m:r>
                              <a:rPr lang="en-IN" sz="1800" i="1">
                                <a:latin typeface="Cambria Math" panose="02040503050406030204" pitchFamily="18" charset="0"/>
                                <a:cs typeface="Times New Roman" panose="02020603050405020304" pitchFamily="18" charset="0"/>
                              </a:rPr>
                              <m:t>𝑣</m:t>
                            </m:r>
                          </m:e>
                        </m:d>
                        <m:r>
                          <a:rPr lang="en-IN" sz="1800" b="0" i="1" smtClean="0">
                            <a:latin typeface="Cambria Math" panose="02040503050406030204" pitchFamily="18" charset="0"/>
                            <a:cs typeface="Times New Roman" panose="02020603050405020304" pitchFamily="18" charset="0"/>
                          </a:rPr>
                          <m:t>|</m:t>
                        </m:r>
                      </m:den>
                    </m:f>
                  </m:oMath>
                </a14:m>
                <a:r>
                  <a:rPr lang="en-US" sz="18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i="1" dirty="0" smtClean="0">
                            <a:latin typeface="Cambria Math" panose="02040503050406030204" pitchFamily="18" charset="0"/>
                            <a:cs typeface="Times New Roman" panose="02020603050405020304" pitchFamily="18" charset="0"/>
                          </a:rPr>
                        </m:ctrlPr>
                      </m:fPr>
                      <m:num>
                        <m:r>
                          <a:rPr lang="en-IN" sz="1800" i="1">
                            <a:latin typeface="Cambria Math" panose="02040503050406030204" pitchFamily="18" charset="0"/>
                            <a:cs typeface="Times New Roman" panose="02020603050405020304" pitchFamily="18" charset="0"/>
                          </a:rPr>
                          <m:t>(7, 14)</m:t>
                        </m:r>
                      </m:num>
                      <m:den>
                        <m:rad>
                          <m:radPr>
                            <m:degHide m:val="on"/>
                            <m:ctrlPr>
                              <a:rPr lang="en-US" sz="1800" i="1" dirty="0" smtClean="0">
                                <a:latin typeface="Cambria Math" panose="02040503050406030204" pitchFamily="18" charset="0"/>
                                <a:cs typeface="Times New Roman" panose="02020603050405020304" pitchFamily="18" charset="0"/>
                              </a:rPr>
                            </m:ctrlPr>
                          </m:radPr>
                          <m:deg/>
                          <m:e>
                            <m:r>
                              <a:rPr lang="en-IN" sz="1800" b="0" i="1" dirty="0" smtClean="0">
                                <a:latin typeface="Cambria Math" panose="02040503050406030204" pitchFamily="18" charset="0"/>
                                <a:cs typeface="Times New Roman" panose="02020603050405020304" pitchFamily="18" charset="0"/>
                              </a:rPr>
                              <m:t>245</m:t>
                            </m:r>
                          </m:e>
                        </m:rad>
                      </m:den>
                    </m:f>
                  </m:oMath>
                </a14:m>
                <a:endParaRPr lang="en-US" sz="1800" dirty="0">
                  <a:latin typeface="Times New Roman" panose="02020603050405020304" pitchFamily="18" charset="0"/>
                  <a:cs typeface="Times New Roman" panose="02020603050405020304" pitchFamily="18"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3200" y="926124"/>
                <a:ext cx="11480800" cy="5059363"/>
              </a:xfrm>
              <a:blipFill rotWithShape="0">
                <a:blip r:embed="rId2"/>
                <a:stretch>
                  <a:fillRect b="-120"/>
                </a:stretch>
              </a:blipFill>
            </p:spPr>
            <p:txBody>
              <a:bodyPr/>
              <a:lstStyle/>
              <a:p>
                <a:r>
                  <a:rPr lang="en-IN">
                    <a:noFill/>
                  </a:rPr>
                  <a:t> </a:t>
                </a:r>
              </a:p>
            </p:txBody>
          </p:sp>
        </mc:Fallback>
      </mc:AlternateContent>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Scalars and Vectors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2</a:t>
            </a:fld>
            <a:endParaRPr lang="en-US">
              <a:solidFill>
                <a:prstClr val="white"/>
              </a:solidFill>
            </a:endParaRPr>
          </a:p>
        </p:txBody>
      </p:sp>
      <p:grpSp>
        <p:nvGrpSpPr>
          <p:cNvPr id="29" name="Group 28"/>
          <p:cNvGrpSpPr/>
          <p:nvPr/>
        </p:nvGrpSpPr>
        <p:grpSpPr>
          <a:xfrm>
            <a:off x="7212170" y="3192286"/>
            <a:ext cx="2292440" cy="2031035"/>
            <a:chOff x="7804597" y="4038910"/>
            <a:chExt cx="2292440" cy="2031035"/>
          </a:xfrm>
        </p:grpSpPr>
        <mc:AlternateContent xmlns:mc="http://schemas.openxmlformats.org/markup-compatibility/2006" xmlns:a14="http://schemas.microsoft.com/office/drawing/2010/main">
          <mc:Choice Requires="a14">
            <p:sp>
              <p:nvSpPr>
                <p:cNvPr id="25" name="TextBox 24"/>
                <p:cNvSpPr txBox="1"/>
                <p:nvPr/>
              </p:nvSpPr>
              <p:spPr>
                <a:xfrm>
                  <a:off x="8049297" y="5762168"/>
                  <a:ext cx="45076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400" b="0" i="1" smtClean="0">
                            <a:latin typeface="Cambria Math" panose="02040503050406030204" pitchFamily="18" charset="0"/>
                            <a:cs typeface="Times New Roman" panose="02020603050405020304" pitchFamily="18" charset="0"/>
                          </a:rPr>
                          <m:t>7</m:t>
                        </m:r>
                      </m:oMath>
                    </m:oMathPara>
                  </a14:m>
                  <a:endParaRPr lang="en-IN" sz="1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049297" y="5762168"/>
                  <a:ext cx="450760" cy="307777"/>
                </a:xfrm>
                <a:prstGeom prst="rect">
                  <a:avLst/>
                </a:prstGeom>
                <a:blipFill rotWithShape="0">
                  <a:blip r:embed="rId3"/>
                  <a:stretch>
                    <a:fillRect/>
                  </a:stretch>
                </a:blipFill>
              </p:spPr>
              <p:txBody>
                <a:bodyPr/>
                <a:lstStyle/>
                <a:p>
                  <a:r>
                    <a:rPr lang="en-IN">
                      <a:noFill/>
                    </a:rPr>
                    <a:t> </a:t>
                  </a:r>
                </a:p>
              </p:txBody>
            </p:sp>
          </mc:Fallback>
        </mc:AlternateContent>
        <p:grpSp>
          <p:nvGrpSpPr>
            <p:cNvPr id="28" name="Group 27"/>
            <p:cNvGrpSpPr/>
            <p:nvPr/>
          </p:nvGrpSpPr>
          <p:grpSpPr>
            <a:xfrm>
              <a:off x="7804597" y="4038910"/>
              <a:ext cx="2292440" cy="1718203"/>
              <a:chOff x="7804597" y="4038910"/>
              <a:chExt cx="2292440" cy="1718203"/>
            </a:xfrm>
          </p:grpSpPr>
          <p:grpSp>
            <p:nvGrpSpPr>
              <p:cNvPr id="27" name="Group 26"/>
              <p:cNvGrpSpPr/>
              <p:nvPr/>
            </p:nvGrpSpPr>
            <p:grpSpPr>
              <a:xfrm>
                <a:off x="7804597" y="4038910"/>
                <a:ext cx="2292440" cy="1718203"/>
                <a:chOff x="7856112" y="4043966"/>
                <a:chExt cx="2292440" cy="1718203"/>
              </a:xfrm>
            </p:grpSpPr>
            <p:cxnSp>
              <p:nvCxnSpPr>
                <p:cNvPr id="9" name="Straight Arrow Connector 8"/>
                <p:cNvCxnSpPr/>
                <p:nvPr/>
              </p:nvCxnSpPr>
              <p:spPr>
                <a:xfrm>
                  <a:off x="7856112" y="5762168"/>
                  <a:ext cx="2292440" cy="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856112" y="4043966"/>
                  <a:ext cx="0" cy="171820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868992" y="4288666"/>
                  <a:ext cx="811369" cy="1455311"/>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680361" y="4403188"/>
                  <a:ext cx="12879" cy="1358980"/>
                </a:xfrm>
                <a:prstGeom prst="line">
                  <a:avLst/>
                </a:prstGeom>
                <a:ln w="22225">
                  <a:prstDash val="sysDot"/>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7907629" y="4713346"/>
                      <a:ext cx="450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cs typeface="Times New Roman" panose="02020603050405020304" pitchFamily="18" charset="0"/>
                              </a:rPr>
                              <m:t>𝑣</m:t>
                            </m:r>
                          </m:oMath>
                        </m:oMathPara>
                      </a14:m>
                      <a:endParaRPr lang="en-IN" dirty="0"/>
                    </a:p>
                  </p:txBody>
                </p:sp>
              </mc:Choice>
              <mc:Fallback xmlns="">
                <p:sp>
                  <p:nvSpPr>
                    <p:cNvPr id="24" name="TextBox 23"/>
                    <p:cNvSpPr txBox="1">
                      <a:spLocks noRot="1" noChangeAspect="1" noMove="1" noResize="1" noEditPoints="1" noAdjustHandles="1" noChangeArrowheads="1" noChangeShapeType="1" noTextEdit="1"/>
                    </p:cNvSpPr>
                    <p:nvPr/>
                  </p:nvSpPr>
                  <p:spPr>
                    <a:xfrm>
                      <a:off x="7907629" y="4713346"/>
                      <a:ext cx="450760" cy="369332"/>
                    </a:xfrm>
                    <a:prstGeom prst="rect">
                      <a:avLst/>
                    </a:prstGeom>
                    <a:blipFill rotWithShape="0">
                      <a:blip r:embed="rId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8615967" y="4898012"/>
                    <a:ext cx="45076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400" b="0" i="1" smtClean="0">
                              <a:latin typeface="Cambria Math" panose="02040503050406030204" pitchFamily="18" charset="0"/>
                              <a:cs typeface="Times New Roman" panose="02020603050405020304" pitchFamily="18" charset="0"/>
                            </a:rPr>
                            <m:t>14</m:t>
                          </m:r>
                        </m:oMath>
                      </m:oMathPara>
                    </a14:m>
                    <a:endParaRPr lang="en-IN" sz="14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8615967" y="4898012"/>
                    <a:ext cx="450760" cy="307777"/>
                  </a:xfrm>
                  <a:prstGeom prst="rect">
                    <a:avLst/>
                  </a:prstGeom>
                  <a:blipFill rotWithShape="0">
                    <a:blip r:embed="rId5"/>
                    <a:stretch>
                      <a:fillRect/>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31" name="TextBox 30"/>
              <p:cNvSpPr txBox="1"/>
              <p:nvPr/>
            </p:nvSpPr>
            <p:spPr>
              <a:xfrm>
                <a:off x="6143225" y="5148532"/>
                <a:ext cx="4211390" cy="307777"/>
              </a:xfrm>
              <a:prstGeom prst="rect">
                <a:avLst/>
              </a:prstGeom>
              <a:noFill/>
            </p:spPr>
            <p:txBody>
              <a:bodyPr wrap="square" rtlCol="0">
                <a:spAutoFit/>
              </a:bodyPr>
              <a:lstStyle/>
              <a:p>
                <a:pPr algn="ctr"/>
                <a:r>
                  <a:rPr lang="en-IN" sz="1400" dirty="0" smtClean="0">
                    <a:latin typeface="Times New Roman" panose="02020603050405020304" pitchFamily="18" charset="0"/>
                    <a:cs typeface="Times New Roman" panose="02020603050405020304" pitchFamily="18" charset="0"/>
                  </a:rPr>
                  <a:t>Fig 1. Graphical representation of vector </a:t>
                </a:r>
                <a14:m>
                  <m:oMath xmlns:m="http://schemas.openxmlformats.org/officeDocument/2006/math">
                    <m:r>
                      <a:rPr lang="en-IN" sz="1400" i="1">
                        <a:latin typeface="Cambria Math" panose="02040503050406030204" pitchFamily="18" charset="0"/>
                        <a:cs typeface="Times New Roman" panose="02020603050405020304" pitchFamily="18" charset="0"/>
                      </a:rPr>
                      <m:t>𝑣</m:t>
                    </m:r>
                  </m:oMath>
                </a14:m>
                <a:endParaRPr lang="en-IN" sz="14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43225" y="5148532"/>
                <a:ext cx="4211390" cy="307777"/>
              </a:xfrm>
              <a:prstGeom prst="rect">
                <a:avLst/>
              </a:prstGeom>
              <a:blipFill rotWithShape="0">
                <a:blip r:embed="rId6"/>
                <a:stretch>
                  <a:fillRect t="-4000" b="-20000"/>
                </a:stretch>
              </a:blipFill>
            </p:spPr>
            <p:txBody>
              <a:bodyPr/>
              <a:lstStyle/>
              <a:p>
                <a:r>
                  <a:rPr lang="en-IN">
                    <a:noFill/>
                  </a:rPr>
                  <a:t> </a:t>
                </a:r>
              </a:p>
            </p:txBody>
          </p:sp>
        </mc:Fallback>
      </mc:AlternateContent>
    </p:spTree>
    <p:extLst>
      <p:ext uri="{BB962C8B-B14F-4D97-AF65-F5344CB8AC3E}">
        <p14:creationId xmlns:p14="http://schemas.microsoft.com/office/powerpoint/2010/main" val="3050594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531" y="1097756"/>
            <a:ext cx="11892923"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Solve the following by elimination</a:t>
            </a:r>
            <a:endParaRPr lang="en-IN" sz="2400" b="1" u="sng"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2x  +  4y </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2z  = 2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4x + 9y – 3z  =  8     </a:t>
            </a:r>
          </a:p>
          <a:p>
            <a:pPr marL="0" indent="0">
              <a:buNone/>
            </a:pPr>
            <a:r>
              <a:rPr lang="en-IN" sz="2400" dirty="0" smtClean="0">
                <a:latin typeface="Times New Roman" panose="02020603050405020304" pitchFamily="18" charset="0"/>
                <a:cs typeface="Times New Roman" panose="02020603050405020304" pitchFamily="18" charset="0"/>
              </a:rPr>
              <a:t>-2x -3y +7z = 10                     </a:t>
            </a:r>
          </a:p>
          <a:p>
            <a:pPr marL="0" indent="0">
              <a:buNone/>
            </a:pPr>
            <a:r>
              <a:rPr lang="en-IN" sz="2400" dirty="0" smtClean="0">
                <a:latin typeface="Times New Roman" panose="02020603050405020304" pitchFamily="18" charset="0"/>
                <a:cs typeface="Times New Roman" panose="02020603050405020304" pitchFamily="18" charset="0"/>
              </a:rPr>
              <a:t>========================</a:t>
            </a:r>
          </a:p>
          <a:p>
            <a:pPr marL="0" indent="0">
              <a:buNone/>
            </a:pPr>
            <a:r>
              <a:rPr lang="en-IN" sz="2400" dirty="0" smtClean="0">
                <a:latin typeface="Times New Roman" panose="02020603050405020304" pitchFamily="18" charset="0"/>
                <a:cs typeface="Times New Roman" panose="02020603050405020304" pitchFamily="18" charset="0"/>
              </a:rPr>
              <a:t>x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y + z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7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x  +  y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z  = </a:t>
            </a:r>
            <a:r>
              <a:rPr lang="en-IN" sz="2400" dirty="0" smtClean="0">
                <a:latin typeface="Times New Roman" panose="02020603050405020304" pitchFamily="18" charset="0"/>
                <a:cs typeface="Times New Roman" panose="02020603050405020304" pitchFamily="18" charset="0"/>
              </a:rPr>
              <a:t>5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x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y + z  = </a:t>
            </a:r>
            <a:r>
              <a:rPr lang="en-IN" sz="2400" dirty="0" smtClean="0">
                <a:latin typeface="Times New Roman" panose="02020603050405020304" pitchFamily="18" charset="0"/>
                <a:cs typeface="Times New Roman" panose="02020603050405020304" pitchFamily="18" charset="0"/>
              </a:rPr>
              <a:t>3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Solving Linear Equations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20</a:t>
            </a:fld>
            <a:endParaRPr lang="en-US">
              <a:solidFill>
                <a:prstClr val="white"/>
              </a:solidFill>
            </a:endParaRPr>
          </a:p>
        </p:txBody>
      </p:sp>
    </p:spTree>
    <p:extLst>
      <p:ext uri="{BB962C8B-B14F-4D97-AF65-F5344CB8AC3E}">
        <p14:creationId xmlns:p14="http://schemas.microsoft.com/office/powerpoint/2010/main" val="2593587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1009" y="1284876"/>
            <a:ext cx="11943471" cy="5059363"/>
          </a:xfrm>
        </p:spPr>
        <p:txBody>
          <a:bodyPr/>
          <a:lstStyle/>
          <a:p>
            <a:pPr marL="0" indent="0">
              <a:buNone/>
            </a:pPr>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References</a:t>
            </a:r>
            <a:endParaRPr lang="en-IN" dirty="0"/>
          </a:p>
        </p:txBody>
      </p:sp>
      <p:sp>
        <p:nvSpPr>
          <p:cNvPr id="4" name="Date Placeholder 3"/>
          <p:cNvSpPr>
            <a:spLocks noGrp="1"/>
          </p:cNvSpPr>
          <p:nvPr>
            <p:ph type="dt" sz="half" idx="10"/>
          </p:nvPr>
        </p:nvSpPr>
        <p:spPr/>
        <p:txBody>
          <a:bodyPr/>
          <a:lstStyle/>
          <a:p>
            <a:pPr>
              <a:defRPr/>
            </a:pPr>
            <a:fld id="{904F7283-5219-4689-B04A-39F184347B00}" type="datetime1">
              <a:rPr lang="en-US" smtClean="0">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solidFill>
                  <a:prstClr val="white"/>
                </a:solidFill>
              </a:rPr>
              <a:pPr>
                <a:defRPr/>
              </a:pPr>
              <a:t>21</a:t>
            </a:fld>
            <a:endParaRPr lang="en-US">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5588052"/>
              </p:ext>
            </p:extLst>
          </p:nvPr>
        </p:nvGraphicFramePr>
        <p:xfrm>
          <a:off x="836886" y="1284876"/>
          <a:ext cx="10643914" cy="3671409"/>
        </p:xfrm>
        <a:graphic>
          <a:graphicData uri="http://schemas.openxmlformats.org/drawingml/2006/table">
            <a:tbl>
              <a:tblPr firstRow="1" bandRow="1">
                <a:tableStyleId>{5C22544A-7EE6-4342-B048-85BDC9FD1C3A}</a:tableStyleId>
              </a:tblPr>
              <a:tblGrid>
                <a:gridCol w="1143665"/>
                <a:gridCol w="1790230"/>
                <a:gridCol w="7710019"/>
              </a:tblGrid>
              <a:tr h="0">
                <a:tc>
                  <a:txBody>
                    <a:bodyPr/>
                    <a:lstStyle/>
                    <a:p>
                      <a:pPr algn="ctr"/>
                      <a:r>
                        <a:rPr lang="en-IN" sz="1800" dirty="0" smtClean="0">
                          <a:latin typeface="Times New Roman" panose="02020603050405020304" pitchFamily="18" charset="0"/>
                          <a:cs typeface="Times New Roman" panose="02020603050405020304" pitchFamily="18" charset="0"/>
                        </a:rPr>
                        <a:t>S. No</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smtClean="0">
                          <a:latin typeface="Times New Roman" panose="02020603050405020304" pitchFamily="18" charset="0"/>
                          <a:cs typeface="Times New Roman" panose="02020603050405020304" pitchFamily="18" charset="0"/>
                        </a:rPr>
                        <a:t>Topics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smtClean="0">
                          <a:latin typeface="Times New Roman" panose="02020603050405020304" pitchFamily="18" charset="0"/>
                          <a:cs typeface="Times New Roman" panose="02020603050405020304" pitchFamily="18" charset="0"/>
                        </a:rPr>
                        <a:t>Reference</a:t>
                      </a:r>
                      <a:endParaRPr lang="en-IN" sz="1800" dirty="0">
                        <a:latin typeface="Times New Roman" panose="02020603050405020304" pitchFamily="18" charset="0"/>
                        <a:cs typeface="Times New Roman" panose="02020603050405020304" pitchFamily="18" charset="0"/>
                      </a:endParaRPr>
                    </a:p>
                  </a:txBody>
                  <a:tcPr/>
                </a:tc>
              </a:tr>
              <a:tr h="1751169">
                <a:tc>
                  <a:txBody>
                    <a:bodyPr/>
                    <a:lstStyle/>
                    <a:p>
                      <a:pPr algn="ctr"/>
                      <a:r>
                        <a:rPr lang="en-IN" sz="1800" b="1" dirty="0" smtClean="0">
                          <a:latin typeface="Times New Roman" panose="02020603050405020304" pitchFamily="18" charset="0"/>
                          <a:cs typeface="Times New Roman" panose="02020603050405020304" pitchFamily="18" charset="0"/>
                        </a:rPr>
                        <a:t>1</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latin typeface="Times New Roman" panose="02020603050405020304" pitchFamily="18" charset="0"/>
                          <a:cs typeface="Times New Roman" panose="02020603050405020304" pitchFamily="18" charset="0"/>
                        </a:rPr>
                        <a:t>Matrices and vectors </a:t>
                      </a:r>
                    </a:p>
                    <a:p>
                      <a:pPr algn="ct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marL="0" indent="0" algn="just">
                        <a:lnSpc>
                          <a:spcPct val="150000"/>
                        </a:lnSpc>
                        <a:buNone/>
                      </a:pPr>
                      <a:r>
                        <a:rPr lang="en-IN" sz="1800" b="1" dirty="0" smtClean="0">
                          <a:latin typeface="Times New Roman" panose="02020603050405020304" pitchFamily="18" charset="0"/>
                          <a:cs typeface="Times New Roman" panose="02020603050405020304" pitchFamily="18" charset="0"/>
                        </a:rPr>
                        <a:t>1) Basics of Linear Algebra for Machine Learning Discover the Mathematical   Language of Data in Python </a:t>
                      </a:r>
                    </a:p>
                    <a:p>
                      <a:pPr marL="0" indent="0" algn="just">
                        <a:lnSpc>
                          <a:spcPct val="150000"/>
                        </a:lnSpc>
                        <a:buNone/>
                      </a:pPr>
                      <a:r>
                        <a:rPr lang="en-IN" sz="1800" b="1" dirty="0" smtClean="0">
                          <a:latin typeface="Times New Roman" panose="02020603050405020304" pitchFamily="18" charset="0"/>
                          <a:cs typeface="Times New Roman" panose="02020603050405020304" pitchFamily="18" charset="0"/>
                        </a:rPr>
                        <a:t>by Jason Brownlee </a:t>
                      </a:r>
                    </a:p>
                    <a:p>
                      <a:pPr marL="0" indent="0" algn="just">
                        <a:lnSpc>
                          <a:spcPct val="150000"/>
                        </a:lnSpc>
                        <a:buNone/>
                      </a:pPr>
                      <a:r>
                        <a:rPr lang="en-IN" sz="1800" b="1" dirty="0" smtClean="0">
                          <a:latin typeface="Times New Roman" panose="02020603050405020304" pitchFamily="18" charset="0"/>
                          <a:cs typeface="Times New Roman" panose="02020603050405020304" pitchFamily="18" charset="0"/>
                        </a:rPr>
                        <a:t>2)Ch4_Linear_Algebra_Vectors_Matrices</a:t>
                      </a:r>
                    </a:p>
                  </a:txBody>
                  <a:tcPr/>
                </a:tc>
              </a:tr>
              <a:tr h="370840">
                <a:tc>
                  <a:txBody>
                    <a:bodyPr/>
                    <a:lstStyle/>
                    <a:p>
                      <a:pPr algn="ctr"/>
                      <a:r>
                        <a:rPr lang="en-IN" sz="1800" b="1" dirty="0" smtClean="0">
                          <a:latin typeface="Times New Roman" panose="02020603050405020304" pitchFamily="18" charset="0"/>
                          <a:cs typeface="Times New Roman" panose="02020603050405020304" pitchFamily="18" charset="0"/>
                        </a:rPr>
                        <a:t>2</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dirty="0" smtClean="0">
                          <a:latin typeface="Times New Roman" panose="02020603050405020304" pitchFamily="18" charset="0"/>
                          <a:cs typeface="Times New Roman" panose="02020603050405020304" pitchFamily="18" charset="0"/>
                        </a:rPr>
                        <a:t>Basis and Linear Independence </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smtClean="0">
                          <a:latin typeface="Times New Roman" panose="02020603050405020304" pitchFamily="18" charset="0"/>
                          <a:cs typeface="Times New Roman" panose="02020603050405020304" pitchFamily="18" charset="0"/>
                        </a:rPr>
                        <a:t>1) Introduction to linear algebra by Gilbert </a:t>
                      </a:r>
                      <a:r>
                        <a:rPr lang="en-IN" sz="1800" b="1" dirty="0" err="1" smtClean="0">
                          <a:latin typeface="Times New Roman" panose="02020603050405020304" pitchFamily="18" charset="0"/>
                          <a:cs typeface="Times New Roman" panose="02020603050405020304" pitchFamily="18" charset="0"/>
                        </a:rPr>
                        <a:t>Strang</a:t>
                      </a:r>
                      <a:endParaRPr lang="en-IN" sz="1800" b="1" dirty="0" smtClean="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1800" b="1" dirty="0" smtClean="0">
                          <a:latin typeface="Times New Roman" panose="02020603050405020304" pitchFamily="18" charset="0"/>
                          <a:cs typeface="Times New Roman" panose="02020603050405020304" pitchFamily="18" charset="0"/>
                        </a:rPr>
                        <a:t>3</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dirty="0" smtClean="0">
                          <a:latin typeface="Times New Roman" panose="02020603050405020304" pitchFamily="18" charset="0"/>
                          <a:cs typeface="Times New Roman" panose="02020603050405020304" pitchFamily="18" charset="0"/>
                        </a:rPr>
                        <a:t>Linear Equations</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1" dirty="0" smtClean="0">
                          <a:latin typeface="Times New Roman" panose="02020603050405020304" pitchFamily="18" charset="0"/>
                          <a:cs typeface="Times New Roman" panose="02020603050405020304" pitchFamily="18" charset="0"/>
                        </a:rPr>
                        <a:t>1) Introduction to linear algebra by Gilbert </a:t>
                      </a:r>
                      <a:r>
                        <a:rPr lang="en-IN" sz="1800" b="1" dirty="0" err="1" smtClean="0">
                          <a:latin typeface="Times New Roman" panose="02020603050405020304" pitchFamily="18" charset="0"/>
                          <a:cs typeface="Times New Roman" panose="02020603050405020304" pitchFamily="18" charset="0"/>
                        </a:rPr>
                        <a:t>Strang</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0838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926124"/>
            <a:ext cx="11480800"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Vector Addition</a:t>
            </a:r>
            <a:r>
              <a:rPr lang="en-IN" sz="2400" dirty="0" smtClean="0">
                <a:latin typeface="Times New Roman" panose="02020603050405020304" pitchFamily="18" charset="0"/>
                <a:cs typeface="Times New Roman" panose="02020603050405020304" pitchFamily="18" charset="0"/>
              </a:rPr>
              <a:t>: It is performed </a:t>
            </a:r>
            <a:r>
              <a:rPr lang="en-IN" sz="2400" dirty="0">
                <a:latin typeface="Times New Roman" panose="02020603050405020304" pitchFamily="18" charset="0"/>
                <a:cs typeface="Times New Roman" panose="02020603050405020304" pitchFamily="18" charset="0"/>
              </a:rPr>
              <a:t>element-wise between two vectors of equal length to result in a new vector with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same </a:t>
            </a:r>
            <a:r>
              <a:rPr lang="en-IN" sz="2400" dirty="0" smtClean="0">
                <a:latin typeface="Times New Roman" panose="02020603050405020304" pitchFamily="18" charset="0"/>
                <a:cs typeface="Times New Roman" panose="02020603050405020304" pitchFamily="18" charset="0"/>
              </a:rPr>
              <a:t>length.</a:t>
            </a:r>
          </a:p>
          <a:p>
            <a:pPr marL="0" indent="0" algn="just">
              <a:lnSpc>
                <a:spcPct val="150000"/>
              </a:lnSpc>
              <a:buNone/>
            </a:pPr>
            <a:r>
              <a:rPr lang="en-IN" sz="2400" dirty="0"/>
              <a:t> </a:t>
            </a:r>
            <a:r>
              <a:rPr lang="en-IN" sz="2400" dirty="0" smtClean="0"/>
              <a:t>    </a:t>
            </a:r>
            <a:r>
              <a:rPr lang="en-IN" sz="2400" dirty="0" smtClean="0">
                <a:latin typeface="Times New Roman" panose="02020603050405020304" pitchFamily="18" charset="0"/>
                <a:cs typeface="Times New Roman" panose="02020603050405020304" pitchFamily="18" charset="0"/>
              </a:rPr>
              <a:t>Example: </a:t>
            </a:r>
            <a:r>
              <a:rPr lang="en-IN" sz="2400" dirty="0">
                <a:latin typeface="Cambria" panose="02040503050406030204" pitchFamily="18" charset="0"/>
                <a:cs typeface="Times New Roman" panose="02020603050405020304" pitchFamily="18" charset="0"/>
              </a:rPr>
              <a:t>c = a + b = (a1 + b1, a2 + b2, a3 + b3)</a:t>
            </a:r>
          </a:p>
          <a:p>
            <a:pPr algn="just">
              <a:lnSpc>
                <a:spcPct val="150000"/>
              </a:lnSpc>
            </a:pPr>
            <a:r>
              <a:rPr lang="en-IN" sz="2400" b="1" u="sng" dirty="0">
                <a:latin typeface="Times New Roman" panose="02020603050405020304" pitchFamily="18" charset="0"/>
                <a:cs typeface="Times New Roman" panose="02020603050405020304" pitchFamily="18" charset="0"/>
              </a:rPr>
              <a:t>Vector </a:t>
            </a:r>
            <a:r>
              <a:rPr lang="en-IN" sz="2400" b="1" u="sng" dirty="0" smtClean="0">
                <a:latin typeface="Times New Roman" panose="02020603050405020304" pitchFamily="18" charset="0"/>
                <a:cs typeface="Times New Roman" panose="02020603050405020304" pitchFamily="18" charset="0"/>
              </a:rPr>
              <a:t>Subtraction</a:t>
            </a:r>
            <a:r>
              <a:rPr lang="en-IN" sz="2400" dirty="0" smtClean="0">
                <a:latin typeface="Times New Roman" panose="02020603050405020304" pitchFamily="18" charset="0"/>
                <a:cs typeface="Times New Roman" panose="02020603050405020304" pitchFamily="18" charset="0"/>
              </a:rPr>
              <a:t>: Similar to addition, each </a:t>
            </a:r>
            <a:r>
              <a:rPr lang="en-IN" sz="2400" dirty="0">
                <a:latin typeface="Times New Roman" panose="02020603050405020304" pitchFamily="18" charset="0"/>
                <a:cs typeface="Times New Roman" panose="02020603050405020304" pitchFamily="18" charset="0"/>
              </a:rPr>
              <a:t>element of the resultant vector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calculated as the subtraction of the elements at the same </a:t>
            </a:r>
            <a:r>
              <a:rPr lang="en-IN" sz="2400" dirty="0" smtClean="0">
                <a:latin typeface="Times New Roman" panose="02020603050405020304" pitchFamily="18" charset="0"/>
                <a:cs typeface="Times New Roman" panose="02020603050405020304" pitchFamily="18" charset="0"/>
              </a:rPr>
              <a:t>indices and has </a:t>
            </a:r>
            <a:r>
              <a:rPr lang="en-IN" sz="2400" dirty="0">
                <a:latin typeface="Times New Roman" panose="02020603050405020304" pitchFamily="18" charset="0"/>
                <a:cs typeface="Times New Roman" panose="02020603050405020304" pitchFamily="18" charset="0"/>
              </a:rPr>
              <a:t>the same length as the parent </a:t>
            </a:r>
            <a:r>
              <a:rPr lang="en-IN" sz="2400" dirty="0" smtClean="0">
                <a:latin typeface="Times New Roman" panose="02020603050405020304" pitchFamily="18" charset="0"/>
                <a:cs typeface="Times New Roman" panose="02020603050405020304" pitchFamily="18" charset="0"/>
              </a:rPr>
              <a:t>vectors.</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Example</a:t>
            </a:r>
            <a:r>
              <a:rPr lang="en-IN" sz="2400" dirty="0">
                <a:latin typeface="Times New Roman" panose="02020603050405020304" pitchFamily="18" charset="0"/>
                <a:cs typeface="Times New Roman" panose="02020603050405020304" pitchFamily="18" charset="0"/>
              </a:rPr>
              <a:t>: </a:t>
            </a:r>
            <a:r>
              <a:rPr lang="en-IN" sz="2400" dirty="0">
                <a:latin typeface="Cambria" panose="02040503050406030204" pitchFamily="18" charset="0"/>
                <a:cs typeface="Times New Roman" panose="02020603050405020304" pitchFamily="18" charset="0"/>
              </a:rPr>
              <a:t>c = a - b = (a1 - b1, a2 - b2, a3 - b3)</a:t>
            </a:r>
          </a:p>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lvl="2">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Vector Arithmetic</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3</a:t>
            </a:fld>
            <a:endParaRPr lang="en-US">
              <a:solidFill>
                <a:prstClr val="white"/>
              </a:solidFill>
            </a:endParaRPr>
          </a:p>
        </p:txBody>
      </p:sp>
    </p:spTree>
    <p:extLst>
      <p:ext uri="{BB962C8B-B14F-4D97-AF65-F5344CB8AC3E}">
        <p14:creationId xmlns:p14="http://schemas.microsoft.com/office/powerpoint/2010/main" val="2957029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926124"/>
            <a:ext cx="11480800"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Vector Multiplication</a:t>
            </a:r>
            <a:r>
              <a:rPr lang="en-IN" sz="2400" dirty="0" smtClean="0">
                <a:latin typeface="Times New Roman" panose="02020603050405020304" pitchFamily="18" charset="0"/>
                <a:cs typeface="Times New Roman" panose="02020603050405020304" pitchFamily="18" charset="0"/>
              </a:rPr>
              <a:t>: It is performed </a:t>
            </a:r>
            <a:r>
              <a:rPr lang="en-IN" sz="2400" dirty="0">
                <a:latin typeface="Times New Roman" panose="02020603050405020304" pitchFamily="18" charset="0"/>
                <a:cs typeface="Times New Roman" panose="02020603050405020304" pitchFamily="18" charset="0"/>
              </a:rPr>
              <a:t>element-wise between two vectors of equal length to result in a new vector with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same </a:t>
            </a:r>
            <a:r>
              <a:rPr lang="en-IN" sz="2400" dirty="0" smtClean="0">
                <a:latin typeface="Times New Roman" panose="02020603050405020304" pitchFamily="18" charset="0"/>
                <a:cs typeface="Times New Roman" panose="02020603050405020304" pitchFamily="18" charset="0"/>
              </a:rPr>
              <a:t>length.</a:t>
            </a:r>
          </a:p>
          <a:p>
            <a:pPr marL="0" indent="0">
              <a:lnSpc>
                <a:spcPct val="150000"/>
              </a:lnSpc>
              <a:buNone/>
            </a:pPr>
            <a:r>
              <a:rPr lang="en-IN" sz="2400" dirty="0"/>
              <a:t> </a:t>
            </a:r>
            <a:r>
              <a:rPr lang="en-IN" sz="2400" dirty="0" smtClean="0"/>
              <a:t>    </a:t>
            </a:r>
            <a:r>
              <a:rPr lang="en-IN" sz="2400" dirty="0" smtClean="0">
                <a:latin typeface="Times New Roman" panose="02020603050405020304" pitchFamily="18" charset="0"/>
                <a:cs typeface="Times New Roman" panose="02020603050405020304" pitchFamily="18" charset="0"/>
              </a:rPr>
              <a:t>Example: c = a x b = (a1 x b1, a2 x b2, a3 x b3)</a:t>
            </a:r>
          </a:p>
          <a:p>
            <a:pPr algn="just">
              <a:lnSpc>
                <a:spcPct val="150000"/>
              </a:lnSpc>
            </a:pPr>
            <a:r>
              <a:rPr lang="en-IN" sz="2400" b="1" u="sng" dirty="0">
                <a:latin typeface="Times New Roman" panose="02020603050405020304" pitchFamily="18" charset="0"/>
                <a:cs typeface="Times New Roman" panose="02020603050405020304" pitchFamily="18" charset="0"/>
              </a:rPr>
              <a:t>Vector </a:t>
            </a:r>
            <a:r>
              <a:rPr lang="en-IN" sz="2400" b="1" u="sng" dirty="0" smtClean="0">
                <a:latin typeface="Times New Roman" panose="02020603050405020304" pitchFamily="18" charset="0"/>
                <a:cs typeface="Times New Roman" panose="02020603050405020304" pitchFamily="18" charset="0"/>
              </a:rPr>
              <a:t>Division</a:t>
            </a:r>
            <a:r>
              <a:rPr lang="en-IN" sz="2400" dirty="0" smtClean="0">
                <a:latin typeface="Times New Roman" panose="02020603050405020304" pitchFamily="18" charset="0"/>
                <a:cs typeface="Times New Roman" panose="02020603050405020304" pitchFamily="18" charset="0"/>
              </a:rPr>
              <a:t>: Similar to other operations, each </a:t>
            </a:r>
            <a:r>
              <a:rPr lang="en-IN" sz="2400" dirty="0">
                <a:latin typeface="Times New Roman" panose="02020603050405020304" pitchFamily="18" charset="0"/>
                <a:cs typeface="Times New Roman" panose="02020603050405020304" pitchFamily="18" charset="0"/>
              </a:rPr>
              <a:t>element of the resultant vector </a:t>
            </a:r>
            <a:r>
              <a:rPr lang="en-IN" sz="2400" dirty="0" smtClean="0">
                <a:latin typeface="Times New Roman" panose="02020603050405020304" pitchFamily="18" charset="0"/>
                <a:cs typeface="Times New Roman" panose="02020603050405020304" pitchFamily="18" charset="0"/>
              </a:rPr>
              <a:t>is element-wise division of first vector by the second and has </a:t>
            </a:r>
            <a:r>
              <a:rPr lang="en-IN" sz="2400" dirty="0">
                <a:latin typeface="Times New Roman" panose="02020603050405020304" pitchFamily="18" charset="0"/>
                <a:cs typeface="Times New Roman" panose="02020603050405020304" pitchFamily="18" charset="0"/>
              </a:rPr>
              <a:t>the same length as the parent </a:t>
            </a:r>
            <a:r>
              <a:rPr lang="en-IN" sz="2400" dirty="0" smtClean="0">
                <a:latin typeface="Times New Roman" panose="02020603050405020304" pitchFamily="18" charset="0"/>
                <a:cs typeface="Times New Roman" panose="02020603050405020304" pitchFamily="18" charset="0"/>
              </a:rPr>
              <a:t>vectors.</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Example</a:t>
            </a:r>
            <a:r>
              <a:rPr lang="en-IN" sz="2400" dirty="0">
                <a:latin typeface="Times New Roman" panose="02020603050405020304" pitchFamily="18" charset="0"/>
                <a:cs typeface="Times New Roman" panose="02020603050405020304" pitchFamily="18" charset="0"/>
              </a:rPr>
              <a:t>: </a:t>
            </a:r>
            <a:r>
              <a:rPr lang="en-IN" sz="2400" dirty="0">
                <a:latin typeface="Cambria" panose="02040503050406030204" pitchFamily="18" charset="0"/>
                <a:cs typeface="Times New Roman" panose="02020603050405020304" pitchFamily="18" charset="0"/>
              </a:rPr>
              <a:t>c = a / b = (a1 / b1, a2 / b2, a3 / b3)</a:t>
            </a:r>
          </a:p>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lvl="2">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Vector Arithmetic</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4</a:t>
            </a:fld>
            <a:endParaRPr lang="en-US">
              <a:solidFill>
                <a:prstClr val="white"/>
              </a:solidFill>
            </a:endParaRPr>
          </a:p>
        </p:txBody>
      </p:sp>
    </p:spTree>
    <p:extLst>
      <p:ext uri="{BB962C8B-B14F-4D97-AF65-F5344CB8AC3E}">
        <p14:creationId xmlns:p14="http://schemas.microsoft.com/office/powerpoint/2010/main" val="3272794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926124"/>
            <a:ext cx="11480800"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Vector Dot Product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is the sum of the multiplied elements of two vectors of the same length to give a scalar.</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Example: </a:t>
            </a:r>
            <a:r>
              <a:rPr lang="en-IN" sz="2400" dirty="0" smtClean="0">
                <a:latin typeface="Cambria" panose="02040503050406030204" pitchFamily="18" charset="0"/>
                <a:cs typeface="Times New Roman" panose="02020603050405020304" pitchFamily="18" charset="0"/>
              </a:rPr>
              <a:t>c = a . b = (a1 x b1 + a2 x b2 + a3 x b3)</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Also </a:t>
            </a:r>
            <a:r>
              <a:rPr lang="en-IN" sz="2400" dirty="0">
                <a:latin typeface="Cambria" panose="02040503050406030204" pitchFamily="18" charset="0"/>
                <a:cs typeface="Times New Roman" panose="02020603050405020304" pitchFamily="18" charset="0"/>
              </a:rPr>
              <a:t>a . b  = ||a|| ||b||cos</a:t>
            </a:r>
            <a:r>
              <a:rPr lang="el-GR" sz="2400" dirty="0">
                <a:latin typeface="Cambria" panose="02040503050406030204" pitchFamily="18" charset="0"/>
                <a:cs typeface="Times New Roman" panose="02020603050405020304" pitchFamily="18" charset="0"/>
              </a:rPr>
              <a:t>θ</a:t>
            </a:r>
            <a:r>
              <a:rPr lang="en-IN" sz="2400" dirty="0">
                <a:latin typeface="Cambria" panose="020405030504060302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where </a:t>
            </a:r>
            <a:r>
              <a:rPr lang="el-GR" sz="2400" dirty="0">
                <a:latin typeface="Cambria" panose="02040503050406030204" pitchFamily="18" charset="0"/>
                <a:cs typeface="Times New Roman" panose="02020603050405020304" pitchFamily="18" charset="0"/>
              </a:rPr>
              <a:t>θ</a:t>
            </a:r>
            <a:r>
              <a:rPr lang="en-IN" sz="2400" dirty="0">
                <a:latin typeface="Cambria" panose="020405030504060302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is the angle between </a:t>
            </a:r>
            <a:r>
              <a:rPr lang="en-IN" sz="2400" dirty="0">
                <a:latin typeface="Cambria" panose="02040503050406030204" pitchFamily="18" charset="0"/>
                <a:cs typeface="Times New Roman" panose="02020603050405020304" pitchFamily="18" charset="0"/>
              </a:rPr>
              <a:t>a </a:t>
            </a:r>
            <a:r>
              <a:rPr lang="en-IN" sz="2400" dirty="0" smtClean="0">
                <a:latin typeface="Times New Roman" panose="02020603050405020304" pitchFamily="18" charset="0"/>
                <a:cs typeface="Times New Roman" panose="02020603050405020304" pitchFamily="18" charset="0"/>
              </a:rPr>
              <a:t>and </a:t>
            </a:r>
            <a:r>
              <a:rPr lang="en-IN" sz="2400" dirty="0">
                <a:latin typeface="Cambria" panose="02040503050406030204" pitchFamily="18" charset="0"/>
                <a:cs typeface="Times New Roman" panose="02020603050405020304" pitchFamily="18" charset="0"/>
              </a:rPr>
              <a:t>b  </a:t>
            </a:r>
          </a:p>
          <a:p>
            <a:pPr algn="just">
              <a:lnSpc>
                <a:spcPct val="150000"/>
              </a:lnSpc>
            </a:pPr>
            <a:r>
              <a:rPr lang="en-IN" sz="2400" b="1" u="sng" dirty="0">
                <a:latin typeface="Times New Roman" panose="02020603050405020304" pitchFamily="18" charset="0"/>
                <a:cs typeface="Times New Roman" panose="02020603050405020304" pitchFamily="18" charset="0"/>
              </a:rPr>
              <a:t>Vector </a:t>
            </a:r>
            <a:r>
              <a:rPr lang="en-IN" sz="2400" b="1" u="sng" dirty="0" smtClean="0">
                <a:latin typeface="Times New Roman" panose="02020603050405020304" pitchFamily="18" charset="0"/>
                <a:cs typeface="Times New Roman" panose="02020603050405020304" pitchFamily="18" charset="0"/>
              </a:rPr>
              <a:t>Scalar Multiplication</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vector can be multiplied by a scalar, in </a:t>
            </a:r>
            <a:r>
              <a:rPr lang="en-IN" sz="2400" dirty="0" smtClean="0">
                <a:latin typeface="Times New Roman" panose="02020603050405020304" pitchFamily="18" charset="0"/>
                <a:cs typeface="Times New Roman" panose="02020603050405020304" pitchFamily="18" charset="0"/>
              </a:rPr>
              <a:t>effect of scaling </a:t>
            </a:r>
            <a:r>
              <a:rPr lang="en-IN" sz="2400" dirty="0">
                <a:latin typeface="Times New Roman" panose="02020603050405020304" pitchFamily="18" charset="0"/>
                <a:cs typeface="Times New Roman" panose="02020603050405020304" pitchFamily="18" charset="0"/>
              </a:rPr>
              <a:t>the magnitude of the vector</a:t>
            </a:r>
            <a:r>
              <a:rPr lang="en-IN" sz="2400" dirty="0" smtClean="0">
                <a:latin typeface="Times New Roman" panose="02020603050405020304" pitchFamily="18" charset="0"/>
                <a:cs typeface="Times New Roman" panose="02020603050405020304" pitchFamily="18" charset="0"/>
              </a:rPr>
              <a:t>. Example: (s is a scalar) </a:t>
            </a:r>
            <a:r>
              <a:rPr lang="en-IN" sz="2400" dirty="0">
                <a:latin typeface="Times New Roman" panose="02020603050405020304" pitchFamily="18" charset="0"/>
                <a:cs typeface="Times New Roman" panose="02020603050405020304" pitchFamily="18" charset="0"/>
              </a:rPr>
              <a:t>c = </a:t>
            </a:r>
            <a:r>
              <a:rPr lang="en-IN" sz="2400" dirty="0" smtClean="0">
                <a:latin typeface="Times New Roman" panose="02020603050405020304" pitchFamily="18" charset="0"/>
                <a:cs typeface="Times New Roman" panose="02020603050405020304" pitchFamily="18" charset="0"/>
              </a:rPr>
              <a:t>s a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 x a1 , s x a2, s x a3)</a:t>
            </a:r>
          </a:p>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lvl="2">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Vector Arithmetic</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5</a:t>
            </a:fld>
            <a:endParaRPr lang="en-US">
              <a:solidFill>
                <a:prstClr val="white"/>
              </a:solidFill>
            </a:endParaRPr>
          </a:p>
        </p:txBody>
      </p:sp>
    </p:spTree>
    <p:extLst>
      <p:ext uri="{BB962C8B-B14F-4D97-AF65-F5344CB8AC3E}">
        <p14:creationId xmlns:p14="http://schemas.microsoft.com/office/powerpoint/2010/main" val="371165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926124"/>
            <a:ext cx="11480800" cy="5059363"/>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If two vectors point in different directions, even if they are not very different directions, then the two vectors are said to be linearly independent. </a:t>
            </a:r>
            <a:endParaRPr lang="en-IN" sz="2400" dirty="0" smtClean="0">
              <a:latin typeface="Times New Roman" panose="02020603050405020304" pitchFamily="18" charset="0"/>
              <a:cs typeface="Times New Roman" panose="02020603050405020304" pitchFamily="18" charset="0"/>
            </a:endParaRPr>
          </a:p>
          <a:p>
            <a:pPr algn="just">
              <a:lnSpc>
                <a:spcPct val="150000"/>
              </a:lnSpc>
            </a:pP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vectors </a:t>
            </a:r>
            <a:r>
              <a:rPr lang="en-IN" sz="2400" dirty="0" smtClean="0">
                <a:latin typeface="Cambria" panose="02040503050406030204" pitchFamily="18" charset="0"/>
                <a:cs typeface="Times New Roman" panose="02020603050405020304" pitchFamily="18" charset="0"/>
              </a:rPr>
              <a:t>a</a:t>
            </a:r>
            <a:r>
              <a:rPr lang="en-IN" sz="2400" dirty="0" smtClean="0">
                <a:latin typeface="Times New Roman" panose="02020603050405020304" pitchFamily="18" charset="0"/>
                <a:cs typeface="Times New Roman" panose="02020603050405020304" pitchFamily="18" charset="0"/>
              </a:rPr>
              <a:t> and </a:t>
            </a:r>
            <a:r>
              <a:rPr lang="en-IN" sz="2400" dirty="0" smtClean="0">
                <a:latin typeface="Cambria" panose="02040503050406030204" pitchFamily="18" charset="0"/>
                <a:cs typeface="Times New Roman" panose="02020603050405020304" pitchFamily="18" charset="0"/>
              </a:rPr>
              <a:t>b</a:t>
            </a:r>
            <a:r>
              <a:rPr lang="en-IN" sz="2400" dirty="0" smtClean="0">
                <a:latin typeface="Times New Roman" panose="02020603050405020304" pitchFamily="18" charset="0"/>
                <a:cs typeface="Times New Roman" panose="02020603050405020304" pitchFamily="18" charset="0"/>
              </a:rPr>
              <a:t> point </a:t>
            </a:r>
            <a:r>
              <a:rPr lang="en-IN" sz="2400" dirty="0">
                <a:latin typeface="Times New Roman" panose="02020603050405020304" pitchFamily="18" charset="0"/>
                <a:cs typeface="Times New Roman" panose="02020603050405020304" pitchFamily="18" charset="0"/>
              </a:rPr>
              <a:t>in the same direction, then you can multiply vector </a:t>
            </a:r>
            <a:r>
              <a:rPr lang="en-IN" sz="2400" dirty="0">
                <a:latin typeface="Cambria" panose="02040503050406030204" pitchFamily="18" charset="0"/>
                <a:cs typeface="Times New Roman" panose="02020603050405020304" pitchFamily="18" charset="0"/>
              </a:rPr>
              <a:t>a </a:t>
            </a:r>
            <a:r>
              <a:rPr lang="en-IN" sz="2400" dirty="0" smtClean="0">
                <a:latin typeface="Times New Roman" panose="02020603050405020304" pitchFamily="18" charset="0"/>
                <a:cs typeface="Times New Roman" panose="02020603050405020304" pitchFamily="18" charset="0"/>
              </a:rPr>
              <a:t>by </a:t>
            </a:r>
            <a:r>
              <a:rPr lang="en-IN" sz="2400" dirty="0">
                <a:latin typeface="Times New Roman" panose="02020603050405020304" pitchFamily="18" charset="0"/>
                <a:cs typeface="Times New Roman" panose="02020603050405020304" pitchFamily="18" charset="0"/>
              </a:rPr>
              <a:t>a constant, scalar value and get vector , and vice versa to get </a:t>
            </a:r>
            <a:r>
              <a:rPr lang="en-IN" sz="2400" dirty="0" smtClean="0">
                <a:latin typeface="Times New Roman" panose="02020603050405020304" pitchFamily="18" charset="0"/>
                <a:cs typeface="Times New Roman" panose="02020603050405020304" pitchFamily="18" charset="0"/>
              </a:rPr>
              <a:t>from </a:t>
            </a:r>
            <a:r>
              <a:rPr lang="en-IN" sz="2400" dirty="0">
                <a:latin typeface="Cambria" panose="02040503050406030204" pitchFamily="18" charset="0"/>
                <a:cs typeface="Times New Roman" panose="02020603050405020304" pitchFamily="18" charset="0"/>
              </a:rPr>
              <a:t>b</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to </a:t>
            </a:r>
            <a:r>
              <a:rPr lang="en-IN" sz="2400" dirty="0">
                <a:latin typeface="Cambria" panose="02040503050406030204" pitchFamily="18" charset="0"/>
                <a:cs typeface="Times New Roman" panose="02020603050405020304" pitchFamily="18" charset="0"/>
              </a:rPr>
              <a:t>a</a:t>
            </a: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If the two vectors point in different directions, then this is not possible to make one out of the other because multiplying a vector by a scalar will never change the direction of the vector, it will only change the magnitude. </a:t>
            </a:r>
            <a:endParaRPr lang="en-IN" sz="2400" dirty="0" smtClean="0">
              <a:latin typeface="Times New Roman" panose="02020603050405020304" pitchFamily="18" charset="0"/>
              <a:cs typeface="Times New Roman" panose="02020603050405020304" pitchFamily="18" charset="0"/>
            </a:endParaRPr>
          </a:p>
          <a:p>
            <a:pPr lvl="2">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Linear Independence</a:t>
            </a: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6</a:t>
            </a:fld>
            <a:endParaRPr lang="en-US">
              <a:solidFill>
                <a:prstClr val="white"/>
              </a:solidFill>
            </a:endParaRPr>
          </a:p>
        </p:txBody>
      </p:sp>
    </p:spTree>
    <p:extLst>
      <p:ext uri="{BB962C8B-B14F-4D97-AF65-F5344CB8AC3E}">
        <p14:creationId xmlns:p14="http://schemas.microsoft.com/office/powerpoint/2010/main" val="350888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926124"/>
            <a:ext cx="11480800" cy="5059363"/>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Generalizing </a:t>
            </a: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families of more than two </a:t>
            </a:r>
            <a:r>
              <a:rPr lang="en-IN" sz="2400" dirty="0" smtClean="0">
                <a:latin typeface="Times New Roman" panose="02020603050405020304" pitchFamily="18" charset="0"/>
                <a:cs typeface="Times New Roman" panose="02020603050405020304" pitchFamily="18" charset="0"/>
              </a:rPr>
              <a:t>vectors; 3 vectors </a:t>
            </a:r>
            <a:r>
              <a:rPr lang="en-IN" sz="2400" dirty="0">
                <a:latin typeface="Times New Roman" panose="02020603050405020304" pitchFamily="18" charset="0"/>
                <a:cs typeface="Times New Roman" panose="02020603050405020304" pitchFamily="18" charset="0"/>
              </a:rPr>
              <a:t>are said to be linearly independent if there is no way to construct one vector by combining scaled versions of the other two. The same definition applies to families of four or more vectors by applying the </a:t>
            </a:r>
            <a:r>
              <a:rPr lang="en-IN" sz="2400" dirty="0" smtClean="0">
                <a:latin typeface="Times New Roman" panose="02020603050405020304" pitchFamily="18" charset="0"/>
                <a:cs typeface="Times New Roman" panose="02020603050405020304" pitchFamily="18" charset="0"/>
              </a:rPr>
              <a:t>same rules.</a:t>
            </a:r>
          </a:p>
          <a:p>
            <a:pPr algn="just">
              <a:lnSpc>
                <a:spcPct val="150000"/>
              </a:lnSpc>
            </a:pPr>
            <a:r>
              <a:rPr lang="en-IN" sz="2400" b="1" u="sng" dirty="0"/>
              <a:t>Definition:</a:t>
            </a:r>
            <a:r>
              <a:rPr lang="en-IN" sz="2400" dirty="0"/>
              <a:t> A family of vectors is linearly independent if no one of the vectors can be created by any linear combination of the other vectors in the family. For example, </a:t>
            </a:r>
            <a:r>
              <a:rPr lang="en-IN" sz="2400" dirty="0" smtClean="0"/>
              <a:t>c is </a:t>
            </a:r>
            <a:r>
              <a:rPr lang="en-IN" sz="2400" dirty="0"/>
              <a:t>linearly independent of </a:t>
            </a:r>
            <a:r>
              <a:rPr lang="en-IN" sz="2400" dirty="0" smtClean="0"/>
              <a:t>a </a:t>
            </a:r>
            <a:r>
              <a:rPr lang="en-IN" sz="2400" dirty="0"/>
              <a:t>and </a:t>
            </a:r>
            <a:r>
              <a:rPr lang="en-IN" sz="2400" dirty="0" smtClean="0"/>
              <a:t>b </a:t>
            </a:r>
            <a:r>
              <a:rPr lang="en-IN" sz="2400" dirty="0"/>
              <a:t>if and only if it is impossible to find scalar values of </a:t>
            </a:r>
            <a:r>
              <a:rPr lang="el-GR" sz="2400" dirty="0" smtClean="0"/>
              <a:t>α</a:t>
            </a:r>
            <a:r>
              <a:rPr lang="en-IN" sz="2400" dirty="0" smtClean="0"/>
              <a:t> and </a:t>
            </a:r>
            <a:r>
              <a:rPr lang="el-GR" sz="2400" dirty="0"/>
              <a:t>β</a:t>
            </a:r>
            <a:r>
              <a:rPr lang="en-IN" sz="2400" dirty="0" smtClean="0"/>
              <a:t> </a:t>
            </a:r>
            <a:r>
              <a:rPr lang="en-IN" sz="2400" dirty="0"/>
              <a:t>such that </a:t>
            </a:r>
            <a:r>
              <a:rPr lang="en-IN" sz="2400" dirty="0" smtClean="0"/>
              <a:t>c </a:t>
            </a:r>
            <a:r>
              <a:rPr lang="en-IN" sz="2400" dirty="0"/>
              <a:t>= </a:t>
            </a:r>
            <a:r>
              <a:rPr lang="el-GR" sz="2400" dirty="0"/>
              <a:t>α</a:t>
            </a:r>
            <a:r>
              <a:rPr lang="en-IN" sz="2400" dirty="0" smtClean="0"/>
              <a:t> </a:t>
            </a:r>
            <a:r>
              <a:rPr lang="en-IN" sz="2400" dirty="0"/>
              <a:t>a + </a:t>
            </a:r>
            <a:r>
              <a:rPr lang="el-GR" sz="2400" dirty="0"/>
              <a:t>β</a:t>
            </a:r>
            <a:r>
              <a:rPr lang="en-IN" sz="2400" dirty="0" smtClean="0"/>
              <a:t> b else it is linearly dependent.</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Linear Independence</a:t>
            </a: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7</a:t>
            </a:fld>
            <a:endParaRPr lang="en-US">
              <a:solidFill>
                <a:prstClr val="white"/>
              </a:solidFill>
            </a:endParaRPr>
          </a:p>
        </p:txBody>
      </p:sp>
    </p:spTree>
    <p:extLst>
      <p:ext uri="{BB962C8B-B14F-4D97-AF65-F5344CB8AC3E}">
        <p14:creationId xmlns:p14="http://schemas.microsoft.com/office/powerpoint/2010/main" val="2449720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926124"/>
            <a:ext cx="11480800" cy="5059363"/>
          </a:xfrm>
        </p:spPr>
        <p:txBody>
          <a:bodyPr/>
          <a:lstStyle/>
          <a:p>
            <a:pPr algn="just">
              <a:lnSpc>
                <a:spcPct val="150000"/>
              </a:lnSpc>
            </a:pPr>
            <a:r>
              <a:rPr lang="en-IN" sz="2400" b="1" u="sng" dirty="0" smtClean="0">
                <a:latin typeface="Times New Roman" panose="02020603050405020304" pitchFamily="18" charset="0"/>
                <a:cs typeface="Times New Roman" panose="02020603050405020304" pitchFamily="18" charset="0"/>
              </a:rPr>
              <a:t>Orthogonal Vectors</a:t>
            </a:r>
            <a:r>
              <a:rPr lang="en-IN" sz="2400" dirty="0" smtClean="0">
                <a:latin typeface="Times New Roman" panose="02020603050405020304" pitchFamily="18" charset="0"/>
                <a:cs typeface="Times New Roman" panose="02020603050405020304" pitchFamily="18" charset="0"/>
              </a:rPr>
              <a:t>: Two vectors are said to be orthogonal if they are perpendicular to each other.</a:t>
            </a:r>
            <a:endParaRPr lang="en-IN" sz="2400" dirty="0">
              <a:latin typeface="Times New Roman" panose="02020603050405020304" pitchFamily="18" charset="0"/>
              <a:cs typeface="Times New Roman" panose="02020603050405020304" pitchFamily="18" charset="0"/>
            </a:endParaRPr>
          </a:p>
          <a:p>
            <a:pPr marL="0" indent="0" algn="ctr">
              <a:buNone/>
            </a:pPr>
            <a:r>
              <a:rPr lang="en-IN" sz="2400" dirty="0" smtClean="0">
                <a:latin typeface="Times New Roman" panose="02020603050405020304" pitchFamily="18" charset="0"/>
                <a:cs typeface="Times New Roman" panose="02020603050405020304" pitchFamily="18" charset="0"/>
              </a:rPr>
              <a:t>     </a:t>
            </a: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How can we determine orthogonality ????</a:t>
            </a:r>
            <a:endParaRPr lang="en-IN" sz="2400" b="1" dirty="0">
              <a:solidFill>
                <a:schemeClr val="accent6">
                  <a:lumMod val="50000"/>
                </a:schemeClr>
              </a:solidFill>
              <a:latin typeface="Cambria" panose="02040503050406030204" pitchFamily="18" charset="0"/>
              <a:cs typeface="Times New Roman" panose="02020603050405020304" pitchFamily="18" charset="0"/>
            </a:endParaRPr>
          </a:p>
          <a:p>
            <a:pPr algn="just">
              <a:lnSpc>
                <a:spcPct val="150000"/>
              </a:lnSpc>
            </a:pPr>
            <a:r>
              <a:rPr lang="en-IN" sz="2400" b="1" u="sng" dirty="0">
                <a:latin typeface="Times New Roman" panose="02020603050405020304" pitchFamily="18" charset="0"/>
                <a:cs typeface="Times New Roman" panose="02020603050405020304" pitchFamily="18" charset="0"/>
              </a:rPr>
              <a:t>Vector </a:t>
            </a:r>
            <a:r>
              <a:rPr lang="en-IN" sz="2400" b="1" u="sng" dirty="0" smtClean="0">
                <a:latin typeface="Times New Roman" panose="02020603050405020304" pitchFamily="18" charset="0"/>
                <a:cs typeface="Times New Roman" panose="02020603050405020304" pitchFamily="18" charset="0"/>
              </a:rPr>
              <a:t>Space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space in which vectors live. The space R</a:t>
            </a:r>
            <a:r>
              <a:rPr lang="en-IN" sz="2400" baseline="300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consists of all column vectors </a:t>
            </a:r>
            <a:r>
              <a:rPr lang="en-US" sz="2400" i="1" dirty="0" smtClean="0">
                <a:latin typeface="Cambria" panose="020405030504060302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a:t>
            </a:r>
            <a:r>
              <a:rPr lang="en-US" sz="2400" dirty="0" smtClean="0">
                <a:latin typeface="Times New Roman" panose="02020603050405020304" pitchFamily="18" charset="0"/>
                <a:cs typeface="Times New Roman" panose="02020603050405020304" pitchFamily="18" charset="0"/>
              </a:rPr>
              <a:t> </a:t>
            </a:r>
            <a:r>
              <a:rPr lang="en-US" sz="2400" i="1" dirty="0" smtClean="0">
                <a:latin typeface="Cambria" panose="020405030504060302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components. The components of </a:t>
            </a:r>
            <a:r>
              <a:rPr lang="en-US" sz="2400" i="1" dirty="0" smtClean="0">
                <a:latin typeface="Cambria" panose="02040503050406030204" pitchFamily="18" charset="0"/>
                <a:cs typeface="Times New Roman" panose="02020603050405020304" pitchFamily="18" charset="0"/>
              </a:rPr>
              <a:t>v </a:t>
            </a:r>
            <a:r>
              <a:rPr lang="en-US" sz="2400" dirty="0">
                <a:latin typeface="Times New Roman" panose="02020603050405020304" pitchFamily="18" charset="0"/>
                <a:cs typeface="Times New Roman" panose="02020603050405020304" pitchFamily="18" charset="0"/>
              </a:rPr>
              <a:t>are all real numbers and hence the notation R</a:t>
            </a:r>
            <a:r>
              <a:rPr lang="en-US" sz="2400" dirty="0" smtClean="0">
                <a:latin typeface="Times New Roman" panose="02020603050405020304" pitchFamily="18" charset="0"/>
                <a:cs typeface="Times New Roman" panose="02020603050405020304" pitchFamily="18" charset="0"/>
              </a:rPr>
              <a:t>. A vector whose </a:t>
            </a:r>
            <a:r>
              <a:rPr lang="en-US" sz="2400" i="1" dirty="0">
                <a:latin typeface="Cambria" panose="02040503050406030204" pitchFamily="18" charset="0"/>
                <a:cs typeface="Times New Roman" panose="02020603050405020304" pitchFamily="18" charset="0"/>
              </a:rPr>
              <a:t>n </a:t>
            </a:r>
            <a:r>
              <a:rPr lang="en-US" sz="2400" dirty="0" smtClean="0">
                <a:latin typeface="Times New Roman" panose="02020603050405020304" pitchFamily="18" charset="0"/>
                <a:cs typeface="Times New Roman" panose="02020603050405020304" pitchFamily="18" charset="0"/>
              </a:rPr>
              <a:t>components are complex numbers lines in </a:t>
            </a:r>
            <a:r>
              <a:rPr lang="en-IN" sz="2400" dirty="0" smtClean="0">
                <a:latin typeface="Times New Roman" panose="02020603050405020304" pitchFamily="18" charset="0"/>
                <a:cs typeface="Times New Roman" panose="02020603050405020304" pitchFamily="18" charset="0"/>
              </a:rPr>
              <a:t>C</a:t>
            </a:r>
            <a:r>
              <a:rPr lang="en-IN" sz="2400" baseline="30000" dirty="0" smtClean="0">
                <a:latin typeface="Times New Roman" panose="02020603050405020304" pitchFamily="18" charset="0"/>
                <a:cs typeface="Times New Roman" panose="02020603050405020304" pitchFamily="18" charset="0"/>
              </a:rPr>
              <a:t>n</a:t>
            </a:r>
            <a:r>
              <a:rPr lang="en-IN" sz="2400" dirty="0" smtClean="0">
                <a:latin typeface="Times New Roman" panose="02020603050405020304" pitchFamily="18" charset="0"/>
                <a:cs typeface="Times New Roman" panose="02020603050405020304" pitchFamily="18" charset="0"/>
              </a:rPr>
              <a:t> space.</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Orthogonality and Vector Space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8</a:t>
            </a:fld>
            <a:endParaRPr lang="en-US">
              <a:solidFill>
                <a:prstClr val="white"/>
              </a:solidFill>
            </a:endParaRPr>
          </a:p>
        </p:txBody>
      </p:sp>
    </p:spTree>
    <p:extLst>
      <p:ext uri="{BB962C8B-B14F-4D97-AF65-F5344CB8AC3E}">
        <p14:creationId xmlns:p14="http://schemas.microsoft.com/office/powerpoint/2010/main" val="2445045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199" y="1097756"/>
            <a:ext cx="11787031" cy="5059363"/>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The definition of a set of basis vectors is twofold: (1) linear combinations </a:t>
            </a:r>
            <a:r>
              <a:rPr lang="en-IN" sz="2400" dirty="0" smtClean="0">
                <a:latin typeface="Times New Roman" panose="02020603050405020304" pitchFamily="18" charset="0"/>
                <a:cs typeface="Times New Roman" panose="02020603050405020304" pitchFamily="18" charset="0"/>
              </a:rPr>
              <a:t>of </a:t>
            </a:r>
            <a:r>
              <a:rPr lang="en-IN" sz="2400" dirty="0">
                <a:latin typeface="Times New Roman" panose="02020603050405020304" pitchFamily="18" charset="0"/>
                <a:cs typeface="Times New Roman" panose="02020603050405020304" pitchFamily="18" charset="0"/>
              </a:rPr>
              <a:t>the basis vectors can describe any vector in the vector space, and (2) every one of the basis vectors must be required in order to be able to describe all of the vectors in the vector space. </a:t>
            </a:r>
            <a:endParaRPr lang="en-IN" sz="2400" dirty="0" smtClean="0">
              <a:latin typeface="Times New Roman" panose="02020603050405020304" pitchFamily="18" charset="0"/>
              <a:cs typeface="Times New Roman" panose="02020603050405020304" pitchFamily="18" charset="0"/>
            </a:endParaRPr>
          </a:p>
          <a:p>
            <a:pPr algn="just">
              <a:lnSpc>
                <a:spcPct val="150000"/>
              </a:lnSpc>
            </a:pPr>
            <a:r>
              <a:rPr lang="en-IN" sz="2400" b="1" u="sng" dirty="0" smtClean="0">
                <a:latin typeface="Times New Roman" panose="02020603050405020304" pitchFamily="18" charset="0"/>
                <a:cs typeface="Times New Roman" panose="02020603050405020304" pitchFamily="18" charset="0"/>
              </a:rPr>
              <a:t>Definition:</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basis set is a linearly independent </a:t>
            </a:r>
            <a:r>
              <a:rPr lang="en-IN" sz="2400" dirty="0" smtClean="0">
                <a:latin typeface="Times New Roman" panose="02020603050405020304" pitchFamily="18" charset="0"/>
                <a:cs typeface="Times New Roman" panose="02020603050405020304" pitchFamily="18" charset="0"/>
              </a:rPr>
              <a:t>minimal set </a:t>
            </a:r>
            <a:r>
              <a:rPr lang="en-IN" sz="2400" dirty="0">
                <a:latin typeface="Times New Roman" panose="02020603050405020304" pitchFamily="18" charset="0"/>
                <a:cs typeface="Times New Roman" panose="02020603050405020304" pitchFamily="18" charset="0"/>
              </a:rPr>
              <a:t>of vectors that, when used in linear combination, can represent every vector in a given vector space</a:t>
            </a:r>
            <a:r>
              <a:rPr lang="en-IN" sz="2400" dirty="0" smtClean="0">
                <a:latin typeface="Times New Roman" panose="02020603050405020304" pitchFamily="18" charset="0"/>
                <a:cs typeface="Times New Roman" panose="02020603050405020304" pitchFamily="18" charset="0"/>
              </a:rPr>
              <a:t>.</a:t>
            </a:r>
          </a:p>
          <a:p>
            <a:pPr marL="0" indent="0" algn="ctr">
              <a:lnSpc>
                <a:spcPct val="150000"/>
              </a:lnSpc>
              <a:buNone/>
            </a:pPr>
            <a:r>
              <a:rPr lang="en-IN" sz="2400" dirty="0" smtClean="0">
                <a:latin typeface="Times New Roman" panose="02020603050405020304" pitchFamily="18" charset="0"/>
                <a:cs typeface="Times New Roman" panose="02020603050405020304" pitchFamily="18" charset="0"/>
              </a:rPr>
              <a:t>     </a:t>
            </a:r>
            <a:r>
              <a:rPr lang="en-IN" sz="2400" b="1" dirty="0">
                <a:solidFill>
                  <a:schemeClr val="accent6">
                    <a:lumMod val="50000"/>
                  </a:schemeClr>
                </a:solidFill>
                <a:latin typeface="Times New Roman" panose="02020603050405020304" pitchFamily="18" charset="0"/>
                <a:cs typeface="Times New Roman" panose="02020603050405020304" pitchFamily="18" charset="0"/>
              </a:rPr>
              <a:t>Basis for a 3-d vector space </a:t>
            </a: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a:t>
            </a:r>
          </a:p>
          <a:p>
            <a:pPr marL="0" indent="0" algn="ctr">
              <a:lnSpc>
                <a:spcPct val="150000"/>
              </a:lnSpc>
              <a:buNone/>
            </a:pP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Can there be multiple choices for the basis vector ?????</a:t>
            </a:r>
          </a:p>
          <a:p>
            <a:pPr marL="0" indent="0" algn="ctr">
              <a:lnSpc>
                <a:spcPct val="150000"/>
              </a:lnSpc>
              <a:buNone/>
            </a:pP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a:t>
            </a:r>
            <a:r>
              <a:rPr lang="en-IN" sz="2400" b="1" dirty="0">
                <a:solidFill>
                  <a:schemeClr val="accent6">
                    <a:lumMod val="50000"/>
                  </a:schemeClr>
                </a:solidFill>
                <a:latin typeface="Times New Roman" panose="02020603050405020304" pitchFamily="18" charset="0"/>
                <a:cs typeface="Times New Roman" panose="02020603050405020304" pitchFamily="18" charset="0"/>
              </a:rPr>
              <a:t> </a:t>
            </a:r>
            <a:r>
              <a:rPr lang="en-IN" sz="2400" b="1" dirty="0" smtClean="0">
                <a:solidFill>
                  <a:schemeClr val="accent6">
                    <a:lumMod val="50000"/>
                  </a:schemeClr>
                </a:solidFill>
                <a:latin typeface="Times New Roman" panose="02020603050405020304" pitchFamily="18" charset="0"/>
                <a:cs typeface="Times New Roman" panose="02020603050405020304" pitchFamily="18" charset="0"/>
              </a:rPr>
              <a:t>Dimension of a vector space</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Basis Vectors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04F7283-5219-4689-B04A-39F184347B00}" type="datetime1">
              <a:rPr lang="en-US">
                <a:solidFill>
                  <a:prstClr val="white"/>
                </a:solidFill>
              </a:rPr>
              <a:pPr>
                <a:defRPr/>
              </a:pPr>
              <a:t>9/13/2022</a:t>
            </a:fld>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9</a:t>
            </a:fld>
            <a:endParaRPr lang="en-US">
              <a:solidFill>
                <a:prstClr val="white"/>
              </a:solidFill>
            </a:endParaRPr>
          </a:p>
        </p:txBody>
      </p:sp>
    </p:spTree>
    <p:extLst>
      <p:ext uri="{BB962C8B-B14F-4D97-AF65-F5344CB8AC3E}">
        <p14:creationId xmlns:p14="http://schemas.microsoft.com/office/powerpoint/2010/main" val="1407694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22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22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1867</TotalTime>
  <Words>1672</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Cambria</vt:lpstr>
      <vt:lpstr>Cambria Math</vt:lpstr>
      <vt:lpstr>Times New Roman</vt:lpstr>
      <vt:lpstr>Beamer</vt:lpstr>
      <vt:lpstr>1_Beamer</vt:lpstr>
      <vt:lpstr> Mathematics for Machine Learning (ML)                                       Vectors and Matrices</vt:lpstr>
      <vt:lpstr>Scalars and Vectors</vt:lpstr>
      <vt:lpstr>Vector Arithmetic</vt:lpstr>
      <vt:lpstr>Vector Arithmetic</vt:lpstr>
      <vt:lpstr>Vector Arithmetic</vt:lpstr>
      <vt:lpstr>Linear Independence</vt:lpstr>
      <vt:lpstr>Linear Independence</vt:lpstr>
      <vt:lpstr>Orthogonality and Vector Space</vt:lpstr>
      <vt:lpstr>Basis Vectors</vt:lpstr>
      <vt:lpstr>Matrices and Matrix Arithmetic</vt:lpstr>
      <vt:lpstr>Matrices and Matrix Arithmetic</vt:lpstr>
      <vt:lpstr>Matrices and Matrix Arithmetic</vt:lpstr>
      <vt:lpstr>Types of Matrices</vt:lpstr>
      <vt:lpstr>Types of Matrices</vt:lpstr>
      <vt:lpstr>Types of Matrices</vt:lpstr>
      <vt:lpstr> Mathematics for Machine Learning (ML)                                       Solving Linear Equations(Elimination)</vt:lpstr>
      <vt:lpstr>Solving Linear Equations</vt:lpstr>
      <vt:lpstr>Solving Linear Equations</vt:lpstr>
      <vt:lpstr>Solving Linear Equations</vt:lpstr>
      <vt:lpstr>Solving Linear Equations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for Machine Learning (ML)                                       Vectors and Matrices</dc:title>
  <dc:creator>Akshata Naik</dc:creator>
  <cp:lastModifiedBy>Akshata Naik</cp:lastModifiedBy>
  <cp:revision>217</cp:revision>
  <dcterms:created xsi:type="dcterms:W3CDTF">2022-09-06T10:43:26Z</dcterms:created>
  <dcterms:modified xsi:type="dcterms:W3CDTF">2022-09-13T04:46:47Z</dcterms:modified>
</cp:coreProperties>
</file>