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B416824-BA10-4DEF-BD29-D565C36B7960}"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1156913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416824-BA10-4DEF-BD29-D565C36B7960}"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372404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416824-BA10-4DEF-BD29-D565C36B7960}"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23637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416824-BA10-4DEF-BD29-D565C36B7960}"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119284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416824-BA10-4DEF-BD29-D565C36B7960}" type="datetimeFigureOut">
              <a:rPr lang="en-IN" smtClean="0"/>
              <a:t>04-12-2023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740073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B416824-BA10-4DEF-BD29-D565C36B7960}"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305808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B416824-BA10-4DEF-BD29-D565C36B7960}" type="datetimeFigureOut">
              <a:rPr lang="en-IN" smtClean="0"/>
              <a:t>04-12-2023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296980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B416824-BA10-4DEF-BD29-D565C36B7960}" type="datetimeFigureOut">
              <a:rPr lang="en-IN" smtClean="0"/>
              <a:t>04-12-2023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88638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16824-BA10-4DEF-BD29-D565C36B7960}" type="datetimeFigureOut">
              <a:rPr lang="en-IN" smtClean="0"/>
              <a:t>04-12-2023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413175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16824-BA10-4DEF-BD29-D565C36B7960}"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273289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16824-BA10-4DEF-BD29-D565C36B7960}" type="datetimeFigureOut">
              <a:rPr lang="en-IN" smtClean="0"/>
              <a:t>04-12-2023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DF2D20-49DB-4ECE-8D28-71A73C113D95}" type="slidenum">
              <a:rPr lang="en-IN" smtClean="0"/>
              <a:t>‹#›</a:t>
            </a:fld>
            <a:endParaRPr lang="en-IN"/>
          </a:p>
        </p:txBody>
      </p:sp>
    </p:spTree>
    <p:extLst>
      <p:ext uri="{BB962C8B-B14F-4D97-AF65-F5344CB8AC3E}">
        <p14:creationId xmlns:p14="http://schemas.microsoft.com/office/powerpoint/2010/main" val="120376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16824-BA10-4DEF-BD29-D565C36B7960}" type="datetimeFigureOut">
              <a:rPr lang="en-IN" smtClean="0"/>
              <a:t>04-12-2023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F2D20-49DB-4ECE-8D28-71A73C113D95}" type="slidenum">
              <a:rPr lang="en-IN" smtClean="0"/>
              <a:t>‹#›</a:t>
            </a:fld>
            <a:endParaRPr lang="en-IN"/>
          </a:p>
        </p:txBody>
      </p:sp>
    </p:spTree>
    <p:extLst>
      <p:ext uri="{BB962C8B-B14F-4D97-AF65-F5344CB8AC3E}">
        <p14:creationId xmlns:p14="http://schemas.microsoft.com/office/powerpoint/2010/main" val="320639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err="1"/>
              <a:t>Apriori</a:t>
            </a:r>
            <a:r>
              <a:rPr lang="en-IN" b="1" dirty="0"/>
              <a:t> Algorithm in Association Rule Learning</a:t>
            </a:r>
            <a:br>
              <a:rPr lang="en-IN" b="1" dirty="0"/>
            </a:b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556187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Step 2</a:t>
            </a:r>
            <a:r>
              <a:rPr lang="en-US" dirty="0"/>
              <a:t>: Find all the superset with 2 items of all the items present in the last step.</a:t>
            </a:r>
            <a:r>
              <a:rPr lang="en-US" dirty="0" smtClean="0"/>
              <a:t/>
            </a:r>
            <a:br>
              <a:rPr lang="en-US" dirty="0" smtClean="0"/>
            </a:br>
            <a:r>
              <a:rPr lang="en-US" dirty="0"/>
              <a:t>Check all the subset of an </a:t>
            </a:r>
            <a:r>
              <a:rPr lang="en-US" dirty="0" err="1"/>
              <a:t>itemset</a:t>
            </a:r>
            <a:r>
              <a:rPr lang="en-US" dirty="0"/>
              <a:t> which are frequent or not and remove the infrequent ones. ( For example subset of { I2, I4 } are { I2 } and { I4 }but since I4 is not found as frequent in previous step so we will not consider it </a:t>
            </a:r>
            <a:r>
              <a:rPr lang="en-US" dirty="0" smtClean="0"/>
              <a:t>).</a:t>
            </a:r>
          </a:p>
          <a:p>
            <a:endParaRPr lang="en-IN" dirty="0"/>
          </a:p>
        </p:txBody>
      </p:sp>
      <p:pic>
        <p:nvPicPr>
          <p:cNvPr id="3074" name="Picture 2" descr="https://miro.medium.com/v2/resize:fit:342/1*XRUTpmSZqtGHOK5TfGrL6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907" y="4176712"/>
            <a:ext cx="3257550" cy="2000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32904" y="6176963"/>
            <a:ext cx="7927811" cy="369332"/>
          </a:xfrm>
          <a:prstGeom prst="rect">
            <a:avLst/>
          </a:prstGeom>
          <a:noFill/>
        </p:spPr>
        <p:txBody>
          <a:bodyPr wrap="none" rtlCol="0">
            <a:spAutoFit/>
          </a:bodyPr>
          <a:lstStyle/>
          <a:p>
            <a:r>
              <a:rPr lang="en-US" dirty="0"/>
              <a:t>Since I4 was discarded in previous one, so we are not taking any superset having I4</a:t>
            </a:r>
            <a:endParaRPr lang="en-IN" dirty="0"/>
          </a:p>
        </p:txBody>
      </p:sp>
    </p:spTree>
    <p:extLst>
      <p:ext uri="{BB962C8B-B14F-4D97-AF65-F5344CB8AC3E}">
        <p14:creationId xmlns:p14="http://schemas.microsoft.com/office/powerpoint/2010/main" val="341847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Now, remove all those </a:t>
            </a:r>
            <a:r>
              <a:rPr lang="en-US" dirty="0" err="1"/>
              <a:t>itemset</a:t>
            </a:r>
            <a:r>
              <a:rPr lang="en-US" dirty="0"/>
              <a:t> which has support count less than minimum support count. So, the final dataset will </a:t>
            </a:r>
            <a:r>
              <a:rPr lang="en-US" dirty="0" smtClean="0"/>
              <a:t>be</a:t>
            </a:r>
          </a:p>
          <a:p>
            <a:endParaRPr lang="en-US" dirty="0"/>
          </a:p>
          <a:p>
            <a:endParaRPr lang="en-IN" dirty="0"/>
          </a:p>
        </p:txBody>
      </p:sp>
      <p:pic>
        <p:nvPicPr>
          <p:cNvPr id="4098" name="Picture 2" descr="https://miro.medium.com/v2/resize:fit:341/1*5KS6Zegm2K3Vh8QsUa_Mi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355" y="3526978"/>
            <a:ext cx="324802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0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r>
              <a:rPr lang="en-US" b="1" dirty="0"/>
              <a:t>Step 3</a:t>
            </a:r>
            <a:r>
              <a:rPr lang="en-US" dirty="0"/>
              <a:t>: Find superset with 3 items in each set present in last transaction dataset. Check all the subset of an </a:t>
            </a:r>
            <a:r>
              <a:rPr lang="en-US" dirty="0" err="1"/>
              <a:t>itemset</a:t>
            </a:r>
            <a:r>
              <a:rPr lang="en-US" dirty="0"/>
              <a:t> which are frequent or not and remove the infrequent ones.</a:t>
            </a:r>
          </a:p>
          <a:p>
            <a:r>
              <a:rPr lang="en-US" dirty="0"/>
              <a:t>In this case if we select { I1, I2, I3 } we must have all the subset that is,</a:t>
            </a:r>
            <a:br>
              <a:rPr lang="en-US" dirty="0"/>
            </a:br>
            <a:r>
              <a:rPr lang="en-US" dirty="0"/>
              <a:t>{ I1, I2 }, { I2, I3 }, { I1, I3 }. But we don’t have { I1, I3 } in our dataset. Same is true for { I1, I3, I5 } and { I2, I3, I5 }.</a:t>
            </a:r>
          </a:p>
          <a:p>
            <a:endParaRPr lang="en-IN" dirty="0"/>
          </a:p>
        </p:txBody>
      </p:sp>
    </p:spTree>
    <p:extLst>
      <p:ext uri="{BB962C8B-B14F-4D97-AF65-F5344CB8AC3E}">
        <p14:creationId xmlns:p14="http://schemas.microsoft.com/office/powerpoint/2010/main" val="4090814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So, we stop here as there are no frequent </a:t>
            </a:r>
            <a:r>
              <a:rPr lang="en-US" dirty="0" err="1"/>
              <a:t>itemset</a:t>
            </a:r>
            <a:r>
              <a:rPr lang="en-US" dirty="0"/>
              <a:t> present.</a:t>
            </a:r>
          </a:p>
          <a:p>
            <a:r>
              <a:rPr lang="en-US" b="1" dirty="0"/>
              <a:t>Step 4</a:t>
            </a:r>
            <a:r>
              <a:rPr lang="en-US" dirty="0"/>
              <a:t>: As we have discovered all the frequent </a:t>
            </a:r>
            <a:r>
              <a:rPr lang="en-US" dirty="0" err="1"/>
              <a:t>itemset</a:t>
            </a:r>
            <a:r>
              <a:rPr lang="en-US" dirty="0"/>
              <a:t>. We will generate strong association rule. For that we have to calculate the confidence of each rule</a:t>
            </a:r>
            <a:r>
              <a:rPr lang="en-US" dirty="0" smtClean="0"/>
              <a:t>.</a:t>
            </a:r>
          </a:p>
          <a:p>
            <a:r>
              <a:rPr lang="en-IN" dirty="0"/>
              <a:t>All the possible association rules can be,</a:t>
            </a:r>
            <a:r>
              <a:rPr lang="en-IN" dirty="0" smtClean="0"/>
              <a:t/>
            </a:r>
            <a:br>
              <a:rPr lang="en-IN" dirty="0" smtClean="0"/>
            </a:br>
            <a:r>
              <a:rPr lang="en-IN" dirty="0"/>
              <a:t>1. I1 -&gt; I2</a:t>
            </a:r>
            <a:r>
              <a:rPr lang="en-IN" dirty="0" smtClean="0"/>
              <a:t/>
            </a:r>
            <a:br>
              <a:rPr lang="en-IN" dirty="0" smtClean="0"/>
            </a:br>
            <a:r>
              <a:rPr lang="en-IN" dirty="0"/>
              <a:t>2. I2 -&gt; I3</a:t>
            </a:r>
            <a:r>
              <a:rPr lang="en-IN" dirty="0" smtClean="0"/>
              <a:t/>
            </a:r>
            <a:br>
              <a:rPr lang="en-IN" dirty="0" smtClean="0"/>
            </a:br>
            <a:r>
              <a:rPr lang="en-IN" dirty="0"/>
              <a:t>3. I2 -&gt; I5</a:t>
            </a:r>
            <a:r>
              <a:rPr lang="en-IN" dirty="0" smtClean="0"/>
              <a:t/>
            </a:r>
            <a:br>
              <a:rPr lang="en-IN" dirty="0" smtClean="0"/>
            </a:br>
            <a:r>
              <a:rPr lang="en-IN" dirty="0"/>
              <a:t>4. I2 -&gt; I1</a:t>
            </a:r>
            <a:r>
              <a:rPr lang="en-IN" dirty="0" smtClean="0"/>
              <a:t/>
            </a:r>
            <a:br>
              <a:rPr lang="en-IN" dirty="0" smtClean="0"/>
            </a:br>
            <a:r>
              <a:rPr lang="en-IN" dirty="0"/>
              <a:t>5. I3 -&gt; I2</a:t>
            </a:r>
            <a:r>
              <a:rPr lang="en-IN" dirty="0" smtClean="0"/>
              <a:t/>
            </a:r>
            <a:br>
              <a:rPr lang="en-IN" dirty="0" smtClean="0"/>
            </a:br>
            <a:r>
              <a:rPr lang="en-IN" dirty="0"/>
              <a:t>6. I5 -&gt; I2</a:t>
            </a:r>
            <a:endParaRPr lang="en-US" dirty="0"/>
          </a:p>
          <a:p>
            <a:endParaRPr lang="en-IN" dirty="0"/>
          </a:p>
        </p:txBody>
      </p:sp>
    </p:spTree>
    <p:extLst>
      <p:ext uri="{BB962C8B-B14F-4D97-AF65-F5344CB8AC3E}">
        <p14:creationId xmlns:p14="http://schemas.microsoft.com/office/powerpoint/2010/main" val="407630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So, Confidence( I1 -&gt; I2 ) = </a:t>
            </a:r>
            <a:r>
              <a:rPr lang="en-US" dirty="0" err="1"/>
              <a:t>SupportCount</a:t>
            </a:r>
            <a:r>
              <a:rPr lang="en-US" dirty="0"/>
              <a:t> ( I1 U I2 ) / </a:t>
            </a:r>
            <a:r>
              <a:rPr lang="en-US" dirty="0" err="1"/>
              <a:t>SupportCount</a:t>
            </a:r>
            <a:r>
              <a:rPr lang="en-US" dirty="0"/>
              <a:t>( I1 )</a:t>
            </a:r>
            <a:r>
              <a:rPr lang="en-US" dirty="0" smtClean="0"/>
              <a:t/>
            </a:r>
            <a:br>
              <a:rPr lang="en-US" dirty="0" smtClean="0"/>
            </a:br>
            <a:r>
              <a:rPr lang="en-US" dirty="0"/>
              <a:t>= (2 / 2) * 100 % = 100</a:t>
            </a:r>
            <a:r>
              <a:rPr lang="en-US" dirty="0" smtClean="0"/>
              <a:t>%.</a:t>
            </a:r>
          </a:p>
          <a:p>
            <a:endParaRPr lang="en-US" dirty="0"/>
          </a:p>
          <a:p>
            <a:endParaRPr lang="en-US" dirty="0" smtClean="0"/>
          </a:p>
          <a:p>
            <a:r>
              <a:rPr lang="en-US" dirty="0"/>
              <a:t>Similarly we will calculate the confidence for each rule.</a:t>
            </a:r>
            <a:endParaRPr lang="en-IN" dirty="0"/>
          </a:p>
        </p:txBody>
      </p:sp>
    </p:spTree>
    <p:extLst>
      <p:ext uri="{BB962C8B-B14F-4D97-AF65-F5344CB8AC3E}">
        <p14:creationId xmlns:p14="http://schemas.microsoft.com/office/powerpoint/2010/main" val="163373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https://miro.medium.com/v2/resize:fit:340/1*YxkXllLfILWatJJdQoGb7g.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7000" y="2687023"/>
            <a:ext cx="4318000" cy="265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91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Since, All these association rules has confidence ≥50% then all can be considered as strong association rules.</a:t>
            </a:r>
          </a:p>
          <a:p>
            <a:r>
              <a:rPr lang="en-US" b="1" dirty="0"/>
              <a:t>Step 5</a:t>
            </a:r>
            <a:r>
              <a:rPr lang="en-US" dirty="0"/>
              <a:t>: We will calculate lift for all the strong association rules.</a:t>
            </a:r>
          </a:p>
          <a:p>
            <a:r>
              <a:rPr lang="en-US" dirty="0"/>
              <a:t>Lift ( I1 -&gt; I2 ) = Confidence( I1 -&gt; I2 )/ Support( I2 ) = 100 / 4 = 25 %.</a:t>
            </a:r>
          </a:p>
          <a:p>
            <a:endParaRPr lang="en-IN" dirty="0"/>
          </a:p>
        </p:txBody>
      </p:sp>
      <p:pic>
        <p:nvPicPr>
          <p:cNvPr id="7170" name="Picture 2" descr="https://miro.medium.com/v2/resize:fit:352/1*7emm6LykX7eLQh80yyoLF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541" y="4001294"/>
            <a:ext cx="33528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74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Now we will sort the Lift in decreasing order</a:t>
            </a:r>
            <a:r>
              <a:rPr lang="en-US" dirty="0" smtClean="0"/>
              <a:t>.</a:t>
            </a:r>
          </a:p>
          <a:p>
            <a:endParaRPr lang="en-US" dirty="0"/>
          </a:p>
          <a:p>
            <a:endParaRPr lang="en-IN" dirty="0"/>
          </a:p>
        </p:txBody>
      </p:sp>
      <p:pic>
        <p:nvPicPr>
          <p:cNvPr id="8194" name="Picture 2" descr="https://miro.medium.com/v2/resize:fit:360/1*jqNjodbCwun87W5vK7D-zQ.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628" y="3138040"/>
            <a:ext cx="342900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912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https://www.kaggle.com/datasets/puneetbhaya/online-retail/</a:t>
            </a:r>
          </a:p>
        </p:txBody>
      </p:sp>
    </p:spTree>
    <p:extLst>
      <p:ext uri="{BB962C8B-B14F-4D97-AF65-F5344CB8AC3E}">
        <p14:creationId xmlns:p14="http://schemas.microsoft.com/office/powerpoint/2010/main" val="403881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import </a:t>
            </a:r>
            <a:r>
              <a:rPr lang="en-US" dirty="0" err="1"/>
              <a:t>numpy</a:t>
            </a:r>
            <a:r>
              <a:rPr lang="en-US" dirty="0"/>
              <a:t> as </a:t>
            </a:r>
            <a:r>
              <a:rPr lang="en-US" dirty="0" err="1"/>
              <a:t>np</a:t>
            </a:r>
            <a:r>
              <a:rPr lang="en-US" dirty="0"/>
              <a:t> </a:t>
            </a:r>
          </a:p>
          <a:p>
            <a:r>
              <a:rPr lang="en-US" dirty="0"/>
              <a:t>import pandas as </a:t>
            </a:r>
            <a:r>
              <a:rPr lang="en-US" dirty="0" err="1"/>
              <a:t>pd</a:t>
            </a:r>
            <a:r>
              <a:rPr lang="en-US" dirty="0"/>
              <a:t> </a:t>
            </a:r>
          </a:p>
          <a:p>
            <a:r>
              <a:rPr lang="en-US" dirty="0"/>
              <a:t>from </a:t>
            </a:r>
            <a:r>
              <a:rPr lang="en-US" dirty="0" err="1"/>
              <a:t>mlxtend.frequent_patterns</a:t>
            </a:r>
            <a:r>
              <a:rPr lang="en-US" dirty="0"/>
              <a:t> import </a:t>
            </a:r>
            <a:r>
              <a:rPr lang="en-US" dirty="0" err="1"/>
              <a:t>apriori</a:t>
            </a:r>
            <a:r>
              <a:rPr lang="en-US" dirty="0"/>
              <a:t>, </a:t>
            </a:r>
            <a:r>
              <a:rPr lang="en-US" dirty="0" err="1"/>
              <a:t>association_rules</a:t>
            </a:r>
            <a:r>
              <a:rPr lang="en-US" dirty="0"/>
              <a:t> </a:t>
            </a:r>
            <a:endParaRPr lang="en-US" dirty="0" smtClean="0"/>
          </a:p>
          <a:p>
            <a:endParaRPr lang="en-US" dirty="0"/>
          </a:p>
          <a:p>
            <a:r>
              <a:rPr lang="en-US" dirty="0"/>
              <a:t># Loading the Data </a:t>
            </a:r>
          </a:p>
          <a:p>
            <a:r>
              <a:rPr lang="en-US" dirty="0"/>
              <a:t>data = </a:t>
            </a:r>
            <a:r>
              <a:rPr lang="en-US" dirty="0" err="1"/>
              <a:t>pd.read_excel</a:t>
            </a:r>
            <a:r>
              <a:rPr lang="en-US" dirty="0"/>
              <a:t>('Online_Retail.xlsx') </a:t>
            </a:r>
          </a:p>
          <a:p>
            <a:r>
              <a:rPr lang="en-US" dirty="0" err="1"/>
              <a:t>data.head</a:t>
            </a:r>
            <a:r>
              <a:rPr lang="en-US" dirty="0"/>
              <a:t>() </a:t>
            </a:r>
            <a:endParaRPr lang="en-US" dirty="0" smtClean="0"/>
          </a:p>
          <a:p>
            <a:endParaRPr lang="en-US" dirty="0"/>
          </a:p>
        </p:txBody>
      </p:sp>
    </p:spTree>
    <p:extLst>
      <p:ext uri="{BB962C8B-B14F-4D97-AF65-F5344CB8AC3E}">
        <p14:creationId xmlns:p14="http://schemas.microsoft.com/office/powerpoint/2010/main" val="392439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t>
            </a:r>
            <a:r>
              <a:rPr lang="en-US" b="1" dirty="0" err="1" smtClean="0"/>
              <a:t>Apriori</a:t>
            </a:r>
            <a:r>
              <a:rPr lang="en-US" b="1" dirty="0" smtClean="0"/>
              <a:t> Algorithm?</a:t>
            </a:r>
            <a:endParaRPr lang="en-IN" dirty="0"/>
          </a:p>
        </p:txBody>
      </p:sp>
      <p:sp>
        <p:nvSpPr>
          <p:cNvPr id="3" name="Content Placeholder 2"/>
          <p:cNvSpPr>
            <a:spLocks noGrp="1"/>
          </p:cNvSpPr>
          <p:nvPr>
            <p:ph idx="1"/>
          </p:nvPr>
        </p:nvSpPr>
        <p:spPr/>
        <p:txBody>
          <a:bodyPr/>
          <a:lstStyle/>
          <a:p>
            <a:r>
              <a:rPr lang="en-US" b="1" dirty="0"/>
              <a:t/>
            </a:r>
            <a:br>
              <a:rPr lang="en-US" b="1" dirty="0"/>
            </a:br>
            <a:r>
              <a:rPr lang="en-US" i="1" dirty="0" err="1"/>
              <a:t>Apriori</a:t>
            </a:r>
            <a:r>
              <a:rPr lang="en-US" i="1" dirty="0"/>
              <a:t> Algorithm is one of the algorithm used for transaction data in Association Rule Learning. It allows us to mine the frequent </a:t>
            </a:r>
            <a:r>
              <a:rPr lang="en-US" i="1" dirty="0" err="1"/>
              <a:t>itemset</a:t>
            </a:r>
            <a:r>
              <a:rPr lang="en-US" i="1" dirty="0"/>
              <a:t> in order to generate association rule between them.</a:t>
            </a:r>
            <a:r>
              <a:rPr lang="en-US" dirty="0" smtClean="0"/>
              <a:t/>
            </a:r>
            <a:br>
              <a:rPr lang="en-US" dirty="0" smtClean="0"/>
            </a:br>
            <a:r>
              <a:rPr lang="en-US" i="1" dirty="0"/>
              <a:t>Example: list of items purchased by customers, details of website which are frequently visited etc.</a:t>
            </a:r>
            <a:endParaRPr lang="en-IN" dirty="0"/>
          </a:p>
        </p:txBody>
      </p:sp>
    </p:spTree>
    <p:extLst>
      <p:ext uri="{BB962C8B-B14F-4D97-AF65-F5344CB8AC3E}">
        <p14:creationId xmlns:p14="http://schemas.microsoft.com/office/powerpoint/2010/main" val="1898310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 Exploring the columns of the data </a:t>
            </a:r>
          </a:p>
          <a:p>
            <a:r>
              <a:rPr lang="en-US" dirty="0" err="1"/>
              <a:t>data.columns</a:t>
            </a:r>
            <a:r>
              <a:rPr lang="en-US" dirty="0"/>
              <a:t> </a:t>
            </a:r>
          </a:p>
          <a:p>
            <a:endParaRPr lang="en-US" dirty="0" smtClean="0"/>
          </a:p>
          <a:p>
            <a:r>
              <a:rPr lang="en-US" dirty="0"/>
              <a:t># Exploring the different regions of transactions </a:t>
            </a:r>
          </a:p>
          <a:p>
            <a:r>
              <a:rPr lang="en-US" dirty="0" err="1"/>
              <a:t>data.Country.unique</a:t>
            </a:r>
            <a:r>
              <a:rPr lang="en-US" dirty="0"/>
              <a:t>() </a:t>
            </a:r>
          </a:p>
          <a:p>
            <a:endParaRPr lang="en-IN" dirty="0"/>
          </a:p>
        </p:txBody>
      </p:sp>
    </p:spTree>
    <p:extLst>
      <p:ext uri="{BB962C8B-B14F-4D97-AF65-F5344CB8AC3E}">
        <p14:creationId xmlns:p14="http://schemas.microsoft.com/office/powerpoint/2010/main" val="1122375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 Stripping extra spaces in the description </a:t>
            </a:r>
          </a:p>
          <a:p>
            <a:r>
              <a:rPr lang="en-IN" dirty="0"/>
              <a:t>data['Description'] = data['Description'].</a:t>
            </a:r>
            <a:r>
              <a:rPr lang="en-IN" dirty="0" err="1"/>
              <a:t>str.strip</a:t>
            </a:r>
            <a:r>
              <a:rPr lang="en-IN" dirty="0"/>
              <a:t>() </a:t>
            </a:r>
          </a:p>
          <a:p>
            <a:endParaRPr lang="en-IN" dirty="0"/>
          </a:p>
          <a:p>
            <a:r>
              <a:rPr lang="en-IN" dirty="0"/>
              <a:t># Dropping the rows without any invoice number </a:t>
            </a:r>
          </a:p>
          <a:p>
            <a:r>
              <a:rPr lang="en-IN" dirty="0" err="1"/>
              <a:t>data.dropna</a:t>
            </a:r>
            <a:r>
              <a:rPr lang="en-IN" dirty="0"/>
              <a:t>(axis = 0, subset =['</a:t>
            </a:r>
            <a:r>
              <a:rPr lang="en-IN" dirty="0" err="1"/>
              <a:t>InvoiceNo</a:t>
            </a:r>
            <a:r>
              <a:rPr lang="en-IN" dirty="0"/>
              <a:t>'], </a:t>
            </a:r>
            <a:r>
              <a:rPr lang="en-IN" dirty="0" err="1"/>
              <a:t>inplace</a:t>
            </a:r>
            <a:r>
              <a:rPr lang="en-IN" dirty="0"/>
              <a:t> = True) </a:t>
            </a:r>
          </a:p>
          <a:p>
            <a:r>
              <a:rPr lang="en-IN" dirty="0"/>
              <a:t>data['</a:t>
            </a:r>
            <a:r>
              <a:rPr lang="en-IN" dirty="0" err="1"/>
              <a:t>InvoiceNo</a:t>
            </a:r>
            <a:r>
              <a:rPr lang="en-IN" dirty="0"/>
              <a:t>'] = data['</a:t>
            </a:r>
            <a:r>
              <a:rPr lang="en-IN" dirty="0" err="1"/>
              <a:t>InvoiceNo</a:t>
            </a:r>
            <a:r>
              <a:rPr lang="en-IN" dirty="0"/>
              <a:t>'].</a:t>
            </a:r>
            <a:r>
              <a:rPr lang="en-IN" dirty="0" err="1"/>
              <a:t>astype</a:t>
            </a:r>
            <a:r>
              <a:rPr lang="en-IN" dirty="0"/>
              <a:t>('</a:t>
            </a:r>
            <a:r>
              <a:rPr lang="en-IN" dirty="0" err="1"/>
              <a:t>str</a:t>
            </a:r>
            <a:r>
              <a:rPr lang="en-IN" dirty="0"/>
              <a:t>') </a:t>
            </a:r>
          </a:p>
          <a:p>
            <a:endParaRPr lang="en-IN" dirty="0"/>
          </a:p>
          <a:p>
            <a:r>
              <a:rPr lang="en-IN" dirty="0"/>
              <a:t># Dropping all transactions which were done on credit </a:t>
            </a:r>
          </a:p>
          <a:p>
            <a:r>
              <a:rPr lang="en-IN" dirty="0"/>
              <a:t>data = data[~data['</a:t>
            </a:r>
            <a:r>
              <a:rPr lang="en-IN" dirty="0" err="1"/>
              <a:t>InvoiceNo</a:t>
            </a:r>
            <a:r>
              <a:rPr lang="en-IN" dirty="0"/>
              <a:t>'].</a:t>
            </a:r>
            <a:r>
              <a:rPr lang="en-IN" dirty="0" err="1"/>
              <a:t>str.contains</a:t>
            </a:r>
            <a:r>
              <a:rPr lang="en-IN" dirty="0"/>
              <a:t>('C')] </a:t>
            </a:r>
          </a:p>
          <a:p>
            <a:endParaRPr lang="en-IN" dirty="0"/>
          </a:p>
        </p:txBody>
      </p:sp>
    </p:spTree>
    <p:extLst>
      <p:ext uri="{BB962C8B-B14F-4D97-AF65-F5344CB8AC3E}">
        <p14:creationId xmlns:p14="http://schemas.microsoft.com/office/powerpoint/2010/main" val="3234650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 Transactions done in France </a:t>
            </a:r>
          </a:p>
          <a:p>
            <a:r>
              <a:rPr lang="en-IN" dirty="0" err="1"/>
              <a:t>basket_France</a:t>
            </a:r>
            <a:r>
              <a:rPr lang="en-IN" dirty="0"/>
              <a:t> = (data[data['Country'] =="France"] </a:t>
            </a:r>
          </a:p>
          <a:p>
            <a:r>
              <a:rPr lang="en-IN" dirty="0"/>
              <a:t>		.</a:t>
            </a:r>
            <a:r>
              <a:rPr lang="en-IN" dirty="0" err="1"/>
              <a:t>groupby</a:t>
            </a:r>
            <a:r>
              <a:rPr lang="en-IN" dirty="0"/>
              <a:t>(['</a:t>
            </a:r>
            <a:r>
              <a:rPr lang="en-IN" dirty="0" err="1"/>
              <a:t>InvoiceNo</a:t>
            </a:r>
            <a:r>
              <a:rPr lang="en-IN" dirty="0"/>
              <a:t>', 'Description'])['Quantity'] </a:t>
            </a:r>
          </a:p>
          <a:p>
            <a:r>
              <a:rPr lang="en-IN" dirty="0"/>
              <a:t>		.sum().unstack().</a:t>
            </a:r>
            <a:r>
              <a:rPr lang="en-IN" dirty="0" err="1"/>
              <a:t>reset_index</a:t>
            </a:r>
            <a:r>
              <a:rPr lang="en-IN" dirty="0"/>
              <a:t>().</a:t>
            </a:r>
            <a:r>
              <a:rPr lang="en-IN" dirty="0" err="1"/>
              <a:t>fillna</a:t>
            </a:r>
            <a:r>
              <a:rPr lang="en-IN" dirty="0"/>
              <a:t>(0) </a:t>
            </a:r>
          </a:p>
          <a:p>
            <a:r>
              <a:rPr lang="en-IN" dirty="0"/>
              <a:t>		.</a:t>
            </a:r>
            <a:r>
              <a:rPr lang="en-IN" dirty="0" err="1"/>
              <a:t>set_index</a:t>
            </a:r>
            <a:r>
              <a:rPr lang="en-IN" dirty="0"/>
              <a:t>('</a:t>
            </a:r>
            <a:r>
              <a:rPr lang="en-IN" dirty="0" err="1"/>
              <a:t>InvoiceNo</a:t>
            </a:r>
            <a:r>
              <a:rPr lang="en-IN" dirty="0"/>
              <a:t>')) </a:t>
            </a:r>
          </a:p>
          <a:p>
            <a:endParaRPr lang="en-IN" dirty="0"/>
          </a:p>
          <a:p>
            <a:r>
              <a:rPr lang="en-IN" dirty="0"/>
              <a:t># Transactions done in the United Kingdom </a:t>
            </a:r>
          </a:p>
          <a:p>
            <a:r>
              <a:rPr lang="en-IN" dirty="0" err="1"/>
              <a:t>basket_UK</a:t>
            </a:r>
            <a:r>
              <a:rPr lang="en-IN" dirty="0"/>
              <a:t> = (data[data['Country'] =="United Kingdom"] </a:t>
            </a:r>
          </a:p>
          <a:p>
            <a:r>
              <a:rPr lang="en-IN" dirty="0"/>
              <a:t>		.</a:t>
            </a:r>
            <a:r>
              <a:rPr lang="en-IN" dirty="0" err="1"/>
              <a:t>groupby</a:t>
            </a:r>
            <a:r>
              <a:rPr lang="en-IN" dirty="0"/>
              <a:t>(['</a:t>
            </a:r>
            <a:r>
              <a:rPr lang="en-IN" dirty="0" err="1"/>
              <a:t>InvoiceNo</a:t>
            </a:r>
            <a:r>
              <a:rPr lang="en-IN" dirty="0"/>
              <a:t>', 'Description'])['Quantity'] </a:t>
            </a:r>
          </a:p>
          <a:p>
            <a:r>
              <a:rPr lang="en-IN" dirty="0"/>
              <a:t>		.sum().unstack().</a:t>
            </a:r>
            <a:r>
              <a:rPr lang="en-IN" dirty="0" err="1"/>
              <a:t>reset_index</a:t>
            </a:r>
            <a:r>
              <a:rPr lang="en-IN" dirty="0"/>
              <a:t>().</a:t>
            </a:r>
            <a:r>
              <a:rPr lang="en-IN" dirty="0" err="1"/>
              <a:t>fillna</a:t>
            </a:r>
            <a:r>
              <a:rPr lang="en-IN" dirty="0"/>
              <a:t>(0) </a:t>
            </a:r>
          </a:p>
          <a:p>
            <a:r>
              <a:rPr lang="en-IN" dirty="0"/>
              <a:t>		.</a:t>
            </a:r>
            <a:r>
              <a:rPr lang="en-IN" dirty="0" err="1"/>
              <a:t>set_index</a:t>
            </a:r>
            <a:r>
              <a:rPr lang="en-IN" dirty="0"/>
              <a:t>('</a:t>
            </a:r>
            <a:r>
              <a:rPr lang="en-IN" dirty="0" err="1"/>
              <a:t>InvoiceNo</a:t>
            </a:r>
            <a:r>
              <a:rPr lang="en-IN" dirty="0"/>
              <a:t>')) </a:t>
            </a:r>
          </a:p>
          <a:p>
            <a:endParaRPr lang="en-IN" dirty="0"/>
          </a:p>
        </p:txBody>
      </p:sp>
    </p:spTree>
    <p:extLst>
      <p:ext uri="{BB962C8B-B14F-4D97-AF65-F5344CB8AC3E}">
        <p14:creationId xmlns:p14="http://schemas.microsoft.com/office/powerpoint/2010/main" val="3842371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endParaRPr lang="en-IN" dirty="0"/>
          </a:p>
          <a:p>
            <a:r>
              <a:rPr lang="en-IN" dirty="0"/>
              <a:t># Transactions done in Portugal </a:t>
            </a:r>
          </a:p>
          <a:p>
            <a:r>
              <a:rPr lang="en-IN" dirty="0" err="1"/>
              <a:t>basket_Por</a:t>
            </a:r>
            <a:r>
              <a:rPr lang="en-IN" dirty="0"/>
              <a:t> = (data[data['Country'] =="Portugal"] </a:t>
            </a:r>
          </a:p>
          <a:p>
            <a:r>
              <a:rPr lang="en-IN" dirty="0"/>
              <a:t>		.</a:t>
            </a:r>
            <a:r>
              <a:rPr lang="en-IN" dirty="0" err="1"/>
              <a:t>groupby</a:t>
            </a:r>
            <a:r>
              <a:rPr lang="en-IN" dirty="0"/>
              <a:t>(['</a:t>
            </a:r>
            <a:r>
              <a:rPr lang="en-IN" dirty="0" err="1"/>
              <a:t>InvoiceNo</a:t>
            </a:r>
            <a:r>
              <a:rPr lang="en-IN" dirty="0"/>
              <a:t>', 'Description'])['Quantity'] </a:t>
            </a:r>
          </a:p>
          <a:p>
            <a:r>
              <a:rPr lang="en-IN" dirty="0"/>
              <a:t>		.sum().unstack().</a:t>
            </a:r>
            <a:r>
              <a:rPr lang="en-IN" dirty="0" err="1"/>
              <a:t>reset_index</a:t>
            </a:r>
            <a:r>
              <a:rPr lang="en-IN" dirty="0"/>
              <a:t>().</a:t>
            </a:r>
            <a:r>
              <a:rPr lang="en-IN" dirty="0" err="1"/>
              <a:t>fillna</a:t>
            </a:r>
            <a:r>
              <a:rPr lang="en-IN" dirty="0"/>
              <a:t>(0) </a:t>
            </a:r>
          </a:p>
          <a:p>
            <a:r>
              <a:rPr lang="en-IN" dirty="0"/>
              <a:t>		.</a:t>
            </a:r>
            <a:r>
              <a:rPr lang="en-IN" dirty="0" err="1"/>
              <a:t>set_index</a:t>
            </a:r>
            <a:r>
              <a:rPr lang="en-IN" dirty="0"/>
              <a:t>('</a:t>
            </a:r>
            <a:r>
              <a:rPr lang="en-IN" dirty="0" err="1"/>
              <a:t>InvoiceNo</a:t>
            </a:r>
            <a:r>
              <a:rPr lang="en-IN" dirty="0"/>
              <a:t>')) </a:t>
            </a:r>
          </a:p>
          <a:p>
            <a:endParaRPr lang="en-IN" dirty="0"/>
          </a:p>
          <a:p>
            <a:r>
              <a:rPr lang="en-IN" dirty="0" err="1"/>
              <a:t>basket_Sweden</a:t>
            </a:r>
            <a:r>
              <a:rPr lang="en-IN" dirty="0"/>
              <a:t> = (data[data['Country'] =="Sweden"] </a:t>
            </a:r>
          </a:p>
          <a:p>
            <a:r>
              <a:rPr lang="en-IN" dirty="0"/>
              <a:t>		.</a:t>
            </a:r>
            <a:r>
              <a:rPr lang="en-IN" dirty="0" err="1"/>
              <a:t>groupby</a:t>
            </a:r>
            <a:r>
              <a:rPr lang="en-IN" dirty="0"/>
              <a:t>(['</a:t>
            </a:r>
            <a:r>
              <a:rPr lang="en-IN" dirty="0" err="1"/>
              <a:t>InvoiceNo</a:t>
            </a:r>
            <a:r>
              <a:rPr lang="en-IN" dirty="0"/>
              <a:t>', 'Description'])['Quantity'] </a:t>
            </a:r>
          </a:p>
          <a:p>
            <a:r>
              <a:rPr lang="en-IN" dirty="0"/>
              <a:t>		.sum().unstack().</a:t>
            </a:r>
            <a:r>
              <a:rPr lang="en-IN" dirty="0" err="1"/>
              <a:t>reset_index</a:t>
            </a:r>
            <a:r>
              <a:rPr lang="en-IN" dirty="0"/>
              <a:t>().</a:t>
            </a:r>
            <a:r>
              <a:rPr lang="en-IN" dirty="0" err="1"/>
              <a:t>fillna</a:t>
            </a:r>
            <a:r>
              <a:rPr lang="en-IN" dirty="0"/>
              <a:t>(0) </a:t>
            </a:r>
          </a:p>
          <a:p>
            <a:r>
              <a:rPr lang="en-IN" dirty="0"/>
              <a:t>		.</a:t>
            </a:r>
            <a:r>
              <a:rPr lang="en-IN" dirty="0" err="1"/>
              <a:t>set_index</a:t>
            </a:r>
            <a:r>
              <a:rPr lang="en-IN" dirty="0"/>
              <a:t>('</a:t>
            </a:r>
            <a:r>
              <a:rPr lang="en-IN" dirty="0" err="1"/>
              <a:t>InvoiceNo</a:t>
            </a:r>
            <a:r>
              <a:rPr lang="en-IN" dirty="0"/>
              <a:t>')) </a:t>
            </a:r>
          </a:p>
          <a:p>
            <a:endParaRPr lang="en-IN" dirty="0"/>
          </a:p>
        </p:txBody>
      </p:sp>
    </p:spTree>
    <p:extLst>
      <p:ext uri="{BB962C8B-B14F-4D97-AF65-F5344CB8AC3E}">
        <p14:creationId xmlns:p14="http://schemas.microsoft.com/office/powerpoint/2010/main" val="325364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 Defining the hot encoding function to make the data suitable </a:t>
            </a:r>
          </a:p>
          <a:p>
            <a:r>
              <a:rPr lang="en-IN" dirty="0"/>
              <a:t># for the concerned libraries </a:t>
            </a:r>
          </a:p>
          <a:p>
            <a:r>
              <a:rPr lang="en-IN" dirty="0" err="1"/>
              <a:t>def</a:t>
            </a:r>
            <a:r>
              <a:rPr lang="en-IN" dirty="0"/>
              <a:t> </a:t>
            </a:r>
            <a:r>
              <a:rPr lang="en-IN" dirty="0" err="1"/>
              <a:t>hot_encode</a:t>
            </a:r>
            <a:r>
              <a:rPr lang="en-IN" dirty="0"/>
              <a:t>(x): </a:t>
            </a:r>
          </a:p>
          <a:p>
            <a:r>
              <a:rPr lang="en-IN" dirty="0"/>
              <a:t>	if(x&lt;= 0): </a:t>
            </a:r>
          </a:p>
          <a:p>
            <a:r>
              <a:rPr lang="en-IN" dirty="0"/>
              <a:t>		return 0</a:t>
            </a:r>
          </a:p>
          <a:p>
            <a:r>
              <a:rPr lang="en-IN" dirty="0"/>
              <a:t>	if(x&gt;= 1): </a:t>
            </a:r>
          </a:p>
          <a:p>
            <a:r>
              <a:rPr lang="en-IN" dirty="0"/>
              <a:t>		return 1</a:t>
            </a:r>
          </a:p>
          <a:p>
            <a:endParaRPr lang="en-IN" dirty="0"/>
          </a:p>
          <a:p>
            <a:r>
              <a:rPr lang="en-IN" dirty="0"/>
              <a:t># Encoding the datasets </a:t>
            </a:r>
          </a:p>
          <a:p>
            <a:r>
              <a:rPr lang="en-IN" dirty="0" err="1"/>
              <a:t>basket_encoded</a:t>
            </a:r>
            <a:r>
              <a:rPr lang="en-IN" dirty="0"/>
              <a:t> = </a:t>
            </a:r>
            <a:r>
              <a:rPr lang="en-IN" dirty="0" err="1"/>
              <a:t>basket_France.applymap</a:t>
            </a:r>
            <a:r>
              <a:rPr lang="en-IN" dirty="0"/>
              <a:t>(</a:t>
            </a:r>
            <a:r>
              <a:rPr lang="en-IN" dirty="0" err="1"/>
              <a:t>hot_encode</a:t>
            </a:r>
            <a:r>
              <a:rPr lang="en-IN" dirty="0"/>
              <a:t>) </a:t>
            </a:r>
          </a:p>
          <a:p>
            <a:r>
              <a:rPr lang="en-IN" dirty="0" err="1"/>
              <a:t>basket_France</a:t>
            </a:r>
            <a:r>
              <a:rPr lang="en-IN" dirty="0"/>
              <a:t> = </a:t>
            </a:r>
            <a:r>
              <a:rPr lang="en-IN" dirty="0" err="1"/>
              <a:t>basket_encoded</a:t>
            </a:r>
            <a:r>
              <a:rPr lang="en-IN" dirty="0"/>
              <a:t> </a:t>
            </a:r>
          </a:p>
          <a:p>
            <a:endParaRPr lang="en-IN" dirty="0"/>
          </a:p>
          <a:p>
            <a:endParaRPr lang="en-IN" dirty="0"/>
          </a:p>
        </p:txBody>
      </p:sp>
    </p:spTree>
    <p:extLst>
      <p:ext uri="{BB962C8B-B14F-4D97-AF65-F5344CB8AC3E}">
        <p14:creationId xmlns:p14="http://schemas.microsoft.com/office/powerpoint/2010/main" val="3619938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basket_encoded</a:t>
            </a:r>
            <a:r>
              <a:rPr lang="en-IN" dirty="0"/>
              <a:t> = </a:t>
            </a:r>
            <a:r>
              <a:rPr lang="en-IN" dirty="0" err="1"/>
              <a:t>basket_UK.applymap</a:t>
            </a:r>
            <a:r>
              <a:rPr lang="en-IN" dirty="0"/>
              <a:t>(</a:t>
            </a:r>
            <a:r>
              <a:rPr lang="en-IN" dirty="0" err="1"/>
              <a:t>hot_encode</a:t>
            </a:r>
            <a:r>
              <a:rPr lang="en-IN" dirty="0"/>
              <a:t>) </a:t>
            </a:r>
          </a:p>
          <a:p>
            <a:r>
              <a:rPr lang="en-IN" dirty="0" err="1"/>
              <a:t>basket_UK</a:t>
            </a:r>
            <a:r>
              <a:rPr lang="en-IN" dirty="0"/>
              <a:t> = </a:t>
            </a:r>
            <a:r>
              <a:rPr lang="en-IN" dirty="0" err="1"/>
              <a:t>basket_encoded</a:t>
            </a:r>
            <a:r>
              <a:rPr lang="en-IN" dirty="0"/>
              <a:t> </a:t>
            </a:r>
          </a:p>
          <a:p>
            <a:endParaRPr lang="en-IN" dirty="0"/>
          </a:p>
          <a:p>
            <a:r>
              <a:rPr lang="en-IN" dirty="0" err="1"/>
              <a:t>basket_encoded</a:t>
            </a:r>
            <a:r>
              <a:rPr lang="en-IN" dirty="0"/>
              <a:t> = </a:t>
            </a:r>
            <a:r>
              <a:rPr lang="en-IN" dirty="0" err="1"/>
              <a:t>basket_Por.applymap</a:t>
            </a:r>
            <a:r>
              <a:rPr lang="en-IN" dirty="0"/>
              <a:t>(</a:t>
            </a:r>
            <a:r>
              <a:rPr lang="en-IN" dirty="0" err="1"/>
              <a:t>hot_encode</a:t>
            </a:r>
            <a:r>
              <a:rPr lang="en-IN" dirty="0"/>
              <a:t>) </a:t>
            </a:r>
          </a:p>
          <a:p>
            <a:r>
              <a:rPr lang="en-IN" dirty="0" err="1"/>
              <a:t>basket_Por</a:t>
            </a:r>
            <a:r>
              <a:rPr lang="en-IN" dirty="0"/>
              <a:t> = </a:t>
            </a:r>
            <a:r>
              <a:rPr lang="en-IN" dirty="0" err="1"/>
              <a:t>basket_encoded</a:t>
            </a:r>
            <a:r>
              <a:rPr lang="en-IN" dirty="0"/>
              <a:t> </a:t>
            </a:r>
          </a:p>
          <a:p>
            <a:endParaRPr lang="en-IN" dirty="0"/>
          </a:p>
          <a:p>
            <a:r>
              <a:rPr lang="en-IN" dirty="0" err="1"/>
              <a:t>basket_encoded</a:t>
            </a:r>
            <a:r>
              <a:rPr lang="en-IN" dirty="0"/>
              <a:t> = </a:t>
            </a:r>
            <a:r>
              <a:rPr lang="en-IN" dirty="0" err="1"/>
              <a:t>basket_Sweden.applymap</a:t>
            </a:r>
            <a:r>
              <a:rPr lang="en-IN" dirty="0"/>
              <a:t>(</a:t>
            </a:r>
            <a:r>
              <a:rPr lang="en-IN" dirty="0" err="1"/>
              <a:t>hot_encode</a:t>
            </a:r>
            <a:r>
              <a:rPr lang="en-IN" dirty="0"/>
              <a:t>) </a:t>
            </a:r>
          </a:p>
          <a:p>
            <a:r>
              <a:rPr lang="en-IN" dirty="0" err="1"/>
              <a:t>basket_Sweden</a:t>
            </a:r>
            <a:r>
              <a:rPr lang="en-IN" dirty="0"/>
              <a:t> = </a:t>
            </a:r>
            <a:r>
              <a:rPr lang="en-IN" dirty="0" err="1"/>
              <a:t>basket_encoded</a:t>
            </a:r>
            <a:r>
              <a:rPr lang="en-IN" dirty="0"/>
              <a:t> </a:t>
            </a:r>
          </a:p>
          <a:p>
            <a:endParaRPr lang="en-IN" dirty="0"/>
          </a:p>
        </p:txBody>
      </p:sp>
    </p:spTree>
    <p:extLst>
      <p:ext uri="{BB962C8B-B14F-4D97-AF65-F5344CB8AC3E}">
        <p14:creationId xmlns:p14="http://schemas.microsoft.com/office/powerpoint/2010/main" val="3700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 Building the model </a:t>
            </a:r>
          </a:p>
          <a:p>
            <a:r>
              <a:rPr lang="en-IN" dirty="0" err="1"/>
              <a:t>frq_items</a:t>
            </a:r>
            <a:r>
              <a:rPr lang="en-IN" dirty="0"/>
              <a:t> = </a:t>
            </a:r>
            <a:r>
              <a:rPr lang="en-IN" dirty="0" err="1"/>
              <a:t>apriori</a:t>
            </a:r>
            <a:r>
              <a:rPr lang="en-IN" dirty="0"/>
              <a:t>(</a:t>
            </a:r>
            <a:r>
              <a:rPr lang="en-IN" dirty="0" err="1"/>
              <a:t>basket_France</a:t>
            </a:r>
            <a:r>
              <a:rPr lang="en-IN" dirty="0"/>
              <a:t>, </a:t>
            </a:r>
            <a:r>
              <a:rPr lang="en-IN" dirty="0" err="1"/>
              <a:t>min_support</a:t>
            </a:r>
            <a:r>
              <a:rPr lang="en-IN" dirty="0"/>
              <a:t> = 0.05, </a:t>
            </a:r>
            <a:r>
              <a:rPr lang="en-IN" dirty="0" err="1"/>
              <a:t>use_colnames</a:t>
            </a:r>
            <a:r>
              <a:rPr lang="en-IN" dirty="0"/>
              <a:t> = True) </a:t>
            </a:r>
          </a:p>
          <a:p>
            <a:endParaRPr lang="en-IN" dirty="0"/>
          </a:p>
          <a:p>
            <a:r>
              <a:rPr lang="en-IN" dirty="0"/>
              <a:t># Collecting the inferred rules in a </a:t>
            </a:r>
            <a:r>
              <a:rPr lang="en-IN" dirty="0" err="1"/>
              <a:t>dataframe</a:t>
            </a:r>
            <a:r>
              <a:rPr lang="en-IN" dirty="0"/>
              <a:t> </a:t>
            </a:r>
          </a:p>
          <a:p>
            <a:r>
              <a:rPr lang="en-IN" dirty="0"/>
              <a:t>rules = </a:t>
            </a:r>
            <a:r>
              <a:rPr lang="en-IN" dirty="0" err="1"/>
              <a:t>association_rules</a:t>
            </a:r>
            <a:r>
              <a:rPr lang="en-IN" dirty="0"/>
              <a:t>(</a:t>
            </a:r>
            <a:r>
              <a:rPr lang="en-IN" dirty="0" err="1"/>
              <a:t>frq_items</a:t>
            </a:r>
            <a:r>
              <a:rPr lang="en-IN" dirty="0"/>
              <a:t>, metric ="lift", </a:t>
            </a:r>
            <a:r>
              <a:rPr lang="en-IN" dirty="0" err="1"/>
              <a:t>min_threshold</a:t>
            </a:r>
            <a:r>
              <a:rPr lang="en-IN" dirty="0"/>
              <a:t> = 1) </a:t>
            </a:r>
          </a:p>
          <a:p>
            <a:r>
              <a:rPr lang="en-IN" dirty="0"/>
              <a:t>rules = </a:t>
            </a:r>
            <a:r>
              <a:rPr lang="en-IN" dirty="0" err="1"/>
              <a:t>rules.sort_values</a:t>
            </a:r>
            <a:r>
              <a:rPr lang="en-IN" dirty="0"/>
              <a:t>(['confidence', 'lift'], ascending =[False, False]) </a:t>
            </a:r>
          </a:p>
          <a:p>
            <a:r>
              <a:rPr lang="en-IN" dirty="0"/>
              <a:t>print(</a:t>
            </a:r>
            <a:r>
              <a:rPr lang="en-IN" dirty="0" err="1"/>
              <a:t>rules.head</a:t>
            </a:r>
            <a:r>
              <a:rPr lang="en-IN" dirty="0"/>
              <a:t>()) </a:t>
            </a:r>
          </a:p>
          <a:p>
            <a:endParaRPr lang="en-IN" dirty="0"/>
          </a:p>
        </p:txBody>
      </p:sp>
    </p:spTree>
    <p:extLst>
      <p:ext uri="{BB962C8B-B14F-4D97-AF65-F5344CB8AC3E}">
        <p14:creationId xmlns:p14="http://schemas.microsoft.com/office/powerpoint/2010/main" val="1287487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frq_items</a:t>
            </a:r>
            <a:r>
              <a:rPr lang="en-IN" dirty="0"/>
              <a:t> = </a:t>
            </a:r>
            <a:r>
              <a:rPr lang="en-IN" dirty="0" err="1"/>
              <a:t>apriori</a:t>
            </a:r>
            <a:r>
              <a:rPr lang="en-IN" dirty="0"/>
              <a:t>(</a:t>
            </a:r>
            <a:r>
              <a:rPr lang="en-IN" dirty="0" err="1"/>
              <a:t>basket_UK</a:t>
            </a:r>
            <a:r>
              <a:rPr lang="en-IN" dirty="0"/>
              <a:t>, </a:t>
            </a:r>
            <a:r>
              <a:rPr lang="en-IN" dirty="0" err="1"/>
              <a:t>min_support</a:t>
            </a:r>
            <a:r>
              <a:rPr lang="en-IN" dirty="0"/>
              <a:t> = 0.01, </a:t>
            </a:r>
            <a:r>
              <a:rPr lang="en-IN" dirty="0" err="1"/>
              <a:t>use_colnames</a:t>
            </a:r>
            <a:r>
              <a:rPr lang="en-IN" dirty="0"/>
              <a:t> = True) </a:t>
            </a:r>
          </a:p>
          <a:p>
            <a:r>
              <a:rPr lang="en-IN" dirty="0"/>
              <a:t>rules = </a:t>
            </a:r>
            <a:r>
              <a:rPr lang="en-IN" dirty="0" err="1"/>
              <a:t>association_rules</a:t>
            </a:r>
            <a:r>
              <a:rPr lang="en-IN" dirty="0"/>
              <a:t>(</a:t>
            </a:r>
            <a:r>
              <a:rPr lang="en-IN" dirty="0" err="1"/>
              <a:t>frq_items</a:t>
            </a:r>
            <a:r>
              <a:rPr lang="en-IN" dirty="0"/>
              <a:t>, metric ="lift", </a:t>
            </a:r>
            <a:r>
              <a:rPr lang="en-IN" dirty="0" err="1"/>
              <a:t>min_threshold</a:t>
            </a:r>
            <a:r>
              <a:rPr lang="en-IN" dirty="0"/>
              <a:t> = 1) </a:t>
            </a:r>
          </a:p>
          <a:p>
            <a:r>
              <a:rPr lang="en-IN" dirty="0"/>
              <a:t>rules = </a:t>
            </a:r>
            <a:r>
              <a:rPr lang="en-IN" dirty="0" err="1"/>
              <a:t>rules.sort_values</a:t>
            </a:r>
            <a:r>
              <a:rPr lang="en-IN" dirty="0"/>
              <a:t>(['confidence', 'lift'], ascending =[False, False]) </a:t>
            </a:r>
          </a:p>
          <a:p>
            <a:r>
              <a:rPr lang="en-IN" dirty="0"/>
              <a:t>print(</a:t>
            </a:r>
            <a:r>
              <a:rPr lang="en-IN" dirty="0" err="1"/>
              <a:t>rules.head</a:t>
            </a:r>
            <a:r>
              <a:rPr lang="en-IN" dirty="0"/>
              <a:t>()) </a:t>
            </a:r>
          </a:p>
          <a:p>
            <a:endParaRPr lang="en-IN" dirty="0"/>
          </a:p>
        </p:txBody>
      </p:sp>
    </p:spTree>
    <p:extLst>
      <p:ext uri="{BB962C8B-B14F-4D97-AF65-F5344CB8AC3E}">
        <p14:creationId xmlns:p14="http://schemas.microsoft.com/office/powerpoint/2010/main" val="1129444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frq_items</a:t>
            </a:r>
            <a:r>
              <a:rPr lang="en-IN" dirty="0"/>
              <a:t> = </a:t>
            </a:r>
            <a:r>
              <a:rPr lang="en-IN" dirty="0" err="1"/>
              <a:t>apriori</a:t>
            </a:r>
            <a:r>
              <a:rPr lang="en-IN" dirty="0"/>
              <a:t>(</a:t>
            </a:r>
            <a:r>
              <a:rPr lang="en-IN" dirty="0" err="1"/>
              <a:t>basket_Por</a:t>
            </a:r>
            <a:r>
              <a:rPr lang="en-IN" dirty="0"/>
              <a:t>, </a:t>
            </a:r>
            <a:r>
              <a:rPr lang="en-IN" dirty="0" err="1"/>
              <a:t>min_support</a:t>
            </a:r>
            <a:r>
              <a:rPr lang="en-IN" dirty="0"/>
              <a:t> = 0.05, </a:t>
            </a:r>
            <a:r>
              <a:rPr lang="en-IN" dirty="0" err="1"/>
              <a:t>use_colnames</a:t>
            </a:r>
            <a:r>
              <a:rPr lang="en-IN" dirty="0"/>
              <a:t> = True) </a:t>
            </a:r>
          </a:p>
          <a:p>
            <a:r>
              <a:rPr lang="en-IN" dirty="0"/>
              <a:t>rules = </a:t>
            </a:r>
            <a:r>
              <a:rPr lang="en-IN" dirty="0" err="1"/>
              <a:t>association_rules</a:t>
            </a:r>
            <a:r>
              <a:rPr lang="en-IN" dirty="0"/>
              <a:t>(</a:t>
            </a:r>
            <a:r>
              <a:rPr lang="en-IN" dirty="0" err="1"/>
              <a:t>frq_items</a:t>
            </a:r>
            <a:r>
              <a:rPr lang="en-IN" dirty="0"/>
              <a:t>, metric ="lift", </a:t>
            </a:r>
            <a:r>
              <a:rPr lang="en-IN" dirty="0" err="1"/>
              <a:t>min_threshold</a:t>
            </a:r>
            <a:r>
              <a:rPr lang="en-IN" dirty="0"/>
              <a:t> = 1) </a:t>
            </a:r>
          </a:p>
          <a:p>
            <a:r>
              <a:rPr lang="en-IN" dirty="0"/>
              <a:t>rules = </a:t>
            </a:r>
            <a:r>
              <a:rPr lang="en-IN" dirty="0" err="1"/>
              <a:t>rules.sort_values</a:t>
            </a:r>
            <a:r>
              <a:rPr lang="en-IN" dirty="0"/>
              <a:t>(['confidence', 'lift'], ascending =[False, False]) </a:t>
            </a:r>
          </a:p>
          <a:p>
            <a:r>
              <a:rPr lang="en-IN" dirty="0"/>
              <a:t>print(</a:t>
            </a:r>
            <a:r>
              <a:rPr lang="en-IN" dirty="0" err="1"/>
              <a:t>rules.head</a:t>
            </a:r>
            <a:r>
              <a:rPr lang="en-IN" dirty="0"/>
              <a:t>()) </a:t>
            </a:r>
          </a:p>
          <a:p>
            <a:endParaRPr lang="en-IN" dirty="0"/>
          </a:p>
        </p:txBody>
      </p:sp>
    </p:spTree>
    <p:extLst>
      <p:ext uri="{BB962C8B-B14F-4D97-AF65-F5344CB8AC3E}">
        <p14:creationId xmlns:p14="http://schemas.microsoft.com/office/powerpoint/2010/main" val="3717769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frq_items</a:t>
            </a:r>
            <a:r>
              <a:rPr lang="en-IN" dirty="0"/>
              <a:t> = </a:t>
            </a:r>
            <a:r>
              <a:rPr lang="en-IN" dirty="0" err="1"/>
              <a:t>apriori</a:t>
            </a:r>
            <a:r>
              <a:rPr lang="en-IN" dirty="0"/>
              <a:t>(</a:t>
            </a:r>
            <a:r>
              <a:rPr lang="en-IN" dirty="0" err="1"/>
              <a:t>basket_Sweden</a:t>
            </a:r>
            <a:r>
              <a:rPr lang="en-IN" dirty="0"/>
              <a:t>, </a:t>
            </a:r>
            <a:r>
              <a:rPr lang="en-IN" dirty="0" err="1"/>
              <a:t>min_support</a:t>
            </a:r>
            <a:r>
              <a:rPr lang="en-IN" dirty="0"/>
              <a:t> = 0.05, </a:t>
            </a:r>
            <a:r>
              <a:rPr lang="en-IN" dirty="0" err="1"/>
              <a:t>use_colnames</a:t>
            </a:r>
            <a:r>
              <a:rPr lang="en-IN" dirty="0"/>
              <a:t> = True) </a:t>
            </a:r>
          </a:p>
          <a:p>
            <a:r>
              <a:rPr lang="en-IN" dirty="0"/>
              <a:t>rules = </a:t>
            </a:r>
            <a:r>
              <a:rPr lang="en-IN" dirty="0" err="1"/>
              <a:t>association_rules</a:t>
            </a:r>
            <a:r>
              <a:rPr lang="en-IN" dirty="0"/>
              <a:t>(</a:t>
            </a:r>
            <a:r>
              <a:rPr lang="en-IN" dirty="0" err="1"/>
              <a:t>frq_items</a:t>
            </a:r>
            <a:r>
              <a:rPr lang="en-IN" dirty="0"/>
              <a:t>, metric ="lift", </a:t>
            </a:r>
            <a:r>
              <a:rPr lang="en-IN" dirty="0" err="1"/>
              <a:t>min_threshold</a:t>
            </a:r>
            <a:r>
              <a:rPr lang="en-IN" dirty="0"/>
              <a:t> = 1) </a:t>
            </a:r>
          </a:p>
          <a:p>
            <a:r>
              <a:rPr lang="en-IN" dirty="0"/>
              <a:t>rules = </a:t>
            </a:r>
            <a:r>
              <a:rPr lang="en-IN" dirty="0" err="1"/>
              <a:t>rules.sort_values</a:t>
            </a:r>
            <a:r>
              <a:rPr lang="en-IN" dirty="0"/>
              <a:t>(['confidence', 'lift'], ascending =[False, False]) </a:t>
            </a:r>
          </a:p>
          <a:p>
            <a:r>
              <a:rPr lang="en-IN" dirty="0"/>
              <a:t>print(</a:t>
            </a:r>
            <a:r>
              <a:rPr lang="en-IN" dirty="0" err="1"/>
              <a:t>rules.head</a:t>
            </a:r>
            <a:r>
              <a:rPr lang="en-IN" dirty="0"/>
              <a:t>()) </a:t>
            </a:r>
          </a:p>
          <a:p>
            <a:endParaRPr lang="en-IN" dirty="0"/>
          </a:p>
        </p:txBody>
      </p:sp>
    </p:spTree>
    <p:extLst>
      <p:ext uri="{BB962C8B-B14F-4D97-AF65-F5344CB8AC3E}">
        <p14:creationId xmlns:p14="http://schemas.microsoft.com/office/powerpoint/2010/main" val="51374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This algorithm was introduced by Agrawal and </a:t>
            </a:r>
            <a:r>
              <a:rPr lang="en-US" dirty="0" err="1"/>
              <a:t>Srikant</a:t>
            </a:r>
            <a:r>
              <a:rPr lang="en-US" dirty="0"/>
              <a:t> in 1994.</a:t>
            </a:r>
          </a:p>
          <a:p>
            <a:r>
              <a:rPr lang="en-US" b="1" dirty="0"/>
              <a:t>Principles behind </a:t>
            </a:r>
            <a:r>
              <a:rPr lang="en-US" b="1" dirty="0" err="1"/>
              <a:t>Apriori</a:t>
            </a:r>
            <a:r>
              <a:rPr lang="en-US" b="1" dirty="0"/>
              <a:t> Algorithm</a:t>
            </a:r>
            <a:endParaRPr lang="en-US" dirty="0"/>
          </a:p>
          <a:p>
            <a:r>
              <a:rPr lang="en-US" dirty="0"/>
              <a:t>Subset of frequent </a:t>
            </a:r>
            <a:r>
              <a:rPr lang="en-US" dirty="0" err="1"/>
              <a:t>itemset</a:t>
            </a:r>
            <a:r>
              <a:rPr lang="en-US" dirty="0"/>
              <a:t> are frequent </a:t>
            </a:r>
            <a:r>
              <a:rPr lang="en-US" dirty="0" err="1"/>
              <a:t>itemset</a:t>
            </a:r>
            <a:r>
              <a:rPr lang="en-US" dirty="0"/>
              <a:t>.</a:t>
            </a:r>
          </a:p>
          <a:p>
            <a:r>
              <a:rPr lang="en-US" dirty="0"/>
              <a:t>Superset of infrequent </a:t>
            </a:r>
            <a:r>
              <a:rPr lang="en-US" dirty="0" err="1"/>
              <a:t>itemset</a:t>
            </a:r>
            <a:r>
              <a:rPr lang="en-US" dirty="0"/>
              <a:t> are infrequent </a:t>
            </a:r>
            <a:r>
              <a:rPr lang="en-US" dirty="0" err="1"/>
              <a:t>itemset</a:t>
            </a:r>
            <a:r>
              <a:rPr lang="en-US" dirty="0"/>
              <a:t>.</a:t>
            </a:r>
          </a:p>
          <a:p>
            <a:endParaRPr lang="en-IN" dirty="0"/>
          </a:p>
        </p:txBody>
      </p:sp>
    </p:spTree>
    <p:extLst>
      <p:ext uri="{BB962C8B-B14F-4D97-AF65-F5344CB8AC3E}">
        <p14:creationId xmlns:p14="http://schemas.microsoft.com/office/powerpoint/2010/main" val="414374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err="1"/>
              <a:t>Apriori</a:t>
            </a:r>
            <a:r>
              <a:rPr lang="en-US" dirty="0"/>
              <a:t> Algorithm has three parts:</a:t>
            </a:r>
            <a:r>
              <a:rPr lang="en-US" dirty="0" smtClean="0"/>
              <a:t/>
            </a:r>
            <a:br>
              <a:rPr lang="en-US" dirty="0" smtClean="0"/>
            </a:br>
            <a:r>
              <a:rPr lang="en-US" dirty="0"/>
              <a:t>1. Support</a:t>
            </a:r>
            <a:r>
              <a:rPr lang="en-US" dirty="0" smtClean="0"/>
              <a:t/>
            </a:r>
            <a:br>
              <a:rPr lang="en-US" dirty="0" smtClean="0"/>
            </a:br>
            <a:r>
              <a:rPr lang="en-US" dirty="0"/>
              <a:t>2. Confidence</a:t>
            </a:r>
            <a:r>
              <a:rPr lang="en-US" dirty="0" smtClean="0"/>
              <a:t/>
            </a:r>
            <a:br>
              <a:rPr lang="en-US" dirty="0" smtClean="0"/>
            </a:br>
            <a:r>
              <a:rPr lang="en-US" dirty="0"/>
              <a:t>3. Lift</a:t>
            </a:r>
            <a:endParaRPr lang="en-IN" dirty="0"/>
          </a:p>
        </p:txBody>
      </p:sp>
    </p:spTree>
    <p:extLst>
      <p:ext uri="{BB962C8B-B14F-4D97-AF65-F5344CB8AC3E}">
        <p14:creationId xmlns:p14="http://schemas.microsoft.com/office/powerpoint/2010/main" val="235342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i="1" dirty="0"/>
              <a:t>Support( I )=</a:t>
            </a:r>
            <a:r>
              <a:rPr lang="en-US" dirty="0" smtClean="0"/>
              <a:t/>
            </a:r>
            <a:br>
              <a:rPr lang="en-US" dirty="0" smtClean="0"/>
            </a:br>
            <a:r>
              <a:rPr lang="en-US" i="1" dirty="0"/>
              <a:t>( Number of transactions containing item I ) / ( Total number of transactions </a:t>
            </a:r>
            <a:r>
              <a:rPr lang="en-US" i="1" dirty="0" smtClean="0"/>
              <a:t>)</a:t>
            </a:r>
          </a:p>
          <a:p>
            <a:endParaRPr lang="en-US" i="1" dirty="0"/>
          </a:p>
          <a:p>
            <a:r>
              <a:rPr lang="en-US" i="1" dirty="0"/>
              <a:t>Confidence( I1 -&gt; I2 ) =</a:t>
            </a:r>
            <a:r>
              <a:rPr lang="en-US" dirty="0" smtClean="0"/>
              <a:t/>
            </a:r>
            <a:br>
              <a:rPr lang="en-US" dirty="0" smtClean="0"/>
            </a:br>
            <a:r>
              <a:rPr lang="en-US" i="1" dirty="0"/>
              <a:t>( Number of transactions containing I1 and I2 ) / ( Number of transactions containing I1 </a:t>
            </a:r>
            <a:r>
              <a:rPr lang="en-US" i="1" dirty="0" smtClean="0"/>
              <a:t>)</a:t>
            </a:r>
          </a:p>
          <a:p>
            <a:endParaRPr lang="en-US" i="1" dirty="0"/>
          </a:p>
          <a:p>
            <a:endParaRPr lang="en-US" i="1" dirty="0" smtClean="0"/>
          </a:p>
          <a:p>
            <a:r>
              <a:rPr lang="en-IN" i="1" dirty="0"/>
              <a:t>Lift( I1 -&gt; I2 ) = ( Confidence( I1 -&gt; I2 ) / ( Support(I2) )</a:t>
            </a:r>
            <a:endParaRPr lang="en-IN" dirty="0"/>
          </a:p>
        </p:txBody>
      </p:sp>
    </p:spTree>
    <p:extLst>
      <p:ext uri="{BB962C8B-B14F-4D97-AF65-F5344CB8AC3E}">
        <p14:creationId xmlns:p14="http://schemas.microsoft.com/office/powerpoint/2010/main" val="362588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Algorithm in a nutshell</a:t>
            </a:r>
            <a:br>
              <a:rPr lang="en-US" b="1" dirty="0"/>
            </a:br>
            <a:r>
              <a:rPr lang="en-US" dirty="0"/>
              <a:t>1. Set a minimum support and confidence.</a:t>
            </a:r>
            <a:r>
              <a:rPr lang="en-US" dirty="0" smtClean="0"/>
              <a:t/>
            </a:r>
            <a:br>
              <a:rPr lang="en-US" dirty="0" smtClean="0"/>
            </a:br>
            <a:r>
              <a:rPr lang="en-US" dirty="0"/>
              <a:t>2. Take all the subset present in the transactions which have higher support than minimum support.</a:t>
            </a:r>
            <a:r>
              <a:rPr lang="en-US" dirty="0" smtClean="0"/>
              <a:t/>
            </a:r>
            <a:br>
              <a:rPr lang="en-US" dirty="0" smtClean="0"/>
            </a:br>
            <a:r>
              <a:rPr lang="en-US" dirty="0"/>
              <a:t>3. Take all the rules of these subsets which have higher confidence than minimum confidence.</a:t>
            </a:r>
            <a:r>
              <a:rPr lang="en-US" dirty="0" smtClean="0"/>
              <a:t/>
            </a:r>
            <a:br>
              <a:rPr lang="en-US" dirty="0" smtClean="0"/>
            </a:br>
            <a:r>
              <a:rPr lang="en-US" dirty="0"/>
              <a:t>4. Sort the rules by decreasing lift.</a:t>
            </a:r>
            <a:endParaRPr lang="en-IN" dirty="0"/>
          </a:p>
        </p:txBody>
      </p:sp>
    </p:spTree>
    <p:extLst>
      <p:ext uri="{BB962C8B-B14F-4D97-AF65-F5344CB8AC3E}">
        <p14:creationId xmlns:p14="http://schemas.microsoft.com/office/powerpoint/2010/main" val="210016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Mathematical Approach to </a:t>
            </a:r>
            <a:r>
              <a:rPr lang="en-US" b="1" dirty="0" err="1"/>
              <a:t>Apriori</a:t>
            </a:r>
            <a:r>
              <a:rPr lang="en-US" b="1" dirty="0"/>
              <a:t> Algorithm</a:t>
            </a:r>
            <a:endParaRPr lang="en-IN" dirty="0"/>
          </a:p>
        </p:txBody>
      </p:sp>
      <p:sp>
        <p:nvSpPr>
          <p:cNvPr id="3" name="Content Placeholder 2"/>
          <p:cNvSpPr>
            <a:spLocks noGrp="1"/>
          </p:cNvSpPr>
          <p:nvPr>
            <p:ph idx="1"/>
          </p:nvPr>
        </p:nvSpPr>
        <p:spPr>
          <a:xfrm>
            <a:off x="838200" y="1825625"/>
            <a:ext cx="10515600" cy="4626690"/>
          </a:xfrm>
        </p:spPr>
        <p:txBody>
          <a:bodyPr/>
          <a:lstStyle/>
          <a:p>
            <a:r>
              <a:rPr lang="en-US" dirty="0"/>
              <a:t>Consider the transaction dataset of a store where each transaction contains the list of items purchased by the customers. Our goal is to find frequent set of items that are purchased by the customers and generate the association rules for them</a:t>
            </a:r>
            <a:r>
              <a:rPr lang="en-US" dirty="0" smtClean="0"/>
              <a:t>.</a:t>
            </a:r>
          </a:p>
          <a:p>
            <a:endParaRPr lang="en-IN" dirty="0"/>
          </a:p>
        </p:txBody>
      </p:sp>
      <p:pic>
        <p:nvPicPr>
          <p:cNvPr id="4" name="Picture 3"/>
          <p:cNvPicPr>
            <a:picLocks noChangeAspect="1"/>
          </p:cNvPicPr>
          <p:nvPr/>
        </p:nvPicPr>
        <p:blipFill>
          <a:blip r:embed="rId2"/>
          <a:stretch>
            <a:fillRect/>
          </a:stretch>
        </p:blipFill>
        <p:spPr>
          <a:xfrm>
            <a:off x="3477296" y="3819591"/>
            <a:ext cx="4876800" cy="1743075"/>
          </a:xfrm>
          <a:prstGeom prst="rect">
            <a:avLst/>
          </a:prstGeom>
        </p:spPr>
      </p:pic>
      <p:sp>
        <p:nvSpPr>
          <p:cNvPr id="5" name="TextBox 4"/>
          <p:cNvSpPr txBox="1"/>
          <p:nvPr/>
        </p:nvSpPr>
        <p:spPr>
          <a:xfrm>
            <a:off x="2058708" y="5925217"/>
            <a:ext cx="8074583" cy="369332"/>
          </a:xfrm>
          <a:prstGeom prst="rect">
            <a:avLst/>
          </a:prstGeom>
          <a:noFill/>
        </p:spPr>
        <p:txBody>
          <a:bodyPr wrap="none" rtlCol="0">
            <a:spAutoFit/>
          </a:bodyPr>
          <a:lstStyle/>
          <a:p>
            <a:r>
              <a:rPr lang="en-US" dirty="0"/>
              <a:t>We are assuming that minimum support count is 2 and minimum confidence is 50%.</a:t>
            </a:r>
            <a:endParaRPr lang="en-IN" dirty="0"/>
          </a:p>
        </p:txBody>
      </p:sp>
    </p:spTree>
    <p:extLst>
      <p:ext uri="{BB962C8B-B14F-4D97-AF65-F5344CB8AC3E}">
        <p14:creationId xmlns:p14="http://schemas.microsoft.com/office/powerpoint/2010/main" val="140703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1</a:t>
            </a:r>
            <a:r>
              <a:rPr lang="en-US" dirty="0"/>
              <a:t>: Create a table which has support count of all the items present in the transaction database</a:t>
            </a:r>
            <a:endParaRPr lang="en-IN" dirty="0"/>
          </a:p>
        </p:txBody>
      </p:sp>
      <p:pic>
        <p:nvPicPr>
          <p:cNvPr id="1026" name="Picture 2" descr="https://miro.medium.com/v2/resize:fit:341/1*YbC_MDJI5BXA9VV_p2zANg.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1634"/>
            <a:ext cx="4330700" cy="2298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32138" y="4391695"/>
            <a:ext cx="8684429" cy="646331"/>
          </a:xfrm>
          <a:prstGeom prst="rect">
            <a:avLst/>
          </a:prstGeom>
          <a:noFill/>
        </p:spPr>
        <p:txBody>
          <a:bodyPr wrap="none" rtlCol="0">
            <a:spAutoFit/>
          </a:bodyPr>
          <a:lstStyle/>
          <a:p>
            <a:r>
              <a:rPr lang="en-US" dirty="0"/>
              <a:t>We will compare each item’s support count with the minimum support count we have set. </a:t>
            </a:r>
            <a:endParaRPr lang="en-US" dirty="0" smtClean="0"/>
          </a:p>
          <a:p>
            <a:r>
              <a:rPr lang="en-US" dirty="0" smtClean="0"/>
              <a:t>If </a:t>
            </a:r>
            <a:r>
              <a:rPr lang="en-US" dirty="0"/>
              <a:t>the support count is less than minimum support count then we will remove those items</a:t>
            </a:r>
            <a:endParaRPr lang="en-IN" dirty="0"/>
          </a:p>
        </p:txBody>
      </p:sp>
    </p:spTree>
    <p:extLst>
      <p:ext uri="{BB962C8B-B14F-4D97-AF65-F5344CB8AC3E}">
        <p14:creationId xmlns:p14="http://schemas.microsoft.com/office/powerpoint/2010/main" val="270609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https://miro.medium.com/v2/resize:fit:340/1*95nHc_kJs1Oat7hxJZyyyA.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012313"/>
            <a:ext cx="4318000" cy="1943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55313" y="4881093"/>
            <a:ext cx="4554388" cy="369332"/>
          </a:xfrm>
          <a:prstGeom prst="rect">
            <a:avLst/>
          </a:prstGeom>
          <a:noFill/>
        </p:spPr>
        <p:txBody>
          <a:bodyPr wrap="none" rtlCol="0">
            <a:spAutoFit/>
          </a:bodyPr>
          <a:lstStyle/>
          <a:p>
            <a:r>
              <a:rPr lang="en-US" dirty="0"/>
              <a:t>Support count of I4 &lt; minimum support count.</a:t>
            </a:r>
            <a:endParaRPr lang="en-IN" dirty="0"/>
          </a:p>
        </p:txBody>
      </p:sp>
    </p:spTree>
    <p:extLst>
      <p:ext uri="{BB962C8B-B14F-4D97-AF65-F5344CB8AC3E}">
        <p14:creationId xmlns:p14="http://schemas.microsoft.com/office/powerpoint/2010/main" val="2861143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798</Words>
  <Application>Microsoft Office PowerPoint</Application>
  <PresentationFormat>Widescreen</PresentationFormat>
  <Paragraphs>120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Apriori Algorithm in Association Rule Learning </vt:lpstr>
      <vt:lpstr>What is Apriori Algorithm?</vt:lpstr>
      <vt:lpstr>PowerPoint Presentation</vt:lpstr>
      <vt:lpstr>PowerPoint Presentation</vt:lpstr>
      <vt:lpstr>PowerPoint Presentation</vt:lpstr>
      <vt:lpstr>PowerPoint Presentation</vt:lpstr>
      <vt:lpstr>Mathematical Approach to Apriori Algorithm</vt:lpstr>
      <vt:lpstr>Step 1: Create a table which has support count of all the items present in the transaction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Apriori Algorithm in Association Rule Learning </dc:title>
  <dc:creator>Radhe</dc:creator>
  <cp:lastModifiedBy>Radhe</cp:lastModifiedBy>
  <cp:revision>46</cp:revision>
  <dcterms:created xsi:type="dcterms:W3CDTF">2023-12-01T04:26:16Z</dcterms:created>
  <dcterms:modified xsi:type="dcterms:W3CDTF">2023-12-04T09:33:32Z</dcterms:modified>
</cp:coreProperties>
</file>