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1"/>
  </p:notesMasterIdLst>
  <p:sldIdLst>
    <p:sldId id="271" r:id="rId2"/>
    <p:sldId id="258" r:id="rId3"/>
    <p:sldId id="259" r:id="rId4"/>
    <p:sldId id="260" r:id="rId5"/>
    <p:sldId id="256" r:id="rId6"/>
    <p:sldId id="257" r:id="rId7"/>
    <p:sldId id="266" r:id="rId8"/>
    <p:sldId id="267" r:id="rId9"/>
    <p:sldId id="262" r:id="rId10"/>
    <p:sldId id="283" r:id="rId11"/>
    <p:sldId id="284" r:id="rId12"/>
    <p:sldId id="285" r:id="rId13"/>
    <p:sldId id="286" r:id="rId14"/>
    <p:sldId id="287" r:id="rId15"/>
    <p:sldId id="288" r:id="rId16"/>
    <p:sldId id="289" r:id="rId17"/>
    <p:sldId id="290" r:id="rId18"/>
    <p:sldId id="291" r:id="rId19"/>
    <p:sldId id="292" r:id="rId20"/>
    <p:sldId id="282" r:id="rId21"/>
    <p:sldId id="264" r:id="rId22"/>
    <p:sldId id="265" r:id="rId23"/>
    <p:sldId id="263" r:id="rId24"/>
    <p:sldId id="261" r:id="rId25"/>
    <p:sldId id="268" r:id="rId26"/>
    <p:sldId id="269" r:id="rId27"/>
    <p:sldId id="270" r:id="rId28"/>
    <p:sldId id="272" r:id="rId29"/>
    <p:sldId id="273" r:id="rId30"/>
    <p:sldId id="293" r:id="rId31"/>
    <p:sldId id="294" r:id="rId32"/>
    <p:sldId id="295" r:id="rId33"/>
    <p:sldId id="296" r:id="rId34"/>
    <p:sldId id="297" r:id="rId35"/>
    <p:sldId id="298" r:id="rId36"/>
    <p:sldId id="299" r:id="rId37"/>
    <p:sldId id="301" r:id="rId38"/>
    <p:sldId id="300" r:id="rId39"/>
    <p:sldId id="302" r:id="rId40"/>
    <p:sldId id="274" r:id="rId41"/>
    <p:sldId id="303" r:id="rId42"/>
    <p:sldId id="304" r:id="rId43"/>
    <p:sldId id="305" r:id="rId44"/>
    <p:sldId id="306" r:id="rId45"/>
    <p:sldId id="307" r:id="rId46"/>
    <p:sldId id="308" r:id="rId47"/>
    <p:sldId id="309" r:id="rId48"/>
    <p:sldId id="275" r:id="rId49"/>
    <p:sldId id="276" r:id="rId50"/>
    <p:sldId id="277" r:id="rId51"/>
    <p:sldId id="278" r:id="rId52"/>
    <p:sldId id="279" r:id="rId53"/>
    <p:sldId id="280" r:id="rId54"/>
    <p:sldId id="281" r:id="rId55"/>
    <p:sldId id="310" r:id="rId56"/>
    <p:sldId id="311" r:id="rId57"/>
    <p:sldId id="320" r:id="rId58"/>
    <p:sldId id="312" r:id="rId59"/>
    <p:sldId id="313" r:id="rId60"/>
    <p:sldId id="314" r:id="rId61"/>
    <p:sldId id="319" r:id="rId62"/>
    <p:sldId id="315" r:id="rId63"/>
    <p:sldId id="316" r:id="rId64"/>
    <p:sldId id="318" r:id="rId65"/>
    <p:sldId id="317"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8" r:id="rId90"/>
    <p:sldId id="344" r:id="rId91"/>
    <p:sldId id="345" r:id="rId92"/>
    <p:sldId id="352" r:id="rId93"/>
    <p:sldId id="353" r:id="rId94"/>
    <p:sldId id="354" r:id="rId95"/>
    <p:sldId id="350" r:id="rId96"/>
    <p:sldId id="355" r:id="rId97"/>
    <p:sldId id="346" r:id="rId98"/>
    <p:sldId id="347" r:id="rId99"/>
    <p:sldId id="349"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31C73-A568-4E8C-BC0C-29280BBEB2E3}" type="datetimeFigureOut">
              <a:rPr lang="en-IN" smtClean="0"/>
              <a:t>19-10-2023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3697A-1E68-470D-84B9-A414DA7DE73F}" type="slidenum">
              <a:rPr lang="en-IN" smtClean="0"/>
              <a:t>‹#›</a:t>
            </a:fld>
            <a:endParaRPr lang="en-IN"/>
          </a:p>
        </p:txBody>
      </p:sp>
    </p:spTree>
    <p:extLst>
      <p:ext uri="{BB962C8B-B14F-4D97-AF65-F5344CB8AC3E}">
        <p14:creationId xmlns:p14="http://schemas.microsoft.com/office/powerpoint/2010/main" val="265655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smtClean="0">
                <a:solidFill>
                  <a:schemeClr val="tx1"/>
                </a:solidFill>
                <a:effectLst/>
                <a:latin typeface="+mn-lt"/>
                <a:ea typeface="+mn-ea"/>
                <a:cs typeface="+mn-cs"/>
              </a:rPr>
              <a:t>https://www.datacamp.com/tutorial/decision-tree-classification-python</a:t>
            </a:r>
            <a:endParaRPr lang="en-IN"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A13697A-1E68-470D-84B9-A414DA7DE73F}" type="slidenum">
              <a:rPr lang="en-IN" smtClean="0"/>
              <a:t>2</a:t>
            </a:fld>
            <a:endParaRPr lang="en-IN"/>
          </a:p>
        </p:txBody>
      </p:sp>
    </p:spTree>
    <p:extLst>
      <p:ext uri="{BB962C8B-B14F-4D97-AF65-F5344CB8AC3E}">
        <p14:creationId xmlns:p14="http://schemas.microsoft.com/office/powerpoint/2010/main" val="51992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https://www.datacamp.com/tutorial/decision-tree-classification-python</a:t>
            </a:r>
            <a:endParaRPr lang="en-IN" dirty="0"/>
          </a:p>
        </p:txBody>
      </p:sp>
      <p:sp>
        <p:nvSpPr>
          <p:cNvPr id="4" name="Slide Number Placeholder 3"/>
          <p:cNvSpPr>
            <a:spLocks noGrp="1"/>
          </p:cNvSpPr>
          <p:nvPr>
            <p:ph type="sldNum" sz="quarter" idx="10"/>
          </p:nvPr>
        </p:nvSpPr>
        <p:spPr/>
        <p:txBody>
          <a:bodyPr/>
          <a:lstStyle/>
          <a:p>
            <a:fld id="{5A13697A-1E68-470D-84B9-A414DA7DE73F}" type="slidenum">
              <a:rPr lang="en-IN" smtClean="0"/>
              <a:t>22</a:t>
            </a:fld>
            <a:endParaRPr lang="en-IN"/>
          </a:p>
        </p:txBody>
      </p:sp>
    </p:spTree>
    <p:extLst>
      <p:ext uri="{BB962C8B-B14F-4D97-AF65-F5344CB8AC3E}">
        <p14:creationId xmlns:p14="http://schemas.microsoft.com/office/powerpoint/2010/main" val="422207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https://saedsayad.com/logistic_regression.htm</a:t>
            </a:r>
            <a:endParaRPr lang="en-IN" dirty="0"/>
          </a:p>
        </p:txBody>
      </p:sp>
      <p:sp>
        <p:nvSpPr>
          <p:cNvPr id="4" name="Slide Number Placeholder 3"/>
          <p:cNvSpPr>
            <a:spLocks noGrp="1"/>
          </p:cNvSpPr>
          <p:nvPr>
            <p:ph type="sldNum" sz="quarter" idx="10"/>
          </p:nvPr>
        </p:nvSpPr>
        <p:spPr/>
        <p:txBody>
          <a:bodyPr/>
          <a:lstStyle/>
          <a:p>
            <a:fld id="{5A13697A-1E68-470D-84B9-A414DA7DE73F}" type="slidenum">
              <a:rPr lang="en-IN" smtClean="0"/>
              <a:t>39</a:t>
            </a:fld>
            <a:endParaRPr lang="en-IN"/>
          </a:p>
        </p:txBody>
      </p:sp>
    </p:spTree>
    <p:extLst>
      <p:ext uri="{BB962C8B-B14F-4D97-AF65-F5344CB8AC3E}">
        <p14:creationId xmlns:p14="http://schemas.microsoft.com/office/powerpoint/2010/main" val="321829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https://www.javatpoint.com/logistic-regression-in-machine-learning</a:t>
            </a:r>
            <a:endParaRPr lang="en-IN" dirty="0"/>
          </a:p>
        </p:txBody>
      </p:sp>
      <p:sp>
        <p:nvSpPr>
          <p:cNvPr id="4" name="Slide Number Placeholder 3"/>
          <p:cNvSpPr>
            <a:spLocks noGrp="1"/>
          </p:cNvSpPr>
          <p:nvPr>
            <p:ph type="sldNum" sz="quarter" idx="10"/>
          </p:nvPr>
        </p:nvSpPr>
        <p:spPr/>
        <p:txBody>
          <a:bodyPr/>
          <a:lstStyle/>
          <a:p>
            <a:fld id="{5A13697A-1E68-470D-84B9-A414DA7DE73F}" type="slidenum">
              <a:rPr lang="en-IN" smtClean="0"/>
              <a:t>54</a:t>
            </a:fld>
            <a:endParaRPr lang="en-IN"/>
          </a:p>
        </p:txBody>
      </p:sp>
    </p:spTree>
    <p:extLst>
      <p:ext uri="{BB962C8B-B14F-4D97-AF65-F5344CB8AC3E}">
        <p14:creationId xmlns:p14="http://schemas.microsoft.com/office/powerpoint/2010/main" val="317013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https://www.datacamp.com/tutorial/naive-bayes-scikit-learn</a:t>
            </a:r>
            <a:endParaRPr lang="en-IN" dirty="0"/>
          </a:p>
        </p:txBody>
      </p:sp>
      <p:sp>
        <p:nvSpPr>
          <p:cNvPr id="4" name="Slide Number Placeholder 3"/>
          <p:cNvSpPr>
            <a:spLocks noGrp="1"/>
          </p:cNvSpPr>
          <p:nvPr>
            <p:ph type="sldNum" sz="quarter" idx="10"/>
          </p:nvPr>
        </p:nvSpPr>
        <p:spPr/>
        <p:txBody>
          <a:bodyPr/>
          <a:lstStyle/>
          <a:p>
            <a:fld id="{5A13697A-1E68-470D-84B9-A414DA7DE73F}" type="slidenum">
              <a:rPr lang="en-IN" smtClean="0"/>
              <a:t>76</a:t>
            </a:fld>
            <a:endParaRPr lang="en-IN"/>
          </a:p>
        </p:txBody>
      </p:sp>
    </p:spTree>
    <p:extLst>
      <p:ext uri="{BB962C8B-B14F-4D97-AF65-F5344CB8AC3E}">
        <p14:creationId xmlns:p14="http://schemas.microsoft.com/office/powerpoint/2010/main" val="691033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11D8E4-C7F0-4C45-AEB7-601366D85DB2}"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F6BA9-29E6-42BE-9D8E-1EB8D55F28A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031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11D8E4-C7F0-4C45-AEB7-601366D85DB2}"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F6BA9-29E6-42BE-9D8E-1EB8D55F28A7}" type="slidenum">
              <a:rPr lang="en-IN" smtClean="0"/>
              <a:t>‹#›</a:t>
            </a:fld>
            <a:endParaRPr lang="en-IN"/>
          </a:p>
        </p:txBody>
      </p:sp>
    </p:spTree>
    <p:extLst>
      <p:ext uri="{BB962C8B-B14F-4D97-AF65-F5344CB8AC3E}">
        <p14:creationId xmlns:p14="http://schemas.microsoft.com/office/powerpoint/2010/main" val="2781620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11D8E4-C7F0-4C45-AEB7-601366D85DB2}"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F6BA9-29E6-42BE-9D8E-1EB8D55F28A7}" type="slidenum">
              <a:rPr lang="en-IN" smtClean="0"/>
              <a:t>‹#›</a:t>
            </a:fld>
            <a:endParaRPr lang="en-IN"/>
          </a:p>
        </p:txBody>
      </p:sp>
    </p:spTree>
    <p:extLst>
      <p:ext uri="{BB962C8B-B14F-4D97-AF65-F5344CB8AC3E}">
        <p14:creationId xmlns:p14="http://schemas.microsoft.com/office/powerpoint/2010/main" val="16904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11D8E4-C7F0-4C45-AEB7-601366D85DB2}"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F6BA9-29E6-42BE-9D8E-1EB8D55F28A7}" type="slidenum">
              <a:rPr lang="en-IN" smtClean="0"/>
              <a:t>‹#›</a:t>
            </a:fld>
            <a:endParaRPr lang="en-IN"/>
          </a:p>
        </p:txBody>
      </p:sp>
    </p:spTree>
    <p:extLst>
      <p:ext uri="{BB962C8B-B14F-4D97-AF65-F5344CB8AC3E}">
        <p14:creationId xmlns:p14="http://schemas.microsoft.com/office/powerpoint/2010/main" val="416316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11D8E4-C7F0-4C45-AEB7-601366D85DB2}"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7F6BA9-29E6-42BE-9D8E-1EB8D55F28A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916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11D8E4-C7F0-4C45-AEB7-601366D85DB2}"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7F6BA9-29E6-42BE-9D8E-1EB8D55F28A7}" type="slidenum">
              <a:rPr lang="en-IN" smtClean="0"/>
              <a:t>‹#›</a:t>
            </a:fld>
            <a:endParaRPr lang="en-IN"/>
          </a:p>
        </p:txBody>
      </p:sp>
    </p:spTree>
    <p:extLst>
      <p:ext uri="{BB962C8B-B14F-4D97-AF65-F5344CB8AC3E}">
        <p14:creationId xmlns:p14="http://schemas.microsoft.com/office/powerpoint/2010/main" val="212699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11D8E4-C7F0-4C45-AEB7-601366D85DB2}" type="datetimeFigureOut">
              <a:rPr lang="en-IN" smtClean="0"/>
              <a:t>19-10-2023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7F6BA9-29E6-42BE-9D8E-1EB8D55F28A7}" type="slidenum">
              <a:rPr lang="en-IN" smtClean="0"/>
              <a:t>‹#›</a:t>
            </a:fld>
            <a:endParaRPr lang="en-IN"/>
          </a:p>
        </p:txBody>
      </p:sp>
    </p:spTree>
    <p:extLst>
      <p:ext uri="{BB962C8B-B14F-4D97-AF65-F5344CB8AC3E}">
        <p14:creationId xmlns:p14="http://schemas.microsoft.com/office/powerpoint/2010/main" val="252093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11D8E4-C7F0-4C45-AEB7-601366D85DB2}"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7F6BA9-29E6-42BE-9D8E-1EB8D55F28A7}" type="slidenum">
              <a:rPr lang="en-IN" smtClean="0"/>
              <a:t>‹#›</a:t>
            </a:fld>
            <a:endParaRPr lang="en-IN"/>
          </a:p>
        </p:txBody>
      </p:sp>
    </p:spTree>
    <p:extLst>
      <p:ext uri="{BB962C8B-B14F-4D97-AF65-F5344CB8AC3E}">
        <p14:creationId xmlns:p14="http://schemas.microsoft.com/office/powerpoint/2010/main" val="49491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911D8E4-C7F0-4C45-AEB7-601366D85DB2}" type="datetimeFigureOut">
              <a:rPr lang="en-IN" smtClean="0"/>
              <a:t>19-10-2023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27F6BA9-29E6-42BE-9D8E-1EB8D55F28A7}" type="slidenum">
              <a:rPr lang="en-IN" smtClean="0"/>
              <a:t>‹#›</a:t>
            </a:fld>
            <a:endParaRPr lang="en-IN"/>
          </a:p>
        </p:txBody>
      </p:sp>
    </p:spTree>
    <p:extLst>
      <p:ext uri="{BB962C8B-B14F-4D97-AF65-F5344CB8AC3E}">
        <p14:creationId xmlns:p14="http://schemas.microsoft.com/office/powerpoint/2010/main" val="4012752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911D8E4-C7F0-4C45-AEB7-601366D85DB2}" type="datetimeFigureOut">
              <a:rPr lang="en-IN" smtClean="0"/>
              <a:t>19-10-2023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7F6BA9-29E6-42BE-9D8E-1EB8D55F28A7}" type="slidenum">
              <a:rPr lang="en-IN" smtClean="0"/>
              <a:t>‹#›</a:t>
            </a:fld>
            <a:endParaRPr lang="en-IN"/>
          </a:p>
        </p:txBody>
      </p:sp>
    </p:spTree>
    <p:extLst>
      <p:ext uri="{BB962C8B-B14F-4D97-AF65-F5344CB8AC3E}">
        <p14:creationId xmlns:p14="http://schemas.microsoft.com/office/powerpoint/2010/main" val="384145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11D8E4-C7F0-4C45-AEB7-601366D85DB2}"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7F6BA9-29E6-42BE-9D8E-1EB8D55F28A7}" type="slidenum">
              <a:rPr lang="en-IN" smtClean="0"/>
              <a:t>‹#›</a:t>
            </a:fld>
            <a:endParaRPr lang="en-IN"/>
          </a:p>
        </p:txBody>
      </p:sp>
    </p:spTree>
    <p:extLst>
      <p:ext uri="{BB962C8B-B14F-4D97-AF65-F5344CB8AC3E}">
        <p14:creationId xmlns:p14="http://schemas.microsoft.com/office/powerpoint/2010/main" val="306041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11D8E4-C7F0-4C45-AEB7-601366D85DB2}" type="datetimeFigureOut">
              <a:rPr lang="en-IN" smtClean="0"/>
              <a:t>19-10-2023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7F6BA9-29E6-42BE-9D8E-1EB8D55F28A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841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thecleverprogrammer.com/2020/11/16/apriori-algorithm-using-python/" TargetMode="External"/><Relationship Id="rId13" Type="http://schemas.openxmlformats.org/officeDocument/2006/relationships/hyperlink" Target="https://thecleverprogrammer.com/2020/10/28/what-is-tf-idf-in-machine-learning/" TargetMode="External"/><Relationship Id="rId3" Type="http://schemas.openxmlformats.org/officeDocument/2006/relationships/hyperlink" Target="https://thecleverprogrammer.com/2021/02/03/dbscan-clustering-in-machine-learning/" TargetMode="External"/><Relationship Id="rId7" Type="http://schemas.openxmlformats.org/officeDocument/2006/relationships/hyperlink" Target="https://thecleverprogrammer.com/2020/11/20/linear-regression-with-python/" TargetMode="External"/><Relationship Id="rId12" Type="http://schemas.openxmlformats.org/officeDocument/2006/relationships/hyperlink" Target="https://thecleverprogrammer.com/2020/11/12/outlier-detection-with-python/" TargetMode="External"/><Relationship Id="rId2" Type="http://schemas.openxmlformats.org/officeDocument/2006/relationships/notesSlide" Target="../notesSlides/notesSlide1.xml"/><Relationship Id="rId16" Type="http://schemas.openxmlformats.org/officeDocument/2006/relationships/hyperlink" Target="https://thecleverprogrammer.com/2020/10/09/ridge-and-lasso-regression-with-python/" TargetMode="External"/><Relationship Id="rId1" Type="http://schemas.openxmlformats.org/officeDocument/2006/relationships/slideLayout" Target="../slideLayouts/slideLayout4.xml"/><Relationship Id="rId6" Type="http://schemas.openxmlformats.org/officeDocument/2006/relationships/hyperlink" Target="https://thecleverprogrammer.com/2020/07/02/logistic-regression-in-machine-learning-with-python/" TargetMode="External"/><Relationship Id="rId11" Type="http://schemas.openxmlformats.org/officeDocument/2006/relationships/hyperlink" Target="https://thecleverprogrammer.com/2020/12/12/smote-for-class-imbalance-with-python/" TargetMode="External"/><Relationship Id="rId5" Type="http://schemas.openxmlformats.org/officeDocument/2006/relationships/hyperlink" Target="https://thecleverprogrammer.com/2021/01/26/instagram-algorithm-with-machine-learning/" TargetMode="External"/><Relationship Id="rId15" Type="http://schemas.openxmlformats.org/officeDocument/2006/relationships/hyperlink" Target="https://thecleverprogrammer.com/2020/10/09/graph-algorithms-with-python/" TargetMode="External"/><Relationship Id="rId10" Type="http://schemas.openxmlformats.org/officeDocument/2006/relationships/hyperlink" Target="https://thecleverprogrammer.com/2021/02/04/catboost-algorithm-in-machine-learning/" TargetMode="External"/><Relationship Id="rId4" Type="http://schemas.openxmlformats.org/officeDocument/2006/relationships/hyperlink" Target="https://thecleverprogrammer.com/2021/02/07/naive-bayes-algorithm-in-machine-learning/" TargetMode="External"/><Relationship Id="rId9" Type="http://schemas.openxmlformats.org/officeDocument/2006/relationships/hyperlink" Target="https://thecleverprogrammer.com/2020/12/19/k-nearest-neighbors-knn-with-python/" TargetMode="External"/><Relationship Id="rId14" Type="http://schemas.openxmlformats.org/officeDocument/2006/relationships/hyperlink" Target="https://thecleverprogrammer.com/2020/10/25/what-is-cross-validation-in-machine-learnin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thecleverprogrammer.com/2020/08/25/bert-in-machine-learning/" TargetMode="External"/><Relationship Id="rId13" Type="http://schemas.openxmlformats.org/officeDocument/2006/relationships/hyperlink" Target="https://thecleverprogrammer.com/2020/08/01/automate-machine-learning-with-h2o-automl/" TargetMode="External"/><Relationship Id="rId3" Type="http://schemas.openxmlformats.org/officeDocument/2006/relationships/hyperlink" Target="https://thecleverprogrammer.com/2020/09/12/sarima-in-machine-learning/" TargetMode="External"/><Relationship Id="rId7" Type="http://schemas.openxmlformats.org/officeDocument/2006/relationships/hyperlink" Target="https://thecleverprogrammer.com/2020/08/27/one-hot-encoding-in-machine-learning/" TargetMode="External"/><Relationship Id="rId12" Type="http://schemas.openxmlformats.org/officeDocument/2006/relationships/hyperlink" Target="https://thecleverprogrammer.com/2020/08/03/random-forest-algorithm/" TargetMode="External"/><Relationship Id="rId17" Type="http://schemas.openxmlformats.org/officeDocument/2006/relationships/hyperlink" Target="https://thecleverprogrammer.com/2020/07/12/k-means-in-machine-learning/" TargetMode="External"/><Relationship Id="rId2" Type="http://schemas.openxmlformats.org/officeDocument/2006/relationships/hyperlink" Target="https://thecleverprogrammer.com/2020/09/22/standardscaler-in-machine-learning/" TargetMode="External"/><Relationship Id="rId16" Type="http://schemas.openxmlformats.org/officeDocument/2006/relationships/hyperlink" Target="https://thecleverprogrammer.com/2020/07/17/grid-search-for-model-tuning/" TargetMode="External"/><Relationship Id="rId1" Type="http://schemas.openxmlformats.org/officeDocument/2006/relationships/slideLayout" Target="../slideLayouts/slideLayout4.xml"/><Relationship Id="rId6" Type="http://schemas.openxmlformats.org/officeDocument/2006/relationships/hyperlink" Target="https://thecleverprogrammer.com/2020/08/11/lstm-in-machine-learning/" TargetMode="External"/><Relationship Id="rId11" Type="http://schemas.openxmlformats.org/officeDocument/2006/relationships/hyperlink" Target="https://thecleverprogrammer.com/2020/08/06/adaboost-algorithm/" TargetMode="External"/><Relationship Id="rId5" Type="http://schemas.openxmlformats.org/officeDocument/2006/relationships/hyperlink" Target="https://thecleverprogrammer.com/2020/09/04/xgboost-in-machine-learning/" TargetMode="External"/><Relationship Id="rId15" Type="http://schemas.openxmlformats.org/officeDocument/2006/relationships/hyperlink" Target="https://thecleverprogrammer.com/2020/07/27/gradient-descent-algorithm-in-machine-learning/" TargetMode="External"/><Relationship Id="rId10" Type="http://schemas.openxmlformats.org/officeDocument/2006/relationships/hyperlink" Target="https://thecleverprogrammer.com/2021/01/28/neuralprophet-model-with-python/" TargetMode="External"/><Relationship Id="rId4" Type="http://schemas.openxmlformats.org/officeDocument/2006/relationships/hyperlink" Target="https://thecleverprogrammer.com/2020/08/04/arima-model-in-machine-learning/" TargetMode="External"/><Relationship Id="rId9" Type="http://schemas.openxmlformats.org/officeDocument/2006/relationships/hyperlink" Target="https://thecleverprogrammer.com/2020/12/14/facebook-prophet-model-with-python/" TargetMode="External"/><Relationship Id="rId14" Type="http://schemas.openxmlformats.org/officeDocument/2006/relationships/hyperlink" Target="https://thecleverprogrammer.com/2020/07/27/polynomial-regression-algorith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thecleverprogrammer.com/2021/01/15/lightgbm-in-machine-learning/" TargetMode="External"/><Relationship Id="rId3" Type="http://schemas.openxmlformats.org/officeDocument/2006/relationships/hyperlink" Target="https://thecleverprogrammer.com/2020/07/08/pca-in-machine-learning/" TargetMode="External"/><Relationship Id="rId7" Type="http://schemas.openxmlformats.org/officeDocument/2006/relationships/hyperlink" Target="https://thecleverprogrammer.com/2021/01/22/fastai-in-machine-learning/" TargetMode="External"/><Relationship Id="rId2" Type="http://schemas.openxmlformats.org/officeDocument/2006/relationships/hyperlink" Target="https://thecleverprogrammer.com/2020/07/08/manifold-learning/" TargetMode="External"/><Relationship Id="rId1" Type="http://schemas.openxmlformats.org/officeDocument/2006/relationships/slideLayout" Target="../slideLayouts/slideLayout2.xml"/><Relationship Id="rId6" Type="http://schemas.openxmlformats.org/officeDocument/2006/relationships/hyperlink" Target="https://thecleverprogrammer.com/2020/07/05/understanding-neural-network/" TargetMode="External"/><Relationship Id="rId5" Type="http://schemas.openxmlformats.org/officeDocument/2006/relationships/hyperlink" Target="https://thecleverprogrammer.com/2021/01/25/support-vector-machine-tutorial-using-python/" TargetMode="External"/><Relationship Id="rId4" Type="http://schemas.openxmlformats.org/officeDocument/2006/relationships/hyperlink" Target="https://thecleverprogrammer.com/2020/07/07/decision-trees-in-machine-learnin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Learning</a:t>
            </a:r>
            <a:endParaRPr lang="en-IN" dirty="0"/>
          </a:p>
        </p:txBody>
      </p:sp>
      <p:pic>
        <p:nvPicPr>
          <p:cNvPr id="1028" name="Picture 4" descr="https://media.geeksforgeeks.org/wp-content/uploads/Learnin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6612" y="2908918"/>
            <a:ext cx="6782747" cy="1743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1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a:t>
            </a:r>
            <a:endParaRPr lang="en-IN" dirty="0"/>
          </a:p>
        </p:txBody>
      </p:sp>
      <p:sp>
        <p:nvSpPr>
          <p:cNvPr id="3" name="Content Placeholder 2"/>
          <p:cNvSpPr>
            <a:spLocks noGrp="1"/>
          </p:cNvSpPr>
          <p:nvPr>
            <p:ph idx="1"/>
          </p:nvPr>
        </p:nvSpPr>
        <p:spPr>
          <a:xfrm>
            <a:off x="797029" y="1849762"/>
            <a:ext cx="10058400" cy="4023360"/>
          </a:xfrm>
        </p:spPr>
        <p:txBody>
          <a:bodyPr/>
          <a:lstStyle/>
          <a:p>
            <a:r>
              <a:rPr lang="en-US" dirty="0"/>
              <a:t>Entropy: Entropy is the measure of uncertainty or randomness in a data set. Entropy handles how a </a:t>
            </a:r>
            <a:r>
              <a:rPr lang="en-US" dirty="0" smtClean="0"/>
              <a:t>decision </a:t>
            </a:r>
            <a:r>
              <a:rPr lang="en-US" dirty="0"/>
              <a:t>tree splits the </a:t>
            </a:r>
            <a:r>
              <a:rPr lang="en-US" dirty="0" smtClean="0"/>
              <a:t>data.</a:t>
            </a:r>
          </a:p>
          <a:p>
            <a:endParaRPr lang="en-US" dirty="0"/>
          </a:p>
          <a:p>
            <a:r>
              <a:rPr lang="en-US" dirty="0"/>
              <a:t>It is calculated using the following formula</a:t>
            </a:r>
            <a:r>
              <a:rPr lang="en-US" dirty="0" smtClean="0"/>
              <a:t>:</a:t>
            </a:r>
          </a:p>
          <a:p>
            <a:endParaRPr lang="en-US" dirty="0"/>
          </a:p>
          <a:p>
            <a:endParaRPr lang="en-IN" dirty="0"/>
          </a:p>
        </p:txBody>
      </p:sp>
      <p:pic>
        <p:nvPicPr>
          <p:cNvPr id="1026" name="Picture 2" descr="https://www.simplilearn.com/ice9/free_resources_article_thumb/value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03" y="3594742"/>
            <a:ext cx="3910585" cy="1004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268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Gain</a:t>
            </a:r>
            <a:endParaRPr lang="en-IN" dirty="0"/>
          </a:p>
        </p:txBody>
      </p:sp>
      <p:sp>
        <p:nvSpPr>
          <p:cNvPr id="3" name="Content Placeholder 2"/>
          <p:cNvSpPr>
            <a:spLocks noGrp="1"/>
          </p:cNvSpPr>
          <p:nvPr>
            <p:ph idx="1"/>
          </p:nvPr>
        </p:nvSpPr>
        <p:spPr/>
        <p:txBody>
          <a:bodyPr/>
          <a:lstStyle/>
          <a:p>
            <a:r>
              <a:rPr lang="en-US" dirty="0" smtClean="0"/>
              <a:t>The </a:t>
            </a:r>
            <a:r>
              <a:rPr lang="en-US" dirty="0"/>
              <a:t>information gain measures the decrease in entropy after the data set is split.</a:t>
            </a:r>
          </a:p>
          <a:p>
            <a:r>
              <a:rPr lang="en-US" dirty="0"/>
              <a:t>It is calculated as follows:</a:t>
            </a:r>
          </a:p>
          <a:p>
            <a:r>
              <a:rPr lang="en-US" dirty="0"/>
              <a:t>IG( Y, X) = Entropy (Y) - Entropy ( Y | X)</a:t>
            </a:r>
          </a:p>
          <a:p>
            <a:endParaRPr lang="en-IN" dirty="0"/>
          </a:p>
        </p:txBody>
      </p:sp>
    </p:spTree>
    <p:extLst>
      <p:ext uri="{BB962C8B-B14F-4D97-AF65-F5344CB8AC3E}">
        <p14:creationId xmlns:p14="http://schemas.microsoft.com/office/powerpoint/2010/main" val="2385530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Gini</a:t>
            </a:r>
            <a:r>
              <a:rPr lang="en-US" dirty="0"/>
              <a:t> Index:</a:t>
            </a:r>
            <a:endParaRPr lang="en-IN" dirty="0"/>
          </a:p>
        </p:txBody>
      </p:sp>
      <p:sp>
        <p:nvSpPr>
          <p:cNvPr id="3" name="Content Placeholder 2"/>
          <p:cNvSpPr>
            <a:spLocks noGrp="1"/>
          </p:cNvSpPr>
          <p:nvPr>
            <p:ph idx="1"/>
          </p:nvPr>
        </p:nvSpPr>
        <p:spPr/>
        <p:txBody>
          <a:bodyPr/>
          <a:lstStyle/>
          <a:p>
            <a:r>
              <a:rPr lang="en-US" dirty="0" smtClean="0"/>
              <a:t>The </a:t>
            </a:r>
            <a:r>
              <a:rPr lang="en-US" dirty="0" err="1"/>
              <a:t>Gini</a:t>
            </a:r>
            <a:r>
              <a:rPr lang="en-US" dirty="0"/>
              <a:t> Index is used to determine the correct variable for splitting nodes. It measures how often a randomly chosen variable would be incorrectly identified.</a:t>
            </a:r>
            <a:endParaRPr lang="en-IN" dirty="0"/>
          </a:p>
        </p:txBody>
      </p:sp>
    </p:spTree>
    <p:extLst>
      <p:ext uri="{BB962C8B-B14F-4D97-AF65-F5344CB8AC3E}">
        <p14:creationId xmlns:p14="http://schemas.microsoft.com/office/powerpoint/2010/main" val="77139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Tree Algorithm Work</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3811588" y="3062288"/>
            <a:ext cx="4629150" cy="1590675"/>
          </a:xfrm>
          <a:prstGeom prst="rect">
            <a:avLst/>
          </a:prstGeom>
        </p:spPr>
      </p:pic>
    </p:spTree>
    <p:extLst>
      <p:ext uri="{BB962C8B-B14F-4D97-AF65-F5344CB8AC3E}">
        <p14:creationId xmlns:p14="http://schemas.microsoft.com/office/powerpoint/2010/main" val="660065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193577" y="2105850"/>
            <a:ext cx="5379624" cy="4008347"/>
          </a:xfrm>
          <a:prstGeom prst="rect">
            <a:avLst/>
          </a:prstGeom>
        </p:spPr>
      </p:pic>
    </p:spTree>
    <p:extLst>
      <p:ext uri="{BB962C8B-B14F-4D97-AF65-F5344CB8AC3E}">
        <p14:creationId xmlns:p14="http://schemas.microsoft.com/office/powerpoint/2010/main" val="295591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We have to determine which features split the data so that the information gain is the highest. We can do that by splitting the data using each feature and checking the information gain that we obtain from them. </a:t>
            </a:r>
            <a:endParaRPr lang="en-US" dirty="0" smtClean="0"/>
          </a:p>
          <a:p>
            <a:endParaRPr lang="en-US" dirty="0"/>
          </a:p>
          <a:p>
            <a:endParaRPr lang="en-US" dirty="0" smtClean="0"/>
          </a:p>
          <a:p>
            <a:r>
              <a:rPr lang="en-US" dirty="0" smtClean="0"/>
              <a:t>The </a:t>
            </a:r>
            <a:r>
              <a:rPr lang="en-US" dirty="0"/>
              <a:t>feature that returns the highest gain will be used for the first split</a:t>
            </a:r>
            <a:endParaRPr lang="en-IN" dirty="0"/>
          </a:p>
        </p:txBody>
      </p:sp>
    </p:spTree>
    <p:extLst>
      <p:ext uri="{BB962C8B-B14F-4D97-AF65-F5344CB8AC3E}">
        <p14:creationId xmlns:p14="http://schemas.microsoft.com/office/powerpoint/2010/main" val="261604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08764"/>
            <a:ext cx="10058400" cy="1450757"/>
          </a:xfrm>
        </p:spPr>
        <p:txBody>
          <a:bodyPr>
            <a:normAutofit fontScale="90000"/>
          </a:bodyPr>
          <a:lstStyle/>
          <a:p>
            <a:r>
              <a:rPr lang="en-US" dirty="0"/>
              <a:t>We’ll use the information gain method to determine which variable yields the maximum gain, which can also be used as the root node</a:t>
            </a:r>
            <a:endParaRPr lang="en-IN" dirty="0"/>
          </a:p>
        </p:txBody>
      </p:sp>
      <p:pic>
        <p:nvPicPr>
          <p:cNvPr id="4" name="Content Placeholder 3"/>
          <p:cNvPicPr>
            <a:picLocks noGrp="1" noChangeAspect="1"/>
          </p:cNvPicPr>
          <p:nvPr>
            <p:ph idx="1"/>
          </p:nvPr>
        </p:nvPicPr>
        <p:blipFill>
          <a:blip r:embed="rId2"/>
          <a:stretch>
            <a:fillRect/>
          </a:stretch>
        </p:blipFill>
        <p:spPr>
          <a:xfrm>
            <a:off x="4596450" y="1959521"/>
            <a:ext cx="3060060" cy="4033715"/>
          </a:xfrm>
          <a:prstGeom prst="rect">
            <a:avLst/>
          </a:prstGeom>
        </p:spPr>
      </p:pic>
    </p:spTree>
    <p:extLst>
      <p:ext uri="{BB962C8B-B14F-4D97-AF65-F5344CB8AC3E}">
        <p14:creationId xmlns:p14="http://schemas.microsoft.com/office/powerpoint/2010/main" val="382380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Suppose Color == Yellow results in the maximum information gain, so that is what we will use for our first split at the root </a:t>
            </a:r>
            <a:r>
              <a:rPr lang="en-US" dirty="0" smtClean="0"/>
              <a:t>node</a:t>
            </a:r>
          </a:p>
          <a:p>
            <a:endParaRPr lang="en-IN" dirty="0"/>
          </a:p>
        </p:txBody>
      </p:sp>
      <p:pic>
        <p:nvPicPr>
          <p:cNvPr id="4" name="Picture 3"/>
          <p:cNvPicPr>
            <a:picLocks noChangeAspect="1"/>
          </p:cNvPicPr>
          <p:nvPr/>
        </p:nvPicPr>
        <p:blipFill>
          <a:blip r:embed="rId2"/>
          <a:stretch>
            <a:fillRect/>
          </a:stretch>
        </p:blipFill>
        <p:spPr>
          <a:xfrm>
            <a:off x="3360690" y="2836841"/>
            <a:ext cx="5149818" cy="3032253"/>
          </a:xfrm>
          <a:prstGeom prst="rect">
            <a:avLst/>
          </a:prstGeom>
        </p:spPr>
      </p:pic>
    </p:spTree>
    <p:extLst>
      <p:ext uri="{BB962C8B-B14F-4D97-AF65-F5344CB8AC3E}">
        <p14:creationId xmlns:p14="http://schemas.microsoft.com/office/powerpoint/2010/main" val="1269986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entropy after splitting should decrease considerably. However, we still need to split the child nodes at both the branches to attain an entropy value equal to zero.</a:t>
            </a:r>
            <a:endParaRPr lang="en-IN" dirty="0"/>
          </a:p>
        </p:txBody>
      </p:sp>
    </p:spTree>
    <p:extLst>
      <p:ext uri="{BB962C8B-B14F-4D97-AF65-F5344CB8AC3E}">
        <p14:creationId xmlns:p14="http://schemas.microsoft.com/office/powerpoint/2010/main" val="2675277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We will split both the nodes using ‘height’ variable and </a:t>
            </a:r>
            <a:r>
              <a:rPr lang="en-US" sz="3600" dirty="0" smtClean="0"/>
              <a:t/>
            </a:r>
            <a:br>
              <a:rPr lang="en-US" sz="3600" dirty="0" smtClean="0"/>
            </a:br>
            <a:r>
              <a:rPr lang="en-US" sz="3600" dirty="0" smtClean="0"/>
              <a:t>height </a:t>
            </a:r>
            <a:r>
              <a:rPr lang="en-US" sz="3600" dirty="0"/>
              <a:t>&gt; 10 and height &lt; 10 as our conditions.</a:t>
            </a:r>
            <a:r>
              <a:rPr lang="en-US" dirty="0"/>
              <a:t/>
            </a:r>
            <a:br>
              <a:rPr lang="en-US" dirty="0"/>
            </a:br>
            <a:endParaRPr lang="en-IN" dirty="0"/>
          </a:p>
        </p:txBody>
      </p:sp>
      <p:sp>
        <p:nvSpPr>
          <p:cNvPr id="3" name="Content Placeholder 2"/>
          <p:cNvSpPr>
            <a:spLocks noGrp="1"/>
          </p:cNvSpPr>
          <p:nvPr>
            <p:ph idx="1"/>
          </p:nvPr>
        </p:nvSpPr>
        <p:spPr/>
        <p:txBody>
          <a:bodyPr/>
          <a:lstStyle/>
          <a:p>
            <a:endParaRPr lang="en-IN" dirty="0"/>
          </a:p>
        </p:txBody>
      </p:sp>
      <p:pic>
        <p:nvPicPr>
          <p:cNvPr id="2050" name="Picture 2" descr="slit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770" y="2014265"/>
            <a:ext cx="4835419" cy="3686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27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ML algorithm List</a:t>
            </a:r>
            <a:endParaRPr lang="en-IN" dirty="0"/>
          </a:p>
        </p:txBody>
      </p:sp>
      <p:sp>
        <p:nvSpPr>
          <p:cNvPr id="3" name="Content Placeholder 2"/>
          <p:cNvSpPr>
            <a:spLocks noGrp="1"/>
          </p:cNvSpPr>
          <p:nvPr>
            <p:ph sz="half" idx="1"/>
          </p:nvPr>
        </p:nvSpPr>
        <p:spPr/>
        <p:style>
          <a:lnRef idx="1">
            <a:schemeClr val="accent4"/>
          </a:lnRef>
          <a:fillRef idx="2">
            <a:schemeClr val="accent4"/>
          </a:fillRef>
          <a:effectRef idx="1">
            <a:schemeClr val="accent4"/>
          </a:effectRef>
          <a:fontRef idx="minor">
            <a:schemeClr val="dk1"/>
          </a:fontRef>
        </p:style>
        <p:txBody>
          <a:bodyPr>
            <a:normAutofit/>
          </a:bodyPr>
          <a:lstStyle/>
          <a:p>
            <a:r>
              <a:rPr lang="en-US" b="1" i="1" u="sng" dirty="0">
                <a:hlinkClick r:id="rId3"/>
              </a:rPr>
              <a:t>DBSCAN Clustering</a:t>
            </a:r>
            <a:endParaRPr lang="en-US" dirty="0"/>
          </a:p>
          <a:p>
            <a:r>
              <a:rPr lang="en-US" b="1" i="1" u="sng" dirty="0">
                <a:hlinkClick r:id="rId4"/>
              </a:rPr>
              <a:t>Naive Bayes</a:t>
            </a:r>
            <a:endParaRPr lang="en-US" dirty="0"/>
          </a:p>
          <a:p>
            <a:r>
              <a:rPr lang="en-US" b="1" i="1" u="sng" dirty="0">
                <a:hlinkClick r:id="rId5"/>
              </a:rPr>
              <a:t>Gradient Boosting</a:t>
            </a:r>
            <a:r>
              <a:rPr lang="en-US" b="1" i="1" dirty="0"/>
              <a:t> </a:t>
            </a:r>
            <a:r>
              <a:rPr lang="en-US" b="1" i="1" u="sng" dirty="0" smtClean="0">
                <a:hlinkClick r:id="rId6"/>
              </a:rPr>
              <a:t>Logistic </a:t>
            </a:r>
            <a:r>
              <a:rPr lang="en-US" b="1" i="1" u="sng" dirty="0">
                <a:hlinkClick r:id="rId6"/>
              </a:rPr>
              <a:t>Regression</a:t>
            </a:r>
            <a:endParaRPr lang="en-US" dirty="0"/>
          </a:p>
          <a:p>
            <a:r>
              <a:rPr lang="en-US" b="1" i="1" u="sng" dirty="0">
                <a:hlinkClick r:id="rId7"/>
              </a:rPr>
              <a:t>Linear Regression</a:t>
            </a:r>
            <a:endParaRPr lang="en-US" dirty="0"/>
          </a:p>
          <a:p>
            <a:r>
              <a:rPr lang="en-US" b="1" i="1" u="sng" dirty="0" err="1">
                <a:hlinkClick r:id="rId8"/>
              </a:rPr>
              <a:t>Apriori</a:t>
            </a:r>
            <a:r>
              <a:rPr lang="en-US" b="1" i="1" u="sng" dirty="0">
                <a:hlinkClick r:id="rId8"/>
              </a:rPr>
              <a:t> Algorithm</a:t>
            </a:r>
            <a:endParaRPr lang="en-US" dirty="0"/>
          </a:p>
          <a:p>
            <a:r>
              <a:rPr lang="en-US" b="1" i="1" u="sng" dirty="0">
                <a:hlinkClick r:id="rId9"/>
              </a:rPr>
              <a:t>K Nearest Neighbor</a:t>
            </a:r>
            <a:endParaRPr lang="en-US" dirty="0"/>
          </a:p>
          <a:p>
            <a:endParaRPr lang="en-IN" dirty="0"/>
          </a:p>
        </p:txBody>
      </p:sp>
      <p:sp>
        <p:nvSpPr>
          <p:cNvPr id="4" name="Content Placeholder 3"/>
          <p:cNvSpPr>
            <a:spLocks noGrp="1"/>
          </p:cNvSpPr>
          <p:nvPr>
            <p:ph sz="half" idx="2"/>
          </p:nvPr>
        </p:nvSpPr>
        <p:spPr/>
        <p:style>
          <a:lnRef idx="1">
            <a:schemeClr val="accent4"/>
          </a:lnRef>
          <a:fillRef idx="2">
            <a:schemeClr val="accent4"/>
          </a:fillRef>
          <a:effectRef idx="1">
            <a:schemeClr val="accent4"/>
          </a:effectRef>
          <a:fontRef idx="minor">
            <a:schemeClr val="dk1"/>
          </a:fontRef>
        </p:style>
        <p:txBody>
          <a:bodyPr>
            <a:normAutofit/>
          </a:bodyPr>
          <a:lstStyle/>
          <a:p>
            <a:r>
              <a:rPr lang="en-US" b="1" i="1" u="sng" dirty="0" err="1">
                <a:hlinkClick r:id="rId10"/>
              </a:rPr>
              <a:t>CatBoost</a:t>
            </a:r>
            <a:endParaRPr lang="en-US" dirty="0"/>
          </a:p>
          <a:p>
            <a:r>
              <a:rPr lang="en-US" b="1" i="1" u="sng" dirty="0">
                <a:hlinkClick r:id="rId11"/>
              </a:rPr>
              <a:t>SMOTE</a:t>
            </a:r>
            <a:endParaRPr lang="en-US" dirty="0"/>
          </a:p>
          <a:p>
            <a:r>
              <a:rPr lang="en-US" b="1" i="1" u="sng" dirty="0">
                <a:hlinkClick r:id="rId12"/>
              </a:rPr>
              <a:t>Hypothesis Testing</a:t>
            </a:r>
            <a:r>
              <a:rPr lang="en-US" b="1" i="1" dirty="0"/>
              <a:t> </a:t>
            </a:r>
            <a:endParaRPr lang="en-US" dirty="0"/>
          </a:p>
          <a:p>
            <a:r>
              <a:rPr lang="en-US" b="1" i="1" u="sng" dirty="0" err="1">
                <a:hlinkClick r:id="rId13"/>
              </a:rPr>
              <a:t>Tf-Idf</a:t>
            </a:r>
            <a:r>
              <a:rPr lang="en-US" b="1" i="1" u="sng" dirty="0">
                <a:hlinkClick r:id="rId13"/>
              </a:rPr>
              <a:t> </a:t>
            </a:r>
            <a:r>
              <a:rPr lang="en-US" b="1" i="1" u="sng" dirty="0" err="1">
                <a:hlinkClick r:id="rId13"/>
              </a:rPr>
              <a:t>Vectorization</a:t>
            </a:r>
            <a:endParaRPr lang="en-US" dirty="0"/>
          </a:p>
          <a:p>
            <a:r>
              <a:rPr lang="en-US" b="1" i="1" u="sng" dirty="0">
                <a:hlinkClick r:id="rId14"/>
              </a:rPr>
              <a:t>Cross-Validation</a:t>
            </a:r>
            <a:endParaRPr lang="en-US" dirty="0"/>
          </a:p>
          <a:p>
            <a:r>
              <a:rPr lang="en-US" b="1" i="1" u="sng" dirty="0">
                <a:hlinkClick r:id="rId15"/>
              </a:rPr>
              <a:t>4 Graph Algorithms</a:t>
            </a:r>
            <a:r>
              <a:rPr lang="en-US" b="1" i="1" dirty="0"/>
              <a:t> </a:t>
            </a:r>
            <a:r>
              <a:rPr lang="en-US" b="1" i="1" u="sng" dirty="0" smtClean="0">
                <a:hlinkClick r:id="rId16"/>
              </a:rPr>
              <a:t>Ridge </a:t>
            </a:r>
            <a:r>
              <a:rPr lang="en-US" b="1" i="1" u="sng" dirty="0">
                <a:hlinkClick r:id="rId16"/>
              </a:rPr>
              <a:t>and Lasso Regression</a:t>
            </a:r>
            <a:endParaRPr lang="en-US" dirty="0"/>
          </a:p>
          <a:p>
            <a:endParaRPr lang="en-IN" dirty="0"/>
          </a:p>
        </p:txBody>
      </p:sp>
    </p:spTree>
    <p:extLst>
      <p:ext uri="{BB962C8B-B14F-4D97-AF65-F5344CB8AC3E}">
        <p14:creationId xmlns:p14="http://schemas.microsoft.com/office/powerpoint/2010/main" val="668403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68324" y="633892"/>
            <a:ext cx="5505096" cy="4829032"/>
          </a:xfrm>
          <a:prstGeom prst="rect">
            <a:avLst/>
          </a:prstGeom>
        </p:spPr>
      </p:pic>
      <p:sp>
        <p:nvSpPr>
          <p:cNvPr id="3" name="TextBox 2"/>
          <p:cNvSpPr txBox="1"/>
          <p:nvPr/>
        </p:nvSpPr>
        <p:spPr>
          <a:xfrm>
            <a:off x="464024" y="1558950"/>
            <a:ext cx="2797791" cy="2308324"/>
          </a:xfrm>
          <a:prstGeom prst="rect">
            <a:avLst/>
          </a:prstGeom>
          <a:noFill/>
        </p:spPr>
        <p:txBody>
          <a:bodyPr wrap="square" rtlCol="0">
            <a:spAutoFit/>
          </a:bodyPr>
          <a:lstStyle/>
          <a:p>
            <a:r>
              <a:rPr lang="en-US" dirty="0"/>
              <a:t>The decision tree above can now </a:t>
            </a:r>
            <a:r>
              <a:rPr lang="en-US" dirty="0" smtClean="0"/>
              <a:t>predict </a:t>
            </a:r>
            <a:r>
              <a:rPr lang="en-US" dirty="0"/>
              <a:t>all the classes of animals </a:t>
            </a:r>
            <a:r>
              <a:rPr lang="en-US" dirty="0" smtClean="0"/>
              <a:t>present </a:t>
            </a:r>
            <a:r>
              <a:rPr lang="en-US" dirty="0"/>
              <a:t>in the data set</a:t>
            </a:r>
            <a:r>
              <a:rPr lang="en-US" dirty="0" smtClean="0"/>
              <a:t>. Now</a:t>
            </a:r>
            <a:r>
              <a:rPr lang="en-US" dirty="0"/>
              <a:t>, it’s time to build a prediction </a:t>
            </a:r>
            <a:r>
              <a:rPr lang="en-US" dirty="0" smtClean="0"/>
              <a:t>model </a:t>
            </a:r>
            <a:r>
              <a:rPr lang="en-US" dirty="0"/>
              <a:t>using the decision tree in Python.</a:t>
            </a:r>
          </a:p>
          <a:p>
            <a:endParaRPr lang="en-IN" dirty="0"/>
          </a:p>
        </p:txBody>
      </p:sp>
    </p:spTree>
    <p:extLst>
      <p:ext uri="{BB962C8B-B14F-4D97-AF65-F5344CB8AC3E}">
        <p14:creationId xmlns:p14="http://schemas.microsoft.com/office/powerpoint/2010/main" val="362977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ecision tree example for heart attack preven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12" y="0"/>
            <a:ext cx="10817225" cy="680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7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b="1" dirty="0"/>
              <a:t>How Does the Decision Tree Algorithm Work?</a:t>
            </a:r>
            <a:br>
              <a:rPr lang="en-US" b="1" dirty="0"/>
            </a:br>
            <a:endParaRPr lang="en-IN" dirty="0"/>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r>
              <a:rPr lang="en-US" b="1" dirty="0" smtClean="0"/>
              <a:t>YouTube video </a:t>
            </a:r>
            <a:r>
              <a:rPr lang="en-US" dirty="0" smtClean="0"/>
              <a:t>:</a:t>
            </a:r>
            <a:r>
              <a:rPr lang="en-IN" dirty="0"/>
              <a:t>https://www.youtube.com/watch?v=LDRbO9a6XPU</a:t>
            </a:r>
          </a:p>
          <a:p>
            <a:endParaRPr lang="en-US" dirty="0" smtClean="0"/>
          </a:p>
          <a:p>
            <a:r>
              <a:rPr lang="en-US" dirty="0" smtClean="0"/>
              <a:t>The </a:t>
            </a:r>
            <a:r>
              <a:rPr lang="en-US" dirty="0"/>
              <a:t>basic idea behind any decision tree algorithm is as follows:</a:t>
            </a:r>
          </a:p>
          <a:p>
            <a:r>
              <a:rPr lang="en-US" dirty="0"/>
              <a:t>Select the best attribute using Attribute Selection Measures (ASM) to split the records.</a:t>
            </a:r>
          </a:p>
          <a:p>
            <a:r>
              <a:rPr lang="en-US" dirty="0"/>
              <a:t>Make that attribute a decision node and breaks the dataset into smaller subsets.</a:t>
            </a:r>
          </a:p>
          <a:p>
            <a:r>
              <a:rPr lang="en-US" dirty="0"/>
              <a:t>Start tree building by repeating this process recursively for each child until one of the conditions will match:</a:t>
            </a:r>
          </a:p>
          <a:p>
            <a:pPr lvl="1"/>
            <a:r>
              <a:rPr lang="en-US" dirty="0"/>
              <a:t>All the tuples belong to the same attribute value.</a:t>
            </a:r>
          </a:p>
          <a:p>
            <a:pPr lvl="1"/>
            <a:r>
              <a:rPr lang="en-US" dirty="0"/>
              <a:t>There are no more remaining attributes.</a:t>
            </a:r>
          </a:p>
          <a:p>
            <a:pPr lvl="1"/>
            <a:r>
              <a:rPr lang="en-US" dirty="0"/>
              <a:t>There are no more </a:t>
            </a:r>
            <a:r>
              <a:rPr lang="en-US" dirty="0" smtClean="0"/>
              <a:t>instances.</a:t>
            </a:r>
          </a:p>
          <a:p>
            <a:pPr marL="457200" lvl="1" indent="0">
              <a:buNone/>
            </a:pPr>
            <a:r>
              <a:rPr lang="en-IN" dirty="0" smtClean="0"/>
              <a:t>https://www.youtube.com/watch?v=LDRbO9a6XPU</a:t>
            </a:r>
          </a:p>
          <a:p>
            <a:pPr lvl="1"/>
            <a:endParaRPr lang="en-US" dirty="0"/>
          </a:p>
          <a:p>
            <a:endParaRPr lang="en-IN" dirty="0"/>
          </a:p>
        </p:txBody>
      </p:sp>
    </p:spTree>
    <p:extLst>
      <p:ext uri="{BB962C8B-B14F-4D97-AF65-F5344CB8AC3E}">
        <p14:creationId xmlns:p14="http://schemas.microsoft.com/office/powerpoint/2010/main" val="1208689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5" name="Content Placeholder 4"/>
          <p:cNvPicPr>
            <a:picLocks noGrp="1" noChangeAspect="1"/>
          </p:cNvPicPr>
          <p:nvPr>
            <p:ph idx="1"/>
          </p:nvPr>
        </p:nvPicPr>
        <p:blipFill>
          <a:blip r:embed="rId2"/>
          <a:stretch>
            <a:fillRect/>
          </a:stretch>
        </p:blipFill>
        <p:spPr>
          <a:xfrm>
            <a:off x="2673350" y="2400300"/>
            <a:ext cx="6905625" cy="2914650"/>
          </a:xfrm>
          <a:prstGeom prst="rect">
            <a:avLst/>
          </a:prstGeom>
        </p:spPr>
      </p:pic>
    </p:spTree>
    <p:extLst>
      <p:ext uri="{BB962C8B-B14F-4D97-AF65-F5344CB8AC3E}">
        <p14:creationId xmlns:p14="http://schemas.microsoft.com/office/powerpoint/2010/main" val="2670649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cision Trees in Machine Learning"/>
          <p:cNvPicPr>
            <a:picLocks noChangeAspect="1" noChangeArrowheads="1"/>
          </p:cNvPicPr>
          <p:nvPr/>
        </p:nvPicPr>
        <p:blipFill rotWithShape="1">
          <a:blip r:embed="rId2">
            <a:extLst>
              <a:ext uri="{28A0092B-C50C-407E-A947-70E740481C1C}">
                <a14:useLocalDpi xmlns:a14="http://schemas.microsoft.com/office/drawing/2010/main" val="0"/>
              </a:ext>
            </a:extLst>
          </a:blip>
          <a:srcRect l="3237" b="71388"/>
          <a:stretch/>
        </p:blipFill>
        <p:spPr bwMode="auto">
          <a:xfrm>
            <a:off x="1540041" y="0"/>
            <a:ext cx="9341400" cy="640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239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ecision Trees in Machine Learning"/>
          <p:cNvPicPr>
            <a:picLocks noChangeAspect="1" noChangeArrowheads="1"/>
          </p:cNvPicPr>
          <p:nvPr/>
        </p:nvPicPr>
        <p:blipFill rotWithShape="1">
          <a:blip r:embed="rId2">
            <a:extLst>
              <a:ext uri="{28A0092B-C50C-407E-A947-70E740481C1C}">
                <a14:useLocalDpi xmlns:a14="http://schemas.microsoft.com/office/drawing/2010/main" val="0"/>
              </a:ext>
            </a:extLst>
          </a:blip>
          <a:srcRect l="2420" t="27993" r="3355" b="42121"/>
          <a:stretch/>
        </p:blipFill>
        <p:spPr bwMode="auto">
          <a:xfrm>
            <a:off x="1774035" y="373394"/>
            <a:ext cx="8236238" cy="605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59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ecision Trees in Machine Learning"/>
          <p:cNvPicPr>
            <a:picLocks noChangeAspect="1" noChangeArrowheads="1"/>
          </p:cNvPicPr>
          <p:nvPr/>
        </p:nvPicPr>
        <p:blipFill rotWithShape="1">
          <a:blip r:embed="rId2">
            <a:extLst>
              <a:ext uri="{28A0092B-C50C-407E-A947-70E740481C1C}">
                <a14:useLocalDpi xmlns:a14="http://schemas.microsoft.com/office/drawing/2010/main" val="0"/>
              </a:ext>
            </a:extLst>
          </a:blip>
          <a:srcRect l="3788" t="56774" b="22794"/>
          <a:stretch/>
        </p:blipFill>
        <p:spPr bwMode="auto">
          <a:xfrm>
            <a:off x="1251283" y="1106904"/>
            <a:ext cx="9966336" cy="4908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451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ecision Trees in Machine Learning"/>
          <p:cNvPicPr>
            <a:picLocks noChangeAspect="1" noChangeArrowheads="1"/>
          </p:cNvPicPr>
          <p:nvPr/>
        </p:nvPicPr>
        <p:blipFill rotWithShape="1">
          <a:blip r:embed="rId2">
            <a:extLst>
              <a:ext uri="{28A0092B-C50C-407E-A947-70E740481C1C}">
                <a14:useLocalDpi xmlns:a14="http://schemas.microsoft.com/office/drawing/2010/main" val="0"/>
              </a:ext>
            </a:extLst>
          </a:blip>
          <a:srcRect l="-2615" t="77481"/>
          <a:stretch/>
        </p:blipFill>
        <p:spPr bwMode="auto">
          <a:xfrm>
            <a:off x="433139" y="625639"/>
            <a:ext cx="10968200" cy="5582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207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Logistic Regression in Machine Learning</a:t>
            </a:r>
            <a:br>
              <a:rPr lang="en-US" dirty="0"/>
            </a:br>
            <a:endParaRPr lang="en-IN" dirty="0"/>
          </a:p>
        </p:txBody>
      </p:sp>
      <p:sp>
        <p:nvSpPr>
          <p:cNvPr id="3" name="Content Placeholder 2"/>
          <p:cNvSpPr>
            <a:spLocks noGrp="1"/>
          </p:cNvSpPr>
          <p:nvPr>
            <p:ph idx="1"/>
          </p:nvPr>
        </p:nvSpPr>
        <p:spPr/>
        <p:txBody>
          <a:bodyPr/>
          <a:lstStyle/>
          <a:p>
            <a:r>
              <a:rPr lang="en-US" dirty="0"/>
              <a:t>Logistic regression is one of the most popular Machine Learning algorithms, which comes under the Supervised Learning technique. It is used for predicting the categorical dependent variable using a given set of independent variables.</a:t>
            </a:r>
          </a:p>
          <a:p>
            <a:endParaRPr lang="en-US" dirty="0" smtClean="0"/>
          </a:p>
          <a:p>
            <a:r>
              <a:rPr lang="en-US" dirty="0"/>
              <a:t>Logistic regression predicts the output of a categorical dependent variable. Therefore the outcome must be a categorical or discrete value. It can be either Yes or No, 0 or 1, true or False, etc. but instead of giving the exact value as 0 and 1, </a:t>
            </a:r>
            <a:r>
              <a:rPr lang="en-US" b="1" dirty="0"/>
              <a:t>it gives the probabilistic values which lie between 0 and 1</a:t>
            </a:r>
            <a:r>
              <a:rPr lang="en-US" dirty="0"/>
              <a:t>.</a:t>
            </a:r>
          </a:p>
          <a:p>
            <a:endParaRPr lang="en-IN" dirty="0"/>
          </a:p>
        </p:txBody>
      </p:sp>
    </p:spTree>
    <p:extLst>
      <p:ext uri="{BB962C8B-B14F-4D97-AF65-F5344CB8AC3E}">
        <p14:creationId xmlns:p14="http://schemas.microsoft.com/office/powerpoint/2010/main" val="1120344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Logistic Regression is much similar to the Linear Regression except that how they are used. Linear Regression is used for solving Regression problems, whereas </a:t>
            </a:r>
            <a:r>
              <a:rPr lang="en-US" b="1" dirty="0"/>
              <a:t>Logistic regression is used for solving the classification problems</a:t>
            </a:r>
            <a:r>
              <a:rPr lang="en-US" dirty="0"/>
              <a:t>.</a:t>
            </a:r>
          </a:p>
          <a:p>
            <a:endParaRPr lang="en-US" dirty="0" smtClean="0"/>
          </a:p>
          <a:p>
            <a:r>
              <a:rPr lang="en-US" dirty="0"/>
              <a:t>In Logistic regression, instead of fitting a regression line, we fit an "S" shaped logistic function, which predicts two maximum values (0 or 1).</a:t>
            </a:r>
          </a:p>
          <a:p>
            <a:endParaRPr lang="en-IN" dirty="0"/>
          </a:p>
        </p:txBody>
      </p:sp>
    </p:spTree>
    <p:extLst>
      <p:ext uri="{BB962C8B-B14F-4D97-AF65-F5344CB8AC3E}">
        <p14:creationId xmlns:p14="http://schemas.microsoft.com/office/powerpoint/2010/main" val="270515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ML algorithm List</a:t>
            </a:r>
            <a:endParaRPr lang="en-IN" dirty="0"/>
          </a:p>
        </p:txBody>
      </p:sp>
      <p:sp>
        <p:nvSpPr>
          <p:cNvPr id="3" name="Content Placeholder 2"/>
          <p:cNvSpPr>
            <a:spLocks noGrp="1"/>
          </p:cNvSpPr>
          <p:nvPr>
            <p:ph sz="half" idx="1"/>
          </p:nvPr>
        </p:nvSpPr>
        <p:spPr/>
        <p:style>
          <a:lnRef idx="1">
            <a:schemeClr val="accent4"/>
          </a:lnRef>
          <a:fillRef idx="2">
            <a:schemeClr val="accent4"/>
          </a:fillRef>
          <a:effectRef idx="1">
            <a:schemeClr val="accent4"/>
          </a:effectRef>
          <a:fontRef idx="minor">
            <a:schemeClr val="dk1"/>
          </a:fontRef>
        </p:style>
        <p:txBody>
          <a:bodyPr>
            <a:normAutofit/>
          </a:bodyPr>
          <a:lstStyle/>
          <a:p>
            <a:r>
              <a:rPr lang="en-IN" b="1" i="1" u="sng" dirty="0" err="1">
                <a:hlinkClick r:id="rId2"/>
              </a:rPr>
              <a:t>StandardScaler</a:t>
            </a:r>
            <a:endParaRPr lang="en-IN" dirty="0"/>
          </a:p>
          <a:p>
            <a:r>
              <a:rPr lang="en-IN" b="1" i="1" u="sng" dirty="0">
                <a:hlinkClick r:id="rId3"/>
              </a:rPr>
              <a:t>SARIMA</a:t>
            </a:r>
            <a:endParaRPr lang="en-IN" dirty="0"/>
          </a:p>
          <a:p>
            <a:r>
              <a:rPr lang="en-IN" b="1" i="1" u="sng" dirty="0">
                <a:hlinkClick r:id="rId4"/>
              </a:rPr>
              <a:t>ARIMA</a:t>
            </a:r>
            <a:endParaRPr lang="en-IN" dirty="0"/>
          </a:p>
          <a:p>
            <a:r>
              <a:rPr lang="en-IN" b="1" i="1" u="sng" dirty="0" err="1">
                <a:hlinkClick r:id="rId5"/>
              </a:rPr>
              <a:t>XGBoost</a:t>
            </a:r>
            <a:r>
              <a:rPr lang="en-IN" b="1" i="1" u="sng" dirty="0">
                <a:hlinkClick r:id="rId5"/>
              </a:rPr>
              <a:t> Algorithm</a:t>
            </a:r>
            <a:endParaRPr lang="en-IN" dirty="0"/>
          </a:p>
          <a:p>
            <a:r>
              <a:rPr lang="en-IN" b="1" i="1" u="sng" dirty="0">
                <a:hlinkClick r:id="rId6"/>
              </a:rPr>
              <a:t>Long Short Term Memory (LSTM)</a:t>
            </a:r>
            <a:endParaRPr lang="en-IN" dirty="0"/>
          </a:p>
          <a:p>
            <a:r>
              <a:rPr lang="en-IN" b="1" i="1" u="sng" dirty="0">
                <a:hlinkClick r:id="rId7"/>
              </a:rPr>
              <a:t>One Hot Encoding</a:t>
            </a:r>
            <a:endParaRPr lang="en-IN" dirty="0"/>
          </a:p>
          <a:p>
            <a:r>
              <a:rPr lang="en-IN" b="1" i="1" u="sng" dirty="0">
                <a:hlinkClick r:id="rId8"/>
              </a:rPr>
              <a:t>Bidirectional Encoder Representations from Transformers (BERT)</a:t>
            </a:r>
            <a:endParaRPr lang="en-IN" dirty="0"/>
          </a:p>
          <a:p>
            <a:endParaRPr lang="en-IN" dirty="0"/>
          </a:p>
        </p:txBody>
      </p:sp>
      <p:sp>
        <p:nvSpPr>
          <p:cNvPr id="4" name="Content Placeholder 3"/>
          <p:cNvSpPr>
            <a:spLocks noGrp="1"/>
          </p:cNvSpPr>
          <p:nvPr>
            <p:ph sz="half" idx="2"/>
          </p:nvPr>
        </p:nvSpPr>
        <p:spPr/>
        <p:style>
          <a:lnRef idx="1">
            <a:schemeClr val="accent4"/>
          </a:lnRef>
          <a:fillRef idx="2">
            <a:schemeClr val="accent4"/>
          </a:fillRef>
          <a:effectRef idx="1">
            <a:schemeClr val="accent4"/>
          </a:effectRef>
          <a:fontRef idx="minor">
            <a:schemeClr val="dk1"/>
          </a:fontRef>
        </p:style>
        <p:txBody>
          <a:bodyPr>
            <a:normAutofit/>
          </a:bodyPr>
          <a:lstStyle/>
          <a:p>
            <a:r>
              <a:rPr lang="en-IN" b="1" i="1" u="sng" dirty="0">
                <a:hlinkClick r:id="rId9"/>
              </a:rPr>
              <a:t>Facebook Prophet</a:t>
            </a:r>
            <a:endParaRPr lang="en-IN" dirty="0"/>
          </a:p>
          <a:p>
            <a:r>
              <a:rPr lang="en-IN" b="1" i="1" u="sng" dirty="0" err="1">
                <a:hlinkClick r:id="rId10"/>
              </a:rPr>
              <a:t>NeuralProphet</a:t>
            </a:r>
            <a:endParaRPr lang="en-IN" dirty="0"/>
          </a:p>
          <a:p>
            <a:r>
              <a:rPr lang="en-IN" b="1" i="1" u="sng" dirty="0" err="1">
                <a:hlinkClick r:id="rId11"/>
              </a:rPr>
              <a:t>AdaBoost</a:t>
            </a:r>
            <a:r>
              <a:rPr lang="en-IN" b="1" i="1" u="sng" dirty="0">
                <a:hlinkClick r:id="rId11"/>
              </a:rPr>
              <a:t> Algorithm</a:t>
            </a:r>
            <a:endParaRPr lang="en-IN" dirty="0"/>
          </a:p>
          <a:p>
            <a:r>
              <a:rPr lang="en-IN" b="1" i="1" u="sng" dirty="0">
                <a:hlinkClick r:id="rId12"/>
              </a:rPr>
              <a:t>Random Forest Algorithm</a:t>
            </a:r>
            <a:endParaRPr lang="en-IN" dirty="0"/>
          </a:p>
          <a:p>
            <a:r>
              <a:rPr lang="en-IN" b="1" i="1" u="sng" dirty="0">
                <a:hlinkClick r:id="rId13"/>
              </a:rPr>
              <a:t>H2O </a:t>
            </a:r>
            <a:r>
              <a:rPr lang="en-IN" b="1" i="1" u="sng" dirty="0" err="1">
                <a:hlinkClick r:id="rId13"/>
              </a:rPr>
              <a:t>AutoML</a:t>
            </a:r>
            <a:endParaRPr lang="en-IN" dirty="0"/>
          </a:p>
          <a:p>
            <a:r>
              <a:rPr lang="en-IN" b="1" i="1" u="sng" dirty="0">
                <a:hlinkClick r:id="rId14"/>
              </a:rPr>
              <a:t>Polynomial Regression</a:t>
            </a:r>
            <a:endParaRPr lang="en-IN" dirty="0"/>
          </a:p>
          <a:p>
            <a:r>
              <a:rPr lang="en-IN" b="1" i="1" u="sng" dirty="0">
                <a:hlinkClick r:id="rId15"/>
              </a:rPr>
              <a:t>Gradient Descent Algorithm</a:t>
            </a:r>
            <a:endParaRPr lang="en-IN" dirty="0"/>
          </a:p>
          <a:p>
            <a:r>
              <a:rPr lang="en-US" b="1" i="1" u="sng" dirty="0">
                <a:hlinkClick r:id="rId16"/>
              </a:rPr>
              <a:t>Grid Search Algorithm</a:t>
            </a:r>
            <a:endParaRPr lang="en-US" dirty="0"/>
          </a:p>
          <a:p>
            <a:r>
              <a:rPr lang="en-US" b="1" i="1" u="sng" dirty="0">
                <a:hlinkClick r:id="rId17"/>
              </a:rPr>
              <a:t>K-Means Algorithm</a:t>
            </a:r>
            <a:endParaRPr lang="en-US" dirty="0"/>
          </a:p>
          <a:p>
            <a:endParaRPr lang="en-IN" dirty="0"/>
          </a:p>
        </p:txBody>
      </p:sp>
    </p:spTree>
    <p:extLst>
      <p:ext uri="{BB962C8B-B14F-4D97-AF65-F5344CB8AC3E}">
        <p14:creationId xmlns:p14="http://schemas.microsoft.com/office/powerpoint/2010/main" val="4206627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Linear Regression?</a:t>
            </a:r>
            <a:br>
              <a:rPr lang="en-IN" dirty="0"/>
            </a:br>
            <a:endParaRPr lang="en-IN" dirty="0"/>
          </a:p>
        </p:txBody>
      </p:sp>
      <p:sp>
        <p:nvSpPr>
          <p:cNvPr id="3" name="Content Placeholder 2"/>
          <p:cNvSpPr>
            <a:spLocks noGrp="1"/>
          </p:cNvSpPr>
          <p:nvPr>
            <p:ph idx="1"/>
          </p:nvPr>
        </p:nvSpPr>
        <p:spPr/>
        <p:txBody>
          <a:bodyPr/>
          <a:lstStyle/>
          <a:p>
            <a:r>
              <a:rPr lang="en-US" dirty="0"/>
              <a:t>Linear regression is a type of statistical analysis used to predict the relationship between two variables. </a:t>
            </a:r>
            <a:endParaRPr lang="en-US" dirty="0" smtClean="0"/>
          </a:p>
          <a:p>
            <a:endParaRPr lang="en-US" dirty="0"/>
          </a:p>
          <a:p>
            <a:endParaRPr lang="en-US" dirty="0" smtClean="0"/>
          </a:p>
          <a:p>
            <a:r>
              <a:rPr lang="en-US" dirty="0" smtClean="0"/>
              <a:t>It </a:t>
            </a:r>
            <a:r>
              <a:rPr lang="en-US" dirty="0"/>
              <a:t>assumes a linear relationship between the independent variable and the dependent variable, and aims to find the best-fitting line that describes the relationship. </a:t>
            </a:r>
            <a:endParaRPr lang="en-US" dirty="0" smtClean="0"/>
          </a:p>
          <a:p>
            <a:endParaRPr lang="en-US" dirty="0"/>
          </a:p>
          <a:p>
            <a:endParaRPr lang="en-US" dirty="0" smtClean="0"/>
          </a:p>
          <a:p>
            <a:r>
              <a:rPr lang="en-US" dirty="0" smtClean="0"/>
              <a:t>The </a:t>
            </a:r>
            <a:r>
              <a:rPr lang="en-US" dirty="0"/>
              <a:t>line is determined by minimizing the sum of the squared differences between the predicted values and the actual values.</a:t>
            </a:r>
            <a:endParaRPr lang="en-IN" dirty="0"/>
          </a:p>
        </p:txBody>
      </p:sp>
    </p:spTree>
    <p:extLst>
      <p:ext uri="{BB962C8B-B14F-4D97-AF65-F5344CB8AC3E}">
        <p14:creationId xmlns:p14="http://schemas.microsoft.com/office/powerpoint/2010/main" val="1038365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application</a:t>
            </a:r>
            <a:endParaRPr lang="en-IN" dirty="0"/>
          </a:p>
        </p:txBody>
      </p:sp>
      <p:sp>
        <p:nvSpPr>
          <p:cNvPr id="3" name="Content Placeholder 2"/>
          <p:cNvSpPr>
            <a:spLocks noGrp="1"/>
          </p:cNvSpPr>
          <p:nvPr>
            <p:ph idx="1"/>
          </p:nvPr>
        </p:nvSpPr>
        <p:spPr/>
        <p:txBody>
          <a:bodyPr/>
          <a:lstStyle/>
          <a:p>
            <a:r>
              <a:rPr lang="en-US" dirty="0"/>
              <a:t>Linear regression is commonly used in many fields, including economics, finance, and social sciences, to analyze and predict trends in data</a:t>
            </a:r>
            <a:r>
              <a:rPr lang="en-US" dirty="0" smtClean="0"/>
              <a:t>.</a:t>
            </a:r>
          </a:p>
          <a:p>
            <a:endParaRPr lang="en-US" dirty="0"/>
          </a:p>
          <a:p>
            <a:endParaRPr lang="en-US" dirty="0" smtClean="0"/>
          </a:p>
          <a:p>
            <a:r>
              <a:rPr lang="en-US" dirty="0" smtClean="0"/>
              <a:t> </a:t>
            </a:r>
            <a:r>
              <a:rPr lang="en-US" dirty="0"/>
              <a:t>It can also be extended to multiple linear regression, where there are multiple independent variables, and logistic regression, which is used for binary classification problems.</a:t>
            </a:r>
            <a:endParaRPr lang="en-IN" dirty="0"/>
          </a:p>
        </p:txBody>
      </p:sp>
    </p:spTree>
    <p:extLst>
      <p:ext uri="{BB962C8B-B14F-4D97-AF65-F5344CB8AC3E}">
        <p14:creationId xmlns:p14="http://schemas.microsoft.com/office/powerpoint/2010/main" val="2810603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Simple Linear Regression</a:t>
            </a:r>
            <a:br>
              <a:rPr lang="en-IN" dirty="0"/>
            </a:br>
            <a:endParaRPr lang="en-IN" dirty="0"/>
          </a:p>
        </p:txBody>
      </p:sp>
      <p:sp>
        <p:nvSpPr>
          <p:cNvPr id="3" name="Content Placeholder 2"/>
          <p:cNvSpPr>
            <a:spLocks noGrp="1"/>
          </p:cNvSpPr>
          <p:nvPr>
            <p:ph idx="1"/>
          </p:nvPr>
        </p:nvSpPr>
        <p:spPr/>
        <p:txBody>
          <a:bodyPr/>
          <a:lstStyle/>
          <a:p>
            <a:r>
              <a:rPr lang="en-US" dirty="0"/>
              <a:t>In a simple linear regression, there is one independent variable and one dependent variable. The model estimates the slope and intercept of the line of best fit, which represents the relationship between the variables. </a:t>
            </a:r>
            <a:endParaRPr lang="en-US" dirty="0" smtClean="0"/>
          </a:p>
          <a:p>
            <a:endParaRPr lang="en-US" dirty="0"/>
          </a:p>
          <a:p>
            <a:endParaRPr lang="en-US" dirty="0" smtClean="0"/>
          </a:p>
          <a:p>
            <a:r>
              <a:rPr lang="en-US" dirty="0" smtClean="0"/>
              <a:t>The </a:t>
            </a:r>
            <a:r>
              <a:rPr lang="en-US" dirty="0"/>
              <a:t>slope represents the change in the dependent variable for each unit change in the independent variable, while the intercept represents the predicted value of the dependent variable when the independent variable is zero.</a:t>
            </a:r>
            <a:endParaRPr lang="en-IN" dirty="0"/>
          </a:p>
        </p:txBody>
      </p:sp>
    </p:spTree>
    <p:extLst>
      <p:ext uri="{BB962C8B-B14F-4D97-AF65-F5344CB8AC3E}">
        <p14:creationId xmlns:p14="http://schemas.microsoft.com/office/powerpoint/2010/main" val="3743470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2814" y="617436"/>
            <a:ext cx="10058400" cy="4023360"/>
          </a:xfrm>
        </p:spPr>
        <p:txBody>
          <a:bodyPr/>
          <a:lstStyle/>
          <a:p>
            <a:r>
              <a:rPr lang="en-US" dirty="0"/>
              <a:t>Linear regression is a quiet and the simplest statistical regression method used for predictive analysis in machine learning. </a:t>
            </a:r>
            <a:endParaRPr lang="en-US" dirty="0" smtClean="0"/>
          </a:p>
          <a:p>
            <a:endParaRPr lang="en-US" dirty="0"/>
          </a:p>
          <a:p>
            <a:r>
              <a:rPr lang="en-US" dirty="0" smtClean="0"/>
              <a:t>Linear </a:t>
            </a:r>
            <a:r>
              <a:rPr lang="en-US" dirty="0"/>
              <a:t>regression shows the linear relationship between the independent(predictor) variable i.e. X-axis and the dependent(output) variable i.e. Y-axis, called linear regression</a:t>
            </a:r>
            <a:r>
              <a:rPr lang="en-US" i="1" dirty="0"/>
              <a:t>. </a:t>
            </a:r>
            <a:r>
              <a:rPr lang="en-US" dirty="0"/>
              <a:t>If there is a single input variable </a:t>
            </a:r>
            <a:r>
              <a:rPr lang="en-US" b="1" dirty="0"/>
              <a:t>X</a:t>
            </a:r>
            <a:r>
              <a:rPr lang="en-US" dirty="0"/>
              <a:t>(independent variable), such linear regression is called </a:t>
            </a:r>
            <a:r>
              <a:rPr lang="en-US" b="1" i="1" u="sng" dirty="0"/>
              <a:t>simple linear regression</a:t>
            </a:r>
            <a:r>
              <a:rPr lang="en-US" dirty="0"/>
              <a:t>.</a:t>
            </a:r>
            <a:endParaRPr lang="en-IN" dirty="0"/>
          </a:p>
        </p:txBody>
      </p:sp>
      <p:pic>
        <p:nvPicPr>
          <p:cNvPr id="1026" name="Picture 2" descr=" Simple Linear Regr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697" y="3248850"/>
            <a:ext cx="3664509" cy="2783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51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graph above presents the linear relationship between the output(y) and predictor(X) variables.  The blue line is referred to as the</a:t>
            </a:r>
            <a:r>
              <a:rPr lang="en-US" i="1" dirty="0"/>
              <a:t> best-fit</a:t>
            </a:r>
            <a:r>
              <a:rPr lang="en-US" dirty="0"/>
              <a:t> straight line. Based on the given data points, we attempt to plot a line that fits the points the best</a:t>
            </a:r>
            <a:r>
              <a:rPr lang="en-US" dirty="0" smtClean="0"/>
              <a:t>.</a:t>
            </a:r>
          </a:p>
          <a:p>
            <a:endParaRPr lang="en-US" dirty="0"/>
          </a:p>
          <a:p>
            <a:r>
              <a:rPr lang="en-IN" i="1" dirty="0" smtClean="0"/>
              <a:t>T</a:t>
            </a:r>
            <a:r>
              <a:rPr lang="en-IN" dirty="0" smtClean="0"/>
              <a:t>o </a:t>
            </a:r>
            <a:r>
              <a:rPr lang="en-IN" dirty="0"/>
              <a:t>calculate best-fit line linear regression uses a traditional slope-intercept form which is given below,</a:t>
            </a:r>
          </a:p>
          <a:p>
            <a:r>
              <a:rPr lang="en-IN" b="1" dirty="0"/>
              <a:t>Y</a:t>
            </a:r>
            <a:r>
              <a:rPr lang="en-IN" b="1" baseline="-25000" dirty="0"/>
              <a:t>i </a:t>
            </a:r>
            <a:r>
              <a:rPr lang="en-IN" b="1" dirty="0"/>
              <a:t>= </a:t>
            </a:r>
            <a:r>
              <a:rPr lang="el-GR" b="1" dirty="0"/>
              <a:t>β</a:t>
            </a:r>
            <a:r>
              <a:rPr lang="el-GR" b="1" baseline="-25000" dirty="0"/>
              <a:t>0</a:t>
            </a:r>
            <a:r>
              <a:rPr lang="el-GR" b="1" dirty="0"/>
              <a:t> + β</a:t>
            </a:r>
            <a:r>
              <a:rPr lang="el-GR" b="1" baseline="-25000" dirty="0"/>
              <a:t>1</a:t>
            </a:r>
            <a:r>
              <a:rPr lang="en-IN" b="1" dirty="0"/>
              <a:t>X</a:t>
            </a:r>
            <a:r>
              <a:rPr lang="en-IN" b="1" baseline="-25000" dirty="0"/>
              <a:t>i </a:t>
            </a:r>
            <a:endParaRPr lang="en-IN" dirty="0"/>
          </a:p>
          <a:p>
            <a:r>
              <a:rPr lang="en-IN" dirty="0"/>
              <a:t>where Y</a:t>
            </a:r>
            <a:r>
              <a:rPr lang="en-IN" baseline="-25000" dirty="0"/>
              <a:t>i</a:t>
            </a:r>
            <a:r>
              <a:rPr lang="en-IN" dirty="0"/>
              <a:t> = Dependent variable,  </a:t>
            </a:r>
            <a:r>
              <a:rPr lang="el-GR" b="1" dirty="0"/>
              <a:t>β</a:t>
            </a:r>
            <a:r>
              <a:rPr lang="el-GR" b="1" baseline="-25000" dirty="0"/>
              <a:t>0</a:t>
            </a:r>
            <a:r>
              <a:rPr lang="el-GR" dirty="0"/>
              <a:t> = </a:t>
            </a:r>
            <a:r>
              <a:rPr lang="en-IN" dirty="0"/>
              <a:t>constant/Intercept, </a:t>
            </a:r>
            <a:r>
              <a:rPr lang="el-GR" b="1" dirty="0"/>
              <a:t>β</a:t>
            </a:r>
            <a:r>
              <a:rPr lang="el-GR" b="1" baseline="-25000" dirty="0"/>
              <a:t>1</a:t>
            </a:r>
            <a:r>
              <a:rPr lang="el-GR" dirty="0"/>
              <a:t> = </a:t>
            </a:r>
            <a:r>
              <a:rPr lang="en-IN" dirty="0"/>
              <a:t>Slope/Intercept, </a:t>
            </a:r>
            <a:r>
              <a:rPr lang="en-IN" b="1" dirty="0"/>
              <a:t>X</a:t>
            </a:r>
            <a:r>
              <a:rPr lang="en-IN" b="1" baseline="-25000" dirty="0"/>
              <a:t>i</a:t>
            </a:r>
            <a:r>
              <a:rPr lang="en-IN" dirty="0"/>
              <a:t> = Independent variable.</a:t>
            </a:r>
          </a:p>
          <a:p>
            <a:endParaRPr lang="en-IN" dirty="0"/>
          </a:p>
        </p:txBody>
      </p:sp>
    </p:spTree>
    <p:extLst>
      <p:ext uri="{BB962C8B-B14F-4D97-AF65-F5344CB8AC3E}">
        <p14:creationId xmlns:p14="http://schemas.microsoft.com/office/powerpoint/2010/main" val="3119764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941705" y="2337054"/>
            <a:ext cx="10058400" cy="4023360"/>
          </a:xfrm>
        </p:spPr>
        <p:txBody>
          <a:bodyPr/>
          <a:lstStyle/>
          <a:p>
            <a:r>
              <a:rPr lang="en-US" dirty="0"/>
              <a:t>This algorithm explains the linear relationship between the dependent(output) variable y and the independent(predictor) variable X using a straight line  Y= B</a:t>
            </a:r>
            <a:r>
              <a:rPr lang="en-US" baseline="-25000" dirty="0"/>
              <a:t>0</a:t>
            </a:r>
            <a:r>
              <a:rPr lang="en-US" dirty="0"/>
              <a:t> + B</a:t>
            </a:r>
            <a:r>
              <a:rPr lang="en-US" baseline="-25000" dirty="0"/>
              <a:t>1</a:t>
            </a:r>
            <a:r>
              <a:rPr lang="en-US" dirty="0"/>
              <a:t> X</a:t>
            </a:r>
            <a:r>
              <a:rPr lang="en-US" dirty="0" smtClean="0"/>
              <a:t>.</a:t>
            </a:r>
          </a:p>
          <a:p>
            <a:endParaRPr lang="en-US" dirty="0"/>
          </a:p>
          <a:p>
            <a:endParaRPr lang="en-IN" dirty="0"/>
          </a:p>
        </p:txBody>
      </p:sp>
      <p:pic>
        <p:nvPicPr>
          <p:cNvPr id="2050" name="Picture 2" descr="Simple Linear Regression explan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734" y="3202604"/>
            <a:ext cx="5457825"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0531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6337" y="313899"/>
            <a:ext cx="10058400" cy="5295888"/>
          </a:xfrm>
        </p:spPr>
        <p:txBody>
          <a:bodyPr>
            <a:normAutofit fontScale="85000" lnSpcReduction="20000"/>
          </a:bodyPr>
          <a:lstStyle/>
          <a:p>
            <a:r>
              <a:rPr lang="en-US" b="1" dirty="0"/>
              <a:t>But how the linear regression finds out which is the best fit line?</a:t>
            </a:r>
          </a:p>
          <a:p>
            <a:r>
              <a:rPr lang="en-US" dirty="0"/>
              <a:t>The goal of the linear regression algorithm is to get the </a:t>
            </a:r>
            <a:r>
              <a:rPr lang="en-US" b="1" dirty="0"/>
              <a:t>best values for B</a:t>
            </a:r>
            <a:r>
              <a:rPr lang="en-US" b="1" baseline="-25000" dirty="0"/>
              <a:t>0</a:t>
            </a:r>
            <a:r>
              <a:rPr lang="en-US" b="1" dirty="0"/>
              <a:t> and B</a:t>
            </a:r>
            <a:r>
              <a:rPr lang="en-US" b="1" baseline="-25000" dirty="0"/>
              <a:t>1</a:t>
            </a:r>
            <a:r>
              <a:rPr lang="en-US" dirty="0"/>
              <a:t> to find the best fit line. The best fit line is a line that has the least error which means the error between predicted values and actual values should be minimum.</a:t>
            </a:r>
          </a:p>
          <a:p>
            <a:r>
              <a:rPr lang="en-US" b="1" u="sng" dirty="0"/>
              <a:t>Random Error(Residuals)</a:t>
            </a:r>
            <a:endParaRPr lang="en-US" dirty="0"/>
          </a:p>
          <a:p>
            <a:r>
              <a:rPr lang="en-US" dirty="0"/>
              <a:t>In regression, the difference between the observed value of the dependent variable(</a:t>
            </a:r>
            <a:r>
              <a:rPr lang="en-US" b="1" dirty="0" err="1"/>
              <a:t>y</a:t>
            </a:r>
            <a:r>
              <a:rPr lang="en-US" b="1" baseline="-25000" dirty="0" err="1"/>
              <a:t>i</a:t>
            </a:r>
            <a:r>
              <a:rPr lang="en-US" dirty="0"/>
              <a:t>) and the predicted value(</a:t>
            </a:r>
            <a:r>
              <a:rPr lang="en-US" b="1" dirty="0"/>
              <a:t>predicted</a:t>
            </a:r>
            <a:r>
              <a:rPr lang="en-US" dirty="0"/>
              <a:t>) is called the residuals.</a:t>
            </a:r>
          </a:p>
          <a:p>
            <a:r>
              <a:rPr lang="en-US" b="1" dirty="0" err="1"/>
              <a:t>ε</a:t>
            </a:r>
            <a:r>
              <a:rPr lang="en-US" b="1" baseline="-25000" dirty="0" err="1"/>
              <a:t>i</a:t>
            </a:r>
            <a:r>
              <a:rPr lang="en-US" b="1" baseline="-25000" dirty="0"/>
              <a:t> </a:t>
            </a:r>
            <a:r>
              <a:rPr lang="en-US" b="1" dirty="0"/>
              <a:t>= </a:t>
            </a:r>
            <a:r>
              <a:rPr lang="en-US" dirty="0"/>
              <a:t> </a:t>
            </a:r>
            <a:r>
              <a:rPr lang="en-US" b="1" dirty="0" err="1"/>
              <a:t>y</a:t>
            </a:r>
            <a:r>
              <a:rPr lang="en-US" b="1" baseline="-25000" dirty="0" err="1"/>
              <a:t>predicted</a:t>
            </a:r>
            <a:r>
              <a:rPr lang="en-US" dirty="0"/>
              <a:t> –   </a:t>
            </a:r>
            <a:r>
              <a:rPr lang="en-US" b="1" dirty="0" err="1"/>
              <a:t>y</a:t>
            </a:r>
            <a:r>
              <a:rPr lang="en-US" b="1" baseline="-25000" dirty="0" err="1"/>
              <a:t>i</a:t>
            </a:r>
            <a:endParaRPr lang="en-US" dirty="0"/>
          </a:p>
          <a:p>
            <a:r>
              <a:rPr lang="en-US" b="1" dirty="0"/>
              <a:t>where </a:t>
            </a:r>
            <a:r>
              <a:rPr lang="en-US" b="1" dirty="0" err="1"/>
              <a:t>y</a:t>
            </a:r>
            <a:r>
              <a:rPr lang="en-US" b="1" baseline="-25000" dirty="0" err="1"/>
              <a:t>predicted</a:t>
            </a:r>
            <a:r>
              <a:rPr lang="en-US" b="1" dirty="0"/>
              <a:t> =   B</a:t>
            </a:r>
            <a:r>
              <a:rPr lang="en-US" b="1" baseline="-25000" dirty="0"/>
              <a:t>0</a:t>
            </a:r>
            <a:r>
              <a:rPr lang="en-US" b="1" dirty="0"/>
              <a:t> + B</a:t>
            </a:r>
            <a:r>
              <a:rPr lang="en-US" b="1" baseline="-25000" dirty="0"/>
              <a:t>1</a:t>
            </a:r>
            <a:r>
              <a:rPr lang="en-US" b="1" dirty="0"/>
              <a:t> X</a:t>
            </a:r>
            <a:r>
              <a:rPr lang="en-US" b="1" baseline="-25000" dirty="0"/>
              <a:t>i</a:t>
            </a:r>
            <a:endParaRPr lang="en-US" dirty="0"/>
          </a:p>
          <a:p>
            <a:endParaRPr lang="en-US" dirty="0" smtClean="0"/>
          </a:p>
          <a:p>
            <a:r>
              <a:rPr lang="en-US" dirty="0"/>
              <a:t>the best fit line is a line that fits the given scatter plot in the best way. Mathematically, the best fit line is obtained by minimizing the Residual Sum of Squares(RSS</a:t>
            </a:r>
            <a:r>
              <a:rPr lang="en-US" dirty="0" smtClean="0"/>
              <a:t>).</a:t>
            </a:r>
          </a:p>
          <a:p>
            <a:endParaRPr lang="en-US" dirty="0"/>
          </a:p>
          <a:p>
            <a:r>
              <a:rPr lang="en-US" b="1" dirty="0"/>
              <a:t>Cost Function</a:t>
            </a:r>
          </a:p>
          <a:p>
            <a:r>
              <a:rPr lang="en-US" dirty="0"/>
              <a:t>The least Sum of Squares of Errors is used as the cost function for Linear Regression.</a:t>
            </a:r>
          </a:p>
          <a:p>
            <a:r>
              <a:rPr lang="en-US" dirty="0"/>
              <a:t>For all possible lines, calculate the sum of squares of errors. The line which has the least sum of squares of errors is the best fit line.</a:t>
            </a:r>
          </a:p>
          <a:p>
            <a:endParaRPr lang="en-IN" dirty="0"/>
          </a:p>
        </p:txBody>
      </p:sp>
    </p:spTree>
    <p:extLst>
      <p:ext uri="{BB962C8B-B14F-4D97-AF65-F5344CB8AC3E}">
        <p14:creationId xmlns:p14="http://schemas.microsoft.com/office/powerpoint/2010/main" val="850916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iro.medium.com/v2/resize:fit:700/1*Y_DLDjog8XgNCF6rY3Cak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751" y="2018660"/>
            <a:ext cx="6667500"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690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independent variable</a:t>
            </a:r>
            <a:endParaRPr lang="en-IN" dirty="0"/>
          </a:p>
        </p:txBody>
      </p:sp>
      <p:sp>
        <p:nvSpPr>
          <p:cNvPr id="3" name="Content Placeholder 2"/>
          <p:cNvSpPr>
            <a:spLocks noGrp="1"/>
          </p:cNvSpPr>
          <p:nvPr>
            <p:ph idx="1"/>
          </p:nvPr>
        </p:nvSpPr>
        <p:spPr/>
        <p:txBody>
          <a:bodyPr>
            <a:normAutofit fontScale="92500" lnSpcReduction="20000"/>
          </a:bodyPr>
          <a:lstStyle/>
          <a:p>
            <a:r>
              <a:rPr lang="en-US" dirty="0"/>
              <a:t>A regression with two independent variables such as the example discussed above will produce a formula with this basic structure:</a:t>
            </a:r>
          </a:p>
          <a:p>
            <a:r>
              <a:rPr lang="en-US" dirty="0" smtClean="0"/>
              <a:t>y</a:t>
            </a:r>
            <a:r>
              <a:rPr lang="en-US" dirty="0"/>
              <a:t>= c + b1(x1) + b2(x2)</a:t>
            </a:r>
          </a:p>
          <a:p>
            <a:r>
              <a:rPr lang="en-US" dirty="0"/>
              <a:t>In this equation, y is the dependent variable, c is a constant, b1 is the first regression coefficient and x1 is the first independent variable. The second coefficient and second independent variable are b2 and x2, respectively. Drawing from the above example, the stock price would be y, the S&amp;P 500 would be x1 and the unemployment rate would be x2. The coefficient of each independent variable represents the degree of change in y for each additional unit in that variable.</a:t>
            </a:r>
          </a:p>
          <a:p>
            <a:endParaRPr lang="en-US" dirty="0"/>
          </a:p>
          <a:p>
            <a:r>
              <a:rPr lang="en-US" dirty="0"/>
              <a:t>If the S&amp;P 500 increases by one, the resulting y or share price will go up by the amount of the coefficient. The same is true for the second independent variable, the unemployment rate. In a simple regression with one independent variable, that coefficient is the slope of the line of best fit. In this example or any regression with two independent variables, the slope is a mix of the two coefficients. The constant c is the y-intercept of the line of best fit.</a:t>
            </a:r>
            <a:endParaRPr lang="en-IN" dirty="0"/>
          </a:p>
        </p:txBody>
      </p:sp>
    </p:spTree>
    <p:extLst>
      <p:ext uri="{BB962C8B-B14F-4D97-AF65-F5344CB8AC3E}">
        <p14:creationId xmlns:p14="http://schemas.microsoft.com/office/powerpoint/2010/main" val="32286162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4453127"/>
            <a:ext cx="10216714" cy="1674717"/>
          </a:xfrm>
        </p:spPr>
        <p:txBody>
          <a:bodyPr>
            <a:normAutofit fontScale="77500" lnSpcReduction="20000"/>
          </a:bodyPr>
          <a:lstStyle/>
          <a:p>
            <a:r>
              <a:rPr lang="en-US" dirty="0"/>
              <a:t>a logistic regression produces a logistic curve, which is limited to values between 0 and 1</a:t>
            </a:r>
            <a:r>
              <a:rPr lang="en-US" dirty="0" smtClean="0"/>
              <a:t>.</a:t>
            </a:r>
          </a:p>
          <a:p>
            <a:r>
              <a:rPr lang="en-US" dirty="0" smtClean="0"/>
              <a:t> </a:t>
            </a:r>
            <a:r>
              <a:rPr lang="en-US" dirty="0"/>
              <a:t>Logistic regression is similar to a linear regression, but the curve is constructed using the natural logarithm of the “odds” of the target variable, rather than the probability. Moreover, the predictors do not have to be normally distributed or have equal variance in each group.</a:t>
            </a:r>
            <a:endParaRPr lang="en-IN" dirty="0"/>
          </a:p>
        </p:txBody>
      </p:sp>
      <p:pic>
        <p:nvPicPr>
          <p:cNvPr id="10242" name="Picture 2" descr="https://saedsayad.com/images/LogReg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2507" y="225371"/>
            <a:ext cx="6003783" cy="32174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5682" y="3442810"/>
            <a:ext cx="10757432" cy="646331"/>
          </a:xfrm>
          <a:prstGeom prst="rect">
            <a:avLst/>
          </a:prstGeom>
          <a:noFill/>
        </p:spPr>
        <p:txBody>
          <a:bodyPr wrap="none" rtlCol="0">
            <a:spAutoFit/>
          </a:bodyPr>
          <a:lstStyle/>
          <a:p>
            <a:r>
              <a:rPr lang="en-US" dirty="0"/>
              <a:t>In the logistic regression the constant (</a:t>
            </a:r>
            <a:r>
              <a:rPr lang="en-US" i="1" dirty="0"/>
              <a:t>b</a:t>
            </a:r>
            <a:r>
              <a:rPr lang="en-US" i="1" baseline="-25000" dirty="0"/>
              <a:t>0</a:t>
            </a:r>
            <a:r>
              <a:rPr lang="en-US" dirty="0"/>
              <a:t>) moves the curve left and right and the slope (</a:t>
            </a:r>
            <a:r>
              <a:rPr lang="en-US" i="1" dirty="0"/>
              <a:t>b</a:t>
            </a:r>
            <a:r>
              <a:rPr lang="en-US" i="1" baseline="-25000" dirty="0"/>
              <a:t>1</a:t>
            </a:r>
            <a:r>
              <a:rPr lang="en-US" dirty="0"/>
              <a:t>) defines the </a:t>
            </a:r>
            <a:r>
              <a:rPr lang="en-US" dirty="0" smtClean="0"/>
              <a:t>steepness</a:t>
            </a:r>
          </a:p>
          <a:p>
            <a:r>
              <a:rPr lang="en-US" dirty="0" smtClean="0"/>
              <a:t> </a:t>
            </a:r>
            <a:r>
              <a:rPr lang="en-US" dirty="0"/>
              <a:t>of the curve. By simple transformation, the logistic regression equation can be written in terms of an odds ratio.</a:t>
            </a:r>
            <a:endParaRPr lang="en-IN" dirty="0"/>
          </a:p>
        </p:txBody>
      </p:sp>
    </p:spTree>
    <p:extLst>
      <p:ext uri="{BB962C8B-B14F-4D97-AF65-F5344CB8AC3E}">
        <p14:creationId xmlns:p14="http://schemas.microsoft.com/office/powerpoint/2010/main" val="234688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ML Algorithm List</a:t>
            </a:r>
            <a:endParaRPr lang="en-IN" dirty="0"/>
          </a:p>
        </p:txBody>
      </p:sp>
      <p:sp>
        <p:nvSpPr>
          <p:cNvPr id="3" name="Content Placeholder 2"/>
          <p:cNvSpPr>
            <a:spLocks noGrp="1"/>
          </p:cNvSpPr>
          <p:nvPr>
            <p:ph idx="1"/>
          </p:nvPr>
        </p:nvSpPr>
        <p:spPr/>
        <p:style>
          <a:lnRef idx="1">
            <a:schemeClr val="accent4"/>
          </a:lnRef>
          <a:fillRef idx="2">
            <a:schemeClr val="accent4"/>
          </a:fillRef>
          <a:effectRef idx="1">
            <a:schemeClr val="accent4"/>
          </a:effectRef>
          <a:fontRef idx="minor">
            <a:schemeClr val="dk1"/>
          </a:fontRef>
        </p:style>
        <p:txBody>
          <a:bodyPr/>
          <a:lstStyle/>
          <a:p>
            <a:r>
              <a:rPr lang="en-US" b="1" i="1" u="sng" dirty="0">
                <a:hlinkClick r:id="rId2"/>
              </a:rPr>
              <a:t>Manifold Learning</a:t>
            </a:r>
            <a:endParaRPr lang="en-US" dirty="0"/>
          </a:p>
          <a:p>
            <a:r>
              <a:rPr lang="en-US" b="1" i="1" u="sng" dirty="0">
                <a:hlinkClick r:id="rId3"/>
              </a:rPr>
              <a:t>Principal Component Analysis</a:t>
            </a:r>
            <a:endParaRPr lang="en-US" dirty="0"/>
          </a:p>
          <a:p>
            <a:r>
              <a:rPr lang="en-US" b="1" i="1" u="sng" dirty="0">
                <a:hlinkClick r:id="rId4"/>
              </a:rPr>
              <a:t>Decision Trees</a:t>
            </a:r>
            <a:endParaRPr lang="en-US" dirty="0"/>
          </a:p>
          <a:p>
            <a:r>
              <a:rPr lang="en-US" b="1" i="1" u="sng" dirty="0">
                <a:hlinkClick r:id="rId5"/>
              </a:rPr>
              <a:t>Support Vector Machines</a:t>
            </a:r>
            <a:endParaRPr lang="en-US" dirty="0"/>
          </a:p>
          <a:p>
            <a:r>
              <a:rPr lang="en-US" b="1" i="1" u="sng" dirty="0">
                <a:hlinkClick r:id="rId6"/>
              </a:rPr>
              <a:t>Neural Networks</a:t>
            </a:r>
            <a:endParaRPr lang="en-US" dirty="0"/>
          </a:p>
          <a:p>
            <a:r>
              <a:rPr lang="en-US" b="1" i="1" u="sng" dirty="0" err="1">
                <a:hlinkClick r:id="rId7"/>
              </a:rPr>
              <a:t>FastAI</a:t>
            </a:r>
            <a:endParaRPr lang="en-US" dirty="0"/>
          </a:p>
          <a:p>
            <a:r>
              <a:rPr lang="en-US" b="1" i="1" u="sng" dirty="0" err="1">
                <a:hlinkClick r:id="rId8"/>
              </a:rPr>
              <a:t>LightGBM</a:t>
            </a:r>
            <a:endParaRPr lang="en-US" dirty="0"/>
          </a:p>
          <a:p>
            <a:endParaRPr lang="en-IN" dirty="0"/>
          </a:p>
        </p:txBody>
      </p:sp>
    </p:spTree>
    <p:extLst>
      <p:ext uri="{BB962C8B-B14F-4D97-AF65-F5344CB8AC3E}">
        <p14:creationId xmlns:p14="http://schemas.microsoft.com/office/powerpoint/2010/main" val="2529496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327547"/>
            <a:ext cx="10058400" cy="5446013"/>
          </a:xfrm>
        </p:spPr>
        <p:txBody>
          <a:bodyPr>
            <a:normAutofit fontScale="92500" lnSpcReduction="20000"/>
          </a:bodyPr>
          <a:lstStyle/>
          <a:p>
            <a:r>
              <a:rPr lang="en-US" dirty="0"/>
              <a:t>The curve from the logistic function indicates the likelihood of something such as whether the cells are cancerous or not, a mouse is obese or not based on its weight, etc.</a:t>
            </a:r>
          </a:p>
          <a:p>
            <a:endParaRPr lang="en-US" dirty="0" smtClean="0"/>
          </a:p>
          <a:p>
            <a:r>
              <a:rPr lang="en-US" dirty="0"/>
              <a:t>Logistic Regression is a significant machine learning algorithm because it has the ability to provide probabilities and classify new data using continuous and discrete datasets</a:t>
            </a:r>
            <a:r>
              <a:rPr lang="en-US" dirty="0" smtClean="0"/>
              <a:t>.</a:t>
            </a:r>
          </a:p>
          <a:p>
            <a:endParaRPr lang="en-US" dirty="0"/>
          </a:p>
          <a:p>
            <a:pPr fontAlgn="base"/>
            <a:r>
              <a:rPr lang="en-US" dirty="0"/>
              <a:t>Some examples of such classifications and instances where the binary response is expected or implied are:</a:t>
            </a:r>
          </a:p>
          <a:p>
            <a:pPr fontAlgn="base"/>
            <a:r>
              <a:rPr lang="en-US" b="1" dirty="0"/>
              <a:t>1. Determine the probability of heart attacks</a:t>
            </a:r>
            <a:r>
              <a:rPr lang="en-US" dirty="0"/>
              <a:t>: With the help of a logistic model, medical practitioners can determine the relationship between variables such as the weight, exercise, etc., of an individual and use it to predict whether the person will suffer from a heart attack or any other medical complication.</a:t>
            </a:r>
          </a:p>
          <a:p>
            <a:pPr fontAlgn="base"/>
            <a:r>
              <a:rPr lang="en-US" b="1" dirty="0"/>
              <a:t>2. Possibility of enrolling into a university</a:t>
            </a:r>
            <a:r>
              <a:rPr lang="en-US" dirty="0"/>
              <a:t>: Application aggregators can determine the probability of a student getting accepted to a particular university or a degree course in a college by studying the relationship between the estimator variables, such as GRE, GMAT, or TOEFL scores.</a:t>
            </a:r>
          </a:p>
          <a:p>
            <a:pPr fontAlgn="base"/>
            <a:r>
              <a:rPr lang="en-US" b="1" dirty="0"/>
              <a:t>3. Identifying spam emails</a:t>
            </a:r>
            <a:r>
              <a:rPr lang="en-US" dirty="0"/>
              <a:t>: Email inboxes are filtered to determine if the email communication is promotional/spam by understanding the predictor variables and applying a logistic regression algorithm to check its authenticity.</a:t>
            </a:r>
          </a:p>
          <a:p>
            <a:endParaRPr lang="en-US" dirty="0"/>
          </a:p>
          <a:p>
            <a:endParaRPr lang="en-IN" dirty="0"/>
          </a:p>
        </p:txBody>
      </p:sp>
    </p:spTree>
    <p:extLst>
      <p:ext uri="{BB962C8B-B14F-4D97-AF65-F5344CB8AC3E}">
        <p14:creationId xmlns:p14="http://schemas.microsoft.com/office/powerpoint/2010/main" val="1463427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advantages of logistic regression</a:t>
            </a:r>
            <a:endParaRPr lang="en-IN" dirty="0"/>
          </a:p>
        </p:txBody>
      </p:sp>
      <p:pic>
        <p:nvPicPr>
          <p:cNvPr id="5122" name="Picture 2" descr="https://images.spiceworks.com/wp-content/uploads/2022/04/11041041/52-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2967" y="1846263"/>
            <a:ext cx="550639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743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Logistic Regression Equation and Assumptions</a:t>
            </a:r>
            <a:endParaRPr lang="en-IN" dirty="0"/>
          </a:p>
        </p:txBody>
      </p:sp>
      <p:sp>
        <p:nvSpPr>
          <p:cNvPr id="3" name="Content Placeholder 2"/>
          <p:cNvSpPr>
            <a:spLocks noGrp="1"/>
          </p:cNvSpPr>
          <p:nvPr>
            <p:ph idx="1"/>
          </p:nvPr>
        </p:nvSpPr>
        <p:spPr/>
        <p:txBody>
          <a:bodyPr/>
          <a:lstStyle/>
          <a:p>
            <a:r>
              <a:rPr lang="en-US" dirty="0"/>
              <a:t>Logistic regression uses a logistic function called a sigmoid function to map predictions and their probabilities. The sigmoid function refers to an S-shaped curve that converts any real value to a range between 0 and 1</a:t>
            </a:r>
            <a:r>
              <a:rPr lang="en-US" dirty="0" smtClean="0"/>
              <a:t>.</a:t>
            </a:r>
          </a:p>
          <a:p>
            <a:endParaRPr lang="en-US" dirty="0"/>
          </a:p>
          <a:p>
            <a:endParaRPr lang="en-US" dirty="0" smtClean="0"/>
          </a:p>
          <a:p>
            <a:r>
              <a:rPr lang="en-US" dirty="0"/>
              <a:t>Moreover, if the output of the sigmoid function (estimated probability) is greater than a predefined threshold on the graph, the model predicts that the instance belongs to that class. If the estimated probability is less than the predefined threshold, the model predicts that the instance does not belong to the class.</a:t>
            </a:r>
            <a:endParaRPr lang="en-IN" dirty="0"/>
          </a:p>
        </p:txBody>
      </p:sp>
    </p:spTree>
    <p:extLst>
      <p:ext uri="{BB962C8B-B14F-4D97-AF65-F5344CB8AC3E}">
        <p14:creationId xmlns:p14="http://schemas.microsoft.com/office/powerpoint/2010/main" val="26799051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67397" y="1995860"/>
            <a:ext cx="10058400" cy="4023360"/>
          </a:xfrm>
        </p:spPr>
        <p:txBody>
          <a:bodyPr/>
          <a:lstStyle/>
          <a:p>
            <a:r>
              <a:rPr lang="en-US" dirty="0"/>
              <a:t>For example, if the output of the sigmoid function is above 0.5, the output is considered as 1. On the other hand, if the output is less than 0.5, the output is classified as 0. Also, if the graph goes further to the negative end, the predicted value of y will be 0 and vice versa. In other words, if the output of the sigmoid function is 0.65, it implies that there are 65% chances of the event occurring; a coin toss, for example</a:t>
            </a:r>
            <a:r>
              <a:rPr lang="en-US" dirty="0" smtClean="0"/>
              <a:t>.</a:t>
            </a:r>
          </a:p>
          <a:p>
            <a:endParaRPr lang="en-US" dirty="0"/>
          </a:p>
          <a:p>
            <a:r>
              <a:rPr lang="en-US" dirty="0"/>
              <a:t>The sigmoid function is referred to as an activation function for logistic regression and is defined as</a:t>
            </a:r>
            <a:r>
              <a:rPr lang="en-US" dirty="0" smtClean="0"/>
              <a:t>:</a:t>
            </a:r>
          </a:p>
          <a:p>
            <a:pPr fontAlgn="base"/>
            <a:r>
              <a:rPr lang="en-US" dirty="0"/>
              <a:t>e = base of natural logarithms</a:t>
            </a:r>
          </a:p>
          <a:p>
            <a:pPr fontAlgn="base"/>
            <a:r>
              <a:rPr lang="en-US" dirty="0"/>
              <a:t>value = numerical value one wishes to transform</a:t>
            </a:r>
          </a:p>
          <a:p>
            <a:endParaRPr lang="en-US" dirty="0" smtClean="0"/>
          </a:p>
          <a:p>
            <a:endParaRPr lang="en-IN" dirty="0"/>
          </a:p>
        </p:txBody>
      </p:sp>
      <p:pic>
        <p:nvPicPr>
          <p:cNvPr id="6146" name="Picture 2" descr="sigmoid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925" y="4531555"/>
            <a:ext cx="2543175" cy="82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671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7170" name="Picture 2" descr="Equation of Logistic Regression"/>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86657" y="1952543"/>
            <a:ext cx="2339226" cy="17479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58451" y="3915648"/>
            <a:ext cx="11264559" cy="2308324"/>
          </a:xfrm>
          <a:prstGeom prst="rect">
            <a:avLst/>
          </a:prstGeom>
          <a:noFill/>
        </p:spPr>
        <p:txBody>
          <a:bodyPr wrap="none" rtlCol="0">
            <a:spAutoFit/>
          </a:bodyPr>
          <a:lstStyle/>
          <a:p>
            <a:pPr fontAlgn="base"/>
            <a:r>
              <a:rPr lang="en-US" dirty="0"/>
              <a:t>x = input value</a:t>
            </a:r>
          </a:p>
          <a:p>
            <a:pPr fontAlgn="base"/>
            <a:r>
              <a:rPr lang="en-US" dirty="0"/>
              <a:t>y = predicted output</a:t>
            </a:r>
          </a:p>
          <a:p>
            <a:pPr fontAlgn="base"/>
            <a:r>
              <a:rPr lang="en-US" dirty="0"/>
              <a:t>b0 = bias or intercept term</a:t>
            </a:r>
          </a:p>
          <a:p>
            <a:pPr fontAlgn="base"/>
            <a:r>
              <a:rPr lang="en-US" dirty="0"/>
              <a:t>b1 = coefficient for input (x)</a:t>
            </a:r>
          </a:p>
          <a:p>
            <a:pPr fontAlgn="base"/>
            <a:r>
              <a:rPr lang="en-US" dirty="0"/>
              <a:t>This equation is similar to linear regression, where the input values are combined linearly to predict an output </a:t>
            </a:r>
            <a:r>
              <a:rPr lang="en-US" dirty="0" smtClean="0"/>
              <a:t>value</a:t>
            </a:r>
          </a:p>
          <a:p>
            <a:pPr fontAlgn="base"/>
            <a:r>
              <a:rPr lang="en-US" dirty="0" smtClean="0"/>
              <a:t> </a:t>
            </a:r>
            <a:r>
              <a:rPr lang="en-US" dirty="0"/>
              <a:t>using weights or coefficient values. However, unlike linear regression, the output value modeled here is a binary </a:t>
            </a:r>
            <a:r>
              <a:rPr lang="en-US" dirty="0" smtClean="0"/>
              <a:t>value</a:t>
            </a:r>
          </a:p>
          <a:p>
            <a:pPr fontAlgn="base"/>
            <a:r>
              <a:rPr lang="en-US" dirty="0" smtClean="0"/>
              <a:t> </a:t>
            </a:r>
            <a:r>
              <a:rPr lang="en-US" dirty="0"/>
              <a:t>(0 or 1) rather than a numeric value.</a:t>
            </a:r>
          </a:p>
          <a:p>
            <a:endParaRPr lang="en-IN" dirty="0"/>
          </a:p>
        </p:txBody>
      </p:sp>
    </p:spTree>
    <p:extLst>
      <p:ext uri="{BB962C8B-B14F-4D97-AF65-F5344CB8AC3E}">
        <p14:creationId xmlns:p14="http://schemas.microsoft.com/office/powerpoint/2010/main" val="3708411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Logistic Regression - Sigmoid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002" y="1265237"/>
            <a:ext cx="6858000" cy="499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467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properties of the logistic regression equation</a:t>
            </a:r>
            <a:endParaRPr lang="en-IN" dirty="0"/>
          </a:p>
        </p:txBody>
      </p:sp>
      <p:sp>
        <p:nvSpPr>
          <p:cNvPr id="3" name="Content Placeholder 2"/>
          <p:cNvSpPr>
            <a:spLocks noGrp="1"/>
          </p:cNvSpPr>
          <p:nvPr>
            <p:ph idx="1"/>
          </p:nvPr>
        </p:nvSpPr>
        <p:spPr/>
        <p:txBody>
          <a:bodyPr/>
          <a:lstStyle/>
          <a:p>
            <a:pPr fontAlgn="base">
              <a:buFont typeface="Wingdings" panose="05000000000000000000" pitchFamily="2" charset="2"/>
              <a:buChar char="q"/>
            </a:pPr>
            <a:r>
              <a:rPr lang="en-US" sz="2800" dirty="0"/>
              <a:t>Logistic regression’s dependent variable obeys ‘Bernoulli distribution’</a:t>
            </a:r>
          </a:p>
          <a:p>
            <a:pPr fontAlgn="base">
              <a:buFont typeface="Wingdings" panose="05000000000000000000" pitchFamily="2" charset="2"/>
              <a:buChar char="q"/>
            </a:pPr>
            <a:r>
              <a:rPr lang="en-US" sz="2800" dirty="0"/>
              <a:t>Estimation/prediction is based on ‘maximum likelihood.’</a:t>
            </a:r>
          </a:p>
          <a:p>
            <a:pPr fontAlgn="base">
              <a:buFont typeface="Wingdings" panose="05000000000000000000" pitchFamily="2" charset="2"/>
              <a:buChar char="q"/>
            </a:pPr>
            <a:r>
              <a:rPr lang="en-US" sz="2800" dirty="0"/>
              <a:t>Logistic regression does not evaluate the coefficient of determination (or R squared) as observed in linear regression’. Instead, the model’s fitness is assessed through a concordance.</a:t>
            </a:r>
          </a:p>
          <a:p>
            <a:endParaRPr lang="en-IN" dirty="0"/>
          </a:p>
        </p:txBody>
      </p:sp>
    </p:spTree>
    <p:extLst>
      <p:ext uri="{BB962C8B-B14F-4D97-AF65-F5344CB8AC3E}">
        <p14:creationId xmlns:p14="http://schemas.microsoft.com/office/powerpoint/2010/main" val="3002107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Key Assumptions for Implementing Logistic Regr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4268" y="532262"/>
            <a:ext cx="5689741" cy="5689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2123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Logistic Regression can be used to classify the observations using different types of data and can easily determine the most effective variables used for the classification. The below image is showing the logistic function:</a:t>
            </a:r>
          </a:p>
          <a:p>
            <a:endParaRPr lang="en-IN" dirty="0"/>
          </a:p>
        </p:txBody>
      </p:sp>
      <p:pic>
        <p:nvPicPr>
          <p:cNvPr id="4" name="Picture 3"/>
          <p:cNvPicPr>
            <a:picLocks noChangeAspect="1"/>
          </p:cNvPicPr>
          <p:nvPr/>
        </p:nvPicPr>
        <p:blipFill>
          <a:blip r:embed="rId2"/>
          <a:stretch>
            <a:fillRect/>
          </a:stretch>
        </p:blipFill>
        <p:spPr>
          <a:xfrm>
            <a:off x="3523682" y="3319463"/>
            <a:ext cx="4762500" cy="2857500"/>
          </a:xfrm>
          <a:prstGeom prst="rect">
            <a:avLst/>
          </a:prstGeom>
        </p:spPr>
      </p:pic>
    </p:spTree>
    <p:extLst>
      <p:ext uri="{BB962C8B-B14F-4D97-AF65-F5344CB8AC3E}">
        <p14:creationId xmlns:p14="http://schemas.microsoft.com/office/powerpoint/2010/main" val="30339617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Logistic regression uses the concept of predictive modeling as regression; therefore, it is called logistic regression, but is used to classify samples; Therefore, it falls under the classification algorithm.</a:t>
            </a:r>
          </a:p>
          <a:p>
            <a:r>
              <a:rPr lang="en-US" dirty="0" smtClean="0"/>
              <a:t>the </a:t>
            </a:r>
            <a:r>
              <a:rPr lang="en-US" dirty="0"/>
              <a:t>sigmoid function is a mathematical function used to map the predicted values to probabilities.</a:t>
            </a:r>
          </a:p>
          <a:p>
            <a:r>
              <a:rPr lang="en-US" dirty="0"/>
              <a:t>It maps any real value into another value within a range of 0 and 1.</a:t>
            </a:r>
          </a:p>
          <a:p>
            <a:r>
              <a:rPr lang="en-US" dirty="0"/>
              <a:t>The value of the logistic regression must be between 0 and 1, which cannot go beyond this limit, so it forms a curve like the "S" form. The S-form curve is called the Sigmoid function or the logistic function.</a:t>
            </a:r>
          </a:p>
          <a:p>
            <a:r>
              <a:rPr lang="en-US" dirty="0"/>
              <a:t>In logistic regression, we use the concept of the threshold value, which defines the probability of either 0 or 1. Such as values above the threshold value tends to 1, and a value below the threshold values tends to 0.</a:t>
            </a:r>
          </a:p>
          <a:p>
            <a:endParaRPr lang="en-IN" dirty="0"/>
          </a:p>
        </p:txBody>
      </p:sp>
    </p:spTree>
    <p:extLst>
      <p:ext uri="{BB962C8B-B14F-4D97-AF65-F5344CB8AC3E}">
        <p14:creationId xmlns:p14="http://schemas.microsoft.com/office/powerpoint/2010/main" val="150316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2"/>
          </a:lnRef>
          <a:fillRef idx="1">
            <a:schemeClr val="lt1"/>
          </a:fillRef>
          <a:effectRef idx="0">
            <a:schemeClr val="accent2"/>
          </a:effectRef>
          <a:fontRef idx="minor">
            <a:schemeClr val="dk1"/>
          </a:fontRef>
        </p:style>
        <p:txBody>
          <a:bodyPr/>
          <a:lstStyle/>
          <a:p>
            <a:r>
              <a:rPr lang="en-US" dirty="0" smtClean="0"/>
              <a:t>Different Models of Supervised Learning</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13267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for Logistic Regression:</a:t>
            </a:r>
            <a:br>
              <a:rPr lang="en-US" dirty="0"/>
            </a:br>
            <a:endParaRPr lang="en-IN" dirty="0"/>
          </a:p>
        </p:txBody>
      </p:sp>
      <p:sp>
        <p:nvSpPr>
          <p:cNvPr id="3" name="Content Placeholder 2"/>
          <p:cNvSpPr>
            <a:spLocks noGrp="1"/>
          </p:cNvSpPr>
          <p:nvPr>
            <p:ph idx="1"/>
          </p:nvPr>
        </p:nvSpPr>
        <p:spPr/>
        <p:txBody>
          <a:bodyPr/>
          <a:lstStyle/>
          <a:p>
            <a:r>
              <a:rPr lang="en-US" dirty="0" smtClean="0"/>
              <a:t>The </a:t>
            </a:r>
            <a:r>
              <a:rPr lang="en-US" dirty="0"/>
              <a:t>dependent variable must be categorical in nature.</a:t>
            </a:r>
          </a:p>
          <a:p>
            <a:r>
              <a:rPr lang="en-US" dirty="0"/>
              <a:t>The independent variable should not have multi-</a:t>
            </a:r>
            <a:r>
              <a:rPr lang="en-US" dirty="0" err="1"/>
              <a:t>collinearity</a:t>
            </a:r>
            <a:r>
              <a:rPr lang="en-US" dirty="0"/>
              <a:t>.</a:t>
            </a:r>
          </a:p>
          <a:p>
            <a:endParaRPr lang="en-US" dirty="0" smtClean="0"/>
          </a:p>
          <a:p>
            <a:endParaRPr lang="en-US" dirty="0"/>
          </a:p>
          <a:p>
            <a:r>
              <a:rPr lang="en-US" dirty="0" err="1"/>
              <a:t>Multicollinearity</a:t>
            </a:r>
            <a:r>
              <a:rPr lang="en-US" dirty="0"/>
              <a:t> is a statistical concept where several independent variables in a model are correlated. Two variables are considered perfectly collinear if their correlation coefficient is +/- 1.0. </a:t>
            </a:r>
            <a:r>
              <a:rPr lang="en-US" dirty="0" err="1"/>
              <a:t>Multicollinearity</a:t>
            </a:r>
            <a:r>
              <a:rPr lang="en-US" dirty="0"/>
              <a:t> among independent variables will result in less reliable statistical inferences</a:t>
            </a:r>
            <a:endParaRPr lang="en-IN" dirty="0"/>
          </a:p>
        </p:txBody>
      </p:sp>
    </p:spTree>
    <p:extLst>
      <p:ext uri="{BB962C8B-B14F-4D97-AF65-F5344CB8AC3E}">
        <p14:creationId xmlns:p14="http://schemas.microsoft.com/office/powerpoint/2010/main" val="1266038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Logistic Regression Equation:</a:t>
            </a:r>
          </a:p>
          <a:p>
            <a:r>
              <a:rPr lang="en-US" dirty="0"/>
              <a:t>The Logistic regression equation can be obtained from the Linear Regression equation. The mathematical steps to get Logistic Regression equations are given below:</a:t>
            </a:r>
          </a:p>
          <a:p>
            <a:r>
              <a:rPr lang="en-US" dirty="0"/>
              <a:t>We know the equation of the straight line can be written as:</a:t>
            </a:r>
          </a:p>
          <a:p>
            <a:endParaRPr lang="en-IN" dirty="0"/>
          </a:p>
        </p:txBody>
      </p:sp>
      <p:pic>
        <p:nvPicPr>
          <p:cNvPr id="4" name="Picture 3"/>
          <p:cNvPicPr>
            <a:picLocks noChangeAspect="1"/>
          </p:cNvPicPr>
          <p:nvPr/>
        </p:nvPicPr>
        <p:blipFill>
          <a:blip r:embed="rId2"/>
          <a:stretch>
            <a:fillRect/>
          </a:stretch>
        </p:blipFill>
        <p:spPr>
          <a:xfrm>
            <a:off x="130934" y="4472839"/>
            <a:ext cx="9879720" cy="795197"/>
          </a:xfrm>
          <a:prstGeom prst="rect">
            <a:avLst/>
          </a:prstGeom>
        </p:spPr>
      </p:pic>
    </p:spTree>
    <p:extLst>
      <p:ext uri="{BB962C8B-B14F-4D97-AF65-F5344CB8AC3E}">
        <p14:creationId xmlns:p14="http://schemas.microsoft.com/office/powerpoint/2010/main" val="21100733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Logistic Regression y can be between 0 and 1 only, so for this let's divide the above equation by (1-y):</a:t>
            </a:r>
          </a:p>
          <a:p>
            <a:endParaRPr lang="en-IN" dirty="0"/>
          </a:p>
        </p:txBody>
      </p:sp>
      <p:pic>
        <p:nvPicPr>
          <p:cNvPr id="4" name="Picture 3"/>
          <p:cNvPicPr>
            <a:picLocks noChangeAspect="1"/>
          </p:cNvPicPr>
          <p:nvPr/>
        </p:nvPicPr>
        <p:blipFill>
          <a:blip r:embed="rId2"/>
          <a:stretch>
            <a:fillRect/>
          </a:stretch>
        </p:blipFill>
        <p:spPr>
          <a:xfrm>
            <a:off x="1246059" y="3194997"/>
            <a:ext cx="7913580" cy="1336059"/>
          </a:xfrm>
          <a:prstGeom prst="rect">
            <a:avLst/>
          </a:prstGeom>
        </p:spPr>
      </p:pic>
    </p:spTree>
    <p:extLst>
      <p:ext uri="{BB962C8B-B14F-4D97-AF65-F5344CB8AC3E}">
        <p14:creationId xmlns:p14="http://schemas.microsoft.com/office/powerpoint/2010/main" val="40653419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But we need range between -[infinity] to +[infinity], then take logarithm of the equation it will become:</a:t>
            </a:r>
          </a:p>
          <a:p>
            <a:endParaRPr lang="en-IN" dirty="0"/>
          </a:p>
        </p:txBody>
      </p:sp>
      <p:pic>
        <p:nvPicPr>
          <p:cNvPr id="4" name="Picture 3"/>
          <p:cNvPicPr>
            <a:picLocks noChangeAspect="1"/>
          </p:cNvPicPr>
          <p:nvPr/>
        </p:nvPicPr>
        <p:blipFill>
          <a:blip r:embed="rId2"/>
          <a:stretch>
            <a:fillRect/>
          </a:stretch>
        </p:blipFill>
        <p:spPr>
          <a:xfrm>
            <a:off x="414709" y="3418124"/>
            <a:ext cx="9609073" cy="1126581"/>
          </a:xfrm>
          <a:prstGeom prst="rect">
            <a:avLst/>
          </a:prstGeom>
        </p:spPr>
      </p:pic>
    </p:spTree>
    <p:extLst>
      <p:ext uri="{BB962C8B-B14F-4D97-AF65-F5344CB8AC3E}">
        <p14:creationId xmlns:p14="http://schemas.microsoft.com/office/powerpoint/2010/main" val="24148075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Logistic Regression:</a:t>
            </a:r>
            <a:br>
              <a:rPr lang="en-US" dirty="0"/>
            </a:br>
            <a:endParaRPr lang="en-IN" dirty="0"/>
          </a:p>
        </p:txBody>
      </p:sp>
      <p:sp>
        <p:nvSpPr>
          <p:cNvPr id="3" name="Content Placeholder 2"/>
          <p:cNvSpPr>
            <a:spLocks noGrp="1"/>
          </p:cNvSpPr>
          <p:nvPr>
            <p:ph idx="1"/>
          </p:nvPr>
        </p:nvSpPr>
        <p:spPr/>
        <p:txBody>
          <a:bodyPr>
            <a:normAutofit/>
          </a:bodyPr>
          <a:lstStyle/>
          <a:p>
            <a:r>
              <a:rPr lang="en-US" dirty="0" smtClean="0"/>
              <a:t>On </a:t>
            </a:r>
            <a:r>
              <a:rPr lang="en-US" dirty="0"/>
              <a:t>the basis of the categories, Logistic Regression can be classified into three types:</a:t>
            </a:r>
          </a:p>
          <a:p>
            <a:r>
              <a:rPr lang="en-US" b="1" dirty="0"/>
              <a:t>Binomial:</a:t>
            </a:r>
            <a:r>
              <a:rPr lang="en-US" dirty="0"/>
              <a:t> In binomial Logistic regression, there can be only two possible types of the dependent variables, such as 0 or 1, Pass or Fail, etc.</a:t>
            </a:r>
          </a:p>
          <a:p>
            <a:r>
              <a:rPr lang="en-US" b="1" dirty="0"/>
              <a:t>Multinomial:</a:t>
            </a:r>
            <a:r>
              <a:rPr lang="en-US" dirty="0"/>
              <a:t> In multinomial Logistic regression, there can be 3 or more possible unordered types of the dependent variable, such as "cat", "dogs", or "sheep"</a:t>
            </a:r>
          </a:p>
          <a:p>
            <a:r>
              <a:rPr lang="en-US" b="1" dirty="0"/>
              <a:t>Ordinal:</a:t>
            </a:r>
            <a:r>
              <a:rPr lang="en-US" dirty="0"/>
              <a:t> In ordinal Logistic regression, there can be 3 or more possible ordered types of dependent variables, such as "low", "Medium", or "High".</a:t>
            </a:r>
          </a:p>
          <a:p>
            <a:endParaRPr lang="en-IN" dirty="0"/>
          </a:p>
        </p:txBody>
      </p:sp>
    </p:spTree>
    <p:extLst>
      <p:ext uri="{BB962C8B-B14F-4D97-AF65-F5344CB8AC3E}">
        <p14:creationId xmlns:p14="http://schemas.microsoft.com/office/powerpoint/2010/main" val="5112548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K-Nearest Neighbor(KNN) Algorithm for Machine Learning</a:t>
            </a:r>
            <a:br>
              <a:rPr lang="en-US" dirty="0"/>
            </a:br>
            <a:endParaRPr lang="en-IN" dirty="0"/>
          </a:p>
        </p:txBody>
      </p:sp>
      <p:sp>
        <p:nvSpPr>
          <p:cNvPr id="3" name="Content Placeholder 2"/>
          <p:cNvSpPr>
            <a:spLocks noGrp="1"/>
          </p:cNvSpPr>
          <p:nvPr>
            <p:ph idx="1"/>
          </p:nvPr>
        </p:nvSpPr>
        <p:spPr/>
        <p:txBody>
          <a:bodyPr/>
          <a:lstStyle/>
          <a:p>
            <a:r>
              <a:rPr lang="en-US" dirty="0"/>
              <a:t>K-Nearest </a:t>
            </a:r>
            <a:r>
              <a:rPr lang="en-US" dirty="0" err="1">
                <a:solidFill>
                  <a:schemeClr val="bg2">
                    <a:lumMod val="75000"/>
                  </a:schemeClr>
                </a:solidFill>
              </a:rPr>
              <a:t>Neighbour</a:t>
            </a:r>
            <a:r>
              <a:rPr lang="en-US" dirty="0">
                <a:solidFill>
                  <a:schemeClr val="bg2">
                    <a:lumMod val="75000"/>
                  </a:schemeClr>
                </a:solidFill>
              </a:rPr>
              <a:t> is one of the simplest Machine </a:t>
            </a:r>
            <a:r>
              <a:rPr lang="en-US" dirty="0"/>
              <a:t>Learning algorithms based on Supervised Learning technique.</a:t>
            </a:r>
          </a:p>
          <a:p>
            <a:r>
              <a:rPr lang="en-US" dirty="0"/>
              <a:t>K-NN algorithm </a:t>
            </a:r>
            <a:r>
              <a:rPr lang="en-US" u="sng" dirty="0">
                <a:solidFill>
                  <a:schemeClr val="accent1">
                    <a:lumMod val="75000"/>
                  </a:schemeClr>
                </a:solidFill>
              </a:rPr>
              <a:t>assumes the similarity between the new case/data and available cases and put the new case into the category that is most similar to the available categories.</a:t>
            </a:r>
          </a:p>
          <a:p>
            <a:r>
              <a:rPr lang="en-US" dirty="0"/>
              <a:t>K-NN algorithm stores all the available data and classifies a new data point </a:t>
            </a:r>
            <a:r>
              <a:rPr lang="en-US" dirty="0">
                <a:solidFill>
                  <a:schemeClr val="accent2"/>
                </a:solidFill>
              </a:rPr>
              <a:t>based on the similarity</a:t>
            </a:r>
            <a:r>
              <a:rPr lang="en-US" dirty="0"/>
              <a:t>. This means when new data appears then it can be easily classified into a well suite category by using K- NN algorithm.</a:t>
            </a:r>
          </a:p>
          <a:p>
            <a:r>
              <a:rPr lang="en-US" dirty="0"/>
              <a:t>K-NN algorithm can be used for </a:t>
            </a:r>
            <a:r>
              <a:rPr lang="en-US" dirty="0">
                <a:solidFill>
                  <a:srgbClr val="FF0000"/>
                </a:solidFill>
              </a:rPr>
              <a:t>Regression as well as for Classification </a:t>
            </a:r>
            <a:r>
              <a:rPr lang="en-US" dirty="0"/>
              <a:t>but mostly it is used for the Classification problems.</a:t>
            </a:r>
          </a:p>
          <a:p>
            <a:r>
              <a:rPr lang="en-US" dirty="0"/>
              <a:t>K-NN is a </a:t>
            </a:r>
            <a:r>
              <a:rPr lang="en-US" b="1" dirty="0"/>
              <a:t>non-parametric algorithm</a:t>
            </a:r>
            <a:r>
              <a:rPr lang="en-US" dirty="0"/>
              <a:t>, which means it does not make any assumption on underlying data.</a:t>
            </a:r>
          </a:p>
          <a:p>
            <a:endParaRPr lang="en-IN" dirty="0"/>
          </a:p>
        </p:txBody>
      </p:sp>
    </p:spTree>
    <p:extLst>
      <p:ext uri="{BB962C8B-B14F-4D97-AF65-F5344CB8AC3E}">
        <p14:creationId xmlns:p14="http://schemas.microsoft.com/office/powerpoint/2010/main" val="18001337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It is also called a </a:t>
            </a:r>
            <a:r>
              <a:rPr lang="en-US" b="1" dirty="0"/>
              <a:t>lazy learner algorithm</a:t>
            </a:r>
            <a:r>
              <a:rPr lang="en-US" dirty="0"/>
              <a:t> because it does not learn from the training set immediately instead it stores the dataset and at the time of classification, it performs an action on the dataset</a:t>
            </a:r>
            <a:r>
              <a:rPr lang="en-US" dirty="0" smtClean="0"/>
              <a:t>.</a:t>
            </a:r>
          </a:p>
          <a:p>
            <a:endParaRPr lang="en-US" dirty="0"/>
          </a:p>
          <a:p>
            <a:r>
              <a:rPr lang="en-US" dirty="0"/>
              <a:t>KNN algorithm at </a:t>
            </a:r>
            <a:r>
              <a:rPr lang="en-US" b="1" u="sng" dirty="0"/>
              <a:t>the training phase just stores the dataset and when it gets new data</a:t>
            </a:r>
            <a:r>
              <a:rPr lang="en-US" dirty="0"/>
              <a:t>, then it classifies that data into a category that is much similar to the new data.</a:t>
            </a:r>
          </a:p>
          <a:p>
            <a:endParaRPr lang="en-US" dirty="0" smtClean="0"/>
          </a:p>
          <a:p>
            <a:r>
              <a:rPr lang="en-US" b="1" dirty="0"/>
              <a:t>Example:</a:t>
            </a:r>
            <a:r>
              <a:rPr lang="en-US" dirty="0"/>
              <a:t> Suppose,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p>
          <a:p>
            <a:endParaRPr lang="en-IN" dirty="0"/>
          </a:p>
        </p:txBody>
      </p:sp>
    </p:spTree>
    <p:extLst>
      <p:ext uri="{BB962C8B-B14F-4D97-AF65-F5344CB8AC3E}">
        <p14:creationId xmlns:p14="http://schemas.microsoft.com/office/powerpoint/2010/main" val="26098208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sz="2800" b="1" dirty="0">
                <a:solidFill>
                  <a:schemeClr val="bg2">
                    <a:lumMod val="75000"/>
                  </a:schemeClr>
                </a:solidFill>
              </a:rPr>
              <a:t>Note</a:t>
            </a:r>
            <a:r>
              <a:rPr lang="en-US" sz="2800" b="1" dirty="0">
                <a:solidFill>
                  <a:srgbClr val="FF0000"/>
                </a:solidFill>
              </a:rPr>
              <a:t> that KNN isn’t the best choice for extremely large datasets. This is because the time complexity (Big O) of this algorithm is exponential.</a:t>
            </a:r>
            <a:endParaRPr lang="en-IN" sz="2800" b="1" dirty="0">
              <a:solidFill>
                <a:srgbClr val="FF0000"/>
              </a:solidFill>
            </a:endParaRPr>
          </a:p>
        </p:txBody>
      </p:sp>
    </p:spTree>
    <p:extLst>
      <p:ext uri="{BB962C8B-B14F-4D97-AF65-F5344CB8AC3E}">
        <p14:creationId xmlns:p14="http://schemas.microsoft.com/office/powerpoint/2010/main" val="2138011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Nearest Neighbor(KNN) Algorithm for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321" y="1240240"/>
            <a:ext cx="47625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759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K-NN</a:t>
            </a:r>
            <a:endParaRPr lang="en-IN" dirty="0"/>
          </a:p>
        </p:txBody>
      </p:sp>
      <p:sp>
        <p:nvSpPr>
          <p:cNvPr id="3" name="Content Placeholder 2"/>
          <p:cNvSpPr>
            <a:spLocks noGrp="1"/>
          </p:cNvSpPr>
          <p:nvPr>
            <p:ph idx="1"/>
          </p:nvPr>
        </p:nvSpPr>
        <p:spPr>
          <a:xfrm>
            <a:off x="1097280" y="1845734"/>
            <a:ext cx="10058400" cy="1115830"/>
          </a:xfrm>
        </p:spPr>
        <p:txBody>
          <a:bodyPr>
            <a:normAutofit lnSpcReduction="10000"/>
          </a:bodyPr>
          <a:lstStyle/>
          <a:p>
            <a:r>
              <a:rPr lang="en-US" dirty="0"/>
              <a:t>Suppose 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 Consider the below diagram:</a:t>
            </a:r>
            <a:endParaRPr lang="en-IN" dirty="0"/>
          </a:p>
        </p:txBody>
      </p:sp>
      <p:pic>
        <p:nvPicPr>
          <p:cNvPr id="2050" name="Picture 2" descr="K-Nearest Neighbor(KNN) Algorithm for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750" y="2961564"/>
            <a:ext cx="6900317" cy="345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2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Outline</a:t>
            </a:r>
            <a:endParaRPr lang="en-IN" dirty="0"/>
          </a:p>
        </p:txBody>
      </p:sp>
      <p:sp>
        <p:nvSpPr>
          <p:cNvPr id="3" name="Content Placeholder 2"/>
          <p:cNvSpPr>
            <a:spLocks noGrp="1"/>
          </p:cNvSpPr>
          <p:nvPr>
            <p:ph idx="1"/>
          </p:nvPr>
        </p:nvSpPr>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t>Different Models of Supervised Learning</a:t>
            </a:r>
          </a:p>
          <a:p>
            <a:r>
              <a:rPr lang="en-US" dirty="0"/>
              <a:t>Linear Regression</a:t>
            </a:r>
            <a:r>
              <a:rPr lang="en-US" dirty="0" smtClean="0"/>
              <a:t>:</a:t>
            </a:r>
          </a:p>
          <a:p>
            <a:r>
              <a:rPr lang="en-US" dirty="0"/>
              <a:t>Logistic Regression</a:t>
            </a:r>
            <a:r>
              <a:rPr lang="en-US" dirty="0" smtClean="0"/>
              <a:t>:</a:t>
            </a:r>
          </a:p>
          <a:p>
            <a:r>
              <a:rPr lang="en-US" dirty="0"/>
              <a:t>Decision Trees: </a:t>
            </a:r>
            <a:endParaRPr lang="en-US" dirty="0" smtClean="0"/>
          </a:p>
          <a:p>
            <a:r>
              <a:rPr lang="en-US" dirty="0"/>
              <a:t>Random Forests</a:t>
            </a:r>
            <a:r>
              <a:rPr lang="en-US" dirty="0" smtClean="0"/>
              <a:t>:</a:t>
            </a:r>
          </a:p>
          <a:p>
            <a:r>
              <a:rPr lang="en-US" dirty="0"/>
              <a:t>Support Vector Machine(SVM</a:t>
            </a:r>
            <a:r>
              <a:rPr lang="en-US" dirty="0" smtClean="0"/>
              <a:t>)</a:t>
            </a:r>
          </a:p>
          <a:p>
            <a:r>
              <a:rPr lang="en-US" dirty="0"/>
              <a:t>K-Nearest Neighbors (KNN</a:t>
            </a:r>
            <a:r>
              <a:rPr lang="en-US" dirty="0" smtClean="0"/>
              <a:t>)</a:t>
            </a:r>
          </a:p>
          <a:p>
            <a:r>
              <a:rPr lang="en-US" dirty="0"/>
              <a:t>Gradient Boosting</a:t>
            </a:r>
            <a:endParaRPr lang="en-US" dirty="0" smtClean="0"/>
          </a:p>
          <a:p>
            <a:endParaRPr lang="en-US" dirty="0" smtClean="0"/>
          </a:p>
          <a:p>
            <a:endParaRPr lang="en-US" dirty="0" smtClean="0"/>
          </a:p>
        </p:txBody>
      </p:sp>
    </p:spTree>
    <p:extLst>
      <p:ext uri="{BB962C8B-B14F-4D97-AF65-F5344CB8AC3E}">
        <p14:creationId xmlns:p14="http://schemas.microsoft.com/office/powerpoint/2010/main" val="8559968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b="1" dirty="0"/>
              <a:t>How does K-NN work</a:t>
            </a:r>
            <a:r>
              <a:rPr lang="en-IN" dirty="0"/>
              <a:t/>
            </a:r>
            <a:br>
              <a:rPr lang="en-IN" dirty="0"/>
            </a:br>
            <a:endParaRPr lang="en-IN" dirty="0"/>
          </a:p>
        </p:txBody>
      </p:sp>
      <p:sp>
        <p:nvSpPr>
          <p:cNvPr id="3" name="Content Placeholder 2"/>
          <p:cNvSpPr>
            <a:spLocks noGrp="1"/>
          </p:cNvSpPr>
          <p:nvPr>
            <p:ph idx="1"/>
          </p:nvPr>
        </p:nvSpPr>
        <p:spPr/>
        <p:txBody>
          <a:bodyPr/>
          <a:lstStyle/>
          <a:p>
            <a:r>
              <a:rPr lang="en-US" b="1" dirty="0"/>
              <a:t>Step-1:</a:t>
            </a:r>
            <a:r>
              <a:rPr lang="en-US" dirty="0"/>
              <a:t> Select the number K of the neighbors</a:t>
            </a:r>
          </a:p>
          <a:p>
            <a:r>
              <a:rPr lang="en-US" b="1" dirty="0"/>
              <a:t>Step-2:</a:t>
            </a:r>
            <a:r>
              <a:rPr lang="en-US" dirty="0"/>
              <a:t> Calculate the Euclidean distance of </a:t>
            </a:r>
            <a:r>
              <a:rPr lang="en-US" b="1" dirty="0"/>
              <a:t>K number of neighbors</a:t>
            </a:r>
            <a:endParaRPr lang="en-US" dirty="0"/>
          </a:p>
          <a:p>
            <a:r>
              <a:rPr lang="en-US" b="1" dirty="0"/>
              <a:t>Step-3:</a:t>
            </a:r>
            <a:r>
              <a:rPr lang="en-US" dirty="0"/>
              <a:t> Take the K nearest neighbors as per the calculated Euclidean distance.</a:t>
            </a:r>
          </a:p>
          <a:p>
            <a:r>
              <a:rPr lang="en-US" b="1" dirty="0"/>
              <a:t>Step-4:</a:t>
            </a:r>
            <a:r>
              <a:rPr lang="en-US" dirty="0"/>
              <a:t> Among these k neighbors, count the number of the data points in each category.</a:t>
            </a:r>
          </a:p>
          <a:p>
            <a:r>
              <a:rPr lang="en-US" b="1" dirty="0"/>
              <a:t>Step-5:</a:t>
            </a:r>
            <a:r>
              <a:rPr lang="en-US" dirty="0"/>
              <a:t> Assign the new data points to that category for which the number of the neighbor is maximum.</a:t>
            </a:r>
          </a:p>
          <a:p>
            <a:r>
              <a:rPr lang="en-US" b="1" dirty="0"/>
              <a:t>Step-6:</a:t>
            </a:r>
            <a:r>
              <a:rPr lang="en-US" dirty="0"/>
              <a:t> Our model is ready.</a:t>
            </a:r>
          </a:p>
          <a:p>
            <a:endParaRPr lang="en-IN" dirty="0"/>
          </a:p>
        </p:txBody>
      </p:sp>
    </p:spTree>
    <p:extLst>
      <p:ext uri="{BB962C8B-B14F-4D97-AF65-F5344CB8AC3E}">
        <p14:creationId xmlns:p14="http://schemas.microsoft.com/office/powerpoint/2010/main" val="1474213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Best K selection</a:t>
            </a:r>
            <a:endParaRPr lang="en-IN" dirty="0"/>
          </a:p>
        </p:txBody>
      </p:sp>
      <p:sp>
        <p:nvSpPr>
          <p:cNvPr id="3" name="Content Placeholder 2"/>
          <p:cNvSpPr>
            <a:spLocks noGrp="1"/>
          </p:cNvSpPr>
          <p:nvPr>
            <p:ph idx="1"/>
          </p:nvPr>
        </p:nvSpPr>
        <p:spPr/>
        <p:txBody>
          <a:bodyPr/>
          <a:lstStyle/>
          <a:p>
            <a:pPr fontAlgn="ctr"/>
            <a:r>
              <a:rPr lang="en-US" dirty="0"/>
              <a:t>There are no pre-defined statistical methods to find the best value of K in the K-nearest neighbors (KNN) algorithm. However, you can try these methods: </a:t>
            </a:r>
          </a:p>
          <a:p>
            <a:r>
              <a:rPr lang="en-US" b="1" dirty="0"/>
              <a:t>Square root method:</a:t>
            </a:r>
            <a:r>
              <a:rPr lang="en-US" dirty="0"/>
              <a:t> Take the square root of the number of samples in the training dataset.</a:t>
            </a:r>
          </a:p>
          <a:p>
            <a:r>
              <a:rPr lang="en-US" b="1" dirty="0"/>
              <a:t>Cross validation method:</a:t>
            </a:r>
            <a:r>
              <a:rPr lang="en-US" dirty="0"/>
              <a:t> Use cross validation to find the optimal value of K.</a:t>
            </a:r>
          </a:p>
          <a:p>
            <a:r>
              <a:rPr lang="en-US" b="1" dirty="0"/>
              <a:t>Error plot or accuracy plot:</a:t>
            </a:r>
            <a:r>
              <a:rPr lang="en-US" dirty="0"/>
              <a:t> Use an error plot or accuracy plot to find the most favorable K value.</a:t>
            </a:r>
          </a:p>
          <a:p>
            <a:r>
              <a:rPr lang="en-US" b="1" dirty="0"/>
              <a:t>Mean error rate:</a:t>
            </a:r>
            <a:r>
              <a:rPr lang="en-US" dirty="0"/>
              <a:t> Take a range of values of k and calculate the mean error rate of all these Ks.</a:t>
            </a:r>
          </a:p>
          <a:p>
            <a:r>
              <a:rPr lang="en-US" dirty="0"/>
              <a:t>A small value of K can lead to unstable decision boundaries. A large value can make it computationally expensive. Data scientists usually choose an odd number if the number of classes is 2</a:t>
            </a:r>
          </a:p>
          <a:p>
            <a:endParaRPr lang="en-IN" dirty="0"/>
          </a:p>
        </p:txBody>
      </p:sp>
    </p:spTree>
    <p:extLst>
      <p:ext uri="{BB962C8B-B14F-4D97-AF65-F5344CB8AC3E}">
        <p14:creationId xmlns:p14="http://schemas.microsoft.com/office/powerpoint/2010/main" val="29061098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Suppose we have a new data point and we need to put it in the required category. Consider the below image:</a:t>
            </a:r>
            <a:endParaRPr lang="en-IN" sz="3600" dirty="0"/>
          </a:p>
        </p:txBody>
      </p:sp>
      <p:pic>
        <p:nvPicPr>
          <p:cNvPr id="3074" name="Picture 2" descr="K-Nearest Neighbor(KNN) Algorithm for Machine Lear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4913" y="1952625"/>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8657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Distance</a:t>
            </a:r>
            <a:endParaRPr lang="en-IN" dirty="0"/>
          </a:p>
        </p:txBody>
      </p:sp>
      <p:sp>
        <p:nvSpPr>
          <p:cNvPr id="3" name="Content Placeholder 2"/>
          <p:cNvSpPr>
            <a:spLocks noGrp="1"/>
          </p:cNvSpPr>
          <p:nvPr>
            <p:ph idx="1"/>
          </p:nvPr>
        </p:nvSpPr>
        <p:spPr/>
        <p:txBody>
          <a:bodyPr/>
          <a:lstStyle/>
          <a:p>
            <a:r>
              <a:rPr lang="en-US" dirty="0"/>
              <a:t>Firstly, we will choose the number of neighbors, so we will choose the k=5.</a:t>
            </a:r>
          </a:p>
          <a:p>
            <a:r>
              <a:rPr lang="en-US" dirty="0"/>
              <a:t>Next, we will calculate the </a:t>
            </a:r>
            <a:r>
              <a:rPr lang="en-US" b="1" dirty="0"/>
              <a:t>Euclidean distance</a:t>
            </a:r>
            <a:r>
              <a:rPr lang="en-US" dirty="0"/>
              <a:t> between the data points. The Euclidean distance is the distance between two points, which we have already studied in geometry. It can be calculated as:</a:t>
            </a:r>
          </a:p>
          <a:p>
            <a:endParaRPr lang="en-IN" dirty="0"/>
          </a:p>
        </p:txBody>
      </p:sp>
      <p:pic>
        <p:nvPicPr>
          <p:cNvPr id="4098" name="Picture 2" descr="K-Nearest Neighbor(KNN) Algorithm for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894" y="2988860"/>
            <a:ext cx="4762500" cy="328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804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Euclidean distance</a:t>
            </a:r>
            <a:br>
              <a:rPr lang="en-IN" b="1" dirty="0"/>
            </a:br>
            <a:endParaRPr lang="en-IN" dirty="0"/>
          </a:p>
        </p:txBody>
      </p:sp>
      <p:pic>
        <p:nvPicPr>
          <p:cNvPr id="1026" name="Picture 2" descr="https://miro.medium.com/v2/resize:fit:700/1*yjxwoNqIwb1fXW26HvK_K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887501"/>
            <a:ext cx="5747875" cy="22663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47875" y="2196240"/>
            <a:ext cx="4628190" cy="1200329"/>
          </a:xfrm>
          <a:prstGeom prst="rect">
            <a:avLst/>
          </a:prstGeom>
          <a:noFill/>
        </p:spPr>
        <p:txBody>
          <a:bodyPr wrap="none" rtlCol="0">
            <a:spAutoFit/>
          </a:bodyPr>
          <a:lstStyle/>
          <a:p>
            <a:r>
              <a:rPr lang="en-US" dirty="0"/>
              <a:t>The equation at the heart of this distance is </a:t>
            </a:r>
            <a:r>
              <a:rPr lang="en-US" dirty="0" smtClean="0"/>
              <a:t>the</a:t>
            </a:r>
          </a:p>
          <a:p>
            <a:r>
              <a:rPr lang="en-US" dirty="0"/>
              <a:t> </a:t>
            </a:r>
            <a:r>
              <a:rPr lang="en-US" i="1" dirty="0"/>
              <a:t>Pythagorean theorem</a:t>
            </a:r>
            <a:r>
              <a:rPr lang="en-US" dirty="0"/>
              <a:t>!: 𝑎2+𝑏2=𝑐2.</a:t>
            </a:r>
          </a:p>
          <a:p>
            <a:r>
              <a:rPr lang="en-US" dirty="0"/>
              <a:t>The formula to calculate Euclidean distance is:</a:t>
            </a:r>
          </a:p>
          <a:p>
            <a:endParaRPr lang="en-IN" dirty="0"/>
          </a:p>
        </p:txBody>
      </p:sp>
      <p:pic>
        <p:nvPicPr>
          <p:cNvPr id="1028" name="Picture 4" descr="https://miro.medium.com/v2/resize:fit:462/1*iOeYwCWRuobMFDm9bReFg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7875" y="3546709"/>
            <a:ext cx="44005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3158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https://www.omnicalculator.com/math/euclidean-distance</a:t>
            </a:r>
          </a:p>
        </p:txBody>
      </p:sp>
      <p:sp>
        <p:nvSpPr>
          <p:cNvPr id="3" name="Content Placeholder 2"/>
          <p:cNvSpPr>
            <a:spLocks noGrp="1"/>
          </p:cNvSpPr>
          <p:nvPr>
            <p:ph idx="1"/>
          </p:nvPr>
        </p:nvSpPr>
        <p:spPr/>
        <p:txBody>
          <a:bodyPr/>
          <a:lstStyle/>
          <a:p>
            <a:r>
              <a:rPr lang="en-US" dirty="0"/>
              <a:t>By calculating the Euclidean distance we got the nearest neighbors, as three nearest neighbors in category A and two nearest neighbors in category B. Consider the below image:</a:t>
            </a:r>
          </a:p>
          <a:p>
            <a:endParaRPr lang="en-IN" dirty="0"/>
          </a:p>
        </p:txBody>
      </p:sp>
      <p:pic>
        <p:nvPicPr>
          <p:cNvPr id="5122" name="Picture 2" descr="K-Nearest Neighbor(KNN) Algorithm for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458" y="2347415"/>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5593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Naive Bayes Classification</a:t>
            </a:r>
            <a:br>
              <a:rPr lang="en-IN" b="1" dirty="0"/>
            </a:br>
            <a:endParaRPr lang="en-IN" dirty="0"/>
          </a:p>
        </p:txBody>
      </p:sp>
      <p:sp>
        <p:nvSpPr>
          <p:cNvPr id="3" name="Content Placeholder 2"/>
          <p:cNvSpPr>
            <a:spLocks noGrp="1"/>
          </p:cNvSpPr>
          <p:nvPr>
            <p:ph idx="1"/>
          </p:nvPr>
        </p:nvSpPr>
        <p:spPr/>
        <p:txBody>
          <a:bodyPr/>
          <a:lstStyle/>
          <a:p>
            <a:r>
              <a:rPr lang="en-US" dirty="0"/>
              <a:t>Suppose you are a product manager, you want to classify customer reviews in positive and negative classes. Or As a loan manager, you want to identify which loan applicants are safe or risky</a:t>
            </a:r>
            <a:r>
              <a:rPr lang="en-US" dirty="0" smtClean="0"/>
              <a:t>?</a:t>
            </a:r>
          </a:p>
          <a:p>
            <a:endParaRPr lang="en-US" dirty="0"/>
          </a:p>
          <a:p>
            <a:endParaRPr lang="en-US" dirty="0" smtClean="0"/>
          </a:p>
          <a:p>
            <a:r>
              <a:rPr lang="en-US" dirty="0" smtClean="0"/>
              <a:t> </a:t>
            </a:r>
            <a:r>
              <a:rPr lang="en-US" dirty="0"/>
              <a:t>As a healthcare analyst, you want to predict which patients can suffer from diabetes disease. All the examples have the same kind of problem to classify reviews, loan applicants, and patients.</a:t>
            </a:r>
            <a:endParaRPr lang="en-IN" dirty="0"/>
          </a:p>
        </p:txBody>
      </p:sp>
    </p:spTree>
    <p:extLst>
      <p:ext uri="{BB962C8B-B14F-4D97-AF65-F5344CB8AC3E}">
        <p14:creationId xmlns:p14="http://schemas.microsoft.com/office/powerpoint/2010/main" val="9478995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Naive Bayes is the most straightforward and fast classification algorithm, which is suitable for a large chunk of data. Naive Bayes classifier is successfully used in various applications such as spam filtering, text classification, sentiment analysis, and recommender systems. It uses Bayes theorem of probability for prediction of unknown class</a:t>
            </a:r>
            <a:endParaRPr lang="en-IN" dirty="0"/>
          </a:p>
        </p:txBody>
      </p:sp>
    </p:spTree>
    <p:extLst>
      <p:ext uri="{BB962C8B-B14F-4D97-AF65-F5344CB8AC3E}">
        <p14:creationId xmlns:p14="http://schemas.microsoft.com/office/powerpoint/2010/main" val="17971597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Naive Bayes Classifier?</a:t>
            </a:r>
            <a:br>
              <a:rPr lang="en-US" b="1" dirty="0"/>
            </a:br>
            <a:endParaRPr lang="en-IN" dirty="0"/>
          </a:p>
        </p:txBody>
      </p:sp>
      <p:sp>
        <p:nvSpPr>
          <p:cNvPr id="3" name="Content Placeholder 2"/>
          <p:cNvSpPr>
            <a:spLocks noGrp="1"/>
          </p:cNvSpPr>
          <p:nvPr>
            <p:ph idx="1"/>
          </p:nvPr>
        </p:nvSpPr>
        <p:spPr/>
        <p:txBody>
          <a:bodyPr/>
          <a:lstStyle/>
          <a:p>
            <a:r>
              <a:rPr lang="en-US" dirty="0"/>
              <a:t>Naive Bayes is a statistical classification technique based on Bayes Theorem. It is one of the simplest supervised learning algorithms. Naive Bayes classifier is the fast, accurate and reliable algorithm. Naive Bayes classifiers have high accuracy and speed on large datasets</a:t>
            </a:r>
            <a:r>
              <a:rPr lang="en-US" dirty="0" smtClean="0"/>
              <a:t>.</a:t>
            </a:r>
          </a:p>
          <a:p>
            <a:endParaRPr lang="en-US" dirty="0"/>
          </a:p>
          <a:p>
            <a:r>
              <a:rPr lang="en-US" dirty="0"/>
              <a:t>Naive Bayes classifier assumes that the effect of a particular feature in a class is independent of other features. For example, a loan applicant is desirable or not depending on his/her income, previous loan and transaction history, age, and location. Even if these features are interdependent, these features are still considered independently. This assumption simplifies computation, and that's why it is considered as naive. This assumption is called class conditional independence.</a:t>
            </a:r>
            <a:endParaRPr lang="en-IN" dirty="0"/>
          </a:p>
        </p:txBody>
      </p:sp>
    </p:spTree>
    <p:extLst>
      <p:ext uri="{BB962C8B-B14F-4D97-AF65-F5344CB8AC3E}">
        <p14:creationId xmlns:p14="http://schemas.microsoft.com/office/powerpoint/2010/main" val="36026572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3318419" y="2064437"/>
            <a:ext cx="2476500" cy="637820"/>
          </a:xfrm>
          <a:prstGeom prst="rect">
            <a:avLst/>
          </a:prstGeom>
        </p:spPr>
      </p:pic>
      <p:sp>
        <p:nvSpPr>
          <p:cNvPr id="6" name="TextBox 5"/>
          <p:cNvSpPr txBox="1"/>
          <p:nvPr/>
        </p:nvSpPr>
        <p:spPr>
          <a:xfrm>
            <a:off x="750627" y="2702257"/>
            <a:ext cx="11109277" cy="2031325"/>
          </a:xfrm>
          <a:prstGeom prst="rect">
            <a:avLst/>
          </a:prstGeom>
          <a:noFill/>
        </p:spPr>
        <p:txBody>
          <a:bodyPr wrap="square" rtlCol="0">
            <a:spAutoFit/>
          </a:bodyPr>
          <a:lstStyle/>
          <a:p>
            <a:r>
              <a:rPr lang="en-US" dirty="0"/>
              <a:t>P(h): the probability of hypothesis h being true (regardless of the data). This is known as the prior probability of h</a:t>
            </a:r>
            <a:r>
              <a:rPr lang="en-US" dirty="0" smtClean="0"/>
              <a:t>.</a:t>
            </a:r>
          </a:p>
          <a:p>
            <a:endParaRPr lang="en-US" dirty="0"/>
          </a:p>
          <a:p>
            <a:r>
              <a:rPr lang="en-US" dirty="0"/>
              <a:t>P(D): the probability of the data (regardless of the hypothesis). This is known as the prior probability</a:t>
            </a:r>
            <a:r>
              <a:rPr lang="en-US" dirty="0" smtClean="0"/>
              <a:t>.</a:t>
            </a:r>
          </a:p>
          <a:p>
            <a:endParaRPr lang="en-US" dirty="0"/>
          </a:p>
          <a:p>
            <a:r>
              <a:rPr lang="en-US" dirty="0"/>
              <a:t>P(</a:t>
            </a:r>
            <a:r>
              <a:rPr lang="en-US" dirty="0" err="1"/>
              <a:t>h|D</a:t>
            </a:r>
            <a:r>
              <a:rPr lang="en-US" dirty="0"/>
              <a:t>): the probability of hypothesis h given the data D. This is known as posterior probability</a:t>
            </a:r>
            <a:r>
              <a:rPr lang="en-US" dirty="0" smtClean="0"/>
              <a:t>.</a:t>
            </a:r>
          </a:p>
          <a:p>
            <a:endParaRPr lang="en-US" dirty="0"/>
          </a:p>
          <a:p>
            <a:r>
              <a:rPr lang="en-US" dirty="0"/>
              <a:t>P(</a:t>
            </a:r>
            <a:r>
              <a:rPr lang="en-US" dirty="0" err="1"/>
              <a:t>D|h</a:t>
            </a:r>
            <a:r>
              <a:rPr lang="en-US" dirty="0"/>
              <a:t>): the probability of data d given that the hypothesis h was true. This is known as posterior probability.</a:t>
            </a:r>
            <a:endParaRPr lang="en-IN" dirty="0"/>
          </a:p>
        </p:txBody>
      </p:sp>
    </p:spTree>
    <p:extLst>
      <p:ext uri="{BB962C8B-B14F-4D97-AF65-F5344CB8AC3E}">
        <p14:creationId xmlns:p14="http://schemas.microsoft.com/office/powerpoint/2010/main" val="34316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Decision </a:t>
            </a:r>
            <a:r>
              <a:rPr lang="en-US" dirty="0" smtClean="0"/>
              <a:t>Tree Overview</a:t>
            </a:r>
            <a:endParaRPr lang="en-IN" dirty="0"/>
          </a:p>
        </p:txBody>
      </p:sp>
      <p:sp>
        <p:nvSpPr>
          <p:cNvPr id="3" name="Content Placeholder 2"/>
          <p:cNvSpPr>
            <a:spLocks noGrp="1"/>
          </p:cNvSpPr>
          <p:nvPr>
            <p:ph idx="1"/>
          </p:nvPr>
        </p:nvSpPr>
        <p:spPr/>
        <p:txBody>
          <a:bodyPr>
            <a:normAutofit/>
          </a:bodyPr>
          <a:lstStyle/>
          <a:p>
            <a:r>
              <a:rPr lang="en-US" dirty="0"/>
              <a:t>Decision Tree is a </a:t>
            </a:r>
            <a:r>
              <a:rPr lang="en-US" b="1" dirty="0"/>
              <a:t>Supervised learning technique </a:t>
            </a:r>
            <a:r>
              <a:rPr lang="en-US" dirty="0"/>
              <a:t>that can be used for both classification and Regression problems, but mostly it is preferred for solving Classification problems. </a:t>
            </a:r>
            <a:endParaRPr lang="en-US" dirty="0" smtClean="0"/>
          </a:p>
          <a:p>
            <a:endParaRPr lang="en-US" dirty="0"/>
          </a:p>
          <a:p>
            <a:r>
              <a:rPr lang="en-US" dirty="0"/>
              <a:t>It is a tree-structured classifier, where</a:t>
            </a:r>
            <a:r>
              <a:rPr lang="en-US" b="1" dirty="0"/>
              <a:t> internal nodes represent the features of a dataset, branches represent the decision rules</a:t>
            </a:r>
            <a:r>
              <a:rPr lang="en-US" dirty="0"/>
              <a:t> and </a:t>
            </a:r>
            <a:r>
              <a:rPr lang="en-US" b="1" dirty="0"/>
              <a:t>each leaf node represents the outcome</a:t>
            </a:r>
            <a:r>
              <a:rPr lang="en-US" b="1" dirty="0" smtClean="0"/>
              <a:t>.</a:t>
            </a:r>
          </a:p>
          <a:p>
            <a:endParaRPr lang="en-US" dirty="0"/>
          </a:p>
          <a:p>
            <a:r>
              <a:rPr lang="en-US" dirty="0"/>
              <a:t>In a Decision tree, there are two nodes, which are the </a:t>
            </a:r>
            <a:r>
              <a:rPr lang="en-US" b="1" dirty="0"/>
              <a:t>Decision Node</a:t>
            </a:r>
            <a:r>
              <a:rPr lang="en-US" dirty="0"/>
              <a:t> and</a:t>
            </a:r>
            <a:r>
              <a:rPr lang="en-US" b="1" dirty="0"/>
              <a:t> Leaf Node.</a:t>
            </a:r>
            <a:r>
              <a:rPr lang="en-US" dirty="0"/>
              <a:t> Decision nodes are used to make any decision and have multiple branches, whereas Leaf nodes are the output of those decisions and do not contain any further branches</a:t>
            </a:r>
            <a:r>
              <a:rPr lang="en-US" dirty="0" smtClean="0"/>
              <a:t>.</a:t>
            </a:r>
          </a:p>
          <a:p>
            <a:endParaRPr lang="en-IN" dirty="0"/>
          </a:p>
        </p:txBody>
      </p:sp>
    </p:spTree>
    <p:extLst>
      <p:ext uri="{BB962C8B-B14F-4D97-AF65-F5344CB8AC3E}">
        <p14:creationId xmlns:p14="http://schemas.microsoft.com/office/powerpoint/2010/main" val="41481031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Naive Bayes Classifier Works?</a:t>
            </a:r>
            <a:br>
              <a:rPr lang="en-US" b="1" dirty="0"/>
            </a:br>
            <a:endParaRPr lang="en-IN" dirty="0"/>
          </a:p>
        </p:txBody>
      </p:sp>
      <p:sp>
        <p:nvSpPr>
          <p:cNvPr id="3" name="Content Placeholder 2"/>
          <p:cNvSpPr>
            <a:spLocks noGrp="1"/>
          </p:cNvSpPr>
          <p:nvPr>
            <p:ph idx="1"/>
          </p:nvPr>
        </p:nvSpPr>
        <p:spPr/>
        <p:txBody>
          <a:bodyPr/>
          <a:lstStyle/>
          <a:p>
            <a:r>
              <a:rPr lang="en-US" dirty="0"/>
              <a:t>Let’s understand the working of Naive Bayes through an example. Given an example of weather conditions and playing sports. You need to calculate the probability of playing sports. Now, you need to classify whether players will play or not, based on the weather condition</a:t>
            </a:r>
            <a:r>
              <a:rPr lang="en-US" dirty="0" smtClean="0"/>
              <a:t>.</a:t>
            </a:r>
          </a:p>
          <a:p>
            <a:endParaRPr lang="en-US" dirty="0"/>
          </a:p>
          <a:p>
            <a:r>
              <a:rPr lang="en-US" b="1" dirty="0"/>
              <a:t>Step 1</a:t>
            </a:r>
            <a:r>
              <a:rPr lang="en-US" dirty="0"/>
              <a:t>: Calculate the prior probability for given class labels</a:t>
            </a:r>
          </a:p>
          <a:p>
            <a:r>
              <a:rPr lang="en-US" b="1" dirty="0"/>
              <a:t>Step 2</a:t>
            </a:r>
            <a:r>
              <a:rPr lang="en-US" dirty="0"/>
              <a:t>: Find Likelihood probability with each attribute for each class</a:t>
            </a:r>
          </a:p>
          <a:p>
            <a:r>
              <a:rPr lang="en-US" b="1" dirty="0"/>
              <a:t>Step 3</a:t>
            </a:r>
            <a:r>
              <a:rPr lang="en-US" dirty="0"/>
              <a:t>: Put these value in Bayes Formula and calculate posterior probability.</a:t>
            </a:r>
          </a:p>
          <a:p>
            <a:r>
              <a:rPr lang="en-US" b="1" dirty="0"/>
              <a:t>Step 4</a:t>
            </a:r>
            <a:r>
              <a:rPr lang="en-US" dirty="0"/>
              <a:t>: See which class has a higher probability, given the input belongs to the higher probability class.</a:t>
            </a:r>
          </a:p>
          <a:p>
            <a:endParaRPr lang="en-IN" dirty="0"/>
          </a:p>
        </p:txBody>
      </p:sp>
    </p:spTree>
    <p:extLst>
      <p:ext uri="{BB962C8B-B14F-4D97-AF65-F5344CB8AC3E}">
        <p14:creationId xmlns:p14="http://schemas.microsoft.com/office/powerpoint/2010/main" val="24279170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 and posterior probability calculation</a:t>
            </a:r>
            <a:endParaRPr lang="en-IN" dirty="0"/>
          </a:p>
        </p:txBody>
      </p:sp>
      <p:sp>
        <p:nvSpPr>
          <p:cNvPr id="3" name="Content Placeholder 2"/>
          <p:cNvSpPr>
            <a:spLocks noGrp="1"/>
          </p:cNvSpPr>
          <p:nvPr>
            <p:ph idx="1"/>
          </p:nvPr>
        </p:nvSpPr>
        <p:spPr/>
        <p:txBody>
          <a:bodyPr/>
          <a:lstStyle/>
          <a:p>
            <a:r>
              <a:rPr lang="en-US" dirty="0"/>
              <a:t>For simplifying prior and posterior probability calculation</a:t>
            </a:r>
            <a:r>
              <a:rPr lang="en-US" dirty="0" smtClean="0"/>
              <a:t>,</a:t>
            </a:r>
          </a:p>
          <a:p>
            <a:r>
              <a:rPr lang="en-US" dirty="0" smtClean="0"/>
              <a:t> </a:t>
            </a:r>
            <a:r>
              <a:rPr lang="en-US" dirty="0"/>
              <a:t>you can use the two tables frequency and likelihood tables</a:t>
            </a:r>
            <a:r>
              <a:rPr lang="en-US" dirty="0" smtClean="0"/>
              <a:t>.</a:t>
            </a:r>
          </a:p>
          <a:p>
            <a:r>
              <a:rPr lang="en-US" dirty="0" smtClean="0"/>
              <a:t> </a:t>
            </a:r>
            <a:r>
              <a:rPr lang="en-US" dirty="0"/>
              <a:t>Both of these tables will help you to calculate the </a:t>
            </a:r>
            <a:r>
              <a:rPr lang="en-US" b="1" dirty="0"/>
              <a:t>prior and posterior probability. </a:t>
            </a:r>
            <a:endParaRPr lang="en-US" b="1" dirty="0" smtClean="0"/>
          </a:p>
          <a:p>
            <a:r>
              <a:rPr lang="en-US" dirty="0" smtClean="0"/>
              <a:t>The </a:t>
            </a:r>
            <a:r>
              <a:rPr lang="en-US" dirty="0"/>
              <a:t>Frequency table contains the occurrence of labels for all features</a:t>
            </a:r>
            <a:r>
              <a:rPr lang="en-US" dirty="0" smtClean="0"/>
              <a:t>.</a:t>
            </a:r>
          </a:p>
          <a:p>
            <a:r>
              <a:rPr lang="en-US" dirty="0" smtClean="0"/>
              <a:t> </a:t>
            </a:r>
            <a:r>
              <a:rPr lang="en-US" dirty="0"/>
              <a:t>There are two likelihood tables. </a:t>
            </a:r>
            <a:endParaRPr lang="en-US" dirty="0" smtClean="0"/>
          </a:p>
          <a:p>
            <a:pPr>
              <a:buFont typeface="Wingdings" panose="05000000000000000000" pitchFamily="2" charset="2"/>
              <a:buChar char="Ø"/>
            </a:pPr>
            <a:r>
              <a:rPr lang="en-US" dirty="0" smtClean="0"/>
              <a:t>Likelihood </a:t>
            </a:r>
            <a:r>
              <a:rPr lang="en-US" dirty="0"/>
              <a:t>Table 1 is showing prior probabilities of labels </a:t>
            </a:r>
            <a:endParaRPr lang="en-US" dirty="0" smtClean="0"/>
          </a:p>
          <a:p>
            <a:pPr marL="0" indent="0">
              <a:buNone/>
            </a:pPr>
            <a:r>
              <a:rPr lang="en-US" dirty="0" smtClean="0"/>
              <a:t>		&amp; </a:t>
            </a:r>
          </a:p>
          <a:p>
            <a:pPr>
              <a:buFont typeface="Wingdings" panose="05000000000000000000" pitchFamily="2" charset="2"/>
              <a:buChar char="Ø"/>
            </a:pPr>
            <a:r>
              <a:rPr lang="en-US" dirty="0" smtClean="0"/>
              <a:t>Likelihood </a:t>
            </a:r>
            <a:r>
              <a:rPr lang="en-US" dirty="0"/>
              <a:t>Table 2 is showing the posterior probability.</a:t>
            </a:r>
            <a:endParaRPr lang="en-IN" dirty="0"/>
          </a:p>
        </p:txBody>
      </p:sp>
    </p:spTree>
    <p:extLst>
      <p:ext uri="{BB962C8B-B14F-4D97-AF65-F5344CB8AC3E}">
        <p14:creationId xmlns:p14="http://schemas.microsoft.com/office/powerpoint/2010/main" val="142328909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05218" y="533512"/>
            <a:ext cx="8867419" cy="4852875"/>
          </a:xfrm>
          <a:prstGeom prst="rect">
            <a:avLst/>
          </a:prstGeom>
        </p:spPr>
      </p:pic>
    </p:spTree>
    <p:extLst>
      <p:ext uri="{BB962C8B-B14F-4D97-AF65-F5344CB8AC3E}">
        <p14:creationId xmlns:p14="http://schemas.microsoft.com/office/powerpoint/2010/main" val="32564245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suppose you want to calculate the probability of playing when the weather is overcast.</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Probability of playing:</a:t>
            </a:r>
            <a:endParaRPr lang="en-US" dirty="0"/>
          </a:p>
          <a:p>
            <a:r>
              <a:rPr lang="en-US" i="1" dirty="0"/>
              <a:t>P(Yes | Overcast) = P(Overcast | Yes) </a:t>
            </a:r>
            <a:r>
              <a:rPr lang="en-US" dirty="0"/>
              <a:t>P(Yes) / P (Overcast) .....................(1)</a:t>
            </a:r>
          </a:p>
          <a:p>
            <a:r>
              <a:rPr lang="en-US" dirty="0"/>
              <a:t>Calculate Prior Probabilities:</a:t>
            </a:r>
          </a:p>
          <a:p>
            <a:r>
              <a:rPr lang="en-US" dirty="0"/>
              <a:t>P(Overcast) = 4/14 = 0.29</a:t>
            </a:r>
          </a:p>
          <a:p>
            <a:r>
              <a:rPr lang="en-US" dirty="0"/>
              <a:t>P(Yes)= 9/14 = 0.64</a:t>
            </a:r>
          </a:p>
          <a:p>
            <a:r>
              <a:rPr lang="en-US" dirty="0"/>
              <a:t> Calculate Posterior Probabilities:</a:t>
            </a:r>
          </a:p>
          <a:p>
            <a:r>
              <a:rPr lang="en-US" dirty="0"/>
              <a:t>P(Overcast |Yes) = 4/9 = 0.44</a:t>
            </a:r>
          </a:p>
          <a:p>
            <a:r>
              <a:rPr lang="en-US" dirty="0"/>
              <a:t> Put Prior and Posterior probabilities in equation (1)</a:t>
            </a:r>
          </a:p>
          <a:p>
            <a:r>
              <a:rPr lang="en-US" dirty="0"/>
              <a:t>P (Yes | Overcast) = 0.44 * 0.64 / 0.29 = 0.98(Higher)</a:t>
            </a:r>
          </a:p>
          <a:p>
            <a:r>
              <a:rPr lang="en-US" dirty="0"/>
              <a:t>Similarly, you can calculate the probability of not playing:</a:t>
            </a:r>
          </a:p>
          <a:p>
            <a:endParaRPr lang="en-IN" dirty="0"/>
          </a:p>
        </p:txBody>
      </p:sp>
    </p:spTree>
    <p:extLst>
      <p:ext uri="{BB962C8B-B14F-4D97-AF65-F5344CB8AC3E}">
        <p14:creationId xmlns:p14="http://schemas.microsoft.com/office/powerpoint/2010/main" val="29915921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a:t>Probability of not playing:</a:t>
            </a:r>
            <a:endParaRPr lang="en-US" dirty="0"/>
          </a:p>
          <a:p>
            <a:r>
              <a:rPr lang="en-US" i="1" dirty="0"/>
              <a:t>P(No | Overcast) = P(Overcast | No) </a:t>
            </a:r>
            <a:r>
              <a:rPr lang="en-US" dirty="0"/>
              <a:t>P(No) / P (Overcast) .....................(2)</a:t>
            </a:r>
          </a:p>
          <a:p>
            <a:r>
              <a:rPr lang="en-US" dirty="0"/>
              <a:t>Calculate Prior Probabilities:</a:t>
            </a:r>
          </a:p>
          <a:p>
            <a:r>
              <a:rPr lang="en-US" dirty="0"/>
              <a:t>P(Overcast) = 4/14 = 0.29</a:t>
            </a:r>
          </a:p>
          <a:p>
            <a:r>
              <a:rPr lang="en-US" dirty="0"/>
              <a:t>P(No)= 5/14 = 0.36</a:t>
            </a:r>
          </a:p>
          <a:p>
            <a:r>
              <a:rPr lang="en-US" dirty="0"/>
              <a:t> Calculate Posterior Probabilities:</a:t>
            </a:r>
          </a:p>
          <a:p>
            <a:r>
              <a:rPr lang="en-US" dirty="0"/>
              <a:t>P(Overcast |No) = 0/9 = 0</a:t>
            </a:r>
          </a:p>
          <a:p>
            <a:r>
              <a:rPr lang="en-US" dirty="0"/>
              <a:t> Put Prior and Posterior probabilities in equation (2)</a:t>
            </a:r>
          </a:p>
          <a:p>
            <a:r>
              <a:rPr lang="en-US" dirty="0"/>
              <a:t>P (No | Overcast) = 0 * 0.36 / 0.29 = 0</a:t>
            </a:r>
          </a:p>
          <a:p>
            <a:r>
              <a:rPr lang="en-US" i="1" dirty="0"/>
              <a:t>The probability of a 'Yes' class is higher. So you can determine here if the weather is overcast than players will play the sport.</a:t>
            </a:r>
            <a:endParaRPr lang="en-US" dirty="0"/>
          </a:p>
          <a:p>
            <a:endParaRPr lang="en-IN" dirty="0"/>
          </a:p>
        </p:txBody>
      </p:sp>
    </p:spTree>
    <p:extLst>
      <p:ext uri="{BB962C8B-B14F-4D97-AF65-F5344CB8AC3E}">
        <p14:creationId xmlns:p14="http://schemas.microsoft.com/office/powerpoint/2010/main" val="14451032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Second Approach (In case of multiple features)</a:t>
            </a:r>
            <a:br>
              <a:rPr lang="en-US" b="1" dirty="0"/>
            </a:br>
            <a:r>
              <a:rPr lang="en-US" dirty="0"/>
              <a:t/>
            </a:r>
            <a:br>
              <a:rPr lang="en-US" dirty="0"/>
            </a:br>
            <a:endParaRPr lang="en-IN" dirty="0"/>
          </a:p>
        </p:txBody>
      </p:sp>
      <p:pic>
        <p:nvPicPr>
          <p:cNvPr id="5" name="Content Placeholder 4"/>
          <p:cNvPicPr>
            <a:picLocks noGrp="1" noChangeAspect="1"/>
          </p:cNvPicPr>
          <p:nvPr>
            <p:ph idx="1"/>
          </p:nvPr>
        </p:nvPicPr>
        <p:blipFill>
          <a:blip r:embed="rId2"/>
          <a:stretch>
            <a:fillRect/>
          </a:stretch>
        </p:blipFill>
        <p:spPr>
          <a:xfrm>
            <a:off x="1097280" y="617965"/>
            <a:ext cx="9657156" cy="6209050"/>
          </a:xfrm>
          <a:prstGeom prst="rect">
            <a:avLst/>
          </a:prstGeom>
        </p:spPr>
      </p:pic>
    </p:spTree>
    <p:extLst>
      <p:ext uri="{BB962C8B-B14F-4D97-AF65-F5344CB8AC3E}">
        <p14:creationId xmlns:p14="http://schemas.microsoft.com/office/powerpoint/2010/main" val="321829585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Now suppose you want to calculate the probability of playing when the weather is overcast, and the temperature is mild.</a:t>
            </a:r>
          </a:p>
          <a:p>
            <a:r>
              <a:rPr lang="en-IN" b="1" dirty="0"/>
              <a:t>Probability of playing:</a:t>
            </a:r>
            <a:endParaRPr lang="en-IN" dirty="0"/>
          </a:p>
          <a:p>
            <a:r>
              <a:rPr lang="en-IN" i="1" dirty="0"/>
              <a:t>P(Play= Yes | Weather=Overcast, Temp=Mild) = P(Weather=Overcast, Temp=Mild | Play= Yes)</a:t>
            </a:r>
            <a:r>
              <a:rPr lang="en-IN" dirty="0"/>
              <a:t>P(Play=Yes) ..........(1)</a:t>
            </a:r>
          </a:p>
          <a:p>
            <a:r>
              <a:rPr lang="en-IN" i="1" dirty="0"/>
              <a:t>P(Weather=Overcast, Temp=Mild | Play= Yes)= P(Overcast |Yes)</a:t>
            </a:r>
            <a:r>
              <a:rPr lang="en-IN" dirty="0"/>
              <a:t> P(Mild |Yes) ………..(2)</a:t>
            </a:r>
          </a:p>
          <a:p>
            <a:r>
              <a:rPr lang="en-IN" dirty="0"/>
              <a:t>Calculate Prior Probabilities: P(Yes)= 9/14 = 0.64</a:t>
            </a:r>
          </a:p>
          <a:p>
            <a:r>
              <a:rPr lang="en-IN" dirty="0"/>
              <a:t>Calculate Posterior Probabilities: P(Overcast |Yes) = 4/9 = 0.44 P(Mild |Yes) = 4/9 = 0.44</a:t>
            </a:r>
          </a:p>
          <a:p>
            <a:r>
              <a:rPr lang="en-IN" dirty="0"/>
              <a:t>Put Posterior probabilities in equation (2) P(Weather=Overcast, Temp=Mild | Play= Yes) = 0.44 * 0.44 = 0.1936(Higher)</a:t>
            </a:r>
          </a:p>
          <a:p>
            <a:r>
              <a:rPr lang="en-IN" dirty="0"/>
              <a:t>Put Prior and Posterior probabilities in equation (1) P(Play= Yes | Weather=Overcast, Temp=Mild) = 0.1936*0.64 = 0.124</a:t>
            </a:r>
          </a:p>
          <a:p>
            <a:endParaRPr lang="en-IN" dirty="0"/>
          </a:p>
        </p:txBody>
      </p:sp>
    </p:spTree>
    <p:extLst>
      <p:ext uri="{BB962C8B-B14F-4D97-AF65-F5344CB8AC3E}">
        <p14:creationId xmlns:p14="http://schemas.microsoft.com/office/powerpoint/2010/main" val="40458859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Probability of not playing:</a:t>
            </a:r>
            <a:r>
              <a:rPr lang="en-US" dirty="0"/>
              <a:t/>
            </a:r>
            <a:br>
              <a:rPr lang="en-US" dirty="0"/>
            </a:br>
            <a:endParaRPr lang="en-IN" dirty="0"/>
          </a:p>
        </p:txBody>
      </p:sp>
      <p:sp>
        <p:nvSpPr>
          <p:cNvPr id="3" name="Content Placeholder 2"/>
          <p:cNvSpPr>
            <a:spLocks noGrp="1"/>
          </p:cNvSpPr>
          <p:nvPr>
            <p:ph idx="1"/>
          </p:nvPr>
        </p:nvSpPr>
        <p:spPr/>
        <p:txBody>
          <a:bodyPr>
            <a:normAutofit fontScale="85000" lnSpcReduction="10000"/>
          </a:bodyPr>
          <a:lstStyle/>
          <a:p>
            <a:r>
              <a:rPr lang="en-US" i="1" dirty="0" smtClean="0"/>
              <a:t>P(Play</a:t>
            </a:r>
            <a:r>
              <a:rPr lang="en-US" i="1" dirty="0"/>
              <a:t>= No | Weather=Overcast, Temp=Mild) = P(Weather=Overcast, Temp=Mild | Play= No)</a:t>
            </a:r>
            <a:r>
              <a:rPr lang="en-US" dirty="0"/>
              <a:t>P(Play=No) ..........(3)</a:t>
            </a:r>
          </a:p>
          <a:p>
            <a:r>
              <a:rPr lang="en-US" i="1" dirty="0"/>
              <a:t>P(Weather=Overcast, Temp=Mild | Play= No)= P(Weather=Overcast |Play=No)</a:t>
            </a:r>
            <a:r>
              <a:rPr lang="en-US" dirty="0"/>
              <a:t> P(Temp=Mild | Play=No) ………..(4)</a:t>
            </a:r>
          </a:p>
          <a:p>
            <a:r>
              <a:rPr lang="en-US" dirty="0"/>
              <a:t>Calculate Prior Probabilities: P(No)= 5/14 = 0.36</a:t>
            </a:r>
          </a:p>
          <a:p>
            <a:r>
              <a:rPr lang="en-US" dirty="0"/>
              <a:t>Calculate Posterior Probabilities: P(Weather=Overcast |Play=No) = 0/9 = 0 P(Temp=Mild | Play=No)=2/5=0.4</a:t>
            </a:r>
          </a:p>
          <a:p>
            <a:r>
              <a:rPr lang="en-US" dirty="0"/>
              <a:t>Put posterior probabilities in equation </a:t>
            </a:r>
            <a:endParaRPr lang="en-US" dirty="0" smtClean="0"/>
          </a:p>
          <a:p>
            <a:r>
              <a:rPr lang="en-US" dirty="0" smtClean="0"/>
              <a:t>(</a:t>
            </a:r>
            <a:r>
              <a:rPr lang="en-US" dirty="0"/>
              <a:t>4) P(Weather=Overcast, Temp=Mild | Play= No) = 0 * 0.4= 0</a:t>
            </a:r>
          </a:p>
          <a:p>
            <a:r>
              <a:rPr lang="en-US" dirty="0"/>
              <a:t>Put prior and posterior probabilities in </a:t>
            </a:r>
            <a:r>
              <a:rPr lang="en-US" dirty="0" smtClean="0"/>
              <a:t>equation</a:t>
            </a:r>
          </a:p>
          <a:p>
            <a:pPr marL="0" indent="0">
              <a:buNone/>
            </a:pPr>
            <a:r>
              <a:rPr lang="en-US" dirty="0" smtClean="0"/>
              <a:t> </a:t>
            </a:r>
            <a:r>
              <a:rPr lang="en-US" dirty="0"/>
              <a:t>(3) P(Play= No | Weather=Overcast, Temp=Mild) = 0*0.36=0</a:t>
            </a:r>
          </a:p>
          <a:p>
            <a:r>
              <a:rPr lang="en-US" i="1" dirty="0"/>
              <a:t>The probability of a 'Yes' class is higher. So you can say here that if the weather is overcast than players will play the sport.</a:t>
            </a:r>
            <a:endParaRPr lang="en-US" dirty="0"/>
          </a:p>
          <a:p>
            <a:endParaRPr lang="en-IN" dirty="0"/>
          </a:p>
        </p:txBody>
      </p:sp>
    </p:spTree>
    <p:extLst>
      <p:ext uri="{BB962C8B-B14F-4D97-AF65-F5344CB8AC3E}">
        <p14:creationId xmlns:p14="http://schemas.microsoft.com/office/powerpoint/2010/main" val="13136747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Support Vector Machine Algorithm</a:t>
            </a:r>
            <a:br>
              <a:rPr lang="en-IN" dirty="0"/>
            </a:br>
            <a:endParaRPr lang="en-IN" dirty="0"/>
          </a:p>
        </p:txBody>
      </p:sp>
      <p:sp>
        <p:nvSpPr>
          <p:cNvPr id="3" name="Content Placeholder 2"/>
          <p:cNvSpPr>
            <a:spLocks noGrp="1"/>
          </p:cNvSpPr>
          <p:nvPr>
            <p:ph idx="1"/>
          </p:nvPr>
        </p:nvSpPr>
        <p:spPr/>
        <p:txBody>
          <a:bodyPr/>
          <a:lstStyle/>
          <a:p>
            <a:r>
              <a:rPr lang="en-US" dirty="0"/>
              <a:t>Support Vector Machine or SVM is one of the most popular Supervised Learning algorithms, which is used for Classification as well as Regression problems. However, primarily, it is used for Classification problems in Machine Learning</a:t>
            </a:r>
            <a:r>
              <a:rPr lang="en-US" dirty="0" smtClean="0"/>
              <a:t>.</a:t>
            </a:r>
          </a:p>
          <a:p>
            <a:endParaRPr lang="en-US" dirty="0"/>
          </a:p>
          <a:p>
            <a:endParaRPr lang="en-US" dirty="0" smtClean="0"/>
          </a:p>
          <a:p>
            <a:r>
              <a:rPr lang="en-US" dirty="0"/>
              <a:t>The goal of the SVM algorithm is to create the best line or decision boundary that can segregate n-dimensional space into classes so that we can easily put the new data point in the correct category in the future. </a:t>
            </a:r>
            <a:r>
              <a:rPr lang="en-US" b="1" dirty="0"/>
              <a:t>This best decision boundary is called a </a:t>
            </a:r>
            <a:r>
              <a:rPr lang="en-US" b="1" dirty="0" err="1"/>
              <a:t>hyperplane</a:t>
            </a:r>
            <a:r>
              <a:rPr lang="en-US" b="1" dirty="0"/>
              <a:t>.</a:t>
            </a:r>
          </a:p>
          <a:p>
            <a:r>
              <a:rPr lang="en-US" dirty="0"/>
              <a:t/>
            </a:r>
            <a:br>
              <a:rPr lang="en-US" dirty="0"/>
            </a:br>
            <a:endParaRPr lang="en-IN" dirty="0"/>
          </a:p>
        </p:txBody>
      </p:sp>
    </p:spTree>
    <p:extLst>
      <p:ext uri="{BB962C8B-B14F-4D97-AF65-F5344CB8AC3E}">
        <p14:creationId xmlns:p14="http://schemas.microsoft.com/office/powerpoint/2010/main" val="16133893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hyperplane</a:t>
            </a:r>
            <a:endParaRPr lang="en-IN" dirty="0"/>
          </a:p>
        </p:txBody>
      </p:sp>
      <p:sp>
        <p:nvSpPr>
          <p:cNvPr id="3" name="Content Placeholder 2"/>
          <p:cNvSpPr>
            <a:spLocks noGrp="1"/>
          </p:cNvSpPr>
          <p:nvPr>
            <p:ph idx="1"/>
          </p:nvPr>
        </p:nvSpPr>
        <p:spPr/>
        <p:txBody>
          <a:bodyPr/>
          <a:lstStyle/>
          <a:p>
            <a:r>
              <a:rPr lang="en-US" dirty="0"/>
              <a:t>SVM chooses the extreme points/vectors that help in creating the </a:t>
            </a:r>
            <a:r>
              <a:rPr lang="en-US" dirty="0" err="1"/>
              <a:t>hyperplane</a:t>
            </a:r>
            <a:r>
              <a:rPr lang="en-US" dirty="0"/>
              <a:t>. These extreme cases are called as support vectors, and hence algorithm is termed as Support Vector Machine. Consider the below diagram in which there are two different categories that are classified using a decision boundary or </a:t>
            </a:r>
            <a:r>
              <a:rPr lang="en-US" dirty="0" err="1" smtClean="0"/>
              <a:t>hyperplane</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4889879" y="3084394"/>
            <a:ext cx="4950726" cy="3300484"/>
          </a:xfrm>
          <a:prstGeom prst="rect">
            <a:avLst/>
          </a:prstGeom>
        </p:spPr>
      </p:pic>
    </p:spTree>
    <p:extLst>
      <p:ext uri="{BB962C8B-B14F-4D97-AF65-F5344CB8AC3E}">
        <p14:creationId xmlns:p14="http://schemas.microsoft.com/office/powerpoint/2010/main" val="4289615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Overview</a:t>
            </a:r>
            <a:endParaRPr lang="en-IN" dirty="0"/>
          </a:p>
        </p:txBody>
      </p:sp>
      <p:sp>
        <p:nvSpPr>
          <p:cNvPr id="3" name="Content Placeholder 2"/>
          <p:cNvSpPr>
            <a:spLocks noGrp="1"/>
          </p:cNvSpPr>
          <p:nvPr>
            <p:ph idx="1"/>
          </p:nvPr>
        </p:nvSpPr>
        <p:spPr/>
        <p:txBody>
          <a:bodyPr>
            <a:normAutofit/>
          </a:bodyPr>
          <a:lstStyle/>
          <a:p>
            <a:r>
              <a:rPr lang="en-US" dirty="0"/>
              <a:t>The decisions or the test are performed on the basis of features of the given dataset.</a:t>
            </a:r>
          </a:p>
          <a:p>
            <a:r>
              <a:rPr lang="en-US" b="1" i="1" dirty="0"/>
              <a:t>It is a graphical representation for getting all the possible solutions to a problem/decision based on given conditions.</a:t>
            </a:r>
            <a:endParaRPr lang="en-US" dirty="0"/>
          </a:p>
          <a:p>
            <a:r>
              <a:rPr lang="en-US" dirty="0"/>
              <a:t>It is called a decision tree because, similar to a tree, it starts with the root node, which expands on further branches and constructs a tree-like structure.</a:t>
            </a:r>
          </a:p>
          <a:p>
            <a:r>
              <a:rPr lang="en-US" dirty="0"/>
              <a:t>In order to build a tree, we use the </a:t>
            </a:r>
            <a:r>
              <a:rPr lang="en-US" b="1" dirty="0"/>
              <a:t>CART algorithm,</a:t>
            </a:r>
            <a:r>
              <a:rPr lang="en-US" dirty="0"/>
              <a:t> which stands for </a:t>
            </a:r>
            <a:r>
              <a:rPr lang="en-US" b="1" dirty="0"/>
              <a:t>Classification and Regression Tree algorithm.</a:t>
            </a:r>
            <a:endParaRPr lang="en-US" dirty="0"/>
          </a:p>
          <a:p>
            <a:r>
              <a:rPr lang="en-US" dirty="0"/>
              <a:t>A decision tree simply asks a question, and based on the answer (Yes/No), it further split the tree into </a:t>
            </a:r>
            <a:r>
              <a:rPr lang="en-US" dirty="0" err="1"/>
              <a:t>subtrees</a:t>
            </a:r>
            <a:r>
              <a:rPr lang="en-US" dirty="0"/>
              <a:t>.</a:t>
            </a:r>
          </a:p>
          <a:p>
            <a:endParaRPr lang="en-IN" dirty="0"/>
          </a:p>
        </p:txBody>
      </p:sp>
    </p:spTree>
    <p:extLst>
      <p:ext uri="{BB962C8B-B14F-4D97-AF65-F5344CB8AC3E}">
        <p14:creationId xmlns:p14="http://schemas.microsoft.com/office/powerpoint/2010/main" val="22660439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r>
              <a:rPr lang="en-US" dirty="0" smtClean="0"/>
              <a:t>SVM </a:t>
            </a:r>
            <a:r>
              <a:rPr lang="en-US" dirty="0"/>
              <a:t>can be understood with the example that we have used in the KNN classifier. Suppose we see a strange cat that also has some features of dogs, so if we want a model that can accurately identify whether it is a cat or dog, so such a model can be created by using the SVM algorithm. We will first train our model with lots of images of cats and dogs so that it can learn about different features of cats and dogs, and then we test it with this strange creature</a:t>
            </a:r>
            <a:r>
              <a:rPr lang="en-US" dirty="0" smtClean="0"/>
              <a:t>.</a:t>
            </a:r>
          </a:p>
          <a:p>
            <a:endParaRPr lang="en-US" dirty="0"/>
          </a:p>
          <a:p>
            <a:r>
              <a:rPr lang="en-US" dirty="0" smtClean="0"/>
              <a:t> </a:t>
            </a:r>
            <a:r>
              <a:rPr lang="en-US" dirty="0"/>
              <a:t>So as support vector creates a decision boundary between these two data (cat and dog) and choose extreme cases (support vectors), it will see the extreme case of cat and dog. On the basis of the support vectors, it will classify it as a cat. Consider the below diagram:</a:t>
            </a:r>
            <a:endParaRPr lang="en-IN" dirty="0"/>
          </a:p>
        </p:txBody>
      </p:sp>
    </p:spTree>
    <p:extLst>
      <p:ext uri="{BB962C8B-B14F-4D97-AF65-F5344CB8AC3E}">
        <p14:creationId xmlns:p14="http://schemas.microsoft.com/office/powerpoint/2010/main" val="37987178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445" y="907575"/>
            <a:ext cx="6585045" cy="39510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19618" y="375312"/>
            <a:ext cx="8828635" cy="369332"/>
          </a:xfrm>
          <a:prstGeom prst="rect">
            <a:avLst/>
          </a:prstGeom>
          <a:noFill/>
        </p:spPr>
        <p:txBody>
          <a:bodyPr wrap="none" rtlCol="0">
            <a:spAutoFit/>
          </a:bodyPr>
          <a:lstStyle/>
          <a:p>
            <a:r>
              <a:rPr lang="en-US" dirty="0"/>
              <a:t>SVM algorithm can be used for </a:t>
            </a:r>
            <a:r>
              <a:rPr lang="en-US" b="1" dirty="0"/>
              <a:t>Face detection, image classification, text categorization,</a:t>
            </a:r>
            <a:r>
              <a:rPr lang="en-US" dirty="0"/>
              <a:t> etc.</a:t>
            </a:r>
            <a:endParaRPr lang="en-IN" dirty="0"/>
          </a:p>
        </p:txBody>
      </p:sp>
    </p:spTree>
    <p:extLst>
      <p:ext uri="{BB962C8B-B14F-4D97-AF65-F5344CB8AC3E}">
        <p14:creationId xmlns:p14="http://schemas.microsoft.com/office/powerpoint/2010/main" val="20172233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SVM</a:t>
            </a:r>
            <a:br>
              <a:rPr lang="en-IN" dirty="0"/>
            </a:br>
            <a:endParaRPr lang="en-IN" dirty="0"/>
          </a:p>
        </p:txBody>
      </p:sp>
      <p:sp>
        <p:nvSpPr>
          <p:cNvPr id="3" name="Content Placeholder 2"/>
          <p:cNvSpPr>
            <a:spLocks noGrp="1"/>
          </p:cNvSpPr>
          <p:nvPr>
            <p:ph idx="1"/>
          </p:nvPr>
        </p:nvSpPr>
        <p:spPr/>
        <p:txBody>
          <a:bodyPr/>
          <a:lstStyle/>
          <a:p>
            <a:r>
              <a:rPr lang="en-US" b="1" dirty="0"/>
              <a:t>Linear SVM:</a:t>
            </a:r>
            <a:r>
              <a:rPr lang="en-US" dirty="0"/>
              <a:t> Linear SVM is used for linearly separable data, which means if a dataset can be classified into two classes by using a single straight line, then such data is termed as linearly separable data, and classifier is used called as Linear SVM classifier.</a:t>
            </a:r>
          </a:p>
          <a:p>
            <a:r>
              <a:rPr lang="en-US" b="1" dirty="0"/>
              <a:t>Non-linear SVM:</a:t>
            </a:r>
            <a:r>
              <a:rPr lang="en-US" dirty="0"/>
              <a:t> Non-Linear SVM is used for non-linearly separated data, which means if a dataset cannot be classified by using a straight line, then such data is termed as non-linear data and classifier used is called as Non-linear SVM classifier.</a:t>
            </a:r>
          </a:p>
          <a:p>
            <a:endParaRPr lang="en-IN" dirty="0"/>
          </a:p>
        </p:txBody>
      </p:sp>
    </p:spTree>
    <p:extLst>
      <p:ext uri="{BB962C8B-B14F-4D97-AF65-F5344CB8AC3E}">
        <p14:creationId xmlns:p14="http://schemas.microsoft.com/office/powerpoint/2010/main" val="17900174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Hyperplane</a:t>
            </a:r>
            <a:r>
              <a:rPr lang="en-US" dirty="0"/>
              <a:t> and Support Vectors in the SVM algorithm:</a:t>
            </a:r>
            <a:br>
              <a:rPr lang="en-US" dirty="0"/>
            </a:br>
            <a:endParaRPr lang="en-IN" dirty="0"/>
          </a:p>
        </p:txBody>
      </p:sp>
      <p:sp>
        <p:nvSpPr>
          <p:cNvPr id="3" name="Content Placeholder 2"/>
          <p:cNvSpPr>
            <a:spLocks noGrp="1"/>
          </p:cNvSpPr>
          <p:nvPr>
            <p:ph idx="1"/>
          </p:nvPr>
        </p:nvSpPr>
        <p:spPr/>
        <p:txBody>
          <a:bodyPr/>
          <a:lstStyle/>
          <a:p>
            <a:r>
              <a:rPr lang="en-US" b="1" dirty="0" err="1" smtClean="0"/>
              <a:t>Hyperplane</a:t>
            </a:r>
            <a:r>
              <a:rPr lang="en-US" b="1" dirty="0"/>
              <a:t>:</a:t>
            </a:r>
            <a:r>
              <a:rPr lang="en-US" dirty="0"/>
              <a:t> There can be multiple lines/decision boundaries to segregate the classes in n-dimensional space, but we need to find out the best decision boundary that helps to classify the data points. This best boundary is known as the </a:t>
            </a:r>
            <a:r>
              <a:rPr lang="en-US" dirty="0" err="1"/>
              <a:t>hyperplane</a:t>
            </a:r>
            <a:r>
              <a:rPr lang="en-US" dirty="0"/>
              <a:t> of SVM.</a:t>
            </a:r>
          </a:p>
          <a:p>
            <a:r>
              <a:rPr lang="en-US" dirty="0"/>
              <a:t>The dimensions of the </a:t>
            </a:r>
            <a:r>
              <a:rPr lang="en-US" dirty="0" err="1"/>
              <a:t>hyperplane</a:t>
            </a:r>
            <a:r>
              <a:rPr lang="en-US" dirty="0"/>
              <a:t> depend on the features present in the dataset, which means if there are 2 features (as shown in image), then </a:t>
            </a:r>
            <a:r>
              <a:rPr lang="en-US" dirty="0" err="1"/>
              <a:t>hyperplane</a:t>
            </a:r>
            <a:r>
              <a:rPr lang="en-US" dirty="0"/>
              <a:t> will be a straight line. And if there are 3 features, then </a:t>
            </a:r>
            <a:r>
              <a:rPr lang="en-US" dirty="0" err="1"/>
              <a:t>hyperplane</a:t>
            </a:r>
            <a:r>
              <a:rPr lang="en-US" dirty="0"/>
              <a:t> will be a 2-dimension plane.</a:t>
            </a:r>
          </a:p>
          <a:p>
            <a:r>
              <a:rPr lang="en-US" dirty="0"/>
              <a:t>We always create a </a:t>
            </a:r>
            <a:r>
              <a:rPr lang="en-US" dirty="0" err="1"/>
              <a:t>hyperplane</a:t>
            </a:r>
            <a:r>
              <a:rPr lang="en-US" dirty="0"/>
              <a:t> that has a maximum margin, which means the maximum distance between the data points.</a:t>
            </a:r>
          </a:p>
          <a:p>
            <a:endParaRPr lang="en-IN" dirty="0"/>
          </a:p>
        </p:txBody>
      </p:sp>
    </p:spTree>
    <p:extLst>
      <p:ext uri="{BB962C8B-B14F-4D97-AF65-F5344CB8AC3E}">
        <p14:creationId xmlns:p14="http://schemas.microsoft.com/office/powerpoint/2010/main" val="1582330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How Does a Support Vector Machine / SVM Work?</a:t>
            </a:r>
            <a:br>
              <a:rPr lang="en-US" sz="3600" dirty="0"/>
            </a:br>
            <a:r>
              <a:rPr lang="en-US" dirty="0"/>
              <a:t/>
            </a:r>
            <a:br>
              <a:rPr lang="en-US" dirty="0"/>
            </a:br>
            <a:endParaRPr lang="en-IN" dirty="0"/>
          </a:p>
        </p:txBody>
      </p:sp>
      <p:sp>
        <p:nvSpPr>
          <p:cNvPr id="3" name="Content Placeholder 2"/>
          <p:cNvSpPr>
            <a:spLocks noGrp="1"/>
          </p:cNvSpPr>
          <p:nvPr>
            <p:ph idx="1"/>
          </p:nvPr>
        </p:nvSpPr>
        <p:spPr/>
        <p:txBody>
          <a:bodyPr/>
          <a:lstStyle/>
          <a:p>
            <a:r>
              <a:rPr lang="en-US" b="1" dirty="0"/>
              <a:t>Identify the right hyper-plane (Scenario-1): </a:t>
            </a:r>
            <a:r>
              <a:rPr lang="en-US" dirty="0"/>
              <a:t>Here, we have three hyper-planes (A, B, and C). Now, identify the right hyper-plane to classify stars and circles.</a:t>
            </a:r>
          </a:p>
          <a:p>
            <a:endParaRPr lang="en-IN" dirty="0"/>
          </a:p>
        </p:txBody>
      </p:sp>
      <p:pic>
        <p:nvPicPr>
          <p:cNvPr id="2050" name="Picture 2" descr="three hyper planes_1 | sv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8650" y="2974666"/>
            <a:ext cx="4638675" cy="32766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87325" y="3111690"/>
            <a:ext cx="4285660" cy="1754326"/>
          </a:xfrm>
          <a:prstGeom prst="rect">
            <a:avLst/>
          </a:prstGeom>
          <a:noFill/>
        </p:spPr>
        <p:txBody>
          <a:bodyPr wrap="none" rtlCol="0">
            <a:spAutoFit/>
          </a:bodyPr>
          <a:lstStyle/>
          <a:p>
            <a:r>
              <a:rPr lang="en-US" dirty="0"/>
              <a:t>You need to remember a thumb rule </a:t>
            </a:r>
            <a:r>
              <a:rPr lang="en-US" dirty="0" smtClean="0"/>
              <a:t>to</a:t>
            </a:r>
          </a:p>
          <a:p>
            <a:r>
              <a:rPr lang="en-US" dirty="0" smtClean="0"/>
              <a:t> </a:t>
            </a:r>
            <a:r>
              <a:rPr lang="en-US" dirty="0"/>
              <a:t>identify the right hyper-plane: “Select </a:t>
            </a:r>
            <a:r>
              <a:rPr lang="en-US" dirty="0" smtClean="0"/>
              <a:t>the</a:t>
            </a:r>
          </a:p>
          <a:p>
            <a:r>
              <a:rPr lang="en-US" dirty="0" smtClean="0"/>
              <a:t> </a:t>
            </a:r>
            <a:r>
              <a:rPr lang="en-US" dirty="0"/>
              <a:t>hyper-plane which segregates the two </a:t>
            </a:r>
            <a:endParaRPr lang="en-US" dirty="0" smtClean="0"/>
          </a:p>
          <a:p>
            <a:r>
              <a:rPr lang="en-US" dirty="0" smtClean="0"/>
              <a:t>classes </a:t>
            </a:r>
            <a:r>
              <a:rPr lang="en-US" dirty="0"/>
              <a:t>better.” In this scenario, </a:t>
            </a:r>
            <a:r>
              <a:rPr lang="en-US" dirty="0" smtClean="0"/>
              <a:t>hyper-plane</a:t>
            </a:r>
          </a:p>
          <a:p>
            <a:r>
              <a:rPr lang="en-US" dirty="0" smtClean="0"/>
              <a:t> </a:t>
            </a:r>
            <a:r>
              <a:rPr lang="en-US" dirty="0"/>
              <a:t>“B” has excellently performed this job.</a:t>
            </a:r>
          </a:p>
          <a:p>
            <a:endParaRPr lang="en-IN" dirty="0"/>
          </a:p>
        </p:txBody>
      </p:sp>
    </p:spTree>
    <p:extLst>
      <p:ext uri="{BB962C8B-B14F-4D97-AF65-F5344CB8AC3E}">
        <p14:creationId xmlns:p14="http://schemas.microsoft.com/office/powerpoint/2010/main" val="41827233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endParaRPr lang="en-IN" dirty="0"/>
          </a:p>
        </p:txBody>
      </p:sp>
      <p:sp>
        <p:nvSpPr>
          <p:cNvPr id="3" name="Content Placeholder 2"/>
          <p:cNvSpPr>
            <a:spLocks noGrp="1"/>
          </p:cNvSpPr>
          <p:nvPr>
            <p:ph idx="1"/>
          </p:nvPr>
        </p:nvSpPr>
        <p:spPr>
          <a:xfrm>
            <a:off x="1097280" y="334857"/>
            <a:ext cx="10058400" cy="4023360"/>
          </a:xfrm>
        </p:spPr>
        <p:txBody>
          <a:bodyPr/>
          <a:lstStyle/>
          <a:p>
            <a:r>
              <a:rPr lang="en-US" b="1" dirty="0"/>
              <a:t>Identify the right hyper-plane (Scenario-2): </a:t>
            </a:r>
            <a:r>
              <a:rPr lang="en-US" dirty="0"/>
              <a:t>Here, we have three hyper-planes (A, B, and C), and all segregate the classes </a:t>
            </a:r>
            <a:r>
              <a:rPr lang="en-US" dirty="0" smtClean="0"/>
              <a:t>well</a:t>
            </a:r>
            <a:r>
              <a:rPr lang="en-US" dirty="0"/>
              <a:t>. Now, How can we identify the right hyper-plane</a:t>
            </a:r>
            <a:r>
              <a:rPr lang="en-US" dirty="0" smtClean="0"/>
              <a:t>?</a:t>
            </a:r>
          </a:p>
          <a:p>
            <a:endParaRPr lang="en-US" dirty="0"/>
          </a:p>
          <a:p>
            <a:endParaRPr lang="en-IN" dirty="0"/>
          </a:p>
        </p:txBody>
      </p:sp>
      <p:pic>
        <p:nvPicPr>
          <p:cNvPr id="3074" name="Picture 2" descr="three hyperplanes_2 | sv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961" y="1892847"/>
            <a:ext cx="5718469" cy="4084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35421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385423"/>
            <a:ext cx="10058400" cy="4023360"/>
          </a:xfrm>
        </p:spPr>
        <p:txBody>
          <a:bodyPr/>
          <a:lstStyle/>
          <a:p>
            <a:r>
              <a:rPr lang="en-US" dirty="0"/>
              <a:t>Here, maximizing the distances between the nearest data point (either class) and the hyper-plane will help us to decide the right hyper-plane. This distance is called a </a:t>
            </a:r>
            <a:r>
              <a:rPr lang="en-US" b="1" dirty="0"/>
              <a:t>Margin</a:t>
            </a:r>
            <a:r>
              <a:rPr lang="en-US" dirty="0"/>
              <a:t>. Let’s look at the below snapshot</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2866029" y="1815151"/>
            <a:ext cx="5574385" cy="3224333"/>
          </a:xfrm>
          <a:prstGeom prst="rect">
            <a:avLst/>
          </a:prstGeom>
        </p:spPr>
      </p:pic>
      <p:sp>
        <p:nvSpPr>
          <p:cNvPr id="5" name="TextBox 4"/>
          <p:cNvSpPr txBox="1"/>
          <p:nvPr/>
        </p:nvSpPr>
        <p:spPr>
          <a:xfrm>
            <a:off x="742439" y="5223977"/>
            <a:ext cx="11146000" cy="1200329"/>
          </a:xfrm>
          <a:prstGeom prst="rect">
            <a:avLst/>
          </a:prstGeom>
          <a:noFill/>
        </p:spPr>
        <p:txBody>
          <a:bodyPr wrap="none" rtlCol="0">
            <a:spAutoFit/>
          </a:bodyPr>
          <a:lstStyle/>
          <a:p>
            <a:r>
              <a:rPr lang="en-US" dirty="0"/>
              <a:t>Above, you can see that the margin for hyper-plane C is high as compared to both A and B. Hence, we name the </a:t>
            </a:r>
            <a:r>
              <a:rPr lang="en-US" dirty="0" smtClean="0"/>
              <a:t>right</a:t>
            </a:r>
          </a:p>
          <a:p>
            <a:r>
              <a:rPr lang="en-US" dirty="0" smtClean="0"/>
              <a:t> </a:t>
            </a:r>
            <a:r>
              <a:rPr lang="en-US" dirty="0"/>
              <a:t>hyper-plane as C. Another lightning reason for selecting the hyper-plane with a higher margin is robustness. If we </a:t>
            </a:r>
            <a:endParaRPr lang="en-US" dirty="0" smtClean="0"/>
          </a:p>
          <a:p>
            <a:r>
              <a:rPr lang="en-US" dirty="0" smtClean="0"/>
              <a:t>select </a:t>
            </a:r>
            <a:r>
              <a:rPr lang="en-US" dirty="0"/>
              <a:t>a hyper-plane having a low margin, then there is a high chance of misclassification.</a:t>
            </a:r>
          </a:p>
          <a:p>
            <a:endParaRPr lang="en-IN" dirty="0"/>
          </a:p>
        </p:txBody>
      </p:sp>
    </p:spTree>
    <p:extLst>
      <p:ext uri="{BB962C8B-B14F-4D97-AF65-F5344CB8AC3E}">
        <p14:creationId xmlns:p14="http://schemas.microsoft.com/office/powerpoint/2010/main" val="342132727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Non-Linear SVM:</a:t>
            </a:r>
            <a:endParaRPr lang="en-IN" dirty="0"/>
          </a:p>
        </p:txBody>
      </p:sp>
      <p:sp>
        <p:nvSpPr>
          <p:cNvPr id="3" name="Content Placeholder 2"/>
          <p:cNvSpPr>
            <a:spLocks noGrp="1"/>
          </p:cNvSpPr>
          <p:nvPr>
            <p:ph idx="1"/>
          </p:nvPr>
        </p:nvSpPr>
        <p:spPr/>
        <p:txBody>
          <a:bodyPr/>
          <a:lstStyle/>
          <a:p>
            <a:r>
              <a:rPr lang="en-US" dirty="0"/>
              <a:t>If data is linearly arranged, then we can separate it by using a straight line, but for non-linear data, we cannot draw a single straight line. Consider the below </a:t>
            </a:r>
            <a:r>
              <a:rPr lang="en-US" dirty="0" smtClean="0"/>
              <a:t>image.</a:t>
            </a:r>
          </a:p>
          <a:p>
            <a:endParaRPr lang="en-IN" dirty="0"/>
          </a:p>
        </p:txBody>
      </p:sp>
      <p:pic>
        <p:nvPicPr>
          <p:cNvPr id="4" name="Picture 3"/>
          <p:cNvPicPr>
            <a:picLocks noChangeAspect="1"/>
          </p:cNvPicPr>
          <p:nvPr/>
        </p:nvPicPr>
        <p:blipFill>
          <a:blip r:embed="rId2"/>
          <a:stretch>
            <a:fillRect/>
          </a:stretch>
        </p:blipFill>
        <p:spPr>
          <a:xfrm>
            <a:off x="3946548" y="2552130"/>
            <a:ext cx="4162425" cy="3425337"/>
          </a:xfrm>
          <a:prstGeom prst="rect">
            <a:avLst/>
          </a:prstGeom>
        </p:spPr>
      </p:pic>
    </p:spTree>
    <p:extLst>
      <p:ext uri="{BB962C8B-B14F-4D97-AF65-F5344CB8AC3E}">
        <p14:creationId xmlns:p14="http://schemas.microsoft.com/office/powerpoint/2010/main" val="34854486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So to separate these data points, we need to add one more dimension. For linear data, we have used two dimensions x and y, so for non-linear data, we will add a third dimension z. It can be calculated as:</a:t>
            </a:r>
          </a:p>
          <a:p>
            <a:endParaRPr lang="en-US" dirty="0"/>
          </a:p>
          <a:p>
            <a:r>
              <a:rPr lang="en-US" dirty="0"/>
              <a:t>z=x2 +</a:t>
            </a:r>
            <a:r>
              <a:rPr lang="en-US" dirty="0" smtClean="0"/>
              <a:t>y2</a:t>
            </a:r>
          </a:p>
          <a:p>
            <a:endParaRPr lang="en-US" dirty="0"/>
          </a:p>
          <a:p>
            <a:r>
              <a:rPr lang="en-US" dirty="0"/>
              <a:t>By adding the third dimension, the sample space will become as below image:</a:t>
            </a:r>
          </a:p>
          <a:p>
            <a:endParaRPr lang="en-US" dirty="0"/>
          </a:p>
          <a:p>
            <a:endParaRPr lang="en-IN" dirty="0"/>
          </a:p>
        </p:txBody>
      </p:sp>
    </p:spTree>
    <p:extLst>
      <p:ext uri="{BB962C8B-B14F-4D97-AF65-F5344CB8AC3E}">
        <p14:creationId xmlns:p14="http://schemas.microsoft.com/office/powerpoint/2010/main" val="1977531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Popular kernel functions in SVM</a:t>
            </a:r>
            <a:br>
              <a:rPr lang="en-IN" b="1" dirty="0"/>
            </a:br>
            <a:endParaRPr lang="en-IN" dirty="0"/>
          </a:p>
        </p:txBody>
      </p:sp>
      <p:sp>
        <p:nvSpPr>
          <p:cNvPr id="3" name="Content Placeholder 2"/>
          <p:cNvSpPr>
            <a:spLocks noGrp="1"/>
          </p:cNvSpPr>
          <p:nvPr>
            <p:ph idx="1"/>
          </p:nvPr>
        </p:nvSpPr>
        <p:spPr/>
        <p:txBody>
          <a:bodyPr/>
          <a:lstStyle/>
          <a:p>
            <a:r>
              <a:rPr lang="en-IN" dirty="0"/>
              <a:t>The SVM kernel is a function that takes low-dimensional input space and transforms it into higher-dimensional space, </a:t>
            </a:r>
            <a:r>
              <a:rPr lang="en-IN" dirty="0" err="1"/>
              <a:t>ie</a:t>
            </a:r>
            <a:r>
              <a:rPr lang="en-IN" dirty="0"/>
              <a:t> it converts </a:t>
            </a:r>
            <a:r>
              <a:rPr lang="en-IN" dirty="0" err="1"/>
              <a:t>nonseparable</a:t>
            </a:r>
            <a:r>
              <a:rPr lang="en-IN" dirty="0"/>
              <a:t> problems to separable problems. It is mostly useful in non-linear separation problems. Simply put the kernel, does some extremely complex data transformations and then finds out the process to separate the data based on the labels or outputs defined.</a:t>
            </a:r>
          </a:p>
          <a:p>
            <a:endParaRPr lang="en-IN" dirty="0"/>
          </a:p>
        </p:txBody>
      </p:sp>
      <p:pic>
        <p:nvPicPr>
          <p:cNvPr id="7" name="Picture 6"/>
          <p:cNvPicPr>
            <a:picLocks noChangeAspect="1"/>
          </p:cNvPicPr>
          <p:nvPr/>
        </p:nvPicPr>
        <p:blipFill>
          <a:blip r:embed="rId2"/>
          <a:stretch>
            <a:fillRect/>
          </a:stretch>
        </p:blipFill>
        <p:spPr>
          <a:xfrm>
            <a:off x="2572816" y="3857414"/>
            <a:ext cx="6560820" cy="2011680"/>
          </a:xfrm>
          <a:prstGeom prst="rect">
            <a:avLst/>
          </a:prstGeom>
        </p:spPr>
      </p:pic>
    </p:spTree>
    <p:extLst>
      <p:ext uri="{BB962C8B-B14F-4D97-AF65-F5344CB8AC3E}">
        <p14:creationId xmlns:p14="http://schemas.microsoft.com/office/powerpoint/2010/main" val="1040293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IN" b="1" dirty="0" smtClean="0"/>
              <a:t/>
            </a:r>
            <a:br>
              <a:rPr lang="en-IN" b="1" dirty="0" smtClean="0"/>
            </a:br>
            <a:r>
              <a:rPr lang="en-IN" b="1" dirty="0" smtClean="0"/>
              <a:t>The </a:t>
            </a:r>
            <a:r>
              <a:rPr lang="en-IN" b="1" dirty="0"/>
              <a:t>Decision Tree </a:t>
            </a:r>
            <a:r>
              <a:rPr lang="en-IN" b="1" dirty="0" smtClean="0"/>
              <a:t>Algorithm</a:t>
            </a:r>
            <a:br>
              <a:rPr lang="en-IN" b="1" dirty="0" smtClean="0"/>
            </a:br>
            <a:r>
              <a:rPr lang="en-IN" b="1" dirty="0"/>
              <a:t/>
            </a:r>
            <a:br>
              <a:rPr lang="en-IN" b="1" dirty="0"/>
            </a:br>
            <a:endParaRPr lang="en-IN" dirty="0"/>
          </a:p>
        </p:txBody>
      </p:sp>
      <p:sp>
        <p:nvSpPr>
          <p:cNvPr id="3" name="Content Placeholder 2"/>
          <p:cNvSpPr>
            <a:spLocks noGrp="1"/>
          </p:cNvSpPr>
          <p:nvPr>
            <p:ph idx="1"/>
          </p:nvPr>
        </p:nvSpPr>
        <p:spPr/>
        <p:txBody>
          <a:bodyPr>
            <a:normAutofit/>
          </a:bodyPr>
          <a:lstStyle/>
          <a:p>
            <a:r>
              <a:rPr lang="en-US" dirty="0"/>
              <a:t>A decision tree is a flowchart-like tree structure where an internal node represents a feature(or attribute), the branch represents a decision rule, and each leaf node represents the outcome</a:t>
            </a:r>
            <a:r>
              <a:rPr lang="en-US" dirty="0" smtClean="0"/>
              <a:t>.</a:t>
            </a:r>
          </a:p>
          <a:p>
            <a:r>
              <a:rPr lang="en-US" dirty="0" smtClean="0"/>
              <a:t>The </a:t>
            </a:r>
            <a:r>
              <a:rPr lang="en-US" dirty="0"/>
              <a:t>topmost node in a decision tree is known as the root node</a:t>
            </a:r>
            <a:r>
              <a:rPr lang="en-US" dirty="0" smtClean="0"/>
              <a:t>.</a:t>
            </a:r>
          </a:p>
          <a:p>
            <a:r>
              <a:rPr lang="en-US" dirty="0" smtClean="0"/>
              <a:t> </a:t>
            </a:r>
            <a:r>
              <a:rPr lang="en-US" dirty="0"/>
              <a:t>It learns to partition on the basis of the attribute value. </a:t>
            </a:r>
            <a:endParaRPr lang="en-US" dirty="0" smtClean="0"/>
          </a:p>
          <a:p>
            <a:r>
              <a:rPr lang="en-US" dirty="0" smtClean="0"/>
              <a:t>It </a:t>
            </a:r>
            <a:r>
              <a:rPr lang="en-US" dirty="0"/>
              <a:t>partitions the tree in a recursive manner called recursive partitioning. This flowchart-like structure helps you in decision-making. It's visualization like a flowchart diagram which easily mimics the human level thinking. That is why decision trees are easy to understand and interpret</a:t>
            </a:r>
            <a:r>
              <a:rPr lang="en-US" dirty="0" smtClean="0"/>
              <a:t>.</a:t>
            </a:r>
          </a:p>
        </p:txBody>
      </p:sp>
    </p:spTree>
    <p:extLst>
      <p:ext uri="{BB962C8B-B14F-4D97-AF65-F5344CB8AC3E}">
        <p14:creationId xmlns:p14="http://schemas.microsoft.com/office/powerpoint/2010/main" val="14404095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1856" y="423080"/>
            <a:ext cx="4276725"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69242" y="4831307"/>
            <a:ext cx="9263113" cy="369332"/>
          </a:xfrm>
          <a:prstGeom prst="rect">
            <a:avLst/>
          </a:prstGeom>
          <a:noFill/>
        </p:spPr>
        <p:txBody>
          <a:bodyPr wrap="none" rtlCol="0">
            <a:spAutoFit/>
          </a:bodyPr>
          <a:lstStyle/>
          <a:p>
            <a:r>
              <a:rPr lang="en-US" dirty="0"/>
              <a:t>So now, SVM will divide the datasets into classes in the following way. Consider the below image:</a:t>
            </a:r>
            <a:endParaRPr lang="en-IN" dirty="0"/>
          </a:p>
        </p:txBody>
      </p:sp>
    </p:spTree>
    <p:extLst>
      <p:ext uri="{BB962C8B-B14F-4D97-AF65-F5344CB8AC3E}">
        <p14:creationId xmlns:p14="http://schemas.microsoft.com/office/powerpoint/2010/main" val="38681032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pport Vector Machin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229" y="734547"/>
            <a:ext cx="5235290" cy="4904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0321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se of Dot Product in Support Vector 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5360"/>
            <a:ext cx="5854230" cy="44724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0" y="232012"/>
            <a:ext cx="11539056" cy="1292662"/>
          </a:xfrm>
          <a:prstGeom prst="rect">
            <a:avLst/>
          </a:prstGeom>
          <a:noFill/>
        </p:spPr>
        <p:txBody>
          <a:bodyPr wrap="none" rtlCol="0">
            <a:spAutoFit/>
          </a:bodyPr>
          <a:lstStyle/>
          <a:p>
            <a:r>
              <a:rPr lang="en-US" sz="2400" b="1" dirty="0"/>
              <a:t>Use of Dot Product in SVM</a:t>
            </a:r>
          </a:p>
          <a:p>
            <a:r>
              <a:rPr lang="en-US" dirty="0"/>
              <a:t>Consider a random point X and we want to know whether it lies on the right side of the plane or the left side of the </a:t>
            </a:r>
            <a:r>
              <a:rPr lang="en-US" dirty="0" smtClean="0"/>
              <a:t>plane</a:t>
            </a:r>
          </a:p>
          <a:p>
            <a:r>
              <a:rPr lang="en-US" dirty="0" smtClean="0"/>
              <a:t> </a:t>
            </a:r>
            <a:r>
              <a:rPr lang="en-US" dirty="0"/>
              <a:t>(positive or negative).</a:t>
            </a:r>
          </a:p>
          <a:p>
            <a:endParaRPr lang="en-IN" dirty="0"/>
          </a:p>
        </p:txBody>
      </p:sp>
      <p:sp>
        <p:nvSpPr>
          <p:cNvPr id="3" name="TextBox 2"/>
          <p:cNvSpPr txBox="1"/>
          <p:nvPr/>
        </p:nvSpPr>
        <p:spPr>
          <a:xfrm>
            <a:off x="5729012" y="1655360"/>
            <a:ext cx="6462988" cy="1477328"/>
          </a:xfrm>
          <a:prstGeom prst="rect">
            <a:avLst/>
          </a:prstGeom>
          <a:noFill/>
        </p:spPr>
        <p:txBody>
          <a:bodyPr wrap="none" rtlCol="0">
            <a:spAutoFit/>
          </a:bodyPr>
          <a:lstStyle/>
          <a:p>
            <a:r>
              <a:rPr lang="en-US" dirty="0"/>
              <a:t>To find this first we assume this point is a vector (X) and then </a:t>
            </a:r>
            <a:r>
              <a:rPr lang="en-US" dirty="0" smtClean="0"/>
              <a:t>we</a:t>
            </a:r>
          </a:p>
          <a:p>
            <a:r>
              <a:rPr lang="en-US" dirty="0" smtClean="0"/>
              <a:t> </a:t>
            </a:r>
            <a:r>
              <a:rPr lang="en-US" dirty="0"/>
              <a:t>make a vector (w) which is perpendicular to the </a:t>
            </a:r>
            <a:r>
              <a:rPr lang="en-US" dirty="0" err="1"/>
              <a:t>hyperplane</a:t>
            </a:r>
            <a:r>
              <a:rPr lang="en-US" dirty="0" smtClean="0"/>
              <a:t>.</a:t>
            </a:r>
          </a:p>
          <a:p>
            <a:r>
              <a:rPr lang="en-US" dirty="0" smtClean="0"/>
              <a:t> </a:t>
            </a:r>
            <a:r>
              <a:rPr lang="en-US" dirty="0"/>
              <a:t>Let’s say the distance of vector w from origin to decision </a:t>
            </a:r>
            <a:r>
              <a:rPr lang="en-US" dirty="0" smtClean="0"/>
              <a:t>boundary</a:t>
            </a:r>
          </a:p>
          <a:p>
            <a:r>
              <a:rPr lang="en-US" dirty="0" smtClean="0"/>
              <a:t> </a:t>
            </a:r>
            <a:r>
              <a:rPr lang="en-US" dirty="0"/>
              <a:t>is ‘c’. </a:t>
            </a:r>
            <a:endParaRPr lang="en-US" dirty="0" smtClean="0"/>
          </a:p>
          <a:p>
            <a:r>
              <a:rPr lang="en-US" dirty="0" smtClean="0"/>
              <a:t>Now </a:t>
            </a:r>
            <a:r>
              <a:rPr lang="en-US" dirty="0"/>
              <a:t>we take the projection of X vector on w.</a:t>
            </a:r>
            <a:endParaRPr lang="en-IN" dirty="0"/>
          </a:p>
        </p:txBody>
      </p:sp>
    </p:spTree>
    <p:extLst>
      <p:ext uri="{BB962C8B-B14F-4D97-AF65-F5344CB8AC3E}">
        <p14:creationId xmlns:p14="http://schemas.microsoft.com/office/powerpoint/2010/main" val="733057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Understanding Dot-Product</a:t>
            </a:r>
            <a:br>
              <a:rPr lang="en-IN" dirty="0"/>
            </a:br>
            <a:endParaRPr lang="en-IN" dirty="0"/>
          </a:p>
        </p:txBody>
      </p:sp>
      <p:sp>
        <p:nvSpPr>
          <p:cNvPr id="3" name="Content Placeholder 2"/>
          <p:cNvSpPr>
            <a:spLocks noGrp="1"/>
          </p:cNvSpPr>
          <p:nvPr>
            <p:ph idx="1"/>
          </p:nvPr>
        </p:nvSpPr>
        <p:spPr>
          <a:xfrm>
            <a:off x="1097280" y="1845734"/>
            <a:ext cx="7787413" cy="4023360"/>
          </a:xfrm>
        </p:spPr>
        <p:txBody>
          <a:bodyPr>
            <a:normAutofit fontScale="92500" lnSpcReduction="10000"/>
          </a:bodyPr>
          <a:lstStyle/>
          <a:p>
            <a:r>
              <a:rPr lang="en-US" dirty="0"/>
              <a:t>We all know that a vector is a quantity that has magnitude as well as direction and just like numbers we can use mathematical operations such as addition, multiplication</a:t>
            </a:r>
            <a:r>
              <a:rPr lang="en-US" dirty="0" smtClean="0"/>
              <a:t>.</a:t>
            </a:r>
          </a:p>
          <a:p>
            <a:endParaRPr lang="en-US" dirty="0"/>
          </a:p>
          <a:p>
            <a:r>
              <a:rPr lang="en-US" b="1" dirty="0"/>
              <a:t>M</a:t>
            </a:r>
            <a:r>
              <a:rPr lang="en-US" b="1" dirty="0" smtClean="0"/>
              <a:t>ultiplication </a:t>
            </a:r>
            <a:r>
              <a:rPr lang="en-US" b="1" dirty="0"/>
              <a:t>of vectors which can be done in two ways, dot product, and cross product</a:t>
            </a:r>
            <a:r>
              <a:rPr lang="en-US" b="1" dirty="0" smtClean="0"/>
              <a:t>.</a:t>
            </a:r>
          </a:p>
          <a:p>
            <a:endParaRPr lang="en-US" b="1" dirty="0"/>
          </a:p>
          <a:p>
            <a:r>
              <a:rPr lang="en-US" dirty="0"/>
              <a:t>The difference is only that the dot product is used to get a scalar value as a resultant whereas cross-product is used to obtain a vector again</a:t>
            </a:r>
            <a:r>
              <a:rPr lang="en-US" dirty="0" smtClean="0"/>
              <a:t>.</a:t>
            </a:r>
          </a:p>
          <a:p>
            <a:endParaRPr lang="en-US" b="1" dirty="0"/>
          </a:p>
          <a:p>
            <a:r>
              <a:rPr lang="en-US" dirty="0"/>
              <a:t>The dot product can be defined as the projection of one vector along with another, multiply by the product of another vector.</a:t>
            </a:r>
            <a:endParaRPr lang="en-IN" b="1" dirty="0"/>
          </a:p>
        </p:txBody>
      </p:sp>
      <p:pic>
        <p:nvPicPr>
          <p:cNvPr id="3074" name="Picture 2" descr="Dot product of two vec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1549" y="2292824"/>
            <a:ext cx="2772057" cy="219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1709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750627"/>
            <a:ext cx="10058400" cy="5118467"/>
          </a:xfrm>
        </p:spPr>
        <p:txBody>
          <a:bodyPr>
            <a:normAutofit/>
          </a:bodyPr>
          <a:lstStyle/>
          <a:p>
            <a:r>
              <a:rPr lang="en-US" dirty="0"/>
              <a:t>Here a and b are 2 vectors, to find the dot product between these 2 vectors we first find the magnitude of both the vectors and to find magnitude we use the Pythagorean theorem or the distance formula.</a:t>
            </a:r>
          </a:p>
          <a:p>
            <a:r>
              <a:rPr lang="en-US" dirty="0"/>
              <a:t>After finding the magnitude we simply multiply it with the cosine angle between both the vectors. Mathematically it can be written as:</a:t>
            </a:r>
          </a:p>
          <a:p>
            <a:endParaRPr lang="en-US" dirty="0" smtClean="0"/>
          </a:p>
          <a:p>
            <a:r>
              <a:rPr lang="en-US" b="1" dirty="0"/>
              <a:t>A . B = |A|</a:t>
            </a:r>
            <a:r>
              <a:rPr lang="en-US" dirty="0"/>
              <a:t> </a:t>
            </a:r>
            <a:r>
              <a:rPr lang="en-US" b="1" dirty="0" err="1"/>
              <a:t>cosθ</a:t>
            </a:r>
            <a:r>
              <a:rPr lang="en-US" b="1" dirty="0"/>
              <a:t> * |B|</a:t>
            </a:r>
            <a:endParaRPr lang="en-US" dirty="0"/>
          </a:p>
          <a:p>
            <a:r>
              <a:rPr lang="en-US" dirty="0"/>
              <a:t>Where |A| </a:t>
            </a:r>
            <a:r>
              <a:rPr lang="en-US" dirty="0" err="1"/>
              <a:t>cosθ</a:t>
            </a:r>
            <a:r>
              <a:rPr lang="en-US" dirty="0"/>
              <a:t> is the projection of A on B</a:t>
            </a:r>
          </a:p>
          <a:p>
            <a:r>
              <a:rPr lang="en-US" dirty="0"/>
              <a:t>And |B| is the magnitude of vector </a:t>
            </a:r>
            <a:r>
              <a:rPr lang="en-US" dirty="0" smtClean="0"/>
              <a:t>B</a:t>
            </a:r>
          </a:p>
          <a:p>
            <a:r>
              <a:rPr lang="en-US" dirty="0"/>
              <a:t>Now in SVM we just need the projection of A not the magnitude of </a:t>
            </a:r>
            <a:r>
              <a:rPr lang="en-US" dirty="0" smtClean="0"/>
              <a:t>B</a:t>
            </a:r>
          </a:p>
          <a:p>
            <a:r>
              <a:rPr lang="en-US" dirty="0"/>
              <a:t>To just get the projection we can simply take the unit vector of B because it will be in the direction of B but its magnitude will be 1. Hence now the equation becomes:</a:t>
            </a:r>
          </a:p>
          <a:p>
            <a:r>
              <a:rPr lang="en-US" b="1" dirty="0"/>
              <a:t>A.B = |A| </a:t>
            </a:r>
            <a:r>
              <a:rPr lang="en-US" b="1" dirty="0" err="1"/>
              <a:t>cosθ</a:t>
            </a:r>
            <a:r>
              <a:rPr lang="en-US" b="1" dirty="0"/>
              <a:t> * unit vector of B</a:t>
            </a:r>
            <a:endParaRPr lang="en-US" dirty="0"/>
          </a:p>
          <a:p>
            <a:endParaRPr lang="en-US" dirty="0"/>
          </a:p>
          <a:p>
            <a:endParaRPr lang="en-IN" dirty="0"/>
          </a:p>
        </p:txBody>
      </p:sp>
      <p:pic>
        <p:nvPicPr>
          <p:cNvPr id="4" name="Picture 2" descr="Dot product of two vec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9788" y="2211215"/>
            <a:ext cx="2772057" cy="219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929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se of Dot Product in Support Vector 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076" y="841541"/>
            <a:ext cx="5915025" cy="48863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56004" y="1637941"/>
            <a:ext cx="5127814" cy="2308324"/>
          </a:xfrm>
          <a:prstGeom prst="rect">
            <a:avLst/>
          </a:prstGeom>
          <a:noFill/>
        </p:spPr>
        <p:txBody>
          <a:bodyPr wrap="none" rtlCol="0">
            <a:spAutoFit/>
          </a:bodyPr>
          <a:lstStyle/>
          <a:p>
            <a:r>
              <a:rPr lang="en-US" dirty="0"/>
              <a:t> </a:t>
            </a:r>
            <a:r>
              <a:rPr lang="en-US" b="1" dirty="0"/>
              <a:t>projection of any vector or another </a:t>
            </a:r>
            <a:r>
              <a:rPr lang="en-US" b="1" dirty="0" smtClean="0"/>
              <a:t>vector</a:t>
            </a:r>
          </a:p>
          <a:p>
            <a:r>
              <a:rPr lang="en-US" b="1" dirty="0" smtClean="0"/>
              <a:t> </a:t>
            </a:r>
            <a:r>
              <a:rPr lang="en-US" b="1" dirty="0"/>
              <a:t>is called dot-product</a:t>
            </a:r>
            <a:r>
              <a:rPr lang="en-US" b="1" dirty="0" smtClean="0"/>
              <a:t>.</a:t>
            </a:r>
          </a:p>
          <a:p>
            <a:r>
              <a:rPr lang="en-US" dirty="0" smtClean="0"/>
              <a:t> </a:t>
            </a:r>
            <a:r>
              <a:rPr lang="en-US" dirty="0"/>
              <a:t>Hence, we take the dot product of x and </a:t>
            </a:r>
            <a:r>
              <a:rPr lang="en-US" dirty="0" smtClean="0"/>
              <a:t>w</a:t>
            </a:r>
          </a:p>
          <a:p>
            <a:r>
              <a:rPr lang="en-US" dirty="0" smtClean="0"/>
              <a:t> </a:t>
            </a:r>
            <a:r>
              <a:rPr lang="en-US" dirty="0"/>
              <a:t>vectors. If the dot product is greater than ‘c’ then </a:t>
            </a:r>
            <a:endParaRPr lang="en-US" dirty="0" smtClean="0"/>
          </a:p>
          <a:p>
            <a:r>
              <a:rPr lang="en-US" dirty="0" smtClean="0"/>
              <a:t>we </a:t>
            </a:r>
            <a:r>
              <a:rPr lang="en-US" dirty="0"/>
              <a:t>can say that the point lies on the right side</a:t>
            </a:r>
            <a:r>
              <a:rPr lang="en-US" dirty="0" smtClean="0"/>
              <a:t>.</a:t>
            </a:r>
          </a:p>
          <a:p>
            <a:r>
              <a:rPr lang="en-US" dirty="0" smtClean="0"/>
              <a:t> </a:t>
            </a:r>
            <a:r>
              <a:rPr lang="en-US" dirty="0"/>
              <a:t>If the dot product is less than ‘c’ then the point is </a:t>
            </a:r>
            <a:r>
              <a:rPr lang="en-US" dirty="0" smtClean="0"/>
              <a:t>on</a:t>
            </a:r>
          </a:p>
          <a:p>
            <a:r>
              <a:rPr lang="en-US" dirty="0" smtClean="0"/>
              <a:t> </a:t>
            </a:r>
            <a:r>
              <a:rPr lang="en-US" dirty="0"/>
              <a:t>the left side and if the dot product is equal to ‘c’ </a:t>
            </a:r>
            <a:endParaRPr lang="en-US" dirty="0" smtClean="0"/>
          </a:p>
          <a:p>
            <a:r>
              <a:rPr lang="en-US" dirty="0" smtClean="0"/>
              <a:t>then </a:t>
            </a:r>
            <a:r>
              <a:rPr lang="en-US" dirty="0"/>
              <a:t>the point lies on the decision boundary.</a:t>
            </a:r>
            <a:endParaRPr lang="en-IN" dirty="0"/>
          </a:p>
        </p:txBody>
      </p:sp>
      <p:pic>
        <p:nvPicPr>
          <p:cNvPr id="3" name="Picture 2"/>
          <p:cNvPicPr>
            <a:picLocks noChangeAspect="1"/>
          </p:cNvPicPr>
          <p:nvPr/>
        </p:nvPicPr>
        <p:blipFill>
          <a:blip r:embed="rId3"/>
          <a:stretch>
            <a:fillRect/>
          </a:stretch>
        </p:blipFill>
        <p:spPr>
          <a:xfrm>
            <a:off x="6671101" y="3946265"/>
            <a:ext cx="5531032" cy="1413893"/>
          </a:xfrm>
          <a:prstGeom prst="rect">
            <a:avLst/>
          </a:prstGeom>
        </p:spPr>
      </p:pic>
    </p:spTree>
    <p:extLst>
      <p:ext uri="{BB962C8B-B14F-4D97-AF65-F5344CB8AC3E}">
        <p14:creationId xmlns:p14="http://schemas.microsoft.com/office/powerpoint/2010/main" val="22376871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dding hyperpla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250" y="1094664"/>
            <a:ext cx="5076825" cy="38957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492620" y="909998"/>
            <a:ext cx="3140027" cy="646331"/>
          </a:xfrm>
          <a:prstGeom prst="rect">
            <a:avLst/>
          </a:prstGeom>
          <a:noFill/>
        </p:spPr>
        <p:txBody>
          <a:bodyPr wrap="none" rtlCol="0">
            <a:spAutoFit/>
          </a:bodyPr>
          <a:lstStyle/>
          <a:p>
            <a:r>
              <a:rPr lang="en-US" dirty="0" smtClean="0"/>
              <a:t>Calculate margin from </a:t>
            </a:r>
            <a:r>
              <a:rPr lang="en-US" dirty="0" err="1" smtClean="0"/>
              <a:t>w.x+b</a:t>
            </a:r>
            <a:r>
              <a:rPr lang="en-US" dirty="0" smtClean="0"/>
              <a:t>=0 </a:t>
            </a:r>
          </a:p>
          <a:p>
            <a:r>
              <a:rPr lang="en-US" dirty="0" smtClean="0"/>
              <a:t>over here 2x+y-2=0</a:t>
            </a:r>
            <a:endParaRPr lang="en-IN" dirty="0"/>
          </a:p>
        </p:txBody>
      </p:sp>
    </p:spTree>
    <p:extLst>
      <p:ext uri="{BB962C8B-B14F-4D97-AF65-F5344CB8AC3E}">
        <p14:creationId xmlns:p14="http://schemas.microsoft.com/office/powerpoint/2010/main" val="13979006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Support Vector Machine Terminology</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US" b="1" dirty="0" err="1"/>
              <a:t>Hyperplane</a:t>
            </a:r>
            <a:r>
              <a:rPr lang="en-US" b="1" dirty="0"/>
              <a:t>: </a:t>
            </a:r>
            <a:r>
              <a:rPr lang="en-US" dirty="0" err="1"/>
              <a:t>Hyperplane</a:t>
            </a:r>
            <a:r>
              <a:rPr lang="en-US" dirty="0"/>
              <a:t> is the decision boundary that is used to separate the data points of different classes in a feature space. In the case of linear classifications, it will be a linear equation i.e. </a:t>
            </a:r>
            <a:r>
              <a:rPr lang="en-US" dirty="0" err="1"/>
              <a:t>wx+b</a:t>
            </a:r>
            <a:r>
              <a:rPr lang="en-US" dirty="0"/>
              <a:t> = 0.</a:t>
            </a:r>
          </a:p>
          <a:p>
            <a:pPr fontAlgn="base"/>
            <a:r>
              <a:rPr lang="en-US" b="1" dirty="0"/>
              <a:t>Support Vectors: </a:t>
            </a:r>
            <a:r>
              <a:rPr lang="en-US" dirty="0"/>
              <a:t>Support vectors are the closest data points to the </a:t>
            </a:r>
            <a:r>
              <a:rPr lang="en-US" dirty="0" err="1"/>
              <a:t>hyperplane</a:t>
            </a:r>
            <a:r>
              <a:rPr lang="en-US" dirty="0"/>
              <a:t>, which makes a critical role in deciding the </a:t>
            </a:r>
            <a:r>
              <a:rPr lang="en-US" dirty="0" err="1"/>
              <a:t>hyperplane</a:t>
            </a:r>
            <a:r>
              <a:rPr lang="en-US" dirty="0"/>
              <a:t> and margin. </a:t>
            </a:r>
          </a:p>
          <a:p>
            <a:pPr fontAlgn="base"/>
            <a:r>
              <a:rPr lang="en-US" b="1" dirty="0"/>
              <a:t>Margin</a:t>
            </a:r>
            <a:r>
              <a:rPr lang="en-US" dirty="0"/>
              <a:t>: Margin is the distance between the support vector and </a:t>
            </a:r>
            <a:r>
              <a:rPr lang="en-US" dirty="0" err="1"/>
              <a:t>hyperplane</a:t>
            </a:r>
            <a:r>
              <a:rPr lang="en-US" dirty="0"/>
              <a:t>. The main objective of the support vector machine algorithm is to maximize the margin.  The wider margin indicates better classification performance.</a:t>
            </a:r>
          </a:p>
          <a:p>
            <a:pPr fontAlgn="base"/>
            <a:r>
              <a:rPr lang="en-US" b="1" dirty="0"/>
              <a:t>Kernel</a:t>
            </a:r>
            <a:r>
              <a:rPr lang="en-US" dirty="0"/>
              <a:t>: Kernel is the mathematical function, which is used in SVM to map the original input data points into high-dimensional feature spaces, so, that the </a:t>
            </a:r>
            <a:r>
              <a:rPr lang="en-US" dirty="0" err="1"/>
              <a:t>hyperplane</a:t>
            </a:r>
            <a:r>
              <a:rPr lang="en-US" dirty="0"/>
              <a:t> can be easily found out even if the data points are not linearly separable in the original input space. Some of the common kernel functions are linear, polynomial, radial basis function(RBF), and sigmoid.</a:t>
            </a:r>
          </a:p>
          <a:p>
            <a:pPr fontAlgn="base"/>
            <a:r>
              <a:rPr lang="en-US" b="1" dirty="0"/>
              <a:t>Hard Margin:</a:t>
            </a:r>
            <a:r>
              <a:rPr lang="en-US" dirty="0"/>
              <a:t> The maximum-margin </a:t>
            </a:r>
            <a:r>
              <a:rPr lang="en-US" dirty="0" err="1"/>
              <a:t>hyperplane</a:t>
            </a:r>
            <a:r>
              <a:rPr lang="en-US" dirty="0"/>
              <a:t> or the hard margin </a:t>
            </a:r>
            <a:r>
              <a:rPr lang="en-US" dirty="0" err="1"/>
              <a:t>hyperplane</a:t>
            </a:r>
            <a:r>
              <a:rPr lang="en-US" dirty="0"/>
              <a:t> is a </a:t>
            </a:r>
            <a:r>
              <a:rPr lang="en-US" dirty="0" err="1"/>
              <a:t>hyperplane</a:t>
            </a:r>
            <a:r>
              <a:rPr lang="en-US" dirty="0"/>
              <a:t> that properly separates the data points of different categories without any misclassifications.</a:t>
            </a:r>
          </a:p>
          <a:p>
            <a:endParaRPr lang="en-IN" dirty="0"/>
          </a:p>
        </p:txBody>
      </p:sp>
    </p:spTree>
    <p:extLst>
      <p:ext uri="{BB962C8B-B14F-4D97-AF65-F5344CB8AC3E}">
        <p14:creationId xmlns:p14="http://schemas.microsoft.com/office/powerpoint/2010/main" val="11029127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a:t>Soft Margin: </a:t>
            </a:r>
            <a:r>
              <a:rPr lang="en-US" dirty="0"/>
              <a:t>When the data is not perfectly separable or contains outliers, SVM permits a soft margin technique. Each data point has a slack variable introduced by the soft-margin SVM formulation, which softens the strict margin requirement and permits certain misclassifications or violations. It discovers a compromise between increasing the margin and reducing violations.</a:t>
            </a:r>
          </a:p>
          <a:p>
            <a:r>
              <a:rPr lang="en-US" b="1" dirty="0"/>
              <a:t>C: </a:t>
            </a:r>
            <a:r>
              <a:rPr lang="en-US" dirty="0"/>
              <a:t>Margin </a:t>
            </a:r>
            <a:r>
              <a:rPr lang="en-US" dirty="0" err="1"/>
              <a:t>maximisation</a:t>
            </a:r>
            <a:r>
              <a:rPr lang="en-US" dirty="0"/>
              <a:t> and misclassification fines are balanced by the </a:t>
            </a:r>
            <a:r>
              <a:rPr lang="en-US" dirty="0" err="1"/>
              <a:t>regularisation</a:t>
            </a:r>
            <a:r>
              <a:rPr lang="en-US" dirty="0"/>
              <a:t> parameter C in SVM. The penalty for going over the margin or misclassifying data items is decided by it. A stricter penalty is imposed with a greater value of C, which results in a smaller margin and perhaps fewer misclassifications.</a:t>
            </a:r>
          </a:p>
          <a:p>
            <a:pPr fontAlgn="base"/>
            <a:r>
              <a:rPr lang="en-US" b="1" dirty="0"/>
              <a:t>Hinge Loss:</a:t>
            </a:r>
            <a:r>
              <a:rPr lang="en-US" dirty="0"/>
              <a:t> A typical loss function in SVMs is hinge loss. It punishes incorrect classifications or margin violations. The objective function in SVM is frequently formed by combining it with the </a:t>
            </a:r>
            <a:r>
              <a:rPr lang="en-US" dirty="0" err="1"/>
              <a:t>regularisation</a:t>
            </a:r>
            <a:r>
              <a:rPr lang="en-US" dirty="0"/>
              <a:t> term.</a:t>
            </a:r>
          </a:p>
          <a:p>
            <a:pPr fontAlgn="base"/>
            <a:r>
              <a:rPr lang="en-US" b="1" dirty="0"/>
              <a:t>Dual Problem:</a:t>
            </a:r>
            <a:r>
              <a:rPr lang="en-US" dirty="0"/>
              <a:t> A dual Problem of the </a:t>
            </a:r>
            <a:r>
              <a:rPr lang="en-US" dirty="0" err="1"/>
              <a:t>optimisation</a:t>
            </a:r>
            <a:r>
              <a:rPr lang="en-US" dirty="0"/>
              <a:t> problem that requires locating the Lagrange multipliers related to the support vectors can be used to solve SVM. The dual formulation enables the use of kernel tricks and more effective computing.</a:t>
            </a:r>
          </a:p>
          <a:p>
            <a:endParaRPr lang="en-IN" dirty="0"/>
          </a:p>
        </p:txBody>
      </p:sp>
    </p:spTree>
    <p:extLst>
      <p:ext uri="{BB962C8B-B14F-4D97-AF65-F5344CB8AC3E}">
        <p14:creationId xmlns:p14="http://schemas.microsoft.com/office/powerpoint/2010/main" val="34342793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SVM</a:t>
            </a:r>
            <a:br>
              <a:rPr lang="en-US" b="1" dirty="0"/>
            </a:br>
            <a:endParaRPr lang="en-IN" dirty="0"/>
          </a:p>
        </p:txBody>
      </p:sp>
      <p:sp>
        <p:nvSpPr>
          <p:cNvPr id="3" name="Content Placeholder 2"/>
          <p:cNvSpPr>
            <a:spLocks noGrp="1"/>
          </p:cNvSpPr>
          <p:nvPr>
            <p:ph idx="1"/>
          </p:nvPr>
        </p:nvSpPr>
        <p:spPr/>
        <p:txBody>
          <a:bodyPr/>
          <a:lstStyle/>
          <a:p>
            <a:pPr marL="457200" indent="-457200" fontAlgn="base">
              <a:buFont typeface="+mj-lt"/>
              <a:buAutoNum type="arabicPeriod"/>
            </a:pPr>
            <a:r>
              <a:rPr lang="en-US" dirty="0" smtClean="0"/>
              <a:t>Effective </a:t>
            </a:r>
            <a:r>
              <a:rPr lang="en-US" dirty="0"/>
              <a:t>in high-dimensional cases.</a:t>
            </a:r>
          </a:p>
          <a:p>
            <a:pPr marL="457200" indent="-457200" fontAlgn="base">
              <a:buFont typeface="+mj-lt"/>
              <a:buAutoNum type="arabicPeriod"/>
            </a:pPr>
            <a:r>
              <a:rPr lang="en-US" dirty="0"/>
              <a:t>Its memory is efficient as it uses a subset of training points in the decision function called support vectors.</a:t>
            </a:r>
          </a:p>
          <a:p>
            <a:pPr marL="457200" indent="-457200" fontAlgn="base">
              <a:buFont typeface="+mj-lt"/>
              <a:buAutoNum type="arabicPeriod"/>
            </a:pPr>
            <a:r>
              <a:rPr lang="en-US" dirty="0"/>
              <a:t>Different kernel functions can be specified for the decision functions and its possible to specify custom kernels</a:t>
            </a:r>
          </a:p>
          <a:p>
            <a:endParaRPr lang="en-IN" dirty="0"/>
          </a:p>
        </p:txBody>
      </p:sp>
    </p:spTree>
    <p:extLst>
      <p:ext uri="{BB962C8B-B14F-4D97-AF65-F5344CB8AC3E}">
        <p14:creationId xmlns:p14="http://schemas.microsoft.com/office/powerpoint/2010/main" val="225487782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469</TotalTime>
  <Words>4094</Words>
  <Application>Microsoft Office PowerPoint</Application>
  <PresentationFormat>Widescreen</PresentationFormat>
  <Paragraphs>418</Paragraphs>
  <Slides>99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99</vt:i4>
      </vt:variant>
    </vt:vector>
  </HeadingPairs>
  <TitlesOfParts>
    <vt:vector size="104" baseType="lpstr">
      <vt:lpstr>Arial</vt:lpstr>
      <vt:lpstr>Calibri</vt:lpstr>
      <vt:lpstr>Calibri Light</vt:lpstr>
      <vt:lpstr>Wingdings</vt:lpstr>
      <vt:lpstr>Retrospect</vt:lpstr>
      <vt:lpstr>Types of Learning</vt:lpstr>
      <vt:lpstr>ML algorithm List</vt:lpstr>
      <vt:lpstr>ML algorithm List</vt:lpstr>
      <vt:lpstr>ML Algorithm List</vt:lpstr>
      <vt:lpstr>Different Models of Supervised Learning</vt:lpstr>
      <vt:lpstr>Outline</vt:lpstr>
      <vt:lpstr>Decision Tree Overview</vt:lpstr>
      <vt:lpstr>Overview</vt:lpstr>
      <vt:lpstr> The Decision Tree Algorithm  </vt:lpstr>
      <vt:lpstr>Entropy</vt:lpstr>
      <vt:lpstr>Information Gain</vt:lpstr>
      <vt:lpstr>Gini Index:</vt:lpstr>
      <vt:lpstr>Decision Tree Algorithm Work </vt:lpstr>
      <vt:lpstr>PowerPoint Presentation</vt:lpstr>
      <vt:lpstr>PowerPoint Presentation</vt:lpstr>
      <vt:lpstr>We’ll use the information gain method to determine which variable yields the maximum gain, which can also be used as the root node</vt:lpstr>
      <vt:lpstr>PowerPoint Presentation</vt:lpstr>
      <vt:lpstr>PowerPoint Presentation</vt:lpstr>
      <vt:lpstr>We will split both the nodes using ‘height’ variable and  height &gt; 10 and height &lt; 10 as our conditions. </vt:lpstr>
      <vt:lpstr>PowerPoint Presentation</vt:lpstr>
      <vt:lpstr>PowerPoint Presentation</vt:lpstr>
      <vt:lpstr>How Does the Decision Tree Algorithm Work? </vt:lpstr>
      <vt:lpstr>PowerPoint Presentation</vt:lpstr>
      <vt:lpstr>PowerPoint Presentation</vt:lpstr>
      <vt:lpstr>PowerPoint Presentation</vt:lpstr>
      <vt:lpstr>PowerPoint Presentation</vt:lpstr>
      <vt:lpstr>PowerPoint Presentation</vt:lpstr>
      <vt:lpstr>Logistic Regression in Machine Learning </vt:lpstr>
      <vt:lpstr>PowerPoint Presentation</vt:lpstr>
      <vt:lpstr>What is Linear Regression? </vt:lpstr>
      <vt:lpstr>Linear regression application</vt:lpstr>
      <vt:lpstr>Simple Linear Regression </vt:lpstr>
      <vt:lpstr>PowerPoint Presentation</vt:lpstr>
      <vt:lpstr>PowerPoint Presentation</vt:lpstr>
      <vt:lpstr>PowerPoint Presentation</vt:lpstr>
      <vt:lpstr>PowerPoint Presentation</vt:lpstr>
      <vt:lpstr>PowerPoint Presentation</vt:lpstr>
      <vt:lpstr>Two independent variable</vt:lpstr>
      <vt:lpstr>PowerPoint Presentation</vt:lpstr>
      <vt:lpstr>PowerPoint Presentation</vt:lpstr>
      <vt:lpstr>Key advantages of logistic regression</vt:lpstr>
      <vt:lpstr>Logistic Regression Equation and Assumptions</vt:lpstr>
      <vt:lpstr>PowerPoint Presentation</vt:lpstr>
      <vt:lpstr>PowerPoint Presentation</vt:lpstr>
      <vt:lpstr>PowerPoint Presentation</vt:lpstr>
      <vt:lpstr>Key properties of the logistic regression equation</vt:lpstr>
      <vt:lpstr>PowerPoint Presentation</vt:lpstr>
      <vt:lpstr>PowerPoint Presentation</vt:lpstr>
      <vt:lpstr>PowerPoint Presentation</vt:lpstr>
      <vt:lpstr>Assumptions for Logistic Regression: </vt:lpstr>
      <vt:lpstr>PowerPoint Presentation</vt:lpstr>
      <vt:lpstr>PowerPoint Presentation</vt:lpstr>
      <vt:lpstr>PowerPoint Presentation</vt:lpstr>
      <vt:lpstr>Type of Logistic Regression: </vt:lpstr>
      <vt:lpstr>K-Nearest Neighbor(KNN) Algorithm for Machine Learning </vt:lpstr>
      <vt:lpstr>PowerPoint Presentation</vt:lpstr>
      <vt:lpstr>PowerPoint Presentation</vt:lpstr>
      <vt:lpstr>PowerPoint Presentation</vt:lpstr>
      <vt:lpstr>K-NN</vt:lpstr>
      <vt:lpstr>How does K-NN work </vt:lpstr>
      <vt:lpstr>Best K selection</vt:lpstr>
      <vt:lpstr>Suppose we have a new data point and we need to put it in the required category. Consider the below image:</vt:lpstr>
      <vt:lpstr>Euclidean Distance</vt:lpstr>
      <vt:lpstr>Euclidean distance </vt:lpstr>
      <vt:lpstr>https://www.omnicalculator.com/math/euclidean-distance</vt:lpstr>
      <vt:lpstr>Naive Bayes Classification </vt:lpstr>
      <vt:lpstr>PowerPoint Presentation</vt:lpstr>
      <vt:lpstr>What is Naive Bayes Classifier? </vt:lpstr>
      <vt:lpstr>PowerPoint Presentation</vt:lpstr>
      <vt:lpstr>How Naive Bayes Classifier Works? </vt:lpstr>
      <vt:lpstr>prior and posterior probability calculation</vt:lpstr>
      <vt:lpstr>PowerPoint Presentation</vt:lpstr>
      <vt:lpstr>Now suppose you want to calculate the probability of playing when the weather is overcast.</vt:lpstr>
      <vt:lpstr>PowerPoint Presentation</vt:lpstr>
      <vt:lpstr>Second Approach (In case of multiple features)  </vt:lpstr>
      <vt:lpstr>PowerPoint Presentation</vt:lpstr>
      <vt:lpstr>Probability of not playing: </vt:lpstr>
      <vt:lpstr>Support Vector Machine Algorithm </vt:lpstr>
      <vt:lpstr>hyperplane</vt:lpstr>
      <vt:lpstr>Example.</vt:lpstr>
      <vt:lpstr>PowerPoint Presentation</vt:lpstr>
      <vt:lpstr>Types of SVM </vt:lpstr>
      <vt:lpstr>Hyperplane and Support Vectors in the SVM algorithm: </vt:lpstr>
      <vt:lpstr>How Does a Support Vector Machine / SVM Work?  </vt:lpstr>
      <vt:lpstr> </vt:lpstr>
      <vt:lpstr>PowerPoint Presentation</vt:lpstr>
      <vt:lpstr>Non-Linear SVM:</vt:lpstr>
      <vt:lpstr>PowerPoint Presentation</vt:lpstr>
      <vt:lpstr>Popular kernel functions in SVM </vt:lpstr>
      <vt:lpstr>PowerPoint Presentation</vt:lpstr>
      <vt:lpstr>PowerPoint Presentation</vt:lpstr>
      <vt:lpstr>PowerPoint Presentation</vt:lpstr>
      <vt:lpstr>Understanding Dot-Product </vt:lpstr>
      <vt:lpstr>PowerPoint Presentation</vt:lpstr>
      <vt:lpstr>PowerPoint Presentation</vt:lpstr>
      <vt:lpstr>PowerPoint Presentation</vt:lpstr>
      <vt:lpstr>Support Vector Machine Terminology </vt:lpstr>
      <vt:lpstr>PowerPoint Presentation</vt:lpstr>
      <vt:lpstr>Advantages of SVM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Different Models of Supervised Learning</dc:title>
  <dc:creator>Radhe</dc:creator>
  <cp:lastModifiedBy>Radhe</cp:lastModifiedBy>
  <cp:revision>369</cp:revision>
  <dcterms:created xsi:type="dcterms:W3CDTF">2023-09-21T10:33:12Z</dcterms:created>
  <dcterms:modified xsi:type="dcterms:W3CDTF">2023-10-19T05:57:51Z</dcterms:modified>
</cp:coreProperties>
</file>