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1" r:id="rId23"/>
    <p:sldId id="282" r:id="rId24"/>
    <p:sldId id="283" r:id="rId25"/>
    <p:sldId id="277" r:id="rId26"/>
    <p:sldId id="278" r:id="rId27"/>
    <p:sldId id="279"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DB23FA6-00AE-4D5A-8D61-EA36CBAF9553}"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B0A73-0D8D-463C-BFAC-355B648E0866}" type="slidenum">
              <a:rPr lang="en-IN" smtClean="0"/>
              <a:t>‹#›</a:t>
            </a:fld>
            <a:endParaRPr lang="en-IN"/>
          </a:p>
        </p:txBody>
      </p:sp>
    </p:spTree>
    <p:extLst>
      <p:ext uri="{BB962C8B-B14F-4D97-AF65-F5344CB8AC3E}">
        <p14:creationId xmlns:p14="http://schemas.microsoft.com/office/powerpoint/2010/main" val="315399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B23FA6-00AE-4D5A-8D61-EA36CBAF9553}"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B0A73-0D8D-463C-BFAC-355B648E0866}" type="slidenum">
              <a:rPr lang="en-IN" smtClean="0"/>
              <a:t>‹#›</a:t>
            </a:fld>
            <a:endParaRPr lang="en-IN"/>
          </a:p>
        </p:txBody>
      </p:sp>
    </p:spTree>
    <p:extLst>
      <p:ext uri="{BB962C8B-B14F-4D97-AF65-F5344CB8AC3E}">
        <p14:creationId xmlns:p14="http://schemas.microsoft.com/office/powerpoint/2010/main" val="879653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B23FA6-00AE-4D5A-8D61-EA36CBAF9553}"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B0A73-0D8D-463C-BFAC-355B648E0866}" type="slidenum">
              <a:rPr lang="en-IN" smtClean="0"/>
              <a:t>‹#›</a:t>
            </a:fld>
            <a:endParaRPr lang="en-IN"/>
          </a:p>
        </p:txBody>
      </p:sp>
    </p:spTree>
    <p:extLst>
      <p:ext uri="{BB962C8B-B14F-4D97-AF65-F5344CB8AC3E}">
        <p14:creationId xmlns:p14="http://schemas.microsoft.com/office/powerpoint/2010/main" val="3133752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B23FA6-00AE-4D5A-8D61-EA36CBAF9553}"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B0A73-0D8D-463C-BFAC-355B648E0866}" type="slidenum">
              <a:rPr lang="en-IN" smtClean="0"/>
              <a:t>‹#›</a:t>
            </a:fld>
            <a:endParaRPr lang="en-IN"/>
          </a:p>
        </p:txBody>
      </p:sp>
    </p:spTree>
    <p:extLst>
      <p:ext uri="{BB962C8B-B14F-4D97-AF65-F5344CB8AC3E}">
        <p14:creationId xmlns:p14="http://schemas.microsoft.com/office/powerpoint/2010/main" val="385049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B23FA6-00AE-4D5A-8D61-EA36CBAF9553}"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B0A73-0D8D-463C-BFAC-355B648E0866}" type="slidenum">
              <a:rPr lang="en-IN" smtClean="0"/>
              <a:t>‹#›</a:t>
            </a:fld>
            <a:endParaRPr lang="en-IN"/>
          </a:p>
        </p:txBody>
      </p:sp>
    </p:spTree>
    <p:extLst>
      <p:ext uri="{BB962C8B-B14F-4D97-AF65-F5344CB8AC3E}">
        <p14:creationId xmlns:p14="http://schemas.microsoft.com/office/powerpoint/2010/main" val="1031801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DB23FA6-00AE-4D5A-8D61-EA36CBAF9553}" type="datetimeFigureOut">
              <a:rPr lang="en-IN" smtClean="0"/>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2B0A73-0D8D-463C-BFAC-355B648E0866}" type="slidenum">
              <a:rPr lang="en-IN" smtClean="0"/>
              <a:t>‹#›</a:t>
            </a:fld>
            <a:endParaRPr lang="en-IN"/>
          </a:p>
        </p:txBody>
      </p:sp>
    </p:spTree>
    <p:extLst>
      <p:ext uri="{BB962C8B-B14F-4D97-AF65-F5344CB8AC3E}">
        <p14:creationId xmlns:p14="http://schemas.microsoft.com/office/powerpoint/2010/main" val="309414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DB23FA6-00AE-4D5A-8D61-EA36CBAF9553}" type="datetimeFigureOut">
              <a:rPr lang="en-IN" smtClean="0"/>
              <a:t>27-11-2023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2B0A73-0D8D-463C-BFAC-355B648E0866}" type="slidenum">
              <a:rPr lang="en-IN" smtClean="0"/>
              <a:t>‹#›</a:t>
            </a:fld>
            <a:endParaRPr lang="en-IN"/>
          </a:p>
        </p:txBody>
      </p:sp>
    </p:spTree>
    <p:extLst>
      <p:ext uri="{BB962C8B-B14F-4D97-AF65-F5344CB8AC3E}">
        <p14:creationId xmlns:p14="http://schemas.microsoft.com/office/powerpoint/2010/main" val="338519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DB23FA6-00AE-4D5A-8D61-EA36CBAF9553}" type="datetimeFigureOut">
              <a:rPr lang="en-IN" smtClean="0"/>
              <a:t>27-11-2023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2B0A73-0D8D-463C-BFAC-355B648E0866}" type="slidenum">
              <a:rPr lang="en-IN" smtClean="0"/>
              <a:t>‹#›</a:t>
            </a:fld>
            <a:endParaRPr lang="en-IN"/>
          </a:p>
        </p:txBody>
      </p:sp>
    </p:spTree>
    <p:extLst>
      <p:ext uri="{BB962C8B-B14F-4D97-AF65-F5344CB8AC3E}">
        <p14:creationId xmlns:p14="http://schemas.microsoft.com/office/powerpoint/2010/main" val="711308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23FA6-00AE-4D5A-8D61-EA36CBAF9553}" type="datetimeFigureOut">
              <a:rPr lang="en-IN" smtClean="0"/>
              <a:t>27-11-2023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2B0A73-0D8D-463C-BFAC-355B648E0866}" type="slidenum">
              <a:rPr lang="en-IN" smtClean="0"/>
              <a:t>‹#›</a:t>
            </a:fld>
            <a:endParaRPr lang="en-IN"/>
          </a:p>
        </p:txBody>
      </p:sp>
    </p:spTree>
    <p:extLst>
      <p:ext uri="{BB962C8B-B14F-4D97-AF65-F5344CB8AC3E}">
        <p14:creationId xmlns:p14="http://schemas.microsoft.com/office/powerpoint/2010/main" val="1020717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B23FA6-00AE-4D5A-8D61-EA36CBAF9553}" type="datetimeFigureOut">
              <a:rPr lang="en-IN" smtClean="0"/>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2B0A73-0D8D-463C-BFAC-355B648E0866}" type="slidenum">
              <a:rPr lang="en-IN" smtClean="0"/>
              <a:t>‹#›</a:t>
            </a:fld>
            <a:endParaRPr lang="en-IN"/>
          </a:p>
        </p:txBody>
      </p:sp>
    </p:spTree>
    <p:extLst>
      <p:ext uri="{BB962C8B-B14F-4D97-AF65-F5344CB8AC3E}">
        <p14:creationId xmlns:p14="http://schemas.microsoft.com/office/powerpoint/2010/main" val="3809562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B23FA6-00AE-4D5A-8D61-EA36CBAF9553}" type="datetimeFigureOut">
              <a:rPr lang="en-IN" smtClean="0"/>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2B0A73-0D8D-463C-BFAC-355B648E0866}" type="slidenum">
              <a:rPr lang="en-IN" smtClean="0"/>
              <a:t>‹#›</a:t>
            </a:fld>
            <a:endParaRPr lang="en-IN"/>
          </a:p>
        </p:txBody>
      </p:sp>
    </p:spTree>
    <p:extLst>
      <p:ext uri="{BB962C8B-B14F-4D97-AF65-F5344CB8AC3E}">
        <p14:creationId xmlns:p14="http://schemas.microsoft.com/office/powerpoint/2010/main" val="974076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23FA6-00AE-4D5A-8D61-EA36CBAF9553}" type="datetimeFigureOut">
              <a:rPr lang="en-IN" smtClean="0"/>
              <a:t>27-11-2023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B0A73-0D8D-463C-BFAC-355B648E0866}" type="slidenum">
              <a:rPr lang="en-IN" smtClean="0"/>
              <a:t>‹#›</a:t>
            </a:fld>
            <a:endParaRPr lang="en-IN"/>
          </a:p>
        </p:txBody>
      </p:sp>
    </p:spTree>
    <p:extLst>
      <p:ext uri="{BB962C8B-B14F-4D97-AF65-F5344CB8AC3E}">
        <p14:creationId xmlns:p14="http://schemas.microsoft.com/office/powerpoint/2010/main" val="368896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4"/>
          </a:lnRef>
          <a:fillRef idx="1">
            <a:schemeClr val="lt1"/>
          </a:fillRef>
          <a:effectRef idx="0">
            <a:schemeClr val="accent4"/>
          </a:effectRef>
          <a:fontRef idx="minor">
            <a:schemeClr val="dk1"/>
          </a:fontRef>
        </p:style>
        <p:txBody>
          <a:bodyPr/>
          <a:lstStyle/>
          <a:p>
            <a:r>
              <a:rPr lang="en-US" dirty="0" smtClean="0"/>
              <a:t>Hierarchical cluster Analysis</a:t>
            </a:r>
            <a:endParaRPr lang="en-IN" dirty="0"/>
          </a:p>
        </p:txBody>
      </p:sp>
      <p:sp>
        <p:nvSpPr>
          <p:cNvPr id="3" name="Subtitle 2"/>
          <p:cNvSpPr>
            <a:spLocks noGrp="1"/>
          </p:cNvSpPr>
          <p:nvPr>
            <p:ph type="subTitle" idx="1"/>
          </p:nvPr>
        </p:nvSpPr>
        <p:spPr/>
        <p:txBody>
          <a:bodyPr/>
          <a:lstStyle/>
          <a:p>
            <a:r>
              <a:rPr lang="en-US" dirty="0"/>
              <a:t>Hierarchical clustering is another unsupervised machine learning algorithm, which is used to group the unlabeled datasets into a cluster and also known as </a:t>
            </a:r>
            <a:r>
              <a:rPr lang="en-US" b="1" dirty="0"/>
              <a:t>hierarchical cluster analysis</a:t>
            </a:r>
            <a:r>
              <a:rPr lang="en-US" dirty="0"/>
              <a:t> or HCA.</a:t>
            </a:r>
            <a:endParaRPr lang="en-IN" dirty="0"/>
          </a:p>
        </p:txBody>
      </p:sp>
    </p:spTree>
    <p:extLst>
      <p:ext uri="{BB962C8B-B14F-4D97-AF65-F5344CB8AC3E}">
        <p14:creationId xmlns:p14="http://schemas.microsoft.com/office/powerpoint/2010/main" val="1767227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ierarchical Clustering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076" y="3279940"/>
            <a:ext cx="3810000" cy="300037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6975143" y="3279941"/>
            <a:ext cx="3810000" cy="3000375"/>
          </a:xfrm>
          <a:prstGeom prst="rect">
            <a:avLst/>
          </a:prstGeom>
        </p:spPr>
      </p:pic>
      <p:pic>
        <p:nvPicPr>
          <p:cNvPr id="4" name="Picture 3"/>
          <p:cNvPicPr>
            <a:picLocks noChangeAspect="1"/>
          </p:cNvPicPr>
          <p:nvPr/>
        </p:nvPicPr>
        <p:blipFill>
          <a:blip r:embed="rId4"/>
          <a:stretch>
            <a:fillRect/>
          </a:stretch>
        </p:blipFill>
        <p:spPr>
          <a:xfrm>
            <a:off x="3276600" y="0"/>
            <a:ext cx="3810000" cy="3000375"/>
          </a:xfrm>
          <a:prstGeom prst="rect">
            <a:avLst/>
          </a:prstGeom>
        </p:spPr>
      </p:pic>
    </p:spTree>
    <p:extLst>
      <p:ext uri="{BB962C8B-B14F-4D97-AF65-F5344CB8AC3E}">
        <p14:creationId xmlns:p14="http://schemas.microsoft.com/office/powerpoint/2010/main" val="2504385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Step-5:</a:t>
            </a:r>
            <a:r>
              <a:rPr lang="en-US" dirty="0"/>
              <a:t> Once all the clusters are combined into one big cluster, develop the </a:t>
            </a:r>
            <a:r>
              <a:rPr lang="en-US" dirty="0" err="1"/>
              <a:t>dendrogram</a:t>
            </a:r>
            <a:r>
              <a:rPr lang="en-US" dirty="0"/>
              <a:t> to divide the clusters as per the problem.</a:t>
            </a:r>
          </a:p>
          <a:p>
            <a:endParaRPr lang="en-IN" dirty="0"/>
          </a:p>
        </p:txBody>
      </p:sp>
      <p:pic>
        <p:nvPicPr>
          <p:cNvPr id="4" name="Picture 3"/>
          <p:cNvPicPr>
            <a:picLocks noChangeAspect="1"/>
          </p:cNvPicPr>
          <p:nvPr/>
        </p:nvPicPr>
        <p:blipFill>
          <a:blip r:embed="rId2"/>
          <a:stretch>
            <a:fillRect/>
          </a:stretch>
        </p:blipFill>
        <p:spPr>
          <a:xfrm>
            <a:off x="1433016" y="3183884"/>
            <a:ext cx="8420668" cy="3435633"/>
          </a:xfrm>
          <a:prstGeom prst="rect">
            <a:avLst/>
          </a:prstGeom>
        </p:spPr>
      </p:pic>
    </p:spTree>
    <p:extLst>
      <p:ext uri="{BB962C8B-B14F-4D97-AF65-F5344CB8AC3E}">
        <p14:creationId xmlns:p14="http://schemas.microsoft.com/office/powerpoint/2010/main" val="2275790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Hierarchical clustering, also known as hierarchical cluster analysis or HCA, is an unsupervised machine learning algorithm that creates a hierarchical representation of the clusters in a dataset. The method starts by treating each data point as a separate cluster and then iteratively combines the closest clusters until a stopping criterion is reached.</a:t>
            </a:r>
            <a:endParaRPr lang="en-IN" dirty="0"/>
          </a:p>
        </p:txBody>
      </p:sp>
    </p:spTree>
    <p:extLst>
      <p:ext uri="{BB962C8B-B14F-4D97-AF65-F5344CB8AC3E}">
        <p14:creationId xmlns:p14="http://schemas.microsoft.com/office/powerpoint/2010/main" val="2884867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the Hierarchical Clustering Algorithm:</a:t>
            </a:r>
            <a:endParaRPr lang="en-IN" dirty="0"/>
          </a:p>
        </p:txBody>
      </p:sp>
      <p:sp>
        <p:nvSpPr>
          <p:cNvPr id="3" name="Content Placeholder 2"/>
          <p:cNvSpPr>
            <a:spLocks noGrp="1"/>
          </p:cNvSpPr>
          <p:nvPr>
            <p:ph idx="1"/>
          </p:nvPr>
        </p:nvSpPr>
        <p:spPr/>
        <p:txBody>
          <a:bodyPr/>
          <a:lstStyle/>
          <a:p>
            <a:r>
              <a:rPr lang="en-US" dirty="0" smtClean="0"/>
              <a:t>1. Data </a:t>
            </a:r>
            <a:r>
              <a:rPr lang="en-US" dirty="0"/>
              <a:t>Preprocessing: Before applying the hierarchical clustering algorithm, it is important to preprocess the data to ensure that it is suitable for analysis. This may involve tasks such as normalizing the data, handling missing values, and converting categorical variables into numerical representations.</a:t>
            </a:r>
          </a:p>
          <a:p>
            <a:endParaRPr lang="en-IN" dirty="0"/>
          </a:p>
        </p:txBody>
      </p:sp>
    </p:spTree>
    <p:extLst>
      <p:ext uri="{BB962C8B-B14F-4D97-AF65-F5344CB8AC3E}">
        <p14:creationId xmlns:p14="http://schemas.microsoft.com/office/powerpoint/2010/main" val="2631711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2. Distance </a:t>
            </a:r>
            <a:r>
              <a:rPr lang="en-US" dirty="0"/>
              <a:t>Matrix Calculation: A distance matrix is created to represent the pairwise distances between all data points. The choice of distance metric depends on the nature of the data. Common distance metrics include Euclidean distance, Manhattan distance, and </a:t>
            </a:r>
            <a:r>
              <a:rPr lang="en-US" dirty="0" err="1"/>
              <a:t>Minkowski</a:t>
            </a:r>
            <a:r>
              <a:rPr lang="en-US" dirty="0"/>
              <a:t> distance.</a:t>
            </a:r>
          </a:p>
          <a:p>
            <a:endParaRPr lang="en-IN" dirty="0"/>
          </a:p>
        </p:txBody>
      </p:sp>
    </p:spTree>
    <p:extLst>
      <p:ext uri="{BB962C8B-B14F-4D97-AF65-F5344CB8AC3E}">
        <p14:creationId xmlns:p14="http://schemas.microsoft.com/office/powerpoint/2010/main" val="3058733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Cluster Initiation: Initially, each data point is considered as a separate cluster. This forms the base of the hierarchical structure.</a:t>
            </a:r>
          </a:p>
          <a:p>
            <a:endParaRPr lang="en-US" dirty="0" smtClean="0"/>
          </a:p>
          <a:p>
            <a:endParaRPr lang="en-US" dirty="0"/>
          </a:p>
          <a:p>
            <a:r>
              <a:rPr lang="en-US" dirty="0"/>
              <a:t>Iterative Merging or Splitting: The algorithm iteratively merges the closest clusters or splits the most diverse clusters, based on the chosen linkage criterion. Common linkage criteria include single linkage, complete linkage, and average linkage.</a:t>
            </a:r>
          </a:p>
          <a:p>
            <a:endParaRPr lang="en-IN" dirty="0"/>
          </a:p>
        </p:txBody>
      </p:sp>
    </p:spTree>
    <p:extLst>
      <p:ext uri="{BB962C8B-B14F-4D97-AF65-F5344CB8AC3E}">
        <p14:creationId xmlns:p14="http://schemas.microsoft.com/office/powerpoint/2010/main" val="2135215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Linkage Criterion Selection: The linkage criterion determines how the distance between clusters is calculated. Different linkage criteria lead to different hierarchical structures.</a:t>
            </a:r>
          </a:p>
          <a:p>
            <a:endParaRPr lang="en-US" dirty="0" smtClean="0"/>
          </a:p>
          <a:p>
            <a:r>
              <a:rPr lang="en-US" dirty="0"/>
              <a:t>Stopping Criterion: The algorithm stops when a pre-defined stopping criterion is met. Common stopping criteria include a maximum number of clusters, a minimum threshold for cluster similarity, or a desired level of granularity.</a:t>
            </a:r>
          </a:p>
          <a:p>
            <a:endParaRPr lang="en-IN" dirty="0"/>
          </a:p>
        </p:txBody>
      </p:sp>
    </p:spTree>
    <p:extLst>
      <p:ext uri="{BB962C8B-B14F-4D97-AF65-F5344CB8AC3E}">
        <p14:creationId xmlns:p14="http://schemas.microsoft.com/office/powerpoint/2010/main" val="2151823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err="1"/>
              <a:t>Dendrogram</a:t>
            </a:r>
            <a:r>
              <a:rPr lang="en-US" dirty="0"/>
              <a:t> Generation: A </a:t>
            </a:r>
            <a:r>
              <a:rPr lang="en-US" dirty="0" err="1"/>
              <a:t>dendrogram</a:t>
            </a:r>
            <a:r>
              <a:rPr lang="en-US" dirty="0"/>
              <a:t> is a tree-like diagram that visually represents the hierarchical clustering process. It shows the merging or splitting of clusters at each step of the algorithm.</a:t>
            </a:r>
          </a:p>
          <a:p>
            <a:endParaRPr lang="en-US" dirty="0" smtClean="0"/>
          </a:p>
          <a:p>
            <a:endParaRPr lang="en-US" dirty="0"/>
          </a:p>
          <a:p>
            <a:r>
              <a:rPr lang="en-US" dirty="0"/>
              <a:t>Cluster Extraction: The final clusters are extracted from the </a:t>
            </a:r>
            <a:r>
              <a:rPr lang="en-US" dirty="0" err="1"/>
              <a:t>dendrogram</a:t>
            </a:r>
            <a:r>
              <a:rPr lang="en-US" dirty="0"/>
              <a:t> by choosing a desired level of granularity or cutting the </a:t>
            </a:r>
            <a:r>
              <a:rPr lang="en-US" dirty="0" err="1"/>
              <a:t>dendrogram</a:t>
            </a:r>
            <a:r>
              <a:rPr lang="en-US" dirty="0"/>
              <a:t> at a specific height.</a:t>
            </a:r>
          </a:p>
          <a:p>
            <a:endParaRPr lang="en-IN" dirty="0"/>
          </a:p>
        </p:txBody>
      </p:sp>
    </p:spTree>
    <p:extLst>
      <p:ext uri="{BB962C8B-B14F-4D97-AF65-F5344CB8AC3E}">
        <p14:creationId xmlns:p14="http://schemas.microsoft.com/office/powerpoint/2010/main" val="1615121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Hierarchical Clustering:</a:t>
            </a:r>
            <a:br>
              <a:rPr lang="en-US" dirty="0"/>
            </a:br>
            <a:endParaRPr lang="en-IN" dirty="0"/>
          </a:p>
        </p:txBody>
      </p:sp>
      <p:sp>
        <p:nvSpPr>
          <p:cNvPr id="3" name="Content Placeholder 2"/>
          <p:cNvSpPr>
            <a:spLocks noGrp="1"/>
          </p:cNvSpPr>
          <p:nvPr>
            <p:ph idx="1"/>
          </p:nvPr>
        </p:nvSpPr>
        <p:spPr/>
        <p:txBody>
          <a:bodyPr/>
          <a:lstStyle/>
          <a:p>
            <a:r>
              <a:rPr lang="en-US" dirty="0" smtClean="0"/>
              <a:t>Easy </a:t>
            </a:r>
            <a:r>
              <a:rPr lang="en-US" dirty="0"/>
              <a:t>to understand and implement</a:t>
            </a:r>
          </a:p>
          <a:p>
            <a:r>
              <a:rPr lang="en-US" dirty="0"/>
              <a:t>Produces a hierarchical structure of clusters</a:t>
            </a:r>
          </a:p>
          <a:p>
            <a:r>
              <a:rPr lang="en-US" dirty="0"/>
              <a:t>Can handle both numerical and categorical data</a:t>
            </a:r>
          </a:p>
          <a:p>
            <a:r>
              <a:rPr lang="en-US" dirty="0"/>
              <a:t>Applicable to a wide range of data types</a:t>
            </a:r>
          </a:p>
          <a:p>
            <a:endParaRPr lang="en-IN" dirty="0"/>
          </a:p>
        </p:txBody>
      </p:sp>
    </p:spTree>
    <p:extLst>
      <p:ext uri="{BB962C8B-B14F-4D97-AF65-F5344CB8AC3E}">
        <p14:creationId xmlns:p14="http://schemas.microsoft.com/office/powerpoint/2010/main" val="2506918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Disadvantages of Hierarchical Clustering:</a:t>
            </a:r>
            <a:endParaRPr lang="en-IN"/>
          </a:p>
        </p:txBody>
      </p:sp>
      <p:sp>
        <p:nvSpPr>
          <p:cNvPr id="3" name="Content Placeholder 2"/>
          <p:cNvSpPr>
            <a:spLocks noGrp="1"/>
          </p:cNvSpPr>
          <p:nvPr>
            <p:ph idx="1"/>
          </p:nvPr>
        </p:nvSpPr>
        <p:spPr/>
        <p:txBody>
          <a:bodyPr/>
          <a:lstStyle/>
          <a:p>
            <a:r>
              <a:rPr lang="en-US" dirty="0"/>
              <a:t>Sensitive to the choice of distance metric and linkage criterion</a:t>
            </a:r>
          </a:p>
          <a:p>
            <a:r>
              <a:rPr lang="en-US" dirty="0"/>
              <a:t>Computationally expensive for large datasets</a:t>
            </a:r>
          </a:p>
          <a:p>
            <a:r>
              <a:rPr lang="en-US" dirty="0"/>
              <a:t>May not always produce the most optimal clustering results</a:t>
            </a:r>
          </a:p>
          <a:p>
            <a:endParaRPr lang="en-IN" dirty="0"/>
          </a:p>
        </p:txBody>
      </p:sp>
    </p:spTree>
    <p:extLst>
      <p:ext uri="{BB962C8B-B14F-4D97-AF65-F5344CB8AC3E}">
        <p14:creationId xmlns:p14="http://schemas.microsoft.com/office/powerpoint/2010/main" val="186779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HCA intro</a:t>
            </a:r>
            <a:endParaRPr lang="en-IN" dirty="0"/>
          </a:p>
        </p:txBody>
      </p:sp>
      <p:sp>
        <p:nvSpPr>
          <p:cNvPr id="3" name="Content Placeholder 2"/>
          <p:cNvSpPr>
            <a:spLocks noGrp="1"/>
          </p:cNvSpPr>
          <p:nvPr>
            <p:ph idx="1"/>
          </p:nvPr>
        </p:nvSpPr>
        <p:spPr/>
        <p:txBody>
          <a:bodyPr/>
          <a:lstStyle/>
          <a:p>
            <a:r>
              <a:rPr lang="en-US" dirty="0" smtClean="0"/>
              <a:t>In this algorithm, we develop the hierarchy of clusters in the form of a tree, and this tree-shaped structure is known as the </a:t>
            </a:r>
            <a:r>
              <a:rPr lang="en-US" dirty="0" err="1" smtClean="0"/>
              <a:t>dendrogram</a:t>
            </a:r>
            <a:r>
              <a:rPr lang="en-US" dirty="0" smtClean="0"/>
              <a:t>.</a:t>
            </a:r>
          </a:p>
          <a:p>
            <a:endParaRPr lang="en-US" dirty="0"/>
          </a:p>
          <a:p>
            <a:r>
              <a:rPr lang="en-US" dirty="0" smtClean="0"/>
              <a:t>Sometimes </a:t>
            </a:r>
            <a:r>
              <a:rPr lang="en-US" dirty="0"/>
              <a:t>the results of K-means clustering and hierarchical clustering may look similar, but they both differ depending on how they work</a:t>
            </a:r>
            <a:r>
              <a:rPr lang="en-US" dirty="0" smtClean="0"/>
              <a:t>.</a:t>
            </a:r>
          </a:p>
          <a:p>
            <a:r>
              <a:rPr lang="en-US" dirty="0" smtClean="0"/>
              <a:t> </a:t>
            </a:r>
            <a:r>
              <a:rPr lang="en-US" dirty="0"/>
              <a:t>As there is no requirement to predetermine the number of clusters as we did in the K-Means algorithm.</a:t>
            </a:r>
            <a:endParaRPr lang="en-IN" dirty="0"/>
          </a:p>
        </p:txBody>
      </p:sp>
    </p:spTree>
    <p:extLst>
      <p:ext uri="{BB962C8B-B14F-4D97-AF65-F5344CB8AC3E}">
        <p14:creationId xmlns:p14="http://schemas.microsoft.com/office/powerpoint/2010/main" val="3701362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lstStyle/>
          <a:p>
            <a:r>
              <a:rPr lang="en-US" dirty="0"/>
              <a:t>let's consider a simple example of hierarchical clustering using the customer purchase data from a supermarket. The data consists of the purchase amounts for 10 different customers on five different items: milk, bread, eggs, apples, and oranges</a:t>
            </a:r>
            <a:r>
              <a:rPr lang="en-US" dirty="0" smtClean="0"/>
              <a:t>.</a:t>
            </a:r>
          </a:p>
          <a:p>
            <a:endParaRPr lang="en-US" dirty="0"/>
          </a:p>
          <a:p>
            <a:r>
              <a:rPr lang="en-US" dirty="0"/>
              <a:t>Step 1: Data Preprocessing</a:t>
            </a:r>
          </a:p>
          <a:p>
            <a:r>
              <a:rPr lang="en-US" dirty="0"/>
              <a:t>The data is preprocessed by normalizing the purchase amounts to range between 0 and 1. This ensures that all items have an equal influence on the clustering process.</a:t>
            </a:r>
          </a:p>
          <a:p>
            <a:endParaRPr lang="en-IN" dirty="0"/>
          </a:p>
        </p:txBody>
      </p:sp>
    </p:spTree>
    <p:extLst>
      <p:ext uri="{BB962C8B-B14F-4D97-AF65-F5344CB8AC3E}">
        <p14:creationId xmlns:p14="http://schemas.microsoft.com/office/powerpoint/2010/main" val="3156803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Distance Matrix Calculation</a:t>
            </a:r>
            <a:br>
              <a:rPr lang="en-US" dirty="0"/>
            </a:br>
            <a:endParaRPr lang="en-IN" dirty="0"/>
          </a:p>
        </p:txBody>
      </p:sp>
      <p:sp>
        <p:nvSpPr>
          <p:cNvPr id="3" name="Content Placeholder 2"/>
          <p:cNvSpPr>
            <a:spLocks noGrp="1"/>
          </p:cNvSpPr>
          <p:nvPr>
            <p:ph idx="1"/>
          </p:nvPr>
        </p:nvSpPr>
        <p:spPr/>
        <p:txBody>
          <a:bodyPr>
            <a:normAutofit fontScale="62500" lnSpcReduction="20000"/>
          </a:bodyPr>
          <a:lstStyle/>
          <a:p>
            <a:r>
              <a:rPr lang="en-US" dirty="0" smtClean="0"/>
              <a:t>The </a:t>
            </a:r>
            <a:r>
              <a:rPr lang="en-US" dirty="0"/>
              <a:t>Euclidean distance is used to calculate the pairwise distances between customers based on their normalized purchase amounts. The distance matrix is shown below:</a:t>
            </a:r>
          </a:p>
          <a:p>
            <a:r>
              <a:rPr lang="en-IN" b="1" dirty="0"/>
              <a:t>Customer | Milk | Bread | Eggs | Apples | Oranges</a:t>
            </a:r>
          </a:p>
          <a:p>
            <a:r>
              <a:rPr lang="en-IN" b="1" dirty="0"/>
              <a:t>---------|-------|-------|-------|-------|-------</a:t>
            </a:r>
          </a:p>
          <a:p>
            <a:r>
              <a:rPr lang="en-IN" b="1" dirty="0"/>
              <a:t>Customer 1 | 0.8 | 0.2 | 0.3 | 0.5 | 0.2</a:t>
            </a:r>
          </a:p>
          <a:p>
            <a:r>
              <a:rPr lang="en-IN" b="1" dirty="0"/>
              <a:t>Customer 2 | 0.6 | 0.4 | 0.1 | 0.3 | 0.6</a:t>
            </a:r>
          </a:p>
          <a:p>
            <a:r>
              <a:rPr lang="en-IN" b="1" dirty="0"/>
              <a:t>Customer 3 | 0.4 | 0.4 | 0.5 | 0.4 | 0.3</a:t>
            </a:r>
          </a:p>
          <a:p>
            <a:r>
              <a:rPr lang="en-IN" b="1" dirty="0"/>
              <a:t>Customer 4 | 0.2 | 0.6 | 0.4 | 0.2 | 0.6</a:t>
            </a:r>
          </a:p>
          <a:p>
            <a:r>
              <a:rPr lang="en-IN" b="1" dirty="0"/>
              <a:t>Customer 5 | 0.1 | 0.8 | 0.7 | 0.1 | 0.3</a:t>
            </a:r>
          </a:p>
          <a:p>
            <a:r>
              <a:rPr lang="en-IN" b="1" dirty="0"/>
              <a:t>Customer 6 | 0.9 | 0.1 | 0.1 | 0.1 | 0.8</a:t>
            </a:r>
          </a:p>
          <a:p>
            <a:r>
              <a:rPr lang="en-IN" b="1" dirty="0"/>
              <a:t>Customer 7 | 0.7 | 0.3 | 0.2 | 0.8 | 0.0</a:t>
            </a:r>
          </a:p>
          <a:p>
            <a:r>
              <a:rPr lang="en-IN" b="1" dirty="0"/>
              <a:t>Customer 8 | 0.5 | 0.5 | 0.5 | 0.5 | 0.5</a:t>
            </a:r>
          </a:p>
          <a:p>
            <a:r>
              <a:rPr lang="en-IN" b="1" dirty="0"/>
              <a:t>Customer 9 | 0.3 | 0.7 | 0.8 | 0.7 | 0.2</a:t>
            </a:r>
          </a:p>
          <a:p>
            <a:r>
              <a:rPr lang="en-IN" b="1" dirty="0"/>
              <a:t>Customer 10 | 0.2 | 0.2 | 0.2 | 0.8 | 0.8</a:t>
            </a:r>
          </a:p>
        </p:txBody>
      </p:sp>
    </p:spTree>
    <p:extLst>
      <p:ext uri="{BB962C8B-B14F-4D97-AF65-F5344CB8AC3E}">
        <p14:creationId xmlns:p14="http://schemas.microsoft.com/office/powerpoint/2010/main" val="3146062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Distance between Customer 1 &amp; Customer 2</a:t>
            </a:r>
            <a:endParaRPr lang="en-IN" dirty="0"/>
          </a:p>
        </p:txBody>
      </p:sp>
      <p:sp>
        <p:nvSpPr>
          <p:cNvPr id="3" name="Content Placeholder 2"/>
          <p:cNvSpPr>
            <a:spLocks noGrp="1"/>
          </p:cNvSpPr>
          <p:nvPr>
            <p:ph idx="1"/>
          </p:nvPr>
        </p:nvSpPr>
        <p:spPr/>
        <p:txBody>
          <a:bodyPr/>
          <a:lstStyle/>
          <a:p>
            <a:r>
              <a:rPr lang="en-US" sz="1800" dirty="0"/>
              <a:t>how to calculate the distance between Customer 1 and Customer 2 for the items milk, bread, eggs, apples, and oranges</a:t>
            </a:r>
            <a:r>
              <a:rPr lang="en-US" sz="1800" dirty="0" smtClean="0"/>
              <a:t>:</a:t>
            </a:r>
          </a:p>
          <a:p>
            <a:r>
              <a:rPr lang="en-US" sz="1800" dirty="0"/>
              <a:t>Step 1: Normalize the data</a:t>
            </a:r>
          </a:p>
          <a:p>
            <a:r>
              <a:rPr lang="en-US" sz="1800" dirty="0"/>
              <a:t>Normalize the purchase amounts for each item to a range between 0 and 1. This ensures that all items have an equal influence on the distance calculation. Here's the normalized data:</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251511796"/>
              </p:ext>
            </p:extLst>
          </p:nvPr>
        </p:nvGraphicFramePr>
        <p:xfrm>
          <a:off x="1915236" y="3487458"/>
          <a:ext cx="9274791" cy="3261360"/>
        </p:xfrm>
        <a:graphic>
          <a:graphicData uri="http://schemas.openxmlformats.org/drawingml/2006/table">
            <a:tbl>
              <a:tblPr/>
              <a:tblGrid>
                <a:gridCol w="3091597"/>
                <a:gridCol w="3091597"/>
                <a:gridCol w="3091597"/>
              </a:tblGrid>
              <a:tr h="201527">
                <a:tc>
                  <a:txBody>
                    <a:bodyPr/>
                    <a:lstStyle/>
                    <a:p>
                      <a:pPr algn="l"/>
                      <a:r>
                        <a:rPr lang="en-IN" b="0" dirty="0">
                          <a:effectLst/>
                          <a:latin typeface="Google Sans"/>
                        </a:rPr>
                        <a:t>Item</a:t>
                      </a:r>
                    </a:p>
                  </a:txBody>
                  <a:tcPr anchor="ctr">
                    <a:lnL>
                      <a:noFill/>
                    </a:lnL>
                    <a:lnR>
                      <a:noFill/>
                    </a:lnR>
                    <a:lnT>
                      <a:noFill/>
                    </a:lnT>
                    <a:lnB>
                      <a:noFill/>
                    </a:lnB>
                    <a:solidFill>
                      <a:srgbClr val="FFFFFF"/>
                    </a:solidFill>
                  </a:tcPr>
                </a:tc>
                <a:tc>
                  <a:txBody>
                    <a:bodyPr/>
                    <a:lstStyle/>
                    <a:p>
                      <a:pPr algn="l"/>
                      <a:r>
                        <a:rPr lang="en-IN" b="0">
                          <a:effectLst/>
                          <a:latin typeface="Google Sans"/>
                        </a:rPr>
                        <a:t>Customer 1</a:t>
                      </a:r>
                    </a:p>
                  </a:txBody>
                  <a:tcPr anchor="ctr">
                    <a:lnL>
                      <a:noFill/>
                    </a:lnL>
                    <a:lnR>
                      <a:noFill/>
                    </a:lnR>
                    <a:lnT>
                      <a:noFill/>
                    </a:lnT>
                    <a:lnB>
                      <a:noFill/>
                    </a:lnB>
                    <a:solidFill>
                      <a:srgbClr val="FFFFFF"/>
                    </a:solidFill>
                  </a:tcPr>
                </a:tc>
                <a:tc>
                  <a:txBody>
                    <a:bodyPr/>
                    <a:lstStyle/>
                    <a:p>
                      <a:pPr algn="l"/>
                      <a:r>
                        <a:rPr lang="en-IN" b="0">
                          <a:effectLst/>
                          <a:latin typeface="Google Sans"/>
                        </a:rPr>
                        <a:t>Customer 2</a:t>
                      </a:r>
                    </a:p>
                  </a:txBody>
                  <a:tcPr anchor="ctr">
                    <a:lnL>
                      <a:noFill/>
                    </a:lnL>
                    <a:lnR>
                      <a:noFill/>
                    </a:lnR>
                    <a:lnT>
                      <a:noFill/>
                    </a:lnT>
                    <a:lnB>
                      <a:noFill/>
                    </a:lnB>
                    <a:solidFill>
                      <a:srgbClr val="FFFFFF"/>
                    </a:solidFill>
                  </a:tcPr>
                </a:tc>
              </a:tr>
              <a:tr h="0">
                <a:tc>
                  <a:txBody>
                    <a:bodyPr/>
                    <a:lstStyle/>
                    <a:p>
                      <a:r>
                        <a:rPr lang="en-IN" b="0" dirty="0">
                          <a:effectLst/>
                          <a:latin typeface="Google Sans"/>
                        </a:rPr>
                        <a:t>Milk</a:t>
                      </a:r>
                    </a:p>
                  </a:txBody>
                  <a:tcPr marL="152400" marR="152400" marT="152400" marB="152400" anchor="ctr">
                    <a:lnL>
                      <a:noFill/>
                    </a:lnL>
                    <a:lnR>
                      <a:noFill/>
                    </a:lnR>
                    <a:lnT>
                      <a:noFill/>
                    </a:lnT>
                    <a:lnB>
                      <a:noFill/>
                    </a:lnB>
                    <a:solidFill>
                      <a:srgbClr val="FFFFFF"/>
                    </a:solidFill>
                  </a:tcPr>
                </a:tc>
                <a:tc>
                  <a:txBody>
                    <a:bodyPr/>
                    <a:lstStyle/>
                    <a:p>
                      <a:r>
                        <a:rPr lang="en-IN" b="0">
                          <a:effectLst/>
                          <a:latin typeface="Google Sans"/>
                        </a:rPr>
                        <a:t>0.8</a:t>
                      </a:r>
                    </a:p>
                  </a:txBody>
                  <a:tcPr marL="152400" marR="152400" marT="152400" marB="152400" anchor="ctr">
                    <a:lnL>
                      <a:noFill/>
                    </a:lnL>
                    <a:lnR>
                      <a:noFill/>
                    </a:lnR>
                    <a:lnT>
                      <a:noFill/>
                    </a:lnT>
                    <a:lnB>
                      <a:noFill/>
                    </a:lnB>
                    <a:solidFill>
                      <a:srgbClr val="FFFFFF"/>
                    </a:solidFill>
                  </a:tcPr>
                </a:tc>
                <a:tc>
                  <a:txBody>
                    <a:bodyPr/>
                    <a:lstStyle/>
                    <a:p>
                      <a:r>
                        <a:rPr lang="en-IN" b="0">
                          <a:effectLst/>
                          <a:latin typeface="Google Sans"/>
                        </a:rPr>
                        <a:t>0.6</a:t>
                      </a:r>
                    </a:p>
                  </a:txBody>
                  <a:tcPr marL="152400" marR="152400" marT="152400" marB="152400" anchor="ctr">
                    <a:lnL>
                      <a:noFill/>
                    </a:lnL>
                    <a:lnR>
                      <a:noFill/>
                    </a:lnR>
                    <a:lnT>
                      <a:noFill/>
                    </a:lnT>
                    <a:lnB>
                      <a:noFill/>
                    </a:lnB>
                    <a:solidFill>
                      <a:srgbClr val="FFFFFF"/>
                    </a:solidFill>
                  </a:tcPr>
                </a:tc>
              </a:tr>
              <a:tr h="0">
                <a:tc>
                  <a:txBody>
                    <a:bodyPr/>
                    <a:lstStyle/>
                    <a:p>
                      <a:r>
                        <a:rPr lang="en-IN" b="0">
                          <a:effectLst/>
                          <a:latin typeface="Google Sans"/>
                        </a:rPr>
                        <a:t>Bread</a:t>
                      </a:r>
                    </a:p>
                  </a:txBody>
                  <a:tcPr marL="152400" marR="152400" marT="152400" marB="152400" anchor="ctr">
                    <a:lnL>
                      <a:noFill/>
                    </a:lnL>
                    <a:lnR>
                      <a:noFill/>
                    </a:lnR>
                    <a:lnT>
                      <a:noFill/>
                    </a:lnT>
                    <a:lnB>
                      <a:noFill/>
                    </a:lnB>
                    <a:solidFill>
                      <a:srgbClr val="FFFFFF"/>
                    </a:solidFill>
                  </a:tcPr>
                </a:tc>
                <a:tc>
                  <a:txBody>
                    <a:bodyPr/>
                    <a:lstStyle/>
                    <a:p>
                      <a:r>
                        <a:rPr lang="en-IN" b="0">
                          <a:effectLst/>
                          <a:latin typeface="Google Sans"/>
                        </a:rPr>
                        <a:t>0.2</a:t>
                      </a:r>
                    </a:p>
                  </a:txBody>
                  <a:tcPr marL="152400" marR="152400" marT="152400" marB="152400" anchor="ctr">
                    <a:lnL>
                      <a:noFill/>
                    </a:lnL>
                    <a:lnR>
                      <a:noFill/>
                    </a:lnR>
                    <a:lnT>
                      <a:noFill/>
                    </a:lnT>
                    <a:lnB>
                      <a:noFill/>
                    </a:lnB>
                    <a:solidFill>
                      <a:srgbClr val="FFFFFF"/>
                    </a:solidFill>
                  </a:tcPr>
                </a:tc>
                <a:tc>
                  <a:txBody>
                    <a:bodyPr/>
                    <a:lstStyle/>
                    <a:p>
                      <a:r>
                        <a:rPr lang="en-IN" b="0">
                          <a:effectLst/>
                          <a:latin typeface="Google Sans"/>
                        </a:rPr>
                        <a:t>0.4</a:t>
                      </a:r>
                    </a:p>
                  </a:txBody>
                  <a:tcPr marL="152400" marR="152400" marT="152400" marB="152400" anchor="ctr">
                    <a:lnL>
                      <a:noFill/>
                    </a:lnL>
                    <a:lnR>
                      <a:noFill/>
                    </a:lnR>
                    <a:lnT>
                      <a:noFill/>
                    </a:lnT>
                    <a:lnB>
                      <a:noFill/>
                    </a:lnB>
                    <a:solidFill>
                      <a:srgbClr val="FFFFFF"/>
                    </a:solidFill>
                  </a:tcPr>
                </a:tc>
              </a:tr>
              <a:tr h="0">
                <a:tc>
                  <a:txBody>
                    <a:bodyPr/>
                    <a:lstStyle/>
                    <a:p>
                      <a:r>
                        <a:rPr lang="en-IN" b="0">
                          <a:effectLst/>
                          <a:latin typeface="Google Sans"/>
                        </a:rPr>
                        <a:t>Eggs</a:t>
                      </a:r>
                    </a:p>
                  </a:txBody>
                  <a:tcPr marL="152400" marR="152400" marT="152400" marB="152400" anchor="ctr">
                    <a:lnL>
                      <a:noFill/>
                    </a:lnL>
                    <a:lnR>
                      <a:noFill/>
                    </a:lnR>
                    <a:lnT>
                      <a:noFill/>
                    </a:lnT>
                    <a:lnB>
                      <a:noFill/>
                    </a:lnB>
                    <a:solidFill>
                      <a:srgbClr val="FFFFFF"/>
                    </a:solidFill>
                  </a:tcPr>
                </a:tc>
                <a:tc>
                  <a:txBody>
                    <a:bodyPr/>
                    <a:lstStyle/>
                    <a:p>
                      <a:r>
                        <a:rPr lang="en-IN" b="0">
                          <a:effectLst/>
                          <a:latin typeface="Google Sans"/>
                        </a:rPr>
                        <a:t>0.3</a:t>
                      </a:r>
                    </a:p>
                  </a:txBody>
                  <a:tcPr marL="152400" marR="152400" marT="152400" marB="152400" anchor="ctr">
                    <a:lnL>
                      <a:noFill/>
                    </a:lnL>
                    <a:lnR>
                      <a:noFill/>
                    </a:lnR>
                    <a:lnT>
                      <a:noFill/>
                    </a:lnT>
                    <a:lnB>
                      <a:noFill/>
                    </a:lnB>
                    <a:solidFill>
                      <a:srgbClr val="FFFFFF"/>
                    </a:solidFill>
                  </a:tcPr>
                </a:tc>
                <a:tc>
                  <a:txBody>
                    <a:bodyPr/>
                    <a:lstStyle/>
                    <a:p>
                      <a:r>
                        <a:rPr lang="en-IN" b="0">
                          <a:effectLst/>
                          <a:latin typeface="Google Sans"/>
                        </a:rPr>
                        <a:t>0.1</a:t>
                      </a:r>
                    </a:p>
                  </a:txBody>
                  <a:tcPr marL="152400" marR="152400" marT="152400" marB="152400" anchor="ctr">
                    <a:lnL>
                      <a:noFill/>
                    </a:lnL>
                    <a:lnR>
                      <a:noFill/>
                    </a:lnR>
                    <a:lnT>
                      <a:noFill/>
                    </a:lnT>
                    <a:lnB>
                      <a:noFill/>
                    </a:lnB>
                    <a:solidFill>
                      <a:srgbClr val="FFFFFF"/>
                    </a:solidFill>
                  </a:tcPr>
                </a:tc>
              </a:tr>
              <a:tr h="0">
                <a:tc>
                  <a:txBody>
                    <a:bodyPr/>
                    <a:lstStyle/>
                    <a:p>
                      <a:r>
                        <a:rPr lang="en-IN" b="0">
                          <a:effectLst/>
                          <a:latin typeface="Google Sans"/>
                        </a:rPr>
                        <a:t>Apples</a:t>
                      </a:r>
                    </a:p>
                  </a:txBody>
                  <a:tcPr marL="152400" marR="152400" marT="152400" marB="152400" anchor="ctr">
                    <a:lnL>
                      <a:noFill/>
                    </a:lnL>
                    <a:lnR>
                      <a:noFill/>
                    </a:lnR>
                    <a:lnT>
                      <a:noFill/>
                    </a:lnT>
                    <a:lnB>
                      <a:noFill/>
                    </a:lnB>
                    <a:solidFill>
                      <a:srgbClr val="FFFFFF"/>
                    </a:solidFill>
                  </a:tcPr>
                </a:tc>
                <a:tc>
                  <a:txBody>
                    <a:bodyPr/>
                    <a:lstStyle/>
                    <a:p>
                      <a:r>
                        <a:rPr lang="en-IN" b="0">
                          <a:effectLst/>
                          <a:latin typeface="Google Sans"/>
                        </a:rPr>
                        <a:t>0.5</a:t>
                      </a:r>
                    </a:p>
                  </a:txBody>
                  <a:tcPr marL="152400" marR="152400" marT="152400" marB="152400" anchor="ctr">
                    <a:lnL>
                      <a:noFill/>
                    </a:lnL>
                    <a:lnR>
                      <a:noFill/>
                    </a:lnR>
                    <a:lnT>
                      <a:noFill/>
                    </a:lnT>
                    <a:lnB>
                      <a:noFill/>
                    </a:lnB>
                    <a:solidFill>
                      <a:srgbClr val="FFFFFF"/>
                    </a:solidFill>
                  </a:tcPr>
                </a:tc>
                <a:tc>
                  <a:txBody>
                    <a:bodyPr/>
                    <a:lstStyle/>
                    <a:p>
                      <a:r>
                        <a:rPr lang="en-IN" b="0">
                          <a:effectLst/>
                          <a:latin typeface="Google Sans"/>
                        </a:rPr>
                        <a:t>0.3</a:t>
                      </a:r>
                    </a:p>
                  </a:txBody>
                  <a:tcPr marL="152400" marR="152400" marT="152400" marB="152400" anchor="ctr">
                    <a:lnL>
                      <a:noFill/>
                    </a:lnL>
                    <a:lnR>
                      <a:noFill/>
                    </a:lnR>
                    <a:lnT>
                      <a:noFill/>
                    </a:lnT>
                    <a:lnB>
                      <a:noFill/>
                    </a:lnB>
                    <a:solidFill>
                      <a:srgbClr val="FFFFFF"/>
                    </a:solidFill>
                  </a:tcPr>
                </a:tc>
              </a:tr>
              <a:tr h="0">
                <a:tc>
                  <a:txBody>
                    <a:bodyPr/>
                    <a:lstStyle/>
                    <a:p>
                      <a:r>
                        <a:rPr lang="en-IN" b="0">
                          <a:effectLst/>
                          <a:latin typeface="Google Sans"/>
                        </a:rPr>
                        <a:t>Oranges</a:t>
                      </a:r>
                    </a:p>
                  </a:txBody>
                  <a:tcPr marL="152400" marR="152400" marT="152400" marB="152400" anchor="ctr">
                    <a:lnL>
                      <a:noFill/>
                    </a:lnL>
                    <a:lnR>
                      <a:noFill/>
                    </a:lnR>
                    <a:lnT>
                      <a:noFill/>
                    </a:lnT>
                    <a:lnB>
                      <a:noFill/>
                    </a:lnB>
                    <a:solidFill>
                      <a:srgbClr val="FFFFFF"/>
                    </a:solidFill>
                  </a:tcPr>
                </a:tc>
                <a:tc>
                  <a:txBody>
                    <a:bodyPr/>
                    <a:lstStyle/>
                    <a:p>
                      <a:r>
                        <a:rPr lang="en-IN" b="0">
                          <a:effectLst/>
                          <a:latin typeface="Google Sans"/>
                        </a:rPr>
                        <a:t>0.2</a:t>
                      </a:r>
                    </a:p>
                  </a:txBody>
                  <a:tcPr marL="152400" marR="152400" marT="152400" marB="152400" anchor="ctr">
                    <a:lnL>
                      <a:noFill/>
                    </a:lnL>
                    <a:lnR>
                      <a:noFill/>
                    </a:lnR>
                    <a:lnT>
                      <a:noFill/>
                    </a:lnT>
                    <a:lnB>
                      <a:noFill/>
                    </a:lnB>
                    <a:solidFill>
                      <a:srgbClr val="FFFFFF"/>
                    </a:solidFill>
                  </a:tcPr>
                </a:tc>
                <a:tc>
                  <a:txBody>
                    <a:bodyPr/>
                    <a:lstStyle/>
                    <a:p>
                      <a:r>
                        <a:rPr lang="en-IN" b="0" dirty="0">
                          <a:effectLst/>
                          <a:latin typeface="Google Sans"/>
                        </a:rPr>
                        <a:t>0.6</a:t>
                      </a:r>
                    </a:p>
                  </a:txBody>
                  <a:tcPr marL="152400" marR="152400" marT="152400" marB="152400"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4166559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Choose a distance metric</a:t>
            </a:r>
            <a:br>
              <a:rPr lang="en-US" dirty="0"/>
            </a:br>
            <a:endParaRPr lang="en-IN" dirty="0"/>
          </a:p>
        </p:txBody>
      </p:sp>
      <p:sp>
        <p:nvSpPr>
          <p:cNvPr id="3" name="Content Placeholder 2"/>
          <p:cNvSpPr>
            <a:spLocks noGrp="1"/>
          </p:cNvSpPr>
          <p:nvPr>
            <p:ph idx="1"/>
          </p:nvPr>
        </p:nvSpPr>
        <p:spPr/>
        <p:txBody>
          <a:bodyPr>
            <a:normAutofit/>
          </a:bodyPr>
          <a:lstStyle/>
          <a:p>
            <a:r>
              <a:rPr lang="en-US" dirty="0" smtClean="0"/>
              <a:t>Select </a:t>
            </a:r>
            <a:r>
              <a:rPr lang="en-US" dirty="0"/>
              <a:t>a distance metric to quantify the difference between Customer 1 and Customer 2 based on their normalized purchase amounts. A common metric is the Euclidean distance, which is calculated as follows:</a:t>
            </a:r>
          </a:p>
          <a:p>
            <a:endParaRPr lang="en-US" dirty="0"/>
          </a:p>
          <a:p>
            <a:r>
              <a:rPr lang="en-US" dirty="0"/>
              <a:t>Euclidean distance = </a:t>
            </a:r>
            <a:r>
              <a:rPr lang="en-US" dirty="0" err="1"/>
              <a:t>sqrt</a:t>
            </a:r>
            <a:r>
              <a:rPr lang="en-US" dirty="0"/>
              <a:t>(Σ (</a:t>
            </a:r>
            <a:r>
              <a:rPr lang="en-US" dirty="0" err="1"/>
              <a:t>x_i</a:t>
            </a:r>
            <a:r>
              <a:rPr lang="en-US" dirty="0"/>
              <a:t> - </a:t>
            </a:r>
            <a:r>
              <a:rPr lang="en-US" dirty="0" err="1"/>
              <a:t>y_i</a:t>
            </a:r>
            <a:r>
              <a:rPr lang="en-US" dirty="0"/>
              <a:t>)^2)</a:t>
            </a:r>
          </a:p>
          <a:p>
            <a:r>
              <a:rPr lang="en-US" dirty="0"/>
              <a:t>where </a:t>
            </a:r>
            <a:r>
              <a:rPr lang="en-US" dirty="0" err="1"/>
              <a:t>x_i</a:t>
            </a:r>
            <a:r>
              <a:rPr lang="en-US" dirty="0"/>
              <a:t> and </a:t>
            </a:r>
            <a:r>
              <a:rPr lang="en-US" dirty="0" err="1"/>
              <a:t>y_i</a:t>
            </a:r>
            <a:r>
              <a:rPr lang="en-US" dirty="0"/>
              <a:t> are the normalized purchase amounts for item </a:t>
            </a:r>
            <a:r>
              <a:rPr lang="en-US" dirty="0" err="1"/>
              <a:t>i</a:t>
            </a:r>
            <a:r>
              <a:rPr lang="en-US" dirty="0"/>
              <a:t> for Customer 1 and Customer 2, respectively.</a:t>
            </a:r>
            <a:endParaRPr lang="en-IN" dirty="0"/>
          </a:p>
        </p:txBody>
      </p:sp>
    </p:spTree>
    <p:extLst>
      <p:ext uri="{BB962C8B-B14F-4D97-AF65-F5344CB8AC3E}">
        <p14:creationId xmlns:p14="http://schemas.microsoft.com/office/powerpoint/2010/main" val="3876020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a:t>Step 3: Calculate the Euclidean distance</a:t>
            </a:r>
          </a:p>
          <a:p>
            <a:endParaRPr lang="en-US" dirty="0"/>
          </a:p>
          <a:p>
            <a:r>
              <a:rPr lang="en-US" dirty="0"/>
              <a:t>Applying the formula:</a:t>
            </a:r>
          </a:p>
          <a:p>
            <a:endParaRPr lang="en-US" dirty="0"/>
          </a:p>
          <a:p>
            <a:r>
              <a:rPr lang="en-US" dirty="0"/>
              <a:t>Euclidean distance = </a:t>
            </a:r>
            <a:r>
              <a:rPr lang="en-US" dirty="0" err="1"/>
              <a:t>sqrt</a:t>
            </a:r>
            <a:r>
              <a:rPr lang="en-US" dirty="0"/>
              <a:t>((0.8 - 0.6)^2 + (0.2 - 0.4)^2 + (0.3 - 0.1)^2 + (0.5 - 0.3)^2 + (0.2 - 0.6)^2</a:t>
            </a:r>
            <a:r>
              <a:rPr lang="en-US" dirty="0" smtClean="0"/>
              <a:t>)</a:t>
            </a:r>
          </a:p>
          <a:p>
            <a:r>
              <a:rPr lang="en-US" dirty="0" smtClean="0"/>
              <a:t>=0.4+0.4+0.4+0.4+0.8</a:t>
            </a:r>
            <a:endParaRPr lang="en-US" dirty="0"/>
          </a:p>
          <a:p>
            <a:endParaRPr lang="en-US" dirty="0"/>
          </a:p>
          <a:p>
            <a:r>
              <a:rPr lang="en-US" dirty="0"/>
              <a:t>Euclidean distance ≈ 0.73</a:t>
            </a:r>
            <a:endParaRPr lang="en-IN" dirty="0"/>
          </a:p>
        </p:txBody>
      </p:sp>
    </p:spTree>
    <p:extLst>
      <p:ext uri="{BB962C8B-B14F-4D97-AF65-F5344CB8AC3E}">
        <p14:creationId xmlns:p14="http://schemas.microsoft.com/office/powerpoint/2010/main" val="302712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Step 3: Cluster Initiation</a:t>
            </a:r>
          </a:p>
          <a:p>
            <a:r>
              <a:rPr lang="en-US" dirty="0"/>
              <a:t>Initially, each customer is considered as a separate cluster.</a:t>
            </a:r>
          </a:p>
          <a:p>
            <a:endParaRPr lang="en-US" dirty="0" smtClean="0"/>
          </a:p>
          <a:p>
            <a:endParaRPr lang="en-IN" dirty="0"/>
          </a:p>
        </p:txBody>
      </p:sp>
    </p:spTree>
    <p:extLst>
      <p:ext uri="{BB962C8B-B14F-4D97-AF65-F5344CB8AC3E}">
        <p14:creationId xmlns:p14="http://schemas.microsoft.com/office/powerpoint/2010/main" val="48287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dirty="0"/>
              <a:t>Step 4: Iterative Merging or Splitting</a:t>
            </a:r>
            <a:br>
              <a:rPr lang="en-US" sz="2200" dirty="0"/>
            </a:br>
            <a:r>
              <a:rPr lang="en-US" sz="2200" dirty="0"/>
              <a:t>Using the single linkage criterion, the closest clusters are merged at each iteration. The process is shown below:</a:t>
            </a:r>
            <a:r>
              <a:rPr lang="en-US" dirty="0"/>
              <a:t/>
            </a:r>
            <a:br>
              <a:rPr lang="en-US"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8801273"/>
              </p:ext>
            </p:extLst>
          </p:nvPr>
        </p:nvGraphicFramePr>
        <p:xfrm>
          <a:off x="2511188" y="1405720"/>
          <a:ext cx="7506269" cy="4958844"/>
        </p:xfrm>
        <a:graphic>
          <a:graphicData uri="http://schemas.openxmlformats.org/drawingml/2006/table">
            <a:tbl>
              <a:tblPr/>
              <a:tblGrid>
                <a:gridCol w="700430"/>
                <a:gridCol w="2930129"/>
                <a:gridCol w="3875710"/>
              </a:tblGrid>
              <a:tr h="210981">
                <a:tc>
                  <a:txBody>
                    <a:bodyPr/>
                    <a:lstStyle/>
                    <a:p>
                      <a:pPr algn="l"/>
                      <a:r>
                        <a:rPr lang="en-IN" sz="1200" b="0" dirty="0">
                          <a:effectLst/>
                          <a:latin typeface="Google Sans"/>
                        </a:rPr>
                        <a:t>Iteration</a:t>
                      </a:r>
                    </a:p>
                  </a:txBody>
                  <a:tcPr marL="46456" marR="46456" marT="23228" marB="23228" anchor="ctr">
                    <a:lnL>
                      <a:noFill/>
                    </a:lnL>
                    <a:lnR>
                      <a:noFill/>
                    </a:lnR>
                    <a:lnT>
                      <a:noFill/>
                    </a:lnT>
                    <a:lnB>
                      <a:noFill/>
                    </a:lnB>
                    <a:solidFill>
                      <a:srgbClr val="FFFFFF"/>
                    </a:solidFill>
                  </a:tcPr>
                </a:tc>
                <a:tc>
                  <a:txBody>
                    <a:bodyPr/>
                    <a:lstStyle/>
                    <a:p>
                      <a:pPr algn="l"/>
                      <a:r>
                        <a:rPr lang="en-IN" sz="1200" b="0">
                          <a:effectLst/>
                          <a:latin typeface="Google Sans"/>
                        </a:rPr>
                        <a:t>Merged Clusters</a:t>
                      </a:r>
                    </a:p>
                  </a:txBody>
                  <a:tcPr marL="46456" marR="46456" marT="23228" marB="23228" anchor="ctr">
                    <a:lnL>
                      <a:noFill/>
                    </a:lnL>
                    <a:lnR>
                      <a:noFill/>
                    </a:lnR>
                    <a:lnT>
                      <a:noFill/>
                    </a:lnT>
                    <a:lnB>
                      <a:noFill/>
                    </a:lnB>
                    <a:solidFill>
                      <a:srgbClr val="FFFFFF"/>
                    </a:solidFill>
                  </a:tcPr>
                </a:tc>
                <a:tc>
                  <a:txBody>
                    <a:bodyPr/>
                    <a:lstStyle/>
                    <a:p>
                      <a:pPr algn="l"/>
                      <a:r>
                        <a:rPr lang="en-IN" sz="1200" b="0">
                          <a:effectLst/>
                          <a:latin typeface="Google Sans"/>
                        </a:rPr>
                        <a:t>New Clusters</a:t>
                      </a:r>
                    </a:p>
                  </a:txBody>
                  <a:tcPr marL="46456" marR="46456" marT="23228" marB="23228" anchor="ctr">
                    <a:lnL>
                      <a:noFill/>
                    </a:lnL>
                    <a:lnR>
                      <a:noFill/>
                    </a:lnR>
                    <a:lnT>
                      <a:noFill/>
                    </a:lnT>
                    <a:lnB>
                      <a:noFill/>
                    </a:lnB>
                    <a:solidFill>
                      <a:srgbClr val="FFFFFF"/>
                    </a:solidFill>
                  </a:tcPr>
                </a:tc>
              </a:tr>
              <a:tr h="492290">
                <a:tc>
                  <a:txBody>
                    <a:bodyPr/>
                    <a:lstStyle/>
                    <a:p>
                      <a:r>
                        <a:rPr lang="en-IN" sz="1200" b="0">
                          <a:effectLst/>
                          <a:latin typeface="Google Sans"/>
                        </a:rPr>
                        <a:t>1</a:t>
                      </a:r>
                    </a:p>
                  </a:txBody>
                  <a:tcPr marL="77426" marR="77426" marT="77426" marB="77426" anchor="ctr">
                    <a:lnL>
                      <a:noFill/>
                    </a:lnL>
                    <a:lnR>
                      <a:noFill/>
                    </a:lnR>
                    <a:lnT>
                      <a:noFill/>
                    </a:lnT>
                    <a:lnB>
                      <a:noFill/>
                    </a:lnB>
                    <a:solidFill>
                      <a:srgbClr val="FFFFFF"/>
                    </a:solidFill>
                  </a:tcPr>
                </a:tc>
                <a:tc>
                  <a:txBody>
                    <a:bodyPr/>
                    <a:lstStyle/>
                    <a:p>
                      <a:r>
                        <a:rPr lang="en-US" sz="1200" b="0">
                          <a:effectLst/>
                          <a:latin typeface="Google Sans"/>
                        </a:rPr>
                        <a:t>Customer 1 and Customer 2</a:t>
                      </a:r>
                    </a:p>
                  </a:txBody>
                  <a:tcPr marL="77426" marR="77426" marT="77426" marB="77426" anchor="ctr">
                    <a:lnL>
                      <a:noFill/>
                    </a:lnL>
                    <a:lnR>
                      <a:noFill/>
                    </a:lnR>
                    <a:lnT>
                      <a:noFill/>
                    </a:lnT>
                    <a:lnB>
                      <a:noFill/>
                    </a:lnB>
                    <a:solidFill>
                      <a:srgbClr val="FFFFFF"/>
                    </a:solidFill>
                  </a:tcPr>
                </a:tc>
                <a:tc>
                  <a:txBody>
                    <a:bodyPr/>
                    <a:lstStyle/>
                    <a:p>
                      <a:r>
                        <a:rPr lang="en-IN" sz="1200" b="0">
                          <a:effectLst/>
                          <a:latin typeface="Google Sans"/>
                        </a:rPr>
                        <a:t>Customer 1,2</a:t>
                      </a:r>
                    </a:p>
                  </a:txBody>
                  <a:tcPr marL="77426" marR="77426" marT="77426" marB="77426" anchor="ctr">
                    <a:lnL>
                      <a:noFill/>
                    </a:lnL>
                    <a:lnR>
                      <a:noFill/>
                    </a:lnR>
                    <a:lnT>
                      <a:noFill/>
                    </a:lnT>
                    <a:lnB>
                      <a:noFill/>
                    </a:lnB>
                    <a:solidFill>
                      <a:srgbClr val="FFFFFF"/>
                    </a:solidFill>
                  </a:tcPr>
                </a:tc>
              </a:tr>
              <a:tr h="492290">
                <a:tc>
                  <a:txBody>
                    <a:bodyPr/>
                    <a:lstStyle/>
                    <a:p>
                      <a:r>
                        <a:rPr lang="en-IN" sz="1200" b="0" dirty="0">
                          <a:effectLst/>
                          <a:latin typeface="Google Sans"/>
                        </a:rPr>
                        <a:t>2</a:t>
                      </a:r>
                    </a:p>
                  </a:txBody>
                  <a:tcPr marL="77426" marR="77426" marT="77426" marB="77426" anchor="ctr">
                    <a:lnL>
                      <a:noFill/>
                    </a:lnL>
                    <a:lnR>
                      <a:noFill/>
                    </a:lnR>
                    <a:lnT>
                      <a:noFill/>
                    </a:lnT>
                    <a:lnB>
                      <a:noFill/>
                    </a:lnB>
                    <a:solidFill>
                      <a:srgbClr val="FFFFFF"/>
                    </a:solidFill>
                  </a:tcPr>
                </a:tc>
                <a:tc>
                  <a:txBody>
                    <a:bodyPr/>
                    <a:lstStyle/>
                    <a:p>
                      <a:r>
                        <a:rPr lang="en-US" sz="1200" b="0">
                          <a:effectLst/>
                          <a:latin typeface="Google Sans"/>
                        </a:rPr>
                        <a:t>Customer 4 and Customer 5</a:t>
                      </a:r>
                    </a:p>
                  </a:txBody>
                  <a:tcPr marL="77426" marR="77426" marT="77426" marB="77426" anchor="ctr">
                    <a:lnL>
                      <a:noFill/>
                    </a:lnL>
                    <a:lnR>
                      <a:noFill/>
                    </a:lnR>
                    <a:lnT>
                      <a:noFill/>
                    </a:lnT>
                    <a:lnB>
                      <a:noFill/>
                    </a:lnB>
                    <a:solidFill>
                      <a:srgbClr val="FFFFFF"/>
                    </a:solidFill>
                  </a:tcPr>
                </a:tc>
                <a:tc>
                  <a:txBody>
                    <a:bodyPr/>
                    <a:lstStyle/>
                    <a:p>
                      <a:r>
                        <a:rPr lang="en-IN" sz="1200" b="0">
                          <a:effectLst/>
                          <a:latin typeface="Google Sans"/>
                        </a:rPr>
                        <a:t>Customer 4,5</a:t>
                      </a:r>
                    </a:p>
                  </a:txBody>
                  <a:tcPr marL="77426" marR="77426" marT="77426" marB="77426" anchor="ctr">
                    <a:lnL>
                      <a:noFill/>
                    </a:lnL>
                    <a:lnR>
                      <a:noFill/>
                    </a:lnR>
                    <a:lnT>
                      <a:noFill/>
                    </a:lnT>
                    <a:lnB>
                      <a:noFill/>
                    </a:lnB>
                    <a:solidFill>
                      <a:srgbClr val="FFFFFF"/>
                    </a:solidFill>
                  </a:tcPr>
                </a:tc>
              </a:tr>
              <a:tr h="492290">
                <a:tc>
                  <a:txBody>
                    <a:bodyPr/>
                    <a:lstStyle/>
                    <a:p>
                      <a:r>
                        <a:rPr lang="en-IN" sz="1200" b="0">
                          <a:effectLst/>
                          <a:latin typeface="Google Sans"/>
                        </a:rPr>
                        <a:t>3</a:t>
                      </a:r>
                    </a:p>
                  </a:txBody>
                  <a:tcPr marL="77426" marR="77426" marT="77426" marB="77426" anchor="ctr">
                    <a:lnL>
                      <a:noFill/>
                    </a:lnL>
                    <a:lnR>
                      <a:noFill/>
                    </a:lnR>
                    <a:lnT>
                      <a:noFill/>
                    </a:lnT>
                    <a:lnB>
                      <a:noFill/>
                    </a:lnB>
                    <a:solidFill>
                      <a:srgbClr val="FFFFFF"/>
                    </a:solidFill>
                  </a:tcPr>
                </a:tc>
                <a:tc>
                  <a:txBody>
                    <a:bodyPr/>
                    <a:lstStyle/>
                    <a:p>
                      <a:r>
                        <a:rPr lang="en-US" sz="1200" b="0">
                          <a:effectLst/>
                          <a:latin typeface="Google Sans"/>
                        </a:rPr>
                        <a:t>Customer 3 and Customer 6</a:t>
                      </a:r>
                    </a:p>
                  </a:txBody>
                  <a:tcPr marL="77426" marR="77426" marT="77426" marB="77426" anchor="ctr">
                    <a:lnL>
                      <a:noFill/>
                    </a:lnL>
                    <a:lnR>
                      <a:noFill/>
                    </a:lnR>
                    <a:lnT>
                      <a:noFill/>
                    </a:lnT>
                    <a:lnB>
                      <a:noFill/>
                    </a:lnB>
                    <a:solidFill>
                      <a:srgbClr val="FFFFFF"/>
                    </a:solidFill>
                  </a:tcPr>
                </a:tc>
                <a:tc>
                  <a:txBody>
                    <a:bodyPr/>
                    <a:lstStyle/>
                    <a:p>
                      <a:r>
                        <a:rPr lang="en-IN" sz="1200" b="0">
                          <a:effectLst/>
                          <a:latin typeface="Google Sans"/>
                        </a:rPr>
                        <a:t>Customer 3,6</a:t>
                      </a:r>
                    </a:p>
                  </a:txBody>
                  <a:tcPr marL="77426" marR="77426" marT="77426" marB="77426" anchor="ctr">
                    <a:lnL>
                      <a:noFill/>
                    </a:lnL>
                    <a:lnR>
                      <a:noFill/>
                    </a:lnR>
                    <a:lnT>
                      <a:noFill/>
                    </a:lnT>
                    <a:lnB>
                      <a:noFill/>
                    </a:lnB>
                    <a:solidFill>
                      <a:srgbClr val="FFFFFF"/>
                    </a:solidFill>
                  </a:tcPr>
                </a:tc>
              </a:tr>
              <a:tr h="492290">
                <a:tc>
                  <a:txBody>
                    <a:bodyPr/>
                    <a:lstStyle/>
                    <a:p>
                      <a:r>
                        <a:rPr lang="en-IN" sz="1200" b="0">
                          <a:effectLst/>
                          <a:latin typeface="Google Sans"/>
                        </a:rPr>
                        <a:t>4</a:t>
                      </a:r>
                    </a:p>
                  </a:txBody>
                  <a:tcPr marL="77426" marR="77426" marT="77426" marB="77426" anchor="ctr">
                    <a:lnL>
                      <a:noFill/>
                    </a:lnL>
                    <a:lnR>
                      <a:noFill/>
                    </a:lnR>
                    <a:lnT>
                      <a:noFill/>
                    </a:lnT>
                    <a:lnB>
                      <a:noFill/>
                    </a:lnB>
                    <a:solidFill>
                      <a:srgbClr val="FFFFFF"/>
                    </a:solidFill>
                  </a:tcPr>
                </a:tc>
                <a:tc>
                  <a:txBody>
                    <a:bodyPr/>
                    <a:lstStyle/>
                    <a:p>
                      <a:r>
                        <a:rPr lang="en-US" sz="1200" b="0">
                          <a:effectLst/>
                          <a:latin typeface="Google Sans"/>
                        </a:rPr>
                        <a:t>Customer 7 and Customer 8</a:t>
                      </a:r>
                    </a:p>
                  </a:txBody>
                  <a:tcPr marL="77426" marR="77426" marT="77426" marB="77426" anchor="ctr">
                    <a:lnL>
                      <a:noFill/>
                    </a:lnL>
                    <a:lnR>
                      <a:noFill/>
                    </a:lnR>
                    <a:lnT>
                      <a:noFill/>
                    </a:lnT>
                    <a:lnB>
                      <a:noFill/>
                    </a:lnB>
                    <a:solidFill>
                      <a:srgbClr val="FFFFFF"/>
                    </a:solidFill>
                  </a:tcPr>
                </a:tc>
                <a:tc>
                  <a:txBody>
                    <a:bodyPr/>
                    <a:lstStyle/>
                    <a:p>
                      <a:r>
                        <a:rPr lang="en-IN" sz="1200" b="0">
                          <a:effectLst/>
                          <a:latin typeface="Google Sans"/>
                        </a:rPr>
                        <a:t>Customer 7,8</a:t>
                      </a:r>
                    </a:p>
                  </a:txBody>
                  <a:tcPr marL="77426" marR="77426" marT="77426" marB="77426" anchor="ctr">
                    <a:lnL>
                      <a:noFill/>
                    </a:lnL>
                    <a:lnR>
                      <a:noFill/>
                    </a:lnR>
                    <a:lnT>
                      <a:noFill/>
                    </a:lnT>
                    <a:lnB>
                      <a:noFill/>
                    </a:lnB>
                    <a:solidFill>
                      <a:srgbClr val="FFFFFF"/>
                    </a:solidFill>
                  </a:tcPr>
                </a:tc>
              </a:tr>
              <a:tr h="492290">
                <a:tc>
                  <a:txBody>
                    <a:bodyPr/>
                    <a:lstStyle/>
                    <a:p>
                      <a:r>
                        <a:rPr lang="en-IN" sz="1200" b="0">
                          <a:effectLst/>
                          <a:latin typeface="Google Sans"/>
                        </a:rPr>
                        <a:t>5</a:t>
                      </a:r>
                    </a:p>
                  </a:txBody>
                  <a:tcPr marL="77426" marR="77426" marT="77426" marB="77426" anchor="ctr">
                    <a:lnL>
                      <a:noFill/>
                    </a:lnL>
                    <a:lnR>
                      <a:noFill/>
                    </a:lnR>
                    <a:lnT>
                      <a:noFill/>
                    </a:lnT>
                    <a:lnB>
                      <a:noFill/>
                    </a:lnB>
                    <a:solidFill>
                      <a:srgbClr val="FFFFFF"/>
                    </a:solidFill>
                  </a:tcPr>
                </a:tc>
                <a:tc>
                  <a:txBody>
                    <a:bodyPr/>
                    <a:lstStyle/>
                    <a:p>
                      <a:r>
                        <a:rPr lang="en-US" sz="1200" b="0">
                          <a:effectLst/>
                          <a:latin typeface="Google Sans"/>
                        </a:rPr>
                        <a:t>Customer 9 and Customer 10</a:t>
                      </a:r>
                    </a:p>
                  </a:txBody>
                  <a:tcPr marL="77426" marR="77426" marT="77426" marB="77426" anchor="ctr">
                    <a:lnL>
                      <a:noFill/>
                    </a:lnL>
                    <a:lnR>
                      <a:noFill/>
                    </a:lnR>
                    <a:lnT>
                      <a:noFill/>
                    </a:lnT>
                    <a:lnB>
                      <a:noFill/>
                    </a:lnB>
                    <a:solidFill>
                      <a:srgbClr val="FFFFFF"/>
                    </a:solidFill>
                  </a:tcPr>
                </a:tc>
                <a:tc>
                  <a:txBody>
                    <a:bodyPr/>
                    <a:lstStyle/>
                    <a:p>
                      <a:r>
                        <a:rPr lang="en-IN" sz="1200" b="0">
                          <a:effectLst/>
                          <a:latin typeface="Google Sans"/>
                        </a:rPr>
                        <a:t>Customer 9,10</a:t>
                      </a:r>
                    </a:p>
                  </a:txBody>
                  <a:tcPr marL="77426" marR="77426" marT="77426" marB="77426" anchor="ctr">
                    <a:lnL>
                      <a:noFill/>
                    </a:lnL>
                    <a:lnR>
                      <a:noFill/>
                    </a:lnR>
                    <a:lnT>
                      <a:noFill/>
                    </a:lnT>
                    <a:lnB>
                      <a:noFill/>
                    </a:lnB>
                    <a:solidFill>
                      <a:srgbClr val="FFFFFF"/>
                    </a:solidFill>
                  </a:tcPr>
                </a:tc>
              </a:tr>
              <a:tr h="650528">
                <a:tc>
                  <a:txBody>
                    <a:bodyPr/>
                    <a:lstStyle/>
                    <a:p>
                      <a:r>
                        <a:rPr lang="en-IN" sz="1200" b="0">
                          <a:effectLst/>
                          <a:latin typeface="Google Sans"/>
                        </a:rPr>
                        <a:t>6</a:t>
                      </a:r>
                    </a:p>
                  </a:txBody>
                  <a:tcPr marL="77426" marR="77426" marT="77426" marB="77426" anchor="ctr">
                    <a:lnL>
                      <a:noFill/>
                    </a:lnL>
                    <a:lnR>
                      <a:noFill/>
                    </a:lnR>
                    <a:lnT>
                      <a:noFill/>
                    </a:lnT>
                    <a:lnB>
                      <a:noFill/>
                    </a:lnB>
                    <a:solidFill>
                      <a:srgbClr val="FFFFFF"/>
                    </a:solidFill>
                  </a:tcPr>
                </a:tc>
                <a:tc>
                  <a:txBody>
                    <a:bodyPr/>
                    <a:lstStyle/>
                    <a:p>
                      <a:r>
                        <a:rPr lang="en-US" sz="1200" b="0">
                          <a:effectLst/>
                          <a:latin typeface="Google Sans"/>
                        </a:rPr>
                        <a:t>Customer 1,2 and Customer 9,10</a:t>
                      </a:r>
                    </a:p>
                  </a:txBody>
                  <a:tcPr marL="77426" marR="77426" marT="77426" marB="77426" anchor="ctr">
                    <a:lnL>
                      <a:noFill/>
                    </a:lnL>
                    <a:lnR>
                      <a:noFill/>
                    </a:lnR>
                    <a:lnT>
                      <a:noFill/>
                    </a:lnT>
                    <a:lnB>
                      <a:noFill/>
                    </a:lnB>
                    <a:solidFill>
                      <a:srgbClr val="FFFFFF"/>
                    </a:solidFill>
                  </a:tcPr>
                </a:tc>
                <a:tc>
                  <a:txBody>
                    <a:bodyPr/>
                    <a:lstStyle/>
                    <a:p>
                      <a:r>
                        <a:rPr lang="en-IN" sz="1200" b="0">
                          <a:effectLst/>
                          <a:latin typeface="Google Sans"/>
                        </a:rPr>
                        <a:t>Customer 1,2,9,10</a:t>
                      </a:r>
                    </a:p>
                  </a:txBody>
                  <a:tcPr marL="77426" marR="77426" marT="77426" marB="77426" anchor="ctr">
                    <a:lnL>
                      <a:noFill/>
                    </a:lnL>
                    <a:lnR>
                      <a:noFill/>
                    </a:lnR>
                    <a:lnT>
                      <a:noFill/>
                    </a:lnT>
                    <a:lnB>
                      <a:noFill/>
                    </a:lnB>
                    <a:solidFill>
                      <a:srgbClr val="FFFFFF"/>
                    </a:solidFill>
                  </a:tcPr>
                </a:tc>
              </a:tr>
              <a:tr h="808765">
                <a:tc>
                  <a:txBody>
                    <a:bodyPr/>
                    <a:lstStyle/>
                    <a:p>
                      <a:r>
                        <a:rPr lang="en-IN" sz="1200" b="0">
                          <a:effectLst/>
                          <a:latin typeface="Google Sans"/>
                        </a:rPr>
                        <a:t>7</a:t>
                      </a:r>
                    </a:p>
                  </a:txBody>
                  <a:tcPr marL="77426" marR="77426" marT="77426" marB="77426" anchor="ctr">
                    <a:lnL>
                      <a:noFill/>
                    </a:lnL>
                    <a:lnR>
                      <a:noFill/>
                    </a:lnR>
                    <a:lnT>
                      <a:noFill/>
                    </a:lnT>
                    <a:lnB>
                      <a:noFill/>
                    </a:lnB>
                    <a:solidFill>
                      <a:srgbClr val="FFFFFF"/>
                    </a:solidFill>
                  </a:tcPr>
                </a:tc>
                <a:tc>
                  <a:txBody>
                    <a:bodyPr/>
                    <a:lstStyle/>
                    <a:p>
                      <a:r>
                        <a:rPr lang="en-US" sz="1200" b="0">
                          <a:effectLst/>
                          <a:latin typeface="Google Sans"/>
                        </a:rPr>
                        <a:t>Customer 3,6 and Customer 7,8</a:t>
                      </a:r>
                    </a:p>
                  </a:txBody>
                  <a:tcPr marL="77426" marR="77426" marT="77426" marB="77426" anchor="ctr">
                    <a:lnL>
                      <a:noFill/>
                    </a:lnL>
                    <a:lnR>
                      <a:noFill/>
                    </a:lnR>
                    <a:lnT>
                      <a:noFill/>
                    </a:lnT>
                    <a:lnB>
                      <a:noFill/>
                    </a:lnB>
                    <a:solidFill>
                      <a:srgbClr val="FFFFFF"/>
                    </a:solidFill>
                  </a:tcPr>
                </a:tc>
                <a:tc>
                  <a:txBody>
                    <a:bodyPr/>
                    <a:lstStyle/>
                    <a:p>
                      <a:r>
                        <a:rPr lang="en-IN" sz="1200" b="0">
                          <a:effectLst/>
                          <a:latin typeface="Google Sans"/>
                        </a:rPr>
                        <a:t>Customer 1,2,9,10, Customer 3,6,7,8</a:t>
                      </a:r>
                    </a:p>
                  </a:txBody>
                  <a:tcPr marL="77426" marR="77426" marT="77426" marB="77426" anchor="ctr">
                    <a:lnL>
                      <a:noFill/>
                    </a:lnL>
                    <a:lnR>
                      <a:noFill/>
                    </a:lnR>
                    <a:lnT>
                      <a:noFill/>
                    </a:lnT>
                    <a:lnB>
                      <a:noFill/>
                    </a:lnB>
                    <a:solidFill>
                      <a:srgbClr val="FFFFFF"/>
                    </a:solidFill>
                  </a:tcPr>
                </a:tc>
              </a:tr>
              <a:tr h="808765">
                <a:tc>
                  <a:txBody>
                    <a:bodyPr/>
                    <a:lstStyle/>
                    <a:p>
                      <a:r>
                        <a:rPr lang="en-IN" sz="1200" b="0">
                          <a:effectLst/>
                          <a:latin typeface="Google Sans"/>
                        </a:rPr>
                        <a:t>8</a:t>
                      </a:r>
                    </a:p>
                  </a:txBody>
                  <a:tcPr marL="77426" marR="77426" marT="77426" marB="77426" anchor="ctr">
                    <a:lnL>
                      <a:noFill/>
                    </a:lnL>
                    <a:lnR>
                      <a:noFill/>
                    </a:lnR>
                    <a:lnT>
                      <a:noFill/>
                    </a:lnT>
                    <a:lnB>
                      <a:noFill/>
                    </a:lnB>
                    <a:solidFill>
                      <a:srgbClr val="FFFFFF"/>
                    </a:solidFill>
                  </a:tcPr>
                </a:tc>
                <a:tc>
                  <a:txBody>
                    <a:bodyPr/>
                    <a:lstStyle/>
                    <a:p>
                      <a:r>
                        <a:rPr lang="en-US" sz="1200" b="0">
                          <a:effectLst/>
                          <a:latin typeface="Google Sans"/>
                        </a:rPr>
                        <a:t>Customer 1,2,9,10 and Customer 3,6,7,8</a:t>
                      </a:r>
                    </a:p>
                  </a:txBody>
                  <a:tcPr marL="77426" marR="77426" marT="77426" marB="77426" anchor="ctr">
                    <a:lnL>
                      <a:noFill/>
                    </a:lnL>
                    <a:lnR>
                      <a:noFill/>
                    </a:lnR>
                    <a:lnT>
                      <a:noFill/>
                    </a:lnT>
                    <a:lnB>
                      <a:noFill/>
                    </a:lnB>
                    <a:solidFill>
                      <a:srgbClr val="FFFFFF"/>
                    </a:solidFill>
                  </a:tcPr>
                </a:tc>
                <a:tc>
                  <a:txBody>
                    <a:bodyPr/>
                    <a:lstStyle/>
                    <a:p>
                      <a:r>
                        <a:rPr lang="en-IN" sz="1200" b="0" dirty="0">
                          <a:effectLst/>
                          <a:latin typeface="Google Sans"/>
                        </a:rPr>
                        <a:t>All customers</a:t>
                      </a:r>
                    </a:p>
                  </a:txBody>
                  <a:tcPr marL="77426" marR="77426" marT="77426" marB="77426"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408207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Step 5: </a:t>
            </a:r>
            <a:r>
              <a:rPr lang="en-US" dirty="0" err="1"/>
              <a:t>Dendrogram</a:t>
            </a:r>
            <a:r>
              <a:rPr lang="en-US" dirty="0"/>
              <a:t> Generation</a:t>
            </a:r>
          </a:p>
          <a:p>
            <a:endParaRPr lang="en-US" dirty="0"/>
          </a:p>
          <a:p>
            <a:r>
              <a:rPr lang="en-US" dirty="0"/>
              <a:t>The </a:t>
            </a:r>
            <a:r>
              <a:rPr lang="en-US" dirty="0" err="1"/>
              <a:t>dendrogram</a:t>
            </a:r>
            <a:r>
              <a:rPr lang="en-US" dirty="0"/>
              <a:t> is generated to visualize the hierarchical clustering process.</a:t>
            </a:r>
          </a:p>
          <a:p>
            <a:endParaRPr lang="en-US" dirty="0"/>
          </a:p>
          <a:p>
            <a:r>
              <a:rPr lang="en-US" dirty="0"/>
              <a:t>1------------------2------------------3------4----5------6-7--8---9---10</a:t>
            </a:r>
            <a:endParaRPr lang="en-IN" dirty="0"/>
          </a:p>
        </p:txBody>
      </p:sp>
    </p:spTree>
    <p:extLst>
      <p:ext uri="{BB962C8B-B14F-4D97-AF65-F5344CB8AC3E}">
        <p14:creationId xmlns:p14="http://schemas.microsoft.com/office/powerpoint/2010/main" val="611434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Step 6: Cluster Extraction</a:t>
            </a:r>
          </a:p>
          <a:p>
            <a:r>
              <a:rPr lang="en-US" dirty="0"/>
              <a:t>The final clusters are extracted from the </a:t>
            </a:r>
            <a:r>
              <a:rPr lang="en-US" dirty="0" err="1"/>
              <a:t>dendrogram</a:t>
            </a:r>
            <a:r>
              <a:rPr lang="en-US" dirty="0"/>
              <a:t> by cutting the </a:t>
            </a:r>
            <a:r>
              <a:rPr lang="en-US" dirty="0" err="1"/>
              <a:t>dendrogram</a:t>
            </a:r>
            <a:r>
              <a:rPr lang="en-US" dirty="0"/>
              <a:t> at the desired level of granularity. In this case, two clusters are extracted:</a:t>
            </a:r>
          </a:p>
          <a:p>
            <a:r>
              <a:rPr lang="en-US" dirty="0"/>
              <a:t>Cluster 1: Customers 1, 2, 9, and 10</a:t>
            </a:r>
          </a:p>
          <a:p>
            <a:r>
              <a:rPr lang="en-US" dirty="0"/>
              <a:t>Cluster 2: Customers 3, 6, 7, and 8</a:t>
            </a:r>
          </a:p>
          <a:p>
            <a:endParaRPr lang="en-IN" dirty="0"/>
          </a:p>
        </p:txBody>
      </p:sp>
    </p:spTree>
    <p:extLst>
      <p:ext uri="{BB962C8B-B14F-4D97-AF65-F5344CB8AC3E}">
        <p14:creationId xmlns:p14="http://schemas.microsoft.com/office/powerpoint/2010/main" val="382875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Approach in HCA</a:t>
            </a:r>
            <a:endParaRPr lang="en-IN" dirty="0"/>
          </a:p>
        </p:txBody>
      </p:sp>
      <p:sp>
        <p:nvSpPr>
          <p:cNvPr id="3" name="Content Placeholder 2"/>
          <p:cNvSpPr>
            <a:spLocks noGrp="1"/>
          </p:cNvSpPr>
          <p:nvPr>
            <p:ph idx="1"/>
          </p:nvPr>
        </p:nvSpPr>
        <p:spPr/>
        <p:txBody>
          <a:bodyPr/>
          <a:lstStyle/>
          <a:p>
            <a:r>
              <a:rPr lang="en-US" b="1" dirty="0"/>
              <a:t>Agglomerative:</a:t>
            </a:r>
            <a:r>
              <a:rPr lang="en-US" dirty="0"/>
              <a:t> Agglomerative is a </a:t>
            </a:r>
            <a:r>
              <a:rPr lang="en-US" b="1" dirty="0"/>
              <a:t>bottom-up</a:t>
            </a:r>
            <a:r>
              <a:rPr lang="en-US" dirty="0"/>
              <a:t> approach, in which the algorithm starts with taking all data points as single clusters and merging them until one cluster is left.</a:t>
            </a:r>
          </a:p>
          <a:p>
            <a:r>
              <a:rPr lang="en-US" b="1" dirty="0"/>
              <a:t>Divisive:</a:t>
            </a:r>
            <a:r>
              <a:rPr lang="en-US" dirty="0"/>
              <a:t> Divisive algorithm is the reverse of the agglomerative algorithm as it is a </a:t>
            </a:r>
            <a:r>
              <a:rPr lang="en-US" b="1" dirty="0"/>
              <a:t>top-down approach.</a:t>
            </a:r>
            <a:endParaRPr lang="en-US" dirty="0"/>
          </a:p>
          <a:p>
            <a:endParaRPr lang="en-IN" dirty="0"/>
          </a:p>
        </p:txBody>
      </p:sp>
    </p:spTree>
    <p:extLst>
      <p:ext uri="{BB962C8B-B14F-4D97-AF65-F5344CB8AC3E}">
        <p14:creationId xmlns:p14="http://schemas.microsoft.com/office/powerpoint/2010/main" val="165237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hierarchical clustering?</a:t>
            </a:r>
            <a:br>
              <a:rPr lang="en-IN" dirty="0"/>
            </a:br>
            <a:endParaRPr lang="en-IN" dirty="0"/>
          </a:p>
        </p:txBody>
      </p:sp>
      <p:sp>
        <p:nvSpPr>
          <p:cNvPr id="3" name="Content Placeholder 2"/>
          <p:cNvSpPr>
            <a:spLocks noGrp="1"/>
          </p:cNvSpPr>
          <p:nvPr>
            <p:ph idx="1"/>
          </p:nvPr>
        </p:nvSpPr>
        <p:spPr/>
        <p:txBody>
          <a:bodyPr/>
          <a:lstStyle/>
          <a:p>
            <a:r>
              <a:rPr lang="en-US" dirty="0"/>
              <a:t> </a:t>
            </a:r>
            <a:r>
              <a:rPr lang="en-US" dirty="0" smtClean="0"/>
              <a:t>As </a:t>
            </a:r>
            <a:r>
              <a:rPr lang="en-US" dirty="0"/>
              <a:t>we have seen in the K-means clustering that there are some challenges with this algorithm, which are a </a:t>
            </a:r>
            <a:r>
              <a:rPr lang="en-US" sz="3600" b="1" dirty="0"/>
              <a:t>predetermined number of clusters</a:t>
            </a:r>
            <a:r>
              <a:rPr lang="en-US" dirty="0"/>
              <a:t>, and it always tries to </a:t>
            </a:r>
            <a:r>
              <a:rPr lang="en-US" sz="3600" dirty="0">
                <a:solidFill>
                  <a:srgbClr val="FF0000"/>
                </a:solidFill>
              </a:rPr>
              <a:t>create the clusters of the same size. </a:t>
            </a:r>
            <a:endParaRPr lang="en-US" sz="3600" dirty="0" smtClean="0">
              <a:solidFill>
                <a:srgbClr val="FF0000"/>
              </a:solidFill>
            </a:endParaRPr>
          </a:p>
          <a:p>
            <a:endParaRPr lang="en-US" dirty="0"/>
          </a:p>
          <a:p>
            <a:r>
              <a:rPr lang="en-US" dirty="0" smtClean="0"/>
              <a:t>To </a:t>
            </a:r>
            <a:r>
              <a:rPr lang="en-US" dirty="0"/>
              <a:t>solve these two challenges, we can opt for the hierarchical clustering algorithm because, in this algorithm, we don't need to have knowledge about the predefined number of clusters.</a:t>
            </a:r>
            <a:endParaRPr lang="en-IN" dirty="0"/>
          </a:p>
        </p:txBody>
      </p:sp>
    </p:spTree>
    <p:extLst>
      <p:ext uri="{BB962C8B-B14F-4D97-AF65-F5344CB8AC3E}">
        <p14:creationId xmlns:p14="http://schemas.microsoft.com/office/powerpoint/2010/main" val="2609293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Agglomerative Hierarchical clustering</a:t>
            </a:r>
            <a:br>
              <a:rPr lang="en-IN" dirty="0"/>
            </a:br>
            <a:endParaRPr lang="en-IN" dirty="0"/>
          </a:p>
        </p:txBody>
      </p:sp>
      <p:sp>
        <p:nvSpPr>
          <p:cNvPr id="3" name="Content Placeholder 2"/>
          <p:cNvSpPr>
            <a:spLocks noGrp="1"/>
          </p:cNvSpPr>
          <p:nvPr>
            <p:ph idx="1"/>
          </p:nvPr>
        </p:nvSpPr>
        <p:spPr/>
        <p:txBody>
          <a:bodyPr/>
          <a:lstStyle/>
          <a:p>
            <a:pPr lvl="1"/>
            <a:r>
              <a:rPr lang="en-US" dirty="0"/>
              <a:t>The agglomerative hierarchical clustering algorithm is a popular example of HCA</a:t>
            </a:r>
            <a:r>
              <a:rPr lang="en-US" dirty="0" smtClean="0"/>
              <a:t>.</a:t>
            </a:r>
          </a:p>
          <a:p>
            <a:pPr lvl="1"/>
            <a:endParaRPr lang="en-US" dirty="0" smtClean="0"/>
          </a:p>
          <a:p>
            <a:pPr lvl="1"/>
            <a:r>
              <a:rPr lang="en-US" dirty="0" smtClean="0"/>
              <a:t> </a:t>
            </a:r>
            <a:r>
              <a:rPr lang="en-US" dirty="0"/>
              <a:t>To group the datasets into clusters, it follows the </a:t>
            </a:r>
            <a:r>
              <a:rPr lang="en-US" b="1" dirty="0"/>
              <a:t>bottom-up approach</a:t>
            </a:r>
            <a:r>
              <a:rPr lang="en-US" dirty="0" smtClean="0"/>
              <a:t>.</a:t>
            </a:r>
          </a:p>
          <a:p>
            <a:pPr lvl="1"/>
            <a:endParaRPr lang="en-US" dirty="0"/>
          </a:p>
          <a:p>
            <a:pPr lvl="1"/>
            <a:r>
              <a:rPr lang="en-US" dirty="0" smtClean="0"/>
              <a:t> </a:t>
            </a:r>
            <a:r>
              <a:rPr lang="en-US" dirty="0"/>
              <a:t>It means, this algorithm considers each </a:t>
            </a:r>
            <a:r>
              <a:rPr lang="en-US" b="1" dirty="0"/>
              <a:t>dataset as a single cluster </a:t>
            </a:r>
            <a:r>
              <a:rPr lang="en-US" dirty="0"/>
              <a:t>at the </a:t>
            </a:r>
            <a:r>
              <a:rPr lang="en-US" b="1" dirty="0"/>
              <a:t>beginning</a:t>
            </a:r>
            <a:r>
              <a:rPr lang="en-US" dirty="0"/>
              <a:t>, and then start </a:t>
            </a:r>
            <a:r>
              <a:rPr lang="en-US" b="1" dirty="0">
                <a:solidFill>
                  <a:srgbClr val="FF0000"/>
                </a:solidFill>
              </a:rPr>
              <a:t>combining the closest pair of clusters together</a:t>
            </a:r>
            <a:r>
              <a:rPr lang="en-US" dirty="0" smtClean="0"/>
              <a:t>.</a:t>
            </a:r>
          </a:p>
          <a:p>
            <a:pPr lvl="1"/>
            <a:endParaRPr lang="en-US" dirty="0" smtClean="0"/>
          </a:p>
          <a:p>
            <a:pPr lvl="1"/>
            <a:r>
              <a:rPr lang="en-US" dirty="0" smtClean="0"/>
              <a:t> </a:t>
            </a:r>
            <a:r>
              <a:rPr lang="en-US" dirty="0"/>
              <a:t>It does this until all the clusters are merged into a single cluster that contains all the datasets.</a:t>
            </a:r>
            <a:endParaRPr lang="en-IN" dirty="0"/>
          </a:p>
        </p:txBody>
      </p:sp>
    </p:spTree>
    <p:extLst>
      <p:ext uri="{BB962C8B-B14F-4D97-AF65-F5344CB8AC3E}">
        <p14:creationId xmlns:p14="http://schemas.microsoft.com/office/powerpoint/2010/main" val="1925371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Agglomerative Hierarchical clustering Work</a:t>
            </a:r>
            <a:br>
              <a:rPr lang="en-IN" dirty="0"/>
            </a:br>
            <a:endParaRPr lang="en-IN" dirty="0"/>
          </a:p>
        </p:txBody>
      </p:sp>
      <p:sp>
        <p:nvSpPr>
          <p:cNvPr id="3" name="Content Placeholder 2"/>
          <p:cNvSpPr>
            <a:spLocks noGrp="1"/>
          </p:cNvSpPr>
          <p:nvPr>
            <p:ph idx="1"/>
          </p:nvPr>
        </p:nvSpPr>
        <p:spPr/>
        <p:txBody>
          <a:bodyPr/>
          <a:lstStyle/>
          <a:p>
            <a:r>
              <a:rPr lang="en-US" b="1" dirty="0"/>
              <a:t>Step-1:</a:t>
            </a:r>
            <a:r>
              <a:rPr lang="en-US" dirty="0"/>
              <a:t> Create each data point as a single cluster. Let's say there are N data points, so the number of clusters will also be N</a:t>
            </a:r>
            <a:r>
              <a:rPr lang="en-US" dirty="0" smtClean="0"/>
              <a:t>.</a:t>
            </a:r>
          </a:p>
          <a:p>
            <a:endParaRPr lang="en-IN" dirty="0"/>
          </a:p>
        </p:txBody>
      </p:sp>
      <p:pic>
        <p:nvPicPr>
          <p:cNvPr id="4" name="Picture 3"/>
          <p:cNvPicPr>
            <a:picLocks noChangeAspect="1"/>
          </p:cNvPicPr>
          <p:nvPr/>
        </p:nvPicPr>
        <p:blipFill>
          <a:blip r:embed="rId2"/>
          <a:stretch>
            <a:fillRect/>
          </a:stretch>
        </p:blipFill>
        <p:spPr>
          <a:xfrm>
            <a:off x="4191000" y="2897803"/>
            <a:ext cx="3810000" cy="3000375"/>
          </a:xfrm>
          <a:prstGeom prst="rect">
            <a:avLst/>
          </a:prstGeom>
        </p:spPr>
      </p:pic>
    </p:spTree>
    <p:extLst>
      <p:ext uri="{BB962C8B-B14F-4D97-AF65-F5344CB8AC3E}">
        <p14:creationId xmlns:p14="http://schemas.microsoft.com/office/powerpoint/2010/main" val="1895743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Step-2:</a:t>
            </a:r>
            <a:endParaRPr lang="en-IN" dirty="0"/>
          </a:p>
        </p:txBody>
      </p:sp>
      <p:sp>
        <p:nvSpPr>
          <p:cNvPr id="3" name="Content Placeholder 2"/>
          <p:cNvSpPr>
            <a:spLocks noGrp="1"/>
          </p:cNvSpPr>
          <p:nvPr>
            <p:ph idx="1"/>
          </p:nvPr>
        </p:nvSpPr>
        <p:spPr/>
        <p:txBody>
          <a:bodyPr/>
          <a:lstStyle/>
          <a:p>
            <a:r>
              <a:rPr lang="en-US" dirty="0"/>
              <a:t> Take two closest data points or clusters and merge them to form one </a:t>
            </a:r>
            <a:r>
              <a:rPr lang="en-US" dirty="0" smtClean="0"/>
              <a:t>cluster</a:t>
            </a:r>
            <a:r>
              <a:rPr lang="en-US" dirty="0"/>
              <a:t>. So, there will now be N-1 clusters</a:t>
            </a:r>
            <a:r>
              <a:rPr lang="en-US" dirty="0" smtClean="0"/>
              <a:t>.</a:t>
            </a:r>
          </a:p>
          <a:p>
            <a:endParaRPr lang="en-US" dirty="0"/>
          </a:p>
          <a:p>
            <a:endParaRPr lang="en-IN" dirty="0"/>
          </a:p>
        </p:txBody>
      </p:sp>
      <p:pic>
        <p:nvPicPr>
          <p:cNvPr id="1026" name="Picture 2" descr="Hierarchical Clustering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1856" y="3311524"/>
            <a:ext cx="3810000"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476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Step-3</a:t>
            </a:r>
            <a:r>
              <a:rPr lang="en-US" dirty="0" smtClean="0"/>
              <a:t>:</a:t>
            </a:r>
            <a:endParaRPr lang="en-IN" dirty="0"/>
          </a:p>
        </p:txBody>
      </p:sp>
      <p:sp>
        <p:nvSpPr>
          <p:cNvPr id="3" name="Content Placeholder 2"/>
          <p:cNvSpPr>
            <a:spLocks noGrp="1"/>
          </p:cNvSpPr>
          <p:nvPr>
            <p:ph idx="1"/>
          </p:nvPr>
        </p:nvSpPr>
        <p:spPr/>
        <p:txBody>
          <a:bodyPr/>
          <a:lstStyle/>
          <a:p>
            <a:r>
              <a:rPr lang="en-US" dirty="0" smtClean="0"/>
              <a:t>Again</a:t>
            </a:r>
            <a:r>
              <a:rPr lang="en-US" dirty="0"/>
              <a:t>, take the two closest clusters and merge them together to form one cluster. </a:t>
            </a:r>
            <a:r>
              <a:rPr lang="en-US" dirty="0" smtClean="0"/>
              <a:t>There </a:t>
            </a:r>
            <a:r>
              <a:rPr lang="en-US" dirty="0"/>
              <a:t>will be N-2 clusters</a:t>
            </a:r>
            <a:r>
              <a:rPr lang="en-US" dirty="0" smtClean="0"/>
              <a:t>.</a:t>
            </a:r>
          </a:p>
          <a:p>
            <a:endParaRPr lang="en-US" dirty="0"/>
          </a:p>
          <a:p>
            <a:endParaRPr lang="en-IN" dirty="0"/>
          </a:p>
        </p:txBody>
      </p:sp>
      <p:pic>
        <p:nvPicPr>
          <p:cNvPr id="4" name="Picture 3"/>
          <p:cNvPicPr>
            <a:picLocks noChangeAspect="1"/>
          </p:cNvPicPr>
          <p:nvPr/>
        </p:nvPicPr>
        <p:blipFill>
          <a:blip r:embed="rId2"/>
          <a:stretch>
            <a:fillRect/>
          </a:stretch>
        </p:blipFill>
        <p:spPr>
          <a:xfrm>
            <a:off x="3740623" y="3525600"/>
            <a:ext cx="3810000" cy="3000375"/>
          </a:xfrm>
          <a:prstGeom prst="rect">
            <a:avLst/>
          </a:prstGeom>
        </p:spPr>
      </p:pic>
    </p:spTree>
    <p:extLst>
      <p:ext uri="{BB962C8B-B14F-4D97-AF65-F5344CB8AC3E}">
        <p14:creationId xmlns:p14="http://schemas.microsoft.com/office/powerpoint/2010/main" val="199593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Step-4:</a:t>
            </a:r>
            <a:endParaRPr lang="en-IN" dirty="0"/>
          </a:p>
        </p:txBody>
      </p:sp>
      <p:sp>
        <p:nvSpPr>
          <p:cNvPr id="3" name="Content Placeholder 2"/>
          <p:cNvSpPr>
            <a:spLocks noGrp="1"/>
          </p:cNvSpPr>
          <p:nvPr>
            <p:ph idx="1"/>
          </p:nvPr>
        </p:nvSpPr>
        <p:spPr/>
        <p:txBody>
          <a:bodyPr/>
          <a:lstStyle/>
          <a:p>
            <a:r>
              <a:rPr lang="en-US" dirty="0"/>
              <a:t> Repeat Step 3 until only one cluster left. So, we will get the following clusters. Consider the below images:</a:t>
            </a:r>
            <a:r>
              <a:rPr lang="en-US" dirty="0" smtClean="0"/>
              <a:t/>
            </a:r>
            <a:br>
              <a:rPr lang="en-US" dirty="0" smtClean="0"/>
            </a:br>
            <a:endParaRPr lang="en-IN" dirty="0"/>
          </a:p>
        </p:txBody>
      </p:sp>
    </p:spTree>
    <p:extLst>
      <p:ext uri="{BB962C8B-B14F-4D97-AF65-F5344CB8AC3E}">
        <p14:creationId xmlns:p14="http://schemas.microsoft.com/office/powerpoint/2010/main" val="2321633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1209</Words>
  <Application>Microsoft Office PowerPoint</Application>
  <PresentationFormat>Widescreen</PresentationFormat>
  <Paragraphs>148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Google Sans</vt:lpstr>
      <vt:lpstr>Office Theme</vt:lpstr>
      <vt:lpstr>Hierarchical cluster Analysis</vt:lpstr>
      <vt:lpstr>HCA intro</vt:lpstr>
      <vt:lpstr>Two Approach in HCA</vt:lpstr>
      <vt:lpstr>Why hierarchical clustering? </vt:lpstr>
      <vt:lpstr>Agglomerative Hierarchical clustering </vt:lpstr>
      <vt:lpstr>Agglomerative Hierarchical clustering Work </vt:lpstr>
      <vt:lpstr>Step-2:</vt:lpstr>
      <vt:lpstr>Step-3:</vt:lpstr>
      <vt:lpstr>Step-4:</vt:lpstr>
      <vt:lpstr>PowerPoint Presentation</vt:lpstr>
      <vt:lpstr>PowerPoint Presentation</vt:lpstr>
      <vt:lpstr>PowerPoint Presentation</vt:lpstr>
      <vt:lpstr>Steps of the Hierarchical Clustering Algorithm:</vt:lpstr>
      <vt:lpstr>PowerPoint Presentation</vt:lpstr>
      <vt:lpstr>PowerPoint Presentation</vt:lpstr>
      <vt:lpstr>PowerPoint Presentation</vt:lpstr>
      <vt:lpstr>PowerPoint Presentation</vt:lpstr>
      <vt:lpstr>Advantages of Hierarchical Clustering: </vt:lpstr>
      <vt:lpstr>Disadvantages of Hierarchical Clustering:</vt:lpstr>
      <vt:lpstr>Example.</vt:lpstr>
      <vt:lpstr>Step 2: Distance Matrix Calculation </vt:lpstr>
      <vt:lpstr>Distance between Customer 1 &amp; Customer 2</vt:lpstr>
      <vt:lpstr>Step 2: Choose a distance metric </vt:lpstr>
      <vt:lpstr>PowerPoint Presentation</vt:lpstr>
      <vt:lpstr>PowerPoint Presentation</vt:lpstr>
      <vt:lpstr>Step 4: Iterative Merging or Splitting Using the single linkage criterion, the closest clusters are merged at each iteration. The process is shown below: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Radhe</dc:creator>
  <cp:lastModifiedBy>Radhe</cp:lastModifiedBy>
  <cp:revision>80</cp:revision>
  <dcterms:created xsi:type="dcterms:W3CDTF">2023-11-21T04:41:09Z</dcterms:created>
  <dcterms:modified xsi:type="dcterms:W3CDTF">2023-11-27T16:57:30Z</dcterms:modified>
</cp:coreProperties>
</file>