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56" r:id="rId2"/>
    <p:sldId id="257" r:id="rId3"/>
    <p:sldId id="258" r:id="rId4"/>
    <p:sldId id="267" r:id="rId5"/>
    <p:sldId id="259" r:id="rId6"/>
    <p:sldId id="260" r:id="rId7"/>
    <p:sldId id="268" r:id="rId8"/>
    <p:sldId id="261" r:id="rId9"/>
    <p:sldId id="269" r:id="rId10"/>
    <p:sldId id="262" r:id="rId11"/>
    <p:sldId id="270" r:id="rId12"/>
    <p:sldId id="271" r:id="rId13"/>
    <p:sldId id="263" r:id="rId14"/>
    <p:sldId id="272" r:id="rId15"/>
    <p:sldId id="264" r:id="rId16"/>
    <p:sldId id="265" r:id="rId17"/>
    <p:sldId id="266"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56" y="7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973086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78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91ffff963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91ffff963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304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1ffff963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1ffff963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598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1ffff963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1ffff963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47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91ffff963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91ffff963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592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1ffff963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1ffff963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437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1ffff963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1ffff963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833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1ffff963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1ffff963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364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91ffff963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91ffff963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637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91ffff9638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91ffff963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115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91ffff963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91ffff963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947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9796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05318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18623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407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71103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5133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35105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44454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703630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10/23/2023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4215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10/23/2023</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21319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58500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10/23/2023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393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atacamp.com/blog/what-is-machin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datacamp.com/blog/yolo-object-detection-explained"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datacamp.com/blog/clustering-in-machine-learning-5-essential-clustering-algorithms"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www.datacamp.com/tutorial/introduction-hierarchical-clustering-python"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UnSupervised ML</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200">
                <a:solidFill>
                  <a:srgbClr val="05192D"/>
                </a:solidFill>
                <a:highlight>
                  <a:srgbClr val="FFFFFF"/>
                </a:highlight>
              </a:rPr>
              <a:t>Unsupervised learning is a </a:t>
            </a:r>
            <a:r>
              <a:rPr lang="en" sz="1200" b="1">
                <a:solidFill>
                  <a:srgbClr val="0075AD"/>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machine learning</a:t>
            </a:r>
            <a:r>
              <a:rPr lang="en" sz="1200">
                <a:solidFill>
                  <a:srgbClr val="05192D"/>
                </a:solidFill>
                <a:highlight>
                  <a:srgbClr val="FFFFFF"/>
                </a:highlight>
              </a:rPr>
              <a:t> problem type in which training data consists of a set of input vectors but no corresponding target values.</a:t>
            </a:r>
            <a:endParaRPr/>
          </a:p>
        </p:txBody>
      </p:sp>
      <p:pic>
        <p:nvPicPr>
          <p:cNvPr id="3" name="Picture 2"/>
          <p:cNvPicPr>
            <a:picLocks noChangeAspect="1"/>
          </p:cNvPicPr>
          <p:nvPr/>
        </p:nvPicPr>
        <p:blipFill>
          <a:blip r:embed="rId4"/>
          <a:stretch>
            <a:fillRect/>
          </a:stretch>
        </p:blipFill>
        <p:spPr>
          <a:xfrm>
            <a:off x="2073535" y="328644"/>
            <a:ext cx="4832232" cy="180385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IN" b="1" dirty="0">
                <a:solidFill>
                  <a:srgbClr val="05192D"/>
                </a:solidFill>
                <a:highlight>
                  <a:srgbClr val="FFFFFF"/>
                </a:highlight>
              </a:rPr>
              <a:t>Association Rule Mining</a:t>
            </a:r>
            <a:br>
              <a:rPr lang="en-IN" b="1" dirty="0">
                <a:solidFill>
                  <a:srgbClr val="05192D"/>
                </a:solidFill>
                <a:highlight>
                  <a:srgbClr val="FFFFFF"/>
                </a:highlight>
              </a:rPr>
            </a:br>
            <a:endParaRPr dirty="0"/>
          </a:p>
        </p:txBody>
      </p:sp>
      <p:sp>
        <p:nvSpPr>
          <p:cNvPr id="90" name="Google Shape;90;p19"/>
          <p:cNvSpPr txBox="1">
            <a:spLocks noGrp="1"/>
          </p:cNvSpPr>
          <p:nvPr>
            <p:ph type="body" idx="1"/>
          </p:nvPr>
        </p:nvSpPr>
        <p:spPr>
          <a:xfrm>
            <a:off x="311700" y="139813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sz="1600" dirty="0" smtClean="0">
                <a:solidFill>
                  <a:srgbClr val="05192D"/>
                </a:solidFill>
                <a:highlight>
                  <a:srgbClr val="FFFFFF"/>
                </a:highlight>
                <a:latin typeface="Times New Roman" panose="02020603050405020304" pitchFamily="18" charset="0"/>
                <a:cs typeface="Times New Roman" panose="02020603050405020304" pitchFamily="18" charset="0"/>
              </a:rPr>
              <a:t>This </a:t>
            </a:r>
            <a:r>
              <a:rPr lang="en" sz="1600" dirty="0">
                <a:solidFill>
                  <a:srgbClr val="05192D"/>
                </a:solidFill>
                <a:highlight>
                  <a:srgbClr val="FFFFFF"/>
                </a:highlight>
                <a:latin typeface="Times New Roman" panose="02020603050405020304" pitchFamily="18" charset="0"/>
                <a:cs typeface="Times New Roman" panose="02020603050405020304" pitchFamily="18" charset="0"/>
              </a:rPr>
              <a:t>type of unsupervised machine learning takes a rule-based approach to discovering interesting relationships between features in a given dataset. It works by using a measure of interest to identify strong rules found within a dataset. </a:t>
            </a:r>
            <a:endParaRPr sz="1600" dirty="0">
              <a:solidFill>
                <a:srgbClr val="05192D"/>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100"/>
              </a:spcBef>
              <a:spcAft>
                <a:spcPts val="0"/>
              </a:spcAft>
              <a:buClr>
                <a:schemeClr val="dk1"/>
              </a:buClr>
              <a:buSzPts val="1100"/>
              <a:buFont typeface="Arial"/>
              <a:buNone/>
            </a:pPr>
            <a:r>
              <a:rPr lang="en" sz="1600" dirty="0">
                <a:solidFill>
                  <a:srgbClr val="05192D"/>
                </a:solidFill>
                <a:highlight>
                  <a:srgbClr val="FFFFFF"/>
                </a:highlight>
                <a:latin typeface="Times New Roman" panose="02020603050405020304" pitchFamily="18" charset="0"/>
                <a:cs typeface="Times New Roman" panose="02020603050405020304" pitchFamily="18" charset="0"/>
              </a:rPr>
              <a:t>We typically see association rule mining used for market basket analysis: this is a data mining technique retailers use to gain a better understanding of customer purchasing patterns based on the relationships between various products. </a:t>
            </a:r>
            <a:endParaRPr sz="1600" dirty="0">
              <a:solidFill>
                <a:srgbClr val="05192D"/>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100"/>
              </a:spcBef>
              <a:spcAft>
                <a:spcPts val="0"/>
              </a:spcAft>
              <a:buClr>
                <a:schemeClr val="dk1"/>
              </a:buClr>
              <a:buSzPts val="1100"/>
              <a:buFont typeface="Arial"/>
              <a:buNone/>
            </a:pPr>
            <a:r>
              <a:rPr lang="en" sz="1600" dirty="0">
                <a:solidFill>
                  <a:srgbClr val="05192D"/>
                </a:solidFill>
                <a:highlight>
                  <a:srgbClr val="FFFFFF"/>
                </a:highlight>
                <a:latin typeface="Times New Roman" panose="02020603050405020304" pitchFamily="18" charset="0"/>
                <a:cs typeface="Times New Roman" panose="02020603050405020304" pitchFamily="18" charset="0"/>
              </a:rPr>
              <a:t>The most widely used algorithm for association rule learning is the Apriori algorithm. However, other algorithms are used for this type of unsupervised learning, such as the Eclat and FP-growth algorithms. </a:t>
            </a:r>
            <a:endParaRPr sz="1600" dirty="0">
              <a:solidFill>
                <a:srgbClr val="05192D"/>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100"/>
              </a:spcBef>
              <a:spcAft>
                <a:spcPts val="1200"/>
              </a:spcAft>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mparing Association Rule Mining with other similar methods | by Utkarsh  Kant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5" y="218277"/>
            <a:ext cx="7235825" cy="407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874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ssociation Rule M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75" y="611822"/>
            <a:ext cx="8150225" cy="3260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29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281252"/>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84615"/>
              <a:buFont typeface="Arial"/>
              <a:buNone/>
            </a:pPr>
            <a:r>
              <a:rPr lang="en" dirty="0"/>
              <a:t>Dimensionality Reduction</a:t>
            </a:r>
            <a:endParaRPr dirty="0"/>
          </a:p>
          <a:p>
            <a:pPr marL="0" lvl="0" indent="0" algn="l" rtl="0">
              <a:spcBef>
                <a:spcPts val="1200"/>
              </a:spcBef>
              <a:spcAft>
                <a:spcPts val="0"/>
              </a:spcAft>
              <a:buNone/>
            </a:pPr>
            <a:endParaRPr dirty="0"/>
          </a:p>
        </p:txBody>
      </p:sp>
      <p:sp>
        <p:nvSpPr>
          <p:cNvPr id="96" name="Google Shape;96;p20"/>
          <p:cNvSpPr txBox="1">
            <a:spLocks noGrp="1"/>
          </p:cNvSpPr>
          <p:nvPr>
            <p:ph type="body" idx="1"/>
          </p:nvPr>
        </p:nvSpPr>
        <p:spPr>
          <a:xfrm>
            <a:off x="311700" y="1493668"/>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t>Popular algorithms used for dimensionality reduction include principal component analysis (PCA) and Singular Value Decomposition (SVD). These algorithms seek to transform data from high-dimensional spaces to low-dimensional spaces without compromising meaningful properties in the original data. These techniques are typically deployed during exploratory data analysis (EDA) or data processing to prepare the data for modeling.</a:t>
            </a:r>
            <a:endParaRPr dirty="0"/>
          </a:p>
          <a:p>
            <a:pPr marL="0" lvl="0" indent="0" algn="l" rtl="0">
              <a:spcBef>
                <a:spcPts val="1100"/>
              </a:spcBef>
              <a:spcAft>
                <a:spcPts val="0"/>
              </a:spcAft>
              <a:buClr>
                <a:schemeClr val="dk1"/>
              </a:buClr>
              <a:buSzPts val="1100"/>
              <a:buFont typeface="Arial"/>
              <a:buNone/>
            </a:pPr>
            <a:r>
              <a:rPr lang="en" dirty="0"/>
              <a:t>It’s helpful to reduce the dimensionality of a dataset during EDA to help visualize data: this is because visualizing data in more than three dimensions is difficult. From a data processing perspective, reducing the dimensionality of the data simplifies the modeling problem.</a:t>
            </a:r>
            <a:endParaRPr dirty="0"/>
          </a:p>
          <a:p>
            <a:pPr marL="0" lvl="0" indent="0" algn="l" rtl="0">
              <a:spcBef>
                <a:spcPts val="1100"/>
              </a:spcBef>
              <a:spcAft>
                <a:spcPts val="0"/>
              </a:spcAft>
              <a:buClr>
                <a:schemeClr val="dk1"/>
              </a:buClr>
              <a:buSzPts val="1100"/>
              <a:buFont typeface="Arial"/>
              <a:buNone/>
            </a:pPr>
            <a:r>
              <a:rPr lang="en" dirty="0"/>
              <a:t>When more input features are being fed into the model, the model must learn a more complex approximation function. This phenomenon can be summed up by a saying called the “curse of dimensionality.” </a:t>
            </a:r>
            <a:endParaRPr dirty="0"/>
          </a:p>
          <a:p>
            <a:pPr marL="0" lvl="0" indent="0" algn="l" rtl="0">
              <a:spcBef>
                <a:spcPts val="1100"/>
              </a:spcBef>
              <a:spcAft>
                <a:spcPts val="1200"/>
              </a:spcAft>
              <a:buNone/>
            </a:pP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69043" y="1143000"/>
            <a:ext cx="7627269" cy="2819400"/>
          </a:xfrm>
          <a:prstGeom prst="rect">
            <a:avLst/>
          </a:prstGeom>
        </p:spPr>
      </p:pic>
    </p:spTree>
    <p:extLst>
      <p:ext uri="{BB962C8B-B14F-4D97-AF65-F5344CB8AC3E}">
        <p14:creationId xmlns:p14="http://schemas.microsoft.com/office/powerpoint/2010/main" val="340081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20000"/>
              </a:lnSpc>
              <a:spcBef>
                <a:spcPts val="1800"/>
              </a:spcBef>
              <a:spcAft>
                <a:spcPts val="0"/>
              </a:spcAft>
              <a:buClr>
                <a:schemeClr val="dk1"/>
              </a:buClr>
              <a:buSzPct val="64705"/>
              <a:buFont typeface="Arial"/>
              <a:buNone/>
            </a:pPr>
            <a:r>
              <a:rPr lang="en" dirty="0"/>
              <a:t>Unsupervised Learning Applications</a:t>
            </a:r>
            <a:endParaRPr dirty="0"/>
          </a:p>
          <a:p>
            <a:pPr marL="0" lvl="0" indent="0" algn="l" rtl="0">
              <a:spcBef>
                <a:spcPts val="1800"/>
              </a:spcBef>
              <a:spcAft>
                <a:spcPts val="0"/>
              </a:spcAft>
              <a:buNone/>
            </a:pPr>
            <a:endParaRPr dirty="0"/>
          </a:p>
        </p:txBody>
      </p:sp>
      <p:sp>
        <p:nvSpPr>
          <p:cNvPr id="102" name="Google Shape;102;p21"/>
          <p:cNvSpPr txBox="1">
            <a:spLocks noGrp="1"/>
          </p:cNvSpPr>
          <p:nvPr>
            <p:ph type="body" idx="1"/>
          </p:nvPr>
        </p:nvSpPr>
        <p:spPr>
          <a:xfrm>
            <a:off x="311700" y="1452726"/>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600" dirty="0"/>
              <a:t>Most executives would have no problem identifying use cases for supervised machine learning tasks; the same cannot be said for unsupervised learning. </a:t>
            </a:r>
            <a:endParaRPr sz="1600" dirty="0"/>
          </a:p>
          <a:p>
            <a:pPr marL="0" lvl="0" indent="0" algn="l" rtl="0">
              <a:spcBef>
                <a:spcPts val="1100"/>
              </a:spcBef>
              <a:spcAft>
                <a:spcPts val="0"/>
              </a:spcAft>
              <a:buClr>
                <a:schemeClr val="dk1"/>
              </a:buClr>
              <a:buSzPts val="1100"/>
              <a:buFont typeface="Arial"/>
              <a:buNone/>
            </a:pPr>
            <a:r>
              <a:rPr lang="en" sz="1600" dirty="0"/>
              <a:t>One reason this may be is down to the simple nature of risk. Unsupervised learning introduces much more risk than unsupervised learning since there’s no clear way to measure results against ground truth in an offline manner, and it may be too risky to conduct an online evaluation. </a:t>
            </a:r>
            <a:endParaRPr sz="1600" dirty="0"/>
          </a:p>
          <a:p>
            <a:pPr marL="0" lvl="0" indent="0" algn="l" rtl="0">
              <a:spcBef>
                <a:spcPts val="1100"/>
              </a:spcBef>
              <a:spcAft>
                <a:spcPts val="0"/>
              </a:spcAft>
              <a:buClr>
                <a:schemeClr val="dk1"/>
              </a:buClr>
              <a:buSzPts val="1100"/>
              <a:buFont typeface="Arial"/>
              <a:buNone/>
            </a:pPr>
            <a:r>
              <a:rPr lang="en" sz="1600" dirty="0"/>
              <a:t>Nonetheless, there are several valuable unsupervised learning use cases at the enterprise level. Beyond using unsupervised techniques to explore data, some common use cases in the real-world include: </a:t>
            </a:r>
            <a:endParaRPr sz="1600" dirty="0"/>
          </a:p>
          <a:p>
            <a:pPr marL="0" lvl="0" indent="0" algn="l" rtl="0">
              <a:spcBef>
                <a:spcPts val="1100"/>
              </a:spcBef>
              <a:spcAft>
                <a:spcPts val="1200"/>
              </a:spcAft>
              <a:buNone/>
            </a:pP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NLP  &amp; Unsupervised</a:t>
            </a:r>
            <a:endParaRPr dirty="0"/>
          </a:p>
        </p:txBody>
      </p:sp>
      <p:sp>
        <p:nvSpPr>
          <p:cNvPr id="108" name="Google Shape;108;p22"/>
          <p:cNvSpPr txBox="1">
            <a:spLocks noGrp="1"/>
          </p:cNvSpPr>
          <p:nvPr>
            <p:ph type="body" idx="1"/>
          </p:nvPr>
        </p:nvSpPr>
        <p:spPr>
          <a:xfrm>
            <a:off x="311700" y="1480022"/>
            <a:ext cx="8520600" cy="3416400"/>
          </a:xfrm>
          <a:prstGeom prst="rect">
            <a:avLst/>
          </a:prstGeom>
        </p:spPr>
        <p:txBody>
          <a:bodyPr spcFirstLastPara="1" wrap="square" lIns="91425" tIns="91425" rIns="91425" bIns="91425" anchor="t" anchorCtr="0">
            <a:normAutofit/>
          </a:bodyPr>
          <a:lstStyle/>
          <a:p>
            <a:pPr marL="457200" lvl="0" indent="-314325" algn="l" rtl="0">
              <a:spcBef>
                <a:spcPts val="0"/>
              </a:spcBef>
              <a:spcAft>
                <a:spcPts val="0"/>
              </a:spcAft>
              <a:buClr>
                <a:srgbClr val="05192D"/>
              </a:buClr>
              <a:buSzPts val="1350"/>
              <a:buChar char="●"/>
            </a:pPr>
            <a:r>
              <a:rPr lang="en" dirty="0"/>
              <a:t>Natural language processing (NLP). Google News is known to leverage unsupervised learning to categorize articles based on the same story from various news outlets. For instance, the results of the football transfer window can all be categorized under football.</a:t>
            </a:r>
            <a:endParaRPr dirty="0"/>
          </a:p>
          <a:p>
            <a:pPr marL="457200" lvl="0" indent="-314325" algn="l" rtl="0">
              <a:spcBef>
                <a:spcPts val="0"/>
              </a:spcBef>
              <a:spcAft>
                <a:spcPts val="0"/>
              </a:spcAft>
              <a:buClr>
                <a:srgbClr val="05192D"/>
              </a:buClr>
              <a:buSzPts val="1350"/>
              <a:buChar char="●"/>
            </a:pPr>
            <a:r>
              <a:rPr lang="en" dirty="0"/>
              <a:t>Image and video analysis. Visual Perception tasks such as </a:t>
            </a:r>
            <a:r>
              <a:rPr lang="en" dirty="0">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object recognition</a:t>
            </a:r>
            <a:r>
              <a:rPr lang="en" dirty="0"/>
              <a:t> leverage unsupervised learning.</a:t>
            </a:r>
            <a:endParaRPr dirty="0"/>
          </a:p>
          <a:p>
            <a:pPr marL="457200" lvl="0" indent="-314325" algn="l" rtl="0">
              <a:spcBef>
                <a:spcPts val="0"/>
              </a:spcBef>
              <a:spcAft>
                <a:spcPts val="0"/>
              </a:spcAft>
              <a:buClr>
                <a:srgbClr val="05192D"/>
              </a:buClr>
              <a:buSzPts val="1350"/>
              <a:buChar char="●"/>
            </a:pPr>
            <a:r>
              <a:rPr lang="en" dirty="0"/>
              <a:t>Anomaly detection. Unsupervised learning is used to identify data points, events, and/or observations that deviate from a dataset's normal behavior.</a:t>
            </a:r>
            <a:endParaRPr dirty="0"/>
          </a:p>
          <a:p>
            <a:pPr marL="0" lvl="0" indent="0" algn="l" rtl="0">
              <a:spcBef>
                <a:spcPts val="2700"/>
              </a:spcBef>
              <a:spcAft>
                <a:spcPts val="1200"/>
              </a:spcAft>
              <a:buNone/>
            </a:pP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Other Application</a:t>
            </a:r>
            <a:endParaRPr dirty="0"/>
          </a:p>
        </p:txBody>
      </p:sp>
      <p:sp>
        <p:nvSpPr>
          <p:cNvPr id="114" name="Google Shape;114;p23"/>
          <p:cNvSpPr txBox="1">
            <a:spLocks noGrp="1"/>
          </p:cNvSpPr>
          <p:nvPr>
            <p:ph type="body" idx="1"/>
          </p:nvPr>
        </p:nvSpPr>
        <p:spPr>
          <a:xfrm>
            <a:off x="311700" y="1411782"/>
            <a:ext cx="8520600" cy="3416400"/>
          </a:xfrm>
          <a:prstGeom prst="rect">
            <a:avLst/>
          </a:prstGeom>
        </p:spPr>
        <p:txBody>
          <a:bodyPr spcFirstLastPara="1" wrap="square" lIns="91425" tIns="91425" rIns="91425" bIns="91425" anchor="t" anchorCtr="0">
            <a:normAutofit/>
          </a:bodyPr>
          <a:lstStyle/>
          <a:p>
            <a:pPr marL="457200" lvl="0" indent="-314325" algn="l" rtl="0">
              <a:spcBef>
                <a:spcPts val="0"/>
              </a:spcBef>
              <a:spcAft>
                <a:spcPts val="0"/>
              </a:spcAft>
              <a:buClr>
                <a:srgbClr val="05192D"/>
              </a:buClr>
              <a:buSzPts val="1350"/>
              <a:buChar char="●"/>
            </a:pPr>
            <a:r>
              <a:rPr lang="en" sz="1600" dirty="0"/>
              <a:t>Customer segmentation. Interesting buyer persona profiles can be created using unsupervised learning. This helps businesses to understand their customers' common traits and purchasing habits, thus, enabling them to align their products more accordingly.</a:t>
            </a:r>
            <a:endParaRPr sz="1600" dirty="0"/>
          </a:p>
          <a:p>
            <a:pPr marL="457200" lvl="0" indent="-314325" algn="l" rtl="0">
              <a:spcBef>
                <a:spcPts val="0"/>
              </a:spcBef>
              <a:spcAft>
                <a:spcPts val="0"/>
              </a:spcAft>
              <a:buClr>
                <a:srgbClr val="05192D"/>
              </a:buClr>
              <a:buSzPts val="1350"/>
              <a:buChar char="●"/>
            </a:pPr>
            <a:r>
              <a:rPr lang="en" sz="1600" dirty="0"/>
              <a:t>Recommendation Engines. Past purchase behavior coupled with unsupervised learning can be used to help businesses discover data trends that they could use to develop effective cross-selling strategies.</a:t>
            </a:r>
            <a:endParaRPr sz="1600" dirty="0"/>
          </a:p>
          <a:p>
            <a:pPr marL="0" lvl="0" indent="0" algn="l" rtl="0">
              <a:spcBef>
                <a:spcPts val="2700"/>
              </a:spcBef>
              <a:spcAft>
                <a:spcPts val="1200"/>
              </a:spcAft>
              <a:buNone/>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Outline</a:t>
            </a:r>
            <a:endParaRPr dirty="0"/>
          </a:p>
        </p:txBody>
      </p:sp>
      <p:sp>
        <p:nvSpPr>
          <p:cNvPr id="61" name="Google Shape;61;p14"/>
          <p:cNvSpPr txBox="1">
            <a:spLocks noGrp="1"/>
          </p:cNvSpPr>
          <p:nvPr>
            <p:ph type="body" idx="1"/>
          </p:nvPr>
        </p:nvSpPr>
        <p:spPr>
          <a:xfrm>
            <a:off x="311700" y="1357959"/>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a:p>
            <a:pPr marL="0" lvl="0" indent="0" algn="l" rtl="0">
              <a:spcBef>
                <a:spcPts val="1200"/>
              </a:spcBef>
              <a:spcAft>
                <a:spcPts val="0"/>
              </a:spcAft>
              <a:buNone/>
            </a:pPr>
            <a:r>
              <a:rPr lang="en" dirty="0"/>
              <a:t>Difference between Supervised &amp; Unsupervised ML</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Idea behind the type</a:t>
            </a:r>
            <a:endParaRPr dirty="0"/>
          </a:p>
        </p:txBody>
      </p:sp>
      <p:sp>
        <p:nvSpPr>
          <p:cNvPr id="67" name="Google Shape;67;p15"/>
          <p:cNvSpPr txBox="1">
            <a:spLocks noGrp="1"/>
          </p:cNvSpPr>
          <p:nvPr>
            <p:ph type="body" idx="1"/>
          </p:nvPr>
        </p:nvSpPr>
        <p:spPr>
          <a:xfrm>
            <a:off x="311700" y="1357192"/>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dirty="0" smtClean="0">
                <a:latin typeface="Times New Roman" panose="02020603050405020304" pitchFamily="18" charset="0"/>
                <a:cs typeface="Times New Roman" panose="02020603050405020304" pitchFamily="18" charset="0"/>
              </a:rPr>
              <a:t>The idea behind this type of learning is to group information based on similarities, </a:t>
            </a:r>
          </a:p>
          <a:p>
            <a:pPr marL="0" lvl="0" indent="0" algn="l" rtl="0">
              <a:spcBef>
                <a:spcPts val="0"/>
              </a:spcBef>
              <a:spcAft>
                <a:spcPts val="0"/>
              </a:spcAft>
              <a:buClr>
                <a:schemeClr val="dk1"/>
              </a:buClr>
              <a:buSzPts val="1100"/>
              <a:buFont typeface="Arial"/>
              <a:buNone/>
            </a:pPr>
            <a:r>
              <a:rPr lang="en" sz="1700" dirty="0" smtClean="0">
                <a:latin typeface="Times New Roman" panose="02020603050405020304" pitchFamily="18" charset="0"/>
                <a:cs typeface="Times New Roman" panose="02020603050405020304" pitchFamily="18" charset="0"/>
              </a:rPr>
              <a:t>patterns, and differences. </a:t>
            </a:r>
            <a:endParaRPr sz="1700" dirty="0" smtClean="0">
              <a:latin typeface="Times New Roman" panose="02020603050405020304" pitchFamily="18" charset="0"/>
              <a:cs typeface="Times New Roman" panose="02020603050405020304" pitchFamily="18" charset="0"/>
            </a:endParaRPr>
          </a:p>
          <a:p>
            <a:pPr marL="0" lvl="0" indent="0" algn="l" rtl="0">
              <a:spcBef>
                <a:spcPts val="1100"/>
              </a:spcBef>
              <a:spcAft>
                <a:spcPts val="0"/>
              </a:spcAft>
              <a:buClr>
                <a:schemeClr val="dk1"/>
              </a:buClr>
              <a:buSzPts val="1100"/>
              <a:buFont typeface="Arial"/>
              <a:buNone/>
            </a:pPr>
            <a:r>
              <a:rPr lang="en" sz="1700" dirty="0" smtClean="0">
                <a:latin typeface="Times New Roman" panose="02020603050405020304" pitchFamily="18" charset="0"/>
                <a:cs typeface="Times New Roman" panose="02020603050405020304" pitchFamily="18" charset="0"/>
              </a:rPr>
              <a:t>Unlike in supervised learning problems, unsupervised learning algorithms do</a:t>
            </a:r>
          </a:p>
          <a:p>
            <a:pPr marL="0" lvl="0" indent="0" algn="l" rtl="0">
              <a:spcBef>
                <a:spcPts val="1100"/>
              </a:spcBef>
              <a:spcAft>
                <a:spcPts val="0"/>
              </a:spcAft>
              <a:buClr>
                <a:schemeClr val="dk1"/>
              </a:buClr>
              <a:buSzPts val="1100"/>
              <a:buFont typeface="Arial"/>
              <a:buNone/>
            </a:pPr>
            <a:r>
              <a:rPr lang="en" sz="1700" dirty="0" smtClean="0">
                <a:latin typeface="Times New Roman" panose="02020603050405020304" pitchFamily="18" charset="0"/>
                <a:cs typeface="Times New Roman" panose="02020603050405020304" pitchFamily="18" charset="0"/>
              </a:rPr>
              <a:t> not require input-to-output mappings to learn a mapping function—this is what</a:t>
            </a:r>
          </a:p>
          <a:p>
            <a:pPr marL="0" lvl="0" indent="0" algn="l" rtl="0">
              <a:spcBef>
                <a:spcPts val="1100"/>
              </a:spcBef>
              <a:spcAft>
                <a:spcPts val="0"/>
              </a:spcAft>
              <a:buClr>
                <a:schemeClr val="dk1"/>
              </a:buClr>
              <a:buSzPts val="1100"/>
              <a:buFont typeface="Arial"/>
              <a:buNone/>
            </a:pPr>
            <a:r>
              <a:rPr lang="en" sz="1700" dirty="0" smtClean="0">
                <a:latin typeface="Times New Roman" panose="02020603050405020304" pitchFamily="18" charset="0"/>
                <a:cs typeface="Times New Roman" panose="02020603050405020304" pitchFamily="18" charset="0"/>
              </a:rPr>
              <a:t> is meant when we say, “no teacher is provided to the learning algorithm.” </a:t>
            </a:r>
          </a:p>
          <a:p>
            <a:pPr marL="0" lvl="0" indent="0" algn="l" rtl="0">
              <a:spcBef>
                <a:spcPts val="1100"/>
              </a:spcBef>
              <a:spcAft>
                <a:spcPts val="0"/>
              </a:spcAft>
              <a:buClr>
                <a:schemeClr val="dk1"/>
              </a:buClr>
              <a:buSzPts val="1100"/>
              <a:buFont typeface="Arial"/>
              <a:buNone/>
            </a:pPr>
            <a:r>
              <a:rPr lang="en" sz="1700" dirty="0" smtClean="0">
                <a:latin typeface="Times New Roman" panose="02020603050405020304" pitchFamily="18" charset="0"/>
                <a:cs typeface="Times New Roman" panose="02020603050405020304" pitchFamily="18" charset="0"/>
              </a:rPr>
              <a:t>Consequently, an unsupervised learning algorithm cannot perform classification</a:t>
            </a:r>
          </a:p>
          <a:p>
            <a:pPr marL="0" lvl="0" indent="0" algn="l" rtl="0">
              <a:spcBef>
                <a:spcPts val="1100"/>
              </a:spcBef>
              <a:spcAft>
                <a:spcPts val="0"/>
              </a:spcAft>
              <a:buClr>
                <a:schemeClr val="dk1"/>
              </a:buClr>
              <a:buSzPts val="1100"/>
              <a:buFont typeface="Arial"/>
              <a:buNone/>
            </a:pPr>
            <a:r>
              <a:rPr lang="en" sz="1700" dirty="0" smtClean="0">
                <a:latin typeface="Times New Roman" panose="02020603050405020304" pitchFamily="18" charset="0"/>
                <a:cs typeface="Times New Roman" panose="02020603050405020304" pitchFamily="18" charset="0"/>
              </a:rPr>
              <a:t> or regression. </a:t>
            </a:r>
            <a:endParaRPr sz="1700" dirty="0" smtClean="0">
              <a:latin typeface="Times New Roman" panose="02020603050405020304" pitchFamily="18" charset="0"/>
              <a:cs typeface="Times New Roman" panose="02020603050405020304" pitchFamily="18" charset="0"/>
            </a:endParaRPr>
          </a:p>
          <a:p>
            <a:pPr marL="0" lvl="0" indent="0" algn="l" rtl="0">
              <a:spcBef>
                <a:spcPts val="1100"/>
              </a:spcBef>
              <a:spcAft>
                <a:spcPts val="1200"/>
              </a:spcAft>
              <a:buNone/>
            </a:pPr>
            <a:r>
              <a:rPr lang="en" sz="1700" dirty="0" smtClean="0">
                <a:latin typeface="Times New Roman" panose="02020603050405020304" pitchFamily="18" charset="0"/>
                <a:cs typeface="Times New Roman" panose="02020603050405020304" pitchFamily="18" charset="0"/>
              </a:rPr>
              <a:t>The role of an unsupervised learning algorithm is to discover the underlying structure of an unlabeled dataset by itself. </a:t>
            </a:r>
            <a:endParaRPr sz="17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8799" y="550286"/>
            <a:ext cx="5580994" cy="3959058"/>
          </a:xfrm>
          <a:prstGeom prst="rect">
            <a:avLst/>
          </a:prstGeom>
        </p:spPr>
      </p:pic>
    </p:spTree>
    <p:extLst>
      <p:ext uri="{BB962C8B-B14F-4D97-AF65-F5344CB8AC3E}">
        <p14:creationId xmlns:p14="http://schemas.microsoft.com/office/powerpoint/2010/main" val="300471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6"/>
          <p:cNvPicPr preferRelativeResize="0"/>
          <p:nvPr/>
        </p:nvPicPr>
        <p:blipFill rotWithShape="1">
          <a:blip r:embed="rId3">
            <a:alphaModFix/>
          </a:blip>
          <a:srcRect l="23406" t="28420" r="24718" b="5747"/>
          <a:stretch/>
        </p:blipFill>
        <p:spPr>
          <a:xfrm>
            <a:off x="1606894" y="246861"/>
            <a:ext cx="6096475" cy="4349526"/>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20000"/>
              </a:lnSpc>
              <a:spcBef>
                <a:spcPts val="1800"/>
              </a:spcBef>
              <a:spcAft>
                <a:spcPts val="0"/>
              </a:spcAft>
              <a:buClr>
                <a:schemeClr val="dk1"/>
              </a:buClr>
              <a:buSzPct val="64705"/>
              <a:buFont typeface="Arial"/>
              <a:buNone/>
            </a:pPr>
            <a:r>
              <a:rPr lang="en" sz="1900" b="1" dirty="0">
                <a:solidFill>
                  <a:srgbClr val="05192D"/>
                </a:solidFill>
                <a:highlight>
                  <a:srgbClr val="FFFFFF"/>
                </a:highlight>
                <a:latin typeface="Times New Roman" panose="02020603050405020304" pitchFamily="18" charset="0"/>
                <a:cs typeface="Times New Roman" panose="02020603050405020304" pitchFamily="18" charset="0"/>
              </a:rPr>
              <a:t>Types of Unsupervised Learning</a:t>
            </a:r>
            <a:endParaRPr sz="1900" b="1" dirty="0">
              <a:solidFill>
                <a:srgbClr val="05192D"/>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800"/>
              </a:spcBef>
              <a:spcAft>
                <a:spcPts val="0"/>
              </a:spcAft>
              <a:buNone/>
            </a:pPr>
            <a:endParaRPr dirty="0"/>
          </a:p>
        </p:txBody>
      </p:sp>
      <p:sp>
        <p:nvSpPr>
          <p:cNvPr id="78" name="Google Shape;78;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latin typeface="Times New Roman" panose="02020603050405020304" pitchFamily="18" charset="0"/>
                <a:cs typeface="Times New Roman" panose="02020603050405020304" pitchFamily="18" charset="0"/>
              </a:rPr>
              <a:t>In the introduction, we mentioned that unsupervised learning is a method we use to group data when no labels are present. Since no labels are present, unsupervised learning methods are typically applied to build a concise representation of the data so we can derive imaginative content from it. </a:t>
            </a:r>
            <a:endParaRPr sz="16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sz="16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600" dirty="0">
                <a:latin typeface="Times New Roman" panose="02020603050405020304" pitchFamily="18" charset="0"/>
                <a:cs typeface="Times New Roman" panose="02020603050405020304" pitchFamily="18" charset="0"/>
              </a:rPr>
              <a:t>For example, if we were releasing a new product, we can use unsupervised learning methods to identify who the target market for the new product will be: this is because there is no historical information about who the target customer is and their demographics. </a:t>
            </a:r>
            <a:endParaRPr sz="16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Clr>
                <a:schemeClr val="dk1"/>
              </a:buClr>
              <a:buSzPts val="1100"/>
              <a:buFont typeface="Arial"/>
              <a:buNone/>
            </a:pPr>
            <a:r>
              <a:rPr lang="en" sz="1600" dirty="0">
                <a:latin typeface="Times New Roman" panose="02020603050405020304" pitchFamily="18" charset="0"/>
                <a:cs typeface="Times New Roman" panose="02020603050405020304" pitchFamily="18" charset="0"/>
              </a:rPr>
              <a:t>But unsupervised learning can be broken down into three main tasks: </a:t>
            </a:r>
            <a:endParaRPr sz="1600" dirty="0">
              <a:latin typeface="Times New Roman" panose="02020603050405020304" pitchFamily="18" charset="0"/>
              <a:cs typeface="Times New Roman" panose="02020603050405020304" pitchFamily="18" charset="0"/>
            </a:endParaRPr>
          </a:p>
          <a:p>
            <a:pPr marL="457200" lvl="0" indent="-314325" algn="l" rtl="0">
              <a:spcBef>
                <a:spcPts val="1100"/>
              </a:spcBef>
              <a:spcAft>
                <a:spcPts val="0"/>
              </a:spcAft>
              <a:buClr>
                <a:srgbClr val="05192D"/>
              </a:buClr>
              <a:buSzPts val="1350"/>
              <a:buChar char="●"/>
            </a:pPr>
            <a:r>
              <a:rPr lang="en" sz="1600" dirty="0">
                <a:latin typeface="Times New Roman" panose="02020603050405020304" pitchFamily="18" charset="0"/>
                <a:cs typeface="Times New Roman" panose="02020603050405020304" pitchFamily="18" charset="0"/>
              </a:rPr>
              <a:t>Clustering</a:t>
            </a:r>
            <a:endParaRPr sz="1600" dirty="0">
              <a:latin typeface="Times New Roman" panose="02020603050405020304" pitchFamily="18" charset="0"/>
              <a:cs typeface="Times New Roman" panose="02020603050405020304" pitchFamily="18" charset="0"/>
            </a:endParaRPr>
          </a:p>
          <a:p>
            <a:pPr marL="457200" lvl="0" indent="-314325" algn="l" rtl="0">
              <a:spcBef>
                <a:spcPts val="0"/>
              </a:spcBef>
              <a:spcAft>
                <a:spcPts val="0"/>
              </a:spcAft>
              <a:buClr>
                <a:srgbClr val="05192D"/>
              </a:buClr>
              <a:buSzPts val="1350"/>
              <a:buChar char="●"/>
            </a:pPr>
            <a:r>
              <a:rPr lang="en" sz="1600" dirty="0">
                <a:latin typeface="Times New Roman" panose="02020603050405020304" pitchFamily="18" charset="0"/>
                <a:cs typeface="Times New Roman" panose="02020603050405020304" pitchFamily="18" charset="0"/>
              </a:rPr>
              <a:t>Association rules</a:t>
            </a:r>
            <a:endParaRPr sz="1600" dirty="0">
              <a:latin typeface="Times New Roman" panose="02020603050405020304" pitchFamily="18" charset="0"/>
              <a:cs typeface="Times New Roman" panose="02020603050405020304" pitchFamily="18" charset="0"/>
            </a:endParaRPr>
          </a:p>
          <a:p>
            <a:pPr marL="457200" lvl="0" indent="-314325" algn="l" rtl="0">
              <a:spcBef>
                <a:spcPts val="0"/>
              </a:spcBef>
              <a:spcAft>
                <a:spcPts val="0"/>
              </a:spcAft>
              <a:buClr>
                <a:srgbClr val="05192D"/>
              </a:buClr>
              <a:buSzPts val="1350"/>
              <a:buChar char="●"/>
            </a:pPr>
            <a:r>
              <a:rPr lang="en" sz="1600" dirty="0">
                <a:latin typeface="Times New Roman" panose="02020603050405020304" pitchFamily="18" charset="0"/>
                <a:cs typeface="Times New Roman" panose="02020603050405020304" pitchFamily="18" charset="0"/>
              </a:rPr>
              <a:t>Dimensionality reduction.  </a:t>
            </a:r>
            <a:endParaRPr sz="1600" dirty="0">
              <a:latin typeface="Times New Roman" panose="02020603050405020304" pitchFamily="18" charset="0"/>
              <a:cs typeface="Times New Roman" panose="02020603050405020304" pitchFamily="18" charset="0"/>
            </a:endParaRPr>
          </a:p>
          <a:p>
            <a:pPr marL="0" lvl="0" indent="0" algn="l" rtl="0">
              <a:spcBef>
                <a:spcPts val="2700"/>
              </a:spcBef>
              <a:spcAft>
                <a:spcPts val="1200"/>
              </a:spcAft>
              <a:buNone/>
            </a:pPr>
            <a:endParaRPr sz="1200" dirty="0">
              <a:solidFill>
                <a:srgbClr val="05192D"/>
              </a:solidFill>
              <a:highlight>
                <a:srgbClr val="FFFFFF"/>
              </a:highligh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71312" y="123465"/>
            <a:ext cx="4615076" cy="2139717"/>
          </a:xfrm>
          <a:prstGeom prst="rect">
            <a:avLst/>
          </a:prstGeom>
        </p:spPr>
      </p:pic>
      <p:pic>
        <p:nvPicPr>
          <p:cNvPr id="5" name="Picture 4"/>
          <p:cNvPicPr>
            <a:picLocks noChangeAspect="1"/>
          </p:cNvPicPr>
          <p:nvPr/>
        </p:nvPicPr>
        <p:blipFill>
          <a:blip r:embed="rId3"/>
          <a:stretch>
            <a:fillRect/>
          </a:stretch>
        </p:blipFill>
        <p:spPr>
          <a:xfrm>
            <a:off x="2914307" y="2556589"/>
            <a:ext cx="3281777" cy="2183874"/>
          </a:xfrm>
          <a:prstGeom prst="rect">
            <a:avLst/>
          </a:prstGeom>
        </p:spPr>
      </p:pic>
    </p:spTree>
    <p:extLst>
      <p:ext uri="{BB962C8B-B14F-4D97-AF65-F5344CB8AC3E}">
        <p14:creationId xmlns:p14="http://schemas.microsoft.com/office/powerpoint/2010/main" val="342714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84615"/>
              <a:buFont typeface="Arial"/>
              <a:buNone/>
            </a:pPr>
            <a:r>
              <a:rPr lang="en" sz="2000" b="1" dirty="0">
                <a:solidFill>
                  <a:srgbClr val="05192D"/>
                </a:solidFill>
                <a:highlight>
                  <a:srgbClr val="FFFFFF"/>
                </a:highlight>
                <a:latin typeface="Times New Roman" panose="02020603050405020304" pitchFamily="18" charset="0"/>
                <a:cs typeface="Times New Roman" panose="02020603050405020304" pitchFamily="18" charset="0"/>
              </a:rPr>
              <a:t>Clustering</a:t>
            </a:r>
            <a:endParaRPr sz="2000" b="1" dirty="0">
              <a:solidFill>
                <a:srgbClr val="05192D"/>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dirty="0"/>
          </a:p>
        </p:txBody>
      </p:sp>
      <p:sp>
        <p:nvSpPr>
          <p:cNvPr id="84" name="Google Shape;84;p18"/>
          <p:cNvSpPr txBox="1">
            <a:spLocks noGrp="1"/>
          </p:cNvSpPr>
          <p:nvPr>
            <p:ph type="body" idx="1"/>
          </p:nvPr>
        </p:nvSpPr>
        <p:spPr>
          <a:xfrm>
            <a:off x="311700" y="1370839"/>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100000"/>
              <a:buFont typeface="Arial"/>
              <a:buNone/>
            </a:pPr>
            <a:r>
              <a:rPr lang="en" dirty="0"/>
              <a:t>From a theoretical standpoint, instances within the same group tend to have similar properties. You can observe this phenomenon in the periodic table. Members of the same group, separated by eighteen columns, have the same number of electrons in the outermost shells of their atoms and form bonds of the same type. </a:t>
            </a:r>
            <a:endParaRPr dirty="0"/>
          </a:p>
          <a:p>
            <a:pPr marL="0" lvl="0" indent="0" algn="l" rtl="0">
              <a:spcBef>
                <a:spcPts val="1100"/>
              </a:spcBef>
              <a:spcAft>
                <a:spcPts val="0"/>
              </a:spcAft>
              <a:buClr>
                <a:schemeClr val="dk1"/>
              </a:buClr>
              <a:buSzPct val="100000"/>
              <a:buFont typeface="Arial"/>
              <a:buNone/>
            </a:pPr>
            <a:r>
              <a:rPr lang="en" dirty="0"/>
              <a:t>This is the idea that’s at play in clustering algorithms; </a:t>
            </a:r>
            <a:r>
              <a:rPr lang="en" dirty="0">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Clustering methods</a:t>
            </a:r>
            <a:r>
              <a:rPr lang="en" dirty="0"/>
              <a:t> involve grouping untagged data based on their similarities and differences. When two instances appear in different groups, we can infer they have dissimilar properties. </a:t>
            </a:r>
            <a:endParaRPr dirty="0"/>
          </a:p>
          <a:p>
            <a:pPr marL="0" lvl="0" indent="0" algn="l" rtl="0">
              <a:spcBef>
                <a:spcPts val="1100"/>
              </a:spcBef>
              <a:spcAft>
                <a:spcPts val="0"/>
              </a:spcAft>
              <a:buNone/>
            </a:pPr>
            <a:r>
              <a:rPr lang="en" dirty="0"/>
              <a:t>Clustering is a popular type of unsupervised learning approach. You can even break it down further into different types of clustering; for example: </a:t>
            </a:r>
            <a:endParaRPr dirty="0"/>
          </a:p>
          <a:p>
            <a:pPr marL="457200" lvl="0" indent="-307895" algn="l" rtl="0">
              <a:spcBef>
                <a:spcPts val="1200"/>
              </a:spcBef>
              <a:spcAft>
                <a:spcPts val="0"/>
              </a:spcAft>
              <a:buClr>
                <a:srgbClr val="05192D"/>
              </a:buClr>
              <a:buSzPct val="100000"/>
              <a:buChar char="●"/>
            </a:pPr>
            <a:r>
              <a:rPr lang="en" dirty="0"/>
              <a:t>Exlcusive clustering: Data is grouped such that a single data point exclusively belongs to one cluster. </a:t>
            </a:r>
            <a:endParaRPr lang="en" dirty="0"/>
          </a:p>
          <a:p>
            <a:pPr marL="457200" lvl="0" indent="-307895" algn="l" rtl="0">
              <a:spcBef>
                <a:spcPts val="1200"/>
              </a:spcBef>
              <a:spcAft>
                <a:spcPts val="0"/>
              </a:spcAft>
              <a:buClr>
                <a:srgbClr val="05192D"/>
              </a:buClr>
              <a:buSzPct val="100000"/>
              <a:buChar char="●"/>
            </a:pPr>
            <a:endParaRPr dirty="0"/>
          </a:p>
          <a:p>
            <a:pPr marL="457200" lvl="0" indent="-307895" algn="l" rtl="0">
              <a:spcBef>
                <a:spcPts val="0"/>
              </a:spcBef>
              <a:spcAft>
                <a:spcPts val="0"/>
              </a:spcAft>
              <a:buClr>
                <a:srgbClr val="05192D"/>
              </a:buClr>
              <a:buSzPct val="100000"/>
              <a:buChar char="●"/>
            </a:pPr>
            <a:r>
              <a:rPr lang="en" dirty="0"/>
              <a:t>Overlapping clustering: A soft cluster in which a single data point may belong to multiple clusters with varying degrees of membership. </a:t>
            </a:r>
            <a:endParaRPr lang="en" dirty="0"/>
          </a:p>
          <a:p>
            <a:pPr marL="457200" lvl="0" indent="-307895" algn="l" rtl="0">
              <a:spcBef>
                <a:spcPts val="0"/>
              </a:spcBef>
              <a:spcAft>
                <a:spcPts val="0"/>
              </a:spcAft>
              <a:buClr>
                <a:srgbClr val="05192D"/>
              </a:buClr>
              <a:buSzPct val="100000"/>
              <a:buChar char="●"/>
            </a:pPr>
            <a:endParaRPr dirty="0"/>
          </a:p>
          <a:p>
            <a:pPr marL="457200" lvl="0" indent="-307895" algn="l" rtl="0">
              <a:spcBef>
                <a:spcPts val="0"/>
              </a:spcBef>
              <a:spcAft>
                <a:spcPts val="0"/>
              </a:spcAft>
              <a:buClr>
                <a:srgbClr val="05192D"/>
              </a:buClr>
              <a:buSzPct val="100000"/>
              <a:buChar char="●"/>
            </a:pPr>
            <a:r>
              <a:rPr lang="en" dirty="0">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Hierarchical clustering</a:t>
            </a:r>
            <a:r>
              <a:rPr lang="en" dirty="0"/>
              <a:t>: A type of clustering in which groups are created such that similar instances are within the same group and different objects are in other groups. </a:t>
            </a:r>
            <a:endParaRPr lang="en" dirty="0"/>
          </a:p>
          <a:p>
            <a:pPr marL="457200" lvl="0" indent="-307895" algn="l" rtl="0">
              <a:spcBef>
                <a:spcPts val="0"/>
              </a:spcBef>
              <a:spcAft>
                <a:spcPts val="0"/>
              </a:spcAft>
              <a:buClr>
                <a:srgbClr val="05192D"/>
              </a:buClr>
              <a:buSzPct val="100000"/>
              <a:buChar char="●"/>
            </a:pPr>
            <a:endParaRPr dirty="0"/>
          </a:p>
          <a:p>
            <a:pPr marL="457200" lvl="0" indent="-307895" algn="l" rtl="0">
              <a:spcBef>
                <a:spcPts val="0"/>
              </a:spcBef>
              <a:spcAft>
                <a:spcPts val="0"/>
              </a:spcAft>
              <a:buClr>
                <a:srgbClr val="05192D"/>
              </a:buClr>
              <a:buSzPct val="100000"/>
              <a:buChar char="●"/>
            </a:pPr>
            <a:r>
              <a:rPr lang="en" dirty="0"/>
              <a:t>Probalistic clustering: Clusters are created using probability distribution.</a:t>
            </a:r>
            <a:endParaRPr dirty="0"/>
          </a:p>
          <a:p>
            <a:pPr marL="0" lvl="0" indent="0" algn="l" rtl="0">
              <a:spcBef>
                <a:spcPts val="2700"/>
              </a:spcBef>
              <a:spcAft>
                <a:spcPts val="1200"/>
              </a:spcAft>
              <a:buNone/>
            </a:pPr>
            <a:endParaRPr sz="1200" dirty="0">
              <a:solidFill>
                <a:srgbClr val="05192D"/>
              </a:solidFill>
              <a:highlight>
                <a:srgbClr val="FFFFFF"/>
              </a:highligh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6.5 Periodic Variations in Element Proper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148" y="346904"/>
            <a:ext cx="4921392" cy="39764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135272" y="4476466"/>
            <a:ext cx="3853940" cy="307777"/>
          </a:xfrm>
          <a:prstGeom prst="rect">
            <a:avLst/>
          </a:prstGeom>
          <a:noFill/>
        </p:spPr>
        <p:txBody>
          <a:bodyPr wrap="none" rtlCol="0">
            <a:spAutoFit/>
          </a:bodyPr>
          <a:lstStyle/>
          <a:p>
            <a:r>
              <a:rPr lang="en-IN" dirty="0"/>
              <a:t>periodic </a:t>
            </a:r>
            <a:r>
              <a:rPr lang="en-IN" dirty="0" smtClean="0"/>
              <a:t>table based on properties - clustering </a:t>
            </a:r>
            <a:endParaRPr lang="en-IN" dirty="0"/>
          </a:p>
        </p:txBody>
      </p:sp>
    </p:spTree>
    <p:extLst>
      <p:ext uri="{BB962C8B-B14F-4D97-AF65-F5344CB8AC3E}">
        <p14:creationId xmlns:p14="http://schemas.microsoft.com/office/powerpoint/2010/main" val="2752436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33</TotalTime>
  <Words>993</Words>
  <Application>Microsoft Office PowerPoint</Application>
  <PresentationFormat>On-screen Show (16:9)</PresentationFormat>
  <Paragraphs>53</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Retrospect</vt:lpstr>
      <vt:lpstr>UnSupervised ML</vt:lpstr>
      <vt:lpstr>Outline</vt:lpstr>
      <vt:lpstr>Idea behind the type</vt:lpstr>
      <vt:lpstr>PowerPoint Presentation</vt:lpstr>
      <vt:lpstr>PowerPoint Presentation</vt:lpstr>
      <vt:lpstr>Types of Unsupervised Learning </vt:lpstr>
      <vt:lpstr>PowerPoint Presentation</vt:lpstr>
      <vt:lpstr>Clustering </vt:lpstr>
      <vt:lpstr>PowerPoint Presentation</vt:lpstr>
      <vt:lpstr>Association Rule Mining </vt:lpstr>
      <vt:lpstr>PowerPoint Presentation</vt:lpstr>
      <vt:lpstr>PowerPoint Presentation</vt:lpstr>
      <vt:lpstr>Dimensionality Reduction </vt:lpstr>
      <vt:lpstr>PowerPoint Presentation</vt:lpstr>
      <vt:lpstr>Unsupervised Learning Applications </vt:lpstr>
      <vt:lpstr>NLP  &amp; Unsupervised</vt:lpstr>
      <vt:lpstr>Other Application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ML</dc:title>
  <cp:lastModifiedBy>Radhe</cp:lastModifiedBy>
  <cp:revision>38</cp:revision>
  <dcterms:modified xsi:type="dcterms:W3CDTF">2023-10-23T06:01:44Z</dcterms:modified>
</cp:coreProperties>
</file>