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3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2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1C11-A9CC-4291-8036-1AC946670A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F835-F0BB-49F8-A7FA-E528B875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Types of ANN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Perceptron is the simplest form of an Artificial Neural Network (ANN) and serves as a foundational block for understanding more complex neural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55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of how each function works with specific input values: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57199"/>
              </p:ext>
            </p:extLst>
          </p:nvPr>
        </p:nvGraphicFramePr>
        <p:xfrm>
          <a:off x="838200" y="1825625"/>
          <a:ext cx="105156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Google Sans"/>
                        </a:rPr>
                        <a:t>Input 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Sigmoid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Softmax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Google Sans"/>
                        </a:rPr>
                        <a:t>Tanh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-2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0.1192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0.013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-0.964</a:t>
                      </a:r>
                    </a:p>
                  </a:txBody>
                  <a:tcPr marL="152400" marR="1524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-1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0.2689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0.0498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-0.7616</a:t>
                      </a:r>
                    </a:p>
                  </a:txBody>
                  <a:tcPr marL="152400" marR="1524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0.25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0.7311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0.5002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0.7616</a:t>
                      </a:r>
                    </a:p>
                  </a:txBody>
                  <a:tcPr marL="152400" marR="1524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0.8808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>
                          <a:effectLst/>
                          <a:latin typeface="Google Sans"/>
                        </a:rPr>
                        <a:t>0.1872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effectLst/>
                          <a:latin typeface="Google Sans"/>
                        </a:rPr>
                        <a:t>0.964</a:t>
                      </a:r>
                    </a:p>
                  </a:txBody>
                  <a:tcPr marL="152400" marR="152400" marT="152400" marB="1524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7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these functions can be combined in various ways within an ANN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</a:t>
            </a:r>
            <a:r>
              <a:rPr lang="en-US" dirty="0" err="1"/>
              <a:t>ReLU</a:t>
            </a:r>
            <a:r>
              <a:rPr lang="en-US" dirty="0"/>
              <a:t> is commonly used in hidden layers for its computational efficiency, while </a:t>
            </a:r>
            <a:r>
              <a:rPr lang="en-US" dirty="0" err="1"/>
              <a:t>Softmax</a:t>
            </a:r>
            <a:r>
              <a:rPr lang="en-US" dirty="0"/>
              <a:t> is often used in the output layer for multi-class classification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89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23" y="451209"/>
            <a:ext cx="9017877" cy="55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Feedforward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err="1"/>
              <a:t>feedforward</a:t>
            </a:r>
            <a:r>
              <a:rPr lang="en-US" dirty="0"/>
              <a:t> network, information flows in one direction only, from the input layer through hidden layers to the output layer. Each neuron in a layer receives weighted inputs from the previous layer, performs an activation function, and sends its output to the next layer. This process continues until the output layer is reached.</a:t>
            </a:r>
          </a:p>
          <a:p>
            <a:endParaRPr lang="en-IN" dirty="0"/>
          </a:p>
        </p:txBody>
      </p:sp>
      <p:pic>
        <p:nvPicPr>
          <p:cNvPr id="6146" name="Picture 2" descr="architecture of Feed forward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4" y="3846746"/>
            <a:ext cx="3978275" cy="29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5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Feed Forward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Simple classification (where traditional Machine-learning based classification algorithms have limitations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Face recognition [Simple straight forward image processing]</a:t>
            </a:r>
            <a:endParaRPr lang="en-US" dirty="0"/>
          </a:p>
          <a:p>
            <a:pPr fontAlgn="base"/>
            <a:r>
              <a:rPr lang="en-US" dirty="0"/>
              <a:t>Computer vision [Where target classes are difficult to classify]</a:t>
            </a:r>
          </a:p>
          <a:p>
            <a:pPr fontAlgn="base"/>
            <a:r>
              <a:rPr lang="en-US" dirty="0"/>
              <a:t>Speech Recognition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23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Network Pros and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Advantages of Feed Forward Neural Networks</a:t>
            </a:r>
          </a:p>
          <a:p>
            <a:pPr fontAlgn="base"/>
            <a:r>
              <a:rPr lang="en-US" dirty="0"/>
              <a:t>Less complex, easy to design &amp; maintain</a:t>
            </a:r>
          </a:p>
          <a:p>
            <a:pPr fontAlgn="base"/>
            <a:r>
              <a:rPr lang="en-US" dirty="0"/>
              <a:t>Fast and speedy [One-way propagation]</a:t>
            </a:r>
          </a:p>
          <a:p>
            <a:pPr fontAlgn="base"/>
            <a:r>
              <a:rPr lang="en-US" dirty="0"/>
              <a:t>Highly responsive to noisy data</a:t>
            </a:r>
          </a:p>
          <a:p>
            <a:pPr fontAlgn="base"/>
            <a:r>
              <a:rPr lang="en-US" b="1" dirty="0"/>
              <a:t>Disadvantages of Feed Forward Neural Networks:</a:t>
            </a:r>
          </a:p>
          <a:p>
            <a:pPr fontAlgn="base"/>
            <a:r>
              <a:rPr lang="en-US" dirty="0"/>
              <a:t>Cannot be used for deep learning [due to absence of dense layers and back propagation]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82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Applications on Multi-Layer Perceptron</a:t>
            </a:r>
          </a:p>
          <a:p>
            <a:pPr fontAlgn="base"/>
            <a:r>
              <a:rPr lang="en-IN" b="1" dirty="0"/>
              <a:t>Speech Recognition</a:t>
            </a:r>
            <a:endParaRPr lang="en-IN" dirty="0"/>
          </a:p>
          <a:p>
            <a:pPr fontAlgn="base"/>
            <a:r>
              <a:rPr lang="en-IN" b="1" dirty="0"/>
              <a:t>Machine Translation</a:t>
            </a:r>
            <a:endParaRPr lang="en-IN" dirty="0"/>
          </a:p>
          <a:p>
            <a:pPr fontAlgn="base"/>
            <a:r>
              <a:rPr lang="en-IN" b="1" dirty="0"/>
              <a:t>Complex Classification</a:t>
            </a:r>
            <a:endParaRPr lang="en-IN" dirty="0"/>
          </a:p>
          <a:p>
            <a:endParaRPr lang="en-IN" dirty="0"/>
          </a:p>
        </p:txBody>
      </p:sp>
      <p:pic>
        <p:nvPicPr>
          <p:cNvPr id="7170" name="Picture 2" descr="types of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3024188"/>
            <a:ext cx="54864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8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>
                <a:effectLst/>
              </a:rPr>
              <a:t>Defining the Perceptron: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Imports: Import necessary libraries like </a:t>
            </a:r>
            <a:r>
              <a:rPr lang="en-US" dirty="0" err="1" smtClean="0"/>
              <a:t>NumPy</a:t>
            </a:r>
            <a:r>
              <a:rPr lang="en-US" dirty="0" smtClean="0"/>
              <a:t> (for numerical computations) and </a:t>
            </a:r>
            <a:r>
              <a:rPr lang="en-US" dirty="0" err="1" smtClean="0"/>
              <a:t>matplotlib</a:t>
            </a:r>
            <a:r>
              <a:rPr lang="en-US" dirty="0" smtClean="0"/>
              <a:t> (for visualization).</a:t>
            </a:r>
          </a:p>
          <a:p>
            <a:r>
              <a:rPr lang="en-US" dirty="0" smtClean="0"/>
              <a:t>Class definition: Define a class named Perceptron with the following attributes:</a:t>
            </a:r>
          </a:p>
          <a:p>
            <a:r>
              <a:rPr lang="en-US" dirty="0" smtClean="0"/>
              <a:t>weights (W): A </a:t>
            </a:r>
            <a:r>
              <a:rPr lang="en-US" dirty="0" err="1" smtClean="0"/>
              <a:t>NumPy</a:t>
            </a:r>
            <a:r>
              <a:rPr lang="en-US" dirty="0" smtClean="0"/>
              <a:t> array containing the weights for each input feature and bias term.</a:t>
            </a:r>
          </a:p>
          <a:p>
            <a:r>
              <a:rPr lang="en-US" dirty="0" err="1" smtClean="0"/>
              <a:t>learning_rate</a:t>
            </a:r>
            <a:r>
              <a:rPr lang="en-US" dirty="0" smtClean="0"/>
              <a:t> (eta): A float value between 0 and 1 that controls the update step size during training.</a:t>
            </a:r>
          </a:p>
          <a:p>
            <a:r>
              <a:rPr lang="en-US" dirty="0" err="1" smtClean="0"/>
              <a:t>activation_function</a:t>
            </a:r>
            <a:r>
              <a:rPr lang="en-US" dirty="0" smtClean="0"/>
              <a:t>: The function used to activate the output based on the weighted sum of inputs. Common choices include the step function and the sigmoid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3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92" y="152400"/>
            <a:ext cx="600075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648200"/>
            <a:ext cx="118711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Perceptron model, proposed by </a:t>
            </a:r>
            <a:r>
              <a:rPr lang="en-US" sz="2400" dirty="0" err="1"/>
              <a:t>Minsky-Papert</a:t>
            </a:r>
            <a:r>
              <a:rPr lang="en-US" sz="2400" dirty="0"/>
              <a:t> is one of the simplest and oldest models </a:t>
            </a:r>
            <a:r>
              <a:rPr lang="en-US" sz="2400" dirty="0" smtClean="0"/>
              <a:t>of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Neuron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the smallest unit of neural network that does certain computations to detect </a:t>
            </a:r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or business intelligence in the input data. It accepts weighted inputs, and apply the </a:t>
            </a:r>
            <a:r>
              <a:rPr lang="en-US" sz="2400" dirty="0" smtClean="0"/>
              <a:t>activation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function to obtain the </a:t>
            </a:r>
            <a:r>
              <a:rPr lang="en-US" sz="2400" dirty="0" smtClean="0"/>
              <a:t>output  </a:t>
            </a:r>
            <a:r>
              <a:rPr lang="en-US" sz="2400" dirty="0"/>
              <a:t>as the final result. </a:t>
            </a:r>
            <a:endParaRPr lang="en-US" sz="2400" dirty="0" smtClean="0"/>
          </a:p>
          <a:p>
            <a:r>
              <a:rPr lang="en-US" sz="2400" dirty="0" smtClean="0"/>
              <a:t>Perceptron </a:t>
            </a:r>
            <a:r>
              <a:rPr lang="en-US" sz="2400" dirty="0"/>
              <a:t>is also known as </a:t>
            </a:r>
            <a:r>
              <a:rPr lang="en-US" sz="2400" dirty="0" smtClean="0"/>
              <a:t>TLU (</a:t>
            </a:r>
            <a:r>
              <a:rPr lang="en-US" sz="2400" dirty="0"/>
              <a:t>threshold logic unit)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282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Perceptron: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Constructor: Implement a constructor (__</a:t>
            </a:r>
            <a:r>
              <a:rPr lang="en-US" dirty="0" err="1" smtClean="0"/>
              <a:t>init</a:t>
            </a:r>
            <a:r>
              <a:rPr lang="en-US" dirty="0" smtClean="0"/>
              <a:t>__) that initializes the weights with random values and sets the learning rate.</a:t>
            </a:r>
          </a:p>
          <a:p>
            <a:r>
              <a:rPr lang="en-US" dirty="0" smtClean="0"/>
              <a:t>Predict function: This function takes an input feature vector and returns the predicted output based on the weights and activation function.</a:t>
            </a:r>
          </a:p>
          <a:p>
            <a:r>
              <a:rPr lang="en-US" dirty="0" smtClean="0"/>
              <a:t>Train function: This function takes the training data (inputs and labels) and iterates through the data, updating the weights based on the following steps:</a:t>
            </a:r>
          </a:p>
          <a:p>
            <a:r>
              <a:rPr lang="en-US" dirty="0" smtClean="0"/>
              <a:t>Calculate the weighted sum of inputs.</a:t>
            </a:r>
          </a:p>
          <a:p>
            <a:r>
              <a:rPr lang="en-US" dirty="0" smtClean="0"/>
              <a:t>Apply the activation function to get the predicted output.</a:t>
            </a:r>
          </a:p>
          <a:p>
            <a:r>
              <a:rPr lang="en-US" dirty="0" smtClean="0"/>
              <a:t>Calculate the error between the predicted and actual output.</a:t>
            </a:r>
          </a:p>
          <a:p>
            <a:r>
              <a:rPr lang="en-US" dirty="0" smtClean="0"/>
              <a:t>Update the weights using the learning rate and the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34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functions play a crucial role in artificial neural networks (ANNs) by introducing non-linearity and allowing the model to learn complex relationships between input and output data. Here's an explanation and example of four common activation functions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dirty="0" smtClean="0"/>
              <a:t>https://medium.com/mlearning-ai/introduction-to-perceptrons-building-your-first-neural-network-in-python-c7ae3616f2c1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49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566" y="3960004"/>
            <a:ext cx="3876540" cy="2897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Sigmoid: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1378"/>
          </a:xfrm>
        </p:spPr>
        <p:txBody>
          <a:bodyPr/>
          <a:lstStyle/>
          <a:p>
            <a:r>
              <a:rPr lang="en-US" dirty="0" smtClean="0"/>
              <a:t>Equation</a:t>
            </a:r>
            <a:r>
              <a:rPr lang="en-US" dirty="0"/>
              <a:t>: σ(x) </a:t>
            </a:r>
            <a:r>
              <a:rPr lang="en-US" dirty="0" smtClean="0"/>
              <a:t>= 1 / (1 + e^(-x))</a:t>
            </a:r>
          </a:p>
          <a:p>
            <a:r>
              <a:rPr lang="en-US" dirty="0" smtClean="0"/>
              <a:t>Output range: (0, 1)</a:t>
            </a:r>
          </a:p>
          <a:p>
            <a:r>
              <a:rPr lang="en-US" dirty="0" smtClean="0"/>
              <a:t>Properties</a:t>
            </a:r>
            <a:r>
              <a:rPr lang="en-US" dirty="0"/>
              <a:t>: Smooth, continuous, monotonically increasing, differentiable.</a:t>
            </a:r>
          </a:p>
          <a:p>
            <a:r>
              <a:rPr lang="en-US" dirty="0"/>
              <a:t>Example: Predicting the probability of a customer purchasing a product.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95" y="1690688"/>
            <a:ext cx="2219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</a:t>
            </a:r>
            <a:r>
              <a:rPr lang="en-IN" dirty="0" err="1" smtClean="0"/>
              <a:t>ReLU</a:t>
            </a:r>
            <a:r>
              <a:rPr lang="en-IN" dirty="0" smtClean="0"/>
              <a:t> (Rectified Linear Unit):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Equation</a:t>
            </a:r>
            <a:r>
              <a:rPr lang="en-IN" dirty="0"/>
              <a:t>: f(x) = max(0, x)</a:t>
            </a:r>
          </a:p>
          <a:p>
            <a:r>
              <a:rPr lang="en-IN" dirty="0"/>
              <a:t>Output range: [0, ∞)</a:t>
            </a:r>
          </a:p>
          <a:p>
            <a:r>
              <a:rPr lang="en-IN" dirty="0"/>
              <a:t>Properties: Simple, computationally efficient, sparse output (many zeros).</a:t>
            </a:r>
          </a:p>
          <a:p>
            <a:r>
              <a:rPr lang="en-IN" dirty="0"/>
              <a:t>Example: Image recognition, natural language processing.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27" y="4128013"/>
            <a:ext cx="4300873" cy="27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7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Softmax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r>
              <a:rPr lang="en-US" dirty="0"/>
              <a:t>: </a:t>
            </a:r>
            <a:r>
              <a:rPr lang="en-US" dirty="0" err="1"/>
              <a:t>f_i</a:t>
            </a:r>
            <a:r>
              <a:rPr lang="en-US" dirty="0"/>
              <a:t>(x) = e^(</a:t>
            </a:r>
            <a:r>
              <a:rPr lang="en-US" dirty="0" err="1"/>
              <a:t>x_i</a:t>
            </a:r>
            <a:r>
              <a:rPr lang="en-US" dirty="0"/>
              <a:t>) / </a:t>
            </a:r>
            <a:r>
              <a:rPr lang="en-US" dirty="0" err="1"/>
              <a:t>Σ_j</a:t>
            </a:r>
            <a:r>
              <a:rPr lang="en-US" dirty="0"/>
              <a:t> e^(</a:t>
            </a:r>
            <a:r>
              <a:rPr lang="en-US" dirty="0" err="1"/>
              <a:t>x_j</a:t>
            </a:r>
            <a:r>
              <a:rPr lang="en-US" dirty="0"/>
              <a:t>)</a:t>
            </a:r>
          </a:p>
          <a:p>
            <a:r>
              <a:rPr lang="en-US" dirty="0"/>
              <a:t>Output range: (0, 1)</a:t>
            </a:r>
          </a:p>
          <a:p>
            <a:r>
              <a:rPr lang="en-US" dirty="0"/>
              <a:t>Properties: Outputs sum to 1, suitable for multi-class classification.</a:t>
            </a:r>
          </a:p>
          <a:p>
            <a:r>
              <a:rPr lang="en-US" dirty="0"/>
              <a:t>Example: Classifying images into different categories.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350"/>
            <a:ext cx="4000500" cy="2240280"/>
          </a:xfrm>
          <a:prstGeom prst="rect">
            <a:avLst/>
          </a:prstGeom>
        </p:spPr>
      </p:pic>
      <p:pic>
        <p:nvPicPr>
          <p:cNvPr id="4102" name="Picture 6" descr="Softmax Activation Function in Neural Network [formula included] -  Vidyashee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4" y="3982499"/>
            <a:ext cx="4587875" cy="28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4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511794"/>
            <a:ext cx="4191000" cy="3127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</a:t>
            </a:r>
            <a:r>
              <a:rPr lang="en-IN" dirty="0" err="1" smtClean="0"/>
              <a:t>Tanh</a:t>
            </a:r>
            <a:r>
              <a:rPr lang="en-IN" dirty="0" smtClean="0"/>
              <a:t>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Equation</a:t>
            </a:r>
            <a:r>
              <a:rPr lang="en-IN" dirty="0"/>
              <a:t>: </a:t>
            </a:r>
            <a:r>
              <a:rPr lang="en-IN" dirty="0" err="1"/>
              <a:t>tanh</a:t>
            </a:r>
            <a:r>
              <a:rPr lang="en-IN" dirty="0"/>
              <a:t>(x) = (</a:t>
            </a:r>
            <a:r>
              <a:rPr lang="en-IN" dirty="0" err="1"/>
              <a:t>sinh</a:t>
            </a:r>
            <a:r>
              <a:rPr lang="en-IN" dirty="0"/>
              <a:t>(x)) / (cosh(x))</a:t>
            </a:r>
          </a:p>
          <a:p>
            <a:r>
              <a:rPr lang="en-IN" dirty="0"/>
              <a:t>Output range: (-1, 1)</a:t>
            </a:r>
          </a:p>
          <a:p>
            <a:r>
              <a:rPr lang="en-IN" dirty="0"/>
              <a:t>Properties: Zero-</a:t>
            </a:r>
            <a:r>
              <a:rPr lang="en-IN" dirty="0" err="1"/>
              <a:t>centered</a:t>
            </a:r>
            <a:r>
              <a:rPr lang="en-IN" dirty="0"/>
              <a:t>, smooth, continuous, differentiable.</a:t>
            </a:r>
          </a:p>
          <a:p>
            <a:r>
              <a:rPr lang="en-IN" dirty="0"/>
              <a:t>Example: Language </a:t>
            </a:r>
            <a:r>
              <a:rPr lang="en-IN" dirty="0" err="1"/>
              <a:t>modeling</a:t>
            </a:r>
            <a:r>
              <a:rPr lang="en-IN" dirty="0"/>
              <a:t>, machine translation.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8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649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Office Theme</vt:lpstr>
      <vt:lpstr>Types of ANN </vt:lpstr>
      <vt:lpstr>Defining the Perceptron:  </vt:lpstr>
      <vt:lpstr>PowerPoint Presentation</vt:lpstr>
      <vt:lpstr>Building the Perceptron: </vt:lpstr>
      <vt:lpstr>PowerPoint Presentation</vt:lpstr>
      <vt:lpstr>1. Sigmoid: </vt:lpstr>
      <vt:lpstr>2. ReLU (Rectified Linear Unit): </vt:lpstr>
      <vt:lpstr>3. Softmax: </vt:lpstr>
      <vt:lpstr>4. Tanh: </vt:lpstr>
      <vt:lpstr>An example of how each function works with specific input values:</vt:lpstr>
      <vt:lpstr>PowerPoint Presentation</vt:lpstr>
      <vt:lpstr>PowerPoint Presentation</vt:lpstr>
      <vt:lpstr>1. Feedforward: </vt:lpstr>
      <vt:lpstr>Application of Feed Forward Network</vt:lpstr>
      <vt:lpstr>Feed Forward Network Pros and cons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Radhe</cp:lastModifiedBy>
  <cp:revision>50</cp:revision>
  <dcterms:created xsi:type="dcterms:W3CDTF">2023-12-10T17:31:25Z</dcterms:created>
  <dcterms:modified xsi:type="dcterms:W3CDTF">2023-12-11T06:06:39Z</dcterms:modified>
</cp:coreProperties>
</file>