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59" r:id="rId9"/>
    <p:sldId id="265" r:id="rId10"/>
    <p:sldId id="266" r:id="rId11"/>
    <p:sldId id="267" r:id="rId12"/>
    <p:sldId id="268" r:id="rId13"/>
    <p:sldId id="269" r:id="rId14"/>
    <p:sldId id="270" r:id="rId15"/>
    <p:sldId id="271" r:id="rId16"/>
    <p:sldId id="272" r:id="rId17"/>
    <p:sldId id="273" r:id="rId18"/>
    <p:sldId id="279" r:id="rId19"/>
    <p:sldId id="274" r:id="rId20"/>
    <p:sldId id="275" r:id="rId21"/>
    <p:sldId id="281" r:id="rId22"/>
    <p:sldId id="286" r:id="rId23"/>
    <p:sldId id="287" r:id="rId24"/>
    <p:sldId id="288" r:id="rId25"/>
    <p:sldId id="276" r:id="rId26"/>
    <p:sldId id="282" r:id="rId27"/>
    <p:sldId id="283" r:id="rId28"/>
    <p:sldId id="284" r:id="rId29"/>
    <p:sldId id="285" r:id="rId30"/>
    <p:sldId id="280" r:id="rId31"/>
    <p:sldId id="278"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79CE21-CAD3-43AA-8315-966456E46FA6}"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3225714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9CE21-CAD3-43AA-8315-966456E46FA6}"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20016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9CE21-CAD3-43AA-8315-966456E46FA6}"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43083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79CE21-CAD3-43AA-8315-966456E46FA6}"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13144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9CE21-CAD3-43AA-8315-966456E46FA6}"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44310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79CE21-CAD3-43AA-8315-966456E46FA6}"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75256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79CE21-CAD3-43AA-8315-966456E46FA6}"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262372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79CE21-CAD3-43AA-8315-966456E46FA6}" type="datetimeFigureOut">
              <a:rPr lang="en-IN" smtClean="0"/>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397840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9CE21-CAD3-43AA-8315-966456E46FA6}" type="datetimeFigureOut">
              <a:rPr lang="en-IN" smtClean="0"/>
              <a:t>21-11-2023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11090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9CE21-CAD3-43AA-8315-966456E46FA6}"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279569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9CE21-CAD3-43AA-8315-966456E46FA6}"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D72E2-8549-4240-AA03-C04F772AEF60}" type="slidenum">
              <a:rPr lang="en-IN" smtClean="0"/>
              <a:t>‹#›</a:t>
            </a:fld>
            <a:endParaRPr lang="en-IN"/>
          </a:p>
        </p:txBody>
      </p:sp>
    </p:spTree>
    <p:extLst>
      <p:ext uri="{BB962C8B-B14F-4D97-AF65-F5344CB8AC3E}">
        <p14:creationId xmlns:p14="http://schemas.microsoft.com/office/powerpoint/2010/main" val="124942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9CE21-CAD3-43AA-8315-966456E46FA6}" type="datetimeFigureOut">
              <a:rPr lang="en-IN" smtClean="0"/>
              <a:t>21-11-2023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D72E2-8549-4240-AA03-C04F772AEF60}" type="slidenum">
              <a:rPr lang="en-IN" smtClean="0"/>
              <a:t>‹#›</a:t>
            </a:fld>
            <a:endParaRPr lang="en-IN"/>
          </a:p>
        </p:txBody>
      </p:sp>
    </p:spTree>
    <p:extLst>
      <p:ext uri="{BB962C8B-B14F-4D97-AF65-F5344CB8AC3E}">
        <p14:creationId xmlns:p14="http://schemas.microsoft.com/office/powerpoint/2010/main" val="763851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K-Means Clustering</a:t>
            </a:r>
            <a:br>
              <a:rPr lang="en-IN" b="1" dirty="0"/>
            </a:br>
            <a:endParaRPr lang="en-IN" dirty="0"/>
          </a:p>
        </p:txBody>
      </p:sp>
      <p:sp>
        <p:nvSpPr>
          <p:cNvPr id="3" name="Subtitle 2"/>
          <p:cNvSpPr>
            <a:spLocks noGrp="1"/>
          </p:cNvSpPr>
          <p:nvPr>
            <p:ph type="subTitle" idx="1"/>
          </p:nvPr>
        </p:nvSpPr>
        <p:spPr/>
        <p:txBody>
          <a:bodyPr/>
          <a:lstStyle/>
          <a:p>
            <a:r>
              <a:rPr lang="en-US" dirty="0" smtClean="0"/>
              <a:t>Unsupervised ML algorithm</a:t>
            </a:r>
          </a:p>
          <a:p>
            <a:endParaRPr lang="en-IN" dirty="0"/>
          </a:p>
        </p:txBody>
      </p:sp>
    </p:spTree>
    <p:extLst>
      <p:ext uri="{BB962C8B-B14F-4D97-AF65-F5344CB8AC3E}">
        <p14:creationId xmlns:p14="http://schemas.microsoft.com/office/powerpoint/2010/main" val="154093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Segments</a:t>
            </a:r>
            <a:endParaRPr lang="en-IN" dirty="0"/>
          </a:p>
        </p:txBody>
      </p:sp>
      <p:sp>
        <p:nvSpPr>
          <p:cNvPr id="3" name="Content Placeholder 2"/>
          <p:cNvSpPr>
            <a:spLocks noGrp="1"/>
          </p:cNvSpPr>
          <p:nvPr>
            <p:ph idx="1"/>
          </p:nvPr>
        </p:nvSpPr>
        <p:spPr/>
        <p:txBody>
          <a:bodyPr/>
          <a:lstStyle/>
          <a:p>
            <a:r>
              <a:rPr lang="en-US" dirty="0"/>
              <a:t>On the X-axis, we have the income of the customer, and the y-axis represents the amount of debt. Here, we can clearly visualize that these customers can be segmented into 4 different clusters, as shown below</a:t>
            </a:r>
            <a:r>
              <a:rPr lang="en-US" dirty="0" smtClean="0"/>
              <a:t>:</a:t>
            </a:r>
          </a:p>
          <a:p>
            <a:endParaRPr lang="en-IN" dirty="0"/>
          </a:p>
        </p:txBody>
      </p:sp>
      <p:pic>
        <p:nvPicPr>
          <p:cNvPr id="3074" name="Picture 2" descr="https://cdn.analyticsvidhya.com/wp-content/uploads/2019/08/Screenshot-from-2019-08-08-14-47-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834" y="3214687"/>
            <a:ext cx="54864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963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All the data points in a cluster should be similar to each other</a:t>
            </a:r>
            <a:r>
              <a:rPr lang="en-US" b="1" dirty="0" smtClean="0"/>
              <a:t>.</a:t>
            </a:r>
          </a:p>
          <a:p>
            <a:r>
              <a:rPr lang="en-US" dirty="0"/>
              <a:t>If the customers in a particular cluster are not similar to each other, then their requirements might vary, right? If the bank gives them the same offer, they might not like it, and their interest in the bank might reduce. Not ideal</a:t>
            </a:r>
            <a:r>
              <a:rPr lang="en-US" dirty="0" smtClean="0"/>
              <a:t>.</a:t>
            </a:r>
          </a:p>
          <a:p>
            <a:endParaRPr lang="en-IN" dirty="0"/>
          </a:p>
        </p:txBody>
      </p:sp>
      <p:pic>
        <p:nvPicPr>
          <p:cNvPr id="4098" name="Picture 2" descr="single cluster [k-means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196" y="4001294"/>
            <a:ext cx="3646162" cy="175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73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The data points from different clusters should be as different as possible</a:t>
            </a:r>
            <a:r>
              <a:rPr lang="en-US" b="1" dirty="0" smtClean="0"/>
              <a:t>.</a:t>
            </a:r>
          </a:p>
          <a:p>
            <a:endParaRPr lang="en-IN" dirty="0"/>
          </a:p>
        </p:txBody>
      </p:sp>
      <p:pic>
        <p:nvPicPr>
          <p:cNvPr id="5122" name="Picture 2" descr="multiple clusters [k-means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499" y="3757836"/>
            <a:ext cx="5715000"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671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Clustering in Real-World Scenarios</a:t>
            </a:r>
            <a:br>
              <a:rPr lang="en-US" dirty="0"/>
            </a:br>
            <a:endParaRPr lang="en-IN" dirty="0"/>
          </a:p>
        </p:txBody>
      </p:sp>
      <p:sp>
        <p:nvSpPr>
          <p:cNvPr id="3" name="Content Placeholder 2"/>
          <p:cNvSpPr>
            <a:spLocks noGrp="1"/>
          </p:cNvSpPr>
          <p:nvPr>
            <p:ph idx="1"/>
          </p:nvPr>
        </p:nvSpPr>
        <p:spPr/>
        <p:txBody>
          <a:bodyPr/>
          <a:lstStyle/>
          <a:p>
            <a:r>
              <a:rPr lang="en-IN" dirty="0"/>
              <a:t>Customer Segmentation</a:t>
            </a:r>
          </a:p>
          <a:p>
            <a:r>
              <a:rPr lang="en-IN" dirty="0"/>
              <a:t>Document Clustering</a:t>
            </a:r>
          </a:p>
          <a:p>
            <a:r>
              <a:rPr lang="en-IN" dirty="0"/>
              <a:t>Image Segmentation</a:t>
            </a:r>
          </a:p>
          <a:p>
            <a:r>
              <a:rPr lang="en-IN" dirty="0"/>
              <a:t>Recommendation Engines</a:t>
            </a:r>
          </a:p>
          <a:p>
            <a:endParaRPr lang="en-US" dirty="0" smtClean="0"/>
          </a:p>
          <a:p>
            <a:endParaRPr lang="en-US" dirty="0" smtClean="0"/>
          </a:p>
        </p:txBody>
      </p:sp>
    </p:spTree>
    <p:extLst>
      <p:ext uri="{BB962C8B-B14F-4D97-AF65-F5344CB8AC3E}">
        <p14:creationId xmlns:p14="http://schemas.microsoft.com/office/powerpoint/2010/main" val="1147907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Inertia</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This is what inertia evaluates. It tells us how far the points within a cluster are. So,</a:t>
            </a:r>
            <a:r>
              <a:rPr lang="en-US" b="1" dirty="0"/>
              <a:t> inertia actually calculates the sum of distances of all the points within a cluster from the centroid of that cluster</a:t>
            </a:r>
            <a:r>
              <a:rPr lang="en-US" b="1" dirty="0" smtClean="0"/>
              <a:t>.</a:t>
            </a:r>
          </a:p>
          <a:p>
            <a:r>
              <a:rPr lang="en-US" b="1" dirty="0"/>
              <a:t> </a:t>
            </a:r>
            <a:r>
              <a:rPr lang="en-US" dirty="0"/>
              <a:t>Normally, we use Euclidean distance as the distance metric, as long as most of the features are numeric; otherwise, Manhattan distance in case most of the features are categorical</a:t>
            </a:r>
            <a:r>
              <a:rPr lang="en-US" dirty="0" smtClean="0"/>
              <a:t>.</a:t>
            </a:r>
          </a:p>
          <a:p>
            <a:endParaRPr lang="en-US" dirty="0"/>
          </a:p>
          <a:p>
            <a:r>
              <a:rPr lang="en-US" dirty="0"/>
              <a:t>We calculate this for all the clusters; the final inertial value is the sum of all these distances. This distance within the clusters is known as </a:t>
            </a:r>
            <a:r>
              <a:rPr lang="en-US" b="1" dirty="0" err="1"/>
              <a:t>intracluster</a:t>
            </a:r>
            <a:r>
              <a:rPr lang="en-US" b="1" dirty="0"/>
              <a:t> distance</a:t>
            </a:r>
            <a:r>
              <a:rPr lang="en-US" dirty="0"/>
              <a:t>. So, inertia gives us the sum of </a:t>
            </a:r>
            <a:r>
              <a:rPr lang="en-US" dirty="0" err="1"/>
              <a:t>intracluster</a:t>
            </a:r>
            <a:r>
              <a:rPr lang="en-US" dirty="0"/>
              <a:t> distances:</a:t>
            </a:r>
            <a:endParaRPr lang="en-IN" dirty="0"/>
          </a:p>
        </p:txBody>
      </p:sp>
    </p:spTree>
    <p:extLst>
      <p:ext uri="{BB962C8B-B14F-4D97-AF65-F5344CB8AC3E}">
        <p14:creationId xmlns:p14="http://schemas.microsoft.com/office/powerpoint/2010/main" val="3147523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Dunn Index</a:t>
            </a:r>
            <a:br>
              <a:rPr lang="en-IN" dirty="0"/>
            </a:br>
            <a:endParaRPr lang="en-IN" dirty="0"/>
          </a:p>
        </p:txBody>
      </p:sp>
      <p:sp>
        <p:nvSpPr>
          <p:cNvPr id="3" name="Content Placeholder 2"/>
          <p:cNvSpPr>
            <a:spLocks noGrp="1"/>
          </p:cNvSpPr>
          <p:nvPr>
            <p:ph idx="1"/>
          </p:nvPr>
        </p:nvSpPr>
        <p:spPr/>
        <p:txBody>
          <a:bodyPr/>
          <a:lstStyle/>
          <a:p>
            <a:r>
              <a:rPr lang="en-US" dirty="0"/>
              <a:t>We now know that inertia tries to minimize the </a:t>
            </a:r>
            <a:r>
              <a:rPr lang="en-US" dirty="0" err="1"/>
              <a:t>intracluster</a:t>
            </a:r>
            <a:r>
              <a:rPr lang="en-US" dirty="0"/>
              <a:t> distance. It is trying to make more compact clusters.</a:t>
            </a:r>
          </a:p>
          <a:p>
            <a:r>
              <a:rPr lang="en-US" dirty="0"/>
              <a:t>Let me put it this way – if the distance between the centroid of a cluster and the points in that cluster is small, it means that the points are closer to each other. So, inertia makes sure that the first property of clusters is satisfied. </a:t>
            </a:r>
            <a:r>
              <a:rPr lang="en-US" dirty="0">
                <a:solidFill>
                  <a:srgbClr val="FF0000"/>
                </a:solidFill>
              </a:rPr>
              <a:t>But it does not care about the second property – that different clusters should be as different from each other as possible.</a:t>
            </a:r>
          </a:p>
          <a:p>
            <a:endParaRPr lang="en-IN" dirty="0"/>
          </a:p>
        </p:txBody>
      </p:sp>
    </p:spTree>
    <p:extLst>
      <p:ext uri="{BB962C8B-B14F-4D97-AF65-F5344CB8AC3E}">
        <p14:creationId xmlns:p14="http://schemas.microsoft.com/office/powerpoint/2010/main" val="1870862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826376" y="2311479"/>
            <a:ext cx="5715000" cy="1447800"/>
          </a:xfrm>
          <a:prstGeom prst="rect">
            <a:avLst/>
          </a:prstGeom>
        </p:spPr>
      </p:pic>
      <p:pic>
        <p:nvPicPr>
          <p:cNvPr id="5" name="Picture 4"/>
          <p:cNvPicPr>
            <a:picLocks noChangeAspect="1"/>
          </p:cNvPicPr>
          <p:nvPr/>
        </p:nvPicPr>
        <p:blipFill>
          <a:blip r:embed="rId3"/>
          <a:stretch>
            <a:fillRect/>
          </a:stretch>
        </p:blipFill>
        <p:spPr>
          <a:xfrm>
            <a:off x="4002915" y="5117809"/>
            <a:ext cx="3619500" cy="923925"/>
          </a:xfrm>
          <a:prstGeom prst="rect">
            <a:avLst/>
          </a:prstGeom>
        </p:spPr>
      </p:pic>
    </p:spTree>
    <p:extLst>
      <p:ext uri="{BB962C8B-B14F-4D97-AF65-F5344CB8AC3E}">
        <p14:creationId xmlns:p14="http://schemas.microsoft.com/office/powerpoint/2010/main" val="2961313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Silhouette Score</a:t>
            </a:r>
            <a:br>
              <a:rPr lang="en-IN" dirty="0"/>
            </a:br>
            <a:endParaRPr lang="en-IN" dirty="0"/>
          </a:p>
        </p:txBody>
      </p:sp>
      <p:sp>
        <p:nvSpPr>
          <p:cNvPr id="3" name="Content Placeholder 2"/>
          <p:cNvSpPr>
            <a:spLocks noGrp="1"/>
          </p:cNvSpPr>
          <p:nvPr>
            <p:ph idx="1"/>
          </p:nvPr>
        </p:nvSpPr>
        <p:spPr/>
        <p:txBody>
          <a:bodyPr>
            <a:normAutofit/>
          </a:bodyPr>
          <a:lstStyle/>
          <a:p>
            <a:pPr lvl="1"/>
            <a:r>
              <a:rPr lang="en-US" dirty="0"/>
              <a:t>The silhouette score and plot are used to evaluate the quality of a clustering solution produced by the k-means algorithm. </a:t>
            </a:r>
            <a:endParaRPr lang="en-US" dirty="0" smtClean="0"/>
          </a:p>
          <a:p>
            <a:pPr lvl="1"/>
            <a:r>
              <a:rPr lang="en-US" dirty="0" smtClean="0"/>
              <a:t>The </a:t>
            </a:r>
            <a:r>
              <a:rPr lang="en-US" dirty="0"/>
              <a:t>silhouette score measures the similarity of each point to its own cluster compared to other clusters, and the silhouette plot visualizes these scores for each sample</a:t>
            </a:r>
            <a:r>
              <a:rPr lang="en-US" dirty="0" smtClean="0"/>
              <a:t>.</a:t>
            </a:r>
          </a:p>
          <a:p>
            <a:pPr lvl="1"/>
            <a:endParaRPr lang="en-US" dirty="0"/>
          </a:p>
          <a:p>
            <a:pPr lvl="1"/>
            <a:r>
              <a:rPr lang="en-US" dirty="0" smtClean="0"/>
              <a:t> </a:t>
            </a:r>
            <a:r>
              <a:rPr lang="en-US" dirty="0"/>
              <a:t>A high silhouette score indicates that the clusters are well separated, and each sample is more similar to the samples in its own cluster than to samples in other clusters. </a:t>
            </a:r>
            <a:endParaRPr lang="en-US" dirty="0" smtClean="0"/>
          </a:p>
          <a:p>
            <a:pPr lvl="1"/>
            <a:r>
              <a:rPr lang="en-US" dirty="0" smtClean="0"/>
              <a:t>A </a:t>
            </a:r>
            <a:r>
              <a:rPr lang="en-US" dirty="0"/>
              <a:t>silhouette score close to 0 suggests overlapping clusters, and a negative score suggests poor clustering solutions.</a:t>
            </a:r>
            <a:endParaRPr lang="en-IN" dirty="0"/>
          </a:p>
        </p:txBody>
      </p:sp>
    </p:spTree>
    <p:extLst>
      <p:ext uri="{BB962C8B-B14F-4D97-AF65-F5344CB8AC3E}">
        <p14:creationId xmlns:p14="http://schemas.microsoft.com/office/powerpoint/2010/main" val="628395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a:t>
            </a:r>
            <a:r>
              <a:rPr lang="en-IN" b="1" dirty="0" smtClean="0"/>
              <a:t>he </a:t>
            </a:r>
            <a:r>
              <a:rPr lang="en-IN" b="1" dirty="0"/>
              <a:t>K-Means Clustering</a:t>
            </a:r>
            <a:br>
              <a:rPr lang="en-IN" b="1" dirty="0"/>
            </a:br>
            <a:endParaRPr lang="en-IN" dirty="0"/>
          </a:p>
        </p:txBody>
      </p:sp>
      <p:sp>
        <p:nvSpPr>
          <p:cNvPr id="3" name="Content Placeholder 2"/>
          <p:cNvSpPr>
            <a:spLocks noGrp="1"/>
          </p:cNvSpPr>
          <p:nvPr>
            <p:ph idx="1"/>
          </p:nvPr>
        </p:nvSpPr>
        <p:spPr/>
        <p:txBody>
          <a:bodyPr/>
          <a:lstStyle/>
          <a:p>
            <a:r>
              <a:rPr lang="en-US" dirty="0"/>
              <a:t>Recall the first property of clusters — it states that the points within a cluster should be similar to each other. So,</a:t>
            </a:r>
            <a:r>
              <a:rPr lang="en-US" b="1" dirty="0"/>
              <a:t> our aim here is to minimize the distance between the points within a cluster</a:t>
            </a:r>
            <a:r>
              <a:rPr lang="en-US" b="1" dirty="0" smtClean="0"/>
              <a:t>.</a:t>
            </a:r>
          </a:p>
          <a:p>
            <a:endParaRPr lang="en-US" b="1" dirty="0"/>
          </a:p>
          <a:p>
            <a:r>
              <a:rPr lang="en-US" i="1" dirty="0"/>
              <a:t>There is an algorithm that tries to minimize the distance of the points in a cluster with their centroid — the k-means clustering technique</a:t>
            </a:r>
            <a:r>
              <a:rPr lang="en-US" i="1" dirty="0" smtClean="0"/>
              <a:t>.</a:t>
            </a:r>
          </a:p>
          <a:p>
            <a:endParaRPr lang="en-US" i="1" dirty="0"/>
          </a:p>
          <a:p>
            <a:r>
              <a:rPr lang="en-US" i="1" dirty="0"/>
              <a:t>The main objective of the K-Means algorithm is to minimize the sum of distances between the points and their respective cluster centroid.</a:t>
            </a:r>
            <a:endParaRPr lang="en-IN" dirty="0"/>
          </a:p>
        </p:txBody>
      </p:sp>
    </p:spTree>
    <p:extLst>
      <p:ext uri="{BB962C8B-B14F-4D97-AF65-F5344CB8AC3E}">
        <p14:creationId xmlns:p14="http://schemas.microsoft.com/office/powerpoint/2010/main" val="4211051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means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815" y="509676"/>
            <a:ext cx="2647950" cy="18192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0913" y="2743757"/>
            <a:ext cx="11346287" cy="1754326"/>
          </a:xfrm>
          <a:prstGeom prst="rect">
            <a:avLst/>
          </a:prstGeom>
          <a:noFill/>
        </p:spPr>
        <p:txBody>
          <a:bodyPr wrap="square" rtlCol="0">
            <a:spAutoFit/>
          </a:bodyPr>
          <a:lstStyle/>
          <a:p>
            <a:r>
              <a:rPr lang="en-US" b="1" dirty="0" smtClean="0"/>
              <a:t>Step -1 Choose </a:t>
            </a:r>
            <a:r>
              <a:rPr lang="en-US" b="1" dirty="0"/>
              <a:t>the number of clusters </a:t>
            </a:r>
            <a:r>
              <a:rPr lang="en-US" b="1" i="1" dirty="0" smtClean="0"/>
              <a:t>k </a:t>
            </a:r>
            <a:r>
              <a:rPr lang="en-US" dirty="0" smtClean="0"/>
              <a:t>The </a:t>
            </a:r>
            <a:r>
              <a:rPr lang="en-US" dirty="0"/>
              <a:t>first step in k-means is to pick the number of clusters, k</a:t>
            </a:r>
            <a:r>
              <a:rPr lang="en-US" dirty="0" smtClean="0"/>
              <a:t>.</a:t>
            </a:r>
          </a:p>
          <a:p>
            <a:endParaRPr lang="en-US" dirty="0"/>
          </a:p>
          <a:p>
            <a:endParaRPr lang="en-US" dirty="0"/>
          </a:p>
          <a:p>
            <a:r>
              <a:rPr lang="en-IN" b="1" dirty="0"/>
              <a:t>Step 2: </a:t>
            </a:r>
            <a:r>
              <a:rPr lang="en-US" b="1" dirty="0" smtClean="0"/>
              <a:t>Select </a:t>
            </a:r>
            <a:r>
              <a:rPr lang="en-US" b="1" dirty="0"/>
              <a:t>k random points from the data as </a:t>
            </a:r>
            <a:r>
              <a:rPr lang="en-US" b="1" dirty="0" smtClean="0"/>
              <a:t>centroids </a:t>
            </a:r>
            <a:r>
              <a:rPr lang="en-US" dirty="0" smtClean="0"/>
              <a:t>Next</a:t>
            </a:r>
            <a:r>
              <a:rPr lang="en-US" dirty="0"/>
              <a:t>, we randomly select the centroid for each cluster. Let’s say we want to have 2 clusters, so k is equal to 2 here. We then randomly select the centroid:</a:t>
            </a:r>
          </a:p>
          <a:p>
            <a:endParaRPr lang="en-IN" dirty="0"/>
          </a:p>
        </p:txBody>
      </p:sp>
      <p:pic>
        <p:nvPicPr>
          <p:cNvPr id="3" name="Picture 2"/>
          <p:cNvPicPr>
            <a:picLocks noChangeAspect="1"/>
          </p:cNvPicPr>
          <p:nvPr/>
        </p:nvPicPr>
        <p:blipFill>
          <a:blip r:embed="rId3"/>
          <a:stretch>
            <a:fillRect/>
          </a:stretch>
        </p:blipFill>
        <p:spPr>
          <a:xfrm>
            <a:off x="4775379" y="4912888"/>
            <a:ext cx="2667000" cy="1771650"/>
          </a:xfrm>
          <a:prstGeom prst="rect">
            <a:avLst/>
          </a:prstGeom>
        </p:spPr>
      </p:pic>
    </p:spTree>
    <p:extLst>
      <p:ext uri="{BB962C8B-B14F-4D97-AF65-F5344CB8AC3E}">
        <p14:creationId xmlns:p14="http://schemas.microsoft.com/office/powerpoint/2010/main" val="3602123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t>K-means clustering, a part of the unsupervised learning family in AI, is used to group similar data points together in a process known as clustering. </a:t>
            </a:r>
            <a:endParaRPr lang="en-US" dirty="0" smtClean="0"/>
          </a:p>
          <a:p>
            <a:r>
              <a:rPr lang="en-US" dirty="0" smtClean="0"/>
              <a:t>Clustering </a:t>
            </a:r>
            <a:r>
              <a:rPr lang="en-US" dirty="0"/>
              <a:t>helps us understand our data in a unique way – by grouping things together into – you guessed it – clusters.</a:t>
            </a:r>
            <a:endParaRPr lang="en-IN" dirty="0"/>
          </a:p>
        </p:txBody>
      </p:sp>
    </p:spTree>
    <p:extLst>
      <p:ext uri="{BB962C8B-B14F-4D97-AF65-F5344CB8AC3E}">
        <p14:creationId xmlns:p14="http://schemas.microsoft.com/office/powerpoint/2010/main" val="827473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lstStyle/>
          <a:p>
            <a:r>
              <a:rPr lang="en-IN" b="1" dirty="0"/>
              <a:t>Step 3: </a:t>
            </a:r>
            <a:r>
              <a:rPr lang="en-US" b="1" dirty="0" smtClean="0"/>
              <a:t>Assign </a:t>
            </a:r>
            <a:r>
              <a:rPr lang="en-US" b="1" dirty="0"/>
              <a:t>all the points to the closest cluster </a:t>
            </a:r>
            <a:r>
              <a:rPr lang="en-US" b="1" dirty="0" smtClean="0"/>
              <a:t>centroid </a:t>
            </a:r>
            <a:r>
              <a:rPr lang="en-US" dirty="0" smtClean="0"/>
              <a:t>Once </a:t>
            </a:r>
            <a:r>
              <a:rPr lang="en-US" dirty="0"/>
              <a:t>we have initialized the centroids, we assign each point to the closest cluster centroid:</a:t>
            </a:r>
          </a:p>
          <a:p>
            <a:endParaRPr lang="en-IN" dirty="0"/>
          </a:p>
        </p:txBody>
      </p:sp>
      <p:pic>
        <p:nvPicPr>
          <p:cNvPr id="4" name="Picture 3"/>
          <p:cNvPicPr>
            <a:picLocks noChangeAspect="1"/>
          </p:cNvPicPr>
          <p:nvPr/>
        </p:nvPicPr>
        <p:blipFill>
          <a:blip r:embed="rId2"/>
          <a:stretch>
            <a:fillRect/>
          </a:stretch>
        </p:blipFill>
        <p:spPr>
          <a:xfrm>
            <a:off x="4661750" y="3177381"/>
            <a:ext cx="3847316" cy="2502202"/>
          </a:xfrm>
          <a:prstGeom prst="rect">
            <a:avLst/>
          </a:prstGeom>
        </p:spPr>
      </p:pic>
    </p:spTree>
    <p:extLst>
      <p:ext uri="{BB962C8B-B14F-4D97-AF65-F5344CB8AC3E}">
        <p14:creationId xmlns:p14="http://schemas.microsoft.com/office/powerpoint/2010/main" val="2295339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E-step (</a:t>
            </a:r>
            <a:r>
              <a:rPr lang="en-IN" dirty="0"/>
              <a:t>(Expectation-step)</a:t>
            </a:r>
            <a:r>
              <a:rPr lang="en-US" dirty="0" smtClean="0"/>
              <a:t>)</a:t>
            </a:r>
            <a:endParaRPr lang="en-IN" dirty="0"/>
          </a:p>
        </p:txBody>
      </p:sp>
      <p:sp>
        <p:nvSpPr>
          <p:cNvPr id="3" name="Content Placeholder 2"/>
          <p:cNvSpPr>
            <a:spLocks noGrp="1"/>
          </p:cNvSpPr>
          <p:nvPr>
            <p:ph idx="1"/>
          </p:nvPr>
        </p:nvSpPr>
        <p:spPr/>
        <p:txBody>
          <a:bodyPr/>
          <a:lstStyle/>
          <a:p>
            <a:r>
              <a:rPr lang="en-US" dirty="0"/>
              <a:t>The </a:t>
            </a:r>
            <a:r>
              <a:rPr lang="en-US" dirty="0" smtClean="0"/>
              <a:t>E-step is </a:t>
            </a:r>
            <a:r>
              <a:rPr lang="en-US" dirty="0"/>
              <a:t>responsible for updating the cluster assignments of the data points. It involves assigning each data point xi to the nearest centroid, </a:t>
            </a:r>
            <a:r>
              <a:rPr lang="en-US" dirty="0" err="1"/>
              <a:t>μk</a:t>
            </a:r>
            <a:r>
              <a:rPr lang="en-US" dirty="0"/>
              <a:t>, using a chosen distance metric. This step is represented by the minimization of the objective function J with respect to </a:t>
            </a:r>
            <a:r>
              <a:rPr lang="en-US" dirty="0" err="1"/>
              <a:t>wik</a:t>
            </a:r>
            <a:r>
              <a:rPr lang="en-US" dirty="0"/>
              <a:t>:</a:t>
            </a:r>
          </a:p>
          <a:p>
            <a:r>
              <a:rPr lang="en-US" dirty="0" err="1"/>
              <a:t>minJ</a:t>
            </a:r>
            <a:r>
              <a:rPr lang="en-US" dirty="0"/>
              <a:t>(</a:t>
            </a:r>
            <a:r>
              <a:rPr lang="en-US" dirty="0" err="1"/>
              <a:t>wik</a:t>
            </a:r>
            <a:r>
              <a:rPr lang="en-US" dirty="0"/>
              <a:t>) = ∑k=1^K ∑</a:t>
            </a:r>
            <a:r>
              <a:rPr lang="en-US" dirty="0" err="1"/>
              <a:t>i</a:t>
            </a:r>
            <a:r>
              <a:rPr lang="en-US" dirty="0"/>
              <a:t>=1^n </a:t>
            </a:r>
            <a:r>
              <a:rPr lang="en-US" dirty="0" err="1"/>
              <a:t>wik</a:t>
            </a:r>
            <a:r>
              <a:rPr lang="en-US" dirty="0"/>
              <a:t> ||xi - </a:t>
            </a:r>
            <a:r>
              <a:rPr lang="en-US" dirty="0" err="1"/>
              <a:t>μk</a:t>
            </a:r>
            <a:r>
              <a:rPr lang="en-US" dirty="0"/>
              <a:t>||^2</a:t>
            </a:r>
          </a:p>
          <a:p>
            <a:r>
              <a:rPr lang="en-US" dirty="0"/>
              <a:t>where:</a:t>
            </a:r>
          </a:p>
          <a:p>
            <a:r>
              <a:rPr lang="en-US" dirty="0" err="1"/>
              <a:t>wik</a:t>
            </a:r>
            <a:r>
              <a:rPr lang="en-US" dirty="0"/>
              <a:t> is an indicator variable that equals 1 if xi belongs to cluster k, and 0 otherwise</a:t>
            </a:r>
          </a:p>
          <a:p>
            <a:r>
              <a:rPr lang="en-US" dirty="0"/>
              <a:t>||xi - </a:t>
            </a:r>
            <a:r>
              <a:rPr lang="en-US" dirty="0" err="1"/>
              <a:t>μk</a:t>
            </a:r>
            <a:r>
              <a:rPr lang="en-US" dirty="0"/>
              <a:t>||^2 is the squared distance between xi and </a:t>
            </a:r>
            <a:r>
              <a:rPr lang="en-US" dirty="0" err="1"/>
              <a:t>μk</a:t>
            </a:r>
            <a:endParaRPr lang="en-US" dirty="0"/>
          </a:p>
          <a:p>
            <a:endParaRPr lang="en-IN" dirty="0"/>
          </a:p>
        </p:txBody>
      </p:sp>
    </p:spTree>
    <p:extLst>
      <p:ext uri="{BB962C8B-B14F-4D97-AF65-F5344CB8AC3E}">
        <p14:creationId xmlns:p14="http://schemas.microsoft.com/office/powerpoint/2010/main" val="1380794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It’s a minimization problem of two parts. </a:t>
            </a:r>
            <a:endParaRPr lang="en-US" dirty="0" smtClean="0"/>
          </a:p>
          <a:p>
            <a:pPr marL="514350" indent="-514350">
              <a:buFont typeface="+mj-lt"/>
              <a:buAutoNum type="arabicPeriod"/>
            </a:pPr>
            <a:r>
              <a:rPr lang="en-US" dirty="0" smtClean="0"/>
              <a:t>We </a:t>
            </a:r>
            <a:r>
              <a:rPr lang="en-US" dirty="0"/>
              <a:t>first minimize J w.r.t. </a:t>
            </a:r>
            <a:r>
              <a:rPr lang="en-US" dirty="0" err="1"/>
              <a:t>wik</a:t>
            </a:r>
            <a:r>
              <a:rPr lang="en-US" dirty="0"/>
              <a:t> and treat </a:t>
            </a:r>
            <a:r>
              <a:rPr lang="en-US" dirty="0" err="1"/>
              <a:t>μk</a:t>
            </a:r>
            <a:r>
              <a:rPr lang="en-US" dirty="0"/>
              <a:t> fixed. </a:t>
            </a:r>
            <a:endParaRPr lang="en-US" dirty="0" smtClean="0"/>
          </a:p>
          <a:p>
            <a:pPr marL="514350" indent="-514350">
              <a:buFont typeface="+mj-lt"/>
              <a:buAutoNum type="arabicPeriod"/>
            </a:pPr>
            <a:r>
              <a:rPr lang="en-US" dirty="0" smtClean="0"/>
              <a:t>Then </a:t>
            </a:r>
            <a:r>
              <a:rPr lang="en-US" dirty="0"/>
              <a:t>we minimize J w.r.t. </a:t>
            </a:r>
            <a:r>
              <a:rPr lang="en-US" dirty="0" err="1"/>
              <a:t>μk</a:t>
            </a:r>
            <a:r>
              <a:rPr lang="en-US" dirty="0"/>
              <a:t> and treat </a:t>
            </a:r>
            <a:r>
              <a:rPr lang="en-US" dirty="0" err="1"/>
              <a:t>wik</a:t>
            </a:r>
            <a:r>
              <a:rPr lang="en-US" dirty="0"/>
              <a:t> fixed. </a:t>
            </a:r>
            <a:endParaRPr lang="en-US" dirty="0" smtClean="0"/>
          </a:p>
          <a:p>
            <a:endParaRPr lang="en-US" dirty="0"/>
          </a:p>
          <a:p>
            <a:r>
              <a:rPr lang="en-US" dirty="0" smtClean="0"/>
              <a:t>Technically </a:t>
            </a:r>
            <a:r>
              <a:rPr lang="en-US" dirty="0"/>
              <a:t>speaking, we differentiate J w.r.t. </a:t>
            </a:r>
            <a:r>
              <a:rPr lang="en-US" dirty="0" err="1"/>
              <a:t>wik</a:t>
            </a:r>
            <a:r>
              <a:rPr lang="en-US" dirty="0"/>
              <a:t> first and update cluster assignments (</a:t>
            </a:r>
            <a:r>
              <a:rPr lang="en-US" i="1" dirty="0"/>
              <a:t>E-step</a:t>
            </a:r>
            <a:r>
              <a:rPr lang="en-US" dirty="0"/>
              <a:t>). </a:t>
            </a:r>
            <a:endParaRPr lang="en-US" dirty="0" smtClean="0"/>
          </a:p>
          <a:p>
            <a:r>
              <a:rPr lang="en-US" dirty="0" smtClean="0"/>
              <a:t>Then </a:t>
            </a:r>
            <a:r>
              <a:rPr lang="en-US" dirty="0"/>
              <a:t>we differentiate J w.r.t. </a:t>
            </a:r>
            <a:r>
              <a:rPr lang="en-US" dirty="0" err="1"/>
              <a:t>μk</a:t>
            </a:r>
            <a:r>
              <a:rPr lang="en-US" dirty="0"/>
              <a:t> and </a:t>
            </a:r>
            <a:r>
              <a:rPr lang="en-US" dirty="0" err="1"/>
              <a:t>recompute</a:t>
            </a:r>
            <a:r>
              <a:rPr lang="en-US" dirty="0"/>
              <a:t> the centroids after the cluster assignments from previous step (</a:t>
            </a:r>
            <a:r>
              <a:rPr lang="en-US" i="1" dirty="0"/>
              <a:t>M-step</a:t>
            </a:r>
            <a:r>
              <a:rPr lang="en-US" dirty="0"/>
              <a:t>). </a:t>
            </a:r>
            <a:endParaRPr lang="en-US" dirty="0" smtClean="0"/>
          </a:p>
          <a:p>
            <a:r>
              <a:rPr lang="en-US" dirty="0" smtClean="0"/>
              <a:t>Therefore</a:t>
            </a:r>
            <a:r>
              <a:rPr lang="en-US" dirty="0"/>
              <a:t>, E-step is:</a:t>
            </a:r>
            <a:endParaRPr lang="en-IN" dirty="0"/>
          </a:p>
        </p:txBody>
      </p:sp>
    </p:spTree>
    <p:extLst>
      <p:ext uri="{BB962C8B-B14F-4D97-AF65-F5344CB8AC3E}">
        <p14:creationId xmlns:p14="http://schemas.microsoft.com/office/powerpoint/2010/main" val="3531126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177603" y="2229241"/>
            <a:ext cx="6858000" cy="1200150"/>
          </a:xfrm>
          <a:prstGeom prst="rect">
            <a:avLst/>
          </a:prstGeom>
        </p:spPr>
      </p:pic>
      <p:sp>
        <p:nvSpPr>
          <p:cNvPr id="5" name="TextBox 4"/>
          <p:cNvSpPr txBox="1"/>
          <p:nvPr/>
        </p:nvSpPr>
        <p:spPr>
          <a:xfrm>
            <a:off x="1210614" y="4185634"/>
            <a:ext cx="9409948" cy="646331"/>
          </a:xfrm>
          <a:prstGeom prst="rect">
            <a:avLst/>
          </a:prstGeom>
          <a:noFill/>
        </p:spPr>
        <p:txBody>
          <a:bodyPr wrap="none" rtlCol="0">
            <a:spAutoFit/>
          </a:bodyPr>
          <a:lstStyle/>
          <a:p>
            <a:r>
              <a:rPr lang="en-US" dirty="0"/>
              <a:t>In other words, assign the data point xi to the closest cluster judged by its sum of squared </a:t>
            </a:r>
            <a:r>
              <a:rPr lang="en-US" dirty="0" smtClean="0"/>
              <a:t>distance</a:t>
            </a:r>
          </a:p>
          <a:p>
            <a:r>
              <a:rPr lang="en-US" dirty="0" smtClean="0"/>
              <a:t> </a:t>
            </a:r>
            <a:r>
              <a:rPr lang="en-US" dirty="0"/>
              <a:t>from cluster’s centroid.</a:t>
            </a:r>
            <a:endParaRPr lang="en-IN" dirty="0"/>
          </a:p>
        </p:txBody>
      </p:sp>
    </p:spTree>
    <p:extLst>
      <p:ext uri="{BB962C8B-B14F-4D97-AF65-F5344CB8AC3E}">
        <p14:creationId xmlns:p14="http://schemas.microsoft.com/office/powerpoint/2010/main" val="606580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And M-step is:</a:t>
            </a:r>
          </a:p>
        </p:txBody>
      </p:sp>
      <p:pic>
        <p:nvPicPr>
          <p:cNvPr id="5122" name="Picture 2" descr="https://miro.medium.com/v2/resize:fit:700/0*PHCjT5JlbAppbkwz.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129" y="2330436"/>
            <a:ext cx="8888889" cy="1384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35617" y="5267459"/>
            <a:ext cx="8881406" cy="923330"/>
          </a:xfrm>
          <a:prstGeom prst="rect">
            <a:avLst/>
          </a:prstGeom>
          <a:noFill/>
        </p:spPr>
        <p:txBody>
          <a:bodyPr wrap="none" rtlCol="0">
            <a:spAutoFit/>
          </a:bodyPr>
          <a:lstStyle/>
          <a:p>
            <a:r>
              <a:rPr lang="en-US" dirty="0"/>
              <a:t>Which translates to </a:t>
            </a:r>
            <a:r>
              <a:rPr lang="en-US" dirty="0" err="1"/>
              <a:t>recomputing</a:t>
            </a:r>
            <a:r>
              <a:rPr lang="en-US" dirty="0"/>
              <a:t> the centroid of each cluster to reflect the new assignments.</a:t>
            </a:r>
          </a:p>
          <a:p>
            <a:r>
              <a:rPr lang="en-US" dirty="0"/>
              <a:t/>
            </a:r>
            <a:br>
              <a:rPr lang="en-US" dirty="0"/>
            </a:br>
            <a:endParaRPr lang="en-IN" dirty="0"/>
          </a:p>
        </p:txBody>
      </p:sp>
    </p:spTree>
    <p:extLst>
      <p:ext uri="{BB962C8B-B14F-4D97-AF65-F5344CB8AC3E}">
        <p14:creationId xmlns:p14="http://schemas.microsoft.com/office/powerpoint/2010/main" val="1391908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lstStyle/>
          <a:p>
            <a:r>
              <a:rPr lang="en-IN" b="1" dirty="0"/>
              <a:t>Step </a:t>
            </a:r>
            <a:r>
              <a:rPr lang="en-IN" b="1" dirty="0" smtClean="0"/>
              <a:t>4:</a:t>
            </a:r>
            <a:r>
              <a:rPr lang="en-US" b="1" dirty="0" smtClean="0"/>
              <a:t>Recomputed </a:t>
            </a:r>
            <a:r>
              <a:rPr lang="en-US" b="1" dirty="0"/>
              <a:t>the centroids of newly formed </a:t>
            </a:r>
            <a:r>
              <a:rPr lang="en-US" b="1" dirty="0" smtClean="0"/>
              <a:t>clusters </a:t>
            </a:r>
            <a:r>
              <a:rPr lang="en-US" dirty="0" smtClean="0"/>
              <a:t>Now</a:t>
            </a:r>
            <a:r>
              <a:rPr lang="en-US" dirty="0"/>
              <a:t>, once we have assigned all of the points to either cluster, the next step is to compute the centroids of newly formed clusters</a:t>
            </a:r>
            <a:r>
              <a:rPr lang="en-US" dirty="0" smtClean="0"/>
              <a:t>:</a:t>
            </a:r>
          </a:p>
          <a:p>
            <a:r>
              <a:rPr lang="en-US" dirty="0"/>
              <a:t>Here, the red and green crosses are the new centroids.</a:t>
            </a:r>
          </a:p>
          <a:p>
            <a:pPr marL="0" indent="0">
              <a:buNone/>
            </a:pPr>
            <a:r>
              <a:rPr lang="en-US" dirty="0"/>
              <a:t/>
            </a:r>
            <a:br>
              <a:rPr lang="en-US" dirty="0"/>
            </a:br>
            <a:endParaRPr lang="en-US" dirty="0"/>
          </a:p>
          <a:p>
            <a:endParaRPr lang="en-IN" dirty="0"/>
          </a:p>
        </p:txBody>
      </p:sp>
      <p:pic>
        <p:nvPicPr>
          <p:cNvPr id="4" name="Picture 3"/>
          <p:cNvPicPr>
            <a:picLocks noChangeAspect="1"/>
          </p:cNvPicPr>
          <p:nvPr/>
        </p:nvPicPr>
        <p:blipFill>
          <a:blip r:embed="rId2"/>
          <a:stretch>
            <a:fillRect/>
          </a:stretch>
        </p:blipFill>
        <p:spPr>
          <a:xfrm>
            <a:off x="4405245" y="3348071"/>
            <a:ext cx="2686050" cy="1657350"/>
          </a:xfrm>
          <a:prstGeom prst="rect">
            <a:avLst/>
          </a:prstGeom>
        </p:spPr>
      </p:pic>
      <p:sp>
        <p:nvSpPr>
          <p:cNvPr id="6" name="Rectangle 1"/>
          <p:cNvSpPr>
            <a:spLocks noChangeArrowheads="1"/>
          </p:cNvSpPr>
          <p:nvPr/>
        </p:nvSpPr>
        <p:spPr bwMode="auto">
          <a:xfrm>
            <a:off x="708338" y="55072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424"/>
                </a:solidFill>
                <a:effectLst/>
                <a:latin typeface="source-serif-pro"/>
              </a:rPr>
              <a:t>Computation of the centroids for the clusters is done by taking the MEAN of the all data points that belong to each cluster:</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smtClean="0">
                <a:ln>
                  <a:noFill/>
                </a:ln>
                <a:solidFill>
                  <a:srgbClr val="242424"/>
                </a:solidFill>
                <a:effectLst/>
                <a:latin typeface="source-serif-pro"/>
              </a:rPr>
              <a:t>There is another Algorithm </a:t>
            </a:r>
            <a:r>
              <a:rPr kumimoji="0" lang="en-US" sz="1500" b="1" i="1" u="none" strike="noStrike" cap="none" normalizeH="0" baseline="0" smtClean="0">
                <a:ln>
                  <a:noFill/>
                </a:ln>
                <a:solidFill>
                  <a:srgbClr val="242424"/>
                </a:solidFill>
                <a:effectLst/>
                <a:latin typeface="source-serif-pro"/>
              </a:rPr>
              <a:t>K-Medioids</a:t>
            </a:r>
            <a:r>
              <a:rPr kumimoji="0" lang="en-US" sz="1500" b="0" i="1" u="none" strike="noStrike" cap="none" normalizeH="0" baseline="0" smtClean="0">
                <a:ln>
                  <a:noFill/>
                </a:ln>
                <a:solidFill>
                  <a:srgbClr val="242424"/>
                </a:solidFill>
                <a:effectLst/>
                <a:latin typeface="source-serif-pro"/>
              </a:rPr>
              <a:t> which does the same thing but in this step it takes the MEDIAN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0621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popularly used similarity measures are</a:t>
            </a:r>
            <a:endParaRPr lang="en-IN" dirty="0"/>
          </a:p>
        </p:txBody>
      </p:sp>
      <p:sp>
        <p:nvSpPr>
          <p:cNvPr id="3" name="Content Placeholder 2"/>
          <p:cNvSpPr>
            <a:spLocks noGrp="1"/>
          </p:cNvSpPr>
          <p:nvPr>
            <p:ph idx="1"/>
          </p:nvPr>
        </p:nvSpPr>
        <p:spPr/>
        <p:txBody>
          <a:bodyPr/>
          <a:lstStyle/>
          <a:p>
            <a:r>
              <a:rPr lang="en-US" dirty="0" err="1"/>
              <a:t>KMeans</a:t>
            </a:r>
            <a:r>
              <a:rPr lang="en-US" dirty="0"/>
              <a:t> generally uses the Euclidean Distance (also known as the squared distance), the most common distance used in Euclidean or Cartesian Geometry. But one can choose any distance or form of similarity for this purpose</a:t>
            </a:r>
            <a:r>
              <a:rPr lang="en-US" dirty="0" smtClean="0"/>
              <a:t>.</a:t>
            </a:r>
          </a:p>
          <a:p>
            <a:endParaRPr lang="en-IN" dirty="0"/>
          </a:p>
        </p:txBody>
      </p:sp>
    </p:spTree>
    <p:extLst>
      <p:ext uri="{BB962C8B-B14F-4D97-AF65-F5344CB8AC3E}">
        <p14:creationId xmlns:p14="http://schemas.microsoft.com/office/powerpoint/2010/main" val="2354633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42424"/>
                </a:solidFill>
                <a:latin typeface="source-serif-pro"/>
              </a:rPr>
              <a:t>Cosine distance</a:t>
            </a:r>
            <a:endParaRPr lang="en-IN" dirty="0"/>
          </a:p>
        </p:txBody>
      </p:sp>
      <p:sp>
        <p:nvSpPr>
          <p:cNvPr id="3" name="Content Placeholder 2"/>
          <p:cNvSpPr>
            <a:spLocks noGrp="1"/>
          </p:cNvSpPr>
          <p:nvPr>
            <p:ph idx="1"/>
          </p:nvPr>
        </p:nvSpPr>
        <p:spPr>
          <a:xfrm>
            <a:off x="838200" y="1825625"/>
            <a:ext cx="10515600" cy="4351338"/>
          </a:xfrm>
        </p:spPr>
        <p:txBody>
          <a:bodyPr/>
          <a:lstStyle/>
          <a:p>
            <a:pPr lvl="0"/>
            <a:r>
              <a:rPr lang="en-US" dirty="0">
                <a:solidFill>
                  <a:srgbClr val="242424"/>
                </a:solidFill>
                <a:latin typeface="source-serif-pro"/>
              </a:rPr>
              <a:t> </a:t>
            </a:r>
            <a:r>
              <a:rPr lang="en-US" b="1" dirty="0">
                <a:solidFill>
                  <a:srgbClr val="242424"/>
                </a:solidFill>
                <a:latin typeface="source-serif-pro"/>
              </a:rPr>
              <a:t>Cosine distance:</a:t>
            </a:r>
            <a:r>
              <a:rPr lang="en-US" dirty="0">
                <a:solidFill>
                  <a:srgbClr val="242424"/>
                </a:solidFill>
                <a:latin typeface="source-serif-pro"/>
              </a:rPr>
              <a:t> It determines the cosine of the angle between the point vectors of the two points in the n dimensional space.</a:t>
            </a:r>
            <a:endParaRPr lang="en-US" sz="1800" dirty="0"/>
          </a:p>
          <a:p>
            <a:pPr marL="0" indent="0">
              <a:buNone/>
            </a:pPr>
            <a:endParaRPr lang="en-IN" dirty="0"/>
          </a:p>
        </p:txBody>
      </p:sp>
      <p:sp>
        <p:nvSpPr>
          <p:cNvPr id="4" name="Rectangle 1"/>
          <p:cNvSpPr>
            <a:spLocks noChangeArrowheads="1"/>
          </p:cNvSpPr>
          <p:nvPr/>
        </p:nvSpPr>
        <p:spPr bwMode="auto">
          <a:xfrm>
            <a:off x="838200" y="2928802"/>
            <a:ext cx="105156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3700" b="0" i="0" u="none" strike="noStrike" cap="none" normalizeH="0" baseline="0" dirty="0" smtClean="0">
              <a:ln>
                <a:noFill/>
              </a:ln>
              <a:solidFill>
                <a:schemeClr val="tx1"/>
              </a:solidFill>
              <a:effectLst/>
              <a:latin typeface="Arial" panose="020B0604020202020204" pitchFamily="34" charset="0"/>
            </a:endParaRPr>
          </a:p>
        </p:txBody>
      </p:sp>
      <p:pic>
        <p:nvPicPr>
          <p:cNvPr id="3074" name="Picture 2" descr="https://miro.medium.com/v2/resize:fit:189/1*1sC45WhfHIJUMaoXy8d5_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438" y="3528967"/>
            <a:ext cx="3074567" cy="100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872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Manhattan distance:</a:t>
            </a:r>
            <a:endParaRPr lang="en-IN" dirty="0"/>
          </a:p>
        </p:txBody>
      </p:sp>
      <p:sp>
        <p:nvSpPr>
          <p:cNvPr id="3" name="Content Placeholder 2"/>
          <p:cNvSpPr>
            <a:spLocks noGrp="1"/>
          </p:cNvSpPr>
          <p:nvPr>
            <p:ph idx="1"/>
          </p:nvPr>
        </p:nvSpPr>
        <p:spPr/>
        <p:txBody>
          <a:bodyPr/>
          <a:lstStyle/>
          <a:p>
            <a:r>
              <a:rPr lang="en-US" dirty="0"/>
              <a:t> It computes the sum of the absolute differences between the coordinates of the two data points.</a:t>
            </a:r>
          </a:p>
          <a:p>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2710339" y="3450464"/>
            <a:ext cx="5287441" cy="1108657"/>
          </a:xfrm>
          <a:prstGeom prst="rect">
            <a:avLst/>
          </a:prstGeom>
        </p:spPr>
      </p:pic>
    </p:spTree>
    <p:extLst>
      <p:ext uri="{BB962C8B-B14F-4D97-AF65-F5344CB8AC3E}">
        <p14:creationId xmlns:p14="http://schemas.microsoft.com/office/powerpoint/2010/main" val="3761804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Minkowski</a:t>
            </a:r>
            <a:r>
              <a:rPr lang="en-US" dirty="0"/>
              <a:t> distance:</a:t>
            </a:r>
            <a:endParaRPr lang="en-IN" dirty="0"/>
          </a:p>
        </p:txBody>
      </p:sp>
      <p:sp>
        <p:nvSpPr>
          <p:cNvPr id="3" name="Content Placeholder 2"/>
          <p:cNvSpPr>
            <a:spLocks noGrp="1"/>
          </p:cNvSpPr>
          <p:nvPr>
            <p:ph idx="1"/>
          </p:nvPr>
        </p:nvSpPr>
        <p:spPr/>
        <p:txBody>
          <a:bodyPr/>
          <a:lstStyle/>
          <a:p>
            <a:r>
              <a:rPr lang="en-US" dirty="0" smtClean="0"/>
              <a:t>It </a:t>
            </a:r>
            <a:r>
              <a:rPr lang="en-US" dirty="0"/>
              <a:t>is also known as the generalized distance metric. It can be used for both ordinal and quantitative variables.</a:t>
            </a:r>
            <a:endParaRPr lang="en-IN" dirty="0"/>
          </a:p>
        </p:txBody>
      </p:sp>
      <p:pic>
        <p:nvPicPr>
          <p:cNvPr id="4" name="Picture 3"/>
          <p:cNvPicPr>
            <a:picLocks noChangeAspect="1"/>
          </p:cNvPicPr>
          <p:nvPr/>
        </p:nvPicPr>
        <p:blipFill>
          <a:blip r:embed="rId2"/>
          <a:stretch>
            <a:fillRect/>
          </a:stretch>
        </p:blipFill>
        <p:spPr>
          <a:xfrm>
            <a:off x="2858489" y="3408943"/>
            <a:ext cx="5612925" cy="1060026"/>
          </a:xfrm>
          <a:prstGeom prst="rect">
            <a:avLst/>
          </a:prstGeom>
        </p:spPr>
      </p:pic>
    </p:spTree>
    <p:extLst>
      <p:ext uri="{BB962C8B-B14F-4D97-AF65-F5344CB8AC3E}">
        <p14:creationId xmlns:p14="http://schemas.microsoft.com/office/powerpoint/2010/main" val="2478476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Clustering?</a:t>
            </a:r>
            <a:br>
              <a:rPr lang="en-IN" dirty="0"/>
            </a:br>
            <a:endParaRPr lang="en-IN" dirty="0"/>
          </a:p>
        </p:txBody>
      </p:sp>
      <p:sp>
        <p:nvSpPr>
          <p:cNvPr id="3" name="Content Placeholder 2"/>
          <p:cNvSpPr>
            <a:spLocks noGrp="1"/>
          </p:cNvSpPr>
          <p:nvPr>
            <p:ph idx="1"/>
          </p:nvPr>
        </p:nvSpPr>
        <p:spPr/>
        <p:txBody>
          <a:bodyPr/>
          <a:lstStyle/>
          <a:p>
            <a:r>
              <a:rPr lang="en-US" dirty="0"/>
              <a:t>Cluster analysis is a technique used in data mining and machine learning to group similar objects into clusters. </a:t>
            </a:r>
            <a:endParaRPr lang="en-US" dirty="0" smtClean="0"/>
          </a:p>
          <a:p>
            <a:r>
              <a:rPr lang="en-US" dirty="0" smtClean="0"/>
              <a:t>K-means </a:t>
            </a:r>
            <a:r>
              <a:rPr lang="en-US" dirty="0"/>
              <a:t>clustering is a widely used method for cluster analysis where the aim is to partition a set of objects into K clusters in such a way that the </a:t>
            </a:r>
            <a:r>
              <a:rPr lang="en-US" b="1" dirty="0"/>
              <a:t>sum of the squared distances </a:t>
            </a:r>
            <a:r>
              <a:rPr lang="en-US" dirty="0"/>
              <a:t>between the objects and their assigned cluster </a:t>
            </a:r>
            <a:r>
              <a:rPr lang="en-US" b="1" u="sng" dirty="0">
                <a:solidFill>
                  <a:srgbClr val="FF0000"/>
                </a:solidFill>
              </a:rPr>
              <a:t>mean is minimized</a:t>
            </a:r>
            <a:r>
              <a:rPr lang="en-US" b="1" u="sng" dirty="0" smtClean="0">
                <a:solidFill>
                  <a:srgbClr val="FF0000"/>
                </a:solidFill>
              </a:rPr>
              <a:t>.</a:t>
            </a:r>
          </a:p>
          <a:p>
            <a:endParaRPr lang="en-IN" dirty="0"/>
          </a:p>
        </p:txBody>
      </p:sp>
    </p:spTree>
    <p:extLst>
      <p:ext uri="{BB962C8B-B14F-4D97-AF65-F5344CB8AC3E}">
        <p14:creationId xmlns:p14="http://schemas.microsoft.com/office/powerpoint/2010/main" val="1074814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Step 5: Repeat steps 3 and 4</a:t>
            </a:r>
          </a:p>
          <a:p>
            <a:pPr marL="0" indent="0">
              <a:buNone/>
            </a:pPr>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3541689" y="2605222"/>
            <a:ext cx="4172755" cy="2604164"/>
          </a:xfrm>
          <a:prstGeom prst="rect">
            <a:avLst/>
          </a:prstGeom>
        </p:spPr>
      </p:pic>
    </p:spTree>
    <p:extLst>
      <p:ext uri="{BB962C8B-B14F-4D97-AF65-F5344CB8AC3E}">
        <p14:creationId xmlns:p14="http://schemas.microsoft.com/office/powerpoint/2010/main" val="754209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t>The step of computing the centroid and assigning all the points to the cluster based on their distance from the centroid is a single iteration</a:t>
            </a:r>
            <a:r>
              <a:rPr lang="en-US" dirty="0"/>
              <a:t>. But wait – when should we stop this process? It can’t run till eternity, right?</a:t>
            </a:r>
            <a:endParaRPr lang="en-IN" dirty="0"/>
          </a:p>
        </p:txBody>
      </p:sp>
    </p:spTree>
    <p:extLst>
      <p:ext uri="{BB962C8B-B14F-4D97-AF65-F5344CB8AC3E}">
        <p14:creationId xmlns:p14="http://schemas.microsoft.com/office/powerpoint/2010/main" val="2019727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Criteria for K-Means Clustering</a:t>
            </a:r>
            <a:br>
              <a:rPr lang="en-US" dirty="0"/>
            </a:br>
            <a:endParaRPr lang="en-IN" dirty="0"/>
          </a:p>
        </p:txBody>
      </p:sp>
      <p:sp>
        <p:nvSpPr>
          <p:cNvPr id="3" name="Content Placeholder 2"/>
          <p:cNvSpPr>
            <a:spLocks noGrp="1"/>
          </p:cNvSpPr>
          <p:nvPr>
            <p:ph idx="1"/>
          </p:nvPr>
        </p:nvSpPr>
        <p:spPr/>
        <p:txBody>
          <a:bodyPr/>
          <a:lstStyle/>
          <a:p>
            <a:r>
              <a:rPr lang="en-US" dirty="0" smtClean="0"/>
              <a:t>There </a:t>
            </a:r>
            <a:r>
              <a:rPr lang="en-US" dirty="0"/>
              <a:t>are essentially three stopping criteria that can be adopted to stop the K-means algorithm:</a:t>
            </a:r>
          </a:p>
          <a:p>
            <a:r>
              <a:rPr lang="en-US" dirty="0"/>
              <a:t>Centroids of newly formed clusters do not change</a:t>
            </a:r>
          </a:p>
          <a:p>
            <a:r>
              <a:rPr lang="en-US" dirty="0"/>
              <a:t>Points remain in the same cluster</a:t>
            </a:r>
          </a:p>
          <a:p>
            <a:r>
              <a:rPr lang="en-US" dirty="0"/>
              <a:t>Maximum number of iterations is reached</a:t>
            </a:r>
          </a:p>
          <a:p>
            <a:endParaRPr lang="en-IN" dirty="0"/>
          </a:p>
        </p:txBody>
      </p:sp>
    </p:spTree>
    <p:extLst>
      <p:ext uri="{BB962C8B-B14F-4D97-AF65-F5344CB8AC3E}">
        <p14:creationId xmlns:p14="http://schemas.microsoft.com/office/powerpoint/2010/main" val="79811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and k-means</a:t>
            </a:r>
            <a:endParaRPr lang="en-IN" dirty="0"/>
          </a:p>
        </p:txBody>
      </p:sp>
      <p:sp>
        <p:nvSpPr>
          <p:cNvPr id="3" name="Content Placeholder 2"/>
          <p:cNvSpPr>
            <a:spLocks noGrp="1"/>
          </p:cNvSpPr>
          <p:nvPr>
            <p:ph idx="1"/>
          </p:nvPr>
        </p:nvSpPr>
        <p:spPr/>
        <p:txBody>
          <a:bodyPr/>
          <a:lstStyle/>
          <a:p>
            <a:r>
              <a:rPr lang="en-US" dirty="0"/>
              <a:t>Hierarchical clustering and k-means clustering are two popular techniques in the field of unsupervised learning used for clustering data points into distinct groups. </a:t>
            </a:r>
            <a:endParaRPr lang="en-US" dirty="0" smtClean="0"/>
          </a:p>
          <a:p>
            <a:r>
              <a:rPr lang="en-US" dirty="0" smtClean="0"/>
              <a:t>While </a:t>
            </a:r>
            <a:r>
              <a:rPr lang="en-US" dirty="0"/>
              <a:t>k-means clustering </a:t>
            </a:r>
            <a:r>
              <a:rPr lang="en-US" b="1" dirty="0"/>
              <a:t>divides data into a predefined number of clusters</a:t>
            </a:r>
            <a:r>
              <a:rPr lang="en-US" dirty="0" smtClean="0"/>
              <a:t>,</a:t>
            </a:r>
          </a:p>
          <a:p>
            <a:r>
              <a:rPr lang="en-US" dirty="0" smtClean="0"/>
              <a:t> </a:t>
            </a:r>
            <a:r>
              <a:rPr lang="en-US" dirty="0"/>
              <a:t>hierarchical clustering creates a hierarchical </a:t>
            </a:r>
            <a:r>
              <a:rPr lang="en-US" b="1" dirty="0">
                <a:solidFill>
                  <a:srgbClr val="FF0000"/>
                </a:solidFill>
              </a:rPr>
              <a:t>tree-like structure to represent the relationships between the clusters</a:t>
            </a:r>
            <a:r>
              <a:rPr lang="en-US" dirty="0"/>
              <a:t>.</a:t>
            </a:r>
            <a:endParaRPr lang="en-IN" dirty="0"/>
          </a:p>
        </p:txBody>
      </p:sp>
    </p:spTree>
    <p:extLst>
      <p:ext uri="{BB962C8B-B14F-4D97-AF65-F5344CB8AC3E}">
        <p14:creationId xmlns:p14="http://schemas.microsoft.com/office/powerpoint/2010/main" val="4293825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Let’s try understanding this with a simple example. A bank wants to give credit card offers to its customers. </a:t>
            </a:r>
            <a:r>
              <a:rPr lang="en-US" dirty="0">
                <a:solidFill>
                  <a:srgbClr val="FF0000"/>
                </a:solidFill>
              </a:rPr>
              <a:t>Currently, they look at the details of each customer and, based on this information, decide which offer should be given to which customer.</a:t>
            </a:r>
          </a:p>
          <a:p>
            <a:r>
              <a:rPr lang="en-US" dirty="0">
                <a:solidFill>
                  <a:srgbClr val="00B050"/>
                </a:solidFill>
              </a:rPr>
              <a:t>Now, the bank can potentially have millions of customers. Does it make sense to look at the details of each customer separately and then make a decision</a:t>
            </a:r>
            <a:r>
              <a:rPr lang="en-US" dirty="0" smtClean="0">
                <a:solidFill>
                  <a:srgbClr val="00B050"/>
                </a:solidFill>
              </a:rPr>
              <a:t>?</a:t>
            </a:r>
          </a:p>
          <a:p>
            <a:r>
              <a:rPr lang="en-US" dirty="0" smtClean="0">
                <a:solidFill>
                  <a:srgbClr val="00B050"/>
                </a:solidFill>
              </a:rPr>
              <a:t> </a:t>
            </a:r>
            <a:r>
              <a:rPr lang="en-US" dirty="0">
                <a:solidFill>
                  <a:srgbClr val="00B0F0"/>
                </a:solidFill>
              </a:rPr>
              <a:t>Certainly not! It is a manual process and will take a huge amount of time.</a:t>
            </a:r>
          </a:p>
          <a:p>
            <a:r>
              <a:rPr lang="en-US" dirty="0"/>
              <a:t>So what can the bank do? One option is to segment its customers into different groups. For instance, the bank can group the customers based on </a:t>
            </a:r>
            <a:r>
              <a:rPr lang="en-US" dirty="0">
                <a:solidFill>
                  <a:srgbClr val="FF0000"/>
                </a:solidFill>
              </a:rPr>
              <a:t>their income:</a:t>
            </a:r>
          </a:p>
          <a:p>
            <a:endParaRPr lang="en-IN" dirty="0"/>
          </a:p>
        </p:txBody>
      </p:sp>
    </p:spTree>
    <p:extLst>
      <p:ext uri="{BB962C8B-B14F-4D97-AF65-F5344CB8AC3E}">
        <p14:creationId xmlns:p14="http://schemas.microsoft.com/office/powerpoint/2010/main" val="3835060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 seg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014" y="2161703"/>
            <a:ext cx="7333755" cy="25133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08337" y="5254580"/>
            <a:ext cx="10296601" cy="923330"/>
          </a:xfrm>
          <a:prstGeom prst="rect">
            <a:avLst/>
          </a:prstGeom>
          <a:noFill/>
        </p:spPr>
        <p:txBody>
          <a:bodyPr wrap="none" rtlCol="0">
            <a:spAutoFit/>
          </a:bodyPr>
          <a:lstStyle/>
          <a:p>
            <a:r>
              <a:rPr lang="en-US" dirty="0"/>
              <a:t>Can you see where I’m going with this? The bank can now make three different strategies or offers, </a:t>
            </a:r>
            <a:endParaRPr lang="en-US" dirty="0" smtClean="0"/>
          </a:p>
          <a:p>
            <a:r>
              <a:rPr lang="en-US" dirty="0" smtClean="0"/>
              <a:t>one </a:t>
            </a:r>
            <a:r>
              <a:rPr lang="en-US" dirty="0"/>
              <a:t>for each group. Here, instead of creating different strategies for individual customers, they only have to </a:t>
            </a:r>
            <a:endParaRPr lang="en-US" dirty="0" smtClean="0"/>
          </a:p>
          <a:p>
            <a:r>
              <a:rPr lang="en-US" dirty="0" smtClean="0"/>
              <a:t>make </a:t>
            </a:r>
            <a:r>
              <a:rPr lang="en-US" dirty="0"/>
              <a:t>3 strategies. This will reduce the effort as well as the time.</a:t>
            </a:r>
            <a:endParaRPr lang="en-IN" dirty="0"/>
          </a:p>
        </p:txBody>
      </p:sp>
      <p:sp>
        <p:nvSpPr>
          <p:cNvPr id="3" name="TextBox 2"/>
          <p:cNvSpPr txBox="1"/>
          <p:nvPr/>
        </p:nvSpPr>
        <p:spPr>
          <a:xfrm>
            <a:off x="1210614" y="489397"/>
            <a:ext cx="9464258" cy="646331"/>
          </a:xfrm>
          <a:prstGeom prst="rect">
            <a:avLst/>
          </a:prstGeom>
          <a:noFill/>
        </p:spPr>
        <p:txBody>
          <a:bodyPr wrap="none" rtlCol="0">
            <a:spAutoFit/>
          </a:bodyPr>
          <a:lstStyle/>
          <a:p>
            <a:r>
              <a:rPr lang="en-US" b="1" dirty="0"/>
              <a:t>The groups I have shown </a:t>
            </a:r>
            <a:r>
              <a:rPr lang="en-US" b="1" dirty="0" smtClean="0"/>
              <a:t>below are </a:t>
            </a:r>
            <a:r>
              <a:rPr lang="en-US" b="1" dirty="0"/>
              <a:t>known as clusters, and the process of creating these groups is </a:t>
            </a:r>
            <a:endParaRPr lang="en-US" b="1" dirty="0" smtClean="0"/>
          </a:p>
          <a:p>
            <a:r>
              <a:rPr lang="en-US" b="1" dirty="0" smtClean="0"/>
              <a:t>known </a:t>
            </a:r>
            <a:r>
              <a:rPr lang="en-US" b="1" dirty="0"/>
              <a:t>as clustering</a:t>
            </a:r>
            <a:endParaRPr lang="en-IN" dirty="0"/>
          </a:p>
        </p:txBody>
      </p:sp>
    </p:spTree>
    <p:extLst>
      <p:ext uri="{BB962C8B-B14F-4D97-AF65-F5344CB8AC3E}">
        <p14:creationId xmlns:p14="http://schemas.microsoft.com/office/powerpoint/2010/main" val="4088875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t>Clustering is the process of dividing the entire data into groups (also known as clusters) </a:t>
            </a:r>
            <a:r>
              <a:rPr lang="en-US" i="1" dirty="0">
                <a:solidFill>
                  <a:srgbClr val="FF0000"/>
                </a:solidFill>
              </a:rPr>
              <a:t>based on the patterns in the </a:t>
            </a:r>
            <a:r>
              <a:rPr lang="en-US" i="1" dirty="0" smtClean="0">
                <a:solidFill>
                  <a:srgbClr val="FF0000"/>
                </a:solidFill>
              </a:rPr>
              <a:t>data.</a:t>
            </a:r>
          </a:p>
          <a:p>
            <a:endParaRPr lang="en-US" i="1" dirty="0"/>
          </a:p>
          <a:p>
            <a:endParaRPr lang="en-US" i="1" dirty="0" smtClean="0"/>
          </a:p>
          <a:p>
            <a:r>
              <a:rPr lang="en-US" b="1" dirty="0"/>
              <a:t>In clustering, we do not have a target to predict. We look at the data, </a:t>
            </a:r>
            <a:r>
              <a:rPr lang="en-US" b="1" u="sng" dirty="0"/>
              <a:t>try to club similar observations, and form different groups</a:t>
            </a:r>
            <a:r>
              <a:rPr lang="en-US" b="1" dirty="0"/>
              <a:t>. Hence it is an unsupervised learning problem.</a:t>
            </a:r>
            <a:endParaRPr lang="en-IN" dirty="0"/>
          </a:p>
        </p:txBody>
      </p:sp>
    </p:spTree>
    <p:extLst>
      <p:ext uri="{BB962C8B-B14F-4D97-AF65-F5344CB8AC3E}">
        <p14:creationId xmlns:p14="http://schemas.microsoft.com/office/powerpoint/2010/main" val="2664865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Properties of Clusters</a:t>
            </a:r>
            <a:br>
              <a:rPr lang="en-IN" dirty="0"/>
            </a:b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24501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1825625"/>
            <a:ext cx="10515600" cy="1213789"/>
          </a:xfrm>
        </p:spPr>
        <p:txBody>
          <a:bodyPr>
            <a:normAutofit lnSpcReduction="10000"/>
          </a:bodyPr>
          <a:lstStyle/>
          <a:p>
            <a:r>
              <a:rPr lang="en-US" dirty="0"/>
              <a:t>let’s say the bank only wants to use the income and debt to make the segmentation. They collected the customer data and used a scatter plot to visualize it:</a:t>
            </a:r>
            <a:endParaRPr lang="en-IN" dirty="0"/>
          </a:p>
        </p:txBody>
      </p:sp>
      <p:pic>
        <p:nvPicPr>
          <p:cNvPr id="2050" name="Picture 2" descr="customer segmentation clustering [k-means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713" y="3174351"/>
            <a:ext cx="55054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008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1325</Words>
  <Application>Microsoft Office PowerPoint</Application>
  <PresentationFormat>Widescreen</PresentationFormat>
  <Paragraphs>104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source-serif-pro</vt:lpstr>
      <vt:lpstr>Office Theme</vt:lpstr>
      <vt:lpstr>K-Means Clustering </vt:lpstr>
      <vt:lpstr>Introduction</vt:lpstr>
      <vt:lpstr>What is Clustering? </vt:lpstr>
      <vt:lpstr>Hierarchical clustering and k-means</vt:lpstr>
      <vt:lpstr>Example </vt:lpstr>
      <vt:lpstr>PowerPoint Presentation</vt:lpstr>
      <vt:lpstr>PowerPoint Presentation</vt:lpstr>
      <vt:lpstr>Properties of Clusters </vt:lpstr>
      <vt:lpstr>PowerPoint Presentation</vt:lpstr>
      <vt:lpstr>Segments</vt:lpstr>
      <vt:lpstr>PowerPoint Presentation</vt:lpstr>
      <vt:lpstr>PowerPoint Presentation</vt:lpstr>
      <vt:lpstr>Applications of Clustering in Real-World Scenarios </vt:lpstr>
      <vt:lpstr>Inertia </vt:lpstr>
      <vt:lpstr>Dunn Index </vt:lpstr>
      <vt:lpstr>PowerPoint Presentation</vt:lpstr>
      <vt:lpstr>Silhouette Score </vt:lpstr>
      <vt:lpstr>The K-Means Clustering </vt:lpstr>
      <vt:lpstr>PowerPoint Presentation</vt:lpstr>
      <vt:lpstr>PowerPoint Presentation</vt:lpstr>
      <vt:lpstr>E-step ((Expectation-step))</vt:lpstr>
      <vt:lpstr>PowerPoint Presentation</vt:lpstr>
      <vt:lpstr>PowerPoint Presentation</vt:lpstr>
      <vt:lpstr>And M-step is:</vt:lpstr>
      <vt:lpstr>PowerPoint Presentation</vt:lpstr>
      <vt:lpstr>popularly used similarity measures are</vt:lpstr>
      <vt:lpstr>Cosine distance</vt:lpstr>
      <vt:lpstr>Manhattan distance:</vt:lpstr>
      <vt:lpstr>Minkowski distance:</vt:lpstr>
      <vt:lpstr>PowerPoint Presentation</vt:lpstr>
      <vt:lpstr>PowerPoint Presentation</vt:lpstr>
      <vt:lpstr>Stopping Criteria for K-Means Clustering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 </dc:title>
  <dc:creator>Radhe</dc:creator>
  <cp:lastModifiedBy>Radhe</cp:lastModifiedBy>
  <cp:revision>134</cp:revision>
  <dcterms:created xsi:type="dcterms:W3CDTF">2023-10-26T04:46:42Z</dcterms:created>
  <dcterms:modified xsi:type="dcterms:W3CDTF">2023-11-21T06:26:35Z</dcterms:modified>
</cp:coreProperties>
</file>