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2F5BE31-17AE-41A0-9ADF-A008C319A25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257119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F5BE31-17AE-41A0-9ADF-A008C319A25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230427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F5BE31-17AE-41A0-9ADF-A008C319A25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255473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F5BE31-17AE-41A0-9ADF-A008C319A25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287563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5BE31-17AE-41A0-9ADF-A008C319A253}"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327435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F5BE31-17AE-41A0-9ADF-A008C319A253}"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54423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2F5BE31-17AE-41A0-9ADF-A008C319A253}"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40995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F5BE31-17AE-41A0-9ADF-A008C319A253}"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76908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5BE31-17AE-41A0-9ADF-A008C319A253}" type="datetimeFigureOut">
              <a:rPr lang="en-IN" smtClean="0"/>
              <a:t>22-12-2023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4117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5BE31-17AE-41A0-9ADF-A008C319A253}"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133366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5BE31-17AE-41A0-9ADF-A008C319A253}"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494DB-33F1-42DC-B81A-0A1FF87B59D8}" type="slidenum">
              <a:rPr lang="en-IN" smtClean="0"/>
              <a:t>‹#›</a:t>
            </a:fld>
            <a:endParaRPr lang="en-IN"/>
          </a:p>
        </p:txBody>
      </p:sp>
    </p:spTree>
    <p:extLst>
      <p:ext uri="{BB962C8B-B14F-4D97-AF65-F5344CB8AC3E}">
        <p14:creationId xmlns:p14="http://schemas.microsoft.com/office/powerpoint/2010/main" val="20272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5BE31-17AE-41A0-9ADF-A008C319A253}" type="datetimeFigureOut">
              <a:rPr lang="en-IN" smtClean="0"/>
              <a:t>22-12-2023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494DB-33F1-42DC-B81A-0A1FF87B59D8}" type="slidenum">
              <a:rPr lang="en-IN" smtClean="0"/>
              <a:t>‹#›</a:t>
            </a:fld>
            <a:endParaRPr lang="en-IN"/>
          </a:p>
        </p:txBody>
      </p:sp>
    </p:spTree>
    <p:extLst>
      <p:ext uri="{BB962C8B-B14F-4D97-AF65-F5344CB8AC3E}">
        <p14:creationId xmlns:p14="http://schemas.microsoft.com/office/powerpoint/2010/main" val="361007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What is LSTM?</a:t>
            </a:r>
            <a:br>
              <a:rPr lang="en-IN" dirty="0"/>
            </a:br>
            <a:endParaRPr lang="en-IN" dirty="0"/>
          </a:p>
        </p:txBody>
      </p:sp>
      <p:sp>
        <p:nvSpPr>
          <p:cNvPr id="3" name="Subtitle 2"/>
          <p:cNvSpPr>
            <a:spLocks noGrp="1"/>
          </p:cNvSpPr>
          <p:nvPr>
            <p:ph type="subTitle" idx="1"/>
          </p:nvPr>
        </p:nvSpPr>
        <p:spPr/>
        <p:txBody>
          <a:bodyPr/>
          <a:lstStyle/>
          <a:p>
            <a:r>
              <a:rPr lang="en-US" dirty="0"/>
              <a:t>LSTM (Long Short-Term Memory) is a recurrent neural network (RNN) architecture widely used in Deep Learning. It excels at capturing long-term dependencies, making it ideal for sequence prediction tasks.</a:t>
            </a:r>
            <a:endParaRPr lang="en-IN" dirty="0"/>
          </a:p>
        </p:txBody>
      </p:sp>
    </p:spTree>
    <p:extLst>
      <p:ext uri="{BB962C8B-B14F-4D97-AF65-F5344CB8AC3E}">
        <p14:creationId xmlns:p14="http://schemas.microsoft.com/office/powerpoint/2010/main" val="2289261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LSTM memo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3078" y="2402007"/>
            <a:ext cx="8168846" cy="313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765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It is interesting to note that the cell state carries the information along with all the timestamps.</a:t>
            </a:r>
            <a:endParaRPr lang="en-IN" dirty="0"/>
          </a:p>
        </p:txBody>
      </p:sp>
      <p:pic>
        <p:nvPicPr>
          <p:cNvPr id="4" name="Content Placeholder 3"/>
          <p:cNvPicPr>
            <a:picLocks noGrp="1" noChangeAspect="1"/>
          </p:cNvPicPr>
          <p:nvPr>
            <p:ph idx="1"/>
          </p:nvPr>
        </p:nvPicPr>
        <p:blipFill>
          <a:blip r:embed="rId2"/>
          <a:stretch>
            <a:fillRect/>
          </a:stretch>
        </p:blipFill>
        <p:spPr>
          <a:xfrm>
            <a:off x="3238500" y="2777331"/>
            <a:ext cx="5715000" cy="2447925"/>
          </a:xfrm>
          <a:prstGeom prst="rect">
            <a:avLst/>
          </a:prstGeom>
        </p:spPr>
      </p:pic>
    </p:spTree>
    <p:extLst>
      <p:ext uri="{BB962C8B-B14F-4D97-AF65-F5344CB8AC3E}">
        <p14:creationId xmlns:p14="http://schemas.microsoft.com/office/powerpoint/2010/main" val="1911962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LTSM Working</a:t>
            </a:r>
            <a:br>
              <a:rPr lang="en-IN" dirty="0"/>
            </a:br>
            <a:endParaRPr lang="en-IN" dirty="0"/>
          </a:p>
        </p:txBody>
      </p:sp>
      <p:sp>
        <p:nvSpPr>
          <p:cNvPr id="3" name="Content Placeholder 2"/>
          <p:cNvSpPr>
            <a:spLocks noGrp="1"/>
          </p:cNvSpPr>
          <p:nvPr>
            <p:ph idx="1"/>
          </p:nvPr>
        </p:nvSpPr>
        <p:spPr/>
        <p:txBody>
          <a:bodyPr/>
          <a:lstStyle/>
          <a:p>
            <a:r>
              <a:rPr lang="en-US" dirty="0"/>
              <a:t>Let’s take an example to understand how LSTM works. </a:t>
            </a:r>
            <a:endParaRPr lang="en-US" dirty="0" smtClean="0"/>
          </a:p>
          <a:p>
            <a:r>
              <a:rPr lang="en-US" dirty="0" smtClean="0"/>
              <a:t>Here </a:t>
            </a:r>
            <a:r>
              <a:rPr lang="en-US" dirty="0"/>
              <a:t>we have </a:t>
            </a:r>
            <a:r>
              <a:rPr lang="en-US" b="1" dirty="0"/>
              <a:t>two sentences </a:t>
            </a:r>
            <a:r>
              <a:rPr lang="en-US" dirty="0"/>
              <a:t>separated by a full stop. </a:t>
            </a:r>
            <a:endParaRPr lang="en-US" dirty="0" smtClean="0"/>
          </a:p>
          <a:p>
            <a:endParaRPr lang="en-US" dirty="0"/>
          </a:p>
          <a:p>
            <a:r>
              <a:rPr lang="en-US" dirty="0" smtClean="0"/>
              <a:t>The </a:t>
            </a:r>
            <a:r>
              <a:rPr lang="en-US" dirty="0"/>
              <a:t>first sentence is “Bob is a nice person,” and the second sentence is “Dan, on the Other hand, is evil</a:t>
            </a:r>
            <a:r>
              <a:rPr lang="en-US" dirty="0" smtClean="0"/>
              <a:t>”.</a:t>
            </a:r>
          </a:p>
          <a:p>
            <a:endParaRPr lang="en-US" dirty="0"/>
          </a:p>
          <a:p>
            <a:endParaRPr lang="en-US" dirty="0" smtClean="0"/>
          </a:p>
          <a:p>
            <a:r>
              <a:rPr lang="en-US" dirty="0" smtClean="0"/>
              <a:t> </a:t>
            </a:r>
            <a:r>
              <a:rPr lang="en-US" dirty="0"/>
              <a:t>It is very clear, in the first sentence, we are talking about Bob, and as soon as we encounter the full stop(.), we started talking about Dan.</a:t>
            </a:r>
            <a:endParaRPr lang="en-IN" dirty="0"/>
          </a:p>
        </p:txBody>
      </p:sp>
    </p:spTree>
    <p:extLst>
      <p:ext uri="{BB962C8B-B14F-4D97-AF65-F5344CB8AC3E}">
        <p14:creationId xmlns:p14="http://schemas.microsoft.com/office/powerpoint/2010/main" val="3404680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of Forget Gate</a:t>
            </a:r>
            <a:endParaRPr lang="en-IN" dirty="0"/>
          </a:p>
        </p:txBody>
      </p:sp>
      <p:sp>
        <p:nvSpPr>
          <p:cNvPr id="3" name="Text Placeholder 2"/>
          <p:cNvSpPr>
            <a:spLocks noGrp="1"/>
          </p:cNvSpPr>
          <p:nvPr>
            <p:ph type="body" idx="1"/>
          </p:nvPr>
        </p:nvSpPr>
        <p:spPr/>
        <p:txBody>
          <a:bodyPr>
            <a:normAutofit lnSpcReduction="10000"/>
          </a:bodyPr>
          <a:lstStyle/>
          <a:p>
            <a:r>
              <a:rPr lang="en-US" dirty="0"/>
              <a:t>As we move from the first sentence to the second sentence, our network should realize that we are no more talking about Bob. Now our subject is Dan. Here, the Forget gate of the network allows it to forget about it</a:t>
            </a:r>
            <a:r>
              <a:rPr lang="en-US" dirty="0" smtClean="0"/>
              <a:t>.</a:t>
            </a:r>
          </a:p>
          <a:p>
            <a:r>
              <a:rPr lang="en-US" dirty="0" smtClean="0"/>
              <a:t> </a:t>
            </a:r>
            <a:r>
              <a:rPr lang="en-US" dirty="0"/>
              <a:t>Let’s understand the roles played by these gates in LSTM architecture.</a:t>
            </a:r>
            <a:endParaRPr lang="en-IN" dirty="0"/>
          </a:p>
        </p:txBody>
      </p:sp>
    </p:spTree>
    <p:extLst>
      <p:ext uri="{BB962C8B-B14F-4D97-AF65-F5344CB8AC3E}">
        <p14:creationId xmlns:p14="http://schemas.microsoft.com/office/powerpoint/2010/main" val="2981960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Forget Gate</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In a cell of the LSTM neural network, the first step is to decide whether we should keep the information from the previous time step or forget it. Here is the equation for forget gate</a:t>
            </a:r>
            <a:r>
              <a:rPr lang="en-US" dirty="0" smtClean="0"/>
              <a:t>.</a:t>
            </a:r>
          </a:p>
          <a:p>
            <a:endParaRPr lang="en-US" dirty="0"/>
          </a:p>
          <a:p>
            <a:endParaRPr lang="en-US" dirty="0" smtClean="0"/>
          </a:p>
          <a:p>
            <a:endParaRPr lang="en-US" dirty="0"/>
          </a:p>
          <a:p>
            <a:r>
              <a:rPr lang="en-US" dirty="0"/>
              <a:t>Let’s try to understand the equation, here</a:t>
            </a:r>
          </a:p>
          <a:p>
            <a:r>
              <a:rPr lang="en-US" dirty="0" err="1"/>
              <a:t>Xt</a:t>
            </a:r>
            <a:r>
              <a:rPr lang="en-US" dirty="0"/>
              <a:t>: input to the current timestamp.</a:t>
            </a:r>
          </a:p>
          <a:p>
            <a:r>
              <a:rPr lang="en-US" dirty="0" err="1"/>
              <a:t>Uf</a:t>
            </a:r>
            <a:r>
              <a:rPr lang="en-US" dirty="0"/>
              <a:t>: weight associated with the input</a:t>
            </a:r>
          </a:p>
          <a:p>
            <a:r>
              <a:rPr lang="en-US" dirty="0"/>
              <a:t>Ht-1: The hidden state of the previous timestamp</a:t>
            </a:r>
          </a:p>
          <a:p>
            <a:r>
              <a:rPr lang="en-US" dirty="0" err="1"/>
              <a:t>Wf</a:t>
            </a:r>
            <a:r>
              <a:rPr lang="en-US" dirty="0"/>
              <a:t>: It is the weight matrix associated with the hidden state</a:t>
            </a:r>
          </a:p>
          <a:p>
            <a:endParaRPr lang="en-IN" dirty="0"/>
          </a:p>
        </p:txBody>
      </p:sp>
      <p:pic>
        <p:nvPicPr>
          <p:cNvPr id="3074" name="Picture 2" descr="Forget Gate LST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079" y="2620736"/>
            <a:ext cx="3449684" cy="150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146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Forget Everything / Nothing</a:t>
            </a:r>
            <a:endParaRPr lang="en-IN" dirty="0"/>
          </a:p>
        </p:txBody>
      </p:sp>
      <p:sp>
        <p:nvSpPr>
          <p:cNvPr id="3" name="Content Placeholder 2"/>
          <p:cNvSpPr>
            <a:spLocks noGrp="1"/>
          </p:cNvSpPr>
          <p:nvPr>
            <p:ph idx="1"/>
          </p:nvPr>
        </p:nvSpPr>
        <p:spPr/>
        <p:txBody>
          <a:bodyPr/>
          <a:lstStyle/>
          <a:p>
            <a:r>
              <a:rPr lang="en-US" dirty="0"/>
              <a:t>Later, a sigmoid function is applied to it. That will make </a:t>
            </a:r>
            <a:r>
              <a:rPr lang="en-US" dirty="0" err="1"/>
              <a:t>ft</a:t>
            </a:r>
            <a:r>
              <a:rPr lang="en-US" dirty="0"/>
              <a:t> a number between 0 and 1. </a:t>
            </a:r>
            <a:endParaRPr lang="en-US" dirty="0" smtClean="0"/>
          </a:p>
          <a:p>
            <a:r>
              <a:rPr lang="en-US" dirty="0" smtClean="0"/>
              <a:t>This </a:t>
            </a:r>
            <a:r>
              <a:rPr lang="en-US" dirty="0" err="1"/>
              <a:t>ft</a:t>
            </a:r>
            <a:r>
              <a:rPr lang="en-US" dirty="0"/>
              <a:t> is later multiplied with the cell state of the previous timestamp, as shown below</a:t>
            </a:r>
            <a:r>
              <a:rPr lang="en-US" dirty="0" smtClean="0"/>
              <a:t>.</a:t>
            </a:r>
          </a:p>
          <a:p>
            <a:endParaRPr lang="en-IN" dirty="0"/>
          </a:p>
        </p:txBody>
      </p:sp>
      <p:pic>
        <p:nvPicPr>
          <p:cNvPr id="4098" name="Picture 2" descr="timest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1" y="3667788"/>
            <a:ext cx="8813707" cy="264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Gate</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Let’s take another example.</a:t>
            </a:r>
          </a:p>
          <a:p>
            <a:r>
              <a:rPr lang="en-US" dirty="0"/>
              <a:t>“Bob knows swimming. He told me over the phone that he had served the navy for four long years.”</a:t>
            </a:r>
          </a:p>
          <a:p>
            <a:endParaRPr lang="en-US" dirty="0" smtClean="0"/>
          </a:p>
          <a:p>
            <a:endParaRPr lang="en-US" dirty="0"/>
          </a:p>
          <a:p>
            <a:r>
              <a:rPr lang="en-US" dirty="0"/>
              <a:t>So, in both these sentences, we are talking about Bob. However, both give different kinds of information about Bob. </a:t>
            </a:r>
            <a:endParaRPr lang="en-US" dirty="0" smtClean="0"/>
          </a:p>
          <a:p>
            <a:r>
              <a:rPr lang="en-US" dirty="0" smtClean="0"/>
              <a:t>In </a:t>
            </a:r>
            <a:r>
              <a:rPr lang="en-US" dirty="0"/>
              <a:t>the first sentence, we get the information that he knows swimming. Whereas the second sentence tells, he uses the phone and served in the navy for four years.</a:t>
            </a:r>
            <a:endParaRPr lang="en-IN" dirty="0"/>
          </a:p>
        </p:txBody>
      </p:sp>
    </p:spTree>
    <p:extLst>
      <p:ext uri="{BB962C8B-B14F-4D97-AF65-F5344CB8AC3E}">
        <p14:creationId xmlns:p14="http://schemas.microsoft.com/office/powerpoint/2010/main" val="134302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Now just think about it, based on the context given in the first sentence, which information in the second sentence is critical</a:t>
            </a:r>
            <a:r>
              <a:rPr lang="en-US" dirty="0" smtClean="0"/>
              <a:t>?</a:t>
            </a:r>
          </a:p>
          <a:p>
            <a:r>
              <a:rPr lang="en-US" dirty="0" smtClean="0"/>
              <a:t> </a:t>
            </a:r>
            <a:r>
              <a:rPr lang="en-US" dirty="0"/>
              <a:t>First, he used the phone to tell, or he served in the navy</a:t>
            </a:r>
            <a:r>
              <a:rPr lang="en-US" dirty="0" smtClean="0"/>
              <a:t>.</a:t>
            </a:r>
          </a:p>
          <a:p>
            <a:endParaRPr lang="en-US" dirty="0"/>
          </a:p>
          <a:p>
            <a:r>
              <a:rPr lang="en-US" dirty="0" smtClean="0"/>
              <a:t> </a:t>
            </a:r>
            <a:r>
              <a:rPr lang="en-US" dirty="0"/>
              <a:t>In this context, it doesn’t matter whether he used the phone or any other medium of communication to pass on the information. </a:t>
            </a:r>
            <a:endParaRPr lang="en-US" dirty="0" smtClean="0"/>
          </a:p>
          <a:p>
            <a:endParaRPr lang="en-US" dirty="0"/>
          </a:p>
          <a:p>
            <a:r>
              <a:rPr lang="en-US" dirty="0" smtClean="0"/>
              <a:t>The </a:t>
            </a:r>
            <a:r>
              <a:rPr lang="en-US" dirty="0"/>
              <a:t>fact that he was in </a:t>
            </a:r>
            <a:r>
              <a:rPr lang="en-US" dirty="0">
                <a:solidFill>
                  <a:srgbClr val="FF0000"/>
                </a:solidFill>
              </a:rPr>
              <a:t>the navy is important information</a:t>
            </a:r>
            <a:r>
              <a:rPr lang="en-US" dirty="0"/>
              <a:t>, and this is something </a:t>
            </a:r>
            <a:r>
              <a:rPr lang="en-US" dirty="0">
                <a:solidFill>
                  <a:srgbClr val="FF0000"/>
                </a:solidFill>
              </a:rPr>
              <a:t>we want our model to remember for future computation</a:t>
            </a:r>
            <a:r>
              <a:rPr lang="en-US" dirty="0"/>
              <a:t>. This is the task of the Input gate.</a:t>
            </a:r>
            <a:endParaRPr lang="en-IN" dirty="0"/>
          </a:p>
        </p:txBody>
      </p:sp>
    </p:spTree>
    <p:extLst>
      <p:ext uri="{BB962C8B-B14F-4D97-AF65-F5344CB8AC3E}">
        <p14:creationId xmlns:p14="http://schemas.microsoft.com/office/powerpoint/2010/main" val="3506327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The input gate is used to quantify the importance of the new information carried by the input. Here is the equation of the input </a:t>
            </a:r>
            <a:r>
              <a:rPr lang="en-US" dirty="0" smtClean="0"/>
              <a:t>gate</a:t>
            </a:r>
          </a:p>
          <a:p>
            <a:endParaRPr lang="en-US" dirty="0"/>
          </a:p>
          <a:p>
            <a:endParaRPr lang="en-US" dirty="0" smtClean="0"/>
          </a:p>
          <a:p>
            <a:endParaRPr lang="en-US" dirty="0"/>
          </a:p>
          <a:p>
            <a:r>
              <a:rPr lang="en-US" dirty="0"/>
              <a:t>Here,</a:t>
            </a:r>
          </a:p>
          <a:p>
            <a:r>
              <a:rPr lang="en-US" dirty="0" err="1"/>
              <a:t>Xt</a:t>
            </a:r>
            <a:r>
              <a:rPr lang="en-US" dirty="0"/>
              <a:t>: Input at the current timestamp t</a:t>
            </a:r>
          </a:p>
          <a:p>
            <a:r>
              <a:rPr lang="en-US" dirty="0" err="1"/>
              <a:t>Ui</a:t>
            </a:r>
            <a:r>
              <a:rPr lang="en-US" dirty="0"/>
              <a:t>: weight matrix of input</a:t>
            </a:r>
          </a:p>
          <a:p>
            <a:r>
              <a:rPr lang="en-US" dirty="0"/>
              <a:t>Ht-1: A hidden state at the previous timestamp</a:t>
            </a:r>
          </a:p>
          <a:p>
            <a:r>
              <a:rPr lang="en-US" dirty="0"/>
              <a:t>Wi: Weight matrix of input associated with hidden state</a:t>
            </a:r>
          </a:p>
          <a:p>
            <a:endParaRPr lang="en-IN" dirty="0"/>
          </a:p>
        </p:txBody>
      </p:sp>
      <p:pic>
        <p:nvPicPr>
          <p:cNvPr id="4" name="Picture 3"/>
          <p:cNvPicPr>
            <a:picLocks noChangeAspect="1"/>
          </p:cNvPicPr>
          <p:nvPr/>
        </p:nvPicPr>
        <p:blipFill>
          <a:blip r:embed="rId2"/>
          <a:stretch>
            <a:fillRect/>
          </a:stretch>
        </p:blipFill>
        <p:spPr>
          <a:xfrm>
            <a:off x="3316406" y="2511526"/>
            <a:ext cx="4246658" cy="1923996"/>
          </a:xfrm>
          <a:prstGeom prst="rect">
            <a:avLst/>
          </a:prstGeom>
        </p:spPr>
      </p:pic>
    </p:spTree>
    <p:extLst>
      <p:ext uri="{BB962C8B-B14F-4D97-AF65-F5344CB8AC3E}">
        <p14:creationId xmlns:p14="http://schemas.microsoft.com/office/powerpoint/2010/main" val="2620657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New Information</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Again we have applied the sigmoid function over it. As a result, the value of I at timestamp t will be between 0 and </a:t>
            </a:r>
            <a:r>
              <a:rPr lang="en-US" dirty="0" smtClean="0"/>
              <a:t>1</a:t>
            </a:r>
          </a:p>
          <a:p>
            <a:endParaRPr lang="en-US" dirty="0" smtClean="0"/>
          </a:p>
          <a:p>
            <a:endParaRPr lang="en-US" dirty="0"/>
          </a:p>
          <a:p>
            <a:endParaRPr lang="en-US" dirty="0" smtClean="0"/>
          </a:p>
          <a:p>
            <a:r>
              <a:rPr lang="en-US" dirty="0" smtClean="0"/>
              <a:t>Now </a:t>
            </a:r>
            <a:r>
              <a:rPr lang="en-US" dirty="0"/>
              <a:t>the new information that needed to be passed to the cell state is a function of a hidden state at the previous timestamp t-1 and input x at timestamp t. The activation function here is </a:t>
            </a:r>
            <a:r>
              <a:rPr lang="en-US" dirty="0" err="1"/>
              <a:t>tanh</a:t>
            </a:r>
            <a:r>
              <a:rPr lang="en-US" dirty="0"/>
              <a:t>. </a:t>
            </a:r>
            <a:endParaRPr lang="en-US" dirty="0" smtClean="0"/>
          </a:p>
          <a:p>
            <a:r>
              <a:rPr lang="en-US" dirty="0" smtClean="0"/>
              <a:t>Due </a:t>
            </a:r>
            <a:r>
              <a:rPr lang="en-US" dirty="0"/>
              <a:t>to the </a:t>
            </a:r>
            <a:r>
              <a:rPr lang="en-US" dirty="0" err="1"/>
              <a:t>tanh</a:t>
            </a:r>
            <a:r>
              <a:rPr lang="en-US" dirty="0"/>
              <a:t> function, the value of new information will be between -1 and 1</a:t>
            </a:r>
            <a:r>
              <a:rPr lang="en-US" i="1" u="sng" dirty="0"/>
              <a:t>. If the value of </a:t>
            </a:r>
            <a:r>
              <a:rPr lang="en-US" i="1" u="sng" dirty="0" err="1"/>
              <a:t>Nt</a:t>
            </a:r>
            <a:r>
              <a:rPr lang="en-US" i="1" u="sng" dirty="0"/>
              <a:t> is negative, the information is subtracted from the cell state, and if the value is positive, the information is added to the cell state at the current timestamp.</a:t>
            </a:r>
            <a:endParaRPr lang="en-IN" i="1" u="sng" dirty="0"/>
          </a:p>
        </p:txBody>
      </p:sp>
      <p:pic>
        <p:nvPicPr>
          <p:cNvPr id="4" name="Picture 3"/>
          <p:cNvPicPr>
            <a:picLocks noChangeAspect="1"/>
          </p:cNvPicPr>
          <p:nvPr/>
        </p:nvPicPr>
        <p:blipFill>
          <a:blip r:embed="rId2"/>
          <a:stretch>
            <a:fillRect/>
          </a:stretch>
        </p:blipFill>
        <p:spPr>
          <a:xfrm>
            <a:off x="1907632" y="2941388"/>
            <a:ext cx="8376736" cy="759655"/>
          </a:xfrm>
          <a:prstGeom prst="rect">
            <a:avLst/>
          </a:prstGeom>
        </p:spPr>
      </p:pic>
    </p:spTree>
    <p:extLst>
      <p:ext uri="{BB962C8B-B14F-4D97-AF65-F5344CB8AC3E}">
        <p14:creationId xmlns:p14="http://schemas.microsoft.com/office/powerpoint/2010/main" val="395009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ANN </a:t>
            </a:r>
            <a:r>
              <a:rPr lang="en-US" dirty="0" err="1" smtClean="0"/>
              <a:t>vs</a:t>
            </a:r>
            <a:r>
              <a:rPr lang="en-US" dirty="0" smtClean="0"/>
              <a:t> LSTM</a:t>
            </a:r>
            <a:endParaRPr lang="en-IN" dirty="0"/>
          </a:p>
        </p:txBody>
      </p:sp>
      <p:sp>
        <p:nvSpPr>
          <p:cNvPr id="3" name="Content Placeholder 2"/>
          <p:cNvSpPr>
            <a:spLocks noGrp="1"/>
          </p:cNvSpPr>
          <p:nvPr>
            <p:ph idx="1"/>
          </p:nvPr>
        </p:nvSpPr>
        <p:spPr/>
        <p:txBody>
          <a:bodyPr/>
          <a:lstStyle/>
          <a:p>
            <a:r>
              <a:rPr lang="en-US" dirty="0"/>
              <a:t>Unlike traditional neural networks, LSTM incorporates feedback connections, allowing it to process entire sequences of data, not just individual data points. This makes it highly effective in understanding and predicting patterns in sequential data like time series, text, and speech</a:t>
            </a:r>
            <a:r>
              <a:rPr lang="en-US" dirty="0" smtClean="0"/>
              <a:t>.</a:t>
            </a:r>
          </a:p>
          <a:p>
            <a:endParaRPr lang="en-US" dirty="0"/>
          </a:p>
          <a:p>
            <a:r>
              <a:rPr lang="en-US" dirty="0"/>
              <a:t>LSTM has become a powerful tool in artificial intelligence and deep learning, enabling breakthroughs in various fields by uncovering valuable insights from sequential data.</a:t>
            </a:r>
            <a:endParaRPr lang="en-IN" dirty="0"/>
          </a:p>
        </p:txBody>
      </p:sp>
    </p:spTree>
    <p:extLst>
      <p:ext uri="{BB962C8B-B14F-4D97-AF65-F5344CB8AC3E}">
        <p14:creationId xmlns:p14="http://schemas.microsoft.com/office/powerpoint/2010/main" val="1252573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However, the </a:t>
            </a:r>
            <a:r>
              <a:rPr lang="en-US" dirty="0" err="1"/>
              <a:t>Nt</a:t>
            </a:r>
            <a:r>
              <a:rPr lang="en-US" dirty="0"/>
              <a:t> won’t be added directly to the cell state. Here comes the updated equation</a:t>
            </a:r>
            <a:r>
              <a:rPr lang="en-US" dirty="0" smtClean="0"/>
              <a:t>:</a:t>
            </a:r>
          </a:p>
          <a:p>
            <a:endParaRPr lang="en-US" dirty="0"/>
          </a:p>
          <a:p>
            <a:endParaRPr lang="en-US" dirty="0" smtClean="0"/>
          </a:p>
          <a:p>
            <a:endParaRPr lang="en-US" dirty="0"/>
          </a:p>
          <a:p>
            <a:r>
              <a:rPr lang="en-US" dirty="0"/>
              <a:t>Here, Ct-1 is the cell state at the current timestamp, and the others are the values we have calculated previously.</a:t>
            </a:r>
            <a:endParaRPr lang="en-US" dirty="0" smtClean="0"/>
          </a:p>
          <a:p>
            <a:endParaRPr lang="en-IN" dirty="0"/>
          </a:p>
        </p:txBody>
      </p:sp>
      <p:pic>
        <p:nvPicPr>
          <p:cNvPr id="4" name="Picture 3"/>
          <p:cNvPicPr>
            <a:picLocks noChangeAspect="1"/>
          </p:cNvPicPr>
          <p:nvPr/>
        </p:nvPicPr>
        <p:blipFill>
          <a:blip r:embed="rId2"/>
          <a:stretch>
            <a:fillRect/>
          </a:stretch>
        </p:blipFill>
        <p:spPr>
          <a:xfrm>
            <a:off x="4633912" y="3228975"/>
            <a:ext cx="5128216" cy="701580"/>
          </a:xfrm>
          <a:prstGeom prst="rect">
            <a:avLst/>
          </a:prstGeom>
        </p:spPr>
      </p:pic>
    </p:spTree>
    <p:extLst>
      <p:ext uri="{BB962C8B-B14F-4D97-AF65-F5344CB8AC3E}">
        <p14:creationId xmlns:p14="http://schemas.microsoft.com/office/powerpoint/2010/main" val="2297256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Gate</a:t>
            </a:r>
            <a:br>
              <a:rPr lang="en-IN" dirty="0"/>
            </a:br>
            <a:endParaRPr lang="en-IN" dirty="0"/>
          </a:p>
        </p:txBody>
      </p:sp>
      <p:sp>
        <p:nvSpPr>
          <p:cNvPr id="3" name="Content Placeholder 2"/>
          <p:cNvSpPr>
            <a:spLocks noGrp="1"/>
          </p:cNvSpPr>
          <p:nvPr>
            <p:ph idx="1"/>
          </p:nvPr>
        </p:nvSpPr>
        <p:spPr/>
        <p:txBody>
          <a:bodyPr/>
          <a:lstStyle/>
          <a:p>
            <a:r>
              <a:rPr lang="en-US" dirty="0"/>
              <a:t>Now consider this sentence.</a:t>
            </a:r>
          </a:p>
          <a:p>
            <a:r>
              <a:rPr lang="en-US" dirty="0"/>
              <a:t>“Bob single-handedly fought the enemy and died for his country. For his contributions, brave______.”</a:t>
            </a:r>
          </a:p>
          <a:p>
            <a:endParaRPr lang="en-US" dirty="0" smtClean="0"/>
          </a:p>
          <a:p>
            <a:r>
              <a:rPr lang="en-US" dirty="0"/>
              <a:t>During this task, we have to complete the second sentence. Now, the minute we see the word brave, we know that we are talking about a person. In the sentence, only Bob is brave, we can not say the enemy is brave, or the country is brave. So based on the current expectation, we have to give a relevant word to fill in the blank. That word is our output, and this is the function of our Output gate.</a:t>
            </a:r>
            <a:endParaRPr lang="en-IN" dirty="0"/>
          </a:p>
        </p:txBody>
      </p:sp>
    </p:spTree>
    <p:extLst>
      <p:ext uri="{BB962C8B-B14F-4D97-AF65-F5344CB8AC3E}">
        <p14:creationId xmlns:p14="http://schemas.microsoft.com/office/powerpoint/2010/main" val="3564292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Output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733" y="1447183"/>
            <a:ext cx="2371725" cy="6953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2910954" y="2793170"/>
            <a:ext cx="5715000" cy="2390775"/>
          </a:xfrm>
          <a:prstGeom prst="rect">
            <a:avLst/>
          </a:prstGeom>
        </p:spPr>
      </p:pic>
    </p:spTree>
    <p:extLst>
      <p:ext uri="{BB962C8B-B14F-4D97-AF65-F5344CB8AC3E}">
        <p14:creationId xmlns:p14="http://schemas.microsoft.com/office/powerpoint/2010/main" val="1136233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75496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look at LSTM</a:t>
            </a:r>
            <a:endParaRPr lang="en-IN" dirty="0"/>
          </a:p>
        </p:txBody>
      </p:sp>
      <p:sp>
        <p:nvSpPr>
          <p:cNvPr id="3" name="Text Placeholder 2"/>
          <p:cNvSpPr>
            <a:spLocks noGrp="1"/>
          </p:cNvSpPr>
          <p:nvPr>
            <p:ph type="body" idx="1"/>
          </p:nvPr>
        </p:nvSpPr>
        <p:spPr/>
        <p:txBody>
          <a:bodyPr/>
          <a:lstStyle/>
          <a:p>
            <a:r>
              <a:rPr lang="en-IN" dirty="0"/>
              <a:t>https://youtu.be/Z03f7Wu5a6A</a:t>
            </a:r>
          </a:p>
        </p:txBody>
      </p:sp>
    </p:spTree>
    <p:extLst>
      <p:ext uri="{BB962C8B-B14F-4D97-AF65-F5344CB8AC3E}">
        <p14:creationId xmlns:p14="http://schemas.microsoft.com/office/powerpoint/2010/main" val="1335040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LSTM Architecture</a:t>
            </a:r>
            <a:br>
              <a:rPr lang="en-IN" dirty="0"/>
            </a:br>
            <a:endParaRPr lang="en-IN" dirty="0"/>
          </a:p>
        </p:txBody>
      </p:sp>
      <p:sp>
        <p:nvSpPr>
          <p:cNvPr id="3" name="Content Placeholder 2"/>
          <p:cNvSpPr>
            <a:spLocks noGrp="1"/>
          </p:cNvSpPr>
          <p:nvPr>
            <p:ph idx="1"/>
          </p:nvPr>
        </p:nvSpPr>
        <p:spPr/>
        <p:txBody>
          <a:bodyPr/>
          <a:lstStyle/>
          <a:p>
            <a:r>
              <a:rPr lang="en-US" dirty="0"/>
              <a:t>In the introduction to long short-term memory, we learned that it resolves the vanishing gradient problem faced by RNN, so now, in this section, we will see how it resolves this problem by learning the architecture of the LSTM</a:t>
            </a:r>
            <a:r>
              <a:rPr lang="en-US" dirty="0" smtClean="0"/>
              <a:t>.</a:t>
            </a:r>
          </a:p>
          <a:p>
            <a:endParaRPr lang="en-US" dirty="0" smtClean="0"/>
          </a:p>
          <a:p>
            <a:r>
              <a:rPr lang="en-US" dirty="0" smtClean="0"/>
              <a:t> </a:t>
            </a:r>
            <a:r>
              <a:rPr lang="en-US" dirty="0"/>
              <a:t>At a high level, LSTM works very much like an RNN cell</a:t>
            </a:r>
            <a:r>
              <a:rPr lang="en-US" dirty="0" smtClean="0"/>
              <a:t>.</a:t>
            </a:r>
          </a:p>
          <a:p>
            <a:r>
              <a:rPr lang="en-US" dirty="0" smtClean="0"/>
              <a:t> </a:t>
            </a:r>
            <a:r>
              <a:rPr lang="en-US" dirty="0"/>
              <a:t>Here is the internal functioning of the LSTM network</a:t>
            </a:r>
            <a:r>
              <a:rPr lang="en-US" dirty="0" smtClean="0"/>
              <a:t>.</a:t>
            </a:r>
          </a:p>
          <a:p>
            <a:r>
              <a:rPr lang="en-US" dirty="0" smtClean="0"/>
              <a:t> </a:t>
            </a:r>
            <a:r>
              <a:rPr lang="en-US" dirty="0"/>
              <a:t>The LSTM network architecture consists of three parts, as shown in the image below, and each part performs an individual function.</a:t>
            </a:r>
            <a:endParaRPr lang="en-IN" dirty="0"/>
          </a:p>
        </p:txBody>
      </p:sp>
    </p:spTree>
    <p:extLst>
      <p:ext uri="{BB962C8B-B14F-4D97-AF65-F5344CB8AC3E}">
        <p14:creationId xmlns:p14="http://schemas.microsoft.com/office/powerpoint/2010/main" val="1642994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LSTM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1254" y="2025553"/>
            <a:ext cx="7452246" cy="3204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158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Logic Behind LSTM</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The first part chooses whether the information coming from the previous timestamp is to be remembered or is irrelevant and can be forgotten. </a:t>
            </a:r>
            <a:endParaRPr lang="en-US" dirty="0" smtClean="0"/>
          </a:p>
          <a:p>
            <a:r>
              <a:rPr lang="en-US" dirty="0" smtClean="0"/>
              <a:t>In </a:t>
            </a:r>
            <a:r>
              <a:rPr lang="en-US" dirty="0"/>
              <a:t>the second part, the cell tries to learn new information from the input to this cell</a:t>
            </a:r>
            <a:r>
              <a:rPr lang="en-US" dirty="0" smtClean="0"/>
              <a:t>.</a:t>
            </a:r>
          </a:p>
          <a:p>
            <a:r>
              <a:rPr lang="en-US" dirty="0" smtClean="0"/>
              <a:t> </a:t>
            </a:r>
            <a:r>
              <a:rPr lang="en-US" dirty="0"/>
              <a:t>At last, in the third part, the cell passes the updated information from the current timestamp to the next timestamp</a:t>
            </a:r>
            <a:r>
              <a:rPr lang="en-US" dirty="0" smtClean="0"/>
              <a:t>.</a:t>
            </a:r>
          </a:p>
          <a:p>
            <a:r>
              <a:rPr lang="en-US" dirty="0" smtClean="0"/>
              <a:t> </a:t>
            </a:r>
            <a:r>
              <a:rPr lang="en-US" dirty="0"/>
              <a:t>This one cycle of LSTM is considered a single-time step</a:t>
            </a:r>
            <a:r>
              <a:rPr lang="en-US" dirty="0" smtClean="0"/>
              <a:t>.</a:t>
            </a:r>
          </a:p>
          <a:p>
            <a:endParaRPr lang="en-US" dirty="0"/>
          </a:p>
          <a:p>
            <a:r>
              <a:rPr lang="en-US" dirty="0"/>
              <a:t>These three parts of an LSTM unit are known as gates</a:t>
            </a:r>
            <a:r>
              <a:rPr lang="en-US" dirty="0" smtClean="0"/>
              <a:t>.</a:t>
            </a:r>
          </a:p>
          <a:p>
            <a:endParaRPr lang="en-US" dirty="0" smtClean="0"/>
          </a:p>
          <a:p>
            <a:r>
              <a:rPr lang="en-US" dirty="0" smtClean="0"/>
              <a:t> </a:t>
            </a:r>
            <a:r>
              <a:rPr lang="en-US" dirty="0"/>
              <a:t>They control the flow of information in and out of the memory cell or </a:t>
            </a:r>
            <a:r>
              <a:rPr lang="en-US" dirty="0" err="1"/>
              <a:t>lstm</a:t>
            </a:r>
            <a:r>
              <a:rPr lang="en-US" dirty="0"/>
              <a:t> cell. The first gate is called </a:t>
            </a:r>
            <a:r>
              <a:rPr lang="en-US" b="1" dirty="0"/>
              <a:t>Forget gate, the </a:t>
            </a:r>
            <a:r>
              <a:rPr lang="en-US" dirty="0"/>
              <a:t>second gate is known as </a:t>
            </a:r>
            <a:r>
              <a:rPr lang="en-US" b="1" dirty="0"/>
              <a:t>the Input gate,</a:t>
            </a:r>
            <a:r>
              <a:rPr lang="en-US" dirty="0"/>
              <a:t> and the last one is </a:t>
            </a:r>
            <a:r>
              <a:rPr lang="en-US" b="1" dirty="0"/>
              <a:t>the Output gate</a:t>
            </a:r>
            <a:r>
              <a:rPr lang="en-US" dirty="0" smtClean="0"/>
              <a:t>.</a:t>
            </a:r>
          </a:p>
          <a:p>
            <a:r>
              <a:rPr lang="en-US" dirty="0" smtClean="0"/>
              <a:t> </a:t>
            </a:r>
            <a:r>
              <a:rPr lang="en-US" dirty="0"/>
              <a:t>An LSTM unit that consists of these three gates and a memory cell or </a:t>
            </a:r>
            <a:r>
              <a:rPr lang="en-US" dirty="0" err="1"/>
              <a:t>lstm</a:t>
            </a:r>
            <a:r>
              <a:rPr lang="en-US" dirty="0"/>
              <a:t> cell can be considered as a layer of neurons in traditional </a:t>
            </a:r>
            <a:r>
              <a:rPr lang="en-US" dirty="0" err="1"/>
              <a:t>feedforward</a:t>
            </a:r>
            <a:r>
              <a:rPr lang="en-US" dirty="0"/>
              <a:t> neural network, with each neuron having a hidden layer and a current state.</a:t>
            </a:r>
            <a:endParaRPr lang="en-IN" dirty="0"/>
          </a:p>
        </p:txBody>
      </p:sp>
    </p:spTree>
    <p:extLst>
      <p:ext uri="{BB962C8B-B14F-4D97-AF65-F5344CB8AC3E}">
        <p14:creationId xmlns:p14="http://schemas.microsoft.com/office/powerpoint/2010/main" val="4169578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8500" y="2157412"/>
            <a:ext cx="5715000" cy="2543175"/>
          </a:xfrm>
          <a:prstGeom prst="rect">
            <a:avLst/>
          </a:prstGeom>
        </p:spPr>
      </p:pic>
    </p:spTree>
    <p:extLst>
      <p:ext uri="{BB962C8B-B14F-4D97-AF65-F5344CB8AC3E}">
        <p14:creationId xmlns:p14="http://schemas.microsoft.com/office/powerpoint/2010/main" val="385836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Just like a simple RNN, an LSTM also has a hidden state where H(t-1) represents the hidden state of the previous timestamp and </a:t>
            </a:r>
            <a:r>
              <a:rPr lang="en-US" dirty="0" err="1"/>
              <a:t>Ht</a:t>
            </a:r>
            <a:r>
              <a:rPr lang="en-US" dirty="0"/>
              <a:t> is the hidden state of the current timestamp</a:t>
            </a:r>
            <a:r>
              <a:rPr lang="en-US" dirty="0" smtClean="0"/>
              <a:t>.</a:t>
            </a:r>
          </a:p>
          <a:p>
            <a:endParaRPr lang="en-US" dirty="0"/>
          </a:p>
          <a:p>
            <a:endParaRPr lang="en-US" dirty="0" smtClean="0"/>
          </a:p>
          <a:p>
            <a:r>
              <a:rPr lang="en-US" dirty="0" smtClean="0"/>
              <a:t> </a:t>
            </a:r>
            <a:r>
              <a:rPr lang="en-US" dirty="0"/>
              <a:t>In addition to that, LSTM also has a cell state represented by C(t-1) and C(t) for the previous and current timestamps, </a:t>
            </a:r>
            <a:r>
              <a:rPr lang="en-US" dirty="0" smtClean="0"/>
              <a:t>respectively .</a:t>
            </a:r>
          </a:p>
          <a:p>
            <a:r>
              <a:rPr lang="en-US" dirty="0" smtClean="0"/>
              <a:t>Here </a:t>
            </a:r>
            <a:r>
              <a:rPr lang="en-US" dirty="0"/>
              <a:t>the hidden state is known as Short term memory, and the cell state is known as Long term memory. Refer to the following image</a:t>
            </a:r>
            <a:endParaRPr lang="en-IN" dirty="0"/>
          </a:p>
        </p:txBody>
      </p:sp>
    </p:spTree>
    <p:extLst>
      <p:ext uri="{BB962C8B-B14F-4D97-AF65-F5344CB8AC3E}">
        <p14:creationId xmlns:p14="http://schemas.microsoft.com/office/powerpoint/2010/main" val="3476696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1254</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What is LSTM? </vt:lpstr>
      <vt:lpstr>Traditional ANN vs LSTM</vt:lpstr>
      <vt:lpstr>PowerPoint Presentation</vt:lpstr>
      <vt:lpstr>One look at LSTM</vt:lpstr>
      <vt:lpstr>LSTM Architecture </vt:lpstr>
      <vt:lpstr>PowerPoint Presentation</vt:lpstr>
      <vt:lpstr>The Logic Behind LSTM </vt:lpstr>
      <vt:lpstr>PowerPoint Presentation</vt:lpstr>
      <vt:lpstr>PowerPoint Presentation</vt:lpstr>
      <vt:lpstr>PowerPoint Presentation</vt:lpstr>
      <vt:lpstr>It is interesting to note that the cell state carries the information along with all the timestamps.</vt:lpstr>
      <vt:lpstr>Example of LTSM Working </vt:lpstr>
      <vt:lpstr>Work of Forget Gate</vt:lpstr>
      <vt:lpstr>Forget Gate </vt:lpstr>
      <vt:lpstr>Forget Everything / Nothing</vt:lpstr>
      <vt:lpstr>Input Gate </vt:lpstr>
      <vt:lpstr>PowerPoint Presentation</vt:lpstr>
      <vt:lpstr>PowerPoint Presentation</vt:lpstr>
      <vt:lpstr>New Information </vt:lpstr>
      <vt:lpstr>PowerPoint Presentation</vt:lpstr>
      <vt:lpstr>Output Gate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Radhe</dc:creator>
  <cp:lastModifiedBy>Radhe</cp:lastModifiedBy>
  <cp:revision>89</cp:revision>
  <dcterms:created xsi:type="dcterms:W3CDTF">2023-12-16T05:39:18Z</dcterms:created>
  <dcterms:modified xsi:type="dcterms:W3CDTF">2023-12-22T06:35:26Z</dcterms:modified>
</cp:coreProperties>
</file>