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3" r:id="rId23"/>
    <p:sldId id="277" r:id="rId24"/>
    <p:sldId id="292" r:id="rId25"/>
    <p:sldId id="288" r:id="rId26"/>
    <p:sldId id="289" r:id="rId27"/>
    <p:sldId id="278" r:id="rId28"/>
    <p:sldId id="279" r:id="rId29"/>
    <p:sldId id="280" r:id="rId30"/>
    <p:sldId id="290" r:id="rId31"/>
    <p:sldId id="281" r:id="rId32"/>
    <p:sldId id="282" r:id="rId33"/>
    <p:sldId id="283" r:id="rId34"/>
    <p:sldId id="287" r:id="rId35"/>
    <p:sldId id="284" r:id="rId36"/>
    <p:sldId id="291" r:id="rId37"/>
    <p:sldId id="285" r:id="rId38"/>
    <p:sldId id="28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25AB24-C2FC-49C2-9EF9-F1A0B874A4BC}"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411553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25AB24-C2FC-49C2-9EF9-F1A0B874A4BC}"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1793318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25AB24-C2FC-49C2-9EF9-F1A0B874A4BC}"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387526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25AB24-C2FC-49C2-9EF9-F1A0B874A4BC}"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179768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25AB24-C2FC-49C2-9EF9-F1A0B874A4BC}" type="datetimeFigureOut">
              <a:rPr lang="en-IN" smtClean="0"/>
              <a:t>19-12-2023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223998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25AB24-C2FC-49C2-9EF9-F1A0B874A4BC}"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9705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25AB24-C2FC-49C2-9EF9-F1A0B874A4BC}" type="datetimeFigureOut">
              <a:rPr lang="en-IN" smtClean="0"/>
              <a:t>19-12-2023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410952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25AB24-C2FC-49C2-9EF9-F1A0B874A4BC}" type="datetimeFigureOut">
              <a:rPr lang="en-IN" smtClean="0"/>
              <a:t>19-12-2023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212037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5AB24-C2FC-49C2-9EF9-F1A0B874A4BC}" type="datetimeFigureOut">
              <a:rPr lang="en-IN" smtClean="0"/>
              <a:t>19-12-2023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2703440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5AB24-C2FC-49C2-9EF9-F1A0B874A4BC}"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1407690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25AB24-C2FC-49C2-9EF9-F1A0B874A4BC}" type="datetimeFigureOut">
              <a:rPr lang="en-IN" smtClean="0"/>
              <a:t>19-12-2023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D42951-DF5B-46C7-8848-5BE2BACA3689}" type="slidenum">
              <a:rPr lang="en-IN" smtClean="0"/>
              <a:t>‹#›</a:t>
            </a:fld>
            <a:endParaRPr lang="en-IN"/>
          </a:p>
        </p:txBody>
      </p:sp>
    </p:spTree>
    <p:extLst>
      <p:ext uri="{BB962C8B-B14F-4D97-AF65-F5344CB8AC3E}">
        <p14:creationId xmlns:p14="http://schemas.microsoft.com/office/powerpoint/2010/main" val="204186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25AB24-C2FC-49C2-9EF9-F1A0B874A4BC}" type="datetimeFigureOut">
              <a:rPr lang="en-IN" smtClean="0"/>
              <a:t>19-12-2023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42951-DF5B-46C7-8848-5BE2BACA3689}" type="slidenum">
              <a:rPr lang="en-IN" smtClean="0"/>
              <a:t>‹#›</a:t>
            </a:fld>
            <a:endParaRPr lang="en-IN"/>
          </a:p>
        </p:txBody>
      </p:sp>
    </p:spTree>
    <p:extLst>
      <p:ext uri="{BB962C8B-B14F-4D97-AF65-F5344CB8AC3E}">
        <p14:creationId xmlns:p14="http://schemas.microsoft.com/office/powerpoint/2010/main" val="1522024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What is Convolutional Neural Network?</a:t>
            </a:r>
            <a:r>
              <a:rPr lang="en-US" dirty="0"/>
              <a:t/>
            </a:r>
            <a:br>
              <a:rPr lang="en-US" dirty="0"/>
            </a:br>
            <a:endParaRPr lang="en-IN" dirty="0"/>
          </a:p>
        </p:txBody>
      </p:sp>
      <p:sp>
        <p:nvSpPr>
          <p:cNvPr id="3" name="Subtitle 2"/>
          <p:cNvSpPr>
            <a:spLocks noGrp="1"/>
          </p:cNvSpPr>
          <p:nvPr>
            <p:ph type="subTitle" idx="1"/>
          </p:nvPr>
        </p:nvSpPr>
        <p:spPr/>
        <p:txBody>
          <a:bodyPr>
            <a:normAutofit fontScale="92500" lnSpcReduction="10000"/>
          </a:bodyPr>
          <a:lstStyle/>
          <a:p>
            <a:r>
              <a:rPr lang="en-US" b="1" i="1" dirty="0" smtClean="0"/>
              <a:t>Convolutional Neural Networks also known as CNNs or </a:t>
            </a:r>
            <a:r>
              <a:rPr lang="en-US" b="1" i="1" dirty="0" err="1" smtClean="0"/>
              <a:t>ConvNets</a:t>
            </a:r>
            <a:r>
              <a:rPr lang="en-US" b="1" i="1" dirty="0" smtClean="0"/>
              <a:t>, are a type of feed-forward artificial neural network whose connectivity structure is inspired by the organization of the animal visual cortex</a:t>
            </a:r>
          </a:p>
          <a:p>
            <a:r>
              <a:rPr lang="en-IN" dirty="0"/>
              <a:t>https://www.superdatascience.com/blogs/the-ultimate-guide-to-convolutional-neural-networks-cnn</a:t>
            </a:r>
          </a:p>
        </p:txBody>
      </p:sp>
    </p:spTree>
    <p:extLst>
      <p:ext uri="{BB962C8B-B14F-4D97-AF65-F5344CB8AC3E}">
        <p14:creationId xmlns:p14="http://schemas.microsoft.com/office/powerpoint/2010/main" val="383545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IN" dirty="0"/>
          </a:p>
        </p:txBody>
      </p:sp>
      <p:sp>
        <p:nvSpPr>
          <p:cNvPr id="3" name="Content Placeholder 2"/>
          <p:cNvSpPr>
            <a:spLocks noGrp="1"/>
          </p:cNvSpPr>
          <p:nvPr>
            <p:ph idx="1"/>
          </p:nvPr>
        </p:nvSpPr>
        <p:spPr>
          <a:xfrm>
            <a:off x="838200" y="1825625"/>
            <a:ext cx="10515600" cy="1986521"/>
          </a:xfrm>
        </p:spPr>
        <p:txBody>
          <a:bodyPr>
            <a:normAutofit lnSpcReduction="10000"/>
          </a:bodyPr>
          <a:lstStyle/>
          <a:p>
            <a:r>
              <a:rPr lang="en-US" sz="2000" dirty="0"/>
              <a:t>Padding works by increasing the processing region of a convolutional neural network. </a:t>
            </a:r>
            <a:endParaRPr lang="en-US" sz="2000" dirty="0" smtClean="0"/>
          </a:p>
          <a:p>
            <a:r>
              <a:rPr lang="en-US" sz="2000" dirty="0" smtClean="0"/>
              <a:t>The </a:t>
            </a:r>
            <a:r>
              <a:rPr lang="en-US" sz="2000" dirty="0"/>
              <a:t>kernel is a neural network filter that moves through a picture, scanning each pixel and turning the data into a smaller or bigger format</a:t>
            </a:r>
            <a:r>
              <a:rPr lang="en-US" sz="2000" dirty="0" smtClean="0"/>
              <a:t>.</a:t>
            </a:r>
          </a:p>
          <a:p>
            <a:r>
              <a:rPr lang="en-US" sz="2000" dirty="0" smtClean="0"/>
              <a:t> </a:t>
            </a:r>
            <a:r>
              <a:rPr lang="en-US" sz="2000" dirty="0"/>
              <a:t>Padding is added to the image frame to aid the kernel in processing the image by providing more room for the kernel to cover the image. Adding padding to a CNN-processed image provides for more accurate image analysis.</a:t>
            </a:r>
            <a:endParaRPr lang="en-IN" sz="2000" dirty="0"/>
          </a:p>
        </p:txBody>
      </p:sp>
      <p:pic>
        <p:nvPicPr>
          <p:cNvPr id="3074" name="Picture 2" descr="Padding and Stride | Basics of CN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266" y="4050303"/>
            <a:ext cx="7729468" cy="258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53675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Stride</a:t>
            </a:r>
            <a:endParaRPr lang="en-IN" dirty="0"/>
          </a:p>
        </p:txBody>
      </p:sp>
      <p:sp>
        <p:nvSpPr>
          <p:cNvPr id="3" name="Content Placeholder 2"/>
          <p:cNvSpPr>
            <a:spLocks noGrp="1"/>
          </p:cNvSpPr>
          <p:nvPr>
            <p:ph idx="1"/>
          </p:nvPr>
        </p:nvSpPr>
        <p:spPr/>
        <p:txBody>
          <a:bodyPr>
            <a:normAutofit/>
          </a:bodyPr>
          <a:lstStyle/>
          <a:p>
            <a:r>
              <a:rPr lang="en-US" dirty="0"/>
              <a:t>Stride determines how the filter convolves over the input matrix, i.e. how many pixels shift. When stride is set to 1, the filter moves across one pixel at a time, and when the stride is set to 2, the filter moves across two pixels at a time. The smaller the stride value, the smaller the output, and vice versa.</a:t>
            </a:r>
            <a:endParaRPr lang="en-IN" dirty="0"/>
          </a:p>
        </p:txBody>
      </p:sp>
    </p:spTree>
    <p:extLst>
      <p:ext uri="{BB962C8B-B14F-4D97-AF65-F5344CB8AC3E}">
        <p14:creationId xmlns:p14="http://schemas.microsoft.com/office/powerpoint/2010/main" val="39065367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Pooling</a:t>
            </a:r>
            <a:r>
              <a:rPr lang="en-IN" dirty="0"/>
              <a:t/>
            </a:r>
            <a:br>
              <a:rPr lang="en-IN" dirty="0"/>
            </a:br>
            <a:endParaRPr lang="en-IN" dirty="0"/>
          </a:p>
        </p:txBody>
      </p:sp>
      <p:sp>
        <p:nvSpPr>
          <p:cNvPr id="3" name="Content Placeholder 2"/>
          <p:cNvSpPr>
            <a:spLocks noGrp="1"/>
          </p:cNvSpPr>
          <p:nvPr>
            <p:ph idx="1"/>
          </p:nvPr>
        </p:nvSpPr>
        <p:spPr>
          <a:xfrm>
            <a:off x="838200" y="1786990"/>
            <a:ext cx="10515600" cy="904696"/>
          </a:xfrm>
        </p:spPr>
        <p:txBody>
          <a:bodyPr>
            <a:normAutofit fontScale="85000" lnSpcReduction="20000"/>
          </a:bodyPr>
          <a:lstStyle/>
          <a:p>
            <a:r>
              <a:rPr lang="en-US" dirty="0"/>
              <a:t>Its purpose is to gradually shrink the representation’s spatial size to reduce the number of parameters and computations in the network. The pooling layer treats each feature map separately.</a:t>
            </a:r>
            <a:endParaRPr lang="en-IN" dirty="0"/>
          </a:p>
        </p:txBody>
      </p:sp>
      <p:pic>
        <p:nvPicPr>
          <p:cNvPr id="5" name="Picture 4"/>
          <p:cNvPicPr>
            <a:picLocks noChangeAspect="1"/>
          </p:cNvPicPr>
          <p:nvPr/>
        </p:nvPicPr>
        <p:blipFill>
          <a:blip r:embed="rId2"/>
          <a:stretch>
            <a:fillRect/>
          </a:stretch>
        </p:blipFill>
        <p:spPr>
          <a:xfrm>
            <a:off x="3457575" y="2787988"/>
            <a:ext cx="5276850" cy="3896201"/>
          </a:xfrm>
          <a:prstGeom prst="rect">
            <a:avLst/>
          </a:prstGeom>
        </p:spPr>
      </p:pic>
    </p:spTree>
    <p:extLst>
      <p:ext uri="{BB962C8B-B14F-4D97-AF65-F5344CB8AC3E}">
        <p14:creationId xmlns:p14="http://schemas.microsoft.com/office/powerpoint/2010/main" val="162794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t>The following are some methods for pooling:</a:t>
            </a:r>
          </a:p>
          <a:p>
            <a:r>
              <a:rPr lang="en-US" b="1" i="1" dirty="0"/>
              <a:t>Max-pooling</a:t>
            </a:r>
            <a:r>
              <a:rPr lang="en-US" dirty="0"/>
              <a:t>: It chooses the most significant element from the feature map. The feature map’s significant features are stored in the resulting max-pooled layer. It is the most popular method since it produces the best outcomes.</a:t>
            </a:r>
          </a:p>
          <a:p>
            <a:r>
              <a:rPr lang="en-US" b="1" i="1" dirty="0"/>
              <a:t>Average pooling</a:t>
            </a:r>
            <a:r>
              <a:rPr lang="en-US" dirty="0"/>
              <a:t>: It entails calculating the average for each region of the feature map.</a:t>
            </a:r>
          </a:p>
          <a:p>
            <a:r>
              <a:rPr lang="en-US" dirty="0"/>
              <a:t>Pooling gradually reduces the spatial dimension of the representation to reduce the number of parameters and computations in the network, as well as to prevent </a:t>
            </a:r>
            <a:r>
              <a:rPr lang="en-US" dirty="0" err="1"/>
              <a:t>overfitting</a:t>
            </a:r>
            <a:r>
              <a:rPr lang="en-US" dirty="0"/>
              <a:t>. If there is no pooling, the output has the same resolution as the input.</a:t>
            </a:r>
          </a:p>
        </p:txBody>
      </p:sp>
    </p:spTree>
    <p:extLst>
      <p:ext uri="{BB962C8B-B14F-4D97-AF65-F5344CB8AC3E}">
        <p14:creationId xmlns:p14="http://schemas.microsoft.com/office/powerpoint/2010/main" val="3070566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ReLU</a:t>
            </a:r>
            <a:r>
              <a:rPr lang="en-IN" dirty="0"/>
              <a:t/>
            </a:r>
            <a:br>
              <a:rPr lang="en-IN" dirty="0"/>
            </a:br>
            <a:endParaRPr lang="en-IN" dirty="0"/>
          </a:p>
        </p:txBody>
      </p:sp>
      <p:sp>
        <p:nvSpPr>
          <p:cNvPr id="3" name="Content Placeholder 2"/>
          <p:cNvSpPr>
            <a:spLocks noGrp="1"/>
          </p:cNvSpPr>
          <p:nvPr>
            <p:ph idx="1"/>
          </p:nvPr>
        </p:nvSpPr>
        <p:spPr>
          <a:xfrm>
            <a:off x="838200" y="1825625"/>
            <a:ext cx="10515600" cy="1679575"/>
          </a:xfrm>
        </p:spPr>
        <p:txBody>
          <a:bodyPr>
            <a:normAutofit fontScale="92500" lnSpcReduction="10000"/>
          </a:bodyPr>
          <a:lstStyle/>
          <a:p>
            <a:r>
              <a:rPr lang="en-US" dirty="0"/>
              <a:t>The </a:t>
            </a:r>
            <a:r>
              <a:rPr lang="en-US" b="1" i="1" dirty="0"/>
              <a:t>rectified linear activation function</a:t>
            </a:r>
            <a:r>
              <a:rPr lang="en-US" i="1" dirty="0"/>
              <a:t>, </a:t>
            </a:r>
            <a:r>
              <a:rPr lang="en-US" dirty="0"/>
              <a:t>or </a:t>
            </a:r>
            <a:r>
              <a:rPr lang="en-US" dirty="0" err="1"/>
              <a:t>ReLU</a:t>
            </a:r>
            <a:r>
              <a:rPr lang="en-US" dirty="0"/>
              <a:t> for short, is a piecewise linear function that, if the input is positive, outputs the input directly; else, it outputs zero. Because a model that utilizes it is quicker to train and generally produces higher performance, it has become the default activation function for many types of neural networks.</a:t>
            </a:r>
            <a:endParaRPr lang="en-IN" dirty="0"/>
          </a:p>
        </p:txBody>
      </p:sp>
      <p:pic>
        <p:nvPicPr>
          <p:cNvPr id="4098" name="Picture 2" descr="ReLu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3640137"/>
            <a:ext cx="6248400" cy="2542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43166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US" dirty="0"/>
              <a:t>At the end of CNN, there is a</a:t>
            </a:r>
            <a:r>
              <a:rPr lang="en-US" b="1" i="1" dirty="0"/>
              <a:t> Fully connected</a:t>
            </a:r>
            <a:r>
              <a:rPr lang="en-US" dirty="0"/>
              <a:t> layer of neurons. As in conventional Neural Networks, neurons in a fully connected layer have full connections to all activations in the previous layer and work similarly. </a:t>
            </a:r>
            <a:endParaRPr lang="en-US" dirty="0" smtClean="0"/>
          </a:p>
          <a:p>
            <a:r>
              <a:rPr lang="en-US" dirty="0" smtClean="0"/>
              <a:t>After </a:t>
            </a:r>
            <a:r>
              <a:rPr lang="en-US" dirty="0"/>
              <a:t>training, the feature vector from the fully connected layer is used to classify images into distinct categories. </a:t>
            </a:r>
            <a:endParaRPr lang="en-US" dirty="0" smtClean="0"/>
          </a:p>
          <a:p>
            <a:r>
              <a:rPr lang="en-US" dirty="0" smtClean="0"/>
              <a:t>Every </a:t>
            </a:r>
            <a:r>
              <a:rPr lang="en-US" dirty="0"/>
              <a:t>activation unit in the next layer is coupled to all of the inputs from this layer. </a:t>
            </a:r>
            <a:endParaRPr lang="en-US" dirty="0" smtClean="0"/>
          </a:p>
          <a:p>
            <a:r>
              <a:rPr lang="en-US" dirty="0" err="1" smtClean="0"/>
              <a:t>Overfitting</a:t>
            </a:r>
            <a:r>
              <a:rPr lang="en-US" dirty="0" smtClean="0"/>
              <a:t> </a:t>
            </a:r>
            <a:r>
              <a:rPr lang="en-US" dirty="0"/>
              <a:t>occurs because all of the parameters are occupied in the fully-connected layer. </a:t>
            </a:r>
            <a:endParaRPr lang="en-US" dirty="0" smtClean="0"/>
          </a:p>
          <a:p>
            <a:r>
              <a:rPr lang="en-US" dirty="0" err="1" smtClean="0"/>
              <a:t>Overfitting</a:t>
            </a:r>
            <a:r>
              <a:rPr lang="en-US" dirty="0" smtClean="0"/>
              <a:t> </a:t>
            </a:r>
            <a:r>
              <a:rPr lang="en-US" dirty="0"/>
              <a:t>can be reduced using a variety of strategies, including dropout.</a:t>
            </a:r>
            <a:endParaRPr lang="en-IN" dirty="0"/>
          </a:p>
        </p:txBody>
      </p:sp>
    </p:spTree>
    <p:extLst>
      <p:ext uri="{BB962C8B-B14F-4D97-AF65-F5344CB8AC3E}">
        <p14:creationId xmlns:p14="http://schemas.microsoft.com/office/powerpoint/2010/main" val="439586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i="1" dirty="0"/>
              <a:t>Soft-max</a:t>
            </a:r>
            <a:r>
              <a:rPr lang="en-US" dirty="0"/>
              <a:t> is an activation layer that is typically applied to the network’s last layer, which serves as a classifier. This layer is responsible for categorizing provided input into distinct types. A network’s non-normalized output is mapped to a probability distribution using the </a:t>
            </a:r>
            <a:r>
              <a:rPr lang="en-US" dirty="0" err="1"/>
              <a:t>softmax</a:t>
            </a:r>
            <a:r>
              <a:rPr lang="en-US" dirty="0"/>
              <a:t> function.</a:t>
            </a:r>
            <a:endParaRPr lang="en-IN" dirty="0"/>
          </a:p>
        </p:txBody>
      </p:sp>
    </p:spTree>
    <p:extLst>
      <p:ext uri="{BB962C8B-B14F-4D97-AF65-F5344CB8AC3E}">
        <p14:creationId xmlns:p14="http://schemas.microsoft.com/office/powerpoint/2010/main" val="1246292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from </a:t>
            </a:r>
            <a:r>
              <a:rPr lang="en-IN" dirty="0" err="1"/>
              <a:t>tensorflow.keras.models</a:t>
            </a:r>
            <a:r>
              <a:rPr lang="en-IN" dirty="0"/>
              <a:t> import Sequential</a:t>
            </a:r>
          </a:p>
          <a:p>
            <a:r>
              <a:rPr lang="en-IN" dirty="0"/>
              <a:t>from </a:t>
            </a:r>
            <a:r>
              <a:rPr lang="en-IN" dirty="0" err="1"/>
              <a:t>tensorflow.keras.layers</a:t>
            </a:r>
            <a:r>
              <a:rPr lang="en-IN" dirty="0"/>
              <a:t> import Conv2D, MaxPooling2D, Flatten, Dense</a:t>
            </a:r>
          </a:p>
          <a:p>
            <a:endParaRPr lang="en-IN" dirty="0"/>
          </a:p>
          <a:p>
            <a:r>
              <a:rPr lang="en-IN" dirty="0"/>
              <a:t># Load and pre-process data</a:t>
            </a:r>
          </a:p>
          <a:p>
            <a:r>
              <a:rPr lang="en-IN" dirty="0"/>
              <a:t># ...</a:t>
            </a:r>
          </a:p>
          <a:p>
            <a:endParaRPr lang="en-IN" dirty="0"/>
          </a:p>
          <a:p>
            <a:r>
              <a:rPr lang="en-IN" dirty="0"/>
              <a:t># Define the CNN model</a:t>
            </a:r>
          </a:p>
          <a:p>
            <a:r>
              <a:rPr lang="en-IN" dirty="0"/>
              <a:t>model = Sequential()</a:t>
            </a:r>
          </a:p>
          <a:p>
            <a:endParaRPr lang="en-IN" dirty="0"/>
          </a:p>
          <a:p>
            <a:r>
              <a:rPr lang="en-IN" dirty="0"/>
              <a:t># Convolutional layer with 32 filters and kernel size 3x3</a:t>
            </a:r>
          </a:p>
          <a:p>
            <a:r>
              <a:rPr lang="en-IN" dirty="0" err="1"/>
              <a:t>model.add</a:t>
            </a:r>
            <a:r>
              <a:rPr lang="en-IN" dirty="0"/>
              <a:t>(Conv2D(32, (3, 3), activation="</a:t>
            </a:r>
            <a:r>
              <a:rPr lang="en-IN" dirty="0" err="1"/>
              <a:t>relu</a:t>
            </a:r>
            <a:r>
              <a:rPr lang="en-IN" dirty="0"/>
              <a:t>", </a:t>
            </a:r>
            <a:r>
              <a:rPr lang="en-IN" dirty="0" err="1"/>
              <a:t>input_shape</a:t>
            </a:r>
            <a:r>
              <a:rPr lang="en-IN" dirty="0"/>
              <a:t>=(</a:t>
            </a:r>
            <a:r>
              <a:rPr lang="en-IN" dirty="0" err="1"/>
              <a:t>image_height</a:t>
            </a:r>
            <a:r>
              <a:rPr lang="en-IN" dirty="0"/>
              <a:t>, </a:t>
            </a:r>
            <a:r>
              <a:rPr lang="en-IN" dirty="0" err="1"/>
              <a:t>image_width</a:t>
            </a:r>
            <a:r>
              <a:rPr lang="en-IN" dirty="0"/>
              <a:t>, channels)))</a:t>
            </a:r>
          </a:p>
          <a:p>
            <a:endParaRPr lang="en-IN" dirty="0"/>
          </a:p>
          <a:p>
            <a:endParaRPr lang="en-IN" dirty="0"/>
          </a:p>
        </p:txBody>
      </p:sp>
    </p:spTree>
    <p:extLst>
      <p:ext uri="{BB962C8B-B14F-4D97-AF65-F5344CB8AC3E}">
        <p14:creationId xmlns:p14="http://schemas.microsoft.com/office/powerpoint/2010/main" val="2401120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 Max pooling layer with pool size 2x2</a:t>
            </a:r>
          </a:p>
          <a:p>
            <a:r>
              <a:rPr lang="en-IN" dirty="0" err="1"/>
              <a:t>model.add</a:t>
            </a:r>
            <a:r>
              <a:rPr lang="en-IN" dirty="0"/>
              <a:t>(MaxPooling2D(</a:t>
            </a:r>
            <a:r>
              <a:rPr lang="en-IN" dirty="0" err="1"/>
              <a:t>pool_size</a:t>
            </a:r>
            <a:r>
              <a:rPr lang="en-IN" dirty="0"/>
              <a:t>=(2, 2)))</a:t>
            </a:r>
          </a:p>
          <a:p>
            <a:endParaRPr lang="en-IN" dirty="0"/>
          </a:p>
          <a:p>
            <a:r>
              <a:rPr lang="en-IN" dirty="0"/>
              <a:t># Add another convolutional layer with 64 filters and kernel size 3x3</a:t>
            </a:r>
          </a:p>
          <a:p>
            <a:r>
              <a:rPr lang="en-IN" dirty="0" err="1"/>
              <a:t>model.add</a:t>
            </a:r>
            <a:r>
              <a:rPr lang="en-IN" dirty="0"/>
              <a:t>(Conv2D(64, (3, 3), activation="</a:t>
            </a:r>
            <a:r>
              <a:rPr lang="en-IN" dirty="0" err="1"/>
              <a:t>relu</a:t>
            </a:r>
            <a:r>
              <a:rPr lang="en-IN" dirty="0"/>
              <a:t>"))</a:t>
            </a:r>
          </a:p>
          <a:p>
            <a:endParaRPr lang="en-IN" dirty="0"/>
          </a:p>
          <a:p>
            <a:r>
              <a:rPr lang="en-IN" dirty="0"/>
              <a:t># Max pooling again</a:t>
            </a:r>
          </a:p>
          <a:p>
            <a:r>
              <a:rPr lang="en-IN" dirty="0" err="1"/>
              <a:t>model.add</a:t>
            </a:r>
            <a:r>
              <a:rPr lang="en-IN" dirty="0"/>
              <a:t>(MaxPooling2D(</a:t>
            </a:r>
            <a:r>
              <a:rPr lang="en-IN" dirty="0" err="1"/>
              <a:t>pool_size</a:t>
            </a:r>
            <a:r>
              <a:rPr lang="en-IN" dirty="0"/>
              <a:t>=(2, 2)))</a:t>
            </a:r>
          </a:p>
          <a:p>
            <a:endParaRPr lang="en-IN" dirty="0"/>
          </a:p>
          <a:p>
            <a:r>
              <a:rPr lang="en-IN" dirty="0"/>
              <a:t># Flatten extracted features</a:t>
            </a:r>
          </a:p>
          <a:p>
            <a:r>
              <a:rPr lang="en-IN" dirty="0" err="1"/>
              <a:t>model.add</a:t>
            </a:r>
            <a:r>
              <a:rPr lang="en-IN" dirty="0"/>
              <a:t>(Flatten())</a:t>
            </a:r>
          </a:p>
          <a:p>
            <a:endParaRPr lang="en-IN" dirty="0"/>
          </a:p>
        </p:txBody>
      </p:sp>
    </p:spTree>
    <p:extLst>
      <p:ext uri="{BB962C8B-B14F-4D97-AF65-F5344CB8AC3E}">
        <p14:creationId xmlns:p14="http://schemas.microsoft.com/office/powerpoint/2010/main" val="113684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dirty="0"/>
              <a:t># Dense layer with 128 neurons</a:t>
            </a:r>
          </a:p>
          <a:p>
            <a:r>
              <a:rPr lang="en-IN" dirty="0" err="1"/>
              <a:t>model.add</a:t>
            </a:r>
            <a:r>
              <a:rPr lang="en-IN" dirty="0"/>
              <a:t>(Dense(128, activation="</a:t>
            </a:r>
            <a:r>
              <a:rPr lang="en-IN" dirty="0" err="1"/>
              <a:t>relu</a:t>
            </a:r>
            <a:r>
              <a:rPr lang="en-IN" dirty="0"/>
              <a:t>"))</a:t>
            </a:r>
          </a:p>
          <a:p>
            <a:endParaRPr lang="en-IN" dirty="0"/>
          </a:p>
          <a:p>
            <a:r>
              <a:rPr lang="en-IN" dirty="0"/>
              <a:t># Output layer with 10 neurons for 10 classes</a:t>
            </a:r>
          </a:p>
          <a:p>
            <a:r>
              <a:rPr lang="en-IN" dirty="0" err="1"/>
              <a:t>model.add</a:t>
            </a:r>
            <a:r>
              <a:rPr lang="en-IN" dirty="0"/>
              <a:t>(Dense(10, activation="</a:t>
            </a:r>
            <a:r>
              <a:rPr lang="en-IN" dirty="0" err="1"/>
              <a:t>softmax</a:t>
            </a:r>
            <a:r>
              <a:rPr lang="en-IN" dirty="0"/>
              <a:t>"))</a:t>
            </a:r>
          </a:p>
          <a:p>
            <a:endParaRPr lang="en-IN" dirty="0"/>
          </a:p>
          <a:p>
            <a:r>
              <a:rPr lang="en-IN" dirty="0"/>
              <a:t># Compile the model</a:t>
            </a:r>
          </a:p>
          <a:p>
            <a:r>
              <a:rPr lang="en-IN" dirty="0" err="1"/>
              <a:t>model.compile</a:t>
            </a:r>
            <a:r>
              <a:rPr lang="en-IN" dirty="0"/>
              <a:t>(loss="</a:t>
            </a:r>
            <a:r>
              <a:rPr lang="en-IN" dirty="0" err="1"/>
              <a:t>categorical_crossentropy</a:t>
            </a:r>
            <a:r>
              <a:rPr lang="en-IN" dirty="0"/>
              <a:t>", optimizer="</a:t>
            </a:r>
            <a:r>
              <a:rPr lang="en-IN" dirty="0" err="1"/>
              <a:t>adam</a:t>
            </a:r>
            <a:r>
              <a:rPr lang="en-IN" dirty="0"/>
              <a:t>", metrics=["accuracy"])</a:t>
            </a:r>
          </a:p>
          <a:p>
            <a:endParaRPr lang="en-IN" dirty="0"/>
          </a:p>
          <a:p>
            <a:r>
              <a:rPr lang="en-IN" dirty="0"/>
              <a:t># Train the model</a:t>
            </a:r>
          </a:p>
          <a:p>
            <a:r>
              <a:rPr lang="en-IN" dirty="0" err="1"/>
              <a:t>model.fit</a:t>
            </a:r>
            <a:r>
              <a:rPr lang="en-IN" dirty="0"/>
              <a:t>(</a:t>
            </a:r>
            <a:r>
              <a:rPr lang="en-IN" dirty="0" err="1"/>
              <a:t>train_images</a:t>
            </a:r>
            <a:r>
              <a:rPr lang="en-IN" dirty="0"/>
              <a:t>, </a:t>
            </a:r>
            <a:r>
              <a:rPr lang="en-IN" dirty="0" err="1"/>
              <a:t>train_labels</a:t>
            </a:r>
            <a:r>
              <a:rPr lang="en-IN" dirty="0"/>
              <a:t>, epochs=10, </a:t>
            </a:r>
            <a:r>
              <a:rPr lang="en-IN" dirty="0" err="1"/>
              <a:t>validation_data</a:t>
            </a:r>
            <a:r>
              <a:rPr lang="en-IN" dirty="0"/>
              <a:t>=(</a:t>
            </a:r>
            <a:r>
              <a:rPr lang="en-IN" dirty="0" err="1"/>
              <a:t>val_images</a:t>
            </a:r>
            <a:r>
              <a:rPr lang="en-IN" dirty="0"/>
              <a:t>, </a:t>
            </a:r>
            <a:r>
              <a:rPr lang="en-IN" dirty="0" err="1"/>
              <a:t>val_labels</a:t>
            </a:r>
            <a:r>
              <a:rPr lang="en-IN" dirty="0"/>
              <a:t>))</a:t>
            </a:r>
          </a:p>
          <a:p>
            <a:endParaRPr lang="en-IN" dirty="0"/>
          </a:p>
        </p:txBody>
      </p:sp>
    </p:spTree>
    <p:extLst>
      <p:ext uri="{BB962C8B-B14F-4D97-AF65-F5344CB8AC3E}">
        <p14:creationId xmlns:p14="http://schemas.microsoft.com/office/powerpoint/2010/main" val="357593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CNN</a:t>
            </a:r>
            <a:endParaRPr lang="en-IN" dirty="0"/>
          </a:p>
        </p:txBody>
      </p:sp>
      <p:sp>
        <p:nvSpPr>
          <p:cNvPr id="3" name="Content Placeholder 2"/>
          <p:cNvSpPr>
            <a:spLocks noGrp="1"/>
          </p:cNvSpPr>
          <p:nvPr>
            <p:ph idx="1"/>
          </p:nvPr>
        </p:nvSpPr>
        <p:spPr/>
        <p:txBody>
          <a:bodyPr>
            <a:normAutofit fontScale="92500" lnSpcReduction="10000"/>
          </a:bodyPr>
          <a:lstStyle/>
          <a:p>
            <a:r>
              <a:rPr lang="en-US" b="1" i="1" dirty="0"/>
              <a:t> </a:t>
            </a:r>
            <a:r>
              <a:rPr lang="en-US" dirty="0"/>
              <a:t>Small clusters of cells in the visual cortex are sensitive to certain areas of the visual field. Individual neuronal cells in the brain respond or fire only when certain orientations of edges are present</a:t>
            </a:r>
            <a:r>
              <a:rPr lang="en-US" dirty="0" smtClean="0"/>
              <a:t>.</a:t>
            </a:r>
          </a:p>
          <a:p>
            <a:r>
              <a:rPr lang="en-US" dirty="0" smtClean="0"/>
              <a:t> </a:t>
            </a:r>
            <a:r>
              <a:rPr lang="en-US" dirty="0"/>
              <a:t>Some neurons activate when shown vertical edges, while others fire when shown horizontal or diagonal edges. </a:t>
            </a:r>
            <a:endParaRPr lang="en-US" dirty="0" smtClean="0"/>
          </a:p>
          <a:p>
            <a:r>
              <a:rPr lang="en-US" dirty="0" smtClean="0"/>
              <a:t>A </a:t>
            </a:r>
            <a:r>
              <a:rPr lang="en-US" dirty="0"/>
              <a:t>convolutional neural network is a type of artificial neural network used in deep learning to evaluate visual information. </a:t>
            </a:r>
            <a:endParaRPr lang="en-US" dirty="0" smtClean="0"/>
          </a:p>
          <a:p>
            <a:r>
              <a:rPr lang="en-US" dirty="0" smtClean="0"/>
              <a:t>These </a:t>
            </a:r>
            <a:r>
              <a:rPr lang="en-US" dirty="0"/>
              <a:t>networks can handle a wide range of tasks involving images, sounds, texts, videos, and other media</a:t>
            </a:r>
            <a:r>
              <a:rPr lang="en-US" dirty="0" smtClean="0"/>
              <a:t>.</a:t>
            </a:r>
          </a:p>
          <a:p>
            <a:r>
              <a:rPr lang="en-US" b="1" dirty="0" smtClean="0">
                <a:solidFill>
                  <a:srgbClr val="FF0000"/>
                </a:solidFill>
              </a:rPr>
              <a:t> </a:t>
            </a:r>
            <a:r>
              <a:rPr lang="en-US" b="1" dirty="0">
                <a:solidFill>
                  <a:srgbClr val="FF0000"/>
                </a:solidFill>
              </a:rPr>
              <a:t>Professor </a:t>
            </a:r>
            <a:r>
              <a:rPr lang="en-US" b="1" dirty="0" err="1">
                <a:solidFill>
                  <a:srgbClr val="FF0000"/>
                </a:solidFill>
              </a:rPr>
              <a:t>Yann</a:t>
            </a:r>
            <a:r>
              <a:rPr lang="en-US" b="1" dirty="0">
                <a:solidFill>
                  <a:srgbClr val="FF0000"/>
                </a:solidFill>
              </a:rPr>
              <a:t> </a:t>
            </a:r>
            <a:r>
              <a:rPr lang="en-US" b="1" dirty="0" err="1">
                <a:solidFill>
                  <a:srgbClr val="FF0000"/>
                </a:solidFill>
              </a:rPr>
              <a:t>LeCunn</a:t>
            </a:r>
            <a:r>
              <a:rPr lang="en-US" b="1" dirty="0">
                <a:solidFill>
                  <a:srgbClr val="FF0000"/>
                </a:solidFill>
              </a:rPr>
              <a:t> of Bell Labs created the first successful convolution networks in the late 1990s.</a:t>
            </a:r>
            <a:endParaRPr lang="en-IN" b="1" dirty="0">
              <a:solidFill>
                <a:srgbClr val="FF0000"/>
              </a:solidFill>
            </a:endParaRPr>
          </a:p>
        </p:txBody>
      </p:sp>
    </p:spTree>
    <p:extLst>
      <p:ext uri="{BB962C8B-B14F-4D97-AF65-F5344CB8AC3E}">
        <p14:creationId xmlns:p14="http://schemas.microsoft.com/office/powerpoint/2010/main" val="11892786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 Evaluate model performance on test data</a:t>
            </a:r>
          </a:p>
          <a:p>
            <a:r>
              <a:rPr lang="en-IN" dirty="0"/>
              <a:t>loss, accuracy = </a:t>
            </a:r>
            <a:r>
              <a:rPr lang="en-IN" dirty="0" err="1"/>
              <a:t>model.evaluate</a:t>
            </a:r>
            <a:r>
              <a:rPr lang="en-IN" dirty="0"/>
              <a:t>(</a:t>
            </a:r>
            <a:r>
              <a:rPr lang="en-IN" dirty="0" err="1"/>
              <a:t>test_images</a:t>
            </a:r>
            <a:r>
              <a:rPr lang="en-IN" dirty="0"/>
              <a:t>, </a:t>
            </a:r>
            <a:r>
              <a:rPr lang="en-IN" dirty="0" err="1"/>
              <a:t>test_labels</a:t>
            </a:r>
            <a:r>
              <a:rPr lang="en-IN" dirty="0"/>
              <a:t>)</a:t>
            </a:r>
          </a:p>
          <a:p>
            <a:r>
              <a:rPr lang="en-IN" dirty="0"/>
              <a:t>print("Test loss:", loss)</a:t>
            </a:r>
          </a:p>
          <a:p>
            <a:r>
              <a:rPr lang="en-IN" dirty="0"/>
              <a:t>print("Test accuracy:", accuracy)</a:t>
            </a:r>
          </a:p>
          <a:p>
            <a:endParaRPr lang="en-IN" dirty="0"/>
          </a:p>
        </p:txBody>
      </p:sp>
    </p:spTree>
    <p:extLst>
      <p:ext uri="{BB962C8B-B14F-4D97-AF65-F5344CB8AC3E}">
        <p14:creationId xmlns:p14="http://schemas.microsoft.com/office/powerpoint/2010/main" val="3855300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r>
              <a:rPr lang="en-US" dirty="0"/>
              <a:t>What are recurrent neural networks?</a:t>
            </a:r>
            <a:endParaRPr lang="en-IN" dirty="0"/>
          </a:p>
        </p:txBody>
      </p:sp>
      <p:sp>
        <p:nvSpPr>
          <p:cNvPr id="3" name="Content Placeholder 2"/>
          <p:cNvSpPr>
            <a:spLocks noGrp="1"/>
          </p:cNvSpPr>
          <p:nvPr>
            <p:ph idx="1"/>
          </p:nvPr>
        </p:nvSpPr>
        <p:spPr/>
        <p:style>
          <a:lnRef idx="2">
            <a:schemeClr val="accent3"/>
          </a:lnRef>
          <a:fillRef idx="1">
            <a:schemeClr val="lt1"/>
          </a:fillRef>
          <a:effectRef idx="0">
            <a:schemeClr val="accent3"/>
          </a:effectRef>
          <a:fontRef idx="minor">
            <a:schemeClr val="dk1"/>
          </a:fontRef>
        </p:style>
        <p:txBody>
          <a:bodyPr/>
          <a:lstStyle/>
          <a:p>
            <a:r>
              <a:rPr lang="en-US" dirty="0"/>
              <a:t>A recurrent neural network (RNN) is a type of artificial neural network which uses sequential data or time series data. </a:t>
            </a:r>
            <a:endParaRPr lang="en-US" dirty="0" smtClean="0"/>
          </a:p>
          <a:p>
            <a:r>
              <a:rPr lang="en-US" dirty="0" smtClean="0"/>
              <a:t>These </a:t>
            </a:r>
            <a:r>
              <a:rPr lang="en-US" dirty="0"/>
              <a:t>deep learning algorithms are commonly used for ordinal or temporal problems, such as language translation, natural language processing (</a:t>
            </a:r>
            <a:r>
              <a:rPr lang="en-US" dirty="0" err="1"/>
              <a:t>nlp</a:t>
            </a:r>
            <a:r>
              <a:rPr lang="en-US" dirty="0"/>
              <a:t>), speech recognition, and image captioning; they are incorporated into popular applications such as </a:t>
            </a:r>
            <a:r>
              <a:rPr lang="en-US" dirty="0" err="1"/>
              <a:t>Siri</a:t>
            </a:r>
            <a:r>
              <a:rPr lang="en-US" dirty="0"/>
              <a:t>, voice search, and Google Translate</a:t>
            </a:r>
            <a:r>
              <a:rPr lang="en-US" dirty="0" smtClean="0"/>
              <a:t>.</a:t>
            </a:r>
          </a:p>
          <a:p>
            <a:r>
              <a:rPr lang="en-US" dirty="0" smtClean="0"/>
              <a:t> </a:t>
            </a:r>
            <a:r>
              <a:rPr lang="en-US" dirty="0"/>
              <a:t>Like </a:t>
            </a:r>
            <a:r>
              <a:rPr lang="en-US" dirty="0" err="1"/>
              <a:t>feedforward</a:t>
            </a:r>
            <a:r>
              <a:rPr lang="en-US" dirty="0"/>
              <a:t> and convolutional neural networks (CNNs), recurrent neural networks utilize training data to learn. </a:t>
            </a:r>
            <a:endParaRPr lang="en-IN" dirty="0"/>
          </a:p>
        </p:txBody>
      </p:sp>
    </p:spTree>
    <p:extLst>
      <p:ext uri="{BB962C8B-B14F-4D97-AF65-F5344CB8AC3E}">
        <p14:creationId xmlns:p14="http://schemas.microsoft.com/office/powerpoint/2010/main" val="951919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a:t>
            </a:r>
            <a:endParaRPr lang="en-IN" dirty="0"/>
          </a:p>
        </p:txBody>
      </p:sp>
      <p:sp>
        <p:nvSpPr>
          <p:cNvPr id="3" name="Content Placeholder 2"/>
          <p:cNvSpPr>
            <a:spLocks noGrp="1"/>
          </p:cNvSpPr>
          <p:nvPr>
            <p:ph idx="1"/>
          </p:nvPr>
        </p:nvSpPr>
        <p:spPr/>
        <p:txBody>
          <a:bodyPr>
            <a:normAutofit fontScale="85000" lnSpcReduction="10000"/>
          </a:bodyPr>
          <a:lstStyle/>
          <a:p>
            <a:pPr fontAlgn="base"/>
            <a:r>
              <a:rPr lang="en-US" dirty="0"/>
              <a:t>A single-time step of the input is provided to the network.</a:t>
            </a:r>
          </a:p>
          <a:p>
            <a:pPr fontAlgn="base"/>
            <a:r>
              <a:rPr lang="en-US" dirty="0"/>
              <a:t>Then calculate its current state using a set of current input and the previous state.</a:t>
            </a:r>
          </a:p>
          <a:p>
            <a:pPr fontAlgn="base"/>
            <a:r>
              <a:rPr lang="en-US" dirty="0"/>
              <a:t>The current </a:t>
            </a:r>
            <a:r>
              <a:rPr lang="en-US" dirty="0" err="1"/>
              <a:t>ht</a:t>
            </a:r>
            <a:r>
              <a:rPr lang="en-US" dirty="0"/>
              <a:t> becomes ht-1 for the next time step.</a:t>
            </a:r>
          </a:p>
          <a:p>
            <a:pPr fontAlgn="base"/>
            <a:r>
              <a:rPr lang="en-US" dirty="0"/>
              <a:t>One can go as many time steps according to the problem and join the information from all the previous states.</a:t>
            </a:r>
          </a:p>
          <a:p>
            <a:pPr fontAlgn="base"/>
            <a:r>
              <a:rPr lang="en-US" dirty="0"/>
              <a:t>Once all the time steps are completed the final current state is used to calculate the output.</a:t>
            </a:r>
          </a:p>
          <a:p>
            <a:pPr fontAlgn="base"/>
            <a:r>
              <a:rPr lang="en-US" dirty="0"/>
              <a:t>The output is then compared to the actual output </a:t>
            </a:r>
            <a:r>
              <a:rPr lang="en-US" dirty="0" err="1"/>
              <a:t>i.e</a:t>
            </a:r>
            <a:r>
              <a:rPr lang="en-US" dirty="0"/>
              <a:t> the target output and the error is generated.</a:t>
            </a:r>
          </a:p>
          <a:p>
            <a:pPr fontAlgn="base"/>
            <a:r>
              <a:rPr lang="en-US" dirty="0"/>
              <a:t>The error is then back-propagated to the network to update the weights and hence the network (RNN) is trained using </a:t>
            </a:r>
            <a:r>
              <a:rPr lang="en-US" dirty="0" err="1"/>
              <a:t>Backpropagation</a:t>
            </a:r>
            <a:r>
              <a:rPr lang="en-US" dirty="0"/>
              <a:t> through time.</a:t>
            </a:r>
          </a:p>
          <a:p>
            <a:endParaRPr lang="en-IN" dirty="0"/>
          </a:p>
        </p:txBody>
      </p:sp>
    </p:spTree>
    <p:extLst>
      <p:ext uri="{BB962C8B-B14F-4D97-AF65-F5344CB8AC3E}">
        <p14:creationId xmlns:p14="http://schemas.microsoft.com/office/powerpoint/2010/main" val="3932303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r>
              <a:rPr lang="en-US" dirty="0"/>
              <a:t>They are distinguished by their “memory” as they take information from prior inputs to influence the current input and output. </a:t>
            </a:r>
            <a:endParaRPr lang="en-US" dirty="0" smtClean="0"/>
          </a:p>
          <a:p>
            <a:r>
              <a:rPr lang="en-US" dirty="0" smtClean="0"/>
              <a:t>While </a:t>
            </a:r>
            <a:r>
              <a:rPr lang="en-US" dirty="0"/>
              <a:t>traditional deep neural networks assume that inputs and outputs are independent of each other, the output of recurrent neural networks depend on the prior elements within the sequence. </a:t>
            </a:r>
            <a:endParaRPr lang="en-US" dirty="0" smtClean="0"/>
          </a:p>
          <a:p>
            <a:endParaRPr lang="en-US" dirty="0"/>
          </a:p>
          <a:p>
            <a:r>
              <a:rPr lang="en-US" dirty="0" smtClean="0"/>
              <a:t>While </a:t>
            </a:r>
            <a:r>
              <a:rPr lang="en-US" dirty="0"/>
              <a:t>future events would also be helpful in determining the output of a given sequence, unidirectional recurrent neural networks cannot account for these events in their predictions.</a:t>
            </a:r>
            <a:endParaRPr lang="en-IN" dirty="0"/>
          </a:p>
        </p:txBody>
      </p:sp>
    </p:spTree>
    <p:extLst>
      <p:ext uri="{BB962C8B-B14F-4D97-AF65-F5344CB8AC3E}">
        <p14:creationId xmlns:p14="http://schemas.microsoft.com/office/powerpoint/2010/main" val="2996956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current Neural Network Vs Feedforward Neur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101" y="691814"/>
            <a:ext cx="7259894" cy="371276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76518" y="4623515"/>
            <a:ext cx="11391003" cy="2031325"/>
          </a:xfrm>
          <a:prstGeom prst="rect">
            <a:avLst/>
          </a:prstGeom>
          <a:noFill/>
        </p:spPr>
        <p:txBody>
          <a:bodyPr wrap="none" rtlCol="0">
            <a:spAutoFit/>
          </a:bodyPr>
          <a:lstStyle/>
          <a:p>
            <a:r>
              <a:rPr lang="en-US" dirty="0"/>
              <a:t>Feed-forward neural networks are poor predictions of what will happen next because they have no memory of the </a:t>
            </a:r>
            <a:endParaRPr lang="en-US" dirty="0" smtClean="0"/>
          </a:p>
          <a:p>
            <a:r>
              <a:rPr lang="en-US" dirty="0" smtClean="0"/>
              <a:t>information </a:t>
            </a:r>
            <a:r>
              <a:rPr lang="en-US" dirty="0"/>
              <a:t>they receive. Because it simply analyses the current input, a feed-forward network has no idea of temporal </a:t>
            </a:r>
            <a:endParaRPr lang="en-US" dirty="0" smtClean="0"/>
          </a:p>
          <a:p>
            <a:r>
              <a:rPr lang="en-US" dirty="0" smtClean="0"/>
              <a:t>order</a:t>
            </a:r>
            <a:r>
              <a:rPr lang="en-US" dirty="0"/>
              <a:t>. Apart from its training, it has no memory of what transpired in the past.</a:t>
            </a:r>
          </a:p>
          <a:p>
            <a:r>
              <a:rPr lang="en-US" dirty="0"/>
              <a:t>The information is in an RNN cycle via a loop. Before making a judgment, it evaluates the current input as well as what </a:t>
            </a:r>
            <a:endParaRPr lang="en-US" dirty="0" smtClean="0"/>
          </a:p>
          <a:p>
            <a:r>
              <a:rPr lang="en-US" dirty="0" smtClean="0"/>
              <a:t>it </a:t>
            </a:r>
            <a:r>
              <a:rPr lang="en-US" dirty="0"/>
              <a:t>has learned from past inputs. A recurrent neural network, on the other hand, may recall due to internal memory</a:t>
            </a:r>
            <a:r>
              <a:rPr lang="en-US" dirty="0" smtClean="0"/>
              <a:t>.</a:t>
            </a:r>
          </a:p>
          <a:p>
            <a:r>
              <a:rPr lang="en-US" dirty="0" smtClean="0"/>
              <a:t> </a:t>
            </a:r>
            <a:r>
              <a:rPr lang="en-US" dirty="0"/>
              <a:t>It produces output, copies it, and then returns it to the network.</a:t>
            </a:r>
          </a:p>
          <a:p>
            <a:endParaRPr lang="en-IN" dirty="0"/>
          </a:p>
        </p:txBody>
      </p:sp>
    </p:spTree>
    <p:extLst>
      <p:ext uri="{BB962C8B-B14F-4D97-AF65-F5344CB8AC3E}">
        <p14:creationId xmlns:p14="http://schemas.microsoft.com/office/powerpoint/2010/main" val="1266309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Recurrent Neural Networks work?</a:t>
            </a:r>
            <a:br>
              <a:rPr lang="en-US" dirty="0"/>
            </a:br>
            <a:endParaRPr lang="en-IN"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9069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Gif file ….</a:t>
            </a:r>
            <a:endParaRPr lang="en-IN" dirty="0"/>
          </a:p>
        </p:txBody>
      </p:sp>
      <p:sp>
        <p:nvSpPr>
          <p:cNvPr id="3" name="Content Placeholder 2"/>
          <p:cNvSpPr>
            <a:spLocks noGrp="1"/>
          </p:cNvSpPr>
          <p:nvPr>
            <p:ph idx="1"/>
          </p:nvPr>
        </p:nvSpPr>
        <p:spPr/>
        <p:txBody>
          <a:bodyPr>
            <a:normAutofit fontScale="92500"/>
          </a:bodyPr>
          <a:lstStyle/>
          <a:p>
            <a:r>
              <a:rPr lang="en-US" dirty="0"/>
              <a:t>The input layer </a:t>
            </a:r>
            <a:r>
              <a:rPr lang="en-US" b="1" dirty="0"/>
              <a:t>x </a:t>
            </a:r>
            <a:r>
              <a:rPr lang="en-US" dirty="0"/>
              <a:t>receives and processes the neural network’s input before passing it on to the middle layer.</a:t>
            </a:r>
          </a:p>
          <a:p>
            <a:r>
              <a:rPr lang="en-US" dirty="0"/>
              <a:t>Multiple hidden layers can be found in the middle layer </a:t>
            </a:r>
            <a:r>
              <a:rPr lang="en-US" b="1" dirty="0"/>
              <a:t>h</a:t>
            </a:r>
            <a:r>
              <a:rPr lang="en-US" dirty="0"/>
              <a:t>, each with its own activation functions, weights, and biases. You can utilize a recurrent neural network if the various parameters of different hidden layers are not impacted by the preceding layer, i.e. There is no memory in the neural network.</a:t>
            </a:r>
          </a:p>
          <a:p>
            <a:r>
              <a:rPr lang="en-US" dirty="0"/>
              <a:t>The different activation functions, weights, and biases will be standardized by the Recurrent Neural Network, ensuring that each hidden layer has the same characteristics. Rather than constructing numerous hidden layers, it will create only one and loop over it as many times as necessary.</a:t>
            </a:r>
          </a:p>
          <a:p>
            <a:endParaRPr lang="en-IN" dirty="0"/>
          </a:p>
        </p:txBody>
      </p:sp>
    </p:spTree>
    <p:extLst>
      <p:ext uri="{BB962C8B-B14F-4D97-AF65-F5344CB8AC3E}">
        <p14:creationId xmlns:p14="http://schemas.microsoft.com/office/powerpoint/2010/main" val="2584328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Another distinguishing characteristic </a:t>
            </a:r>
            <a:r>
              <a:rPr lang="en-US" b="1" dirty="0"/>
              <a:t>of recurrent networks is that they share parameters across each layer of the network</a:t>
            </a:r>
            <a:r>
              <a:rPr lang="en-US" b="1" dirty="0" smtClean="0"/>
              <a:t>.</a:t>
            </a:r>
          </a:p>
          <a:p>
            <a:endParaRPr lang="en-US" b="1" dirty="0" smtClean="0"/>
          </a:p>
          <a:p>
            <a:r>
              <a:rPr lang="en-US" b="1" dirty="0" smtClean="0"/>
              <a:t> </a:t>
            </a:r>
            <a:r>
              <a:rPr lang="en-US" dirty="0"/>
              <a:t>While </a:t>
            </a:r>
            <a:r>
              <a:rPr lang="en-US" dirty="0" err="1"/>
              <a:t>feedforward</a:t>
            </a:r>
            <a:r>
              <a:rPr lang="en-US" dirty="0"/>
              <a:t> networks have different weights across each node, recurrent neural networks share the same weight parameter within each layer of the network. </a:t>
            </a:r>
            <a:endParaRPr lang="en-US" dirty="0" smtClean="0"/>
          </a:p>
          <a:p>
            <a:endParaRPr lang="en-US" dirty="0"/>
          </a:p>
          <a:p>
            <a:r>
              <a:rPr lang="en-US" dirty="0" smtClean="0"/>
              <a:t>That </a:t>
            </a:r>
            <a:r>
              <a:rPr lang="en-US" dirty="0"/>
              <a:t>said, these weights are still adjusted in the through the processes of </a:t>
            </a:r>
            <a:r>
              <a:rPr lang="en-US" dirty="0" err="1"/>
              <a:t>backpropagation</a:t>
            </a:r>
            <a:r>
              <a:rPr lang="en-US" dirty="0"/>
              <a:t> and gradient descent to facilitate reinforcement learning.</a:t>
            </a:r>
            <a:endParaRPr lang="en-IN" dirty="0"/>
          </a:p>
        </p:txBody>
      </p:sp>
    </p:spTree>
    <p:extLst>
      <p:ext uri="{BB962C8B-B14F-4D97-AF65-F5344CB8AC3E}">
        <p14:creationId xmlns:p14="http://schemas.microsoft.com/office/powerpoint/2010/main" val="1575909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3792" y="875765"/>
            <a:ext cx="9910138" cy="4211391"/>
          </a:xfrm>
          <a:prstGeom prst="rect">
            <a:avLst/>
          </a:prstGeom>
        </p:spPr>
      </p:pic>
    </p:spTree>
    <p:extLst>
      <p:ext uri="{BB962C8B-B14F-4D97-AF65-F5344CB8AC3E}">
        <p14:creationId xmlns:p14="http://schemas.microsoft.com/office/powerpoint/2010/main" val="2832094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left side of the above diagram shows a notation of an RNN and on the right side an RNN being </a:t>
            </a:r>
            <a:r>
              <a:rPr lang="en-US" i="1" dirty="0"/>
              <a:t>unrolled</a:t>
            </a:r>
            <a:r>
              <a:rPr lang="en-US" dirty="0"/>
              <a:t> (or unfolded) into a full network. By unrolling we mean that we write out the network for the complete sequence. </a:t>
            </a:r>
            <a:endParaRPr lang="en-US" dirty="0" smtClean="0"/>
          </a:p>
          <a:p>
            <a:endParaRPr lang="en-US" dirty="0"/>
          </a:p>
          <a:p>
            <a:r>
              <a:rPr lang="en-US" dirty="0" smtClean="0"/>
              <a:t>For </a:t>
            </a:r>
            <a:r>
              <a:rPr lang="en-US" dirty="0"/>
              <a:t>example, if the sequence we care about is a sentence of 3 words, the network would be unrolled into a 3-layer neural network, one layer for each word</a:t>
            </a:r>
            <a:r>
              <a:rPr lang="en-US" dirty="0" smtClean="0"/>
              <a:t>.</a:t>
            </a:r>
          </a:p>
        </p:txBody>
      </p:sp>
    </p:spTree>
    <p:extLst>
      <p:ext uri="{BB962C8B-B14F-4D97-AF65-F5344CB8AC3E}">
        <p14:creationId xmlns:p14="http://schemas.microsoft.com/office/powerpoint/2010/main" val="3184512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asics of CN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034" y="1183971"/>
            <a:ext cx="10578966" cy="497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298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Common Activation Functions</a:t>
            </a:r>
            <a:r>
              <a:rPr lang="en-IN" dirty="0"/>
              <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1800225" y="2463006"/>
            <a:ext cx="8591550" cy="3076575"/>
          </a:xfrm>
          <a:prstGeom prst="rect">
            <a:avLst/>
          </a:prstGeom>
        </p:spPr>
      </p:pic>
    </p:spTree>
    <p:extLst>
      <p:ext uri="{BB962C8B-B14F-4D97-AF65-F5344CB8AC3E}">
        <p14:creationId xmlns:p14="http://schemas.microsoft.com/office/powerpoint/2010/main" val="3046523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of RNN </a:t>
            </a:r>
            <a:endParaRPr lang="en-IN" dirty="0"/>
          </a:p>
        </p:txBody>
      </p:sp>
      <p:sp>
        <p:nvSpPr>
          <p:cNvPr id="3" name="Content Placeholder 2"/>
          <p:cNvSpPr>
            <a:spLocks noGrp="1"/>
          </p:cNvSpPr>
          <p:nvPr>
            <p:ph idx="1"/>
          </p:nvPr>
        </p:nvSpPr>
        <p:spPr/>
        <p:txBody>
          <a:bodyPr>
            <a:normAutofit fontScale="62500" lnSpcReduction="20000"/>
          </a:bodyPr>
          <a:lstStyle/>
          <a:p>
            <a:r>
              <a:rPr lang="en-US" dirty="0"/>
              <a:t>Input: x(t)​ is taken as the input to the network at time step t. For example, x1,could be a one-hot vector corresponding to a word of a sentence.</a:t>
            </a:r>
          </a:p>
          <a:p>
            <a:endParaRPr lang="en-US" dirty="0"/>
          </a:p>
          <a:p>
            <a:r>
              <a:rPr lang="en-US" dirty="0"/>
              <a:t>Hidden state: h(t)​ represents a hidden state at time t and acts as “memory” of the network. h(t)​ is calculated based on the current input and the previous time step’s hidden state: </a:t>
            </a:r>
            <a:endParaRPr lang="en-US" dirty="0" smtClean="0"/>
          </a:p>
          <a:p>
            <a:r>
              <a:rPr lang="en-US" dirty="0" smtClean="0"/>
              <a:t>h(t</a:t>
            </a:r>
            <a:r>
              <a:rPr lang="en-US" dirty="0"/>
              <a:t>)​ = f(U x(t)​ + W h(t−1)​). The function f is taken to be a non-linear transformation such as </a:t>
            </a:r>
            <a:r>
              <a:rPr lang="en-US" dirty="0" err="1"/>
              <a:t>tanh</a:t>
            </a:r>
            <a:r>
              <a:rPr lang="en-US" dirty="0"/>
              <a:t>, </a:t>
            </a:r>
            <a:r>
              <a:rPr lang="en-US" dirty="0" err="1"/>
              <a:t>ReLU</a:t>
            </a:r>
            <a:r>
              <a:rPr lang="en-US" dirty="0"/>
              <a:t>.</a:t>
            </a:r>
          </a:p>
          <a:p>
            <a:endParaRPr lang="en-US" dirty="0"/>
          </a:p>
          <a:p>
            <a:r>
              <a:rPr lang="en-US" dirty="0"/>
              <a:t>Weights: The RNN has input to hidden connections parameterized by a weight matrix U, hidden-to-hidden recurrent connections parameterized by a weight matrix W, and hidden-to-output connections parameterized by a weight matrix V and all these weights (U,V,W) are shared across time</a:t>
            </a:r>
            <a:r>
              <a:rPr lang="en-US" dirty="0" smtClean="0"/>
              <a:t>.</a:t>
            </a:r>
          </a:p>
          <a:p>
            <a:endParaRPr lang="en-US" dirty="0" smtClean="0"/>
          </a:p>
          <a:p>
            <a:r>
              <a:rPr lang="en-US" b="1" dirty="0"/>
              <a:t>Output</a:t>
            </a:r>
            <a:r>
              <a:rPr lang="en-US" dirty="0"/>
              <a:t>: </a:t>
            </a:r>
            <a:r>
              <a:rPr lang="en-US" i="1" dirty="0"/>
              <a:t>o(t)</a:t>
            </a:r>
            <a:r>
              <a:rPr lang="en-US" dirty="0"/>
              <a:t>​ illustrates the output of the network. In the figure I just put an arrow after </a:t>
            </a:r>
            <a:r>
              <a:rPr lang="en-US" i="1" dirty="0"/>
              <a:t>o(t) </a:t>
            </a:r>
            <a:r>
              <a:rPr lang="en-US" dirty="0"/>
              <a:t>which is also often subjected to non-linearity, especially when the network contains further layers downstream.</a:t>
            </a:r>
            <a:endParaRPr lang="en-IN" dirty="0"/>
          </a:p>
        </p:txBody>
      </p:sp>
    </p:spTree>
    <p:extLst>
      <p:ext uri="{BB962C8B-B14F-4D97-AF65-F5344CB8AC3E}">
        <p14:creationId xmlns:p14="http://schemas.microsoft.com/office/powerpoint/2010/main" val="1794941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Forward Pass</a:t>
            </a:r>
            <a:br>
              <a:rPr lang="en-US" dirty="0"/>
            </a:br>
            <a:endParaRPr lang="en-IN" dirty="0"/>
          </a:p>
        </p:txBody>
      </p:sp>
      <p:sp>
        <p:nvSpPr>
          <p:cNvPr id="3" name="Content Placeholder 2"/>
          <p:cNvSpPr>
            <a:spLocks noGrp="1"/>
          </p:cNvSpPr>
          <p:nvPr>
            <p:ph idx="1"/>
          </p:nvPr>
        </p:nvSpPr>
        <p:spPr/>
        <p:txBody>
          <a:bodyPr>
            <a:normAutofit fontScale="92500"/>
          </a:bodyPr>
          <a:lstStyle/>
          <a:p>
            <a:r>
              <a:rPr lang="en-US" dirty="0" smtClean="0"/>
              <a:t>The </a:t>
            </a:r>
            <a:r>
              <a:rPr lang="en-US" dirty="0"/>
              <a:t>ﬁgure does not specify the choice of activation function for the hidden units. Before we proceed we make few assumptions: </a:t>
            </a:r>
            <a:endParaRPr lang="en-US" dirty="0" smtClean="0"/>
          </a:p>
          <a:p>
            <a:r>
              <a:rPr lang="en-US" dirty="0" smtClean="0"/>
              <a:t>1</a:t>
            </a:r>
            <a:r>
              <a:rPr lang="en-US" dirty="0"/>
              <a:t>) we assume the hyperbolic tangent activation function for hidden layer. </a:t>
            </a:r>
            <a:endParaRPr lang="en-US" dirty="0" smtClean="0"/>
          </a:p>
          <a:p>
            <a:r>
              <a:rPr lang="en-US" dirty="0" smtClean="0"/>
              <a:t>2</a:t>
            </a:r>
            <a:r>
              <a:rPr lang="en-US" dirty="0"/>
              <a:t>) We assume that the output is discrete, as if the RNN is used to predict words or characters. </a:t>
            </a:r>
            <a:endParaRPr lang="en-US" dirty="0" smtClean="0"/>
          </a:p>
          <a:p>
            <a:r>
              <a:rPr lang="en-US" dirty="0" smtClean="0"/>
              <a:t>A </a:t>
            </a:r>
            <a:r>
              <a:rPr lang="en-US" dirty="0"/>
              <a:t>natural way to represent discrete variables is to regard the output o as giving the un-normalized log probabilities of each possible value of the discrete variable. </a:t>
            </a:r>
            <a:endParaRPr lang="en-US" dirty="0" smtClean="0"/>
          </a:p>
          <a:p>
            <a:r>
              <a:rPr lang="en-US" dirty="0" smtClean="0"/>
              <a:t>We </a:t>
            </a:r>
            <a:r>
              <a:rPr lang="en-US" dirty="0"/>
              <a:t>can then apply the </a:t>
            </a:r>
            <a:r>
              <a:rPr lang="en-US" dirty="0" err="1"/>
              <a:t>softmax</a:t>
            </a:r>
            <a:r>
              <a:rPr lang="en-US" dirty="0"/>
              <a:t> operation as a post-processing step to obtain a vector </a:t>
            </a:r>
            <a:r>
              <a:rPr lang="en-US" dirty="0" smtClean="0"/>
              <a:t>ŷ of </a:t>
            </a:r>
            <a:r>
              <a:rPr lang="en-US" dirty="0"/>
              <a:t>normalized probabilities over the output.</a:t>
            </a:r>
            <a:endParaRPr lang="en-IN" dirty="0"/>
          </a:p>
        </p:txBody>
      </p:sp>
    </p:spTree>
    <p:extLst>
      <p:ext uri="{BB962C8B-B14F-4D97-AF65-F5344CB8AC3E}">
        <p14:creationId xmlns:p14="http://schemas.microsoft.com/office/powerpoint/2010/main" val="26183816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Backward Pass</a:t>
            </a:r>
            <a:br>
              <a:rPr lang="en-US" b="1"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gradient computation involves performing a forward propagation pass moving left to right through the graph shown above followed by a backward propagation pass moving right to left through the graph. </a:t>
            </a:r>
            <a:endParaRPr lang="en-US" dirty="0" smtClean="0"/>
          </a:p>
          <a:p>
            <a:r>
              <a:rPr lang="en-US" dirty="0" smtClean="0"/>
              <a:t>The </a:t>
            </a:r>
            <a:r>
              <a:rPr lang="en-US" dirty="0"/>
              <a:t>runtime is O(τ) and cannot be reduced by parallelization because the forward propagation graph is inherently sequential; each time step may be computed only after the previous one</a:t>
            </a:r>
            <a:r>
              <a:rPr lang="en-US" dirty="0" smtClean="0"/>
              <a:t>.</a:t>
            </a:r>
          </a:p>
          <a:p>
            <a:r>
              <a:rPr lang="en-US" dirty="0" smtClean="0"/>
              <a:t> </a:t>
            </a:r>
            <a:r>
              <a:rPr lang="en-US" dirty="0"/>
              <a:t>States computed in the forward pass must be stored until they are reused during the backward pass, so the memory cost is also O(τ). </a:t>
            </a:r>
            <a:endParaRPr lang="en-US" dirty="0" smtClean="0"/>
          </a:p>
          <a:p>
            <a:r>
              <a:rPr lang="en-US" dirty="0" smtClean="0"/>
              <a:t>The </a:t>
            </a:r>
            <a:r>
              <a:rPr lang="en-US" dirty="0"/>
              <a:t>back-propagation algorithm applied to the unrolled graph with O(τ) cost is called back-propagation through time (BPTT). </a:t>
            </a:r>
            <a:endParaRPr lang="en-US" dirty="0" smtClean="0"/>
          </a:p>
          <a:p>
            <a:r>
              <a:rPr lang="en-US" dirty="0" smtClean="0"/>
              <a:t>Because </a:t>
            </a:r>
            <a:r>
              <a:rPr lang="en-US" dirty="0"/>
              <a:t>the parameters are shared by all time steps in the network, the gradient at each output depends not only on the calculations of the current time step, but also the previous time steps.</a:t>
            </a:r>
          </a:p>
          <a:p>
            <a:endParaRPr lang="en-IN" dirty="0"/>
          </a:p>
        </p:txBody>
      </p:sp>
    </p:spTree>
    <p:extLst>
      <p:ext uri="{BB962C8B-B14F-4D97-AF65-F5344CB8AC3E}">
        <p14:creationId xmlns:p14="http://schemas.microsoft.com/office/powerpoint/2010/main" val="2610045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RNN</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One To One: </a:t>
            </a:r>
            <a:r>
              <a:rPr lang="en-US" dirty="0"/>
              <a:t>There is only one pair here. A one-to-one architecture is used in traditional neural networks.</a:t>
            </a:r>
          </a:p>
          <a:p>
            <a:r>
              <a:rPr lang="en-US" b="1" dirty="0"/>
              <a:t>One To Many: </a:t>
            </a:r>
            <a:r>
              <a:rPr lang="en-US" dirty="0"/>
              <a:t>A single input in a one-to-many network might result in numerous outputs. One too many networks are used in the production of music, for example.</a:t>
            </a:r>
          </a:p>
          <a:p>
            <a:r>
              <a:rPr lang="en-US" b="1" dirty="0"/>
              <a:t>Many To One:  </a:t>
            </a:r>
            <a:r>
              <a:rPr lang="en-US" dirty="0"/>
              <a:t>In this scenario, a single output is produced by combining many inputs from distinct time steps. Sentiment analysis and emotion identification use such networks, in which the class label is determined by a sequence of words.</a:t>
            </a:r>
          </a:p>
          <a:p>
            <a:r>
              <a:rPr lang="en-US" b="1" dirty="0"/>
              <a:t>Many To Many: </a:t>
            </a:r>
            <a:r>
              <a:rPr lang="en-US" dirty="0"/>
              <a:t>For many to many, there are numerous options. Two inputs yield three outputs. Machine translation systems, such as English to French or vice versa translation systems, use many to many networks.</a:t>
            </a:r>
          </a:p>
          <a:p>
            <a:endParaRPr lang="en-IN" dirty="0"/>
          </a:p>
        </p:txBody>
      </p:sp>
    </p:spTree>
    <p:extLst>
      <p:ext uri="{BB962C8B-B14F-4D97-AF65-F5344CB8AC3E}">
        <p14:creationId xmlns:p14="http://schemas.microsoft.com/office/powerpoint/2010/main" val="341889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Implementation</a:t>
            </a:r>
            <a:br>
              <a:rPr lang="en-IN" b="1" dirty="0"/>
            </a:br>
            <a:endParaRPr lang="en-IN" dirty="0"/>
          </a:p>
        </p:txBody>
      </p:sp>
      <p:sp>
        <p:nvSpPr>
          <p:cNvPr id="3" name="Content Placeholder 2"/>
          <p:cNvSpPr>
            <a:spLocks noGrp="1"/>
          </p:cNvSpPr>
          <p:nvPr>
            <p:ph idx="1"/>
          </p:nvPr>
        </p:nvSpPr>
        <p:spPr/>
        <p:txBody>
          <a:bodyPr/>
          <a:lstStyle/>
          <a:p>
            <a:r>
              <a:rPr lang="en-US" dirty="0"/>
              <a:t>General steps to follow:</a:t>
            </a:r>
          </a:p>
          <a:p>
            <a:r>
              <a:rPr lang="en-US" dirty="0"/>
              <a:t>Initialize weight matrices </a:t>
            </a:r>
            <a:r>
              <a:rPr lang="en-US" i="1" dirty="0"/>
              <a:t>U, V, W </a:t>
            </a:r>
            <a:r>
              <a:rPr lang="en-US" dirty="0"/>
              <a:t>from random distribution</a:t>
            </a:r>
            <a:r>
              <a:rPr lang="en-US" i="1" dirty="0"/>
              <a:t> </a:t>
            </a:r>
            <a:r>
              <a:rPr lang="en-US" dirty="0"/>
              <a:t>and bias b, c with zeros</a:t>
            </a:r>
          </a:p>
          <a:p>
            <a:r>
              <a:rPr lang="en-US" dirty="0"/>
              <a:t>Forward propagation to compute predictions</a:t>
            </a:r>
          </a:p>
          <a:p>
            <a:r>
              <a:rPr lang="en-US" dirty="0"/>
              <a:t>Compute the loss</a:t>
            </a:r>
          </a:p>
          <a:p>
            <a:r>
              <a:rPr lang="en-US" dirty="0"/>
              <a:t>Back-propagation to compute gradients</a:t>
            </a:r>
          </a:p>
          <a:p>
            <a:r>
              <a:rPr lang="en-US" dirty="0"/>
              <a:t>Update weights based on gradients</a:t>
            </a:r>
          </a:p>
          <a:p>
            <a:r>
              <a:rPr lang="en-US" dirty="0"/>
              <a:t>Repeat steps 2–5</a:t>
            </a:r>
          </a:p>
          <a:p>
            <a:endParaRPr lang="en-IN" dirty="0"/>
          </a:p>
        </p:txBody>
      </p:sp>
    </p:spTree>
    <p:extLst>
      <p:ext uri="{BB962C8B-B14F-4D97-AF65-F5344CB8AC3E}">
        <p14:creationId xmlns:p14="http://schemas.microsoft.com/office/powerpoint/2010/main" val="1148044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 of RNN</a:t>
            </a:r>
            <a:br>
              <a:rPr lang="en-US" dirty="0"/>
            </a:br>
            <a:endParaRPr lang="en-IN" dirty="0"/>
          </a:p>
        </p:txBody>
      </p:sp>
      <p:sp>
        <p:nvSpPr>
          <p:cNvPr id="3" name="Content Placeholder 2"/>
          <p:cNvSpPr>
            <a:spLocks noGrp="1"/>
          </p:cNvSpPr>
          <p:nvPr>
            <p:ph idx="1"/>
          </p:nvPr>
        </p:nvSpPr>
        <p:spPr/>
        <p:txBody>
          <a:bodyPr>
            <a:normAutofit fontScale="92500"/>
          </a:bodyPr>
          <a:lstStyle/>
          <a:p>
            <a:r>
              <a:rPr lang="en-US" b="1" dirty="0" smtClean="0"/>
              <a:t>Advantages </a:t>
            </a:r>
            <a:r>
              <a:rPr lang="en-US" b="1" dirty="0"/>
              <a:t>of RNNs:</a:t>
            </a:r>
            <a:endParaRPr lang="en-US" dirty="0"/>
          </a:p>
          <a:p>
            <a:r>
              <a:rPr lang="en-US" dirty="0"/>
              <a:t>Handle sequential data effectively, including text, speech, and time series.</a:t>
            </a:r>
          </a:p>
          <a:p>
            <a:r>
              <a:rPr lang="en-US" dirty="0"/>
              <a:t>Process inputs of any length, unlike </a:t>
            </a:r>
            <a:r>
              <a:rPr lang="en-US" dirty="0" err="1"/>
              <a:t>feedforward</a:t>
            </a:r>
            <a:r>
              <a:rPr lang="en-US" dirty="0"/>
              <a:t> neural networks.</a:t>
            </a:r>
          </a:p>
          <a:p>
            <a:r>
              <a:rPr lang="en-US" dirty="0"/>
              <a:t>Share weights across time steps, enhancing training efficiency.</a:t>
            </a:r>
          </a:p>
          <a:p>
            <a:r>
              <a:rPr lang="en-US" b="1" dirty="0"/>
              <a:t>Disadvantages of RNNs:</a:t>
            </a:r>
            <a:endParaRPr lang="en-US" dirty="0"/>
          </a:p>
          <a:p>
            <a:r>
              <a:rPr lang="en-US" dirty="0"/>
              <a:t>Prone to vanishing and exploding gradient problems, hindering learning.</a:t>
            </a:r>
          </a:p>
          <a:p>
            <a:r>
              <a:rPr lang="en-US" dirty="0"/>
              <a:t>Training can be challenging, especially for long sequences.</a:t>
            </a:r>
          </a:p>
          <a:p>
            <a:r>
              <a:rPr lang="en-US" dirty="0"/>
              <a:t>Computationally slower than other neural network architectures.</a:t>
            </a:r>
          </a:p>
          <a:p>
            <a:r>
              <a:rPr lang="en-US" b="1" dirty="0"/>
              <a:t>Recurrent Neural Network </a:t>
            </a:r>
            <a:r>
              <a:rPr lang="en-US" b="1" dirty="0" err="1"/>
              <a:t>Vs</a:t>
            </a:r>
            <a:r>
              <a:rPr lang="en-US" b="1" dirty="0"/>
              <a:t> </a:t>
            </a:r>
            <a:r>
              <a:rPr lang="en-US" b="1" dirty="0" err="1"/>
              <a:t>Feedforwar</a:t>
            </a:r>
            <a:endParaRPr lang="en-US" dirty="0"/>
          </a:p>
          <a:p>
            <a:endParaRPr lang="en-IN" dirty="0"/>
          </a:p>
        </p:txBody>
      </p:sp>
    </p:spTree>
    <p:extLst>
      <p:ext uri="{BB962C8B-B14F-4D97-AF65-F5344CB8AC3E}">
        <p14:creationId xmlns:p14="http://schemas.microsoft.com/office/powerpoint/2010/main" val="2887597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Step 1: Initialize</a:t>
            </a:r>
            <a:br>
              <a:rPr lang="en-IN" b="1" dirty="0"/>
            </a:br>
            <a:endParaRPr lang="en-IN" dirty="0"/>
          </a:p>
        </p:txBody>
      </p:sp>
      <p:sp>
        <p:nvSpPr>
          <p:cNvPr id="3" name="Content Placeholder 2"/>
          <p:cNvSpPr>
            <a:spLocks noGrp="1"/>
          </p:cNvSpPr>
          <p:nvPr>
            <p:ph idx="1"/>
          </p:nvPr>
        </p:nvSpPr>
        <p:spPr>
          <a:xfrm>
            <a:off x="838200" y="1825625"/>
            <a:ext cx="10515600" cy="2385767"/>
          </a:xfrm>
        </p:spPr>
        <p:txBody>
          <a:bodyPr/>
          <a:lstStyle/>
          <a:p>
            <a:r>
              <a:rPr lang="en-US" dirty="0"/>
              <a:t>To start with the implementation of the basic RNN cell, we first define the dimensions of the various parameters </a:t>
            </a:r>
            <a:r>
              <a:rPr lang="en-US" dirty="0" err="1"/>
              <a:t>U,V,W,b,c</a:t>
            </a:r>
            <a:r>
              <a:rPr lang="en-US" dirty="0"/>
              <a:t>.</a:t>
            </a:r>
          </a:p>
          <a:p>
            <a:endParaRPr lang="en-US" dirty="0"/>
          </a:p>
          <a:p>
            <a:r>
              <a:rPr lang="en-US" dirty="0" err="1"/>
              <a:t>Dimensions:Let’s</a:t>
            </a:r>
            <a:r>
              <a:rPr lang="en-US" dirty="0"/>
              <a:t> assume we pick a vocabulary size </a:t>
            </a:r>
            <a:r>
              <a:rPr lang="en-US" dirty="0" err="1"/>
              <a:t>vocab_size</a:t>
            </a:r>
            <a:r>
              <a:rPr lang="en-US" dirty="0"/>
              <a:t>= 8000 and a hidden layer size </a:t>
            </a:r>
            <a:r>
              <a:rPr lang="en-US" dirty="0" err="1"/>
              <a:t>hidden_size</a:t>
            </a:r>
            <a:r>
              <a:rPr lang="en-US" dirty="0"/>
              <a:t>=100. Then we have:</a:t>
            </a:r>
            <a:endParaRPr lang="en-IN" dirty="0"/>
          </a:p>
        </p:txBody>
      </p:sp>
      <p:pic>
        <p:nvPicPr>
          <p:cNvPr id="7" name="Picture 6"/>
          <p:cNvPicPr>
            <a:picLocks noChangeAspect="1"/>
          </p:cNvPicPr>
          <p:nvPr/>
        </p:nvPicPr>
        <p:blipFill>
          <a:blip r:embed="rId2"/>
          <a:stretch>
            <a:fillRect/>
          </a:stretch>
        </p:blipFill>
        <p:spPr>
          <a:xfrm>
            <a:off x="2553035" y="4458035"/>
            <a:ext cx="1915934" cy="1915934"/>
          </a:xfrm>
          <a:prstGeom prst="rect">
            <a:avLst/>
          </a:prstGeom>
        </p:spPr>
      </p:pic>
      <p:sp>
        <p:nvSpPr>
          <p:cNvPr id="8" name="TextBox 7"/>
          <p:cNvSpPr txBox="1"/>
          <p:nvPr/>
        </p:nvSpPr>
        <p:spPr>
          <a:xfrm>
            <a:off x="6839800" y="5048518"/>
            <a:ext cx="5026825" cy="923330"/>
          </a:xfrm>
          <a:prstGeom prst="rect">
            <a:avLst/>
          </a:prstGeom>
          <a:noFill/>
        </p:spPr>
        <p:txBody>
          <a:bodyPr wrap="none" rtlCol="0">
            <a:spAutoFit/>
          </a:bodyPr>
          <a:lstStyle/>
          <a:p>
            <a:r>
              <a:rPr lang="en-US" dirty="0"/>
              <a:t>Vocabulary size can be the number of unique </a:t>
            </a:r>
            <a:r>
              <a:rPr lang="en-US" dirty="0" smtClean="0"/>
              <a:t>chars</a:t>
            </a:r>
          </a:p>
          <a:p>
            <a:r>
              <a:rPr lang="en-US" dirty="0" smtClean="0"/>
              <a:t> </a:t>
            </a:r>
            <a:r>
              <a:rPr lang="en-US" dirty="0"/>
              <a:t>for a char based model or number of unique </a:t>
            </a:r>
            <a:r>
              <a:rPr lang="en-US" dirty="0" smtClean="0"/>
              <a:t>words</a:t>
            </a:r>
          </a:p>
          <a:p>
            <a:r>
              <a:rPr lang="en-US" dirty="0" smtClean="0"/>
              <a:t> </a:t>
            </a:r>
            <a:r>
              <a:rPr lang="en-US" dirty="0"/>
              <a:t>for a word based model.</a:t>
            </a:r>
            <a:endParaRPr lang="en-IN" dirty="0"/>
          </a:p>
        </p:txBody>
      </p:sp>
    </p:spTree>
    <p:extLst>
      <p:ext uri="{BB962C8B-B14F-4D97-AF65-F5344CB8AC3E}">
        <p14:creationId xmlns:p14="http://schemas.microsoft.com/office/powerpoint/2010/main" val="1869762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https</a:t>
            </a:r>
            <a:r>
              <a:rPr lang="en-IN" dirty="0"/>
              <a:t>://statso.io/next-word-prediction-case-study/</a:t>
            </a:r>
          </a:p>
          <a:p>
            <a:r>
              <a:rPr lang="en-IN" dirty="0" smtClean="0"/>
              <a:t>https</a:t>
            </a:r>
            <a:r>
              <a:rPr lang="en-IN" dirty="0"/>
              <a:t>://www.geeksforgeeks.org/next-word-prediction-with-deep-learning-in-nlp/</a:t>
            </a:r>
          </a:p>
        </p:txBody>
      </p:sp>
    </p:spTree>
    <p:extLst>
      <p:ext uri="{BB962C8B-B14F-4D97-AF65-F5344CB8AC3E}">
        <p14:creationId xmlns:p14="http://schemas.microsoft.com/office/powerpoint/2010/main" val="300825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i="1" dirty="0"/>
              <a:t>Convolutional Neural Networks </a:t>
            </a:r>
            <a:r>
              <a:rPr lang="en-US" dirty="0"/>
              <a:t>(CNNs) have an input layer, an output layer, numerous hidden layers, and millions of parameters, allowing them to learn complicated </a:t>
            </a:r>
            <a:r>
              <a:rPr lang="en-US" dirty="0">
                <a:solidFill>
                  <a:srgbClr val="FF0000"/>
                </a:solidFill>
              </a:rPr>
              <a:t>objects and patterns. </a:t>
            </a:r>
            <a:endParaRPr lang="en-US" dirty="0" smtClean="0">
              <a:solidFill>
                <a:srgbClr val="FF0000"/>
              </a:solidFill>
            </a:endParaRPr>
          </a:p>
          <a:p>
            <a:r>
              <a:rPr lang="en-US" dirty="0" smtClean="0"/>
              <a:t>It </a:t>
            </a:r>
            <a:r>
              <a:rPr lang="en-US" dirty="0"/>
              <a:t>uses convolution and pooling processes to sub-sample the given input before applying an activation function, where all of them are hidden layers that are partially connected, with the completely connected layer at the end resulting in the output layer. </a:t>
            </a:r>
            <a:endParaRPr lang="en-US" dirty="0" smtClean="0"/>
          </a:p>
          <a:p>
            <a:r>
              <a:rPr lang="en-US" dirty="0" smtClean="0">
                <a:solidFill>
                  <a:srgbClr val="FF0000"/>
                </a:solidFill>
              </a:rPr>
              <a:t>The </a:t>
            </a:r>
            <a:r>
              <a:rPr lang="en-US" dirty="0">
                <a:solidFill>
                  <a:srgbClr val="FF0000"/>
                </a:solidFill>
              </a:rPr>
              <a:t>output shape is similar to the size of the input image.</a:t>
            </a:r>
            <a:endParaRPr lang="en-IN" dirty="0">
              <a:solidFill>
                <a:srgbClr val="FF0000"/>
              </a:solidFill>
            </a:endParaRPr>
          </a:p>
        </p:txBody>
      </p:sp>
    </p:spTree>
    <p:extLst>
      <p:ext uri="{BB962C8B-B14F-4D97-AF65-F5344CB8AC3E}">
        <p14:creationId xmlns:p14="http://schemas.microsoft.com/office/powerpoint/2010/main" val="1343535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a:t>
            </a:r>
            <a:endParaRPr lang="en-IN" dirty="0"/>
          </a:p>
        </p:txBody>
      </p:sp>
      <p:sp>
        <p:nvSpPr>
          <p:cNvPr id="3" name="Content Placeholder 2"/>
          <p:cNvSpPr>
            <a:spLocks noGrp="1"/>
          </p:cNvSpPr>
          <p:nvPr>
            <p:ph idx="1"/>
          </p:nvPr>
        </p:nvSpPr>
        <p:spPr/>
        <p:txBody>
          <a:bodyPr>
            <a:normAutofit lnSpcReduction="10000"/>
          </a:bodyPr>
          <a:lstStyle/>
          <a:p>
            <a:r>
              <a:rPr lang="en-US" dirty="0" smtClean="0"/>
              <a:t>Convolution is the process of </a:t>
            </a:r>
            <a:r>
              <a:rPr lang="en-US" dirty="0" smtClean="0">
                <a:solidFill>
                  <a:srgbClr val="FF0000"/>
                </a:solidFill>
              </a:rPr>
              <a:t>combining two functions to produce the output of the other function.</a:t>
            </a:r>
          </a:p>
          <a:p>
            <a:r>
              <a:rPr lang="en-US" dirty="0" smtClean="0">
                <a:solidFill>
                  <a:srgbClr val="FF0000"/>
                </a:solidFill>
              </a:rPr>
              <a:t> The input image is convoluted with the application of filters in CNNs, resulting in a Feature map. </a:t>
            </a:r>
          </a:p>
          <a:p>
            <a:r>
              <a:rPr lang="en-US" dirty="0" smtClean="0">
                <a:solidFill>
                  <a:schemeClr val="accent1">
                    <a:lumMod val="75000"/>
                  </a:schemeClr>
                </a:solidFill>
              </a:rPr>
              <a:t>Filters are weights and biases that are randomly generated vectors in the network. </a:t>
            </a:r>
          </a:p>
          <a:p>
            <a:r>
              <a:rPr lang="en-US" dirty="0" smtClean="0"/>
              <a:t>Instead of having individual weights and biases for each neuron, CNN uses the same weights and biases for all neurons.</a:t>
            </a:r>
          </a:p>
          <a:p>
            <a:r>
              <a:rPr lang="en-US" dirty="0" smtClean="0"/>
              <a:t> Many filters can be created, each of which catches a different aspect from the input. </a:t>
            </a:r>
            <a:r>
              <a:rPr lang="en-US" b="1" dirty="0" smtClean="0">
                <a:solidFill>
                  <a:srgbClr val="FF0000"/>
                </a:solidFill>
              </a:rPr>
              <a:t>Kernels are another name for filters.</a:t>
            </a:r>
            <a:endParaRPr lang="en-IN" b="1" dirty="0">
              <a:solidFill>
                <a:srgbClr val="FF0000"/>
              </a:solidFill>
            </a:endParaRPr>
          </a:p>
        </p:txBody>
      </p:sp>
    </p:spTree>
    <p:extLst>
      <p:ext uri="{BB962C8B-B14F-4D97-AF65-F5344CB8AC3E}">
        <p14:creationId xmlns:p14="http://schemas.microsoft.com/office/powerpoint/2010/main" val="4125537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Convolutional Layer</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US" dirty="0" smtClean="0"/>
              <a:t>In </a:t>
            </a:r>
            <a:r>
              <a:rPr lang="en-US" dirty="0"/>
              <a:t>convolutional neural networks, the major building elements are convolutional layers. This layer often contains input vectors, such as an image, filters, such as a feature detector, and output vectors, such as a feature map</a:t>
            </a:r>
            <a:r>
              <a:rPr lang="en-US" dirty="0" smtClean="0"/>
              <a:t>.</a:t>
            </a:r>
          </a:p>
          <a:p>
            <a:pPr marL="0" indent="0">
              <a:buNone/>
            </a:pPr>
            <a:endParaRPr lang="en-US" dirty="0" smtClean="0"/>
          </a:p>
          <a:p>
            <a:r>
              <a:rPr lang="en-US" dirty="0" smtClean="0">
                <a:solidFill>
                  <a:srgbClr val="FF0000"/>
                </a:solidFill>
              </a:rPr>
              <a:t> </a:t>
            </a:r>
            <a:r>
              <a:rPr lang="en-US" dirty="0">
                <a:solidFill>
                  <a:srgbClr val="FF0000"/>
                </a:solidFill>
              </a:rPr>
              <a:t>The image is abstracted to a feature map, also known as an activation map, after passing through a convolutional layer.</a:t>
            </a:r>
          </a:p>
          <a:p>
            <a:endParaRPr lang="en-IN" dirty="0"/>
          </a:p>
        </p:txBody>
      </p:sp>
    </p:spTree>
    <p:extLst>
      <p:ext uri="{BB962C8B-B14F-4D97-AF65-F5344CB8AC3E}">
        <p14:creationId xmlns:p14="http://schemas.microsoft.com/office/powerpoint/2010/main" val="2678728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Feature Map = Input Image x Feature Detector</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input is convolved by convolutional layers, which then pass the output to the next layer. </a:t>
            </a:r>
            <a:endParaRPr lang="en-US" dirty="0" smtClean="0"/>
          </a:p>
          <a:p>
            <a:r>
              <a:rPr lang="en-US" dirty="0" smtClean="0">
                <a:solidFill>
                  <a:schemeClr val="accent1">
                    <a:lumMod val="50000"/>
                  </a:schemeClr>
                </a:solidFill>
              </a:rPr>
              <a:t>This </a:t>
            </a:r>
            <a:r>
              <a:rPr lang="en-US" dirty="0">
                <a:solidFill>
                  <a:schemeClr val="accent1">
                    <a:lumMod val="50000"/>
                  </a:schemeClr>
                </a:solidFill>
              </a:rPr>
              <a:t>is analogous to a neuron’s response to a single stimulus in the visual cortex. Each convolutional neuron only processes data for the receptive field it is assigned to.</a:t>
            </a:r>
          </a:p>
          <a:p>
            <a:r>
              <a:rPr lang="en-US" dirty="0">
                <a:solidFill>
                  <a:schemeClr val="accent1">
                    <a:lumMod val="50000"/>
                  </a:schemeClr>
                </a:solidFill>
              </a:rPr>
              <a:t>A convolution is a grouping function in mathematics</a:t>
            </a:r>
            <a:r>
              <a:rPr lang="en-US" dirty="0"/>
              <a:t>. </a:t>
            </a:r>
            <a:endParaRPr lang="en-US" dirty="0" smtClean="0"/>
          </a:p>
          <a:p>
            <a:r>
              <a:rPr lang="en-US" dirty="0" smtClean="0">
                <a:solidFill>
                  <a:schemeClr val="accent3">
                    <a:lumMod val="50000"/>
                  </a:schemeClr>
                </a:solidFill>
              </a:rPr>
              <a:t>Convolution </a:t>
            </a:r>
            <a:r>
              <a:rPr lang="en-US" dirty="0">
                <a:solidFill>
                  <a:schemeClr val="accent3">
                    <a:lumMod val="50000"/>
                  </a:schemeClr>
                </a:solidFill>
              </a:rPr>
              <a:t>occurs in CNNs when two matrices (rectangular arrays of numbers arranged in columns and rows) are combined to generate a third matrix.</a:t>
            </a:r>
          </a:p>
          <a:p>
            <a:r>
              <a:rPr lang="en-US" dirty="0">
                <a:solidFill>
                  <a:srgbClr val="7030A0"/>
                </a:solidFill>
              </a:rPr>
              <a:t>In the convolutional layers of a CNN, these convolutions are used to filter input data and find information.</a:t>
            </a:r>
          </a:p>
          <a:p>
            <a:endParaRPr lang="en-IN" dirty="0"/>
          </a:p>
        </p:txBody>
      </p:sp>
    </p:spTree>
    <p:extLst>
      <p:ext uri="{BB962C8B-B14F-4D97-AF65-F5344CB8AC3E}">
        <p14:creationId xmlns:p14="http://schemas.microsoft.com/office/powerpoint/2010/main" val="3345972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sics of CNN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2749" y="395766"/>
            <a:ext cx="6153151" cy="30484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5182" y="3534013"/>
            <a:ext cx="11899540" cy="2954655"/>
          </a:xfrm>
          <a:prstGeom prst="rect">
            <a:avLst/>
          </a:prstGeom>
          <a:noFill/>
        </p:spPr>
        <p:txBody>
          <a:bodyPr wrap="none" rtlCol="0">
            <a:spAutoFit/>
          </a:bodyPr>
          <a:lstStyle/>
          <a:p>
            <a:pPr marL="342900" indent="-342900">
              <a:buFont typeface="Arial" panose="020B0604020202020204" pitchFamily="34" charset="0"/>
              <a:buChar char="•"/>
            </a:pPr>
            <a:r>
              <a:rPr lang="en-US" sz="2400" dirty="0"/>
              <a:t>The kernel’s </a:t>
            </a:r>
            <a:r>
              <a:rPr lang="en-US" sz="2400" dirty="0" err="1"/>
              <a:t>centre</a:t>
            </a:r>
            <a:r>
              <a:rPr lang="en-US" sz="2400" dirty="0"/>
              <a:t> element is put above the source pixel. </a:t>
            </a:r>
            <a:endParaRPr lang="en-US" sz="2400" dirty="0" smtClean="0"/>
          </a:p>
          <a:p>
            <a:pPr marL="342900" indent="-342900">
              <a:buFont typeface="Arial" panose="020B0604020202020204" pitchFamily="34" charset="0"/>
              <a:buChar char="•"/>
            </a:pPr>
            <a:r>
              <a:rPr lang="en-US" sz="2400" dirty="0" smtClean="0"/>
              <a:t>After </a:t>
            </a:r>
            <a:r>
              <a:rPr lang="en-US" sz="2400" dirty="0"/>
              <a:t>that, the source pixel is replaced with a weighted sum of </a:t>
            </a:r>
            <a:r>
              <a:rPr lang="en-US" sz="2400" dirty="0" smtClean="0"/>
              <a:t>itself </a:t>
            </a:r>
            <a:r>
              <a:rPr lang="en-US" sz="2400" dirty="0"/>
              <a:t>and neighboring pixels.</a:t>
            </a:r>
          </a:p>
          <a:p>
            <a:pPr marL="342900" indent="-342900">
              <a:buFont typeface="Arial" panose="020B0604020202020204" pitchFamily="34" charset="0"/>
              <a:buChar char="•"/>
            </a:pPr>
            <a:r>
              <a:rPr lang="en-US" sz="2400" dirty="0"/>
              <a:t>Parameter sharing and local connectivity are two principles used in CNNs</a:t>
            </a:r>
            <a:r>
              <a:rPr lang="en-US" sz="2400" dirty="0" smtClean="0"/>
              <a:t>.</a:t>
            </a:r>
          </a:p>
          <a:p>
            <a:pPr marL="342900" indent="-342900">
              <a:buFont typeface="Arial" panose="020B0604020202020204" pitchFamily="34" charset="0"/>
              <a:buChar char="•"/>
            </a:pPr>
            <a:r>
              <a:rPr lang="en-US" sz="2400" dirty="0" smtClean="0"/>
              <a:t>All </a:t>
            </a:r>
            <a:r>
              <a:rPr lang="en-US" sz="2400" dirty="0"/>
              <a:t>neurons in a feature map share weights, </a:t>
            </a:r>
            <a:r>
              <a:rPr lang="en-US" sz="2400" dirty="0" smtClean="0"/>
              <a:t>which </a:t>
            </a:r>
            <a:r>
              <a:rPr lang="en-US" sz="2400" dirty="0"/>
              <a:t>is known as parameter sharing. </a:t>
            </a:r>
            <a:endParaRPr lang="en-US" sz="2400" dirty="0" smtClean="0"/>
          </a:p>
          <a:p>
            <a:pPr marL="342900" indent="-342900">
              <a:buFont typeface="Arial" panose="020B0604020202020204" pitchFamily="34" charset="0"/>
              <a:buChar char="•"/>
            </a:pPr>
            <a:r>
              <a:rPr lang="en-US" sz="2400" dirty="0" smtClean="0"/>
              <a:t>Local </a:t>
            </a:r>
            <a:r>
              <a:rPr lang="en-US" sz="2400" dirty="0"/>
              <a:t>connection refers to the idea of each neural being connected to only a part </a:t>
            </a:r>
            <a:r>
              <a:rPr lang="en-US" sz="2400" dirty="0" smtClean="0"/>
              <a:t>of</a:t>
            </a:r>
          </a:p>
          <a:p>
            <a:r>
              <a:rPr lang="en-US" sz="2400" dirty="0" smtClean="0"/>
              <a:t>the </a:t>
            </a:r>
            <a:r>
              <a:rPr lang="en-US" sz="2400" dirty="0"/>
              <a:t>input image (as opposed to a neural network in which all neurons are fully connected</a:t>
            </a:r>
            <a:r>
              <a:rPr lang="en-US" sz="2400" dirty="0" smtClean="0"/>
              <a:t>).</a:t>
            </a:r>
          </a:p>
          <a:p>
            <a:pPr marL="342900" indent="-342900">
              <a:buFont typeface="Arial" panose="020B0604020202020204" pitchFamily="34" charset="0"/>
              <a:buChar char="•"/>
            </a:pPr>
            <a:r>
              <a:rPr lang="en-US" sz="2400" dirty="0" smtClean="0"/>
              <a:t>This </a:t>
            </a:r>
            <a:r>
              <a:rPr lang="en-US" sz="2400" dirty="0"/>
              <a:t>reduces the number of </a:t>
            </a:r>
            <a:r>
              <a:rPr lang="en-US" sz="2400" dirty="0" smtClean="0"/>
              <a:t> parameters </a:t>
            </a:r>
            <a:r>
              <a:rPr lang="en-US" sz="2400" dirty="0"/>
              <a:t>in the system and speeds up the calculation.</a:t>
            </a:r>
          </a:p>
          <a:p>
            <a:endParaRPr lang="en-IN" dirty="0"/>
          </a:p>
        </p:txBody>
      </p:sp>
    </p:spTree>
    <p:extLst>
      <p:ext uri="{BB962C8B-B14F-4D97-AF65-F5344CB8AC3E}">
        <p14:creationId xmlns:p14="http://schemas.microsoft.com/office/powerpoint/2010/main" val="2352709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Padding and Stride</a:t>
            </a:r>
            <a:r>
              <a:rPr lang="en-US" dirty="0" smtClean="0"/>
              <a:t/>
            </a:r>
            <a:br>
              <a:rPr lang="en-US" dirty="0" smtClean="0"/>
            </a:br>
            <a:endParaRPr lang="en-IN" dirty="0"/>
          </a:p>
        </p:txBody>
      </p:sp>
      <p:sp>
        <p:nvSpPr>
          <p:cNvPr id="3" name="Content Placeholder 2"/>
          <p:cNvSpPr>
            <a:spLocks noGrp="1"/>
          </p:cNvSpPr>
          <p:nvPr>
            <p:ph idx="1"/>
          </p:nvPr>
        </p:nvSpPr>
        <p:spPr>
          <a:xfrm>
            <a:off x="838200" y="1219200"/>
            <a:ext cx="10515600" cy="2683099"/>
          </a:xfrm>
        </p:spPr>
        <p:txBody>
          <a:bodyPr>
            <a:normAutofit lnSpcReduction="10000"/>
          </a:bodyPr>
          <a:lstStyle/>
          <a:p>
            <a:r>
              <a:rPr lang="en-US" sz="2400" dirty="0" smtClean="0"/>
              <a:t>Padding </a:t>
            </a:r>
            <a:r>
              <a:rPr lang="en-US" sz="2400" dirty="0"/>
              <a:t>and stride have an impact on how the convolution procedure is carried out. They can be used to increase or decrease the dimensions (height and width) of input/output vectors.</a:t>
            </a:r>
          </a:p>
          <a:p>
            <a:r>
              <a:rPr lang="en-US" sz="2400" dirty="0"/>
              <a:t>It is a term used in convolutional neural networks to describe how many pixels are added to an image when it is processed by the CNN kernel. If the padding in a CNN is set to zero, for example, every pixel value-added will have the value zero. If the zero padding is set to one, a one-pixel border with a pixel value of zero will be added to the image.</a:t>
            </a:r>
          </a:p>
          <a:p>
            <a:endParaRPr lang="en-IN" dirty="0"/>
          </a:p>
        </p:txBody>
      </p:sp>
      <p:pic>
        <p:nvPicPr>
          <p:cNvPr id="4" name="Picture 3"/>
          <p:cNvPicPr>
            <a:picLocks noChangeAspect="1"/>
          </p:cNvPicPr>
          <p:nvPr/>
        </p:nvPicPr>
        <p:blipFill>
          <a:blip r:embed="rId2"/>
          <a:stretch>
            <a:fillRect/>
          </a:stretch>
        </p:blipFill>
        <p:spPr>
          <a:xfrm>
            <a:off x="2955702" y="4037236"/>
            <a:ext cx="5273898" cy="2636949"/>
          </a:xfrm>
          <a:prstGeom prst="rect">
            <a:avLst/>
          </a:prstGeom>
        </p:spPr>
      </p:pic>
    </p:spTree>
    <p:extLst>
      <p:ext uri="{BB962C8B-B14F-4D97-AF65-F5344CB8AC3E}">
        <p14:creationId xmlns:p14="http://schemas.microsoft.com/office/powerpoint/2010/main" val="36162063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2087</Words>
  <Application>Microsoft Office PowerPoint</Application>
  <PresentationFormat>Widescreen</PresentationFormat>
  <Paragraphs>184</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What is Convolutional Neural Network? </vt:lpstr>
      <vt:lpstr>CNN</vt:lpstr>
      <vt:lpstr>PowerPoint Presentation</vt:lpstr>
      <vt:lpstr>PowerPoint Presentation</vt:lpstr>
      <vt:lpstr>Process</vt:lpstr>
      <vt:lpstr>Convolutional Layer </vt:lpstr>
      <vt:lpstr>Feature Map = Input Image x Feature Detector </vt:lpstr>
      <vt:lpstr>PowerPoint Presentation</vt:lpstr>
      <vt:lpstr>Padding and Stride </vt:lpstr>
      <vt:lpstr>Padding</vt:lpstr>
      <vt:lpstr>Stride</vt:lpstr>
      <vt:lpstr>Pooling </vt:lpstr>
      <vt:lpstr>PowerPoint Presentation</vt:lpstr>
      <vt:lpstr>ReLU </vt:lpstr>
      <vt:lpstr>PowerPoint Presentation</vt:lpstr>
      <vt:lpstr>PowerPoint Presentation</vt:lpstr>
      <vt:lpstr>PowerPoint Presentation</vt:lpstr>
      <vt:lpstr>PowerPoint Presentation</vt:lpstr>
      <vt:lpstr>PowerPoint Presentation</vt:lpstr>
      <vt:lpstr>PowerPoint Presentation</vt:lpstr>
      <vt:lpstr>What are recurrent neural networks?</vt:lpstr>
      <vt:lpstr>RNN…</vt:lpstr>
      <vt:lpstr>PowerPoint Presentation</vt:lpstr>
      <vt:lpstr>PowerPoint Presentation</vt:lpstr>
      <vt:lpstr>How does Recurrent Neural Networks work? </vt:lpstr>
      <vt:lpstr>Gif file ….</vt:lpstr>
      <vt:lpstr>PowerPoint Presentation</vt:lpstr>
      <vt:lpstr>PowerPoint Presentation</vt:lpstr>
      <vt:lpstr>PowerPoint Presentation</vt:lpstr>
      <vt:lpstr>Common Activation Functions </vt:lpstr>
      <vt:lpstr>Understanding of RNN </vt:lpstr>
      <vt:lpstr>Forward Pass </vt:lpstr>
      <vt:lpstr>Backward Pass </vt:lpstr>
      <vt:lpstr>Types of RNN</vt:lpstr>
      <vt:lpstr>Implementation </vt:lpstr>
      <vt:lpstr>Advantages and disadvantages of RNN </vt:lpstr>
      <vt:lpstr>Step 1: Initialize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Convolutional Neural Network? </dc:title>
  <dc:creator>Radhe</dc:creator>
  <cp:lastModifiedBy>Radhe</cp:lastModifiedBy>
  <cp:revision>158</cp:revision>
  <dcterms:created xsi:type="dcterms:W3CDTF">2023-12-12T04:25:46Z</dcterms:created>
  <dcterms:modified xsi:type="dcterms:W3CDTF">2023-12-19T05:04:14Z</dcterms:modified>
</cp:coreProperties>
</file>