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2" r:id="rId6"/>
    <p:sldId id="274" r:id="rId7"/>
    <p:sldId id="259" r:id="rId8"/>
    <p:sldId id="260" r:id="rId9"/>
    <p:sldId id="261" r:id="rId10"/>
    <p:sldId id="270" r:id="rId11"/>
    <p:sldId id="262" r:id="rId12"/>
    <p:sldId id="263" r:id="rId13"/>
    <p:sldId id="264" r:id="rId14"/>
    <p:sldId id="265" r:id="rId15"/>
    <p:sldId id="266" r:id="rId16"/>
    <p:sldId id="267" r:id="rId17"/>
    <p:sldId id="268" r:id="rId18"/>
    <p:sldId id="269" r:id="rId19"/>
    <p:sldId id="273" r:id="rId20"/>
    <p:sldId id="275" r:id="rId21"/>
    <p:sldId id="276" r:id="rId22"/>
    <p:sldId id="277" r:id="rId23"/>
    <p:sldId id="278" r:id="rId24"/>
    <p:sldId id="279" r:id="rId25"/>
    <p:sldId id="284" r:id="rId26"/>
    <p:sldId id="283" r:id="rId27"/>
    <p:sldId id="281" r:id="rId28"/>
    <p:sldId id="282"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CB23043-9241-40F9-ABB2-615320E7100D}"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06518-DBB5-47E4-AD9C-7F3B225BA495}" type="slidenum">
              <a:rPr lang="en-IN" smtClean="0"/>
              <a:t>‹#›</a:t>
            </a:fld>
            <a:endParaRPr lang="en-IN"/>
          </a:p>
        </p:txBody>
      </p:sp>
    </p:spTree>
    <p:extLst>
      <p:ext uri="{BB962C8B-B14F-4D97-AF65-F5344CB8AC3E}">
        <p14:creationId xmlns:p14="http://schemas.microsoft.com/office/powerpoint/2010/main" val="413664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B23043-9241-40F9-ABB2-615320E7100D}"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06518-DBB5-47E4-AD9C-7F3B225BA495}" type="slidenum">
              <a:rPr lang="en-IN" smtClean="0"/>
              <a:t>‹#›</a:t>
            </a:fld>
            <a:endParaRPr lang="en-IN"/>
          </a:p>
        </p:txBody>
      </p:sp>
    </p:spTree>
    <p:extLst>
      <p:ext uri="{BB962C8B-B14F-4D97-AF65-F5344CB8AC3E}">
        <p14:creationId xmlns:p14="http://schemas.microsoft.com/office/powerpoint/2010/main" val="105343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B23043-9241-40F9-ABB2-615320E7100D}"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06518-DBB5-47E4-AD9C-7F3B225BA495}" type="slidenum">
              <a:rPr lang="en-IN" smtClean="0"/>
              <a:t>‹#›</a:t>
            </a:fld>
            <a:endParaRPr lang="en-IN"/>
          </a:p>
        </p:txBody>
      </p:sp>
    </p:spTree>
    <p:extLst>
      <p:ext uri="{BB962C8B-B14F-4D97-AF65-F5344CB8AC3E}">
        <p14:creationId xmlns:p14="http://schemas.microsoft.com/office/powerpoint/2010/main" val="82232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B23043-9241-40F9-ABB2-615320E7100D}"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06518-DBB5-47E4-AD9C-7F3B225BA495}" type="slidenum">
              <a:rPr lang="en-IN" smtClean="0"/>
              <a:t>‹#›</a:t>
            </a:fld>
            <a:endParaRPr lang="en-IN"/>
          </a:p>
        </p:txBody>
      </p:sp>
    </p:spTree>
    <p:extLst>
      <p:ext uri="{BB962C8B-B14F-4D97-AF65-F5344CB8AC3E}">
        <p14:creationId xmlns:p14="http://schemas.microsoft.com/office/powerpoint/2010/main" val="172297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23043-9241-40F9-ABB2-615320E7100D}" type="datetimeFigureOut">
              <a:rPr lang="en-IN" smtClean="0"/>
              <a:t>25-10-2023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06518-DBB5-47E4-AD9C-7F3B225BA495}" type="slidenum">
              <a:rPr lang="en-IN" smtClean="0"/>
              <a:t>‹#›</a:t>
            </a:fld>
            <a:endParaRPr lang="en-IN"/>
          </a:p>
        </p:txBody>
      </p:sp>
    </p:spTree>
    <p:extLst>
      <p:ext uri="{BB962C8B-B14F-4D97-AF65-F5344CB8AC3E}">
        <p14:creationId xmlns:p14="http://schemas.microsoft.com/office/powerpoint/2010/main" val="270900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CB23043-9241-40F9-ABB2-615320E7100D}"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06518-DBB5-47E4-AD9C-7F3B225BA495}" type="slidenum">
              <a:rPr lang="en-IN" smtClean="0"/>
              <a:t>‹#›</a:t>
            </a:fld>
            <a:endParaRPr lang="en-IN"/>
          </a:p>
        </p:txBody>
      </p:sp>
    </p:spTree>
    <p:extLst>
      <p:ext uri="{BB962C8B-B14F-4D97-AF65-F5344CB8AC3E}">
        <p14:creationId xmlns:p14="http://schemas.microsoft.com/office/powerpoint/2010/main" val="310575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CB23043-9241-40F9-ABB2-615320E7100D}" type="datetimeFigureOut">
              <a:rPr lang="en-IN" smtClean="0"/>
              <a:t>25-10-2023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06518-DBB5-47E4-AD9C-7F3B225BA495}" type="slidenum">
              <a:rPr lang="en-IN" smtClean="0"/>
              <a:t>‹#›</a:t>
            </a:fld>
            <a:endParaRPr lang="en-IN"/>
          </a:p>
        </p:txBody>
      </p:sp>
    </p:spTree>
    <p:extLst>
      <p:ext uri="{BB962C8B-B14F-4D97-AF65-F5344CB8AC3E}">
        <p14:creationId xmlns:p14="http://schemas.microsoft.com/office/powerpoint/2010/main" val="808411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B23043-9241-40F9-ABB2-615320E7100D}" type="datetimeFigureOut">
              <a:rPr lang="en-IN" smtClean="0"/>
              <a:t>25-10-2023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06518-DBB5-47E4-AD9C-7F3B225BA495}" type="slidenum">
              <a:rPr lang="en-IN" smtClean="0"/>
              <a:t>‹#›</a:t>
            </a:fld>
            <a:endParaRPr lang="en-IN"/>
          </a:p>
        </p:txBody>
      </p:sp>
    </p:spTree>
    <p:extLst>
      <p:ext uri="{BB962C8B-B14F-4D97-AF65-F5344CB8AC3E}">
        <p14:creationId xmlns:p14="http://schemas.microsoft.com/office/powerpoint/2010/main" val="1819235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23043-9241-40F9-ABB2-615320E7100D}" type="datetimeFigureOut">
              <a:rPr lang="en-IN" smtClean="0"/>
              <a:t>25-10-2023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006518-DBB5-47E4-AD9C-7F3B225BA495}" type="slidenum">
              <a:rPr lang="en-IN" smtClean="0"/>
              <a:t>‹#›</a:t>
            </a:fld>
            <a:endParaRPr lang="en-IN"/>
          </a:p>
        </p:txBody>
      </p:sp>
    </p:spTree>
    <p:extLst>
      <p:ext uri="{BB962C8B-B14F-4D97-AF65-F5344CB8AC3E}">
        <p14:creationId xmlns:p14="http://schemas.microsoft.com/office/powerpoint/2010/main" val="63983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23043-9241-40F9-ABB2-615320E7100D}"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06518-DBB5-47E4-AD9C-7F3B225BA495}" type="slidenum">
              <a:rPr lang="en-IN" smtClean="0"/>
              <a:t>‹#›</a:t>
            </a:fld>
            <a:endParaRPr lang="en-IN"/>
          </a:p>
        </p:txBody>
      </p:sp>
    </p:spTree>
    <p:extLst>
      <p:ext uri="{BB962C8B-B14F-4D97-AF65-F5344CB8AC3E}">
        <p14:creationId xmlns:p14="http://schemas.microsoft.com/office/powerpoint/2010/main" val="217374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23043-9241-40F9-ABB2-615320E7100D}" type="datetimeFigureOut">
              <a:rPr lang="en-IN" smtClean="0"/>
              <a:t>25-10-2023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06518-DBB5-47E4-AD9C-7F3B225BA495}" type="slidenum">
              <a:rPr lang="en-IN" smtClean="0"/>
              <a:t>‹#›</a:t>
            </a:fld>
            <a:endParaRPr lang="en-IN"/>
          </a:p>
        </p:txBody>
      </p:sp>
    </p:spTree>
    <p:extLst>
      <p:ext uri="{BB962C8B-B14F-4D97-AF65-F5344CB8AC3E}">
        <p14:creationId xmlns:p14="http://schemas.microsoft.com/office/powerpoint/2010/main" val="452084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23043-9241-40F9-ABB2-615320E7100D}" type="datetimeFigureOut">
              <a:rPr lang="en-IN" smtClean="0"/>
              <a:t>25-10-2023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06518-DBB5-47E4-AD9C-7F3B225BA495}" type="slidenum">
              <a:rPr lang="en-IN" smtClean="0"/>
              <a:t>‹#›</a:t>
            </a:fld>
            <a:endParaRPr lang="en-IN"/>
          </a:p>
        </p:txBody>
      </p:sp>
    </p:spTree>
    <p:extLst>
      <p:ext uri="{BB962C8B-B14F-4D97-AF65-F5344CB8AC3E}">
        <p14:creationId xmlns:p14="http://schemas.microsoft.com/office/powerpoint/2010/main" val="380398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Evaluation metrics for classification</a:t>
            </a:r>
            <a:br>
              <a:rPr lang="en-IN" b="1" dirty="0"/>
            </a:br>
            <a:endParaRPr lang="en-IN" dirty="0"/>
          </a:p>
        </p:txBody>
      </p:sp>
      <p:sp>
        <p:nvSpPr>
          <p:cNvPr id="3" name="Subtitle 2"/>
          <p:cNvSpPr>
            <a:spLocks noGrp="1"/>
          </p:cNvSpPr>
          <p:nvPr>
            <p:ph type="subTitle" idx="1"/>
          </p:nvPr>
        </p:nvSpPr>
        <p:spPr/>
        <p:txBody>
          <a:bodyPr/>
          <a:lstStyle/>
          <a:p>
            <a:r>
              <a:rPr lang="en-IN" dirty="0" smtClean="0"/>
              <a:t>https://remykarem.github.io/blog/evaluation-metrics.html</a:t>
            </a:r>
            <a:endParaRPr lang="en-IN" dirty="0"/>
          </a:p>
        </p:txBody>
      </p:sp>
    </p:spTree>
    <p:extLst>
      <p:ext uri="{BB962C8B-B14F-4D97-AF65-F5344CB8AC3E}">
        <p14:creationId xmlns:p14="http://schemas.microsoft.com/office/powerpoint/2010/main" val="311274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3">
            <a:schemeClr val="dk1"/>
          </a:fillRef>
          <a:effectRef idx="2">
            <a:schemeClr val="dk1"/>
          </a:effectRef>
          <a:fontRef idx="minor">
            <a:schemeClr val="lt1"/>
          </a:fontRef>
        </p:style>
        <p:txBody>
          <a:bodyPr/>
          <a:lstStyle/>
          <a:p>
            <a:r>
              <a:rPr lang="en-US" dirty="0" smtClean="0"/>
              <a:t>Micro </a:t>
            </a:r>
            <a:r>
              <a:rPr lang="en-US" dirty="0" err="1" smtClean="0"/>
              <a:t>vs</a:t>
            </a:r>
            <a:r>
              <a:rPr lang="en-US" dirty="0" smtClean="0"/>
              <a:t> Macro</a:t>
            </a:r>
            <a:endParaRPr lang="en-IN" dirty="0"/>
          </a:p>
        </p:txBody>
      </p:sp>
      <p:sp>
        <p:nvSpPr>
          <p:cNvPr id="3" name="Content Placeholder 2"/>
          <p:cNvSpPr>
            <a:spLocks noGrp="1"/>
          </p:cNvSpPr>
          <p:nvPr>
            <p:ph idx="1"/>
          </p:nvPr>
        </p:nvSpPr>
        <p:spPr/>
        <p:txBody>
          <a:bodyPr>
            <a:normAutofit fontScale="92500" lnSpcReduction="10000"/>
          </a:bodyPr>
          <a:lstStyle/>
          <a:p>
            <a:r>
              <a:rPr lang="en-US" dirty="0"/>
              <a:t/>
            </a:r>
            <a:br>
              <a:rPr lang="en-US" dirty="0"/>
            </a:br>
            <a:r>
              <a:rPr lang="en-US" dirty="0"/>
              <a:t>Micro and macro accuracy are two different ways of calculating the accuracy of a machine learning model. Both methods calculate the percentage of correct predictions, but they differ in how they weight the predictions from different classes.</a:t>
            </a:r>
          </a:p>
          <a:p>
            <a:r>
              <a:rPr lang="en-US" b="1" dirty="0"/>
              <a:t>Micro accuracy weights all predictions equally, regardless of the class they belong to.</a:t>
            </a:r>
            <a:r>
              <a:rPr lang="en-US" dirty="0"/>
              <a:t> This means that micro accuracy can be biased towards the majority class, especially if the dataset is imbalanced.</a:t>
            </a:r>
          </a:p>
          <a:p>
            <a:r>
              <a:rPr lang="en-US" b="1" dirty="0"/>
              <a:t>Macro accuracy weights all classes equally, regardless of the number of samples in each class</a:t>
            </a:r>
            <a:r>
              <a:rPr lang="en-US" dirty="0"/>
              <a:t>. This means that macro accuracy is less susceptible to bias than micro accuracy, but it may not be as sensitive to changes in the performance of the model on individual classes.</a:t>
            </a:r>
          </a:p>
          <a:p>
            <a:endParaRPr lang="en-IN" dirty="0"/>
          </a:p>
        </p:txBody>
      </p:sp>
    </p:spTree>
    <p:extLst>
      <p:ext uri="{BB962C8B-B14F-4D97-AF65-F5344CB8AC3E}">
        <p14:creationId xmlns:p14="http://schemas.microsoft.com/office/powerpoint/2010/main" val="1633303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lstStyle/>
          <a:p>
            <a:r>
              <a:rPr lang="en-IN" b="1" cap="all" dirty="0"/>
              <a:t>MICRO PRECISION</a:t>
            </a:r>
            <a:br>
              <a:rPr lang="en-IN" b="1" cap="all" dirty="0"/>
            </a:br>
            <a:endParaRPr lang="en-IN" dirty="0"/>
          </a:p>
        </p:txBody>
      </p:sp>
      <p:sp>
        <p:nvSpPr>
          <p:cNvPr id="3" name="Content Placeholder 2"/>
          <p:cNvSpPr>
            <a:spLocks noGrp="1"/>
          </p:cNvSpPr>
          <p:nvPr>
            <p:ph idx="1"/>
          </p:nvPr>
        </p:nvSpPr>
        <p:spPr>
          <a:xfrm>
            <a:off x="838200" y="1825625"/>
            <a:ext cx="6489879" cy="2244099"/>
          </a:xfrm>
        </p:spPr>
        <p:style>
          <a:lnRef idx="2">
            <a:schemeClr val="accent4"/>
          </a:lnRef>
          <a:fillRef idx="1">
            <a:schemeClr val="lt1"/>
          </a:fillRef>
          <a:effectRef idx="0">
            <a:schemeClr val="accent4"/>
          </a:effectRef>
          <a:fontRef idx="minor">
            <a:schemeClr val="dk1"/>
          </a:fontRef>
        </p:style>
        <p:txBody>
          <a:bodyPr>
            <a:normAutofit fontScale="85000" lnSpcReduction="10000"/>
          </a:bodyPr>
          <a:lstStyle/>
          <a:p>
            <a:r>
              <a:rPr lang="en-IN" b="1" dirty="0"/>
              <a:t>Multiclass classification</a:t>
            </a:r>
          </a:p>
          <a:p>
            <a:r>
              <a:rPr lang="en-US" dirty="0"/>
              <a:t>from </a:t>
            </a:r>
            <a:r>
              <a:rPr lang="en-US" dirty="0" err="1"/>
              <a:t>sklearn.metrics</a:t>
            </a:r>
            <a:r>
              <a:rPr lang="en-US" dirty="0"/>
              <a:t> import </a:t>
            </a:r>
            <a:r>
              <a:rPr lang="en-US" dirty="0" err="1"/>
              <a:t>precision_score</a:t>
            </a:r>
            <a:r>
              <a:rPr lang="en-US" dirty="0"/>
              <a:t> </a:t>
            </a:r>
            <a:endParaRPr lang="en-US" dirty="0" smtClean="0"/>
          </a:p>
          <a:p>
            <a:r>
              <a:rPr lang="en-US" dirty="0" err="1" smtClean="0"/>
              <a:t>y_true</a:t>
            </a:r>
            <a:r>
              <a:rPr lang="en-US" dirty="0" smtClean="0"/>
              <a:t> </a:t>
            </a:r>
            <a:r>
              <a:rPr lang="en-US" dirty="0"/>
              <a:t>= [0, 1, 2, 0, 1, 2</a:t>
            </a:r>
            <a:r>
              <a:rPr lang="en-US" dirty="0" smtClean="0"/>
              <a:t>]</a:t>
            </a:r>
          </a:p>
          <a:p>
            <a:r>
              <a:rPr lang="en-US" dirty="0" smtClean="0"/>
              <a:t> </a:t>
            </a:r>
            <a:r>
              <a:rPr lang="en-US" dirty="0" err="1"/>
              <a:t>y_pred</a:t>
            </a:r>
            <a:r>
              <a:rPr lang="en-US" dirty="0"/>
              <a:t> = [0, 2, 1, 0, 0, 1] </a:t>
            </a:r>
            <a:endParaRPr lang="en-US" dirty="0" smtClean="0"/>
          </a:p>
          <a:p>
            <a:r>
              <a:rPr lang="en-US" dirty="0" err="1" smtClean="0"/>
              <a:t>precision_score</a:t>
            </a:r>
            <a:r>
              <a:rPr lang="en-US" dirty="0" smtClean="0"/>
              <a:t>(</a:t>
            </a:r>
            <a:r>
              <a:rPr lang="en-US" dirty="0" err="1" smtClean="0"/>
              <a:t>y_true</a:t>
            </a:r>
            <a:r>
              <a:rPr lang="en-US" dirty="0"/>
              <a:t>, </a:t>
            </a:r>
            <a:r>
              <a:rPr lang="en-US" dirty="0" err="1"/>
              <a:t>y_pred</a:t>
            </a:r>
            <a:r>
              <a:rPr lang="en-US" dirty="0"/>
              <a:t>, average='micro')</a:t>
            </a:r>
            <a:endParaRPr lang="en-IN" dirty="0"/>
          </a:p>
        </p:txBody>
      </p:sp>
      <p:pic>
        <p:nvPicPr>
          <p:cNvPr id="4" name="Picture 3"/>
          <p:cNvPicPr>
            <a:picLocks noChangeAspect="1"/>
          </p:cNvPicPr>
          <p:nvPr/>
        </p:nvPicPr>
        <p:blipFill rotWithShape="1">
          <a:blip r:embed="rId2"/>
          <a:srcRect l="36307" t="23724" r="29841" b="30854"/>
          <a:stretch/>
        </p:blipFill>
        <p:spPr>
          <a:xfrm>
            <a:off x="7623592" y="1825625"/>
            <a:ext cx="4083302" cy="3604622"/>
          </a:xfrm>
          <a:prstGeom prst="rect">
            <a:avLst/>
          </a:prstGeom>
        </p:spPr>
      </p:pic>
    </p:spTree>
    <p:extLst>
      <p:ext uri="{BB962C8B-B14F-4D97-AF65-F5344CB8AC3E}">
        <p14:creationId xmlns:p14="http://schemas.microsoft.com/office/powerpoint/2010/main" val="1777091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fontScale="90000"/>
          </a:bodyPr>
          <a:lstStyle/>
          <a:p>
            <a:r>
              <a:rPr lang="en-IN" b="1" cap="all" dirty="0" smtClean="0"/>
              <a:t/>
            </a:r>
            <a:br>
              <a:rPr lang="en-IN" b="1" cap="all" dirty="0" smtClean="0"/>
            </a:br>
            <a:r>
              <a:rPr lang="en-IN" b="1" cap="all" dirty="0" smtClean="0"/>
              <a:t>MACRO </a:t>
            </a:r>
            <a:r>
              <a:rPr lang="en-IN" b="1" cap="all" dirty="0"/>
              <a:t>PRECISION</a:t>
            </a:r>
            <a:br>
              <a:rPr lang="en-IN" b="1" cap="all" dirty="0"/>
            </a:br>
            <a:r>
              <a:rPr lang="en-IN" dirty="0"/>
              <a:t/>
            </a:r>
            <a:br>
              <a:rPr lang="en-IN" dirty="0"/>
            </a:br>
            <a:endParaRPr lang="en-IN" dirty="0"/>
          </a:p>
        </p:txBody>
      </p:sp>
      <p:sp>
        <p:nvSpPr>
          <p:cNvPr id="3" name="Content Placeholder 2"/>
          <p:cNvSpPr>
            <a:spLocks noGrp="1"/>
          </p:cNvSpPr>
          <p:nvPr>
            <p:ph idx="1"/>
          </p:nvPr>
        </p:nvSpPr>
        <p:spPr>
          <a:xfrm>
            <a:off x="838200" y="1825625"/>
            <a:ext cx="8408831" cy="2179705"/>
          </a:xfrm>
        </p:spPr>
        <p:style>
          <a:lnRef idx="2">
            <a:schemeClr val="accent2"/>
          </a:lnRef>
          <a:fillRef idx="1">
            <a:schemeClr val="lt1"/>
          </a:fillRef>
          <a:effectRef idx="0">
            <a:schemeClr val="accent2"/>
          </a:effectRef>
          <a:fontRef idx="minor">
            <a:schemeClr val="dk1"/>
          </a:fontRef>
        </p:style>
        <p:txBody>
          <a:bodyPr/>
          <a:lstStyle/>
          <a:p>
            <a:r>
              <a:rPr lang="en-US" dirty="0"/>
              <a:t>from </a:t>
            </a:r>
            <a:r>
              <a:rPr lang="en-US" dirty="0" err="1"/>
              <a:t>sklearn.metrics</a:t>
            </a:r>
            <a:r>
              <a:rPr lang="en-US" dirty="0"/>
              <a:t> import </a:t>
            </a:r>
            <a:r>
              <a:rPr lang="en-US" dirty="0" err="1"/>
              <a:t>precision_score</a:t>
            </a:r>
            <a:r>
              <a:rPr lang="en-US" dirty="0"/>
              <a:t> </a:t>
            </a:r>
            <a:endParaRPr lang="en-US" dirty="0" smtClean="0"/>
          </a:p>
          <a:p>
            <a:r>
              <a:rPr lang="en-US" dirty="0" err="1" smtClean="0"/>
              <a:t>y_true</a:t>
            </a:r>
            <a:r>
              <a:rPr lang="en-US" dirty="0" smtClean="0"/>
              <a:t> </a:t>
            </a:r>
            <a:r>
              <a:rPr lang="en-US" dirty="0"/>
              <a:t>= [0, 2, 2, 0, 1, 2] </a:t>
            </a:r>
            <a:endParaRPr lang="en-US" dirty="0" smtClean="0"/>
          </a:p>
          <a:p>
            <a:r>
              <a:rPr lang="en-US" dirty="0" err="1" smtClean="0"/>
              <a:t>y_pred</a:t>
            </a:r>
            <a:r>
              <a:rPr lang="en-US" dirty="0" smtClean="0"/>
              <a:t> </a:t>
            </a:r>
            <a:r>
              <a:rPr lang="en-US" dirty="0"/>
              <a:t>= [0, 2, 1, 0, 0, 1] </a:t>
            </a:r>
            <a:endParaRPr lang="en-US" dirty="0" smtClean="0"/>
          </a:p>
          <a:p>
            <a:r>
              <a:rPr lang="en-US" dirty="0" err="1" smtClean="0"/>
              <a:t>precision_score</a:t>
            </a:r>
            <a:r>
              <a:rPr lang="en-US" dirty="0" smtClean="0"/>
              <a:t>(</a:t>
            </a:r>
            <a:r>
              <a:rPr lang="en-US" dirty="0" err="1" smtClean="0"/>
              <a:t>y_true</a:t>
            </a:r>
            <a:r>
              <a:rPr lang="en-US" dirty="0"/>
              <a:t>, </a:t>
            </a:r>
            <a:r>
              <a:rPr lang="en-US" dirty="0" err="1"/>
              <a:t>y_pred</a:t>
            </a:r>
            <a:r>
              <a:rPr lang="en-US" dirty="0"/>
              <a:t>, average='macro')</a:t>
            </a:r>
            <a:endParaRPr lang="en-IN" dirty="0"/>
          </a:p>
        </p:txBody>
      </p:sp>
      <p:pic>
        <p:nvPicPr>
          <p:cNvPr id="4" name="Picture 3"/>
          <p:cNvPicPr>
            <a:picLocks noChangeAspect="1"/>
          </p:cNvPicPr>
          <p:nvPr/>
        </p:nvPicPr>
        <p:blipFill rotWithShape="1">
          <a:blip r:embed="rId2"/>
          <a:srcRect l="30072" t="26013" r="17467" b="37896"/>
          <a:stretch/>
        </p:blipFill>
        <p:spPr>
          <a:xfrm>
            <a:off x="5042615" y="4140267"/>
            <a:ext cx="6134636" cy="2372831"/>
          </a:xfrm>
          <a:prstGeom prst="rect">
            <a:avLst/>
          </a:prstGeom>
        </p:spPr>
      </p:pic>
    </p:spTree>
    <p:extLst>
      <p:ext uri="{BB962C8B-B14F-4D97-AF65-F5344CB8AC3E}">
        <p14:creationId xmlns:p14="http://schemas.microsoft.com/office/powerpoint/2010/main" val="2220685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IN" b="1" dirty="0" err="1"/>
              <a:t>Multilabel</a:t>
            </a:r>
            <a:r>
              <a:rPr lang="en-IN" b="1" dirty="0"/>
              <a:t> binary classification</a:t>
            </a:r>
            <a:br>
              <a:rPr lang="en-IN" b="1" dirty="0"/>
            </a:br>
            <a:endParaRPr lang="en-IN" dirty="0"/>
          </a:p>
        </p:txBody>
      </p:sp>
      <p:sp>
        <p:nvSpPr>
          <p:cNvPr id="3" name="Content Placeholder 2"/>
          <p:cNvSpPr>
            <a:spLocks noGrp="1"/>
          </p:cNvSpPr>
          <p:nvPr>
            <p:ph idx="1"/>
          </p:nvPr>
        </p:nvSpPr>
        <p:spPr>
          <a:xfrm>
            <a:off x="838200" y="1825625"/>
            <a:ext cx="10804301" cy="1870612"/>
          </a:xfrm>
        </p:spPr>
        <p:style>
          <a:lnRef idx="2">
            <a:schemeClr val="accent3"/>
          </a:lnRef>
          <a:fillRef idx="1">
            <a:schemeClr val="lt1"/>
          </a:fillRef>
          <a:effectRef idx="0">
            <a:schemeClr val="accent3"/>
          </a:effectRef>
          <a:fontRef idx="minor">
            <a:schemeClr val="dk1"/>
          </a:fontRef>
        </p:style>
        <p:txBody>
          <a:bodyPr>
            <a:normAutofit lnSpcReduction="10000"/>
          </a:bodyPr>
          <a:lstStyle/>
          <a:p>
            <a:r>
              <a:rPr lang="en-IN" dirty="0"/>
              <a:t>from </a:t>
            </a:r>
            <a:r>
              <a:rPr lang="en-IN" dirty="0" err="1"/>
              <a:t>sklearn.metrics</a:t>
            </a:r>
            <a:r>
              <a:rPr lang="en-IN" dirty="0"/>
              <a:t> import </a:t>
            </a:r>
            <a:r>
              <a:rPr lang="en-IN" dirty="0" err="1"/>
              <a:t>precision_score</a:t>
            </a:r>
            <a:r>
              <a:rPr lang="en-IN" dirty="0"/>
              <a:t> </a:t>
            </a:r>
            <a:endParaRPr lang="en-IN" dirty="0" smtClean="0"/>
          </a:p>
          <a:p>
            <a:r>
              <a:rPr lang="en-IN" dirty="0" err="1" smtClean="0"/>
              <a:t>y_true</a:t>
            </a:r>
            <a:r>
              <a:rPr lang="en-IN" dirty="0" smtClean="0"/>
              <a:t> </a:t>
            </a:r>
            <a:r>
              <a:rPr lang="en-IN" dirty="0"/>
              <a:t>= </a:t>
            </a:r>
            <a:r>
              <a:rPr lang="en-IN" dirty="0" err="1"/>
              <a:t>np.array</a:t>
            </a:r>
            <a:r>
              <a:rPr lang="en-IN" dirty="0"/>
              <a:t>([[0,1,1,0], [1,1,0,1], [1,0,1,0</a:t>
            </a:r>
            <a:r>
              <a:rPr lang="en-IN" dirty="0" smtClean="0"/>
              <a:t>]])</a:t>
            </a:r>
          </a:p>
          <a:p>
            <a:r>
              <a:rPr lang="en-IN" dirty="0" smtClean="0"/>
              <a:t> </a:t>
            </a:r>
            <a:r>
              <a:rPr lang="en-IN" dirty="0" err="1"/>
              <a:t>y_pred</a:t>
            </a:r>
            <a:r>
              <a:rPr lang="en-IN" dirty="0"/>
              <a:t> = </a:t>
            </a:r>
            <a:r>
              <a:rPr lang="en-IN" dirty="0" err="1"/>
              <a:t>np.array</a:t>
            </a:r>
            <a:r>
              <a:rPr lang="en-IN" dirty="0"/>
              <a:t>([[0,1,1,1], [1,1,0,1], [0,1,0,1]]) </a:t>
            </a:r>
            <a:r>
              <a:rPr lang="en-IN" dirty="0" err="1"/>
              <a:t>precision_score</a:t>
            </a:r>
            <a:r>
              <a:rPr lang="en-IN" dirty="0"/>
              <a:t>(</a:t>
            </a:r>
            <a:r>
              <a:rPr lang="en-IN" dirty="0" err="1"/>
              <a:t>y_true</a:t>
            </a:r>
            <a:r>
              <a:rPr lang="en-IN" dirty="0"/>
              <a:t>, </a:t>
            </a:r>
            <a:r>
              <a:rPr lang="en-IN" dirty="0" err="1"/>
              <a:t>y_pred</a:t>
            </a:r>
            <a:r>
              <a:rPr lang="en-IN" dirty="0"/>
              <a:t>, average='micro')</a:t>
            </a:r>
          </a:p>
        </p:txBody>
      </p:sp>
      <p:pic>
        <p:nvPicPr>
          <p:cNvPr id="4" name="Picture 3"/>
          <p:cNvPicPr>
            <a:picLocks noChangeAspect="1"/>
          </p:cNvPicPr>
          <p:nvPr/>
        </p:nvPicPr>
        <p:blipFill rotWithShape="1">
          <a:blip r:embed="rId2"/>
          <a:srcRect l="30962" t="50308" r="29643" b="25220"/>
          <a:stretch/>
        </p:blipFill>
        <p:spPr>
          <a:xfrm>
            <a:off x="2781837" y="3831174"/>
            <a:ext cx="6761408" cy="2361396"/>
          </a:xfrm>
          <a:prstGeom prst="rect">
            <a:avLst/>
          </a:prstGeom>
        </p:spPr>
      </p:pic>
    </p:spTree>
    <p:extLst>
      <p:ext uri="{BB962C8B-B14F-4D97-AF65-F5344CB8AC3E}">
        <p14:creationId xmlns:p14="http://schemas.microsoft.com/office/powerpoint/2010/main" val="1954413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fontScale="90000"/>
          </a:bodyPr>
          <a:lstStyle/>
          <a:p>
            <a:r>
              <a:rPr lang="en-IN" b="1" cap="all" dirty="0" smtClean="0"/>
              <a:t/>
            </a:r>
            <a:br>
              <a:rPr lang="en-IN" b="1" cap="all" dirty="0" smtClean="0"/>
            </a:br>
            <a:r>
              <a:rPr lang="en-IN" b="1" cap="all" dirty="0" smtClean="0"/>
              <a:t>MACRO </a:t>
            </a:r>
            <a:r>
              <a:rPr lang="en-IN" b="1" cap="all" dirty="0"/>
              <a:t>PRECISION</a:t>
            </a:r>
            <a:br>
              <a:rPr lang="en-IN" b="1" cap="all" dirty="0"/>
            </a:br>
            <a:r>
              <a:rPr lang="en-IN" dirty="0"/>
              <a:t/>
            </a:r>
            <a:br>
              <a:rPr lang="en-IN" dirty="0"/>
            </a:br>
            <a:endParaRPr lang="en-IN" dirty="0"/>
          </a:p>
        </p:txBody>
      </p:sp>
      <p:sp>
        <p:nvSpPr>
          <p:cNvPr id="3" name="Content Placeholder 2"/>
          <p:cNvSpPr>
            <a:spLocks noGrp="1"/>
          </p:cNvSpPr>
          <p:nvPr>
            <p:ph idx="1"/>
          </p:nvPr>
        </p:nvSpPr>
        <p:spPr>
          <a:xfrm>
            <a:off x="838200" y="1825625"/>
            <a:ext cx="10515600" cy="2038037"/>
          </a:xfrm>
        </p:spPr>
        <p:style>
          <a:lnRef idx="2">
            <a:schemeClr val="accent4"/>
          </a:lnRef>
          <a:fillRef idx="1">
            <a:schemeClr val="lt1"/>
          </a:fillRef>
          <a:effectRef idx="0">
            <a:schemeClr val="accent4"/>
          </a:effectRef>
          <a:fontRef idx="minor">
            <a:schemeClr val="dk1"/>
          </a:fontRef>
        </p:style>
        <p:txBody>
          <a:bodyPr/>
          <a:lstStyle/>
          <a:p>
            <a:r>
              <a:rPr lang="en-IN" dirty="0"/>
              <a:t>from </a:t>
            </a:r>
            <a:r>
              <a:rPr lang="en-IN" dirty="0" err="1"/>
              <a:t>sklearn.metrics</a:t>
            </a:r>
            <a:r>
              <a:rPr lang="en-IN" dirty="0"/>
              <a:t> import </a:t>
            </a:r>
            <a:r>
              <a:rPr lang="en-IN" dirty="0" err="1" smtClean="0"/>
              <a:t>precision_score</a:t>
            </a:r>
            <a:endParaRPr lang="en-IN" dirty="0" smtClean="0"/>
          </a:p>
          <a:p>
            <a:r>
              <a:rPr lang="en-IN" dirty="0" smtClean="0"/>
              <a:t> </a:t>
            </a:r>
            <a:r>
              <a:rPr lang="en-IN" dirty="0" err="1"/>
              <a:t>y_true</a:t>
            </a:r>
            <a:r>
              <a:rPr lang="en-IN" dirty="0"/>
              <a:t> = </a:t>
            </a:r>
            <a:r>
              <a:rPr lang="en-IN" dirty="0" err="1"/>
              <a:t>np.array</a:t>
            </a:r>
            <a:r>
              <a:rPr lang="en-IN" dirty="0"/>
              <a:t>([[0,1,1,0], [1,1,0,1], [1,0,1,0</a:t>
            </a:r>
            <a:r>
              <a:rPr lang="en-IN" dirty="0" smtClean="0"/>
              <a:t>]])</a:t>
            </a:r>
          </a:p>
          <a:p>
            <a:r>
              <a:rPr lang="en-IN" dirty="0" smtClean="0"/>
              <a:t> </a:t>
            </a:r>
            <a:r>
              <a:rPr lang="en-IN" dirty="0" err="1"/>
              <a:t>y_pred</a:t>
            </a:r>
            <a:r>
              <a:rPr lang="en-IN" dirty="0"/>
              <a:t> = </a:t>
            </a:r>
            <a:r>
              <a:rPr lang="en-IN" dirty="0" err="1"/>
              <a:t>np.array</a:t>
            </a:r>
            <a:r>
              <a:rPr lang="en-IN" dirty="0"/>
              <a:t>([[0,1,1,1], [1,1,0,1], [0,1,0,1]]) </a:t>
            </a:r>
            <a:r>
              <a:rPr lang="en-IN" dirty="0" err="1"/>
              <a:t>precision_score</a:t>
            </a:r>
            <a:r>
              <a:rPr lang="en-IN" dirty="0"/>
              <a:t>(</a:t>
            </a:r>
            <a:r>
              <a:rPr lang="en-IN" dirty="0" err="1"/>
              <a:t>y_true</a:t>
            </a:r>
            <a:r>
              <a:rPr lang="en-IN" dirty="0"/>
              <a:t>, </a:t>
            </a:r>
            <a:r>
              <a:rPr lang="en-IN" dirty="0" err="1"/>
              <a:t>y_pred</a:t>
            </a:r>
            <a:r>
              <a:rPr lang="en-IN" dirty="0"/>
              <a:t>, average='macro')</a:t>
            </a:r>
          </a:p>
        </p:txBody>
      </p:sp>
      <p:pic>
        <p:nvPicPr>
          <p:cNvPr id="4" name="Picture 3"/>
          <p:cNvPicPr>
            <a:picLocks noChangeAspect="1"/>
          </p:cNvPicPr>
          <p:nvPr/>
        </p:nvPicPr>
        <p:blipFill rotWithShape="1">
          <a:blip r:embed="rId2"/>
          <a:srcRect l="21658" t="38512" r="21229" b="24868"/>
          <a:stretch/>
        </p:blipFill>
        <p:spPr>
          <a:xfrm>
            <a:off x="1803042" y="3998599"/>
            <a:ext cx="7431110" cy="2678805"/>
          </a:xfrm>
          <a:prstGeom prst="rect">
            <a:avLst/>
          </a:prstGeom>
        </p:spPr>
      </p:pic>
    </p:spTree>
    <p:extLst>
      <p:ext uri="{BB962C8B-B14F-4D97-AF65-F5344CB8AC3E}">
        <p14:creationId xmlns:p14="http://schemas.microsoft.com/office/powerpoint/2010/main" val="22938822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IN" b="1" dirty="0" smtClean="0"/>
              <a:t>Recall - </a:t>
            </a:r>
            <a:r>
              <a:rPr lang="en-US" dirty="0"/>
              <a:t>Ability of classifier to recover the positives</a:t>
            </a:r>
            <a:r>
              <a:rPr lang="en-IN" b="1" dirty="0"/>
              <a:t/>
            </a:r>
            <a:br>
              <a:rPr lang="en-IN" b="1" dirty="0"/>
            </a:br>
            <a:endParaRPr lang="en-IN" dirty="0"/>
          </a:p>
        </p:txBody>
      </p:sp>
      <p:sp>
        <p:nvSpPr>
          <p:cNvPr id="3" name="Content Placeholder 2"/>
          <p:cNvSpPr>
            <a:spLocks noGrp="1"/>
          </p:cNvSpPr>
          <p:nvPr>
            <p:ph idx="1"/>
          </p:nvPr>
        </p:nvSpPr>
        <p:spPr>
          <a:xfrm>
            <a:off x="838200" y="1825625"/>
            <a:ext cx="10276268" cy="1767581"/>
          </a:xfrm>
        </p:spPr>
        <p:txBody>
          <a:bodyPr>
            <a:normAutofit fontScale="70000" lnSpcReduction="20000"/>
          </a:bodyPr>
          <a:lstStyle/>
          <a:p>
            <a:r>
              <a:rPr lang="en-IN" b="1" dirty="0"/>
              <a:t>Binary classification</a:t>
            </a:r>
          </a:p>
          <a:p>
            <a:r>
              <a:rPr lang="en-US" dirty="0"/>
              <a:t>from </a:t>
            </a:r>
            <a:r>
              <a:rPr lang="en-US" dirty="0" err="1"/>
              <a:t>sklearn.metrics</a:t>
            </a:r>
            <a:r>
              <a:rPr lang="en-US" dirty="0"/>
              <a:t> import </a:t>
            </a:r>
            <a:r>
              <a:rPr lang="en-US" dirty="0" err="1"/>
              <a:t>recall_score</a:t>
            </a:r>
            <a:r>
              <a:rPr lang="en-US" dirty="0"/>
              <a:t> </a:t>
            </a:r>
            <a:endParaRPr lang="en-US" dirty="0" smtClean="0"/>
          </a:p>
          <a:p>
            <a:r>
              <a:rPr lang="en-US" dirty="0" err="1" smtClean="0"/>
              <a:t>y_true</a:t>
            </a:r>
            <a:r>
              <a:rPr lang="en-US" dirty="0" smtClean="0"/>
              <a:t> </a:t>
            </a:r>
            <a:r>
              <a:rPr lang="en-US" dirty="0"/>
              <a:t>= [0, 1, 0, 1, 1</a:t>
            </a:r>
            <a:r>
              <a:rPr lang="en-US" dirty="0" smtClean="0"/>
              <a:t>]</a:t>
            </a:r>
          </a:p>
          <a:p>
            <a:r>
              <a:rPr lang="en-US" dirty="0" smtClean="0"/>
              <a:t> </a:t>
            </a:r>
            <a:r>
              <a:rPr lang="en-US" dirty="0" err="1"/>
              <a:t>y_pred</a:t>
            </a:r>
            <a:r>
              <a:rPr lang="en-US" dirty="0"/>
              <a:t> = [0, 1, 0, 0, 0] </a:t>
            </a:r>
            <a:endParaRPr lang="en-US" dirty="0" smtClean="0"/>
          </a:p>
          <a:p>
            <a:r>
              <a:rPr lang="en-US" dirty="0" err="1" smtClean="0"/>
              <a:t>recall_score</a:t>
            </a:r>
            <a:r>
              <a:rPr lang="en-US" dirty="0" smtClean="0"/>
              <a:t>(</a:t>
            </a:r>
            <a:r>
              <a:rPr lang="en-US" dirty="0" err="1" smtClean="0"/>
              <a:t>y_true</a:t>
            </a:r>
            <a:r>
              <a:rPr lang="en-US" dirty="0"/>
              <a:t>, </a:t>
            </a:r>
            <a:r>
              <a:rPr lang="en-US" dirty="0" err="1"/>
              <a:t>y_pred</a:t>
            </a:r>
            <a:r>
              <a:rPr lang="en-US" dirty="0"/>
              <a:t>)</a:t>
            </a:r>
            <a:endParaRPr lang="en-IN" dirty="0"/>
          </a:p>
        </p:txBody>
      </p:sp>
      <p:pic>
        <p:nvPicPr>
          <p:cNvPr id="4" name="Picture 3"/>
          <p:cNvPicPr>
            <a:picLocks noChangeAspect="1"/>
          </p:cNvPicPr>
          <p:nvPr/>
        </p:nvPicPr>
        <p:blipFill rotWithShape="1">
          <a:blip r:embed="rId2"/>
          <a:srcRect l="35714" t="27773" r="32315" b="41945"/>
          <a:stretch/>
        </p:blipFill>
        <p:spPr>
          <a:xfrm>
            <a:off x="3477296" y="3992450"/>
            <a:ext cx="4159876" cy="2215166"/>
          </a:xfrm>
          <a:prstGeom prst="rect">
            <a:avLst/>
          </a:prstGeom>
        </p:spPr>
      </p:pic>
    </p:spTree>
    <p:extLst>
      <p:ext uri="{BB962C8B-B14F-4D97-AF65-F5344CB8AC3E}">
        <p14:creationId xmlns:p14="http://schemas.microsoft.com/office/powerpoint/2010/main" val="37242960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a:bodyPr>
          <a:lstStyle/>
          <a:p>
            <a:r>
              <a:rPr lang="en-IN" b="1" dirty="0"/>
              <a:t>Multiclass classification</a:t>
            </a:r>
            <a:br>
              <a:rPr lang="en-IN" b="1" dirty="0"/>
            </a:br>
            <a:r>
              <a:rPr lang="en-IN" dirty="0" smtClean="0"/>
              <a:t>(micro recall)</a:t>
            </a:r>
            <a:endParaRPr lang="en-IN" dirty="0"/>
          </a:p>
        </p:txBody>
      </p:sp>
      <p:sp>
        <p:nvSpPr>
          <p:cNvPr id="3" name="Content Placeholder 2"/>
          <p:cNvSpPr>
            <a:spLocks noGrp="1"/>
          </p:cNvSpPr>
          <p:nvPr>
            <p:ph idx="1"/>
          </p:nvPr>
        </p:nvSpPr>
        <p:spPr>
          <a:xfrm>
            <a:off x="838200" y="1825625"/>
            <a:ext cx="10515600" cy="2256978"/>
          </a:xfrm>
        </p:spPr>
        <p:style>
          <a:lnRef idx="1">
            <a:schemeClr val="accent2"/>
          </a:lnRef>
          <a:fillRef idx="2">
            <a:schemeClr val="accent2"/>
          </a:fillRef>
          <a:effectRef idx="1">
            <a:schemeClr val="accent2"/>
          </a:effectRef>
          <a:fontRef idx="minor">
            <a:schemeClr val="dk1"/>
          </a:fontRef>
        </p:style>
        <p:txBody>
          <a:bodyPr/>
          <a:lstStyle/>
          <a:p>
            <a:r>
              <a:rPr lang="en-US" dirty="0"/>
              <a:t>from </a:t>
            </a:r>
            <a:r>
              <a:rPr lang="en-US" dirty="0" err="1"/>
              <a:t>sklearn.metrics</a:t>
            </a:r>
            <a:r>
              <a:rPr lang="en-US" dirty="0"/>
              <a:t> import </a:t>
            </a:r>
            <a:r>
              <a:rPr lang="en-US" dirty="0" err="1"/>
              <a:t>recall_score</a:t>
            </a:r>
            <a:r>
              <a:rPr lang="en-US" dirty="0"/>
              <a:t> </a:t>
            </a:r>
            <a:endParaRPr lang="en-US" dirty="0" smtClean="0"/>
          </a:p>
          <a:p>
            <a:r>
              <a:rPr lang="en-US" dirty="0" err="1" smtClean="0"/>
              <a:t>y_true</a:t>
            </a:r>
            <a:r>
              <a:rPr lang="en-US" dirty="0" smtClean="0"/>
              <a:t> </a:t>
            </a:r>
            <a:r>
              <a:rPr lang="en-US" dirty="0"/>
              <a:t>= [0, 1, 2, 0, 1, 2] </a:t>
            </a:r>
            <a:endParaRPr lang="en-US" dirty="0" smtClean="0"/>
          </a:p>
          <a:p>
            <a:r>
              <a:rPr lang="en-US" dirty="0" err="1" smtClean="0"/>
              <a:t>y_pred</a:t>
            </a:r>
            <a:r>
              <a:rPr lang="en-US" dirty="0" smtClean="0"/>
              <a:t> </a:t>
            </a:r>
            <a:r>
              <a:rPr lang="en-US" dirty="0"/>
              <a:t>= [0, 2, 1, 0, 0, 1</a:t>
            </a:r>
            <a:r>
              <a:rPr lang="en-US" dirty="0" smtClean="0"/>
              <a:t>]</a:t>
            </a:r>
          </a:p>
          <a:p>
            <a:r>
              <a:rPr lang="en-US" dirty="0" smtClean="0"/>
              <a:t> </a:t>
            </a:r>
            <a:r>
              <a:rPr lang="en-US" dirty="0" err="1"/>
              <a:t>recall_score</a:t>
            </a:r>
            <a:r>
              <a:rPr lang="en-US" dirty="0"/>
              <a:t>(</a:t>
            </a:r>
            <a:r>
              <a:rPr lang="en-US" dirty="0" err="1"/>
              <a:t>y_true</a:t>
            </a:r>
            <a:r>
              <a:rPr lang="en-US" dirty="0"/>
              <a:t>, </a:t>
            </a:r>
            <a:r>
              <a:rPr lang="en-US" dirty="0" err="1"/>
              <a:t>y_pred</a:t>
            </a:r>
            <a:r>
              <a:rPr lang="en-US" dirty="0"/>
              <a:t>, average='micro')</a:t>
            </a:r>
            <a:endParaRPr lang="en-IN" dirty="0"/>
          </a:p>
        </p:txBody>
      </p:sp>
      <p:pic>
        <p:nvPicPr>
          <p:cNvPr id="4" name="Picture 3"/>
          <p:cNvPicPr>
            <a:picLocks noChangeAspect="1"/>
          </p:cNvPicPr>
          <p:nvPr/>
        </p:nvPicPr>
        <p:blipFill rotWithShape="1">
          <a:blip r:embed="rId2"/>
          <a:srcRect l="35516" t="35167" r="31028" b="30854"/>
          <a:stretch/>
        </p:blipFill>
        <p:spPr>
          <a:xfrm>
            <a:off x="7838940" y="4082603"/>
            <a:ext cx="4353060" cy="2485622"/>
          </a:xfrm>
          <a:prstGeom prst="rect">
            <a:avLst/>
          </a:prstGeom>
        </p:spPr>
      </p:pic>
    </p:spTree>
    <p:extLst>
      <p:ext uri="{BB962C8B-B14F-4D97-AF65-F5344CB8AC3E}">
        <p14:creationId xmlns:p14="http://schemas.microsoft.com/office/powerpoint/2010/main" val="1542407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IN" b="1" cap="all" dirty="0" smtClean="0"/>
              <a:t/>
            </a:r>
            <a:br>
              <a:rPr lang="en-IN" b="1" cap="all" dirty="0" smtClean="0"/>
            </a:br>
            <a:r>
              <a:rPr lang="en-IN" b="1" cap="all" dirty="0" smtClean="0"/>
              <a:t>MACRO </a:t>
            </a:r>
            <a:r>
              <a:rPr lang="en-IN" b="1" cap="all" dirty="0"/>
              <a:t>RECALL</a:t>
            </a:r>
            <a:br>
              <a:rPr lang="en-IN" b="1" cap="all" dirty="0"/>
            </a:br>
            <a:r>
              <a:rPr lang="en-IN" dirty="0"/>
              <a:t/>
            </a:r>
            <a:br>
              <a:rPr lang="en-IN" dirty="0"/>
            </a:br>
            <a:endParaRPr lang="en-IN" dirty="0"/>
          </a:p>
        </p:txBody>
      </p:sp>
      <p:sp>
        <p:nvSpPr>
          <p:cNvPr id="3" name="Content Placeholder 2"/>
          <p:cNvSpPr>
            <a:spLocks noGrp="1"/>
          </p:cNvSpPr>
          <p:nvPr>
            <p:ph idx="1"/>
          </p:nvPr>
        </p:nvSpPr>
        <p:spPr>
          <a:xfrm>
            <a:off x="838200" y="1825625"/>
            <a:ext cx="10515600" cy="2141068"/>
          </a:xfrm>
        </p:spPr>
        <p:txBody>
          <a:bodyPr/>
          <a:lstStyle/>
          <a:p>
            <a:r>
              <a:rPr lang="en-US" dirty="0"/>
              <a:t>from </a:t>
            </a:r>
            <a:r>
              <a:rPr lang="en-US" dirty="0" err="1"/>
              <a:t>sklearn.metrics</a:t>
            </a:r>
            <a:r>
              <a:rPr lang="en-US" dirty="0"/>
              <a:t> import </a:t>
            </a:r>
            <a:r>
              <a:rPr lang="en-US" dirty="0" err="1" smtClean="0"/>
              <a:t>recall_score</a:t>
            </a:r>
            <a:endParaRPr lang="en-US" dirty="0" smtClean="0"/>
          </a:p>
          <a:p>
            <a:r>
              <a:rPr lang="en-US" dirty="0" smtClean="0"/>
              <a:t> </a:t>
            </a:r>
            <a:r>
              <a:rPr lang="en-US" dirty="0" err="1"/>
              <a:t>y_true</a:t>
            </a:r>
            <a:r>
              <a:rPr lang="en-US" dirty="0"/>
              <a:t> = [0, 2, 2, 0, 1, 2] </a:t>
            </a:r>
            <a:endParaRPr lang="en-US" dirty="0" smtClean="0"/>
          </a:p>
          <a:p>
            <a:r>
              <a:rPr lang="en-US" dirty="0" err="1" smtClean="0"/>
              <a:t>y_pred</a:t>
            </a:r>
            <a:r>
              <a:rPr lang="en-US" dirty="0" smtClean="0"/>
              <a:t> </a:t>
            </a:r>
            <a:r>
              <a:rPr lang="en-US" dirty="0"/>
              <a:t>= [0, 2, 1, 0, 0, 1] </a:t>
            </a:r>
            <a:endParaRPr lang="en-US" dirty="0" smtClean="0"/>
          </a:p>
          <a:p>
            <a:r>
              <a:rPr lang="en-US" dirty="0" err="1" smtClean="0"/>
              <a:t>recall_score</a:t>
            </a:r>
            <a:r>
              <a:rPr lang="en-US" dirty="0" smtClean="0"/>
              <a:t>(</a:t>
            </a:r>
            <a:r>
              <a:rPr lang="en-US" dirty="0" err="1" smtClean="0"/>
              <a:t>y_true</a:t>
            </a:r>
            <a:r>
              <a:rPr lang="en-US" dirty="0"/>
              <a:t>, </a:t>
            </a:r>
            <a:r>
              <a:rPr lang="en-US" dirty="0" err="1"/>
              <a:t>y_pred</a:t>
            </a:r>
            <a:r>
              <a:rPr lang="en-US" dirty="0"/>
              <a:t>, average='macro')</a:t>
            </a:r>
            <a:endParaRPr lang="en-IN" dirty="0"/>
          </a:p>
        </p:txBody>
      </p:sp>
      <p:pic>
        <p:nvPicPr>
          <p:cNvPr id="4" name="Picture 3"/>
          <p:cNvPicPr>
            <a:picLocks noChangeAspect="1"/>
          </p:cNvPicPr>
          <p:nvPr/>
        </p:nvPicPr>
        <p:blipFill rotWithShape="1">
          <a:blip r:embed="rId2"/>
          <a:srcRect l="30764" t="31118" r="28950" b="35255"/>
          <a:stretch/>
        </p:blipFill>
        <p:spPr>
          <a:xfrm>
            <a:off x="7147774" y="4454160"/>
            <a:ext cx="4340180" cy="2036792"/>
          </a:xfrm>
          <a:prstGeom prst="rect">
            <a:avLst/>
          </a:prstGeom>
        </p:spPr>
      </p:pic>
    </p:spTree>
    <p:extLst>
      <p:ext uri="{BB962C8B-B14F-4D97-AF65-F5344CB8AC3E}">
        <p14:creationId xmlns:p14="http://schemas.microsoft.com/office/powerpoint/2010/main" val="4276558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IN" b="1" dirty="0" smtClean="0"/>
              <a:t/>
            </a:r>
            <a:br>
              <a:rPr lang="en-IN" b="1" dirty="0" smtClean="0"/>
            </a:br>
            <a:r>
              <a:rPr lang="en-IN" b="1" dirty="0" err="1" smtClean="0"/>
              <a:t>Multilabel</a:t>
            </a:r>
            <a:r>
              <a:rPr lang="en-IN" b="1" dirty="0" smtClean="0"/>
              <a:t> </a:t>
            </a:r>
            <a:r>
              <a:rPr lang="en-IN" b="1" dirty="0"/>
              <a:t>binary classification</a:t>
            </a:r>
            <a:br>
              <a:rPr lang="en-IN" b="1" dirty="0"/>
            </a:br>
            <a:r>
              <a:rPr lang="en-IN" dirty="0" smtClean="0"/>
              <a:t/>
            </a:r>
            <a:br>
              <a:rPr lang="en-IN" dirty="0" smtClean="0"/>
            </a:br>
            <a:endParaRPr lang="en-IN" dirty="0"/>
          </a:p>
        </p:txBody>
      </p:sp>
      <p:sp>
        <p:nvSpPr>
          <p:cNvPr id="3" name="Content Placeholder 2"/>
          <p:cNvSpPr>
            <a:spLocks noGrp="1"/>
          </p:cNvSpPr>
          <p:nvPr>
            <p:ph idx="1"/>
          </p:nvPr>
        </p:nvSpPr>
        <p:spPr>
          <a:xfrm>
            <a:off x="838200" y="1825625"/>
            <a:ext cx="10515600" cy="2244099"/>
          </a:xfrm>
        </p:spPr>
        <p:style>
          <a:lnRef idx="2">
            <a:schemeClr val="accent3"/>
          </a:lnRef>
          <a:fillRef idx="1">
            <a:schemeClr val="lt1"/>
          </a:fillRef>
          <a:effectRef idx="0">
            <a:schemeClr val="accent3"/>
          </a:effectRef>
          <a:fontRef idx="minor">
            <a:schemeClr val="dk1"/>
          </a:fontRef>
        </p:style>
        <p:txBody>
          <a:bodyPr>
            <a:noAutofit/>
          </a:bodyPr>
          <a:lstStyle/>
          <a:p>
            <a:r>
              <a:rPr lang="en-IN" sz="2000" b="1" cap="all" dirty="0"/>
              <a:t>MICRO RECALL</a:t>
            </a:r>
          </a:p>
          <a:p>
            <a:r>
              <a:rPr lang="en-IN" sz="2000" dirty="0"/>
              <a:t>from </a:t>
            </a:r>
            <a:r>
              <a:rPr lang="en-IN" sz="2000" dirty="0" err="1"/>
              <a:t>sklearn.metrics</a:t>
            </a:r>
            <a:r>
              <a:rPr lang="en-IN" sz="2000" dirty="0"/>
              <a:t> import </a:t>
            </a:r>
            <a:r>
              <a:rPr lang="en-IN" sz="2000" dirty="0" err="1" smtClean="0"/>
              <a:t>recall_score</a:t>
            </a:r>
            <a:endParaRPr lang="en-IN" sz="2000" dirty="0" smtClean="0"/>
          </a:p>
          <a:p>
            <a:r>
              <a:rPr lang="en-IN" sz="2000" dirty="0" smtClean="0"/>
              <a:t> </a:t>
            </a:r>
            <a:r>
              <a:rPr lang="en-IN" sz="2000" dirty="0" err="1"/>
              <a:t>y_true</a:t>
            </a:r>
            <a:r>
              <a:rPr lang="en-IN" sz="2000" dirty="0"/>
              <a:t> = </a:t>
            </a:r>
            <a:r>
              <a:rPr lang="en-IN" sz="2000" dirty="0" err="1"/>
              <a:t>np.array</a:t>
            </a:r>
            <a:r>
              <a:rPr lang="en-IN" sz="2000" dirty="0"/>
              <a:t>([[0,1,1,0], [1,1,0,1], [1,0,1,0</a:t>
            </a:r>
            <a:r>
              <a:rPr lang="en-IN" sz="2000" dirty="0" smtClean="0"/>
              <a:t>]])</a:t>
            </a:r>
          </a:p>
          <a:p>
            <a:r>
              <a:rPr lang="en-IN" sz="2000" dirty="0" smtClean="0"/>
              <a:t> </a:t>
            </a:r>
            <a:r>
              <a:rPr lang="en-IN" sz="2000" dirty="0" err="1"/>
              <a:t>y_pred</a:t>
            </a:r>
            <a:r>
              <a:rPr lang="en-IN" sz="2000" dirty="0"/>
              <a:t> = </a:t>
            </a:r>
            <a:r>
              <a:rPr lang="en-IN" sz="2000" dirty="0" err="1"/>
              <a:t>np.array</a:t>
            </a:r>
            <a:r>
              <a:rPr lang="en-IN" sz="2000" dirty="0"/>
              <a:t>([[0,1,1,1], [1,1,0,1], [0,1,0,1</a:t>
            </a:r>
            <a:r>
              <a:rPr lang="en-IN" sz="2000" dirty="0" smtClean="0"/>
              <a:t>]])</a:t>
            </a:r>
          </a:p>
          <a:p>
            <a:r>
              <a:rPr lang="en-IN" sz="2000" dirty="0" smtClean="0"/>
              <a:t> </a:t>
            </a:r>
            <a:r>
              <a:rPr lang="en-IN" sz="2000" dirty="0" err="1"/>
              <a:t>recall_score</a:t>
            </a:r>
            <a:r>
              <a:rPr lang="en-IN" sz="2000" dirty="0"/>
              <a:t>(</a:t>
            </a:r>
            <a:r>
              <a:rPr lang="en-IN" sz="2000" dirty="0" err="1"/>
              <a:t>y_true</a:t>
            </a:r>
            <a:r>
              <a:rPr lang="en-IN" sz="2000" dirty="0"/>
              <a:t>, </a:t>
            </a:r>
            <a:r>
              <a:rPr lang="en-IN" sz="2000" dirty="0" err="1"/>
              <a:t>y_pred</a:t>
            </a:r>
            <a:r>
              <a:rPr lang="en-IN" sz="2000" dirty="0"/>
              <a:t>, average='micro')</a:t>
            </a:r>
          </a:p>
        </p:txBody>
      </p:sp>
      <p:pic>
        <p:nvPicPr>
          <p:cNvPr id="4" name="Picture 3"/>
          <p:cNvPicPr>
            <a:picLocks noChangeAspect="1"/>
          </p:cNvPicPr>
          <p:nvPr/>
        </p:nvPicPr>
        <p:blipFill rotWithShape="1">
          <a:blip r:embed="rId2"/>
          <a:srcRect l="32645" t="39921" r="31326" b="28390"/>
          <a:stretch/>
        </p:blipFill>
        <p:spPr>
          <a:xfrm>
            <a:off x="3670478" y="4260784"/>
            <a:ext cx="4997003" cy="2471045"/>
          </a:xfrm>
          <a:prstGeom prst="rect">
            <a:avLst/>
          </a:prstGeom>
        </p:spPr>
      </p:pic>
    </p:spTree>
    <p:extLst>
      <p:ext uri="{BB962C8B-B14F-4D97-AF65-F5344CB8AC3E}">
        <p14:creationId xmlns:p14="http://schemas.microsoft.com/office/powerpoint/2010/main" val="21495069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IN" b="1" dirty="0"/>
              <a:t>F1</a:t>
            </a:r>
            <a:br>
              <a:rPr lang="en-IN" b="1" dirty="0"/>
            </a:br>
            <a:endParaRPr lang="en-IN" dirty="0"/>
          </a:p>
        </p:txBody>
      </p:sp>
      <p:sp>
        <p:nvSpPr>
          <p:cNvPr id="3" name="Content Placeholder 2"/>
          <p:cNvSpPr>
            <a:spLocks noGrp="1"/>
          </p:cNvSpPr>
          <p:nvPr>
            <p:ph idx="1"/>
          </p:nvPr>
        </p:nvSpPr>
        <p:spPr>
          <a:xfrm>
            <a:off x="838200" y="1825625"/>
            <a:ext cx="10515600" cy="1831975"/>
          </a:xfrm>
        </p:spPr>
        <p:style>
          <a:lnRef idx="2">
            <a:schemeClr val="accent5"/>
          </a:lnRef>
          <a:fillRef idx="1">
            <a:schemeClr val="lt1"/>
          </a:fillRef>
          <a:effectRef idx="0">
            <a:schemeClr val="accent5"/>
          </a:effectRef>
          <a:fontRef idx="minor">
            <a:schemeClr val="dk1"/>
          </a:fontRef>
        </p:style>
        <p:txBody>
          <a:bodyPr>
            <a:normAutofit fontScale="77500" lnSpcReduction="20000"/>
          </a:bodyPr>
          <a:lstStyle/>
          <a:p>
            <a:r>
              <a:rPr lang="en-IN" b="1" dirty="0"/>
              <a:t>Binary classification</a:t>
            </a:r>
          </a:p>
          <a:p>
            <a:r>
              <a:rPr lang="en-US" dirty="0"/>
              <a:t>from </a:t>
            </a:r>
            <a:r>
              <a:rPr lang="en-US" dirty="0" err="1"/>
              <a:t>sklearn.metrics</a:t>
            </a:r>
            <a:r>
              <a:rPr lang="en-US" dirty="0"/>
              <a:t> import </a:t>
            </a:r>
            <a:r>
              <a:rPr lang="en-US" dirty="0" smtClean="0"/>
              <a:t>f1_score</a:t>
            </a:r>
          </a:p>
          <a:p>
            <a:r>
              <a:rPr lang="en-US" dirty="0" smtClean="0"/>
              <a:t> </a:t>
            </a:r>
            <a:r>
              <a:rPr lang="en-US" dirty="0" err="1"/>
              <a:t>y_true</a:t>
            </a:r>
            <a:r>
              <a:rPr lang="en-US" dirty="0"/>
              <a:t> = [0, 1, 0, 1, 1</a:t>
            </a:r>
            <a:r>
              <a:rPr lang="en-US" dirty="0" smtClean="0"/>
              <a:t>]</a:t>
            </a:r>
          </a:p>
          <a:p>
            <a:r>
              <a:rPr lang="en-US" dirty="0" smtClean="0"/>
              <a:t> </a:t>
            </a:r>
            <a:r>
              <a:rPr lang="en-US" dirty="0" err="1"/>
              <a:t>y_pred</a:t>
            </a:r>
            <a:r>
              <a:rPr lang="en-US" dirty="0"/>
              <a:t> = [0, 1, 0, 0, 0] </a:t>
            </a:r>
            <a:endParaRPr lang="en-US" dirty="0" smtClean="0"/>
          </a:p>
          <a:p>
            <a:r>
              <a:rPr lang="en-US" dirty="0" smtClean="0"/>
              <a:t>f1_score(</a:t>
            </a:r>
            <a:r>
              <a:rPr lang="en-US" dirty="0" err="1" smtClean="0"/>
              <a:t>y_true</a:t>
            </a:r>
            <a:r>
              <a:rPr lang="en-US" dirty="0"/>
              <a:t>, </a:t>
            </a:r>
            <a:r>
              <a:rPr lang="en-US" dirty="0" err="1"/>
              <a:t>y_pred</a:t>
            </a:r>
            <a:r>
              <a:rPr lang="en-US" dirty="0"/>
              <a:t>)</a:t>
            </a:r>
            <a:endParaRPr lang="en-IN" dirty="0"/>
          </a:p>
        </p:txBody>
      </p:sp>
      <p:pic>
        <p:nvPicPr>
          <p:cNvPr id="4" name="Picture 3"/>
          <p:cNvPicPr>
            <a:picLocks noChangeAspect="1"/>
          </p:cNvPicPr>
          <p:nvPr/>
        </p:nvPicPr>
        <p:blipFill rotWithShape="1">
          <a:blip r:embed="rId2"/>
          <a:srcRect l="40860" t="53301" r="39244" b="32966"/>
          <a:stretch/>
        </p:blipFill>
        <p:spPr>
          <a:xfrm>
            <a:off x="3232598" y="4005328"/>
            <a:ext cx="6181858" cy="2398933"/>
          </a:xfrm>
          <a:prstGeom prst="rect">
            <a:avLst/>
          </a:prstGeom>
        </p:spPr>
      </p:pic>
    </p:spTree>
    <p:extLst>
      <p:ext uri="{BB962C8B-B14F-4D97-AF65-F5344CB8AC3E}">
        <p14:creationId xmlns:p14="http://schemas.microsoft.com/office/powerpoint/2010/main" val="1980840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Outline</a:t>
            </a:r>
            <a:endParaRPr lang="en-IN" dirty="0"/>
          </a:p>
        </p:txBody>
      </p:sp>
      <p:sp>
        <p:nvSpPr>
          <p:cNvPr id="3" name="Content Placeholder 2"/>
          <p:cNvSpPr>
            <a:spLocks noGrp="1"/>
          </p:cNvSpPr>
          <p:nvPr>
            <p:ph idx="1"/>
          </p:nvPr>
        </p:nvSpPr>
        <p:spPr>
          <a:xfrm>
            <a:off x="838200" y="1825624"/>
            <a:ext cx="10515600" cy="4716843"/>
          </a:xfrm>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r>
              <a:rPr lang="en-IN" b="1" dirty="0"/>
              <a:t>Accuracy</a:t>
            </a:r>
          </a:p>
          <a:p>
            <a:pPr lvl="1"/>
            <a:r>
              <a:rPr lang="en-IN" b="1" dirty="0"/>
              <a:t>Binary classification</a:t>
            </a:r>
          </a:p>
          <a:p>
            <a:pPr lvl="1"/>
            <a:r>
              <a:rPr lang="en-IN" b="1" dirty="0"/>
              <a:t>Multiclass classification</a:t>
            </a:r>
          </a:p>
          <a:p>
            <a:pPr lvl="1"/>
            <a:r>
              <a:rPr lang="en-IN" b="1" dirty="0" err="1"/>
              <a:t>Multilabel</a:t>
            </a:r>
            <a:r>
              <a:rPr lang="en-IN" b="1" dirty="0"/>
              <a:t> binary classification</a:t>
            </a:r>
          </a:p>
          <a:p>
            <a:r>
              <a:rPr lang="en-IN" b="1" dirty="0"/>
              <a:t>Precision</a:t>
            </a:r>
          </a:p>
          <a:p>
            <a:pPr lvl="1"/>
            <a:r>
              <a:rPr lang="en-IN" b="1" dirty="0"/>
              <a:t>Binary classification</a:t>
            </a:r>
          </a:p>
          <a:p>
            <a:pPr lvl="1"/>
            <a:r>
              <a:rPr lang="en-IN" b="1" dirty="0"/>
              <a:t>Multiclass classification</a:t>
            </a:r>
          </a:p>
          <a:p>
            <a:pPr lvl="1"/>
            <a:r>
              <a:rPr lang="en-IN" b="1" dirty="0" err="1"/>
              <a:t>Multilabel</a:t>
            </a:r>
            <a:r>
              <a:rPr lang="en-IN" b="1" dirty="0"/>
              <a:t> binary classification</a:t>
            </a:r>
          </a:p>
          <a:p>
            <a:r>
              <a:rPr lang="en-IN" b="1" dirty="0"/>
              <a:t>Recall</a:t>
            </a:r>
          </a:p>
          <a:p>
            <a:pPr lvl="1"/>
            <a:r>
              <a:rPr lang="en-IN" b="1" dirty="0"/>
              <a:t>Binary classification</a:t>
            </a:r>
          </a:p>
          <a:p>
            <a:pPr lvl="1"/>
            <a:r>
              <a:rPr lang="en-IN" b="1" dirty="0"/>
              <a:t>Multiclass classification</a:t>
            </a:r>
          </a:p>
          <a:p>
            <a:pPr lvl="1"/>
            <a:r>
              <a:rPr lang="en-IN" b="1" dirty="0" err="1"/>
              <a:t>Multilabel</a:t>
            </a:r>
            <a:r>
              <a:rPr lang="en-IN" b="1" dirty="0"/>
              <a:t> binary classification</a:t>
            </a:r>
          </a:p>
          <a:p>
            <a:r>
              <a:rPr lang="en-IN" b="1" dirty="0"/>
              <a:t>f1</a:t>
            </a:r>
          </a:p>
          <a:p>
            <a:pPr lvl="1"/>
            <a:r>
              <a:rPr lang="en-IN" b="1" dirty="0"/>
              <a:t>Binary classification</a:t>
            </a:r>
          </a:p>
          <a:p>
            <a:pPr lvl="1"/>
            <a:r>
              <a:rPr lang="en-IN" b="1" dirty="0"/>
              <a:t>Multiclass classification</a:t>
            </a:r>
          </a:p>
          <a:p>
            <a:pPr lvl="1"/>
            <a:r>
              <a:rPr lang="en-IN" b="1" dirty="0" err="1"/>
              <a:t>Multilabel</a:t>
            </a:r>
            <a:r>
              <a:rPr lang="en-IN" b="1" dirty="0"/>
              <a:t> binary classification</a:t>
            </a:r>
          </a:p>
          <a:p>
            <a:r>
              <a:rPr lang="en-IN" b="1" dirty="0"/>
              <a:t>AUC</a:t>
            </a:r>
          </a:p>
          <a:p>
            <a:pPr lvl="1"/>
            <a:r>
              <a:rPr lang="en-IN" b="1" dirty="0"/>
              <a:t>Single-label binary classification</a:t>
            </a:r>
          </a:p>
          <a:p>
            <a:pPr lvl="1"/>
            <a:r>
              <a:rPr lang="en-IN" b="1" dirty="0" err="1"/>
              <a:t>Multilabel</a:t>
            </a:r>
            <a:r>
              <a:rPr lang="en-IN" b="1" dirty="0"/>
              <a:t> binary classification</a:t>
            </a:r>
          </a:p>
          <a:p>
            <a:r>
              <a:rPr lang="en-IN" b="1" dirty="0"/>
              <a:t>Confusion matrix</a:t>
            </a:r>
          </a:p>
          <a:p>
            <a:endParaRPr lang="en-IN" dirty="0"/>
          </a:p>
        </p:txBody>
      </p:sp>
    </p:spTree>
    <p:extLst>
      <p:ext uri="{BB962C8B-B14F-4D97-AF65-F5344CB8AC3E}">
        <p14:creationId xmlns:p14="http://schemas.microsoft.com/office/powerpoint/2010/main" val="207640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IN" b="1" dirty="0"/>
              <a:t>Multiclass </a:t>
            </a:r>
            <a:r>
              <a:rPr lang="en-IN" b="1" dirty="0" smtClean="0"/>
              <a:t>classification – F1 micro</a:t>
            </a:r>
            <a:r>
              <a:rPr lang="en-IN" b="1" dirty="0"/>
              <a:t/>
            </a:r>
            <a:br>
              <a:rPr lang="en-IN" b="1" dirty="0"/>
            </a:br>
            <a:endParaRPr lang="en-IN" dirty="0"/>
          </a:p>
        </p:txBody>
      </p:sp>
      <p:sp>
        <p:nvSpPr>
          <p:cNvPr id="3" name="Content Placeholder 2"/>
          <p:cNvSpPr>
            <a:spLocks noGrp="1"/>
          </p:cNvSpPr>
          <p:nvPr>
            <p:ph idx="1"/>
          </p:nvPr>
        </p:nvSpPr>
        <p:spPr>
          <a:xfrm>
            <a:off x="838200" y="1825625"/>
            <a:ext cx="10515600" cy="2115310"/>
          </a:xfrm>
        </p:spPr>
        <p:style>
          <a:lnRef idx="2">
            <a:schemeClr val="accent2"/>
          </a:lnRef>
          <a:fillRef idx="1">
            <a:schemeClr val="lt1"/>
          </a:fillRef>
          <a:effectRef idx="0">
            <a:schemeClr val="accent2"/>
          </a:effectRef>
          <a:fontRef idx="minor">
            <a:schemeClr val="dk1"/>
          </a:fontRef>
        </p:style>
        <p:txBody>
          <a:bodyPr/>
          <a:lstStyle/>
          <a:p>
            <a:r>
              <a:rPr lang="en-IN" dirty="0"/>
              <a:t>from </a:t>
            </a:r>
            <a:r>
              <a:rPr lang="en-IN" dirty="0" err="1"/>
              <a:t>sklearn.metrics</a:t>
            </a:r>
            <a:r>
              <a:rPr lang="en-IN" dirty="0"/>
              <a:t> import f1_score </a:t>
            </a:r>
            <a:endParaRPr lang="en-IN" dirty="0" smtClean="0"/>
          </a:p>
          <a:p>
            <a:r>
              <a:rPr lang="en-IN" dirty="0" err="1" smtClean="0"/>
              <a:t>y_true</a:t>
            </a:r>
            <a:r>
              <a:rPr lang="en-IN" dirty="0" smtClean="0"/>
              <a:t> </a:t>
            </a:r>
            <a:r>
              <a:rPr lang="en-IN" dirty="0"/>
              <a:t>= [0, 2, 2, 0, 1, 2] </a:t>
            </a:r>
            <a:endParaRPr lang="en-IN" dirty="0" smtClean="0"/>
          </a:p>
          <a:p>
            <a:r>
              <a:rPr lang="en-IN" dirty="0" err="1" smtClean="0"/>
              <a:t>y_pred</a:t>
            </a:r>
            <a:r>
              <a:rPr lang="en-IN" dirty="0" smtClean="0"/>
              <a:t> </a:t>
            </a:r>
            <a:r>
              <a:rPr lang="en-IN" dirty="0"/>
              <a:t>= [0, 2, 1, 0, 0, 1</a:t>
            </a:r>
            <a:r>
              <a:rPr lang="en-IN" dirty="0" smtClean="0"/>
              <a:t>]</a:t>
            </a:r>
          </a:p>
          <a:p>
            <a:r>
              <a:rPr lang="en-IN" dirty="0" smtClean="0"/>
              <a:t> </a:t>
            </a:r>
            <a:r>
              <a:rPr lang="en-IN" dirty="0"/>
              <a:t>f1_score(</a:t>
            </a:r>
            <a:r>
              <a:rPr lang="en-IN" dirty="0" err="1"/>
              <a:t>y_true</a:t>
            </a:r>
            <a:r>
              <a:rPr lang="en-IN" dirty="0"/>
              <a:t>, </a:t>
            </a:r>
            <a:r>
              <a:rPr lang="en-IN" dirty="0" err="1"/>
              <a:t>y_pred</a:t>
            </a:r>
            <a:r>
              <a:rPr lang="en-IN" dirty="0"/>
              <a:t>, average='micro')</a:t>
            </a:r>
          </a:p>
        </p:txBody>
      </p:sp>
      <p:pic>
        <p:nvPicPr>
          <p:cNvPr id="4" name="Picture 3"/>
          <p:cNvPicPr>
            <a:picLocks noChangeAspect="1"/>
          </p:cNvPicPr>
          <p:nvPr/>
        </p:nvPicPr>
        <p:blipFill rotWithShape="1">
          <a:blip r:embed="rId2"/>
          <a:srcRect l="34130" t="54181" r="30533" b="33495"/>
          <a:stretch/>
        </p:blipFill>
        <p:spPr>
          <a:xfrm>
            <a:off x="2356834" y="4275784"/>
            <a:ext cx="7422090" cy="1455313"/>
          </a:xfrm>
          <a:prstGeom prst="rect">
            <a:avLst/>
          </a:prstGeom>
        </p:spPr>
      </p:pic>
    </p:spTree>
    <p:extLst>
      <p:ext uri="{BB962C8B-B14F-4D97-AF65-F5344CB8AC3E}">
        <p14:creationId xmlns:p14="http://schemas.microsoft.com/office/powerpoint/2010/main" val="432799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fontScale="90000"/>
          </a:bodyPr>
          <a:lstStyle/>
          <a:p>
            <a:r>
              <a:rPr lang="en-IN" b="1" dirty="0" smtClean="0"/>
              <a:t/>
            </a:r>
            <a:br>
              <a:rPr lang="en-IN" b="1" dirty="0" smtClean="0"/>
            </a:br>
            <a:r>
              <a:rPr lang="en-IN" b="1" dirty="0" smtClean="0"/>
              <a:t>Multiclass classification </a:t>
            </a:r>
            <a:r>
              <a:rPr lang="en-IN" b="1" cap="all" dirty="0"/>
              <a:t>MACRO F1</a:t>
            </a:r>
            <a:br>
              <a:rPr lang="en-IN" b="1" cap="all" dirty="0"/>
            </a:br>
            <a:r>
              <a:rPr lang="en-IN" b="1" dirty="0"/>
              <a:t/>
            </a:r>
            <a:br>
              <a:rPr lang="en-IN" b="1" dirty="0"/>
            </a:br>
            <a:endParaRPr lang="en-IN" dirty="0"/>
          </a:p>
        </p:txBody>
      </p:sp>
      <p:sp>
        <p:nvSpPr>
          <p:cNvPr id="3" name="Content Placeholder 2"/>
          <p:cNvSpPr>
            <a:spLocks noGrp="1"/>
          </p:cNvSpPr>
          <p:nvPr>
            <p:ph idx="1"/>
          </p:nvPr>
        </p:nvSpPr>
        <p:spPr>
          <a:xfrm>
            <a:off x="838200" y="1825625"/>
            <a:ext cx="10515600" cy="2102431"/>
          </a:xfrm>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from </a:t>
            </a:r>
            <a:r>
              <a:rPr lang="en-US" dirty="0" err="1"/>
              <a:t>sklearn.metrics</a:t>
            </a:r>
            <a:r>
              <a:rPr lang="en-US" dirty="0"/>
              <a:t> import </a:t>
            </a:r>
            <a:r>
              <a:rPr lang="en-US" dirty="0" smtClean="0"/>
              <a:t>f1_score</a:t>
            </a:r>
          </a:p>
          <a:p>
            <a:r>
              <a:rPr lang="en-US" dirty="0" smtClean="0"/>
              <a:t> </a:t>
            </a:r>
            <a:r>
              <a:rPr lang="en-US" dirty="0" err="1"/>
              <a:t>y_true</a:t>
            </a:r>
            <a:r>
              <a:rPr lang="en-US" dirty="0"/>
              <a:t> = [0, 2, 2, 0, 1, 2] </a:t>
            </a:r>
            <a:endParaRPr lang="en-US" dirty="0" smtClean="0"/>
          </a:p>
          <a:p>
            <a:r>
              <a:rPr lang="en-US" dirty="0" err="1" smtClean="0"/>
              <a:t>y_pred</a:t>
            </a:r>
            <a:r>
              <a:rPr lang="en-US" dirty="0" smtClean="0"/>
              <a:t> </a:t>
            </a:r>
            <a:r>
              <a:rPr lang="en-US" dirty="0"/>
              <a:t>= [0, 2, 1, 0, 0, 1] </a:t>
            </a:r>
            <a:endParaRPr lang="en-US" dirty="0" smtClean="0"/>
          </a:p>
          <a:p>
            <a:r>
              <a:rPr lang="en-US" dirty="0" smtClean="0"/>
              <a:t>f1_score(</a:t>
            </a:r>
            <a:r>
              <a:rPr lang="en-US" dirty="0" err="1" smtClean="0"/>
              <a:t>y_true</a:t>
            </a:r>
            <a:r>
              <a:rPr lang="en-US" dirty="0"/>
              <a:t>, </a:t>
            </a:r>
            <a:r>
              <a:rPr lang="en-US" dirty="0" err="1"/>
              <a:t>y_pred</a:t>
            </a:r>
            <a:r>
              <a:rPr lang="en-US" dirty="0"/>
              <a:t>, average='macro')</a:t>
            </a:r>
            <a:endParaRPr lang="en-IN" dirty="0"/>
          </a:p>
        </p:txBody>
      </p:sp>
      <p:pic>
        <p:nvPicPr>
          <p:cNvPr id="4" name="Picture 3"/>
          <p:cNvPicPr>
            <a:picLocks noChangeAspect="1"/>
          </p:cNvPicPr>
          <p:nvPr/>
        </p:nvPicPr>
        <p:blipFill rotWithShape="1">
          <a:blip r:embed="rId2"/>
          <a:srcRect l="36901" t="51716" r="34294" b="35256"/>
          <a:stretch/>
        </p:blipFill>
        <p:spPr>
          <a:xfrm>
            <a:off x="3966692" y="4468969"/>
            <a:ext cx="3747753" cy="953038"/>
          </a:xfrm>
          <a:prstGeom prst="rect">
            <a:avLst/>
          </a:prstGeom>
        </p:spPr>
      </p:pic>
    </p:spTree>
    <p:extLst>
      <p:ext uri="{BB962C8B-B14F-4D97-AF65-F5344CB8AC3E}">
        <p14:creationId xmlns:p14="http://schemas.microsoft.com/office/powerpoint/2010/main" val="2824303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fontScale="90000"/>
          </a:bodyPr>
          <a:lstStyle/>
          <a:p>
            <a:r>
              <a:rPr lang="en-IN" b="1" dirty="0" smtClean="0"/>
              <a:t/>
            </a:r>
            <a:br>
              <a:rPr lang="en-IN" b="1" dirty="0" smtClean="0"/>
            </a:br>
            <a:r>
              <a:rPr lang="en-IN" b="1" dirty="0" smtClean="0"/>
              <a:t/>
            </a:r>
            <a:br>
              <a:rPr lang="en-IN" b="1" dirty="0" smtClean="0"/>
            </a:br>
            <a:r>
              <a:rPr lang="en-IN" b="1" dirty="0" err="1" smtClean="0"/>
              <a:t>Multilabel</a:t>
            </a:r>
            <a:r>
              <a:rPr lang="en-IN" b="1" dirty="0" smtClean="0"/>
              <a:t> </a:t>
            </a:r>
            <a:r>
              <a:rPr lang="en-IN" b="1" dirty="0"/>
              <a:t>binary </a:t>
            </a:r>
            <a:r>
              <a:rPr lang="en-IN" b="1" dirty="0" smtClean="0"/>
              <a:t>classification </a:t>
            </a:r>
            <a:r>
              <a:rPr lang="en-IN" b="1" cap="all" dirty="0"/>
              <a:t>MICRO F1</a:t>
            </a:r>
            <a:br>
              <a:rPr lang="en-IN" b="1" cap="all" dirty="0"/>
            </a:br>
            <a:r>
              <a:rPr lang="en-IN" b="1" dirty="0"/>
              <a:t/>
            </a:r>
            <a:br>
              <a:rPr lang="en-IN" b="1" dirty="0"/>
            </a:br>
            <a:r>
              <a:rPr lang="en-IN" dirty="0"/>
              <a:t/>
            </a:r>
            <a:br>
              <a:rPr lang="en-IN" dirty="0"/>
            </a:br>
            <a:endParaRPr lang="en-IN" dirty="0"/>
          </a:p>
        </p:txBody>
      </p:sp>
      <p:sp>
        <p:nvSpPr>
          <p:cNvPr id="3" name="Content Placeholder 2"/>
          <p:cNvSpPr>
            <a:spLocks noGrp="1"/>
          </p:cNvSpPr>
          <p:nvPr>
            <p:ph idx="1"/>
          </p:nvPr>
        </p:nvSpPr>
        <p:spPr>
          <a:xfrm>
            <a:off x="838200" y="1825625"/>
            <a:ext cx="10515600" cy="1973643"/>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IN" dirty="0"/>
              <a:t>from </a:t>
            </a:r>
            <a:r>
              <a:rPr lang="en-IN" dirty="0" err="1"/>
              <a:t>sklearn.metrics</a:t>
            </a:r>
            <a:r>
              <a:rPr lang="en-IN" dirty="0"/>
              <a:t> import </a:t>
            </a:r>
            <a:r>
              <a:rPr lang="en-IN" dirty="0" smtClean="0"/>
              <a:t>f1_score</a:t>
            </a:r>
          </a:p>
          <a:p>
            <a:r>
              <a:rPr lang="en-IN" dirty="0" smtClean="0"/>
              <a:t> </a:t>
            </a:r>
            <a:r>
              <a:rPr lang="en-IN" dirty="0" err="1"/>
              <a:t>y_true</a:t>
            </a:r>
            <a:r>
              <a:rPr lang="en-IN" dirty="0"/>
              <a:t> = </a:t>
            </a:r>
            <a:r>
              <a:rPr lang="en-IN" dirty="0" err="1"/>
              <a:t>np.array</a:t>
            </a:r>
            <a:r>
              <a:rPr lang="en-IN" dirty="0"/>
              <a:t>([[0,1,1,0], [1,1,0,1], [1,0,1,0</a:t>
            </a:r>
            <a:r>
              <a:rPr lang="en-IN" dirty="0" smtClean="0"/>
              <a:t>]])</a:t>
            </a:r>
          </a:p>
          <a:p>
            <a:r>
              <a:rPr lang="en-IN" dirty="0" smtClean="0"/>
              <a:t> </a:t>
            </a:r>
            <a:r>
              <a:rPr lang="en-IN" dirty="0" err="1"/>
              <a:t>y_pred</a:t>
            </a:r>
            <a:r>
              <a:rPr lang="en-IN" dirty="0"/>
              <a:t> = </a:t>
            </a:r>
            <a:r>
              <a:rPr lang="en-IN" dirty="0" err="1"/>
              <a:t>np.array</a:t>
            </a:r>
            <a:r>
              <a:rPr lang="en-IN" dirty="0"/>
              <a:t>([[0,1,1,1], [1,1,0,1], [0,1,0,1]]) </a:t>
            </a:r>
            <a:endParaRPr lang="en-IN" dirty="0" smtClean="0"/>
          </a:p>
          <a:p>
            <a:r>
              <a:rPr lang="en-IN" dirty="0" smtClean="0"/>
              <a:t>f1_score(</a:t>
            </a:r>
            <a:r>
              <a:rPr lang="en-IN" dirty="0" err="1" smtClean="0"/>
              <a:t>y_true</a:t>
            </a:r>
            <a:r>
              <a:rPr lang="en-IN" dirty="0"/>
              <a:t>, </a:t>
            </a:r>
            <a:r>
              <a:rPr lang="en-IN" dirty="0" err="1"/>
              <a:t>y_pred</a:t>
            </a:r>
            <a:r>
              <a:rPr lang="en-IN" dirty="0"/>
              <a:t>, average='micro')</a:t>
            </a:r>
          </a:p>
        </p:txBody>
      </p:sp>
      <p:pic>
        <p:nvPicPr>
          <p:cNvPr id="4" name="Picture 3"/>
          <p:cNvPicPr>
            <a:picLocks noChangeAspect="1"/>
          </p:cNvPicPr>
          <p:nvPr/>
        </p:nvPicPr>
        <p:blipFill rotWithShape="1">
          <a:blip r:embed="rId2"/>
          <a:srcRect l="35615" t="47667" r="20636" b="42474"/>
          <a:stretch/>
        </p:blipFill>
        <p:spPr>
          <a:xfrm>
            <a:off x="2510175" y="4391696"/>
            <a:ext cx="8843625" cy="1120461"/>
          </a:xfrm>
          <a:prstGeom prst="rect">
            <a:avLst/>
          </a:prstGeom>
        </p:spPr>
      </p:pic>
    </p:spTree>
    <p:extLst>
      <p:ext uri="{BB962C8B-B14F-4D97-AF65-F5344CB8AC3E}">
        <p14:creationId xmlns:p14="http://schemas.microsoft.com/office/powerpoint/2010/main" val="17807791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normAutofit fontScale="90000"/>
          </a:bodyPr>
          <a:lstStyle/>
          <a:p>
            <a:r>
              <a:rPr lang="en-IN" b="1" cap="all" dirty="0" smtClean="0"/>
              <a:t/>
            </a:r>
            <a:br>
              <a:rPr lang="en-IN" b="1" cap="all" dirty="0" smtClean="0"/>
            </a:br>
            <a:r>
              <a:rPr lang="en-IN" b="1" cap="all" dirty="0" smtClean="0"/>
              <a:t>MACRO </a:t>
            </a:r>
            <a:r>
              <a:rPr lang="en-IN" b="1" cap="all" dirty="0"/>
              <a:t>F1</a:t>
            </a:r>
            <a:br>
              <a:rPr lang="en-IN" b="1" cap="all" dirty="0"/>
            </a:br>
            <a:r>
              <a:rPr lang="en-IN" dirty="0"/>
              <a:t/>
            </a:r>
            <a:br>
              <a:rPr lang="en-IN" dirty="0"/>
            </a:br>
            <a:endParaRPr lang="en-IN" dirty="0"/>
          </a:p>
        </p:txBody>
      </p:sp>
      <p:sp>
        <p:nvSpPr>
          <p:cNvPr id="3" name="Content Placeholder 2"/>
          <p:cNvSpPr>
            <a:spLocks noGrp="1"/>
          </p:cNvSpPr>
          <p:nvPr>
            <p:ph idx="1"/>
          </p:nvPr>
        </p:nvSpPr>
        <p:spPr>
          <a:xfrm>
            <a:off x="838200" y="1825624"/>
            <a:ext cx="10515600" cy="1690307"/>
          </a:xfrm>
        </p:spPr>
        <p:style>
          <a:lnRef idx="2">
            <a:schemeClr val="accent3"/>
          </a:lnRef>
          <a:fillRef idx="1">
            <a:schemeClr val="lt1"/>
          </a:fillRef>
          <a:effectRef idx="0">
            <a:schemeClr val="accent3"/>
          </a:effectRef>
          <a:fontRef idx="minor">
            <a:schemeClr val="dk1"/>
          </a:fontRef>
        </p:style>
        <p:txBody>
          <a:bodyPr>
            <a:normAutofit fontScale="92500" lnSpcReduction="20000"/>
          </a:bodyPr>
          <a:lstStyle/>
          <a:p>
            <a:r>
              <a:rPr lang="en-IN" dirty="0"/>
              <a:t>from </a:t>
            </a:r>
            <a:r>
              <a:rPr lang="en-IN" dirty="0" err="1"/>
              <a:t>sklearn.metrics</a:t>
            </a:r>
            <a:r>
              <a:rPr lang="en-IN" dirty="0"/>
              <a:t> import f1_score </a:t>
            </a:r>
            <a:endParaRPr lang="en-IN" dirty="0" smtClean="0"/>
          </a:p>
          <a:p>
            <a:r>
              <a:rPr lang="en-IN" dirty="0" err="1" smtClean="0"/>
              <a:t>y_true</a:t>
            </a:r>
            <a:r>
              <a:rPr lang="en-IN" dirty="0" smtClean="0"/>
              <a:t> </a:t>
            </a:r>
            <a:r>
              <a:rPr lang="en-IN" dirty="0"/>
              <a:t>= </a:t>
            </a:r>
            <a:r>
              <a:rPr lang="en-IN" dirty="0" err="1"/>
              <a:t>np.array</a:t>
            </a:r>
            <a:r>
              <a:rPr lang="en-IN" dirty="0"/>
              <a:t>([[0,1,1,0], [1,1,0,1], [1,0,1,0</a:t>
            </a:r>
            <a:r>
              <a:rPr lang="en-IN" dirty="0" smtClean="0"/>
              <a:t>]])</a:t>
            </a:r>
          </a:p>
          <a:p>
            <a:r>
              <a:rPr lang="en-IN" dirty="0" smtClean="0"/>
              <a:t> </a:t>
            </a:r>
            <a:r>
              <a:rPr lang="en-IN" dirty="0" err="1"/>
              <a:t>y_pred</a:t>
            </a:r>
            <a:r>
              <a:rPr lang="en-IN" dirty="0"/>
              <a:t> = </a:t>
            </a:r>
            <a:r>
              <a:rPr lang="en-IN" dirty="0" err="1"/>
              <a:t>np.array</a:t>
            </a:r>
            <a:r>
              <a:rPr lang="en-IN" dirty="0"/>
              <a:t>([[0,1,1,1], [1,1,0,1], [0,1,0,1]]) </a:t>
            </a:r>
            <a:endParaRPr lang="en-IN" dirty="0" smtClean="0"/>
          </a:p>
          <a:p>
            <a:r>
              <a:rPr lang="en-IN" dirty="0" smtClean="0"/>
              <a:t>f1_score(</a:t>
            </a:r>
            <a:r>
              <a:rPr lang="en-IN" dirty="0" err="1" smtClean="0"/>
              <a:t>y_true</a:t>
            </a:r>
            <a:r>
              <a:rPr lang="en-IN" dirty="0"/>
              <a:t>, </a:t>
            </a:r>
            <a:r>
              <a:rPr lang="en-IN" dirty="0" err="1"/>
              <a:t>y_pred</a:t>
            </a:r>
            <a:r>
              <a:rPr lang="en-IN" dirty="0"/>
              <a:t>, average='macro')</a:t>
            </a:r>
          </a:p>
        </p:txBody>
      </p:sp>
      <p:pic>
        <p:nvPicPr>
          <p:cNvPr id="4" name="Picture 3"/>
          <p:cNvPicPr>
            <a:picLocks noChangeAspect="1"/>
          </p:cNvPicPr>
          <p:nvPr/>
        </p:nvPicPr>
        <p:blipFill rotWithShape="1">
          <a:blip r:embed="rId2"/>
          <a:srcRect l="35515" t="84991" r="34988" b="7087"/>
          <a:stretch/>
        </p:blipFill>
        <p:spPr>
          <a:xfrm>
            <a:off x="1970468" y="4436341"/>
            <a:ext cx="8087932" cy="1221332"/>
          </a:xfrm>
          <a:prstGeom prst="rect">
            <a:avLst/>
          </a:prstGeom>
        </p:spPr>
      </p:pic>
    </p:spTree>
    <p:extLst>
      <p:ext uri="{BB962C8B-B14F-4D97-AF65-F5344CB8AC3E}">
        <p14:creationId xmlns:p14="http://schemas.microsoft.com/office/powerpoint/2010/main" val="2536368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en-US" b="1" dirty="0" smtClean="0"/>
              <a:t/>
            </a:r>
            <a:br>
              <a:rPr lang="en-US" b="1" dirty="0" smtClean="0"/>
            </a:br>
            <a:r>
              <a:rPr lang="en-US" b="1" dirty="0" smtClean="0"/>
              <a:t>AUC </a:t>
            </a:r>
            <a:r>
              <a:rPr lang="en-US" b="1" dirty="0"/>
              <a:t>/ AUROC (Area Under Curve / Area Under ROC</a:t>
            </a:r>
            <a:br>
              <a:rPr lang="en-US" b="1" dirty="0"/>
            </a:br>
            <a:endParaRPr lang="en-IN" dirty="0"/>
          </a:p>
        </p:txBody>
      </p:sp>
      <p:sp>
        <p:nvSpPr>
          <p:cNvPr id="3" name="Content Placeholder 2"/>
          <p:cNvSpPr>
            <a:spLocks noGrp="1"/>
          </p:cNvSpPr>
          <p:nvPr>
            <p:ph idx="1"/>
          </p:nvPr>
        </p:nvSpPr>
        <p:spPr/>
        <p:txBody>
          <a:bodyPr/>
          <a:lstStyle/>
          <a:p>
            <a:r>
              <a:rPr lang="en-US" dirty="0"/>
              <a:t>AUC curve and ROC curve are two important metrics used to evaluate the performance of binary classification </a:t>
            </a:r>
            <a:r>
              <a:rPr lang="en-US" dirty="0" smtClean="0"/>
              <a:t>models.</a:t>
            </a:r>
          </a:p>
          <a:p>
            <a:r>
              <a:rPr lang="en-US" dirty="0"/>
              <a:t>ROC curve (Receiver Operating Characteristic curve) is a graph that plots the true positive rate (TPR) against the false positive rate (FPR) at different classification thresholds</a:t>
            </a:r>
            <a:r>
              <a:rPr lang="en-US" dirty="0" smtClean="0"/>
              <a:t>.</a:t>
            </a:r>
          </a:p>
          <a:p>
            <a:r>
              <a:rPr lang="en-US" b="1" dirty="0"/>
              <a:t>True positive rate (TPR) </a:t>
            </a:r>
            <a:r>
              <a:rPr lang="en-US" dirty="0"/>
              <a:t>is the proportion of positive cases that are correctly predicted as positive.</a:t>
            </a:r>
          </a:p>
          <a:p>
            <a:r>
              <a:rPr lang="en-US" b="1" dirty="0"/>
              <a:t>False positive rate (FPR)</a:t>
            </a:r>
            <a:r>
              <a:rPr lang="en-US" dirty="0"/>
              <a:t> is the proportion of negative cases that are incorrectly predicted as positive</a:t>
            </a:r>
          </a:p>
          <a:p>
            <a:endParaRPr lang="en-IN" dirty="0"/>
          </a:p>
        </p:txBody>
      </p:sp>
    </p:spTree>
    <p:extLst>
      <p:ext uri="{BB962C8B-B14F-4D97-AF65-F5344CB8AC3E}">
        <p14:creationId xmlns:p14="http://schemas.microsoft.com/office/powerpoint/2010/main" val="1739337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ceiver operating characteristic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960" y="669366"/>
            <a:ext cx="4583850" cy="458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391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b="1" dirty="0"/>
              <a:t>AUC / AUROC (Area Under Curve / Area Under ROC</a:t>
            </a:r>
            <a:endParaRPr lang="en-IN" dirty="0"/>
          </a:p>
        </p:txBody>
      </p:sp>
      <p:sp>
        <p:nvSpPr>
          <p:cNvPr id="3" name="Content Placeholder 2"/>
          <p:cNvSpPr>
            <a:spLocks noGrp="1"/>
          </p:cNvSpPr>
          <p:nvPr>
            <p:ph idx="1"/>
          </p:nvPr>
        </p:nvSpPr>
        <p:spPr>
          <a:xfrm>
            <a:off x="838200" y="1825625"/>
            <a:ext cx="10515600" cy="1857733"/>
          </a:xfrm>
        </p:spPr>
        <p:style>
          <a:lnRef idx="2">
            <a:schemeClr val="accent2"/>
          </a:lnRef>
          <a:fillRef idx="1">
            <a:schemeClr val="lt1"/>
          </a:fillRef>
          <a:effectRef idx="0">
            <a:schemeClr val="accent2"/>
          </a:effectRef>
          <a:fontRef idx="minor">
            <a:schemeClr val="dk1"/>
          </a:fontRef>
        </p:style>
        <p:txBody>
          <a:bodyPr/>
          <a:lstStyle/>
          <a:p>
            <a:r>
              <a:rPr lang="en-US" dirty="0"/>
              <a:t>ROC is plotted on a graph of TPR over FPR, and the area below this graph is called area under curve (AUC). AUC represents the probability that a random positive example is positioned to the right of a random negative example.</a:t>
            </a:r>
            <a:endParaRPr lang="en-IN" dirty="0"/>
          </a:p>
        </p:txBody>
      </p:sp>
    </p:spTree>
    <p:extLst>
      <p:ext uri="{BB962C8B-B14F-4D97-AF65-F5344CB8AC3E}">
        <p14:creationId xmlns:p14="http://schemas.microsoft.com/office/powerpoint/2010/main" val="13870564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ROC curve.</a:t>
            </a:r>
            <a:endParaRPr lang="en-IN" dirty="0"/>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normAutofit lnSpcReduction="10000"/>
          </a:bodyPr>
          <a:lstStyle/>
          <a:p>
            <a:r>
              <a:rPr lang="en-US" dirty="0"/>
              <a:t>The TPR and FPR can be calculated as follows:</a:t>
            </a:r>
          </a:p>
          <a:p>
            <a:r>
              <a:rPr lang="en-US" dirty="0"/>
              <a:t>TPR = TP / (TP + FN)</a:t>
            </a:r>
          </a:p>
          <a:p>
            <a:r>
              <a:rPr lang="en-US" dirty="0"/>
              <a:t>FPR = FP / (FP + TN)</a:t>
            </a:r>
          </a:p>
          <a:p>
            <a:r>
              <a:rPr lang="en-US" dirty="0"/>
              <a:t>To create an ROC curve, we would plot the TPR against the FPR at different classification thresholds. </a:t>
            </a:r>
            <a:endParaRPr lang="en-US" dirty="0" smtClean="0"/>
          </a:p>
          <a:p>
            <a:r>
              <a:rPr lang="en-US" dirty="0" smtClean="0"/>
              <a:t>For </a:t>
            </a:r>
            <a:r>
              <a:rPr lang="en-US" dirty="0"/>
              <a:t>example, we could start with a high classification threshold, where only the most likely cases of disease are predicted as positive. This would result in a low TPR and FPR. </a:t>
            </a:r>
            <a:endParaRPr lang="en-US" dirty="0" smtClean="0"/>
          </a:p>
          <a:p>
            <a:r>
              <a:rPr lang="en-US" dirty="0" smtClean="0"/>
              <a:t>We </a:t>
            </a:r>
            <a:r>
              <a:rPr lang="en-US" dirty="0"/>
              <a:t>could then gradually lower the classification threshold, which would increase the TPR but also the FPR.</a:t>
            </a:r>
            <a:endParaRPr lang="en-IN" dirty="0"/>
          </a:p>
        </p:txBody>
      </p:sp>
    </p:spTree>
    <p:extLst>
      <p:ext uri="{BB962C8B-B14F-4D97-AF65-F5344CB8AC3E}">
        <p14:creationId xmlns:p14="http://schemas.microsoft.com/office/powerpoint/2010/main" val="34565123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dirty="0" smtClean="0"/>
              <a:t>Good Model</a:t>
            </a:r>
            <a:endParaRPr lang="en-IN" dirty="0"/>
          </a:p>
        </p:txBody>
      </p:sp>
      <p:sp>
        <p:nvSpPr>
          <p:cNvPr id="3" name="Content Placeholder 2"/>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r>
              <a:rPr lang="en-US" dirty="0"/>
              <a:t>The ROC curve would show how the TPR and FPR change as we adjust the classification threshold</a:t>
            </a:r>
            <a:r>
              <a:rPr lang="en-US" dirty="0" smtClean="0"/>
              <a:t>.</a:t>
            </a:r>
          </a:p>
          <a:p>
            <a:endParaRPr lang="en-US" dirty="0"/>
          </a:p>
          <a:p>
            <a:r>
              <a:rPr lang="en-US" sz="3600" b="1" dirty="0" smtClean="0"/>
              <a:t> </a:t>
            </a:r>
            <a:r>
              <a:rPr lang="en-US" sz="3600" b="1" dirty="0"/>
              <a:t>A good model would have an ROC curve that is close to the upper left corner of the graph, indicating high TPR and low FPR.</a:t>
            </a:r>
            <a:endParaRPr lang="en-IN" sz="3600" b="1" dirty="0"/>
          </a:p>
        </p:txBody>
      </p:sp>
    </p:spTree>
    <p:extLst>
      <p:ext uri="{BB962C8B-B14F-4D97-AF65-F5344CB8AC3E}">
        <p14:creationId xmlns:p14="http://schemas.microsoft.com/office/powerpoint/2010/main" val="3193075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AUC</a:t>
            </a:r>
            <a:endParaRPr lang="en-IN" dirty="0"/>
          </a:p>
        </p:txBody>
      </p:sp>
      <p:sp>
        <p:nvSpPr>
          <p:cNvPr id="3" name="Content Placeholder 2"/>
          <p:cNvSpPr>
            <a:spLocks noGrp="1"/>
          </p:cNvSpPr>
          <p:nvPr>
            <p:ph idx="1"/>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a:t>The AUC (Area Under the Curve) is a single metric that summarizes the ROC curve. It is calculated by integrating the ROC curve from (0,0) to (1,1</a:t>
            </a:r>
            <a:r>
              <a:rPr lang="en-US" dirty="0" smtClean="0"/>
              <a:t>).</a:t>
            </a:r>
          </a:p>
          <a:p>
            <a:endParaRPr lang="en-US" dirty="0"/>
          </a:p>
          <a:p>
            <a:r>
              <a:rPr lang="en-US" dirty="0"/>
              <a:t>AUC ranges from 0 to 1. </a:t>
            </a:r>
            <a:endParaRPr lang="en-US" dirty="0" smtClean="0"/>
          </a:p>
          <a:p>
            <a:r>
              <a:rPr lang="en-US" dirty="0" smtClean="0"/>
              <a:t>A </a:t>
            </a:r>
            <a:r>
              <a:rPr lang="en-US" dirty="0"/>
              <a:t>perfect classifier would have an AUC of 1.0, while a random classifier would have an AUC of 0.5.</a:t>
            </a:r>
            <a:endParaRPr lang="en-IN" dirty="0"/>
          </a:p>
        </p:txBody>
      </p:sp>
    </p:spTree>
    <p:extLst>
      <p:ext uri="{BB962C8B-B14F-4D97-AF65-F5344CB8AC3E}">
        <p14:creationId xmlns:p14="http://schemas.microsoft.com/office/powerpoint/2010/main" val="2754779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lstStyle/>
          <a:p>
            <a:r>
              <a:rPr lang="en-IN" b="1" dirty="0"/>
              <a:t>Accuracy</a:t>
            </a:r>
            <a:br>
              <a:rPr lang="en-IN" b="1" dirty="0"/>
            </a:br>
            <a:endParaRPr lang="en-IN" dirty="0"/>
          </a:p>
        </p:txBody>
      </p:sp>
      <p:pic>
        <p:nvPicPr>
          <p:cNvPr id="4" name="Content Placeholder 3"/>
          <p:cNvPicPr>
            <a:picLocks noGrp="1" noChangeAspect="1"/>
          </p:cNvPicPr>
          <p:nvPr>
            <p:ph idx="1"/>
          </p:nvPr>
        </p:nvPicPr>
        <p:blipFill rotWithShape="1">
          <a:blip r:embed="rId2"/>
          <a:srcRect l="39128" t="48910" r="34247" b="15869"/>
          <a:stretch/>
        </p:blipFill>
        <p:spPr>
          <a:xfrm>
            <a:off x="4430331" y="1690688"/>
            <a:ext cx="4172755" cy="3103488"/>
          </a:xfrm>
          <a:prstGeom prst="rect">
            <a:avLst/>
          </a:prstGeom>
        </p:spPr>
      </p:pic>
      <p:sp>
        <p:nvSpPr>
          <p:cNvPr id="5" name="TextBox 4"/>
          <p:cNvSpPr txBox="1"/>
          <p:nvPr/>
        </p:nvSpPr>
        <p:spPr>
          <a:xfrm>
            <a:off x="4043965" y="4984123"/>
            <a:ext cx="4675031" cy="1200329"/>
          </a:xfrm>
          <a:prstGeom prst="rect">
            <a:avLst/>
          </a:prstGeom>
          <a:noFill/>
        </p:spPr>
        <p:txBody>
          <a:bodyPr wrap="square" rtlCol="0">
            <a:spAutoFit/>
          </a:bodyPr>
          <a:lstStyle/>
          <a:p>
            <a:r>
              <a:rPr lang="en-US" dirty="0"/>
              <a:t>from </a:t>
            </a:r>
            <a:r>
              <a:rPr lang="en-US" dirty="0" err="1"/>
              <a:t>sklearn.metrics</a:t>
            </a:r>
            <a:r>
              <a:rPr lang="en-US" dirty="0"/>
              <a:t> import </a:t>
            </a:r>
            <a:r>
              <a:rPr lang="en-US" dirty="0" err="1"/>
              <a:t>accuracy_score</a:t>
            </a:r>
            <a:r>
              <a:rPr lang="en-US" dirty="0"/>
              <a:t> </a:t>
            </a:r>
            <a:r>
              <a:rPr lang="en-US" dirty="0" err="1"/>
              <a:t>y_true</a:t>
            </a:r>
            <a:r>
              <a:rPr lang="en-US" dirty="0"/>
              <a:t> = [0, 1, 0, 1</a:t>
            </a:r>
            <a:r>
              <a:rPr lang="en-US" dirty="0" smtClean="0"/>
              <a:t>]</a:t>
            </a:r>
          </a:p>
          <a:p>
            <a:r>
              <a:rPr lang="en-US" dirty="0" smtClean="0"/>
              <a:t> </a:t>
            </a:r>
            <a:r>
              <a:rPr lang="en-US" dirty="0" err="1"/>
              <a:t>y_pred</a:t>
            </a:r>
            <a:r>
              <a:rPr lang="en-US" dirty="0"/>
              <a:t> = [0, 1, 0, 0] </a:t>
            </a:r>
            <a:endParaRPr lang="en-US" dirty="0" smtClean="0"/>
          </a:p>
          <a:p>
            <a:r>
              <a:rPr lang="en-US" dirty="0" err="1" smtClean="0"/>
              <a:t>accuracy_score</a:t>
            </a:r>
            <a:r>
              <a:rPr lang="en-US" dirty="0" smtClean="0"/>
              <a:t>(</a:t>
            </a:r>
            <a:r>
              <a:rPr lang="en-US" dirty="0" err="1" smtClean="0"/>
              <a:t>y_true</a:t>
            </a:r>
            <a:r>
              <a:rPr lang="en-US" dirty="0"/>
              <a:t>, </a:t>
            </a:r>
            <a:r>
              <a:rPr lang="en-US" dirty="0" err="1"/>
              <a:t>y_pred</a:t>
            </a:r>
            <a:r>
              <a:rPr lang="en-US" dirty="0"/>
              <a:t>)</a:t>
            </a:r>
            <a:endParaRPr lang="en-IN" dirty="0"/>
          </a:p>
        </p:txBody>
      </p:sp>
      <p:sp>
        <p:nvSpPr>
          <p:cNvPr id="6" name="TextBox 5"/>
          <p:cNvSpPr txBox="1"/>
          <p:nvPr/>
        </p:nvSpPr>
        <p:spPr>
          <a:xfrm>
            <a:off x="1159099" y="2228045"/>
            <a:ext cx="2076979" cy="646331"/>
          </a:xfrm>
          <a:prstGeom prst="rect">
            <a:avLst/>
          </a:prstGeom>
          <a:noFill/>
        </p:spPr>
        <p:txBody>
          <a:bodyPr wrap="none" rtlCol="0">
            <a:spAutoFit/>
          </a:bodyPr>
          <a:lstStyle/>
          <a:p>
            <a:r>
              <a:rPr lang="en-IN" b="1" dirty="0"/>
              <a:t>Binary classification</a:t>
            </a:r>
          </a:p>
          <a:p>
            <a:endParaRPr lang="en-IN" dirty="0"/>
          </a:p>
        </p:txBody>
      </p:sp>
    </p:spTree>
    <p:extLst>
      <p:ext uri="{BB962C8B-B14F-4D97-AF65-F5344CB8AC3E}">
        <p14:creationId xmlns:p14="http://schemas.microsoft.com/office/powerpoint/2010/main" val="4012055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n-US" dirty="0" smtClean="0"/>
              <a:t>Multiclass Vs. Multilabel</a:t>
            </a:r>
            <a:endParaRPr lang="en-IN" dirty="0"/>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lstStyle/>
          <a:p>
            <a:r>
              <a:rPr lang="en-US" b="1" dirty="0"/>
              <a:t>Multiclass classification </a:t>
            </a:r>
            <a:r>
              <a:rPr lang="en-US" dirty="0"/>
              <a:t>is a classification problem where each data sample can belong to one and only one class. For example, a multiclass classification problem might be to classify images of animals into </a:t>
            </a:r>
            <a:r>
              <a:rPr lang="en-US" b="1" dirty="0"/>
              <a:t>different categories, such as cat, dog, bird, or fish.</a:t>
            </a:r>
          </a:p>
          <a:p>
            <a:r>
              <a:rPr lang="en-US" b="1" dirty="0"/>
              <a:t>Multilabel classification </a:t>
            </a:r>
            <a:r>
              <a:rPr lang="en-US" dirty="0"/>
              <a:t>is a classification problem where each data sample can belong to one or more classes. For example, a </a:t>
            </a:r>
            <a:r>
              <a:rPr lang="en-US" dirty="0" err="1"/>
              <a:t>multilabel</a:t>
            </a:r>
            <a:r>
              <a:rPr lang="en-US" dirty="0"/>
              <a:t> classification problem might be to classify a news article </a:t>
            </a:r>
            <a:r>
              <a:rPr lang="en-US" b="1" dirty="0"/>
              <a:t>into different categories, such as sports, business, and entertainment.</a:t>
            </a:r>
          </a:p>
          <a:p>
            <a:endParaRPr lang="en-IN" dirty="0"/>
          </a:p>
        </p:txBody>
      </p:sp>
    </p:spTree>
    <p:extLst>
      <p:ext uri="{BB962C8B-B14F-4D97-AF65-F5344CB8AC3E}">
        <p14:creationId xmlns:p14="http://schemas.microsoft.com/office/powerpoint/2010/main" val="2508831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Multiclass </a:t>
            </a:r>
            <a:r>
              <a:rPr lang="en-US" dirty="0" err="1" smtClean="0"/>
              <a:t>vs</a:t>
            </a:r>
            <a:r>
              <a:rPr lang="en-US" dirty="0" smtClean="0"/>
              <a:t> Multilabel</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2147484"/>
              </p:ext>
            </p:extLst>
          </p:nvPr>
        </p:nvGraphicFramePr>
        <p:xfrm>
          <a:off x="838200" y="2649873"/>
          <a:ext cx="10515600" cy="207772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l"/>
                      <a:r>
                        <a:rPr lang="en-IN" b="0" dirty="0">
                          <a:effectLst/>
                          <a:latin typeface="Google Sans"/>
                        </a:rPr>
                        <a:t>Metric</a:t>
                      </a:r>
                    </a:p>
                  </a:txBody>
                  <a:tcPr anchor="ctr"/>
                </a:tc>
                <a:tc>
                  <a:txBody>
                    <a:bodyPr/>
                    <a:lstStyle/>
                    <a:p>
                      <a:pPr algn="l"/>
                      <a:r>
                        <a:rPr lang="en-IN" b="0">
                          <a:effectLst/>
                          <a:latin typeface="Google Sans"/>
                        </a:rPr>
                        <a:t>Multiclass classification</a:t>
                      </a:r>
                    </a:p>
                  </a:txBody>
                  <a:tcPr anchor="ctr"/>
                </a:tc>
                <a:tc>
                  <a:txBody>
                    <a:bodyPr/>
                    <a:lstStyle/>
                    <a:p>
                      <a:pPr algn="l"/>
                      <a:r>
                        <a:rPr lang="en-IN" b="0">
                          <a:effectLst/>
                          <a:latin typeface="Google Sans"/>
                        </a:rPr>
                        <a:t>Multilabel classification</a:t>
                      </a:r>
                    </a:p>
                  </a:txBody>
                  <a:tcPr anchor="ctr"/>
                </a:tc>
              </a:tr>
              <a:tr h="370840">
                <a:tc>
                  <a:txBody>
                    <a:bodyPr/>
                    <a:lstStyle/>
                    <a:p>
                      <a:r>
                        <a:rPr lang="en-US" b="0">
                          <a:effectLst/>
                          <a:latin typeface="Google Sans"/>
                        </a:rPr>
                        <a:t>Number of labels per data sample</a:t>
                      </a:r>
                    </a:p>
                  </a:txBody>
                  <a:tcPr marL="152400" marR="152400" marT="152400" marB="152400" anchor="ctr"/>
                </a:tc>
                <a:tc>
                  <a:txBody>
                    <a:bodyPr/>
                    <a:lstStyle/>
                    <a:p>
                      <a:r>
                        <a:rPr lang="en-IN" b="0">
                          <a:effectLst/>
                          <a:latin typeface="Google Sans"/>
                        </a:rPr>
                        <a:t>One</a:t>
                      </a:r>
                    </a:p>
                  </a:txBody>
                  <a:tcPr marL="152400" marR="152400" marT="152400" marB="152400" anchor="ctr"/>
                </a:tc>
                <a:tc>
                  <a:txBody>
                    <a:bodyPr/>
                    <a:lstStyle/>
                    <a:p>
                      <a:r>
                        <a:rPr lang="en-IN" b="0">
                          <a:effectLst/>
                          <a:latin typeface="Google Sans"/>
                        </a:rPr>
                        <a:t>Zero or more</a:t>
                      </a:r>
                    </a:p>
                  </a:txBody>
                  <a:tcPr marL="152400" marR="152400" marT="152400" marB="152400" anchor="ctr"/>
                </a:tc>
              </a:tr>
              <a:tr h="370840">
                <a:tc>
                  <a:txBody>
                    <a:bodyPr/>
                    <a:lstStyle/>
                    <a:p>
                      <a:r>
                        <a:rPr lang="en-IN" b="0">
                          <a:effectLst/>
                          <a:latin typeface="Google Sans"/>
                        </a:rPr>
                        <a:t>Examples</a:t>
                      </a:r>
                    </a:p>
                  </a:txBody>
                  <a:tcPr marL="152400" marR="152400" marT="152400" marB="152400" anchor="ctr"/>
                </a:tc>
                <a:tc>
                  <a:txBody>
                    <a:bodyPr/>
                    <a:lstStyle/>
                    <a:p>
                      <a:r>
                        <a:rPr lang="en-US" b="0">
                          <a:effectLst/>
                          <a:latin typeface="Google Sans"/>
                        </a:rPr>
                        <a:t>Classifying images of animals into different categories</a:t>
                      </a:r>
                    </a:p>
                  </a:txBody>
                  <a:tcPr marL="152400" marR="152400" marT="152400" marB="152400" anchor="ctr"/>
                </a:tc>
                <a:tc>
                  <a:txBody>
                    <a:bodyPr/>
                    <a:lstStyle/>
                    <a:p>
                      <a:r>
                        <a:rPr lang="en-US" b="0" dirty="0">
                          <a:effectLst/>
                          <a:latin typeface="Google Sans"/>
                        </a:rPr>
                        <a:t>Classifying a news article into different categories</a:t>
                      </a:r>
                    </a:p>
                  </a:txBody>
                  <a:tcPr marL="152400" marR="152400" marT="152400" marB="152400" anchor="ctr"/>
                </a:tc>
              </a:tr>
            </a:tbl>
          </a:graphicData>
        </a:graphic>
      </p:graphicFrame>
    </p:spTree>
    <p:extLst>
      <p:ext uri="{BB962C8B-B14F-4D97-AF65-F5344CB8AC3E}">
        <p14:creationId xmlns:p14="http://schemas.microsoft.com/office/powerpoint/2010/main" val="1331993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Multiclass </a:t>
            </a:r>
            <a:r>
              <a:rPr lang="en-US" dirty="0" err="1" smtClean="0"/>
              <a:t>vs</a:t>
            </a:r>
            <a:r>
              <a:rPr lang="en-US" dirty="0" smtClean="0"/>
              <a:t> </a:t>
            </a:r>
            <a:r>
              <a:rPr lang="en-US" dirty="0" err="1" smtClean="0"/>
              <a:t>MultiLabel</a:t>
            </a:r>
            <a:endParaRPr lang="en-IN" dirty="0"/>
          </a:p>
        </p:txBody>
      </p:sp>
      <p:sp>
        <p:nvSpPr>
          <p:cNvPr id="3" name="Content Placeholder 2"/>
          <p:cNvSpPr>
            <a:spLocks noGrp="1"/>
          </p:cNvSpPr>
          <p:nvPr>
            <p:ph idx="1"/>
          </p:nvPr>
        </p:nvSpPr>
        <p:spPr/>
        <p:txBody>
          <a:bodyPr/>
          <a:lstStyle/>
          <a:p>
            <a:r>
              <a:rPr lang="en-US" dirty="0"/>
              <a:t>Multiclass classification:</a:t>
            </a:r>
          </a:p>
          <a:p>
            <a:pPr lvl="1"/>
            <a:r>
              <a:rPr lang="en-US" dirty="0"/>
              <a:t>Classifying images of animals into different categories</a:t>
            </a:r>
          </a:p>
          <a:p>
            <a:pPr lvl="1"/>
            <a:r>
              <a:rPr lang="en-US" dirty="0"/>
              <a:t>Classifying emails as spam or ham</a:t>
            </a:r>
          </a:p>
          <a:p>
            <a:pPr lvl="1"/>
            <a:r>
              <a:rPr lang="en-US" dirty="0"/>
              <a:t>Classifying product reviews as positive or negative</a:t>
            </a:r>
          </a:p>
          <a:p>
            <a:r>
              <a:rPr lang="en-US" dirty="0"/>
              <a:t>Multilabel classification:</a:t>
            </a:r>
          </a:p>
          <a:p>
            <a:pPr lvl="1"/>
            <a:r>
              <a:rPr lang="en-US" dirty="0"/>
              <a:t>Classifying news articles into different categories</a:t>
            </a:r>
          </a:p>
          <a:p>
            <a:pPr lvl="1"/>
            <a:r>
              <a:rPr lang="en-US" dirty="0"/>
              <a:t>Classifying images of objects into different categories</a:t>
            </a:r>
          </a:p>
          <a:p>
            <a:pPr lvl="1"/>
            <a:r>
              <a:rPr lang="en-US" dirty="0"/>
              <a:t>Classifying biomedical text into different categories</a:t>
            </a:r>
          </a:p>
          <a:p>
            <a:endParaRPr lang="en-IN" dirty="0"/>
          </a:p>
        </p:txBody>
      </p:sp>
    </p:spTree>
    <p:extLst>
      <p:ext uri="{BB962C8B-B14F-4D97-AF65-F5344CB8AC3E}">
        <p14:creationId xmlns:p14="http://schemas.microsoft.com/office/powerpoint/2010/main" val="250848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en-US" dirty="0" smtClean="0"/>
              <a:t>Accuracy</a:t>
            </a:r>
            <a:endParaRPr lang="en-IN" dirty="0"/>
          </a:p>
        </p:txBody>
      </p:sp>
      <p:sp>
        <p:nvSpPr>
          <p:cNvPr id="3" name="Content Placeholder 2"/>
          <p:cNvSpPr>
            <a:spLocks noGrp="1"/>
          </p:cNvSpPr>
          <p:nvPr>
            <p:ph idx="1"/>
          </p:nvPr>
        </p:nvSpPr>
        <p:spPr>
          <a:xfrm>
            <a:off x="838200" y="1825625"/>
            <a:ext cx="10778544" cy="1664550"/>
          </a:xfrm>
        </p:spPr>
        <p:txBody>
          <a:bodyPr>
            <a:normAutofit fontScale="62500" lnSpcReduction="20000"/>
          </a:bodyPr>
          <a:lstStyle/>
          <a:p>
            <a:r>
              <a:rPr lang="en-IN" b="1" dirty="0"/>
              <a:t>Multiclass </a:t>
            </a:r>
            <a:r>
              <a:rPr lang="en-IN" b="1" dirty="0" smtClean="0"/>
              <a:t>classification</a:t>
            </a:r>
          </a:p>
          <a:p>
            <a:r>
              <a:rPr lang="en-US" dirty="0"/>
              <a:t>from </a:t>
            </a:r>
            <a:r>
              <a:rPr lang="en-US" dirty="0" err="1"/>
              <a:t>sklearn.metrics</a:t>
            </a:r>
            <a:r>
              <a:rPr lang="en-US" dirty="0"/>
              <a:t> import </a:t>
            </a:r>
            <a:r>
              <a:rPr lang="en-US" dirty="0" err="1"/>
              <a:t>accuracy_score</a:t>
            </a:r>
            <a:r>
              <a:rPr lang="en-US" dirty="0"/>
              <a:t> </a:t>
            </a:r>
            <a:endParaRPr lang="en-US" dirty="0" smtClean="0"/>
          </a:p>
          <a:p>
            <a:r>
              <a:rPr lang="en-US" dirty="0" err="1" smtClean="0"/>
              <a:t>y_true</a:t>
            </a:r>
            <a:r>
              <a:rPr lang="en-US" dirty="0" smtClean="0"/>
              <a:t> </a:t>
            </a:r>
            <a:r>
              <a:rPr lang="en-US" dirty="0"/>
              <a:t>= [0, 2, 1, 3] </a:t>
            </a:r>
            <a:endParaRPr lang="en-US" dirty="0" smtClean="0"/>
          </a:p>
          <a:p>
            <a:r>
              <a:rPr lang="en-US" dirty="0" err="1" smtClean="0"/>
              <a:t>y_pred</a:t>
            </a:r>
            <a:r>
              <a:rPr lang="en-US" dirty="0" smtClean="0"/>
              <a:t> </a:t>
            </a:r>
            <a:r>
              <a:rPr lang="en-US" dirty="0"/>
              <a:t>= [0, 1, 2, 3] </a:t>
            </a:r>
            <a:endParaRPr lang="en-US" dirty="0" smtClean="0"/>
          </a:p>
          <a:p>
            <a:r>
              <a:rPr lang="en-US" dirty="0" err="1" smtClean="0"/>
              <a:t>accuracy_score</a:t>
            </a:r>
            <a:r>
              <a:rPr lang="en-US" dirty="0" smtClean="0"/>
              <a:t>(</a:t>
            </a:r>
            <a:r>
              <a:rPr lang="en-US" dirty="0" err="1" smtClean="0"/>
              <a:t>y_true</a:t>
            </a:r>
            <a:r>
              <a:rPr lang="en-US" dirty="0"/>
              <a:t>, </a:t>
            </a:r>
            <a:r>
              <a:rPr lang="en-US" dirty="0" err="1"/>
              <a:t>y_pred</a:t>
            </a:r>
            <a:r>
              <a:rPr lang="en-US" dirty="0"/>
              <a:t>)</a:t>
            </a:r>
            <a:endParaRPr lang="en-IN" b="1" dirty="0"/>
          </a:p>
          <a:p>
            <a:endParaRPr lang="en-IN" dirty="0"/>
          </a:p>
        </p:txBody>
      </p:sp>
      <p:pic>
        <p:nvPicPr>
          <p:cNvPr id="4" name="Picture 3"/>
          <p:cNvPicPr>
            <a:picLocks noChangeAspect="1"/>
          </p:cNvPicPr>
          <p:nvPr/>
        </p:nvPicPr>
        <p:blipFill rotWithShape="1">
          <a:blip r:embed="rId2"/>
          <a:srcRect l="40366" t="48196" r="33008" b="23107"/>
          <a:stretch/>
        </p:blipFill>
        <p:spPr>
          <a:xfrm>
            <a:off x="4592392" y="4271315"/>
            <a:ext cx="3464417" cy="2099256"/>
          </a:xfrm>
          <a:prstGeom prst="rect">
            <a:avLst/>
          </a:prstGeom>
        </p:spPr>
      </p:pic>
    </p:spTree>
    <p:extLst>
      <p:ext uri="{BB962C8B-B14F-4D97-AF65-F5344CB8AC3E}">
        <p14:creationId xmlns:p14="http://schemas.microsoft.com/office/powerpoint/2010/main" val="1479905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en-US" dirty="0" smtClean="0"/>
              <a:t>Accuracy</a:t>
            </a:r>
            <a:endParaRPr lang="en-IN" dirty="0"/>
          </a:p>
        </p:txBody>
      </p:sp>
      <p:sp>
        <p:nvSpPr>
          <p:cNvPr id="3" name="Content Placeholder 2"/>
          <p:cNvSpPr>
            <a:spLocks noGrp="1"/>
          </p:cNvSpPr>
          <p:nvPr>
            <p:ph idx="1"/>
          </p:nvPr>
        </p:nvSpPr>
        <p:spPr>
          <a:xfrm>
            <a:off x="838200" y="1825625"/>
            <a:ext cx="10515600" cy="2334251"/>
          </a:xfrm>
        </p:spPr>
        <p:txBody>
          <a:bodyPr/>
          <a:lstStyle/>
          <a:p>
            <a:r>
              <a:rPr lang="en-IN" b="1" dirty="0" err="1"/>
              <a:t>Multilabel</a:t>
            </a:r>
            <a:r>
              <a:rPr lang="en-IN" b="1" dirty="0"/>
              <a:t> binary classification</a:t>
            </a:r>
          </a:p>
          <a:p>
            <a:r>
              <a:rPr lang="en-IN" dirty="0"/>
              <a:t>import </a:t>
            </a:r>
            <a:r>
              <a:rPr lang="en-IN" dirty="0" err="1"/>
              <a:t>numpy</a:t>
            </a:r>
            <a:r>
              <a:rPr lang="en-IN" dirty="0"/>
              <a:t> as </a:t>
            </a:r>
            <a:r>
              <a:rPr lang="en-IN" dirty="0" err="1"/>
              <a:t>np</a:t>
            </a:r>
            <a:r>
              <a:rPr lang="en-IN" dirty="0"/>
              <a:t> from </a:t>
            </a:r>
            <a:r>
              <a:rPr lang="en-IN" dirty="0" err="1"/>
              <a:t>sklearn.metrics</a:t>
            </a:r>
            <a:r>
              <a:rPr lang="en-IN" dirty="0"/>
              <a:t> import </a:t>
            </a:r>
            <a:r>
              <a:rPr lang="en-IN" dirty="0" err="1"/>
              <a:t>accuracy_score</a:t>
            </a:r>
            <a:r>
              <a:rPr lang="en-IN" dirty="0"/>
              <a:t> </a:t>
            </a:r>
            <a:r>
              <a:rPr lang="en-IN" dirty="0" err="1"/>
              <a:t>y_true</a:t>
            </a:r>
            <a:r>
              <a:rPr lang="en-IN" dirty="0"/>
              <a:t> = </a:t>
            </a:r>
            <a:r>
              <a:rPr lang="en-IN" dirty="0" err="1"/>
              <a:t>np.array</a:t>
            </a:r>
            <a:r>
              <a:rPr lang="en-IN" dirty="0"/>
              <a:t>([[0,1,1,0], [1,1,0,1], [1,0,1,0</a:t>
            </a:r>
            <a:r>
              <a:rPr lang="en-IN" dirty="0" smtClean="0"/>
              <a:t>]])</a:t>
            </a:r>
          </a:p>
          <a:p>
            <a:r>
              <a:rPr lang="en-IN" dirty="0" smtClean="0"/>
              <a:t> </a:t>
            </a:r>
            <a:r>
              <a:rPr lang="en-IN" dirty="0" err="1"/>
              <a:t>y_pred</a:t>
            </a:r>
            <a:r>
              <a:rPr lang="en-IN" dirty="0"/>
              <a:t> = </a:t>
            </a:r>
            <a:r>
              <a:rPr lang="en-IN" dirty="0" err="1"/>
              <a:t>np.array</a:t>
            </a:r>
            <a:r>
              <a:rPr lang="en-IN" dirty="0"/>
              <a:t>([[0,1,1,1], [1,1,0,1], [0,1,0,1]]) </a:t>
            </a:r>
            <a:r>
              <a:rPr lang="en-IN" dirty="0" err="1"/>
              <a:t>accuracy_score</a:t>
            </a:r>
            <a:r>
              <a:rPr lang="en-IN" dirty="0"/>
              <a:t>(</a:t>
            </a:r>
            <a:r>
              <a:rPr lang="en-IN" dirty="0" err="1"/>
              <a:t>y_true</a:t>
            </a:r>
            <a:r>
              <a:rPr lang="en-IN" dirty="0"/>
              <a:t>, </a:t>
            </a:r>
            <a:r>
              <a:rPr lang="en-IN" dirty="0" err="1"/>
              <a:t>y_pred</a:t>
            </a:r>
            <a:r>
              <a:rPr lang="en-IN" dirty="0"/>
              <a:t>)</a:t>
            </a:r>
          </a:p>
        </p:txBody>
      </p:sp>
      <p:pic>
        <p:nvPicPr>
          <p:cNvPr id="4" name="Picture 3"/>
          <p:cNvPicPr>
            <a:picLocks noChangeAspect="1"/>
          </p:cNvPicPr>
          <p:nvPr/>
        </p:nvPicPr>
        <p:blipFill rotWithShape="1">
          <a:blip r:embed="rId2"/>
          <a:srcRect l="36505" t="43618" r="29840" b="29445"/>
          <a:stretch/>
        </p:blipFill>
        <p:spPr>
          <a:xfrm>
            <a:off x="6194739" y="3998598"/>
            <a:ext cx="4945486" cy="2225469"/>
          </a:xfrm>
          <a:prstGeom prst="rect">
            <a:avLst/>
          </a:prstGeom>
        </p:spPr>
      </p:pic>
    </p:spTree>
    <p:extLst>
      <p:ext uri="{BB962C8B-B14F-4D97-AF65-F5344CB8AC3E}">
        <p14:creationId xmlns:p14="http://schemas.microsoft.com/office/powerpoint/2010/main" val="3118157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5"/>
          </a:lnRef>
          <a:fillRef idx="3">
            <a:schemeClr val="accent5"/>
          </a:fillRef>
          <a:effectRef idx="2">
            <a:schemeClr val="accent5"/>
          </a:effectRef>
          <a:fontRef idx="minor">
            <a:schemeClr val="lt1"/>
          </a:fontRef>
        </p:style>
        <p:txBody>
          <a:bodyPr>
            <a:normAutofit fontScale="90000"/>
          </a:bodyPr>
          <a:lstStyle/>
          <a:p>
            <a:r>
              <a:rPr lang="en-IN" b="1" dirty="0" smtClean="0"/>
              <a:t/>
            </a:r>
            <a:br>
              <a:rPr lang="en-IN" b="1" dirty="0" smtClean="0"/>
            </a:br>
            <a:r>
              <a:rPr lang="en-IN" b="1" dirty="0" smtClean="0"/>
              <a:t>Precision- </a:t>
            </a:r>
            <a:r>
              <a:rPr lang="en-US" dirty="0"/>
              <a:t>Ability of classifier to label positives correctly</a:t>
            </a:r>
            <a:r>
              <a:rPr lang="en-IN" b="1" dirty="0"/>
              <a:t/>
            </a:r>
            <a:br>
              <a:rPr lang="en-IN" b="1" dirty="0"/>
            </a:br>
            <a:endParaRPr lang="en-IN" dirty="0"/>
          </a:p>
        </p:txBody>
      </p:sp>
      <p:sp>
        <p:nvSpPr>
          <p:cNvPr id="3" name="Content Placeholder 2"/>
          <p:cNvSpPr>
            <a:spLocks noGrp="1"/>
          </p:cNvSpPr>
          <p:nvPr>
            <p:ph idx="1"/>
          </p:nvPr>
        </p:nvSpPr>
        <p:spPr>
          <a:xfrm>
            <a:off x="838200" y="1825625"/>
            <a:ext cx="4751231" cy="1561519"/>
          </a:xfrm>
        </p:spPr>
        <p:style>
          <a:lnRef idx="2">
            <a:schemeClr val="accent3"/>
          </a:lnRef>
          <a:fillRef idx="1">
            <a:schemeClr val="lt1"/>
          </a:fillRef>
          <a:effectRef idx="0">
            <a:schemeClr val="accent3"/>
          </a:effectRef>
          <a:fontRef idx="minor">
            <a:schemeClr val="dk1"/>
          </a:fontRef>
        </p:style>
        <p:txBody>
          <a:bodyPr>
            <a:normAutofit fontScale="55000" lnSpcReduction="20000"/>
          </a:bodyPr>
          <a:lstStyle/>
          <a:p>
            <a:r>
              <a:rPr lang="en-IN" b="1" dirty="0"/>
              <a:t>Binary classification</a:t>
            </a:r>
          </a:p>
          <a:p>
            <a:r>
              <a:rPr lang="en-US" dirty="0"/>
              <a:t>from </a:t>
            </a:r>
            <a:r>
              <a:rPr lang="en-US" dirty="0" err="1"/>
              <a:t>sklearn.metrics</a:t>
            </a:r>
            <a:r>
              <a:rPr lang="en-US" dirty="0"/>
              <a:t> import </a:t>
            </a:r>
            <a:r>
              <a:rPr lang="en-US" dirty="0" err="1"/>
              <a:t>precision_score</a:t>
            </a:r>
            <a:r>
              <a:rPr lang="en-US" dirty="0"/>
              <a:t> </a:t>
            </a:r>
            <a:endParaRPr lang="en-US" dirty="0" smtClean="0"/>
          </a:p>
          <a:p>
            <a:r>
              <a:rPr lang="en-US" dirty="0" err="1" smtClean="0"/>
              <a:t>y_true</a:t>
            </a:r>
            <a:r>
              <a:rPr lang="en-US" dirty="0" smtClean="0"/>
              <a:t> </a:t>
            </a:r>
            <a:r>
              <a:rPr lang="en-US" dirty="0"/>
              <a:t>= [0, 1, 1, 0, 0] </a:t>
            </a:r>
            <a:endParaRPr lang="en-US" dirty="0" smtClean="0"/>
          </a:p>
          <a:p>
            <a:r>
              <a:rPr lang="en-US" dirty="0" err="1" smtClean="0"/>
              <a:t>y_pred</a:t>
            </a:r>
            <a:r>
              <a:rPr lang="en-US" dirty="0" smtClean="0"/>
              <a:t> </a:t>
            </a:r>
            <a:r>
              <a:rPr lang="en-US" dirty="0"/>
              <a:t>= [0, 1, 1, 0, 1] </a:t>
            </a:r>
            <a:endParaRPr lang="en-US" dirty="0" smtClean="0"/>
          </a:p>
          <a:p>
            <a:r>
              <a:rPr lang="en-US" dirty="0" err="1" smtClean="0"/>
              <a:t>precision_score</a:t>
            </a:r>
            <a:r>
              <a:rPr lang="en-US" dirty="0" smtClean="0"/>
              <a:t>(</a:t>
            </a:r>
            <a:r>
              <a:rPr lang="en-US" dirty="0" err="1" smtClean="0"/>
              <a:t>y_true</a:t>
            </a:r>
            <a:r>
              <a:rPr lang="en-US" dirty="0"/>
              <a:t>, </a:t>
            </a:r>
            <a:r>
              <a:rPr lang="en-US" dirty="0" err="1"/>
              <a:t>y_pred</a:t>
            </a:r>
            <a:r>
              <a:rPr lang="en-US" dirty="0"/>
              <a:t>)</a:t>
            </a:r>
            <a:r>
              <a:rPr lang="en-IN" dirty="0"/>
              <a:t/>
            </a:r>
            <a:br>
              <a:rPr lang="en-IN" dirty="0"/>
            </a:br>
            <a:endParaRPr lang="en-IN" dirty="0"/>
          </a:p>
        </p:txBody>
      </p:sp>
      <p:pic>
        <p:nvPicPr>
          <p:cNvPr id="4" name="Picture 3"/>
          <p:cNvPicPr>
            <a:picLocks noChangeAspect="1"/>
          </p:cNvPicPr>
          <p:nvPr/>
        </p:nvPicPr>
        <p:blipFill rotWithShape="1">
          <a:blip r:embed="rId2"/>
          <a:srcRect l="39475" t="51012" r="38452" b="16417"/>
          <a:stretch/>
        </p:blipFill>
        <p:spPr>
          <a:xfrm>
            <a:off x="6096000" y="1825625"/>
            <a:ext cx="4790942" cy="3974546"/>
          </a:xfrm>
          <a:prstGeom prst="rect">
            <a:avLst/>
          </a:prstGeom>
        </p:spPr>
      </p:pic>
    </p:spTree>
    <p:extLst>
      <p:ext uri="{BB962C8B-B14F-4D97-AF65-F5344CB8AC3E}">
        <p14:creationId xmlns:p14="http://schemas.microsoft.com/office/powerpoint/2010/main" val="1137662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1252</Words>
  <Application>Microsoft Office PowerPoint</Application>
  <PresentationFormat>Widescreen</PresentationFormat>
  <Paragraphs>160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Google Sans</vt:lpstr>
      <vt:lpstr>Office Theme</vt:lpstr>
      <vt:lpstr>Evaluation metrics for classification </vt:lpstr>
      <vt:lpstr>Outline</vt:lpstr>
      <vt:lpstr>Accuracy </vt:lpstr>
      <vt:lpstr>Multiclass Vs. Multilabel</vt:lpstr>
      <vt:lpstr>Multiclass vs Multilabel</vt:lpstr>
      <vt:lpstr>Example..  Multiclass vs MultiLabel</vt:lpstr>
      <vt:lpstr>Accuracy</vt:lpstr>
      <vt:lpstr>Accuracy</vt:lpstr>
      <vt:lpstr> Precision- Ability of classifier to label positives correctly </vt:lpstr>
      <vt:lpstr>Micro vs Macro</vt:lpstr>
      <vt:lpstr>MICRO PRECISION </vt:lpstr>
      <vt:lpstr> MACRO PRECISION  </vt:lpstr>
      <vt:lpstr>Multilabel binary classification </vt:lpstr>
      <vt:lpstr> MACRO PRECISION  </vt:lpstr>
      <vt:lpstr>Recall - Ability of classifier to recover the positives </vt:lpstr>
      <vt:lpstr>Multiclass classification (micro recall)</vt:lpstr>
      <vt:lpstr> MACRO RECALL  </vt:lpstr>
      <vt:lpstr> Multilabel binary classification  </vt:lpstr>
      <vt:lpstr>F1 </vt:lpstr>
      <vt:lpstr>Multiclass classification – F1 micro </vt:lpstr>
      <vt:lpstr> Multiclass classification MACRO F1  </vt:lpstr>
      <vt:lpstr>  Multilabel binary classification MICRO F1   </vt:lpstr>
      <vt:lpstr> MACRO F1  </vt:lpstr>
      <vt:lpstr> AUC / AUROC (Area Under Curve / Area Under ROC </vt:lpstr>
      <vt:lpstr>PowerPoint Presentation</vt:lpstr>
      <vt:lpstr>AUC / AUROC (Area Under Curve / Area Under ROC</vt:lpstr>
      <vt:lpstr>ROC curve.</vt:lpstr>
      <vt:lpstr>Good Model</vt:lpstr>
      <vt:lpstr>AUC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metrics for classification </dc:title>
  <dc:creator>Radhe</dc:creator>
  <cp:lastModifiedBy>Radhe</cp:lastModifiedBy>
  <cp:revision>181</cp:revision>
  <dcterms:created xsi:type="dcterms:W3CDTF">2023-10-24T15:59:53Z</dcterms:created>
  <dcterms:modified xsi:type="dcterms:W3CDTF">2023-10-25T09:18:31Z</dcterms:modified>
</cp:coreProperties>
</file>