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77" r:id="rId4"/>
    <p:sldId id="278" r:id="rId5"/>
    <p:sldId id="279" r:id="rId6"/>
    <p:sldId id="281" r:id="rId7"/>
    <p:sldId id="282" r:id="rId8"/>
    <p:sldId id="280" r:id="rId9"/>
    <p:sldId id="258" r:id="rId10"/>
    <p:sldId id="266" r:id="rId11"/>
    <p:sldId id="259" r:id="rId12"/>
    <p:sldId id="260" r:id="rId13"/>
    <p:sldId id="261" r:id="rId14"/>
    <p:sldId id="262" r:id="rId15"/>
    <p:sldId id="263" r:id="rId16"/>
    <p:sldId id="264" r:id="rId17"/>
    <p:sldId id="265" r:id="rId18"/>
    <p:sldId id="267" r:id="rId19"/>
    <p:sldId id="268" r:id="rId20"/>
    <p:sldId id="269" r:id="rId21"/>
    <p:sldId id="270" r:id="rId22"/>
    <p:sldId id="271" r:id="rId23"/>
    <p:sldId id="272" r:id="rId24"/>
    <p:sldId id="273" r:id="rId25"/>
    <p:sldId id="274" r:id="rId26"/>
    <p:sldId id="275"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40" d="100"/>
          <a:sy n="40" d="100"/>
        </p:scale>
        <p:origin x="1896"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10FED5-7299-48C2-B1CD-983BDFB91CD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2469763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10FED5-7299-48C2-B1CD-983BDFB91CD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3871645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10FED5-7299-48C2-B1CD-983BDFB91CD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314800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10FED5-7299-48C2-B1CD-983BDFB91CD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16814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610FED5-7299-48C2-B1CD-983BDFB91CDE}" type="datetimeFigureOut">
              <a:rPr lang="en-IN" smtClean="0"/>
              <a:t>22-12-2023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255748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10FED5-7299-48C2-B1CD-983BDFB91CD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2864916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10FED5-7299-48C2-B1CD-983BDFB91CDE}" type="datetimeFigureOut">
              <a:rPr lang="en-IN" smtClean="0"/>
              <a:t>22-12-2023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129621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10FED5-7299-48C2-B1CD-983BDFB91CDE}" type="datetimeFigureOut">
              <a:rPr lang="en-IN" smtClean="0"/>
              <a:t>22-12-2023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145717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10FED5-7299-48C2-B1CD-983BDFB91CDE}" type="datetimeFigureOut">
              <a:rPr lang="en-IN" smtClean="0"/>
              <a:t>22-12-2023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755593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0FED5-7299-48C2-B1CD-983BDFB91CD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4022946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610FED5-7299-48C2-B1CD-983BDFB91CDE}" type="datetimeFigureOut">
              <a:rPr lang="en-IN" smtClean="0"/>
              <a:t>22-12-2023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DD5327-07EB-4FB2-BBED-037897FCC155}" type="slidenum">
              <a:rPr lang="en-IN" smtClean="0"/>
              <a:t>‹#›</a:t>
            </a:fld>
            <a:endParaRPr lang="en-IN"/>
          </a:p>
        </p:txBody>
      </p:sp>
    </p:spTree>
    <p:extLst>
      <p:ext uri="{BB962C8B-B14F-4D97-AF65-F5344CB8AC3E}">
        <p14:creationId xmlns:p14="http://schemas.microsoft.com/office/powerpoint/2010/main" val="2317464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0FED5-7299-48C2-B1CD-983BDFB91CDE}" type="datetimeFigureOut">
              <a:rPr lang="en-IN" smtClean="0"/>
              <a:t>22-12-2023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D5327-07EB-4FB2-BBED-037897FCC155}" type="slidenum">
              <a:rPr lang="en-IN" smtClean="0"/>
              <a:t>‹#›</a:t>
            </a:fld>
            <a:endParaRPr lang="en-IN"/>
          </a:p>
        </p:txBody>
      </p:sp>
    </p:spTree>
    <p:extLst>
      <p:ext uri="{BB962C8B-B14F-4D97-AF65-F5344CB8AC3E}">
        <p14:creationId xmlns:p14="http://schemas.microsoft.com/office/powerpoint/2010/main" val="3112297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smtClean="0"/>
              <a:t>Computer Vision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3646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952750" y="2362994"/>
            <a:ext cx="6286500" cy="3276600"/>
          </a:xfrm>
          <a:prstGeom prst="rect">
            <a:avLst/>
          </a:prstGeom>
        </p:spPr>
      </p:pic>
    </p:spTree>
    <p:extLst>
      <p:ext uri="{BB962C8B-B14F-4D97-AF65-F5344CB8AC3E}">
        <p14:creationId xmlns:p14="http://schemas.microsoft.com/office/powerpoint/2010/main" val="3854791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9200" y="1285875"/>
            <a:ext cx="9753600" cy="4286250"/>
          </a:xfrm>
          <a:prstGeom prst="rect">
            <a:avLst/>
          </a:prstGeom>
        </p:spPr>
      </p:pic>
    </p:spTree>
    <p:extLst>
      <p:ext uri="{BB962C8B-B14F-4D97-AF65-F5344CB8AC3E}">
        <p14:creationId xmlns:p14="http://schemas.microsoft.com/office/powerpoint/2010/main" val="473744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Recognition Using Machine Learning</a:t>
            </a:r>
            <a:br>
              <a:rPr lang="en-US" b="1" dirty="0" smtClean="0"/>
            </a:br>
            <a:endParaRPr lang="en-IN" dirty="0"/>
          </a:p>
        </p:txBody>
      </p:sp>
      <p:sp>
        <p:nvSpPr>
          <p:cNvPr id="3" name="Content Placeholder 2"/>
          <p:cNvSpPr>
            <a:spLocks noGrp="1"/>
          </p:cNvSpPr>
          <p:nvPr>
            <p:ph idx="1"/>
          </p:nvPr>
        </p:nvSpPr>
        <p:spPr/>
        <p:txBody>
          <a:bodyPr/>
          <a:lstStyle/>
          <a:p>
            <a:r>
              <a:rPr lang="en-US" b="1" dirty="0" smtClean="0"/>
              <a:t>HOG </a:t>
            </a:r>
            <a:r>
              <a:rPr lang="en-US" b="1" dirty="0"/>
              <a:t>(Histogram of oriented Gradients) feature Extractor and SVM (Support Vector Machine) model</a:t>
            </a:r>
            <a:r>
              <a:rPr lang="en-US" dirty="0"/>
              <a:t>: Before the era of deep learning, it was a state-of-the-art method for object detection</a:t>
            </a:r>
            <a:r>
              <a:rPr lang="en-US" dirty="0" smtClean="0"/>
              <a:t>.</a:t>
            </a:r>
          </a:p>
          <a:p>
            <a:r>
              <a:rPr lang="en-US" dirty="0" smtClean="0"/>
              <a:t> </a:t>
            </a:r>
            <a:r>
              <a:rPr lang="en-US" dirty="0"/>
              <a:t>It takes histogram descriptors of both positive ( images that contain   objects) and negative (images that does not contain objects) samples and trains our SVM model on that.  </a:t>
            </a:r>
          </a:p>
          <a:p>
            <a:endParaRPr lang="en-IN" dirty="0"/>
          </a:p>
        </p:txBody>
      </p:sp>
    </p:spTree>
    <p:extLst>
      <p:ext uri="{BB962C8B-B14F-4D97-AF65-F5344CB8AC3E}">
        <p14:creationId xmlns:p14="http://schemas.microsoft.com/office/powerpoint/2010/main" val="299531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Bag of features model</a:t>
            </a:r>
            <a:r>
              <a:rPr lang="en-US" dirty="0"/>
              <a:t>: Just like bag of words considers document as an </a:t>
            </a:r>
            <a:r>
              <a:rPr lang="en-US" dirty="0" err="1"/>
              <a:t>orderless</a:t>
            </a:r>
            <a:r>
              <a:rPr lang="en-US" dirty="0"/>
              <a:t> collection of words, this approach also represents an image as an </a:t>
            </a:r>
            <a:r>
              <a:rPr lang="en-US" dirty="0" err="1"/>
              <a:t>orderless</a:t>
            </a:r>
            <a:r>
              <a:rPr lang="en-US" dirty="0"/>
              <a:t> collection of image features. Examples of this are SIFT, MSER, etc.</a:t>
            </a:r>
          </a:p>
          <a:p>
            <a:endParaRPr lang="en-IN" dirty="0"/>
          </a:p>
        </p:txBody>
      </p:sp>
    </p:spTree>
    <p:extLst>
      <p:ext uri="{BB962C8B-B14F-4D97-AF65-F5344CB8AC3E}">
        <p14:creationId xmlns:p14="http://schemas.microsoft.com/office/powerpoint/2010/main" val="3564975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Viola-Jones algorithm:</a:t>
            </a:r>
            <a:r>
              <a:rPr lang="en-US" dirty="0"/>
              <a:t>  This algorithm is widely used for face detection in the image or real-time. It performs </a:t>
            </a:r>
            <a:r>
              <a:rPr lang="en-US" dirty="0" err="1"/>
              <a:t>Haar</a:t>
            </a:r>
            <a:r>
              <a:rPr lang="en-US" dirty="0"/>
              <a:t>-like feature extraction from the image. This generates a large number of features. These features are then passed into a boosting classifier. This generates a cascade of the boosted classifier to perform image detection. An image needs to pass to each of the classifiers to generate a positive (face found) result. The advantage of Viola-Jones is that it has a detection time of 2 fps which can be used in a real-time face recognition system.</a:t>
            </a:r>
          </a:p>
          <a:p>
            <a:endParaRPr lang="en-IN" dirty="0"/>
          </a:p>
        </p:txBody>
      </p:sp>
    </p:spTree>
    <p:extLst>
      <p:ext uri="{BB962C8B-B14F-4D97-AF65-F5344CB8AC3E}">
        <p14:creationId xmlns:p14="http://schemas.microsoft.com/office/powerpoint/2010/main" val="365039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 Recognition Using Deep Learning</a:t>
            </a:r>
            <a:br>
              <a:rPr lang="en-US" b="1" dirty="0" smtClean="0"/>
            </a:br>
            <a:endParaRPr lang="en-IN" dirty="0"/>
          </a:p>
        </p:txBody>
      </p:sp>
      <p:sp>
        <p:nvSpPr>
          <p:cNvPr id="3" name="Content Placeholder 2"/>
          <p:cNvSpPr>
            <a:spLocks noGrp="1"/>
          </p:cNvSpPr>
          <p:nvPr>
            <p:ph idx="1"/>
          </p:nvPr>
        </p:nvSpPr>
        <p:spPr/>
        <p:txBody>
          <a:bodyPr/>
          <a:lstStyle/>
          <a:p>
            <a:pPr fontAlgn="base"/>
            <a:r>
              <a:rPr lang="en-US" dirty="0" smtClean="0"/>
              <a:t>Convolution </a:t>
            </a:r>
            <a:r>
              <a:rPr lang="en-US" dirty="0"/>
              <a:t>Neural Network (CNN) is one of the most popular ways of doing object recognition. It is widely used and most state-of-the-art neural networks used this method for various object recognition related tasks such as image classification. This CNN network takes an image as input and outputs the probability of the different classes. If the object present in the image then it’s output probability is high else the output probability of the rest of classes is either negligible or low. The advantage of Deep learning is that we don’t need to do feature extraction from data as compared to machine learning.</a:t>
            </a:r>
          </a:p>
          <a:p>
            <a:endParaRPr lang="en-IN" dirty="0"/>
          </a:p>
        </p:txBody>
      </p:sp>
    </p:spTree>
    <p:extLst>
      <p:ext uri="{BB962C8B-B14F-4D97-AF65-F5344CB8AC3E}">
        <p14:creationId xmlns:p14="http://schemas.microsoft.com/office/powerpoint/2010/main" val="474136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952750" y="2620169"/>
            <a:ext cx="6286500" cy="2762250"/>
          </a:xfrm>
          <a:prstGeom prst="rect">
            <a:avLst/>
          </a:prstGeom>
        </p:spPr>
      </p:pic>
    </p:spTree>
    <p:extLst>
      <p:ext uri="{BB962C8B-B14F-4D97-AF65-F5344CB8AC3E}">
        <p14:creationId xmlns:p14="http://schemas.microsoft.com/office/powerpoint/2010/main" val="2618635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Challenges of Object Recognition:</a:t>
            </a:r>
            <a:endParaRPr lang="en-IN" dirty="0"/>
          </a:p>
        </p:txBody>
      </p:sp>
      <p:sp>
        <p:nvSpPr>
          <p:cNvPr id="3" name="Content Placeholder 2"/>
          <p:cNvSpPr>
            <a:spLocks noGrp="1"/>
          </p:cNvSpPr>
          <p:nvPr>
            <p:ph idx="1"/>
          </p:nvPr>
        </p:nvSpPr>
        <p:spPr/>
        <p:txBody>
          <a:bodyPr/>
          <a:lstStyle/>
          <a:p>
            <a:pPr fontAlgn="base"/>
            <a:r>
              <a:rPr lang="en-US" dirty="0"/>
              <a:t>Since we take the output generated by last (fully connected) layer of the CNN model is a single class label. So, a simple CNN approach will not work if more than one class labels are present in the image.</a:t>
            </a:r>
          </a:p>
          <a:p>
            <a:pPr fontAlgn="base"/>
            <a:r>
              <a:rPr lang="en-US" dirty="0"/>
              <a:t>If we want to localize the presence of an object in the bounding box, we need to try a different approach that not only outputs the class label but also outputs the bounding box locations</a:t>
            </a:r>
          </a:p>
          <a:p>
            <a:endParaRPr lang="en-IN" dirty="0"/>
          </a:p>
        </p:txBody>
      </p:sp>
    </p:spTree>
    <p:extLst>
      <p:ext uri="{BB962C8B-B14F-4D97-AF65-F5344CB8AC3E}">
        <p14:creationId xmlns:p14="http://schemas.microsoft.com/office/powerpoint/2010/main" val="3354294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Image Classification : </a:t>
            </a:r>
          </a:p>
          <a:p>
            <a:r>
              <a:rPr lang="en-US" dirty="0"/>
              <a:t>In Image classification, it takes an image as an input and outputs the classification label of that image with some metric (probability, loss, accuracy, </a:t>
            </a:r>
            <a:r>
              <a:rPr lang="en-US" dirty="0" err="1"/>
              <a:t>etc</a:t>
            </a:r>
            <a:r>
              <a:rPr lang="en-US" dirty="0"/>
              <a:t>). For Example: An image of a cat can be classified as a class label “cat” or an image of Dog can be classified as a class label “dog” with some probability.</a:t>
            </a:r>
            <a:endParaRPr lang="en-IN" dirty="0"/>
          </a:p>
        </p:txBody>
      </p:sp>
    </p:spTree>
    <p:extLst>
      <p:ext uri="{BB962C8B-B14F-4D97-AF65-F5344CB8AC3E}">
        <p14:creationId xmlns:p14="http://schemas.microsoft.com/office/powerpoint/2010/main" val="3132909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Object Localization: </a:t>
            </a:r>
            <a:r>
              <a:rPr lang="en-US" dirty="0"/>
              <a:t>This algorithm locates the presence of an object in the image and represents it with a bounding box. It takes an image as input and outputs the location of the bounding box in the form of (position, height, and width).</a:t>
            </a:r>
            <a:endParaRPr lang="en-IN" dirty="0"/>
          </a:p>
        </p:txBody>
      </p:sp>
    </p:spTree>
    <p:extLst>
      <p:ext uri="{BB962C8B-B14F-4D97-AF65-F5344CB8AC3E}">
        <p14:creationId xmlns:p14="http://schemas.microsoft.com/office/powerpoint/2010/main" val="254410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Computer Vision is a subfield of Deep Learning and Artificial Intelligence where humans teach computers to see and interpret the world around them.</a:t>
            </a:r>
          </a:p>
          <a:p>
            <a:r>
              <a:rPr lang="en-US" dirty="0"/>
              <a:t>While humans and animals naturally solve vision as a problem from a very young age, helping machines interpret and perceive their surroundings via vision remains a largely unsolved problem.</a:t>
            </a:r>
          </a:p>
          <a:p>
            <a:r>
              <a:rPr lang="en-US" dirty="0"/>
              <a:t>Limited perception of the human vision along with the infinitely varying scenery of our dynamic world is what makes Machine Vision complex at its core.</a:t>
            </a:r>
          </a:p>
          <a:p>
            <a:endParaRPr lang="en-IN" dirty="0"/>
          </a:p>
        </p:txBody>
      </p:sp>
    </p:spTree>
    <p:extLst>
      <p:ext uri="{BB962C8B-B14F-4D97-AF65-F5344CB8AC3E}">
        <p14:creationId xmlns:p14="http://schemas.microsoft.com/office/powerpoint/2010/main" val="3106676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Detection:</a:t>
            </a:r>
            <a:br>
              <a:rPr lang="en-US" dirty="0" smtClean="0"/>
            </a:br>
            <a:endParaRPr lang="en-IN" dirty="0"/>
          </a:p>
        </p:txBody>
      </p:sp>
      <p:sp>
        <p:nvSpPr>
          <p:cNvPr id="3" name="Content Placeholder 2"/>
          <p:cNvSpPr>
            <a:spLocks noGrp="1"/>
          </p:cNvSpPr>
          <p:nvPr>
            <p:ph idx="1"/>
          </p:nvPr>
        </p:nvSpPr>
        <p:spPr/>
        <p:txBody>
          <a:bodyPr/>
          <a:lstStyle/>
          <a:p>
            <a:endParaRPr lang="en-US" dirty="0" smtClean="0"/>
          </a:p>
          <a:p>
            <a:r>
              <a:rPr lang="en-US" dirty="0" smtClean="0"/>
              <a:t> Object Detection algorithms act as a combination of image classification and object localization. It takes an image as input and produces one or more bounding boxes with the class label attached to each bounding box. These algorithms are capable enough to deal with multi-class classification and localization as well as to deal with the objects with multiple occurrences.</a:t>
            </a:r>
            <a:endParaRPr lang="en-IN" dirty="0"/>
          </a:p>
        </p:txBody>
      </p:sp>
    </p:spTree>
    <p:extLst>
      <p:ext uri="{BB962C8B-B14F-4D97-AF65-F5344CB8AC3E}">
        <p14:creationId xmlns:p14="http://schemas.microsoft.com/office/powerpoint/2010/main" val="279894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of Object Detection:</a:t>
            </a:r>
            <a:br>
              <a:rPr lang="en-US" dirty="0" smtClean="0"/>
            </a:br>
            <a:endParaRPr lang="en-IN" dirty="0"/>
          </a:p>
        </p:txBody>
      </p:sp>
      <p:sp>
        <p:nvSpPr>
          <p:cNvPr id="3" name="Content Placeholder 2"/>
          <p:cNvSpPr>
            <a:spLocks noGrp="1"/>
          </p:cNvSpPr>
          <p:nvPr>
            <p:ph idx="1"/>
          </p:nvPr>
        </p:nvSpPr>
        <p:spPr/>
        <p:txBody>
          <a:bodyPr/>
          <a:lstStyle/>
          <a:p>
            <a:endParaRPr lang="en-US" dirty="0" smtClean="0"/>
          </a:p>
          <a:p>
            <a:r>
              <a:rPr lang="en-US" dirty="0" smtClean="0"/>
              <a:t>In object detection, the bounding boxes are always rectangular. So, it does not help with determining the shape of objects if the object contains the curvature part.</a:t>
            </a:r>
          </a:p>
          <a:p>
            <a:r>
              <a:rPr lang="en-US" dirty="0" smtClean="0"/>
              <a:t>Object detection cannot accurately estimate some measurements such as the area of an object, perimeter of an object from image.</a:t>
            </a:r>
            <a:endParaRPr lang="en-IN" dirty="0"/>
          </a:p>
        </p:txBody>
      </p:sp>
    </p:spTree>
    <p:extLst>
      <p:ext uri="{BB962C8B-B14F-4D97-AF65-F5344CB8AC3E}">
        <p14:creationId xmlns:p14="http://schemas.microsoft.com/office/powerpoint/2010/main" val="6663218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52750" y="1976437"/>
            <a:ext cx="6286500" cy="2905125"/>
          </a:xfrm>
          <a:prstGeom prst="rect">
            <a:avLst/>
          </a:prstGeom>
        </p:spPr>
      </p:pic>
    </p:spTree>
    <p:extLst>
      <p:ext uri="{BB962C8B-B14F-4D97-AF65-F5344CB8AC3E}">
        <p14:creationId xmlns:p14="http://schemas.microsoft.com/office/powerpoint/2010/main" val="2108132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Image Segmentation:</a:t>
            </a:r>
            <a:endParaRPr lang="en-IN" dirty="0"/>
          </a:p>
        </p:txBody>
      </p:sp>
      <p:sp>
        <p:nvSpPr>
          <p:cNvPr id="3" name="Content Placeholder 2"/>
          <p:cNvSpPr>
            <a:spLocks noGrp="1"/>
          </p:cNvSpPr>
          <p:nvPr>
            <p:ph idx="1"/>
          </p:nvPr>
        </p:nvSpPr>
        <p:spPr/>
        <p:txBody>
          <a:bodyPr>
            <a:normAutofit fontScale="92500"/>
          </a:bodyPr>
          <a:lstStyle/>
          <a:p>
            <a:r>
              <a:rPr lang="en-US" dirty="0"/>
              <a:t>Image segmentation is a further extension of object detection in which we mark the presence of an object through pixel-wise masks generated for each object in the image. </a:t>
            </a:r>
            <a:endParaRPr lang="en-US" dirty="0" smtClean="0"/>
          </a:p>
          <a:p>
            <a:r>
              <a:rPr lang="en-US" dirty="0" smtClean="0"/>
              <a:t>This </a:t>
            </a:r>
            <a:r>
              <a:rPr lang="en-US" dirty="0"/>
              <a:t>technique is more granular than bounding box generation because this can helps us in determining the shape of each object present in the image because instead of drawing bounding boxes , segmentation helps to figure out pixels that are making that object. This granularity helps us in various fields such as medical image processing, satellite imaging, etc. </a:t>
            </a:r>
            <a:endParaRPr lang="en-US" dirty="0" smtClean="0"/>
          </a:p>
          <a:p>
            <a:r>
              <a:rPr lang="en-US" dirty="0" smtClean="0"/>
              <a:t>There </a:t>
            </a:r>
            <a:r>
              <a:rPr lang="en-US" dirty="0"/>
              <a:t>are many image segmentation approaches proposed recently. One of the most popular is Mask R-CNN proposed by</a:t>
            </a:r>
            <a:r>
              <a:rPr lang="en-US" i="1" dirty="0"/>
              <a:t> K He et al</a:t>
            </a:r>
            <a:r>
              <a:rPr lang="en-US" dirty="0"/>
              <a:t>. in 2017.</a:t>
            </a:r>
            <a:endParaRPr lang="en-IN" dirty="0"/>
          </a:p>
        </p:txBody>
      </p:sp>
    </p:spTree>
    <p:extLst>
      <p:ext uri="{BB962C8B-B14F-4D97-AF65-F5344CB8AC3E}">
        <p14:creationId xmlns:p14="http://schemas.microsoft.com/office/powerpoint/2010/main" val="3603259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52293" y="1259178"/>
            <a:ext cx="6078828" cy="3971500"/>
          </a:xfrm>
          <a:prstGeom prst="rect">
            <a:avLst/>
          </a:prstGeom>
        </p:spPr>
      </p:pic>
    </p:spTree>
    <p:extLst>
      <p:ext uri="{BB962C8B-B14F-4D97-AF65-F5344CB8AC3E}">
        <p14:creationId xmlns:p14="http://schemas.microsoft.com/office/powerpoint/2010/main" val="3408964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There are primarily two types of segmentation:</a:t>
            </a:r>
            <a:br>
              <a:rPr lang="en-US" dirty="0" smtClean="0"/>
            </a:br>
            <a:endParaRPr lang="en-IN" dirty="0"/>
          </a:p>
        </p:txBody>
      </p:sp>
      <p:sp>
        <p:nvSpPr>
          <p:cNvPr id="3" name="Content Placeholder 2"/>
          <p:cNvSpPr>
            <a:spLocks noGrp="1"/>
          </p:cNvSpPr>
          <p:nvPr>
            <p:ph idx="1"/>
          </p:nvPr>
        </p:nvSpPr>
        <p:spPr/>
        <p:txBody>
          <a:bodyPr/>
          <a:lstStyle/>
          <a:p>
            <a:endParaRPr lang="en-US" dirty="0" smtClean="0"/>
          </a:p>
          <a:p>
            <a:r>
              <a:rPr lang="en-US" dirty="0" smtClean="0"/>
              <a:t>Instance Segmentation: Multiple instances of same class are separate segments i.e.  objects of same class are treated as different. Therefore, all the objects are </a:t>
            </a:r>
            <a:r>
              <a:rPr lang="en-US" dirty="0" err="1" smtClean="0"/>
              <a:t>coloured</a:t>
            </a:r>
            <a:r>
              <a:rPr lang="en-US" dirty="0" smtClean="0"/>
              <a:t> with different </a:t>
            </a:r>
            <a:r>
              <a:rPr lang="en-US" dirty="0" err="1" smtClean="0"/>
              <a:t>colour</a:t>
            </a:r>
            <a:r>
              <a:rPr lang="en-US" dirty="0" smtClean="0"/>
              <a:t> even if they belong to same class.</a:t>
            </a:r>
          </a:p>
          <a:p>
            <a:r>
              <a:rPr lang="en-US" dirty="0" smtClean="0"/>
              <a:t>Semantic Segmentation: All objects of same class form a single classification ,therefore , all objects of same class are </a:t>
            </a:r>
            <a:r>
              <a:rPr lang="en-US" dirty="0" err="1" smtClean="0"/>
              <a:t>coloured</a:t>
            </a:r>
            <a:r>
              <a:rPr lang="en-US" dirty="0" smtClean="0"/>
              <a:t> by same </a:t>
            </a:r>
            <a:r>
              <a:rPr lang="en-US" dirty="0" err="1" smtClean="0"/>
              <a:t>colour</a:t>
            </a:r>
            <a:r>
              <a:rPr lang="en-US" dirty="0" smtClean="0"/>
              <a:t>.</a:t>
            </a:r>
            <a:endParaRPr lang="en-IN" dirty="0"/>
          </a:p>
        </p:txBody>
      </p:sp>
    </p:spTree>
    <p:extLst>
      <p:ext uri="{BB962C8B-B14F-4D97-AF65-F5344CB8AC3E}">
        <p14:creationId xmlns:p14="http://schemas.microsoft.com/office/powerpoint/2010/main" val="2613592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Applications: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The above-discussed object recognition techniques can be utilized in many fields such as:</a:t>
            </a:r>
          </a:p>
          <a:p>
            <a:endParaRPr lang="en-US" dirty="0" smtClean="0"/>
          </a:p>
          <a:p>
            <a:r>
              <a:rPr lang="en-US" dirty="0" smtClean="0"/>
              <a:t>Driver-less Cars: Object Recognition is used for detecting road signs, other vehicles, etc.</a:t>
            </a:r>
          </a:p>
          <a:p>
            <a:r>
              <a:rPr lang="en-US" dirty="0" smtClean="0"/>
              <a:t>Medical Image Processing: Object Recognition and Image Processing techniques can help detect disease more accurately.  Image segmentation helps to detect the shape of the defect present in the body . For Example, Google AI for breast cancer detection detects more accurately than doctors. </a:t>
            </a:r>
          </a:p>
          <a:p>
            <a:r>
              <a:rPr lang="en-US" dirty="0" smtClean="0"/>
              <a:t>Surveillance and Security: such as Face Recognition, Object Tracking, Activity Recognition, </a:t>
            </a:r>
            <a:r>
              <a:rPr lang="en-US" dirty="0" err="1" smtClean="0"/>
              <a:t>etc</a:t>
            </a:r>
            <a:endParaRPr lang="en-IN" dirty="0"/>
          </a:p>
        </p:txBody>
      </p:sp>
    </p:spTree>
    <p:extLst>
      <p:ext uri="{BB962C8B-B14F-4D97-AF65-F5344CB8AC3E}">
        <p14:creationId xmlns:p14="http://schemas.microsoft.com/office/powerpoint/2010/main" val="2842484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https://www.v7labs.com/blog/what-is-computer-vision</a:t>
            </a:r>
            <a:endParaRPr lang="en-IN" dirty="0"/>
          </a:p>
        </p:txBody>
      </p:sp>
    </p:spTree>
    <p:extLst>
      <p:ext uri="{BB962C8B-B14F-4D97-AF65-F5344CB8AC3E}">
        <p14:creationId xmlns:p14="http://schemas.microsoft.com/office/powerpoint/2010/main" val="97276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0075" y="-295275"/>
            <a:ext cx="10991850" cy="7448550"/>
          </a:xfrm>
          <a:prstGeom prst="rect">
            <a:avLst/>
          </a:prstGeom>
        </p:spPr>
      </p:pic>
    </p:spTree>
    <p:extLst>
      <p:ext uri="{BB962C8B-B14F-4D97-AF65-F5344CB8AC3E}">
        <p14:creationId xmlns:p14="http://schemas.microsoft.com/office/powerpoint/2010/main" val="961534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brief history of computer vision</a:t>
            </a:r>
            <a:br>
              <a:rPr lang="en-US" dirty="0"/>
            </a:br>
            <a:endParaRPr lang="en-IN" dirty="0"/>
          </a:p>
        </p:txBody>
      </p:sp>
      <p:sp>
        <p:nvSpPr>
          <p:cNvPr id="3" name="Content Placeholder 2"/>
          <p:cNvSpPr>
            <a:spLocks noGrp="1"/>
          </p:cNvSpPr>
          <p:nvPr>
            <p:ph idx="1"/>
          </p:nvPr>
        </p:nvSpPr>
        <p:spPr/>
        <p:txBody>
          <a:bodyPr/>
          <a:lstStyle/>
          <a:p>
            <a:r>
              <a:rPr lang="en-US" dirty="0" smtClean="0"/>
              <a:t>Like all great things in the world of technology, computer vision started with a cat.</a:t>
            </a:r>
          </a:p>
          <a:p>
            <a:endParaRPr lang="en-US" dirty="0" smtClean="0"/>
          </a:p>
          <a:p>
            <a:r>
              <a:rPr lang="en-US" dirty="0" smtClean="0"/>
              <a:t>Two Swedish scientists, Hubel and Wiesel, placed a cat in a restricting harness and an electrode in its visual </a:t>
            </a:r>
            <a:r>
              <a:rPr lang="en-US" dirty="0" err="1" smtClean="0"/>
              <a:t>cortex.The</a:t>
            </a:r>
            <a:r>
              <a:rPr lang="en-US" dirty="0" smtClean="0"/>
              <a:t> scientists showed the cat a series of images through a projector, hoping its brain cells in the visual cortex would start firing.</a:t>
            </a:r>
            <a:endParaRPr lang="en-IN" dirty="0"/>
          </a:p>
        </p:txBody>
      </p:sp>
    </p:spTree>
    <p:extLst>
      <p:ext uri="{BB962C8B-B14F-4D97-AF65-F5344CB8AC3E}">
        <p14:creationId xmlns:p14="http://schemas.microsoft.com/office/powerpoint/2010/main" val="1603449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0" y="680605"/>
            <a:ext cx="7640560" cy="5190806"/>
          </a:xfrm>
          <a:prstGeom prst="rect">
            <a:avLst/>
          </a:prstGeom>
        </p:spPr>
      </p:pic>
    </p:spTree>
    <p:extLst>
      <p:ext uri="{BB962C8B-B14F-4D97-AF65-F5344CB8AC3E}">
        <p14:creationId xmlns:p14="http://schemas.microsoft.com/office/powerpoint/2010/main" val="185997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With no avail with images, the eureka moment happened when a projector slide was removed, and a single horizontal line of light appeared on the wall—</a:t>
            </a:r>
          </a:p>
          <a:p>
            <a:endParaRPr lang="en-US" dirty="0" smtClean="0"/>
          </a:p>
          <a:p>
            <a:r>
              <a:rPr lang="en-US" dirty="0" smtClean="0"/>
              <a:t>Neurons fired, emitting a crackling electrical noise.</a:t>
            </a:r>
          </a:p>
          <a:p>
            <a:endParaRPr lang="en-US" dirty="0" smtClean="0"/>
          </a:p>
          <a:p>
            <a:r>
              <a:rPr lang="en-US" dirty="0" smtClean="0"/>
              <a:t>The scientists had just realized that the early layers of the visual cortex respond to simple shapes, like lines and curves, much like those in the early layers of a deep neural network.</a:t>
            </a:r>
            <a:endParaRPr lang="en-IN" dirty="0"/>
          </a:p>
        </p:txBody>
      </p:sp>
    </p:spTree>
    <p:extLst>
      <p:ext uri="{BB962C8B-B14F-4D97-AF65-F5344CB8AC3E}">
        <p14:creationId xmlns:p14="http://schemas.microsoft.com/office/powerpoint/2010/main" val="831872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00989" y="191819"/>
            <a:ext cx="6424864" cy="6335481"/>
          </a:xfrm>
          <a:prstGeom prst="rect">
            <a:avLst/>
          </a:prstGeom>
        </p:spPr>
      </p:pic>
    </p:spTree>
    <p:extLst>
      <p:ext uri="{BB962C8B-B14F-4D97-AF65-F5344CB8AC3E}">
        <p14:creationId xmlns:p14="http://schemas.microsoft.com/office/powerpoint/2010/main" val="3552472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r>
              <a:rPr lang="en-US" dirty="0"/>
              <a:t>The notion that machine vision must be derived from the animal vision was predominant as early as 1959—when the neurophysiologists mentioned above tried to understand cat vision.</a:t>
            </a:r>
          </a:p>
          <a:p>
            <a:r>
              <a:rPr lang="en-US" dirty="0"/>
              <a:t>Since then, the history of computer vision is dotted with milestones formed by the rapid development of image capturing and scanning instruments complemented by state-of-the-art image processing algorithms’ design.</a:t>
            </a:r>
          </a:p>
          <a:p>
            <a:r>
              <a:rPr lang="en-US" dirty="0"/>
              <a:t>The 1960s saw the emergence of AI as an academic field of study, followed by the development of the first robust Optical Character Recognition system in 1974.</a:t>
            </a:r>
          </a:p>
          <a:p>
            <a:r>
              <a:rPr lang="en-US" dirty="0"/>
              <a:t>By the 2000s, the focus of Computer Vision has been shifted to much more complex topics, including:</a:t>
            </a:r>
          </a:p>
          <a:p>
            <a:endParaRPr lang="en-IN" dirty="0"/>
          </a:p>
        </p:txBody>
      </p:sp>
    </p:spTree>
    <p:extLst>
      <p:ext uri="{BB962C8B-B14F-4D97-AF65-F5344CB8AC3E}">
        <p14:creationId xmlns:p14="http://schemas.microsoft.com/office/powerpoint/2010/main" val="3195315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Recognition</a:t>
            </a:r>
            <a:endParaRPr lang="en-IN" dirty="0"/>
          </a:p>
        </p:txBody>
      </p:sp>
      <p:sp>
        <p:nvSpPr>
          <p:cNvPr id="3" name="Content Placeholder 2"/>
          <p:cNvSpPr>
            <a:spLocks noGrp="1"/>
          </p:cNvSpPr>
          <p:nvPr>
            <p:ph idx="1"/>
          </p:nvPr>
        </p:nvSpPr>
        <p:spPr/>
        <p:txBody>
          <a:bodyPr/>
          <a:lstStyle/>
          <a:p>
            <a:r>
              <a:rPr lang="en-US" dirty="0"/>
              <a:t>Object recognition is the technique of identifying the object present in images and videos. It is one of the most important applications of machine learning and deep learning. </a:t>
            </a:r>
            <a:endParaRPr lang="en-US" dirty="0" smtClean="0"/>
          </a:p>
          <a:p>
            <a:r>
              <a:rPr lang="en-US" dirty="0" smtClean="0"/>
              <a:t>The </a:t>
            </a:r>
            <a:r>
              <a:rPr lang="en-US" dirty="0"/>
              <a:t>goal of this field is to teach machines to understand (recognize) the content of an image just like humans do.</a:t>
            </a:r>
            <a:endParaRPr lang="en-IN" dirty="0"/>
          </a:p>
        </p:txBody>
      </p:sp>
    </p:spTree>
    <p:extLst>
      <p:ext uri="{BB962C8B-B14F-4D97-AF65-F5344CB8AC3E}">
        <p14:creationId xmlns:p14="http://schemas.microsoft.com/office/powerpoint/2010/main" val="1522588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1064</Words>
  <Application>Microsoft Office PowerPoint</Application>
  <PresentationFormat>Widescreen</PresentationFormat>
  <Paragraphs>55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Computer Vision</vt:lpstr>
      <vt:lpstr>PowerPoint Presentation</vt:lpstr>
      <vt:lpstr>PowerPoint Presentation</vt:lpstr>
      <vt:lpstr>A brief history of computer vision </vt:lpstr>
      <vt:lpstr>PowerPoint Presentation</vt:lpstr>
      <vt:lpstr>PowerPoint Presentation</vt:lpstr>
      <vt:lpstr>PowerPoint Presentation</vt:lpstr>
      <vt:lpstr>PowerPoint Presentation</vt:lpstr>
      <vt:lpstr>Object Recognition</vt:lpstr>
      <vt:lpstr>PowerPoint Presentation</vt:lpstr>
      <vt:lpstr>PowerPoint Presentation</vt:lpstr>
      <vt:lpstr>Object Recognition Using Machine Learning </vt:lpstr>
      <vt:lpstr>PowerPoint Presentation</vt:lpstr>
      <vt:lpstr>PowerPoint Presentation</vt:lpstr>
      <vt:lpstr>Object Recognition Using Deep Learning </vt:lpstr>
      <vt:lpstr>PowerPoint Presentation</vt:lpstr>
      <vt:lpstr>Challenges of Object Recognition:</vt:lpstr>
      <vt:lpstr>PowerPoint Presentation</vt:lpstr>
      <vt:lpstr>PowerPoint Presentation</vt:lpstr>
      <vt:lpstr>Object Detection: </vt:lpstr>
      <vt:lpstr>Challenges of Object Detection: </vt:lpstr>
      <vt:lpstr>PowerPoint Presentation</vt:lpstr>
      <vt:lpstr>Image Segmentation:</vt:lpstr>
      <vt:lpstr>PowerPoint Presentation</vt:lpstr>
      <vt:lpstr>There are primarily two types of segmentation: </vt:lpstr>
      <vt:lpstr>Applications: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vs Object Recognition vs Image Segmentation </dc:title>
  <dc:creator>Radhe</dc:creator>
  <cp:lastModifiedBy>Radhe</cp:lastModifiedBy>
  <cp:revision>57</cp:revision>
  <dcterms:created xsi:type="dcterms:W3CDTF">2023-12-22T06:37:59Z</dcterms:created>
  <dcterms:modified xsi:type="dcterms:W3CDTF">2023-12-22T07:08:06Z</dcterms:modified>
</cp:coreProperties>
</file>