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D8911F3-5552-4F4F-A731-5256B7880E00}"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94C4-FF94-47D8-9166-C517CB69ACA8}" type="slidenum">
              <a:rPr lang="en-IN" smtClean="0"/>
              <a:t>‹#›</a:t>
            </a:fld>
            <a:endParaRPr lang="en-IN"/>
          </a:p>
        </p:txBody>
      </p:sp>
    </p:spTree>
    <p:extLst>
      <p:ext uri="{BB962C8B-B14F-4D97-AF65-F5344CB8AC3E}">
        <p14:creationId xmlns:p14="http://schemas.microsoft.com/office/powerpoint/2010/main" val="73360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8911F3-5552-4F4F-A731-5256B7880E00}"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94C4-FF94-47D8-9166-C517CB69ACA8}" type="slidenum">
              <a:rPr lang="en-IN" smtClean="0"/>
              <a:t>‹#›</a:t>
            </a:fld>
            <a:endParaRPr lang="en-IN"/>
          </a:p>
        </p:txBody>
      </p:sp>
    </p:spTree>
    <p:extLst>
      <p:ext uri="{BB962C8B-B14F-4D97-AF65-F5344CB8AC3E}">
        <p14:creationId xmlns:p14="http://schemas.microsoft.com/office/powerpoint/2010/main" val="2238385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8911F3-5552-4F4F-A731-5256B7880E00}"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94C4-FF94-47D8-9166-C517CB69ACA8}" type="slidenum">
              <a:rPr lang="en-IN" smtClean="0"/>
              <a:t>‹#›</a:t>
            </a:fld>
            <a:endParaRPr lang="en-IN"/>
          </a:p>
        </p:txBody>
      </p:sp>
    </p:spTree>
    <p:extLst>
      <p:ext uri="{BB962C8B-B14F-4D97-AF65-F5344CB8AC3E}">
        <p14:creationId xmlns:p14="http://schemas.microsoft.com/office/powerpoint/2010/main" val="213551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8911F3-5552-4F4F-A731-5256B7880E00}"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94C4-FF94-47D8-9166-C517CB69ACA8}" type="slidenum">
              <a:rPr lang="en-IN" smtClean="0"/>
              <a:t>‹#›</a:t>
            </a:fld>
            <a:endParaRPr lang="en-IN"/>
          </a:p>
        </p:txBody>
      </p:sp>
    </p:spTree>
    <p:extLst>
      <p:ext uri="{BB962C8B-B14F-4D97-AF65-F5344CB8AC3E}">
        <p14:creationId xmlns:p14="http://schemas.microsoft.com/office/powerpoint/2010/main" val="316298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911F3-5552-4F4F-A731-5256B7880E00}"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94C4-FF94-47D8-9166-C517CB69ACA8}" type="slidenum">
              <a:rPr lang="en-IN" smtClean="0"/>
              <a:t>‹#›</a:t>
            </a:fld>
            <a:endParaRPr lang="en-IN"/>
          </a:p>
        </p:txBody>
      </p:sp>
    </p:spTree>
    <p:extLst>
      <p:ext uri="{BB962C8B-B14F-4D97-AF65-F5344CB8AC3E}">
        <p14:creationId xmlns:p14="http://schemas.microsoft.com/office/powerpoint/2010/main" val="75830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8911F3-5552-4F4F-A731-5256B7880E00}"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C94C4-FF94-47D8-9166-C517CB69ACA8}" type="slidenum">
              <a:rPr lang="en-IN" smtClean="0"/>
              <a:t>‹#›</a:t>
            </a:fld>
            <a:endParaRPr lang="en-IN"/>
          </a:p>
        </p:txBody>
      </p:sp>
    </p:spTree>
    <p:extLst>
      <p:ext uri="{BB962C8B-B14F-4D97-AF65-F5344CB8AC3E}">
        <p14:creationId xmlns:p14="http://schemas.microsoft.com/office/powerpoint/2010/main" val="286659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D8911F3-5552-4F4F-A731-5256B7880E00}" type="datetimeFigureOut">
              <a:rPr lang="en-IN" smtClean="0"/>
              <a:t>27-11-2023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6C94C4-FF94-47D8-9166-C517CB69ACA8}" type="slidenum">
              <a:rPr lang="en-IN" smtClean="0"/>
              <a:t>‹#›</a:t>
            </a:fld>
            <a:endParaRPr lang="en-IN"/>
          </a:p>
        </p:txBody>
      </p:sp>
    </p:spTree>
    <p:extLst>
      <p:ext uri="{BB962C8B-B14F-4D97-AF65-F5344CB8AC3E}">
        <p14:creationId xmlns:p14="http://schemas.microsoft.com/office/powerpoint/2010/main" val="290992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D8911F3-5552-4F4F-A731-5256B7880E00}" type="datetimeFigureOut">
              <a:rPr lang="en-IN" smtClean="0"/>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6C94C4-FF94-47D8-9166-C517CB69ACA8}" type="slidenum">
              <a:rPr lang="en-IN" smtClean="0"/>
              <a:t>‹#›</a:t>
            </a:fld>
            <a:endParaRPr lang="en-IN"/>
          </a:p>
        </p:txBody>
      </p:sp>
    </p:spTree>
    <p:extLst>
      <p:ext uri="{BB962C8B-B14F-4D97-AF65-F5344CB8AC3E}">
        <p14:creationId xmlns:p14="http://schemas.microsoft.com/office/powerpoint/2010/main" val="343426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911F3-5552-4F4F-A731-5256B7880E00}" type="datetimeFigureOut">
              <a:rPr lang="en-IN" smtClean="0"/>
              <a:t>27-11-2023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6C94C4-FF94-47D8-9166-C517CB69ACA8}" type="slidenum">
              <a:rPr lang="en-IN" smtClean="0"/>
              <a:t>‹#›</a:t>
            </a:fld>
            <a:endParaRPr lang="en-IN"/>
          </a:p>
        </p:txBody>
      </p:sp>
    </p:spTree>
    <p:extLst>
      <p:ext uri="{BB962C8B-B14F-4D97-AF65-F5344CB8AC3E}">
        <p14:creationId xmlns:p14="http://schemas.microsoft.com/office/powerpoint/2010/main" val="74040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911F3-5552-4F4F-A731-5256B7880E00}"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C94C4-FF94-47D8-9166-C517CB69ACA8}" type="slidenum">
              <a:rPr lang="en-IN" smtClean="0"/>
              <a:t>‹#›</a:t>
            </a:fld>
            <a:endParaRPr lang="en-IN"/>
          </a:p>
        </p:txBody>
      </p:sp>
    </p:spTree>
    <p:extLst>
      <p:ext uri="{BB962C8B-B14F-4D97-AF65-F5344CB8AC3E}">
        <p14:creationId xmlns:p14="http://schemas.microsoft.com/office/powerpoint/2010/main" val="5771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911F3-5552-4F4F-A731-5256B7880E00}"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C94C4-FF94-47D8-9166-C517CB69ACA8}" type="slidenum">
              <a:rPr lang="en-IN" smtClean="0"/>
              <a:t>‹#›</a:t>
            </a:fld>
            <a:endParaRPr lang="en-IN"/>
          </a:p>
        </p:txBody>
      </p:sp>
    </p:spTree>
    <p:extLst>
      <p:ext uri="{BB962C8B-B14F-4D97-AF65-F5344CB8AC3E}">
        <p14:creationId xmlns:p14="http://schemas.microsoft.com/office/powerpoint/2010/main" val="213247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911F3-5552-4F4F-A731-5256B7880E00}" type="datetimeFigureOut">
              <a:rPr lang="en-IN" smtClean="0"/>
              <a:t>27-11-2023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C94C4-FF94-47D8-9166-C517CB69ACA8}" type="slidenum">
              <a:rPr lang="en-IN" smtClean="0"/>
              <a:t>‹#›</a:t>
            </a:fld>
            <a:endParaRPr lang="en-IN"/>
          </a:p>
        </p:txBody>
      </p:sp>
    </p:spTree>
    <p:extLst>
      <p:ext uri="{BB962C8B-B14F-4D97-AF65-F5344CB8AC3E}">
        <p14:creationId xmlns:p14="http://schemas.microsoft.com/office/powerpoint/2010/main" val="1976627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Anomaly Detection?</a:t>
            </a:r>
            <a:br>
              <a:rPr lang="en-US" dirty="0" smtClean="0"/>
            </a:br>
            <a:endParaRPr lang="en-IN" dirty="0"/>
          </a:p>
        </p:txBody>
      </p:sp>
      <p:sp>
        <p:nvSpPr>
          <p:cNvPr id="3" name="Subtitle 2"/>
          <p:cNvSpPr>
            <a:spLocks noGrp="1"/>
          </p:cNvSpPr>
          <p:nvPr>
            <p:ph type="subTitle" idx="1"/>
          </p:nvPr>
        </p:nvSpPr>
        <p:spPr/>
        <p:txBody>
          <a:bodyPr>
            <a:normAutofit lnSpcReduction="10000"/>
          </a:bodyPr>
          <a:lstStyle/>
          <a:p>
            <a:r>
              <a:rPr lang="en-US" dirty="0" smtClean="0"/>
              <a:t>Anomaly </a:t>
            </a:r>
            <a:r>
              <a:rPr lang="en-US" dirty="0"/>
              <a:t>detection, also known as outlier detection, is the process of identifying data points or events that deviate significantly from the established patterns or expected behavior within a dataset. It's a crucial aspect of machine learning, particularly in domains like fraud detection, network intrusion monitoring, and equipment maintenance</a:t>
            </a:r>
          </a:p>
          <a:p>
            <a:endParaRPr lang="en-IN" dirty="0"/>
          </a:p>
        </p:txBody>
      </p:sp>
    </p:spTree>
    <p:extLst>
      <p:ext uri="{BB962C8B-B14F-4D97-AF65-F5344CB8AC3E}">
        <p14:creationId xmlns:p14="http://schemas.microsoft.com/office/powerpoint/2010/main" val="89725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Anomaly Detection Algorithms Work</a:t>
            </a:r>
            <a:endParaRPr lang="en-IN" dirty="0"/>
          </a:p>
        </p:txBody>
      </p:sp>
      <p:sp>
        <p:nvSpPr>
          <p:cNvPr id="3" name="Content Placeholder 2"/>
          <p:cNvSpPr>
            <a:spLocks noGrp="1"/>
          </p:cNvSpPr>
          <p:nvPr>
            <p:ph idx="1"/>
          </p:nvPr>
        </p:nvSpPr>
        <p:spPr/>
        <p:txBody>
          <a:bodyPr>
            <a:normAutofit fontScale="92500"/>
          </a:bodyPr>
          <a:lstStyle/>
          <a:p>
            <a:r>
              <a:rPr lang="en-US" dirty="0"/>
              <a:t>Anomaly detection algorithms generally employ two main approaches:</a:t>
            </a:r>
          </a:p>
          <a:p>
            <a:r>
              <a:rPr lang="en-US" dirty="0"/>
              <a:t>Statistical-based methods: These methods rely on statistical techniques to define the normal range of data and identify points that fall outside that range. Examples include z-score, interquartile range (IQR), and Gaussian mixture models (GMMs).</a:t>
            </a:r>
          </a:p>
          <a:p>
            <a:r>
              <a:rPr lang="en-US" dirty="0"/>
              <a:t>Machine learning-based methods: These methods utilize machine learning models to learn the underlying patterns and relationships in the data. They can capture more complex relationships and adapt to changing data patterns. Examples include k-nearest neighbors (</a:t>
            </a:r>
            <a:r>
              <a:rPr lang="en-US" dirty="0" err="1"/>
              <a:t>kNN</a:t>
            </a:r>
            <a:r>
              <a:rPr lang="en-US" dirty="0"/>
              <a:t>), support vector machines (SVMs), and artificial neural networks (ANNs).</a:t>
            </a:r>
          </a:p>
          <a:p>
            <a:endParaRPr lang="en-IN" dirty="0"/>
          </a:p>
        </p:txBody>
      </p:sp>
    </p:spTree>
    <p:extLst>
      <p:ext uri="{BB962C8B-B14F-4D97-AF65-F5344CB8AC3E}">
        <p14:creationId xmlns:p14="http://schemas.microsoft.com/office/powerpoint/2010/main" val="209147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Credit Card Fraud Detection</a:t>
            </a:r>
          </a:p>
        </p:txBody>
      </p:sp>
      <p:sp>
        <p:nvSpPr>
          <p:cNvPr id="3" name="Content Placeholder 2"/>
          <p:cNvSpPr>
            <a:spLocks noGrp="1"/>
          </p:cNvSpPr>
          <p:nvPr>
            <p:ph idx="1"/>
          </p:nvPr>
        </p:nvSpPr>
        <p:spPr/>
        <p:txBody>
          <a:bodyPr/>
          <a:lstStyle/>
          <a:p>
            <a:r>
              <a:rPr lang="en-US" dirty="0"/>
              <a:t>Consider credit card fraud detection, where the goal is to identify fraudulent transactions among legitimate ones. Anomalies in this case would be transactions that deviate from a cardholder's typical spending patterns, such as high-value purchases in unfamiliar locations.</a:t>
            </a:r>
            <a:endParaRPr lang="en-IN" dirty="0"/>
          </a:p>
        </p:txBody>
      </p:sp>
    </p:spTree>
    <p:extLst>
      <p:ext uri="{BB962C8B-B14F-4D97-AF65-F5344CB8AC3E}">
        <p14:creationId xmlns:p14="http://schemas.microsoft.com/office/powerpoint/2010/main" val="287140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smtClean="0"/>
              <a:t>Step-by-Step Calculations Using Z-score</a:t>
            </a:r>
          </a:p>
          <a:p>
            <a:endParaRPr lang="en-US" dirty="0" smtClean="0"/>
          </a:p>
          <a:p>
            <a:r>
              <a:rPr lang="en-US" dirty="0" smtClean="0"/>
              <a:t>One common statistical method for anomaly detection is the z-score, which measures the number of standard deviations a data point deviates from the mean. A high z-score (positive or negative) indicates a significant deviation from the normal range.</a:t>
            </a:r>
          </a:p>
          <a:p>
            <a:endParaRPr lang="en-US" dirty="0" smtClean="0"/>
          </a:p>
          <a:p>
            <a:r>
              <a:rPr lang="en-US" dirty="0" smtClean="0"/>
              <a:t>Here's the formula for calculating the z-score:</a:t>
            </a:r>
          </a:p>
          <a:p>
            <a:endParaRPr lang="en-US" dirty="0" smtClean="0"/>
          </a:p>
          <a:p>
            <a:r>
              <a:rPr lang="en-US" dirty="0" smtClean="0"/>
              <a:t>z = (x - μ) / σ</a:t>
            </a:r>
          </a:p>
          <a:p>
            <a:r>
              <a:rPr lang="en-US" dirty="0" smtClean="0"/>
              <a:t>where:</a:t>
            </a:r>
          </a:p>
          <a:p>
            <a:endParaRPr lang="en-US" dirty="0" smtClean="0"/>
          </a:p>
          <a:p>
            <a:r>
              <a:rPr lang="en-US" dirty="0" smtClean="0"/>
              <a:t>z is the z-score</a:t>
            </a:r>
          </a:p>
          <a:p>
            <a:r>
              <a:rPr lang="en-US" dirty="0" smtClean="0"/>
              <a:t>x is the data point</a:t>
            </a:r>
          </a:p>
          <a:p>
            <a:r>
              <a:rPr lang="en-US" dirty="0" smtClean="0"/>
              <a:t>μ is the mean of the data</a:t>
            </a:r>
          </a:p>
          <a:p>
            <a:r>
              <a:rPr lang="en-US" dirty="0" smtClean="0"/>
              <a:t>σ is the standard deviation of the data</a:t>
            </a:r>
            <a:endParaRPr lang="en-IN" dirty="0"/>
          </a:p>
        </p:txBody>
      </p:sp>
    </p:spTree>
    <p:extLst>
      <p:ext uri="{BB962C8B-B14F-4D97-AF65-F5344CB8AC3E}">
        <p14:creationId xmlns:p14="http://schemas.microsoft.com/office/powerpoint/2010/main" val="109565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For example, suppose a credit cardholder typically spends between $50 and $200 per transaction. A transaction of $500 would be considered an anomaly since its z-score would be around 3.5, indicating a deviation of more than three standard deviations from the mean.</a:t>
            </a:r>
            <a:endParaRPr lang="en-IN" dirty="0"/>
          </a:p>
        </p:txBody>
      </p:sp>
    </p:spTree>
    <p:extLst>
      <p:ext uri="{BB962C8B-B14F-4D97-AF65-F5344CB8AC3E}">
        <p14:creationId xmlns:p14="http://schemas.microsoft.com/office/powerpoint/2010/main" val="87961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Consider a network traffic dataset containing records of network packets. Each record includes features such as source IP address, destination IP address, port numbers, packet size, and protocol type.</a:t>
            </a:r>
          </a:p>
          <a:p>
            <a:r>
              <a:rPr lang="en-US" dirty="0"/>
              <a:t>Let's say a new network packet arrives with the following features:</a:t>
            </a:r>
          </a:p>
          <a:p>
            <a:r>
              <a:rPr lang="en-US" dirty="0"/>
              <a:t>Source IP address: 192.168.1.10 Destination IP address: 8.8.8.8 (Google's public DNS server) Port numbers: 25 (SMTP) and 443 (HTTPS) Packet size: 1000 bytes Protocol type: TCP</a:t>
            </a:r>
          </a:p>
          <a:p>
            <a:r>
              <a:rPr lang="en-US" dirty="0"/>
              <a:t>The </a:t>
            </a:r>
            <a:r>
              <a:rPr lang="en-US" dirty="0" err="1"/>
              <a:t>kNN</a:t>
            </a:r>
            <a:r>
              <a:rPr lang="en-US" dirty="0"/>
              <a:t> model would compare this new packet to the training data and find its k nearest neighbors. If the average distance to these neighbors is significantly higher than the average distance for normal traffic to their nearest neighbors, the model would flag the packet as an anomaly. This could indicate that the packet is malicious or part of an attack</a:t>
            </a:r>
            <a:r>
              <a:rPr lang="en-US" dirty="0" smtClean="0"/>
              <a:t>.</a:t>
            </a:r>
            <a:endParaRPr lang="en-US" dirty="0"/>
          </a:p>
        </p:txBody>
      </p:sp>
    </p:spTree>
    <p:extLst>
      <p:ext uri="{BB962C8B-B14F-4D97-AF65-F5344CB8AC3E}">
        <p14:creationId xmlns:p14="http://schemas.microsoft.com/office/powerpoint/2010/main" val="102143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Anomaly detection algorithms like </a:t>
            </a:r>
            <a:r>
              <a:rPr lang="en-US" dirty="0" err="1" smtClean="0"/>
              <a:t>kNN</a:t>
            </a:r>
            <a:r>
              <a:rPr lang="en-US" dirty="0" smtClean="0"/>
              <a:t> play a crucial role in network intrusion detection systems (NIDS) by identifying suspicious network traffic that may indicate </a:t>
            </a:r>
            <a:r>
              <a:rPr lang="en-US" dirty="0" err="1" smtClean="0"/>
              <a:t>cyberattacks</a:t>
            </a:r>
            <a:r>
              <a:rPr lang="en-US" dirty="0" smtClean="0"/>
              <a:t> or other malicious activity. By continuously monitoring network traffic and raising alerts for anomalies, NIDS help organizations protect their networks from cyber threats.</a:t>
            </a:r>
          </a:p>
          <a:p>
            <a:endParaRPr lang="en-IN" dirty="0" smtClean="0"/>
          </a:p>
          <a:p>
            <a:endParaRPr lang="en-IN" dirty="0"/>
          </a:p>
        </p:txBody>
      </p:sp>
    </p:spTree>
    <p:extLst>
      <p:ext uri="{BB962C8B-B14F-4D97-AF65-F5344CB8AC3E}">
        <p14:creationId xmlns:p14="http://schemas.microsoft.com/office/powerpoint/2010/main" val="258798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Consider a network traffic dataset containing records of network packets. Each record includes features such as source IP address, destination IP address, port numbers, packet size, and protocol type.</a:t>
            </a:r>
          </a:p>
          <a:p>
            <a:r>
              <a:rPr lang="en-US" dirty="0"/>
              <a:t>Let's say a new network packet arrives with the following features:</a:t>
            </a:r>
          </a:p>
          <a:p>
            <a:r>
              <a:rPr lang="en-US" dirty="0"/>
              <a:t>Source IP address: 10.0.0.1 (private IP address) Destination IP address: 8.8.8.8 (Google's public DNS server) Port numbers: 25 (SMTP) and 80 (HTTP) Packet size: 1000 bytes Protocol type: TCP</a:t>
            </a:r>
          </a:p>
          <a:p>
            <a:r>
              <a:rPr lang="en-US" dirty="0"/>
              <a:t>The Isolation Forest model would evaluate this new packet by recursively splitting the data until the packet is isolated. If the packet's isolation path is significantly shorter than the average path length for normal traffic, the model would assign the packet a high anomaly score. This could indicate that the packet is malicious or part of an attack.</a:t>
            </a:r>
          </a:p>
          <a:p>
            <a:r>
              <a:rPr lang="en-US" dirty="0"/>
              <a:t>Isolation Forest is a robust and efficient anomaly detection algorithm that is well-suited for network intrusion detection. Its ability to handle large datasets and its resistance to noise make it a valuable tool for identifying suspicious network traffic patterns.</a:t>
            </a:r>
          </a:p>
          <a:p>
            <a:endParaRPr lang="en-IN" dirty="0"/>
          </a:p>
        </p:txBody>
      </p:sp>
    </p:spTree>
    <p:extLst>
      <p:ext uri="{BB962C8B-B14F-4D97-AF65-F5344CB8AC3E}">
        <p14:creationId xmlns:p14="http://schemas.microsoft.com/office/powerpoint/2010/main" val="125561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746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What is Anomaly Detection? </vt:lpstr>
      <vt:lpstr>How Anomaly Detection Algorithms Work</vt:lpstr>
      <vt:lpstr>Credit Card Fraud Detection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Anomaly Detection? </dc:title>
  <dc:creator>Radhe</dc:creator>
  <cp:lastModifiedBy>Radhe</cp:lastModifiedBy>
  <cp:revision>11</cp:revision>
  <dcterms:created xsi:type="dcterms:W3CDTF">2023-11-27T17:20:13Z</dcterms:created>
  <dcterms:modified xsi:type="dcterms:W3CDTF">2023-11-27T17:25:54Z</dcterms:modified>
</cp:coreProperties>
</file>