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10"/>
    <p:restoredTop sz="95230"/>
  </p:normalViewPr>
  <p:slideViewPr>
    <p:cSldViewPr snapToGrid="0" snapToObjects="1">
      <p:cViewPr varScale="1">
        <p:scale>
          <a:sx n="48" d="100"/>
          <a:sy n="48" d="100"/>
        </p:scale>
        <p:origin x="224" y="1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han Patel" userId="2d9075e157d58046" providerId="LiveId" clId="{51BF1F35-8F57-AD44-848E-B25CF97C3D43}"/>
    <pc:docChg chg="custSel addSld modSld">
      <pc:chgData name="Raihan Patel" userId="2d9075e157d58046" providerId="LiveId" clId="{51BF1F35-8F57-AD44-848E-B25CF97C3D43}" dt="2023-12-12T05:28:48.133" v="70"/>
      <pc:docMkLst>
        <pc:docMk/>
      </pc:docMkLst>
      <pc:sldChg chg="modSp new mod">
        <pc:chgData name="Raihan Patel" userId="2d9075e157d58046" providerId="LiveId" clId="{51BF1F35-8F57-AD44-848E-B25CF97C3D43}" dt="2023-12-12T05:21:29.140" v="6" actId="123"/>
        <pc:sldMkLst>
          <pc:docMk/>
          <pc:sldMk cId="971990279" sldId="265"/>
        </pc:sldMkLst>
        <pc:spChg chg="mod">
          <ac:chgData name="Raihan Patel" userId="2d9075e157d58046" providerId="LiveId" clId="{51BF1F35-8F57-AD44-848E-B25CF97C3D43}" dt="2023-12-12T05:21:14.056" v="3" actId="20577"/>
          <ac:spMkLst>
            <pc:docMk/>
            <pc:sldMk cId="971990279" sldId="265"/>
            <ac:spMk id="2" creationId="{76EE88DA-4385-B84B-9E9C-6A8CD39FC8C4}"/>
          </ac:spMkLst>
        </pc:spChg>
        <pc:spChg chg="mod">
          <ac:chgData name="Raihan Patel" userId="2d9075e157d58046" providerId="LiveId" clId="{51BF1F35-8F57-AD44-848E-B25CF97C3D43}" dt="2023-12-12T05:21:29.140" v="6" actId="123"/>
          <ac:spMkLst>
            <pc:docMk/>
            <pc:sldMk cId="971990279" sldId="265"/>
            <ac:spMk id="3" creationId="{6528333A-4D33-F342-BF48-68D533888D6E}"/>
          </ac:spMkLst>
        </pc:spChg>
      </pc:sldChg>
      <pc:sldChg chg="modSp new mod">
        <pc:chgData name="Raihan Patel" userId="2d9075e157d58046" providerId="LiveId" clId="{51BF1F35-8F57-AD44-848E-B25CF97C3D43}" dt="2023-12-12T05:23:37.207" v="46" actId="123"/>
        <pc:sldMkLst>
          <pc:docMk/>
          <pc:sldMk cId="817280960" sldId="266"/>
        </pc:sldMkLst>
        <pc:spChg chg="mod">
          <ac:chgData name="Raihan Patel" userId="2d9075e157d58046" providerId="LiveId" clId="{51BF1F35-8F57-AD44-848E-B25CF97C3D43}" dt="2023-12-12T05:23:02.556" v="27" actId="20577"/>
          <ac:spMkLst>
            <pc:docMk/>
            <pc:sldMk cId="817280960" sldId="266"/>
            <ac:spMk id="2" creationId="{20EF3317-0943-174B-B302-6A9960ABA0CD}"/>
          </ac:spMkLst>
        </pc:spChg>
        <pc:spChg chg="mod">
          <ac:chgData name="Raihan Patel" userId="2d9075e157d58046" providerId="LiveId" clId="{51BF1F35-8F57-AD44-848E-B25CF97C3D43}" dt="2023-12-12T05:23:37.207" v="46" actId="123"/>
          <ac:spMkLst>
            <pc:docMk/>
            <pc:sldMk cId="817280960" sldId="266"/>
            <ac:spMk id="3" creationId="{F2B92376-9D94-4649-AB4A-C9AC60C85550}"/>
          </ac:spMkLst>
        </pc:spChg>
      </pc:sldChg>
      <pc:sldChg chg="modSp new mod">
        <pc:chgData name="Raihan Patel" userId="2d9075e157d58046" providerId="LiveId" clId="{51BF1F35-8F57-AD44-848E-B25CF97C3D43}" dt="2023-12-12T05:25:04.649" v="56"/>
        <pc:sldMkLst>
          <pc:docMk/>
          <pc:sldMk cId="118606328" sldId="267"/>
        </pc:sldMkLst>
        <pc:spChg chg="mod">
          <ac:chgData name="Raihan Patel" userId="2d9075e157d58046" providerId="LiveId" clId="{51BF1F35-8F57-AD44-848E-B25CF97C3D43}" dt="2023-12-12T05:25:04.649" v="56"/>
          <ac:spMkLst>
            <pc:docMk/>
            <pc:sldMk cId="118606328" sldId="267"/>
            <ac:spMk id="2" creationId="{C6AF3DAD-FEDA-B147-9BEC-139C4413DA3E}"/>
          </ac:spMkLst>
        </pc:spChg>
        <pc:spChg chg="mod">
          <ac:chgData name="Raihan Patel" userId="2d9075e157d58046" providerId="LiveId" clId="{51BF1F35-8F57-AD44-848E-B25CF97C3D43}" dt="2023-12-12T05:24:47.930" v="55" actId="123"/>
          <ac:spMkLst>
            <pc:docMk/>
            <pc:sldMk cId="118606328" sldId="267"/>
            <ac:spMk id="3" creationId="{A65DAB6C-B388-4346-B4C0-94E566DFFD51}"/>
          </ac:spMkLst>
        </pc:spChg>
      </pc:sldChg>
      <pc:sldChg chg="modSp new mod">
        <pc:chgData name="Raihan Patel" userId="2d9075e157d58046" providerId="LiveId" clId="{51BF1F35-8F57-AD44-848E-B25CF97C3D43}" dt="2023-12-12T05:28:48.133" v="70"/>
        <pc:sldMkLst>
          <pc:docMk/>
          <pc:sldMk cId="2285322204" sldId="268"/>
        </pc:sldMkLst>
        <pc:spChg chg="mod">
          <ac:chgData name="Raihan Patel" userId="2d9075e157d58046" providerId="LiveId" clId="{51BF1F35-8F57-AD44-848E-B25CF97C3D43}" dt="2023-12-12T05:28:48.133" v="70"/>
          <ac:spMkLst>
            <pc:docMk/>
            <pc:sldMk cId="2285322204" sldId="268"/>
            <ac:spMk id="2" creationId="{9341B143-74BA-2449-8A4A-C93A81F03711}"/>
          </ac:spMkLst>
        </pc:spChg>
        <pc:spChg chg="mod">
          <ac:chgData name="Raihan Patel" userId="2d9075e157d58046" providerId="LiveId" clId="{51BF1F35-8F57-AD44-848E-B25CF97C3D43}" dt="2023-12-12T05:28:41.092" v="69" actId="20577"/>
          <ac:spMkLst>
            <pc:docMk/>
            <pc:sldMk cId="2285322204" sldId="268"/>
            <ac:spMk id="3" creationId="{924521DD-A952-A343-9ADF-67B6146806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1EDB-B2CD-D14B-A0AD-C8A52D55D1D7}"/>
              </a:ext>
            </a:extLst>
          </p:cNvPr>
          <p:cNvSpPr>
            <a:spLocks noGrp="1"/>
          </p:cNvSpPr>
          <p:nvPr>
            <p:ph type="ctrTitle"/>
          </p:nvPr>
        </p:nvSpPr>
        <p:spPr/>
        <p:txBody>
          <a:bodyPr/>
          <a:lstStyle/>
          <a:p>
            <a:r>
              <a:rPr lang="en-US" dirty="0"/>
              <a:t>Ethereum</a:t>
            </a:r>
          </a:p>
        </p:txBody>
      </p:sp>
      <p:sp>
        <p:nvSpPr>
          <p:cNvPr id="3" name="Subtitle 2">
            <a:extLst>
              <a:ext uri="{FF2B5EF4-FFF2-40B4-BE49-F238E27FC236}">
                <a16:creationId xmlns:a16="http://schemas.microsoft.com/office/drawing/2014/main" id="{F95B6E5A-49E4-D749-8241-9BFE04B18AB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206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88DA-4385-B84B-9E9C-6A8CD39FC8C4}"/>
              </a:ext>
            </a:extLst>
          </p:cNvPr>
          <p:cNvSpPr>
            <a:spLocks noGrp="1"/>
          </p:cNvSpPr>
          <p:nvPr>
            <p:ph type="title"/>
          </p:nvPr>
        </p:nvSpPr>
        <p:spPr/>
        <p:txBody>
          <a:bodyPr/>
          <a:lstStyle/>
          <a:p>
            <a:r>
              <a:rPr lang="en-US" dirty="0"/>
              <a:t>DAO</a:t>
            </a:r>
          </a:p>
        </p:txBody>
      </p:sp>
      <p:sp>
        <p:nvSpPr>
          <p:cNvPr id="3" name="Content Placeholder 2">
            <a:extLst>
              <a:ext uri="{FF2B5EF4-FFF2-40B4-BE49-F238E27FC236}">
                <a16:creationId xmlns:a16="http://schemas.microsoft.com/office/drawing/2014/main" id="{6528333A-4D33-F342-BF48-68D533888D6E}"/>
              </a:ext>
            </a:extLst>
          </p:cNvPr>
          <p:cNvSpPr>
            <a:spLocks noGrp="1"/>
          </p:cNvSpPr>
          <p:nvPr>
            <p:ph idx="1"/>
          </p:nvPr>
        </p:nvSpPr>
        <p:spPr/>
        <p:txBody>
          <a:bodyPr/>
          <a:lstStyle/>
          <a:p>
            <a:pPr algn="just"/>
            <a:r>
              <a:rPr lang="en-US" dirty="0"/>
              <a:t>Decentralized Autonomous Organization (DAO) is an organizational structure that operates on a blockchain and is governed by smart contracts rather than traditional hierarchical management.</a:t>
            </a:r>
          </a:p>
        </p:txBody>
      </p:sp>
    </p:spTree>
    <p:extLst>
      <p:ext uri="{BB962C8B-B14F-4D97-AF65-F5344CB8AC3E}">
        <p14:creationId xmlns:p14="http://schemas.microsoft.com/office/powerpoint/2010/main" val="971990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3317-0943-174B-B302-6A9960ABA0CD}"/>
              </a:ext>
            </a:extLst>
          </p:cNvPr>
          <p:cNvSpPr>
            <a:spLocks noGrp="1"/>
          </p:cNvSpPr>
          <p:nvPr>
            <p:ph type="title"/>
          </p:nvPr>
        </p:nvSpPr>
        <p:spPr/>
        <p:txBody>
          <a:bodyPr/>
          <a:lstStyle/>
          <a:p>
            <a:r>
              <a:rPr lang="en-US" dirty="0"/>
              <a:t>Ethereum DAO’s DOOM</a:t>
            </a:r>
          </a:p>
        </p:txBody>
      </p:sp>
      <p:sp>
        <p:nvSpPr>
          <p:cNvPr id="3" name="Content Placeholder 2">
            <a:extLst>
              <a:ext uri="{FF2B5EF4-FFF2-40B4-BE49-F238E27FC236}">
                <a16:creationId xmlns:a16="http://schemas.microsoft.com/office/drawing/2014/main" id="{F2B92376-9D94-4649-AB4A-C9AC60C85550}"/>
              </a:ext>
            </a:extLst>
          </p:cNvPr>
          <p:cNvSpPr>
            <a:spLocks noGrp="1"/>
          </p:cNvSpPr>
          <p:nvPr>
            <p:ph idx="1"/>
          </p:nvPr>
        </p:nvSpPr>
        <p:spPr/>
        <p:txBody>
          <a:bodyPr/>
          <a:lstStyle/>
          <a:p>
            <a:pPr algn="just"/>
            <a:r>
              <a:rPr lang="en-US" dirty="0"/>
              <a:t>The DAO had an objective to provide a new decentralized business model for organizing both commercial and non-profit enterprises.</a:t>
            </a:r>
          </a:p>
          <a:p>
            <a:pPr algn="just"/>
            <a:r>
              <a:rPr lang="en-US" dirty="0"/>
              <a:t>It was instantiated on the Ethereum blockchain and had no conventional management structure or board of directors.</a:t>
            </a:r>
          </a:p>
          <a:p>
            <a:pPr algn="just"/>
            <a:r>
              <a:rPr lang="en-US" dirty="0"/>
              <a:t>The code of the DAO is open-source.</a:t>
            </a:r>
          </a:p>
        </p:txBody>
      </p:sp>
    </p:spTree>
    <p:extLst>
      <p:ext uri="{BB962C8B-B14F-4D97-AF65-F5344CB8AC3E}">
        <p14:creationId xmlns:p14="http://schemas.microsoft.com/office/powerpoint/2010/main" val="81728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3DAD-FEDA-B147-9BEC-139C4413DA3E}"/>
              </a:ext>
            </a:extLst>
          </p:cNvPr>
          <p:cNvSpPr>
            <a:spLocks noGrp="1"/>
          </p:cNvSpPr>
          <p:nvPr>
            <p:ph type="title"/>
          </p:nvPr>
        </p:nvSpPr>
        <p:spPr/>
        <p:txBody>
          <a:bodyPr/>
          <a:lstStyle/>
          <a:p>
            <a:r>
              <a:rPr lang="en-US" dirty="0"/>
              <a:t>Ethereum DAO’s DOOM</a:t>
            </a:r>
          </a:p>
        </p:txBody>
      </p:sp>
      <p:sp>
        <p:nvSpPr>
          <p:cNvPr id="3" name="Content Placeholder 2">
            <a:extLst>
              <a:ext uri="{FF2B5EF4-FFF2-40B4-BE49-F238E27FC236}">
                <a16:creationId xmlns:a16="http://schemas.microsoft.com/office/drawing/2014/main" id="{A65DAB6C-B388-4346-B4C0-94E566DFFD51}"/>
              </a:ext>
            </a:extLst>
          </p:cNvPr>
          <p:cNvSpPr>
            <a:spLocks noGrp="1"/>
          </p:cNvSpPr>
          <p:nvPr>
            <p:ph idx="1"/>
          </p:nvPr>
        </p:nvSpPr>
        <p:spPr/>
        <p:txBody>
          <a:bodyPr/>
          <a:lstStyle/>
          <a:p>
            <a:pPr algn="just"/>
            <a:r>
              <a:rPr lang="en-US" dirty="0"/>
              <a:t>It ceased activity after much of its funds were taken in a hack in June 2016.</a:t>
            </a:r>
          </a:p>
          <a:p>
            <a:pPr algn="just"/>
            <a:r>
              <a:rPr lang="en-US" dirty="0"/>
              <a:t>In June 2016, users exploited a vulnerability in The DAO code to enable them to siphon off one-third of The DAO's funds to a subsidiary account. The Ethereum community controversially decided to hard-fork the Ethereum blockchain to restore approximately all funds to the original contract. This split the Ethereum blockchain into two branches, each with its own cryptocurrency, where the original </a:t>
            </a:r>
            <a:r>
              <a:rPr lang="en-US" dirty="0" err="1"/>
              <a:t>unforked</a:t>
            </a:r>
            <a:r>
              <a:rPr lang="en-US" dirty="0"/>
              <a:t> blockchain continued as Ethereum Classic.</a:t>
            </a:r>
          </a:p>
        </p:txBody>
      </p:sp>
    </p:spTree>
    <p:extLst>
      <p:ext uri="{BB962C8B-B14F-4D97-AF65-F5344CB8AC3E}">
        <p14:creationId xmlns:p14="http://schemas.microsoft.com/office/powerpoint/2010/main" val="11860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B143-74BA-2449-8A4A-C93A81F03711}"/>
              </a:ext>
            </a:extLst>
          </p:cNvPr>
          <p:cNvSpPr>
            <a:spLocks noGrp="1"/>
          </p:cNvSpPr>
          <p:nvPr>
            <p:ph type="title"/>
          </p:nvPr>
        </p:nvSpPr>
        <p:spPr/>
        <p:txBody>
          <a:bodyPr/>
          <a:lstStyle/>
          <a:p>
            <a:r>
              <a:rPr lang="en-US" dirty="0"/>
              <a:t>Ethereum DAO’s DOOM</a:t>
            </a:r>
          </a:p>
        </p:txBody>
      </p:sp>
      <p:sp>
        <p:nvSpPr>
          <p:cNvPr id="3" name="Content Placeholder 2">
            <a:extLst>
              <a:ext uri="{FF2B5EF4-FFF2-40B4-BE49-F238E27FC236}">
                <a16:creationId xmlns:a16="http://schemas.microsoft.com/office/drawing/2014/main" id="{924521DD-A952-A343-9ADF-67B6146806FF}"/>
              </a:ext>
            </a:extLst>
          </p:cNvPr>
          <p:cNvSpPr>
            <a:spLocks noGrp="1"/>
          </p:cNvSpPr>
          <p:nvPr>
            <p:ph idx="1"/>
          </p:nvPr>
        </p:nvSpPr>
        <p:spPr/>
        <p:txBody>
          <a:bodyPr/>
          <a:lstStyle/>
          <a:p>
            <a:pPr algn="just"/>
            <a:r>
              <a:rPr lang="en-US" dirty="0"/>
              <a:t>The vulnerability exploited in The DAO (Decentralized Autonomous Organization) was related to the way smart contracts were coded and executed on the Ethereum blockchain. </a:t>
            </a:r>
          </a:p>
          <a:p>
            <a:pPr algn="just"/>
            <a:r>
              <a:rPr lang="en-US" dirty="0"/>
              <a:t>The vulnerability was related to the reentrancy attack, where the attacker could repeatedly call the “</a:t>
            </a:r>
            <a:r>
              <a:rPr lang="en-US" dirty="0" err="1"/>
              <a:t>splitDAO</a:t>
            </a:r>
            <a:r>
              <a:rPr lang="en-US" dirty="0"/>
              <a:t>” function before the internal balance was updated, leading to the unauthorized withdrawal of Ether from The DAO. This recursive call exploit resulted in a significant drain of funds from The DAO, prompting the Ethereum community to consider a response to mitigate the impact.</a:t>
            </a:r>
          </a:p>
        </p:txBody>
      </p:sp>
    </p:spTree>
    <p:extLst>
      <p:ext uri="{BB962C8B-B14F-4D97-AF65-F5344CB8AC3E}">
        <p14:creationId xmlns:p14="http://schemas.microsoft.com/office/powerpoint/2010/main" val="228532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38EC-3BBA-314F-ABF7-71F256C6A4C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D1BB64A-952A-264D-8529-3B9369FF03B3}"/>
              </a:ext>
            </a:extLst>
          </p:cNvPr>
          <p:cNvSpPr>
            <a:spLocks noGrp="1"/>
          </p:cNvSpPr>
          <p:nvPr>
            <p:ph idx="1"/>
          </p:nvPr>
        </p:nvSpPr>
        <p:spPr/>
        <p:txBody>
          <a:bodyPr/>
          <a:lstStyle/>
          <a:p>
            <a:pPr algn="just"/>
            <a:r>
              <a:rPr lang="en-US" dirty="0"/>
              <a:t>Ethereum is considered by many to be the second most popular cryptocurrency, surpassed now only by Bitcoin. According to The Motley Fool, the Enterprise Ethereum Alliance (EEA) has some big-name founding members, including Microsoft, Intel and JPMorgan chase.</a:t>
            </a:r>
          </a:p>
          <a:p>
            <a:pPr algn="just"/>
            <a:endParaRPr lang="en-US" dirty="0"/>
          </a:p>
        </p:txBody>
      </p:sp>
    </p:spTree>
    <p:extLst>
      <p:ext uri="{BB962C8B-B14F-4D97-AF65-F5344CB8AC3E}">
        <p14:creationId xmlns:p14="http://schemas.microsoft.com/office/powerpoint/2010/main" val="864701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4843-E1E3-0E40-B336-02C739D85383}"/>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232C3578-DFAD-E143-8E50-FE5F8FCEE32B}"/>
              </a:ext>
            </a:extLst>
          </p:cNvPr>
          <p:cNvSpPr>
            <a:spLocks noGrp="1"/>
          </p:cNvSpPr>
          <p:nvPr>
            <p:ph idx="1"/>
          </p:nvPr>
        </p:nvSpPr>
        <p:spPr/>
        <p:txBody>
          <a:bodyPr/>
          <a:lstStyle/>
          <a:p>
            <a:r>
              <a:rPr lang="en-US" dirty="0"/>
              <a:t>Ethereum is a blockchain-based computing platform that enables developers to build and deploy decentralized applications – meaning not run by a centralized authority.</a:t>
            </a:r>
          </a:p>
          <a:p>
            <a:r>
              <a:rPr lang="en-US" dirty="0"/>
              <a:t>You can create a decentralized application for which the participants of that particular application are the decision making authority.</a:t>
            </a:r>
          </a:p>
        </p:txBody>
      </p:sp>
    </p:spTree>
    <p:extLst>
      <p:ext uri="{BB962C8B-B14F-4D97-AF65-F5344CB8AC3E}">
        <p14:creationId xmlns:p14="http://schemas.microsoft.com/office/powerpoint/2010/main" val="244371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0348-6D01-9544-88A1-14F4DFC46157}"/>
              </a:ext>
            </a:extLst>
          </p:cNvPr>
          <p:cNvSpPr>
            <a:spLocks noGrp="1"/>
          </p:cNvSpPr>
          <p:nvPr>
            <p:ph type="title"/>
          </p:nvPr>
        </p:nvSpPr>
        <p:spPr/>
        <p:txBody>
          <a:bodyPr/>
          <a:lstStyle/>
          <a:p>
            <a:r>
              <a:rPr lang="en-US" dirty="0"/>
              <a:t>Ethereum Features</a:t>
            </a:r>
          </a:p>
        </p:txBody>
      </p:sp>
      <p:sp>
        <p:nvSpPr>
          <p:cNvPr id="3" name="Content Placeholder 2">
            <a:extLst>
              <a:ext uri="{FF2B5EF4-FFF2-40B4-BE49-F238E27FC236}">
                <a16:creationId xmlns:a16="http://schemas.microsoft.com/office/drawing/2014/main" id="{CA6F95DC-B8D1-1F4A-A4B1-259D44E422A8}"/>
              </a:ext>
            </a:extLst>
          </p:cNvPr>
          <p:cNvSpPr>
            <a:spLocks noGrp="1"/>
          </p:cNvSpPr>
          <p:nvPr>
            <p:ph idx="1"/>
          </p:nvPr>
        </p:nvSpPr>
        <p:spPr/>
        <p:txBody>
          <a:bodyPr/>
          <a:lstStyle/>
          <a:p>
            <a:r>
              <a:rPr lang="en-US" dirty="0"/>
              <a:t>Ether</a:t>
            </a:r>
          </a:p>
          <a:p>
            <a:r>
              <a:rPr lang="en-US" dirty="0"/>
              <a:t>Smart Contracts</a:t>
            </a:r>
          </a:p>
          <a:p>
            <a:r>
              <a:rPr lang="en-US" dirty="0"/>
              <a:t>Ethereum Virtual Machine</a:t>
            </a:r>
          </a:p>
          <a:p>
            <a:r>
              <a:rPr lang="en-US" dirty="0"/>
              <a:t>Decentralized applications</a:t>
            </a:r>
          </a:p>
          <a:p>
            <a:r>
              <a:rPr lang="en-US" dirty="0"/>
              <a:t>Decentralized autonomous organizations (DAOs)</a:t>
            </a:r>
          </a:p>
        </p:txBody>
      </p:sp>
    </p:spTree>
    <p:extLst>
      <p:ext uri="{BB962C8B-B14F-4D97-AF65-F5344CB8AC3E}">
        <p14:creationId xmlns:p14="http://schemas.microsoft.com/office/powerpoint/2010/main" val="107601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36D9-FC95-F94F-A1CD-05FB7359D06B}"/>
              </a:ext>
            </a:extLst>
          </p:cNvPr>
          <p:cNvSpPr>
            <a:spLocks noGrp="1"/>
          </p:cNvSpPr>
          <p:nvPr>
            <p:ph type="title"/>
          </p:nvPr>
        </p:nvSpPr>
        <p:spPr/>
        <p:txBody>
          <a:bodyPr/>
          <a:lstStyle/>
          <a:p>
            <a:r>
              <a:rPr lang="en-US" dirty="0"/>
              <a:t>Ether</a:t>
            </a:r>
          </a:p>
        </p:txBody>
      </p:sp>
      <p:sp>
        <p:nvSpPr>
          <p:cNvPr id="3" name="Content Placeholder 2">
            <a:extLst>
              <a:ext uri="{FF2B5EF4-FFF2-40B4-BE49-F238E27FC236}">
                <a16:creationId xmlns:a16="http://schemas.microsoft.com/office/drawing/2014/main" id="{4B299AED-F128-8243-9A4C-9C287645D51E}"/>
              </a:ext>
            </a:extLst>
          </p:cNvPr>
          <p:cNvSpPr>
            <a:spLocks noGrp="1"/>
          </p:cNvSpPr>
          <p:nvPr>
            <p:ph idx="1"/>
          </p:nvPr>
        </p:nvSpPr>
        <p:spPr/>
        <p:txBody>
          <a:bodyPr/>
          <a:lstStyle/>
          <a:p>
            <a:r>
              <a:rPr lang="en-US" dirty="0"/>
              <a:t>It is Ethereum’s Cryptocurrency</a:t>
            </a:r>
          </a:p>
          <a:p>
            <a:r>
              <a:rPr lang="en-US" dirty="0"/>
              <a:t>It is the fuel that runs the network. </a:t>
            </a:r>
          </a:p>
          <a:p>
            <a:r>
              <a:rPr lang="en-US" dirty="0"/>
              <a:t>It is used to pay for the computational resources and the transaction fees for any transaction executed on the Ethereum network. </a:t>
            </a:r>
          </a:p>
          <a:p>
            <a:r>
              <a:rPr lang="en-US" dirty="0"/>
              <a:t>Like Bitcoins, ether is a </a:t>
            </a:r>
            <a:r>
              <a:rPr lang="en-US" dirty="0" err="1"/>
              <a:t>PoW</a:t>
            </a:r>
            <a:r>
              <a:rPr lang="en-US" dirty="0"/>
              <a:t> currency. Apart from being used to pay for transactions, ether is also used to buy gas, which is used to pay for the computation of any transaction made on the Ethereum network.</a:t>
            </a:r>
          </a:p>
        </p:txBody>
      </p:sp>
    </p:spTree>
    <p:extLst>
      <p:ext uri="{BB962C8B-B14F-4D97-AF65-F5344CB8AC3E}">
        <p14:creationId xmlns:p14="http://schemas.microsoft.com/office/powerpoint/2010/main" val="226262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7DA2-6E14-5844-9052-2479688519B3}"/>
              </a:ext>
            </a:extLst>
          </p:cNvPr>
          <p:cNvSpPr>
            <a:spLocks noGrp="1"/>
          </p:cNvSpPr>
          <p:nvPr>
            <p:ph type="title"/>
          </p:nvPr>
        </p:nvSpPr>
        <p:spPr/>
        <p:txBody>
          <a:bodyPr/>
          <a:lstStyle/>
          <a:p>
            <a:r>
              <a:rPr lang="en-US" dirty="0"/>
              <a:t>Gas in Ethereum</a:t>
            </a:r>
          </a:p>
        </p:txBody>
      </p:sp>
      <p:sp>
        <p:nvSpPr>
          <p:cNvPr id="3" name="Content Placeholder 2">
            <a:extLst>
              <a:ext uri="{FF2B5EF4-FFF2-40B4-BE49-F238E27FC236}">
                <a16:creationId xmlns:a16="http://schemas.microsoft.com/office/drawing/2014/main" id="{0A77F041-91ED-ED46-9162-44CEB3629EB6}"/>
              </a:ext>
            </a:extLst>
          </p:cNvPr>
          <p:cNvSpPr>
            <a:spLocks noGrp="1"/>
          </p:cNvSpPr>
          <p:nvPr>
            <p:ph idx="1"/>
          </p:nvPr>
        </p:nvSpPr>
        <p:spPr/>
        <p:txBody>
          <a:bodyPr/>
          <a:lstStyle/>
          <a:p>
            <a:pPr algn="just"/>
            <a:r>
              <a:rPr lang="en-US" dirty="0"/>
              <a:t>The unit that measures the amount of computational effort required to execute operations or run transactions on the Ethereum network.</a:t>
            </a:r>
          </a:p>
          <a:p>
            <a:pPr algn="just"/>
            <a:r>
              <a:rPr lang="en-US" dirty="0"/>
              <a:t>It is a fundamental concept designed to manage the allocation of resources and prevent abuse of the network.</a:t>
            </a:r>
          </a:p>
        </p:txBody>
      </p:sp>
    </p:spTree>
    <p:extLst>
      <p:ext uri="{BB962C8B-B14F-4D97-AF65-F5344CB8AC3E}">
        <p14:creationId xmlns:p14="http://schemas.microsoft.com/office/powerpoint/2010/main" val="366074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EA9B-1EB5-BA43-8F89-794162662BF2}"/>
              </a:ext>
            </a:extLst>
          </p:cNvPr>
          <p:cNvSpPr>
            <a:spLocks noGrp="1"/>
          </p:cNvSpPr>
          <p:nvPr>
            <p:ph type="title"/>
          </p:nvPr>
        </p:nvSpPr>
        <p:spPr/>
        <p:txBody>
          <a:bodyPr/>
          <a:lstStyle/>
          <a:p>
            <a:r>
              <a:rPr lang="en-US" dirty="0"/>
              <a:t>Gas in Ethereum</a:t>
            </a:r>
          </a:p>
        </p:txBody>
      </p:sp>
      <p:sp>
        <p:nvSpPr>
          <p:cNvPr id="3" name="Content Placeholder 2">
            <a:extLst>
              <a:ext uri="{FF2B5EF4-FFF2-40B4-BE49-F238E27FC236}">
                <a16:creationId xmlns:a16="http://schemas.microsoft.com/office/drawing/2014/main" id="{ABDB8428-B8A1-2843-BDCE-4EE95BABF9D8}"/>
              </a:ext>
            </a:extLst>
          </p:cNvPr>
          <p:cNvSpPr>
            <a:spLocks noGrp="1"/>
          </p:cNvSpPr>
          <p:nvPr>
            <p:ph idx="1"/>
          </p:nvPr>
        </p:nvSpPr>
        <p:spPr/>
        <p:txBody>
          <a:bodyPr/>
          <a:lstStyle/>
          <a:p>
            <a:r>
              <a:rPr lang="en-US" dirty="0"/>
              <a:t>When you perform any action on the Ethereum blockchain, such as sending Ether (ETH) or executing a smart contract, you need to pay for the computational resources used to process that action..</a:t>
            </a:r>
          </a:p>
          <a:p>
            <a:r>
              <a:rPr lang="en-US" dirty="0"/>
              <a:t>This payment is made in gas. Gas is priced in small fractions of Ether known as "</a:t>
            </a:r>
            <a:r>
              <a:rPr lang="en-US" dirty="0" err="1"/>
              <a:t>gwei</a:t>
            </a:r>
            <a:r>
              <a:rPr lang="en-US" dirty="0"/>
              <a:t>," where 1 Ether is equal to 1 billion </a:t>
            </a:r>
            <a:r>
              <a:rPr lang="en-US" dirty="0" err="1"/>
              <a:t>gwei</a:t>
            </a:r>
            <a:r>
              <a:rPr lang="en-US" dirty="0"/>
              <a:t>.</a:t>
            </a:r>
          </a:p>
        </p:txBody>
      </p:sp>
    </p:spTree>
    <p:extLst>
      <p:ext uri="{BB962C8B-B14F-4D97-AF65-F5344CB8AC3E}">
        <p14:creationId xmlns:p14="http://schemas.microsoft.com/office/powerpoint/2010/main" val="202149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44D6-FB12-CE46-8027-864CC4FFE78A}"/>
              </a:ext>
            </a:extLst>
          </p:cNvPr>
          <p:cNvSpPr>
            <a:spLocks noGrp="1"/>
          </p:cNvSpPr>
          <p:nvPr>
            <p:ph type="title"/>
          </p:nvPr>
        </p:nvSpPr>
        <p:spPr/>
        <p:txBody>
          <a:bodyPr/>
          <a:lstStyle/>
          <a:p>
            <a:r>
              <a:rPr lang="en-US" dirty="0"/>
              <a:t>Gas in Ethereum</a:t>
            </a:r>
          </a:p>
        </p:txBody>
      </p:sp>
      <p:sp>
        <p:nvSpPr>
          <p:cNvPr id="3" name="Content Placeholder 2">
            <a:extLst>
              <a:ext uri="{FF2B5EF4-FFF2-40B4-BE49-F238E27FC236}">
                <a16:creationId xmlns:a16="http://schemas.microsoft.com/office/drawing/2014/main" id="{BD1ECE30-1035-ED47-9739-2DE508024F02}"/>
              </a:ext>
            </a:extLst>
          </p:cNvPr>
          <p:cNvSpPr>
            <a:spLocks noGrp="1"/>
          </p:cNvSpPr>
          <p:nvPr>
            <p:ph idx="1"/>
          </p:nvPr>
        </p:nvSpPr>
        <p:spPr/>
        <p:txBody>
          <a:bodyPr/>
          <a:lstStyle/>
          <a:p>
            <a:pPr algn="just"/>
            <a:r>
              <a:rPr lang="en-US" dirty="0"/>
              <a:t>The gas cost of a transaction or smart contract execution depends on the complexity of the operation and the amount of computational resources required. </a:t>
            </a:r>
          </a:p>
          <a:p>
            <a:pPr algn="just"/>
            <a:r>
              <a:rPr lang="en-US" dirty="0"/>
              <a:t>Miners on the Ethereum network are motivated to process transactions with higher gas fees, so users can set the gas price to incentivize faster processing.</a:t>
            </a:r>
          </a:p>
        </p:txBody>
      </p:sp>
    </p:spTree>
    <p:extLst>
      <p:ext uri="{BB962C8B-B14F-4D97-AF65-F5344CB8AC3E}">
        <p14:creationId xmlns:p14="http://schemas.microsoft.com/office/powerpoint/2010/main" val="239510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C418-6CD0-E04F-815F-6D2AA1A56811}"/>
              </a:ext>
            </a:extLst>
          </p:cNvPr>
          <p:cNvSpPr>
            <a:spLocks noGrp="1"/>
          </p:cNvSpPr>
          <p:nvPr>
            <p:ph type="title"/>
          </p:nvPr>
        </p:nvSpPr>
        <p:spPr/>
        <p:txBody>
          <a:bodyPr/>
          <a:lstStyle/>
          <a:p>
            <a:r>
              <a:rPr lang="en-US" dirty="0"/>
              <a:t>Components related to Gas</a:t>
            </a:r>
          </a:p>
        </p:txBody>
      </p:sp>
      <p:sp>
        <p:nvSpPr>
          <p:cNvPr id="3" name="Content Placeholder 2">
            <a:extLst>
              <a:ext uri="{FF2B5EF4-FFF2-40B4-BE49-F238E27FC236}">
                <a16:creationId xmlns:a16="http://schemas.microsoft.com/office/drawing/2014/main" id="{97C19247-FC34-584A-9892-F5BDDD5B6284}"/>
              </a:ext>
            </a:extLst>
          </p:cNvPr>
          <p:cNvSpPr>
            <a:spLocks noGrp="1"/>
          </p:cNvSpPr>
          <p:nvPr>
            <p:ph idx="1"/>
          </p:nvPr>
        </p:nvSpPr>
        <p:spPr/>
        <p:txBody>
          <a:bodyPr/>
          <a:lstStyle/>
          <a:p>
            <a:pPr algn="just"/>
            <a:r>
              <a:rPr lang="en-US" b="1" dirty="0"/>
              <a:t>Gas Limit: </a:t>
            </a:r>
            <a:r>
              <a:rPr lang="en-US" dirty="0"/>
              <a:t>This is the maximum amount of gas you are willing to spend on a transaction. It represents the maximum computational effort that can be consumed. If a transaction exceeds this limit, it will be automatically rejected.</a:t>
            </a:r>
          </a:p>
          <a:p>
            <a:pPr algn="just"/>
            <a:r>
              <a:rPr lang="en-US" b="1" dirty="0"/>
              <a:t>Gas Price: </a:t>
            </a:r>
            <a:r>
              <a:rPr lang="en-US" dirty="0"/>
              <a:t>This is the amount of Ether you are willing to pay per unit of gas (measured in </a:t>
            </a:r>
            <a:r>
              <a:rPr lang="en-US" dirty="0" err="1"/>
              <a:t>gwei</a:t>
            </a:r>
            <a:r>
              <a:rPr lang="en-US" dirty="0"/>
              <a:t>). It determines how quickly your transaction will be processed. Higher gas prices attract miners and result in faster transaction confirmations.</a:t>
            </a:r>
          </a:p>
          <a:p>
            <a:endParaRPr lang="en-US" dirty="0"/>
          </a:p>
        </p:txBody>
      </p:sp>
    </p:spTree>
    <p:extLst>
      <p:ext uri="{BB962C8B-B14F-4D97-AF65-F5344CB8AC3E}">
        <p14:creationId xmlns:p14="http://schemas.microsoft.com/office/powerpoint/2010/main" val="11031432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43</TotalTime>
  <Words>717</Words>
  <Application>Microsoft Macintosh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Ethereum</vt:lpstr>
      <vt:lpstr>Introduction</vt:lpstr>
      <vt:lpstr>What is it?</vt:lpstr>
      <vt:lpstr>Ethereum Features</vt:lpstr>
      <vt:lpstr>Ether</vt:lpstr>
      <vt:lpstr>Gas in Ethereum</vt:lpstr>
      <vt:lpstr>Gas in Ethereum</vt:lpstr>
      <vt:lpstr>Gas in Ethereum</vt:lpstr>
      <vt:lpstr>Components related to Gas</vt:lpstr>
      <vt:lpstr>DAO</vt:lpstr>
      <vt:lpstr>Ethereum DAO’s DOOM</vt:lpstr>
      <vt:lpstr>Ethereum DAO’s DOOM</vt:lpstr>
      <vt:lpstr>Ethereum DAO’s DOOM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Raihan Patel</dc:creator>
  <cp:lastModifiedBy>Raihan Patel</cp:lastModifiedBy>
  <cp:revision>1</cp:revision>
  <dcterms:created xsi:type="dcterms:W3CDTF">2023-12-07T07:32:05Z</dcterms:created>
  <dcterms:modified xsi:type="dcterms:W3CDTF">2023-12-12T05:28:49Z</dcterms:modified>
</cp:coreProperties>
</file>