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d9075e157d58046" providerId="LiveId" clId="{4F2FDE6F-BF36-4A4B-9CA4-1DA53E424F33}"/>
    <pc:docChg chg="delSld modSld">
      <pc:chgData name="" userId="2d9075e157d58046" providerId="LiveId" clId="{4F2FDE6F-BF36-4A4B-9CA4-1DA53E424F33}" dt="2022-02-09T09:27:51.870" v="4" actId="123"/>
      <pc:docMkLst>
        <pc:docMk/>
      </pc:docMkLst>
      <pc:sldChg chg="modSp">
        <pc:chgData name="" userId="2d9075e157d58046" providerId="LiveId" clId="{4F2FDE6F-BF36-4A4B-9CA4-1DA53E424F33}" dt="2022-02-09T09:27:27.309" v="1" actId="14100"/>
        <pc:sldMkLst>
          <pc:docMk/>
          <pc:sldMk cId="3415297695" sldId="258"/>
        </pc:sldMkLst>
        <pc:spChg chg="mod">
          <ac:chgData name="" userId="2d9075e157d58046" providerId="LiveId" clId="{4F2FDE6F-BF36-4A4B-9CA4-1DA53E424F33}" dt="2022-02-09T09:27:27.309" v="1" actId="14100"/>
          <ac:spMkLst>
            <pc:docMk/>
            <pc:sldMk cId="3415297695" sldId="258"/>
            <ac:spMk id="3" creationId="{75A6A6A5-5B60-45B9-BA98-4AE9B1BB8754}"/>
          </ac:spMkLst>
        </pc:spChg>
      </pc:sldChg>
      <pc:sldChg chg="del">
        <pc:chgData name="" userId="2d9075e157d58046" providerId="LiveId" clId="{4F2FDE6F-BF36-4A4B-9CA4-1DA53E424F33}" dt="2022-02-09T09:00:29.190" v="0" actId="2696"/>
        <pc:sldMkLst>
          <pc:docMk/>
          <pc:sldMk cId="594005588" sldId="261"/>
        </pc:sldMkLst>
      </pc:sldChg>
      <pc:sldChg chg="modSp">
        <pc:chgData name="" userId="2d9075e157d58046" providerId="LiveId" clId="{4F2FDE6F-BF36-4A4B-9CA4-1DA53E424F33}" dt="2022-02-09T09:27:51.870" v="4" actId="123"/>
        <pc:sldMkLst>
          <pc:docMk/>
          <pc:sldMk cId="3388346828" sldId="262"/>
        </pc:sldMkLst>
        <pc:spChg chg="mod">
          <ac:chgData name="" userId="2d9075e157d58046" providerId="LiveId" clId="{4F2FDE6F-BF36-4A4B-9CA4-1DA53E424F33}" dt="2022-02-09T09:27:51.870" v="4" actId="123"/>
          <ac:spMkLst>
            <pc:docMk/>
            <pc:sldMk cId="3388346828" sldId="262"/>
            <ac:spMk id="3" creationId="{87B8532D-FEF9-44CB-B5F9-6F6ADD32063B}"/>
          </ac:spMkLst>
        </pc:spChg>
      </pc:sldChg>
      <pc:sldChg chg="modSp">
        <pc:chgData name="" userId="2d9075e157d58046" providerId="LiveId" clId="{4F2FDE6F-BF36-4A4B-9CA4-1DA53E424F33}" dt="2022-02-09T09:27:38.091" v="2" actId="123"/>
        <pc:sldMkLst>
          <pc:docMk/>
          <pc:sldMk cId="1097717222" sldId="263"/>
        </pc:sldMkLst>
        <pc:spChg chg="mod">
          <ac:chgData name="" userId="2d9075e157d58046" providerId="LiveId" clId="{4F2FDE6F-BF36-4A4B-9CA4-1DA53E424F33}" dt="2022-02-09T09:27:38.091" v="2" actId="123"/>
          <ac:spMkLst>
            <pc:docMk/>
            <pc:sldMk cId="1097717222" sldId="263"/>
            <ac:spMk id="3" creationId="{87B8532D-FEF9-44CB-B5F9-6F6ADD32063B}"/>
          </ac:spMkLst>
        </pc:spChg>
      </pc:sldChg>
      <pc:sldChg chg="modSp">
        <pc:chgData name="" userId="2d9075e157d58046" providerId="LiveId" clId="{4F2FDE6F-BF36-4A4B-9CA4-1DA53E424F33}" dt="2022-02-09T09:27:43.605" v="3" actId="123"/>
        <pc:sldMkLst>
          <pc:docMk/>
          <pc:sldMk cId="2122231450" sldId="264"/>
        </pc:sldMkLst>
        <pc:spChg chg="mod">
          <ac:chgData name="" userId="2d9075e157d58046" providerId="LiveId" clId="{4F2FDE6F-BF36-4A4B-9CA4-1DA53E424F33}" dt="2022-02-09T09:27:43.605" v="3" actId="123"/>
          <ac:spMkLst>
            <pc:docMk/>
            <pc:sldMk cId="2122231450" sldId="264"/>
            <ac:spMk id="3" creationId="{87B8532D-FEF9-44CB-B5F9-6F6ADD3206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08200" y="2346400"/>
            <a:ext cx="5829235" cy="428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928567"/>
            <a:ext cx="7188000" cy="39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568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3701" y="2709501"/>
            <a:ext cx="5015100" cy="3945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160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7" y="3357713"/>
            <a:ext cx="4600567" cy="32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8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 no illustra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744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466A-86F0-4D4B-8720-5F844609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5F8E3-3D1A-4065-A228-0729B886C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F16A-5315-402F-9A8B-FBCF26FF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CC5F-266B-4E7F-A50C-72236158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462B-2E57-447B-B304-8ED9C803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7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FFD4-2377-438E-814B-244BFFA8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CBFE-5B60-4BD5-B448-6FE1435D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5DDB-6779-40BE-B5C8-40969404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88BE1-F467-4B39-B104-07E2CFD2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A0C6-3E62-439F-9834-9DAC2365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0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7033" y="2900833"/>
            <a:ext cx="5172000" cy="382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415933"/>
            <a:ext cx="6630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4193133"/>
            <a:ext cx="33248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79594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5429" y="3121048"/>
            <a:ext cx="5172000" cy="35054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83800" y="1226633"/>
            <a:ext cx="5958800" cy="445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4267">
                <a:solidFill>
                  <a:schemeClr val="accent5"/>
                </a:solidFill>
              </a:defRPr>
            </a:lvl1pPr>
            <a:lvl2pPr marL="1219170" lvl="1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chemeClr val="accent5"/>
                </a:solidFill>
              </a:defRPr>
            </a:lvl2pPr>
            <a:lvl3pPr marL="1828754" lvl="2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4267">
                <a:solidFill>
                  <a:schemeClr val="accent5"/>
                </a:solidFill>
              </a:defRPr>
            </a:lvl3pPr>
            <a:lvl4pPr marL="2438339" lvl="3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4267">
                <a:solidFill>
                  <a:schemeClr val="accent5"/>
                </a:solidFill>
              </a:defRPr>
            </a:lvl4pPr>
            <a:lvl5pPr marL="3047924" lvl="4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4267">
                <a:solidFill>
                  <a:schemeClr val="accent5"/>
                </a:solidFill>
              </a:defRPr>
            </a:lvl5pPr>
            <a:lvl6pPr marL="3657509" lvl="5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4267">
                <a:solidFill>
                  <a:schemeClr val="accent5"/>
                </a:solidFill>
              </a:defRPr>
            </a:lvl6pPr>
            <a:lvl7pPr marL="4267093" lvl="6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4267">
                <a:solidFill>
                  <a:schemeClr val="accent5"/>
                </a:solidFill>
              </a:defRPr>
            </a:lvl7pPr>
            <a:lvl8pPr marL="4876678" lvl="7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4267">
                <a:solidFill>
                  <a:schemeClr val="accent5"/>
                </a:solidFill>
              </a:defRPr>
            </a:lvl8pPr>
            <a:lvl9pPr marL="5486263" lvl="8" indent="-57571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4267">
                <a:solidFill>
                  <a:schemeClr val="accent5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520761" y="761433"/>
            <a:ext cx="86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12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896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52466" y="3068433"/>
            <a:ext cx="4936332" cy="35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992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 + 1 column + image mask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92" y="5472"/>
            <a:ext cx="12192000" cy="6857984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09600" y="1900233"/>
            <a:ext cx="4135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09600" y="3225800"/>
            <a:ext cx="41352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493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605" y="3163229"/>
            <a:ext cx="4711200" cy="34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90000" cy="36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991904" y="2776433"/>
            <a:ext cx="3190000" cy="36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170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522800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8435996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636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300" y="2967601"/>
            <a:ext cx="4158501" cy="36871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799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 only no illustra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794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624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7BF5-9C67-4CFA-BC71-E0552905C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Cryptocurrency regulation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AD111-EDB1-4DCE-9FF9-C8DB91987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3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C706-F2E8-4F96-B38F-03D3ED12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in charge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35C5-B042-4F1E-AEB2-F274887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Bitcoin relies on consensus</a:t>
            </a:r>
          </a:p>
          <a:p>
            <a:pPr algn="just"/>
            <a:r>
              <a:rPr lang="en-US" dirty="0"/>
              <a:t>But there is always a possibility of a fork or a fight about what the rules should be</a:t>
            </a:r>
          </a:p>
          <a:p>
            <a:pPr algn="just"/>
            <a:r>
              <a:rPr lang="en-US" dirty="0"/>
              <a:t>Somebody needs to be in charge if there’s a discussion and negotiation in the community about rule-setting and that negotiation fails, we want to know what will determine the outcome.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58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B5C7-CC6B-4110-8794-4C3F82BA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who can be in charge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A6A5-5B60-45B9-BA98-4AE9B1BB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717800"/>
            <a:ext cx="7584141" cy="2483600"/>
          </a:xfrm>
        </p:spPr>
        <p:txBody>
          <a:bodyPr/>
          <a:lstStyle/>
          <a:p>
            <a:pPr algn="just"/>
            <a:r>
              <a:rPr lang="en-US" dirty="0"/>
              <a:t>Core Developers – They write the rulebook and almost everybody uses their code</a:t>
            </a:r>
          </a:p>
          <a:p>
            <a:pPr algn="just"/>
            <a:r>
              <a:rPr lang="en-US" dirty="0"/>
              <a:t>Miners – They write history and decide which transactions are valid. If miners decide to follow a certain set of rules, arguably everyone else has to follow it. The fork with more mining power behind it will build a stronger, more secure blockchain and so has some ability to push the rules in a particular direction.</a:t>
            </a:r>
          </a:p>
          <a:p>
            <a:pPr algn="just"/>
            <a:r>
              <a:rPr lang="en-US" dirty="0"/>
              <a:t>Investors – they buy and hold bitcoins, so it’s the investors who decide whether bitcoin has any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29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B5C7-CC6B-4110-8794-4C3F82BA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who can be in charge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A6A5-5B60-45B9-BA98-4AE9B1BB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Merchants and their customers – They generate the primary demand for Bitcoin.</a:t>
            </a:r>
          </a:p>
          <a:p>
            <a:pPr algn="just"/>
            <a:r>
              <a:rPr lang="en-US" dirty="0"/>
              <a:t>Payment Services – They are the ones that handle transactions.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26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B5C7-CC6B-4110-8794-4C3F82BA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who can be in charge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A6A5-5B60-45B9-BA98-4AE9B1BB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All of those entities have some power.</a:t>
            </a:r>
          </a:p>
          <a:p>
            <a:pPr algn="just"/>
            <a:r>
              <a:rPr lang="en-US" dirty="0"/>
              <a:t>In order to succeed, a coin needs all these forms of consensus</a:t>
            </a:r>
          </a:p>
          <a:p>
            <a:pPr lvl="1" algn="just"/>
            <a:r>
              <a:rPr lang="en-US" dirty="0"/>
              <a:t>A stable rulebook written by developers</a:t>
            </a:r>
          </a:p>
          <a:p>
            <a:pPr lvl="1" algn="just"/>
            <a:r>
              <a:rPr lang="en-US" dirty="0"/>
              <a:t>Mining power</a:t>
            </a:r>
          </a:p>
          <a:p>
            <a:pPr lvl="1" algn="just"/>
            <a:r>
              <a:rPr lang="en-US" dirty="0"/>
              <a:t>Investment</a:t>
            </a:r>
          </a:p>
          <a:p>
            <a:pPr lvl="1" algn="just"/>
            <a:r>
              <a:rPr lang="en-US" dirty="0"/>
              <a:t>Participation by Merchants and customers</a:t>
            </a:r>
          </a:p>
          <a:p>
            <a:pPr lvl="1" algn="just"/>
            <a:r>
              <a:rPr lang="en-US" dirty="0"/>
              <a:t>The payment services that support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73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948C-C645-4971-BD1D-298987B5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advocacy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532D-FEF9-44CB-B5F9-6F6ADD32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Another player that is relevant to the governance of Bitcoin is the Bitcoin Foundation.</a:t>
            </a:r>
          </a:p>
          <a:p>
            <a:pPr algn="just"/>
            <a:r>
              <a:rPr lang="en-US" dirty="0"/>
              <a:t>It was founded in 2012 as a nonprofit.</a:t>
            </a:r>
          </a:p>
          <a:p>
            <a:pPr algn="just"/>
            <a:r>
              <a:rPr lang="en-US" dirty="0"/>
              <a:t>It has played two main roles.</a:t>
            </a:r>
          </a:p>
          <a:p>
            <a:pPr lvl="1" algn="just"/>
            <a:r>
              <a:rPr lang="en-US" dirty="0"/>
              <a:t>Funding some of the core developers</a:t>
            </a:r>
          </a:p>
          <a:p>
            <a:pPr lvl="1" algn="just"/>
            <a:r>
              <a:rPr lang="en-US" dirty="0"/>
              <a:t>Talking to government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34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948C-C645-4971-BD1D-298987B5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advocacy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532D-FEF9-44CB-B5F9-6F6ADD32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Many members of the Bitcoin community believe that Bitcoin should operate outside of and apart from traditional national governments.</a:t>
            </a:r>
          </a:p>
          <a:p>
            <a:pPr algn="just"/>
            <a:r>
              <a:rPr lang="en-US" dirty="0"/>
              <a:t>They believe Bitcoin should operate across borders and shouldn’t explain or justify itself to government or negotiate with them</a:t>
            </a:r>
          </a:p>
          <a:p>
            <a:pPr algn="just"/>
            <a:r>
              <a:rPr lang="en-US" dirty="0"/>
              <a:t>Many share a different view as well.</a:t>
            </a:r>
          </a:p>
          <a:p>
            <a:pPr algn="just"/>
            <a:r>
              <a:rPr lang="en-US" dirty="0"/>
              <a:t>The foundation arose partly to fill this need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71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948C-C645-4971-BD1D-298987B5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advocacy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532D-FEF9-44CB-B5F9-6F6ADD32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different non-profit group, coin center, launched in September 2014 based in Washington D.C., has taken on one of the roles the Bitcoin Foundation Played, namely advocacy and talking to government.</a:t>
            </a:r>
          </a:p>
          <a:p>
            <a:pPr algn="just"/>
            <a:r>
              <a:rPr lang="en-US" dirty="0"/>
              <a:t>Coin Center acts as a think tank.</a:t>
            </a:r>
          </a:p>
          <a:p>
            <a:pPr algn="just"/>
            <a:r>
              <a:rPr lang="en-US" dirty="0"/>
              <a:t>It has operated without much controversy compared to Bitcoin Foundation.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23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C706-F2E8-4F96-B38F-03D3ED12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in charge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35C5-B042-4F1E-AEB2-F274887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summarize, There is no one entity or group that is definitively in control of Bitcoin’s evolution.</a:t>
            </a:r>
          </a:p>
          <a:p>
            <a:pPr algn="just"/>
            <a:r>
              <a:rPr lang="en-US" dirty="0"/>
              <a:t>In another sense, everybody is in charge because it’s the existence of consensus about how the system will operate – the three interlocking forms of consensus, on rules, on history and on value – that governs bitcoin.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103636"/>
      </p:ext>
    </p:extLst>
  </p:cSld>
  <p:clrMapOvr>
    <a:masterClrMapping/>
  </p:clrMapOvr>
</p:sld>
</file>

<file path=ppt/theme/theme1.xml><?xml version="1.0" encoding="utf-8"?>
<a:theme xmlns:a="http://schemas.openxmlformats.org/drawingml/2006/main" name="Gower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wer" id="{83BE373B-8690-4876-BCF9-411164F689CA}" vid="{7CC35713-760A-44C8-BEC6-8912D6C71D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Gower</Template>
  <TotalTime>74</TotalTime>
  <Words>460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Muli</vt:lpstr>
      <vt:lpstr>Poppins</vt:lpstr>
      <vt:lpstr>Gower</vt:lpstr>
      <vt:lpstr>Cryptocurrency regulation</vt:lpstr>
      <vt:lpstr>Who’s in charge</vt:lpstr>
      <vt:lpstr>Players who can be in charge</vt:lpstr>
      <vt:lpstr>Players who can be in charge</vt:lpstr>
      <vt:lpstr>Players who can be in charge</vt:lpstr>
      <vt:lpstr>Bitcoin advocacy groups</vt:lpstr>
      <vt:lpstr>Bitcoin advocacy groups</vt:lpstr>
      <vt:lpstr>Bitcoin advocacy groups</vt:lpstr>
      <vt:lpstr>Who’s in charge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regulation</dc:title>
  <dc:creator>Raihan Patel</dc:creator>
  <cp:lastModifiedBy>Raihan Patel</cp:lastModifiedBy>
  <cp:revision>8</cp:revision>
  <dcterms:created xsi:type="dcterms:W3CDTF">2020-12-13T15:42:28Z</dcterms:created>
  <dcterms:modified xsi:type="dcterms:W3CDTF">2022-02-09T09:28:00Z</dcterms:modified>
</cp:coreProperties>
</file>