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392" r:id="rId8"/>
    <p:sldId id="393"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891056-7D41-440E-8590-2027118DAB76}">
          <p14:sldIdLst>
            <p14:sldId id="257"/>
            <p14:sldId id="389"/>
            <p14:sldId id="384"/>
            <p14:sldId id="392"/>
            <p14:sldId id="393"/>
            <p14:sldId id="317"/>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4" d="100"/>
          <a:sy n="74" d="100"/>
        </p:scale>
        <p:origin x="576"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ak Bhagwat" userId="f4efe59621ee9980" providerId="LiveId" clId="{E7680058-2D7E-4214-922A-09732BA753AB}"/>
    <pc:docChg chg="custSel modSld">
      <pc:chgData name="Vinayak Bhagwat" userId="f4efe59621ee9980" providerId="LiveId" clId="{E7680058-2D7E-4214-922A-09732BA753AB}" dt="2022-12-13T05:35:49.669" v="19" actId="20577"/>
      <pc:docMkLst>
        <pc:docMk/>
      </pc:docMkLst>
      <pc:sldChg chg="delSp mod">
        <pc:chgData name="Vinayak Bhagwat" userId="f4efe59621ee9980" providerId="LiveId" clId="{E7680058-2D7E-4214-922A-09732BA753AB}" dt="2022-12-13T05:35:01.899" v="1" actId="478"/>
        <pc:sldMkLst>
          <pc:docMk/>
          <pc:sldMk cId="560021826" sldId="317"/>
        </pc:sldMkLst>
        <pc:spChg chg="del">
          <ac:chgData name="Vinayak Bhagwat" userId="f4efe59621ee9980" providerId="LiveId" clId="{E7680058-2D7E-4214-922A-09732BA753AB}" dt="2022-12-13T05:35:01.899" v="1" actId="478"/>
          <ac:spMkLst>
            <pc:docMk/>
            <pc:sldMk cId="560021826" sldId="317"/>
            <ac:spMk id="2" creationId="{2910D835-B454-4270-BB35-86A187307E6F}"/>
          </ac:spMkLst>
        </pc:spChg>
        <pc:spChg chg="del">
          <ac:chgData name="Vinayak Bhagwat" userId="f4efe59621ee9980" providerId="LiveId" clId="{E7680058-2D7E-4214-922A-09732BA753AB}" dt="2022-12-13T05:34:54.476" v="0" actId="478"/>
          <ac:spMkLst>
            <pc:docMk/>
            <pc:sldMk cId="560021826" sldId="317"/>
            <ac:spMk id="3" creationId="{7F7F653B-90B5-4F47-A33F-93DCB2EF68C2}"/>
          </ac:spMkLst>
        </pc:spChg>
      </pc:sldChg>
      <pc:sldChg chg="modSp mod">
        <pc:chgData name="Vinayak Bhagwat" userId="f4efe59621ee9980" providerId="LiveId" clId="{E7680058-2D7E-4214-922A-09732BA753AB}" dt="2022-12-13T05:35:49.669" v="19" actId="20577"/>
        <pc:sldMkLst>
          <pc:docMk/>
          <pc:sldMk cId="2313234867" sldId="389"/>
        </pc:sldMkLst>
        <pc:spChg chg="mod">
          <ac:chgData name="Vinayak Bhagwat" userId="f4efe59621ee9980" providerId="LiveId" clId="{E7680058-2D7E-4214-922A-09732BA753AB}" dt="2022-12-13T05:35:49.669" v="19" actId="20577"/>
          <ac:spMkLst>
            <pc:docMk/>
            <pc:sldMk cId="2313234867" sldId="389"/>
            <ac:spMk id="13" creationId="{915FE2C5-E66A-4405-B19E-2C5C546C98E4}"/>
          </ac:spMkLst>
        </pc:spChg>
      </pc:sldChg>
      <pc:sldChg chg="delSp modSp mod">
        <pc:chgData name="Vinayak Bhagwat" userId="f4efe59621ee9980" providerId="LiveId" clId="{E7680058-2D7E-4214-922A-09732BA753AB}" dt="2022-12-13T05:35:09.986" v="4" actId="478"/>
        <pc:sldMkLst>
          <pc:docMk/>
          <pc:sldMk cId="42720447" sldId="393"/>
        </pc:sldMkLst>
        <pc:spChg chg="del">
          <ac:chgData name="Vinayak Bhagwat" userId="f4efe59621ee9980" providerId="LiveId" clId="{E7680058-2D7E-4214-922A-09732BA753AB}" dt="2022-12-13T05:35:05.889" v="2" actId="478"/>
          <ac:spMkLst>
            <pc:docMk/>
            <pc:sldMk cId="42720447" sldId="393"/>
            <ac:spMk id="4" creationId="{E208730B-B877-52F4-391C-CF3790EECEE8}"/>
          </ac:spMkLst>
        </pc:spChg>
        <pc:spChg chg="del mod">
          <ac:chgData name="Vinayak Bhagwat" userId="f4efe59621ee9980" providerId="LiveId" clId="{E7680058-2D7E-4214-922A-09732BA753AB}" dt="2022-12-13T05:35:09.986" v="4" actId="478"/>
          <ac:spMkLst>
            <pc:docMk/>
            <pc:sldMk cId="42720447" sldId="393"/>
            <ac:spMk id="5" creationId="{7391F1AE-9CA0-9914-9E2C-624682C39B2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1948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Proof Of Stake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Vinayak Bhagwat</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err="1"/>
              <a:t>PoS</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658065" cy="3448558"/>
          </a:xfrm>
        </p:spPr>
        <p:txBody>
          <a:bodyPr/>
          <a:lstStyle/>
          <a:p>
            <a:r>
              <a:rPr lang="en-US" dirty="0"/>
              <a:t>Proof-of-stake underlies certain consensus mechanisms used by blockchains to achieve distributed consensus. Ethereum uses proof-of-stake, where validators explicitly stake capital in the form of ETH into a smart contract on Ethereum.</a:t>
            </a:r>
          </a:p>
          <a:p>
            <a:r>
              <a:rPr lang="en-US" dirty="0"/>
              <a:t>This staked ETH then acts as collateral that can be destroyed if the validator behaves dishonestly or lazily.</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49195" y="90152"/>
            <a:ext cx="2628900" cy="153888"/>
          </a:xfrm>
        </p:spPr>
        <p:txBody>
          <a:bodyPr/>
          <a:lstStyle/>
          <a:p>
            <a:r>
              <a:rPr lang="en-US" dirty="0"/>
              <a:t>Tuesday, December 13, 2022</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6" name="Picture Placeholder 15">
            <a:extLst>
              <a:ext uri="{FF2B5EF4-FFF2-40B4-BE49-F238E27FC236}">
                <a16:creationId xmlns:a16="http://schemas.microsoft.com/office/drawing/2014/main" id="{3D6AFE57-DF5E-24ED-2C7B-FD08E08CE5DE}"/>
              </a:ext>
            </a:extLst>
          </p:cNvPr>
          <p:cNvPicPr>
            <a:picLocks noGrp="1" noChangeAspect="1"/>
          </p:cNvPicPr>
          <p:nvPr>
            <p:ph type="pic" sz="quarter" idx="13"/>
          </p:nvPr>
        </p:nvPicPr>
        <p:blipFill>
          <a:blip r:embed="rId3"/>
          <a:srcRect l="21862" r="21862"/>
          <a:stretch>
            <a:fillRect/>
          </a:stretch>
        </p:blipFill>
        <p:spPr/>
      </p:pic>
      <p:pic>
        <p:nvPicPr>
          <p:cNvPr id="20" name="Picture Placeholder 19">
            <a:extLst>
              <a:ext uri="{FF2B5EF4-FFF2-40B4-BE49-F238E27FC236}">
                <a16:creationId xmlns:a16="http://schemas.microsoft.com/office/drawing/2014/main" id="{D6089446-F167-6956-B77C-0587A8E82522}"/>
              </a:ext>
            </a:extLst>
          </p:cNvPr>
          <p:cNvPicPr>
            <a:picLocks noGrp="1" noChangeAspect="1"/>
          </p:cNvPicPr>
          <p:nvPr>
            <p:ph type="pic" sz="quarter" idx="14"/>
          </p:nvPr>
        </p:nvPicPr>
        <p:blipFill>
          <a:blip r:embed="rId4"/>
          <a:srcRect l="22046" r="22046"/>
          <a:stretch>
            <a:fillRect/>
          </a:stretch>
        </p:blipFill>
        <p:spPr/>
      </p:pic>
      <p:pic>
        <p:nvPicPr>
          <p:cNvPr id="1028" name="Picture 4" descr="See the source image">
            <a:extLst>
              <a:ext uri="{FF2B5EF4-FFF2-40B4-BE49-F238E27FC236}">
                <a16:creationId xmlns:a16="http://schemas.microsoft.com/office/drawing/2014/main" id="{EC63B6ED-1DDC-88AE-3F57-E2BF43359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095" y="503014"/>
            <a:ext cx="2096707" cy="2090375"/>
          </a:xfrm>
          <a:prstGeom prst="ellipse">
            <a:avLst/>
          </a:prstGeom>
          <a:no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943F0AE-3C6F-9673-A108-4BD4CD74C34B}"/>
              </a:ext>
            </a:extLst>
          </p:cNvPr>
          <p:cNvSpPr>
            <a:spLocks noGrp="1"/>
          </p:cNvSpPr>
          <p:nvPr>
            <p:ph type="title"/>
          </p:nvPr>
        </p:nvSpPr>
        <p:spPr/>
        <p:txBody>
          <a:bodyPr/>
          <a:lstStyle/>
          <a:p>
            <a:r>
              <a:rPr lang="en-US" sz="3600" dirty="0"/>
              <a:t>Proof-of-stake comes with a number of improvements to the now-deprecated proof-of-work system:</a:t>
            </a:r>
            <a:endParaRPr lang="en-IN" sz="3600" dirty="0"/>
          </a:p>
        </p:txBody>
      </p:sp>
      <p:sp>
        <p:nvSpPr>
          <p:cNvPr id="22" name="Content Placeholder 21">
            <a:extLst>
              <a:ext uri="{FF2B5EF4-FFF2-40B4-BE49-F238E27FC236}">
                <a16:creationId xmlns:a16="http://schemas.microsoft.com/office/drawing/2014/main" id="{8AAF260B-D4AF-CA8F-6AB1-01CD97E3D00C}"/>
              </a:ext>
            </a:extLst>
          </p:cNvPr>
          <p:cNvSpPr>
            <a:spLocks noGrp="1"/>
          </p:cNvSpPr>
          <p:nvPr>
            <p:ph idx="1"/>
          </p:nvPr>
        </p:nvSpPr>
        <p:spPr/>
        <p:txBody>
          <a:bodyPr/>
          <a:lstStyle/>
          <a:p>
            <a:r>
              <a:rPr lang="en-US" dirty="0"/>
              <a:t>better energy efficiency – there is no need to use lots of energy on proof-of-work computations</a:t>
            </a:r>
          </a:p>
          <a:p>
            <a:r>
              <a:rPr lang="en-US" dirty="0"/>
              <a:t>lower barriers to entry, reduced hardware requirements – there is no need for elite hardware to stand a chance of creating new blocks</a:t>
            </a:r>
          </a:p>
          <a:p>
            <a:r>
              <a:rPr lang="en-US" dirty="0"/>
              <a:t>reduced centralization risk – proof-of-stake should lead to more nodes securing the network</a:t>
            </a:r>
          </a:p>
          <a:p>
            <a:r>
              <a:rPr lang="en-US" dirty="0"/>
              <a:t>because of the low energy requirement less ETH issuance is required to incentivize participation</a:t>
            </a:r>
          </a:p>
          <a:p>
            <a:r>
              <a:rPr lang="en-US" dirty="0"/>
              <a:t>economic penalties for misbehavior make 51% style attacks exponentially more costly for an attacker compared to proof-of-work</a:t>
            </a:r>
          </a:p>
          <a:p>
            <a:r>
              <a:rPr lang="en-US" dirty="0"/>
              <a:t>the community can resort to social recovery of an honest chain if a 51% attack were to overcome the crypto-economic defenses.</a:t>
            </a:r>
            <a:endParaRPr lang="en-IN"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943F0AE-3C6F-9673-A108-4BD4CD74C34B}"/>
              </a:ext>
            </a:extLst>
          </p:cNvPr>
          <p:cNvSpPr>
            <a:spLocks noGrp="1"/>
          </p:cNvSpPr>
          <p:nvPr>
            <p:ph type="title"/>
          </p:nvPr>
        </p:nvSpPr>
        <p:spPr/>
        <p:txBody>
          <a:bodyPr/>
          <a:lstStyle/>
          <a:p>
            <a:r>
              <a:rPr lang="en-US" dirty="0"/>
              <a:t>Proof-of-Stake &amp; Security</a:t>
            </a:r>
            <a:endParaRPr lang="en-IN" dirty="0"/>
          </a:p>
        </p:txBody>
      </p:sp>
      <p:sp>
        <p:nvSpPr>
          <p:cNvPr id="22" name="Content Placeholder 21">
            <a:extLst>
              <a:ext uri="{FF2B5EF4-FFF2-40B4-BE49-F238E27FC236}">
                <a16:creationId xmlns:a16="http://schemas.microsoft.com/office/drawing/2014/main" id="{8AAF260B-D4AF-CA8F-6AB1-01CD97E3D00C}"/>
              </a:ext>
            </a:extLst>
          </p:cNvPr>
          <p:cNvSpPr>
            <a:spLocks noGrp="1"/>
          </p:cNvSpPr>
          <p:nvPr>
            <p:ph idx="1"/>
          </p:nvPr>
        </p:nvSpPr>
        <p:spPr/>
        <p:txBody>
          <a:bodyPr/>
          <a:lstStyle/>
          <a:p>
            <a:r>
              <a:rPr lang="en-US" dirty="0"/>
              <a:t>The threat of a 51% attack still exists on proof-of-stake as it does on proof-of-work, but it's even riskier for the attackers. An attacker would need 51% of the staked ETH. They could then use their own attestations to ensure their preferred fork was the one with the most accumulated attestations. The 'weight' of accumulated attestations is what consensus clients use to determine the correct chain, so this attacker would be able to make their fork the canonical one. However, a strength of proof-of-stake over proof-of-work is that the community has flexibility in mounting a counter-attack. For example, the honest validators could decide to keep building on the minority chain and ignore the attacker's fork while encouraging apps, exchanges, and pools to do the same. They could also decide to forcibly remove the attacker from the network and destroy their staked ETH. These are strong economic defenses against a 51% attack.</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48889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31D5-6C20-5872-75B6-5F32499EAF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19E895-CEFB-62F8-D3FE-A79EB8D04547}"/>
              </a:ext>
            </a:extLst>
          </p:cNvPr>
          <p:cNvSpPr>
            <a:spLocks noGrp="1"/>
          </p:cNvSpPr>
          <p:nvPr>
            <p:ph idx="1"/>
          </p:nvPr>
        </p:nvSpPr>
        <p:spPr/>
        <p:txBody>
          <a:bodyPr/>
          <a:lstStyle/>
          <a:p>
            <a:r>
              <a:rPr lang="en-US" dirty="0"/>
              <a:t>51% attacks are just one flavor of malicious activity. Bad actors could attempt long-range attacks (although the finality gadget neutralizes this attack vector), short range 'reorgs' (although proposer boosting and attestation deadlines mitigate this), bouncing and balancing attacks (also mitigated by proposer boosting, and these attacks have anyway only been demonstrated under idealized network conditions) or avalanche attacks (neutralized by the fork choice algorithms rule of only considering the latest message).</a:t>
            </a:r>
          </a:p>
          <a:p>
            <a:r>
              <a:rPr lang="en-US" dirty="0"/>
              <a:t>Overall, proof-of-stake, as it is implemented on Ethereum, has been demonstrated to be more economically secure than proof-of-work.</a:t>
            </a:r>
            <a:endParaRPr lang="en-IN" dirty="0"/>
          </a:p>
        </p:txBody>
      </p:sp>
      <p:sp>
        <p:nvSpPr>
          <p:cNvPr id="6" name="Slide Number Placeholder 5">
            <a:extLst>
              <a:ext uri="{FF2B5EF4-FFF2-40B4-BE49-F238E27FC236}">
                <a16:creationId xmlns:a16="http://schemas.microsoft.com/office/drawing/2014/main" id="{8CB76239-F1FF-3840-C3B6-A6CADDCE5565}"/>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272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63418" cy="6841923"/>
          </a:xfrm>
        </p:spPr>
      </p:pic>
      <p:sp>
        <p:nvSpPr>
          <p:cNvPr id="31" name="Title 30">
            <a:extLst>
              <a:ext uri="{FF2B5EF4-FFF2-40B4-BE49-F238E27FC236}">
                <a16:creationId xmlns:a16="http://schemas.microsoft.com/office/drawing/2014/main" id="{75E19E19-B748-D74A-42B7-9E92E01ACDAE}"/>
              </a:ext>
            </a:extLst>
          </p:cNvPr>
          <p:cNvSpPr>
            <a:spLocks noGrp="1"/>
          </p:cNvSpPr>
          <p:nvPr>
            <p:ph type="title"/>
          </p:nvPr>
        </p:nvSpPr>
        <p:spPr>
          <a:xfrm>
            <a:off x="703263" y="907616"/>
            <a:ext cx="11091600" cy="854522"/>
          </a:xfrm>
        </p:spPr>
        <p:txBody>
          <a:bodyPr numCol="2"/>
          <a:lstStyle/>
          <a:p>
            <a:r>
              <a:rPr lang="en-IN" dirty="0"/>
              <a:t>Pros</a:t>
            </a:r>
            <a:br>
              <a:rPr lang="en-IN" dirty="0"/>
            </a:br>
            <a:br>
              <a:rPr lang="en-IN" dirty="0"/>
            </a:br>
            <a:r>
              <a:rPr lang="en-IN" dirty="0"/>
              <a:t>Cons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32" name="Content Placeholder 2">
            <a:extLst>
              <a:ext uri="{FF2B5EF4-FFF2-40B4-BE49-F238E27FC236}">
                <a16:creationId xmlns:a16="http://schemas.microsoft.com/office/drawing/2014/main" id="{528EDE1A-5BB6-1833-BA1C-C8E22A019E51}"/>
              </a:ext>
            </a:extLst>
          </p:cNvPr>
          <p:cNvSpPr txBox="1">
            <a:spLocks/>
          </p:cNvSpPr>
          <p:nvPr/>
        </p:nvSpPr>
        <p:spPr>
          <a:xfrm>
            <a:off x="550863" y="2113199"/>
            <a:ext cx="11090274" cy="397962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3" name="Content Placeholder 2">
            <a:extLst>
              <a:ext uri="{FF2B5EF4-FFF2-40B4-BE49-F238E27FC236}">
                <a16:creationId xmlns:a16="http://schemas.microsoft.com/office/drawing/2014/main" id="{A9966FAC-8CB7-D2E6-32A0-49F3B454D4EF}"/>
              </a:ext>
            </a:extLst>
          </p:cNvPr>
          <p:cNvSpPr txBox="1">
            <a:spLocks/>
          </p:cNvSpPr>
          <p:nvPr/>
        </p:nvSpPr>
        <p:spPr>
          <a:xfrm>
            <a:off x="703263" y="2265599"/>
            <a:ext cx="11090274" cy="3979625"/>
          </a:xfrm>
          <a:prstGeom prst="rect">
            <a:avLst/>
          </a:prstGeom>
        </p:spPr>
        <p:txBody>
          <a:bodyPr vert="horz" wrap="square" lIns="0" tIns="0" rIns="0" bIns="0" numCol="2"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chemeClr val="tx1"/>
                </a:solidFill>
                <a:effectLst/>
                <a:latin typeface="system-ui"/>
              </a:rPr>
              <a:t>Staking makes it easier for individuals to participate in securing the network, promoting decentralization. validator node can be run on a normal laptop. Staking pools allow users to stake without having 32 ETH.</a:t>
            </a:r>
          </a:p>
          <a:p>
            <a:r>
              <a:rPr lang="en-US" sz="1800" dirty="0">
                <a:solidFill>
                  <a:schemeClr val="tx1"/>
                </a:solidFill>
              </a:rPr>
              <a:t>Staking is more decentralized. Economies of scale do not apply in the same way that they do for </a:t>
            </a:r>
            <a:r>
              <a:rPr lang="en-US" sz="1800" dirty="0" err="1">
                <a:solidFill>
                  <a:schemeClr val="tx1"/>
                </a:solidFill>
              </a:rPr>
              <a:t>PoW</a:t>
            </a:r>
            <a:r>
              <a:rPr lang="en-US" sz="1800" dirty="0">
                <a:solidFill>
                  <a:schemeClr val="tx1"/>
                </a:solidFill>
              </a:rPr>
              <a:t> mining.</a:t>
            </a:r>
          </a:p>
          <a:p>
            <a:r>
              <a:rPr lang="en-US" sz="1800" b="0" i="0" dirty="0">
                <a:solidFill>
                  <a:schemeClr val="tx1"/>
                </a:solidFill>
                <a:effectLst/>
                <a:latin typeface="system-ui"/>
              </a:rPr>
              <a:t>Proof-of-stake offers greater crypto-economic security than proof-of-work</a:t>
            </a:r>
          </a:p>
          <a:p>
            <a:r>
              <a:rPr lang="en-US" sz="1800" b="0" i="0" dirty="0">
                <a:solidFill>
                  <a:schemeClr val="tx1"/>
                </a:solidFill>
                <a:effectLst/>
                <a:latin typeface="system-ui"/>
              </a:rPr>
              <a:t>Less issuance of new ETH is required to incentivize network participants</a:t>
            </a:r>
          </a:p>
          <a:p>
            <a:r>
              <a:rPr lang="en-US" sz="1800" b="0" i="0" dirty="0">
                <a:solidFill>
                  <a:schemeClr val="tx1"/>
                </a:solidFill>
                <a:effectLst/>
                <a:latin typeface="system-ui"/>
              </a:rPr>
              <a:t>Proof-of-stake is younger and less battle-tested compared to proof-of-work</a:t>
            </a:r>
          </a:p>
          <a:p>
            <a:endParaRPr lang="en-US" sz="1800" b="0" i="0" dirty="0">
              <a:solidFill>
                <a:schemeClr val="tx1"/>
              </a:solidFill>
              <a:effectLst/>
              <a:latin typeface="system-ui"/>
            </a:endParaRPr>
          </a:p>
          <a:p>
            <a:r>
              <a:rPr lang="en-US" sz="1800" b="0" i="0" dirty="0">
                <a:solidFill>
                  <a:schemeClr val="tx1"/>
                </a:solidFill>
                <a:effectLst/>
                <a:latin typeface="system-ui"/>
              </a:rPr>
              <a:t>Proof-of-stake is more complex to implement than proof-of-work</a:t>
            </a:r>
            <a:endParaRPr lang="en-US" sz="1800" dirty="0">
              <a:solidFill>
                <a:schemeClr val="tx1"/>
              </a:solidFill>
              <a:latin typeface="system-ui"/>
            </a:endParaRPr>
          </a:p>
          <a:p>
            <a:r>
              <a:rPr lang="en-US" sz="1800" b="0" i="0" dirty="0">
                <a:solidFill>
                  <a:schemeClr val="tx1"/>
                </a:solidFill>
                <a:effectLst/>
                <a:latin typeface="system-ui"/>
              </a:rPr>
              <a:t>Users need to run three pieces of software to participate in Ethereum's proof-of-stake.</a:t>
            </a:r>
          </a:p>
          <a:p>
            <a:endParaRPr lang="en-US" sz="1800" b="0" i="0" dirty="0">
              <a:solidFill>
                <a:schemeClr val="tx1"/>
              </a:solidFill>
              <a:effectLst/>
              <a:latin typeface="system-ui"/>
            </a:endParaRPr>
          </a:p>
        </p:txBody>
      </p:sp>
    </p:spTree>
    <p:extLst>
      <p:ext uri="{BB962C8B-B14F-4D97-AF65-F5344CB8AC3E}">
        <p14:creationId xmlns:p14="http://schemas.microsoft.com/office/powerpoint/2010/main" val="560021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40</TotalTime>
  <Words>584</Words>
  <Application>Microsoft Office PowerPoint</Application>
  <PresentationFormat>Widescreen</PresentationFormat>
  <Paragraphs>35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system-ui</vt:lpstr>
      <vt:lpstr>Walbaum Display</vt:lpstr>
      <vt:lpstr>3DFloatVTI</vt:lpstr>
      <vt:lpstr>Proof Of Stake</vt:lpstr>
      <vt:lpstr>PoS</vt:lpstr>
      <vt:lpstr>Proof-of-stake comes with a number of improvements to the now-deprecated proof-of-work system:</vt:lpstr>
      <vt:lpstr>Proof-of-Stake &amp; Security</vt:lpstr>
      <vt:lpstr>PowerPoint Presentation</vt:lpstr>
      <vt:lpstr>Pros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Stake</dc:title>
  <dc:creator>Vinayak Bhagwat</dc:creator>
  <cp:lastModifiedBy>Vinayak Bhagwat</cp:lastModifiedBy>
  <cp:revision>2</cp:revision>
  <dcterms:created xsi:type="dcterms:W3CDTF">2022-12-11T21:54:33Z</dcterms:created>
  <dcterms:modified xsi:type="dcterms:W3CDTF">2022-12-13T05:35:53Z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