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media/image55.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61" r:id="rId5"/>
    <p:sldId id="262" r:id="rId6"/>
    <p:sldId id="263" r:id="rId7"/>
    <p:sldId id="264" r:id="rId8"/>
    <p:sldId id="265" r:id="rId9"/>
    <p:sldId id="267" r:id="rId10"/>
    <p:sldId id="269" r:id="rId11"/>
    <p:sldId id="270" r:id="rId12"/>
    <p:sldId id="271" r:id="rId13"/>
    <p:sldId id="272" r:id="rId14"/>
    <p:sldId id="273" r:id="rId15"/>
    <p:sldId id="274" r:id="rId16"/>
    <p:sldId id="275" r:id="rId17"/>
    <p:sldId id="276" r:id="rId18"/>
    <p:sldId id="277" r:id="rId19"/>
    <p:sldId id="278"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1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CA4485B-3E46-468A-9C82-AAF73694AC07}" type="datetimeFigureOut">
              <a:rPr lang="en-GB" smtClean="0"/>
              <a:t>10/10/2022</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EEC0B07-E479-4739-B854-5D3A06C73F9F}" type="slidenum">
              <a:rPr lang="en-GB" smtClean="0"/>
              <a:t>‹#›</a:t>
            </a:fld>
            <a:endParaRPr lang="en-GB"/>
          </a:p>
        </p:txBody>
      </p:sp>
    </p:spTree>
    <p:extLst>
      <p:ext uri="{BB962C8B-B14F-4D97-AF65-F5344CB8AC3E}">
        <p14:creationId xmlns:p14="http://schemas.microsoft.com/office/powerpoint/2010/main" val="6019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A4485B-3E46-468A-9C82-AAF73694AC07}" type="datetimeFigureOut">
              <a:rPr lang="en-GB" smtClean="0"/>
              <a:t>10/10/2022</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EEC0B07-E479-4739-B854-5D3A06C73F9F}" type="slidenum">
              <a:rPr lang="en-GB" smtClean="0"/>
              <a:t>‹#›</a:t>
            </a:fld>
            <a:endParaRPr lang="en-GB"/>
          </a:p>
        </p:txBody>
      </p:sp>
    </p:spTree>
    <p:extLst>
      <p:ext uri="{BB962C8B-B14F-4D97-AF65-F5344CB8AC3E}">
        <p14:creationId xmlns:p14="http://schemas.microsoft.com/office/powerpoint/2010/main" val="3310504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A4485B-3E46-468A-9C82-AAF73694AC07}" type="datetimeFigureOut">
              <a:rPr lang="en-GB" smtClean="0"/>
              <a:t>10/10/2022</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EEC0B07-E479-4739-B854-5D3A06C73F9F}"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84346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CA4485B-3E46-468A-9C82-AAF73694AC07}" type="datetimeFigureOut">
              <a:rPr lang="en-GB" smtClean="0"/>
              <a:t>10/10/2022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EEC0B07-E479-4739-B854-5D3A06C73F9F}" type="slidenum">
              <a:rPr lang="en-GB" smtClean="0"/>
              <a:t>‹#›</a:t>
            </a:fld>
            <a:endParaRPr lang="en-GB"/>
          </a:p>
        </p:txBody>
      </p:sp>
    </p:spTree>
    <p:extLst>
      <p:ext uri="{BB962C8B-B14F-4D97-AF65-F5344CB8AC3E}">
        <p14:creationId xmlns:p14="http://schemas.microsoft.com/office/powerpoint/2010/main" val="1622287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CA4485B-3E46-468A-9C82-AAF73694AC07}" type="datetimeFigureOut">
              <a:rPr lang="en-GB" smtClean="0"/>
              <a:t>10/10/2022</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EEC0B07-E479-4739-B854-5D3A06C73F9F}"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290490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CA4485B-3E46-468A-9C82-AAF73694AC07}" type="datetimeFigureOut">
              <a:rPr lang="en-GB" smtClean="0"/>
              <a:t>10/10/2022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EEC0B07-E479-4739-B854-5D3A06C73F9F}" type="slidenum">
              <a:rPr lang="en-GB" smtClean="0"/>
              <a:t>‹#›</a:t>
            </a:fld>
            <a:endParaRPr lang="en-GB"/>
          </a:p>
        </p:txBody>
      </p:sp>
    </p:spTree>
    <p:extLst>
      <p:ext uri="{BB962C8B-B14F-4D97-AF65-F5344CB8AC3E}">
        <p14:creationId xmlns:p14="http://schemas.microsoft.com/office/powerpoint/2010/main" val="10517813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A4485B-3E46-468A-9C82-AAF73694AC07}" type="datetimeFigureOut">
              <a:rPr lang="en-GB" smtClean="0"/>
              <a:t>10/10/2022</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EEC0B07-E479-4739-B854-5D3A06C73F9F}" type="slidenum">
              <a:rPr lang="en-GB" smtClean="0"/>
              <a:t>‹#›</a:t>
            </a:fld>
            <a:endParaRPr lang="en-GB"/>
          </a:p>
        </p:txBody>
      </p:sp>
    </p:spTree>
    <p:extLst>
      <p:ext uri="{BB962C8B-B14F-4D97-AF65-F5344CB8AC3E}">
        <p14:creationId xmlns:p14="http://schemas.microsoft.com/office/powerpoint/2010/main" val="2028850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A4485B-3E46-468A-9C82-AAF73694AC07}" type="datetimeFigureOut">
              <a:rPr lang="en-GB" smtClean="0"/>
              <a:t>10/10/2022</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EEC0B07-E479-4739-B854-5D3A06C73F9F}" type="slidenum">
              <a:rPr lang="en-GB" smtClean="0"/>
              <a:t>‹#›</a:t>
            </a:fld>
            <a:endParaRPr lang="en-GB"/>
          </a:p>
        </p:txBody>
      </p:sp>
    </p:spTree>
    <p:extLst>
      <p:ext uri="{BB962C8B-B14F-4D97-AF65-F5344CB8AC3E}">
        <p14:creationId xmlns:p14="http://schemas.microsoft.com/office/powerpoint/2010/main" val="4148141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A4485B-3E46-468A-9C82-AAF73694AC07}" type="datetimeFigureOut">
              <a:rPr lang="en-GB" smtClean="0"/>
              <a:t>10/10/2022</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EEC0B07-E479-4739-B854-5D3A06C73F9F}" type="slidenum">
              <a:rPr lang="en-GB" smtClean="0"/>
              <a:t>‹#›</a:t>
            </a:fld>
            <a:endParaRPr lang="en-GB"/>
          </a:p>
        </p:txBody>
      </p:sp>
    </p:spTree>
    <p:extLst>
      <p:ext uri="{BB962C8B-B14F-4D97-AF65-F5344CB8AC3E}">
        <p14:creationId xmlns:p14="http://schemas.microsoft.com/office/powerpoint/2010/main" val="3634895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A4485B-3E46-468A-9C82-AAF73694AC07}" type="datetimeFigureOut">
              <a:rPr lang="en-GB" smtClean="0"/>
              <a:t>10/10/2022</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EEC0B07-E479-4739-B854-5D3A06C73F9F}" type="slidenum">
              <a:rPr lang="en-GB" smtClean="0"/>
              <a:t>‹#›</a:t>
            </a:fld>
            <a:endParaRPr lang="en-GB"/>
          </a:p>
        </p:txBody>
      </p:sp>
    </p:spTree>
    <p:extLst>
      <p:ext uri="{BB962C8B-B14F-4D97-AF65-F5344CB8AC3E}">
        <p14:creationId xmlns:p14="http://schemas.microsoft.com/office/powerpoint/2010/main" val="3351353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CA4485B-3E46-468A-9C82-AAF73694AC07}" type="datetimeFigureOut">
              <a:rPr lang="en-GB" smtClean="0"/>
              <a:t>10/10/2022</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EEC0B07-E479-4739-B854-5D3A06C73F9F}" type="slidenum">
              <a:rPr lang="en-GB" smtClean="0"/>
              <a:t>‹#›</a:t>
            </a:fld>
            <a:endParaRPr lang="en-GB"/>
          </a:p>
        </p:txBody>
      </p:sp>
    </p:spTree>
    <p:extLst>
      <p:ext uri="{BB962C8B-B14F-4D97-AF65-F5344CB8AC3E}">
        <p14:creationId xmlns:p14="http://schemas.microsoft.com/office/powerpoint/2010/main" val="204002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CA4485B-3E46-468A-9C82-AAF73694AC07}" type="datetimeFigureOut">
              <a:rPr lang="en-GB" smtClean="0"/>
              <a:t>10/10/2022</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EEC0B07-E479-4739-B854-5D3A06C73F9F}" type="slidenum">
              <a:rPr lang="en-GB" smtClean="0"/>
              <a:t>‹#›</a:t>
            </a:fld>
            <a:endParaRPr lang="en-GB"/>
          </a:p>
        </p:txBody>
      </p:sp>
    </p:spTree>
    <p:extLst>
      <p:ext uri="{BB962C8B-B14F-4D97-AF65-F5344CB8AC3E}">
        <p14:creationId xmlns:p14="http://schemas.microsoft.com/office/powerpoint/2010/main" val="840441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CA4485B-3E46-468A-9C82-AAF73694AC07}" type="datetimeFigureOut">
              <a:rPr lang="en-GB" smtClean="0"/>
              <a:t>10/10/2022</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EEC0B07-E479-4739-B854-5D3A06C73F9F}" type="slidenum">
              <a:rPr lang="en-GB" smtClean="0"/>
              <a:t>‹#›</a:t>
            </a:fld>
            <a:endParaRPr lang="en-GB"/>
          </a:p>
        </p:txBody>
      </p:sp>
    </p:spTree>
    <p:extLst>
      <p:ext uri="{BB962C8B-B14F-4D97-AF65-F5344CB8AC3E}">
        <p14:creationId xmlns:p14="http://schemas.microsoft.com/office/powerpoint/2010/main" val="3913616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4485B-3E46-468A-9C82-AAF73694AC07}" type="datetimeFigureOut">
              <a:rPr lang="en-GB" smtClean="0"/>
              <a:t>10/10/2022</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EEC0B07-E479-4739-B854-5D3A06C73F9F}" type="slidenum">
              <a:rPr lang="en-GB" smtClean="0"/>
              <a:t>‹#›</a:t>
            </a:fld>
            <a:endParaRPr lang="en-GB"/>
          </a:p>
        </p:txBody>
      </p:sp>
    </p:spTree>
    <p:extLst>
      <p:ext uri="{BB962C8B-B14F-4D97-AF65-F5344CB8AC3E}">
        <p14:creationId xmlns:p14="http://schemas.microsoft.com/office/powerpoint/2010/main" val="1448647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A4485B-3E46-468A-9C82-AAF73694AC07}" type="datetimeFigureOut">
              <a:rPr lang="en-GB" smtClean="0"/>
              <a:t>10/10/2022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EEC0B07-E479-4739-B854-5D3A06C73F9F}" type="slidenum">
              <a:rPr lang="en-GB" smtClean="0"/>
              <a:t>‹#›</a:t>
            </a:fld>
            <a:endParaRPr lang="en-GB"/>
          </a:p>
        </p:txBody>
      </p:sp>
    </p:spTree>
    <p:extLst>
      <p:ext uri="{BB962C8B-B14F-4D97-AF65-F5344CB8AC3E}">
        <p14:creationId xmlns:p14="http://schemas.microsoft.com/office/powerpoint/2010/main" val="1697625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A4485B-3E46-468A-9C82-AAF73694AC07}" type="datetimeFigureOut">
              <a:rPr lang="en-GB" smtClean="0"/>
              <a:t>10/10/2022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EEC0B07-E479-4739-B854-5D3A06C73F9F}" type="slidenum">
              <a:rPr lang="en-GB" smtClean="0"/>
              <a:t>‹#›</a:t>
            </a:fld>
            <a:endParaRPr lang="en-GB"/>
          </a:p>
        </p:txBody>
      </p:sp>
    </p:spTree>
    <p:extLst>
      <p:ext uri="{BB962C8B-B14F-4D97-AF65-F5344CB8AC3E}">
        <p14:creationId xmlns:p14="http://schemas.microsoft.com/office/powerpoint/2010/main" val="3839964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CA4485B-3E46-468A-9C82-AAF73694AC07}" type="datetimeFigureOut">
              <a:rPr lang="en-GB" smtClean="0"/>
              <a:t>10/10/2022</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EEC0B07-E479-4739-B854-5D3A06C73F9F}" type="slidenum">
              <a:rPr lang="en-GB" smtClean="0"/>
              <a:t>‹#›</a:t>
            </a:fld>
            <a:endParaRPr lang="en-GB"/>
          </a:p>
        </p:txBody>
      </p:sp>
    </p:spTree>
    <p:extLst>
      <p:ext uri="{BB962C8B-B14F-4D97-AF65-F5344CB8AC3E}">
        <p14:creationId xmlns:p14="http://schemas.microsoft.com/office/powerpoint/2010/main" val="19006175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hyperlink" Target="https://en.bitcoin.it/wiki/Technical_background_of_version_1_Bitcoin_addresse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2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38.png"/><Relationship Id="rId3" Type="http://schemas.openxmlformats.org/officeDocument/2006/relationships/image" Target="../media/image31.png"/><Relationship Id="rId7" Type="http://schemas.openxmlformats.org/officeDocument/2006/relationships/image" Target="../media/image33.png"/><Relationship Id="rId12" Type="http://schemas.openxmlformats.org/officeDocument/2006/relationships/image" Target="../media/image37.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36.png"/><Relationship Id="rId5" Type="http://schemas.openxmlformats.org/officeDocument/2006/relationships/image" Target="../media/image32.png"/><Relationship Id="rId10" Type="http://schemas.openxmlformats.org/officeDocument/2006/relationships/image" Target="../media/image35.png"/><Relationship Id="rId4" Type="http://schemas.openxmlformats.org/officeDocument/2006/relationships/image" Target="../media/image9.png"/><Relationship Id="rId9" Type="http://schemas.openxmlformats.org/officeDocument/2006/relationships/image" Target="../media/image34.png"/></Relationships>
</file>

<file path=ppt/slides/_rels/slide2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38.png"/><Relationship Id="rId3" Type="http://schemas.openxmlformats.org/officeDocument/2006/relationships/image" Target="../media/image31.png"/><Relationship Id="rId7" Type="http://schemas.openxmlformats.org/officeDocument/2006/relationships/image" Target="../media/image33.png"/><Relationship Id="rId12" Type="http://schemas.openxmlformats.org/officeDocument/2006/relationships/image" Target="../media/image37.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36.png"/><Relationship Id="rId5" Type="http://schemas.openxmlformats.org/officeDocument/2006/relationships/image" Target="../media/image32.png"/><Relationship Id="rId10" Type="http://schemas.openxmlformats.org/officeDocument/2006/relationships/image" Target="../media/image35.png"/><Relationship Id="rId4" Type="http://schemas.openxmlformats.org/officeDocument/2006/relationships/image" Target="../media/image9.png"/><Relationship Id="rId9" Type="http://schemas.openxmlformats.org/officeDocument/2006/relationships/image" Target="../media/image34.png"/></Relationships>
</file>

<file path=ppt/slides/_rels/slide2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38.png"/><Relationship Id="rId3" Type="http://schemas.openxmlformats.org/officeDocument/2006/relationships/image" Target="../media/image31.png"/><Relationship Id="rId7" Type="http://schemas.openxmlformats.org/officeDocument/2006/relationships/image" Target="../media/image33.png"/><Relationship Id="rId12" Type="http://schemas.openxmlformats.org/officeDocument/2006/relationships/image" Target="../media/image37.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36.png"/><Relationship Id="rId5" Type="http://schemas.openxmlformats.org/officeDocument/2006/relationships/image" Target="../media/image32.png"/><Relationship Id="rId10" Type="http://schemas.openxmlformats.org/officeDocument/2006/relationships/image" Target="../media/image35.png"/><Relationship Id="rId4" Type="http://schemas.openxmlformats.org/officeDocument/2006/relationships/image" Target="../media/image9.png"/><Relationship Id="rId9" Type="http://schemas.openxmlformats.org/officeDocument/2006/relationships/image" Target="../media/image34.png"/></Relationships>
</file>

<file path=ppt/slides/_rels/slide2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38.png"/><Relationship Id="rId3" Type="http://schemas.openxmlformats.org/officeDocument/2006/relationships/image" Target="../media/image31.png"/><Relationship Id="rId7" Type="http://schemas.openxmlformats.org/officeDocument/2006/relationships/image" Target="../media/image33.png"/><Relationship Id="rId12" Type="http://schemas.openxmlformats.org/officeDocument/2006/relationships/image" Target="../media/image37.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36.png"/><Relationship Id="rId5" Type="http://schemas.openxmlformats.org/officeDocument/2006/relationships/image" Target="../media/image32.png"/><Relationship Id="rId10" Type="http://schemas.openxmlformats.org/officeDocument/2006/relationships/image" Target="../media/image35.png"/><Relationship Id="rId4" Type="http://schemas.openxmlformats.org/officeDocument/2006/relationships/image" Target="../media/image9.png"/><Relationship Id="rId9" Type="http://schemas.openxmlformats.org/officeDocument/2006/relationships/image" Target="../media/image34.png"/></Relationships>
</file>

<file path=ppt/slides/_rels/slide2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38.png"/><Relationship Id="rId3" Type="http://schemas.openxmlformats.org/officeDocument/2006/relationships/image" Target="../media/image31.png"/><Relationship Id="rId7" Type="http://schemas.openxmlformats.org/officeDocument/2006/relationships/image" Target="../media/image33.png"/><Relationship Id="rId12" Type="http://schemas.openxmlformats.org/officeDocument/2006/relationships/image" Target="../media/image37.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36.png"/><Relationship Id="rId5" Type="http://schemas.openxmlformats.org/officeDocument/2006/relationships/image" Target="../media/image32.png"/><Relationship Id="rId10" Type="http://schemas.openxmlformats.org/officeDocument/2006/relationships/image" Target="../media/image35.png"/><Relationship Id="rId4" Type="http://schemas.openxmlformats.org/officeDocument/2006/relationships/image" Target="../media/image9.png"/><Relationship Id="rId9"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37.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38.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39.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48.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51.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50.png"/><Relationship Id="rId5" Type="http://schemas.openxmlformats.org/officeDocument/2006/relationships/image" Target="../media/image42.png"/><Relationship Id="rId15" Type="http://schemas.openxmlformats.org/officeDocument/2006/relationships/image" Target="../media/image49.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52.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48.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51.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50.png"/><Relationship Id="rId5" Type="http://schemas.openxmlformats.org/officeDocument/2006/relationships/image" Target="../media/image42.png"/><Relationship Id="rId15" Type="http://schemas.openxmlformats.org/officeDocument/2006/relationships/image" Target="../media/image49.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52.png"/></Relationships>
</file>

<file path=ppt/slides/_rels/slide41.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48.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51.png"/><Relationship Id="rId2" Type="http://schemas.openxmlformats.org/officeDocument/2006/relationships/image" Target="../media/image39.png"/><Relationship Id="rId16" Type="http://schemas.openxmlformats.org/officeDocument/2006/relationships/image" Target="../media/image53.jp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50.png"/><Relationship Id="rId5" Type="http://schemas.openxmlformats.org/officeDocument/2006/relationships/image" Target="../media/image42.png"/><Relationship Id="rId15" Type="http://schemas.openxmlformats.org/officeDocument/2006/relationships/image" Target="../media/image49.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52.png"/></Relationships>
</file>

<file path=ppt/slides/_rels/slide42.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48.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51.png"/><Relationship Id="rId2" Type="http://schemas.openxmlformats.org/officeDocument/2006/relationships/image" Target="../media/image39.png"/><Relationship Id="rId16" Type="http://schemas.openxmlformats.org/officeDocument/2006/relationships/image" Target="../media/image53.jp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50.png"/><Relationship Id="rId5" Type="http://schemas.openxmlformats.org/officeDocument/2006/relationships/image" Target="../media/image42.png"/><Relationship Id="rId15" Type="http://schemas.openxmlformats.org/officeDocument/2006/relationships/image" Target="../media/image49.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52.png"/></Relationships>
</file>

<file path=ppt/slides/_rels/slide4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5.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Blockchain</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4880333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6004" y="227204"/>
            <a:ext cx="4254500" cy="566181"/>
          </a:xfrm>
          <a:prstGeom prst="rect">
            <a:avLst/>
          </a:prstGeom>
        </p:spPr>
        <p:txBody>
          <a:bodyPr vert="horz" wrap="square" lIns="0" tIns="12065" rIns="0" bIns="0" rtlCol="0" anchor="t">
            <a:spAutoFit/>
          </a:bodyPr>
          <a:lstStyle/>
          <a:p>
            <a:pPr marL="12700">
              <a:spcBef>
                <a:spcPts val="95"/>
              </a:spcBef>
            </a:pPr>
            <a:r>
              <a:rPr spc="-60" dirty="0"/>
              <a:t>Bitcoin</a:t>
            </a:r>
            <a:r>
              <a:rPr spc="-185" dirty="0"/>
              <a:t> </a:t>
            </a:r>
            <a:r>
              <a:rPr spc="-80" dirty="0"/>
              <a:t>Transactions</a:t>
            </a:r>
          </a:p>
        </p:txBody>
      </p:sp>
      <p:sp>
        <p:nvSpPr>
          <p:cNvPr id="3" name="object 3"/>
          <p:cNvSpPr/>
          <p:nvPr/>
        </p:nvSpPr>
        <p:spPr>
          <a:xfrm>
            <a:off x="4171188" y="1345692"/>
            <a:ext cx="1676400" cy="2002789"/>
          </a:xfrm>
          <a:custGeom>
            <a:avLst/>
            <a:gdLst/>
            <a:ahLst/>
            <a:cxnLst/>
            <a:rect l="l" t="t" r="r" b="b"/>
            <a:pathLst>
              <a:path w="1676400" h="2002789">
                <a:moveTo>
                  <a:pt x="0" y="2002536"/>
                </a:moveTo>
                <a:lnTo>
                  <a:pt x="1676400" y="2002536"/>
                </a:lnTo>
                <a:lnTo>
                  <a:pt x="1676400" y="0"/>
                </a:lnTo>
                <a:lnTo>
                  <a:pt x="0" y="0"/>
                </a:lnTo>
                <a:lnTo>
                  <a:pt x="0" y="2002536"/>
                </a:lnTo>
                <a:close/>
              </a:path>
            </a:pathLst>
          </a:custGeom>
          <a:ln w="15240">
            <a:solidFill>
              <a:srgbClr val="000000"/>
            </a:solidFill>
          </a:ln>
        </p:spPr>
        <p:txBody>
          <a:bodyPr wrap="square" lIns="0" tIns="0" rIns="0" bIns="0" rtlCol="0"/>
          <a:lstStyle/>
          <a:p>
            <a:endParaRPr/>
          </a:p>
        </p:txBody>
      </p:sp>
      <p:sp>
        <p:nvSpPr>
          <p:cNvPr id="4" name="object 4"/>
          <p:cNvSpPr txBox="1"/>
          <p:nvPr/>
        </p:nvSpPr>
        <p:spPr>
          <a:xfrm>
            <a:off x="4372101" y="1496391"/>
            <a:ext cx="1276350" cy="300355"/>
          </a:xfrm>
          <a:prstGeom prst="rect">
            <a:avLst/>
          </a:prstGeom>
        </p:spPr>
        <p:txBody>
          <a:bodyPr vert="horz" wrap="square" lIns="0" tIns="12700" rIns="0" bIns="0" rtlCol="0">
            <a:spAutoFit/>
          </a:bodyPr>
          <a:lstStyle/>
          <a:p>
            <a:pPr marL="12700">
              <a:spcBef>
                <a:spcPts val="100"/>
              </a:spcBef>
            </a:pPr>
            <a:r>
              <a:rPr spc="-20" dirty="0">
                <a:latin typeface="Calibri"/>
                <a:cs typeface="Calibri"/>
              </a:rPr>
              <a:t>Transaction</a:t>
            </a:r>
            <a:r>
              <a:rPr spc="-50" dirty="0">
                <a:latin typeface="Calibri"/>
                <a:cs typeface="Calibri"/>
              </a:rPr>
              <a:t> </a:t>
            </a:r>
            <a:r>
              <a:rPr dirty="0">
                <a:latin typeface="Calibri"/>
                <a:cs typeface="Calibri"/>
              </a:rPr>
              <a:t>A</a:t>
            </a:r>
            <a:endParaRPr>
              <a:latin typeface="Calibri"/>
              <a:cs typeface="Calibri"/>
            </a:endParaRPr>
          </a:p>
        </p:txBody>
      </p:sp>
      <p:sp>
        <p:nvSpPr>
          <p:cNvPr id="5" name="object 5"/>
          <p:cNvSpPr txBox="1"/>
          <p:nvPr/>
        </p:nvSpPr>
        <p:spPr>
          <a:xfrm>
            <a:off x="4323588" y="1991868"/>
            <a:ext cx="370840" cy="247015"/>
          </a:xfrm>
          <a:prstGeom prst="rect">
            <a:avLst/>
          </a:prstGeom>
          <a:ln w="15239">
            <a:solidFill>
              <a:srgbClr val="000000"/>
            </a:solidFill>
          </a:ln>
        </p:spPr>
        <p:txBody>
          <a:bodyPr vert="horz" wrap="square" lIns="0" tIns="0" rIns="0" bIns="0" rtlCol="0">
            <a:spAutoFit/>
          </a:bodyPr>
          <a:lstStyle/>
          <a:p>
            <a:pPr marL="99060">
              <a:lnSpc>
                <a:spcPts val="1935"/>
              </a:lnSpc>
            </a:pPr>
            <a:r>
              <a:rPr spc="-10" dirty="0">
                <a:latin typeface="Calibri"/>
                <a:cs typeface="Calibri"/>
              </a:rPr>
              <a:t>in</a:t>
            </a:r>
            <a:endParaRPr>
              <a:latin typeface="Calibri"/>
              <a:cs typeface="Calibri"/>
            </a:endParaRPr>
          </a:p>
        </p:txBody>
      </p:sp>
      <p:sp>
        <p:nvSpPr>
          <p:cNvPr id="6" name="object 6"/>
          <p:cNvSpPr txBox="1"/>
          <p:nvPr/>
        </p:nvSpPr>
        <p:spPr>
          <a:xfrm>
            <a:off x="4908804" y="1991868"/>
            <a:ext cx="802005" cy="309699"/>
          </a:xfrm>
          <a:prstGeom prst="rect">
            <a:avLst/>
          </a:prstGeom>
          <a:ln w="15240">
            <a:solidFill>
              <a:srgbClr val="000000"/>
            </a:solidFill>
          </a:ln>
        </p:spPr>
        <p:txBody>
          <a:bodyPr vert="horz" wrap="square" lIns="0" tIns="32384" rIns="0" bIns="0" rtlCol="0">
            <a:spAutoFit/>
          </a:bodyPr>
          <a:lstStyle/>
          <a:p>
            <a:pPr marL="158115">
              <a:spcBef>
                <a:spcPts val="254"/>
              </a:spcBef>
            </a:pPr>
            <a:r>
              <a:rPr spc="-5" dirty="0">
                <a:latin typeface="Calibri"/>
                <a:cs typeface="Calibri"/>
              </a:rPr>
              <a:t>out</a:t>
            </a:r>
            <a:r>
              <a:rPr spc="-35" dirty="0">
                <a:latin typeface="Calibri"/>
                <a:cs typeface="Calibri"/>
              </a:rPr>
              <a:t> </a:t>
            </a:r>
            <a:r>
              <a:rPr dirty="0">
                <a:latin typeface="Calibri"/>
                <a:cs typeface="Calibri"/>
              </a:rPr>
              <a:t>1</a:t>
            </a:r>
            <a:endParaRPr>
              <a:latin typeface="Calibri"/>
              <a:cs typeface="Calibri"/>
            </a:endParaRPr>
          </a:p>
        </p:txBody>
      </p:sp>
      <p:sp>
        <p:nvSpPr>
          <p:cNvPr id="7" name="object 7"/>
          <p:cNvSpPr txBox="1"/>
          <p:nvPr/>
        </p:nvSpPr>
        <p:spPr>
          <a:xfrm>
            <a:off x="4527804" y="2514601"/>
            <a:ext cx="1256030" cy="643125"/>
          </a:xfrm>
          <a:prstGeom prst="rect">
            <a:avLst/>
          </a:prstGeom>
          <a:ln w="15240">
            <a:solidFill>
              <a:srgbClr val="000000"/>
            </a:solidFill>
          </a:ln>
        </p:spPr>
        <p:txBody>
          <a:bodyPr vert="horz" wrap="square" lIns="0" tIns="88265" rIns="0" bIns="0" rtlCol="0">
            <a:spAutoFit/>
          </a:bodyPr>
          <a:lstStyle/>
          <a:p>
            <a:pPr algn="ctr">
              <a:spcBef>
                <a:spcPts val="695"/>
              </a:spcBef>
            </a:pPr>
            <a:r>
              <a:rPr spc="-5" dirty="0">
                <a:latin typeface="Calibri"/>
                <a:cs typeface="Calibri"/>
              </a:rPr>
              <a:t>out</a:t>
            </a:r>
            <a:r>
              <a:rPr spc="-30" dirty="0">
                <a:latin typeface="Calibri"/>
                <a:cs typeface="Calibri"/>
              </a:rPr>
              <a:t> </a:t>
            </a:r>
            <a:r>
              <a:rPr dirty="0">
                <a:latin typeface="Calibri"/>
                <a:cs typeface="Calibri"/>
              </a:rPr>
              <a:t>2</a:t>
            </a:r>
            <a:endParaRPr>
              <a:latin typeface="Calibri"/>
              <a:cs typeface="Calibri"/>
            </a:endParaRPr>
          </a:p>
          <a:p>
            <a:pPr algn="ctr">
              <a:lnSpc>
                <a:spcPct val="100000"/>
              </a:lnSpc>
            </a:pPr>
            <a:r>
              <a:rPr spc="60" dirty="0">
                <a:latin typeface="Calibri"/>
                <a:cs typeface="Calibri"/>
              </a:rPr>
              <a:t>฿1</a:t>
            </a:r>
            <a:r>
              <a:rPr spc="-15" dirty="0">
                <a:latin typeface="Calibri"/>
                <a:cs typeface="Calibri"/>
              </a:rPr>
              <a:t> </a:t>
            </a:r>
            <a:r>
              <a:rPr dirty="0">
                <a:latin typeface="Calibri"/>
                <a:cs typeface="Calibri"/>
              </a:rPr>
              <a:t>-&gt;</a:t>
            </a:r>
            <a:r>
              <a:rPr spc="-30" dirty="0">
                <a:latin typeface="Calibri"/>
                <a:cs typeface="Calibri"/>
              </a:rPr>
              <a:t> </a:t>
            </a:r>
            <a:r>
              <a:rPr spc="-5" dirty="0">
                <a:latin typeface="Calibri"/>
                <a:cs typeface="Calibri"/>
              </a:rPr>
              <a:t>Alice</a:t>
            </a:r>
            <a:endParaRPr>
              <a:latin typeface="Calibri"/>
              <a:cs typeface="Calibri"/>
            </a:endParaRPr>
          </a:p>
        </p:txBody>
      </p:sp>
      <p:grpSp>
        <p:nvGrpSpPr>
          <p:cNvPr id="8" name="object 8"/>
          <p:cNvGrpSpPr/>
          <p:nvPr/>
        </p:nvGrpSpPr>
        <p:grpSpPr>
          <a:xfrm>
            <a:off x="5783454" y="2759965"/>
            <a:ext cx="1152525" cy="285115"/>
            <a:chOff x="4259453" y="2759964"/>
            <a:chExt cx="1152525" cy="285115"/>
          </a:xfrm>
        </p:grpSpPr>
        <p:sp>
          <p:nvSpPr>
            <p:cNvPr id="9" name="object 9"/>
            <p:cNvSpPr/>
            <p:nvPr/>
          </p:nvSpPr>
          <p:spPr>
            <a:xfrm>
              <a:off x="4846320" y="2767584"/>
              <a:ext cx="558165" cy="269875"/>
            </a:xfrm>
            <a:custGeom>
              <a:avLst/>
              <a:gdLst/>
              <a:ahLst/>
              <a:cxnLst/>
              <a:rect l="l" t="t" r="r" b="b"/>
              <a:pathLst>
                <a:path w="558164" h="269875">
                  <a:moveTo>
                    <a:pt x="0" y="269748"/>
                  </a:moveTo>
                  <a:lnTo>
                    <a:pt x="557784" y="269748"/>
                  </a:lnTo>
                  <a:lnTo>
                    <a:pt x="557784" y="0"/>
                  </a:lnTo>
                  <a:lnTo>
                    <a:pt x="0" y="0"/>
                  </a:lnTo>
                  <a:lnTo>
                    <a:pt x="0" y="269748"/>
                  </a:lnTo>
                  <a:close/>
                </a:path>
              </a:pathLst>
            </a:custGeom>
            <a:ln w="15240">
              <a:solidFill>
                <a:srgbClr val="000000"/>
              </a:solidFill>
            </a:ln>
          </p:spPr>
          <p:txBody>
            <a:bodyPr wrap="square" lIns="0" tIns="0" rIns="0" bIns="0" rtlCol="0"/>
            <a:lstStyle/>
            <a:p>
              <a:endParaRPr/>
            </a:p>
          </p:txBody>
        </p:sp>
        <p:sp>
          <p:nvSpPr>
            <p:cNvPr id="10" name="object 10"/>
            <p:cNvSpPr/>
            <p:nvPr/>
          </p:nvSpPr>
          <p:spPr>
            <a:xfrm>
              <a:off x="4259453" y="2862453"/>
              <a:ext cx="588010" cy="76200"/>
            </a:xfrm>
            <a:custGeom>
              <a:avLst/>
              <a:gdLst/>
              <a:ahLst/>
              <a:cxnLst/>
              <a:rect l="l" t="t" r="r" b="b"/>
              <a:pathLst>
                <a:path w="588010" h="76200">
                  <a:moveTo>
                    <a:pt x="512445" y="0"/>
                  </a:moveTo>
                  <a:lnTo>
                    <a:pt x="511863" y="31641"/>
                  </a:lnTo>
                  <a:lnTo>
                    <a:pt x="524637" y="31876"/>
                  </a:lnTo>
                  <a:lnTo>
                    <a:pt x="524383" y="44576"/>
                  </a:lnTo>
                  <a:lnTo>
                    <a:pt x="511626" y="44576"/>
                  </a:lnTo>
                  <a:lnTo>
                    <a:pt x="511048" y="76073"/>
                  </a:lnTo>
                  <a:lnTo>
                    <a:pt x="577320" y="44576"/>
                  </a:lnTo>
                  <a:lnTo>
                    <a:pt x="524383" y="44576"/>
                  </a:lnTo>
                  <a:lnTo>
                    <a:pt x="511630" y="44342"/>
                  </a:lnTo>
                  <a:lnTo>
                    <a:pt x="577814" y="44342"/>
                  </a:lnTo>
                  <a:lnTo>
                    <a:pt x="588010" y="39497"/>
                  </a:lnTo>
                  <a:lnTo>
                    <a:pt x="512445" y="0"/>
                  </a:lnTo>
                  <a:close/>
                </a:path>
                <a:path w="588010" h="76200">
                  <a:moveTo>
                    <a:pt x="511863" y="31641"/>
                  </a:moveTo>
                  <a:lnTo>
                    <a:pt x="511630" y="44342"/>
                  </a:lnTo>
                  <a:lnTo>
                    <a:pt x="524383" y="44576"/>
                  </a:lnTo>
                  <a:lnTo>
                    <a:pt x="524637" y="31876"/>
                  </a:lnTo>
                  <a:lnTo>
                    <a:pt x="511863" y="31641"/>
                  </a:lnTo>
                  <a:close/>
                </a:path>
                <a:path w="588010" h="76200">
                  <a:moveTo>
                    <a:pt x="254" y="22225"/>
                  </a:moveTo>
                  <a:lnTo>
                    <a:pt x="0" y="34925"/>
                  </a:lnTo>
                  <a:lnTo>
                    <a:pt x="511630" y="44342"/>
                  </a:lnTo>
                  <a:lnTo>
                    <a:pt x="511863" y="31641"/>
                  </a:lnTo>
                  <a:lnTo>
                    <a:pt x="254" y="22225"/>
                  </a:lnTo>
                  <a:close/>
                </a:path>
              </a:pathLst>
            </a:custGeom>
            <a:solidFill>
              <a:srgbClr val="000000"/>
            </a:solidFill>
          </p:spPr>
          <p:txBody>
            <a:bodyPr wrap="square" lIns="0" tIns="0" rIns="0" bIns="0" rtlCol="0"/>
            <a:lstStyle/>
            <a:p>
              <a:endParaRPr/>
            </a:p>
          </p:txBody>
        </p:sp>
      </p:grpSp>
      <p:sp>
        <p:nvSpPr>
          <p:cNvPr id="11" name="object 11"/>
          <p:cNvSpPr/>
          <p:nvPr/>
        </p:nvSpPr>
        <p:spPr>
          <a:xfrm>
            <a:off x="4171188" y="3421379"/>
            <a:ext cx="1676400" cy="1836420"/>
          </a:xfrm>
          <a:custGeom>
            <a:avLst/>
            <a:gdLst/>
            <a:ahLst/>
            <a:cxnLst/>
            <a:rect l="l" t="t" r="r" b="b"/>
            <a:pathLst>
              <a:path w="1676400" h="1836420">
                <a:moveTo>
                  <a:pt x="0" y="1836420"/>
                </a:moveTo>
                <a:lnTo>
                  <a:pt x="1676400" y="1836420"/>
                </a:lnTo>
                <a:lnTo>
                  <a:pt x="1676400" y="0"/>
                </a:lnTo>
                <a:lnTo>
                  <a:pt x="0" y="0"/>
                </a:lnTo>
                <a:lnTo>
                  <a:pt x="0" y="1836420"/>
                </a:lnTo>
                <a:close/>
              </a:path>
            </a:pathLst>
          </a:custGeom>
          <a:ln w="15240">
            <a:solidFill>
              <a:srgbClr val="000000"/>
            </a:solidFill>
          </a:ln>
        </p:spPr>
        <p:txBody>
          <a:bodyPr wrap="square" lIns="0" tIns="0" rIns="0" bIns="0" rtlCol="0"/>
          <a:lstStyle/>
          <a:p>
            <a:endParaRPr/>
          </a:p>
        </p:txBody>
      </p:sp>
      <p:sp>
        <p:nvSpPr>
          <p:cNvPr id="12" name="object 12"/>
          <p:cNvSpPr txBox="1"/>
          <p:nvPr/>
        </p:nvSpPr>
        <p:spPr>
          <a:xfrm>
            <a:off x="4375151" y="3488894"/>
            <a:ext cx="1268095" cy="300355"/>
          </a:xfrm>
          <a:prstGeom prst="rect">
            <a:avLst/>
          </a:prstGeom>
        </p:spPr>
        <p:txBody>
          <a:bodyPr vert="horz" wrap="square" lIns="0" tIns="12700" rIns="0" bIns="0" rtlCol="0">
            <a:spAutoFit/>
          </a:bodyPr>
          <a:lstStyle/>
          <a:p>
            <a:pPr marL="12700">
              <a:spcBef>
                <a:spcPts val="100"/>
              </a:spcBef>
            </a:pPr>
            <a:r>
              <a:rPr spc="-20" dirty="0">
                <a:latin typeface="Calibri"/>
                <a:cs typeface="Calibri"/>
              </a:rPr>
              <a:t>Transaction</a:t>
            </a:r>
            <a:r>
              <a:rPr spc="-50" dirty="0">
                <a:latin typeface="Calibri"/>
                <a:cs typeface="Calibri"/>
              </a:rPr>
              <a:t> </a:t>
            </a:r>
            <a:r>
              <a:rPr dirty="0">
                <a:latin typeface="Calibri"/>
                <a:cs typeface="Calibri"/>
              </a:rPr>
              <a:t>B</a:t>
            </a:r>
            <a:endParaRPr>
              <a:latin typeface="Calibri"/>
              <a:cs typeface="Calibri"/>
            </a:endParaRPr>
          </a:p>
        </p:txBody>
      </p:sp>
      <p:sp>
        <p:nvSpPr>
          <p:cNvPr id="13" name="object 13"/>
          <p:cNvSpPr txBox="1"/>
          <p:nvPr/>
        </p:nvSpPr>
        <p:spPr>
          <a:xfrm>
            <a:off x="4323588" y="3915156"/>
            <a:ext cx="585470" cy="231775"/>
          </a:xfrm>
          <a:prstGeom prst="rect">
            <a:avLst/>
          </a:prstGeom>
          <a:ln w="15240">
            <a:solidFill>
              <a:srgbClr val="000000"/>
            </a:solidFill>
          </a:ln>
        </p:spPr>
        <p:txBody>
          <a:bodyPr vert="horz" wrap="square" lIns="0" tIns="0" rIns="0" bIns="0" rtlCol="0">
            <a:spAutoFit/>
          </a:bodyPr>
          <a:lstStyle/>
          <a:p>
            <a:pPr marL="121920">
              <a:lnSpc>
                <a:spcPts val="1825"/>
              </a:lnSpc>
            </a:pPr>
            <a:r>
              <a:rPr spc="-5" dirty="0">
                <a:latin typeface="Calibri"/>
                <a:cs typeface="Calibri"/>
              </a:rPr>
              <a:t>in</a:t>
            </a:r>
            <a:r>
              <a:rPr spc="-30" dirty="0">
                <a:latin typeface="Calibri"/>
                <a:cs typeface="Calibri"/>
              </a:rPr>
              <a:t> </a:t>
            </a:r>
            <a:r>
              <a:rPr dirty="0">
                <a:latin typeface="Calibri"/>
                <a:cs typeface="Calibri"/>
              </a:rPr>
              <a:t>1</a:t>
            </a:r>
            <a:endParaRPr>
              <a:latin typeface="Calibri"/>
              <a:cs typeface="Calibri"/>
            </a:endParaRPr>
          </a:p>
        </p:txBody>
      </p:sp>
      <p:sp>
        <p:nvSpPr>
          <p:cNvPr id="14" name="object 14"/>
          <p:cNvSpPr txBox="1"/>
          <p:nvPr/>
        </p:nvSpPr>
        <p:spPr>
          <a:xfrm>
            <a:off x="4527804" y="4430268"/>
            <a:ext cx="1256030" cy="643125"/>
          </a:xfrm>
          <a:prstGeom prst="rect">
            <a:avLst/>
          </a:prstGeom>
          <a:ln w="15240">
            <a:solidFill>
              <a:srgbClr val="000000"/>
            </a:solidFill>
          </a:ln>
        </p:spPr>
        <p:txBody>
          <a:bodyPr vert="horz" wrap="square" lIns="0" tIns="88265" rIns="0" bIns="0" rtlCol="0">
            <a:spAutoFit/>
          </a:bodyPr>
          <a:lstStyle/>
          <a:p>
            <a:pPr algn="ctr">
              <a:spcBef>
                <a:spcPts val="695"/>
              </a:spcBef>
            </a:pPr>
            <a:r>
              <a:rPr spc="-5" dirty="0">
                <a:latin typeface="Calibri"/>
                <a:cs typeface="Calibri"/>
              </a:rPr>
              <a:t>out</a:t>
            </a:r>
            <a:r>
              <a:rPr spc="-30" dirty="0">
                <a:latin typeface="Calibri"/>
                <a:cs typeface="Calibri"/>
              </a:rPr>
              <a:t> </a:t>
            </a:r>
            <a:r>
              <a:rPr dirty="0">
                <a:latin typeface="Calibri"/>
                <a:cs typeface="Calibri"/>
              </a:rPr>
              <a:t>1</a:t>
            </a:r>
            <a:endParaRPr>
              <a:latin typeface="Calibri"/>
              <a:cs typeface="Calibri"/>
            </a:endParaRPr>
          </a:p>
          <a:p>
            <a:pPr algn="ctr">
              <a:lnSpc>
                <a:spcPct val="100000"/>
              </a:lnSpc>
            </a:pPr>
            <a:r>
              <a:rPr spc="60" dirty="0">
                <a:latin typeface="Calibri"/>
                <a:cs typeface="Calibri"/>
              </a:rPr>
              <a:t>฿2</a:t>
            </a:r>
            <a:r>
              <a:rPr spc="-15" dirty="0">
                <a:latin typeface="Calibri"/>
                <a:cs typeface="Calibri"/>
              </a:rPr>
              <a:t> </a:t>
            </a:r>
            <a:r>
              <a:rPr dirty="0">
                <a:latin typeface="Calibri"/>
                <a:cs typeface="Calibri"/>
              </a:rPr>
              <a:t>-&gt;</a:t>
            </a:r>
            <a:r>
              <a:rPr spc="-30" dirty="0">
                <a:latin typeface="Calibri"/>
                <a:cs typeface="Calibri"/>
              </a:rPr>
              <a:t> </a:t>
            </a:r>
            <a:r>
              <a:rPr spc="-5" dirty="0">
                <a:latin typeface="Calibri"/>
                <a:cs typeface="Calibri"/>
              </a:rPr>
              <a:t>Alice</a:t>
            </a:r>
            <a:endParaRPr>
              <a:latin typeface="Calibri"/>
              <a:cs typeface="Calibri"/>
            </a:endParaRPr>
          </a:p>
        </p:txBody>
      </p:sp>
      <p:graphicFrame>
        <p:nvGraphicFramePr>
          <p:cNvPr id="15" name="object 15"/>
          <p:cNvGraphicFramePr>
            <a:graphicFrameLocks noGrp="1"/>
          </p:cNvGraphicFramePr>
          <p:nvPr/>
        </p:nvGraphicFramePr>
        <p:xfrm>
          <a:off x="6175247" y="1338072"/>
          <a:ext cx="1676400" cy="3912106"/>
        </p:xfrm>
        <a:graphic>
          <a:graphicData uri="http://schemas.openxmlformats.org/drawingml/2006/table">
            <a:tbl>
              <a:tblPr firstRow="1" bandRow="1">
                <a:tableStyleId>{2D5ABB26-0587-4C30-8999-92F81FD0307C}</a:tableStyleId>
              </a:tblPr>
              <a:tblGrid>
                <a:gridCol w="187325"/>
                <a:gridCol w="391795"/>
                <a:gridCol w="1097280"/>
              </a:tblGrid>
              <a:tr h="1749552">
                <a:tc gridSpan="3">
                  <a:txBody>
                    <a:bodyPr/>
                    <a:lstStyle/>
                    <a:p>
                      <a:pPr marL="407670" marR="211454" indent="-190500">
                        <a:lnSpc>
                          <a:spcPct val="100000"/>
                        </a:lnSpc>
                        <a:spcBef>
                          <a:spcPts val="1240"/>
                        </a:spcBef>
                      </a:pPr>
                      <a:r>
                        <a:rPr sz="1800" spc="-110" dirty="0">
                          <a:latin typeface="Calibri"/>
                          <a:cs typeface="Calibri"/>
                        </a:rPr>
                        <a:t>T</a:t>
                      </a:r>
                      <a:r>
                        <a:rPr sz="1800" spc="-40" dirty="0">
                          <a:latin typeface="Calibri"/>
                          <a:cs typeface="Calibri"/>
                        </a:rPr>
                        <a:t>r</a:t>
                      </a:r>
                      <a:r>
                        <a:rPr sz="1800" dirty="0">
                          <a:latin typeface="Calibri"/>
                          <a:cs typeface="Calibri"/>
                        </a:rPr>
                        <a:t>an</a:t>
                      </a:r>
                      <a:r>
                        <a:rPr sz="1800" spc="5" dirty="0">
                          <a:latin typeface="Calibri"/>
                          <a:cs typeface="Calibri"/>
                        </a:rPr>
                        <a:t>s</a:t>
                      </a:r>
                      <a:r>
                        <a:rPr sz="1800" dirty="0">
                          <a:latin typeface="Calibri"/>
                          <a:cs typeface="Calibri"/>
                        </a:rPr>
                        <a:t>ac</a:t>
                      </a:r>
                      <a:r>
                        <a:rPr sz="1800" spc="-10" dirty="0">
                          <a:latin typeface="Calibri"/>
                          <a:cs typeface="Calibri"/>
                        </a:rPr>
                        <a:t>t</a:t>
                      </a:r>
                      <a:r>
                        <a:rPr sz="1800" spc="-5" dirty="0">
                          <a:latin typeface="Calibri"/>
                          <a:cs typeface="Calibri"/>
                        </a:rPr>
                        <a:t>io</a:t>
                      </a:r>
                      <a:r>
                        <a:rPr sz="1800" dirty="0">
                          <a:latin typeface="Calibri"/>
                          <a:cs typeface="Calibri"/>
                        </a:rPr>
                        <a:t>n</a:t>
                      </a:r>
                      <a:r>
                        <a:rPr sz="1800" spc="-5" dirty="0">
                          <a:latin typeface="Calibri"/>
                          <a:cs typeface="Calibri"/>
                        </a:rPr>
                        <a:t> </a:t>
                      </a:r>
                      <a:r>
                        <a:rPr sz="1800" dirty="0">
                          <a:latin typeface="Calibri"/>
                          <a:cs typeface="Calibri"/>
                        </a:rPr>
                        <a:t>C  </a:t>
                      </a:r>
                      <a:r>
                        <a:rPr sz="1800" spc="-10" dirty="0">
                          <a:latin typeface="Calibri"/>
                          <a:cs typeface="Calibri"/>
                        </a:rPr>
                        <a:t>(by </a:t>
                      </a:r>
                      <a:r>
                        <a:rPr sz="1800" spc="-5" dirty="0">
                          <a:latin typeface="Calibri"/>
                          <a:cs typeface="Calibri"/>
                        </a:rPr>
                        <a:t>Alice)</a:t>
                      </a:r>
                      <a:endParaRPr sz="1800">
                        <a:latin typeface="Calibri"/>
                        <a:cs typeface="Calibri"/>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marL="295910">
                        <a:lnSpc>
                          <a:spcPct val="100000"/>
                        </a:lnSpc>
                        <a:spcBef>
                          <a:spcPts val="1365"/>
                        </a:spcBef>
                      </a:pPr>
                      <a:r>
                        <a:rPr sz="1800" spc="-5" dirty="0">
                          <a:latin typeface="Calibri"/>
                          <a:cs typeface="Calibri"/>
                        </a:rPr>
                        <a:t>in</a:t>
                      </a:r>
                      <a:r>
                        <a:rPr sz="1800" spc="-30" dirty="0">
                          <a:latin typeface="Calibri"/>
                          <a:cs typeface="Calibri"/>
                        </a:rPr>
                        <a:t> </a:t>
                      </a:r>
                      <a:r>
                        <a:rPr sz="1800" dirty="0">
                          <a:latin typeface="Calibri"/>
                          <a:cs typeface="Calibri"/>
                        </a:rPr>
                        <a:t>1</a:t>
                      </a:r>
                      <a:endParaRPr sz="1800">
                        <a:latin typeface="Calibri"/>
                        <a:cs typeface="Calibri"/>
                      </a:endParaRPr>
                    </a:p>
                  </a:txBody>
                  <a:tcPr marL="0" marR="0" marT="157480" marB="0">
                    <a:lnL w="19050">
                      <a:solidFill>
                        <a:srgbClr val="000000"/>
                      </a:solidFill>
                      <a:prstDash val="solid"/>
                    </a:lnL>
                    <a:lnR w="19050">
                      <a:solidFill>
                        <a:srgbClr val="000000"/>
                      </a:solidFill>
                      <a:prstDash val="solid"/>
                    </a:lnR>
                    <a:lnT w="19050">
                      <a:solidFill>
                        <a:srgbClr val="000000"/>
                      </a:solidFill>
                      <a:prstDash val="solid"/>
                    </a:lnT>
                  </a:tcPr>
                </a:tc>
                <a:tc hMerge="1">
                  <a:txBody>
                    <a:bodyPr/>
                    <a:lstStyle/>
                    <a:p>
                      <a:endParaRPr/>
                    </a:p>
                  </a:txBody>
                  <a:tcPr marL="0" marR="0" marT="0" marB="0"/>
                </a:tc>
                <a:tc hMerge="1">
                  <a:txBody>
                    <a:bodyPr/>
                    <a:lstStyle/>
                    <a:p>
                      <a:endParaRPr/>
                    </a:p>
                  </a:txBody>
                  <a:tcPr marL="0" marR="0" marT="0" marB="0"/>
                </a:tc>
              </a:tr>
              <a:tr h="750569">
                <a:tc rowSpan="2">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tcPr>
                </a:tc>
                <a:tc gridSpan="2">
                  <a:txBody>
                    <a:bodyPr/>
                    <a:lstStyle/>
                    <a:p>
                      <a:pPr marR="37465" algn="ctr">
                        <a:lnSpc>
                          <a:spcPct val="100000"/>
                        </a:lnSpc>
                        <a:spcBef>
                          <a:spcPts val="695"/>
                        </a:spcBef>
                      </a:pPr>
                      <a:r>
                        <a:rPr sz="1800" spc="-5" dirty="0">
                          <a:latin typeface="Calibri"/>
                          <a:cs typeface="Calibri"/>
                        </a:rPr>
                        <a:t>out</a:t>
                      </a:r>
                      <a:r>
                        <a:rPr sz="1800" spc="-25" dirty="0">
                          <a:latin typeface="Calibri"/>
                          <a:cs typeface="Calibri"/>
                        </a:rPr>
                        <a:t> </a:t>
                      </a:r>
                      <a:r>
                        <a:rPr sz="1800" dirty="0">
                          <a:latin typeface="Calibri"/>
                          <a:cs typeface="Calibri"/>
                        </a:rPr>
                        <a:t>1</a:t>
                      </a:r>
                      <a:endParaRPr sz="1800">
                        <a:latin typeface="Calibri"/>
                        <a:cs typeface="Calibri"/>
                      </a:endParaRPr>
                    </a:p>
                    <a:p>
                      <a:pPr marR="38100" algn="ctr">
                        <a:lnSpc>
                          <a:spcPct val="100000"/>
                        </a:lnSpc>
                      </a:pPr>
                      <a:r>
                        <a:rPr sz="1800" spc="60" dirty="0">
                          <a:latin typeface="Calibri"/>
                          <a:cs typeface="Calibri"/>
                        </a:rPr>
                        <a:t>฿2</a:t>
                      </a:r>
                      <a:r>
                        <a:rPr sz="1800" spc="-15" dirty="0">
                          <a:latin typeface="Calibri"/>
                          <a:cs typeface="Calibri"/>
                        </a:rPr>
                        <a:t> </a:t>
                      </a:r>
                      <a:r>
                        <a:rPr sz="1800" dirty="0">
                          <a:latin typeface="Calibri"/>
                          <a:cs typeface="Calibri"/>
                        </a:rPr>
                        <a:t>-&gt;</a:t>
                      </a:r>
                      <a:r>
                        <a:rPr sz="1800" spc="-30" dirty="0">
                          <a:latin typeface="Calibri"/>
                          <a:cs typeface="Calibri"/>
                        </a:rPr>
                        <a:t> </a:t>
                      </a:r>
                      <a:r>
                        <a:rPr sz="1800" spc="-5" dirty="0">
                          <a:latin typeface="Calibri"/>
                          <a:cs typeface="Calibri"/>
                        </a:rPr>
                        <a:t>Bob</a:t>
                      </a:r>
                      <a:endParaRPr sz="1800">
                        <a:latin typeface="Calibri"/>
                        <a:cs typeface="Calibri"/>
                      </a:endParaRPr>
                    </a:p>
                  </a:txBody>
                  <a:tcPr marL="0" marR="0" marT="88265" marB="0">
                    <a:lnL w="19050">
                      <a:solidFill>
                        <a:srgbClr val="000000"/>
                      </a:solidFill>
                      <a:prstDash val="solid"/>
                    </a:lnL>
                    <a:lnR w="19050">
                      <a:solidFill>
                        <a:srgbClr val="000000"/>
                      </a:solidFill>
                      <a:prstDash val="solid"/>
                    </a:lnR>
                    <a:lnT w="19050">
                      <a:solidFill>
                        <a:srgbClr val="000000"/>
                      </a:solidFill>
                      <a:prstDash val="solid"/>
                    </a:lnT>
                    <a:lnB w="28575">
                      <a:solidFill>
                        <a:srgbClr val="000000"/>
                      </a:solidFill>
                      <a:prstDash val="solid"/>
                    </a:lnB>
                  </a:tcPr>
                </a:tc>
                <a:tc hMerge="1">
                  <a:txBody>
                    <a:bodyPr/>
                    <a:lstStyle/>
                    <a:p>
                      <a:endParaRPr/>
                    </a:p>
                  </a:txBody>
                  <a:tcPr marL="0" marR="0" marT="0" marB="0"/>
                </a:tc>
              </a:tr>
              <a:tr h="774191">
                <a:tc vMerge="1">
                  <a:txBody>
                    <a:bodyPr/>
                    <a:lstStyle/>
                    <a:p>
                      <a:endParaRPr/>
                    </a:p>
                  </a:txBody>
                  <a:tcPr marL="0" marR="0" marT="0" marB="0">
                    <a:lnL w="19050">
                      <a:solidFill>
                        <a:srgbClr val="000000"/>
                      </a:solidFill>
                      <a:prstDash val="solid"/>
                    </a:lnL>
                    <a:lnR w="19050">
                      <a:solidFill>
                        <a:srgbClr val="000000"/>
                      </a:solidFill>
                      <a:prstDash val="solid"/>
                    </a:lnR>
                  </a:tcPr>
                </a:tc>
                <a:tc gridSpan="2">
                  <a:txBody>
                    <a:bodyPr/>
                    <a:lstStyle/>
                    <a:p>
                      <a:pPr marR="37465" algn="ctr">
                        <a:lnSpc>
                          <a:spcPct val="100000"/>
                        </a:lnSpc>
                        <a:spcBef>
                          <a:spcPts val="670"/>
                        </a:spcBef>
                      </a:pPr>
                      <a:r>
                        <a:rPr sz="1800" spc="-5" dirty="0">
                          <a:latin typeface="Calibri"/>
                          <a:cs typeface="Calibri"/>
                        </a:rPr>
                        <a:t>out</a:t>
                      </a:r>
                      <a:r>
                        <a:rPr sz="1800" spc="-25" dirty="0">
                          <a:latin typeface="Calibri"/>
                          <a:cs typeface="Calibri"/>
                        </a:rPr>
                        <a:t> </a:t>
                      </a:r>
                      <a:r>
                        <a:rPr sz="1800" dirty="0">
                          <a:latin typeface="Calibri"/>
                          <a:cs typeface="Calibri"/>
                        </a:rPr>
                        <a:t>2</a:t>
                      </a:r>
                      <a:endParaRPr sz="1800">
                        <a:latin typeface="Calibri"/>
                        <a:cs typeface="Calibri"/>
                      </a:endParaRPr>
                    </a:p>
                    <a:p>
                      <a:pPr marR="38100" algn="ctr">
                        <a:lnSpc>
                          <a:spcPct val="100000"/>
                        </a:lnSpc>
                      </a:pPr>
                      <a:r>
                        <a:rPr sz="1800" spc="30" dirty="0">
                          <a:latin typeface="Calibri"/>
                          <a:cs typeface="Calibri"/>
                        </a:rPr>
                        <a:t>฿0.9</a:t>
                      </a:r>
                      <a:r>
                        <a:rPr sz="1800" spc="-25" dirty="0">
                          <a:latin typeface="Calibri"/>
                          <a:cs typeface="Calibri"/>
                        </a:rPr>
                        <a:t> </a:t>
                      </a:r>
                      <a:r>
                        <a:rPr sz="1800" dirty="0">
                          <a:latin typeface="Calibri"/>
                          <a:cs typeface="Calibri"/>
                        </a:rPr>
                        <a:t>-&gt;</a:t>
                      </a:r>
                      <a:r>
                        <a:rPr sz="1800" spc="-15" dirty="0">
                          <a:latin typeface="Calibri"/>
                          <a:cs typeface="Calibri"/>
                        </a:rPr>
                        <a:t> </a:t>
                      </a:r>
                      <a:r>
                        <a:rPr sz="1800" spc="-10" dirty="0">
                          <a:latin typeface="Calibri"/>
                          <a:cs typeface="Calibri"/>
                        </a:rPr>
                        <a:t>Carol</a:t>
                      </a:r>
                      <a:endParaRPr sz="1800">
                        <a:latin typeface="Calibri"/>
                        <a:cs typeface="Calibri"/>
                      </a:endParaRPr>
                    </a:p>
                  </a:txBody>
                  <a:tcPr marL="0" marR="0" marT="85090" marB="0">
                    <a:lnL w="19050">
                      <a:solidFill>
                        <a:srgbClr val="000000"/>
                      </a:solidFill>
                      <a:prstDash val="solid"/>
                    </a:lnL>
                    <a:lnR w="19050">
                      <a:solidFill>
                        <a:srgbClr val="000000"/>
                      </a:solidFill>
                      <a:prstDash val="solid"/>
                    </a:lnR>
                    <a:lnT w="28575">
                      <a:solidFill>
                        <a:srgbClr val="000000"/>
                      </a:solidFill>
                      <a:prstDash val="solid"/>
                    </a:lnT>
                  </a:tcPr>
                </a:tc>
                <a:tc hMerge="1">
                  <a:txBody>
                    <a:bodyPr/>
                    <a:lstStyle/>
                    <a:p>
                      <a:endParaRPr/>
                    </a:p>
                  </a:txBody>
                  <a:tcPr marL="0" marR="0" marT="0" marB="0"/>
                </a:tc>
              </a:tr>
              <a:tr h="579882">
                <a:tc rowSpan="2" gridSpan="2">
                  <a:txBody>
                    <a:bodyPr/>
                    <a:lstStyle/>
                    <a:p>
                      <a:pPr marL="20955">
                        <a:lnSpc>
                          <a:spcPct val="100000"/>
                        </a:lnSpc>
                        <a:spcBef>
                          <a:spcPts val="305"/>
                        </a:spcBef>
                      </a:pPr>
                      <a:r>
                        <a:rPr sz="1800" u="heavy" dirty="0">
                          <a:uFill>
                            <a:solidFill>
                              <a:srgbClr val="000000"/>
                            </a:solidFill>
                          </a:uFill>
                          <a:latin typeface="Calibri"/>
                          <a:cs typeface="Calibri"/>
                        </a:rPr>
                        <a:t> </a:t>
                      </a:r>
                      <a:r>
                        <a:rPr sz="1800" u="heavy" spc="-45" dirty="0">
                          <a:uFill>
                            <a:solidFill>
                              <a:srgbClr val="000000"/>
                            </a:solidFill>
                          </a:uFill>
                          <a:latin typeface="Calibri"/>
                          <a:cs typeface="Calibri"/>
                        </a:rPr>
                        <a:t> </a:t>
                      </a:r>
                      <a:r>
                        <a:rPr sz="1800" u="heavy" spc="-5" dirty="0">
                          <a:uFill>
                            <a:solidFill>
                              <a:srgbClr val="000000"/>
                            </a:solidFill>
                          </a:uFill>
                          <a:latin typeface="Calibri"/>
                          <a:cs typeface="Calibri"/>
                        </a:rPr>
                        <a:t>in</a:t>
                      </a:r>
                      <a:r>
                        <a:rPr sz="1800" u="heavy" spc="-30" dirty="0">
                          <a:uFill>
                            <a:solidFill>
                              <a:srgbClr val="000000"/>
                            </a:solidFill>
                          </a:uFill>
                          <a:latin typeface="Calibri"/>
                          <a:cs typeface="Calibri"/>
                        </a:rPr>
                        <a:t> </a:t>
                      </a:r>
                      <a:r>
                        <a:rPr sz="1800" u="heavy" dirty="0">
                          <a:uFill>
                            <a:solidFill>
                              <a:srgbClr val="000000"/>
                            </a:solidFill>
                          </a:uFill>
                          <a:latin typeface="Calibri"/>
                          <a:cs typeface="Calibri"/>
                        </a:rPr>
                        <a:t>2</a:t>
                      </a:r>
                      <a:r>
                        <a:rPr sz="1800" u="heavy" spc="-50" dirty="0">
                          <a:uFill>
                            <a:solidFill>
                              <a:srgbClr val="000000"/>
                            </a:solidFill>
                          </a:uFill>
                          <a:latin typeface="Calibri"/>
                          <a:cs typeface="Calibri"/>
                        </a:rPr>
                        <a:t> </a:t>
                      </a:r>
                      <a:endParaRPr sz="1800">
                        <a:latin typeface="Calibri"/>
                        <a:cs typeface="Calibri"/>
                      </a:endParaRPr>
                    </a:p>
                  </a:txBody>
                  <a:tcPr marL="0" marR="0" marT="38735" marB="0">
                    <a:lnL w="19050">
                      <a:solidFill>
                        <a:srgbClr val="000000"/>
                      </a:solidFill>
                      <a:prstDash val="solid"/>
                    </a:lnL>
                    <a:lnR w="19050">
                      <a:solidFill>
                        <a:srgbClr val="000000"/>
                      </a:solidFill>
                      <a:prstDash val="solid"/>
                    </a:lnR>
                    <a:lnB w="19050">
                      <a:solidFill>
                        <a:srgbClr val="000000"/>
                      </a:solidFill>
                      <a:prstDash val="solid"/>
                    </a:lnB>
                  </a:tcPr>
                </a:tc>
                <a:tc rowSpan="2" hMerge="1">
                  <a:txBody>
                    <a:bodyPr/>
                    <a:lstStyle/>
                    <a:p>
                      <a:endParaRPr/>
                    </a:p>
                  </a:txBody>
                  <a:tcPr marL="0" marR="0" marT="0" marB="0"/>
                </a:tc>
                <a:tc>
                  <a:txBody>
                    <a:bodyPr/>
                    <a:lstStyle/>
                    <a:p>
                      <a:pPr marR="38100" algn="ctr">
                        <a:lnSpc>
                          <a:spcPct val="100000"/>
                        </a:lnSpc>
                        <a:spcBef>
                          <a:spcPts val="105"/>
                        </a:spcBef>
                      </a:pPr>
                      <a:r>
                        <a:rPr sz="1800" spc="-5" dirty="0">
                          <a:latin typeface="Calibri"/>
                          <a:cs typeface="Calibri"/>
                        </a:rPr>
                        <a:t>out</a:t>
                      </a:r>
                      <a:r>
                        <a:rPr sz="1800" spc="-30" dirty="0">
                          <a:latin typeface="Calibri"/>
                          <a:cs typeface="Calibri"/>
                        </a:rPr>
                        <a:t> </a:t>
                      </a:r>
                      <a:r>
                        <a:rPr sz="1800" dirty="0">
                          <a:latin typeface="Calibri"/>
                          <a:cs typeface="Calibri"/>
                        </a:rPr>
                        <a:t>3</a:t>
                      </a:r>
                      <a:endParaRPr sz="1800">
                        <a:latin typeface="Calibri"/>
                        <a:cs typeface="Calibri"/>
                      </a:endParaRPr>
                    </a:p>
                    <a:p>
                      <a:pPr marR="37465" algn="ctr">
                        <a:lnSpc>
                          <a:spcPct val="100000"/>
                        </a:lnSpc>
                      </a:pPr>
                      <a:r>
                        <a:rPr sz="1800" spc="30" dirty="0">
                          <a:latin typeface="Calibri"/>
                          <a:cs typeface="Calibri"/>
                        </a:rPr>
                        <a:t>฿0.1</a:t>
                      </a:r>
                      <a:r>
                        <a:rPr sz="1800" spc="-30" dirty="0">
                          <a:latin typeface="Calibri"/>
                          <a:cs typeface="Calibri"/>
                        </a:rPr>
                        <a:t> </a:t>
                      </a:r>
                      <a:r>
                        <a:rPr sz="1800" dirty="0">
                          <a:latin typeface="Calibri"/>
                          <a:cs typeface="Calibri"/>
                        </a:rPr>
                        <a:t>-&gt;</a:t>
                      </a:r>
                      <a:r>
                        <a:rPr sz="1800" spc="-15" dirty="0">
                          <a:latin typeface="Calibri"/>
                          <a:cs typeface="Calibri"/>
                        </a:rPr>
                        <a:t> </a:t>
                      </a:r>
                      <a:r>
                        <a:rPr sz="1800" dirty="0">
                          <a:latin typeface="Calibri"/>
                          <a:cs typeface="Calibri"/>
                        </a:rPr>
                        <a:t>_</a:t>
                      </a:r>
                      <a:endParaRPr sz="1800">
                        <a:latin typeface="Calibri"/>
                        <a:cs typeface="Calibri"/>
                      </a:endParaRPr>
                    </a:p>
                  </a:txBody>
                  <a:tcPr marL="0" marR="0" marT="1333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r>
              <a:tr h="57912">
                <a:tc gridSpan="2" vMerge="1">
                  <a:txBody>
                    <a:bodyPr/>
                    <a:lstStyle/>
                    <a:p>
                      <a:endParaRPr/>
                    </a:p>
                  </a:txBody>
                  <a:tcPr marL="0" marR="0" marT="38735" marB="0">
                    <a:lnL w="19050">
                      <a:solidFill>
                        <a:srgbClr val="000000"/>
                      </a:solidFill>
                      <a:prstDash val="solid"/>
                    </a:lnL>
                    <a:lnR w="19050">
                      <a:solidFill>
                        <a:srgbClr val="000000"/>
                      </a:solidFill>
                      <a:prstDash val="solid"/>
                    </a:lnR>
                    <a:lnB w="19050">
                      <a:solidFill>
                        <a:srgbClr val="000000"/>
                      </a:solidFill>
                      <a:prstDash val="solid"/>
                    </a:lnB>
                  </a:tcPr>
                </a:tc>
                <a:tc hMerge="1" vMerge="1">
                  <a:txBody>
                    <a:bodyPr/>
                    <a:lstStyle/>
                    <a:p>
                      <a:endParaRPr/>
                    </a:p>
                  </a:txBody>
                  <a:tcPr marL="0" marR="0" marT="0" marB="0"/>
                </a:tc>
                <a:tc>
                  <a:txBody>
                    <a:bodyPr/>
                    <a:lstStyle/>
                    <a:p>
                      <a:pPr>
                        <a:lnSpc>
                          <a:spcPct val="100000"/>
                        </a:lnSpc>
                      </a:pPr>
                      <a:endParaRPr sz="200">
                        <a:latin typeface="Times New Roman"/>
                        <a:cs typeface="Times New Roman"/>
                      </a:endParaRPr>
                    </a:p>
                  </a:txBody>
                  <a:tcPr marL="0" marR="0" marT="0" marB="0">
                    <a:lnR w="19050">
                      <a:solidFill>
                        <a:srgbClr val="000000"/>
                      </a:solidFill>
                      <a:prstDash val="solid"/>
                    </a:lnR>
                    <a:lnT w="19050">
                      <a:solidFill>
                        <a:srgbClr val="000000"/>
                      </a:solidFill>
                      <a:prstDash val="solid"/>
                    </a:lnT>
                    <a:lnB w="19050">
                      <a:solidFill>
                        <a:srgbClr val="000000"/>
                      </a:solidFill>
                      <a:prstDash val="solid"/>
                    </a:lnB>
                  </a:tcPr>
                </a:tc>
              </a:tr>
            </a:tbl>
          </a:graphicData>
        </a:graphic>
      </p:graphicFrame>
      <p:sp>
        <p:nvSpPr>
          <p:cNvPr id="16" name="object 16"/>
          <p:cNvSpPr/>
          <p:nvPr/>
        </p:nvSpPr>
        <p:spPr>
          <a:xfrm>
            <a:off x="5783580" y="4772786"/>
            <a:ext cx="421005" cy="76200"/>
          </a:xfrm>
          <a:custGeom>
            <a:avLst/>
            <a:gdLst/>
            <a:ahLst/>
            <a:cxnLst/>
            <a:rect l="l" t="t" r="r" b="b"/>
            <a:pathLst>
              <a:path w="421004" h="76200">
                <a:moveTo>
                  <a:pt x="345059" y="0"/>
                </a:moveTo>
                <a:lnTo>
                  <a:pt x="344795" y="31655"/>
                </a:lnTo>
                <a:lnTo>
                  <a:pt x="357505" y="31750"/>
                </a:lnTo>
                <a:lnTo>
                  <a:pt x="357378" y="44450"/>
                </a:lnTo>
                <a:lnTo>
                  <a:pt x="344688" y="44450"/>
                </a:lnTo>
                <a:lnTo>
                  <a:pt x="344424" y="76200"/>
                </a:lnTo>
                <a:lnTo>
                  <a:pt x="408996" y="44450"/>
                </a:lnTo>
                <a:lnTo>
                  <a:pt x="357378" y="44450"/>
                </a:lnTo>
                <a:lnTo>
                  <a:pt x="409189" y="44355"/>
                </a:lnTo>
                <a:lnTo>
                  <a:pt x="420878" y="38607"/>
                </a:lnTo>
                <a:lnTo>
                  <a:pt x="345059" y="0"/>
                </a:lnTo>
                <a:close/>
              </a:path>
              <a:path w="421004" h="76200">
                <a:moveTo>
                  <a:pt x="344795" y="31655"/>
                </a:moveTo>
                <a:lnTo>
                  <a:pt x="344689" y="44355"/>
                </a:lnTo>
                <a:lnTo>
                  <a:pt x="357378" y="44450"/>
                </a:lnTo>
                <a:lnTo>
                  <a:pt x="357505" y="31750"/>
                </a:lnTo>
                <a:lnTo>
                  <a:pt x="344795" y="31655"/>
                </a:lnTo>
                <a:close/>
              </a:path>
              <a:path w="421004" h="76200">
                <a:moveTo>
                  <a:pt x="0" y="29082"/>
                </a:moveTo>
                <a:lnTo>
                  <a:pt x="0" y="41782"/>
                </a:lnTo>
                <a:lnTo>
                  <a:pt x="344689" y="44355"/>
                </a:lnTo>
                <a:lnTo>
                  <a:pt x="344795" y="31655"/>
                </a:lnTo>
                <a:lnTo>
                  <a:pt x="0" y="29082"/>
                </a:lnTo>
                <a:close/>
              </a:path>
            </a:pathLst>
          </a:custGeom>
          <a:solidFill>
            <a:srgbClr val="000000"/>
          </a:solidFill>
        </p:spPr>
        <p:txBody>
          <a:bodyPr wrap="square" lIns="0" tIns="0" rIns="0" bIns="0" rtlCol="0"/>
          <a:lstStyle/>
          <a:p>
            <a:endParaRPr/>
          </a:p>
        </p:txBody>
      </p:sp>
      <p:sp>
        <p:nvSpPr>
          <p:cNvPr id="17" name="object 17"/>
          <p:cNvSpPr/>
          <p:nvPr/>
        </p:nvSpPr>
        <p:spPr>
          <a:xfrm>
            <a:off x="6370321" y="3842003"/>
            <a:ext cx="1442085" cy="754380"/>
          </a:xfrm>
          <a:custGeom>
            <a:avLst/>
            <a:gdLst/>
            <a:ahLst/>
            <a:cxnLst/>
            <a:rect l="l" t="t" r="r" b="b"/>
            <a:pathLst>
              <a:path w="1442085" h="754379">
                <a:moveTo>
                  <a:pt x="1441703" y="0"/>
                </a:moveTo>
                <a:lnTo>
                  <a:pt x="0" y="0"/>
                </a:lnTo>
                <a:lnTo>
                  <a:pt x="0" y="754380"/>
                </a:lnTo>
                <a:lnTo>
                  <a:pt x="1441703" y="754380"/>
                </a:lnTo>
                <a:lnTo>
                  <a:pt x="1441703" y="0"/>
                </a:lnTo>
                <a:close/>
              </a:path>
            </a:pathLst>
          </a:custGeom>
          <a:solidFill>
            <a:srgbClr val="FFFFFF"/>
          </a:solidFill>
        </p:spPr>
        <p:txBody>
          <a:bodyPr wrap="square" lIns="0" tIns="0" rIns="0" bIns="0" rtlCol="0"/>
          <a:lstStyle/>
          <a:p>
            <a:endParaRPr/>
          </a:p>
        </p:txBody>
      </p:sp>
      <p:sp>
        <p:nvSpPr>
          <p:cNvPr id="18" name="object 18"/>
          <p:cNvSpPr txBox="1"/>
          <p:nvPr/>
        </p:nvSpPr>
        <p:spPr>
          <a:xfrm>
            <a:off x="1686865" y="6547586"/>
            <a:ext cx="2336165" cy="205184"/>
          </a:xfrm>
          <a:prstGeom prst="rect">
            <a:avLst/>
          </a:prstGeom>
        </p:spPr>
        <p:txBody>
          <a:bodyPr vert="horz" wrap="square" lIns="0" tIns="0" rIns="0" bIns="0" rtlCol="0">
            <a:spAutoFit/>
          </a:bodyPr>
          <a:lstStyle/>
          <a:p>
            <a:pPr marL="12700">
              <a:lnSpc>
                <a:spcPts val="1614"/>
              </a:lnSpc>
            </a:pPr>
            <a:r>
              <a:rPr sz="1600" spc="-5" dirty="0">
                <a:solidFill>
                  <a:srgbClr val="FFFFFF"/>
                </a:solidFill>
                <a:latin typeface="Calibri"/>
                <a:cs typeface="Calibri"/>
              </a:rPr>
              <a:t>2.3</a:t>
            </a:r>
            <a:r>
              <a:rPr sz="1600" spc="-25" dirty="0">
                <a:solidFill>
                  <a:srgbClr val="FFFFFF"/>
                </a:solidFill>
                <a:latin typeface="Calibri"/>
                <a:cs typeface="Calibri"/>
              </a:rPr>
              <a:t> </a:t>
            </a:r>
            <a:r>
              <a:rPr sz="1600" spc="-10" dirty="0">
                <a:solidFill>
                  <a:srgbClr val="FFFFFF"/>
                </a:solidFill>
                <a:latin typeface="Calibri"/>
                <a:cs typeface="Calibri"/>
              </a:rPr>
              <a:t>BITCOIN</a:t>
            </a:r>
            <a:r>
              <a:rPr sz="1600" spc="-20" dirty="0">
                <a:solidFill>
                  <a:srgbClr val="FFFFFF"/>
                </a:solidFill>
                <a:latin typeface="Calibri"/>
                <a:cs typeface="Calibri"/>
              </a:rPr>
              <a:t> </a:t>
            </a:r>
            <a:r>
              <a:rPr sz="1600" spc="-10" dirty="0">
                <a:solidFill>
                  <a:srgbClr val="FFFFFF"/>
                </a:solidFill>
                <a:latin typeface="Calibri"/>
                <a:cs typeface="Calibri"/>
              </a:rPr>
              <a:t>TRANSACTIONS</a:t>
            </a:r>
            <a:endParaRPr sz="1600">
              <a:latin typeface="Calibri"/>
              <a:cs typeface="Calibri"/>
            </a:endParaRPr>
          </a:p>
        </p:txBody>
      </p:sp>
      <p:sp>
        <p:nvSpPr>
          <p:cNvPr id="19" name="object 19"/>
          <p:cNvSpPr txBox="1"/>
          <p:nvPr/>
        </p:nvSpPr>
        <p:spPr>
          <a:xfrm>
            <a:off x="4451986" y="6547586"/>
            <a:ext cx="3289935" cy="205184"/>
          </a:xfrm>
          <a:prstGeom prst="rect">
            <a:avLst/>
          </a:prstGeom>
        </p:spPr>
        <p:txBody>
          <a:bodyPr vert="horz" wrap="square" lIns="0" tIns="0" rIns="0" bIns="0" rtlCol="0">
            <a:spAutoFit/>
          </a:bodyPr>
          <a:lstStyle/>
          <a:p>
            <a:pPr marL="12700">
              <a:lnSpc>
                <a:spcPts val="1614"/>
              </a:lnSpc>
            </a:pPr>
            <a:r>
              <a:rPr sz="1600" spc="-10" dirty="0">
                <a:solidFill>
                  <a:srgbClr val="FFFFFF"/>
                </a:solidFill>
                <a:latin typeface="Calibri"/>
                <a:cs typeface="Calibri"/>
              </a:rPr>
              <a:t>ZHANG,</a:t>
            </a:r>
            <a:r>
              <a:rPr sz="1600" spc="15" dirty="0">
                <a:solidFill>
                  <a:srgbClr val="FFFFFF"/>
                </a:solidFill>
                <a:latin typeface="Calibri"/>
                <a:cs typeface="Calibri"/>
              </a:rPr>
              <a:t> </a:t>
            </a:r>
            <a:r>
              <a:rPr sz="1600" spc="-10" dirty="0">
                <a:solidFill>
                  <a:srgbClr val="FFFFFF"/>
                </a:solidFill>
                <a:latin typeface="Calibri"/>
                <a:cs typeface="Calibri"/>
              </a:rPr>
              <a:t>VITENBERG,</a:t>
            </a:r>
            <a:r>
              <a:rPr sz="1600" spc="40" dirty="0">
                <a:solidFill>
                  <a:srgbClr val="FFFFFF"/>
                </a:solidFill>
                <a:latin typeface="Calibri"/>
                <a:cs typeface="Calibri"/>
              </a:rPr>
              <a:t> </a:t>
            </a:r>
            <a:r>
              <a:rPr sz="1600" spc="-15" dirty="0">
                <a:solidFill>
                  <a:srgbClr val="FFFFFF"/>
                </a:solidFill>
                <a:latin typeface="Calibri"/>
                <a:cs typeface="Calibri"/>
              </a:rPr>
              <a:t>JACOBSEN</a:t>
            </a:r>
            <a:r>
              <a:rPr sz="1600" spc="45" dirty="0">
                <a:solidFill>
                  <a:srgbClr val="FFFFFF"/>
                </a:solidFill>
                <a:latin typeface="Calibri"/>
                <a:cs typeface="Calibri"/>
              </a:rPr>
              <a:t> </a:t>
            </a:r>
            <a:r>
              <a:rPr sz="1600" spc="-5" dirty="0">
                <a:solidFill>
                  <a:srgbClr val="FFFFFF"/>
                </a:solidFill>
                <a:latin typeface="Calibri"/>
                <a:cs typeface="Calibri"/>
              </a:rPr>
              <a:t>©</a:t>
            </a:r>
            <a:r>
              <a:rPr sz="1600" spc="5" dirty="0">
                <a:solidFill>
                  <a:srgbClr val="FFFFFF"/>
                </a:solidFill>
                <a:latin typeface="Calibri"/>
                <a:cs typeface="Calibri"/>
              </a:rPr>
              <a:t> </a:t>
            </a:r>
            <a:r>
              <a:rPr sz="1600" spc="-10" dirty="0">
                <a:solidFill>
                  <a:srgbClr val="FFFFFF"/>
                </a:solidFill>
                <a:latin typeface="Calibri"/>
                <a:cs typeface="Calibri"/>
              </a:rPr>
              <a:t>2018</a:t>
            </a:r>
            <a:endParaRPr sz="1600">
              <a:latin typeface="Calibri"/>
              <a:cs typeface="Calibri"/>
            </a:endParaRPr>
          </a:p>
        </p:txBody>
      </p:sp>
      <p:sp>
        <p:nvSpPr>
          <p:cNvPr id="20" name="object 20"/>
          <p:cNvSpPr txBox="1"/>
          <p:nvPr/>
        </p:nvSpPr>
        <p:spPr>
          <a:xfrm>
            <a:off x="9625330" y="6547586"/>
            <a:ext cx="229870" cy="205184"/>
          </a:xfrm>
          <a:prstGeom prst="rect">
            <a:avLst/>
          </a:prstGeom>
        </p:spPr>
        <p:txBody>
          <a:bodyPr vert="horz" wrap="square" lIns="0" tIns="0" rIns="0" bIns="0" rtlCol="0">
            <a:spAutoFit/>
          </a:bodyPr>
          <a:lstStyle/>
          <a:p>
            <a:pPr marL="12700">
              <a:lnSpc>
                <a:spcPts val="1614"/>
              </a:lnSpc>
            </a:pPr>
            <a:r>
              <a:rPr sz="1600" spc="-10" dirty="0">
                <a:solidFill>
                  <a:srgbClr val="FFFFFF"/>
                </a:solidFill>
                <a:latin typeface="Calibri"/>
                <a:cs typeface="Calibri"/>
              </a:rPr>
              <a:t>27</a:t>
            </a:r>
            <a:endParaRPr sz="1600">
              <a:latin typeface="Calibri"/>
              <a:cs typeface="Calibri"/>
            </a:endParaRPr>
          </a:p>
        </p:txBody>
      </p:sp>
    </p:spTree>
    <p:extLst>
      <p:ext uri="{BB962C8B-B14F-4D97-AF65-F5344CB8AC3E}">
        <p14:creationId xmlns:p14="http://schemas.microsoft.com/office/powerpoint/2010/main" val="4381730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6004" y="227204"/>
            <a:ext cx="4254500" cy="566181"/>
          </a:xfrm>
          <a:prstGeom prst="rect">
            <a:avLst/>
          </a:prstGeom>
        </p:spPr>
        <p:txBody>
          <a:bodyPr vert="horz" wrap="square" lIns="0" tIns="12065" rIns="0" bIns="0" rtlCol="0" anchor="t">
            <a:spAutoFit/>
          </a:bodyPr>
          <a:lstStyle/>
          <a:p>
            <a:pPr marL="12700">
              <a:spcBef>
                <a:spcPts val="95"/>
              </a:spcBef>
            </a:pPr>
            <a:r>
              <a:rPr spc="-60" dirty="0"/>
              <a:t>Bitcoin</a:t>
            </a:r>
            <a:r>
              <a:rPr spc="-185" dirty="0"/>
              <a:t> </a:t>
            </a:r>
            <a:r>
              <a:rPr spc="-80" dirty="0"/>
              <a:t>Transactions</a:t>
            </a:r>
          </a:p>
        </p:txBody>
      </p:sp>
      <p:sp>
        <p:nvSpPr>
          <p:cNvPr id="3" name="object 3"/>
          <p:cNvSpPr txBox="1"/>
          <p:nvPr/>
        </p:nvSpPr>
        <p:spPr>
          <a:xfrm>
            <a:off x="1598676" y="1351788"/>
            <a:ext cx="2359660" cy="862416"/>
          </a:xfrm>
          <a:prstGeom prst="rect">
            <a:avLst/>
          </a:prstGeom>
          <a:ln w="9144">
            <a:solidFill>
              <a:srgbClr val="000000"/>
            </a:solidFill>
          </a:ln>
        </p:spPr>
        <p:txBody>
          <a:bodyPr vert="horz" wrap="square" lIns="0" tIns="31115" rIns="0" bIns="0" rtlCol="0">
            <a:spAutoFit/>
          </a:bodyPr>
          <a:lstStyle/>
          <a:p>
            <a:pPr marL="91440" marR="113030">
              <a:spcBef>
                <a:spcPts val="245"/>
              </a:spcBef>
            </a:pPr>
            <a:r>
              <a:rPr spc="-10" dirty="0">
                <a:latin typeface="Calibri"/>
                <a:cs typeface="Calibri"/>
              </a:rPr>
              <a:t>Each </a:t>
            </a:r>
            <a:r>
              <a:rPr spc="-5" dirty="0">
                <a:latin typeface="Calibri"/>
                <a:cs typeface="Calibri"/>
              </a:rPr>
              <a:t>user possesses </a:t>
            </a:r>
            <a:r>
              <a:rPr dirty="0">
                <a:latin typeface="Calibri"/>
                <a:cs typeface="Calibri"/>
              </a:rPr>
              <a:t>a </a:t>
            </a:r>
            <a:r>
              <a:rPr spc="5" dirty="0">
                <a:latin typeface="Calibri"/>
                <a:cs typeface="Calibri"/>
              </a:rPr>
              <a:t> </a:t>
            </a:r>
            <a:r>
              <a:rPr spc="-10" dirty="0">
                <a:latin typeface="Calibri"/>
                <a:cs typeface="Calibri"/>
              </a:rPr>
              <a:t>wallet</a:t>
            </a:r>
            <a:r>
              <a:rPr dirty="0">
                <a:latin typeface="Calibri"/>
                <a:cs typeface="Calibri"/>
              </a:rPr>
              <a:t> </a:t>
            </a:r>
            <a:r>
              <a:rPr spc="-5" dirty="0">
                <a:latin typeface="Calibri"/>
                <a:cs typeface="Calibri"/>
              </a:rPr>
              <a:t>identified</a:t>
            </a:r>
            <a:r>
              <a:rPr spc="5" dirty="0">
                <a:latin typeface="Calibri"/>
                <a:cs typeface="Calibri"/>
              </a:rPr>
              <a:t> </a:t>
            </a:r>
            <a:r>
              <a:rPr spc="-5" dirty="0">
                <a:latin typeface="Calibri"/>
                <a:cs typeface="Calibri"/>
              </a:rPr>
              <a:t>by </a:t>
            </a:r>
            <a:r>
              <a:rPr dirty="0">
                <a:latin typeface="Calibri"/>
                <a:cs typeface="Calibri"/>
              </a:rPr>
              <a:t> </a:t>
            </a:r>
            <a:r>
              <a:rPr i="1" spc="-10" dirty="0">
                <a:latin typeface="Calibri"/>
                <a:cs typeface="Calibri"/>
              </a:rPr>
              <a:t>public/private</a:t>
            </a:r>
            <a:r>
              <a:rPr i="1" spc="20" dirty="0">
                <a:latin typeface="Calibri"/>
                <a:cs typeface="Calibri"/>
              </a:rPr>
              <a:t> </a:t>
            </a:r>
            <a:r>
              <a:rPr i="1" spc="-25" dirty="0">
                <a:latin typeface="Calibri"/>
                <a:cs typeface="Calibri"/>
              </a:rPr>
              <a:t>key </a:t>
            </a:r>
            <a:r>
              <a:rPr spc="-15" dirty="0">
                <a:latin typeface="Calibri"/>
                <a:cs typeface="Calibri"/>
              </a:rPr>
              <a:t>pairs</a:t>
            </a:r>
            <a:endParaRPr>
              <a:latin typeface="Calibri"/>
              <a:cs typeface="Calibri"/>
            </a:endParaRPr>
          </a:p>
        </p:txBody>
      </p:sp>
      <p:sp>
        <p:nvSpPr>
          <p:cNvPr id="4" name="object 4"/>
          <p:cNvSpPr/>
          <p:nvPr/>
        </p:nvSpPr>
        <p:spPr>
          <a:xfrm>
            <a:off x="4171188" y="1345692"/>
            <a:ext cx="1676400" cy="2002789"/>
          </a:xfrm>
          <a:custGeom>
            <a:avLst/>
            <a:gdLst/>
            <a:ahLst/>
            <a:cxnLst/>
            <a:rect l="l" t="t" r="r" b="b"/>
            <a:pathLst>
              <a:path w="1676400" h="2002789">
                <a:moveTo>
                  <a:pt x="0" y="2002536"/>
                </a:moveTo>
                <a:lnTo>
                  <a:pt x="1676400" y="2002536"/>
                </a:lnTo>
                <a:lnTo>
                  <a:pt x="1676400" y="0"/>
                </a:lnTo>
                <a:lnTo>
                  <a:pt x="0" y="0"/>
                </a:lnTo>
                <a:lnTo>
                  <a:pt x="0" y="2002536"/>
                </a:lnTo>
                <a:close/>
              </a:path>
            </a:pathLst>
          </a:custGeom>
          <a:ln w="15240">
            <a:solidFill>
              <a:srgbClr val="000000"/>
            </a:solidFill>
          </a:ln>
        </p:spPr>
        <p:txBody>
          <a:bodyPr wrap="square" lIns="0" tIns="0" rIns="0" bIns="0" rtlCol="0"/>
          <a:lstStyle/>
          <a:p>
            <a:endParaRPr/>
          </a:p>
        </p:txBody>
      </p:sp>
      <p:sp>
        <p:nvSpPr>
          <p:cNvPr id="5" name="object 5"/>
          <p:cNvSpPr txBox="1"/>
          <p:nvPr/>
        </p:nvSpPr>
        <p:spPr>
          <a:xfrm>
            <a:off x="4372101" y="1496391"/>
            <a:ext cx="1276350" cy="300355"/>
          </a:xfrm>
          <a:prstGeom prst="rect">
            <a:avLst/>
          </a:prstGeom>
        </p:spPr>
        <p:txBody>
          <a:bodyPr vert="horz" wrap="square" lIns="0" tIns="12700" rIns="0" bIns="0" rtlCol="0">
            <a:spAutoFit/>
          </a:bodyPr>
          <a:lstStyle/>
          <a:p>
            <a:pPr marL="12700">
              <a:spcBef>
                <a:spcPts val="100"/>
              </a:spcBef>
            </a:pPr>
            <a:r>
              <a:rPr spc="-20" dirty="0">
                <a:latin typeface="Calibri"/>
                <a:cs typeface="Calibri"/>
              </a:rPr>
              <a:t>Transaction</a:t>
            </a:r>
            <a:r>
              <a:rPr spc="-50" dirty="0">
                <a:latin typeface="Calibri"/>
                <a:cs typeface="Calibri"/>
              </a:rPr>
              <a:t> </a:t>
            </a:r>
            <a:r>
              <a:rPr dirty="0">
                <a:latin typeface="Calibri"/>
                <a:cs typeface="Calibri"/>
              </a:rPr>
              <a:t>A</a:t>
            </a:r>
            <a:endParaRPr>
              <a:latin typeface="Calibri"/>
              <a:cs typeface="Calibri"/>
            </a:endParaRPr>
          </a:p>
        </p:txBody>
      </p:sp>
      <p:sp>
        <p:nvSpPr>
          <p:cNvPr id="6" name="object 6"/>
          <p:cNvSpPr txBox="1"/>
          <p:nvPr/>
        </p:nvSpPr>
        <p:spPr>
          <a:xfrm>
            <a:off x="4323588" y="1991868"/>
            <a:ext cx="370840" cy="247015"/>
          </a:xfrm>
          <a:prstGeom prst="rect">
            <a:avLst/>
          </a:prstGeom>
          <a:ln w="15239">
            <a:solidFill>
              <a:srgbClr val="000000"/>
            </a:solidFill>
          </a:ln>
        </p:spPr>
        <p:txBody>
          <a:bodyPr vert="horz" wrap="square" lIns="0" tIns="0" rIns="0" bIns="0" rtlCol="0">
            <a:spAutoFit/>
          </a:bodyPr>
          <a:lstStyle/>
          <a:p>
            <a:pPr marL="99060">
              <a:lnSpc>
                <a:spcPts val="1935"/>
              </a:lnSpc>
            </a:pPr>
            <a:r>
              <a:rPr spc="-10" dirty="0">
                <a:latin typeface="Calibri"/>
                <a:cs typeface="Calibri"/>
              </a:rPr>
              <a:t>in</a:t>
            </a:r>
            <a:endParaRPr>
              <a:latin typeface="Calibri"/>
              <a:cs typeface="Calibri"/>
            </a:endParaRPr>
          </a:p>
        </p:txBody>
      </p:sp>
      <p:sp>
        <p:nvSpPr>
          <p:cNvPr id="7" name="object 7"/>
          <p:cNvSpPr txBox="1"/>
          <p:nvPr/>
        </p:nvSpPr>
        <p:spPr>
          <a:xfrm>
            <a:off x="4908804" y="1991868"/>
            <a:ext cx="802005" cy="309699"/>
          </a:xfrm>
          <a:prstGeom prst="rect">
            <a:avLst/>
          </a:prstGeom>
          <a:ln w="15240">
            <a:solidFill>
              <a:srgbClr val="000000"/>
            </a:solidFill>
          </a:ln>
        </p:spPr>
        <p:txBody>
          <a:bodyPr vert="horz" wrap="square" lIns="0" tIns="32384" rIns="0" bIns="0" rtlCol="0">
            <a:spAutoFit/>
          </a:bodyPr>
          <a:lstStyle/>
          <a:p>
            <a:pPr marL="158115">
              <a:spcBef>
                <a:spcPts val="254"/>
              </a:spcBef>
            </a:pPr>
            <a:r>
              <a:rPr spc="-5" dirty="0">
                <a:latin typeface="Calibri"/>
                <a:cs typeface="Calibri"/>
              </a:rPr>
              <a:t>out</a:t>
            </a:r>
            <a:r>
              <a:rPr spc="-30" dirty="0">
                <a:latin typeface="Calibri"/>
                <a:cs typeface="Calibri"/>
              </a:rPr>
              <a:t> </a:t>
            </a:r>
            <a:r>
              <a:rPr dirty="0">
                <a:latin typeface="Calibri"/>
                <a:cs typeface="Calibri"/>
              </a:rPr>
              <a:t>1</a:t>
            </a:r>
            <a:endParaRPr>
              <a:latin typeface="Calibri"/>
              <a:cs typeface="Calibri"/>
            </a:endParaRPr>
          </a:p>
        </p:txBody>
      </p:sp>
      <p:sp>
        <p:nvSpPr>
          <p:cNvPr id="8" name="object 8"/>
          <p:cNvSpPr txBox="1"/>
          <p:nvPr/>
        </p:nvSpPr>
        <p:spPr>
          <a:xfrm>
            <a:off x="4527804" y="2514601"/>
            <a:ext cx="1256030" cy="643125"/>
          </a:xfrm>
          <a:prstGeom prst="rect">
            <a:avLst/>
          </a:prstGeom>
          <a:ln w="15240">
            <a:solidFill>
              <a:srgbClr val="000000"/>
            </a:solidFill>
          </a:ln>
        </p:spPr>
        <p:txBody>
          <a:bodyPr vert="horz" wrap="square" lIns="0" tIns="88265" rIns="0" bIns="0" rtlCol="0">
            <a:spAutoFit/>
          </a:bodyPr>
          <a:lstStyle/>
          <a:p>
            <a:pPr algn="ctr">
              <a:spcBef>
                <a:spcPts val="695"/>
              </a:spcBef>
            </a:pPr>
            <a:r>
              <a:rPr spc="-5" dirty="0">
                <a:latin typeface="Calibri"/>
                <a:cs typeface="Calibri"/>
              </a:rPr>
              <a:t>out</a:t>
            </a:r>
            <a:r>
              <a:rPr spc="-30" dirty="0">
                <a:latin typeface="Calibri"/>
                <a:cs typeface="Calibri"/>
              </a:rPr>
              <a:t> </a:t>
            </a:r>
            <a:r>
              <a:rPr dirty="0">
                <a:latin typeface="Calibri"/>
                <a:cs typeface="Calibri"/>
              </a:rPr>
              <a:t>2</a:t>
            </a:r>
            <a:endParaRPr>
              <a:latin typeface="Calibri"/>
              <a:cs typeface="Calibri"/>
            </a:endParaRPr>
          </a:p>
          <a:p>
            <a:pPr algn="ctr">
              <a:lnSpc>
                <a:spcPct val="100000"/>
              </a:lnSpc>
            </a:pPr>
            <a:r>
              <a:rPr spc="60" dirty="0">
                <a:latin typeface="Calibri"/>
                <a:cs typeface="Calibri"/>
              </a:rPr>
              <a:t>฿1</a:t>
            </a:r>
            <a:r>
              <a:rPr spc="-15" dirty="0">
                <a:latin typeface="Calibri"/>
                <a:cs typeface="Calibri"/>
              </a:rPr>
              <a:t> </a:t>
            </a:r>
            <a:r>
              <a:rPr dirty="0">
                <a:latin typeface="Calibri"/>
                <a:cs typeface="Calibri"/>
              </a:rPr>
              <a:t>-&gt;</a:t>
            </a:r>
            <a:r>
              <a:rPr spc="-30" dirty="0">
                <a:latin typeface="Calibri"/>
                <a:cs typeface="Calibri"/>
              </a:rPr>
              <a:t> </a:t>
            </a:r>
            <a:r>
              <a:rPr spc="-5" dirty="0">
                <a:latin typeface="Calibri"/>
                <a:cs typeface="Calibri"/>
              </a:rPr>
              <a:t>Alice</a:t>
            </a:r>
            <a:endParaRPr>
              <a:latin typeface="Calibri"/>
              <a:cs typeface="Calibri"/>
            </a:endParaRPr>
          </a:p>
        </p:txBody>
      </p:sp>
      <p:grpSp>
        <p:nvGrpSpPr>
          <p:cNvPr id="9" name="object 9"/>
          <p:cNvGrpSpPr/>
          <p:nvPr/>
        </p:nvGrpSpPr>
        <p:grpSpPr>
          <a:xfrm>
            <a:off x="5783454" y="2759965"/>
            <a:ext cx="1152525" cy="285115"/>
            <a:chOff x="4259453" y="2759964"/>
            <a:chExt cx="1152525" cy="285115"/>
          </a:xfrm>
        </p:grpSpPr>
        <p:sp>
          <p:nvSpPr>
            <p:cNvPr id="10" name="object 10"/>
            <p:cNvSpPr/>
            <p:nvPr/>
          </p:nvSpPr>
          <p:spPr>
            <a:xfrm>
              <a:off x="4846320" y="2767584"/>
              <a:ext cx="558165" cy="269875"/>
            </a:xfrm>
            <a:custGeom>
              <a:avLst/>
              <a:gdLst/>
              <a:ahLst/>
              <a:cxnLst/>
              <a:rect l="l" t="t" r="r" b="b"/>
              <a:pathLst>
                <a:path w="558164" h="269875">
                  <a:moveTo>
                    <a:pt x="0" y="269748"/>
                  </a:moveTo>
                  <a:lnTo>
                    <a:pt x="557784" y="269748"/>
                  </a:lnTo>
                  <a:lnTo>
                    <a:pt x="557784" y="0"/>
                  </a:lnTo>
                  <a:lnTo>
                    <a:pt x="0" y="0"/>
                  </a:lnTo>
                  <a:lnTo>
                    <a:pt x="0" y="269748"/>
                  </a:lnTo>
                  <a:close/>
                </a:path>
              </a:pathLst>
            </a:custGeom>
            <a:ln w="15240">
              <a:solidFill>
                <a:srgbClr val="000000"/>
              </a:solidFill>
            </a:ln>
          </p:spPr>
          <p:txBody>
            <a:bodyPr wrap="square" lIns="0" tIns="0" rIns="0" bIns="0" rtlCol="0"/>
            <a:lstStyle/>
            <a:p>
              <a:endParaRPr/>
            </a:p>
          </p:txBody>
        </p:sp>
        <p:sp>
          <p:nvSpPr>
            <p:cNvPr id="11" name="object 11"/>
            <p:cNvSpPr/>
            <p:nvPr/>
          </p:nvSpPr>
          <p:spPr>
            <a:xfrm>
              <a:off x="4259453" y="2862453"/>
              <a:ext cx="588010" cy="76200"/>
            </a:xfrm>
            <a:custGeom>
              <a:avLst/>
              <a:gdLst/>
              <a:ahLst/>
              <a:cxnLst/>
              <a:rect l="l" t="t" r="r" b="b"/>
              <a:pathLst>
                <a:path w="588010" h="76200">
                  <a:moveTo>
                    <a:pt x="512445" y="0"/>
                  </a:moveTo>
                  <a:lnTo>
                    <a:pt x="511863" y="31641"/>
                  </a:lnTo>
                  <a:lnTo>
                    <a:pt x="524637" y="31876"/>
                  </a:lnTo>
                  <a:lnTo>
                    <a:pt x="524383" y="44576"/>
                  </a:lnTo>
                  <a:lnTo>
                    <a:pt x="511626" y="44576"/>
                  </a:lnTo>
                  <a:lnTo>
                    <a:pt x="511048" y="76073"/>
                  </a:lnTo>
                  <a:lnTo>
                    <a:pt x="577320" y="44576"/>
                  </a:lnTo>
                  <a:lnTo>
                    <a:pt x="524383" y="44576"/>
                  </a:lnTo>
                  <a:lnTo>
                    <a:pt x="511630" y="44342"/>
                  </a:lnTo>
                  <a:lnTo>
                    <a:pt x="577814" y="44342"/>
                  </a:lnTo>
                  <a:lnTo>
                    <a:pt x="588010" y="39497"/>
                  </a:lnTo>
                  <a:lnTo>
                    <a:pt x="512445" y="0"/>
                  </a:lnTo>
                  <a:close/>
                </a:path>
                <a:path w="588010" h="76200">
                  <a:moveTo>
                    <a:pt x="511863" y="31641"/>
                  </a:moveTo>
                  <a:lnTo>
                    <a:pt x="511630" y="44342"/>
                  </a:lnTo>
                  <a:lnTo>
                    <a:pt x="524383" y="44576"/>
                  </a:lnTo>
                  <a:lnTo>
                    <a:pt x="524637" y="31876"/>
                  </a:lnTo>
                  <a:lnTo>
                    <a:pt x="511863" y="31641"/>
                  </a:lnTo>
                  <a:close/>
                </a:path>
                <a:path w="588010" h="76200">
                  <a:moveTo>
                    <a:pt x="254" y="22225"/>
                  </a:moveTo>
                  <a:lnTo>
                    <a:pt x="0" y="34925"/>
                  </a:lnTo>
                  <a:lnTo>
                    <a:pt x="511630" y="44342"/>
                  </a:lnTo>
                  <a:lnTo>
                    <a:pt x="511863" y="31641"/>
                  </a:lnTo>
                  <a:lnTo>
                    <a:pt x="254" y="22225"/>
                  </a:lnTo>
                  <a:close/>
                </a:path>
              </a:pathLst>
            </a:custGeom>
            <a:solidFill>
              <a:srgbClr val="000000"/>
            </a:solidFill>
          </p:spPr>
          <p:txBody>
            <a:bodyPr wrap="square" lIns="0" tIns="0" rIns="0" bIns="0" rtlCol="0"/>
            <a:lstStyle/>
            <a:p>
              <a:endParaRPr/>
            </a:p>
          </p:txBody>
        </p:sp>
      </p:grpSp>
      <p:sp>
        <p:nvSpPr>
          <p:cNvPr id="12" name="object 12"/>
          <p:cNvSpPr/>
          <p:nvPr/>
        </p:nvSpPr>
        <p:spPr>
          <a:xfrm>
            <a:off x="4171188" y="3421379"/>
            <a:ext cx="1676400" cy="1836420"/>
          </a:xfrm>
          <a:custGeom>
            <a:avLst/>
            <a:gdLst/>
            <a:ahLst/>
            <a:cxnLst/>
            <a:rect l="l" t="t" r="r" b="b"/>
            <a:pathLst>
              <a:path w="1676400" h="1836420">
                <a:moveTo>
                  <a:pt x="0" y="1836420"/>
                </a:moveTo>
                <a:lnTo>
                  <a:pt x="1676400" y="1836420"/>
                </a:lnTo>
                <a:lnTo>
                  <a:pt x="1676400" y="0"/>
                </a:lnTo>
                <a:lnTo>
                  <a:pt x="0" y="0"/>
                </a:lnTo>
                <a:lnTo>
                  <a:pt x="0" y="1836420"/>
                </a:lnTo>
                <a:close/>
              </a:path>
            </a:pathLst>
          </a:custGeom>
          <a:ln w="15240">
            <a:solidFill>
              <a:srgbClr val="000000"/>
            </a:solidFill>
          </a:ln>
        </p:spPr>
        <p:txBody>
          <a:bodyPr wrap="square" lIns="0" tIns="0" rIns="0" bIns="0" rtlCol="0"/>
          <a:lstStyle/>
          <a:p>
            <a:endParaRPr/>
          </a:p>
        </p:txBody>
      </p:sp>
      <p:sp>
        <p:nvSpPr>
          <p:cNvPr id="13" name="object 13"/>
          <p:cNvSpPr txBox="1"/>
          <p:nvPr/>
        </p:nvSpPr>
        <p:spPr>
          <a:xfrm>
            <a:off x="4375151" y="3488894"/>
            <a:ext cx="1268095" cy="300355"/>
          </a:xfrm>
          <a:prstGeom prst="rect">
            <a:avLst/>
          </a:prstGeom>
        </p:spPr>
        <p:txBody>
          <a:bodyPr vert="horz" wrap="square" lIns="0" tIns="12700" rIns="0" bIns="0" rtlCol="0">
            <a:spAutoFit/>
          </a:bodyPr>
          <a:lstStyle/>
          <a:p>
            <a:pPr marL="12700">
              <a:spcBef>
                <a:spcPts val="100"/>
              </a:spcBef>
            </a:pPr>
            <a:r>
              <a:rPr spc="-20" dirty="0">
                <a:latin typeface="Calibri"/>
                <a:cs typeface="Calibri"/>
              </a:rPr>
              <a:t>Transaction</a:t>
            </a:r>
            <a:r>
              <a:rPr spc="-50" dirty="0">
                <a:latin typeface="Calibri"/>
                <a:cs typeface="Calibri"/>
              </a:rPr>
              <a:t> </a:t>
            </a:r>
            <a:r>
              <a:rPr dirty="0">
                <a:latin typeface="Calibri"/>
                <a:cs typeface="Calibri"/>
              </a:rPr>
              <a:t>B</a:t>
            </a:r>
            <a:endParaRPr>
              <a:latin typeface="Calibri"/>
              <a:cs typeface="Calibri"/>
            </a:endParaRPr>
          </a:p>
        </p:txBody>
      </p:sp>
      <p:sp>
        <p:nvSpPr>
          <p:cNvPr id="14" name="object 14"/>
          <p:cNvSpPr txBox="1"/>
          <p:nvPr/>
        </p:nvSpPr>
        <p:spPr>
          <a:xfrm>
            <a:off x="4323588" y="3915156"/>
            <a:ext cx="585470" cy="231775"/>
          </a:xfrm>
          <a:prstGeom prst="rect">
            <a:avLst/>
          </a:prstGeom>
          <a:ln w="15240">
            <a:solidFill>
              <a:srgbClr val="000000"/>
            </a:solidFill>
          </a:ln>
        </p:spPr>
        <p:txBody>
          <a:bodyPr vert="horz" wrap="square" lIns="0" tIns="0" rIns="0" bIns="0" rtlCol="0">
            <a:spAutoFit/>
          </a:bodyPr>
          <a:lstStyle/>
          <a:p>
            <a:pPr marL="121920">
              <a:lnSpc>
                <a:spcPts val="1825"/>
              </a:lnSpc>
            </a:pPr>
            <a:r>
              <a:rPr spc="-5" dirty="0">
                <a:latin typeface="Calibri"/>
                <a:cs typeface="Calibri"/>
              </a:rPr>
              <a:t>in</a:t>
            </a:r>
            <a:r>
              <a:rPr spc="-30" dirty="0">
                <a:latin typeface="Calibri"/>
                <a:cs typeface="Calibri"/>
              </a:rPr>
              <a:t> </a:t>
            </a:r>
            <a:r>
              <a:rPr dirty="0">
                <a:latin typeface="Calibri"/>
                <a:cs typeface="Calibri"/>
              </a:rPr>
              <a:t>1</a:t>
            </a:r>
            <a:endParaRPr>
              <a:latin typeface="Calibri"/>
              <a:cs typeface="Calibri"/>
            </a:endParaRPr>
          </a:p>
        </p:txBody>
      </p:sp>
      <p:sp>
        <p:nvSpPr>
          <p:cNvPr id="15" name="object 15"/>
          <p:cNvSpPr txBox="1"/>
          <p:nvPr/>
        </p:nvSpPr>
        <p:spPr>
          <a:xfrm>
            <a:off x="4527804" y="4430268"/>
            <a:ext cx="1256030" cy="643125"/>
          </a:xfrm>
          <a:prstGeom prst="rect">
            <a:avLst/>
          </a:prstGeom>
          <a:ln w="15240">
            <a:solidFill>
              <a:srgbClr val="000000"/>
            </a:solidFill>
          </a:ln>
        </p:spPr>
        <p:txBody>
          <a:bodyPr vert="horz" wrap="square" lIns="0" tIns="88265" rIns="0" bIns="0" rtlCol="0">
            <a:spAutoFit/>
          </a:bodyPr>
          <a:lstStyle/>
          <a:p>
            <a:pPr algn="ctr">
              <a:spcBef>
                <a:spcPts val="695"/>
              </a:spcBef>
            </a:pPr>
            <a:r>
              <a:rPr spc="-5" dirty="0">
                <a:latin typeface="Calibri"/>
                <a:cs typeface="Calibri"/>
              </a:rPr>
              <a:t>out</a:t>
            </a:r>
            <a:r>
              <a:rPr spc="-30" dirty="0">
                <a:latin typeface="Calibri"/>
                <a:cs typeface="Calibri"/>
              </a:rPr>
              <a:t> </a:t>
            </a:r>
            <a:r>
              <a:rPr dirty="0">
                <a:latin typeface="Calibri"/>
                <a:cs typeface="Calibri"/>
              </a:rPr>
              <a:t>1</a:t>
            </a:r>
            <a:endParaRPr>
              <a:latin typeface="Calibri"/>
              <a:cs typeface="Calibri"/>
            </a:endParaRPr>
          </a:p>
          <a:p>
            <a:pPr algn="ctr">
              <a:lnSpc>
                <a:spcPct val="100000"/>
              </a:lnSpc>
            </a:pPr>
            <a:r>
              <a:rPr spc="60" dirty="0">
                <a:latin typeface="Calibri"/>
                <a:cs typeface="Calibri"/>
              </a:rPr>
              <a:t>฿2</a:t>
            </a:r>
            <a:r>
              <a:rPr spc="-15" dirty="0">
                <a:latin typeface="Calibri"/>
                <a:cs typeface="Calibri"/>
              </a:rPr>
              <a:t> </a:t>
            </a:r>
            <a:r>
              <a:rPr dirty="0">
                <a:latin typeface="Calibri"/>
                <a:cs typeface="Calibri"/>
              </a:rPr>
              <a:t>-&gt;</a:t>
            </a:r>
            <a:r>
              <a:rPr spc="-30" dirty="0">
                <a:latin typeface="Calibri"/>
                <a:cs typeface="Calibri"/>
              </a:rPr>
              <a:t> </a:t>
            </a:r>
            <a:r>
              <a:rPr spc="-5" dirty="0">
                <a:latin typeface="Calibri"/>
                <a:cs typeface="Calibri"/>
              </a:rPr>
              <a:t>Alice</a:t>
            </a:r>
            <a:endParaRPr>
              <a:latin typeface="Calibri"/>
              <a:cs typeface="Calibri"/>
            </a:endParaRPr>
          </a:p>
        </p:txBody>
      </p:sp>
      <p:graphicFrame>
        <p:nvGraphicFramePr>
          <p:cNvPr id="16" name="object 16"/>
          <p:cNvGraphicFramePr>
            <a:graphicFrameLocks noGrp="1"/>
          </p:cNvGraphicFramePr>
          <p:nvPr/>
        </p:nvGraphicFramePr>
        <p:xfrm>
          <a:off x="6175247" y="1338072"/>
          <a:ext cx="1676400" cy="3912106"/>
        </p:xfrm>
        <a:graphic>
          <a:graphicData uri="http://schemas.openxmlformats.org/drawingml/2006/table">
            <a:tbl>
              <a:tblPr firstRow="1" bandRow="1">
                <a:tableStyleId>{2D5ABB26-0587-4C30-8999-92F81FD0307C}</a:tableStyleId>
              </a:tblPr>
              <a:tblGrid>
                <a:gridCol w="187325"/>
                <a:gridCol w="391795"/>
                <a:gridCol w="1097280"/>
              </a:tblGrid>
              <a:tr h="1749552">
                <a:tc gridSpan="3">
                  <a:txBody>
                    <a:bodyPr/>
                    <a:lstStyle/>
                    <a:p>
                      <a:pPr marL="407670" marR="211454" indent="-190500">
                        <a:lnSpc>
                          <a:spcPct val="100000"/>
                        </a:lnSpc>
                        <a:spcBef>
                          <a:spcPts val="1240"/>
                        </a:spcBef>
                      </a:pPr>
                      <a:r>
                        <a:rPr sz="1800" spc="-110" dirty="0">
                          <a:latin typeface="Calibri"/>
                          <a:cs typeface="Calibri"/>
                        </a:rPr>
                        <a:t>T</a:t>
                      </a:r>
                      <a:r>
                        <a:rPr sz="1800" spc="-40" dirty="0">
                          <a:latin typeface="Calibri"/>
                          <a:cs typeface="Calibri"/>
                        </a:rPr>
                        <a:t>r</a:t>
                      </a:r>
                      <a:r>
                        <a:rPr sz="1800" dirty="0">
                          <a:latin typeface="Calibri"/>
                          <a:cs typeface="Calibri"/>
                        </a:rPr>
                        <a:t>an</a:t>
                      </a:r>
                      <a:r>
                        <a:rPr sz="1800" spc="5" dirty="0">
                          <a:latin typeface="Calibri"/>
                          <a:cs typeface="Calibri"/>
                        </a:rPr>
                        <a:t>s</a:t>
                      </a:r>
                      <a:r>
                        <a:rPr sz="1800" dirty="0">
                          <a:latin typeface="Calibri"/>
                          <a:cs typeface="Calibri"/>
                        </a:rPr>
                        <a:t>ac</a:t>
                      </a:r>
                      <a:r>
                        <a:rPr sz="1800" spc="-10" dirty="0">
                          <a:latin typeface="Calibri"/>
                          <a:cs typeface="Calibri"/>
                        </a:rPr>
                        <a:t>t</a:t>
                      </a:r>
                      <a:r>
                        <a:rPr sz="1800" spc="-5" dirty="0">
                          <a:latin typeface="Calibri"/>
                          <a:cs typeface="Calibri"/>
                        </a:rPr>
                        <a:t>io</a:t>
                      </a:r>
                      <a:r>
                        <a:rPr sz="1800" dirty="0">
                          <a:latin typeface="Calibri"/>
                          <a:cs typeface="Calibri"/>
                        </a:rPr>
                        <a:t>n</a:t>
                      </a:r>
                      <a:r>
                        <a:rPr sz="1800" spc="-5" dirty="0">
                          <a:latin typeface="Calibri"/>
                          <a:cs typeface="Calibri"/>
                        </a:rPr>
                        <a:t> </a:t>
                      </a:r>
                      <a:r>
                        <a:rPr sz="1800" dirty="0">
                          <a:latin typeface="Calibri"/>
                          <a:cs typeface="Calibri"/>
                        </a:rPr>
                        <a:t>C  </a:t>
                      </a:r>
                      <a:r>
                        <a:rPr sz="1800" spc="-10" dirty="0">
                          <a:latin typeface="Calibri"/>
                          <a:cs typeface="Calibri"/>
                        </a:rPr>
                        <a:t>(by </a:t>
                      </a:r>
                      <a:r>
                        <a:rPr sz="1800" spc="-5" dirty="0">
                          <a:latin typeface="Calibri"/>
                          <a:cs typeface="Calibri"/>
                        </a:rPr>
                        <a:t>Alice)</a:t>
                      </a:r>
                      <a:endParaRPr sz="1800">
                        <a:latin typeface="Calibri"/>
                        <a:cs typeface="Calibri"/>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marL="295910">
                        <a:lnSpc>
                          <a:spcPct val="100000"/>
                        </a:lnSpc>
                        <a:spcBef>
                          <a:spcPts val="1365"/>
                        </a:spcBef>
                      </a:pPr>
                      <a:r>
                        <a:rPr sz="1800" spc="-5" dirty="0">
                          <a:latin typeface="Calibri"/>
                          <a:cs typeface="Calibri"/>
                        </a:rPr>
                        <a:t>in</a:t>
                      </a:r>
                      <a:r>
                        <a:rPr sz="1800" spc="-30" dirty="0">
                          <a:latin typeface="Calibri"/>
                          <a:cs typeface="Calibri"/>
                        </a:rPr>
                        <a:t> </a:t>
                      </a:r>
                      <a:r>
                        <a:rPr sz="1800" dirty="0">
                          <a:latin typeface="Calibri"/>
                          <a:cs typeface="Calibri"/>
                        </a:rPr>
                        <a:t>1</a:t>
                      </a:r>
                      <a:endParaRPr sz="1800">
                        <a:latin typeface="Calibri"/>
                        <a:cs typeface="Calibri"/>
                      </a:endParaRPr>
                    </a:p>
                  </a:txBody>
                  <a:tcPr marL="0" marR="0" marT="157480" marB="0">
                    <a:lnL w="19050">
                      <a:solidFill>
                        <a:srgbClr val="000000"/>
                      </a:solidFill>
                      <a:prstDash val="solid"/>
                    </a:lnL>
                    <a:lnR w="19050">
                      <a:solidFill>
                        <a:srgbClr val="000000"/>
                      </a:solidFill>
                      <a:prstDash val="solid"/>
                    </a:lnR>
                    <a:lnT w="19050">
                      <a:solidFill>
                        <a:srgbClr val="000000"/>
                      </a:solidFill>
                      <a:prstDash val="solid"/>
                    </a:lnT>
                  </a:tcPr>
                </a:tc>
                <a:tc hMerge="1">
                  <a:txBody>
                    <a:bodyPr/>
                    <a:lstStyle/>
                    <a:p>
                      <a:endParaRPr/>
                    </a:p>
                  </a:txBody>
                  <a:tcPr marL="0" marR="0" marT="0" marB="0"/>
                </a:tc>
                <a:tc hMerge="1">
                  <a:txBody>
                    <a:bodyPr/>
                    <a:lstStyle/>
                    <a:p>
                      <a:endParaRPr/>
                    </a:p>
                  </a:txBody>
                  <a:tcPr marL="0" marR="0" marT="0" marB="0"/>
                </a:tc>
              </a:tr>
              <a:tr h="750569">
                <a:tc rowSpan="2">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tcPr>
                </a:tc>
                <a:tc gridSpan="2">
                  <a:txBody>
                    <a:bodyPr/>
                    <a:lstStyle/>
                    <a:p>
                      <a:pPr marR="37465" algn="ctr">
                        <a:lnSpc>
                          <a:spcPct val="100000"/>
                        </a:lnSpc>
                        <a:spcBef>
                          <a:spcPts val="695"/>
                        </a:spcBef>
                      </a:pPr>
                      <a:r>
                        <a:rPr sz="1800" spc="-5" dirty="0">
                          <a:latin typeface="Calibri"/>
                          <a:cs typeface="Calibri"/>
                        </a:rPr>
                        <a:t>out</a:t>
                      </a:r>
                      <a:r>
                        <a:rPr sz="1800" spc="-25" dirty="0">
                          <a:latin typeface="Calibri"/>
                          <a:cs typeface="Calibri"/>
                        </a:rPr>
                        <a:t> </a:t>
                      </a:r>
                      <a:r>
                        <a:rPr sz="1800" dirty="0">
                          <a:latin typeface="Calibri"/>
                          <a:cs typeface="Calibri"/>
                        </a:rPr>
                        <a:t>1</a:t>
                      </a:r>
                      <a:endParaRPr sz="1800">
                        <a:latin typeface="Calibri"/>
                        <a:cs typeface="Calibri"/>
                      </a:endParaRPr>
                    </a:p>
                    <a:p>
                      <a:pPr marR="38100" algn="ctr">
                        <a:lnSpc>
                          <a:spcPct val="100000"/>
                        </a:lnSpc>
                      </a:pPr>
                      <a:r>
                        <a:rPr sz="1800" spc="60" dirty="0">
                          <a:latin typeface="Calibri"/>
                          <a:cs typeface="Calibri"/>
                        </a:rPr>
                        <a:t>฿2</a:t>
                      </a:r>
                      <a:r>
                        <a:rPr sz="1800" spc="-15" dirty="0">
                          <a:latin typeface="Calibri"/>
                          <a:cs typeface="Calibri"/>
                        </a:rPr>
                        <a:t> </a:t>
                      </a:r>
                      <a:r>
                        <a:rPr sz="1800" dirty="0">
                          <a:latin typeface="Calibri"/>
                          <a:cs typeface="Calibri"/>
                        </a:rPr>
                        <a:t>-&gt;</a:t>
                      </a:r>
                      <a:r>
                        <a:rPr sz="1800" spc="-30" dirty="0">
                          <a:latin typeface="Calibri"/>
                          <a:cs typeface="Calibri"/>
                        </a:rPr>
                        <a:t> </a:t>
                      </a:r>
                      <a:r>
                        <a:rPr sz="1800" spc="-5" dirty="0">
                          <a:latin typeface="Calibri"/>
                          <a:cs typeface="Calibri"/>
                        </a:rPr>
                        <a:t>Bob</a:t>
                      </a:r>
                      <a:endParaRPr sz="1800">
                        <a:latin typeface="Calibri"/>
                        <a:cs typeface="Calibri"/>
                      </a:endParaRPr>
                    </a:p>
                  </a:txBody>
                  <a:tcPr marL="0" marR="0" marT="88265" marB="0">
                    <a:lnL w="19050">
                      <a:solidFill>
                        <a:srgbClr val="000000"/>
                      </a:solidFill>
                      <a:prstDash val="solid"/>
                    </a:lnL>
                    <a:lnR w="19050">
                      <a:solidFill>
                        <a:srgbClr val="000000"/>
                      </a:solidFill>
                      <a:prstDash val="solid"/>
                    </a:lnR>
                    <a:lnT w="19050">
                      <a:solidFill>
                        <a:srgbClr val="000000"/>
                      </a:solidFill>
                      <a:prstDash val="solid"/>
                    </a:lnT>
                    <a:lnB w="28575">
                      <a:solidFill>
                        <a:srgbClr val="000000"/>
                      </a:solidFill>
                      <a:prstDash val="solid"/>
                    </a:lnB>
                  </a:tcPr>
                </a:tc>
                <a:tc hMerge="1">
                  <a:txBody>
                    <a:bodyPr/>
                    <a:lstStyle/>
                    <a:p>
                      <a:endParaRPr/>
                    </a:p>
                  </a:txBody>
                  <a:tcPr marL="0" marR="0" marT="0" marB="0"/>
                </a:tc>
              </a:tr>
              <a:tr h="774191">
                <a:tc vMerge="1">
                  <a:txBody>
                    <a:bodyPr/>
                    <a:lstStyle/>
                    <a:p>
                      <a:endParaRPr/>
                    </a:p>
                  </a:txBody>
                  <a:tcPr marL="0" marR="0" marT="0" marB="0">
                    <a:lnL w="19050">
                      <a:solidFill>
                        <a:srgbClr val="000000"/>
                      </a:solidFill>
                      <a:prstDash val="solid"/>
                    </a:lnL>
                    <a:lnR w="19050">
                      <a:solidFill>
                        <a:srgbClr val="000000"/>
                      </a:solidFill>
                      <a:prstDash val="solid"/>
                    </a:lnR>
                  </a:tcPr>
                </a:tc>
                <a:tc gridSpan="2">
                  <a:txBody>
                    <a:bodyPr/>
                    <a:lstStyle/>
                    <a:p>
                      <a:pPr marR="37465" algn="ctr">
                        <a:lnSpc>
                          <a:spcPct val="100000"/>
                        </a:lnSpc>
                        <a:spcBef>
                          <a:spcPts val="670"/>
                        </a:spcBef>
                      </a:pPr>
                      <a:r>
                        <a:rPr sz="1800" spc="-5" dirty="0">
                          <a:latin typeface="Calibri"/>
                          <a:cs typeface="Calibri"/>
                        </a:rPr>
                        <a:t>out</a:t>
                      </a:r>
                      <a:r>
                        <a:rPr sz="1800" spc="-25" dirty="0">
                          <a:latin typeface="Calibri"/>
                          <a:cs typeface="Calibri"/>
                        </a:rPr>
                        <a:t> </a:t>
                      </a:r>
                      <a:r>
                        <a:rPr sz="1800" dirty="0">
                          <a:latin typeface="Calibri"/>
                          <a:cs typeface="Calibri"/>
                        </a:rPr>
                        <a:t>2</a:t>
                      </a:r>
                      <a:endParaRPr sz="1800">
                        <a:latin typeface="Calibri"/>
                        <a:cs typeface="Calibri"/>
                      </a:endParaRPr>
                    </a:p>
                    <a:p>
                      <a:pPr marR="38100" algn="ctr">
                        <a:lnSpc>
                          <a:spcPct val="100000"/>
                        </a:lnSpc>
                      </a:pPr>
                      <a:r>
                        <a:rPr sz="1800" spc="30" dirty="0">
                          <a:latin typeface="Calibri"/>
                          <a:cs typeface="Calibri"/>
                        </a:rPr>
                        <a:t>฿0.9</a:t>
                      </a:r>
                      <a:r>
                        <a:rPr sz="1800" spc="-25" dirty="0">
                          <a:latin typeface="Calibri"/>
                          <a:cs typeface="Calibri"/>
                        </a:rPr>
                        <a:t> </a:t>
                      </a:r>
                      <a:r>
                        <a:rPr sz="1800" dirty="0">
                          <a:latin typeface="Calibri"/>
                          <a:cs typeface="Calibri"/>
                        </a:rPr>
                        <a:t>-&gt;</a:t>
                      </a:r>
                      <a:r>
                        <a:rPr sz="1800" spc="-15" dirty="0">
                          <a:latin typeface="Calibri"/>
                          <a:cs typeface="Calibri"/>
                        </a:rPr>
                        <a:t> </a:t>
                      </a:r>
                      <a:r>
                        <a:rPr sz="1800" spc="-10" dirty="0">
                          <a:latin typeface="Calibri"/>
                          <a:cs typeface="Calibri"/>
                        </a:rPr>
                        <a:t>Carol</a:t>
                      </a:r>
                      <a:endParaRPr sz="1800">
                        <a:latin typeface="Calibri"/>
                        <a:cs typeface="Calibri"/>
                      </a:endParaRPr>
                    </a:p>
                  </a:txBody>
                  <a:tcPr marL="0" marR="0" marT="85090" marB="0">
                    <a:lnL w="19050">
                      <a:solidFill>
                        <a:srgbClr val="000000"/>
                      </a:solidFill>
                      <a:prstDash val="solid"/>
                    </a:lnL>
                    <a:lnR w="19050">
                      <a:solidFill>
                        <a:srgbClr val="000000"/>
                      </a:solidFill>
                      <a:prstDash val="solid"/>
                    </a:lnR>
                    <a:lnT w="28575">
                      <a:solidFill>
                        <a:srgbClr val="000000"/>
                      </a:solidFill>
                      <a:prstDash val="solid"/>
                    </a:lnT>
                  </a:tcPr>
                </a:tc>
                <a:tc hMerge="1">
                  <a:txBody>
                    <a:bodyPr/>
                    <a:lstStyle/>
                    <a:p>
                      <a:endParaRPr/>
                    </a:p>
                  </a:txBody>
                  <a:tcPr marL="0" marR="0" marT="0" marB="0"/>
                </a:tc>
              </a:tr>
              <a:tr h="579882">
                <a:tc rowSpan="2" gridSpan="2">
                  <a:txBody>
                    <a:bodyPr/>
                    <a:lstStyle/>
                    <a:p>
                      <a:pPr marL="20955">
                        <a:lnSpc>
                          <a:spcPct val="100000"/>
                        </a:lnSpc>
                        <a:spcBef>
                          <a:spcPts val="305"/>
                        </a:spcBef>
                      </a:pPr>
                      <a:r>
                        <a:rPr sz="1800" u="heavy" dirty="0">
                          <a:uFill>
                            <a:solidFill>
                              <a:srgbClr val="000000"/>
                            </a:solidFill>
                          </a:uFill>
                          <a:latin typeface="Calibri"/>
                          <a:cs typeface="Calibri"/>
                        </a:rPr>
                        <a:t> </a:t>
                      </a:r>
                      <a:r>
                        <a:rPr sz="1800" u="heavy" spc="-45" dirty="0">
                          <a:uFill>
                            <a:solidFill>
                              <a:srgbClr val="000000"/>
                            </a:solidFill>
                          </a:uFill>
                          <a:latin typeface="Calibri"/>
                          <a:cs typeface="Calibri"/>
                        </a:rPr>
                        <a:t> </a:t>
                      </a:r>
                      <a:r>
                        <a:rPr sz="1800" u="heavy" spc="-5" dirty="0">
                          <a:uFill>
                            <a:solidFill>
                              <a:srgbClr val="000000"/>
                            </a:solidFill>
                          </a:uFill>
                          <a:latin typeface="Calibri"/>
                          <a:cs typeface="Calibri"/>
                        </a:rPr>
                        <a:t>in</a:t>
                      </a:r>
                      <a:r>
                        <a:rPr sz="1800" u="heavy" spc="-30" dirty="0">
                          <a:uFill>
                            <a:solidFill>
                              <a:srgbClr val="000000"/>
                            </a:solidFill>
                          </a:uFill>
                          <a:latin typeface="Calibri"/>
                          <a:cs typeface="Calibri"/>
                        </a:rPr>
                        <a:t> </a:t>
                      </a:r>
                      <a:r>
                        <a:rPr sz="1800" u="heavy" dirty="0">
                          <a:uFill>
                            <a:solidFill>
                              <a:srgbClr val="000000"/>
                            </a:solidFill>
                          </a:uFill>
                          <a:latin typeface="Calibri"/>
                          <a:cs typeface="Calibri"/>
                        </a:rPr>
                        <a:t>2</a:t>
                      </a:r>
                      <a:r>
                        <a:rPr sz="1800" u="heavy" spc="-55" dirty="0">
                          <a:uFill>
                            <a:solidFill>
                              <a:srgbClr val="000000"/>
                            </a:solidFill>
                          </a:uFill>
                          <a:latin typeface="Calibri"/>
                          <a:cs typeface="Calibri"/>
                        </a:rPr>
                        <a:t> </a:t>
                      </a:r>
                      <a:endParaRPr sz="1800">
                        <a:latin typeface="Calibri"/>
                        <a:cs typeface="Calibri"/>
                      </a:endParaRPr>
                    </a:p>
                  </a:txBody>
                  <a:tcPr marL="0" marR="0" marT="38735" marB="0">
                    <a:lnL w="19050">
                      <a:solidFill>
                        <a:srgbClr val="000000"/>
                      </a:solidFill>
                      <a:prstDash val="solid"/>
                    </a:lnL>
                    <a:lnR w="19050">
                      <a:solidFill>
                        <a:srgbClr val="000000"/>
                      </a:solidFill>
                      <a:prstDash val="solid"/>
                    </a:lnR>
                    <a:lnB w="19050">
                      <a:solidFill>
                        <a:srgbClr val="000000"/>
                      </a:solidFill>
                      <a:prstDash val="solid"/>
                    </a:lnB>
                  </a:tcPr>
                </a:tc>
                <a:tc rowSpan="2" hMerge="1">
                  <a:txBody>
                    <a:bodyPr/>
                    <a:lstStyle/>
                    <a:p>
                      <a:endParaRPr/>
                    </a:p>
                  </a:txBody>
                  <a:tcPr marL="0" marR="0" marT="0" marB="0"/>
                </a:tc>
                <a:tc>
                  <a:txBody>
                    <a:bodyPr/>
                    <a:lstStyle/>
                    <a:p>
                      <a:pPr marR="38100" algn="ctr">
                        <a:lnSpc>
                          <a:spcPct val="100000"/>
                        </a:lnSpc>
                        <a:spcBef>
                          <a:spcPts val="105"/>
                        </a:spcBef>
                      </a:pPr>
                      <a:r>
                        <a:rPr sz="1800" spc="-5" dirty="0">
                          <a:latin typeface="Calibri"/>
                          <a:cs typeface="Calibri"/>
                        </a:rPr>
                        <a:t>out</a:t>
                      </a:r>
                      <a:r>
                        <a:rPr sz="1800" spc="-30" dirty="0">
                          <a:latin typeface="Calibri"/>
                          <a:cs typeface="Calibri"/>
                        </a:rPr>
                        <a:t> </a:t>
                      </a:r>
                      <a:r>
                        <a:rPr sz="1800" dirty="0">
                          <a:latin typeface="Calibri"/>
                          <a:cs typeface="Calibri"/>
                        </a:rPr>
                        <a:t>3</a:t>
                      </a:r>
                      <a:endParaRPr sz="1800">
                        <a:latin typeface="Calibri"/>
                        <a:cs typeface="Calibri"/>
                      </a:endParaRPr>
                    </a:p>
                    <a:p>
                      <a:pPr marR="37465" algn="ctr">
                        <a:lnSpc>
                          <a:spcPct val="100000"/>
                        </a:lnSpc>
                      </a:pPr>
                      <a:r>
                        <a:rPr sz="1800" spc="30" dirty="0">
                          <a:latin typeface="Calibri"/>
                          <a:cs typeface="Calibri"/>
                        </a:rPr>
                        <a:t>฿0.1</a:t>
                      </a:r>
                      <a:r>
                        <a:rPr sz="1800" spc="-30" dirty="0">
                          <a:latin typeface="Calibri"/>
                          <a:cs typeface="Calibri"/>
                        </a:rPr>
                        <a:t> </a:t>
                      </a:r>
                      <a:r>
                        <a:rPr sz="1800" dirty="0">
                          <a:latin typeface="Calibri"/>
                          <a:cs typeface="Calibri"/>
                        </a:rPr>
                        <a:t>-&gt;</a:t>
                      </a:r>
                      <a:r>
                        <a:rPr sz="1800" spc="-15" dirty="0">
                          <a:latin typeface="Calibri"/>
                          <a:cs typeface="Calibri"/>
                        </a:rPr>
                        <a:t> </a:t>
                      </a:r>
                      <a:r>
                        <a:rPr sz="1800" dirty="0">
                          <a:latin typeface="Calibri"/>
                          <a:cs typeface="Calibri"/>
                        </a:rPr>
                        <a:t>_</a:t>
                      </a:r>
                      <a:endParaRPr sz="1800">
                        <a:latin typeface="Calibri"/>
                        <a:cs typeface="Calibri"/>
                      </a:endParaRPr>
                    </a:p>
                  </a:txBody>
                  <a:tcPr marL="0" marR="0" marT="1333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r>
              <a:tr h="57912">
                <a:tc gridSpan="2" vMerge="1">
                  <a:txBody>
                    <a:bodyPr/>
                    <a:lstStyle/>
                    <a:p>
                      <a:endParaRPr/>
                    </a:p>
                  </a:txBody>
                  <a:tcPr marL="0" marR="0" marT="38735" marB="0">
                    <a:lnL w="19050">
                      <a:solidFill>
                        <a:srgbClr val="000000"/>
                      </a:solidFill>
                      <a:prstDash val="solid"/>
                    </a:lnL>
                    <a:lnR w="19050">
                      <a:solidFill>
                        <a:srgbClr val="000000"/>
                      </a:solidFill>
                      <a:prstDash val="solid"/>
                    </a:lnR>
                    <a:lnB w="19050">
                      <a:solidFill>
                        <a:srgbClr val="000000"/>
                      </a:solidFill>
                      <a:prstDash val="solid"/>
                    </a:lnB>
                  </a:tcPr>
                </a:tc>
                <a:tc hMerge="1" vMerge="1">
                  <a:txBody>
                    <a:bodyPr/>
                    <a:lstStyle/>
                    <a:p>
                      <a:endParaRPr/>
                    </a:p>
                  </a:txBody>
                  <a:tcPr marL="0" marR="0" marT="0" marB="0"/>
                </a:tc>
                <a:tc>
                  <a:txBody>
                    <a:bodyPr/>
                    <a:lstStyle/>
                    <a:p>
                      <a:pPr>
                        <a:lnSpc>
                          <a:spcPct val="100000"/>
                        </a:lnSpc>
                      </a:pPr>
                      <a:endParaRPr sz="200">
                        <a:latin typeface="Times New Roman"/>
                        <a:cs typeface="Times New Roman"/>
                      </a:endParaRPr>
                    </a:p>
                  </a:txBody>
                  <a:tcPr marL="0" marR="0" marT="0" marB="0">
                    <a:lnR w="19050">
                      <a:solidFill>
                        <a:srgbClr val="000000"/>
                      </a:solidFill>
                      <a:prstDash val="solid"/>
                    </a:lnR>
                    <a:lnT w="19050">
                      <a:solidFill>
                        <a:srgbClr val="000000"/>
                      </a:solidFill>
                      <a:prstDash val="solid"/>
                    </a:lnT>
                    <a:lnB w="19050">
                      <a:solidFill>
                        <a:srgbClr val="000000"/>
                      </a:solidFill>
                      <a:prstDash val="solid"/>
                    </a:lnB>
                  </a:tcPr>
                </a:tc>
              </a:tr>
            </a:tbl>
          </a:graphicData>
        </a:graphic>
      </p:graphicFrame>
      <p:sp>
        <p:nvSpPr>
          <p:cNvPr id="17" name="object 17"/>
          <p:cNvSpPr/>
          <p:nvPr/>
        </p:nvSpPr>
        <p:spPr>
          <a:xfrm>
            <a:off x="5783580" y="4772786"/>
            <a:ext cx="421005" cy="76200"/>
          </a:xfrm>
          <a:custGeom>
            <a:avLst/>
            <a:gdLst/>
            <a:ahLst/>
            <a:cxnLst/>
            <a:rect l="l" t="t" r="r" b="b"/>
            <a:pathLst>
              <a:path w="421004" h="76200">
                <a:moveTo>
                  <a:pt x="345059" y="0"/>
                </a:moveTo>
                <a:lnTo>
                  <a:pt x="344795" y="31655"/>
                </a:lnTo>
                <a:lnTo>
                  <a:pt x="357505" y="31750"/>
                </a:lnTo>
                <a:lnTo>
                  <a:pt x="357378" y="44450"/>
                </a:lnTo>
                <a:lnTo>
                  <a:pt x="344688" y="44450"/>
                </a:lnTo>
                <a:lnTo>
                  <a:pt x="344424" y="76200"/>
                </a:lnTo>
                <a:lnTo>
                  <a:pt x="408996" y="44450"/>
                </a:lnTo>
                <a:lnTo>
                  <a:pt x="357378" y="44450"/>
                </a:lnTo>
                <a:lnTo>
                  <a:pt x="409189" y="44355"/>
                </a:lnTo>
                <a:lnTo>
                  <a:pt x="420878" y="38607"/>
                </a:lnTo>
                <a:lnTo>
                  <a:pt x="345059" y="0"/>
                </a:lnTo>
                <a:close/>
              </a:path>
              <a:path w="421004" h="76200">
                <a:moveTo>
                  <a:pt x="344795" y="31655"/>
                </a:moveTo>
                <a:lnTo>
                  <a:pt x="344689" y="44355"/>
                </a:lnTo>
                <a:lnTo>
                  <a:pt x="357378" y="44450"/>
                </a:lnTo>
                <a:lnTo>
                  <a:pt x="357505" y="31750"/>
                </a:lnTo>
                <a:lnTo>
                  <a:pt x="344795" y="31655"/>
                </a:lnTo>
                <a:close/>
              </a:path>
              <a:path w="421004" h="76200">
                <a:moveTo>
                  <a:pt x="0" y="29082"/>
                </a:moveTo>
                <a:lnTo>
                  <a:pt x="0" y="41782"/>
                </a:lnTo>
                <a:lnTo>
                  <a:pt x="344689" y="44355"/>
                </a:lnTo>
                <a:lnTo>
                  <a:pt x="344795" y="31655"/>
                </a:lnTo>
                <a:lnTo>
                  <a:pt x="0" y="29082"/>
                </a:lnTo>
                <a:close/>
              </a:path>
            </a:pathLst>
          </a:custGeom>
          <a:solidFill>
            <a:srgbClr val="000000"/>
          </a:solidFill>
        </p:spPr>
        <p:txBody>
          <a:bodyPr wrap="square" lIns="0" tIns="0" rIns="0" bIns="0" rtlCol="0"/>
          <a:lstStyle/>
          <a:p>
            <a:endParaRPr/>
          </a:p>
        </p:txBody>
      </p:sp>
      <p:sp>
        <p:nvSpPr>
          <p:cNvPr id="18" name="object 18"/>
          <p:cNvSpPr/>
          <p:nvPr/>
        </p:nvSpPr>
        <p:spPr>
          <a:xfrm>
            <a:off x="6370321" y="3842003"/>
            <a:ext cx="1442085" cy="754380"/>
          </a:xfrm>
          <a:custGeom>
            <a:avLst/>
            <a:gdLst/>
            <a:ahLst/>
            <a:cxnLst/>
            <a:rect l="l" t="t" r="r" b="b"/>
            <a:pathLst>
              <a:path w="1442085" h="754379">
                <a:moveTo>
                  <a:pt x="1441703" y="0"/>
                </a:moveTo>
                <a:lnTo>
                  <a:pt x="0" y="0"/>
                </a:lnTo>
                <a:lnTo>
                  <a:pt x="0" y="754380"/>
                </a:lnTo>
                <a:lnTo>
                  <a:pt x="1441703" y="754380"/>
                </a:lnTo>
                <a:lnTo>
                  <a:pt x="1441703" y="0"/>
                </a:lnTo>
                <a:close/>
              </a:path>
            </a:pathLst>
          </a:custGeom>
          <a:solidFill>
            <a:srgbClr val="FFFFFF"/>
          </a:solidFill>
        </p:spPr>
        <p:txBody>
          <a:bodyPr wrap="square" lIns="0" tIns="0" rIns="0" bIns="0" rtlCol="0"/>
          <a:lstStyle/>
          <a:p>
            <a:endParaRPr/>
          </a:p>
        </p:txBody>
      </p:sp>
      <p:sp>
        <p:nvSpPr>
          <p:cNvPr id="19" name="object 19"/>
          <p:cNvSpPr txBox="1"/>
          <p:nvPr/>
        </p:nvSpPr>
        <p:spPr>
          <a:xfrm>
            <a:off x="1686865" y="6547586"/>
            <a:ext cx="2336165" cy="205184"/>
          </a:xfrm>
          <a:prstGeom prst="rect">
            <a:avLst/>
          </a:prstGeom>
        </p:spPr>
        <p:txBody>
          <a:bodyPr vert="horz" wrap="square" lIns="0" tIns="0" rIns="0" bIns="0" rtlCol="0">
            <a:spAutoFit/>
          </a:bodyPr>
          <a:lstStyle/>
          <a:p>
            <a:pPr marL="12700">
              <a:lnSpc>
                <a:spcPts val="1614"/>
              </a:lnSpc>
            </a:pPr>
            <a:r>
              <a:rPr sz="1600" spc="-5" dirty="0">
                <a:solidFill>
                  <a:srgbClr val="FFFFFF"/>
                </a:solidFill>
                <a:latin typeface="Calibri"/>
                <a:cs typeface="Calibri"/>
              </a:rPr>
              <a:t>2.3</a:t>
            </a:r>
            <a:r>
              <a:rPr sz="1600" spc="-25" dirty="0">
                <a:solidFill>
                  <a:srgbClr val="FFFFFF"/>
                </a:solidFill>
                <a:latin typeface="Calibri"/>
                <a:cs typeface="Calibri"/>
              </a:rPr>
              <a:t> </a:t>
            </a:r>
            <a:r>
              <a:rPr sz="1600" spc="-10" dirty="0">
                <a:solidFill>
                  <a:srgbClr val="FFFFFF"/>
                </a:solidFill>
                <a:latin typeface="Calibri"/>
                <a:cs typeface="Calibri"/>
              </a:rPr>
              <a:t>BITCOIN</a:t>
            </a:r>
            <a:r>
              <a:rPr sz="1600" spc="-20" dirty="0">
                <a:solidFill>
                  <a:srgbClr val="FFFFFF"/>
                </a:solidFill>
                <a:latin typeface="Calibri"/>
                <a:cs typeface="Calibri"/>
              </a:rPr>
              <a:t> </a:t>
            </a:r>
            <a:r>
              <a:rPr sz="1600" spc="-10" dirty="0">
                <a:solidFill>
                  <a:srgbClr val="FFFFFF"/>
                </a:solidFill>
                <a:latin typeface="Calibri"/>
                <a:cs typeface="Calibri"/>
              </a:rPr>
              <a:t>TRANSACTIONS</a:t>
            </a:r>
            <a:endParaRPr sz="1600">
              <a:latin typeface="Calibri"/>
              <a:cs typeface="Calibri"/>
            </a:endParaRPr>
          </a:p>
        </p:txBody>
      </p:sp>
      <p:sp>
        <p:nvSpPr>
          <p:cNvPr id="20" name="object 20"/>
          <p:cNvSpPr txBox="1"/>
          <p:nvPr/>
        </p:nvSpPr>
        <p:spPr>
          <a:xfrm>
            <a:off x="4451986" y="6547586"/>
            <a:ext cx="3289935" cy="205184"/>
          </a:xfrm>
          <a:prstGeom prst="rect">
            <a:avLst/>
          </a:prstGeom>
        </p:spPr>
        <p:txBody>
          <a:bodyPr vert="horz" wrap="square" lIns="0" tIns="0" rIns="0" bIns="0" rtlCol="0">
            <a:spAutoFit/>
          </a:bodyPr>
          <a:lstStyle/>
          <a:p>
            <a:pPr marL="12700">
              <a:lnSpc>
                <a:spcPts val="1614"/>
              </a:lnSpc>
            </a:pPr>
            <a:r>
              <a:rPr sz="1600" spc="-10" dirty="0">
                <a:solidFill>
                  <a:srgbClr val="FFFFFF"/>
                </a:solidFill>
                <a:latin typeface="Calibri"/>
                <a:cs typeface="Calibri"/>
              </a:rPr>
              <a:t>ZHANG,</a:t>
            </a:r>
            <a:r>
              <a:rPr sz="1600" spc="15" dirty="0">
                <a:solidFill>
                  <a:srgbClr val="FFFFFF"/>
                </a:solidFill>
                <a:latin typeface="Calibri"/>
                <a:cs typeface="Calibri"/>
              </a:rPr>
              <a:t> </a:t>
            </a:r>
            <a:r>
              <a:rPr sz="1600" spc="-10" dirty="0">
                <a:solidFill>
                  <a:srgbClr val="FFFFFF"/>
                </a:solidFill>
                <a:latin typeface="Calibri"/>
                <a:cs typeface="Calibri"/>
              </a:rPr>
              <a:t>VITENBERG,</a:t>
            </a:r>
            <a:r>
              <a:rPr sz="1600" spc="40" dirty="0">
                <a:solidFill>
                  <a:srgbClr val="FFFFFF"/>
                </a:solidFill>
                <a:latin typeface="Calibri"/>
                <a:cs typeface="Calibri"/>
              </a:rPr>
              <a:t> </a:t>
            </a:r>
            <a:r>
              <a:rPr sz="1600" spc="-15" dirty="0">
                <a:solidFill>
                  <a:srgbClr val="FFFFFF"/>
                </a:solidFill>
                <a:latin typeface="Calibri"/>
                <a:cs typeface="Calibri"/>
              </a:rPr>
              <a:t>JACOBSEN</a:t>
            </a:r>
            <a:r>
              <a:rPr sz="1600" spc="45" dirty="0">
                <a:solidFill>
                  <a:srgbClr val="FFFFFF"/>
                </a:solidFill>
                <a:latin typeface="Calibri"/>
                <a:cs typeface="Calibri"/>
              </a:rPr>
              <a:t> </a:t>
            </a:r>
            <a:r>
              <a:rPr sz="1600" spc="-5" dirty="0">
                <a:solidFill>
                  <a:srgbClr val="FFFFFF"/>
                </a:solidFill>
                <a:latin typeface="Calibri"/>
                <a:cs typeface="Calibri"/>
              </a:rPr>
              <a:t>©</a:t>
            </a:r>
            <a:r>
              <a:rPr sz="1600" spc="5" dirty="0">
                <a:solidFill>
                  <a:srgbClr val="FFFFFF"/>
                </a:solidFill>
                <a:latin typeface="Calibri"/>
                <a:cs typeface="Calibri"/>
              </a:rPr>
              <a:t> </a:t>
            </a:r>
            <a:r>
              <a:rPr sz="1600" spc="-10" dirty="0">
                <a:solidFill>
                  <a:srgbClr val="FFFFFF"/>
                </a:solidFill>
                <a:latin typeface="Calibri"/>
                <a:cs typeface="Calibri"/>
              </a:rPr>
              <a:t>2018</a:t>
            </a:r>
            <a:endParaRPr sz="1600">
              <a:latin typeface="Calibri"/>
              <a:cs typeface="Calibri"/>
            </a:endParaRPr>
          </a:p>
        </p:txBody>
      </p:sp>
      <p:sp>
        <p:nvSpPr>
          <p:cNvPr id="21" name="object 21"/>
          <p:cNvSpPr txBox="1"/>
          <p:nvPr/>
        </p:nvSpPr>
        <p:spPr>
          <a:xfrm>
            <a:off x="9625330" y="6547586"/>
            <a:ext cx="229870" cy="205184"/>
          </a:xfrm>
          <a:prstGeom prst="rect">
            <a:avLst/>
          </a:prstGeom>
        </p:spPr>
        <p:txBody>
          <a:bodyPr vert="horz" wrap="square" lIns="0" tIns="0" rIns="0" bIns="0" rtlCol="0">
            <a:spAutoFit/>
          </a:bodyPr>
          <a:lstStyle/>
          <a:p>
            <a:pPr marL="12700">
              <a:lnSpc>
                <a:spcPts val="1614"/>
              </a:lnSpc>
            </a:pPr>
            <a:r>
              <a:rPr sz="1600" spc="-10" dirty="0">
                <a:solidFill>
                  <a:srgbClr val="FFFFFF"/>
                </a:solidFill>
                <a:latin typeface="Calibri"/>
                <a:cs typeface="Calibri"/>
              </a:rPr>
              <a:t>27</a:t>
            </a:r>
            <a:endParaRPr sz="1600">
              <a:latin typeface="Calibri"/>
              <a:cs typeface="Calibri"/>
            </a:endParaRPr>
          </a:p>
        </p:txBody>
      </p:sp>
    </p:spTree>
    <p:extLst>
      <p:ext uri="{BB962C8B-B14F-4D97-AF65-F5344CB8AC3E}">
        <p14:creationId xmlns:p14="http://schemas.microsoft.com/office/powerpoint/2010/main" val="35584853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6004" y="227204"/>
            <a:ext cx="4254500" cy="566181"/>
          </a:xfrm>
          <a:prstGeom prst="rect">
            <a:avLst/>
          </a:prstGeom>
        </p:spPr>
        <p:txBody>
          <a:bodyPr vert="horz" wrap="square" lIns="0" tIns="12065" rIns="0" bIns="0" rtlCol="0" anchor="t">
            <a:spAutoFit/>
          </a:bodyPr>
          <a:lstStyle/>
          <a:p>
            <a:pPr marL="12700">
              <a:spcBef>
                <a:spcPts val="95"/>
              </a:spcBef>
            </a:pPr>
            <a:r>
              <a:rPr spc="-60" dirty="0"/>
              <a:t>Bitcoin</a:t>
            </a:r>
            <a:r>
              <a:rPr spc="-185" dirty="0"/>
              <a:t> </a:t>
            </a:r>
            <a:r>
              <a:rPr spc="-80" dirty="0"/>
              <a:t>Transactions</a:t>
            </a:r>
          </a:p>
        </p:txBody>
      </p:sp>
      <p:sp>
        <p:nvSpPr>
          <p:cNvPr id="3" name="object 3"/>
          <p:cNvSpPr txBox="1"/>
          <p:nvPr/>
        </p:nvSpPr>
        <p:spPr>
          <a:xfrm>
            <a:off x="1598676" y="1351788"/>
            <a:ext cx="2359660" cy="862416"/>
          </a:xfrm>
          <a:prstGeom prst="rect">
            <a:avLst/>
          </a:prstGeom>
          <a:ln w="9144">
            <a:solidFill>
              <a:srgbClr val="000000"/>
            </a:solidFill>
          </a:ln>
        </p:spPr>
        <p:txBody>
          <a:bodyPr vert="horz" wrap="square" lIns="0" tIns="31115" rIns="0" bIns="0" rtlCol="0">
            <a:spAutoFit/>
          </a:bodyPr>
          <a:lstStyle/>
          <a:p>
            <a:pPr marL="91440" marR="113030">
              <a:spcBef>
                <a:spcPts val="245"/>
              </a:spcBef>
            </a:pPr>
            <a:r>
              <a:rPr spc="-10" dirty="0">
                <a:latin typeface="Calibri"/>
                <a:cs typeface="Calibri"/>
              </a:rPr>
              <a:t>Each </a:t>
            </a:r>
            <a:r>
              <a:rPr spc="-5" dirty="0">
                <a:latin typeface="Calibri"/>
                <a:cs typeface="Calibri"/>
              </a:rPr>
              <a:t>user possesses </a:t>
            </a:r>
            <a:r>
              <a:rPr dirty="0">
                <a:latin typeface="Calibri"/>
                <a:cs typeface="Calibri"/>
              </a:rPr>
              <a:t>a </a:t>
            </a:r>
            <a:r>
              <a:rPr spc="5" dirty="0">
                <a:latin typeface="Calibri"/>
                <a:cs typeface="Calibri"/>
              </a:rPr>
              <a:t> </a:t>
            </a:r>
            <a:r>
              <a:rPr spc="-10" dirty="0">
                <a:latin typeface="Calibri"/>
                <a:cs typeface="Calibri"/>
              </a:rPr>
              <a:t>wallet</a:t>
            </a:r>
            <a:r>
              <a:rPr dirty="0">
                <a:latin typeface="Calibri"/>
                <a:cs typeface="Calibri"/>
              </a:rPr>
              <a:t> </a:t>
            </a:r>
            <a:r>
              <a:rPr spc="-5" dirty="0">
                <a:latin typeface="Calibri"/>
                <a:cs typeface="Calibri"/>
              </a:rPr>
              <a:t>identified</a:t>
            </a:r>
            <a:r>
              <a:rPr spc="5" dirty="0">
                <a:latin typeface="Calibri"/>
                <a:cs typeface="Calibri"/>
              </a:rPr>
              <a:t> </a:t>
            </a:r>
            <a:r>
              <a:rPr spc="-5" dirty="0">
                <a:latin typeface="Calibri"/>
                <a:cs typeface="Calibri"/>
              </a:rPr>
              <a:t>by </a:t>
            </a:r>
            <a:r>
              <a:rPr dirty="0">
                <a:latin typeface="Calibri"/>
                <a:cs typeface="Calibri"/>
              </a:rPr>
              <a:t> </a:t>
            </a:r>
            <a:r>
              <a:rPr i="1" spc="-10" dirty="0">
                <a:latin typeface="Calibri"/>
                <a:cs typeface="Calibri"/>
              </a:rPr>
              <a:t>public/private</a:t>
            </a:r>
            <a:r>
              <a:rPr i="1" spc="20" dirty="0">
                <a:latin typeface="Calibri"/>
                <a:cs typeface="Calibri"/>
              </a:rPr>
              <a:t> </a:t>
            </a:r>
            <a:r>
              <a:rPr i="1" spc="-25" dirty="0">
                <a:latin typeface="Calibri"/>
                <a:cs typeface="Calibri"/>
              </a:rPr>
              <a:t>key </a:t>
            </a:r>
            <a:r>
              <a:rPr spc="-15" dirty="0">
                <a:latin typeface="Calibri"/>
                <a:cs typeface="Calibri"/>
              </a:rPr>
              <a:t>pairs</a:t>
            </a:r>
            <a:endParaRPr>
              <a:latin typeface="Calibri"/>
              <a:cs typeface="Calibri"/>
            </a:endParaRPr>
          </a:p>
        </p:txBody>
      </p:sp>
      <p:sp>
        <p:nvSpPr>
          <p:cNvPr id="4" name="object 4"/>
          <p:cNvSpPr/>
          <p:nvPr/>
        </p:nvSpPr>
        <p:spPr>
          <a:xfrm>
            <a:off x="4171188" y="1345692"/>
            <a:ext cx="1676400" cy="2002789"/>
          </a:xfrm>
          <a:custGeom>
            <a:avLst/>
            <a:gdLst/>
            <a:ahLst/>
            <a:cxnLst/>
            <a:rect l="l" t="t" r="r" b="b"/>
            <a:pathLst>
              <a:path w="1676400" h="2002789">
                <a:moveTo>
                  <a:pt x="0" y="2002536"/>
                </a:moveTo>
                <a:lnTo>
                  <a:pt x="1676400" y="2002536"/>
                </a:lnTo>
                <a:lnTo>
                  <a:pt x="1676400" y="0"/>
                </a:lnTo>
                <a:lnTo>
                  <a:pt x="0" y="0"/>
                </a:lnTo>
                <a:lnTo>
                  <a:pt x="0" y="2002536"/>
                </a:lnTo>
                <a:close/>
              </a:path>
            </a:pathLst>
          </a:custGeom>
          <a:ln w="15240">
            <a:solidFill>
              <a:srgbClr val="000000"/>
            </a:solidFill>
          </a:ln>
        </p:spPr>
        <p:txBody>
          <a:bodyPr wrap="square" lIns="0" tIns="0" rIns="0" bIns="0" rtlCol="0"/>
          <a:lstStyle/>
          <a:p>
            <a:endParaRPr/>
          </a:p>
        </p:txBody>
      </p:sp>
      <p:sp>
        <p:nvSpPr>
          <p:cNvPr id="5" name="object 5"/>
          <p:cNvSpPr txBox="1"/>
          <p:nvPr/>
        </p:nvSpPr>
        <p:spPr>
          <a:xfrm>
            <a:off x="4372101" y="1496391"/>
            <a:ext cx="1276350" cy="300355"/>
          </a:xfrm>
          <a:prstGeom prst="rect">
            <a:avLst/>
          </a:prstGeom>
        </p:spPr>
        <p:txBody>
          <a:bodyPr vert="horz" wrap="square" lIns="0" tIns="12700" rIns="0" bIns="0" rtlCol="0">
            <a:spAutoFit/>
          </a:bodyPr>
          <a:lstStyle/>
          <a:p>
            <a:pPr marL="12700">
              <a:spcBef>
                <a:spcPts val="100"/>
              </a:spcBef>
            </a:pPr>
            <a:r>
              <a:rPr spc="-20" dirty="0">
                <a:latin typeface="Calibri"/>
                <a:cs typeface="Calibri"/>
              </a:rPr>
              <a:t>Transaction</a:t>
            </a:r>
            <a:r>
              <a:rPr spc="-50" dirty="0">
                <a:latin typeface="Calibri"/>
                <a:cs typeface="Calibri"/>
              </a:rPr>
              <a:t> </a:t>
            </a:r>
            <a:r>
              <a:rPr dirty="0">
                <a:latin typeface="Calibri"/>
                <a:cs typeface="Calibri"/>
              </a:rPr>
              <a:t>A</a:t>
            </a:r>
            <a:endParaRPr>
              <a:latin typeface="Calibri"/>
              <a:cs typeface="Calibri"/>
            </a:endParaRPr>
          </a:p>
        </p:txBody>
      </p:sp>
      <p:sp>
        <p:nvSpPr>
          <p:cNvPr id="6" name="object 6"/>
          <p:cNvSpPr txBox="1"/>
          <p:nvPr/>
        </p:nvSpPr>
        <p:spPr>
          <a:xfrm>
            <a:off x="4323588" y="1991868"/>
            <a:ext cx="370840" cy="247015"/>
          </a:xfrm>
          <a:prstGeom prst="rect">
            <a:avLst/>
          </a:prstGeom>
          <a:ln w="15239">
            <a:solidFill>
              <a:srgbClr val="000000"/>
            </a:solidFill>
          </a:ln>
        </p:spPr>
        <p:txBody>
          <a:bodyPr vert="horz" wrap="square" lIns="0" tIns="0" rIns="0" bIns="0" rtlCol="0">
            <a:spAutoFit/>
          </a:bodyPr>
          <a:lstStyle/>
          <a:p>
            <a:pPr marL="99060">
              <a:lnSpc>
                <a:spcPts val="1935"/>
              </a:lnSpc>
            </a:pPr>
            <a:r>
              <a:rPr spc="-10" dirty="0">
                <a:latin typeface="Calibri"/>
                <a:cs typeface="Calibri"/>
              </a:rPr>
              <a:t>in</a:t>
            </a:r>
            <a:endParaRPr>
              <a:latin typeface="Calibri"/>
              <a:cs typeface="Calibri"/>
            </a:endParaRPr>
          </a:p>
        </p:txBody>
      </p:sp>
      <p:sp>
        <p:nvSpPr>
          <p:cNvPr id="7" name="object 7"/>
          <p:cNvSpPr txBox="1"/>
          <p:nvPr/>
        </p:nvSpPr>
        <p:spPr>
          <a:xfrm>
            <a:off x="4908804" y="1991868"/>
            <a:ext cx="802005" cy="309699"/>
          </a:xfrm>
          <a:prstGeom prst="rect">
            <a:avLst/>
          </a:prstGeom>
          <a:ln w="15240">
            <a:solidFill>
              <a:srgbClr val="000000"/>
            </a:solidFill>
          </a:ln>
        </p:spPr>
        <p:txBody>
          <a:bodyPr vert="horz" wrap="square" lIns="0" tIns="32384" rIns="0" bIns="0" rtlCol="0">
            <a:spAutoFit/>
          </a:bodyPr>
          <a:lstStyle/>
          <a:p>
            <a:pPr marL="158115">
              <a:spcBef>
                <a:spcPts val="254"/>
              </a:spcBef>
            </a:pPr>
            <a:r>
              <a:rPr spc="-5" dirty="0">
                <a:latin typeface="Calibri"/>
                <a:cs typeface="Calibri"/>
              </a:rPr>
              <a:t>out</a:t>
            </a:r>
            <a:r>
              <a:rPr spc="-30" dirty="0">
                <a:latin typeface="Calibri"/>
                <a:cs typeface="Calibri"/>
              </a:rPr>
              <a:t> </a:t>
            </a:r>
            <a:r>
              <a:rPr dirty="0">
                <a:latin typeface="Calibri"/>
                <a:cs typeface="Calibri"/>
              </a:rPr>
              <a:t>1</a:t>
            </a:r>
            <a:endParaRPr>
              <a:latin typeface="Calibri"/>
              <a:cs typeface="Calibri"/>
            </a:endParaRPr>
          </a:p>
        </p:txBody>
      </p:sp>
      <p:sp>
        <p:nvSpPr>
          <p:cNvPr id="8" name="object 8"/>
          <p:cNvSpPr txBox="1"/>
          <p:nvPr/>
        </p:nvSpPr>
        <p:spPr>
          <a:xfrm>
            <a:off x="4527804" y="2514601"/>
            <a:ext cx="1256030" cy="643125"/>
          </a:xfrm>
          <a:prstGeom prst="rect">
            <a:avLst/>
          </a:prstGeom>
          <a:ln w="15240">
            <a:solidFill>
              <a:srgbClr val="000000"/>
            </a:solidFill>
          </a:ln>
        </p:spPr>
        <p:txBody>
          <a:bodyPr vert="horz" wrap="square" lIns="0" tIns="88265" rIns="0" bIns="0" rtlCol="0">
            <a:spAutoFit/>
          </a:bodyPr>
          <a:lstStyle/>
          <a:p>
            <a:pPr algn="ctr">
              <a:spcBef>
                <a:spcPts val="695"/>
              </a:spcBef>
            </a:pPr>
            <a:r>
              <a:rPr spc="-5" dirty="0">
                <a:latin typeface="Calibri"/>
                <a:cs typeface="Calibri"/>
              </a:rPr>
              <a:t>out</a:t>
            </a:r>
            <a:r>
              <a:rPr spc="-30" dirty="0">
                <a:latin typeface="Calibri"/>
                <a:cs typeface="Calibri"/>
              </a:rPr>
              <a:t> </a:t>
            </a:r>
            <a:r>
              <a:rPr dirty="0">
                <a:latin typeface="Calibri"/>
                <a:cs typeface="Calibri"/>
              </a:rPr>
              <a:t>2</a:t>
            </a:r>
            <a:endParaRPr>
              <a:latin typeface="Calibri"/>
              <a:cs typeface="Calibri"/>
            </a:endParaRPr>
          </a:p>
          <a:p>
            <a:pPr algn="ctr">
              <a:lnSpc>
                <a:spcPct val="100000"/>
              </a:lnSpc>
            </a:pPr>
            <a:r>
              <a:rPr spc="60" dirty="0">
                <a:latin typeface="Calibri"/>
                <a:cs typeface="Calibri"/>
              </a:rPr>
              <a:t>฿1</a:t>
            </a:r>
            <a:r>
              <a:rPr spc="-15" dirty="0">
                <a:latin typeface="Calibri"/>
                <a:cs typeface="Calibri"/>
              </a:rPr>
              <a:t> </a:t>
            </a:r>
            <a:r>
              <a:rPr dirty="0">
                <a:latin typeface="Calibri"/>
                <a:cs typeface="Calibri"/>
              </a:rPr>
              <a:t>-&gt;</a:t>
            </a:r>
            <a:r>
              <a:rPr spc="-30" dirty="0">
                <a:latin typeface="Calibri"/>
                <a:cs typeface="Calibri"/>
              </a:rPr>
              <a:t> </a:t>
            </a:r>
            <a:r>
              <a:rPr spc="-5" dirty="0">
                <a:latin typeface="Calibri"/>
                <a:cs typeface="Calibri"/>
              </a:rPr>
              <a:t>Alice</a:t>
            </a:r>
            <a:endParaRPr>
              <a:latin typeface="Calibri"/>
              <a:cs typeface="Calibri"/>
            </a:endParaRPr>
          </a:p>
        </p:txBody>
      </p:sp>
      <p:sp>
        <p:nvSpPr>
          <p:cNvPr id="9" name="object 9"/>
          <p:cNvSpPr/>
          <p:nvPr/>
        </p:nvSpPr>
        <p:spPr>
          <a:xfrm>
            <a:off x="6182867" y="1345692"/>
            <a:ext cx="1676400" cy="3912235"/>
          </a:xfrm>
          <a:custGeom>
            <a:avLst/>
            <a:gdLst/>
            <a:ahLst/>
            <a:cxnLst/>
            <a:rect l="l" t="t" r="r" b="b"/>
            <a:pathLst>
              <a:path w="1676400" h="3912235">
                <a:moveTo>
                  <a:pt x="0" y="3912108"/>
                </a:moveTo>
                <a:lnTo>
                  <a:pt x="1676400" y="3912108"/>
                </a:lnTo>
                <a:lnTo>
                  <a:pt x="1676400" y="0"/>
                </a:lnTo>
                <a:lnTo>
                  <a:pt x="0" y="0"/>
                </a:lnTo>
                <a:lnTo>
                  <a:pt x="0" y="3912108"/>
                </a:lnTo>
                <a:close/>
              </a:path>
            </a:pathLst>
          </a:custGeom>
          <a:ln w="15240">
            <a:solidFill>
              <a:srgbClr val="000000"/>
            </a:solidFill>
          </a:ln>
        </p:spPr>
        <p:txBody>
          <a:bodyPr wrap="square" lIns="0" tIns="0" rIns="0" bIns="0" rtlCol="0"/>
          <a:lstStyle/>
          <a:p>
            <a:endParaRPr/>
          </a:p>
        </p:txBody>
      </p:sp>
      <p:sp>
        <p:nvSpPr>
          <p:cNvPr id="10" name="object 10"/>
          <p:cNvSpPr txBox="1"/>
          <p:nvPr/>
        </p:nvSpPr>
        <p:spPr>
          <a:xfrm>
            <a:off x="6387466" y="1490854"/>
            <a:ext cx="1265555" cy="574675"/>
          </a:xfrm>
          <a:prstGeom prst="rect">
            <a:avLst/>
          </a:prstGeom>
        </p:spPr>
        <p:txBody>
          <a:bodyPr vert="horz" wrap="square" lIns="0" tIns="12700" rIns="0" bIns="0" rtlCol="0">
            <a:spAutoFit/>
          </a:bodyPr>
          <a:lstStyle/>
          <a:p>
            <a:pPr marL="203200" marR="5080" indent="-190500">
              <a:spcBef>
                <a:spcPts val="100"/>
              </a:spcBef>
            </a:pPr>
            <a:r>
              <a:rPr spc="-110" dirty="0">
                <a:latin typeface="Calibri"/>
                <a:cs typeface="Calibri"/>
              </a:rPr>
              <a:t>T</a:t>
            </a:r>
            <a:r>
              <a:rPr spc="-40" dirty="0">
                <a:latin typeface="Calibri"/>
                <a:cs typeface="Calibri"/>
              </a:rPr>
              <a:t>r</a:t>
            </a:r>
            <a:r>
              <a:rPr dirty="0">
                <a:latin typeface="Calibri"/>
                <a:cs typeface="Calibri"/>
              </a:rPr>
              <a:t>an</a:t>
            </a:r>
            <a:r>
              <a:rPr spc="5" dirty="0">
                <a:latin typeface="Calibri"/>
                <a:cs typeface="Calibri"/>
              </a:rPr>
              <a:t>s</a:t>
            </a:r>
            <a:r>
              <a:rPr dirty="0">
                <a:latin typeface="Calibri"/>
                <a:cs typeface="Calibri"/>
              </a:rPr>
              <a:t>ac</a:t>
            </a:r>
            <a:r>
              <a:rPr spc="-10" dirty="0">
                <a:latin typeface="Calibri"/>
                <a:cs typeface="Calibri"/>
              </a:rPr>
              <a:t>t</a:t>
            </a:r>
            <a:r>
              <a:rPr spc="-5" dirty="0">
                <a:latin typeface="Calibri"/>
                <a:cs typeface="Calibri"/>
              </a:rPr>
              <a:t>io</a:t>
            </a:r>
            <a:r>
              <a:rPr dirty="0">
                <a:latin typeface="Calibri"/>
                <a:cs typeface="Calibri"/>
              </a:rPr>
              <a:t>n</a:t>
            </a:r>
            <a:r>
              <a:rPr spc="-5" dirty="0">
                <a:latin typeface="Calibri"/>
                <a:cs typeface="Calibri"/>
              </a:rPr>
              <a:t> </a:t>
            </a:r>
            <a:r>
              <a:rPr dirty="0">
                <a:latin typeface="Calibri"/>
                <a:cs typeface="Calibri"/>
              </a:rPr>
              <a:t>C  </a:t>
            </a:r>
            <a:r>
              <a:rPr spc="-10" dirty="0">
                <a:latin typeface="Calibri"/>
                <a:cs typeface="Calibri"/>
              </a:rPr>
              <a:t>(by </a:t>
            </a:r>
            <a:r>
              <a:rPr spc="-5" dirty="0">
                <a:latin typeface="Calibri"/>
                <a:cs typeface="Calibri"/>
              </a:rPr>
              <a:t>Alice)</a:t>
            </a:r>
            <a:endParaRPr>
              <a:latin typeface="Calibri"/>
              <a:cs typeface="Calibri"/>
            </a:endParaRPr>
          </a:p>
        </p:txBody>
      </p:sp>
      <p:sp>
        <p:nvSpPr>
          <p:cNvPr id="11" name="object 11"/>
          <p:cNvSpPr txBox="1"/>
          <p:nvPr/>
        </p:nvSpPr>
        <p:spPr>
          <a:xfrm>
            <a:off x="6370321" y="2767583"/>
            <a:ext cx="558165" cy="256480"/>
          </a:xfrm>
          <a:prstGeom prst="rect">
            <a:avLst/>
          </a:prstGeom>
          <a:ln w="15240">
            <a:solidFill>
              <a:srgbClr val="000000"/>
            </a:solidFill>
          </a:ln>
        </p:spPr>
        <p:txBody>
          <a:bodyPr vert="horz" wrap="square" lIns="0" tIns="0" rIns="0" bIns="0" rtlCol="0">
            <a:spAutoFit/>
          </a:bodyPr>
          <a:lstStyle/>
          <a:p>
            <a:pPr marL="107950">
              <a:lnSpc>
                <a:spcPts val="2030"/>
              </a:lnSpc>
            </a:pPr>
            <a:r>
              <a:rPr spc="-5" dirty="0">
                <a:latin typeface="Calibri"/>
                <a:cs typeface="Calibri"/>
              </a:rPr>
              <a:t>in</a:t>
            </a:r>
            <a:r>
              <a:rPr spc="-30" dirty="0">
                <a:latin typeface="Calibri"/>
                <a:cs typeface="Calibri"/>
              </a:rPr>
              <a:t> </a:t>
            </a:r>
            <a:r>
              <a:rPr dirty="0">
                <a:latin typeface="Calibri"/>
                <a:cs typeface="Calibri"/>
              </a:rPr>
              <a:t>1</a:t>
            </a:r>
            <a:endParaRPr>
              <a:latin typeface="Calibri"/>
              <a:cs typeface="Calibri"/>
            </a:endParaRPr>
          </a:p>
        </p:txBody>
      </p:sp>
      <p:grpSp>
        <p:nvGrpSpPr>
          <p:cNvPr id="12" name="object 12"/>
          <p:cNvGrpSpPr/>
          <p:nvPr/>
        </p:nvGrpSpPr>
        <p:grpSpPr>
          <a:xfrm>
            <a:off x="4163568" y="2862453"/>
            <a:ext cx="2207895" cy="2403475"/>
            <a:chOff x="2639567" y="2862452"/>
            <a:chExt cx="2207895" cy="2403475"/>
          </a:xfrm>
        </p:grpSpPr>
        <p:sp>
          <p:nvSpPr>
            <p:cNvPr id="13" name="object 13"/>
            <p:cNvSpPr/>
            <p:nvPr/>
          </p:nvSpPr>
          <p:spPr>
            <a:xfrm>
              <a:off x="4259452" y="2862452"/>
              <a:ext cx="588010" cy="76200"/>
            </a:xfrm>
            <a:custGeom>
              <a:avLst/>
              <a:gdLst/>
              <a:ahLst/>
              <a:cxnLst/>
              <a:rect l="l" t="t" r="r" b="b"/>
              <a:pathLst>
                <a:path w="588010" h="76200">
                  <a:moveTo>
                    <a:pt x="512445" y="0"/>
                  </a:moveTo>
                  <a:lnTo>
                    <a:pt x="511863" y="31641"/>
                  </a:lnTo>
                  <a:lnTo>
                    <a:pt x="524637" y="31876"/>
                  </a:lnTo>
                  <a:lnTo>
                    <a:pt x="524383" y="44576"/>
                  </a:lnTo>
                  <a:lnTo>
                    <a:pt x="511626" y="44576"/>
                  </a:lnTo>
                  <a:lnTo>
                    <a:pt x="511048" y="76073"/>
                  </a:lnTo>
                  <a:lnTo>
                    <a:pt x="577320" y="44576"/>
                  </a:lnTo>
                  <a:lnTo>
                    <a:pt x="524383" y="44576"/>
                  </a:lnTo>
                  <a:lnTo>
                    <a:pt x="511630" y="44342"/>
                  </a:lnTo>
                  <a:lnTo>
                    <a:pt x="577814" y="44342"/>
                  </a:lnTo>
                  <a:lnTo>
                    <a:pt x="588010" y="39497"/>
                  </a:lnTo>
                  <a:lnTo>
                    <a:pt x="512445" y="0"/>
                  </a:lnTo>
                  <a:close/>
                </a:path>
                <a:path w="588010" h="76200">
                  <a:moveTo>
                    <a:pt x="511863" y="31641"/>
                  </a:moveTo>
                  <a:lnTo>
                    <a:pt x="511630" y="44342"/>
                  </a:lnTo>
                  <a:lnTo>
                    <a:pt x="524383" y="44576"/>
                  </a:lnTo>
                  <a:lnTo>
                    <a:pt x="524637" y="31876"/>
                  </a:lnTo>
                  <a:lnTo>
                    <a:pt x="511863" y="31641"/>
                  </a:lnTo>
                  <a:close/>
                </a:path>
                <a:path w="588010" h="76200">
                  <a:moveTo>
                    <a:pt x="254" y="22225"/>
                  </a:moveTo>
                  <a:lnTo>
                    <a:pt x="0" y="34925"/>
                  </a:lnTo>
                  <a:lnTo>
                    <a:pt x="511630" y="44342"/>
                  </a:lnTo>
                  <a:lnTo>
                    <a:pt x="511863" y="31641"/>
                  </a:lnTo>
                  <a:lnTo>
                    <a:pt x="254" y="22225"/>
                  </a:lnTo>
                  <a:close/>
                </a:path>
              </a:pathLst>
            </a:custGeom>
            <a:solidFill>
              <a:srgbClr val="000000"/>
            </a:solidFill>
          </p:spPr>
          <p:txBody>
            <a:bodyPr wrap="square" lIns="0" tIns="0" rIns="0" bIns="0" rtlCol="0"/>
            <a:lstStyle/>
            <a:p>
              <a:endParaRPr/>
            </a:p>
          </p:txBody>
        </p:sp>
        <p:sp>
          <p:nvSpPr>
            <p:cNvPr id="14" name="object 14"/>
            <p:cNvSpPr/>
            <p:nvPr/>
          </p:nvSpPr>
          <p:spPr>
            <a:xfrm>
              <a:off x="2647187" y="3421379"/>
              <a:ext cx="1676400" cy="1836420"/>
            </a:xfrm>
            <a:custGeom>
              <a:avLst/>
              <a:gdLst/>
              <a:ahLst/>
              <a:cxnLst/>
              <a:rect l="l" t="t" r="r" b="b"/>
              <a:pathLst>
                <a:path w="1676400" h="1836420">
                  <a:moveTo>
                    <a:pt x="0" y="1836420"/>
                  </a:moveTo>
                  <a:lnTo>
                    <a:pt x="1676400" y="1836420"/>
                  </a:lnTo>
                  <a:lnTo>
                    <a:pt x="1676400" y="0"/>
                  </a:lnTo>
                  <a:lnTo>
                    <a:pt x="0" y="0"/>
                  </a:lnTo>
                  <a:lnTo>
                    <a:pt x="0" y="1836420"/>
                  </a:lnTo>
                  <a:close/>
                </a:path>
              </a:pathLst>
            </a:custGeom>
            <a:ln w="15240">
              <a:solidFill>
                <a:srgbClr val="000000"/>
              </a:solidFill>
            </a:ln>
          </p:spPr>
          <p:txBody>
            <a:bodyPr wrap="square" lIns="0" tIns="0" rIns="0" bIns="0" rtlCol="0"/>
            <a:lstStyle/>
            <a:p>
              <a:endParaRPr/>
            </a:p>
          </p:txBody>
        </p:sp>
      </p:grpSp>
      <p:sp>
        <p:nvSpPr>
          <p:cNvPr id="15" name="object 15"/>
          <p:cNvSpPr txBox="1"/>
          <p:nvPr/>
        </p:nvSpPr>
        <p:spPr>
          <a:xfrm>
            <a:off x="4375151" y="3488894"/>
            <a:ext cx="1268095" cy="300355"/>
          </a:xfrm>
          <a:prstGeom prst="rect">
            <a:avLst/>
          </a:prstGeom>
        </p:spPr>
        <p:txBody>
          <a:bodyPr vert="horz" wrap="square" lIns="0" tIns="12700" rIns="0" bIns="0" rtlCol="0">
            <a:spAutoFit/>
          </a:bodyPr>
          <a:lstStyle/>
          <a:p>
            <a:pPr marL="12700">
              <a:spcBef>
                <a:spcPts val="100"/>
              </a:spcBef>
            </a:pPr>
            <a:r>
              <a:rPr spc="-20" dirty="0">
                <a:latin typeface="Calibri"/>
                <a:cs typeface="Calibri"/>
              </a:rPr>
              <a:t>Transaction</a:t>
            </a:r>
            <a:r>
              <a:rPr spc="-50" dirty="0">
                <a:latin typeface="Calibri"/>
                <a:cs typeface="Calibri"/>
              </a:rPr>
              <a:t> </a:t>
            </a:r>
            <a:r>
              <a:rPr dirty="0">
                <a:latin typeface="Calibri"/>
                <a:cs typeface="Calibri"/>
              </a:rPr>
              <a:t>B</a:t>
            </a:r>
            <a:endParaRPr>
              <a:latin typeface="Calibri"/>
              <a:cs typeface="Calibri"/>
            </a:endParaRPr>
          </a:p>
        </p:txBody>
      </p:sp>
      <p:sp>
        <p:nvSpPr>
          <p:cNvPr id="16" name="object 16"/>
          <p:cNvSpPr txBox="1"/>
          <p:nvPr/>
        </p:nvSpPr>
        <p:spPr>
          <a:xfrm>
            <a:off x="4323588" y="3915156"/>
            <a:ext cx="585470" cy="231775"/>
          </a:xfrm>
          <a:prstGeom prst="rect">
            <a:avLst/>
          </a:prstGeom>
          <a:ln w="15240">
            <a:solidFill>
              <a:srgbClr val="000000"/>
            </a:solidFill>
          </a:ln>
        </p:spPr>
        <p:txBody>
          <a:bodyPr vert="horz" wrap="square" lIns="0" tIns="0" rIns="0" bIns="0" rtlCol="0">
            <a:spAutoFit/>
          </a:bodyPr>
          <a:lstStyle/>
          <a:p>
            <a:pPr marL="121920">
              <a:lnSpc>
                <a:spcPts val="1825"/>
              </a:lnSpc>
            </a:pPr>
            <a:r>
              <a:rPr spc="-5" dirty="0">
                <a:latin typeface="Calibri"/>
                <a:cs typeface="Calibri"/>
              </a:rPr>
              <a:t>in</a:t>
            </a:r>
            <a:r>
              <a:rPr spc="-30" dirty="0">
                <a:latin typeface="Calibri"/>
                <a:cs typeface="Calibri"/>
              </a:rPr>
              <a:t> </a:t>
            </a:r>
            <a:r>
              <a:rPr dirty="0">
                <a:latin typeface="Calibri"/>
                <a:cs typeface="Calibri"/>
              </a:rPr>
              <a:t>1</a:t>
            </a:r>
            <a:endParaRPr>
              <a:latin typeface="Calibri"/>
              <a:cs typeface="Calibri"/>
            </a:endParaRPr>
          </a:p>
        </p:txBody>
      </p:sp>
      <p:sp>
        <p:nvSpPr>
          <p:cNvPr id="17" name="object 17"/>
          <p:cNvSpPr txBox="1"/>
          <p:nvPr/>
        </p:nvSpPr>
        <p:spPr>
          <a:xfrm>
            <a:off x="4527804" y="4430268"/>
            <a:ext cx="1256030" cy="643125"/>
          </a:xfrm>
          <a:prstGeom prst="rect">
            <a:avLst/>
          </a:prstGeom>
          <a:ln w="15240">
            <a:solidFill>
              <a:srgbClr val="000000"/>
            </a:solidFill>
          </a:ln>
        </p:spPr>
        <p:txBody>
          <a:bodyPr vert="horz" wrap="square" lIns="0" tIns="88265" rIns="0" bIns="0" rtlCol="0">
            <a:spAutoFit/>
          </a:bodyPr>
          <a:lstStyle/>
          <a:p>
            <a:pPr algn="ctr">
              <a:spcBef>
                <a:spcPts val="695"/>
              </a:spcBef>
            </a:pPr>
            <a:r>
              <a:rPr spc="-5" dirty="0">
                <a:latin typeface="Calibri"/>
                <a:cs typeface="Calibri"/>
              </a:rPr>
              <a:t>out</a:t>
            </a:r>
            <a:r>
              <a:rPr spc="-30" dirty="0">
                <a:latin typeface="Calibri"/>
                <a:cs typeface="Calibri"/>
              </a:rPr>
              <a:t> </a:t>
            </a:r>
            <a:r>
              <a:rPr dirty="0">
                <a:latin typeface="Calibri"/>
                <a:cs typeface="Calibri"/>
              </a:rPr>
              <a:t>1</a:t>
            </a:r>
            <a:endParaRPr>
              <a:latin typeface="Calibri"/>
              <a:cs typeface="Calibri"/>
            </a:endParaRPr>
          </a:p>
          <a:p>
            <a:pPr algn="ctr">
              <a:lnSpc>
                <a:spcPct val="100000"/>
              </a:lnSpc>
            </a:pPr>
            <a:r>
              <a:rPr spc="60" dirty="0">
                <a:latin typeface="Calibri"/>
                <a:cs typeface="Calibri"/>
              </a:rPr>
              <a:t>฿2</a:t>
            </a:r>
            <a:r>
              <a:rPr spc="-15" dirty="0">
                <a:latin typeface="Calibri"/>
                <a:cs typeface="Calibri"/>
              </a:rPr>
              <a:t> </a:t>
            </a:r>
            <a:r>
              <a:rPr dirty="0">
                <a:latin typeface="Calibri"/>
                <a:cs typeface="Calibri"/>
              </a:rPr>
              <a:t>-&gt;</a:t>
            </a:r>
            <a:r>
              <a:rPr spc="-30" dirty="0">
                <a:latin typeface="Calibri"/>
                <a:cs typeface="Calibri"/>
              </a:rPr>
              <a:t> </a:t>
            </a:r>
            <a:r>
              <a:rPr spc="-5" dirty="0">
                <a:latin typeface="Calibri"/>
                <a:cs typeface="Calibri"/>
              </a:rPr>
              <a:t>Alice</a:t>
            </a:r>
            <a:endParaRPr>
              <a:latin typeface="Calibri"/>
              <a:cs typeface="Calibri"/>
            </a:endParaRPr>
          </a:p>
        </p:txBody>
      </p:sp>
      <p:sp>
        <p:nvSpPr>
          <p:cNvPr id="18" name="object 18"/>
          <p:cNvSpPr/>
          <p:nvPr/>
        </p:nvSpPr>
        <p:spPr>
          <a:xfrm>
            <a:off x="6204204" y="4684777"/>
            <a:ext cx="536575" cy="253365"/>
          </a:xfrm>
          <a:custGeom>
            <a:avLst/>
            <a:gdLst/>
            <a:ahLst/>
            <a:cxnLst/>
            <a:rect l="l" t="t" r="r" b="b"/>
            <a:pathLst>
              <a:path w="536575" h="253364">
                <a:moveTo>
                  <a:pt x="0" y="252984"/>
                </a:moveTo>
                <a:lnTo>
                  <a:pt x="536448" y="252984"/>
                </a:lnTo>
                <a:lnTo>
                  <a:pt x="536448" y="0"/>
                </a:lnTo>
                <a:lnTo>
                  <a:pt x="0" y="0"/>
                </a:lnTo>
                <a:lnTo>
                  <a:pt x="0" y="252984"/>
                </a:lnTo>
                <a:close/>
              </a:path>
            </a:pathLst>
          </a:custGeom>
          <a:ln w="15240">
            <a:solidFill>
              <a:srgbClr val="000000"/>
            </a:solidFill>
          </a:ln>
        </p:spPr>
        <p:txBody>
          <a:bodyPr wrap="square" lIns="0" tIns="0" rIns="0" bIns="0" rtlCol="0"/>
          <a:lstStyle/>
          <a:p>
            <a:endParaRPr/>
          </a:p>
        </p:txBody>
      </p:sp>
      <p:sp>
        <p:nvSpPr>
          <p:cNvPr id="19" name="object 19"/>
          <p:cNvSpPr txBox="1"/>
          <p:nvPr/>
        </p:nvSpPr>
        <p:spPr>
          <a:xfrm>
            <a:off x="6191504" y="4646118"/>
            <a:ext cx="561975" cy="300355"/>
          </a:xfrm>
          <a:prstGeom prst="rect">
            <a:avLst/>
          </a:prstGeom>
        </p:spPr>
        <p:txBody>
          <a:bodyPr vert="horz" wrap="square" lIns="0" tIns="12700" rIns="0" bIns="0" rtlCol="0">
            <a:spAutoFit/>
          </a:bodyPr>
          <a:lstStyle/>
          <a:p>
            <a:pPr marL="12700">
              <a:spcBef>
                <a:spcPts val="100"/>
              </a:spcBef>
            </a:pPr>
            <a:r>
              <a:rPr u="heavy" dirty="0">
                <a:uFill>
                  <a:solidFill>
                    <a:srgbClr val="000000"/>
                  </a:solidFill>
                </a:uFill>
                <a:latin typeface="Calibri"/>
                <a:cs typeface="Calibri"/>
              </a:rPr>
              <a:t> </a:t>
            </a:r>
            <a:r>
              <a:rPr u="heavy" spc="-45" dirty="0">
                <a:uFill>
                  <a:solidFill>
                    <a:srgbClr val="000000"/>
                  </a:solidFill>
                </a:uFill>
                <a:latin typeface="Calibri"/>
                <a:cs typeface="Calibri"/>
              </a:rPr>
              <a:t> </a:t>
            </a:r>
            <a:r>
              <a:rPr u="heavy" spc="-5" dirty="0">
                <a:uFill>
                  <a:solidFill>
                    <a:srgbClr val="000000"/>
                  </a:solidFill>
                </a:uFill>
                <a:latin typeface="Calibri"/>
                <a:cs typeface="Calibri"/>
              </a:rPr>
              <a:t>in</a:t>
            </a:r>
            <a:r>
              <a:rPr u="heavy" spc="-30" dirty="0">
                <a:uFill>
                  <a:solidFill>
                    <a:srgbClr val="000000"/>
                  </a:solidFill>
                </a:uFill>
                <a:latin typeface="Calibri"/>
                <a:cs typeface="Calibri"/>
              </a:rPr>
              <a:t> </a:t>
            </a:r>
            <a:r>
              <a:rPr u="heavy" dirty="0">
                <a:uFill>
                  <a:solidFill>
                    <a:srgbClr val="000000"/>
                  </a:solidFill>
                </a:uFill>
                <a:latin typeface="Calibri"/>
                <a:cs typeface="Calibri"/>
              </a:rPr>
              <a:t>2</a:t>
            </a:r>
            <a:r>
              <a:rPr u="heavy" spc="-55" dirty="0">
                <a:uFill>
                  <a:solidFill>
                    <a:srgbClr val="000000"/>
                  </a:solidFill>
                </a:uFill>
                <a:latin typeface="Calibri"/>
                <a:cs typeface="Calibri"/>
              </a:rPr>
              <a:t> </a:t>
            </a:r>
            <a:endParaRPr>
              <a:latin typeface="Calibri"/>
              <a:cs typeface="Calibri"/>
            </a:endParaRPr>
          </a:p>
        </p:txBody>
      </p:sp>
      <p:grpSp>
        <p:nvGrpSpPr>
          <p:cNvPr id="20" name="object 20"/>
          <p:cNvGrpSpPr/>
          <p:nvPr/>
        </p:nvGrpSpPr>
        <p:grpSpPr>
          <a:xfrm>
            <a:off x="5783580" y="3087624"/>
            <a:ext cx="2036445" cy="1761489"/>
            <a:chOff x="4259579" y="3087623"/>
            <a:chExt cx="2036445" cy="1761489"/>
          </a:xfrm>
        </p:grpSpPr>
        <p:sp>
          <p:nvSpPr>
            <p:cNvPr id="21" name="object 21"/>
            <p:cNvSpPr/>
            <p:nvPr/>
          </p:nvSpPr>
          <p:spPr>
            <a:xfrm>
              <a:off x="4259579" y="4772786"/>
              <a:ext cx="421005" cy="76200"/>
            </a:xfrm>
            <a:custGeom>
              <a:avLst/>
              <a:gdLst/>
              <a:ahLst/>
              <a:cxnLst/>
              <a:rect l="l" t="t" r="r" b="b"/>
              <a:pathLst>
                <a:path w="421004" h="76200">
                  <a:moveTo>
                    <a:pt x="345059" y="0"/>
                  </a:moveTo>
                  <a:lnTo>
                    <a:pt x="344795" y="31655"/>
                  </a:lnTo>
                  <a:lnTo>
                    <a:pt x="357505" y="31750"/>
                  </a:lnTo>
                  <a:lnTo>
                    <a:pt x="357378" y="44450"/>
                  </a:lnTo>
                  <a:lnTo>
                    <a:pt x="344688" y="44450"/>
                  </a:lnTo>
                  <a:lnTo>
                    <a:pt x="344424" y="76200"/>
                  </a:lnTo>
                  <a:lnTo>
                    <a:pt x="408996" y="44450"/>
                  </a:lnTo>
                  <a:lnTo>
                    <a:pt x="357378" y="44450"/>
                  </a:lnTo>
                  <a:lnTo>
                    <a:pt x="409189" y="44355"/>
                  </a:lnTo>
                  <a:lnTo>
                    <a:pt x="420878" y="38607"/>
                  </a:lnTo>
                  <a:lnTo>
                    <a:pt x="345059" y="0"/>
                  </a:lnTo>
                  <a:close/>
                </a:path>
                <a:path w="421004" h="76200">
                  <a:moveTo>
                    <a:pt x="344795" y="31655"/>
                  </a:moveTo>
                  <a:lnTo>
                    <a:pt x="344689" y="44355"/>
                  </a:lnTo>
                  <a:lnTo>
                    <a:pt x="357378" y="44450"/>
                  </a:lnTo>
                  <a:lnTo>
                    <a:pt x="357505" y="31750"/>
                  </a:lnTo>
                  <a:lnTo>
                    <a:pt x="344795" y="31655"/>
                  </a:lnTo>
                  <a:close/>
                </a:path>
                <a:path w="421004" h="76200">
                  <a:moveTo>
                    <a:pt x="0" y="29082"/>
                  </a:moveTo>
                  <a:lnTo>
                    <a:pt x="0" y="41782"/>
                  </a:lnTo>
                  <a:lnTo>
                    <a:pt x="344689" y="44355"/>
                  </a:lnTo>
                  <a:lnTo>
                    <a:pt x="344795" y="31655"/>
                  </a:lnTo>
                  <a:lnTo>
                    <a:pt x="0" y="29082"/>
                  </a:lnTo>
                  <a:close/>
                </a:path>
              </a:pathLst>
            </a:custGeom>
            <a:solidFill>
              <a:srgbClr val="000000"/>
            </a:solidFill>
          </p:spPr>
          <p:txBody>
            <a:bodyPr wrap="square" lIns="0" tIns="0" rIns="0" bIns="0" rtlCol="0"/>
            <a:lstStyle/>
            <a:p>
              <a:endParaRPr/>
            </a:p>
          </p:txBody>
        </p:sp>
        <p:sp>
          <p:nvSpPr>
            <p:cNvPr id="22" name="object 22"/>
            <p:cNvSpPr/>
            <p:nvPr/>
          </p:nvSpPr>
          <p:spPr>
            <a:xfrm>
              <a:off x="4846319" y="3095243"/>
              <a:ext cx="1442085" cy="754380"/>
            </a:xfrm>
            <a:custGeom>
              <a:avLst/>
              <a:gdLst/>
              <a:ahLst/>
              <a:cxnLst/>
              <a:rect l="l" t="t" r="r" b="b"/>
              <a:pathLst>
                <a:path w="1442085" h="754379">
                  <a:moveTo>
                    <a:pt x="0" y="754379"/>
                  </a:moveTo>
                  <a:lnTo>
                    <a:pt x="1441703" y="754379"/>
                  </a:lnTo>
                  <a:lnTo>
                    <a:pt x="1441703" y="0"/>
                  </a:lnTo>
                  <a:lnTo>
                    <a:pt x="0" y="0"/>
                  </a:lnTo>
                  <a:lnTo>
                    <a:pt x="0" y="754379"/>
                  </a:lnTo>
                  <a:close/>
                </a:path>
              </a:pathLst>
            </a:custGeom>
            <a:ln w="15240">
              <a:solidFill>
                <a:srgbClr val="000000"/>
              </a:solidFill>
            </a:ln>
          </p:spPr>
          <p:txBody>
            <a:bodyPr wrap="square" lIns="0" tIns="0" rIns="0" bIns="0" rtlCol="0"/>
            <a:lstStyle/>
            <a:p>
              <a:endParaRPr/>
            </a:p>
          </p:txBody>
        </p:sp>
      </p:grpSp>
      <p:sp>
        <p:nvSpPr>
          <p:cNvPr id="23" name="object 23"/>
          <p:cNvSpPr txBox="1"/>
          <p:nvPr/>
        </p:nvSpPr>
        <p:spPr>
          <a:xfrm>
            <a:off x="6377941" y="3170682"/>
            <a:ext cx="1473835" cy="574040"/>
          </a:xfrm>
          <a:prstGeom prst="rect">
            <a:avLst/>
          </a:prstGeom>
        </p:spPr>
        <p:txBody>
          <a:bodyPr vert="horz" wrap="square" lIns="0" tIns="12700" rIns="0" bIns="0" rtlCol="0">
            <a:spAutoFit/>
          </a:bodyPr>
          <a:lstStyle/>
          <a:p>
            <a:pPr marR="37465" algn="ctr">
              <a:spcBef>
                <a:spcPts val="100"/>
              </a:spcBef>
            </a:pPr>
            <a:r>
              <a:rPr spc="-5" dirty="0">
                <a:latin typeface="Calibri"/>
                <a:cs typeface="Calibri"/>
              </a:rPr>
              <a:t>out</a:t>
            </a:r>
            <a:r>
              <a:rPr spc="-25" dirty="0">
                <a:latin typeface="Calibri"/>
                <a:cs typeface="Calibri"/>
              </a:rPr>
              <a:t> </a:t>
            </a:r>
            <a:r>
              <a:rPr dirty="0">
                <a:latin typeface="Calibri"/>
                <a:cs typeface="Calibri"/>
              </a:rPr>
              <a:t>1</a:t>
            </a:r>
            <a:endParaRPr>
              <a:latin typeface="Calibri"/>
              <a:cs typeface="Calibri"/>
            </a:endParaRPr>
          </a:p>
          <a:p>
            <a:pPr marR="38100" algn="ctr"/>
            <a:r>
              <a:rPr spc="60" dirty="0">
                <a:latin typeface="Calibri"/>
                <a:cs typeface="Calibri"/>
              </a:rPr>
              <a:t>฿2</a:t>
            </a:r>
            <a:r>
              <a:rPr spc="-15" dirty="0">
                <a:latin typeface="Calibri"/>
                <a:cs typeface="Calibri"/>
              </a:rPr>
              <a:t> </a:t>
            </a:r>
            <a:r>
              <a:rPr dirty="0">
                <a:latin typeface="Calibri"/>
                <a:cs typeface="Calibri"/>
              </a:rPr>
              <a:t>-&gt;</a:t>
            </a:r>
            <a:r>
              <a:rPr spc="-30" dirty="0">
                <a:latin typeface="Calibri"/>
                <a:cs typeface="Calibri"/>
              </a:rPr>
              <a:t> </a:t>
            </a:r>
            <a:r>
              <a:rPr spc="-5" dirty="0">
                <a:latin typeface="Calibri"/>
                <a:cs typeface="Calibri"/>
              </a:rPr>
              <a:t>Bob</a:t>
            </a:r>
            <a:endParaRPr>
              <a:latin typeface="Calibri"/>
              <a:cs typeface="Calibri"/>
            </a:endParaRPr>
          </a:p>
        </p:txBody>
      </p:sp>
      <p:sp>
        <p:nvSpPr>
          <p:cNvPr id="24" name="object 24"/>
          <p:cNvSpPr/>
          <p:nvPr/>
        </p:nvSpPr>
        <p:spPr>
          <a:xfrm>
            <a:off x="6761988" y="4643628"/>
            <a:ext cx="1050290" cy="556260"/>
          </a:xfrm>
          <a:custGeom>
            <a:avLst/>
            <a:gdLst/>
            <a:ahLst/>
            <a:cxnLst/>
            <a:rect l="l" t="t" r="r" b="b"/>
            <a:pathLst>
              <a:path w="1050289" h="556260">
                <a:moveTo>
                  <a:pt x="0" y="556260"/>
                </a:moveTo>
                <a:lnTo>
                  <a:pt x="1050036" y="556260"/>
                </a:lnTo>
                <a:lnTo>
                  <a:pt x="1050036" y="0"/>
                </a:lnTo>
                <a:lnTo>
                  <a:pt x="0" y="0"/>
                </a:lnTo>
                <a:lnTo>
                  <a:pt x="0" y="556260"/>
                </a:lnTo>
                <a:close/>
              </a:path>
            </a:pathLst>
          </a:custGeom>
          <a:ln w="15240">
            <a:solidFill>
              <a:srgbClr val="000000"/>
            </a:solidFill>
          </a:ln>
        </p:spPr>
        <p:txBody>
          <a:bodyPr wrap="square" lIns="0" tIns="0" rIns="0" bIns="0" rtlCol="0"/>
          <a:lstStyle/>
          <a:p>
            <a:endParaRPr/>
          </a:p>
        </p:txBody>
      </p:sp>
      <p:sp>
        <p:nvSpPr>
          <p:cNvPr id="25" name="object 25"/>
          <p:cNvSpPr txBox="1"/>
          <p:nvPr/>
        </p:nvSpPr>
        <p:spPr>
          <a:xfrm>
            <a:off x="6769608" y="4620514"/>
            <a:ext cx="1082040" cy="574040"/>
          </a:xfrm>
          <a:prstGeom prst="rect">
            <a:avLst/>
          </a:prstGeom>
        </p:spPr>
        <p:txBody>
          <a:bodyPr vert="horz" wrap="square" lIns="0" tIns="12700" rIns="0" bIns="0" rtlCol="0">
            <a:spAutoFit/>
          </a:bodyPr>
          <a:lstStyle/>
          <a:p>
            <a:pPr marR="38100" algn="ctr">
              <a:spcBef>
                <a:spcPts val="100"/>
              </a:spcBef>
            </a:pPr>
            <a:r>
              <a:rPr spc="-5" dirty="0">
                <a:latin typeface="Calibri"/>
                <a:cs typeface="Calibri"/>
              </a:rPr>
              <a:t>out</a:t>
            </a:r>
            <a:r>
              <a:rPr spc="-30" dirty="0">
                <a:latin typeface="Calibri"/>
                <a:cs typeface="Calibri"/>
              </a:rPr>
              <a:t> </a:t>
            </a:r>
            <a:r>
              <a:rPr dirty="0">
                <a:latin typeface="Calibri"/>
                <a:cs typeface="Calibri"/>
              </a:rPr>
              <a:t>3</a:t>
            </a:r>
            <a:endParaRPr>
              <a:latin typeface="Calibri"/>
              <a:cs typeface="Calibri"/>
            </a:endParaRPr>
          </a:p>
          <a:p>
            <a:pPr marR="37465" algn="ctr"/>
            <a:r>
              <a:rPr spc="30" dirty="0">
                <a:latin typeface="Calibri"/>
                <a:cs typeface="Calibri"/>
              </a:rPr>
              <a:t>฿0.1</a:t>
            </a:r>
            <a:r>
              <a:rPr spc="-30" dirty="0">
                <a:latin typeface="Calibri"/>
                <a:cs typeface="Calibri"/>
              </a:rPr>
              <a:t> </a:t>
            </a:r>
            <a:r>
              <a:rPr dirty="0">
                <a:latin typeface="Calibri"/>
                <a:cs typeface="Calibri"/>
              </a:rPr>
              <a:t>-&gt;</a:t>
            </a:r>
            <a:r>
              <a:rPr spc="-15" dirty="0">
                <a:latin typeface="Calibri"/>
                <a:cs typeface="Calibri"/>
              </a:rPr>
              <a:t> </a:t>
            </a:r>
            <a:r>
              <a:rPr dirty="0">
                <a:latin typeface="Calibri"/>
                <a:cs typeface="Calibri"/>
              </a:rPr>
              <a:t>_</a:t>
            </a:r>
            <a:endParaRPr>
              <a:latin typeface="Calibri"/>
              <a:cs typeface="Calibri"/>
            </a:endParaRPr>
          </a:p>
        </p:txBody>
      </p:sp>
      <p:grpSp>
        <p:nvGrpSpPr>
          <p:cNvPr id="26" name="object 26"/>
          <p:cNvGrpSpPr/>
          <p:nvPr/>
        </p:nvGrpSpPr>
        <p:grpSpPr>
          <a:xfrm>
            <a:off x="6362701" y="3834384"/>
            <a:ext cx="1457325" cy="769620"/>
            <a:chOff x="4838700" y="3834384"/>
            <a:chExt cx="1457325" cy="769620"/>
          </a:xfrm>
        </p:grpSpPr>
        <p:sp>
          <p:nvSpPr>
            <p:cNvPr id="27" name="object 27"/>
            <p:cNvSpPr/>
            <p:nvPr/>
          </p:nvSpPr>
          <p:spPr>
            <a:xfrm>
              <a:off x="4846320" y="3842004"/>
              <a:ext cx="1442085" cy="754380"/>
            </a:xfrm>
            <a:custGeom>
              <a:avLst/>
              <a:gdLst/>
              <a:ahLst/>
              <a:cxnLst/>
              <a:rect l="l" t="t" r="r" b="b"/>
              <a:pathLst>
                <a:path w="1442085" h="754379">
                  <a:moveTo>
                    <a:pt x="1441703" y="0"/>
                  </a:moveTo>
                  <a:lnTo>
                    <a:pt x="0" y="0"/>
                  </a:lnTo>
                  <a:lnTo>
                    <a:pt x="0" y="754380"/>
                  </a:lnTo>
                  <a:lnTo>
                    <a:pt x="1441703" y="754380"/>
                  </a:lnTo>
                  <a:lnTo>
                    <a:pt x="1441703" y="0"/>
                  </a:lnTo>
                  <a:close/>
                </a:path>
              </a:pathLst>
            </a:custGeom>
            <a:solidFill>
              <a:srgbClr val="FFFFFF"/>
            </a:solidFill>
          </p:spPr>
          <p:txBody>
            <a:bodyPr wrap="square" lIns="0" tIns="0" rIns="0" bIns="0" rtlCol="0"/>
            <a:lstStyle/>
            <a:p>
              <a:endParaRPr/>
            </a:p>
          </p:txBody>
        </p:sp>
        <p:sp>
          <p:nvSpPr>
            <p:cNvPr id="28" name="object 28"/>
            <p:cNvSpPr/>
            <p:nvPr/>
          </p:nvSpPr>
          <p:spPr>
            <a:xfrm>
              <a:off x="4846320" y="3842004"/>
              <a:ext cx="1442085" cy="754380"/>
            </a:xfrm>
            <a:custGeom>
              <a:avLst/>
              <a:gdLst/>
              <a:ahLst/>
              <a:cxnLst/>
              <a:rect l="l" t="t" r="r" b="b"/>
              <a:pathLst>
                <a:path w="1442085" h="754379">
                  <a:moveTo>
                    <a:pt x="0" y="754380"/>
                  </a:moveTo>
                  <a:lnTo>
                    <a:pt x="1441703" y="754380"/>
                  </a:lnTo>
                  <a:lnTo>
                    <a:pt x="1441703" y="0"/>
                  </a:lnTo>
                  <a:lnTo>
                    <a:pt x="0" y="0"/>
                  </a:lnTo>
                  <a:lnTo>
                    <a:pt x="0" y="754380"/>
                  </a:lnTo>
                  <a:close/>
                </a:path>
              </a:pathLst>
            </a:custGeom>
            <a:ln w="15239">
              <a:solidFill>
                <a:srgbClr val="000000"/>
              </a:solidFill>
            </a:ln>
          </p:spPr>
          <p:txBody>
            <a:bodyPr wrap="square" lIns="0" tIns="0" rIns="0" bIns="0" rtlCol="0"/>
            <a:lstStyle/>
            <a:p>
              <a:endParaRPr/>
            </a:p>
          </p:txBody>
        </p:sp>
      </p:grpSp>
      <p:sp>
        <p:nvSpPr>
          <p:cNvPr id="29" name="object 29"/>
          <p:cNvSpPr txBox="1"/>
          <p:nvPr/>
        </p:nvSpPr>
        <p:spPr>
          <a:xfrm>
            <a:off x="6482589" y="3918330"/>
            <a:ext cx="1218565" cy="574040"/>
          </a:xfrm>
          <a:prstGeom prst="rect">
            <a:avLst/>
          </a:prstGeom>
        </p:spPr>
        <p:txBody>
          <a:bodyPr vert="horz" wrap="square" lIns="0" tIns="12700" rIns="0" bIns="0" rtlCol="0">
            <a:spAutoFit/>
          </a:bodyPr>
          <a:lstStyle/>
          <a:p>
            <a:pPr marL="635" algn="ctr">
              <a:spcBef>
                <a:spcPts val="100"/>
              </a:spcBef>
            </a:pPr>
            <a:r>
              <a:rPr spc="-5" dirty="0">
                <a:latin typeface="Calibri"/>
                <a:cs typeface="Calibri"/>
              </a:rPr>
              <a:t>out</a:t>
            </a:r>
            <a:r>
              <a:rPr spc="-25" dirty="0">
                <a:latin typeface="Calibri"/>
                <a:cs typeface="Calibri"/>
              </a:rPr>
              <a:t> </a:t>
            </a:r>
            <a:r>
              <a:rPr dirty="0">
                <a:latin typeface="Calibri"/>
                <a:cs typeface="Calibri"/>
              </a:rPr>
              <a:t>2</a:t>
            </a:r>
            <a:endParaRPr>
              <a:latin typeface="Calibri"/>
              <a:cs typeface="Calibri"/>
            </a:endParaRPr>
          </a:p>
          <a:p>
            <a:pPr algn="ctr">
              <a:lnSpc>
                <a:spcPct val="100000"/>
              </a:lnSpc>
            </a:pPr>
            <a:r>
              <a:rPr spc="30" dirty="0">
                <a:latin typeface="Calibri"/>
                <a:cs typeface="Calibri"/>
              </a:rPr>
              <a:t>฿0.9</a:t>
            </a:r>
            <a:r>
              <a:rPr spc="-35" dirty="0">
                <a:latin typeface="Calibri"/>
                <a:cs typeface="Calibri"/>
              </a:rPr>
              <a:t> </a:t>
            </a:r>
            <a:r>
              <a:rPr dirty="0">
                <a:latin typeface="Calibri"/>
                <a:cs typeface="Calibri"/>
              </a:rPr>
              <a:t>-&gt;</a:t>
            </a:r>
            <a:r>
              <a:rPr spc="-20" dirty="0">
                <a:latin typeface="Calibri"/>
                <a:cs typeface="Calibri"/>
              </a:rPr>
              <a:t> </a:t>
            </a:r>
            <a:r>
              <a:rPr spc="-10" dirty="0">
                <a:latin typeface="Calibri"/>
                <a:cs typeface="Calibri"/>
              </a:rPr>
              <a:t>Carol</a:t>
            </a:r>
            <a:endParaRPr>
              <a:latin typeface="Calibri"/>
              <a:cs typeface="Calibri"/>
            </a:endParaRPr>
          </a:p>
        </p:txBody>
      </p:sp>
      <p:grpSp>
        <p:nvGrpSpPr>
          <p:cNvPr id="30" name="object 30"/>
          <p:cNvGrpSpPr/>
          <p:nvPr/>
        </p:nvGrpSpPr>
        <p:grpSpPr>
          <a:xfrm>
            <a:off x="7664703" y="1271016"/>
            <a:ext cx="2552700" cy="867410"/>
            <a:chOff x="6140703" y="1271016"/>
            <a:chExt cx="2552700" cy="867410"/>
          </a:xfrm>
        </p:grpSpPr>
        <p:sp>
          <p:nvSpPr>
            <p:cNvPr id="31" name="object 31"/>
            <p:cNvSpPr/>
            <p:nvPr/>
          </p:nvSpPr>
          <p:spPr>
            <a:xfrm>
              <a:off x="6148323" y="1278636"/>
              <a:ext cx="2537460" cy="852169"/>
            </a:xfrm>
            <a:custGeom>
              <a:avLst/>
              <a:gdLst/>
              <a:ahLst/>
              <a:cxnLst/>
              <a:rect l="l" t="t" r="r" b="b"/>
              <a:pathLst>
                <a:path w="2537459" h="852169">
                  <a:moveTo>
                    <a:pt x="2536952" y="0"/>
                  </a:moveTo>
                  <a:lnTo>
                    <a:pt x="232663" y="0"/>
                  </a:lnTo>
                  <a:lnTo>
                    <a:pt x="232663" y="496950"/>
                  </a:lnTo>
                  <a:lnTo>
                    <a:pt x="0" y="630809"/>
                  </a:lnTo>
                  <a:lnTo>
                    <a:pt x="232663" y="709929"/>
                  </a:lnTo>
                  <a:lnTo>
                    <a:pt x="232663" y="851915"/>
                  </a:lnTo>
                  <a:lnTo>
                    <a:pt x="2536952" y="851915"/>
                  </a:lnTo>
                  <a:lnTo>
                    <a:pt x="2536952" y="0"/>
                  </a:lnTo>
                  <a:close/>
                </a:path>
              </a:pathLst>
            </a:custGeom>
            <a:solidFill>
              <a:srgbClr val="FFFFFF"/>
            </a:solidFill>
          </p:spPr>
          <p:txBody>
            <a:bodyPr wrap="square" lIns="0" tIns="0" rIns="0" bIns="0" rtlCol="0"/>
            <a:lstStyle/>
            <a:p>
              <a:endParaRPr/>
            </a:p>
          </p:txBody>
        </p:sp>
        <p:sp>
          <p:nvSpPr>
            <p:cNvPr id="32" name="object 32"/>
            <p:cNvSpPr/>
            <p:nvPr/>
          </p:nvSpPr>
          <p:spPr>
            <a:xfrm>
              <a:off x="6148323" y="1278636"/>
              <a:ext cx="2537460" cy="852169"/>
            </a:xfrm>
            <a:custGeom>
              <a:avLst/>
              <a:gdLst/>
              <a:ahLst/>
              <a:cxnLst/>
              <a:rect l="l" t="t" r="r" b="b"/>
              <a:pathLst>
                <a:path w="2537459" h="852169">
                  <a:moveTo>
                    <a:pt x="232663" y="0"/>
                  </a:moveTo>
                  <a:lnTo>
                    <a:pt x="616711" y="0"/>
                  </a:lnTo>
                  <a:lnTo>
                    <a:pt x="1192783" y="0"/>
                  </a:lnTo>
                  <a:lnTo>
                    <a:pt x="2536952" y="0"/>
                  </a:lnTo>
                  <a:lnTo>
                    <a:pt x="2536952" y="496950"/>
                  </a:lnTo>
                  <a:lnTo>
                    <a:pt x="2536952" y="709929"/>
                  </a:lnTo>
                  <a:lnTo>
                    <a:pt x="2536952" y="851915"/>
                  </a:lnTo>
                  <a:lnTo>
                    <a:pt x="1192783" y="851915"/>
                  </a:lnTo>
                  <a:lnTo>
                    <a:pt x="616711" y="851915"/>
                  </a:lnTo>
                  <a:lnTo>
                    <a:pt x="232663" y="851915"/>
                  </a:lnTo>
                  <a:lnTo>
                    <a:pt x="232663" y="709929"/>
                  </a:lnTo>
                  <a:lnTo>
                    <a:pt x="0" y="630809"/>
                  </a:lnTo>
                  <a:lnTo>
                    <a:pt x="232663" y="496950"/>
                  </a:lnTo>
                  <a:lnTo>
                    <a:pt x="232663" y="0"/>
                  </a:lnTo>
                  <a:close/>
                </a:path>
              </a:pathLst>
            </a:custGeom>
            <a:ln w="15239">
              <a:solidFill>
                <a:srgbClr val="000000"/>
              </a:solidFill>
            </a:ln>
          </p:spPr>
          <p:txBody>
            <a:bodyPr wrap="square" lIns="0" tIns="0" rIns="0" bIns="0" rtlCol="0"/>
            <a:lstStyle/>
            <a:p>
              <a:endParaRPr/>
            </a:p>
          </p:txBody>
        </p:sp>
      </p:grpSp>
      <p:sp>
        <p:nvSpPr>
          <p:cNvPr id="33" name="object 33"/>
          <p:cNvSpPr txBox="1"/>
          <p:nvPr/>
        </p:nvSpPr>
        <p:spPr>
          <a:xfrm>
            <a:off x="8100187" y="1265377"/>
            <a:ext cx="1918335" cy="848994"/>
          </a:xfrm>
          <a:prstGeom prst="rect">
            <a:avLst/>
          </a:prstGeom>
        </p:spPr>
        <p:txBody>
          <a:bodyPr vert="horz" wrap="square" lIns="0" tIns="12700" rIns="0" bIns="0" rtlCol="0">
            <a:spAutoFit/>
          </a:bodyPr>
          <a:lstStyle/>
          <a:p>
            <a:pPr marL="12065" marR="5080" algn="ctr">
              <a:spcBef>
                <a:spcPts val="100"/>
              </a:spcBef>
            </a:pPr>
            <a:r>
              <a:rPr dirty="0">
                <a:latin typeface="Calibri"/>
                <a:cs typeface="Calibri"/>
              </a:rPr>
              <a:t>User</a:t>
            </a:r>
            <a:r>
              <a:rPr spc="-20" dirty="0">
                <a:latin typeface="Calibri"/>
                <a:cs typeface="Calibri"/>
              </a:rPr>
              <a:t> </a:t>
            </a:r>
            <a:r>
              <a:rPr spc="-5" dirty="0">
                <a:latin typeface="Calibri"/>
                <a:cs typeface="Calibri"/>
              </a:rPr>
              <a:t>encrypts</a:t>
            </a:r>
            <a:r>
              <a:rPr spc="-20" dirty="0">
                <a:latin typeface="Calibri"/>
                <a:cs typeface="Calibri"/>
              </a:rPr>
              <a:t> </a:t>
            </a:r>
            <a:r>
              <a:rPr dirty="0">
                <a:latin typeface="Calibri"/>
                <a:cs typeface="Calibri"/>
              </a:rPr>
              <a:t>a</a:t>
            </a:r>
            <a:r>
              <a:rPr spc="-15" dirty="0">
                <a:latin typeface="Calibri"/>
                <a:cs typeface="Calibri"/>
              </a:rPr>
              <a:t> </a:t>
            </a:r>
            <a:r>
              <a:rPr spc="-5" dirty="0">
                <a:latin typeface="Calibri"/>
                <a:cs typeface="Calibri"/>
              </a:rPr>
              <a:t>new </a:t>
            </a:r>
            <a:r>
              <a:rPr spc="-395" dirty="0">
                <a:latin typeface="Calibri"/>
                <a:cs typeface="Calibri"/>
              </a:rPr>
              <a:t> </a:t>
            </a:r>
            <a:r>
              <a:rPr spc="-10" dirty="0">
                <a:latin typeface="Calibri"/>
                <a:cs typeface="Calibri"/>
              </a:rPr>
              <a:t>transaction </a:t>
            </a:r>
            <a:r>
              <a:rPr dirty="0">
                <a:latin typeface="Calibri"/>
                <a:cs typeface="Calibri"/>
              </a:rPr>
              <a:t>C </a:t>
            </a:r>
            <a:r>
              <a:rPr spc="-5" dirty="0">
                <a:latin typeface="Calibri"/>
                <a:cs typeface="Calibri"/>
              </a:rPr>
              <a:t>using </a:t>
            </a:r>
            <a:r>
              <a:rPr dirty="0">
                <a:latin typeface="Calibri"/>
                <a:cs typeface="Calibri"/>
              </a:rPr>
              <a:t> the </a:t>
            </a:r>
            <a:r>
              <a:rPr spc="-15" dirty="0">
                <a:latin typeface="Calibri"/>
                <a:cs typeface="Calibri"/>
              </a:rPr>
              <a:t>private</a:t>
            </a:r>
            <a:r>
              <a:rPr spc="-5" dirty="0">
                <a:latin typeface="Calibri"/>
                <a:cs typeface="Calibri"/>
              </a:rPr>
              <a:t> </a:t>
            </a:r>
            <a:r>
              <a:rPr spc="-25" dirty="0">
                <a:latin typeface="Calibri"/>
                <a:cs typeface="Calibri"/>
              </a:rPr>
              <a:t>key</a:t>
            </a:r>
            <a:endParaRPr>
              <a:latin typeface="Calibri"/>
              <a:cs typeface="Calibri"/>
            </a:endParaRPr>
          </a:p>
        </p:txBody>
      </p:sp>
      <p:sp>
        <p:nvSpPr>
          <p:cNvPr id="34" name="object 34"/>
          <p:cNvSpPr txBox="1"/>
          <p:nvPr/>
        </p:nvSpPr>
        <p:spPr>
          <a:xfrm>
            <a:off x="1686865" y="6547586"/>
            <a:ext cx="2336165" cy="205184"/>
          </a:xfrm>
          <a:prstGeom prst="rect">
            <a:avLst/>
          </a:prstGeom>
        </p:spPr>
        <p:txBody>
          <a:bodyPr vert="horz" wrap="square" lIns="0" tIns="0" rIns="0" bIns="0" rtlCol="0">
            <a:spAutoFit/>
          </a:bodyPr>
          <a:lstStyle/>
          <a:p>
            <a:pPr marL="12700">
              <a:lnSpc>
                <a:spcPts val="1614"/>
              </a:lnSpc>
            </a:pPr>
            <a:r>
              <a:rPr sz="1600" spc="-5" dirty="0">
                <a:solidFill>
                  <a:srgbClr val="FFFFFF"/>
                </a:solidFill>
                <a:latin typeface="Calibri"/>
                <a:cs typeface="Calibri"/>
              </a:rPr>
              <a:t>2.3</a:t>
            </a:r>
            <a:r>
              <a:rPr sz="1600" spc="-25" dirty="0">
                <a:solidFill>
                  <a:srgbClr val="FFFFFF"/>
                </a:solidFill>
                <a:latin typeface="Calibri"/>
                <a:cs typeface="Calibri"/>
              </a:rPr>
              <a:t> </a:t>
            </a:r>
            <a:r>
              <a:rPr sz="1600" spc="-10" dirty="0">
                <a:solidFill>
                  <a:srgbClr val="FFFFFF"/>
                </a:solidFill>
                <a:latin typeface="Calibri"/>
                <a:cs typeface="Calibri"/>
              </a:rPr>
              <a:t>BITCOIN</a:t>
            </a:r>
            <a:r>
              <a:rPr sz="1600" spc="-20" dirty="0">
                <a:solidFill>
                  <a:srgbClr val="FFFFFF"/>
                </a:solidFill>
                <a:latin typeface="Calibri"/>
                <a:cs typeface="Calibri"/>
              </a:rPr>
              <a:t> </a:t>
            </a:r>
            <a:r>
              <a:rPr sz="1600" spc="-10" dirty="0">
                <a:solidFill>
                  <a:srgbClr val="FFFFFF"/>
                </a:solidFill>
                <a:latin typeface="Calibri"/>
                <a:cs typeface="Calibri"/>
              </a:rPr>
              <a:t>TRANSACTIONS</a:t>
            </a:r>
            <a:endParaRPr sz="1600">
              <a:latin typeface="Calibri"/>
              <a:cs typeface="Calibri"/>
            </a:endParaRPr>
          </a:p>
        </p:txBody>
      </p:sp>
      <p:sp>
        <p:nvSpPr>
          <p:cNvPr id="35" name="object 35"/>
          <p:cNvSpPr txBox="1"/>
          <p:nvPr/>
        </p:nvSpPr>
        <p:spPr>
          <a:xfrm>
            <a:off x="4451986" y="6547586"/>
            <a:ext cx="3289935" cy="205184"/>
          </a:xfrm>
          <a:prstGeom prst="rect">
            <a:avLst/>
          </a:prstGeom>
        </p:spPr>
        <p:txBody>
          <a:bodyPr vert="horz" wrap="square" lIns="0" tIns="0" rIns="0" bIns="0" rtlCol="0">
            <a:spAutoFit/>
          </a:bodyPr>
          <a:lstStyle/>
          <a:p>
            <a:pPr marL="12700">
              <a:lnSpc>
                <a:spcPts val="1614"/>
              </a:lnSpc>
            </a:pPr>
            <a:r>
              <a:rPr sz="1600" spc="-10" dirty="0">
                <a:solidFill>
                  <a:srgbClr val="FFFFFF"/>
                </a:solidFill>
                <a:latin typeface="Calibri"/>
                <a:cs typeface="Calibri"/>
              </a:rPr>
              <a:t>ZHANG,</a:t>
            </a:r>
            <a:r>
              <a:rPr sz="1600" spc="15" dirty="0">
                <a:solidFill>
                  <a:srgbClr val="FFFFFF"/>
                </a:solidFill>
                <a:latin typeface="Calibri"/>
                <a:cs typeface="Calibri"/>
              </a:rPr>
              <a:t> </a:t>
            </a:r>
            <a:r>
              <a:rPr sz="1600" spc="-10" dirty="0">
                <a:solidFill>
                  <a:srgbClr val="FFFFFF"/>
                </a:solidFill>
                <a:latin typeface="Calibri"/>
                <a:cs typeface="Calibri"/>
              </a:rPr>
              <a:t>VITENBERG,</a:t>
            </a:r>
            <a:r>
              <a:rPr sz="1600" spc="40" dirty="0">
                <a:solidFill>
                  <a:srgbClr val="FFFFFF"/>
                </a:solidFill>
                <a:latin typeface="Calibri"/>
                <a:cs typeface="Calibri"/>
              </a:rPr>
              <a:t> </a:t>
            </a:r>
            <a:r>
              <a:rPr sz="1600" spc="-15" dirty="0">
                <a:solidFill>
                  <a:srgbClr val="FFFFFF"/>
                </a:solidFill>
                <a:latin typeface="Calibri"/>
                <a:cs typeface="Calibri"/>
              </a:rPr>
              <a:t>JACOBSEN</a:t>
            </a:r>
            <a:r>
              <a:rPr sz="1600" spc="45" dirty="0">
                <a:solidFill>
                  <a:srgbClr val="FFFFFF"/>
                </a:solidFill>
                <a:latin typeface="Calibri"/>
                <a:cs typeface="Calibri"/>
              </a:rPr>
              <a:t> </a:t>
            </a:r>
            <a:r>
              <a:rPr sz="1600" spc="-5" dirty="0">
                <a:solidFill>
                  <a:srgbClr val="FFFFFF"/>
                </a:solidFill>
                <a:latin typeface="Calibri"/>
                <a:cs typeface="Calibri"/>
              </a:rPr>
              <a:t>©</a:t>
            </a:r>
            <a:r>
              <a:rPr sz="1600" spc="5" dirty="0">
                <a:solidFill>
                  <a:srgbClr val="FFFFFF"/>
                </a:solidFill>
                <a:latin typeface="Calibri"/>
                <a:cs typeface="Calibri"/>
              </a:rPr>
              <a:t> </a:t>
            </a:r>
            <a:r>
              <a:rPr sz="1600" spc="-10" dirty="0">
                <a:solidFill>
                  <a:srgbClr val="FFFFFF"/>
                </a:solidFill>
                <a:latin typeface="Calibri"/>
                <a:cs typeface="Calibri"/>
              </a:rPr>
              <a:t>2018</a:t>
            </a:r>
            <a:endParaRPr sz="1600">
              <a:latin typeface="Calibri"/>
              <a:cs typeface="Calibri"/>
            </a:endParaRPr>
          </a:p>
        </p:txBody>
      </p:sp>
      <p:sp>
        <p:nvSpPr>
          <p:cNvPr id="36" name="object 36"/>
          <p:cNvSpPr txBox="1"/>
          <p:nvPr/>
        </p:nvSpPr>
        <p:spPr>
          <a:xfrm>
            <a:off x="9625330" y="6547586"/>
            <a:ext cx="229870" cy="205184"/>
          </a:xfrm>
          <a:prstGeom prst="rect">
            <a:avLst/>
          </a:prstGeom>
        </p:spPr>
        <p:txBody>
          <a:bodyPr vert="horz" wrap="square" lIns="0" tIns="0" rIns="0" bIns="0" rtlCol="0">
            <a:spAutoFit/>
          </a:bodyPr>
          <a:lstStyle/>
          <a:p>
            <a:pPr marL="12700">
              <a:lnSpc>
                <a:spcPts val="1614"/>
              </a:lnSpc>
            </a:pPr>
            <a:r>
              <a:rPr sz="1600" spc="-10" dirty="0">
                <a:solidFill>
                  <a:srgbClr val="FFFFFF"/>
                </a:solidFill>
                <a:latin typeface="Calibri"/>
                <a:cs typeface="Calibri"/>
              </a:rPr>
              <a:t>27</a:t>
            </a:r>
            <a:endParaRPr sz="1600">
              <a:latin typeface="Calibri"/>
              <a:cs typeface="Calibri"/>
            </a:endParaRPr>
          </a:p>
        </p:txBody>
      </p:sp>
    </p:spTree>
    <p:extLst>
      <p:ext uri="{BB962C8B-B14F-4D97-AF65-F5344CB8AC3E}">
        <p14:creationId xmlns:p14="http://schemas.microsoft.com/office/powerpoint/2010/main" val="13927519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6004" y="227204"/>
            <a:ext cx="4254500" cy="566181"/>
          </a:xfrm>
          <a:prstGeom prst="rect">
            <a:avLst/>
          </a:prstGeom>
        </p:spPr>
        <p:txBody>
          <a:bodyPr vert="horz" wrap="square" lIns="0" tIns="12065" rIns="0" bIns="0" rtlCol="0" anchor="t">
            <a:spAutoFit/>
          </a:bodyPr>
          <a:lstStyle/>
          <a:p>
            <a:pPr marL="12700">
              <a:spcBef>
                <a:spcPts val="95"/>
              </a:spcBef>
            </a:pPr>
            <a:r>
              <a:rPr spc="-60" dirty="0"/>
              <a:t>Bitcoin</a:t>
            </a:r>
            <a:r>
              <a:rPr spc="-185" dirty="0"/>
              <a:t> </a:t>
            </a:r>
            <a:r>
              <a:rPr spc="-80" dirty="0"/>
              <a:t>Transactions</a:t>
            </a:r>
          </a:p>
        </p:txBody>
      </p:sp>
      <p:sp>
        <p:nvSpPr>
          <p:cNvPr id="3" name="object 3"/>
          <p:cNvSpPr txBox="1"/>
          <p:nvPr/>
        </p:nvSpPr>
        <p:spPr>
          <a:xfrm>
            <a:off x="1598676" y="1351788"/>
            <a:ext cx="2359660" cy="862416"/>
          </a:xfrm>
          <a:prstGeom prst="rect">
            <a:avLst/>
          </a:prstGeom>
          <a:ln w="9144">
            <a:solidFill>
              <a:srgbClr val="000000"/>
            </a:solidFill>
          </a:ln>
        </p:spPr>
        <p:txBody>
          <a:bodyPr vert="horz" wrap="square" lIns="0" tIns="31115" rIns="0" bIns="0" rtlCol="0">
            <a:spAutoFit/>
          </a:bodyPr>
          <a:lstStyle/>
          <a:p>
            <a:pPr marL="91440" marR="113030">
              <a:spcBef>
                <a:spcPts val="245"/>
              </a:spcBef>
            </a:pPr>
            <a:r>
              <a:rPr spc="-10" dirty="0">
                <a:latin typeface="Calibri"/>
                <a:cs typeface="Calibri"/>
              </a:rPr>
              <a:t>Each </a:t>
            </a:r>
            <a:r>
              <a:rPr spc="-5" dirty="0">
                <a:latin typeface="Calibri"/>
                <a:cs typeface="Calibri"/>
              </a:rPr>
              <a:t>user possesses </a:t>
            </a:r>
            <a:r>
              <a:rPr dirty="0">
                <a:latin typeface="Calibri"/>
                <a:cs typeface="Calibri"/>
              </a:rPr>
              <a:t>a </a:t>
            </a:r>
            <a:r>
              <a:rPr spc="5" dirty="0">
                <a:latin typeface="Calibri"/>
                <a:cs typeface="Calibri"/>
              </a:rPr>
              <a:t> </a:t>
            </a:r>
            <a:r>
              <a:rPr spc="-10" dirty="0">
                <a:latin typeface="Calibri"/>
                <a:cs typeface="Calibri"/>
              </a:rPr>
              <a:t>wallet</a:t>
            </a:r>
            <a:r>
              <a:rPr dirty="0">
                <a:latin typeface="Calibri"/>
                <a:cs typeface="Calibri"/>
              </a:rPr>
              <a:t> </a:t>
            </a:r>
            <a:r>
              <a:rPr spc="-5" dirty="0">
                <a:latin typeface="Calibri"/>
                <a:cs typeface="Calibri"/>
              </a:rPr>
              <a:t>identified</a:t>
            </a:r>
            <a:r>
              <a:rPr spc="5" dirty="0">
                <a:latin typeface="Calibri"/>
                <a:cs typeface="Calibri"/>
              </a:rPr>
              <a:t> </a:t>
            </a:r>
            <a:r>
              <a:rPr spc="-5" dirty="0">
                <a:latin typeface="Calibri"/>
                <a:cs typeface="Calibri"/>
              </a:rPr>
              <a:t>by </a:t>
            </a:r>
            <a:r>
              <a:rPr dirty="0">
                <a:latin typeface="Calibri"/>
                <a:cs typeface="Calibri"/>
              </a:rPr>
              <a:t> </a:t>
            </a:r>
            <a:r>
              <a:rPr i="1" spc="-10" dirty="0">
                <a:latin typeface="Calibri"/>
                <a:cs typeface="Calibri"/>
              </a:rPr>
              <a:t>public/private</a:t>
            </a:r>
            <a:r>
              <a:rPr i="1" spc="20" dirty="0">
                <a:latin typeface="Calibri"/>
                <a:cs typeface="Calibri"/>
              </a:rPr>
              <a:t> </a:t>
            </a:r>
            <a:r>
              <a:rPr i="1" spc="-25" dirty="0">
                <a:latin typeface="Calibri"/>
                <a:cs typeface="Calibri"/>
              </a:rPr>
              <a:t>key </a:t>
            </a:r>
            <a:r>
              <a:rPr spc="-15" dirty="0">
                <a:latin typeface="Calibri"/>
                <a:cs typeface="Calibri"/>
              </a:rPr>
              <a:t>pairs</a:t>
            </a:r>
            <a:endParaRPr>
              <a:latin typeface="Calibri"/>
              <a:cs typeface="Calibri"/>
            </a:endParaRPr>
          </a:p>
        </p:txBody>
      </p:sp>
      <p:sp>
        <p:nvSpPr>
          <p:cNvPr id="4" name="object 4"/>
          <p:cNvSpPr/>
          <p:nvPr/>
        </p:nvSpPr>
        <p:spPr>
          <a:xfrm>
            <a:off x="4171188" y="1345692"/>
            <a:ext cx="1676400" cy="2002789"/>
          </a:xfrm>
          <a:custGeom>
            <a:avLst/>
            <a:gdLst/>
            <a:ahLst/>
            <a:cxnLst/>
            <a:rect l="l" t="t" r="r" b="b"/>
            <a:pathLst>
              <a:path w="1676400" h="2002789">
                <a:moveTo>
                  <a:pt x="0" y="2002536"/>
                </a:moveTo>
                <a:lnTo>
                  <a:pt x="1676400" y="2002536"/>
                </a:lnTo>
                <a:lnTo>
                  <a:pt x="1676400" y="0"/>
                </a:lnTo>
                <a:lnTo>
                  <a:pt x="0" y="0"/>
                </a:lnTo>
                <a:lnTo>
                  <a:pt x="0" y="2002536"/>
                </a:lnTo>
                <a:close/>
              </a:path>
            </a:pathLst>
          </a:custGeom>
          <a:ln w="15240">
            <a:solidFill>
              <a:srgbClr val="000000"/>
            </a:solidFill>
          </a:ln>
        </p:spPr>
        <p:txBody>
          <a:bodyPr wrap="square" lIns="0" tIns="0" rIns="0" bIns="0" rtlCol="0"/>
          <a:lstStyle/>
          <a:p>
            <a:endParaRPr/>
          </a:p>
        </p:txBody>
      </p:sp>
      <p:sp>
        <p:nvSpPr>
          <p:cNvPr id="5" name="object 5"/>
          <p:cNvSpPr txBox="1"/>
          <p:nvPr/>
        </p:nvSpPr>
        <p:spPr>
          <a:xfrm>
            <a:off x="4372101" y="1496391"/>
            <a:ext cx="1276350" cy="300355"/>
          </a:xfrm>
          <a:prstGeom prst="rect">
            <a:avLst/>
          </a:prstGeom>
        </p:spPr>
        <p:txBody>
          <a:bodyPr vert="horz" wrap="square" lIns="0" tIns="12700" rIns="0" bIns="0" rtlCol="0">
            <a:spAutoFit/>
          </a:bodyPr>
          <a:lstStyle/>
          <a:p>
            <a:pPr marL="12700">
              <a:spcBef>
                <a:spcPts val="100"/>
              </a:spcBef>
            </a:pPr>
            <a:r>
              <a:rPr spc="-20" dirty="0">
                <a:latin typeface="Calibri"/>
                <a:cs typeface="Calibri"/>
              </a:rPr>
              <a:t>Transaction</a:t>
            </a:r>
            <a:r>
              <a:rPr spc="-50" dirty="0">
                <a:latin typeface="Calibri"/>
                <a:cs typeface="Calibri"/>
              </a:rPr>
              <a:t> </a:t>
            </a:r>
            <a:r>
              <a:rPr dirty="0">
                <a:latin typeface="Calibri"/>
                <a:cs typeface="Calibri"/>
              </a:rPr>
              <a:t>A</a:t>
            </a:r>
            <a:endParaRPr>
              <a:latin typeface="Calibri"/>
              <a:cs typeface="Calibri"/>
            </a:endParaRPr>
          </a:p>
        </p:txBody>
      </p:sp>
      <p:sp>
        <p:nvSpPr>
          <p:cNvPr id="6" name="object 6"/>
          <p:cNvSpPr txBox="1"/>
          <p:nvPr/>
        </p:nvSpPr>
        <p:spPr>
          <a:xfrm>
            <a:off x="4323588" y="1991868"/>
            <a:ext cx="370840" cy="247015"/>
          </a:xfrm>
          <a:prstGeom prst="rect">
            <a:avLst/>
          </a:prstGeom>
          <a:ln w="15239">
            <a:solidFill>
              <a:srgbClr val="000000"/>
            </a:solidFill>
          </a:ln>
        </p:spPr>
        <p:txBody>
          <a:bodyPr vert="horz" wrap="square" lIns="0" tIns="0" rIns="0" bIns="0" rtlCol="0">
            <a:spAutoFit/>
          </a:bodyPr>
          <a:lstStyle/>
          <a:p>
            <a:pPr marL="99060">
              <a:lnSpc>
                <a:spcPts val="1935"/>
              </a:lnSpc>
            </a:pPr>
            <a:r>
              <a:rPr spc="-10" dirty="0">
                <a:latin typeface="Calibri"/>
                <a:cs typeface="Calibri"/>
              </a:rPr>
              <a:t>in</a:t>
            </a:r>
            <a:endParaRPr>
              <a:latin typeface="Calibri"/>
              <a:cs typeface="Calibri"/>
            </a:endParaRPr>
          </a:p>
        </p:txBody>
      </p:sp>
      <p:sp>
        <p:nvSpPr>
          <p:cNvPr id="7" name="object 7"/>
          <p:cNvSpPr txBox="1"/>
          <p:nvPr/>
        </p:nvSpPr>
        <p:spPr>
          <a:xfrm>
            <a:off x="4908804" y="1991868"/>
            <a:ext cx="802005" cy="309699"/>
          </a:xfrm>
          <a:prstGeom prst="rect">
            <a:avLst/>
          </a:prstGeom>
          <a:ln w="15240">
            <a:solidFill>
              <a:srgbClr val="000000"/>
            </a:solidFill>
          </a:ln>
        </p:spPr>
        <p:txBody>
          <a:bodyPr vert="horz" wrap="square" lIns="0" tIns="32384" rIns="0" bIns="0" rtlCol="0">
            <a:spAutoFit/>
          </a:bodyPr>
          <a:lstStyle/>
          <a:p>
            <a:pPr marL="158115">
              <a:spcBef>
                <a:spcPts val="254"/>
              </a:spcBef>
            </a:pPr>
            <a:r>
              <a:rPr spc="-5" dirty="0">
                <a:latin typeface="Calibri"/>
                <a:cs typeface="Calibri"/>
              </a:rPr>
              <a:t>out</a:t>
            </a:r>
            <a:r>
              <a:rPr spc="-35" dirty="0">
                <a:latin typeface="Calibri"/>
                <a:cs typeface="Calibri"/>
              </a:rPr>
              <a:t> </a:t>
            </a:r>
            <a:r>
              <a:rPr dirty="0">
                <a:latin typeface="Calibri"/>
                <a:cs typeface="Calibri"/>
              </a:rPr>
              <a:t>1</a:t>
            </a:r>
            <a:endParaRPr>
              <a:latin typeface="Calibri"/>
              <a:cs typeface="Calibri"/>
            </a:endParaRPr>
          </a:p>
        </p:txBody>
      </p:sp>
      <p:sp>
        <p:nvSpPr>
          <p:cNvPr id="8" name="object 8"/>
          <p:cNvSpPr txBox="1"/>
          <p:nvPr/>
        </p:nvSpPr>
        <p:spPr>
          <a:xfrm>
            <a:off x="4527804" y="2514601"/>
            <a:ext cx="1256030" cy="643125"/>
          </a:xfrm>
          <a:prstGeom prst="rect">
            <a:avLst/>
          </a:prstGeom>
          <a:ln w="15240">
            <a:solidFill>
              <a:srgbClr val="000000"/>
            </a:solidFill>
          </a:ln>
        </p:spPr>
        <p:txBody>
          <a:bodyPr vert="horz" wrap="square" lIns="0" tIns="88265" rIns="0" bIns="0" rtlCol="0">
            <a:spAutoFit/>
          </a:bodyPr>
          <a:lstStyle/>
          <a:p>
            <a:pPr algn="ctr">
              <a:spcBef>
                <a:spcPts val="695"/>
              </a:spcBef>
            </a:pPr>
            <a:r>
              <a:rPr spc="-5" dirty="0">
                <a:latin typeface="Calibri"/>
                <a:cs typeface="Calibri"/>
              </a:rPr>
              <a:t>out</a:t>
            </a:r>
            <a:r>
              <a:rPr spc="-30" dirty="0">
                <a:latin typeface="Calibri"/>
                <a:cs typeface="Calibri"/>
              </a:rPr>
              <a:t> </a:t>
            </a:r>
            <a:r>
              <a:rPr dirty="0">
                <a:latin typeface="Calibri"/>
                <a:cs typeface="Calibri"/>
              </a:rPr>
              <a:t>2</a:t>
            </a:r>
            <a:endParaRPr>
              <a:latin typeface="Calibri"/>
              <a:cs typeface="Calibri"/>
            </a:endParaRPr>
          </a:p>
          <a:p>
            <a:pPr algn="ctr">
              <a:lnSpc>
                <a:spcPct val="100000"/>
              </a:lnSpc>
            </a:pPr>
            <a:r>
              <a:rPr spc="60" dirty="0">
                <a:latin typeface="Calibri"/>
                <a:cs typeface="Calibri"/>
              </a:rPr>
              <a:t>฿1</a:t>
            </a:r>
            <a:r>
              <a:rPr spc="-15" dirty="0">
                <a:latin typeface="Calibri"/>
                <a:cs typeface="Calibri"/>
              </a:rPr>
              <a:t> </a:t>
            </a:r>
            <a:r>
              <a:rPr dirty="0">
                <a:latin typeface="Calibri"/>
                <a:cs typeface="Calibri"/>
              </a:rPr>
              <a:t>-&gt;</a:t>
            </a:r>
            <a:r>
              <a:rPr spc="-30" dirty="0">
                <a:latin typeface="Calibri"/>
                <a:cs typeface="Calibri"/>
              </a:rPr>
              <a:t> </a:t>
            </a:r>
            <a:r>
              <a:rPr spc="-5" dirty="0">
                <a:latin typeface="Calibri"/>
                <a:cs typeface="Calibri"/>
              </a:rPr>
              <a:t>Alice</a:t>
            </a:r>
            <a:endParaRPr>
              <a:latin typeface="Calibri"/>
              <a:cs typeface="Calibri"/>
            </a:endParaRPr>
          </a:p>
        </p:txBody>
      </p:sp>
      <p:sp>
        <p:nvSpPr>
          <p:cNvPr id="9" name="object 9"/>
          <p:cNvSpPr/>
          <p:nvPr/>
        </p:nvSpPr>
        <p:spPr>
          <a:xfrm>
            <a:off x="6182867" y="1345692"/>
            <a:ext cx="1676400" cy="3912235"/>
          </a:xfrm>
          <a:custGeom>
            <a:avLst/>
            <a:gdLst/>
            <a:ahLst/>
            <a:cxnLst/>
            <a:rect l="l" t="t" r="r" b="b"/>
            <a:pathLst>
              <a:path w="1676400" h="3912235">
                <a:moveTo>
                  <a:pt x="0" y="3912108"/>
                </a:moveTo>
                <a:lnTo>
                  <a:pt x="1676400" y="3912108"/>
                </a:lnTo>
                <a:lnTo>
                  <a:pt x="1676400" y="0"/>
                </a:lnTo>
                <a:lnTo>
                  <a:pt x="0" y="0"/>
                </a:lnTo>
                <a:lnTo>
                  <a:pt x="0" y="3912108"/>
                </a:lnTo>
                <a:close/>
              </a:path>
            </a:pathLst>
          </a:custGeom>
          <a:ln w="15240">
            <a:solidFill>
              <a:srgbClr val="000000"/>
            </a:solidFill>
          </a:ln>
        </p:spPr>
        <p:txBody>
          <a:bodyPr wrap="square" lIns="0" tIns="0" rIns="0" bIns="0" rtlCol="0"/>
          <a:lstStyle/>
          <a:p>
            <a:endParaRPr/>
          </a:p>
        </p:txBody>
      </p:sp>
      <p:sp>
        <p:nvSpPr>
          <p:cNvPr id="10" name="object 10"/>
          <p:cNvSpPr txBox="1"/>
          <p:nvPr/>
        </p:nvSpPr>
        <p:spPr>
          <a:xfrm>
            <a:off x="6387466" y="1490854"/>
            <a:ext cx="1265555" cy="574675"/>
          </a:xfrm>
          <a:prstGeom prst="rect">
            <a:avLst/>
          </a:prstGeom>
        </p:spPr>
        <p:txBody>
          <a:bodyPr vert="horz" wrap="square" lIns="0" tIns="12700" rIns="0" bIns="0" rtlCol="0">
            <a:spAutoFit/>
          </a:bodyPr>
          <a:lstStyle/>
          <a:p>
            <a:pPr marL="203200" marR="5080" indent="-190500">
              <a:spcBef>
                <a:spcPts val="100"/>
              </a:spcBef>
            </a:pPr>
            <a:r>
              <a:rPr spc="-110" dirty="0">
                <a:latin typeface="Calibri"/>
                <a:cs typeface="Calibri"/>
              </a:rPr>
              <a:t>T</a:t>
            </a:r>
            <a:r>
              <a:rPr spc="-40" dirty="0">
                <a:latin typeface="Calibri"/>
                <a:cs typeface="Calibri"/>
              </a:rPr>
              <a:t>r</a:t>
            </a:r>
            <a:r>
              <a:rPr dirty="0">
                <a:latin typeface="Calibri"/>
                <a:cs typeface="Calibri"/>
              </a:rPr>
              <a:t>an</a:t>
            </a:r>
            <a:r>
              <a:rPr spc="5" dirty="0">
                <a:latin typeface="Calibri"/>
                <a:cs typeface="Calibri"/>
              </a:rPr>
              <a:t>s</a:t>
            </a:r>
            <a:r>
              <a:rPr dirty="0">
                <a:latin typeface="Calibri"/>
                <a:cs typeface="Calibri"/>
              </a:rPr>
              <a:t>ac</a:t>
            </a:r>
            <a:r>
              <a:rPr spc="-10" dirty="0">
                <a:latin typeface="Calibri"/>
                <a:cs typeface="Calibri"/>
              </a:rPr>
              <a:t>t</a:t>
            </a:r>
            <a:r>
              <a:rPr spc="-5" dirty="0">
                <a:latin typeface="Calibri"/>
                <a:cs typeface="Calibri"/>
              </a:rPr>
              <a:t>io</a:t>
            </a:r>
            <a:r>
              <a:rPr dirty="0">
                <a:latin typeface="Calibri"/>
                <a:cs typeface="Calibri"/>
              </a:rPr>
              <a:t>n</a:t>
            </a:r>
            <a:r>
              <a:rPr spc="-5" dirty="0">
                <a:latin typeface="Calibri"/>
                <a:cs typeface="Calibri"/>
              </a:rPr>
              <a:t> </a:t>
            </a:r>
            <a:r>
              <a:rPr dirty="0">
                <a:latin typeface="Calibri"/>
                <a:cs typeface="Calibri"/>
              </a:rPr>
              <a:t>C  </a:t>
            </a:r>
            <a:r>
              <a:rPr spc="-10" dirty="0">
                <a:latin typeface="Calibri"/>
                <a:cs typeface="Calibri"/>
              </a:rPr>
              <a:t>(by </a:t>
            </a:r>
            <a:r>
              <a:rPr spc="-5" dirty="0">
                <a:latin typeface="Calibri"/>
                <a:cs typeface="Calibri"/>
              </a:rPr>
              <a:t>Alice)</a:t>
            </a:r>
            <a:endParaRPr>
              <a:latin typeface="Calibri"/>
              <a:cs typeface="Calibri"/>
            </a:endParaRPr>
          </a:p>
        </p:txBody>
      </p:sp>
      <p:sp>
        <p:nvSpPr>
          <p:cNvPr id="11" name="object 11"/>
          <p:cNvSpPr txBox="1"/>
          <p:nvPr/>
        </p:nvSpPr>
        <p:spPr>
          <a:xfrm>
            <a:off x="6370321" y="2767583"/>
            <a:ext cx="558165" cy="256480"/>
          </a:xfrm>
          <a:prstGeom prst="rect">
            <a:avLst/>
          </a:prstGeom>
          <a:ln w="15240">
            <a:solidFill>
              <a:srgbClr val="000000"/>
            </a:solidFill>
          </a:ln>
        </p:spPr>
        <p:txBody>
          <a:bodyPr vert="horz" wrap="square" lIns="0" tIns="0" rIns="0" bIns="0" rtlCol="0">
            <a:spAutoFit/>
          </a:bodyPr>
          <a:lstStyle/>
          <a:p>
            <a:pPr marL="107950">
              <a:lnSpc>
                <a:spcPts val="2030"/>
              </a:lnSpc>
            </a:pPr>
            <a:r>
              <a:rPr spc="-5" dirty="0">
                <a:latin typeface="Calibri"/>
                <a:cs typeface="Calibri"/>
              </a:rPr>
              <a:t>in</a:t>
            </a:r>
            <a:r>
              <a:rPr spc="-30" dirty="0">
                <a:latin typeface="Calibri"/>
                <a:cs typeface="Calibri"/>
              </a:rPr>
              <a:t> </a:t>
            </a:r>
            <a:r>
              <a:rPr dirty="0">
                <a:latin typeface="Calibri"/>
                <a:cs typeface="Calibri"/>
              </a:rPr>
              <a:t>1</a:t>
            </a:r>
            <a:endParaRPr>
              <a:latin typeface="Calibri"/>
              <a:cs typeface="Calibri"/>
            </a:endParaRPr>
          </a:p>
        </p:txBody>
      </p:sp>
      <p:grpSp>
        <p:nvGrpSpPr>
          <p:cNvPr id="12" name="object 12"/>
          <p:cNvGrpSpPr/>
          <p:nvPr/>
        </p:nvGrpSpPr>
        <p:grpSpPr>
          <a:xfrm>
            <a:off x="4163568" y="2862453"/>
            <a:ext cx="2207895" cy="2403475"/>
            <a:chOff x="2639567" y="2862452"/>
            <a:chExt cx="2207895" cy="2403475"/>
          </a:xfrm>
        </p:grpSpPr>
        <p:sp>
          <p:nvSpPr>
            <p:cNvPr id="13" name="object 13"/>
            <p:cNvSpPr/>
            <p:nvPr/>
          </p:nvSpPr>
          <p:spPr>
            <a:xfrm>
              <a:off x="4259452" y="2862452"/>
              <a:ext cx="588010" cy="76200"/>
            </a:xfrm>
            <a:custGeom>
              <a:avLst/>
              <a:gdLst/>
              <a:ahLst/>
              <a:cxnLst/>
              <a:rect l="l" t="t" r="r" b="b"/>
              <a:pathLst>
                <a:path w="588010" h="76200">
                  <a:moveTo>
                    <a:pt x="512445" y="0"/>
                  </a:moveTo>
                  <a:lnTo>
                    <a:pt x="511863" y="31641"/>
                  </a:lnTo>
                  <a:lnTo>
                    <a:pt x="524637" y="31876"/>
                  </a:lnTo>
                  <a:lnTo>
                    <a:pt x="524383" y="44576"/>
                  </a:lnTo>
                  <a:lnTo>
                    <a:pt x="511626" y="44576"/>
                  </a:lnTo>
                  <a:lnTo>
                    <a:pt x="511048" y="76073"/>
                  </a:lnTo>
                  <a:lnTo>
                    <a:pt x="577320" y="44576"/>
                  </a:lnTo>
                  <a:lnTo>
                    <a:pt x="524383" y="44576"/>
                  </a:lnTo>
                  <a:lnTo>
                    <a:pt x="511630" y="44342"/>
                  </a:lnTo>
                  <a:lnTo>
                    <a:pt x="577814" y="44342"/>
                  </a:lnTo>
                  <a:lnTo>
                    <a:pt x="588010" y="39497"/>
                  </a:lnTo>
                  <a:lnTo>
                    <a:pt x="512445" y="0"/>
                  </a:lnTo>
                  <a:close/>
                </a:path>
                <a:path w="588010" h="76200">
                  <a:moveTo>
                    <a:pt x="511863" y="31641"/>
                  </a:moveTo>
                  <a:lnTo>
                    <a:pt x="511630" y="44342"/>
                  </a:lnTo>
                  <a:lnTo>
                    <a:pt x="524383" y="44576"/>
                  </a:lnTo>
                  <a:lnTo>
                    <a:pt x="524637" y="31876"/>
                  </a:lnTo>
                  <a:lnTo>
                    <a:pt x="511863" y="31641"/>
                  </a:lnTo>
                  <a:close/>
                </a:path>
                <a:path w="588010" h="76200">
                  <a:moveTo>
                    <a:pt x="254" y="22225"/>
                  </a:moveTo>
                  <a:lnTo>
                    <a:pt x="0" y="34925"/>
                  </a:lnTo>
                  <a:lnTo>
                    <a:pt x="511630" y="44342"/>
                  </a:lnTo>
                  <a:lnTo>
                    <a:pt x="511863" y="31641"/>
                  </a:lnTo>
                  <a:lnTo>
                    <a:pt x="254" y="22225"/>
                  </a:lnTo>
                  <a:close/>
                </a:path>
              </a:pathLst>
            </a:custGeom>
            <a:solidFill>
              <a:srgbClr val="000000"/>
            </a:solidFill>
          </p:spPr>
          <p:txBody>
            <a:bodyPr wrap="square" lIns="0" tIns="0" rIns="0" bIns="0" rtlCol="0"/>
            <a:lstStyle/>
            <a:p>
              <a:endParaRPr/>
            </a:p>
          </p:txBody>
        </p:sp>
        <p:sp>
          <p:nvSpPr>
            <p:cNvPr id="14" name="object 14"/>
            <p:cNvSpPr/>
            <p:nvPr/>
          </p:nvSpPr>
          <p:spPr>
            <a:xfrm>
              <a:off x="2647187" y="3421379"/>
              <a:ext cx="1676400" cy="1836420"/>
            </a:xfrm>
            <a:custGeom>
              <a:avLst/>
              <a:gdLst/>
              <a:ahLst/>
              <a:cxnLst/>
              <a:rect l="l" t="t" r="r" b="b"/>
              <a:pathLst>
                <a:path w="1676400" h="1836420">
                  <a:moveTo>
                    <a:pt x="0" y="1836420"/>
                  </a:moveTo>
                  <a:lnTo>
                    <a:pt x="1676400" y="1836420"/>
                  </a:lnTo>
                  <a:lnTo>
                    <a:pt x="1676400" y="0"/>
                  </a:lnTo>
                  <a:lnTo>
                    <a:pt x="0" y="0"/>
                  </a:lnTo>
                  <a:lnTo>
                    <a:pt x="0" y="1836420"/>
                  </a:lnTo>
                  <a:close/>
                </a:path>
              </a:pathLst>
            </a:custGeom>
            <a:ln w="15240">
              <a:solidFill>
                <a:srgbClr val="000000"/>
              </a:solidFill>
            </a:ln>
          </p:spPr>
          <p:txBody>
            <a:bodyPr wrap="square" lIns="0" tIns="0" rIns="0" bIns="0" rtlCol="0"/>
            <a:lstStyle/>
            <a:p>
              <a:endParaRPr/>
            </a:p>
          </p:txBody>
        </p:sp>
      </p:grpSp>
      <p:sp>
        <p:nvSpPr>
          <p:cNvPr id="15" name="object 15"/>
          <p:cNvSpPr txBox="1"/>
          <p:nvPr/>
        </p:nvSpPr>
        <p:spPr>
          <a:xfrm>
            <a:off x="4375151" y="3488894"/>
            <a:ext cx="1268095" cy="300355"/>
          </a:xfrm>
          <a:prstGeom prst="rect">
            <a:avLst/>
          </a:prstGeom>
        </p:spPr>
        <p:txBody>
          <a:bodyPr vert="horz" wrap="square" lIns="0" tIns="12700" rIns="0" bIns="0" rtlCol="0">
            <a:spAutoFit/>
          </a:bodyPr>
          <a:lstStyle/>
          <a:p>
            <a:pPr marL="12700">
              <a:spcBef>
                <a:spcPts val="100"/>
              </a:spcBef>
            </a:pPr>
            <a:r>
              <a:rPr spc="-20" dirty="0">
                <a:latin typeface="Calibri"/>
                <a:cs typeface="Calibri"/>
              </a:rPr>
              <a:t>Transaction</a:t>
            </a:r>
            <a:r>
              <a:rPr spc="-50" dirty="0">
                <a:latin typeface="Calibri"/>
                <a:cs typeface="Calibri"/>
              </a:rPr>
              <a:t> </a:t>
            </a:r>
            <a:r>
              <a:rPr dirty="0">
                <a:latin typeface="Calibri"/>
                <a:cs typeface="Calibri"/>
              </a:rPr>
              <a:t>B</a:t>
            </a:r>
            <a:endParaRPr>
              <a:latin typeface="Calibri"/>
              <a:cs typeface="Calibri"/>
            </a:endParaRPr>
          </a:p>
        </p:txBody>
      </p:sp>
      <p:sp>
        <p:nvSpPr>
          <p:cNvPr id="16" name="object 16"/>
          <p:cNvSpPr txBox="1"/>
          <p:nvPr/>
        </p:nvSpPr>
        <p:spPr>
          <a:xfrm>
            <a:off x="4323588" y="3915156"/>
            <a:ext cx="585470" cy="231775"/>
          </a:xfrm>
          <a:prstGeom prst="rect">
            <a:avLst/>
          </a:prstGeom>
          <a:ln w="15240">
            <a:solidFill>
              <a:srgbClr val="000000"/>
            </a:solidFill>
          </a:ln>
        </p:spPr>
        <p:txBody>
          <a:bodyPr vert="horz" wrap="square" lIns="0" tIns="0" rIns="0" bIns="0" rtlCol="0">
            <a:spAutoFit/>
          </a:bodyPr>
          <a:lstStyle/>
          <a:p>
            <a:pPr marL="121920">
              <a:lnSpc>
                <a:spcPts val="1825"/>
              </a:lnSpc>
            </a:pPr>
            <a:r>
              <a:rPr spc="-5" dirty="0">
                <a:latin typeface="Calibri"/>
                <a:cs typeface="Calibri"/>
              </a:rPr>
              <a:t>in</a:t>
            </a:r>
            <a:r>
              <a:rPr spc="-30" dirty="0">
                <a:latin typeface="Calibri"/>
                <a:cs typeface="Calibri"/>
              </a:rPr>
              <a:t> </a:t>
            </a:r>
            <a:r>
              <a:rPr dirty="0">
                <a:latin typeface="Calibri"/>
                <a:cs typeface="Calibri"/>
              </a:rPr>
              <a:t>1</a:t>
            </a:r>
            <a:endParaRPr>
              <a:latin typeface="Calibri"/>
              <a:cs typeface="Calibri"/>
            </a:endParaRPr>
          </a:p>
        </p:txBody>
      </p:sp>
      <p:sp>
        <p:nvSpPr>
          <p:cNvPr id="17" name="object 17"/>
          <p:cNvSpPr txBox="1"/>
          <p:nvPr/>
        </p:nvSpPr>
        <p:spPr>
          <a:xfrm>
            <a:off x="4527804" y="4430268"/>
            <a:ext cx="1256030" cy="643125"/>
          </a:xfrm>
          <a:prstGeom prst="rect">
            <a:avLst/>
          </a:prstGeom>
          <a:ln w="15240">
            <a:solidFill>
              <a:srgbClr val="000000"/>
            </a:solidFill>
          </a:ln>
        </p:spPr>
        <p:txBody>
          <a:bodyPr vert="horz" wrap="square" lIns="0" tIns="88265" rIns="0" bIns="0" rtlCol="0">
            <a:spAutoFit/>
          </a:bodyPr>
          <a:lstStyle/>
          <a:p>
            <a:pPr algn="ctr">
              <a:spcBef>
                <a:spcPts val="695"/>
              </a:spcBef>
            </a:pPr>
            <a:r>
              <a:rPr spc="-5" dirty="0">
                <a:latin typeface="Calibri"/>
                <a:cs typeface="Calibri"/>
              </a:rPr>
              <a:t>out</a:t>
            </a:r>
            <a:r>
              <a:rPr spc="-30" dirty="0">
                <a:latin typeface="Calibri"/>
                <a:cs typeface="Calibri"/>
              </a:rPr>
              <a:t> </a:t>
            </a:r>
            <a:r>
              <a:rPr dirty="0">
                <a:latin typeface="Calibri"/>
                <a:cs typeface="Calibri"/>
              </a:rPr>
              <a:t>1</a:t>
            </a:r>
            <a:endParaRPr>
              <a:latin typeface="Calibri"/>
              <a:cs typeface="Calibri"/>
            </a:endParaRPr>
          </a:p>
          <a:p>
            <a:pPr algn="ctr">
              <a:lnSpc>
                <a:spcPct val="100000"/>
              </a:lnSpc>
            </a:pPr>
            <a:r>
              <a:rPr spc="60" dirty="0">
                <a:latin typeface="Calibri"/>
                <a:cs typeface="Calibri"/>
              </a:rPr>
              <a:t>฿2</a:t>
            </a:r>
            <a:r>
              <a:rPr spc="-15" dirty="0">
                <a:latin typeface="Calibri"/>
                <a:cs typeface="Calibri"/>
              </a:rPr>
              <a:t> </a:t>
            </a:r>
            <a:r>
              <a:rPr dirty="0">
                <a:latin typeface="Calibri"/>
                <a:cs typeface="Calibri"/>
              </a:rPr>
              <a:t>-&gt;</a:t>
            </a:r>
            <a:r>
              <a:rPr spc="-30" dirty="0">
                <a:latin typeface="Calibri"/>
                <a:cs typeface="Calibri"/>
              </a:rPr>
              <a:t> </a:t>
            </a:r>
            <a:r>
              <a:rPr spc="-5" dirty="0">
                <a:latin typeface="Calibri"/>
                <a:cs typeface="Calibri"/>
              </a:rPr>
              <a:t>Alice</a:t>
            </a:r>
            <a:endParaRPr>
              <a:latin typeface="Calibri"/>
              <a:cs typeface="Calibri"/>
            </a:endParaRPr>
          </a:p>
        </p:txBody>
      </p:sp>
      <p:sp>
        <p:nvSpPr>
          <p:cNvPr id="18" name="object 18"/>
          <p:cNvSpPr/>
          <p:nvPr/>
        </p:nvSpPr>
        <p:spPr>
          <a:xfrm>
            <a:off x="6204204" y="4684777"/>
            <a:ext cx="536575" cy="253365"/>
          </a:xfrm>
          <a:custGeom>
            <a:avLst/>
            <a:gdLst/>
            <a:ahLst/>
            <a:cxnLst/>
            <a:rect l="l" t="t" r="r" b="b"/>
            <a:pathLst>
              <a:path w="536575" h="253364">
                <a:moveTo>
                  <a:pt x="0" y="252984"/>
                </a:moveTo>
                <a:lnTo>
                  <a:pt x="536448" y="252984"/>
                </a:lnTo>
                <a:lnTo>
                  <a:pt x="536448" y="0"/>
                </a:lnTo>
                <a:lnTo>
                  <a:pt x="0" y="0"/>
                </a:lnTo>
                <a:lnTo>
                  <a:pt x="0" y="252984"/>
                </a:lnTo>
                <a:close/>
              </a:path>
            </a:pathLst>
          </a:custGeom>
          <a:ln w="15240">
            <a:solidFill>
              <a:srgbClr val="000000"/>
            </a:solidFill>
          </a:ln>
        </p:spPr>
        <p:txBody>
          <a:bodyPr wrap="square" lIns="0" tIns="0" rIns="0" bIns="0" rtlCol="0"/>
          <a:lstStyle/>
          <a:p>
            <a:endParaRPr/>
          </a:p>
        </p:txBody>
      </p:sp>
      <p:sp>
        <p:nvSpPr>
          <p:cNvPr id="19" name="object 19"/>
          <p:cNvSpPr txBox="1"/>
          <p:nvPr/>
        </p:nvSpPr>
        <p:spPr>
          <a:xfrm>
            <a:off x="6191504" y="4646118"/>
            <a:ext cx="561975" cy="300355"/>
          </a:xfrm>
          <a:prstGeom prst="rect">
            <a:avLst/>
          </a:prstGeom>
        </p:spPr>
        <p:txBody>
          <a:bodyPr vert="horz" wrap="square" lIns="0" tIns="12700" rIns="0" bIns="0" rtlCol="0">
            <a:spAutoFit/>
          </a:bodyPr>
          <a:lstStyle/>
          <a:p>
            <a:pPr marL="12700">
              <a:spcBef>
                <a:spcPts val="100"/>
              </a:spcBef>
            </a:pPr>
            <a:r>
              <a:rPr u="heavy" dirty="0">
                <a:uFill>
                  <a:solidFill>
                    <a:srgbClr val="000000"/>
                  </a:solidFill>
                </a:uFill>
                <a:latin typeface="Calibri"/>
                <a:cs typeface="Calibri"/>
              </a:rPr>
              <a:t> </a:t>
            </a:r>
            <a:r>
              <a:rPr u="heavy" spc="-45" dirty="0">
                <a:uFill>
                  <a:solidFill>
                    <a:srgbClr val="000000"/>
                  </a:solidFill>
                </a:uFill>
                <a:latin typeface="Calibri"/>
                <a:cs typeface="Calibri"/>
              </a:rPr>
              <a:t> </a:t>
            </a:r>
            <a:r>
              <a:rPr u="heavy" spc="-5" dirty="0">
                <a:uFill>
                  <a:solidFill>
                    <a:srgbClr val="000000"/>
                  </a:solidFill>
                </a:uFill>
                <a:latin typeface="Calibri"/>
                <a:cs typeface="Calibri"/>
              </a:rPr>
              <a:t>in</a:t>
            </a:r>
            <a:r>
              <a:rPr u="heavy" spc="-30" dirty="0">
                <a:uFill>
                  <a:solidFill>
                    <a:srgbClr val="000000"/>
                  </a:solidFill>
                </a:uFill>
                <a:latin typeface="Calibri"/>
                <a:cs typeface="Calibri"/>
              </a:rPr>
              <a:t> </a:t>
            </a:r>
            <a:r>
              <a:rPr u="heavy" dirty="0">
                <a:uFill>
                  <a:solidFill>
                    <a:srgbClr val="000000"/>
                  </a:solidFill>
                </a:uFill>
                <a:latin typeface="Calibri"/>
                <a:cs typeface="Calibri"/>
              </a:rPr>
              <a:t>2</a:t>
            </a:r>
            <a:r>
              <a:rPr u="heavy" spc="-55" dirty="0">
                <a:uFill>
                  <a:solidFill>
                    <a:srgbClr val="000000"/>
                  </a:solidFill>
                </a:uFill>
                <a:latin typeface="Calibri"/>
                <a:cs typeface="Calibri"/>
              </a:rPr>
              <a:t> </a:t>
            </a:r>
            <a:endParaRPr>
              <a:latin typeface="Calibri"/>
              <a:cs typeface="Calibri"/>
            </a:endParaRPr>
          </a:p>
        </p:txBody>
      </p:sp>
      <p:grpSp>
        <p:nvGrpSpPr>
          <p:cNvPr id="20" name="object 20"/>
          <p:cNvGrpSpPr/>
          <p:nvPr/>
        </p:nvGrpSpPr>
        <p:grpSpPr>
          <a:xfrm>
            <a:off x="5783580" y="3087624"/>
            <a:ext cx="2036445" cy="1761489"/>
            <a:chOff x="4259579" y="3087623"/>
            <a:chExt cx="2036445" cy="1761489"/>
          </a:xfrm>
        </p:grpSpPr>
        <p:sp>
          <p:nvSpPr>
            <p:cNvPr id="21" name="object 21"/>
            <p:cNvSpPr/>
            <p:nvPr/>
          </p:nvSpPr>
          <p:spPr>
            <a:xfrm>
              <a:off x="4259579" y="4772786"/>
              <a:ext cx="421005" cy="76200"/>
            </a:xfrm>
            <a:custGeom>
              <a:avLst/>
              <a:gdLst/>
              <a:ahLst/>
              <a:cxnLst/>
              <a:rect l="l" t="t" r="r" b="b"/>
              <a:pathLst>
                <a:path w="421004" h="76200">
                  <a:moveTo>
                    <a:pt x="345059" y="0"/>
                  </a:moveTo>
                  <a:lnTo>
                    <a:pt x="344795" y="31655"/>
                  </a:lnTo>
                  <a:lnTo>
                    <a:pt x="357505" y="31750"/>
                  </a:lnTo>
                  <a:lnTo>
                    <a:pt x="357378" y="44450"/>
                  </a:lnTo>
                  <a:lnTo>
                    <a:pt x="344688" y="44450"/>
                  </a:lnTo>
                  <a:lnTo>
                    <a:pt x="344424" y="76200"/>
                  </a:lnTo>
                  <a:lnTo>
                    <a:pt x="408996" y="44450"/>
                  </a:lnTo>
                  <a:lnTo>
                    <a:pt x="357378" y="44450"/>
                  </a:lnTo>
                  <a:lnTo>
                    <a:pt x="409189" y="44355"/>
                  </a:lnTo>
                  <a:lnTo>
                    <a:pt x="420878" y="38607"/>
                  </a:lnTo>
                  <a:lnTo>
                    <a:pt x="345059" y="0"/>
                  </a:lnTo>
                  <a:close/>
                </a:path>
                <a:path w="421004" h="76200">
                  <a:moveTo>
                    <a:pt x="344795" y="31655"/>
                  </a:moveTo>
                  <a:lnTo>
                    <a:pt x="344689" y="44355"/>
                  </a:lnTo>
                  <a:lnTo>
                    <a:pt x="357378" y="44450"/>
                  </a:lnTo>
                  <a:lnTo>
                    <a:pt x="357505" y="31750"/>
                  </a:lnTo>
                  <a:lnTo>
                    <a:pt x="344795" y="31655"/>
                  </a:lnTo>
                  <a:close/>
                </a:path>
                <a:path w="421004" h="76200">
                  <a:moveTo>
                    <a:pt x="0" y="29082"/>
                  </a:moveTo>
                  <a:lnTo>
                    <a:pt x="0" y="41782"/>
                  </a:lnTo>
                  <a:lnTo>
                    <a:pt x="344689" y="44355"/>
                  </a:lnTo>
                  <a:lnTo>
                    <a:pt x="344795" y="31655"/>
                  </a:lnTo>
                  <a:lnTo>
                    <a:pt x="0" y="29082"/>
                  </a:lnTo>
                  <a:close/>
                </a:path>
              </a:pathLst>
            </a:custGeom>
            <a:solidFill>
              <a:srgbClr val="000000"/>
            </a:solidFill>
          </p:spPr>
          <p:txBody>
            <a:bodyPr wrap="square" lIns="0" tIns="0" rIns="0" bIns="0" rtlCol="0"/>
            <a:lstStyle/>
            <a:p>
              <a:endParaRPr/>
            </a:p>
          </p:txBody>
        </p:sp>
        <p:sp>
          <p:nvSpPr>
            <p:cNvPr id="22" name="object 22"/>
            <p:cNvSpPr/>
            <p:nvPr/>
          </p:nvSpPr>
          <p:spPr>
            <a:xfrm>
              <a:off x="4846319" y="3095243"/>
              <a:ext cx="1442085" cy="754380"/>
            </a:xfrm>
            <a:custGeom>
              <a:avLst/>
              <a:gdLst/>
              <a:ahLst/>
              <a:cxnLst/>
              <a:rect l="l" t="t" r="r" b="b"/>
              <a:pathLst>
                <a:path w="1442085" h="754379">
                  <a:moveTo>
                    <a:pt x="0" y="754379"/>
                  </a:moveTo>
                  <a:lnTo>
                    <a:pt x="1441703" y="754379"/>
                  </a:lnTo>
                  <a:lnTo>
                    <a:pt x="1441703" y="0"/>
                  </a:lnTo>
                  <a:lnTo>
                    <a:pt x="0" y="0"/>
                  </a:lnTo>
                  <a:lnTo>
                    <a:pt x="0" y="754379"/>
                  </a:lnTo>
                  <a:close/>
                </a:path>
              </a:pathLst>
            </a:custGeom>
            <a:ln w="15240">
              <a:solidFill>
                <a:srgbClr val="000000"/>
              </a:solidFill>
            </a:ln>
          </p:spPr>
          <p:txBody>
            <a:bodyPr wrap="square" lIns="0" tIns="0" rIns="0" bIns="0" rtlCol="0"/>
            <a:lstStyle/>
            <a:p>
              <a:endParaRPr/>
            </a:p>
          </p:txBody>
        </p:sp>
      </p:grpSp>
      <p:sp>
        <p:nvSpPr>
          <p:cNvPr id="23" name="object 23"/>
          <p:cNvSpPr txBox="1"/>
          <p:nvPr/>
        </p:nvSpPr>
        <p:spPr>
          <a:xfrm>
            <a:off x="6377941" y="3170682"/>
            <a:ext cx="1473835" cy="574040"/>
          </a:xfrm>
          <a:prstGeom prst="rect">
            <a:avLst/>
          </a:prstGeom>
        </p:spPr>
        <p:txBody>
          <a:bodyPr vert="horz" wrap="square" lIns="0" tIns="12700" rIns="0" bIns="0" rtlCol="0">
            <a:spAutoFit/>
          </a:bodyPr>
          <a:lstStyle/>
          <a:p>
            <a:pPr marR="37465" algn="ctr">
              <a:spcBef>
                <a:spcPts val="100"/>
              </a:spcBef>
            </a:pPr>
            <a:r>
              <a:rPr spc="-5" dirty="0">
                <a:latin typeface="Calibri"/>
                <a:cs typeface="Calibri"/>
              </a:rPr>
              <a:t>out</a:t>
            </a:r>
            <a:r>
              <a:rPr spc="-25" dirty="0">
                <a:latin typeface="Calibri"/>
                <a:cs typeface="Calibri"/>
              </a:rPr>
              <a:t> </a:t>
            </a:r>
            <a:r>
              <a:rPr dirty="0">
                <a:latin typeface="Calibri"/>
                <a:cs typeface="Calibri"/>
              </a:rPr>
              <a:t>1</a:t>
            </a:r>
            <a:endParaRPr>
              <a:latin typeface="Calibri"/>
              <a:cs typeface="Calibri"/>
            </a:endParaRPr>
          </a:p>
          <a:p>
            <a:pPr marR="38100" algn="ctr"/>
            <a:r>
              <a:rPr spc="60" dirty="0">
                <a:latin typeface="Calibri"/>
                <a:cs typeface="Calibri"/>
              </a:rPr>
              <a:t>฿2</a:t>
            </a:r>
            <a:r>
              <a:rPr spc="-15" dirty="0">
                <a:latin typeface="Calibri"/>
                <a:cs typeface="Calibri"/>
              </a:rPr>
              <a:t> </a:t>
            </a:r>
            <a:r>
              <a:rPr dirty="0">
                <a:latin typeface="Calibri"/>
                <a:cs typeface="Calibri"/>
              </a:rPr>
              <a:t>-&gt;</a:t>
            </a:r>
            <a:r>
              <a:rPr spc="-30" dirty="0">
                <a:latin typeface="Calibri"/>
                <a:cs typeface="Calibri"/>
              </a:rPr>
              <a:t> </a:t>
            </a:r>
            <a:r>
              <a:rPr spc="-5" dirty="0">
                <a:latin typeface="Calibri"/>
                <a:cs typeface="Calibri"/>
              </a:rPr>
              <a:t>Bob</a:t>
            </a:r>
            <a:endParaRPr>
              <a:latin typeface="Calibri"/>
              <a:cs typeface="Calibri"/>
            </a:endParaRPr>
          </a:p>
        </p:txBody>
      </p:sp>
      <p:sp>
        <p:nvSpPr>
          <p:cNvPr id="24" name="object 24"/>
          <p:cNvSpPr/>
          <p:nvPr/>
        </p:nvSpPr>
        <p:spPr>
          <a:xfrm>
            <a:off x="6761988" y="4643628"/>
            <a:ext cx="1050290" cy="556260"/>
          </a:xfrm>
          <a:custGeom>
            <a:avLst/>
            <a:gdLst/>
            <a:ahLst/>
            <a:cxnLst/>
            <a:rect l="l" t="t" r="r" b="b"/>
            <a:pathLst>
              <a:path w="1050289" h="556260">
                <a:moveTo>
                  <a:pt x="0" y="556260"/>
                </a:moveTo>
                <a:lnTo>
                  <a:pt x="1050036" y="556260"/>
                </a:lnTo>
                <a:lnTo>
                  <a:pt x="1050036" y="0"/>
                </a:lnTo>
                <a:lnTo>
                  <a:pt x="0" y="0"/>
                </a:lnTo>
                <a:lnTo>
                  <a:pt x="0" y="556260"/>
                </a:lnTo>
                <a:close/>
              </a:path>
            </a:pathLst>
          </a:custGeom>
          <a:ln w="15240">
            <a:solidFill>
              <a:srgbClr val="000000"/>
            </a:solidFill>
          </a:ln>
        </p:spPr>
        <p:txBody>
          <a:bodyPr wrap="square" lIns="0" tIns="0" rIns="0" bIns="0" rtlCol="0"/>
          <a:lstStyle/>
          <a:p>
            <a:endParaRPr/>
          </a:p>
        </p:txBody>
      </p:sp>
      <p:sp>
        <p:nvSpPr>
          <p:cNvPr id="25" name="object 25"/>
          <p:cNvSpPr txBox="1"/>
          <p:nvPr/>
        </p:nvSpPr>
        <p:spPr>
          <a:xfrm>
            <a:off x="6769608" y="4620514"/>
            <a:ext cx="1082040" cy="574040"/>
          </a:xfrm>
          <a:prstGeom prst="rect">
            <a:avLst/>
          </a:prstGeom>
        </p:spPr>
        <p:txBody>
          <a:bodyPr vert="horz" wrap="square" lIns="0" tIns="12700" rIns="0" bIns="0" rtlCol="0">
            <a:spAutoFit/>
          </a:bodyPr>
          <a:lstStyle/>
          <a:p>
            <a:pPr marR="38100" algn="ctr">
              <a:spcBef>
                <a:spcPts val="100"/>
              </a:spcBef>
            </a:pPr>
            <a:r>
              <a:rPr spc="-5" dirty="0">
                <a:latin typeface="Calibri"/>
                <a:cs typeface="Calibri"/>
              </a:rPr>
              <a:t>out</a:t>
            </a:r>
            <a:r>
              <a:rPr spc="-30" dirty="0">
                <a:latin typeface="Calibri"/>
                <a:cs typeface="Calibri"/>
              </a:rPr>
              <a:t> </a:t>
            </a:r>
            <a:r>
              <a:rPr dirty="0">
                <a:latin typeface="Calibri"/>
                <a:cs typeface="Calibri"/>
              </a:rPr>
              <a:t>3</a:t>
            </a:r>
            <a:endParaRPr>
              <a:latin typeface="Calibri"/>
              <a:cs typeface="Calibri"/>
            </a:endParaRPr>
          </a:p>
          <a:p>
            <a:pPr marR="37465" algn="ctr"/>
            <a:r>
              <a:rPr spc="30" dirty="0">
                <a:latin typeface="Calibri"/>
                <a:cs typeface="Calibri"/>
              </a:rPr>
              <a:t>฿0.1</a:t>
            </a:r>
            <a:r>
              <a:rPr spc="-30" dirty="0">
                <a:latin typeface="Calibri"/>
                <a:cs typeface="Calibri"/>
              </a:rPr>
              <a:t> </a:t>
            </a:r>
            <a:r>
              <a:rPr dirty="0">
                <a:latin typeface="Calibri"/>
                <a:cs typeface="Calibri"/>
              </a:rPr>
              <a:t>-&gt;</a:t>
            </a:r>
            <a:r>
              <a:rPr spc="-15" dirty="0">
                <a:latin typeface="Calibri"/>
                <a:cs typeface="Calibri"/>
              </a:rPr>
              <a:t> </a:t>
            </a:r>
            <a:r>
              <a:rPr dirty="0">
                <a:latin typeface="Calibri"/>
                <a:cs typeface="Calibri"/>
              </a:rPr>
              <a:t>_</a:t>
            </a:r>
            <a:endParaRPr>
              <a:latin typeface="Calibri"/>
              <a:cs typeface="Calibri"/>
            </a:endParaRPr>
          </a:p>
        </p:txBody>
      </p:sp>
      <p:grpSp>
        <p:nvGrpSpPr>
          <p:cNvPr id="26" name="object 26"/>
          <p:cNvGrpSpPr/>
          <p:nvPr/>
        </p:nvGrpSpPr>
        <p:grpSpPr>
          <a:xfrm>
            <a:off x="6362701" y="3834384"/>
            <a:ext cx="1457325" cy="769620"/>
            <a:chOff x="4838700" y="3834384"/>
            <a:chExt cx="1457325" cy="769620"/>
          </a:xfrm>
        </p:grpSpPr>
        <p:sp>
          <p:nvSpPr>
            <p:cNvPr id="27" name="object 27"/>
            <p:cNvSpPr/>
            <p:nvPr/>
          </p:nvSpPr>
          <p:spPr>
            <a:xfrm>
              <a:off x="4846320" y="3842004"/>
              <a:ext cx="1442085" cy="754380"/>
            </a:xfrm>
            <a:custGeom>
              <a:avLst/>
              <a:gdLst/>
              <a:ahLst/>
              <a:cxnLst/>
              <a:rect l="l" t="t" r="r" b="b"/>
              <a:pathLst>
                <a:path w="1442085" h="754379">
                  <a:moveTo>
                    <a:pt x="1441703" y="0"/>
                  </a:moveTo>
                  <a:lnTo>
                    <a:pt x="0" y="0"/>
                  </a:lnTo>
                  <a:lnTo>
                    <a:pt x="0" y="754380"/>
                  </a:lnTo>
                  <a:lnTo>
                    <a:pt x="1441703" y="754380"/>
                  </a:lnTo>
                  <a:lnTo>
                    <a:pt x="1441703" y="0"/>
                  </a:lnTo>
                  <a:close/>
                </a:path>
              </a:pathLst>
            </a:custGeom>
            <a:solidFill>
              <a:srgbClr val="FFFFFF"/>
            </a:solidFill>
          </p:spPr>
          <p:txBody>
            <a:bodyPr wrap="square" lIns="0" tIns="0" rIns="0" bIns="0" rtlCol="0"/>
            <a:lstStyle/>
            <a:p>
              <a:endParaRPr/>
            </a:p>
          </p:txBody>
        </p:sp>
        <p:sp>
          <p:nvSpPr>
            <p:cNvPr id="28" name="object 28"/>
            <p:cNvSpPr/>
            <p:nvPr/>
          </p:nvSpPr>
          <p:spPr>
            <a:xfrm>
              <a:off x="4846320" y="3842004"/>
              <a:ext cx="1442085" cy="754380"/>
            </a:xfrm>
            <a:custGeom>
              <a:avLst/>
              <a:gdLst/>
              <a:ahLst/>
              <a:cxnLst/>
              <a:rect l="l" t="t" r="r" b="b"/>
              <a:pathLst>
                <a:path w="1442085" h="754379">
                  <a:moveTo>
                    <a:pt x="0" y="754380"/>
                  </a:moveTo>
                  <a:lnTo>
                    <a:pt x="1441703" y="754380"/>
                  </a:lnTo>
                  <a:lnTo>
                    <a:pt x="1441703" y="0"/>
                  </a:lnTo>
                  <a:lnTo>
                    <a:pt x="0" y="0"/>
                  </a:lnTo>
                  <a:lnTo>
                    <a:pt x="0" y="754380"/>
                  </a:lnTo>
                  <a:close/>
                </a:path>
              </a:pathLst>
            </a:custGeom>
            <a:ln w="15239">
              <a:solidFill>
                <a:srgbClr val="000000"/>
              </a:solidFill>
            </a:ln>
          </p:spPr>
          <p:txBody>
            <a:bodyPr wrap="square" lIns="0" tIns="0" rIns="0" bIns="0" rtlCol="0"/>
            <a:lstStyle/>
            <a:p>
              <a:endParaRPr/>
            </a:p>
          </p:txBody>
        </p:sp>
      </p:grpSp>
      <p:sp>
        <p:nvSpPr>
          <p:cNvPr id="29" name="object 29"/>
          <p:cNvSpPr txBox="1"/>
          <p:nvPr/>
        </p:nvSpPr>
        <p:spPr>
          <a:xfrm>
            <a:off x="6482589" y="3918330"/>
            <a:ext cx="1218565" cy="574040"/>
          </a:xfrm>
          <a:prstGeom prst="rect">
            <a:avLst/>
          </a:prstGeom>
        </p:spPr>
        <p:txBody>
          <a:bodyPr vert="horz" wrap="square" lIns="0" tIns="12700" rIns="0" bIns="0" rtlCol="0">
            <a:spAutoFit/>
          </a:bodyPr>
          <a:lstStyle/>
          <a:p>
            <a:pPr marL="635" algn="ctr">
              <a:spcBef>
                <a:spcPts val="100"/>
              </a:spcBef>
            </a:pPr>
            <a:r>
              <a:rPr spc="-5" dirty="0">
                <a:latin typeface="Calibri"/>
                <a:cs typeface="Calibri"/>
              </a:rPr>
              <a:t>out</a:t>
            </a:r>
            <a:r>
              <a:rPr spc="-25" dirty="0">
                <a:latin typeface="Calibri"/>
                <a:cs typeface="Calibri"/>
              </a:rPr>
              <a:t> </a:t>
            </a:r>
            <a:r>
              <a:rPr dirty="0">
                <a:latin typeface="Calibri"/>
                <a:cs typeface="Calibri"/>
              </a:rPr>
              <a:t>2</a:t>
            </a:r>
            <a:endParaRPr>
              <a:latin typeface="Calibri"/>
              <a:cs typeface="Calibri"/>
            </a:endParaRPr>
          </a:p>
          <a:p>
            <a:pPr algn="ctr">
              <a:lnSpc>
                <a:spcPct val="100000"/>
              </a:lnSpc>
            </a:pPr>
            <a:r>
              <a:rPr spc="30" dirty="0">
                <a:latin typeface="Calibri"/>
                <a:cs typeface="Calibri"/>
              </a:rPr>
              <a:t>฿0.9</a:t>
            </a:r>
            <a:r>
              <a:rPr spc="-35" dirty="0">
                <a:latin typeface="Calibri"/>
                <a:cs typeface="Calibri"/>
              </a:rPr>
              <a:t> </a:t>
            </a:r>
            <a:r>
              <a:rPr dirty="0">
                <a:latin typeface="Calibri"/>
                <a:cs typeface="Calibri"/>
              </a:rPr>
              <a:t>-&gt;</a:t>
            </a:r>
            <a:r>
              <a:rPr spc="-20" dirty="0">
                <a:latin typeface="Calibri"/>
                <a:cs typeface="Calibri"/>
              </a:rPr>
              <a:t> </a:t>
            </a:r>
            <a:r>
              <a:rPr spc="-10" dirty="0">
                <a:latin typeface="Calibri"/>
                <a:cs typeface="Calibri"/>
              </a:rPr>
              <a:t>Carol</a:t>
            </a:r>
            <a:endParaRPr>
              <a:latin typeface="Calibri"/>
              <a:cs typeface="Calibri"/>
            </a:endParaRPr>
          </a:p>
        </p:txBody>
      </p:sp>
      <p:grpSp>
        <p:nvGrpSpPr>
          <p:cNvPr id="30" name="object 30"/>
          <p:cNvGrpSpPr/>
          <p:nvPr/>
        </p:nvGrpSpPr>
        <p:grpSpPr>
          <a:xfrm>
            <a:off x="7664703" y="1271016"/>
            <a:ext cx="2552700" cy="867410"/>
            <a:chOff x="6140703" y="1271016"/>
            <a:chExt cx="2552700" cy="867410"/>
          </a:xfrm>
        </p:grpSpPr>
        <p:sp>
          <p:nvSpPr>
            <p:cNvPr id="31" name="object 31"/>
            <p:cNvSpPr/>
            <p:nvPr/>
          </p:nvSpPr>
          <p:spPr>
            <a:xfrm>
              <a:off x="6148323" y="1278636"/>
              <a:ext cx="2537460" cy="852169"/>
            </a:xfrm>
            <a:custGeom>
              <a:avLst/>
              <a:gdLst/>
              <a:ahLst/>
              <a:cxnLst/>
              <a:rect l="l" t="t" r="r" b="b"/>
              <a:pathLst>
                <a:path w="2537459" h="852169">
                  <a:moveTo>
                    <a:pt x="2536952" y="0"/>
                  </a:moveTo>
                  <a:lnTo>
                    <a:pt x="232663" y="0"/>
                  </a:lnTo>
                  <a:lnTo>
                    <a:pt x="232663" y="496950"/>
                  </a:lnTo>
                  <a:lnTo>
                    <a:pt x="0" y="630809"/>
                  </a:lnTo>
                  <a:lnTo>
                    <a:pt x="232663" y="709929"/>
                  </a:lnTo>
                  <a:lnTo>
                    <a:pt x="232663" y="851915"/>
                  </a:lnTo>
                  <a:lnTo>
                    <a:pt x="2536952" y="851915"/>
                  </a:lnTo>
                  <a:lnTo>
                    <a:pt x="2536952" y="0"/>
                  </a:lnTo>
                  <a:close/>
                </a:path>
              </a:pathLst>
            </a:custGeom>
            <a:solidFill>
              <a:srgbClr val="FFFFFF"/>
            </a:solidFill>
          </p:spPr>
          <p:txBody>
            <a:bodyPr wrap="square" lIns="0" tIns="0" rIns="0" bIns="0" rtlCol="0"/>
            <a:lstStyle/>
            <a:p>
              <a:endParaRPr/>
            </a:p>
          </p:txBody>
        </p:sp>
        <p:sp>
          <p:nvSpPr>
            <p:cNvPr id="32" name="object 32"/>
            <p:cNvSpPr/>
            <p:nvPr/>
          </p:nvSpPr>
          <p:spPr>
            <a:xfrm>
              <a:off x="6148323" y="1278636"/>
              <a:ext cx="2537460" cy="852169"/>
            </a:xfrm>
            <a:custGeom>
              <a:avLst/>
              <a:gdLst/>
              <a:ahLst/>
              <a:cxnLst/>
              <a:rect l="l" t="t" r="r" b="b"/>
              <a:pathLst>
                <a:path w="2537459" h="852169">
                  <a:moveTo>
                    <a:pt x="232663" y="0"/>
                  </a:moveTo>
                  <a:lnTo>
                    <a:pt x="616711" y="0"/>
                  </a:lnTo>
                  <a:lnTo>
                    <a:pt x="1192783" y="0"/>
                  </a:lnTo>
                  <a:lnTo>
                    <a:pt x="2536952" y="0"/>
                  </a:lnTo>
                  <a:lnTo>
                    <a:pt x="2536952" y="496950"/>
                  </a:lnTo>
                  <a:lnTo>
                    <a:pt x="2536952" y="709929"/>
                  </a:lnTo>
                  <a:lnTo>
                    <a:pt x="2536952" y="851915"/>
                  </a:lnTo>
                  <a:lnTo>
                    <a:pt x="1192783" y="851915"/>
                  </a:lnTo>
                  <a:lnTo>
                    <a:pt x="616711" y="851915"/>
                  </a:lnTo>
                  <a:lnTo>
                    <a:pt x="232663" y="851915"/>
                  </a:lnTo>
                  <a:lnTo>
                    <a:pt x="232663" y="709929"/>
                  </a:lnTo>
                  <a:lnTo>
                    <a:pt x="0" y="630809"/>
                  </a:lnTo>
                  <a:lnTo>
                    <a:pt x="232663" y="496950"/>
                  </a:lnTo>
                  <a:lnTo>
                    <a:pt x="232663" y="0"/>
                  </a:lnTo>
                  <a:close/>
                </a:path>
              </a:pathLst>
            </a:custGeom>
            <a:ln w="15239">
              <a:solidFill>
                <a:srgbClr val="000000"/>
              </a:solidFill>
            </a:ln>
          </p:spPr>
          <p:txBody>
            <a:bodyPr wrap="square" lIns="0" tIns="0" rIns="0" bIns="0" rtlCol="0"/>
            <a:lstStyle/>
            <a:p>
              <a:endParaRPr/>
            </a:p>
          </p:txBody>
        </p:sp>
      </p:grpSp>
      <p:sp>
        <p:nvSpPr>
          <p:cNvPr id="33" name="object 33"/>
          <p:cNvSpPr txBox="1"/>
          <p:nvPr/>
        </p:nvSpPr>
        <p:spPr>
          <a:xfrm>
            <a:off x="8100187" y="1265377"/>
            <a:ext cx="1918335" cy="848994"/>
          </a:xfrm>
          <a:prstGeom prst="rect">
            <a:avLst/>
          </a:prstGeom>
        </p:spPr>
        <p:txBody>
          <a:bodyPr vert="horz" wrap="square" lIns="0" tIns="12700" rIns="0" bIns="0" rtlCol="0">
            <a:spAutoFit/>
          </a:bodyPr>
          <a:lstStyle/>
          <a:p>
            <a:pPr marL="12065" marR="5080" algn="ctr">
              <a:spcBef>
                <a:spcPts val="100"/>
              </a:spcBef>
            </a:pPr>
            <a:r>
              <a:rPr dirty="0">
                <a:latin typeface="Calibri"/>
                <a:cs typeface="Calibri"/>
              </a:rPr>
              <a:t>User</a:t>
            </a:r>
            <a:r>
              <a:rPr spc="-20" dirty="0">
                <a:latin typeface="Calibri"/>
                <a:cs typeface="Calibri"/>
              </a:rPr>
              <a:t> </a:t>
            </a:r>
            <a:r>
              <a:rPr spc="-5" dirty="0">
                <a:latin typeface="Calibri"/>
                <a:cs typeface="Calibri"/>
              </a:rPr>
              <a:t>encrypts</a:t>
            </a:r>
            <a:r>
              <a:rPr spc="-20" dirty="0">
                <a:latin typeface="Calibri"/>
                <a:cs typeface="Calibri"/>
              </a:rPr>
              <a:t> </a:t>
            </a:r>
            <a:r>
              <a:rPr dirty="0">
                <a:latin typeface="Calibri"/>
                <a:cs typeface="Calibri"/>
              </a:rPr>
              <a:t>a</a:t>
            </a:r>
            <a:r>
              <a:rPr spc="-15" dirty="0">
                <a:latin typeface="Calibri"/>
                <a:cs typeface="Calibri"/>
              </a:rPr>
              <a:t> </a:t>
            </a:r>
            <a:r>
              <a:rPr spc="-5" dirty="0">
                <a:latin typeface="Calibri"/>
                <a:cs typeface="Calibri"/>
              </a:rPr>
              <a:t>new </a:t>
            </a:r>
            <a:r>
              <a:rPr spc="-395" dirty="0">
                <a:latin typeface="Calibri"/>
                <a:cs typeface="Calibri"/>
              </a:rPr>
              <a:t> </a:t>
            </a:r>
            <a:r>
              <a:rPr spc="-10" dirty="0">
                <a:latin typeface="Calibri"/>
                <a:cs typeface="Calibri"/>
              </a:rPr>
              <a:t>transaction </a:t>
            </a:r>
            <a:r>
              <a:rPr dirty="0">
                <a:latin typeface="Calibri"/>
                <a:cs typeface="Calibri"/>
              </a:rPr>
              <a:t>C </a:t>
            </a:r>
            <a:r>
              <a:rPr spc="-5" dirty="0">
                <a:latin typeface="Calibri"/>
                <a:cs typeface="Calibri"/>
              </a:rPr>
              <a:t>using </a:t>
            </a:r>
            <a:r>
              <a:rPr dirty="0">
                <a:latin typeface="Calibri"/>
                <a:cs typeface="Calibri"/>
              </a:rPr>
              <a:t> the </a:t>
            </a:r>
            <a:r>
              <a:rPr spc="-15" dirty="0">
                <a:latin typeface="Calibri"/>
                <a:cs typeface="Calibri"/>
              </a:rPr>
              <a:t>private</a:t>
            </a:r>
            <a:r>
              <a:rPr spc="-5" dirty="0">
                <a:latin typeface="Calibri"/>
                <a:cs typeface="Calibri"/>
              </a:rPr>
              <a:t> </a:t>
            </a:r>
            <a:r>
              <a:rPr spc="-25" dirty="0">
                <a:latin typeface="Calibri"/>
                <a:cs typeface="Calibri"/>
              </a:rPr>
              <a:t>key</a:t>
            </a:r>
            <a:endParaRPr>
              <a:latin typeface="Calibri"/>
              <a:cs typeface="Calibri"/>
            </a:endParaRPr>
          </a:p>
        </p:txBody>
      </p:sp>
      <p:grpSp>
        <p:nvGrpSpPr>
          <p:cNvPr id="34" name="object 34"/>
          <p:cNvGrpSpPr/>
          <p:nvPr/>
        </p:nvGrpSpPr>
        <p:grpSpPr>
          <a:xfrm>
            <a:off x="7645527" y="2208277"/>
            <a:ext cx="2571750" cy="1067435"/>
            <a:chOff x="6121527" y="2208276"/>
            <a:chExt cx="2571750" cy="1067435"/>
          </a:xfrm>
        </p:grpSpPr>
        <p:sp>
          <p:nvSpPr>
            <p:cNvPr id="35" name="object 35"/>
            <p:cNvSpPr/>
            <p:nvPr/>
          </p:nvSpPr>
          <p:spPr>
            <a:xfrm>
              <a:off x="6129147" y="2215896"/>
              <a:ext cx="2556510" cy="1052195"/>
            </a:xfrm>
            <a:custGeom>
              <a:avLst/>
              <a:gdLst/>
              <a:ahLst/>
              <a:cxnLst/>
              <a:rect l="l" t="t" r="r" b="b"/>
              <a:pathLst>
                <a:path w="2556509" h="1052195">
                  <a:moveTo>
                    <a:pt x="2556129" y="0"/>
                  </a:moveTo>
                  <a:lnTo>
                    <a:pt x="251840" y="0"/>
                  </a:lnTo>
                  <a:lnTo>
                    <a:pt x="251840" y="790955"/>
                  </a:lnTo>
                  <a:lnTo>
                    <a:pt x="635888" y="790955"/>
                  </a:lnTo>
                  <a:lnTo>
                    <a:pt x="0" y="1051687"/>
                  </a:lnTo>
                  <a:lnTo>
                    <a:pt x="1211960" y="790955"/>
                  </a:lnTo>
                  <a:lnTo>
                    <a:pt x="2556129" y="790955"/>
                  </a:lnTo>
                  <a:lnTo>
                    <a:pt x="2556129" y="0"/>
                  </a:lnTo>
                  <a:close/>
                </a:path>
              </a:pathLst>
            </a:custGeom>
            <a:solidFill>
              <a:srgbClr val="FFFFFF"/>
            </a:solidFill>
          </p:spPr>
          <p:txBody>
            <a:bodyPr wrap="square" lIns="0" tIns="0" rIns="0" bIns="0" rtlCol="0"/>
            <a:lstStyle/>
            <a:p>
              <a:endParaRPr/>
            </a:p>
          </p:txBody>
        </p:sp>
        <p:sp>
          <p:nvSpPr>
            <p:cNvPr id="36" name="object 36"/>
            <p:cNvSpPr/>
            <p:nvPr/>
          </p:nvSpPr>
          <p:spPr>
            <a:xfrm>
              <a:off x="6129147" y="2215896"/>
              <a:ext cx="2556510" cy="1052195"/>
            </a:xfrm>
            <a:custGeom>
              <a:avLst/>
              <a:gdLst/>
              <a:ahLst/>
              <a:cxnLst/>
              <a:rect l="l" t="t" r="r" b="b"/>
              <a:pathLst>
                <a:path w="2556509" h="1052195">
                  <a:moveTo>
                    <a:pt x="251840" y="0"/>
                  </a:moveTo>
                  <a:lnTo>
                    <a:pt x="635888" y="0"/>
                  </a:lnTo>
                  <a:lnTo>
                    <a:pt x="1211960" y="0"/>
                  </a:lnTo>
                  <a:lnTo>
                    <a:pt x="2556129" y="0"/>
                  </a:lnTo>
                  <a:lnTo>
                    <a:pt x="2556129" y="461390"/>
                  </a:lnTo>
                  <a:lnTo>
                    <a:pt x="2556129" y="659129"/>
                  </a:lnTo>
                  <a:lnTo>
                    <a:pt x="2556129" y="790955"/>
                  </a:lnTo>
                  <a:lnTo>
                    <a:pt x="1211960" y="790955"/>
                  </a:lnTo>
                  <a:lnTo>
                    <a:pt x="0" y="1051687"/>
                  </a:lnTo>
                  <a:lnTo>
                    <a:pt x="635888" y="790955"/>
                  </a:lnTo>
                  <a:lnTo>
                    <a:pt x="251840" y="790955"/>
                  </a:lnTo>
                  <a:lnTo>
                    <a:pt x="251840" y="659129"/>
                  </a:lnTo>
                  <a:lnTo>
                    <a:pt x="251840" y="461390"/>
                  </a:lnTo>
                  <a:lnTo>
                    <a:pt x="251840" y="0"/>
                  </a:lnTo>
                  <a:close/>
                </a:path>
              </a:pathLst>
            </a:custGeom>
            <a:ln w="15240">
              <a:solidFill>
                <a:srgbClr val="000000"/>
              </a:solidFill>
            </a:ln>
          </p:spPr>
          <p:txBody>
            <a:bodyPr wrap="square" lIns="0" tIns="0" rIns="0" bIns="0" rtlCol="0"/>
            <a:lstStyle/>
            <a:p>
              <a:endParaRPr/>
            </a:p>
          </p:txBody>
        </p:sp>
      </p:grpSp>
      <p:sp>
        <p:nvSpPr>
          <p:cNvPr id="37" name="object 37"/>
          <p:cNvSpPr txBox="1"/>
          <p:nvPr/>
        </p:nvSpPr>
        <p:spPr>
          <a:xfrm>
            <a:off x="8057515" y="2309621"/>
            <a:ext cx="2004060" cy="574040"/>
          </a:xfrm>
          <a:prstGeom prst="rect">
            <a:avLst/>
          </a:prstGeom>
        </p:spPr>
        <p:txBody>
          <a:bodyPr vert="horz" wrap="square" lIns="0" tIns="12700" rIns="0" bIns="0" rtlCol="0">
            <a:spAutoFit/>
          </a:bodyPr>
          <a:lstStyle/>
          <a:p>
            <a:pPr marL="230504" marR="5080" indent="-218440">
              <a:spcBef>
                <a:spcPts val="100"/>
              </a:spcBef>
            </a:pPr>
            <a:r>
              <a:rPr dirty="0">
                <a:latin typeface="Calibri"/>
                <a:cs typeface="Calibri"/>
              </a:rPr>
              <a:t>C </a:t>
            </a:r>
            <a:r>
              <a:rPr spc="-10" dirty="0">
                <a:latin typeface="Calibri"/>
                <a:cs typeface="Calibri"/>
              </a:rPr>
              <a:t>contains </a:t>
            </a:r>
            <a:r>
              <a:rPr spc="-5" dirty="0">
                <a:latin typeface="Calibri"/>
                <a:cs typeface="Calibri"/>
              </a:rPr>
              <a:t>outputs </a:t>
            </a:r>
            <a:r>
              <a:rPr spc="-10" dirty="0">
                <a:latin typeface="Calibri"/>
                <a:cs typeface="Calibri"/>
              </a:rPr>
              <a:t>to </a:t>
            </a:r>
            <a:r>
              <a:rPr spc="-395" dirty="0">
                <a:latin typeface="Calibri"/>
                <a:cs typeface="Calibri"/>
              </a:rPr>
              <a:t> </a:t>
            </a:r>
            <a:r>
              <a:rPr spc="-10" dirty="0">
                <a:latin typeface="Calibri"/>
                <a:cs typeface="Calibri"/>
              </a:rPr>
              <a:t>wallet</a:t>
            </a:r>
            <a:r>
              <a:rPr dirty="0">
                <a:latin typeface="Calibri"/>
                <a:cs typeface="Calibri"/>
              </a:rPr>
              <a:t> </a:t>
            </a:r>
            <a:r>
              <a:rPr spc="-5" dirty="0">
                <a:latin typeface="Calibri"/>
                <a:cs typeface="Calibri"/>
              </a:rPr>
              <a:t>addresses</a:t>
            </a:r>
            <a:endParaRPr>
              <a:latin typeface="Calibri"/>
              <a:cs typeface="Calibri"/>
            </a:endParaRPr>
          </a:p>
        </p:txBody>
      </p:sp>
      <p:sp>
        <p:nvSpPr>
          <p:cNvPr id="38" name="object 38"/>
          <p:cNvSpPr txBox="1"/>
          <p:nvPr/>
        </p:nvSpPr>
        <p:spPr>
          <a:xfrm>
            <a:off x="1686865" y="6547586"/>
            <a:ext cx="2336165" cy="205184"/>
          </a:xfrm>
          <a:prstGeom prst="rect">
            <a:avLst/>
          </a:prstGeom>
        </p:spPr>
        <p:txBody>
          <a:bodyPr vert="horz" wrap="square" lIns="0" tIns="0" rIns="0" bIns="0" rtlCol="0">
            <a:spAutoFit/>
          </a:bodyPr>
          <a:lstStyle/>
          <a:p>
            <a:pPr marL="12700">
              <a:lnSpc>
                <a:spcPts val="1614"/>
              </a:lnSpc>
            </a:pPr>
            <a:r>
              <a:rPr sz="1600" spc="-5" dirty="0">
                <a:solidFill>
                  <a:srgbClr val="FFFFFF"/>
                </a:solidFill>
                <a:latin typeface="Calibri"/>
                <a:cs typeface="Calibri"/>
              </a:rPr>
              <a:t>2.3</a:t>
            </a:r>
            <a:r>
              <a:rPr sz="1600" spc="-25" dirty="0">
                <a:solidFill>
                  <a:srgbClr val="FFFFFF"/>
                </a:solidFill>
                <a:latin typeface="Calibri"/>
                <a:cs typeface="Calibri"/>
              </a:rPr>
              <a:t> </a:t>
            </a:r>
            <a:r>
              <a:rPr sz="1600" spc="-10" dirty="0">
                <a:solidFill>
                  <a:srgbClr val="FFFFFF"/>
                </a:solidFill>
                <a:latin typeface="Calibri"/>
                <a:cs typeface="Calibri"/>
              </a:rPr>
              <a:t>BITCOIN</a:t>
            </a:r>
            <a:r>
              <a:rPr sz="1600" spc="-20" dirty="0">
                <a:solidFill>
                  <a:srgbClr val="FFFFFF"/>
                </a:solidFill>
                <a:latin typeface="Calibri"/>
                <a:cs typeface="Calibri"/>
              </a:rPr>
              <a:t> </a:t>
            </a:r>
            <a:r>
              <a:rPr sz="1600" spc="-10" dirty="0">
                <a:solidFill>
                  <a:srgbClr val="FFFFFF"/>
                </a:solidFill>
                <a:latin typeface="Calibri"/>
                <a:cs typeface="Calibri"/>
              </a:rPr>
              <a:t>TRANSACTIONS</a:t>
            </a:r>
            <a:endParaRPr sz="1600">
              <a:latin typeface="Calibri"/>
              <a:cs typeface="Calibri"/>
            </a:endParaRPr>
          </a:p>
        </p:txBody>
      </p:sp>
      <p:sp>
        <p:nvSpPr>
          <p:cNvPr id="39" name="object 39"/>
          <p:cNvSpPr txBox="1"/>
          <p:nvPr/>
        </p:nvSpPr>
        <p:spPr>
          <a:xfrm>
            <a:off x="4451986" y="6547586"/>
            <a:ext cx="3289935" cy="205184"/>
          </a:xfrm>
          <a:prstGeom prst="rect">
            <a:avLst/>
          </a:prstGeom>
        </p:spPr>
        <p:txBody>
          <a:bodyPr vert="horz" wrap="square" lIns="0" tIns="0" rIns="0" bIns="0" rtlCol="0">
            <a:spAutoFit/>
          </a:bodyPr>
          <a:lstStyle/>
          <a:p>
            <a:pPr marL="12700">
              <a:lnSpc>
                <a:spcPts val="1614"/>
              </a:lnSpc>
            </a:pPr>
            <a:r>
              <a:rPr sz="1600" spc="-10" dirty="0">
                <a:solidFill>
                  <a:srgbClr val="FFFFFF"/>
                </a:solidFill>
                <a:latin typeface="Calibri"/>
                <a:cs typeface="Calibri"/>
              </a:rPr>
              <a:t>ZHANG,</a:t>
            </a:r>
            <a:r>
              <a:rPr sz="1600" spc="15" dirty="0">
                <a:solidFill>
                  <a:srgbClr val="FFFFFF"/>
                </a:solidFill>
                <a:latin typeface="Calibri"/>
                <a:cs typeface="Calibri"/>
              </a:rPr>
              <a:t> </a:t>
            </a:r>
            <a:r>
              <a:rPr sz="1600" spc="-10" dirty="0">
                <a:solidFill>
                  <a:srgbClr val="FFFFFF"/>
                </a:solidFill>
                <a:latin typeface="Calibri"/>
                <a:cs typeface="Calibri"/>
              </a:rPr>
              <a:t>VITENBERG,</a:t>
            </a:r>
            <a:r>
              <a:rPr sz="1600" spc="40" dirty="0">
                <a:solidFill>
                  <a:srgbClr val="FFFFFF"/>
                </a:solidFill>
                <a:latin typeface="Calibri"/>
                <a:cs typeface="Calibri"/>
              </a:rPr>
              <a:t> </a:t>
            </a:r>
            <a:r>
              <a:rPr sz="1600" spc="-15" dirty="0">
                <a:solidFill>
                  <a:srgbClr val="FFFFFF"/>
                </a:solidFill>
                <a:latin typeface="Calibri"/>
                <a:cs typeface="Calibri"/>
              </a:rPr>
              <a:t>JACOBSEN</a:t>
            </a:r>
            <a:r>
              <a:rPr sz="1600" spc="45" dirty="0">
                <a:solidFill>
                  <a:srgbClr val="FFFFFF"/>
                </a:solidFill>
                <a:latin typeface="Calibri"/>
                <a:cs typeface="Calibri"/>
              </a:rPr>
              <a:t> </a:t>
            </a:r>
            <a:r>
              <a:rPr sz="1600" spc="-5" dirty="0">
                <a:solidFill>
                  <a:srgbClr val="FFFFFF"/>
                </a:solidFill>
                <a:latin typeface="Calibri"/>
                <a:cs typeface="Calibri"/>
              </a:rPr>
              <a:t>©</a:t>
            </a:r>
            <a:r>
              <a:rPr sz="1600" spc="5" dirty="0">
                <a:solidFill>
                  <a:srgbClr val="FFFFFF"/>
                </a:solidFill>
                <a:latin typeface="Calibri"/>
                <a:cs typeface="Calibri"/>
              </a:rPr>
              <a:t> </a:t>
            </a:r>
            <a:r>
              <a:rPr sz="1600" spc="-10" dirty="0">
                <a:solidFill>
                  <a:srgbClr val="FFFFFF"/>
                </a:solidFill>
                <a:latin typeface="Calibri"/>
                <a:cs typeface="Calibri"/>
              </a:rPr>
              <a:t>2018</a:t>
            </a:r>
            <a:endParaRPr sz="1600">
              <a:latin typeface="Calibri"/>
              <a:cs typeface="Calibri"/>
            </a:endParaRPr>
          </a:p>
        </p:txBody>
      </p:sp>
      <p:sp>
        <p:nvSpPr>
          <p:cNvPr id="40" name="object 40"/>
          <p:cNvSpPr txBox="1"/>
          <p:nvPr/>
        </p:nvSpPr>
        <p:spPr>
          <a:xfrm>
            <a:off x="9625330" y="6547586"/>
            <a:ext cx="229870" cy="205184"/>
          </a:xfrm>
          <a:prstGeom prst="rect">
            <a:avLst/>
          </a:prstGeom>
        </p:spPr>
        <p:txBody>
          <a:bodyPr vert="horz" wrap="square" lIns="0" tIns="0" rIns="0" bIns="0" rtlCol="0">
            <a:spAutoFit/>
          </a:bodyPr>
          <a:lstStyle/>
          <a:p>
            <a:pPr marL="12700">
              <a:lnSpc>
                <a:spcPts val="1614"/>
              </a:lnSpc>
            </a:pPr>
            <a:r>
              <a:rPr sz="1600" spc="-10" dirty="0">
                <a:solidFill>
                  <a:srgbClr val="FFFFFF"/>
                </a:solidFill>
                <a:latin typeface="Calibri"/>
                <a:cs typeface="Calibri"/>
              </a:rPr>
              <a:t>27</a:t>
            </a:r>
            <a:endParaRPr sz="1600">
              <a:latin typeface="Calibri"/>
              <a:cs typeface="Calibri"/>
            </a:endParaRPr>
          </a:p>
        </p:txBody>
      </p:sp>
    </p:spTree>
    <p:extLst>
      <p:ext uri="{BB962C8B-B14F-4D97-AF65-F5344CB8AC3E}">
        <p14:creationId xmlns:p14="http://schemas.microsoft.com/office/powerpoint/2010/main" val="1983798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6004" y="227204"/>
            <a:ext cx="4254500" cy="566181"/>
          </a:xfrm>
          <a:prstGeom prst="rect">
            <a:avLst/>
          </a:prstGeom>
        </p:spPr>
        <p:txBody>
          <a:bodyPr vert="horz" wrap="square" lIns="0" tIns="12065" rIns="0" bIns="0" rtlCol="0" anchor="t">
            <a:spAutoFit/>
          </a:bodyPr>
          <a:lstStyle/>
          <a:p>
            <a:pPr marL="12700">
              <a:spcBef>
                <a:spcPts val="95"/>
              </a:spcBef>
            </a:pPr>
            <a:r>
              <a:rPr spc="-60" dirty="0"/>
              <a:t>Bitcoin</a:t>
            </a:r>
            <a:r>
              <a:rPr spc="-185" dirty="0"/>
              <a:t> </a:t>
            </a:r>
            <a:r>
              <a:rPr spc="-80" dirty="0"/>
              <a:t>Transactions</a:t>
            </a:r>
          </a:p>
        </p:txBody>
      </p:sp>
      <p:sp>
        <p:nvSpPr>
          <p:cNvPr id="3" name="object 3"/>
          <p:cNvSpPr txBox="1"/>
          <p:nvPr/>
        </p:nvSpPr>
        <p:spPr>
          <a:xfrm>
            <a:off x="1598676" y="1351788"/>
            <a:ext cx="2359660" cy="862416"/>
          </a:xfrm>
          <a:prstGeom prst="rect">
            <a:avLst/>
          </a:prstGeom>
          <a:ln w="9144">
            <a:solidFill>
              <a:srgbClr val="000000"/>
            </a:solidFill>
          </a:ln>
        </p:spPr>
        <p:txBody>
          <a:bodyPr vert="horz" wrap="square" lIns="0" tIns="31115" rIns="0" bIns="0" rtlCol="0">
            <a:spAutoFit/>
          </a:bodyPr>
          <a:lstStyle/>
          <a:p>
            <a:pPr marL="91440" marR="113030">
              <a:spcBef>
                <a:spcPts val="245"/>
              </a:spcBef>
            </a:pPr>
            <a:r>
              <a:rPr spc="-10" dirty="0">
                <a:latin typeface="Calibri"/>
                <a:cs typeface="Calibri"/>
              </a:rPr>
              <a:t>Each </a:t>
            </a:r>
            <a:r>
              <a:rPr spc="-5" dirty="0">
                <a:latin typeface="Calibri"/>
                <a:cs typeface="Calibri"/>
              </a:rPr>
              <a:t>user possesses </a:t>
            </a:r>
            <a:r>
              <a:rPr dirty="0">
                <a:latin typeface="Calibri"/>
                <a:cs typeface="Calibri"/>
              </a:rPr>
              <a:t>a </a:t>
            </a:r>
            <a:r>
              <a:rPr spc="5" dirty="0">
                <a:latin typeface="Calibri"/>
                <a:cs typeface="Calibri"/>
              </a:rPr>
              <a:t> </a:t>
            </a:r>
            <a:r>
              <a:rPr spc="-10" dirty="0">
                <a:latin typeface="Calibri"/>
                <a:cs typeface="Calibri"/>
              </a:rPr>
              <a:t>wallet</a:t>
            </a:r>
            <a:r>
              <a:rPr dirty="0">
                <a:latin typeface="Calibri"/>
                <a:cs typeface="Calibri"/>
              </a:rPr>
              <a:t> </a:t>
            </a:r>
            <a:r>
              <a:rPr spc="-5" dirty="0">
                <a:latin typeface="Calibri"/>
                <a:cs typeface="Calibri"/>
              </a:rPr>
              <a:t>identified</a:t>
            </a:r>
            <a:r>
              <a:rPr spc="5" dirty="0">
                <a:latin typeface="Calibri"/>
                <a:cs typeface="Calibri"/>
              </a:rPr>
              <a:t> </a:t>
            </a:r>
            <a:r>
              <a:rPr spc="-5" dirty="0">
                <a:latin typeface="Calibri"/>
                <a:cs typeface="Calibri"/>
              </a:rPr>
              <a:t>by </a:t>
            </a:r>
            <a:r>
              <a:rPr dirty="0">
                <a:latin typeface="Calibri"/>
                <a:cs typeface="Calibri"/>
              </a:rPr>
              <a:t> </a:t>
            </a:r>
            <a:r>
              <a:rPr i="1" spc="-10" dirty="0">
                <a:latin typeface="Calibri"/>
                <a:cs typeface="Calibri"/>
              </a:rPr>
              <a:t>public/private</a:t>
            </a:r>
            <a:r>
              <a:rPr i="1" spc="20" dirty="0">
                <a:latin typeface="Calibri"/>
                <a:cs typeface="Calibri"/>
              </a:rPr>
              <a:t> </a:t>
            </a:r>
            <a:r>
              <a:rPr i="1" spc="-25" dirty="0">
                <a:latin typeface="Calibri"/>
                <a:cs typeface="Calibri"/>
              </a:rPr>
              <a:t>key </a:t>
            </a:r>
            <a:r>
              <a:rPr spc="-15" dirty="0">
                <a:latin typeface="Calibri"/>
                <a:cs typeface="Calibri"/>
              </a:rPr>
              <a:t>pairs</a:t>
            </a:r>
            <a:endParaRPr>
              <a:latin typeface="Calibri"/>
              <a:cs typeface="Calibri"/>
            </a:endParaRPr>
          </a:p>
        </p:txBody>
      </p:sp>
      <p:sp>
        <p:nvSpPr>
          <p:cNvPr id="4" name="object 4"/>
          <p:cNvSpPr/>
          <p:nvPr/>
        </p:nvSpPr>
        <p:spPr>
          <a:xfrm>
            <a:off x="4171188" y="1345692"/>
            <a:ext cx="1676400" cy="2002789"/>
          </a:xfrm>
          <a:custGeom>
            <a:avLst/>
            <a:gdLst/>
            <a:ahLst/>
            <a:cxnLst/>
            <a:rect l="l" t="t" r="r" b="b"/>
            <a:pathLst>
              <a:path w="1676400" h="2002789">
                <a:moveTo>
                  <a:pt x="0" y="2002536"/>
                </a:moveTo>
                <a:lnTo>
                  <a:pt x="1676400" y="2002536"/>
                </a:lnTo>
                <a:lnTo>
                  <a:pt x="1676400" y="0"/>
                </a:lnTo>
                <a:lnTo>
                  <a:pt x="0" y="0"/>
                </a:lnTo>
                <a:lnTo>
                  <a:pt x="0" y="2002536"/>
                </a:lnTo>
                <a:close/>
              </a:path>
            </a:pathLst>
          </a:custGeom>
          <a:ln w="15240">
            <a:solidFill>
              <a:srgbClr val="000000"/>
            </a:solidFill>
          </a:ln>
        </p:spPr>
        <p:txBody>
          <a:bodyPr wrap="square" lIns="0" tIns="0" rIns="0" bIns="0" rtlCol="0"/>
          <a:lstStyle/>
          <a:p>
            <a:endParaRPr/>
          </a:p>
        </p:txBody>
      </p:sp>
      <p:sp>
        <p:nvSpPr>
          <p:cNvPr id="5" name="object 5"/>
          <p:cNvSpPr txBox="1"/>
          <p:nvPr/>
        </p:nvSpPr>
        <p:spPr>
          <a:xfrm>
            <a:off x="4372101" y="1496391"/>
            <a:ext cx="1276350" cy="300355"/>
          </a:xfrm>
          <a:prstGeom prst="rect">
            <a:avLst/>
          </a:prstGeom>
        </p:spPr>
        <p:txBody>
          <a:bodyPr vert="horz" wrap="square" lIns="0" tIns="12700" rIns="0" bIns="0" rtlCol="0">
            <a:spAutoFit/>
          </a:bodyPr>
          <a:lstStyle/>
          <a:p>
            <a:pPr marL="12700">
              <a:spcBef>
                <a:spcPts val="100"/>
              </a:spcBef>
            </a:pPr>
            <a:r>
              <a:rPr spc="-20" dirty="0">
                <a:latin typeface="Calibri"/>
                <a:cs typeface="Calibri"/>
              </a:rPr>
              <a:t>Transaction</a:t>
            </a:r>
            <a:r>
              <a:rPr spc="-50" dirty="0">
                <a:latin typeface="Calibri"/>
                <a:cs typeface="Calibri"/>
              </a:rPr>
              <a:t> </a:t>
            </a:r>
            <a:r>
              <a:rPr dirty="0">
                <a:latin typeface="Calibri"/>
                <a:cs typeface="Calibri"/>
              </a:rPr>
              <a:t>A</a:t>
            </a:r>
            <a:endParaRPr>
              <a:latin typeface="Calibri"/>
              <a:cs typeface="Calibri"/>
            </a:endParaRPr>
          </a:p>
        </p:txBody>
      </p:sp>
      <p:sp>
        <p:nvSpPr>
          <p:cNvPr id="6" name="object 6"/>
          <p:cNvSpPr txBox="1"/>
          <p:nvPr/>
        </p:nvSpPr>
        <p:spPr>
          <a:xfrm>
            <a:off x="4323588" y="1991868"/>
            <a:ext cx="370840" cy="247015"/>
          </a:xfrm>
          <a:prstGeom prst="rect">
            <a:avLst/>
          </a:prstGeom>
          <a:ln w="15239">
            <a:solidFill>
              <a:srgbClr val="000000"/>
            </a:solidFill>
          </a:ln>
        </p:spPr>
        <p:txBody>
          <a:bodyPr vert="horz" wrap="square" lIns="0" tIns="0" rIns="0" bIns="0" rtlCol="0">
            <a:spAutoFit/>
          </a:bodyPr>
          <a:lstStyle/>
          <a:p>
            <a:pPr marL="99060">
              <a:lnSpc>
                <a:spcPts val="1935"/>
              </a:lnSpc>
            </a:pPr>
            <a:r>
              <a:rPr spc="-10" dirty="0">
                <a:latin typeface="Calibri"/>
                <a:cs typeface="Calibri"/>
              </a:rPr>
              <a:t>in</a:t>
            </a:r>
            <a:endParaRPr>
              <a:latin typeface="Calibri"/>
              <a:cs typeface="Calibri"/>
            </a:endParaRPr>
          </a:p>
        </p:txBody>
      </p:sp>
      <p:sp>
        <p:nvSpPr>
          <p:cNvPr id="7" name="object 7"/>
          <p:cNvSpPr txBox="1"/>
          <p:nvPr/>
        </p:nvSpPr>
        <p:spPr>
          <a:xfrm>
            <a:off x="4908804" y="1991868"/>
            <a:ext cx="802005" cy="309699"/>
          </a:xfrm>
          <a:prstGeom prst="rect">
            <a:avLst/>
          </a:prstGeom>
          <a:ln w="15240">
            <a:solidFill>
              <a:srgbClr val="000000"/>
            </a:solidFill>
          </a:ln>
        </p:spPr>
        <p:txBody>
          <a:bodyPr vert="horz" wrap="square" lIns="0" tIns="32384" rIns="0" bIns="0" rtlCol="0">
            <a:spAutoFit/>
          </a:bodyPr>
          <a:lstStyle/>
          <a:p>
            <a:pPr marL="158115">
              <a:spcBef>
                <a:spcPts val="254"/>
              </a:spcBef>
            </a:pPr>
            <a:r>
              <a:rPr spc="-5" dirty="0">
                <a:latin typeface="Calibri"/>
                <a:cs typeface="Calibri"/>
              </a:rPr>
              <a:t>out</a:t>
            </a:r>
            <a:r>
              <a:rPr spc="-30" dirty="0">
                <a:latin typeface="Calibri"/>
                <a:cs typeface="Calibri"/>
              </a:rPr>
              <a:t> </a:t>
            </a:r>
            <a:r>
              <a:rPr dirty="0">
                <a:latin typeface="Calibri"/>
                <a:cs typeface="Calibri"/>
              </a:rPr>
              <a:t>1</a:t>
            </a:r>
            <a:endParaRPr>
              <a:latin typeface="Calibri"/>
              <a:cs typeface="Calibri"/>
            </a:endParaRPr>
          </a:p>
        </p:txBody>
      </p:sp>
      <p:sp>
        <p:nvSpPr>
          <p:cNvPr id="8" name="object 8"/>
          <p:cNvSpPr txBox="1"/>
          <p:nvPr/>
        </p:nvSpPr>
        <p:spPr>
          <a:xfrm>
            <a:off x="4527804" y="2514601"/>
            <a:ext cx="1256030" cy="643125"/>
          </a:xfrm>
          <a:prstGeom prst="rect">
            <a:avLst/>
          </a:prstGeom>
          <a:ln w="15240">
            <a:solidFill>
              <a:srgbClr val="000000"/>
            </a:solidFill>
          </a:ln>
        </p:spPr>
        <p:txBody>
          <a:bodyPr vert="horz" wrap="square" lIns="0" tIns="88265" rIns="0" bIns="0" rtlCol="0">
            <a:spAutoFit/>
          </a:bodyPr>
          <a:lstStyle/>
          <a:p>
            <a:pPr algn="ctr">
              <a:spcBef>
                <a:spcPts val="695"/>
              </a:spcBef>
            </a:pPr>
            <a:r>
              <a:rPr spc="-5" dirty="0">
                <a:latin typeface="Calibri"/>
                <a:cs typeface="Calibri"/>
              </a:rPr>
              <a:t>out</a:t>
            </a:r>
            <a:r>
              <a:rPr spc="-30" dirty="0">
                <a:latin typeface="Calibri"/>
                <a:cs typeface="Calibri"/>
              </a:rPr>
              <a:t> </a:t>
            </a:r>
            <a:r>
              <a:rPr dirty="0">
                <a:latin typeface="Calibri"/>
                <a:cs typeface="Calibri"/>
              </a:rPr>
              <a:t>2</a:t>
            </a:r>
            <a:endParaRPr>
              <a:latin typeface="Calibri"/>
              <a:cs typeface="Calibri"/>
            </a:endParaRPr>
          </a:p>
          <a:p>
            <a:pPr algn="ctr">
              <a:lnSpc>
                <a:spcPct val="100000"/>
              </a:lnSpc>
            </a:pPr>
            <a:r>
              <a:rPr spc="60" dirty="0">
                <a:latin typeface="Calibri"/>
                <a:cs typeface="Calibri"/>
              </a:rPr>
              <a:t>฿1</a:t>
            </a:r>
            <a:r>
              <a:rPr spc="-15" dirty="0">
                <a:latin typeface="Calibri"/>
                <a:cs typeface="Calibri"/>
              </a:rPr>
              <a:t> </a:t>
            </a:r>
            <a:r>
              <a:rPr dirty="0">
                <a:latin typeface="Calibri"/>
                <a:cs typeface="Calibri"/>
              </a:rPr>
              <a:t>-&gt;</a:t>
            </a:r>
            <a:r>
              <a:rPr spc="-30" dirty="0">
                <a:latin typeface="Calibri"/>
                <a:cs typeface="Calibri"/>
              </a:rPr>
              <a:t> </a:t>
            </a:r>
            <a:r>
              <a:rPr spc="-5" dirty="0">
                <a:latin typeface="Calibri"/>
                <a:cs typeface="Calibri"/>
              </a:rPr>
              <a:t>Alice</a:t>
            </a:r>
            <a:endParaRPr>
              <a:latin typeface="Calibri"/>
              <a:cs typeface="Calibri"/>
            </a:endParaRPr>
          </a:p>
        </p:txBody>
      </p:sp>
      <p:sp>
        <p:nvSpPr>
          <p:cNvPr id="9" name="object 9"/>
          <p:cNvSpPr/>
          <p:nvPr/>
        </p:nvSpPr>
        <p:spPr>
          <a:xfrm>
            <a:off x="6182867" y="1345692"/>
            <a:ext cx="1676400" cy="3912235"/>
          </a:xfrm>
          <a:custGeom>
            <a:avLst/>
            <a:gdLst/>
            <a:ahLst/>
            <a:cxnLst/>
            <a:rect l="l" t="t" r="r" b="b"/>
            <a:pathLst>
              <a:path w="1676400" h="3912235">
                <a:moveTo>
                  <a:pt x="0" y="3912108"/>
                </a:moveTo>
                <a:lnTo>
                  <a:pt x="1676400" y="3912108"/>
                </a:lnTo>
                <a:lnTo>
                  <a:pt x="1676400" y="0"/>
                </a:lnTo>
                <a:lnTo>
                  <a:pt x="0" y="0"/>
                </a:lnTo>
                <a:lnTo>
                  <a:pt x="0" y="3912108"/>
                </a:lnTo>
                <a:close/>
              </a:path>
            </a:pathLst>
          </a:custGeom>
          <a:ln w="15240">
            <a:solidFill>
              <a:srgbClr val="000000"/>
            </a:solidFill>
          </a:ln>
        </p:spPr>
        <p:txBody>
          <a:bodyPr wrap="square" lIns="0" tIns="0" rIns="0" bIns="0" rtlCol="0"/>
          <a:lstStyle/>
          <a:p>
            <a:endParaRPr/>
          </a:p>
        </p:txBody>
      </p:sp>
      <p:sp>
        <p:nvSpPr>
          <p:cNvPr id="10" name="object 10"/>
          <p:cNvSpPr txBox="1"/>
          <p:nvPr/>
        </p:nvSpPr>
        <p:spPr>
          <a:xfrm>
            <a:off x="6387466" y="1490854"/>
            <a:ext cx="1265555" cy="574675"/>
          </a:xfrm>
          <a:prstGeom prst="rect">
            <a:avLst/>
          </a:prstGeom>
        </p:spPr>
        <p:txBody>
          <a:bodyPr vert="horz" wrap="square" lIns="0" tIns="12700" rIns="0" bIns="0" rtlCol="0">
            <a:spAutoFit/>
          </a:bodyPr>
          <a:lstStyle/>
          <a:p>
            <a:pPr marL="203200" marR="5080" indent="-190500">
              <a:spcBef>
                <a:spcPts val="100"/>
              </a:spcBef>
            </a:pPr>
            <a:r>
              <a:rPr spc="-110" dirty="0">
                <a:latin typeface="Calibri"/>
                <a:cs typeface="Calibri"/>
              </a:rPr>
              <a:t>T</a:t>
            </a:r>
            <a:r>
              <a:rPr spc="-40" dirty="0">
                <a:latin typeface="Calibri"/>
                <a:cs typeface="Calibri"/>
              </a:rPr>
              <a:t>r</a:t>
            </a:r>
            <a:r>
              <a:rPr dirty="0">
                <a:latin typeface="Calibri"/>
                <a:cs typeface="Calibri"/>
              </a:rPr>
              <a:t>an</a:t>
            </a:r>
            <a:r>
              <a:rPr spc="5" dirty="0">
                <a:latin typeface="Calibri"/>
                <a:cs typeface="Calibri"/>
              </a:rPr>
              <a:t>s</a:t>
            </a:r>
            <a:r>
              <a:rPr dirty="0">
                <a:latin typeface="Calibri"/>
                <a:cs typeface="Calibri"/>
              </a:rPr>
              <a:t>ac</a:t>
            </a:r>
            <a:r>
              <a:rPr spc="-10" dirty="0">
                <a:latin typeface="Calibri"/>
                <a:cs typeface="Calibri"/>
              </a:rPr>
              <a:t>t</a:t>
            </a:r>
            <a:r>
              <a:rPr spc="-5" dirty="0">
                <a:latin typeface="Calibri"/>
                <a:cs typeface="Calibri"/>
              </a:rPr>
              <a:t>io</a:t>
            </a:r>
            <a:r>
              <a:rPr dirty="0">
                <a:latin typeface="Calibri"/>
                <a:cs typeface="Calibri"/>
              </a:rPr>
              <a:t>n</a:t>
            </a:r>
            <a:r>
              <a:rPr spc="-5" dirty="0">
                <a:latin typeface="Calibri"/>
                <a:cs typeface="Calibri"/>
              </a:rPr>
              <a:t> </a:t>
            </a:r>
            <a:r>
              <a:rPr dirty="0">
                <a:latin typeface="Calibri"/>
                <a:cs typeface="Calibri"/>
              </a:rPr>
              <a:t>C  </a:t>
            </a:r>
            <a:r>
              <a:rPr spc="-10" dirty="0">
                <a:latin typeface="Calibri"/>
                <a:cs typeface="Calibri"/>
              </a:rPr>
              <a:t>(by </a:t>
            </a:r>
            <a:r>
              <a:rPr spc="-5" dirty="0">
                <a:latin typeface="Calibri"/>
                <a:cs typeface="Calibri"/>
              </a:rPr>
              <a:t>Alice)</a:t>
            </a:r>
            <a:endParaRPr>
              <a:latin typeface="Calibri"/>
              <a:cs typeface="Calibri"/>
            </a:endParaRPr>
          </a:p>
        </p:txBody>
      </p:sp>
      <p:sp>
        <p:nvSpPr>
          <p:cNvPr id="11" name="object 11"/>
          <p:cNvSpPr txBox="1"/>
          <p:nvPr/>
        </p:nvSpPr>
        <p:spPr>
          <a:xfrm>
            <a:off x="6370321" y="2767583"/>
            <a:ext cx="558165" cy="256480"/>
          </a:xfrm>
          <a:prstGeom prst="rect">
            <a:avLst/>
          </a:prstGeom>
          <a:ln w="15240">
            <a:solidFill>
              <a:srgbClr val="000000"/>
            </a:solidFill>
          </a:ln>
        </p:spPr>
        <p:txBody>
          <a:bodyPr vert="horz" wrap="square" lIns="0" tIns="0" rIns="0" bIns="0" rtlCol="0">
            <a:spAutoFit/>
          </a:bodyPr>
          <a:lstStyle/>
          <a:p>
            <a:pPr marL="107950">
              <a:lnSpc>
                <a:spcPts val="2030"/>
              </a:lnSpc>
            </a:pPr>
            <a:r>
              <a:rPr spc="-5" dirty="0">
                <a:latin typeface="Calibri"/>
                <a:cs typeface="Calibri"/>
              </a:rPr>
              <a:t>in</a:t>
            </a:r>
            <a:r>
              <a:rPr spc="-30" dirty="0">
                <a:latin typeface="Calibri"/>
                <a:cs typeface="Calibri"/>
              </a:rPr>
              <a:t> </a:t>
            </a:r>
            <a:r>
              <a:rPr dirty="0">
                <a:latin typeface="Calibri"/>
                <a:cs typeface="Calibri"/>
              </a:rPr>
              <a:t>1</a:t>
            </a:r>
            <a:endParaRPr>
              <a:latin typeface="Calibri"/>
              <a:cs typeface="Calibri"/>
            </a:endParaRPr>
          </a:p>
        </p:txBody>
      </p:sp>
      <p:grpSp>
        <p:nvGrpSpPr>
          <p:cNvPr id="12" name="object 12"/>
          <p:cNvGrpSpPr/>
          <p:nvPr/>
        </p:nvGrpSpPr>
        <p:grpSpPr>
          <a:xfrm>
            <a:off x="4163568" y="2862453"/>
            <a:ext cx="2207895" cy="2403475"/>
            <a:chOff x="2639567" y="2862452"/>
            <a:chExt cx="2207895" cy="2403475"/>
          </a:xfrm>
        </p:grpSpPr>
        <p:sp>
          <p:nvSpPr>
            <p:cNvPr id="13" name="object 13"/>
            <p:cNvSpPr/>
            <p:nvPr/>
          </p:nvSpPr>
          <p:spPr>
            <a:xfrm>
              <a:off x="4259452" y="2862452"/>
              <a:ext cx="588010" cy="76200"/>
            </a:xfrm>
            <a:custGeom>
              <a:avLst/>
              <a:gdLst/>
              <a:ahLst/>
              <a:cxnLst/>
              <a:rect l="l" t="t" r="r" b="b"/>
              <a:pathLst>
                <a:path w="588010" h="76200">
                  <a:moveTo>
                    <a:pt x="512445" y="0"/>
                  </a:moveTo>
                  <a:lnTo>
                    <a:pt x="511863" y="31641"/>
                  </a:lnTo>
                  <a:lnTo>
                    <a:pt x="524637" y="31876"/>
                  </a:lnTo>
                  <a:lnTo>
                    <a:pt x="524383" y="44576"/>
                  </a:lnTo>
                  <a:lnTo>
                    <a:pt x="511626" y="44576"/>
                  </a:lnTo>
                  <a:lnTo>
                    <a:pt x="511048" y="76073"/>
                  </a:lnTo>
                  <a:lnTo>
                    <a:pt x="577320" y="44576"/>
                  </a:lnTo>
                  <a:lnTo>
                    <a:pt x="524383" y="44576"/>
                  </a:lnTo>
                  <a:lnTo>
                    <a:pt x="511630" y="44342"/>
                  </a:lnTo>
                  <a:lnTo>
                    <a:pt x="577814" y="44342"/>
                  </a:lnTo>
                  <a:lnTo>
                    <a:pt x="588010" y="39497"/>
                  </a:lnTo>
                  <a:lnTo>
                    <a:pt x="512445" y="0"/>
                  </a:lnTo>
                  <a:close/>
                </a:path>
                <a:path w="588010" h="76200">
                  <a:moveTo>
                    <a:pt x="511863" y="31641"/>
                  </a:moveTo>
                  <a:lnTo>
                    <a:pt x="511630" y="44342"/>
                  </a:lnTo>
                  <a:lnTo>
                    <a:pt x="524383" y="44576"/>
                  </a:lnTo>
                  <a:lnTo>
                    <a:pt x="524637" y="31876"/>
                  </a:lnTo>
                  <a:lnTo>
                    <a:pt x="511863" y="31641"/>
                  </a:lnTo>
                  <a:close/>
                </a:path>
                <a:path w="588010" h="76200">
                  <a:moveTo>
                    <a:pt x="254" y="22225"/>
                  </a:moveTo>
                  <a:lnTo>
                    <a:pt x="0" y="34925"/>
                  </a:lnTo>
                  <a:lnTo>
                    <a:pt x="511630" y="44342"/>
                  </a:lnTo>
                  <a:lnTo>
                    <a:pt x="511863" y="31641"/>
                  </a:lnTo>
                  <a:lnTo>
                    <a:pt x="254" y="22225"/>
                  </a:lnTo>
                  <a:close/>
                </a:path>
              </a:pathLst>
            </a:custGeom>
            <a:solidFill>
              <a:srgbClr val="000000"/>
            </a:solidFill>
          </p:spPr>
          <p:txBody>
            <a:bodyPr wrap="square" lIns="0" tIns="0" rIns="0" bIns="0" rtlCol="0"/>
            <a:lstStyle/>
            <a:p>
              <a:endParaRPr/>
            </a:p>
          </p:txBody>
        </p:sp>
        <p:sp>
          <p:nvSpPr>
            <p:cNvPr id="14" name="object 14"/>
            <p:cNvSpPr/>
            <p:nvPr/>
          </p:nvSpPr>
          <p:spPr>
            <a:xfrm>
              <a:off x="2647187" y="3421379"/>
              <a:ext cx="1676400" cy="1836420"/>
            </a:xfrm>
            <a:custGeom>
              <a:avLst/>
              <a:gdLst/>
              <a:ahLst/>
              <a:cxnLst/>
              <a:rect l="l" t="t" r="r" b="b"/>
              <a:pathLst>
                <a:path w="1676400" h="1836420">
                  <a:moveTo>
                    <a:pt x="0" y="1836420"/>
                  </a:moveTo>
                  <a:lnTo>
                    <a:pt x="1676400" y="1836420"/>
                  </a:lnTo>
                  <a:lnTo>
                    <a:pt x="1676400" y="0"/>
                  </a:lnTo>
                  <a:lnTo>
                    <a:pt x="0" y="0"/>
                  </a:lnTo>
                  <a:lnTo>
                    <a:pt x="0" y="1836420"/>
                  </a:lnTo>
                  <a:close/>
                </a:path>
              </a:pathLst>
            </a:custGeom>
            <a:ln w="15240">
              <a:solidFill>
                <a:srgbClr val="000000"/>
              </a:solidFill>
            </a:ln>
          </p:spPr>
          <p:txBody>
            <a:bodyPr wrap="square" lIns="0" tIns="0" rIns="0" bIns="0" rtlCol="0"/>
            <a:lstStyle/>
            <a:p>
              <a:endParaRPr/>
            </a:p>
          </p:txBody>
        </p:sp>
      </p:grpSp>
      <p:sp>
        <p:nvSpPr>
          <p:cNvPr id="15" name="object 15"/>
          <p:cNvSpPr txBox="1"/>
          <p:nvPr/>
        </p:nvSpPr>
        <p:spPr>
          <a:xfrm>
            <a:off x="4375151" y="3488894"/>
            <a:ext cx="1268095" cy="300355"/>
          </a:xfrm>
          <a:prstGeom prst="rect">
            <a:avLst/>
          </a:prstGeom>
        </p:spPr>
        <p:txBody>
          <a:bodyPr vert="horz" wrap="square" lIns="0" tIns="12700" rIns="0" bIns="0" rtlCol="0">
            <a:spAutoFit/>
          </a:bodyPr>
          <a:lstStyle/>
          <a:p>
            <a:pPr marL="12700">
              <a:spcBef>
                <a:spcPts val="100"/>
              </a:spcBef>
            </a:pPr>
            <a:r>
              <a:rPr spc="-20" dirty="0">
                <a:latin typeface="Calibri"/>
                <a:cs typeface="Calibri"/>
              </a:rPr>
              <a:t>Transaction</a:t>
            </a:r>
            <a:r>
              <a:rPr spc="-50" dirty="0">
                <a:latin typeface="Calibri"/>
                <a:cs typeface="Calibri"/>
              </a:rPr>
              <a:t> </a:t>
            </a:r>
            <a:r>
              <a:rPr dirty="0">
                <a:latin typeface="Calibri"/>
                <a:cs typeface="Calibri"/>
              </a:rPr>
              <a:t>B</a:t>
            </a:r>
            <a:endParaRPr>
              <a:latin typeface="Calibri"/>
              <a:cs typeface="Calibri"/>
            </a:endParaRPr>
          </a:p>
        </p:txBody>
      </p:sp>
      <p:sp>
        <p:nvSpPr>
          <p:cNvPr id="16" name="object 16"/>
          <p:cNvSpPr txBox="1"/>
          <p:nvPr/>
        </p:nvSpPr>
        <p:spPr>
          <a:xfrm>
            <a:off x="4323588" y="3915156"/>
            <a:ext cx="585470" cy="231775"/>
          </a:xfrm>
          <a:prstGeom prst="rect">
            <a:avLst/>
          </a:prstGeom>
          <a:ln w="15240">
            <a:solidFill>
              <a:srgbClr val="000000"/>
            </a:solidFill>
          </a:ln>
        </p:spPr>
        <p:txBody>
          <a:bodyPr vert="horz" wrap="square" lIns="0" tIns="0" rIns="0" bIns="0" rtlCol="0">
            <a:spAutoFit/>
          </a:bodyPr>
          <a:lstStyle/>
          <a:p>
            <a:pPr marL="121920">
              <a:lnSpc>
                <a:spcPts val="1825"/>
              </a:lnSpc>
            </a:pPr>
            <a:r>
              <a:rPr spc="-5" dirty="0">
                <a:latin typeface="Calibri"/>
                <a:cs typeface="Calibri"/>
              </a:rPr>
              <a:t>in</a:t>
            </a:r>
            <a:r>
              <a:rPr spc="-30" dirty="0">
                <a:latin typeface="Calibri"/>
                <a:cs typeface="Calibri"/>
              </a:rPr>
              <a:t> </a:t>
            </a:r>
            <a:r>
              <a:rPr dirty="0">
                <a:latin typeface="Calibri"/>
                <a:cs typeface="Calibri"/>
              </a:rPr>
              <a:t>1</a:t>
            </a:r>
            <a:endParaRPr>
              <a:latin typeface="Calibri"/>
              <a:cs typeface="Calibri"/>
            </a:endParaRPr>
          </a:p>
        </p:txBody>
      </p:sp>
      <p:sp>
        <p:nvSpPr>
          <p:cNvPr id="17" name="object 17"/>
          <p:cNvSpPr txBox="1"/>
          <p:nvPr/>
        </p:nvSpPr>
        <p:spPr>
          <a:xfrm>
            <a:off x="4527804" y="4430268"/>
            <a:ext cx="1256030" cy="643125"/>
          </a:xfrm>
          <a:prstGeom prst="rect">
            <a:avLst/>
          </a:prstGeom>
          <a:ln w="15240">
            <a:solidFill>
              <a:srgbClr val="000000"/>
            </a:solidFill>
          </a:ln>
        </p:spPr>
        <p:txBody>
          <a:bodyPr vert="horz" wrap="square" lIns="0" tIns="88265" rIns="0" bIns="0" rtlCol="0">
            <a:spAutoFit/>
          </a:bodyPr>
          <a:lstStyle/>
          <a:p>
            <a:pPr algn="ctr">
              <a:spcBef>
                <a:spcPts val="695"/>
              </a:spcBef>
            </a:pPr>
            <a:r>
              <a:rPr spc="-5" dirty="0">
                <a:latin typeface="Calibri"/>
                <a:cs typeface="Calibri"/>
              </a:rPr>
              <a:t>out</a:t>
            </a:r>
            <a:r>
              <a:rPr spc="-30" dirty="0">
                <a:latin typeface="Calibri"/>
                <a:cs typeface="Calibri"/>
              </a:rPr>
              <a:t> </a:t>
            </a:r>
            <a:r>
              <a:rPr dirty="0">
                <a:latin typeface="Calibri"/>
                <a:cs typeface="Calibri"/>
              </a:rPr>
              <a:t>1</a:t>
            </a:r>
            <a:endParaRPr>
              <a:latin typeface="Calibri"/>
              <a:cs typeface="Calibri"/>
            </a:endParaRPr>
          </a:p>
          <a:p>
            <a:pPr algn="ctr">
              <a:lnSpc>
                <a:spcPct val="100000"/>
              </a:lnSpc>
            </a:pPr>
            <a:r>
              <a:rPr spc="60" dirty="0">
                <a:latin typeface="Calibri"/>
                <a:cs typeface="Calibri"/>
              </a:rPr>
              <a:t>฿2</a:t>
            </a:r>
            <a:r>
              <a:rPr spc="-15" dirty="0">
                <a:latin typeface="Calibri"/>
                <a:cs typeface="Calibri"/>
              </a:rPr>
              <a:t> </a:t>
            </a:r>
            <a:r>
              <a:rPr dirty="0">
                <a:latin typeface="Calibri"/>
                <a:cs typeface="Calibri"/>
              </a:rPr>
              <a:t>-&gt;</a:t>
            </a:r>
            <a:r>
              <a:rPr spc="-30" dirty="0">
                <a:latin typeface="Calibri"/>
                <a:cs typeface="Calibri"/>
              </a:rPr>
              <a:t> </a:t>
            </a:r>
            <a:r>
              <a:rPr spc="-5" dirty="0">
                <a:latin typeface="Calibri"/>
                <a:cs typeface="Calibri"/>
              </a:rPr>
              <a:t>Alice</a:t>
            </a:r>
            <a:endParaRPr>
              <a:latin typeface="Calibri"/>
              <a:cs typeface="Calibri"/>
            </a:endParaRPr>
          </a:p>
        </p:txBody>
      </p:sp>
      <p:sp>
        <p:nvSpPr>
          <p:cNvPr id="18" name="object 18"/>
          <p:cNvSpPr/>
          <p:nvPr/>
        </p:nvSpPr>
        <p:spPr>
          <a:xfrm>
            <a:off x="6204204" y="4684777"/>
            <a:ext cx="536575" cy="253365"/>
          </a:xfrm>
          <a:custGeom>
            <a:avLst/>
            <a:gdLst/>
            <a:ahLst/>
            <a:cxnLst/>
            <a:rect l="l" t="t" r="r" b="b"/>
            <a:pathLst>
              <a:path w="536575" h="253364">
                <a:moveTo>
                  <a:pt x="0" y="252984"/>
                </a:moveTo>
                <a:lnTo>
                  <a:pt x="536448" y="252984"/>
                </a:lnTo>
                <a:lnTo>
                  <a:pt x="536448" y="0"/>
                </a:lnTo>
                <a:lnTo>
                  <a:pt x="0" y="0"/>
                </a:lnTo>
                <a:lnTo>
                  <a:pt x="0" y="252984"/>
                </a:lnTo>
                <a:close/>
              </a:path>
            </a:pathLst>
          </a:custGeom>
          <a:ln w="15240">
            <a:solidFill>
              <a:srgbClr val="000000"/>
            </a:solidFill>
          </a:ln>
        </p:spPr>
        <p:txBody>
          <a:bodyPr wrap="square" lIns="0" tIns="0" rIns="0" bIns="0" rtlCol="0"/>
          <a:lstStyle/>
          <a:p>
            <a:endParaRPr/>
          </a:p>
        </p:txBody>
      </p:sp>
      <p:sp>
        <p:nvSpPr>
          <p:cNvPr id="19" name="object 19"/>
          <p:cNvSpPr txBox="1"/>
          <p:nvPr/>
        </p:nvSpPr>
        <p:spPr>
          <a:xfrm>
            <a:off x="6191504" y="4646118"/>
            <a:ext cx="561975" cy="300355"/>
          </a:xfrm>
          <a:prstGeom prst="rect">
            <a:avLst/>
          </a:prstGeom>
        </p:spPr>
        <p:txBody>
          <a:bodyPr vert="horz" wrap="square" lIns="0" tIns="12700" rIns="0" bIns="0" rtlCol="0">
            <a:spAutoFit/>
          </a:bodyPr>
          <a:lstStyle/>
          <a:p>
            <a:pPr marL="12700">
              <a:spcBef>
                <a:spcPts val="100"/>
              </a:spcBef>
            </a:pPr>
            <a:r>
              <a:rPr u="heavy" dirty="0">
                <a:uFill>
                  <a:solidFill>
                    <a:srgbClr val="000000"/>
                  </a:solidFill>
                </a:uFill>
                <a:latin typeface="Calibri"/>
                <a:cs typeface="Calibri"/>
              </a:rPr>
              <a:t> </a:t>
            </a:r>
            <a:r>
              <a:rPr u="heavy" spc="-45" dirty="0">
                <a:uFill>
                  <a:solidFill>
                    <a:srgbClr val="000000"/>
                  </a:solidFill>
                </a:uFill>
                <a:latin typeface="Calibri"/>
                <a:cs typeface="Calibri"/>
              </a:rPr>
              <a:t> </a:t>
            </a:r>
            <a:r>
              <a:rPr u="heavy" spc="-5" dirty="0">
                <a:uFill>
                  <a:solidFill>
                    <a:srgbClr val="000000"/>
                  </a:solidFill>
                </a:uFill>
                <a:latin typeface="Calibri"/>
                <a:cs typeface="Calibri"/>
              </a:rPr>
              <a:t>in</a:t>
            </a:r>
            <a:r>
              <a:rPr u="heavy" spc="-30" dirty="0">
                <a:uFill>
                  <a:solidFill>
                    <a:srgbClr val="000000"/>
                  </a:solidFill>
                </a:uFill>
                <a:latin typeface="Calibri"/>
                <a:cs typeface="Calibri"/>
              </a:rPr>
              <a:t> </a:t>
            </a:r>
            <a:r>
              <a:rPr u="heavy" dirty="0">
                <a:uFill>
                  <a:solidFill>
                    <a:srgbClr val="000000"/>
                  </a:solidFill>
                </a:uFill>
                <a:latin typeface="Calibri"/>
                <a:cs typeface="Calibri"/>
              </a:rPr>
              <a:t>2</a:t>
            </a:r>
            <a:r>
              <a:rPr u="heavy" spc="-55" dirty="0">
                <a:uFill>
                  <a:solidFill>
                    <a:srgbClr val="000000"/>
                  </a:solidFill>
                </a:uFill>
                <a:latin typeface="Calibri"/>
                <a:cs typeface="Calibri"/>
              </a:rPr>
              <a:t> </a:t>
            </a:r>
            <a:endParaRPr>
              <a:latin typeface="Calibri"/>
              <a:cs typeface="Calibri"/>
            </a:endParaRPr>
          </a:p>
        </p:txBody>
      </p:sp>
      <p:grpSp>
        <p:nvGrpSpPr>
          <p:cNvPr id="20" name="object 20"/>
          <p:cNvGrpSpPr/>
          <p:nvPr/>
        </p:nvGrpSpPr>
        <p:grpSpPr>
          <a:xfrm>
            <a:off x="5783580" y="3087624"/>
            <a:ext cx="2036445" cy="1761489"/>
            <a:chOff x="4259579" y="3087623"/>
            <a:chExt cx="2036445" cy="1761489"/>
          </a:xfrm>
        </p:grpSpPr>
        <p:sp>
          <p:nvSpPr>
            <p:cNvPr id="21" name="object 21"/>
            <p:cNvSpPr/>
            <p:nvPr/>
          </p:nvSpPr>
          <p:spPr>
            <a:xfrm>
              <a:off x="4259579" y="4772786"/>
              <a:ext cx="421005" cy="76200"/>
            </a:xfrm>
            <a:custGeom>
              <a:avLst/>
              <a:gdLst/>
              <a:ahLst/>
              <a:cxnLst/>
              <a:rect l="l" t="t" r="r" b="b"/>
              <a:pathLst>
                <a:path w="421004" h="76200">
                  <a:moveTo>
                    <a:pt x="345059" y="0"/>
                  </a:moveTo>
                  <a:lnTo>
                    <a:pt x="344795" y="31655"/>
                  </a:lnTo>
                  <a:lnTo>
                    <a:pt x="357505" y="31750"/>
                  </a:lnTo>
                  <a:lnTo>
                    <a:pt x="357378" y="44450"/>
                  </a:lnTo>
                  <a:lnTo>
                    <a:pt x="344688" y="44450"/>
                  </a:lnTo>
                  <a:lnTo>
                    <a:pt x="344424" y="76200"/>
                  </a:lnTo>
                  <a:lnTo>
                    <a:pt x="408996" y="44450"/>
                  </a:lnTo>
                  <a:lnTo>
                    <a:pt x="357378" y="44450"/>
                  </a:lnTo>
                  <a:lnTo>
                    <a:pt x="409189" y="44355"/>
                  </a:lnTo>
                  <a:lnTo>
                    <a:pt x="420878" y="38607"/>
                  </a:lnTo>
                  <a:lnTo>
                    <a:pt x="345059" y="0"/>
                  </a:lnTo>
                  <a:close/>
                </a:path>
                <a:path w="421004" h="76200">
                  <a:moveTo>
                    <a:pt x="344795" y="31655"/>
                  </a:moveTo>
                  <a:lnTo>
                    <a:pt x="344689" y="44355"/>
                  </a:lnTo>
                  <a:lnTo>
                    <a:pt x="357378" y="44450"/>
                  </a:lnTo>
                  <a:lnTo>
                    <a:pt x="357505" y="31750"/>
                  </a:lnTo>
                  <a:lnTo>
                    <a:pt x="344795" y="31655"/>
                  </a:lnTo>
                  <a:close/>
                </a:path>
                <a:path w="421004" h="76200">
                  <a:moveTo>
                    <a:pt x="0" y="29082"/>
                  </a:moveTo>
                  <a:lnTo>
                    <a:pt x="0" y="41782"/>
                  </a:lnTo>
                  <a:lnTo>
                    <a:pt x="344689" y="44355"/>
                  </a:lnTo>
                  <a:lnTo>
                    <a:pt x="344795" y="31655"/>
                  </a:lnTo>
                  <a:lnTo>
                    <a:pt x="0" y="29082"/>
                  </a:lnTo>
                  <a:close/>
                </a:path>
              </a:pathLst>
            </a:custGeom>
            <a:solidFill>
              <a:srgbClr val="000000"/>
            </a:solidFill>
          </p:spPr>
          <p:txBody>
            <a:bodyPr wrap="square" lIns="0" tIns="0" rIns="0" bIns="0" rtlCol="0"/>
            <a:lstStyle/>
            <a:p>
              <a:endParaRPr/>
            </a:p>
          </p:txBody>
        </p:sp>
        <p:sp>
          <p:nvSpPr>
            <p:cNvPr id="22" name="object 22"/>
            <p:cNvSpPr/>
            <p:nvPr/>
          </p:nvSpPr>
          <p:spPr>
            <a:xfrm>
              <a:off x="4846319" y="3095243"/>
              <a:ext cx="1442085" cy="754380"/>
            </a:xfrm>
            <a:custGeom>
              <a:avLst/>
              <a:gdLst/>
              <a:ahLst/>
              <a:cxnLst/>
              <a:rect l="l" t="t" r="r" b="b"/>
              <a:pathLst>
                <a:path w="1442085" h="754379">
                  <a:moveTo>
                    <a:pt x="0" y="754379"/>
                  </a:moveTo>
                  <a:lnTo>
                    <a:pt x="1441703" y="754379"/>
                  </a:lnTo>
                  <a:lnTo>
                    <a:pt x="1441703" y="0"/>
                  </a:lnTo>
                  <a:lnTo>
                    <a:pt x="0" y="0"/>
                  </a:lnTo>
                  <a:lnTo>
                    <a:pt x="0" y="754379"/>
                  </a:lnTo>
                  <a:close/>
                </a:path>
              </a:pathLst>
            </a:custGeom>
            <a:ln w="15240">
              <a:solidFill>
                <a:srgbClr val="000000"/>
              </a:solidFill>
            </a:ln>
          </p:spPr>
          <p:txBody>
            <a:bodyPr wrap="square" lIns="0" tIns="0" rIns="0" bIns="0" rtlCol="0"/>
            <a:lstStyle/>
            <a:p>
              <a:endParaRPr/>
            </a:p>
          </p:txBody>
        </p:sp>
      </p:grpSp>
      <p:sp>
        <p:nvSpPr>
          <p:cNvPr id="23" name="object 23"/>
          <p:cNvSpPr txBox="1"/>
          <p:nvPr/>
        </p:nvSpPr>
        <p:spPr>
          <a:xfrm>
            <a:off x="6377941" y="3170682"/>
            <a:ext cx="1426845" cy="574040"/>
          </a:xfrm>
          <a:prstGeom prst="rect">
            <a:avLst/>
          </a:prstGeom>
        </p:spPr>
        <p:txBody>
          <a:bodyPr vert="horz" wrap="square" lIns="0" tIns="12700" rIns="0" bIns="0" rtlCol="0">
            <a:spAutoFit/>
          </a:bodyPr>
          <a:lstStyle/>
          <a:p>
            <a:pPr marL="1270" algn="ctr">
              <a:spcBef>
                <a:spcPts val="100"/>
              </a:spcBef>
            </a:pPr>
            <a:r>
              <a:rPr spc="-5" dirty="0">
                <a:latin typeface="Calibri"/>
                <a:cs typeface="Calibri"/>
              </a:rPr>
              <a:t>out</a:t>
            </a:r>
            <a:r>
              <a:rPr spc="-25" dirty="0">
                <a:latin typeface="Calibri"/>
                <a:cs typeface="Calibri"/>
              </a:rPr>
              <a:t> </a:t>
            </a:r>
            <a:r>
              <a:rPr dirty="0">
                <a:latin typeface="Calibri"/>
                <a:cs typeface="Calibri"/>
              </a:rPr>
              <a:t>1</a:t>
            </a:r>
            <a:endParaRPr>
              <a:latin typeface="Calibri"/>
              <a:cs typeface="Calibri"/>
            </a:endParaRPr>
          </a:p>
          <a:p>
            <a:pPr marL="635" algn="ctr"/>
            <a:r>
              <a:rPr spc="60" dirty="0">
                <a:latin typeface="Calibri"/>
                <a:cs typeface="Calibri"/>
              </a:rPr>
              <a:t>฿2</a:t>
            </a:r>
            <a:r>
              <a:rPr spc="-15" dirty="0">
                <a:latin typeface="Calibri"/>
                <a:cs typeface="Calibri"/>
              </a:rPr>
              <a:t> </a:t>
            </a:r>
            <a:r>
              <a:rPr dirty="0">
                <a:latin typeface="Calibri"/>
                <a:cs typeface="Calibri"/>
              </a:rPr>
              <a:t>-&gt;</a:t>
            </a:r>
            <a:r>
              <a:rPr spc="-30" dirty="0">
                <a:latin typeface="Calibri"/>
                <a:cs typeface="Calibri"/>
              </a:rPr>
              <a:t> </a:t>
            </a:r>
            <a:r>
              <a:rPr spc="-5" dirty="0">
                <a:latin typeface="Calibri"/>
                <a:cs typeface="Calibri"/>
              </a:rPr>
              <a:t>Bob</a:t>
            </a:r>
            <a:endParaRPr>
              <a:latin typeface="Calibri"/>
              <a:cs typeface="Calibri"/>
            </a:endParaRPr>
          </a:p>
        </p:txBody>
      </p:sp>
      <p:sp>
        <p:nvSpPr>
          <p:cNvPr id="24" name="object 24"/>
          <p:cNvSpPr/>
          <p:nvPr/>
        </p:nvSpPr>
        <p:spPr>
          <a:xfrm>
            <a:off x="6761988" y="4643628"/>
            <a:ext cx="1050290" cy="556260"/>
          </a:xfrm>
          <a:custGeom>
            <a:avLst/>
            <a:gdLst/>
            <a:ahLst/>
            <a:cxnLst/>
            <a:rect l="l" t="t" r="r" b="b"/>
            <a:pathLst>
              <a:path w="1050289" h="556260">
                <a:moveTo>
                  <a:pt x="0" y="556260"/>
                </a:moveTo>
                <a:lnTo>
                  <a:pt x="1050036" y="556260"/>
                </a:lnTo>
                <a:lnTo>
                  <a:pt x="1050036" y="0"/>
                </a:lnTo>
                <a:lnTo>
                  <a:pt x="0" y="0"/>
                </a:lnTo>
                <a:lnTo>
                  <a:pt x="0" y="556260"/>
                </a:lnTo>
                <a:close/>
              </a:path>
            </a:pathLst>
          </a:custGeom>
          <a:ln w="15240">
            <a:solidFill>
              <a:srgbClr val="000000"/>
            </a:solidFill>
          </a:ln>
        </p:spPr>
        <p:txBody>
          <a:bodyPr wrap="square" lIns="0" tIns="0" rIns="0" bIns="0" rtlCol="0"/>
          <a:lstStyle/>
          <a:p>
            <a:endParaRPr/>
          </a:p>
        </p:txBody>
      </p:sp>
      <p:sp>
        <p:nvSpPr>
          <p:cNvPr id="25" name="object 25"/>
          <p:cNvSpPr txBox="1"/>
          <p:nvPr/>
        </p:nvSpPr>
        <p:spPr>
          <a:xfrm>
            <a:off x="6761988" y="4643628"/>
            <a:ext cx="1097280" cy="556260"/>
          </a:xfrm>
          <a:prstGeom prst="rect">
            <a:avLst/>
          </a:prstGeom>
          <a:ln w="15240">
            <a:solidFill>
              <a:srgbClr val="000000"/>
            </a:solidFill>
          </a:ln>
        </p:spPr>
        <p:txBody>
          <a:bodyPr vert="horz" wrap="square" lIns="0" tIns="0" rIns="0" bIns="0" rtlCol="0">
            <a:spAutoFit/>
          </a:bodyPr>
          <a:lstStyle/>
          <a:p>
            <a:pPr marR="38100" algn="ctr">
              <a:lnSpc>
                <a:spcPts val="2080"/>
              </a:lnSpc>
            </a:pPr>
            <a:r>
              <a:rPr spc="-5" dirty="0">
                <a:latin typeface="Calibri"/>
                <a:cs typeface="Calibri"/>
              </a:rPr>
              <a:t>out</a:t>
            </a:r>
            <a:r>
              <a:rPr spc="-30" dirty="0">
                <a:latin typeface="Calibri"/>
                <a:cs typeface="Calibri"/>
              </a:rPr>
              <a:t> </a:t>
            </a:r>
            <a:r>
              <a:rPr dirty="0">
                <a:latin typeface="Calibri"/>
                <a:cs typeface="Calibri"/>
              </a:rPr>
              <a:t>3</a:t>
            </a:r>
            <a:endParaRPr>
              <a:latin typeface="Calibri"/>
              <a:cs typeface="Calibri"/>
            </a:endParaRPr>
          </a:p>
          <a:p>
            <a:pPr marR="37465" algn="ctr"/>
            <a:r>
              <a:rPr spc="30" dirty="0">
                <a:latin typeface="Calibri"/>
                <a:cs typeface="Calibri"/>
              </a:rPr>
              <a:t>฿0.1</a:t>
            </a:r>
            <a:r>
              <a:rPr spc="-30" dirty="0">
                <a:latin typeface="Calibri"/>
                <a:cs typeface="Calibri"/>
              </a:rPr>
              <a:t> </a:t>
            </a:r>
            <a:r>
              <a:rPr dirty="0">
                <a:latin typeface="Calibri"/>
                <a:cs typeface="Calibri"/>
              </a:rPr>
              <a:t>-&gt;</a:t>
            </a:r>
            <a:r>
              <a:rPr spc="-15" dirty="0">
                <a:latin typeface="Calibri"/>
                <a:cs typeface="Calibri"/>
              </a:rPr>
              <a:t> </a:t>
            </a:r>
            <a:r>
              <a:rPr dirty="0">
                <a:latin typeface="Calibri"/>
                <a:cs typeface="Calibri"/>
              </a:rPr>
              <a:t>_</a:t>
            </a:r>
            <a:endParaRPr>
              <a:latin typeface="Calibri"/>
              <a:cs typeface="Calibri"/>
            </a:endParaRPr>
          </a:p>
        </p:txBody>
      </p:sp>
      <p:grpSp>
        <p:nvGrpSpPr>
          <p:cNvPr id="26" name="object 26"/>
          <p:cNvGrpSpPr/>
          <p:nvPr/>
        </p:nvGrpSpPr>
        <p:grpSpPr>
          <a:xfrm>
            <a:off x="6362701" y="3834384"/>
            <a:ext cx="1457325" cy="769620"/>
            <a:chOff x="4838700" y="3834384"/>
            <a:chExt cx="1457325" cy="769620"/>
          </a:xfrm>
        </p:grpSpPr>
        <p:sp>
          <p:nvSpPr>
            <p:cNvPr id="27" name="object 27"/>
            <p:cNvSpPr/>
            <p:nvPr/>
          </p:nvSpPr>
          <p:spPr>
            <a:xfrm>
              <a:off x="4846320" y="3842004"/>
              <a:ext cx="1442085" cy="754380"/>
            </a:xfrm>
            <a:custGeom>
              <a:avLst/>
              <a:gdLst/>
              <a:ahLst/>
              <a:cxnLst/>
              <a:rect l="l" t="t" r="r" b="b"/>
              <a:pathLst>
                <a:path w="1442085" h="754379">
                  <a:moveTo>
                    <a:pt x="1441703" y="0"/>
                  </a:moveTo>
                  <a:lnTo>
                    <a:pt x="0" y="0"/>
                  </a:lnTo>
                  <a:lnTo>
                    <a:pt x="0" y="754380"/>
                  </a:lnTo>
                  <a:lnTo>
                    <a:pt x="1441703" y="754380"/>
                  </a:lnTo>
                  <a:lnTo>
                    <a:pt x="1441703" y="0"/>
                  </a:lnTo>
                  <a:close/>
                </a:path>
              </a:pathLst>
            </a:custGeom>
            <a:solidFill>
              <a:srgbClr val="FFFFFF"/>
            </a:solidFill>
          </p:spPr>
          <p:txBody>
            <a:bodyPr wrap="square" lIns="0" tIns="0" rIns="0" bIns="0" rtlCol="0"/>
            <a:lstStyle/>
            <a:p>
              <a:endParaRPr/>
            </a:p>
          </p:txBody>
        </p:sp>
        <p:sp>
          <p:nvSpPr>
            <p:cNvPr id="28" name="object 28"/>
            <p:cNvSpPr/>
            <p:nvPr/>
          </p:nvSpPr>
          <p:spPr>
            <a:xfrm>
              <a:off x="4846320" y="3842004"/>
              <a:ext cx="1442085" cy="754380"/>
            </a:xfrm>
            <a:custGeom>
              <a:avLst/>
              <a:gdLst/>
              <a:ahLst/>
              <a:cxnLst/>
              <a:rect l="l" t="t" r="r" b="b"/>
              <a:pathLst>
                <a:path w="1442085" h="754379">
                  <a:moveTo>
                    <a:pt x="0" y="754380"/>
                  </a:moveTo>
                  <a:lnTo>
                    <a:pt x="1441703" y="754380"/>
                  </a:lnTo>
                  <a:lnTo>
                    <a:pt x="1441703" y="0"/>
                  </a:lnTo>
                  <a:lnTo>
                    <a:pt x="0" y="0"/>
                  </a:lnTo>
                  <a:lnTo>
                    <a:pt x="0" y="754380"/>
                  </a:lnTo>
                  <a:close/>
                </a:path>
              </a:pathLst>
            </a:custGeom>
            <a:ln w="15239">
              <a:solidFill>
                <a:srgbClr val="000000"/>
              </a:solidFill>
            </a:ln>
          </p:spPr>
          <p:txBody>
            <a:bodyPr wrap="square" lIns="0" tIns="0" rIns="0" bIns="0" rtlCol="0"/>
            <a:lstStyle/>
            <a:p>
              <a:endParaRPr/>
            </a:p>
          </p:txBody>
        </p:sp>
      </p:grpSp>
      <p:sp>
        <p:nvSpPr>
          <p:cNvPr id="29" name="object 29"/>
          <p:cNvSpPr txBox="1"/>
          <p:nvPr/>
        </p:nvSpPr>
        <p:spPr>
          <a:xfrm>
            <a:off x="6482589" y="3918330"/>
            <a:ext cx="1218565" cy="574040"/>
          </a:xfrm>
          <a:prstGeom prst="rect">
            <a:avLst/>
          </a:prstGeom>
        </p:spPr>
        <p:txBody>
          <a:bodyPr vert="horz" wrap="square" lIns="0" tIns="12700" rIns="0" bIns="0" rtlCol="0">
            <a:spAutoFit/>
          </a:bodyPr>
          <a:lstStyle/>
          <a:p>
            <a:pPr marL="635" algn="ctr">
              <a:spcBef>
                <a:spcPts val="100"/>
              </a:spcBef>
            </a:pPr>
            <a:r>
              <a:rPr spc="-5" dirty="0">
                <a:latin typeface="Calibri"/>
                <a:cs typeface="Calibri"/>
              </a:rPr>
              <a:t>out</a:t>
            </a:r>
            <a:r>
              <a:rPr spc="-25" dirty="0">
                <a:latin typeface="Calibri"/>
                <a:cs typeface="Calibri"/>
              </a:rPr>
              <a:t> </a:t>
            </a:r>
            <a:r>
              <a:rPr dirty="0">
                <a:latin typeface="Calibri"/>
                <a:cs typeface="Calibri"/>
              </a:rPr>
              <a:t>2</a:t>
            </a:r>
            <a:endParaRPr>
              <a:latin typeface="Calibri"/>
              <a:cs typeface="Calibri"/>
            </a:endParaRPr>
          </a:p>
          <a:p>
            <a:pPr algn="ctr">
              <a:lnSpc>
                <a:spcPct val="100000"/>
              </a:lnSpc>
            </a:pPr>
            <a:r>
              <a:rPr spc="30" dirty="0">
                <a:latin typeface="Calibri"/>
                <a:cs typeface="Calibri"/>
              </a:rPr>
              <a:t>฿0.9</a:t>
            </a:r>
            <a:r>
              <a:rPr spc="-35" dirty="0">
                <a:latin typeface="Calibri"/>
                <a:cs typeface="Calibri"/>
              </a:rPr>
              <a:t> </a:t>
            </a:r>
            <a:r>
              <a:rPr dirty="0">
                <a:latin typeface="Calibri"/>
                <a:cs typeface="Calibri"/>
              </a:rPr>
              <a:t>-&gt;</a:t>
            </a:r>
            <a:r>
              <a:rPr spc="-20" dirty="0">
                <a:latin typeface="Calibri"/>
                <a:cs typeface="Calibri"/>
              </a:rPr>
              <a:t> </a:t>
            </a:r>
            <a:r>
              <a:rPr spc="-10" dirty="0">
                <a:latin typeface="Calibri"/>
                <a:cs typeface="Calibri"/>
              </a:rPr>
              <a:t>Carol</a:t>
            </a:r>
            <a:endParaRPr>
              <a:latin typeface="Calibri"/>
              <a:cs typeface="Calibri"/>
            </a:endParaRPr>
          </a:p>
        </p:txBody>
      </p:sp>
      <p:grpSp>
        <p:nvGrpSpPr>
          <p:cNvPr id="30" name="object 30"/>
          <p:cNvGrpSpPr/>
          <p:nvPr/>
        </p:nvGrpSpPr>
        <p:grpSpPr>
          <a:xfrm>
            <a:off x="7664703" y="1271016"/>
            <a:ext cx="2552700" cy="867410"/>
            <a:chOff x="6140703" y="1271016"/>
            <a:chExt cx="2552700" cy="867410"/>
          </a:xfrm>
        </p:grpSpPr>
        <p:sp>
          <p:nvSpPr>
            <p:cNvPr id="31" name="object 31"/>
            <p:cNvSpPr/>
            <p:nvPr/>
          </p:nvSpPr>
          <p:spPr>
            <a:xfrm>
              <a:off x="6148323" y="1278636"/>
              <a:ext cx="2537460" cy="852169"/>
            </a:xfrm>
            <a:custGeom>
              <a:avLst/>
              <a:gdLst/>
              <a:ahLst/>
              <a:cxnLst/>
              <a:rect l="l" t="t" r="r" b="b"/>
              <a:pathLst>
                <a:path w="2537459" h="852169">
                  <a:moveTo>
                    <a:pt x="2536952" y="0"/>
                  </a:moveTo>
                  <a:lnTo>
                    <a:pt x="232663" y="0"/>
                  </a:lnTo>
                  <a:lnTo>
                    <a:pt x="232663" y="496950"/>
                  </a:lnTo>
                  <a:lnTo>
                    <a:pt x="0" y="630809"/>
                  </a:lnTo>
                  <a:lnTo>
                    <a:pt x="232663" y="709929"/>
                  </a:lnTo>
                  <a:lnTo>
                    <a:pt x="232663" y="851915"/>
                  </a:lnTo>
                  <a:lnTo>
                    <a:pt x="2536952" y="851915"/>
                  </a:lnTo>
                  <a:lnTo>
                    <a:pt x="2536952" y="0"/>
                  </a:lnTo>
                  <a:close/>
                </a:path>
              </a:pathLst>
            </a:custGeom>
            <a:solidFill>
              <a:srgbClr val="FFFFFF"/>
            </a:solidFill>
          </p:spPr>
          <p:txBody>
            <a:bodyPr wrap="square" lIns="0" tIns="0" rIns="0" bIns="0" rtlCol="0"/>
            <a:lstStyle/>
            <a:p>
              <a:endParaRPr/>
            </a:p>
          </p:txBody>
        </p:sp>
        <p:sp>
          <p:nvSpPr>
            <p:cNvPr id="32" name="object 32"/>
            <p:cNvSpPr/>
            <p:nvPr/>
          </p:nvSpPr>
          <p:spPr>
            <a:xfrm>
              <a:off x="6148323" y="1278636"/>
              <a:ext cx="2537460" cy="852169"/>
            </a:xfrm>
            <a:custGeom>
              <a:avLst/>
              <a:gdLst/>
              <a:ahLst/>
              <a:cxnLst/>
              <a:rect l="l" t="t" r="r" b="b"/>
              <a:pathLst>
                <a:path w="2537459" h="852169">
                  <a:moveTo>
                    <a:pt x="232663" y="0"/>
                  </a:moveTo>
                  <a:lnTo>
                    <a:pt x="616711" y="0"/>
                  </a:lnTo>
                  <a:lnTo>
                    <a:pt x="1192783" y="0"/>
                  </a:lnTo>
                  <a:lnTo>
                    <a:pt x="2536952" y="0"/>
                  </a:lnTo>
                  <a:lnTo>
                    <a:pt x="2536952" y="496950"/>
                  </a:lnTo>
                  <a:lnTo>
                    <a:pt x="2536952" y="709929"/>
                  </a:lnTo>
                  <a:lnTo>
                    <a:pt x="2536952" y="851915"/>
                  </a:lnTo>
                  <a:lnTo>
                    <a:pt x="1192783" y="851915"/>
                  </a:lnTo>
                  <a:lnTo>
                    <a:pt x="616711" y="851915"/>
                  </a:lnTo>
                  <a:lnTo>
                    <a:pt x="232663" y="851915"/>
                  </a:lnTo>
                  <a:lnTo>
                    <a:pt x="232663" y="709929"/>
                  </a:lnTo>
                  <a:lnTo>
                    <a:pt x="0" y="630809"/>
                  </a:lnTo>
                  <a:lnTo>
                    <a:pt x="232663" y="496950"/>
                  </a:lnTo>
                  <a:lnTo>
                    <a:pt x="232663" y="0"/>
                  </a:lnTo>
                  <a:close/>
                </a:path>
              </a:pathLst>
            </a:custGeom>
            <a:ln w="15239">
              <a:solidFill>
                <a:srgbClr val="000000"/>
              </a:solidFill>
            </a:ln>
          </p:spPr>
          <p:txBody>
            <a:bodyPr wrap="square" lIns="0" tIns="0" rIns="0" bIns="0" rtlCol="0"/>
            <a:lstStyle/>
            <a:p>
              <a:endParaRPr/>
            </a:p>
          </p:txBody>
        </p:sp>
      </p:grpSp>
      <p:sp>
        <p:nvSpPr>
          <p:cNvPr id="33" name="object 33"/>
          <p:cNvSpPr txBox="1"/>
          <p:nvPr/>
        </p:nvSpPr>
        <p:spPr>
          <a:xfrm>
            <a:off x="8100187" y="1265377"/>
            <a:ext cx="1918335" cy="848994"/>
          </a:xfrm>
          <a:prstGeom prst="rect">
            <a:avLst/>
          </a:prstGeom>
        </p:spPr>
        <p:txBody>
          <a:bodyPr vert="horz" wrap="square" lIns="0" tIns="12700" rIns="0" bIns="0" rtlCol="0">
            <a:spAutoFit/>
          </a:bodyPr>
          <a:lstStyle/>
          <a:p>
            <a:pPr marL="12065" marR="5080" algn="ctr">
              <a:spcBef>
                <a:spcPts val="100"/>
              </a:spcBef>
            </a:pPr>
            <a:r>
              <a:rPr dirty="0">
                <a:latin typeface="Calibri"/>
                <a:cs typeface="Calibri"/>
              </a:rPr>
              <a:t>User</a:t>
            </a:r>
            <a:r>
              <a:rPr spc="-20" dirty="0">
                <a:latin typeface="Calibri"/>
                <a:cs typeface="Calibri"/>
              </a:rPr>
              <a:t> </a:t>
            </a:r>
            <a:r>
              <a:rPr spc="-5" dirty="0">
                <a:latin typeface="Calibri"/>
                <a:cs typeface="Calibri"/>
              </a:rPr>
              <a:t>encrypts</a:t>
            </a:r>
            <a:r>
              <a:rPr spc="-20" dirty="0">
                <a:latin typeface="Calibri"/>
                <a:cs typeface="Calibri"/>
              </a:rPr>
              <a:t> </a:t>
            </a:r>
            <a:r>
              <a:rPr dirty="0">
                <a:latin typeface="Calibri"/>
                <a:cs typeface="Calibri"/>
              </a:rPr>
              <a:t>a</a:t>
            </a:r>
            <a:r>
              <a:rPr spc="-15" dirty="0">
                <a:latin typeface="Calibri"/>
                <a:cs typeface="Calibri"/>
              </a:rPr>
              <a:t> </a:t>
            </a:r>
            <a:r>
              <a:rPr spc="-5" dirty="0">
                <a:latin typeface="Calibri"/>
                <a:cs typeface="Calibri"/>
              </a:rPr>
              <a:t>new </a:t>
            </a:r>
            <a:r>
              <a:rPr spc="-395" dirty="0">
                <a:latin typeface="Calibri"/>
                <a:cs typeface="Calibri"/>
              </a:rPr>
              <a:t> </a:t>
            </a:r>
            <a:r>
              <a:rPr spc="-10" dirty="0">
                <a:latin typeface="Calibri"/>
                <a:cs typeface="Calibri"/>
              </a:rPr>
              <a:t>transaction </a:t>
            </a:r>
            <a:r>
              <a:rPr dirty="0">
                <a:latin typeface="Calibri"/>
                <a:cs typeface="Calibri"/>
              </a:rPr>
              <a:t>C </a:t>
            </a:r>
            <a:r>
              <a:rPr spc="-5" dirty="0">
                <a:latin typeface="Calibri"/>
                <a:cs typeface="Calibri"/>
              </a:rPr>
              <a:t>using </a:t>
            </a:r>
            <a:r>
              <a:rPr dirty="0">
                <a:latin typeface="Calibri"/>
                <a:cs typeface="Calibri"/>
              </a:rPr>
              <a:t> the </a:t>
            </a:r>
            <a:r>
              <a:rPr spc="-15" dirty="0">
                <a:latin typeface="Calibri"/>
                <a:cs typeface="Calibri"/>
              </a:rPr>
              <a:t>private</a:t>
            </a:r>
            <a:r>
              <a:rPr spc="-5" dirty="0">
                <a:latin typeface="Calibri"/>
                <a:cs typeface="Calibri"/>
              </a:rPr>
              <a:t> </a:t>
            </a:r>
            <a:r>
              <a:rPr spc="-25" dirty="0">
                <a:latin typeface="Calibri"/>
                <a:cs typeface="Calibri"/>
              </a:rPr>
              <a:t>key</a:t>
            </a:r>
            <a:endParaRPr>
              <a:latin typeface="Calibri"/>
              <a:cs typeface="Calibri"/>
            </a:endParaRPr>
          </a:p>
        </p:txBody>
      </p:sp>
      <p:grpSp>
        <p:nvGrpSpPr>
          <p:cNvPr id="34" name="object 34"/>
          <p:cNvGrpSpPr/>
          <p:nvPr/>
        </p:nvGrpSpPr>
        <p:grpSpPr>
          <a:xfrm>
            <a:off x="7645527" y="2208277"/>
            <a:ext cx="2571750" cy="1067435"/>
            <a:chOff x="6121527" y="2208276"/>
            <a:chExt cx="2571750" cy="1067435"/>
          </a:xfrm>
        </p:grpSpPr>
        <p:sp>
          <p:nvSpPr>
            <p:cNvPr id="35" name="object 35"/>
            <p:cNvSpPr/>
            <p:nvPr/>
          </p:nvSpPr>
          <p:spPr>
            <a:xfrm>
              <a:off x="6129147" y="2215896"/>
              <a:ext cx="2556510" cy="1052195"/>
            </a:xfrm>
            <a:custGeom>
              <a:avLst/>
              <a:gdLst/>
              <a:ahLst/>
              <a:cxnLst/>
              <a:rect l="l" t="t" r="r" b="b"/>
              <a:pathLst>
                <a:path w="2556509" h="1052195">
                  <a:moveTo>
                    <a:pt x="2556129" y="0"/>
                  </a:moveTo>
                  <a:lnTo>
                    <a:pt x="251840" y="0"/>
                  </a:lnTo>
                  <a:lnTo>
                    <a:pt x="251840" y="790955"/>
                  </a:lnTo>
                  <a:lnTo>
                    <a:pt x="635888" y="790955"/>
                  </a:lnTo>
                  <a:lnTo>
                    <a:pt x="0" y="1051687"/>
                  </a:lnTo>
                  <a:lnTo>
                    <a:pt x="1211960" y="790955"/>
                  </a:lnTo>
                  <a:lnTo>
                    <a:pt x="2556129" y="790955"/>
                  </a:lnTo>
                  <a:lnTo>
                    <a:pt x="2556129" y="0"/>
                  </a:lnTo>
                  <a:close/>
                </a:path>
              </a:pathLst>
            </a:custGeom>
            <a:solidFill>
              <a:srgbClr val="FFFFFF"/>
            </a:solidFill>
          </p:spPr>
          <p:txBody>
            <a:bodyPr wrap="square" lIns="0" tIns="0" rIns="0" bIns="0" rtlCol="0"/>
            <a:lstStyle/>
            <a:p>
              <a:endParaRPr/>
            </a:p>
          </p:txBody>
        </p:sp>
        <p:sp>
          <p:nvSpPr>
            <p:cNvPr id="36" name="object 36"/>
            <p:cNvSpPr/>
            <p:nvPr/>
          </p:nvSpPr>
          <p:spPr>
            <a:xfrm>
              <a:off x="6129147" y="2215896"/>
              <a:ext cx="2556510" cy="1052195"/>
            </a:xfrm>
            <a:custGeom>
              <a:avLst/>
              <a:gdLst/>
              <a:ahLst/>
              <a:cxnLst/>
              <a:rect l="l" t="t" r="r" b="b"/>
              <a:pathLst>
                <a:path w="2556509" h="1052195">
                  <a:moveTo>
                    <a:pt x="251840" y="0"/>
                  </a:moveTo>
                  <a:lnTo>
                    <a:pt x="635888" y="0"/>
                  </a:lnTo>
                  <a:lnTo>
                    <a:pt x="1211960" y="0"/>
                  </a:lnTo>
                  <a:lnTo>
                    <a:pt x="2556129" y="0"/>
                  </a:lnTo>
                  <a:lnTo>
                    <a:pt x="2556129" y="461390"/>
                  </a:lnTo>
                  <a:lnTo>
                    <a:pt x="2556129" y="659129"/>
                  </a:lnTo>
                  <a:lnTo>
                    <a:pt x="2556129" y="790955"/>
                  </a:lnTo>
                  <a:lnTo>
                    <a:pt x="1211960" y="790955"/>
                  </a:lnTo>
                  <a:lnTo>
                    <a:pt x="0" y="1051687"/>
                  </a:lnTo>
                  <a:lnTo>
                    <a:pt x="635888" y="790955"/>
                  </a:lnTo>
                  <a:lnTo>
                    <a:pt x="251840" y="790955"/>
                  </a:lnTo>
                  <a:lnTo>
                    <a:pt x="251840" y="659129"/>
                  </a:lnTo>
                  <a:lnTo>
                    <a:pt x="251840" y="461390"/>
                  </a:lnTo>
                  <a:lnTo>
                    <a:pt x="251840" y="0"/>
                  </a:lnTo>
                  <a:close/>
                </a:path>
              </a:pathLst>
            </a:custGeom>
            <a:ln w="15240">
              <a:solidFill>
                <a:srgbClr val="000000"/>
              </a:solidFill>
            </a:ln>
          </p:spPr>
          <p:txBody>
            <a:bodyPr wrap="square" lIns="0" tIns="0" rIns="0" bIns="0" rtlCol="0"/>
            <a:lstStyle/>
            <a:p>
              <a:endParaRPr/>
            </a:p>
          </p:txBody>
        </p:sp>
      </p:grpSp>
      <p:sp>
        <p:nvSpPr>
          <p:cNvPr id="37" name="object 37"/>
          <p:cNvSpPr txBox="1"/>
          <p:nvPr/>
        </p:nvSpPr>
        <p:spPr>
          <a:xfrm>
            <a:off x="8057515" y="2309621"/>
            <a:ext cx="2004060" cy="574040"/>
          </a:xfrm>
          <a:prstGeom prst="rect">
            <a:avLst/>
          </a:prstGeom>
        </p:spPr>
        <p:txBody>
          <a:bodyPr vert="horz" wrap="square" lIns="0" tIns="12700" rIns="0" bIns="0" rtlCol="0">
            <a:spAutoFit/>
          </a:bodyPr>
          <a:lstStyle/>
          <a:p>
            <a:pPr marL="230504" marR="5080" indent="-218440">
              <a:spcBef>
                <a:spcPts val="100"/>
              </a:spcBef>
            </a:pPr>
            <a:r>
              <a:rPr dirty="0">
                <a:latin typeface="Calibri"/>
                <a:cs typeface="Calibri"/>
              </a:rPr>
              <a:t>C </a:t>
            </a:r>
            <a:r>
              <a:rPr spc="-10" dirty="0">
                <a:latin typeface="Calibri"/>
                <a:cs typeface="Calibri"/>
              </a:rPr>
              <a:t>contains </a:t>
            </a:r>
            <a:r>
              <a:rPr spc="-5" dirty="0">
                <a:latin typeface="Calibri"/>
                <a:cs typeface="Calibri"/>
              </a:rPr>
              <a:t>outputs </a:t>
            </a:r>
            <a:r>
              <a:rPr spc="-10" dirty="0">
                <a:latin typeface="Calibri"/>
                <a:cs typeface="Calibri"/>
              </a:rPr>
              <a:t>to </a:t>
            </a:r>
            <a:r>
              <a:rPr spc="-395" dirty="0">
                <a:latin typeface="Calibri"/>
                <a:cs typeface="Calibri"/>
              </a:rPr>
              <a:t> </a:t>
            </a:r>
            <a:r>
              <a:rPr spc="-10" dirty="0">
                <a:latin typeface="Calibri"/>
                <a:cs typeface="Calibri"/>
              </a:rPr>
              <a:t>wallet</a:t>
            </a:r>
            <a:r>
              <a:rPr dirty="0">
                <a:latin typeface="Calibri"/>
                <a:cs typeface="Calibri"/>
              </a:rPr>
              <a:t> </a:t>
            </a:r>
            <a:r>
              <a:rPr spc="-5" dirty="0">
                <a:latin typeface="Calibri"/>
                <a:cs typeface="Calibri"/>
              </a:rPr>
              <a:t>addresses</a:t>
            </a:r>
            <a:endParaRPr>
              <a:latin typeface="Calibri"/>
              <a:cs typeface="Calibri"/>
            </a:endParaRPr>
          </a:p>
        </p:txBody>
      </p:sp>
      <p:grpSp>
        <p:nvGrpSpPr>
          <p:cNvPr id="38" name="object 38"/>
          <p:cNvGrpSpPr/>
          <p:nvPr/>
        </p:nvGrpSpPr>
        <p:grpSpPr>
          <a:xfrm>
            <a:off x="7748652" y="3750565"/>
            <a:ext cx="2855595" cy="1176655"/>
            <a:chOff x="6224651" y="3750564"/>
            <a:chExt cx="2855595" cy="1176655"/>
          </a:xfrm>
        </p:grpSpPr>
        <p:sp>
          <p:nvSpPr>
            <p:cNvPr id="39" name="object 39"/>
            <p:cNvSpPr/>
            <p:nvPr/>
          </p:nvSpPr>
          <p:spPr>
            <a:xfrm>
              <a:off x="6232271" y="3758184"/>
              <a:ext cx="2840355" cy="1161415"/>
            </a:xfrm>
            <a:custGeom>
              <a:avLst/>
              <a:gdLst/>
              <a:ahLst/>
              <a:cxnLst/>
              <a:rect l="l" t="t" r="r" b="b"/>
              <a:pathLst>
                <a:path w="2840354" h="1161414">
                  <a:moveTo>
                    <a:pt x="2840101" y="0"/>
                  </a:moveTo>
                  <a:lnTo>
                    <a:pt x="176149" y="0"/>
                  </a:lnTo>
                  <a:lnTo>
                    <a:pt x="176149" y="677418"/>
                  </a:lnTo>
                  <a:lnTo>
                    <a:pt x="0" y="965581"/>
                  </a:lnTo>
                  <a:lnTo>
                    <a:pt x="176149" y="967740"/>
                  </a:lnTo>
                  <a:lnTo>
                    <a:pt x="176149" y="1161288"/>
                  </a:lnTo>
                  <a:lnTo>
                    <a:pt x="2840101" y="1161288"/>
                  </a:lnTo>
                  <a:lnTo>
                    <a:pt x="2840101" y="0"/>
                  </a:lnTo>
                  <a:close/>
                </a:path>
              </a:pathLst>
            </a:custGeom>
            <a:solidFill>
              <a:srgbClr val="FFFFFF"/>
            </a:solidFill>
          </p:spPr>
          <p:txBody>
            <a:bodyPr wrap="square" lIns="0" tIns="0" rIns="0" bIns="0" rtlCol="0"/>
            <a:lstStyle/>
            <a:p>
              <a:endParaRPr/>
            </a:p>
          </p:txBody>
        </p:sp>
        <p:sp>
          <p:nvSpPr>
            <p:cNvPr id="40" name="object 40"/>
            <p:cNvSpPr/>
            <p:nvPr/>
          </p:nvSpPr>
          <p:spPr>
            <a:xfrm>
              <a:off x="6232271" y="3758184"/>
              <a:ext cx="2840355" cy="1161415"/>
            </a:xfrm>
            <a:custGeom>
              <a:avLst/>
              <a:gdLst/>
              <a:ahLst/>
              <a:cxnLst/>
              <a:rect l="l" t="t" r="r" b="b"/>
              <a:pathLst>
                <a:path w="2840354" h="1161414">
                  <a:moveTo>
                    <a:pt x="176149" y="0"/>
                  </a:moveTo>
                  <a:lnTo>
                    <a:pt x="620140" y="0"/>
                  </a:lnTo>
                  <a:lnTo>
                    <a:pt x="1286128" y="0"/>
                  </a:lnTo>
                  <a:lnTo>
                    <a:pt x="2840101" y="0"/>
                  </a:lnTo>
                  <a:lnTo>
                    <a:pt x="2840101" y="677418"/>
                  </a:lnTo>
                  <a:lnTo>
                    <a:pt x="2840101" y="967740"/>
                  </a:lnTo>
                  <a:lnTo>
                    <a:pt x="2840101" y="1161288"/>
                  </a:lnTo>
                  <a:lnTo>
                    <a:pt x="1286128" y="1161288"/>
                  </a:lnTo>
                  <a:lnTo>
                    <a:pt x="620140" y="1161288"/>
                  </a:lnTo>
                  <a:lnTo>
                    <a:pt x="176149" y="1161288"/>
                  </a:lnTo>
                  <a:lnTo>
                    <a:pt x="176149" y="967740"/>
                  </a:lnTo>
                  <a:lnTo>
                    <a:pt x="0" y="965581"/>
                  </a:lnTo>
                  <a:lnTo>
                    <a:pt x="176149" y="677418"/>
                  </a:lnTo>
                  <a:lnTo>
                    <a:pt x="176149" y="0"/>
                  </a:lnTo>
                  <a:close/>
                </a:path>
              </a:pathLst>
            </a:custGeom>
            <a:ln w="15239">
              <a:solidFill>
                <a:srgbClr val="000000"/>
              </a:solidFill>
            </a:ln>
          </p:spPr>
          <p:txBody>
            <a:bodyPr wrap="square" lIns="0" tIns="0" rIns="0" bIns="0" rtlCol="0"/>
            <a:lstStyle/>
            <a:p>
              <a:endParaRPr/>
            </a:p>
          </p:txBody>
        </p:sp>
      </p:grpSp>
      <p:sp>
        <p:nvSpPr>
          <p:cNvPr id="41" name="object 41"/>
          <p:cNvSpPr txBox="1"/>
          <p:nvPr/>
        </p:nvSpPr>
        <p:spPr>
          <a:xfrm>
            <a:off x="8020050" y="3900932"/>
            <a:ext cx="2489200" cy="848360"/>
          </a:xfrm>
          <a:prstGeom prst="rect">
            <a:avLst/>
          </a:prstGeom>
        </p:spPr>
        <p:txBody>
          <a:bodyPr vert="horz" wrap="square" lIns="0" tIns="12700" rIns="0" bIns="0" rtlCol="0">
            <a:spAutoFit/>
          </a:bodyPr>
          <a:lstStyle/>
          <a:p>
            <a:pPr marL="12700" marR="5080" indent="1270" algn="ctr">
              <a:spcBef>
                <a:spcPts val="100"/>
              </a:spcBef>
            </a:pPr>
            <a:r>
              <a:rPr spc="-5" dirty="0">
                <a:latin typeface="Calibri"/>
                <a:cs typeface="Calibri"/>
              </a:rPr>
              <a:t>The</a:t>
            </a:r>
            <a:r>
              <a:rPr dirty="0">
                <a:latin typeface="Calibri"/>
                <a:cs typeface="Calibri"/>
              </a:rPr>
              <a:t> </a:t>
            </a:r>
            <a:r>
              <a:rPr i="1" spc="-10" dirty="0">
                <a:latin typeface="Calibri"/>
                <a:cs typeface="Calibri"/>
              </a:rPr>
              <a:t>transaction</a:t>
            </a:r>
            <a:r>
              <a:rPr i="1" spc="20" dirty="0">
                <a:latin typeface="Calibri"/>
                <a:cs typeface="Calibri"/>
              </a:rPr>
              <a:t> </a:t>
            </a:r>
            <a:r>
              <a:rPr i="1" spc="-10" dirty="0">
                <a:latin typeface="Calibri"/>
                <a:cs typeface="Calibri"/>
              </a:rPr>
              <a:t>fee</a:t>
            </a:r>
            <a:r>
              <a:rPr i="1" spc="15" dirty="0">
                <a:latin typeface="Calibri"/>
                <a:cs typeface="Calibri"/>
              </a:rPr>
              <a:t> </a:t>
            </a:r>
            <a:r>
              <a:rPr spc="-5" dirty="0">
                <a:latin typeface="Calibri"/>
                <a:cs typeface="Calibri"/>
              </a:rPr>
              <a:t>is </a:t>
            </a:r>
            <a:r>
              <a:rPr dirty="0">
                <a:latin typeface="Calibri"/>
                <a:cs typeface="Calibri"/>
              </a:rPr>
              <a:t> </a:t>
            </a:r>
            <a:r>
              <a:rPr spc="-5" dirty="0">
                <a:latin typeface="Calibri"/>
                <a:cs typeface="Calibri"/>
              </a:rPr>
              <a:t>given </a:t>
            </a:r>
            <a:r>
              <a:rPr dirty="0">
                <a:latin typeface="Calibri"/>
                <a:cs typeface="Calibri"/>
              </a:rPr>
              <a:t>as </a:t>
            </a:r>
            <a:r>
              <a:rPr spc="-20" dirty="0">
                <a:latin typeface="Calibri"/>
                <a:cs typeface="Calibri"/>
              </a:rPr>
              <a:t>reward </a:t>
            </a:r>
            <a:r>
              <a:rPr spc="-10" dirty="0">
                <a:latin typeface="Calibri"/>
                <a:cs typeface="Calibri"/>
              </a:rPr>
              <a:t>(</a:t>
            </a:r>
            <a:r>
              <a:rPr i="1" spc="-10" dirty="0">
                <a:latin typeface="Calibri"/>
                <a:cs typeface="Calibri"/>
              </a:rPr>
              <a:t>explained </a:t>
            </a:r>
            <a:r>
              <a:rPr i="1" spc="-395" dirty="0">
                <a:latin typeface="Calibri"/>
                <a:cs typeface="Calibri"/>
              </a:rPr>
              <a:t> </a:t>
            </a:r>
            <a:r>
              <a:rPr i="1" spc="-10" dirty="0">
                <a:latin typeface="Calibri"/>
                <a:cs typeface="Calibri"/>
              </a:rPr>
              <a:t>later</a:t>
            </a:r>
            <a:r>
              <a:rPr spc="-10" dirty="0">
                <a:latin typeface="Calibri"/>
                <a:cs typeface="Calibri"/>
              </a:rPr>
              <a:t>)</a:t>
            </a:r>
            <a:endParaRPr>
              <a:latin typeface="Calibri"/>
              <a:cs typeface="Calibri"/>
            </a:endParaRPr>
          </a:p>
        </p:txBody>
      </p:sp>
      <p:sp>
        <p:nvSpPr>
          <p:cNvPr id="42" name="object 42"/>
          <p:cNvSpPr txBox="1"/>
          <p:nvPr/>
        </p:nvSpPr>
        <p:spPr>
          <a:xfrm>
            <a:off x="1686865" y="6547586"/>
            <a:ext cx="2336165" cy="205184"/>
          </a:xfrm>
          <a:prstGeom prst="rect">
            <a:avLst/>
          </a:prstGeom>
        </p:spPr>
        <p:txBody>
          <a:bodyPr vert="horz" wrap="square" lIns="0" tIns="0" rIns="0" bIns="0" rtlCol="0">
            <a:spAutoFit/>
          </a:bodyPr>
          <a:lstStyle/>
          <a:p>
            <a:pPr marL="12700">
              <a:lnSpc>
                <a:spcPts val="1614"/>
              </a:lnSpc>
            </a:pPr>
            <a:r>
              <a:rPr sz="1600" spc="-5" dirty="0">
                <a:solidFill>
                  <a:srgbClr val="FFFFFF"/>
                </a:solidFill>
                <a:latin typeface="Calibri"/>
                <a:cs typeface="Calibri"/>
              </a:rPr>
              <a:t>2.3</a:t>
            </a:r>
            <a:r>
              <a:rPr sz="1600" spc="-25" dirty="0">
                <a:solidFill>
                  <a:srgbClr val="FFFFFF"/>
                </a:solidFill>
                <a:latin typeface="Calibri"/>
                <a:cs typeface="Calibri"/>
              </a:rPr>
              <a:t> </a:t>
            </a:r>
            <a:r>
              <a:rPr sz="1600" spc="-10" dirty="0">
                <a:solidFill>
                  <a:srgbClr val="FFFFFF"/>
                </a:solidFill>
                <a:latin typeface="Calibri"/>
                <a:cs typeface="Calibri"/>
              </a:rPr>
              <a:t>BITCOIN</a:t>
            </a:r>
            <a:r>
              <a:rPr sz="1600" spc="-20" dirty="0">
                <a:solidFill>
                  <a:srgbClr val="FFFFFF"/>
                </a:solidFill>
                <a:latin typeface="Calibri"/>
                <a:cs typeface="Calibri"/>
              </a:rPr>
              <a:t> </a:t>
            </a:r>
            <a:r>
              <a:rPr sz="1600" spc="-10" dirty="0">
                <a:solidFill>
                  <a:srgbClr val="FFFFFF"/>
                </a:solidFill>
                <a:latin typeface="Calibri"/>
                <a:cs typeface="Calibri"/>
              </a:rPr>
              <a:t>TRANSACTIONS</a:t>
            </a:r>
            <a:endParaRPr sz="1600">
              <a:latin typeface="Calibri"/>
              <a:cs typeface="Calibri"/>
            </a:endParaRPr>
          </a:p>
        </p:txBody>
      </p:sp>
      <p:sp>
        <p:nvSpPr>
          <p:cNvPr id="43" name="object 43"/>
          <p:cNvSpPr txBox="1"/>
          <p:nvPr/>
        </p:nvSpPr>
        <p:spPr>
          <a:xfrm>
            <a:off x="4451986" y="6547586"/>
            <a:ext cx="3289935" cy="205184"/>
          </a:xfrm>
          <a:prstGeom prst="rect">
            <a:avLst/>
          </a:prstGeom>
        </p:spPr>
        <p:txBody>
          <a:bodyPr vert="horz" wrap="square" lIns="0" tIns="0" rIns="0" bIns="0" rtlCol="0">
            <a:spAutoFit/>
          </a:bodyPr>
          <a:lstStyle/>
          <a:p>
            <a:pPr marL="12700">
              <a:lnSpc>
                <a:spcPts val="1614"/>
              </a:lnSpc>
            </a:pPr>
            <a:r>
              <a:rPr sz="1600" spc="-10" dirty="0">
                <a:solidFill>
                  <a:srgbClr val="FFFFFF"/>
                </a:solidFill>
                <a:latin typeface="Calibri"/>
                <a:cs typeface="Calibri"/>
              </a:rPr>
              <a:t>ZHANG,</a:t>
            </a:r>
            <a:r>
              <a:rPr sz="1600" spc="15" dirty="0">
                <a:solidFill>
                  <a:srgbClr val="FFFFFF"/>
                </a:solidFill>
                <a:latin typeface="Calibri"/>
                <a:cs typeface="Calibri"/>
              </a:rPr>
              <a:t> </a:t>
            </a:r>
            <a:r>
              <a:rPr sz="1600" spc="-10" dirty="0">
                <a:solidFill>
                  <a:srgbClr val="FFFFFF"/>
                </a:solidFill>
                <a:latin typeface="Calibri"/>
                <a:cs typeface="Calibri"/>
              </a:rPr>
              <a:t>VITENBERG,</a:t>
            </a:r>
            <a:r>
              <a:rPr sz="1600" spc="40" dirty="0">
                <a:solidFill>
                  <a:srgbClr val="FFFFFF"/>
                </a:solidFill>
                <a:latin typeface="Calibri"/>
                <a:cs typeface="Calibri"/>
              </a:rPr>
              <a:t> </a:t>
            </a:r>
            <a:r>
              <a:rPr sz="1600" spc="-15" dirty="0">
                <a:solidFill>
                  <a:srgbClr val="FFFFFF"/>
                </a:solidFill>
                <a:latin typeface="Calibri"/>
                <a:cs typeface="Calibri"/>
              </a:rPr>
              <a:t>JACOBSEN</a:t>
            </a:r>
            <a:r>
              <a:rPr sz="1600" spc="45" dirty="0">
                <a:solidFill>
                  <a:srgbClr val="FFFFFF"/>
                </a:solidFill>
                <a:latin typeface="Calibri"/>
                <a:cs typeface="Calibri"/>
              </a:rPr>
              <a:t> </a:t>
            </a:r>
            <a:r>
              <a:rPr sz="1600" spc="-5" dirty="0">
                <a:solidFill>
                  <a:srgbClr val="FFFFFF"/>
                </a:solidFill>
                <a:latin typeface="Calibri"/>
                <a:cs typeface="Calibri"/>
              </a:rPr>
              <a:t>©</a:t>
            </a:r>
            <a:r>
              <a:rPr sz="1600" spc="5" dirty="0">
                <a:solidFill>
                  <a:srgbClr val="FFFFFF"/>
                </a:solidFill>
                <a:latin typeface="Calibri"/>
                <a:cs typeface="Calibri"/>
              </a:rPr>
              <a:t> </a:t>
            </a:r>
            <a:r>
              <a:rPr sz="1600" spc="-10" dirty="0">
                <a:solidFill>
                  <a:srgbClr val="FFFFFF"/>
                </a:solidFill>
                <a:latin typeface="Calibri"/>
                <a:cs typeface="Calibri"/>
              </a:rPr>
              <a:t>2018</a:t>
            </a:r>
            <a:endParaRPr sz="1600">
              <a:latin typeface="Calibri"/>
              <a:cs typeface="Calibri"/>
            </a:endParaRPr>
          </a:p>
        </p:txBody>
      </p:sp>
      <p:sp>
        <p:nvSpPr>
          <p:cNvPr id="44" name="object 44"/>
          <p:cNvSpPr txBox="1"/>
          <p:nvPr/>
        </p:nvSpPr>
        <p:spPr>
          <a:xfrm>
            <a:off x="9625330" y="6547586"/>
            <a:ext cx="229870" cy="205184"/>
          </a:xfrm>
          <a:prstGeom prst="rect">
            <a:avLst/>
          </a:prstGeom>
        </p:spPr>
        <p:txBody>
          <a:bodyPr vert="horz" wrap="square" lIns="0" tIns="0" rIns="0" bIns="0" rtlCol="0">
            <a:spAutoFit/>
          </a:bodyPr>
          <a:lstStyle/>
          <a:p>
            <a:pPr marL="12700">
              <a:lnSpc>
                <a:spcPts val="1614"/>
              </a:lnSpc>
            </a:pPr>
            <a:r>
              <a:rPr sz="1600" spc="-10" dirty="0">
                <a:solidFill>
                  <a:srgbClr val="FFFFFF"/>
                </a:solidFill>
                <a:latin typeface="Calibri"/>
                <a:cs typeface="Calibri"/>
              </a:rPr>
              <a:t>27</a:t>
            </a:r>
            <a:endParaRPr sz="1600">
              <a:latin typeface="Calibri"/>
              <a:cs typeface="Calibri"/>
            </a:endParaRPr>
          </a:p>
        </p:txBody>
      </p:sp>
    </p:spTree>
    <p:extLst>
      <p:ext uri="{BB962C8B-B14F-4D97-AF65-F5344CB8AC3E}">
        <p14:creationId xmlns:p14="http://schemas.microsoft.com/office/powerpoint/2010/main" val="9361506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6004" y="227204"/>
            <a:ext cx="4254500" cy="566181"/>
          </a:xfrm>
          <a:prstGeom prst="rect">
            <a:avLst/>
          </a:prstGeom>
        </p:spPr>
        <p:txBody>
          <a:bodyPr vert="horz" wrap="square" lIns="0" tIns="12065" rIns="0" bIns="0" rtlCol="0" anchor="t">
            <a:spAutoFit/>
          </a:bodyPr>
          <a:lstStyle/>
          <a:p>
            <a:pPr marL="12700">
              <a:spcBef>
                <a:spcPts val="95"/>
              </a:spcBef>
            </a:pPr>
            <a:r>
              <a:rPr spc="-60" dirty="0"/>
              <a:t>Bitcoin</a:t>
            </a:r>
            <a:r>
              <a:rPr spc="-185" dirty="0"/>
              <a:t> </a:t>
            </a:r>
            <a:r>
              <a:rPr spc="-80" dirty="0"/>
              <a:t>Transactions</a:t>
            </a:r>
          </a:p>
        </p:txBody>
      </p:sp>
      <p:sp>
        <p:nvSpPr>
          <p:cNvPr id="3" name="object 3"/>
          <p:cNvSpPr txBox="1"/>
          <p:nvPr/>
        </p:nvSpPr>
        <p:spPr>
          <a:xfrm>
            <a:off x="1598676" y="1351788"/>
            <a:ext cx="2359660" cy="862416"/>
          </a:xfrm>
          <a:prstGeom prst="rect">
            <a:avLst/>
          </a:prstGeom>
          <a:ln w="9144">
            <a:solidFill>
              <a:srgbClr val="000000"/>
            </a:solidFill>
          </a:ln>
        </p:spPr>
        <p:txBody>
          <a:bodyPr vert="horz" wrap="square" lIns="0" tIns="31115" rIns="0" bIns="0" rtlCol="0">
            <a:spAutoFit/>
          </a:bodyPr>
          <a:lstStyle/>
          <a:p>
            <a:pPr marL="91440" marR="113030">
              <a:spcBef>
                <a:spcPts val="245"/>
              </a:spcBef>
            </a:pPr>
            <a:r>
              <a:rPr spc="-10" dirty="0">
                <a:latin typeface="Calibri"/>
                <a:cs typeface="Calibri"/>
              </a:rPr>
              <a:t>Each </a:t>
            </a:r>
            <a:r>
              <a:rPr spc="-5" dirty="0">
                <a:latin typeface="Calibri"/>
                <a:cs typeface="Calibri"/>
              </a:rPr>
              <a:t>user possesses </a:t>
            </a:r>
            <a:r>
              <a:rPr dirty="0">
                <a:latin typeface="Calibri"/>
                <a:cs typeface="Calibri"/>
              </a:rPr>
              <a:t>a </a:t>
            </a:r>
            <a:r>
              <a:rPr spc="5" dirty="0">
                <a:latin typeface="Calibri"/>
                <a:cs typeface="Calibri"/>
              </a:rPr>
              <a:t> </a:t>
            </a:r>
            <a:r>
              <a:rPr spc="-10" dirty="0">
                <a:latin typeface="Calibri"/>
                <a:cs typeface="Calibri"/>
              </a:rPr>
              <a:t>wallet</a:t>
            </a:r>
            <a:r>
              <a:rPr dirty="0">
                <a:latin typeface="Calibri"/>
                <a:cs typeface="Calibri"/>
              </a:rPr>
              <a:t> </a:t>
            </a:r>
            <a:r>
              <a:rPr spc="-5" dirty="0">
                <a:latin typeface="Calibri"/>
                <a:cs typeface="Calibri"/>
              </a:rPr>
              <a:t>identified</a:t>
            </a:r>
            <a:r>
              <a:rPr spc="5" dirty="0">
                <a:latin typeface="Calibri"/>
                <a:cs typeface="Calibri"/>
              </a:rPr>
              <a:t> </a:t>
            </a:r>
            <a:r>
              <a:rPr spc="-5" dirty="0">
                <a:latin typeface="Calibri"/>
                <a:cs typeface="Calibri"/>
              </a:rPr>
              <a:t>by </a:t>
            </a:r>
            <a:r>
              <a:rPr dirty="0">
                <a:latin typeface="Calibri"/>
                <a:cs typeface="Calibri"/>
              </a:rPr>
              <a:t> </a:t>
            </a:r>
            <a:r>
              <a:rPr i="1" spc="-10" dirty="0">
                <a:latin typeface="Calibri"/>
                <a:cs typeface="Calibri"/>
              </a:rPr>
              <a:t>public/private</a:t>
            </a:r>
            <a:r>
              <a:rPr i="1" spc="20" dirty="0">
                <a:latin typeface="Calibri"/>
                <a:cs typeface="Calibri"/>
              </a:rPr>
              <a:t> </a:t>
            </a:r>
            <a:r>
              <a:rPr i="1" spc="-25" dirty="0">
                <a:latin typeface="Calibri"/>
                <a:cs typeface="Calibri"/>
              </a:rPr>
              <a:t>key </a:t>
            </a:r>
            <a:r>
              <a:rPr spc="-15" dirty="0">
                <a:latin typeface="Calibri"/>
                <a:cs typeface="Calibri"/>
              </a:rPr>
              <a:t>pairs</a:t>
            </a:r>
            <a:endParaRPr>
              <a:latin typeface="Calibri"/>
              <a:cs typeface="Calibri"/>
            </a:endParaRPr>
          </a:p>
        </p:txBody>
      </p:sp>
      <p:sp>
        <p:nvSpPr>
          <p:cNvPr id="4" name="object 4"/>
          <p:cNvSpPr/>
          <p:nvPr/>
        </p:nvSpPr>
        <p:spPr>
          <a:xfrm>
            <a:off x="4171188" y="1345692"/>
            <a:ext cx="1676400" cy="2002789"/>
          </a:xfrm>
          <a:custGeom>
            <a:avLst/>
            <a:gdLst/>
            <a:ahLst/>
            <a:cxnLst/>
            <a:rect l="l" t="t" r="r" b="b"/>
            <a:pathLst>
              <a:path w="1676400" h="2002789">
                <a:moveTo>
                  <a:pt x="0" y="2002536"/>
                </a:moveTo>
                <a:lnTo>
                  <a:pt x="1676400" y="2002536"/>
                </a:lnTo>
                <a:lnTo>
                  <a:pt x="1676400" y="0"/>
                </a:lnTo>
                <a:lnTo>
                  <a:pt x="0" y="0"/>
                </a:lnTo>
                <a:lnTo>
                  <a:pt x="0" y="2002536"/>
                </a:lnTo>
                <a:close/>
              </a:path>
            </a:pathLst>
          </a:custGeom>
          <a:ln w="15240">
            <a:solidFill>
              <a:srgbClr val="000000"/>
            </a:solidFill>
          </a:ln>
        </p:spPr>
        <p:txBody>
          <a:bodyPr wrap="square" lIns="0" tIns="0" rIns="0" bIns="0" rtlCol="0"/>
          <a:lstStyle/>
          <a:p>
            <a:endParaRPr/>
          </a:p>
        </p:txBody>
      </p:sp>
      <p:sp>
        <p:nvSpPr>
          <p:cNvPr id="5" name="object 5"/>
          <p:cNvSpPr txBox="1"/>
          <p:nvPr/>
        </p:nvSpPr>
        <p:spPr>
          <a:xfrm>
            <a:off x="4372101" y="1496391"/>
            <a:ext cx="1276350" cy="300355"/>
          </a:xfrm>
          <a:prstGeom prst="rect">
            <a:avLst/>
          </a:prstGeom>
        </p:spPr>
        <p:txBody>
          <a:bodyPr vert="horz" wrap="square" lIns="0" tIns="12700" rIns="0" bIns="0" rtlCol="0">
            <a:spAutoFit/>
          </a:bodyPr>
          <a:lstStyle/>
          <a:p>
            <a:pPr marL="12700">
              <a:spcBef>
                <a:spcPts val="100"/>
              </a:spcBef>
            </a:pPr>
            <a:r>
              <a:rPr spc="-20" dirty="0">
                <a:latin typeface="Calibri"/>
                <a:cs typeface="Calibri"/>
              </a:rPr>
              <a:t>Transaction</a:t>
            </a:r>
            <a:r>
              <a:rPr spc="-50" dirty="0">
                <a:latin typeface="Calibri"/>
                <a:cs typeface="Calibri"/>
              </a:rPr>
              <a:t> </a:t>
            </a:r>
            <a:r>
              <a:rPr dirty="0">
                <a:latin typeface="Calibri"/>
                <a:cs typeface="Calibri"/>
              </a:rPr>
              <a:t>A</a:t>
            </a:r>
            <a:endParaRPr>
              <a:latin typeface="Calibri"/>
              <a:cs typeface="Calibri"/>
            </a:endParaRPr>
          </a:p>
        </p:txBody>
      </p:sp>
      <p:sp>
        <p:nvSpPr>
          <p:cNvPr id="6" name="object 6"/>
          <p:cNvSpPr txBox="1"/>
          <p:nvPr/>
        </p:nvSpPr>
        <p:spPr>
          <a:xfrm>
            <a:off x="4323588" y="1991868"/>
            <a:ext cx="370840" cy="247015"/>
          </a:xfrm>
          <a:prstGeom prst="rect">
            <a:avLst/>
          </a:prstGeom>
          <a:ln w="15239">
            <a:solidFill>
              <a:srgbClr val="000000"/>
            </a:solidFill>
          </a:ln>
        </p:spPr>
        <p:txBody>
          <a:bodyPr vert="horz" wrap="square" lIns="0" tIns="0" rIns="0" bIns="0" rtlCol="0">
            <a:spAutoFit/>
          </a:bodyPr>
          <a:lstStyle/>
          <a:p>
            <a:pPr marL="99060">
              <a:lnSpc>
                <a:spcPts val="1935"/>
              </a:lnSpc>
            </a:pPr>
            <a:r>
              <a:rPr spc="-10" dirty="0">
                <a:latin typeface="Calibri"/>
                <a:cs typeface="Calibri"/>
              </a:rPr>
              <a:t>in</a:t>
            </a:r>
            <a:endParaRPr>
              <a:latin typeface="Calibri"/>
              <a:cs typeface="Calibri"/>
            </a:endParaRPr>
          </a:p>
        </p:txBody>
      </p:sp>
      <p:sp>
        <p:nvSpPr>
          <p:cNvPr id="7" name="object 7"/>
          <p:cNvSpPr txBox="1"/>
          <p:nvPr/>
        </p:nvSpPr>
        <p:spPr>
          <a:xfrm>
            <a:off x="4908804" y="1991868"/>
            <a:ext cx="802005" cy="309699"/>
          </a:xfrm>
          <a:prstGeom prst="rect">
            <a:avLst/>
          </a:prstGeom>
          <a:ln w="15240">
            <a:solidFill>
              <a:srgbClr val="000000"/>
            </a:solidFill>
          </a:ln>
        </p:spPr>
        <p:txBody>
          <a:bodyPr vert="horz" wrap="square" lIns="0" tIns="32384" rIns="0" bIns="0" rtlCol="0">
            <a:spAutoFit/>
          </a:bodyPr>
          <a:lstStyle/>
          <a:p>
            <a:pPr marL="158115">
              <a:spcBef>
                <a:spcPts val="254"/>
              </a:spcBef>
            </a:pPr>
            <a:r>
              <a:rPr spc="-5" dirty="0">
                <a:latin typeface="Calibri"/>
                <a:cs typeface="Calibri"/>
              </a:rPr>
              <a:t>out</a:t>
            </a:r>
            <a:r>
              <a:rPr spc="-30" dirty="0">
                <a:latin typeface="Calibri"/>
                <a:cs typeface="Calibri"/>
              </a:rPr>
              <a:t> </a:t>
            </a:r>
            <a:r>
              <a:rPr dirty="0">
                <a:latin typeface="Calibri"/>
                <a:cs typeface="Calibri"/>
              </a:rPr>
              <a:t>1</a:t>
            </a:r>
            <a:endParaRPr>
              <a:latin typeface="Calibri"/>
              <a:cs typeface="Calibri"/>
            </a:endParaRPr>
          </a:p>
        </p:txBody>
      </p:sp>
      <p:sp>
        <p:nvSpPr>
          <p:cNvPr id="8" name="object 8"/>
          <p:cNvSpPr txBox="1"/>
          <p:nvPr/>
        </p:nvSpPr>
        <p:spPr>
          <a:xfrm>
            <a:off x="4527804" y="2514601"/>
            <a:ext cx="1256030" cy="643125"/>
          </a:xfrm>
          <a:prstGeom prst="rect">
            <a:avLst/>
          </a:prstGeom>
          <a:ln w="15240">
            <a:solidFill>
              <a:srgbClr val="000000"/>
            </a:solidFill>
          </a:ln>
        </p:spPr>
        <p:txBody>
          <a:bodyPr vert="horz" wrap="square" lIns="0" tIns="88265" rIns="0" bIns="0" rtlCol="0">
            <a:spAutoFit/>
          </a:bodyPr>
          <a:lstStyle/>
          <a:p>
            <a:pPr algn="ctr">
              <a:spcBef>
                <a:spcPts val="695"/>
              </a:spcBef>
            </a:pPr>
            <a:r>
              <a:rPr spc="-5" dirty="0">
                <a:latin typeface="Calibri"/>
                <a:cs typeface="Calibri"/>
              </a:rPr>
              <a:t>out</a:t>
            </a:r>
            <a:r>
              <a:rPr spc="-30" dirty="0">
                <a:latin typeface="Calibri"/>
                <a:cs typeface="Calibri"/>
              </a:rPr>
              <a:t> </a:t>
            </a:r>
            <a:r>
              <a:rPr dirty="0">
                <a:latin typeface="Calibri"/>
                <a:cs typeface="Calibri"/>
              </a:rPr>
              <a:t>2</a:t>
            </a:r>
            <a:endParaRPr>
              <a:latin typeface="Calibri"/>
              <a:cs typeface="Calibri"/>
            </a:endParaRPr>
          </a:p>
          <a:p>
            <a:pPr algn="ctr">
              <a:lnSpc>
                <a:spcPct val="100000"/>
              </a:lnSpc>
            </a:pPr>
            <a:r>
              <a:rPr spc="60" dirty="0">
                <a:latin typeface="Calibri"/>
                <a:cs typeface="Calibri"/>
              </a:rPr>
              <a:t>฿1</a:t>
            </a:r>
            <a:r>
              <a:rPr spc="-15" dirty="0">
                <a:latin typeface="Calibri"/>
                <a:cs typeface="Calibri"/>
              </a:rPr>
              <a:t> </a:t>
            </a:r>
            <a:r>
              <a:rPr dirty="0">
                <a:latin typeface="Calibri"/>
                <a:cs typeface="Calibri"/>
              </a:rPr>
              <a:t>-&gt;</a:t>
            </a:r>
            <a:r>
              <a:rPr spc="-30" dirty="0">
                <a:latin typeface="Calibri"/>
                <a:cs typeface="Calibri"/>
              </a:rPr>
              <a:t> </a:t>
            </a:r>
            <a:r>
              <a:rPr spc="-5" dirty="0">
                <a:latin typeface="Calibri"/>
                <a:cs typeface="Calibri"/>
              </a:rPr>
              <a:t>Alice</a:t>
            </a:r>
            <a:endParaRPr>
              <a:latin typeface="Calibri"/>
              <a:cs typeface="Calibri"/>
            </a:endParaRPr>
          </a:p>
        </p:txBody>
      </p:sp>
      <p:sp>
        <p:nvSpPr>
          <p:cNvPr id="9" name="object 9"/>
          <p:cNvSpPr/>
          <p:nvPr/>
        </p:nvSpPr>
        <p:spPr>
          <a:xfrm>
            <a:off x="6182867" y="1345692"/>
            <a:ext cx="1676400" cy="3912235"/>
          </a:xfrm>
          <a:custGeom>
            <a:avLst/>
            <a:gdLst/>
            <a:ahLst/>
            <a:cxnLst/>
            <a:rect l="l" t="t" r="r" b="b"/>
            <a:pathLst>
              <a:path w="1676400" h="3912235">
                <a:moveTo>
                  <a:pt x="0" y="3912108"/>
                </a:moveTo>
                <a:lnTo>
                  <a:pt x="1676400" y="3912108"/>
                </a:lnTo>
                <a:lnTo>
                  <a:pt x="1676400" y="0"/>
                </a:lnTo>
                <a:lnTo>
                  <a:pt x="0" y="0"/>
                </a:lnTo>
                <a:lnTo>
                  <a:pt x="0" y="3912108"/>
                </a:lnTo>
                <a:close/>
              </a:path>
            </a:pathLst>
          </a:custGeom>
          <a:ln w="15240">
            <a:solidFill>
              <a:srgbClr val="000000"/>
            </a:solidFill>
          </a:ln>
        </p:spPr>
        <p:txBody>
          <a:bodyPr wrap="square" lIns="0" tIns="0" rIns="0" bIns="0" rtlCol="0"/>
          <a:lstStyle/>
          <a:p>
            <a:endParaRPr/>
          </a:p>
        </p:txBody>
      </p:sp>
      <p:sp>
        <p:nvSpPr>
          <p:cNvPr id="10" name="object 10"/>
          <p:cNvSpPr txBox="1"/>
          <p:nvPr/>
        </p:nvSpPr>
        <p:spPr>
          <a:xfrm>
            <a:off x="6387466" y="1490854"/>
            <a:ext cx="1265555" cy="574675"/>
          </a:xfrm>
          <a:prstGeom prst="rect">
            <a:avLst/>
          </a:prstGeom>
        </p:spPr>
        <p:txBody>
          <a:bodyPr vert="horz" wrap="square" lIns="0" tIns="12700" rIns="0" bIns="0" rtlCol="0">
            <a:spAutoFit/>
          </a:bodyPr>
          <a:lstStyle/>
          <a:p>
            <a:pPr marL="203200" marR="5080" indent="-190500">
              <a:spcBef>
                <a:spcPts val="100"/>
              </a:spcBef>
            </a:pPr>
            <a:r>
              <a:rPr spc="-110" dirty="0">
                <a:latin typeface="Calibri"/>
                <a:cs typeface="Calibri"/>
              </a:rPr>
              <a:t>T</a:t>
            </a:r>
            <a:r>
              <a:rPr spc="-40" dirty="0">
                <a:latin typeface="Calibri"/>
                <a:cs typeface="Calibri"/>
              </a:rPr>
              <a:t>r</a:t>
            </a:r>
            <a:r>
              <a:rPr dirty="0">
                <a:latin typeface="Calibri"/>
                <a:cs typeface="Calibri"/>
              </a:rPr>
              <a:t>an</a:t>
            </a:r>
            <a:r>
              <a:rPr spc="5" dirty="0">
                <a:latin typeface="Calibri"/>
                <a:cs typeface="Calibri"/>
              </a:rPr>
              <a:t>s</a:t>
            </a:r>
            <a:r>
              <a:rPr dirty="0">
                <a:latin typeface="Calibri"/>
                <a:cs typeface="Calibri"/>
              </a:rPr>
              <a:t>ac</a:t>
            </a:r>
            <a:r>
              <a:rPr spc="-10" dirty="0">
                <a:latin typeface="Calibri"/>
                <a:cs typeface="Calibri"/>
              </a:rPr>
              <a:t>t</a:t>
            </a:r>
            <a:r>
              <a:rPr spc="-5" dirty="0">
                <a:latin typeface="Calibri"/>
                <a:cs typeface="Calibri"/>
              </a:rPr>
              <a:t>io</a:t>
            </a:r>
            <a:r>
              <a:rPr dirty="0">
                <a:latin typeface="Calibri"/>
                <a:cs typeface="Calibri"/>
              </a:rPr>
              <a:t>n</a:t>
            </a:r>
            <a:r>
              <a:rPr spc="-5" dirty="0">
                <a:latin typeface="Calibri"/>
                <a:cs typeface="Calibri"/>
              </a:rPr>
              <a:t> </a:t>
            </a:r>
            <a:r>
              <a:rPr dirty="0">
                <a:latin typeface="Calibri"/>
                <a:cs typeface="Calibri"/>
              </a:rPr>
              <a:t>C  </a:t>
            </a:r>
            <a:r>
              <a:rPr spc="-10" dirty="0">
                <a:latin typeface="Calibri"/>
                <a:cs typeface="Calibri"/>
              </a:rPr>
              <a:t>(by </a:t>
            </a:r>
            <a:r>
              <a:rPr spc="-5" dirty="0">
                <a:latin typeface="Calibri"/>
                <a:cs typeface="Calibri"/>
              </a:rPr>
              <a:t>Alice)</a:t>
            </a:r>
            <a:endParaRPr>
              <a:latin typeface="Calibri"/>
              <a:cs typeface="Calibri"/>
            </a:endParaRPr>
          </a:p>
        </p:txBody>
      </p:sp>
      <p:sp>
        <p:nvSpPr>
          <p:cNvPr id="11" name="object 11"/>
          <p:cNvSpPr txBox="1"/>
          <p:nvPr/>
        </p:nvSpPr>
        <p:spPr>
          <a:xfrm>
            <a:off x="6370321" y="2767583"/>
            <a:ext cx="558165" cy="256480"/>
          </a:xfrm>
          <a:prstGeom prst="rect">
            <a:avLst/>
          </a:prstGeom>
          <a:ln w="15240">
            <a:solidFill>
              <a:srgbClr val="000000"/>
            </a:solidFill>
          </a:ln>
        </p:spPr>
        <p:txBody>
          <a:bodyPr vert="horz" wrap="square" lIns="0" tIns="0" rIns="0" bIns="0" rtlCol="0">
            <a:spAutoFit/>
          </a:bodyPr>
          <a:lstStyle/>
          <a:p>
            <a:pPr marL="107950">
              <a:lnSpc>
                <a:spcPts val="2030"/>
              </a:lnSpc>
            </a:pPr>
            <a:r>
              <a:rPr spc="-5" dirty="0">
                <a:latin typeface="Calibri"/>
                <a:cs typeface="Calibri"/>
              </a:rPr>
              <a:t>in</a:t>
            </a:r>
            <a:r>
              <a:rPr spc="-30" dirty="0">
                <a:latin typeface="Calibri"/>
                <a:cs typeface="Calibri"/>
              </a:rPr>
              <a:t> </a:t>
            </a:r>
            <a:r>
              <a:rPr dirty="0">
                <a:latin typeface="Calibri"/>
                <a:cs typeface="Calibri"/>
              </a:rPr>
              <a:t>1</a:t>
            </a:r>
            <a:endParaRPr>
              <a:latin typeface="Calibri"/>
              <a:cs typeface="Calibri"/>
            </a:endParaRPr>
          </a:p>
        </p:txBody>
      </p:sp>
      <p:grpSp>
        <p:nvGrpSpPr>
          <p:cNvPr id="12" name="object 12"/>
          <p:cNvGrpSpPr/>
          <p:nvPr/>
        </p:nvGrpSpPr>
        <p:grpSpPr>
          <a:xfrm>
            <a:off x="4163568" y="2862453"/>
            <a:ext cx="2207895" cy="2403475"/>
            <a:chOff x="2639567" y="2862452"/>
            <a:chExt cx="2207895" cy="2403475"/>
          </a:xfrm>
        </p:grpSpPr>
        <p:sp>
          <p:nvSpPr>
            <p:cNvPr id="13" name="object 13"/>
            <p:cNvSpPr/>
            <p:nvPr/>
          </p:nvSpPr>
          <p:spPr>
            <a:xfrm>
              <a:off x="4259452" y="2862452"/>
              <a:ext cx="588010" cy="76200"/>
            </a:xfrm>
            <a:custGeom>
              <a:avLst/>
              <a:gdLst/>
              <a:ahLst/>
              <a:cxnLst/>
              <a:rect l="l" t="t" r="r" b="b"/>
              <a:pathLst>
                <a:path w="588010" h="76200">
                  <a:moveTo>
                    <a:pt x="512445" y="0"/>
                  </a:moveTo>
                  <a:lnTo>
                    <a:pt x="511863" y="31641"/>
                  </a:lnTo>
                  <a:lnTo>
                    <a:pt x="524637" y="31876"/>
                  </a:lnTo>
                  <a:lnTo>
                    <a:pt x="524383" y="44576"/>
                  </a:lnTo>
                  <a:lnTo>
                    <a:pt x="511626" y="44576"/>
                  </a:lnTo>
                  <a:lnTo>
                    <a:pt x="511048" y="76073"/>
                  </a:lnTo>
                  <a:lnTo>
                    <a:pt x="577320" y="44576"/>
                  </a:lnTo>
                  <a:lnTo>
                    <a:pt x="524383" y="44576"/>
                  </a:lnTo>
                  <a:lnTo>
                    <a:pt x="511630" y="44342"/>
                  </a:lnTo>
                  <a:lnTo>
                    <a:pt x="577814" y="44342"/>
                  </a:lnTo>
                  <a:lnTo>
                    <a:pt x="588010" y="39497"/>
                  </a:lnTo>
                  <a:lnTo>
                    <a:pt x="512445" y="0"/>
                  </a:lnTo>
                  <a:close/>
                </a:path>
                <a:path w="588010" h="76200">
                  <a:moveTo>
                    <a:pt x="511863" y="31641"/>
                  </a:moveTo>
                  <a:lnTo>
                    <a:pt x="511630" y="44342"/>
                  </a:lnTo>
                  <a:lnTo>
                    <a:pt x="524383" y="44576"/>
                  </a:lnTo>
                  <a:lnTo>
                    <a:pt x="524637" y="31876"/>
                  </a:lnTo>
                  <a:lnTo>
                    <a:pt x="511863" y="31641"/>
                  </a:lnTo>
                  <a:close/>
                </a:path>
                <a:path w="588010" h="76200">
                  <a:moveTo>
                    <a:pt x="254" y="22225"/>
                  </a:moveTo>
                  <a:lnTo>
                    <a:pt x="0" y="34925"/>
                  </a:lnTo>
                  <a:lnTo>
                    <a:pt x="511630" y="44342"/>
                  </a:lnTo>
                  <a:lnTo>
                    <a:pt x="511863" y="31641"/>
                  </a:lnTo>
                  <a:lnTo>
                    <a:pt x="254" y="22225"/>
                  </a:lnTo>
                  <a:close/>
                </a:path>
              </a:pathLst>
            </a:custGeom>
            <a:solidFill>
              <a:srgbClr val="000000"/>
            </a:solidFill>
          </p:spPr>
          <p:txBody>
            <a:bodyPr wrap="square" lIns="0" tIns="0" rIns="0" bIns="0" rtlCol="0"/>
            <a:lstStyle/>
            <a:p>
              <a:endParaRPr/>
            </a:p>
          </p:txBody>
        </p:sp>
        <p:sp>
          <p:nvSpPr>
            <p:cNvPr id="14" name="object 14"/>
            <p:cNvSpPr/>
            <p:nvPr/>
          </p:nvSpPr>
          <p:spPr>
            <a:xfrm>
              <a:off x="2647187" y="3421379"/>
              <a:ext cx="1676400" cy="1836420"/>
            </a:xfrm>
            <a:custGeom>
              <a:avLst/>
              <a:gdLst/>
              <a:ahLst/>
              <a:cxnLst/>
              <a:rect l="l" t="t" r="r" b="b"/>
              <a:pathLst>
                <a:path w="1676400" h="1836420">
                  <a:moveTo>
                    <a:pt x="0" y="1836420"/>
                  </a:moveTo>
                  <a:lnTo>
                    <a:pt x="1676400" y="1836420"/>
                  </a:lnTo>
                  <a:lnTo>
                    <a:pt x="1676400" y="0"/>
                  </a:lnTo>
                  <a:lnTo>
                    <a:pt x="0" y="0"/>
                  </a:lnTo>
                  <a:lnTo>
                    <a:pt x="0" y="1836420"/>
                  </a:lnTo>
                  <a:close/>
                </a:path>
              </a:pathLst>
            </a:custGeom>
            <a:ln w="15240">
              <a:solidFill>
                <a:srgbClr val="000000"/>
              </a:solidFill>
            </a:ln>
          </p:spPr>
          <p:txBody>
            <a:bodyPr wrap="square" lIns="0" tIns="0" rIns="0" bIns="0" rtlCol="0"/>
            <a:lstStyle/>
            <a:p>
              <a:endParaRPr/>
            </a:p>
          </p:txBody>
        </p:sp>
      </p:grpSp>
      <p:sp>
        <p:nvSpPr>
          <p:cNvPr id="15" name="object 15"/>
          <p:cNvSpPr txBox="1"/>
          <p:nvPr/>
        </p:nvSpPr>
        <p:spPr>
          <a:xfrm>
            <a:off x="4375151" y="3488894"/>
            <a:ext cx="1268095" cy="300355"/>
          </a:xfrm>
          <a:prstGeom prst="rect">
            <a:avLst/>
          </a:prstGeom>
        </p:spPr>
        <p:txBody>
          <a:bodyPr vert="horz" wrap="square" lIns="0" tIns="12700" rIns="0" bIns="0" rtlCol="0">
            <a:spAutoFit/>
          </a:bodyPr>
          <a:lstStyle/>
          <a:p>
            <a:pPr marL="12700">
              <a:spcBef>
                <a:spcPts val="100"/>
              </a:spcBef>
            </a:pPr>
            <a:r>
              <a:rPr spc="-20" dirty="0">
                <a:latin typeface="Calibri"/>
                <a:cs typeface="Calibri"/>
              </a:rPr>
              <a:t>Transaction</a:t>
            </a:r>
            <a:r>
              <a:rPr spc="-50" dirty="0">
                <a:latin typeface="Calibri"/>
                <a:cs typeface="Calibri"/>
              </a:rPr>
              <a:t> </a:t>
            </a:r>
            <a:r>
              <a:rPr dirty="0">
                <a:latin typeface="Calibri"/>
                <a:cs typeface="Calibri"/>
              </a:rPr>
              <a:t>B</a:t>
            </a:r>
            <a:endParaRPr>
              <a:latin typeface="Calibri"/>
              <a:cs typeface="Calibri"/>
            </a:endParaRPr>
          </a:p>
        </p:txBody>
      </p:sp>
      <p:sp>
        <p:nvSpPr>
          <p:cNvPr id="16" name="object 16"/>
          <p:cNvSpPr/>
          <p:nvPr/>
        </p:nvSpPr>
        <p:spPr>
          <a:xfrm>
            <a:off x="4323588" y="3915156"/>
            <a:ext cx="585470" cy="231775"/>
          </a:xfrm>
          <a:custGeom>
            <a:avLst/>
            <a:gdLst/>
            <a:ahLst/>
            <a:cxnLst/>
            <a:rect l="l" t="t" r="r" b="b"/>
            <a:pathLst>
              <a:path w="585470" h="231775">
                <a:moveTo>
                  <a:pt x="0" y="231648"/>
                </a:moveTo>
                <a:lnTo>
                  <a:pt x="585215" y="231648"/>
                </a:lnTo>
                <a:lnTo>
                  <a:pt x="585215" y="0"/>
                </a:lnTo>
                <a:lnTo>
                  <a:pt x="0" y="0"/>
                </a:lnTo>
                <a:lnTo>
                  <a:pt x="0" y="231648"/>
                </a:lnTo>
                <a:close/>
              </a:path>
            </a:pathLst>
          </a:custGeom>
          <a:ln w="15240">
            <a:solidFill>
              <a:srgbClr val="000000"/>
            </a:solidFill>
          </a:ln>
        </p:spPr>
        <p:txBody>
          <a:bodyPr wrap="square" lIns="0" tIns="0" rIns="0" bIns="0" rtlCol="0"/>
          <a:lstStyle/>
          <a:p>
            <a:endParaRPr/>
          </a:p>
        </p:txBody>
      </p:sp>
      <p:sp>
        <p:nvSpPr>
          <p:cNvPr id="17" name="object 17"/>
          <p:cNvSpPr txBox="1"/>
          <p:nvPr/>
        </p:nvSpPr>
        <p:spPr>
          <a:xfrm>
            <a:off x="4433061" y="3866133"/>
            <a:ext cx="367030" cy="299720"/>
          </a:xfrm>
          <a:prstGeom prst="rect">
            <a:avLst/>
          </a:prstGeom>
        </p:spPr>
        <p:txBody>
          <a:bodyPr vert="horz" wrap="square" lIns="0" tIns="12700" rIns="0" bIns="0" rtlCol="0">
            <a:spAutoFit/>
          </a:bodyPr>
          <a:lstStyle/>
          <a:p>
            <a:pPr marL="12700">
              <a:spcBef>
                <a:spcPts val="100"/>
              </a:spcBef>
            </a:pPr>
            <a:r>
              <a:rPr spc="-5" dirty="0">
                <a:latin typeface="Calibri"/>
                <a:cs typeface="Calibri"/>
              </a:rPr>
              <a:t>in</a:t>
            </a:r>
            <a:r>
              <a:rPr spc="-70" dirty="0">
                <a:latin typeface="Calibri"/>
                <a:cs typeface="Calibri"/>
              </a:rPr>
              <a:t> </a:t>
            </a:r>
            <a:r>
              <a:rPr dirty="0">
                <a:latin typeface="Calibri"/>
                <a:cs typeface="Calibri"/>
              </a:rPr>
              <a:t>1</a:t>
            </a:r>
            <a:endParaRPr>
              <a:latin typeface="Calibri"/>
              <a:cs typeface="Calibri"/>
            </a:endParaRPr>
          </a:p>
        </p:txBody>
      </p:sp>
      <p:sp>
        <p:nvSpPr>
          <p:cNvPr id="18" name="object 18"/>
          <p:cNvSpPr/>
          <p:nvPr/>
        </p:nvSpPr>
        <p:spPr>
          <a:xfrm>
            <a:off x="4527804" y="4430267"/>
            <a:ext cx="1256030" cy="754380"/>
          </a:xfrm>
          <a:custGeom>
            <a:avLst/>
            <a:gdLst/>
            <a:ahLst/>
            <a:cxnLst/>
            <a:rect l="l" t="t" r="r" b="b"/>
            <a:pathLst>
              <a:path w="1256029" h="754379">
                <a:moveTo>
                  <a:pt x="0" y="754379"/>
                </a:moveTo>
                <a:lnTo>
                  <a:pt x="1255775" y="754379"/>
                </a:lnTo>
                <a:lnTo>
                  <a:pt x="1255775" y="0"/>
                </a:lnTo>
                <a:lnTo>
                  <a:pt x="0" y="0"/>
                </a:lnTo>
                <a:lnTo>
                  <a:pt x="0" y="754379"/>
                </a:lnTo>
                <a:close/>
              </a:path>
            </a:pathLst>
          </a:custGeom>
          <a:ln w="15240">
            <a:solidFill>
              <a:srgbClr val="000000"/>
            </a:solidFill>
          </a:ln>
        </p:spPr>
        <p:txBody>
          <a:bodyPr wrap="square" lIns="0" tIns="0" rIns="0" bIns="0" rtlCol="0"/>
          <a:lstStyle/>
          <a:p>
            <a:endParaRPr/>
          </a:p>
        </p:txBody>
      </p:sp>
      <p:sp>
        <p:nvSpPr>
          <p:cNvPr id="19" name="object 19"/>
          <p:cNvSpPr txBox="1"/>
          <p:nvPr/>
        </p:nvSpPr>
        <p:spPr>
          <a:xfrm>
            <a:off x="4650104" y="4506214"/>
            <a:ext cx="1009650" cy="574040"/>
          </a:xfrm>
          <a:prstGeom prst="rect">
            <a:avLst/>
          </a:prstGeom>
        </p:spPr>
        <p:txBody>
          <a:bodyPr vert="horz" wrap="square" lIns="0" tIns="12700" rIns="0" bIns="0" rtlCol="0">
            <a:spAutoFit/>
          </a:bodyPr>
          <a:lstStyle/>
          <a:p>
            <a:pPr marL="1905" algn="ctr">
              <a:spcBef>
                <a:spcPts val="100"/>
              </a:spcBef>
            </a:pPr>
            <a:r>
              <a:rPr spc="-5" dirty="0">
                <a:latin typeface="Calibri"/>
                <a:cs typeface="Calibri"/>
              </a:rPr>
              <a:t>out</a:t>
            </a:r>
            <a:r>
              <a:rPr spc="-30" dirty="0">
                <a:latin typeface="Calibri"/>
                <a:cs typeface="Calibri"/>
              </a:rPr>
              <a:t> </a:t>
            </a:r>
            <a:r>
              <a:rPr dirty="0">
                <a:latin typeface="Calibri"/>
                <a:cs typeface="Calibri"/>
              </a:rPr>
              <a:t>1</a:t>
            </a:r>
            <a:endParaRPr>
              <a:latin typeface="Calibri"/>
              <a:cs typeface="Calibri"/>
            </a:endParaRPr>
          </a:p>
          <a:p>
            <a:pPr algn="ctr">
              <a:lnSpc>
                <a:spcPct val="100000"/>
              </a:lnSpc>
            </a:pPr>
            <a:r>
              <a:rPr spc="60" dirty="0">
                <a:latin typeface="Calibri"/>
                <a:cs typeface="Calibri"/>
              </a:rPr>
              <a:t>฿2</a:t>
            </a:r>
            <a:r>
              <a:rPr spc="-25" dirty="0">
                <a:latin typeface="Calibri"/>
                <a:cs typeface="Calibri"/>
              </a:rPr>
              <a:t> </a:t>
            </a:r>
            <a:r>
              <a:rPr dirty="0">
                <a:latin typeface="Calibri"/>
                <a:cs typeface="Calibri"/>
              </a:rPr>
              <a:t>-&gt;</a:t>
            </a:r>
            <a:r>
              <a:rPr spc="-40" dirty="0">
                <a:latin typeface="Calibri"/>
                <a:cs typeface="Calibri"/>
              </a:rPr>
              <a:t> </a:t>
            </a:r>
            <a:r>
              <a:rPr spc="-5" dirty="0">
                <a:latin typeface="Calibri"/>
                <a:cs typeface="Calibri"/>
              </a:rPr>
              <a:t>Alice</a:t>
            </a:r>
            <a:endParaRPr>
              <a:latin typeface="Calibri"/>
              <a:cs typeface="Calibri"/>
            </a:endParaRPr>
          </a:p>
        </p:txBody>
      </p:sp>
      <p:sp>
        <p:nvSpPr>
          <p:cNvPr id="20" name="object 20"/>
          <p:cNvSpPr/>
          <p:nvPr/>
        </p:nvSpPr>
        <p:spPr>
          <a:xfrm>
            <a:off x="6204204" y="4684777"/>
            <a:ext cx="536575" cy="253365"/>
          </a:xfrm>
          <a:custGeom>
            <a:avLst/>
            <a:gdLst/>
            <a:ahLst/>
            <a:cxnLst/>
            <a:rect l="l" t="t" r="r" b="b"/>
            <a:pathLst>
              <a:path w="536575" h="253364">
                <a:moveTo>
                  <a:pt x="0" y="252984"/>
                </a:moveTo>
                <a:lnTo>
                  <a:pt x="536448" y="252984"/>
                </a:lnTo>
                <a:lnTo>
                  <a:pt x="536448" y="0"/>
                </a:lnTo>
                <a:lnTo>
                  <a:pt x="0" y="0"/>
                </a:lnTo>
                <a:lnTo>
                  <a:pt x="0" y="252984"/>
                </a:lnTo>
                <a:close/>
              </a:path>
            </a:pathLst>
          </a:custGeom>
          <a:ln w="15240">
            <a:solidFill>
              <a:srgbClr val="000000"/>
            </a:solidFill>
          </a:ln>
        </p:spPr>
        <p:txBody>
          <a:bodyPr wrap="square" lIns="0" tIns="0" rIns="0" bIns="0" rtlCol="0"/>
          <a:lstStyle/>
          <a:p>
            <a:endParaRPr/>
          </a:p>
        </p:txBody>
      </p:sp>
      <p:sp>
        <p:nvSpPr>
          <p:cNvPr id="21" name="object 21"/>
          <p:cNvSpPr txBox="1"/>
          <p:nvPr/>
        </p:nvSpPr>
        <p:spPr>
          <a:xfrm>
            <a:off x="6191504" y="4646118"/>
            <a:ext cx="561975" cy="300355"/>
          </a:xfrm>
          <a:prstGeom prst="rect">
            <a:avLst/>
          </a:prstGeom>
        </p:spPr>
        <p:txBody>
          <a:bodyPr vert="horz" wrap="square" lIns="0" tIns="12700" rIns="0" bIns="0" rtlCol="0">
            <a:spAutoFit/>
          </a:bodyPr>
          <a:lstStyle/>
          <a:p>
            <a:pPr marL="12700">
              <a:spcBef>
                <a:spcPts val="100"/>
              </a:spcBef>
            </a:pPr>
            <a:r>
              <a:rPr u="heavy" dirty="0">
                <a:uFill>
                  <a:solidFill>
                    <a:srgbClr val="000000"/>
                  </a:solidFill>
                </a:uFill>
                <a:latin typeface="Calibri"/>
                <a:cs typeface="Calibri"/>
              </a:rPr>
              <a:t> </a:t>
            </a:r>
            <a:r>
              <a:rPr u="heavy" spc="-45" dirty="0">
                <a:uFill>
                  <a:solidFill>
                    <a:srgbClr val="000000"/>
                  </a:solidFill>
                </a:uFill>
                <a:latin typeface="Calibri"/>
                <a:cs typeface="Calibri"/>
              </a:rPr>
              <a:t> </a:t>
            </a:r>
            <a:r>
              <a:rPr u="heavy" spc="-5" dirty="0">
                <a:uFill>
                  <a:solidFill>
                    <a:srgbClr val="000000"/>
                  </a:solidFill>
                </a:uFill>
                <a:latin typeface="Calibri"/>
                <a:cs typeface="Calibri"/>
              </a:rPr>
              <a:t>in</a:t>
            </a:r>
            <a:r>
              <a:rPr u="heavy" spc="-30" dirty="0">
                <a:uFill>
                  <a:solidFill>
                    <a:srgbClr val="000000"/>
                  </a:solidFill>
                </a:uFill>
                <a:latin typeface="Calibri"/>
                <a:cs typeface="Calibri"/>
              </a:rPr>
              <a:t> </a:t>
            </a:r>
            <a:r>
              <a:rPr u="heavy" dirty="0">
                <a:uFill>
                  <a:solidFill>
                    <a:srgbClr val="000000"/>
                  </a:solidFill>
                </a:uFill>
                <a:latin typeface="Calibri"/>
                <a:cs typeface="Calibri"/>
              </a:rPr>
              <a:t>2</a:t>
            </a:r>
            <a:r>
              <a:rPr u="heavy" spc="-55" dirty="0">
                <a:uFill>
                  <a:solidFill>
                    <a:srgbClr val="000000"/>
                  </a:solidFill>
                </a:uFill>
                <a:latin typeface="Calibri"/>
                <a:cs typeface="Calibri"/>
              </a:rPr>
              <a:t> </a:t>
            </a:r>
            <a:endParaRPr>
              <a:latin typeface="Calibri"/>
              <a:cs typeface="Calibri"/>
            </a:endParaRPr>
          </a:p>
        </p:txBody>
      </p:sp>
      <p:grpSp>
        <p:nvGrpSpPr>
          <p:cNvPr id="22" name="object 22"/>
          <p:cNvGrpSpPr/>
          <p:nvPr/>
        </p:nvGrpSpPr>
        <p:grpSpPr>
          <a:xfrm>
            <a:off x="5783580" y="3087624"/>
            <a:ext cx="2036445" cy="1761489"/>
            <a:chOff x="4259579" y="3087623"/>
            <a:chExt cx="2036445" cy="1761489"/>
          </a:xfrm>
        </p:grpSpPr>
        <p:sp>
          <p:nvSpPr>
            <p:cNvPr id="23" name="object 23"/>
            <p:cNvSpPr/>
            <p:nvPr/>
          </p:nvSpPr>
          <p:spPr>
            <a:xfrm>
              <a:off x="4259579" y="4772786"/>
              <a:ext cx="421005" cy="76200"/>
            </a:xfrm>
            <a:custGeom>
              <a:avLst/>
              <a:gdLst/>
              <a:ahLst/>
              <a:cxnLst/>
              <a:rect l="l" t="t" r="r" b="b"/>
              <a:pathLst>
                <a:path w="421004" h="76200">
                  <a:moveTo>
                    <a:pt x="345059" y="0"/>
                  </a:moveTo>
                  <a:lnTo>
                    <a:pt x="344795" y="31655"/>
                  </a:lnTo>
                  <a:lnTo>
                    <a:pt x="357505" y="31750"/>
                  </a:lnTo>
                  <a:lnTo>
                    <a:pt x="357378" y="44450"/>
                  </a:lnTo>
                  <a:lnTo>
                    <a:pt x="344688" y="44450"/>
                  </a:lnTo>
                  <a:lnTo>
                    <a:pt x="344424" y="76200"/>
                  </a:lnTo>
                  <a:lnTo>
                    <a:pt x="408996" y="44450"/>
                  </a:lnTo>
                  <a:lnTo>
                    <a:pt x="357378" y="44450"/>
                  </a:lnTo>
                  <a:lnTo>
                    <a:pt x="409189" y="44355"/>
                  </a:lnTo>
                  <a:lnTo>
                    <a:pt x="420878" y="38607"/>
                  </a:lnTo>
                  <a:lnTo>
                    <a:pt x="345059" y="0"/>
                  </a:lnTo>
                  <a:close/>
                </a:path>
                <a:path w="421004" h="76200">
                  <a:moveTo>
                    <a:pt x="344795" y="31655"/>
                  </a:moveTo>
                  <a:lnTo>
                    <a:pt x="344689" y="44355"/>
                  </a:lnTo>
                  <a:lnTo>
                    <a:pt x="357378" y="44450"/>
                  </a:lnTo>
                  <a:lnTo>
                    <a:pt x="357505" y="31750"/>
                  </a:lnTo>
                  <a:lnTo>
                    <a:pt x="344795" y="31655"/>
                  </a:lnTo>
                  <a:close/>
                </a:path>
                <a:path w="421004" h="76200">
                  <a:moveTo>
                    <a:pt x="0" y="29082"/>
                  </a:moveTo>
                  <a:lnTo>
                    <a:pt x="0" y="41782"/>
                  </a:lnTo>
                  <a:lnTo>
                    <a:pt x="344689" y="44355"/>
                  </a:lnTo>
                  <a:lnTo>
                    <a:pt x="344795" y="31655"/>
                  </a:lnTo>
                  <a:lnTo>
                    <a:pt x="0" y="29082"/>
                  </a:lnTo>
                  <a:close/>
                </a:path>
              </a:pathLst>
            </a:custGeom>
            <a:solidFill>
              <a:srgbClr val="000000"/>
            </a:solidFill>
          </p:spPr>
          <p:txBody>
            <a:bodyPr wrap="square" lIns="0" tIns="0" rIns="0" bIns="0" rtlCol="0"/>
            <a:lstStyle/>
            <a:p>
              <a:endParaRPr/>
            </a:p>
          </p:txBody>
        </p:sp>
        <p:sp>
          <p:nvSpPr>
            <p:cNvPr id="24" name="object 24"/>
            <p:cNvSpPr/>
            <p:nvPr/>
          </p:nvSpPr>
          <p:spPr>
            <a:xfrm>
              <a:off x="4846319" y="3095243"/>
              <a:ext cx="1442085" cy="754380"/>
            </a:xfrm>
            <a:custGeom>
              <a:avLst/>
              <a:gdLst/>
              <a:ahLst/>
              <a:cxnLst/>
              <a:rect l="l" t="t" r="r" b="b"/>
              <a:pathLst>
                <a:path w="1442085" h="754379">
                  <a:moveTo>
                    <a:pt x="0" y="754379"/>
                  </a:moveTo>
                  <a:lnTo>
                    <a:pt x="1441703" y="754379"/>
                  </a:lnTo>
                  <a:lnTo>
                    <a:pt x="1441703" y="0"/>
                  </a:lnTo>
                  <a:lnTo>
                    <a:pt x="0" y="0"/>
                  </a:lnTo>
                  <a:lnTo>
                    <a:pt x="0" y="754379"/>
                  </a:lnTo>
                  <a:close/>
                </a:path>
              </a:pathLst>
            </a:custGeom>
            <a:ln w="15240">
              <a:solidFill>
                <a:srgbClr val="000000"/>
              </a:solidFill>
            </a:ln>
          </p:spPr>
          <p:txBody>
            <a:bodyPr wrap="square" lIns="0" tIns="0" rIns="0" bIns="0" rtlCol="0"/>
            <a:lstStyle/>
            <a:p>
              <a:endParaRPr/>
            </a:p>
          </p:txBody>
        </p:sp>
      </p:grpSp>
      <p:sp>
        <p:nvSpPr>
          <p:cNvPr id="25" name="object 25"/>
          <p:cNvSpPr txBox="1"/>
          <p:nvPr/>
        </p:nvSpPr>
        <p:spPr>
          <a:xfrm>
            <a:off x="6377941" y="3170682"/>
            <a:ext cx="1426845" cy="574040"/>
          </a:xfrm>
          <a:prstGeom prst="rect">
            <a:avLst/>
          </a:prstGeom>
        </p:spPr>
        <p:txBody>
          <a:bodyPr vert="horz" wrap="square" lIns="0" tIns="12700" rIns="0" bIns="0" rtlCol="0">
            <a:spAutoFit/>
          </a:bodyPr>
          <a:lstStyle/>
          <a:p>
            <a:pPr marL="1270" algn="ctr">
              <a:spcBef>
                <a:spcPts val="100"/>
              </a:spcBef>
            </a:pPr>
            <a:r>
              <a:rPr spc="-5" dirty="0">
                <a:latin typeface="Calibri"/>
                <a:cs typeface="Calibri"/>
              </a:rPr>
              <a:t>out</a:t>
            </a:r>
            <a:r>
              <a:rPr spc="-25" dirty="0">
                <a:latin typeface="Calibri"/>
                <a:cs typeface="Calibri"/>
              </a:rPr>
              <a:t> </a:t>
            </a:r>
            <a:r>
              <a:rPr dirty="0">
                <a:latin typeface="Calibri"/>
                <a:cs typeface="Calibri"/>
              </a:rPr>
              <a:t>1</a:t>
            </a:r>
            <a:endParaRPr>
              <a:latin typeface="Calibri"/>
              <a:cs typeface="Calibri"/>
            </a:endParaRPr>
          </a:p>
          <a:p>
            <a:pPr marL="635" algn="ctr"/>
            <a:r>
              <a:rPr spc="60" dirty="0">
                <a:latin typeface="Calibri"/>
                <a:cs typeface="Calibri"/>
              </a:rPr>
              <a:t>฿2</a:t>
            </a:r>
            <a:r>
              <a:rPr spc="-15" dirty="0">
                <a:latin typeface="Calibri"/>
                <a:cs typeface="Calibri"/>
              </a:rPr>
              <a:t> </a:t>
            </a:r>
            <a:r>
              <a:rPr dirty="0">
                <a:latin typeface="Calibri"/>
                <a:cs typeface="Calibri"/>
              </a:rPr>
              <a:t>-&gt;</a:t>
            </a:r>
            <a:r>
              <a:rPr spc="-30" dirty="0">
                <a:latin typeface="Calibri"/>
                <a:cs typeface="Calibri"/>
              </a:rPr>
              <a:t> </a:t>
            </a:r>
            <a:r>
              <a:rPr spc="-5" dirty="0">
                <a:latin typeface="Calibri"/>
                <a:cs typeface="Calibri"/>
              </a:rPr>
              <a:t>Bob</a:t>
            </a:r>
            <a:endParaRPr>
              <a:latin typeface="Calibri"/>
              <a:cs typeface="Calibri"/>
            </a:endParaRPr>
          </a:p>
        </p:txBody>
      </p:sp>
      <p:sp>
        <p:nvSpPr>
          <p:cNvPr id="26" name="object 26"/>
          <p:cNvSpPr/>
          <p:nvPr/>
        </p:nvSpPr>
        <p:spPr>
          <a:xfrm>
            <a:off x="6761988" y="4643628"/>
            <a:ext cx="1050290" cy="556260"/>
          </a:xfrm>
          <a:custGeom>
            <a:avLst/>
            <a:gdLst/>
            <a:ahLst/>
            <a:cxnLst/>
            <a:rect l="l" t="t" r="r" b="b"/>
            <a:pathLst>
              <a:path w="1050289" h="556260">
                <a:moveTo>
                  <a:pt x="0" y="556260"/>
                </a:moveTo>
                <a:lnTo>
                  <a:pt x="1050036" y="556260"/>
                </a:lnTo>
                <a:lnTo>
                  <a:pt x="1050036" y="0"/>
                </a:lnTo>
                <a:lnTo>
                  <a:pt x="0" y="0"/>
                </a:lnTo>
                <a:lnTo>
                  <a:pt x="0" y="556260"/>
                </a:lnTo>
                <a:close/>
              </a:path>
            </a:pathLst>
          </a:custGeom>
          <a:ln w="15240">
            <a:solidFill>
              <a:srgbClr val="000000"/>
            </a:solidFill>
          </a:ln>
        </p:spPr>
        <p:txBody>
          <a:bodyPr wrap="square" lIns="0" tIns="0" rIns="0" bIns="0" rtlCol="0"/>
          <a:lstStyle/>
          <a:p>
            <a:endParaRPr/>
          </a:p>
        </p:txBody>
      </p:sp>
      <p:sp>
        <p:nvSpPr>
          <p:cNvPr id="27" name="object 27"/>
          <p:cNvSpPr txBox="1"/>
          <p:nvPr/>
        </p:nvSpPr>
        <p:spPr>
          <a:xfrm>
            <a:off x="6761988" y="4643628"/>
            <a:ext cx="1097280" cy="556260"/>
          </a:xfrm>
          <a:prstGeom prst="rect">
            <a:avLst/>
          </a:prstGeom>
          <a:ln w="15240">
            <a:solidFill>
              <a:srgbClr val="000000"/>
            </a:solidFill>
          </a:ln>
        </p:spPr>
        <p:txBody>
          <a:bodyPr vert="horz" wrap="square" lIns="0" tIns="0" rIns="0" bIns="0" rtlCol="0">
            <a:spAutoFit/>
          </a:bodyPr>
          <a:lstStyle/>
          <a:p>
            <a:pPr marR="38100" algn="ctr">
              <a:lnSpc>
                <a:spcPts val="2080"/>
              </a:lnSpc>
            </a:pPr>
            <a:r>
              <a:rPr spc="-5" dirty="0">
                <a:latin typeface="Calibri"/>
                <a:cs typeface="Calibri"/>
              </a:rPr>
              <a:t>out</a:t>
            </a:r>
            <a:r>
              <a:rPr spc="-30" dirty="0">
                <a:latin typeface="Calibri"/>
                <a:cs typeface="Calibri"/>
              </a:rPr>
              <a:t> </a:t>
            </a:r>
            <a:r>
              <a:rPr dirty="0">
                <a:latin typeface="Calibri"/>
                <a:cs typeface="Calibri"/>
              </a:rPr>
              <a:t>3</a:t>
            </a:r>
            <a:endParaRPr>
              <a:latin typeface="Calibri"/>
              <a:cs typeface="Calibri"/>
            </a:endParaRPr>
          </a:p>
          <a:p>
            <a:pPr marR="37465" algn="ctr"/>
            <a:r>
              <a:rPr spc="30" dirty="0">
                <a:latin typeface="Calibri"/>
                <a:cs typeface="Calibri"/>
              </a:rPr>
              <a:t>฿0.1</a:t>
            </a:r>
            <a:r>
              <a:rPr spc="-30" dirty="0">
                <a:latin typeface="Calibri"/>
                <a:cs typeface="Calibri"/>
              </a:rPr>
              <a:t> </a:t>
            </a:r>
            <a:r>
              <a:rPr dirty="0">
                <a:latin typeface="Calibri"/>
                <a:cs typeface="Calibri"/>
              </a:rPr>
              <a:t>-&gt;</a:t>
            </a:r>
            <a:r>
              <a:rPr spc="-15" dirty="0">
                <a:latin typeface="Calibri"/>
                <a:cs typeface="Calibri"/>
              </a:rPr>
              <a:t> </a:t>
            </a:r>
            <a:r>
              <a:rPr dirty="0">
                <a:latin typeface="Calibri"/>
                <a:cs typeface="Calibri"/>
              </a:rPr>
              <a:t>_</a:t>
            </a:r>
            <a:endParaRPr>
              <a:latin typeface="Calibri"/>
              <a:cs typeface="Calibri"/>
            </a:endParaRPr>
          </a:p>
        </p:txBody>
      </p:sp>
      <p:grpSp>
        <p:nvGrpSpPr>
          <p:cNvPr id="28" name="object 28"/>
          <p:cNvGrpSpPr/>
          <p:nvPr/>
        </p:nvGrpSpPr>
        <p:grpSpPr>
          <a:xfrm>
            <a:off x="6362701" y="3834384"/>
            <a:ext cx="1457325" cy="769620"/>
            <a:chOff x="4838700" y="3834384"/>
            <a:chExt cx="1457325" cy="769620"/>
          </a:xfrm>
        </p:grpSpPr>
        <p:sp>
          <p:nvSpPr>
            <p:cNvPr id="29" name="object 29"/>
            <p:cNvSpPr/>
            <p:nvPr/>
          </p:nvSpPr>
          <p:spPr>
            <a:xfrm>
              <a:off x="4846320" y="3842004"/>
              <a:ext cx="1442085" cy="754380"/>
            </a:xfrm>
            <a:custGeom>
              <a:avLst/>
              <a:gdLst/>
              <a:ahLst/>
              <a:cxnLst/>
              <a:rect l="l" t="t" r="r" b="b"/>
              <a:pathLst>
                <a:path w="1442085" h="754379">
                  <a:moveTo>
                    <a:pt x="1441703" y="0"/>
                  </a:moveTo>
                  <a:lnTo>
                    <a:pt x="0" y="0"/>
                  </a:lnTo>
                  <a:lnTo>
                    <a:pt x="0" y="754380"/>
                  </a:lnTo>
                  <a:lnTo>
                    <a:pt x="1441703" y="754380"/>
                  </a:lnTo>
                  <a:lnTo>
                    <a:pt x="1441703" y="0"/>
                  </a:lnTo>
                  <a:close/>
                </a:path>
              </a:pathLst>
            </a:custGeom>
            <a:solidFill>
              <a:srgbClr val="FFFFFF"/>
            </a:solidFill>
          </p:spPr>
          <p:txBody>
            <a:bodyPr wrap="square" lIns="0" tIns="0" rIns="0" bIns="0" rtlCol="0"/>
            <a:lstStyle/>
            <a:p>
              <a:endParaRPr/>
            </a:p>
          </p:txBody>
        </p:sp>
        <p:sp>
          <p:nvSpPr>
            <p:cNvPr id="30" name="object 30"/>
            <p:cNvSpPr/>
            <p:nvPr/>
          </p:nvSpPr>
          <p:spPr>
            <a:xfrm>
              <a:off x="4846320" y="3842004"/>
              <a:ext cx="1442085" cy="754380"/>
            </a:xfrm>
            <a:custGeom>
              <a:avLst/>
              <a:gdLst/>
              <a:ahLst/>
              <a:cxnLst/>
              <a:rect l="l" t="t" r="r" b="b"/>
              <a:pathLst>
                <a:path w="1442085" h="754379">
                  <a:moveTo>
                    <a:pt x="0" y="754380"/>
                  </a:moveTo>
                  <a:lnTo>
                    <a:pt x="1441703" y="754380"/>
                  </a:lnTo>
                  <a:lnTo>
                    <a:pt x="1441703" y="0"/>
                  </a:lnTo>
                  <a:lnTo>
                    <a:pt x="0" y="0"/>
                  </a:lnTo>
                  <a:lnTo>
                    <a:pt x="0" y="754380"/>
                  </a:lnTo>
                  <a:close/>
                </a:path>
              </a:pathLst>
            </a:custGeom>
            <a:ln w="15239">
              <a:solidFill>
                <a:srgbClr val="000000"/>
              </a:solidFill>
            </a:ln>
          </p:spPr>
          <p:txBody>
            <a:bodyPr wrap="square" lIns="0" tIns="0" rIns="0" bIns="0" rtlCol="0"/>
            <a:lstStyle/>
            <a:p>
              <a:endParaRPr/>
            </a:p>
          </p:txBody>
        </p:sp>
      </p:grpSp>
      <p:sp>
        <p:nvSpPr>
          <p:cNvPr id="31" name="object 31"/>
          <p:cNvSpPr txBox="1"/>
          <p:nvPr/>
        </p:nvSpPr>
        <p:spPr>
          <a:xfrm>
            <a:off x="6482589" y="3918330"/>
            <a:ext cx="1218565" cy="574040"/>
          </a:xfrm>
          <a:prstGeom prst="rect">
            <a:avLst/>
          </a:prstGeom>
        </p:spPr>
        <p:txBody>
          <a:bodyPr vert="horz" wrap="square" lIns="0" tIns="12700" rIns="0" bIns="0" rtlCol="0">
            <a:spAutoFit/>
          </a:bodyPr>
          <a:lstStyle/>
          <a:p>
            <a:pPr marL="635" algn="ctr">
              <a:spcBef>
                <a:spcPts val="100"/>
              </a:spcBef>
            </a:pPr>
            <a:r>
              <a:rPr spc="-5" dirty="0">
                <a:latin typeface="Calibri"/>
                <a:cs typeface="Calibri"/>
              </a:rPr>
              <a:t>out</a:t>
            </a:r>
            <a:r>
              <a:rPr spc="-25" dirty="0">
                <a:latin typeface="Calibri"/>
                <a:cs typeface="Calibri"/>
              </a:rPr>
              <a:t> </a:t>
            </a:r>
            <a:r>
              <a:rPr dirty="0">
                <a:latin typeface="Calibri"/>
                <a:cs typeface="Calibri"/>
              </a:rPr>
              <a:t>2</a:t>
            </a:r>
            <a:endParaRPr>
              <a:latin typeface="Calibri"/>
              <a:cs typeface="Calibri"/>
            </a:endParaRPr>
          </a:p>
          <a:p>
            <a:pPr algn="ctr">
              <a:lnSpc>
                <a:spcPct val="100000"/>
              </a:lnSpc>
            </a:pPr>
            <a:r>
              <a:rPr spc="30" dirty="0">
                <a:latin typeface="Calibri"/>
                <a:cs typeface="Calibri"/>
              </a:rPr>
              <a:t>฿0.9</a:t>
            </a:r>
            <a:r>
              <a:rPr spc="-35" dirty="0">
                <a:latin typeface="Calibri"/>
                <a:cs typeface="Calibri"/>
              </a:rPr>
              <a:t> </a:t>
            </a:r>
            <a:r>
              <a:rPr dirty="0">
                <a:latin typeface="Calibri"/>
                <a:cs typeface="Calibri"/>
              </a:rPr>
              <a:t>-&gt;</a:t>
            </a:r>
            <a:r>
              <a:rPr spc="-20" dirty="0">
                <a:latin typeface="Calibri"/>
                <a:cs typeface="Calibri"/>
              </a:rPr>
              <a:t> </a:t>
            </a:r>
            <a:r>
              <a:rPr spc="-10" dirty="0">
                <a:latin typeface="Calibri"/>
                <a:cs typeface="Calibri"/>
              </a:rPr>
              <a:t>Carol</a:t>
            </a:r>
            <a:endParaRPr>
              <a:latin typeface="Calibri"/>
              <a:cs typeface="Calibri"/>
            </a:endParaRPr>
          </a:p>
        </p:txBody>
      </p:sp>
      <p:grpSp>
        <p:nvGrpSpPr>
          <p:cNvPr id="32" name="object 32"/>
          <p:cNvGrpSpPr/>
          <p:nvPr/>
        </p:nvGrpSpPr>
        <p:grpSpPr>
          <a:xfrm>
            <a:off x="7664703" y="1271016"/>
            <a:ext cx="2552700" cy="867410"/>
            <a:chOff x="6140703" y="1271016"/>
            <a:chExt cx="2552700" cy="867410"/>
          </a:xfrm>
        </p:grpSpPr>
        <p:sp>
          <p:nvSpPr>
            <p:cNvPr id="33" name="object 33"/>
            <p:cNvSpPr/>
            <p:nvPr/>
          </p:nvSpPr>
          <p:spPr>
            <a:xfrm>
              <a:off x="6148323" y="1278636"/>
              <a:ext cx="2537460" cy="852169"/>
            </a:xfrm>
            <a:custGeom>
              <a:avLst/>
              <a:gdLst/>
              <a:ahLst/>
              <a:cxnLst/>
              <a:rect l="l" t="t" r="r" b="b"/>
              <a:pathLst>
                <a:path w="2537459" h="852169">
                  <a:moveTo>
                    <a:pt x="2536952" y="0"/>
                  </a:moveTo>
                  <a:lnTo>
                    <a:pt x="232663" y="0"/>
                  </a:lnTo>
                  <a:lnTo>
                    <a:pt x="232663" y="496950"/>
                  </a:lnTo>
                  <a:lnTo>
                    <a:pt x="0" y="630809"/>
                  </a:lnTo>
                  <a:lnTo>
                    <a:pt x="232663" y="709929"/>
                  </a:lnTo>
                  <a:lnTo>
                    <a:pt x="232663" y="851915"/>
                  </a:lnTo>
                  <a:lnTo>
                    <a:pt x="2536952" y="851915"/>
                  </a:lnTo>
                  <a:lnTo>
                    <a:pt x="2536952" y="0"/>
                  </a:lnTo>
                  <a:close/>
                </a:path>
              </a:pathLst>
            </a:custGeom>
            <a:solidFill>
              <a:srgbClr val="FFFFFF"/>
            </a:solidFill>
          </p:spPr>
          <p:txBody>
            <a:bodyPr wrap="square" lIns="0" tIns="0" rIns="0" bIns="0" rtlCol="0"/>
            <a:lstStyle/>
            <a:p>
              <a:endParaRPr/>
            </a:p>
          </p:txBody>
        </p:sp>
        <p:sp>
          <p:nvSpPr>
            <p:cNvPr id="34" name="object 34"/>
            <p:cNvSpPr/>
            <p:nvPr/>
          </p:nvSpPr>
          <p:spPr>
            <a:xfrm>
              <a:off x="6148323" y="1278636"/>
              <a:ext cx="2537460" cy="852169"/>
            </a:xfrm>
            <a:custGeom>
              <a:avLst/>
              <a:gdLst/>
              <a:ahLst/>
              <a:cxnLst/>
              <a:rect l="l" t="t" r="r" b="b"/>
              <a:pathLst>
                <a:path w="2537459" h="852169">
                  <a:moveTo>
                    <a:pt x="232663" y="0"/>
                  </a:moveTo>
                  <a:lnTo>
                    <a:pt x="616711" y="0"/>
                  </a:lnTo>
                  <a:lnTo>
                    <a:pt x="1192783" y="0"/>
                  </a:lnTo>
                  <a:lnTo>
                    <a:pt x="2536952" y="0"/>
                  </a:lnTo>
                  <a:lnTo>
                    <a:pt x="2536952" y="496950"/>
                  </a:lnTo>
                  <a:lnTo>
                    <a:pt x="2536952" y="709929"/>
                  </a:lnTo>
                  <a:lnTo>
                    <a:pt x="2536952" y="851915"/>
                  </a:lnTo>
                  <a:lnTo>
                    <a:pt x="1192783" y="851915"/>
                  </a:lnTo>
                  <a:lnTo>
                    <a:pt x="616711" y="851915"/>
                  </a:lnTo>
                  <a:lnTo>
                    <a:pt x="232663" y="851915"/>
                  </a:lnTo>
                  <a:lnTo>
                    <a:pt x="232663" y="709929"/>
                  </a:lnTo>
                  <a:lnTo>
                    <a:pt x="0" y="630809"/>
                  </a:lnTo>
                  <a:lnTo>
                    <a:pt x="232663" y="496950"/>
                  </a:lnTo>
                  <a:lnTo>
                    <a:pt x="232663" y="0"/>
                  </a:lnTo>
                  <a:close/>
                </a:path>
              </a:pathLst>
            </a:custGeom>
            <a:ln w="15239">
              <a:solidFill>
                <a:srgbClr val="000000"/>
              </a:solidFill>
            </a:ln>
          </p:spPr>
          <p:txBody>
            <a:bodyPr wrap="square" lIns="0" tIns="0" rIns="0" bIns="0" rtlCol="0"/>
            <a:lstStyle/>
            <a:p>
              <a:endParaRPr/>
            </a:p>
          </p:txBody>
        </p:sp>
      </p:grpSp>
      <p:sp>
        <p:nvSpPr>
          <p:cNvPr id="35" name="object 35"/>
          <p:cNvSpPr txBox="1"/>
          <p:nvPr/>
        </p:nvSpPr>
        <p:spPr>
          <a:xfrm>
            <a:off x="8100187" y="1265377"/>
            <a:ext cx="1918335" cy="848994"/>
          </a:xfrm>
          <a:prstGeom prst="rect">
            <a:avLst/>
          </a:prstGeom>
        </p:spPr>
        <p:txBody>
          <a:bodyPr vert="horz" wrap="square" lIns="0" tIns="12700" rIns="0" bIns="0" rtlCol="0">
            <a:spAutoFit/>
          </a:bodyPr>
          <a:lstStyle/>
          <a:p>
            <a:pPr marL="12065" marR="5080" algn="ctr">
              <a:spcBef>
                <a:spcPts val="100"/>
              </a:spcBef>
            </a:pPr>
            <a:r>
              <a:rPr dirty="0">
                <a:latin typeface="Calibri"/>
                <a:cs typeface="Calibri"/>
              </a:rPr>
              <a:t>User</a:t>
            </a:r>
            <a:r>
              <a:rPr spc="-20" dirty="0">
                <a:latin typeface="Calibri"/>
                <a:cs typeface="Calibri"/>
              </a:rPr>
              <a:t> </a:t>
            </a:r>
            <a:r>
              <a:rPr spc="-5" dirty="0">
                <a:latin typeface="Calibri"/>
                <a:cs typeface="Calibri"/>
              </a:rPr>
              <a:t>encrypts</a:t>
            </a:r>
            <a:r>
              <a:rPr spc="-20" dirty="0">
                <a:latin typeface="Calibri"/>
                <a:cs typeface="Calibri"/>
              </a:rPr>
              <a:t> </a:t>
            </a:r>
            <a:r>
              <a:rPr dirty="0">
                <a:latin typeface="Calibri"/>
                <a:cs typeface="Calibri"/>
              </a:rPr>
              <a:t>a</a:t>
            </a:r>
            <a:r>
              <a:rPr spc="-15" dirty="0">
                <a:latin typeface="Calibri"/>
                <a:cs typeface="Calibri"/>
              </a:rPr>
              <a:t> </a:t>
            </a:r>
            <a:r>
              <a:rPr spc="-5" dirty="0">
                <a:latin typeface="Calibri"/>
                <a:cs typeface="Calibri"/>
              </a:rPr>
              <a:t>new </a:t>
            </a:r>
            <a:r>
              <a:rPr spc="-395" dirty="0">
                <a:latin typeface="Calibri"/>
                <a:cs typeface="Calibri"/>
              </a:rPr>
              <a:t> </a:t>
            </a:r>
            <a:r>
              <a:rPr spc="-10" dirty="0">
                <a:latin typeface="Calibri"/>
                <a:cs typeface="Calibri"/>
              </a:rPr>
              <a:t>transaction </a:t>
            </a:r>
            <a:r>
              <a:rPr dirty="0">
                <a:latin typeface="Calibri"/>
                <a:cs typeface="Calibri"/>
              </a:rPr>
              <a:t>C </a:t>
            </a:r>
            <a:r>
              <a:rPr spc="-5" dirty="0">
                <a:latin typeface="Calibri"/>
                <a:cs typeface="Calibri"/>
              </a:rPr>
              <a:t>using </a:t>
            </a:r>
            <a:r>
              <a:rPr dirty="0">
                <a:latin typeface="Calibri"/>
                <a:cs typeface="Calibri"/>
              </a:rPr>
              <a:t> the </a:t>
            </a:r>
            <a:r>
              <a:rPr spc="-15" dirty="0">
                <a:latin typeface="Calibri"/>
                <a:cs typeface="Calibri"/>
              </a:rPr>
              <a:t>private</a:t>
            </a:r>
            <a:r>
              <a:rPr spc="-5" dirty="0">
                <a:latin typeface="Calibri"/>
                <a:cs typeface="Calibri"/>
              </a:rPr>
              <a:t> </a:t>
            </a:r>
            <a:r>
              <a:rPr spc="-25" dirty="0">
                <a:latin typeface="Calibri"/>
                <a:cs typeface="Calibri"/>
              </a:rPr>
              <a:t>key</a:t>
            </a:r>
            <a:endParaRPr>
              <a:latin typeface="Calibri"/>
              <a:cs typeface="Calibri"/>
            </a:endParaRPr>
          </a:p>
        </p:txBody>
      </p:sp>
      <p:grpSp>
        <p:nvGrpSpPr>
          <p:cNvPr id="36" name="object 36"/>
          <p:cNvGrpSpPr/>
          <p:nvPr/>
        </p:nvGrpSpPr>
        <p:grpSpPr>
          <a:xfrm>
            <a:off x="1516381" y="3534156"/>
            <a:ext cx="3107055" cy="2036445"/>
            <a:chOff x="-7620" y="3534155"/>
            <a:chExt cx="3107055" cy="2036445"/>
          </a:xfrm>
        </p:grpSpPr>
        <p:sp>
          <p:nvSpPr>
            <p:cNvPr id="37" name="object 37"/>
            <p:cNvSpPr/>
            <p:nvPr/>
          </p:nvSpPr>
          <p:spPr>
            <a:xfrm>
              <a:off x="0" y="3541775"/>
              <a:ext cx="3091815" cy="2021205"/>
            </a:xfrm>
            <a:custGeom>
              <a:avLst/>
              <a:gdLst/>
              <a:ahLst/>
              <a:cxnLst/>
              <a:rect l="l" t="t" r="r" b="b"/>
              <a:pathLst>
                <a:path w="3091815" h="2021204">
                  <a:moveTo>
                    <a:pt x="2578608" y="0"/>
                  </a:moveTo>
                  <a:lnTo>
                    <a:pt x="0" y="0"/>
                  </a:lnTo>
                  <a:lnTo>
                    <a:pt x="0" y="2020824"/>
                  </a:lnTo>
                  <a:lnTo>
                    <a:pt x="2578608" y="2020824"/>
                  </a:lnTo>
                  <a:lnTo>
                    <a:pt x="2578608" y="1684020"/>
                  </a:lnTo>
                  <a:lnTo>
                    <a:pt x="3091561" y="1263015"/>
                  </a:lnTo>
                  <a:lnTo>
                    <a:pt x="2578608" y="1178814"/>
                  </a:lnTo>
                  <a:lnTo>
                    <a:pt x="2578608" y="0"/>
                  </a:lnTo>
                  <a:close/>
                </a:path>
              </a:pathLst>
            </a:custGeom>
            <a:solidFill>
              <a:srgbClr val="FFFFFF"/>
            </a:solidFill>
          </p:spPr>
          <p:txBody>
            <a:bodyPr wrap="square" lIns="0" tIns="0" rIns="0" bIns="0" rtlCol="0"/>
            <a:lstStyle/>
            <a:p>
              <a:endParaRPr/>
            </a:p>
          </p:txBody>
        </p:sp>
        <p:sp>
          <p:nvSpPr>
            <p:cNvPr id="38" name="object 38"/>
            <p:cNvSpPr/>
            <p:nvPr/>
          </p:nvSpPr>
          <p:spPr>
            <a:xfrm>
              <a:off x="0" y="3541775"/>
              <a:ext cx="3091815" cy="2021205"/>
            </a:xfrm>
            <a:custGeom>
              <a:avLst/>
              <a:gdLst/>
              <a:ahLst/>
              <a:cxnLst/>
              <a:rect l="l" t="t" r="r" b="b"/>
              <a:pathLst>
                <a:path w="3091815" h="2021204">
                  <a:moveTo>
                    <a:pt x="0" y="0"/>
                  </a:moveTo>
                  <a:lnTo>
                    <a:pt x="1504188" y="0"/>
                  </a:lnTo>
                  <a:lnTo>
                    <a:pt x="2148840" y="0"/>
                  </a:lnTo>
                  <a:lnTo>
                    <a:pt x="2578608" y="0"/>
                  </a:lnTo>
                  <a:lnTo>
                    <a:pt x="2578608" y="1178814"/>
                  </a:lnTo>
                  <a:lnTo>
                    <a:pt x="3091561" y="1263015"/>
                  </a:lnTo>
                  <a:lnTo>
                    <a:pt x="2578608" y="1684020"/>
                  </a:lnTo>
                  <a:lnTo>
                    <a:pt x="2578608" y="2020824"/>
                  </a:lnTo>
                  <a:lnTo>
                    <a:pt x="2148840" y="2020824"/>
                  </a:lnTo>
                  <a:lnTo>
                    <a:pt x="1504188" y="2020824"/>
                  </a:lnTo>
                  <a:lnTo>
                    <a:pt x="0" y="2020824"/>
                  </a:lnTo>
                  <a:lnTo>
                    <a:pt x="0" y="1684020"/>
                  </a:lnTo>
                  <a:lnTo>
                    <a:pt x="0" y="1178814"/>
                  </a:lnTo>
                  <a:lnTo>
                    <a:pt x="0" y="0"/>
                  </a:lnTo>
                  <a:close/>
                </a:path>
              </a:pathLst>
            </a:custGeom>
            <a:ln w="15240">
              <a:solidFill>
                <a:srgbClr val="000000"/>
              </a:solidFill>
            </a:ln>
          </p:spPr>
          <p:txBody>
            <a:bodyPr wrap="square" lIns="0" tIns="0" rIns="0" bIns="0" rtlCol="0"/>
            <a:lstStyle/>
            <a:p>
              <a:endParaRPr/>
            </a:p>
          </p:txBody>
        </p:sp>
      </p:grpSp>
      <p:sp>
        <p:nvSpPr>
          <p:cNvPr id="39" name="object 39"/>
          <p:cNvSpPr txBox="1"/>
          <p:nvPr/>
        </p:nvSpPr>
        <p:spPr>
          <a:xfrm>
            <a:off x="1618590" y="3701923"/>
            <a:ext cx="2388235" cy="1671955"/>
          </a:xfrm>
          <a:prstGeom prst="rect">
            <a:avLst/>
          </a:prstGeom>
        </p:spPr>
        <p:txBody>
          <a:bodyPr vert="horz" wrap="square" lIns="0" tIns="12700" rIns="0" bIns="0" rtlCol="0">
            <a:spAutoFit/>
          </a:bodyPr>
          <a:lstStyle/>
          <a:p>
            <a:pPr marL="12700" marR="5080" algn="ctr">
              <a:spcBef>
                <a:spcPts val="100"/>
              </a:spcBef>
            </a:pPr>
            <a:r>
              <a:rPr spc="-45" dirty="0">
                <a:latin typeface="Calibri"/>
                <a:cs typeface="Calibri"/>
              </a:rPr>
              <a:t>Tx</a:t>
            </a:r>
            <a:r>
              <a:rPr spc="-15" dirty="0">
                <a:latin typeface="Calibri"/>
                <a:cs typeface="Calibri"/>
              </a:rPr>
              <a:t> </a:t>
            </a:r>
            <a:r>
              <a:rPr dirty="0">
                <a:latin typeface="Calibri"/>
                <a:cs typeface="Calibri"/>
              </a:rPr>
              <a:t>C</a:t>
            </a:r>
            <a:r>
              <a:rPr spc="5" dirty="0">
                <a:latin typeface="Calibri"/>
                <a:cs typeface="Calibri"/>
              </a:rPr>
              <a:t> </a:t>
            </a:r>
            <a:r>
              <a:rPr spc="-5" dirty="0">
                <a:latin typeface="Calibri"/>
                <a:cs typeface="Calibri"/>
              </a:rPr>
              <a:t>must </a:t>
            </a:r>
            <a:r>
              <a:rPr spc="-15" dirty="0">
                <a:latin typeface="Calibri"/>
                <a:cs typeface="Calibri"/>
              </a:rPr>
              <a:t>reference </a:t>
            </a:r>
            <a:r>
              <a:rPr spc="-10" dirty="0">
                <a:latin typeface="Calibri"/>
                <a:cs typeface="Calibri"/>
              </a:rPr>
              <a:t> </a:t>
            </a:r>
            <a:r>
              <a:rPr i="1" spc="-10" dirty="0">
                <a:latin typeface="Calibri"/>
                <a:cs typeface="Calibri"/>
              </a:rPr>
              <a:t>unspent</a:t>
            </a:r>
            <a:r>
              <a:rPr i="1" spc="-5" dirty="0">
                <a:latin typeface="Calibri"/>
                <a:cs typeface="Calibri"/>
              </a:rPr>
              <a:t> </a:t>
            </a:r>
            <a:r>
              <a:rPr i="1" spc="-10" dirty="0">
                <a:latin typeface="Calibri"/>
                <a:cs typeface="Calibri"/>
              </a:rPr>
              <a:t>transactions </a:t>
            </a:r>
            <a:r>
              <a:rPr i="1" spc="-5" dirty="0">
                <a:latin typeface="Calibri"/>
                <a:cs typeface="Calibri"/>
              </a:rPr>
              <a:t> outputs </a:t>
            </a:r>
            <a:r>
              <a:rPr spc="-15" dirty="0">
                <a:latin typeface="Calibri"/>
                <a:cs typeface="Calibri"/>
              </a:rPr>
              <a:t>(UTXOs)</a:t>
            </a:r>
            <a:r>
              <a:rPr dirty="0">
                <a:latin typeface="Calibri"/>
                <a:cs typeface="Calibri"/>
              </a:rPr>
              <a:t> </a:t>
            </a:r>
            <a:r>
              <a:rPr spc="-15" dirty="0">
                <a:latin typeface="Calibri"/>
                <a:cs typeface="Calibri"/>
              </a:rPr>
              <a:t>from </a:t>
            </a:r>
            <a:r>
              <a:rPr spc="-10" dirty="0">
                <a:latin typeface="Calibri"/>
                <a:cs typeface="Calibri"/>
              </a:rPr>
              <a:t> previous</a:t>
            </a:r>
            <a:r>
              <a:rPr spc="10" dirty="0">
                <a:latin typeface="Calibri"/>
                <a:cs typeface="Calibri"/>
              </a:rPr>
              <a:t> </a:t>
            </a:r>
            <a:r>
              <a:rPr spc="-10" dirty="0">
                <a:latin typeface="Calibri"/>
                <a:cs typeface="Calibri"/>
              </a:rPr>
              <a:t>blocks</a:t>
            </a:r>
            <a:r>
              <a:rPr spc="-5" dirty="0">
                <a:latin typeface="Calibri"/>
                <a:cs typeface="Calibri"/>
              </a:rPr>
              <a:t> equal</a:t>
            </a:r>
            <a:r>
              <a:rPr dirty="0">
                <a:latin typeface="Calibri"/>
                <a:cs typeface="Calibri"/>
              </a:rPr>
              <a:t> </a:t>
            </a:r>
            <a:r>
              <a:rPr spc="-10" dirty="0">
                <a:latin typeface="Calibri"/>
                <a:cs typeface="Calibri"/>
              </a:rPr>
              <a:t>to </a:t>
            </a:r>
            <a:r>
              <a:rPr spc="-5" dirty="0">
                <a:latin typeface="Calibri"/>
                <a:cs typeface="Calibri"/>
              </a:rPr>
              <a:t> </a:t>
            </a:r>
            <a:r>
              <a:rPr dirty="0">
                <a:latin typeface="Calibri"/>
                <a:cs typeface="Calibri"/>
              </a:rPr>
              <a:t>the </a:t>
            </a:r>
            <a:r>
              <a:rPr spc="-10" dirty="0">
                <a:latin typeface="Calibri"/>
                <a:cs typeface="Calibri"/>
              </a:rPr>
              <a:t>total </a:t>
            </a:r>
            <a:r>
              <a:rPr spc="-5" dirty="0">
                <a:latin typeface="Calibri"/>
                <a:cs typeface="Calibri"/>
              </a:rPr>
              <a:t>output of tx </a:t>
            </a:r>
            <a:r>
              <a:rPr dirty="0">
                <a:latin typeface="Calibri"/>
                <a:cs typeface="Calibri"/>
              </a:rPr>
              <a:t>C </a:t>
            </a:r>
            <a:r>
              <a:rPr spc="-5" dirty="0">
                <a:latin typeface="Calibri"/>
                <a:cs typeface="Calibri"/>
              </a:rPr>
              <a:t>(3 </a:t>
            </a:r>
            <a:r>
              <a:rPr spc="-395" dirty="0">
                <a:latin typeface="Calibri"/>
                <a:cs typeface="Calibri"/>
              </a:rPr>
              <a:t> </a:t>
            </a:r>
            <a:r>
              <a:rPr spc="-25" dirty="0">
                <a:latin typeface="Calibri"/>
                <a:cs typeface="Calibri"/>
              </a:rPr>
              <a:t>BTC)</a:t>
            </a:r>
            <a:endParaRPr>
              <a:latin typeface="Calibri"/>
              <a:cs typeface="Calibri"/>
            </a:endParaRPr>
          </a:p>
        </p:txBody>
      </p:sp>
      <p:grpSp>
        <p:nvGrpSpPr>
          <p:cNvPr id="40" name="object 40"/>
          <p:cNvGrpSpPr/>
          <p:nvPr/>
        </p:nvGrpSpPr>
        <p:grpSpPr>
          <a:xfrm>
            <a:off x="7645527" y="2208277"/>
            <a:ext cx="2571750" cy="1067435"/>
            <a:chOff x="6121527" y="2208276"/>
            <a:chExt cx="2571750" cy="1067435"/>
          </a:xfrm>
        </p:grpSpPr>
        <p:sp>
          <p:nvSpPr>
            <p:cNvPr id="41" name="object 41"/>
            <p:cNvSpPr/>
            <p:nvPr/>
          </p:nvSpPr>
          <p:spPr>
            <a:xfrm>
              <a:off x="6129147" y="2215896"/>
              <a:ext cx="2556510" cy="1052195"/>
            </a:xfrm>
            <a:custGeom>
              <a:avLst/>
              <a:gdLst/>
              <a:ahLst/>
              <a:cxnLst/>
              <a:rect l="l" t="t" r="r" b="b"/>
              <a:pathLst>
                <a:path w="2556509" h="1052195">
                  <a:moveTo>
                    <a:pt x="2556129" y="0"/>
                  </a:moveTo>
                  <a:lnTo>
                    <a:pt x="251840" y="0"/>
                  </a:lnTo>
                  <a:lnTo>
                    <a:pt x="251840" y="790955"/>
                  </a:lnTo>
                  <a:lnTo>
                    <a:pt x="635888" y="790955"/>
                  </a:lnTo>
                  <a:lnTo>
                    <a:pt x="0" y="1051687"/>
                  </a:lnTo>
                  <a:lnTo>
                    <a:pt x="1211960" y="790955"/>
                  </a:lnTo>
                  <a:lnTo>
                    <a:pt x="2556129" y="790955"/>
                  </a:lnTo>
                  <a:lnTo>
                    <a:pt x="2556129" y="0"/>
                  </a:lnTo>
                  <a:close/>
                </a:path>
              </a:pathLst>
            </a:custGeom>
            <a:solidFill>
              <a:srgbClr val="FFFFFF"/>
            </a:solidFill>
          </p:spPr>
          <p:txBody>
            <a:bodyPr wrap="square" lIns="0" tIns="0" rIns="0" bIns="0" rtlCol="0"/>
            <a:lstStyle/>
            <a:p>
              <a:endParaRPr/>
            </a:p>
          </p:txBody>
        </p:sp>
        <p:sp>
          <p:nvSpPr>
            <p:cNvPr id="42" name="object 42"/>
            <p:cNvSpPr/>
            <p:nvPr/>
          </p:nvSpPr>
          <p:spPr>
            <a:xfrm>
              <a:off x="6129147" y="2215896"/>
              <a:ext cx="2556510" cy="1052195"/>
            </a:xfrm>
            <a:custGeom>
              <a:avLst/>
              <a:gdLst/>
              <a:ahLst/>
              <a:cxnLst/>
              <a:rect l="l" t="t" r="r" b="b"/>
              <a:pathLst>
                <a:path w="2556509" h="1052195">
                  <a:moveTo>
                    <a:pt x="251840" y="0"/>
                  </a:moveTo>
                  <a:lnTo>
                    <a:pt x="635888" y="0"/>
                  </a:lnTo>
                  <a:lnTo>
                    <a:pt x="1211960" y="0"/>
                  </a:lnTo>
                  <a:lnTo>
                    <a:pt x="2556129" y="0"/>
                  </a:lnTo>
                  <a:lnTo>
                    <a:pt x="2556129" y="461390"/>
                  </a:lnTo>
                  <a:lnTo>
                    <a:pt x="2556129" y="659129"/>
                  </a:lnTo>
                  <a:lnTo>
                    <a:pt x="2556129" y="790955"/>
                  </a:lnTo>
                  <a:lnTo>
                    <a:pt x="1211960" y="790955"/>
                  </a:lnTo>
                  <a:lnTo>
                    <a:pt x="0" y="1051687"/>
                  </a:lnTo>
                  <a:lnTo>
                    <a:pt x="635888" y="790955"/>
                  </a:lnTo>
                  <a:lnTo>
                    <a:pt x="251840" y="790955"/>
                  </a:lnTo>
                  <a:lnTo>
                    <a:pt x="251840" y="659129"/>
                  </a:lnTo>
                  <a:lnTo>
                    <a:pt x="251840" y="461390"/>
                  </a:lnTo>
                  <a:lnTo>
                    <a:pt x="251840" y="0"/>
                  </a:lnTo>
                  <a:close/>
                </a:path>
              </a:pathLst>
            </a:custGeom>
            <a:ln w="15240">
              <a:solidFill>
                <a:srgbClr val="000000"/>
              </a:solidFill>
            </a:ln>
          </p:spPr>
          <p:txBody>
            <a:bodyPr wrap="square" lIns="0" tIns="0" rIns="0" bIns="0" rtlCol="0"/>
            <a:lstStyle/>
            <a:p>
              <a:endParaRPr/>
            </a:p>
          </p:txBody>
        </p:sp>
      </p:grpSp>
      <p:sp>
        <p:nvSpPr>
          <p:cNvPr id="43" name="object 43"/>
          <p:cNvSpPr txBox="1"/>
          <p:nvPr/>
        </p:nvSpPr>
        <p:spPr>
          <a:xfrm>
            <a:off x="8057515" y="2309621"/>
            <a:ext cx="2004060" cy="574040"/>
          </a:xfrm>
          <a:prstGeom prst="rect">
            <a:avLst/>
          </a:prstGeom>
        </p:spPr>
        <p:txBody>
          <a:bodyPr vert="horz" wrap="square" lIns="0" tIns="12700" rIns="0" bIns="0" rtlCol="0">
            <a:spAutoFit/>
          </a:bodyPr>
          <a:lstStyle/>
          <a:p>
            <a:pPr marL="230504" marR="5080" indent="-218440">
              <a:spcBef>
                <a:spcPts val="100"/>
              </a:spcBef>
            </a:pPr>
            <a:r>
              <a:rPr dirty="0">
                <a:latin typeface="Calibri"/>
                <a:cs typeface="Calibri"/>
              </a:rPr>
              <a:t>C </a:t>
            </a:r>
            <a:r>
              <a:rPr spc="-10" dirty="0">
                <a:latin typeface="Calibri"/>
                <a:cs typeface="Calibri"/>
              </a:rPr>
              <a:t>contains </a:t>
            </a:r>
            <a:r>
              <a:rPr spc="-5" dirty="0">
                <a:latin typeface="Calibri"/>
                <a:cs typeface="Calibri"/>
              </a:rPr>
              <a:t>outputs </a:t>
            </a:r>
            <a:r>
              <a:rPr spc="-10" dirty="0">
                <a:latin typeface="Calibri"/>
                <a:cs typeface="Calibri"/>
              </a:rPr>
              <a:t>to </a:t>
            </a:r>
            <a:r>
              <a:rPr spc="-395" dirty="0">
                <a:latin typeface="Calibri"/>
                <a:cs typeface="Calibri"/>
              </a:rPr>
              <a:t> </a:t>
            </a:r>
            <a:r>
              <a:rPr spc="-10" dirty="0">
                <a:latin typeface="Calibri"/>
                <a:cs typeface="Calibri"/>
              </a:rPr>
              <a:t>wallet</a:t>
            </a:r>
            <a:r>
              <a:rPr dirty="0">
                <a:latin typeface="Calibri"/>
                <a:cs typeface="Calibri"/>
              </a:rPr>
              <a:t> </a:t>
            </a:r>
            <a:r>
              <a:rPr spc="-5" dirty="0">
                <a:latin typeface="Calibri"/>
                <a:cs typeface="Calibri"/>
              </a:rPr>
              <a:t>addresses</a:t>
            </a:r>
            <a:endParaRPr>
              <a:latin typeface="Calibri"/>
              <a:cs typeface="Calibri"/>
            </a:endParaRPr>
          </a:p>
        </p:txBody>
      </p:sp>
      <p:grpSp>
        <p:nvGrpSpPr>
          <p:cNvPr id="44" name="object 44"/>
          <p:cNvGrpSpPr/>
          <p:nvPr/>
        </p:nvGrpSpPr>
        <p:grpSpPr>
          <a:xfrm>
            <a:off x="7748652" y="3750565"/>
            <a:ext cx="2855595" cy="1176655"/>
            <a:chOff x="6224651" y="3750564"/>
            <a:chExt cx="2855595" cy="1176655"/>
          </a:xfrm>
        </p:grpSpPr>
        <p:sp>
          <p:nvSpPr>
            <p:cNvPr id="45" name="object 45"/>
            <p:cNvSpPr/>
            <p:nvPr/>
          </p:nvSpPr>
          <p:spPr>
            <a:xfrm>
              <a:off x="6232271" y="3758184"/>
              <a:ext cx="2840355" cy="1161415"/>
            </a:xfrm>
            <a:custGeom>
              <a:avLst/>
              <a:gdLst/>
              <a:ahLst/>
              <a:cxnLst/>
              <a:rect l="l" t="t" r="r" b="b"/>
              <a:pathLst>
                <a:path w="2840354" h="1161414">
                  <a:moveTo>
                    <a:pt x="2840101" y="0"/>
                  </a:moveTo>
                  <a:lnTo>
                    <a:pt x="176149" y="0"/>
                  </a:lnTo>
                  <a:lnTo>
                    <a:pt x="176149" y="677418"/>
                  </a:lnTo>
                  <a:lnTo>
                    <a:pt x="0" y="965581"/>
                  </a:lnTo>
                  <a:lnTo>
                    <a:pt x="176149" y="967740"/>
                  </a:lnTo>
                  <a:lnTo>
                    <a:pt x="176149" y="1161288"/>
                  </a:lnTo>
                  <a:lnTo>
                    <a:pt x="2840101" y="1161288"/>
                  </a:lnTo>
                  <a:lnTo>
                    <a:pt x="2840101" y="0"/>
                  </a:lnTo>
                  <a:close/>
                </a:path>
              </a:pathLst>
            </a:custGeom>
            <a:solidFill>
              <a:srgbClr val="FFFFFF"/>
            </a:solidFill>
          </p:spPr>
          <p:txBody>
            <a:bodyPr wrap="square" lIns="0" tIns="0" rIns="0" bIns="0" rtlCol="0"/>
            <a:lstStyle/>
            <a:p>
              <a:endParaRPr/>
            </a:p>
          </p:txBody>
        </p:sp>
        <p:sp>
          <p:nvSpPr>
            <p:cNvPr id="46" name="object 46"/>
            <p:cNvSpPr/>
            <p:nvPr/>
          </p:nvSpPr>
          <p:spPr>
            <a:xfrm>
              <a:off x="6232271" y="3758184"/>
              <a:ext cx="2840355" cy="1161415"/>
            </a:xfrm>
            <a:custGeom>
              <a:avLst/>
              <a:gdLst/>
              <a:ahLst/>
              <a:cxnLst/>
              <a:rect l="l" t="t" r="r" b="b"/>
              <a:pathLst>
                <a:path w="2840354" h="1161414">
                  <a:moveTo>
                    <a:pt x="176149" y="0"/>
                  </a:moveTo>
                  <a:lnTo>
                    <a:pt x="620140" y="0"/>
                  </a:lnTo>
                  <a:lnTo>
                    <a:pt x="1286128" y="0"/>
                  </a:lnTo>
                  <a:lnTo>
                    <a:pt x="2840101" y="0"/>
                  </a:lnTo>
                  <a:lnTo>
                    <a:pt x="2840101" y="677418"/>
                  </a:lnTo>
                  <a:lnTo>
                    <a:pt x="2840101" y="967740"/>
                  </a:lnTo>
                  <a:lnTo>
                    <a:pt x="2840101" y="1161288"/>
                  </a:lnTo>
                  <a:lnTo>
                    <a:pt x="1286128" y="1161288"/>
                  </a:lnTo>
                  <a:lnTo>
                    <a:pt x="620140" y="1161288"/>
                  </a:lnTo>
                  <a:lnTo>
                    <a:pt x="176149" y="1161288"/>
                  </a:lnTo>
                  <a:lnTo>
                    <a:pt x="176149" y="967740"/>
                  </a:lnTo>
                  <a:lnTo>
                    <a:pt x="0" y="965581"/>
                  </a:lnTo>
                  <a:lnTo>
                    <a:pt x="176149" y="677418"/>
                  </a:lnTo>
                  <a:lnTo>
                    <a:pt x="176149" y="0"/>
                  </a:lnTo>
                  <a:close/>
                </a:path>
              </a:pathLst>
            </a:custGeom>
            <a:ln w="15239">
              <a:solidFill>
                <a:srgbClr val="000000"/>
              </a:solidFill>
            </a:ln>
          </p:spPr>
          <p:txBody>
            <a:bodyPr wrap="square" lIns="0" tIns="0" rIns="0" bIns="0" rtlCol="0"/>
            <a:lstStyle/>
            <a:p>
              <a:endParaRPr/>
            </a:p>
          </p:txBody>
        </p:sp>
      </p:grpSp>
      <p:sp>
        <p:nvSpPr>
          <p:cNvPr id="47" name="object 47"/>
          <p:cNvSpPr txBox="1"/>
          <p:nvPr/>
        </p:nvSpPr>
        <p:spPr>
          <a:xfrm>
            <a:off x="8020050" y="3900932"/>
            <a:ext cx="2489200" cy="848360"/>
          </a:xfrm>
          <a:prstGeom prst="rect">
            <a:avLst/>
          </a:prstGeom>
        </p:spPr>
        <p:txBody>
          <a:bodyPr vert="horz" wrap="square" lIns="0" tIns="12700" rIns="0" bIns="0" rtlCol="0">
            <a:spAutoFit/>
          </a:bodyPr>
          <a:lstStyle/>
          <a:p>
            <a:pPr marL="12700" marR="5080" indent="1270" algn="ctr">
              <a:spcBef>
                <a:spcPts val="100"/>
              </a:spcBef>
            </a:pPr>
            <a:r>
              <a:rPr spc="-5" dirty="0">
                <a:latin typeface="Calibri"/>
                <a:cs typeface="Calibri"/>
              </a:rPr>
              <a:t>The</a:t>
            </a:r>
            <a:r>
              <a:rPr dirty="0">
                <a:latin typeface="Calibri"/>
                <a:cs typeface="Calibri"/>
              </a:rPr>
              <a:t> </a:t>
            </a:r>
            <a:r>
              <a:rPr i="1" spc="-10" dirty="0">
                <a:latin typeface="Calibri"/>
                <a:cs typeface="Calibri"/>
              </a:rPr>
              <a:t>transaction</a:t>
            </a:r>
            <a:r>
              <a:rPr i="1" spc="20" dirty="0">
                <a:latin typeface="Calibri"/>
                <a:cs typeface="Calibri"/>
              </a:rPr>
              <a:t> </a:t>
            </a:r>
            <a:r>
              <a:rPr i="1" spc="-10" dirty="0">
                <a:latin typeface="Calibri"/>
                <a:cs typeface="Calibri"/>
              </a:rPr>
              <a:t>fee</a:t>
            </a:r>
            <a:r>
              <a:rPr i="1" spc="15" dirty="0">
                <a:latin typeface="Calibri"/>
                <a:cs typeface="Calibri"/>
              </a:rPr>
              <a:t> </a:t>
            </a:r>
            <a:r>
              <a:rPr spc="-5" dirty="0">
                <a:latin typeface="Calibri"/>
                <a:cs typeface="Calibri"/>
              </a:rPr>
              <a:t>is </a:t>
            </a:r>
            <a:r>
              <a:rPr dirty="0">
                <a:latin typeface="Calibri"/>
                <a:cs typeface="Calibri"/>
              </a:rPr>
              <a:t> </a:t>
            </a:r>
            <a:r>
              <a:rPr spc="-5" dirty="0">
                <a:latin typeface="Calibri"/>
                <a:cs typeface="Calibri"/>
              </a:rPr>
              <a:t>given </a:t>
            </a:r>
            <a:r>
              <a:rPr dirty="0">
                <a:latin typeface="Calibri"/>
                <a:cs typeface="Calibri"/>
              </a:rPr>
              <a:t>as </a:t>
            </a:r>
            <a:r>
              <a:rPr spc="-20" dirty="0">
                <a:latin typeface="Calibri"/>
                <a:cs typeface="Calibri"/>
              </a:rPr>
              <a:t>reward </a:t>
            </a:r>
            <a:r>
              <a:rPr spc="-10" dirty="0">
                <a:latin typeface="Calibri"/>
                <a:cs typeface="Calibri"/>
              </a:rPr>
              <a:t>(</a:t>
            </a:r>
            <a:r>
              <a:rPr i="1" spc="-10" dirty="0">
                <a:latin typeface="Calibri"/>
                <a:cs typeface="Calibri"/>
              </a:rPr>
              <a:t>explained </a:t>
            </a:r>
            <a:r>
              <a:rPr i="1" spc="-395" dirty="0">
                <a:latin typeface="Calibri"/>
                <a:cs typeface="Calibri"/>
              </a:rPr>
              <a:t> </a:t>
            </a:r>
            <a:r>
              <a:rPr i="1" spc="-10" dirty="0">
                <a:latin typeface="Calibri"/>
                <a:cs typeface="Calibri"/>
              </a:rPr>
              <a:t>later</a:t>
            </a:r>
            <a:r>
              <a:rPr spc="-10" dirty="0">
                <a:latin typeface="Calibri"/>
                <a:cs typeface="Calibri"/>
              </a:rPr>
              <a:t>)</a:t>
            </a:r>
            <a:endParaRPr>
              <a:latin typeface="Calibri"/>
              <a:cs typeface="Calibri"/>
            </a:endParaRPr>
          </a:p>
        </p:txBody>
      </p:sp>
      <p:sp>
        <p:nvSpPr>
          <p:cNvPr id="48" name="object 48"/>
          <p:cNvSpPr txBox="1"/>
          <p:nvPr/>
        </p:nvSpPr>
        <p:spPr>
          <a:xfrm>
            <a:off x="1686865" y="6547586"/>
            <a:ext cx="2336165" cy="205184"/>
          </a:xfrm>
          <a:prstGeom prst="rect">
            <a:avLst/>
          </a:prstGeom>
        </p:spPr>
        <p:txBody>
          <a:bodyPr vert="horz" wrap="square" lIns="0" tIns="0" rIns="0" bIns="0" rtlCol="0">
            <a:spAutoFit/>
          </a:bodyPr>
          <a:lstStyle/>
          <a:p>
            <a:pPr marL="12700">
              <a:lnSpc>
                <a:spcPts val="1614"/>
              </a:lnSpc>
            </a:pPr>
            <a:r>
              <a:rPr sz="1600" spc="-5" dirty="0">
                <a:solidFill>
                  <a:srgbClr val="FFFFFF"/>
                </a:solidFill>
                <a:latin typeface="Calibri"/>
                <a:cs typeface="Calibri"/>
              </a:rPr>
              <a:t>2.3</a:t>
            </a:r>
            <a:r>
              <a:rPr sz="1600" spc="-25" dirty="0">
                <a:solidFill>
                  <a:srgbClr val="FFFFFF"/>
                </a:solidFill>
                <a:latin typeface="Calibri"/>
                <a:cs typeface="Calibri"/>
              </a:rPr>
              <a:t> </a:t>
            </a:r>
            <a:r>
              <a:rPr sz="1600" spc="-10" dirty="0">
                <a:solidFill>
                  <a:srgbClr val="FFFFFF"/>
                </a:solidFill>
                <a:latin typeface="Calibri"/>
                <a:cs typeface="Calibri"/>
              </a:rPr>
              <a:t>BITCOIN</a:t>
            </a:r>
            <a:r>
              <a:rPr sz="1600" spc="-20" dirty="0">
                <a:solidFill>
                  <a:srgbClr val="FFFFFF"/>
                </a:solidFill>
                <a:latin typeface="Calibri"/>
                <a:cs typeface="Calibri"/>
              </a:rPr>
              <a:t> </a:t>
            </a:r>
            <a:r>
              <a:rPr sz="1600" spc="-10" dirty="0">
                <a:solidFill>
                  <a:srgbClr val="FFFFFF"/>
                </a:solidFill>
                <a:latin typeface="Calibri"/>
                <a:cs typeface="Calibri"/>
              </a:rPr>
              <a:t>TRANSACTIONS</a:t>
            </a:r>
            <a:endParaRPr sz="1600">
              <a:latin typeface="Calibri"/>
              <a:cs typeface="Calibri"/>
            </a:endParaRPr>
          </a:p>
        </p:txBody>
      </p:sp>
      <p:sp>
        <p:nvSpPr>
          <p:cNvPr id="49" name="object 49"/>
          <p:cNvSpPr txBox="1"/>
          <p:nvPr/>
        </p:nvSpPr>
        <p:spPr>
          <a:xfrm>
            <a:off x="4451986" y="6547586"/>
            <a:ext cx="3289935" cy="205184"/>
          </a:xfrm>
          <a:prstGeom prst="rect">
            <a:avLst/>
          </a:prstGeom>
        </p:spPr>
        <p:txBody>
          <a:bodyPr vert="horz" wrap="square" lIns="0" tIns="0" rIns="0" bIns="0" rtlCol="0">
            <a:spAutoFit/>
          </a:bodyPr>
          <a:lstStyle/>
          <a:p>
            <a:pPr marL="12700">
              <a:lnSpc>
                <a:spcPts val="1614"/>
              </a:lnSpc>
            </a:pPr>
            <a:r>
              <a:rPr sz="1600" spc="-10" dirty="0">
                <a:solidFill>
                  <a:srgbClr val="FFFFFF"/>
                </a:solidFill>
                <a:latin typeface="Calibri"/>
                <a:cs typeface="Calibri"/>
              </a:rPr>
              <a:t>ZHANG,</a:t>
            </a:r>
            <a:r>
              <a:rPr sz="1600" spc="15" dirty="0">
                <a:solidFill>
                  <a:srgbClr val="FFFFFF"/>
                </a:solidFill>
                <a:latin typeface="Calibri"/>
                <a:cs typeface="Calibri"/>
              </a:rPr>
              <a:t> </a:t>
            </a:r>
            <a:r>
              <a:rPr sz="1600" spc="-10" dirty="0">
                <a:solidFill>
                  <a:srgbClr val="FFFFFF"/>
                </a:solidFill>
                <a:latin typeface="Calibri"/>
                <a:cs typeface="Calibri"/>
              </a:rPr>
              <a:t>VITENBERG,</a:t>
            </a:r>
            <a:r>
              <a:rPr sz="1600" spc="40" dirty="0">
                <a:solidFill>
                  <a:srgbClr val="FFFFFF"/>
                </a:solidFill>
                <a:latin typeface="Calibri"/>
                <a:cs typeface="Calibri"/>
              </a:rPr>
              <a:t> </a:t>
            </a:r>
            <a:r>
              <a:rPr sz="1600" spc="-15" dirty="0">
                <a:solidFill>
                  <a:srgbClr val="FFFFFF"/>
                </a:solidFill>
                <a:latin typeface="Calibri"/>
                <a:cs typeface="Calibri"/>
              </a:rPr>
              <a:t>JACOBSEN</a:t>
            </a:r>
            <a:r>
              <a:rPr sz="1600" spc="45" dirty="0">
                <a:solidFill>
                  <a:srgbClr val="FFFFFF"/>
                </a:solidFill>
                <a:latin typeface="Calibri"/>
                <a:cs typeface="Calibri"/>
              </a:rPr>
              <a:t> </a:t>
            </a:r>
            <a:r>
              <a:rPr sz="1600" spc="-5" dirty="0">
                <a:solidFill>
                  <a:srgbClr val="FFFFFF"/>
                </a:solidFill>
                <a:latin typeface="Calibri"/>
                <a:cs typeface="Calibri"/>
              </a:rPr>
              <a:t>©</a:t>
            </a:r>
            <a:r>
              <a:rPr sz="1600" spc="5" dirty="0">
                <a:solidFill>
                  <a:srgbClr val="FFFFFF"/>
                </a:solidFill>
                <a:latin typeface="Calibri"/>
                <a:cs typeface="Calibri"/>
              </a:rPr>
              <a:t> </a:t>
            </a:r>
            <a:r>
              <a:rPr sz="1600" spc="-10" dirty="0">
                <a:solidFill>
                  <a:srgbClr val="FFFFFF"/>
                </a:solidFill>
                <a:latin typeface="Calibri"/>
                <a:cs typeface="Calibri"/>
              </a:rPr>
              <a:t>2018</a:t>
            </a:r>
            <a:endParaRPr sz="1600">
              <a:latin typeface="Calibri"/>
              <a:cs typeface="Calibri"/>
            </a:endParaRPr>
          </a:p>
        </p:txBody>
      </p:sp>
      <p:sp>
        <p:nvSpPr>
          <p:cNvPr id="50" name="object 50"/>
          <p:cNvSpPr txBox="1"/>
          <p:nvPr/>
        </p:nvSpPr>
        <p:spPr>
          <a:xfrm>
            <a:off x="9625330" y="6547586"/>
            <a:ext cx="229870" cy="205184"/>
          </a:xfrm>
          <a:prstGeom prst="rect">
            <a:avLst/>
          </a:prstGeom>
        </p:spPr>
        <p:txBody>
          <a:bodyPr vert="horz" wrap="square" lIns="0" tIns="0" rIns="0" bIns="0" rtlCol="0">
            <a:spAutoFit/>
          </a:bodyPr>
          <a:lstStyle/>
          <a:p>
            <a:pPr marL="12700">
              <a:lnSpc>
                <a:spcPts val="1614"/>
              </a:lnSpc>
            </a:pPr>
            <a:r>
              <a:rPr sz="1600" spc="-10" dirty="0">
                <a:solidFill>
                  <a:srgbClr val="FFFFFF"/>
                </a:solidFill>
                <a:latin typeface="Calibri"/>
                <a:cs typeface="Calibri"/>
              </a:rPr>
              <a:t>27</a:t>
            </a:r>
            <a:endParaRPr sz="1600">
              <a:latin typeface="Calibri"/>
              <a:cs typeface="Calibri"/>
            </a:endParaRPr>
          </a:p>
        </p:txBody>
      </p:sp>
    </p:spTree>
    <p:extLst>
      <p:ext uri="{BB962C8B-B14F-4D97-AF65-F5344CB8AC3E}">
        <p14:creationId xmlns:p14="http://schemas.microsoft.com/office/powerpoint/2010/main" val="26948684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6004" y="227204"/>
            <a:ext cx="4254500" cy="566181"/>
          </a:xfrm>
          <a:prstGeom prst="rect">
            <a:avLst/>
          </a:prstGeom>
        </p:spPr>
        <p:txBody>
          <a:bodyPr vert="horz" wrap="square" lIns="0" tIns="12065" rIns="0" bIns="0" rtlCol="0" anchor="t">
            <a:spAutoFit/>
          </a:bodyPr>
          <a:lstStyle/>
          <a:p>
            <a:pPr marL="12700">
              <a:spcBef>
                <a:spcPts val="95"/>
              </a:spcBef>
            </a:pPr>
            <a:r>
              <a:rPr spc="-60" dirty="0"/>
              <a:t>Bitcoin</a:t>
            </a:r>
            <a:r>
              <a:rPr spc="-185" dirty="0"/>
              <a:t> </a:t>
            </a:r>
            <a:r>
              <a:rPr spc="-80" dirty="0"/>
              <a:t>Transactions</a:t>
            </a:r>
          </a:p>
        </p:txBody>
      </p:sp>
      <p:sp>
        <p:nvSpPr>
          <p:cNvPr id="3" name="object 3"/>
          <p:cNvSpPr txBox="1"/>
          <p:nvPr/>
        </p:nvSpPr>
        <p:spPr>
          <a:xfrm>
            <a:off x="1598676" y="1351788"/>
            <a:ext cx="2359660" cy="862416"/>
          </a:xfrm>
          <a:prstGeom prst="rect">
            <a:avLst/>
          </a:prstGeom>
          <a:ln w="9144">
            <a:solidFill>
              <a:srgbClr val="000000"/>
            </a:solidFill>
          </a:ln>
        </p:spPr>
        <p:txBody>
          <a:bodyPr vert="horz" wrap="square" lIns="0" tIns="31115" rIns="0" bIns="0" rtlCol="0">
            <a:spAutoFit/>
          </a:bodyPr>
          <a:lstStyle/>
          <a:p>
            <a:pPr marL="91440" marR="113030">
              <a:spcBef>
                <a:spcPts val="245"/>
              </a:spcBef>
            </a:pPr>
            <a:r>
              <a:rPr spc="-10" dirty="0">
                <a:latin typeface="Calibri"/>
                <a:cs typeface="Calibri"/>
              </a:rPr>
              <a:t>Each </a:t>
            </a:r>
            <a:r>
              <a:rPr spc="-5" dirty="0">
                <a:latin typeface="Calibri"/>
                <a:cs typeface="Calibri"/>
              </a:rPr>
              <a:t>user possesses </a:t>
            </a:r>
            <a:r>
              <a:rPr dirty="0">
                <a:latin typeface="Calibri"/>
                <a:cs typeface="Calibri"/>
              </a:rPr>
              <a:t>a </a:t>
            </a:r>
            <a:r>
              <a:rPr spc="5" dirty="0">
                <a:latin typeface="Calibri"/>
                <a:cs typeface="Calibri"/>
              </a:rPr>
              <a:t> </a:t>
            </a:r>
            <a:r>
              <a:rPr spc="-10" dirty="0">
                <a:latin typeface="Calibri"/>
                <a:cs typeface="Calibri"/>
              </a:rPr>
              <a:t>wallet</a:t>
            </a:r>
            <a:r>
              <a:rPr dirty="0">
                <a:latin typeface="Calibri"/>
                <a:cs typeface="Calibri"/>
              </a:rPr>
              <a:t> </a:t>
            </a:r>
            <a:r>
              <a:rPr spc="-5" dirty="0">
                <a:latin typeface="Calibri"/>
                <a:cs typeface="Calibri"/>
              </a:rPr>
              <a:t>identified</a:t>
            </a:r>
            <a:r>
              <a:rPr spc="5" dirty="0">
                <a:latin typeface="Calibri"/>
                <a:cs typeface="Calibri"/>
              </a:rPr>
              <a:t> </a:t>
            </a:r>
            <a:r>
              <a:rPr spc="-5" dirty="0">
                <a:latin typeface="Calibri"/>
                <a:cs typeface="Calibri"/>
              </a:rPr>
              <a:t>by </a:t>
            </a:r>
            <a:r>
              <a:rPr dirty="0">
                <a:latin typeface="Calibri"/>
                <a:cs typeface="Calibri"/>
              </a:rPr>
              <a:t> </a:t>
            </a:r>
            <a:r>
              <a:rPr i="1" spc="-10" dirty="0">
                <a:latin typeface="Calibri"/>
                <a:cs typeface="Calibri"/>
              </a:rPr>
              <a:t>public/private</a:t>
            </a:r>
            <a:r>
              <a:rPr i="1" spc="20" dirty="0">
                <a:latin typeface="Calibri"/>
                <a:cs typeface="Calibri"/>
              </a:rPr>
              <a:t> </a:t>
            </a:r>
            <a:r>
              <a:rPr i="1" spc="-25" dirty="0">
                <a:latin typeface="Calibri"/>
                <a:cs typeface="Calibri"/>
              </a:rPr>
              <a:t>key </a:t>
            </a:r>
            <a:r>
              <a:rPr spc="-15" dirty="0">
                <a:latin typeface="Calibri"/>
                <a:cs typeface="Calibri"/>
              </a:rPr>
              <a:t>pairs</a:t>
            </a:r>
            <a:endParaRPr>
              <a:latin typeface="Calibri"/>
              <a:cs typeface="Calibri"/>
            </a:endParaRPr>
          </a:p>
        </p:txBody>
      </p:sp>
      <p:sp>
        <p:nvSpPr>
          <p:cNvPr id="4" name="object 4"/>
          <p:cNvSpPr/>
          <p:nvPr/>
        </p:nvSpPr>
        <p:spPr>
          <a:xfrm>
            <a:off x="4171188" y="1345692"/>
            <a:ext cx="1676400" cy="2002789"/>
          </a:xfrm>
          <a:custGeom>
            <a:avLst/>
            <a:gdLst/>
            <a:ahLst/>
            <a:cxnLst/>
            <a:rect l="l" t="t" r="r" b="b"/>
            <a:pathLst>
              <a:path w="1676400" h="2002789">
                <a:moveTo>
                  <a:pt x="0" y="2002536"/>
                </a:moveTo>
                <a:lnTo>
                  <a:pt x="1676400" y="2002536"/>
                </a:lnTo>
                <a:lnTo>
                  <a:pt x="1676400" y="0"/>
                </a:lnTo>
                <a:lnTo>
                  <a:pt x="0" y="0"/>
                </a:lnTo>
                <a:lnTo>
                  <a:pt x="0" y="2002536"/>
                </a:lnTo>
                <a:close/>
              </a:path>
            </a:pathLst>
          </a:custGeom>
          <a:ln w="15240">
            <a:solidFill>
              <a:srgbClr val="000000"/>
            </a:solidFill>
          </a:ln>
        </p:spPr>
        <p:txBody>
          <a:bodyPr wrap="square" lIns="0" tIns="0" rIns="0" bIns="0" rtlCol="0"/>
          <a:lstStyle/>
          <a:p>
            <a:endParaRPr/>
          </a:p>
        </p:txBody>
      </p:sp>
      <p:sp>
        <p:nvSpPr>
          <p:cNvPr id="5" name="object 5"/>
          <p:cNvSpPr txBox="1"/>
          <p:nvPr/>
        </p:nvSpPr>
        <p:spPr>
          <a:xfrm>
            <a:off x="4372101" y="1496391"/>
            <a:ext cx="1276350" cy="300355"/>
          </a:xfrm>
          <a:prstGeom prst="rect">
            <a:avLst/>
          </a:prstGeom>
        </p:spPr>
        <p:txBody>
          <a:bodyPr vert="horz" wrap="square" lIns="0" tIns="12700" rIns="0" bIns="0" rtlCol="0">
            <a:spAutoFit/>
          </a:bodyPr>
          <a:lstStyle/>
          <a:p>
            <a:pPr marL="12700">
              <a:spcBef>
                <a:spcPts val="100"/>
              </a:spcBef>
            </a:pPr>
            <a:r>
              <a:rPr spc="-20" dirty="0">
                <a:latin typeface="Calibri"/>
                <a:cs typeface="Calibri"/>
              </a:rPr>
              <a:t>Transaction</a:t>
            </a:r>
            <a:r>
              <a:rPr spc="-50" dirty="0">
                <a:latin typeface="Calibri"/>
                <a:cs typeface="Calibri"/>
              </a:rPr>
              <a:t> </a:t>
            </a:r>
            <a:r>
              <a:rPr dirty="0">
                <a:latin typeface="Calibri"/>
                <a:cs typeface="Calibri"/>
              </a:rPr>
              <a:t>A</a:t>
            </a:r>
            <a:endParaRPr>
              <a:latin typeface="Calibri"/>
              <a:cs typeface="Calibri"/>
            </a:endParaRPr>
          </a:p>
        </p:txBody>
      </p:sp>
      <p:sp>
        <p:nvSpPr>
          <p:cNvPr id="6" name="object 6"/>
          <p:cNvSpPr txBox="1"/>
          <p:nvPr/>
        </p:nvSpPr>
        <p:spPr>
          <a:xfrm>
            <a:off x="4323588" y="1991868"/>
            <a:ext cx="370840" cy="247015"/>
          </a:xfrm>
          <a:prstGeom prst="rect">
            <a:avLst/>
          </a:prstGeom>
          <a:ln w="15239">
            <a:solidFill>
              <a:srgbClr val="000000"/>
            </a:solidFill>
          </a:ln>
        </p:spPr>
        <p:txBody>
          <a:bodyPr vert="horz" wrap="square" lIns="0" tIns="0" rIns="0" bIns="0" rtlCol="0">
            <a:spAutoFit/>
          </a:bodyPr>
          <a:lstStyle/>
          <a:p>
            <a:pPr marL="99060">
              <a:lnSpc>
                <a:spcPts val="1935"/>
              </a:lnSpc>
            </a:pPr>
            <a:r>
              <a:rPr spc="-10" dirty="0">
                <a:latin typeface="Calibri"/>
                <a:cs typeface="Calibri"/>
              </a:rPr>
              <a:t>in</a:t>
            </a:r>
            <a:endParaRPr>
              <a:latin typeface="Calibri"/>
              <a:cs typeface="Calibri"/>
            </a:endParaRPr>
          </a:p>
        </p:txBody>
      </p:sp>
      <p:sp>
        <p:nvSpPr>
          <p:cNvPr id="7" name="object 7"/>
          <p:cNvSpPr txBox="1"/>
          <p:nvPr/>
        </p:nvSpPr>
        <p:spPr>
          <a:xfrm>
            <a:off x="4908804" y="1991868"/>
            <a:ext cx="802005" cy="309699"/>
          </a:xfrm>
          <a:prstGeom prst="rect">
            <a:avLst/>
          </a:prstGeom>
          <a:ln w="15240">
            <a:solidFill>
              <a:srgbClr val="000000"/>
            </a:solidFill>
          </a:ln>
        </p:spPr>
        <p:txBody>
          <a:bodyPr vert="horz" wrap="square" lIns="0" tIns="32384" rIns="0" bIns="0" rtlCol="0">
            <a:spAutoFit/>
          </a:bodyPr>
          <a:lstStyle/>
          <a:p>
            <a:pPr marL="158115">
              <a:spcBef>
                <a:spcPts val="254"/>
              </a:spcBef>
            </a:pPr>
            <a:r>
              <a:rPr spc="-5" dirty="0">
                <a:latin typeface="Calibri"/>
                <a:cs typeface="Calibri"/>
              </a:rPr>
              <a:t>out</a:t>
            </a:r>
            <a:r>
              <a:rPr spc="-30" dirty="0">
                <a:latin typeface="Calibri"/>
                <a:cs typeface="Calibri"/>
              </a:rPr>
              <a:t> </a:t>
            </a:r>
            <a:r>
              <a:rPr dirty="0">
                <a:latin typeface="Calibri"/>
                <a:cs typeface="Calibri"/>
              </a:rPr>
              <a:t>1</a:t>
            </a:r>
            <a:endParaRPr>
              <a:latin typeface="Calibri"/>
              <a:cs typeface="Calibri"/>
            </a:endParaRPr>
          </a:p>
        </p:txBody>
      </p:sp>
      <p:sp>
        <p:nvSpPr>
          <p:cNvPr id="8" name="object 8"/>
          <p:cNvSpPr txBox="1"/>
          <p:nvPr/>
        </p:nvSpPr>
        <p:spPr>
          <a:xfrm>
            <a:off x="4527804" y="2514601"/>
            <a:ext cx="1256030" cy="643125"/>
          </a:xfrm>
          <a:prstGeom prst="rect">
            <a:avLst/>
          </a:prstGeom>
          <a:ln w="15240">
            <a:solidFill>
              <a:srgbClr val="000000"/>
            </a:solidFill>
          </a:ln>
        </p:spPr>
        <p:txBody>
          <a:bodyPr vert="horz" wrap="square" lIns="0" tIns="88265" rIns="0" bIns="0" rtlCol="0">
            <a:spAutoFit/>
          </a:bodyPr>
          <a:lstStyle/>
          <a:p>
            <a:pPr algn="ctr">
              <a:spcBef>
                <a:spcPts val="695"/>
              </a:spcBef>
            </a:pPr>
            <a:r>
              <a:rPr spc="-5" dirty="0">
                <a:latin typeface="Calibri"/>
                <a:cs typeface="Calibri"/>
              </a:rPr>
              <a:t>out</a:t>
            </a:r>
            <a:r>
              <a:rPr spc="-30" dirty="0">
                <a:latin typeface="Calibri"/>
                <a:cs typeface="Calibri"/>
              </a:rPr>
              <a:t> </a:t>
            </a:r>
            <a:r>
              <a:rPr dirty="0">
                <a:latin typeface="Calibri"/>
                <a:cs typeface="Calibri"/>
              </a:rPr>
              <a:t>2</a:t>
            </a:r>
            <a:endParaRPr>
              <a:latin typeface="Calibri"/>
              <a:cs typeface="Calibri"/>
            </a:endParaRPr>
          </a:p>
          <a:p>
            <a:pPr algn="ctr">
              <a:lnSpc>
                <a:spcPct val="100000"/>
              </a:lnSpc>
            </a:pPr>
            <a:r>
              <a:rPr spc="60" dirty="0">
                <a:latin typeface="Calibri"/>
                <a:cs typeface="Calibri"/>
              </a:rPr>
              <a:t>฿1</a:t>
            </a:r>
            <a:r>
              <a:rPr spc="-15" dirty="0">
                <a:latin typeface="Calibri"/>
                <a:cs typeface="Calibri"/>
              </a:rPr>
              <a:t> </a:t>
            </a:r>
            <a:r>
              <a:rPr dirty="0">
                <a:latin typeface="Calibri"/>
                <a:cs typeface="Calibri"/>
              </a:rPr>
              <a:t>-&gt;</a:t>
            </a:r>
            <a:r>
              <a:rPr spc="-30" dirty="0">
                <a:latin typeface="Calibri"/>
                <a:cs typeface="Calibri"/>
              </a:rPr>
              <a:t> </a:t>
            </a:r>
            <a:r>
              <a:rPr spc="-5" dirty="0">
                <a:latin typeface="Calibri"/>
                <a:cs typeface="Calibri"/>
              </a:rPr>
              <a:t>Alice</a:t>
            </a:r>
            <a:endParaRPr>
              <a:latin typeface="Calibri"/>
              <a:cs typeface="Calibri"/>
            </a:endParaRPr>
          </a:p>
        </p:txBody>
      </p:sp>
      <p:sp>
        <p:nvSpPr>
          <p:cNvPr id="9" name="object 9"/>
          <p:cNvSpPr/>
          <p:nvPr/>
        </p:nvSpPr>
        <p:spPr>
          <a:xfrm>
            <a:off x="6182867" y="1345692"/>
            <a:ext cx="1676400" cy="3912235"/>
          </a:xfrm>
          <a:custGeom>
            <a:avLst/>
            <a:gdLst/>
            <a:ahLst/>
            <a:cxnLst/>
            <a:rect l="l" t="t" r="r" b="b"/>
            <a:pathLst>
              <a:path w="1676400" h="3912235">
                <a:moveTo>
                  <a:pt x="0" y="3912108"/>
                </a:moveTo>
                <a:lnTo>
                  <a:pt x="1676400" y="3912108"/>
                </a:lnTo>
                <a:lnTo>
                  <a:pt x="1676400" y="0"/>
                </a:lnTo>
                <a:lnTo>
                  <a:pt x="0" y="0"/>
                </a:lnTo>
                <a:lnTo>
                  <a:pt x="0" y="3912108"/>
                </a:lnTo>
                <a:close/>
              </a:path>
            </a:pathLst>
          </a:custGeom>
          <a:ln w="15240">
            <a:solidFill>
              <a:srgbClr val="000000"/>
            </a:solidFill>
          </a:ln>
        </p:spPr>
        <p:txBody>
          <a:bodyPr wrap="square" lIns="0" tIns="0" rIns="0" bIns="0" rtlCol="0"/>
          <a:lstStyle/>
          <a:p>
            <a:endParaRPr/>
          </a:p>
        </p:txBody>
      </p:sp>
      <p:sp>
        <p:nvSpPr>
          <p:cNvPr id="10" name="object 10"/>
          <p:cNvSpPr txBox="1"/>
          <p:nvPr/>
        </p:nvSpPr>
        <p:spPr>
          <a:xfrm>
            <a:off x="6387466" y="1490854"/>
            <a:ext cx="1265555" cy="574675"/>
          </a:xfrm>
          <a:prstGeom prst="rect">
            <a:avLst/>
          </a:prstGeom>
        </p:spPr>
        <p:txBody>
          <a:bodyPr vert="horz" wrap="square" lIns="0" tIns="12700" rIns="0" bIns="0" rtlCol="0">
            <a:spAutoFit/>
          </a:bodyPr>
          <a:lstStyle/>
          <a:p>
            <a:pPr marL="203200" marR="5080" indent="-190500">
              <a:spcBef>
                <a:spcPts val="100"/>
              </a:spcBef>
            </a:pPr>
            <a:r>
              <a:rPr spc="-110" dirty="0">
                <a:latin typeface="Calibri"/>
                <a:cs typeface="Calibri"/>
              </a:rPr>
              <a:t>T</a:t>
            </a:r>
            <a:r>
              <a:rPr spc="-40" dirty="0">
                <a:latin typeface="Calibri"/>
                <a:cs typeface="Calibri"/>
              </a:rPr>
              <a:t>r</a:t>
            </a:r>
            <a:r>
              <a:rPr dirty="0">
                <a:latin typeface="Calibri"/>
                <a:cs typeface="Calibri"/>
              </a:rPr>
              <a:t>an</a:t>
            </a:r>
            <a:r>
              <a:rPr spc="5" dirty="0">
                <a:latin typeface="Calibri"/>
                <a:cs typeface="Calibri"/>
              </a:rPr>
              <a:t>s</a:t>
            </a:r>
            <a:r>
              <a:rPr dirty="0">
                <a:latin typeface="Calibri"/>
                <a:cs typeface="Calibri"/>
              </a:rPr>
              <a:t>ac</a:t>
            </a:r>
            <a:r>
              <a:rPr spc="-10" dirty="0">
                <a:latin typeface="Calibri"/>
                <a:cs typeface="Calibri"/>
              </a:rPr>
              <a:t>t</a:t>
            </a:r>
            <a:r>
              <a:rPr spc="-5" dirty="0">
                <a:latin typeface="Calibri"/>
                <a:cs typeface="Calibri"/>
              </a:rPr>
              <a:t>io</a:t>
            </a:r>
            <a:r>
              <a:rPr dirty="0">
                <a:latin typeface="Calibri"/>
                <a:cs typeface="Calibri"/>
              </a:rPr>
              <a:t>n</a:t>
            </a:r>
            <a:r>
              <a:rPr spc="-5" dirty="0">
                <a:latin typeface="Calibri"/>
                <a:cs typeface="Calibri"/>
              </a:rPr>
              <a:t> </a:t>
            </a:r>
            <a:r>
              <a:rPr dirty="0">
                <a:latin typeface="Calibri"/>
                <a:cs typeface="Calibri"/>
              </a:rPr>
              <a:t>C  </a:t>
            </a:r>
            <a:r>
              <a:rPr spc="-10" dirty="0">
                <a:latin typeface="Calibri"/>
                <a:cs typeface="Calibri"/>
              </a:rPr>
              <a:t>(by </a:t>
            </a:r>
            <a:r>
              <a:rPr spc="-5" dirty="0">
                <a:latin typeface="Calibri"/>
                <a:cs typeface="Calibri"/>
              </a:rPr>
              <a:t>Alice)</a:t>
            </a:r>
            <a:endParaRPr>
              <a:latin typeface="Calibri"/>
              <a:cs typeface="Calibri"/>
            </a:endParaRPr>
          </a:p>
        </p:txBody>
      </p:sp>
      <p:sp>
        <p:nvSpPr>
          <p:cNvPr id="11" name="object 11"/>
          <p:cNvSpPr txBox="1"/>
          <p:nvPr/>
        </p:nvSpPr>
        <p:spPr>
          <a:xfrm>
            <a:off x="6370321" y="2767583"/>
            <a:ext cx="558165" cy="256480"/>
          </a:xfrm>
          <a:prstGeom prst="rect">
            <a:avLst/>
          </a:prstGeom>
          <a:ln w="15240">
            <a:solidFill>
              <a:srgbClr val="000000"/>
            </a:solidFill>
          </a:ln>
        </p:spPr>
        <p:txBody>
          <a:bodyPr vert="horz" wrap="square" lIns="0" tIns="0" rIns="0" bIns="0" rtlCol="0">
            <a:spAutoFit/>
          </a:bodyPr>
          <a:lstStyle/>
          <a:p>
            <a:pPr marL="107950">
              <a:lnSpc>
                <a:spcPts val="2030"/>
              </a:lnSpc>
            </a:pPr>
            <a:r>
              <a:rPr spc="-5" dirty="0">
                <a:latin typeface="Calibri"/>
                <a:cs typeface="Calibri"/>
              </a:rPr>
              <a:t>in</a:t>
            </a:r>
            <a:r>
              <a:rPr spc="-30" dirty="0">
                <a:latin typeface="Calibri"/>
                <a:cs typeface="Calibri"/>
              </a:rPr>
              <a:t> </a:t>
            </a:r>
            <a:r>
              <a:rPr dirty="0">
                <a:latin typeface="Calibri"/>
                <a:cs typeface="Calibri"/>
              </a:rPr>
              <a:t>1</a:t>
            </a:r>
            <a:endParaRPr>
              <a:latin typeface="Calibri"/>
              <a:cs typeface="Calibri"/>
            </a:endParaRPr>
          </a:p>
        </p:txBody>
      </p:sp>
      <p:grpSp>
        <p:nvGrpSpPr>
          <p:cNvPr id="12" name="object 12"/>
          <p:cNvGrpSpPr/>
          <p:nvPr/>
        </p:nvGrpSpPr>
        <p:grpSpPr>
          <a:xfrm>
            <a:off x="4163568" y="2862453"/>
            <a:ext cx="2207895" cy="2403475"/>
            <a:chOff x="2639567" y="2862452"/>
            <a:chExt cx="2207895" cy="2403475"/>
          </a:xfrm>
        </p:grpSpPr>
        <p:sp>
          <p:nvSpPr>
            <p:cNvPr id="13" name="object 13"/>
            <p:cNvSpPr/>
            <p:nvPr/>
          </p:nvSpPr>
          <p:spPr>
            <a:xfrm>
              <a:off x="4259452" y="2862452"/>
              <a:ext cx="588010" cy="76200"/>
            </a:xfrm>
            <a:custGeom>
              <a:avLst/>
              <a:gdLst/>
              <a:ahLst/>
              <a:cxnLst/>
              <a:rect l="l" t="t" r="r" b="b"/>
              <a:pathLst>
                <a:path w="588010" h="76200">
                  <a:moveTo>
                    <a:pt x="512445" y="0"/>
                  </a:moveTo>
                  <a:lnTo>
                    <a:pt x="511863" y="31641"/>
                  </a:lnTo>
                  <a:lnTo>
                    <a:pt x="524637" y="31876"/>
                  </a:lnTo>
                  <a:lnTo>
                    <a:pt x="524383" y="44576"/>
                  </a:lnTo>
                  <a:lnTo>
                    <a:pt x="511626" y="44576"/>
                  </a:lnTo>
                  <a:lnTo>
                    <a:pt x="511048" y="76073"/>
                  </a:lnTo>
                  <a:lnTo>
                    <a:pt x="577320" y="44576"/>
                  </a:lnTo>
                  <a:lnTo>
                    <a:pt x="524383" y="44576"/>
                  </a:lnTo>
                  <a:lnTo>
                    <a:pt x="511630" y="44342"/>
                  </a:lnTo>
                  <a:lnTo>
                    <a:pt x="577814" y="44342"/>
                  </a:lnTo>
                  <a:lnTo>
                    <a:pt x="588010" y="39497"/>
                  </a:lnTo>
                  <a:lnTo>
                    <a:pt x="512445" y="0"/>
                  </a:lnTo>
                  <a:close/>
                </a:path>
                <a:path w="588010" h="76200">
                  <a:moveTo>
                    <a:pt x="511863" y="31641"/>
                  </a:moveTo>
                  <a:lnTo>
                    <a:pt x="511630" y="44342"/>
                  </a:lnTo>
                  <a:lnTo>
                    <a:pt x="524383" y="44576"/>
                  </a:lnTo>
                  <a:lnTo>
                    <a:pt x="524637" y="31876"/>
                  </a:lnTo>
                  <a:lnTo>
                    <a:pt x="511863" y="31641"/>
                  </a:lnTo>
                  <a:close/>
                </a:path>
                <a:path w="588010" h="76200">
                  <a:moveTo>
                    <a:pt x="254" y="22225"/>
                  </a:moveTo>
                  <a:lnTo>
                    <a:pt x="0" y="34925"/>
                  </a:lnTo>
                  <a:lnTo>
                    <a:pt x="511630" y="44342"/>
                  </a:lnTo>
                  <a:lnTo>
                    <a:pt x="511863" y="31641"/>
                  </a:lnTo>
                  <a:lnTo>
                    <a:pt x="254" y="22225"/>
                  </a:lnTo>
                  <a:close/>
                </a:path>
              </a:pathLst>
            </a:custGeom>
            <a:solidFill>
              <a:srgbClr val="000000"/>
            </a:solidFill>
          </p:spPr>
          <p:txBody>
            <a:bodyPr wrap="square" lIns="0" tIns="0" rIns="0" bIns="0" rtlCol="0"/>
            <a:lstStyle/>
            <a:p>
              <a:endParaRPr/>
            </a:p>
          </p:txBody>
        </p:sp>
        <p:sp>
          <p:nvSpPr>
            <p:cNvPr id="14" name="object 14"/>
            <p:cNvSpPr/>
            <p:nvPr/>
          </p:nvSpPr>
          <p:spPr>
            <a:xfrm>
              <a:off x="2647187" y="3421379"/>
              <a:ext cx="1676400" cy="1836420"/>
            </a:xfrm>
            <a:custGeom>
              <a:avLst/>
              <a:gdLst/>
              <a:ahLst/>
              <a:cxnLst/>
              <a:rect l="l" t="t" r="r" b="b"/>
              <a:pathLst>
                <a:path w="1676400" h="1836420">
                  <a:moveTo>
                    <a:pt x="0" y="1836420"/>
                  </a:moveTo>
                  <a:lnTo>
                    <a:pt x="1676400" y="1836420"/>
                  </a:lnTo>
                  <a:lnTo>
                    <a:pt x="1676400" y="0"/>
                  </a:lnTo>
                  <a:lnTo>
                    <a:pt x="0" y="0"/>
                  </a:lnTo>
                  <a:lnTo>
                    <a:pt x="0" y="1836420"/>
                  </a:lnTo>
                  <a:close/>
                </a:path>
              </a:pathLst>
            </a:custGeom>
            <a:ln w="15240">
              <a:solidFill>
                <a:srgbClr val="000000"/>
              </a:solidFill>
            </a:ln>
          </p:spPr>
          <p:txBody>
            <a:bodyPr wrap="square" lIns="0" tIns="0" rIns="0" bIns="0" rtlCol="0"/>
            <a:lstStyle/>
            <a:p>
              <a:endParaRPr/>
            </a:p>
          </p:txBody>
        </p:sp>
      </p:grpSp>
      <p:sp>
        <p:nvSpPr>
          <p:cNvPr id="15" name="object 15"/>
          <p:cNvSpPr txBox="1"/>
          <p:nvPr/>
        </p:nvSpPr>
        <p:spPr>
          <a:xfrm>
            <a:off x="4375151" y="3488894"/>
            <a:ext cx="1268095" cy="300355"/>
          </a:xfrm>
          <a:prstGeom prst="rect">
            <a:avLst/>
          </a:prstGeom>
        </p:spPr>
        <p:txBody>
          <a:bodyPr vert="horz" wrap="square" lIns="0" tIns="12700" rIns="0" bIns="0" rtlCol="0">
            <a:spAutoFit/>
          </a:bodyPr>
          <a:lstStyle/>
          <a:p>
            <a:pPr marL="12700">
              <a:spcBef>
                <a:spcPts val="100"/>
              </a:spcBef>
            </a:pPr>
            <a:r>
              <a:rPr spc="-20" dirty="0">
                <a:latin typeface="Calibri"/>
                <a:cs typeface="Calibri"/>
              </a:rPr>
              <a:t>Transaction</a:t>
            </a:r>
            <a:r>
              <a:rPr spc="-50" dirty="0">
                <a:latin typeface="Calibri"/>
                <a:cs typeface="Calibri"/>
              </a:rPr>
              <a:t> </a:t>
            </a:r>
            <a:r>
              <a:rPr dirty="0">
                <a:latin typeface="Calibri"/>
                <a:cs typeface="Calibri"/>
              </a:rPr>
              <a:t>B</a:t>
            </a:r>
            <a:endParaRPr>
              <a:latin typeface="Calibri"/>
              <a:cs typeface="Calibri"/>
            </a:endParaRPr>
          </a:p>
        </p:txBody>
      </p:sp>
      <p:sp>
        <p:nvSpPr>
          <p:cNvPr id="16" name="object 16"/>
          <p:cNvSpPr/>
          <p:nvPr/>
        </p:nvSpPr>
        <p:spPr>
          <a:xfrm>
            <a:off x="4323588" y="3915156"/>
            <a:ext cx="585470" cy="231775"/>
          </a:xfrm>
          <a:custGeom>
            <a:avLst/>
            <a:gdLst/>
            <a:ahLst/>
            <a:cxnLst/>
            <a:rect l="l" t="t" r="r" b="b"/>
            <a:pathLst>
              <a:path w="585470" h="231775">
                <a:moveTo>
                  <a:pt x="0" y="231648"/>
                </a:moveTo>
                <a:lnTo>
                  <a:pt x="585215" y="231648"/>
                </a:lnTo>
                <a:lnTo>
                  <a:pt x="585215" y="0"/>
                </a:lnTo>
                <a:lnTo>
                  <a:pt x="0" y="0"/>
                </a:lnTo>
                <a:lnTo>
                  <a:pt x="0" y="231648"/>
                </a:lnTo>
                <a:close/>
              </a:path>
            </a:pathLst>
          </a:custGeom>
          <a:ln w="15240">
            <a:solidFill>
              <a:srgbClr val="000000"/>
            </a:solidFill>
          </a:ln>
        </p:spPr>
        <p:txBody>
          <a:bodyPr wrap="square" lIns="0" tIns="0" rIns="0" bIns="0" rtlCol="0"/>
          <a:lstStyle/>
          <a:p>
            <a:endParaRPr/>
          </a:p>
        </p:txBody>
      </p:sp>
      <p:sp>
        <p:nvSpPr>
          <p:cNvPr id="17" name="object 17"/>
          <p:cNvSpPr txBox="1"/>
          <p:nvPr/>
        </p:nvSpPr>
        <p:spPr>
          <a:xfrm>
            <a:off x="4433061" y="3866133"/>
            <a:ext cx="367030" cy="299720"/>
          </a:xfrm>
          <a:prstGeom prst="rect">
            <a:avLst/>
          </a:prstGeom>
        </p:spPr>
        <p:txBody>
          <a:bodyPr vert="horz" wrap="square" lIns="0" tIns="12700" rIns="0" bIns="0" rtlCol="0">
            <a:spAutoFit/>
          </a:bodyPr>
          <a:lstStyle/>
          <a:p>
            <a:pPr marL="12700">
              <a:spcBef>
                <a:spcPts val="100"/>
              </a:spcBef>
            </a:pPr>
            <a:r>
              <a:rPr spc="-5" dirty="0">
                <a:latin typeface="Calibri"/>
                <a:cs typeface="Calibri"/>
              </a:rPr>
              <a:t>in</a:t>
            </a:r>
            <a:r>
              <a:rPr spc="-70" dirty="0">
                <a:latin typeface="Calibri"/>
                <a:cs typeface="Calibri"/>
              </a:rPr>
              <a:t> </a:t>
            </a:r>
            <a:r>
              <a:rPr dirty="0">
                <a:latin typeface="Calibri"/>
                <a:cs typeface="Calibri"/>
              </a:rPr>
              <a:t>1</a:t>
            </a:r>
            <a:endParaRPr>
              <a:latin typeface="Calibri"/>
              <a:cs typeface="Calibri"/>
            </a:endParaRPr>
          </a:p>
        </p:txBody>
      </p:sp>
      <p:sp>
        <p:nvSpPr>
          <p:cNvPr id="18" name="object 18"/>
          <p:cNvSpPr/>
          <p:nvPr/>
        </p:nvSpPr>
        <p:spPr>
          <a:xfrm>
            <a:off x="4527804" y="4430267"/>
            <a:ext cx="1256030" cy="754380"/>
          </a:xfrm>
          <a:custGeom>
            <a:avLst/>
            <a:gdLst/>
            <a:ahLst/>
            <a:cxnLst/>
            <a:rect l="l" t="t" r="r" b="b"/>
            <a:pathLst>
              <a:path w="1256029" h="754379">
                <a:moveTo>
                  <a:pt x="0" y="754379"/>
                </a:moveTo>
                <a:lnTo>
                  <a:pt x="1255775" y="754379"/>
                </a:lnTo>
                <a:lnTo>
                  <a:pt x="1255775" y="0"/>
                </a:lnTo>
                <a:lnTo>
                  <a:pt x="0" y="0"/>
                </a:lnTo>
                <a:lnTo>
                  <a:pt x="0" y="754379"/>
                </a:lnTo>
                <a:close/>
              </a:path>
            </a:pathLst>
          </a:custGeom>
          <a:ln w="15240">
            <a:solidFill>
              <a:srgbClr val="000000"/>
            </a:solidFill>
          </a:ln>
        </p:spPr>
        <p:txBody>
          <a:bodyPr wrap="square" lIns="0" tIns="0" rIns="0" bIns="0" rtlCol="0"/>
          <a:lstStyle/>
          <a:p>
            <a:endParaRPr/>
          </a:p>
        </p:txBody>
      </p:sp>
      <p:sp>
        <p:nvSpPr>
          <p:cNvPr id="19" name="object 19"/>
          <p:cNvSpPr txBox="1"/>
          <p:nvPr/>
        </p:nvSpPr>
        <p:spPr>
          <a:xfrm>
            <a:off x="4650104" y="4506214"/>
            <a:ext cx="1009650" cy="574040"/>
          </a:xfrm>
          <a:prstGeom prst="rect">
            <a:avLst/>
          </a:prstGeom>
        </p:spPr>
        <p:txBody>
          <a:bodyPr vert="horz" wrap="square" lIns="0" tIns="12700" rIns="0" bIns="0" rtlCol="0">
            <a:spAutoFit/>
          </a:bodyPr>
          <a:lstStyle/>
          <a:p>
            <a:pPr marL="1905" algn="ctr">
              <a:spcBef>
                <a:spcPts val="100"/>
              </a:spcBef>
            </a:pPr>
            <a:r>
              <a:rPr spc="-5" dirty="0">
                <a:latin typeface="Calibri"/>
                <a:cs typeface="Calibri"/>
              </a:rPr>
              <a:t>out</a:t>
            </a:r>
            <a:r>
              <a:rPr spc="-30" dirty="0">
                <a:latin typeface="Calibri"/>
                <a:cs typeface="Calibri"/>
              </a:rPr>
              <a:t> </a:t>
            </a:r>
            <a:r>
              <a:rPr dirty="0">
                <a:latin typeface="Calibri"/>
                <a:cs typeface="Calibri"/>
              </a:rPr>
              <a:t>1</a:t>
            </a:r>
            <a:endParaRPr>
              <a:latin typeface="Calibri"/>
              <a:cs typeface="Calibri"/>
            </a:endParaRPr>
          </a:p>
          <a:p>
            <a:pPr algn="ctr">
              <a:lnSpc>
                <a:spcPct val="100000"/>
              </a:lnSpc>
            </a:pPr>
            <a:r>
              <a:rPr spc="60" dirty="0">
                <a:latin typeface="Calibri"/>
                <a:cs typeface="Calibri"/>
              </a:rPr>
              <a:t>฿2</a:t>
            </a:r>
            <a:r>
              <a:rPr spc="-25" dirty="0">
                <a:latin typeface="Calibri"/>
                <a:cs typeface="Calibri"/>
              </a:rPr>
              <a:t> </a:t>
            </a:r>
            <a:r>
              <a:rPr dirty="0">
                <a:latin typeface="Calibri"/>
                <a:cs typeface="Calibri"/>
              </a:rPr>
              <a:t>-&gt;</a:t>
            </a:r>
            <a:r>
              <a:rPr spc="-40" dirty="0">
                <a:latin typeface="Calibri"/>
                <a:cs typeface="Calibri"/>
              </a:rPr>
              <a:t> </a:t>
            </a:r>
            <a:r>
              <a:rPr spc="-5" dirty="0">
                <a:latin typeface="Calibri"/>
                <a:cs typeface="Calibri"/>
              </a:rPr>
              <a:t>Alice</a:t>
            </a:r>
            <a:endParaRPr>
              <a:latin typeface="Calibri"/>
              <a:cs typeface="Calibri"/>
            </a:endParaRPr>
          </a:p>
        </p:txBody>
      </p:sp>
      <p:sp>
        <p:nvSpPr>
          <p:cNvPr id="20" name="object 20"/>
          <p:cNvSpPr/>
          <p:nvPr/>
        </p:nvSpPr>
        <p:spPr>
          <a:xfrm>
            <a:off x="6204204" y="4684777"/>
            <a:ext cx="536575" cy="253365"/>
          </a:xfrm>
          <a:custGeom>
            <a:avLst/>
            <a:gdLst/>
            <a:ahLst/>
            <a:cxnLst/>
            <a:rect l="l" t="t" r="r" b="b"/>
            <a:pathLst>
              <a:path w="536575" h="253364">
                <a:moveTo>
                  <a:pt x="0" y="252984"/>
                </a:moveTo>
                <a:lnTo>
                  <a:pt x="536448" y="252984"/>
                </a:lnTo>
                <a:lnTo>
                  <a:pt x="536448" y="0"/>
                </a:lnTo>
                <a:lnTo>
                  <a:pt x="0" y="0"/>
                </a:lnTo>
                <a:lnTo>
                  <a:pt x="0" y="252984"/>
                </a:lnTo>
                <a:close/>
              </a:path>
            </a:pathLst>
          </a:custGeom>
          <a:ln w="15240">
            <a:solidFill>
              <a:srgbClr val="000000"/>
            </a:solidFill>
          </a:ln>
        </p:spPr>
        <p:txBody>
          <a:bodyPr wrap="square" lIns="0" tIns="0" rIns="0" bIns="0" rtlCol="0"/>
          <a:lstStyle/>
          <a:p>
            <a:endParaRPr/>
          </a:p>
        </p:txBody>
      </p:sp>
      <p:sp>
        <p:nvSpPr>
          <p:cNvPr id="21" name="object 21"/>
          <p:cNvSpPr txBox="1"/>
          <p:nvPr/>
        </p:nvSpPr>
        <p:spPr>
          <a:xfrm>
            <a:off x="6191504" y="4646118"/>
            <a:ext cx="561975" cy="300355"/>
          </a:xfrm>
          <a:prstGeom prst="rect">
            <a:avLst/>
          </a:prstGeom>
        </p:spPr>
        <p:txBody>
          <a:bodyPr vert="horz" wrap="square" lIns="0" tIns="12700" rIns="0" bIns="0" rtlCol="0">
            <a:spAutoFit/>
          </a:bodyPr>
          <a:lstStyle/>
          <a:p>
            <a:pPr marL="12700">
              <a:spcBef>
                <a:spcPts val="100"/>
              </a:spcBef>
            </a:pPr>
            <a:r>
              <a:rPr u="heavy" dirty="0">
                <a:uFill>
                  <a:solidFill>
                    <a:srgbClr val="000000"/>
                  </a:solidFill>
                </a:uFill>
                <a:latin typeface="Calibri"/>
                <a:cs typeface="Calibri"/>
              </a:rPr>
              <a:t> </a:t>
            </a:r>
            <a:r>
              <a:rPr u="heavy" spc="-45" dirty="0">
                <a:uFill>
                  <a:solidFill>
                    <a:srgbClr val="000000"/>
                  </a:solidFill>
                </a:uFill>
                <a:latin typeface="Calibri"/>
                <a:cs typeface="Calibri"/>
              </a:rPr>
              <a:t> </a:t>
            </a:r>
            <a:r>
              <a:rPr u="heavy" spc="-5" dirty="0">
                <a:uFill>
                  <a:solidFill>
                    <a:srgbClr val="000000"/>
                  </a:solidFill>
                </a:uFill>
                <a:latin typeface="Calibri"/>
                <a:cs typeface="Calibri"/>
              </a:rPr>
              <a:t>in</a:t>
            </a:r>
            <a:r>
              <a:rPr u="heavy" spc="-30" dirty="0">
                <a:uFill>
                  <a:solidFill>
                    <a:srgbClr val="000000"/>
                  </a:solidFill>
                </a:uFill>
                <a:latin typeface="Calibri"/>
                <a:cs typeface="Calibri"/>
              </a:rPr>
              <a:t> </a:t>
            </a:r>
            <a:r>
              <a:rPr u="heavy" dirty="0">
                <a:uFill>
                  <a:solidFill>
                    <a:srgbClr val="000000"/>
                  </a:solidFill>
                </a:uFill>
                <a:latin typeface="Calibri"/>
                <a:cs typeface="Calibri"/>
              </a:rPr>
              <a:t>2</a:t>
            </a:r>
            <a:r>
              <a:rPr u="heavy" spc="-55" dirty="0">
                <a:uFill>
                  <a:solidFill>
                    <a:srgbClr val="000000"/>
                  </a:solidFill>
                </a:uFill>
                <a:latin typeface="Calibri"/>
                <a:cs typeface="Calibri"/>
              </a:rPr>
              <a:t> </a:t>
            </a:r>
            <a:endParaRPr>
              <a:latin typeface="Calibri"/>
              <a:cs typeface="Calibri"/>
            </a:endParaRPr>
          </a:p>
        </p:txBody>
      </p:sp>
      <p:grpSp>
        <p:nvGrpSpPr>
          <p:cNvPr id="22" name="object 22"/>
          <p:cNvGrpSpPr/>
          <p:nvPr/>
        </p:nvGrpSpPr>
        <p:grpSpPr>
          <a:xfrm>
            <a:off x="5783580" y="3087624"/>
            <a:ext cx="2036445" cy="1761489"/>
            <a:chOff x="4259579" y="3087623"/>
            <a:chExt cx="2036445" cy="1761489"/>
          </a:xfrm>
        </p:grpSpPr>
        <p:sp>
          <p:nvSpPr>
            <p:cNvPr id="23" name="object 23"/>
            <p:cNvSpPr/>
            <p:nvPr/>
          </p:nvSpPr>
          <p:spPr>
            <a:xfrm>
              <a:off x="4259579" y="4772786"/>
              <a:ext cx="421005" cy="76200"/>
            </a:xfrm>
            <a:custGeom>
              <a:avLst/>
              <a:gdLst/>
              <a:ahLst/>
              <a:cxnLst/>
              <a:rect l="l" t="t" r="r" b="b"/>
              <a:pathLst>
                <a:path w="421004" h="76200">
                  <a:moveTo>
                    <a:pt x="345059" y="0"/>
                  </a:moveTo>
                  <a:lnTo>
                    <a:pt x="344795" y="31655"/>
                  </a:lnTo>
                  <a:lnTo>
                    <a:pt x="357505" y="31750"/>
                  </a:lnTo>
                  <a:lnTo>
                    <a:pt x="357378" y="44450"/>
                  </a:lnTo>
                  <a:lnTo>
                    <a:pt x="344688" y="44450"/>
                  </a:lnTo>
                  <a:lnTo>
                    <a:pt x="344424" y="76200"/>
                  </a:lnTo>
                  <a:lnTo>
                    <a:pt x="408996" y="44450"/>
                  </a:lnTo>
                  <a:lnTo>
                    <a:pt x="357378" y="44450"/>
                  </a:lnTo>
                  <a:lnTo>
                    <a:pt x="409189" y="44355"/>
                  </a:lnTo>
                  <a:lnTo>
                    <a:pt x="420878" y="38607"/>
                  </a:lnTo>
                  <a:lnTo>
                    <a:pt x="345059" y="0"/>
                  </a:lnTo>
                  <a:close/>
                </a:path>
                <a:path w="421004" h="76200">
                  <a:moveTo>
                    <a:pt x="344795" y="31655"/>
                  </a:moveTo>
                  <a:lnTo>
                    <a:pt x="344689" y="44355"/>
                  </a:lnTo>
                  <a:lnTo>
                    <a:pt x="357378" y="44450"/>
                  </a:lnTo>
                  <a:lnTo>
                    <a:pt x="357505" y="31750"/>
                  </a:lnTo>
                  <a:lnTo>
                    <a:pt x="344795" y="31655"/>
                  </a:lnTo>
                  <a:close/>
                </a:path>
                <a:path w="421004" h="76200">
                  <a:moveTo>
                    <a:pt x="0" y="29082"/>
                  </a:moveTo>
                  <a:lnTo>
                    <a:pt x="0" y="41782"/>
                  </a:lnTo>
                  <a:lnTo>
                    <a:pt x="344689" y="44355"/>
                  </a:lnTo>
                  <a:lnTo>
                    <a:pt x="344795" y="31655"/>
                  </a:lnTo>
                  <a:lnTo>
                    <a:pt x="0" y="29082"/>
                  </a:lnTo>
                  <a:close/>
                </a:path>
              </a:pathLst>
            </a:custGeom>
            <a:solidFill>
              <a:srgbClr val="000000"/>
            </a:solidFill>
          </p:spPr>
          <p:txBody>
            <a:bodyPr wrap="square" lIns="0" tIns="0" rIns="0" bIns="0" rtlCol="0"/>
            <a:lstStyle/>
            <a:p>
              <a:endParaRPr/>
            </a:p>
          </p:txBody>
        </p:sp>
        <p:sp>
          <p:nvSpPr>
            <p:cNvPr id="24" name="object 24"/>
            <p:cNvSpPr/>
            <p:nvPr/>
          </p:nvSpPr>
          <p:spPr>
            <a:xfrm>
              <a:off x="4846319" y="3095243"/>
              <a:ext cx="1442085" cy="754380"/>
            </a:xfrm>
            <a:custGeom>
              <a:avLst/>
              <a:gdLst/>
              <a:ahLst/>
              <a:cxnLst/>
              <a:rect l="l" t="t" r="r" b="b"/>
              <a:pathLst>
                <a:path w="1442085" h="754379">
                  <a:moveTo>
                    <a:pt x="0" y="754379"/>
                  </a:moveTo>
                  <a:lnTo>
                    <a:pt x="1441703" y="754379"/>
                  </a:lnTo>
                  <a:lnTo>
                    <a:pt x="1441703" y="0"/>
                  </a:lnTo>
                  <a:lnTo>
                    <a:pt x="0" y="0"/>
                  </a:lnTo>
                  <a:lnTo>
                    <a:pt x="0" y="754379"/>
                  </a:lnTo>
                  <a:close/>
                </a:path>
              </a:pathLst>
            </a:custGeom>
            <a:ln w="15240">
              <a:solidFill>
                <a:srgbClr val="000000"/>
              </a:solidFill>
            </a:ln>
          </p:spPr>
          <p:txBody>
            <a:bodyPr wrap="square" lIns="0" tIns="0" rIns="0" bIns="0" rtlCol="0"/>
            <a:lstStyle/>
            <a:p>
              <a:endParaRPr/>
            </a:p>
          </p:txBody>
        </p:sp>
      </p:grpSp>
      <p:sp>
        <p:nvSpPr>
          <p:cNvPr id="25" name="object 25"/>
          <p:cNvSpPr txBox="1"/>
          <p:nvPr/>
        </p:nvSpPr>
        <p:spPr>
          <a:xfrm>
            <a:off x="6377941" y="3170682"/>
            <a:ext cx="1426845" cy="574040"/>
          </a:xfrm>
          <a:prstGeom prst="rect">
            <a:avLst/>
          </a:prstGeom>
        </p:spPr>
        <p:txBody>
          <a:bodyPr vert="horz" wrap="square" lIns="0" tIns="12700" rIns="0" bIns="0" rtlCol="0">
            <a:spAutoFit/>
          </a:bodyPr>
          <a:lstStyle/>
          <a:p>
            <a:pPr marL="1270" algn="ctr">
              <a:spcBef>
                <a:spcPts val="100"/>
              </a:spcBef>
            </a:pPr>
            <a:r>
              <a:rPr spc="-5" dirty="0">
                <a:latin typeface="Calibri"/>
                <a:cs typeface="Calibri"/>
              </a:rPr>
              <a:t>out</a:t>
            </a:r>
            <a:r>
              <a:rPr spc="-25" dirty="0">
                <a:latin typeface="Calibri"/>
                <a:cs typeface="Calibri"/>
              </a:rPr>
              <a:t> </a:t>
            </a:r>
            <a:r>
              <a:rPr dirty="0">
                <a:latin typeface="Calibri"/>
                <a:cs typeface="Calibri"/>
              </a:rPr>
              <a:t>1</a:t>
            </a:r>
            <a:endParaRPr>
              <a:latin typeface="Calibri"/>
              <a:cs typeface="Calibri"/>
            </a:endParaRPr>
          </a:p>
          <a:p>
            <a:pPr marL="635" algn="ctr"/>
            <a:r>
              <a:rPr spc="60" dirty="0">
                <a:latin typeface="Calibri"/>
                <a:cs typeface="Calibri"/>
              </a:rPr>
              <a:t>฿2</a:t>
            </a:r>
            <a:r>
              <a:rPr spc="-15" dirty="0">
                <a:latin typeface="Calibri"/>
                <a:cs typeface="Calibri"/>
              </a:rPr>
              <a:t> </a:t>
            </a:r>
            <a:r>
              <a:rPr dirty="0">
                <a:latin typeface="Calibri"/>
                <a:cs typeface="Calibri"/>
              </a:rPr>
              <a:t>-&gt;</a:t>
            </a:r>
            <a:r>
              <a:rPr spc="-30" dirty="0">
                <a:latin typeface="Calibri"/>
                <a:cs typeface="Calibri"/>
              </a:rPr>
              <a:t> </a:t>
            </a:r>
            <a:r>
              <a:rPr spc="-5" dirty="0">
                <a:latin typeface="Calibri"/>
                <a:cs typeface="Calibri"/>
              </a:rPr>
              <a:t>Bob</a:t>
            </a:r>
            <a:endParaRPr>
              <a:latin typeface="Calibri"/>
              <a:cs typeface="Calibri"/>
            </a:endParaRPr>
          </a:p>
        </p:txBody>
      </p:sp>
      <p:sp>
        <p:nvSpPr>
          <p:cNvPr id="26" name="object 26"/>
          <p:cNvSpPr/>
          <p:nvPr/>
        </p:nvSpPr>
        <p:spPr>
          <a:xfrm>
            <a:off x="6761988" y="4643628"/>
            <a:ext cx="1050290" cy="556260"/>
          </a:xfrm>
          <a:custGeom>
            <a:avLst/>
            <a:gdLst/>
            <a:ahLst/>
            <a:cxnLst/>
            <a:rect l="l" t="t" r="r" b="b"/>
            <a:pathLst>
              <a:path w="1050289" h="556260">
                <a:moveTo>
                  <a:pt x="0" y="556260"/>
                </a:moveTo>
                <a:lnTo>
                  <a:pt x="1050036" y="556260"/>
                </a:lnTo>
                <a:lnTo>
                  <a:pt x="1050036" y="0"/>
                </a:lnTo>
                <a:lnTo>
                  <a:pt x="0" y="0"/>
                </a:lnTo>
                <a:lnTo>
                  <a:pt x="0" y="556260"/>
                </a:lnTo>
                <a:close/>
              </a:path>
            </a:pathLst>
          </a:custGeom>
          <a:ln w="15240">
            <a:solidFill>
              <a:srgbClr val="000000"/>
            </a:solidFill>
          </a:ln>
        </p:spPr>
        <p:txBody>
          <a:bodyPr wrap="square" lIns="0" tIns="0" rIns="0" bIns="0" rtlCol="0"/>
          <a:lstStyle/>
          <a:p>
            <a:endParaRPr/>
          </a:p>
        </p:txBody>
      </p:sp>
      <p:sp>
        <p:nvSpPr>
          <p:cNvPr id="27" name="object 27"/>
          <p:cNvSpPr txBox="1"/>
          <p:nvPr/>
        </p:nvSpPr>
        <p:spPr>
          <a:xfrm>
            <a:off x="6761988" y="4643628"/>
            <a:ext cx="1097280" cy="556260"/>
          </a:xfrm>
          <a:prstGeom prst="rect">
            <a:avLst/>
          </a:prstGeom>
          <a:ln w="15240">
            <a:solidFill>
              <a:srgbClr val="000000"/>
            </a:solidFill>
          </a:ln>
        </p:spPr>
        <p:txBody>
          <a:bodyPr vert="horz" wrap="square" lIns="0" tIns="0" rIns="0" bIns="0" rtlCol="0">
            <a:spAutoFit/>
          </a:bodyPr>
          <a:lstStyle/>
          <a:p>
            <a:pPr marR="38100" algn="ctr">
              <a:lnSpc>
                <a:spcPts val="2080"/>
              </a:lnSpc>
            </a:pPr>
            <a:r>
              <a:rPr spc="-5" dirty="0">
                <a:latin typeface="Calibri"/>
                <a:cs typeface="Calibri"/>
              </a:rPr>
              <a:t>out</a:t>
            </a:r>
            <a:r>
              <a:rPr spc="-30" dirty="0">
                <a:latin typeface="Calibri"/>
                <a:cs typeface="Calibri"/>
              </a:rPr>
              <a:t> </a:t>
            </a:r>
            <a:r>
              <a:rPr dirty="0">
                <a:latin typeface="Calibri"/>
                <a:cs typeface="Calibri"/>
              </a:rPr>
              <a:t>3</a:t>
            </a:r>
            <a:endParaRPr>
              <a:latin typeface="Calibri"/>
              <a:cs typeface="Calibri"/>
            </a:endParaRPr>
          </a:p>
          <a:p>
            <a:pPr marR="37465" algn="ctr"/>
            <a:r>
              <a:rPr spc="30" dirty="0">
                <a:latin typeface="Calibri"/>
                <a:cs typeface="Calibri"/>
              </a:rPr>
              <a:t>฿0.1</a:t>
            </a:r>
            <a:r>
              <a:rPr spc="-30" dirty="0">
                <a:latin typeface="Calibri"/>
                <a:cs typeface="Calibri"/>
              </a:rPr>
              <a:t> </a:t>
            </a:r>
            <a:r>
              <a:rPr dirty="0">
                <a:latin typeface="Calibri"/>
                <a:cs typeface="Calibri"/>
              </a:rPr>
              <a:t>-&gt;</a:t>
            </a:r>
            <a:r>
              <a:rPr spc="-15" dirty="0">
                <a:latin typeface="Calibri"/>
                <a:cs typeface="Calibri"/>
              </a:rPr>
              <a:t> </a:t>
            </a:r>
            <a:r>
              <a:rPr dirty="0">
                <a:latin typeface="Calibri"/>
                <a:cs typeface="Calibri"/>
              </a:rPr>
              <a:t>_</a:t>
            </a:r>
            <a:endParaRPr>
              <a:latin typeface="Calibri"/>
              <a:cs typeface="Calibri"/>
            </a:endParaRPr>
          </a:p>
        </p:txBody>
      </p:sp>
      <p:grpSp>
        <p:nvGrpSpPr>
          <p:cNvPr id="28" name="object 28"/>
          <p:cNvGrpSpPr/>
          <p:nvPr/>
        </p:nvGrpSpPr>
        <p:grpSpPr>
          <a:xfrm>
            <a:off x="5149341" y="3834384"/>
            <a:ext cx="2670810" cy="2031364"/>
            <a:chOff x="3625341" y="3834384"/>
            <a:chExt cx="2670810" cy="2031364"/>
          </a:xfrm>
        </p:grpSpPr>
        <p:sp>
          <p:nvSpPr>
            <p:cNvPr id="29" name="object 29"/>
            <p:cNvSpPr/>
            <p:nvPr/>
          </p:nvSpPr>
          <p:spPr>
            <a:xfrm>
              <a:off x="3625342" y="5184648"/>
              <a:ext cx="2632075" cy="673735"/>
            </a:xfrm>
            <a:custGeom>
              <a:avLst/>
              <a:gdLst/>
              <a:ahLst/>
              <a:cxnLst/>
              <a:rect l="l" t="t" r="r" b="b"/>
              <a:pathLst>
                <a:path w="2632075" h="673735">
                  <a:moveTo>
                    <a:pt x="2114550" y="413651"/>
                  </a:moveTo>
                  <a:lnTo>
                    <a:pt x="2101850" y="407301"/>
                  </a:lnTo>
                  <a:lnTo>
                    <a:pt x="2038350" y="375539"/>
                  </a:lnTo>
                  <a:lnTo>
                    <a:pt x="2038350" y="407301"/>
                  </a:lnTo>
                  <a:lnTo>
                    <a:pt x="12700" y="407301"/>
                  </a:lnTo>
                  <a:lnTo>
                    <a:pt x="12700" y="0"/>
                  </a:lnTo>
                  <a:lnTo>
                    <a:pt x="0" y="0"/>
                  </a:lnTo>
                  <a:lnTo>
                    <a:pt x="0" y="417156"/>
                  </a:lnTo>
                  <a:lnTo>
                    <a:pt x="2794" y="420001"/>
                  </a:lnTo>
                  <a:lnTo>
                    <a:pt x="2038350" y="420001"/>
                  </a:lnTo>
                  <a:lnTo>
                    <a:pt x="2038350" y="451751"/>
                  </a:lnTo>
                  <a:lnTo>
                    <a:pt x="2101850" y="420001"/>
                  </a:lnTo>
                  <a:lnTo>
                    <a:pt x="2114550" y="413651"/>
                  </a:lnTo>
                  <a:close/>
                </a:path>
                <a:path w="2632075" h="673735">
                  <a:moveTo>
                    <a:pt x="2632075" y="281178"/>
                  </a:moveTo>
                  <a:lnTo>
                    <a:pt x="2508123" y="154305"/>
                  </a:lnTo>
                  <a:lnTo>
                    <a:pt x="2369312" y="289814"/>
                  </a:lnTo>
                  <a:lnTo>
                    <a:pt x="2230501" y="154305"/>
                  </a:lnTo>
                  <a:lnTo>
                    <a:pt x="2106549" y="281178"/>
                  </a:lnTo>
                  <a:lnTo>
                    <a:pt x="2242312" y="413766"/>
                  </a:lnTo>
                  <a:lnTo>
                    <a:pt x="2106549" y="546290"/>
                  </a:lnTo>
                  <a:lnTo>
                    <a:pt x="2230501" y="673252"/>
                  </a:lnTo>
                  <a:lnTo>
                    <a:pt x="2369312" y="537756"/>
                  </a:lnTo>
                  <a:lnTo>
                    <a:pt x="2508123" y="673252"/>
                  </a:lnTo>
                  <a:lnTo>
                    <a:pt x="2632075" y="546290"/>
                  </a:lnTo>
                  <a:lnTo>
                    <a:pt x="2496312" y="413766"/>
                  </a:lnTo>
                  <a:lnTo>
                    <a:pt x="2632075" y="281178"/>
                  </a:lnTo>
                  <a:close/>
                </a:path>
              </a:pathLst>
            </a:custGeom>
            <a:solidFill>
              <a:srgbClr val="FF0000"/>
            </a:solidFill>
          </p:spPr>
          <p:txBody>
            <a:bodyPr wrap="square" lIns="0" tIns="0" rIns="0" bIns="0" rtlCol="0"/>
            <a:lstStyle/>
            <a:p>
              <a:endParaRPr/>
            </a:p>
          </p:txBody>
        </p:sp>
        <p:sp>
          <p:nvSpPr>
            <p:cNvPr id="30" name="object 30"/>
            <p:cNvSpPr/>
            <p:nvPr/>
          </p:nvSpPr>
          <p:spPr>
            <a:xfrm>
              <a:off x="5731890" y="5338953"/>
              <a:ext cx="525780" cy="519430"/>
            </a:xfrm>
            <a:custGeom>
              <a:avLst/>
              <a:gdLst/>
              <a:ahLst/>
              <a:cxnLst/>
              <a:rect l="l" t="t" r="r" b="b"/>
              <a:pathLst>
                <a:path w="525779" h="519429">
                  <a:moveTo>
                    <a:pt x="0" y="126873"/>
                  </a:moveTo>
                  <a:lnTo>
                    <a:pt x="123951" y="0"/>
                  </a:lnTo>
                  <a:lnTo>
                    <a:pt x="262763" y="135509"/>
                  </a:lnTo>
                  <a:lnTo>
                    <a:pt x="401574" y="0"/>
                  </a:lnTo>
                  <a:lnTo>
                    <a:pt x="525526" y="126873"/>
                  </a:lnTo>
                  <a:lnTo>
                    <a:pt x="389763" y="259461"/>
                  </a:lnTo>
                  <a:lnTo>
                    <a:pt x="525526" y="391985"/>
                  </a:lnTo>
                  <a:lnTo>
                    <a:pt x="401574" y="518947"/>
                  </a:lnTo>
                  <a:lnTo>
                    <a:pt x="262763" y="383451"/>
                  </a:lnTo>
                  <a:lnTo>
                    <a:pt x="123951" y="518947"/>
                  </a:lnTo>
                  <a:lnTo>
                    <a:pt x="0" y="391985"/>
                  </a:lnTo>
                  <a:lnTo>
                    <a:pt x="135762" y="259461"/>
                  </a:lnTo>
                  <a:lnTo>
                    <a:pt x="0" y="126873"/>
                  </a:lnTo>
                  <a:close/>
                </a:path>
              </a:pathLst>
            </a:custGeom>
            <a:ln w="15240">
              <a:solidFill>
                <a:srgbClr val="FF0000"/>
              </a:solidFill>
            </a:ln>
          </p:spPr>
          <p:txBody>
            <a:bodyPr wrap="square" lIns="0" tIns="0" rIns="0" bIns="0" rtlCol="0"/>
            <a:lstStyle/>
            <a:p>
              <a:endParaRPr/>
            </a:p>
          </p:txBody>
        </p:sp>
        <p:sp>
          <p:nvSpPr>
            <p:cNvPr id="31" name="object 31"/>
            <p:cNvSpPr/>
            <p:nvPr/>
          </p:nvSpPr>
          <p:spPr>
            <a:xfrm>
              <a:off x="4846319" y="3842004"/>
              <a:ext cx="1442085" cy="754380"/>
            </a:xfrm>
            <a:custGeom>
              <a:avLst/>
              <a:gdLst/>
              <a:ahLst/>
              <a:cxnLst/>
              <a:rect l="l" t="t" r="r" b="b"/>
              <a:pathLst>
                <a:path w="1442085" h="754379">
                  <a:moveTo>
                    <a:pt x="1441703" y="0"/>
                  </a:moveTo>
                  <a:lnTo>
                    <a:pt x="0" y="0"/>
                  </a:lnTo>
                  <a:lnTo>
                    <a:pt x="0" y="754380"/>
                  </a:lnTo>
                  <a:lnTo>
                    <a:pt x="1441703" y="754380"/>
                  </a:lnTo>
                  <a:lnTo>
                    <a:pt x="1441703" y="0"/>
                  </a:lnTo>
                  <a:close/>
                </a:path>
              </a:pathLst>
            </a:custGeom>
            <a:solidFill>
              <a:srgbClr val="FFFFFF"/>
            </a:solidFill>
          </p:spPr>
          <p:txBody>
            <a:bodyPr wrap="square" lIns="0" tIns="0" rIns="0" bIns="0" rtlCol="0"/>
            <a:lstStyle/>
            <a:p>
              <a:endParaRPr/>
            </a:p>
          </p:txBody>
        </p:sp>
        <p:sp>
          <p:nvSpPr>
            <p:cNvPr id="32" name="object 32"/>
            <p:cNvSpPr/>
            <p:nvPr/>
          </p:nvSpPr>
          <p:spPr>
            <a:xfrm>
              <a:off x="4846319" y="3842004"/>
              <a:ext cx="1442085" cy="754380"/>
            </a:xfrm>
            <a:custGeom>
              <a:avLst/>
              <a:gdLst/>
              <a:ahLst/>
              <a:cxnLst/>
              <a:rect l="l" t="t" r="r" b="b"/>
              <a:pathLst>
                <a:path w="1442085" h="754379">
                  <a:moveTo>
                    <a:pt x="0" y="754380"/>
                  </a:moveTo>
                  <a:lnTo>
                    <a:pt x="1441703" y="754380"/>
                  </a:lnTo>
                  <a:lnTo>
                    <a:pt x="1441703" y="0"/>
                  </a:lnTo>
                  <a:lnTo>
                    <a:pt x="0" y="0"/>
                  </a:lnTo>
                  <a:lnTo>
                    <a:pt x="0" y="754380"/>
                  </a:lnTo>
                  <a:close/>
                </a:path>
              </a:pathLst>
            </a:custGeom>
            <a:ln w="15239">
              <a:solidFill>
                <a:srgbClr val="000000"/>
              </a:solidFill>
            </a:ln>
          </p:spPr>
          <p:txBody>
            <a:bodyPr wrap="square" lIns="0" tIns="0" rIns="0" bIns="0" rtlCol="0"/>
            <a:lstStyle/>
            <a:p>
              <a:endParaRPr/>
            </a:p>
          </p:txBody>
        </p:sp>
      </p:grpSp>
      <p:sp>
        <p:nvSpPr>
          <p:cNvPr id="33" name="object 33"/>
          <p:cNvSpPr txBox="1"/>
          <p:nvPr/>
        </p:nvSpPr>
        <p:spPr>
          <a:xfrm>
            <a:off x="6482589" y="3918330"/>
            <a:ext cx="1218565" cy="574040"/>
          </a:xfrm>
          <a:prstGeom prst="rect">
            <a:avLst/>
          </a:prstGeom>
        </p:spPr>
        <p:txBody>
          <a:bodyPr vert="horz" wrap="square" lIns="0" tIns="12700" rIns="0" bIns="0" rtlCol="0">
            <a:spAutoFit/>
          </a:bodyPr>
          <a:lstStyle/>
          <a:p>
            <a:pPr marL="635" algn="ctr">
              <a:spcBef>
                <a:spcPts val="100"/>
              </a:spcBef>
            </a:pPr>
            <a:r>
              <a:rPr spc="-5" dirty="0">
                <a:latin typeface="Calibri"/>
                <a:cs typeface="Calibri"/>
              </a:rPr>
              <a:t>out</a:t>
            </a:r>
            <a:r>
              <a:rPr spc="-25" dirty="0">
                <a:latin typeface="Calibri"/>
                <a:cs typeface="Calibri"/>
              </a:rPr>
              <a:t> </a:t>
            </a:r>
            <a:r>
              <a:rPr dirty="0">
                <a:latin typeface="Calibri"/>
                <a:cs typeface="Calibri"/>
              </a:rPr>
              <a:t>2</a:t>
            </a:r>
            <a:endParaRPr>
              <a:latin typeface="Calibri"/>
              <a:cs typeface="Calibri"/>
            </a:endParaRPr>
          </a:p>
          <a:p>
            <a:pPr algn="ctr">
              <a:lnSpc>
                <a:spcPct val="100000"/>
              </a:lnSpc>
            </a:pPr>
            <a:r>
              <a:rPr spc="30" dirty="0">
                <a:latin typeface="Calibri"/>
                <a:cs typeface="Calibri"/>
              </a:rPr>
              <a:t>฿0.9</a:t>
            </a:r>
            <a:r>
              <a:rPr spc="-35" dirty="0">
                <a:latin typeface="Calibri"/>
                <a:cs typeface="Calibri"/>
              </a:rPr>
              <a:t> </a:t>
            </a:r>
            <a:r>
              <a:rPr dirty="0">
                <a:latin typeface="Calibri"/>
                <a:cs typeface="Calibri"/>
              </a:rPr>
              <a:t>-&gt;</a:t>
            </a:r>
            <a:r>
              <a:rPr spc="-20" dirty="0">
                <a:latin typeface="Calibri"/>
                <a:cs typeface="Calibri"/>
              </a:rPr>
              <a:t> </a:t>
            </a:r>
            <a:r>
              <a:rPr spc="-10" dirty="0">
                <a:latin typeface="Calibri"/>
                <a:cs typeface="Calibri"/>
              </a:rPr>
              <a:t>Carol</a:t>
            </a:r>
            <a:endParaRPr>
              <a:latin typeface="Calibri"/>
              <a:cs typeface="Calibri"/>
            </a:endParaRPr>
          </a:p>
        </p:txBody>
      </p:sp>
      <p:grpSp>
        <p:nvGrpSpPr>
          <p:cNvPr id="34" name="object 34"/>
          <p:cNvGrpSpPr/>
          <p:nvPr/>
        </p:nvGrpSpPr>
        <p:grpSpPr>
          <a:xfrm>
            <a:off x="7664703" y="1271016"/>
            <a:ext cx="2552700" cy="867410"/>
            <a:chOff x="6140703" y="1271016"/>
            <a:chExt cx="2552700" cy="867410"/>
          </a:xfrm>
        </p:grpSpPr>
        <p:sp>
          <p:nvSpPr>
            <p:cNvPr id="35" name="object 35"/>
            <p:cNvSpPr/>
            <p:nvPr/>
          </p:nvSpPr>
          <p:spPr>
            <a:xfrm>
              <a:off x="6148323" y="1278636"/>
              <a:ext cx="2537460" cy="852169"/>
            </a:xfrm>
            <a:custGeom>
              <a:avLst/>
              <a:gdLst/>
              <a:ahLst/>
              <a:cxnLst/>
              <a:rect l="l" t="t" r="r" b="b"/>
              <a:pathLst>
                <a:path w="2537459" h="852169">
                  <a:moveTo>
                    <a:pt x="2536952" y="0"/>
                  </a:moveTo>
                  <a:lnTo>
                    <a:pt x="232663" y="0"/>
                  </a:lnTo>
                  <a:lnTo>
                    <a:pt x="232663" y="496950"/>
                  </a:lnTo>
                  <a:lnTo>
                    <a:pt x="0" y="630809"/>
                  </a:lnTo>
                  <a:lnTo>
                    <a:pt x="232663" y="709929"/>
                  </a:lnTo>
                  <a:lnTo>
                    <a:pt x="232663" y="851915"/>
                  </a:lnTo>
                  <a:lnTo>
                    <a:pt x="2536952" y="851915"/>
                  </a:lnTo>
                  <a:lnTo>
                    <a:pt x="2536952" y="0"/>
                  </a:lnTo>
                  <a:close/>
                </a:path>
              </a:pathLst>
            </a:custGeom>
            <a:solidFill>
              <a:srgbClr val="FFFFFF"/>
            </a:solidFill>
          </p:spPr>
          <p:txBody>
            <a:bodyPr wrap="square" lIns="0" tIns="0" rIns="0" bIns="0" rtlCol="0"/>
            <a:lstStyle/>
            <a:p>
              <a:endParaRPr/>
            </a:p>
          </p:txBody>
        </p:sp>
        <p:sp>
          <p:nvSpPr>
            <p:cNvPr id="36" name="object 36"/>
            <p:cNvSpPr/>
            <p:nvPr/>
          </p:nvSpPr>
          <p:spPr>
            <a:xfrm>
              <a:off x="6148323" y="1278636"/>
              <a:ext cx="2537460" cy="852169"/>
            </a:xfrm>
            <a:custGeom>
              <a:avLst/>
              <a:gdLst/>
              <a:ahLst/>
              <a:cxnLst/>
              <a:rect l="l" t="t" r="r" b="b"/>
              <a:pathLst>
                <a:path w="2537459" h="852169">
                  <a:moveTo>
                    <a:pt x="232663" y="0"/>
                  </a:moveTo>
                  <a:lnTo>
                    <a:pt x="616711" y="0"/>
                  </a:lnTo>
                  <a:lnTo>
                    <a:pt x="1192783" y="0"/>
                  </a:lnTo>
                  <a:lnTo>
                    <a:pt x="2536952" y="0"/>
                  </a:lnTo>
                  <a:lnTo>
                    <a:pt x="2536952" y="496950"/>
                  </a:lnTo>
                  <a:lnTo>
                    <a:pt x="2536952" y="709929"/>
                  </a:lnTo>
                  <a:lnTo>
                    <a:pt x="2536952" y="851915"/>
                  </a:lnTo>
                  <a:lnTo>
                    <a:pt x="1192783" y="851915"/>
                  </a:lnTo>
                  <a:lnTo>
                    <a:pt x="616711" y="851915"/>
                  </a:lnTo>
                  <a:lnTo>
                    <a:pt x="232663" y="851915"/>
                  </a:lnTo>
                  <a:lnTo>
                    <a:pt x="232663" y="709929"/>
                  </a:lnTo>
                  <a:lnTo>
                    <a:pt x="0" y="630809"/>
                  </a:lnTo>
                  <a:lnTo>
                    <a:pt x="232663" y="496950"/>
                  </a:lnTo>
                  <a:lnTo>
                    <a:pt x="232663" y="0"/>
                  </a:lnTo>
                  <a:close/>
                </a:path>
              </a:pathLst>
            </a:custGeom>
            <a:ln w="15239">
              <a:solidFill>
                <a:srgbClr val="000000"/>
              </a:solidFill>
            </a:ln>
          </p:spPr>
          <p:txBody>
            <a:bodyPr wrap="square" lIns="0" tIns="0" rIns="0" bIns="0" rtlCol="0"/>
            <a:lstStyle/>
            <a:p>
              <a:endParaRPr/>
            </a:p>
          </p:txBody>
        </p:sp>
      </p:grpSp>
      <p:sp>
        <p:nvSpPr>
          <p:cNvPr id="37" name="object 37"/>
          <p:cNvSpPr txBox="1"/>
          <p:nvPr/>
        </p:nvSpPr>
        <p:spPr>
          <a:xfrm>
            <a:off x="8100187" y="1265377"/>
            <a:ext cx="1918335" cy="848994"/>
          </a:xfrm>
          <a:prstGeom prst="rect">
            <a:avLst/>
          </a:prstGeom>
        </p:spPr>
        <p:txBody>
          <a:bodyPr vert="horz" wrap="square" lIns="0" tIns="12700" rIns="0" bIns="0" rtlCol="0">
            <a:spAutoFit/>
          </a:bodyPr>
          <a:lstStyle/>
          <a:p>
            <a:pPr marL="12065" marR="5080" algn="ctr">
              <a:spcBef>
                <a:spcPts val="100"/>
              </a:spcBef>
            </a:pPr>
            <a:r>
              <a:rPr dirty="0">
                <a:latin typeface="Calibri"/>
                <a:cs typeface="Calibri"/>
              </a:rPr>
              <a:t>User</a:t>
            </a:r>
            <a:r>
              <a:rPr spc="-20" dirty="0">
                <a:latin typeface="Calibri"/>
                <a:cs typeface="Calibri"/>
              </a:rPr>
              <a:t> </a:t>
            </a:r>
            <a:r>
              <a:rPr spc="-5" dirty="0">
                <a:latin typeface="Calibri"/>
                <a:cs typeface="Calibri"/>
              </a:rPr>
              <a:t>encrypts</a:t>
            </a:r>
            <a:r>
              <a:rPr spc="-20" dirty="0">
                <a:latin typeface="Calibri"/>
                <a:cs typeface="Calibri"/>
              </a:rPr>
              <a:t> </a:t>
            </a:r>
            <a:r>
              <a:rPr dirty="0">
                <a:latin typeface="Calibri"/>
                <a:cs typeface="Calibri"/>
              </a:rPr>
              <a:t>a</a:t>
            </a:r>
            <a:r>
              <a:rPr spc="-15" dirty="0">
                <a:latin typeface="Calibri"/>
                <a:cs typeface="Calibri"/>
              </a:rPr>
              <a:t> </a:t>
            </a:r>
            <a:r>
              <a:rPr spc="-5" dirty="0">
                <a:latin typeface="Calibri"/>
                <a:cs typeface="Calibri"/>
              </a:rPr>
              <a:t>new </a:t>
            </a:r>
            <a:r>
              <a:rPr spc="-395" dirty="0">
                <a:latin typeface="Calibri"/>
                <a:cs typeface="Calibri"/>
              </a:rPr>
              <a:t> </a:t>
            </a:r>
            <a:r>
              <a:rPr spc="-10" dirty="0">
                <a:latin typeface="Calibri"/>
                <a:cs typeface="Calibri"/>
              </a:rPr>
              <a:t>transaction </a:t>
            </a:r>
            <a:r>
              <a:rPr dirty="0">
                <a:latin typeface="Calibri"/>
                <a:cs typeface="Calibri"/>
              </a:rPr>
              <a:t>C </a:t>
            </a:r>
            <a:r>
              <a:rPr spc="-5" dirty="0">
                <a:latin typeface="Calibri"/>
                <a:cs typeface="Calibri"/>
              </a:rPr>
              <a:t>using </a:t>
            </a:r>
            <a:r>
              <a:rPr dirty="0">
                <a:latin typeface="Calibri"/>
                <a:cs typeface="Calibri"/>
              </a:rPr>
              <a:t> the </a:t>
            </a:r>
            <a:r>
              <a:rPr spc="-15" dirty="0">
                <a:latin typeface="Calibri"/>
                <a:cs typeface="Calibri"/>
              </a:rPr>
              <a:t>private</a:t>
            </a:r>
            <a:r>
              <a:rPr spc="-5" dirty="0">
                <a:latin typeface="Calibri"/>
                <a:cs typeface="Calibri"/>
              </a:rPr>
              <a:t> </a:t>
            </a:r>
            <a:r>
              <a:rPr spc="-25" dirty="0">
                <a:latin typeface="Calibri"/>
                <a:cs typeface="Calibri"/>
              </a:rPr>
              <a:t>key</a:t>
            </a:r>
            <a:endParaRPr>
              <a:latin typeface="Calibri"/>
              <a:cs typeface="Calibri"/>
            </a:endParaRPr>
          </a:p>
        </p:txBody>
      </p:sp>
      <p:grpSp>
        <p:nvGrpSpPr>
          <p:cNvPr id="38" name="object 38"/>
          <p:cNvGrpSpPr/>
          <p:nvPr/>
        </p:nvGrpSpPr>
        <p:grpSpPr>
          <a:xfrm>
            <a:off x="1516381" y="3534156"/>
            <a:ext cx="3107055" cy="2036445"/>
            <a:chOff x="-7620" y="3534155"/>
            <a:chExt cx="3107055" cy="2036445"/>
          </a:xfrm>
        </p:grpSpPr>
        <p:sp>
          <p:nvSpPr>
            <p:cNvPr id="39" name="object 39"/>
            <p:cNvSpPr/>
            <p:nvPr/>
          </p:nvSpPr>
          <p:spPr>
            <a:xfrm>
              <a:off x="0" y="3541775"/>
              <a:ext cx="3091815" cy="2021205"/>
            </a:xfrm>
            <a:custGeom>
              <a:avLst/>
              <a:gdLst/>
              <a:ahLst/>
              <a:cxnLst/>
              <a:rect l="l" t="t" r="r" b="b"/>
              <a:pathLst>
                <a:path w="3091815" h="2021204">
                  <a:moveTo>
                    <a:pt x="2578608" y="0"/>
                  </a:moveTo>
                  <a:lnTo>
                    <a:pt x="0" y="0"/>
                  </a:lnTo>
                  <a:lnTo>
                    <a:pt x="0" y="2020824"/>
                  </a:lnTo>
                  <a:lnTo>
                    <a:pt x="2578608" y="2020824"/>
                  </a:lnTo>
                  <a:lnTo>
                    <a:pt x="2578608" y="1684020"/>
                  </a:lnTo>
                  <a:lnTo>
                    <a:pt x="3091561" y="1263015"/>
                  </a:lnTo>
                  <a:lnTo>
                    <a:pt x="2578608" y="1178814"/>
                  </a:lnTo>
                  <a:lnTo>
                    <a:pt x="2578608" y="0"/>
                  </a:lnTo>
                  <a:close/>
                </a:path>
              </a:pathLst>
            </a:custGeom>
            <a:solidFill>
              <a:srgbClr val="FFFFFF"/>
            </a:solidFill>
          </p:spPr>
          <p:txBody>
            <a:bodyPr wrap="square" lIns="0" tIns="0" rIns="0" bIns="0" rtlCol="0"/>
            <a:lstStyle/>
            <a:p>
              <a:endParaRPr/>
            </a:p>
          </p:txBody>
        </p:sp>
        <p:sp>
          <p:nvSpPr>
            <p:cNvPr id="40" name="object 40"/>
            <p:cNvSpPr/>
            <p:nvPr/>
          </p:nvSpPr>
          <p:spPr>
            <a:xfrm>
              <a:off x="0" y="3541775"/>
              <a:ext cx="3091815" cy="2021205"/>
            </a:xfrm>
            <a:custGeom>
              <a:avLst/>
              <a:gdLst/>
              <a:ahLst/>
              <a:cxnLst/>
              <a:rect l="l" t="t" r="r" b="b"/>
              <a:pathLst>
                <a:path w="3091815" h="2021204">
                  <a:moveTo>
                    <a:pt x="0" y="0"/>
                  </a:moveTo>
                  <a:lnTo>
                    <a:pt x="1504188" y="0"/>
                  </a:lnTo>
                  <a:lnTo>
                    <a:pt x="2148840" y="0"/>
                  </a:lnTo>
                  <a:lnTo>
                    <a:pt x="2578608" y="0"/>
                  </a:lnTo>
                  <a:lnTo>
                    <a:pt x="2578608" y="1178814"/>
                  </a:lnTo>
                  <a:lnTo>
                    <a:pt x="3091561" y="1263015"/>
                  </a:lnTo>
                  <a:lnTo>
                    <a:pt x="2578608" y="1684020"/>
                  </a:lnTo>
                  <a:lnTo>
                    <a:pt x="2578608" y="2020824"/>
                  </a:lnTo>
                  <a:lnTo>
                    <a:pt x="2148840" y="2020824"/>
                  </a:lnTo>
                  <a:lnTo>
                    <a:pt x="1504188" y="2020824"/>
                  </a:lnTo>
                  <a:lnTo>
                    <a:pt x="0" y="2020824"/>
                  </a:lnTo>
                  <a:lnTo>
                    <a:pt x="0" y="1684020"/>
                  </a:lnTo>
                  <a:lnTo>
                    <a:pt x="0" y="1178814"/>
                  </a:lnTo>
                  <a:lnTo>
                    <a:pt x="0" y="0"/>
                  </a:lnTo>
                  <a:close/>
                </a:path>
              </a:pathLst>
            </a:custGeom>
            <a:ln w="15240">
              <a:solidFill>
                <a:srgbClr val="000000"/>
              </a:solidFill>
            </a:ln>
          </p:spPr>
          <p:txBody>
            <a:bodyPr wrap="square" lIns="0" tIns="0" rIns="0" bIns="0" rtlCol="0"/>
            <a:lstStyle/>
            <a:p>
              <a:endParaRPr/>
            </a:p>
          </p:txBody>
        </p:sp>
      </p:grpSp>
      <p:sp>
        <p:nvSpPr>
          <p:cNvPr id="41" name="object 41"/>
          <p:cNvSpPr txBox="1"/>
          <p:nvPr/>
        </p:nvSpPr>
        <p:spPr>
          <a:xfrm>
            <a:off x="1618590" y="3701923"/>
            <a:ext cx="2388235" cy="1671955"/>
          </a:xfrm>
          <a:prstGeom prst="rect">
            <a:avLst/>
          </a:prstGeom>
        </p:spPr>
        <p:txBody>
          <a:bodyPr vert="horz" wrap="square" lIns="0" tIns="12700" rIns="0" bIns="0" rtlCol="0">
            <a:spAutoFit/>
          </a:bodyPr>
          <a:lstStyle/>
          <a:p>
            <a:pPr marL="12700" marR="5080" algn="ctr">
              <a:spcBef>
                <a:spcPts val="100"/>
              </a:spcBef>
            </a:pPr>
            <a:r>
              <a:rPr spc="-45" dirty="0">
                <a:latin typeface="Calibri"/>
                <a:cs typeface="Calibri"/>
              </a:rPr>
              <a:t>Tx</a:t>
            </a:r>
            <a:r>
              <a:rPr spc="-15" dirty="0">
                <a:latin typeface="Calibri"/>
                <a:cs typeface="Calibri"/>
              </a:rPr>
              <a:t> </a:t>
            </a:r>
            <a:r>
              <a:rPr dirty="0">
                <a:latin typeface="Calibri"/>
                <a:cs typeface="Calibri"/>
              </a:rPr>
              <a:t>C</a:t>
            </a:r>
            <a:r>
              <a:rPr spc="5" dirty="0">
                <a:latin typeface="Calibri"/>
                <a:cs typeface="Calibri"/>
              </a:rPr>
              <a:t> </a:t>
            </a:r>
            <a:r>
              <a:rPr spc="-5" dirty="0">
                <a:latin typeface="Calibri"/>
                <a:cs typeface="Calibri"/>
              </a:rPr>
              <a:t>must </a:t>
            </a:r>
            <a:r>
              <a:rPr spc="-15" dirty="0">
                <a:latin typeface="Calibri"/>
                <a:cs typeface="Calibri"/>
              </a:rPr>
              <a:t>reference </a:t>
            </a:r>
            <a:r>
              <a:rPr spc="-10" dirty="0">
                <a:latin typeface="Calibri"/>
                <a:cs typeface="Calibri"/>
              </a:rPr>
              <a:t> </a:t>
            </a:r>
            <a:r>
              <a:rPr i="1" spc="-10" dirty="0">
                <a:latin typeface="Calibri"/>
                <a:cs typeface="Calibri"/>
              </a:rPr>
              <a:t>unspent</a:t>
            </a:r>
            <a:r>
              <a:rPr i="1" spc="-5" dirty="0">
                <a:latin typeface="Calibri"/>
                <a:cs typeface="Calibri"/>
              </a:rPr>
              <a:t> </a:t>
            </a:r>
            <a:r>
              <a:rPr i="1" spc="-10" dirty="0">
                <a:latin typeface="Calibri"/>
                <a:cs typeface="Calibri"/>
              </a:rPr>
              <a:t>transactions </a:t>
            </a:r>
            <a:r>
              <a:rPr i="1" spc="-5" dirty="0">
                <a:latin typeface="Calibri"/>
                <a:cs typeface="Calibri"/>
              </a:rPr>
              <a:t> outputs </a:t>
            </a:r>
            <a:r>
              <a:rPr spc="-15" dirty="0">
                <a:latin typeface="Calibri"/>
                <a:cs typeface="Calibri"/>
              </a:rPr>
              <a:t>(UTXOs)</a:t>
            </a:r>
            <a:r>
              <a:rPr dirty="0">
                <a:latin typeface="Calibri"/>
                <a:cs typeface="Calibri"/>
              </a:rPr>
              <a:t> </a:t>
            </a:r>
            <a:r>
              <a:rPr spc="-15" dirty="0">
                <a:latin typeface="Calibri"/>
                <a:cs typeface="Calibri"/>
              </a:rPr>
              <a:t>from </a:t>
            </a:r>
            <a:r>
              <a:rPr spc="-10" dirty="0">
                <a:latin typeface="Calibri"/>
                <a:cs typeface="Calibri"/>
              </a:rPr>
              <a:t> previous</a:t>
            </a:r>
            <a:r>
              <a:rPr spc="10" dirty="0">
                <a:latin typeface="Calibri"/>
                <a:cs typeface="Calibri"/>
              </a:rPr>
              <a:t> </a:t>
            </a:r>
            <a:r>
              <a:rPr spc="-10" dirty="0">
                <a:latin typeface="Calibri"/>
                <a:cs typeface="Calibri"/>
              </a:rPr>
              <a:t>blocks</a:t>
            </a:r>
            <a:r>
              <a:rPr spc="-5" dirty="0">
                <a:latin typeface="Calibri"/>
                <a:cs typeface="Calibri"/>
              </a:rPr>
              <a:t> equal</a:t>
            </a:r>
            <a:r>
              <a:rPr dirty="0">
                <a:latin typeface="Calibri"/>
                <a:cs typeface="Calibri"/>
              </a:rPr>
              <a:t> </a:t>
            </a:r>
            <a:r>
              <a:rPr spc="-10" dirty="0">
                <a:latin typeface="Calibri"/>
                <a:cs typeface="Calibri"/>
              </a:rPr>
              <a:t>to </a:t>
            </a:r>
            <a:r>
              <a:rPr spc="-5" dirty="0">
                <a:latin typeface="Calibri"/>
                <a:cs typeface="Calibri"/>
              </a:rPr>
              <a:t> </a:t>
            </a:r>
            <a:r>
              <a:rPr dirty="0">
                <a:latin typeface="Calibri"/>
                <a:cs typeface="Calibri"/>
              </a:rPr>
              <a:t>the </a:t>
            </a:r>
            <a:r>
              <a:rPr spc="-10" dirty="0">
                <a:latin typeface="Calibri"/>
                <a:cs typeface="Calibri"/>
              </a:rPr>
              <a:t>total </a:t>
            </a:r>
            <a:r>
              <a:rPr spc="-5" dirty="0">
                <a:latin typeface="Calibri"/>
                <a:cs typeface="Calibri"/>
              </a:rPr>
              <a:t>output of tx </a:t>
            </a:r>
            <a:r>
              <a:rPr dirty="0">
                <a:latin typeface="Calibri"/>
                <a:cs typeface="Calibri"/>
              </a:rPr>
              <a:t>C </a:t>
            </a:r>
            <a:r>
              <a:rPr spc="-5" dirty="0">
                <a:latin typeface="Calibri"/>
                <a:cs typeface="Calibri"/>
              </a:rPr>
              <a:t>(3 </a:t>
            </a:r>
            <a:r>
              <a:rPr spc="-395" dirty="0">
                <a:latin typeface="Calibri"/>
                <a:cs typeface="Calibri"/>
              </a:rPr>
              <a:t> </a:t>
            </a:r>
            <a:r>
              <a:rPr spc="-25" dirty="0">
                <a:latin typeface="Calibri"/>
                <a:cs typeface="Calibri"/>
              </a:rPr>
              <a:t>BTC)</a:t>
            </a:r>
            <a:endParaRPr>
              <a:latin typeface="Calibri"/>
              <a:cs typeface="Calibri"/>
            </a:endParaRPr>
          </a:p>
        </p:txBody>
      </p:sp>
      <p:grpSp>
        <p:nvGrpSpPr>
          <p:cNvPr id="42" name="object 42"/>
          <p:cNvGrpSpPr/>
          <p:nvPr/>
        </p:nvGrpSpPr>
        <p:grpSpPr>
          <a:xfrm>
            <a:off x="7645527" y="2208277"/>
            <a:ext cx="2571750" cy="1067435"/>
            <a:chOff x="6121527" y="2208276"/>
            <a:chExt cx="2571750" cy="1067435"/>
          </a:xfrm>
        </p:grpSpPr>
        <p:sp>
          <p:nvSpPr>
            <p:cNvPr id="43" name="object 43"/>
            <p:cNvSpPr/>
            <p:nvPr/>
          </p:nvSpPr>
          <p:spPr>
            <a:xfrm>
              <a:off x="6129147" y="2215896"/>
              <a:ext cx="2556510" cy="1052195"/>
            </a:xfrm>
            <a:custGeom>
              <a:avLst/>
              <a:gdLst/>
              <a:ahLst/>
              <a:cxnLst/>
              <a:rect l="l" t="t" r="r" b="b"/>
              <a:pathLst>
                <a:path w="2556509" h="1052195">
                  <a:moveTo>
                    <a:pt x="2556129" y="0"/>
                  </a:moveTo>
                  <a:lnTo>
                    <a:pt x="251840" y="0"/>
                  </a:lnTo>
                  <a:lnTo>
                    <a:pt x="251840" y="790955"/>
                  </a:lnTo>
                  <a:lnTo>
                    <a:pt x="635888" y="790955"/>
                  </a:lnTo>
                  <a:lnTo>
                    <a:pt x="0" y="1051687"/>
                  </a:lnTo>
                  <a:lnTo>
                    <a:pt x="1211960" y="790955"/>
                  </a:lnTo>
                  <a:lnTo>
                    <a:pt x="2556129" y="790955"/>
                  </a:lnTo>
                  <a:lnTo>
                    <a:pt x="2556129" y="0"/>
                  </a:lnTo>
                  <a:close/>
                </a:path>
              </a:pathLst>
            </a:custGeom>
            <a:solidFill>
              <a:srgbClr val="FFFFFF"/>
            </a:solidFill>
          </p:spPr>
          <p:txBody>
            <a:bodyPr wrap="square" lIns="0" tIns="0" rIns="0" bIns="0" rtlCol="0"/>
            <a:lstStyle/>
            <a:p>
              <a:endParaRPr/>
            </a:p>
          </p:txBody>
        </p:sp>
        <p:sp>
          <p:nvSpPr>
            <p:cNvPr id="44" name="object 44"/>
            <p:cNvSpPr/>
            <p:nvPr/>
          </p:nvSpPr>
          <p:spPr>
            <a:xfrm>
              <a:off x="6129147" y="2215896"/>
              <a:ext cx="2556510" cy="1052195"/>
            </a:xfrm>
            <a:custGeom>
              <a:avLst/>
              <a:gdLst/>
              <a:ahLst/>
              <a:cxnLst/>
              <a:rect l="l" t="t" r="r" b="b"/>
              <a:pathLst>
                <a:path w="2556509" h="1052195">
                  <a:moveTo>
                    <a:pt x="251840" y="0"/>
                  </a:moveTo>
                  <a:lnTo>
                    <a:pt x="635888" y="0"/>
                  </a:lnTo>
                  <a:lnTo>
                    <a:pt x="1211960" y="0"/>
                  </a:lnTo>
                  <a:lnTo>
                    <a:pt x="2556129" y="0"/>
                  </a:lnTo>
                  <a:lnTo>
                    <a:pt x="2556129" y="461390"/>
                  </a:lnTo>
                  <a:lnTo>
                    <a:pt x="2556129" y="659129"/>
                  </a:lnTo>
                  <a:lnTo>
                    <a:pt x="2556129" y="790955"/>
                  </a:lnTo>
                  <a:lnTo>
                    <a:pt x="1211960" y="790955"/>
                  </a:lnTo>
                  <a:lnTo>
                    <a:pt x="0" y="1051687"/>
                  </a:lnTo>
                  <a:lnTo>
                    <a:pt x="635888" y="790955"/>
                  </a:lnTo>
                  <a:lnTo>
                    <a:pt x="251840" y="790955"/>
                  </a:lnTo>
                  <a:lnTo>
                    <a:pt x="251840" y="659129"/>
                  </a:lnTo>
                  <a:lnTo>
                    <a:pt x="251840" y="461390"/>
                  </a:lnTo>
                  <a:lnTo>
                    <a:pt x="251840" y="0"/>
                  </a:lnTo>
                  <a:close/>
                </a:path>
              </a:pathLst>
            </a:custGeom>
            <a:ln w="15240">
              <a:solidFill>
                <a:srgbClr val="000000"/>
              </a:solidFill>
            </a:ln>
          </p:spPr>
          <p:txBody>
            <a:bodyPr wrap="square" lIns="0" tIns="0" rIns="0" bIns="0" rtlCol="0"/>
            <a:lstStyle/>
            <a:p>
              <a:endParaRPr/>
            </a:p>
          </p:txBody>
        </p:sp>
      </p:grpSp>
      <p:sp>
        <p:nvSpPr>
          <p:cNvPr id="45" name="object 45"/>
          <p:cNvSpPr txBox="1"/>
          <p:nvPr/>
        </p:nvSpPr>
        <p:spPr>
          <a:xfrm>
            <a:off x="8057515" y="2309621"/>
            <a:ext cx="2004060" cy="574040"/>
          </a:xfrm>
          <a:prstGeom prst="rect">
            <a:avLst/>
          </a:prstGeom>
        </p:spPr>
        <p:txBody>
          <a:bodyPr vert="horz" wrap="square" lIns="0" tIns="12700" rIns="0" bIns="0" rtlCol="0">
            <a:spAutoFit/>
          </a:bodyPr>
          <a:lstStyle/>
          <a:p>
            <a:pPr marL="230504" marR="5080" indent="-218440">
              <a:spcBef>
                <a:spcPts val="100"/>
              </a:spcBef>
            </a:pPr>
            <a:r>
              <a:rPr dirty="0">
                <a:latin typeface="Calibri"/>
                <a:cs typeface="Calibri"/>
              </a:rPr>
              <a:t>C </a:t>
            </a:r>
            <a:r>
              <a:rPr spc="-10" dirty="0">
                <a:latin typeface="Calibri"/>
                <a:cs typeface="Calibri"/>
              </a:rPr>
              <a:t>contains </a:t>
            </a:r>
            <a:r>
              <a:rPr spc="-5" dirty="0">
                <a:latin typeface="Calibri"/>
                <a:cs typeface="Calibri"/>
              </a:rPr>
              <a:t>outputs </a:t>
            </a:r>
            <a:r>
              <a:rPr spc="-10" dirty="0">
                <a:latin typeface="Calibri"/>
                <a:cs typeface="Calibri"/>
              </a:rPr>
              <a:t>to </a:t>
            </a:r>
            <a:r>
              <a:rPr spc="-395" dirty="0">
                <a:latin typeface="Calibri"/>
                <a:cs typeface="Calibri"/>
              </a:rPr>
              <a:t> </a:t>
            </a:r>
            <a:r>
              <a:rPr spc="-10" dirty="0">
                <a:latin typeface="Calibri"/>
                <a:cs typeface="Calibri"/>
              </a:rPr>
              <a:t>wallet</a:t>
            </a:r>
            <a:r>
              <a:rPr dirty="0">
                <a:latin typeface="Calibri"/>
                <a:cs typeface="Calibri"/>
              </a:rPr>
              <a:t> </a:t>
            </a:r>
            <a:r>
              <a:rPr spc="-5" dirty="0">
                <a:latin typeface="Calibri"/>
                <a:cs typeface="Calibri"/>
              </a:rPr>
              <a:t>addresses</a:t>
            </a:r>
            <a:endParaRPr>
              <a:latin typeface="Calibri"/>
              <a:cs typeface="Calibri"/>
            </a:endParaRPr>
          </a:p>
        </p:txBody>
      </p:sp>
      <p:grpSp>
        <p:nvGrpSpPr>
          <p:cNvPr id="46" name="object 46"/>
          <p:cNvGrpSpPr/>
          <p:nvPr/>
        </p:nvGrpSpPr>
        <p:grpSpPr>
          <a:xfrm>
            <a:off x="7748652" y="3750565"/>
            <a:ext cx="2855595" cy="1176655"/>
            <a:chOff x="6224651" y="3750564"/>
            <a:chExt cx="2855595" cy="1176655"/>
          </a:xfrm>
        </p:grpSpPr>
        <p:sp>
          <p:nvSpPr>
            <p:cNvPr id="47" name="object 47"/>
            <p:cNvSpPr/>
            <p:nvPr/>
          </p:nvSpPr>
          <p:spPr>
            <a:xfrm>
              <a:off x="6232271" y="3758184"/>
              <a:ext cx="2840355" cy="1161415"/>
            </a:xfrm>
            <a:custGeom>
              <a:avLst/>
              <a:gdLst/>
              <a:ahLst/>
              <a:cxnLst/>
              <a:rect l="l" t="t" r="r" b="b"/>
              <a:pathLst>
                <a:path w="2840354" h="1161414">
                  <a:moveTo>
                    <a:pt x="2840101" y="0"/>
                  </a:moveTo>
                  <a:lnTo>
                    <a:pt x="176149" y="0"/>
                  </a:lnTo>
                  <a:lnTo>
                    <a:pt x="176149" y="677418"/>
                  </a:lnTo>
                  <a:lnTo>
                    <a:pt x="0" y="965581"/>
                  </a:lnTo>
                  <a:lnTo>
                    <a:pt x="176149" y="967740"/>
                  </a:lnTo>
                  <a:lnTo>
                    <a:pt x="176149" y="1161288"/>
                  </a:lnTo>
                  <a:lnTo>
                    <a:pt x="2840101" y="1161288"/>
                  </a:lnTo>
                  <a:lnTo>
                    <a:pt x="2840101" y="0"/>
                  </a:lnTo>
                  <a:close/>
                </a:path>
              </a:pathLst>
            </a:custGeom>
            <a:solidFill>
              <a:srgbClr val="FFFFFF"/>
            </a:solidFill>
          </p:spPr>
          <p:txBody>
            <a:bodyPr wrap="square" lIns="0" tIns="0" rIns="0" bIns="0" rtlCol="0"/>
            <a:lstStyle/>
            <a:p>
              <a:endParaRPr/>
            </a:p>
          </p:txBody>
        </p:sp>
        <p:sp>
          <p:nvSpPr>
            <p:cNvPr id="48" name="object 48"/>
            <p:cNvSpPr/>
            <p:nvPr/>
          </p:nvSpPr>
          <p:spPr>
            <a:xfrm>
              <a:off x="6232271" y="3758184"/>
              <a:ext cx="2840355" cy="1161415"/>
            </a:xfrm>
            <a:custGeom>
              <a:avLst/>
              <a:gdLst/>
              <a:ahLst/>
              <a:cxnLst/>
              <a:rect l="l" t="t" r="r" b="b"/>
              <a:pathLst>
                <a:path w="2840354" h="1161414">
                  <a:moveTo>
                    <a:pt x="176149" y="0"/>
                  </a:moveTo>
                  <a:lnTo>
                    <a:pt x="620140" y="0"/>
                  </a:lnTo>
                  <a:lnTo>
                    <a:pt x="1286128" y="0"/>
                  </a:lnTo>
                  <a:lnTo>
                    <a:pt x="2840101" y="0"/>
                  </a:lnTo>
                  <a:lnTo>
                    <a:pt x="2840101" y="677418"/>
                  </a:lnTo>
                  <a:lnTo>
                    <a:pt x="2840101" y="967740"/>
                  </a:lnTo>
                  <a:lnTo>
                    <a:pt x="2840101" y="1161288"/>
                  </a:lnTo>
                  <a:lnTo>
                    <a:pt x="1286128" y="1161288"/>
                  </a:lnTo>
                  <a:lnTo>
                    <a:pt x="620140" y="1161288"/>
                  </a:lnTo>
                  <a:lnTo>
                    <a:pt x="176149" y="1161288"/>
                  </a:lnTo>
                  <a:lnTo>
                    <a:pt x="176149" y="967740"/>
                  </a:lnTo>
                  <a:lnTo>
                    <a:pt x="0" y="965581"/>
                  </a:lnTo>
                  <a:lnTo>
                    <a:pt x="176149" y="677418"/>
                  </a:lnTo>
                  <a:lnTo>
                    <a:pt x="176149" y="0"/>
                  </a:lnTo>
                  <a:close/>
                </a:path>
              </a:pathLst>
            </a:custGeom>
            <a:ln w="15239">
              <a:solidFill>
                <a:srgbClr val="000000"/>
              </a:solidFill>
            </a:ln>
          </p:spPr>
          <p:txBody>
            <a:bodyPr wrap="square" lIns="0" tIns="0" rIns="0" bIns="0" rtlCol="0"/>
            <a:lstStyle/>
            <a:p>
              <a:endParaRPr/>
            </a:p>
          </p:txBody>
        </p:sp>
      </p:grpSp>
      <p:sp>
        <p:nvSpPr>
          <p:cNvPr id="49" name="object 49"/>
          <p:cNvSpPr txBox="1"/>
          <p:nvPr/>
        </p:nvSpPr>
        <p:spPr>
          <a:xfrm>
            <a:off x="8020050" y="3900932"/>
            <a:ext cx="2489200" cy="848360"/>
          </a:xfrm>
          <a:prstGeom prst="rect">
            <a:avLst/>
          </a:prstGeom>
        </p:spPr>
        <p:txBody>
          <a:bodyPr vert="horz" wrap="square" lIns="0" tIns="12700" rIns="0" bIns="0" rtlCol="0">
            <a:spAutoFit/>
          </a:bodyPr>
          <a:lstStyle/>
          <a:p>
            <a:pPr marL="12700" marR="5080" indent="1270" algn="ctr">
              <a:spcBef>
                <a:spcPts val="100"/>
              </a:spcBef>
            </a:pPr>
            <a:r>
              <a:rPr spc="-5" dirty="0">
                <a:latin typeface="Calibri"/>
                <a:cs typeface="Calibri"/>
              </a:rPr>
              <a:t>The</a:t>
            </a:r>
            <a:r>
              <a:rPr dirty="0">
                <a:latin typeface="Calibri"/>
                <a:cs typeface="Calibri"/>
              </a:rPr>
              <a:t> </a:t>
            </a:r>
            <a:r>
              <a:rPr i="1" spc="-10" dirty="0">
                <a:latin typeface="Calibri"/>
                <a:cs typeface="Calibri"/>
              </a:rPr>
              <a:t>transaction</a:t>
            </a:r>
            <a:r>
              <a:rPr i="1" spc="20" dirty="0">
                <a:latin typeface="Calibri"/>
                <a:cs typeface="Calibri"/>
              </a:rPr>
              <a:t> </a:t>
            </a:r>
            <a:r>
              <a:rPr i="1" spc="-10" dirty="0">
                <a:latin typeface="Calibri"/>
                <a:cs typeface="Calibri"/>
              </a:rPr>
              <a:t>fee</a:t>
            </a:r>
            <a:r>
              <a:rPr i="1" spc="15" dirty="0">
                <a:latin typeface="Calibri"/>
                <a:cs typeface="Calibri"/>
              </a:rPr>
              <a:t> </a:t>
            </a:r>
            <a:r>
              <a:rPr spc="-5" dirty="0">
                <a:latin typeface="Calibri"/>
                <a:cs typeface="Calibri"/>
              </a:rPr>
              <a:t>is </a:t>
            </a:r>
            <a:r>
              <a:rPr dirty="0">
                <a:latin typeface="Calibri"/>
                <a:cs typeface="Calibri"/>
              </a:rPr>
              <a:t> </a:t>
            </a:r>
            <a:r>
              <a:rPr spc="-5" dirty="0">
                <a:latin typeface="Calibri"/>
                <a:cs typeface="Calibri"/>
              </a:rPr>
              <a:t>given </a:t>
            </a:r>
            <a:r>
              <a:rPr dirty="0">
                <a:latin typeface="Calibri"/>
                <a:cs typeface="Calibri"/>
              </a:rPr>
              <a:t>as </a:t>
            </a:r>
            <a:r>
              <a:rPr spc="-20" dirty="0">
                <a:latin typeface="Calibri"/>
                <a:cs typeface="Calibri"/>
              </a:rPr>
              <a:t>reward </a:t>
            </a:r>
            <a:r>
              <a:rPr spc="-10" dirty="0">
                <a:latin typeface="Calibri"/>
                <a:cs typeface="Calibri"/>
              </a:rPr>
              <a:t>(</a:t>
            </a:r>
            <a:r>
              <a:rPr i="1" spc="-10" dirty="0">
                <a:latin typeface="Calibri"/>
                <a:cs typeface="Calibri"/>
              </a:rPr>
              <a:t>explained </a:t>
            </a:r>
            <a:r>
              <a:rPr i="1" spc="-395" dirty="0">
                <a:latin typeface="Calibri"/>
                <a:cs typeface="Calibri"/>
              </a:rPr>
              <a:t> </a:t>
            </a:r>
            <a:r>
              <a:rPr i="1" spc="-10" dirty="0">
                <a:latin typeface="Calibri"/>
                <a:cs typeface="Calibri"/>
              </a:rPr>
              <a:t>later</a:t>
            </a:r>
            <a:r>
              <a:rPr spc="-10" dirty="0">
                <a:latin typeface="Calibri"/>
                <a:cs typeface="Calibri"/>
              </a:rPr>
              <a:t>)</a:t>
            </a:r>
            <a:endParaRPr>
              <a:latin typeface="Calibri"/>
              <a:cs typeface="Calibri"/>
            </a:endParaRPr>
          </a:p>
        </p:txBody>
      </p:sp>
      <p:grpSp>
        <p:nvGrpSpPr>
          <p:cNvPr id="50" name="object 50"/>
          <p:cNvGrpSpPr/>
          <p:nvPr/>
        </p:nvGrpSpPr>
        <p:grpSpPr>
          <a:xfrm>
            <a:off x="7735442" y="5164835"/>
            <a:ext cx="2846070" cy="830580"/>
            <a:chOff x="6211442" y="5164835"/>
            <a:chExt cx="2846070" cy="830580"/>
          </a:xfrm>
        </p:grpSpPr>
        <p:sp>
          <p:nvSpPr>
            <p:cNvPr id="51" name="object 51"/>
            <p:cNvSpPr/>
            <p:nvPr/>
          </p:nvSpPr>
          <p:spPr>
            <a:xfrm>
              <a:off x="6219062" y="5172455"/>
              <a:ext cx="2830830" cy="815340"/>
            </a:xfrm>
            <a:custGeom>
              <a:avLst/>
              <a:gdLst/>
              <a:ahLst/>
              <a:cxnLst/>
              <a:rect l="l" t="t" r="r" b="b"/>
              <a:pathLst>
                <a:path w="2830829" h="815339">
                  <a:moveTo>
                    <a:pt x="2830448" y="0"/>
                  </a:moveTo>
                  <a:lnTo>
                    <a:pt x="166497" y="0"/>
                  </a:lnTo>
                  <a:lnTo>
                    <a:pt x="166497" y="475615"/>
                  </a:lnTo>
                  <a:lnTo>
                    <a:pt x="0" y="456450"/>
                  </a:lnTo>
                  <a:lnTo>
                    <a:pt x="166497" y="679450"/>
                  </a:lnTo>
                  <a:lnTo>
                    <a:pt x="166497" y="815340"/>
                  </a:lnTo>
                  <a:lnTo>
                    <a:pt x="2830448" y="815340"/>
                  </a:lnTo>
                  <a:lnTo>
                    <a:pt x="2830448" y="0"/>
                  </a:lnTo>
                  <a:close/>
                </a:path>
              </a:pathLst>
            </a:custGeom>
            <a:solidFill>
              <a:srgbClr val="FFFFFF"/>
            </a:solidFill>
          </p:spPr>
          <p:txBody>
            <a:bodyPr wrap="square" lIns="0" tIns="0" rIns="0" bIns="0" rtlCol="0"/>
            <a:lstStyle/>
            <a:p>
              <a:endParaRPr/>
            </a:p>
          </p:txBody>
        </p:sp>
        <p:sp>
          <p:nvSpPr>
            <p:cNvPr id="52" name="object 52"/>
            <p:cNvSpPr/>
            <p:nvPr/>
          </p:nvSpPr>
          <p:spPr>
            <a:xfrm>
              <a:off x="6219062" y="5172455"/>
              <a:ext cx="2830830" cy="815340"/>
            </a:xfrm>
            <a:custGeom>
              <a:avLst/>
              <a:gdLst/>
              <a:ahLst/>
              <a:cxnLst/>
              <a:rect l="l" t="t" r="r" b="b"/>
              <a:pathLst>
                <a:path w="2830829" h="815339">
                  <a:moveTo>
                    <a:pt x="166497" y="0"/>
                  </a:moveTo>
                  <a:lnTo>
                    <a:pt x="610488" y="0"/>
                  </a:lnTo>
                  <a:lnTo>
                    <a:pt x="1276477" y="0"/>
                  </a:lnTo>
                  <a:lnTo>
                    <a:pt x="2830448" y="0"/>
                  </a:lnTo>
                  <a:lnTo>
                    <a:pt x="2830448" y="475615"/>
                  </a:lnTo>
                  <a:lnTo>
                    <a:pt x="2830448" y="679450"/>
                  </a:lnTo>
                  <a:lnTo>
                    <a:pt x="2830448" y="815340"/>
                  </a:lnTo>
                  <a:lnTo>
                    <a:pt x="1276477" y="815340"/>
                  </a:lnTo>
                  <a:lnTo>
                    <a:pt x="610488" y="815340"/>
                  </a:lnTo>
                  <a:lnTo>
                    <a:pt x="166497" y="815340"/>
                  </a:lnTo>
                  <a:lnTo>
                    <a:pt x="166497" y="679450"/>
                  </a:lnTo>
                  <a:lnTo>
                    <a:pt x="0" y="456450"/>
                  </a:lnTo>
                  <a:lnTo>
                    <a:pt x="166497" y="475615"/>
                  </a:lnTo>
                  <a:lnTo>
                    <a:pt x="166497" y="0"/>
                  </a:lnTo>
                  <a:close/>
                </a:path>
              </a:pathLst>
            </a:custGeom>
            <a:ln w="15240">
              <a:solidFill>
                <a:srgbClr val="000000"/>
              </a:solidFill>
            </a:ln>
          </p:spPr>
          <p:txBody>
            <a:bodyPr wrap="square" lIns="0" tIns="0" rIns="0" bIns="0" rtlCol="0"/>
            <a:lstStyle/>
            <a:p>
              <a:endParaRPr/>
            </a:p>
          </p:txBody>
        </p:sp>
      </p:grpSp>
      <p:sp>
        <p:nvSpPr>
          <p:cNvPr id="53" name="object 53"/>
          <p:cNvSpPr txBox="1"/>
          <p:nvPr/>
        </p:nvSpPr>
        <p:spPr>
          <a:xfrm>
            <a:off x="8031606" y="5141721"/>
            <a:ext cx="2419350" cy="848994"/>
          </a:xfrm>
          <a:prstGeom prst="rect">
            <a:avLst/>
          </a:prstGeom>
        </p:spPr>
        <p:txBody>
          <a:bodyPr vert="horz" wrap="square" lIns="0" tIns="12700" rIns="0" bIns="0" rtlCol="0">
            <a:spAutoFit/>
          </a:bodyPr>
          <a:lstStyle/>
          <a:p>
            <a:pPr marL="12065" marR="5080" algn="ctr">
              <a:spcBef>
                <a:spcPts val="100"/>
              </a:spcBef>
            </a:pPr>
            <a:r>
              <a:rPr spc="-5" dirty="0">
                <a:latin typeface="Calibri"/>
                <a:cs typeface="Calibri"/>
              </a:rPr>
              <a:t>Once spent, </a:t>
            </a:r>
            <a:r>
              <a:rPr dirty="0">
                <a:latin typeface="Calibri"/>
                <a:cs typeface="Calibri"/>
              </a:rPr>
              <a:t>a </a:t>
            </a:r>
            <a:r>
              <a:rPr spc="-20" dirty="0">
                <a:latin typeface="Calibri"/>
                <a:cs typeface="Calibri"/>
              </a:rPr>
              <a:t>TXO </a:t>
            </a:r>
            <a:r>
              <a:rPr spc="-5" dirty="0">
                <a:latin typeface="Calibri"/>
                <a:cs typeface="Calibri"/>
              </a:rPr>
              <a:t>cannot </a:t>
            </a:r>
            <a:r>
              <a:rPr spc="-395" dirty="0">
                <a:latin typeface="Calibri"/>
                <a:cs typeface="Calibri"/>
              </a:rPr>
              <a:t> </a:t>
            </a:r>
            <a:r>
              <a:rPr spc="-5" dirty="0">
                <a:latin typeface="Calibri"/>
                <a:cs typeface="Calibri"/>
              </a:rPr>
              <a:t>be</a:t>
            </a:r>
            <a:r>
              <a:rPr spc="5" dirty="0">
                <a:latin typeface="Calibri"/>
                <a:cs typeface="Calibri"/>
              </a:rPr>
              <a:t> </a:t>
            </a:r>
            <a:r>
              <a:rPr spc="-5" dirty="0">
                <a:latin typeface="Calibri"/>
                <a:cs typeface="Calibri"/>
              </a:rPr>
              <a:t>used</a:t>
            </a:r>
            <a:r>
              <a:rPr dirty="0">
                <a:latin typeface="Calibri"/>
                <a:cs typeface="Calibri"/>
              </a:rPr>
              <a:t> </a:t>
            </a:r>
            <a:r>
              <a:rPr spc="-5" dirty="0">
                <a:latin typeface="Calibri"/>
                <a:cs typeface="Calibri"/>
              </a:rPr>
              <a:t>again:</a:t>
            </a:r>
            <a:r>
              <a:rPr dirty="0">
                <a:latin typeface="Calibri"/>
                <a:cs typeface="Calibri"/>
              </a:rPr>
              <a:t> </a:t>
            </a:r>
            <a:r>
              <a:rPr spc="-10" dirty="0">
                <a:latin typeface="Calibri"/>
                <a:cs typeface="Calibri"/>
              </a:rPr>
              <a:t>miners </a:t>
            </a:r>
            <a:r>
              <a:rPr spc="-5" dirty="0">
                <a:latin typeface="Calibri"/>
                <a:cs typeface="Calibri"/>
              </a:rPr>
              <a:t> </a:t>
            </a:r>
            <a:r>
              <a:rPr i="1" dirty="0">
                <a:latin typeface="Calibri"/>
                <a:cs typeface="Calibri"/>
              </a:rPr>
              <a:t>verify</a:t>
            </a:r>
            <a:r>
              <a:rPr i="1" spc="-10" dirty="0">
                <a:latin typeface="Calibri"/>
                <a:cs typeface="Calibri"/>
              </a:rPr>
              <a:t> </a:t>
            </a:r>
            <a:r>
              <a:rPr spc="-5" dirty="0">
                <a:latin typeface="Calibri"/>
                <a:cs typeface="Calibri"/>
              </a:rPr>
              <a:t>every</a:t>
            </a:r>
            <a:r>
              <a:rPr spc="-15" dirty="0">
                <a:latin typeface="Calibri"/>
                <a:cs typeface="Calibri"/>
              </a:rPr>
              <a:t> </a:t>
            </a:r>
            <a:r>
              <a:rPr spc="-10" dirty="0">
                <a:latin typeface="Calibri"/>
                <a:cs typeface="Calibri"/>
              </a:rPr>
              <a:t>transaction</a:t>
            </a:r>
            <a:endParaRPr>
              <a:latin typeface="Calibri"/>
              <a:cs typeface="Calibri"/>
            </a:endParaRPr>
          </a:p>
        </p:txBody>
      </p:sp>
      <p:sp>
        <p:nvSpPr>
          <p:cNvPr id="54" name="object 54"/>
          <p:cNvSpPr txBox="1"/>
          <p:nvPr/>
        </p:nvSpPr>
        <p:spPr>
          <a:xfrm>
            <a:off x="1686865" y="6547586"/>
            <a:ext cx="2336165" cy="205184"/>
          </a:xfrm>
          <a:prstGeom prst="rect">
            <a:avLst/>
          </a:prstGeom>
        </p:spPr>
        <p:txBody>
          <a:bodyPr vert="horz" wrap="square" lIns="0" tIns="0" rIns="0" bIns="0" rtlCol="0">
            <a:spAutoFit/>
          </a:bodyPr>
          <a:lstStyle/>
          <a:p>
            <a:pPr marL="12700">
              <a:lnSpc>
                <a:spcPts val="1614"/>
              </a:lnSpc>
            </a:pPr>
            <a:r>
              <a:rPr sz="1600" spc="-5" dirty="0">
                <a:solidFill>
                  <a:srgbClr val="FFFFFF"/>
                </a:solidFill>
                <a:latin typeface="Calibri"/>
                <a:cs typeface="Calibri"/>
              </a:rPr>
              <a:t>2.3</a:t>
            </a:r>
            <a:r>
              <a:rPr sz="1600" spc="-25" dirty="0">
                <a:solidFill>
                  <a:srgbClr val="FFFFFF"/>
                </a:solidFill>
                <a:latin typeface="Calibri"/>
                <a:cs typeface="Calibri"/>
              </a:rPr>
              <a:t> </a:t>
            </a:r>
            <a:r>
              <a:rPr sz="1600" spc="-10" dirty="0">
                <a:solidFill>
                  <a:srgbClr val="FFFFFF"/>
                </a:solidFill>
                <a:latin typeface="Calibri"/>
                <a:cs typeface="Calibri"/>
              </a:rPr>
              <a:t>BITCOIN</a:t>
            </a:r>
            <a:r>
              <a:rPr sz="1600" spc="-20" dirty="0">
                <a:solidFill>
                  <a:srgbClr val="FFFFFF"/>
                </a:solidFill>
                <a:latin typeface="Calibri"/>
                <a:cs typeface="Calibri"/>
              </a:rPr>
              <a:t> </a:t>
            </a:r>
            <a:r>
              <a:rPr sz="1600" spc="-10" dirty="0">
                <a:solidFill>
                  <a:srgbClr val="FFFFFF"/>
                </a:solidFill>
                <a:latin typeface="Calibri"/>
                <a:cs typeface="Calibri"/>
              </a:rPr>
              <a:t>TRANSACTIONS</a:t>
            </a:r>
            <a:endParaRPr sz="1600">
              <a:latin typeface="Calibri"/>
              <a:cs typeface="Calibri"/>
            </a:endParaRPr>
          </a:p>
        </p:txBody>
      </p:sp>
      <p:sp>
        <p:nvSpPr>
          <p:cNvPr id="55" name="object 55"/>
          <p:cNvSpPr txBox="1"/>
          <p:nvPr/>
        </p:nvSpPr>
        <p:spPr>
          <a:xfrm>
            <a:off x="4451986" y="6547586"/>
            <a:ext cx="3289935" cy="205184"/>
          </a:xfrm>
          <a:prstGeom prst="rect">
            <a:avLst/>
          </a:prstGeom>
        </p:spPr>
        <p:txBody>
          <a:bodyPr vert="horz" wrap="square" lIns="0" tIns="0" rIns="0" bIns="0" rtlCol="0">
            <a:spAutoFit/>
          </a:bodyPr>
          <a:lstStyle/>
          <a:p>
            <a:pPr marL="12700">
              <a:lnSpc>
                <a:spcPts val="1614"/>
              </a:lnSpc>
            </a:pPr>
            <a:r>
              <a:rPr sz="1600" spc="-10" dirty="0">
                <a:solidFill>
                  <a:srgbClr val="FFFFFF"/>
                </a:solidFill>
                <a:latin typeface="Calibri"/>
                <a:cs typeface="Calibri"/>
              </a:rPr>
              <a:t>ZHANG,</a:t>
            </a:r>
            <a:r>
              <a:rPr sz="1600" spc="15" dirty="0">
                <a:solidFill>
                  <a:srgbClr val="FFFFFF"/>
                </a:solidFill>
                <a:latin typeface="Calibri"/>
                <a:cs typeface="Calibri"/>
              </a:rPr>
              <a:t> </a:t>
            </a:r>
            <a:r>
              <a:rPr sz="1600" spc="-10" dirty="0">
                <a:solidFill>
                  <a:srgbClr val="FFFFFF"/>
                </a:solidFill>
                <a:latin typeface="Calibri"/>
                <a:cs typeface="Calibri"/>
              </a:rPr>
              <a:t>VITENBERG,</a:t>
            </a:r>
            <a:r>
              <a:rPr sz="1600" spc="40" dirty="0">
                <a:solidFill>
                  <a:srgbClr val="FFFFFF"/>
                </a:solidFill>
                <a:latin typeface="Calibri"/>
                <a:cs typeface="Calibri"/>
              </a:rPr>
              <a:t> </a:t>
            </a:r>
            <a:r>
              <a:rPr sz="1600" spc="-15" dirty="0">
                <a:solidFill>
                  <a:srgbClr val="FFFFFF"/>
                </a:solidFill>
                <a:latin typeface="Calibri"/>
                <a:cs typeface="Calibri"/>
              </a:rPr>
              <a:t>JACOBSEN</a:t>
            </a:r>
            <a:r>
              <a:rPr sz="1600" spc="45" dirty="0">
                <a:solidFill>
                  <a:srgbClr val="FFFFFF"/>
                </a:solidFill>
                <a:latin typeface="Calibri"/>
                <a:cs typeface="Calibri"/>
              </a:rPr>
              <a:t> </a:t>
            </a:r>
            <a:r>
              <a:rPr sz="1600" spc="-5" dirty="0">
                <a:solidFill>
                  <a:srgbClr val="FFFFFF"/>
                </a:solidFill>
                <a:latin typeface="Calibri"/>
                <a:cs typeface="Calibri"/>
              </a:rPr>
              <a:t>©</a:t>
            </a:r>
            <a:r>
              <a:rPr sz="1600" spc="5" dirty="0">
                <a:solidFill>
                  <a:srgbClr val="FFFFFF"/>
                </a:solidFill>
                <a:latin typeface="Calibri"/>
                <a:cs typeface="Calibri"/>
              </a:rPr>
              <a:t> </a:t>
            </a:r>
            <a:r>
              <a:rPr sz="1600" spc="-10" dirty="0">
                <a:solidFill>
                  <a:srgbClr val="FFFFFF"/>
                </a:solidFill>
                <a:latin typeface="Calibri"/>
                <a:cs typeface="Calibri"/>
              </a:rPr>
              <a:t>2018</a:t>
            </a:r>
            <a:endParaRPr sz="1600">
              <a:latin typeface="Calibri"/>
              <a:cs typeface="Calibri"/>
            </a:endParaRPr>
          </a:p>
        </p:txBody>
      </p:sp>
      <p:sp>
        <p:nvSpPr>
          <p:cNvPr id="56" name="object 56"/>
          <p:cNvSpPr txBox="1"/>
          <p:nvPr/>
        </p:nvSpPr>
        <p:spPr>
          <a:xfrm>
            <a:off x="9625330" y="6547586"/>
            <a:ext cx="229870" cy="205184"/>
          </a:xfrm>
          <a:prstGeom prst="rect">
            <a:avLst/>
          </a:prstGeom>
        </p:spPr>
        <p:txBody>
          <a:bodyPr vert="horz" wrap="square" lIns="0" tIns="0" rIns="0" bIns="0" rtlCol="0">
            <a:spAutoFit/>
          </a:bodyPr>
          <a:lstStyle/>
          <a:p>
            <a:pPr marL="12700">
              <a:lnSpc>
                <a:spcPts val="1614"/>
              </a:lnSpc>
            </a:pPr>
            <a:r>
              <a:rPr sz="1600" spc="-10" dirty="0">
                <a:solidFill>
                  <a:srgbClr val="FFFFFF"/>
                </a:solidFill>
                <a:latin typeface="Calibri"/>
                <a:cs typeface="Calibri"/>
              </a:rPr>
              <a:t>27</a:t>
            </a:r>
            <a:endParaRPr sz="1600">
              <a:latin typeface="Calibri"/>
              <a:cs typeface="Calibri"/>
            </a:endParaRPr>
          </a:p>
        </p:txBody>
      </p:sp>
    </p:spTree>
    <p:extLst>
      <p:ext uri="{BB962C8B-B14F-4D97-AF65-F5344CB8AC3E}">
        <p14:creationId xmlns:p14="http://schemas.microsoft.com/office/powerpoint/2010/main" val="40102688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6004" y="227203"/>
            <a:ext cx="6217934" cy="566181"/>
          </a:xfrm>
          <a:prstGeom prst="rect">
            <a:avLst/>
          </a:prstGeom>
        </p:spPr>
        <p:txBody>
          <a:bodyPr vert="horz" wrap="square" lIns="0" tIns="12065" rIns="0" bIns="0" rtlCol="0" anchor="t">
            <a:spAutoFit/>
          </a:bodyPr>
          <a:lstStyle/>
          <a:p>
            <a:pPr marL="12700">
              <a:spcBef>
                <a:spcPts val="95"/>
              </a:spcBef>
            </a:pPr>
            <a:r>
              <a:rPr spc="-70" dirty="0"/>
              <a:t>Wallets</a:t>
            </a:r>
            <a:r>
              <a:rPr spc="-145" dirty="0"/>
              <a:t> </a:t>
            </a:r>
            <a:r>
              <a:rPr spc="-35" dirty="0"/>
              <a:t>and</a:t>
            </a:r>
            <a:r>
              <a:rPr spc="-140" dirty="0"/>
              <a:t> </a:t>
            </a:r>
            <a:r>
              <a:rPr spc="-55" dirty="0"/>
              <a:t>addresses</a:t>
            </a:r>
          </a:p>
        </p:txBody>
      </p:sp>
      <p:sp>
        <p:nvSpPr>
          <p:cNvPr id="3" name="object 3"/>
          <p:cNvSpPr txBox="1"/>
          <p:nvPr/>
        </p:nvSpPr>
        <p:spPr>
          <a:xfrm>
            <a:off x="2426005" y="920243"/>
            <a:ext cx="7878445" cy="5277485"/>
          </a:xfrm>
          <a:prstGeom prst="rect">
            <a:avLst/>
          </a:prstGeom>
        </p:spPr>
        <p:txBody>
          <a:bodyPr vert="horz" wrap="square" lIns="0" tIns="12065" rIns="0" bIns="0" rtlCol="0">
            <a:spAutoFit/>
          </a:bodyPr>
          <a:lstStyle/>
          <a:p>
            <a:pPr marL="12700">
              <a:lnSpc>
                <a:spcPts val="2175"/>
              </a:lnSpc>
              <a:spcBef>
                <a:spcPts val="95"/>
              </a:spcBef>
            </a:pPr>
            <a:r>
              <a:rPr sz="1900" spc="-10" dirty="0">
                <a:solidFill>
                  <a:srgbClr val="404040"/>
                </a:solidFill>
                <a:latin typeface="Calibri"/>
                <a:cs typeface="Calibri"/>
              </a:rPr>
              <a:t>Users require</a:t>
            </a:r>
            <a:r>
              <a:rPr sz="1900" spc="5" dirty="0">
                <a:solidFill>
                  <a:srgbClr val="404040"/>
                </a:solidFill>
                <a:latin typeface="Calibri"/>
                <a:cs typeface="Calibri"/>
              </a:rPr>
              <a:t> </a:t>
            </a:r>
            <a:r>
              <a:rPr sz="1900" spc="-5" dirty="0">
                <a:solidFill>
                  <a:srgbClr val="404040"/>
                </a:solidFill>
                <a:latin typeface="Calibri"/>
                <a:cs typeface="Calibri"/>
              </a:rPr>
              <a:t>a </a:t>
            </a:r>
            <a:r>
              <a:rPr sz="1900" spc="-10" dirty="0">
                <a:solidFill>
                  <a:srgbClr val="404040"/>
                </a:solidFill>
                <a:latin typeface="Calibri"/>
                <a:cs typeface="Calibri"/>
              </a:rPr>
              <a:t>wallet</a:t>
            </a:r>
            <a:r>
              <a:rPr sz="1900" dirty="0">
                <a:solidFill>
                  <a:srgbClr val="404040"/>
                </a:solidFill>
                <a:latin typeface="Calibri"/>
                <a:cs typeface="Calibri"/>
              </a:rPr>
              <a:t> </a:t>
            </a:r>
            <a:r>
              <a:rPr sz="1900" spc="-15" dirty="0">
                <a:solidFill>
                  <a:srgbClr val="404040"/>
                </a:solidFill>
                <a:latin typeface="Calibri"/>
                <a:cs typeface="Calibri"/>
              </a:rPr>
              <a:t>to</a:t>
            </a:r>
            <a:r>
              <a:rPr sz="1900" spc="-5" dirty="0">
                <a:solidFill>
                  <a:srgbClr val="404040"/>
                </a:solidFill>
                <a:latin typeface="Calibri"/>
                <a:cs typeface="Calibri"/>
              </a:rPr>
              <a:t> </a:t>
            </a:r>
            <a:r>
              <a:rPr sz="1900" spc="-20" dirty="0">
                <a:solidFill>
                  <a:srgbClr val="404040"/>
                </a:solidFill>
                <a:latin typeface="Calibri"/>
                <a:cs typeface="Calibri"/>
              </a:rPr>
              <a:t>store</a:t>
            </a:r>
            <a:r>
              <a:rPr sz="1900" dirty="0">
                <a:solidFill>
                  <a:srgbClr val="404040"/>
                </a:solidFill>
                <a:latin typeface="Calibri"/>
                <a:cs typeface="Calibri"/>
              </a:rPr>
              <a:t> </a:t>
            </a:r>
            <a:r>
              <a:rPr sz="1900" spc="-10" dirty="0">
                <a:solidFill>
                  <a:srgbClr val="404040"/>
                </a:solidFill>
                <a:latin typeface="Calibri"/>
                <a:cs typeface="Calibri"/>
              </a:rPr>
              <a:t>money</a:t>
            </a:r>
            <a:endParaRPr sz="1900">
              <a:latin typeface="Calibri"/>
              <a:cs typeface="Calibri"/>
            </a:endParaRPr>
          </a:p>
          <a:p>
            <a:pPr marL="304800" indent="-183515">
              <a:lnSpc>
                <a:spcPts val="1935"/>
              </a:lnSpc>
              <a:buClr>
                <a:srgbClr val="D24717"/>
              </a:buClr>
              <a:buChar char="◦"/>
              <a:tabLst>
                <a:tab pos="305435" algn="l"/>
              </a:tabLst>
            </a:pPr>
            <a:r>
              <a:rPr sz="1700" spc="-5" dirty="0">
                <a:solidFill>
                  <a:srgbClr val="404040"/>
                </a:solidFill>
                <a:latin typeface="Calibri"/>
                <a:cs typeface="Calibri"/>
              </a:rPr>
              <a:t>This</a:t>
            </a:r>
            <a:r>
              <a:rPr sz="1700" spc="-35" dirty="0">
                <a:solidFill>
                  <a:srgbClr val="404040"/>
                </a:solidFill>
                <a:latin typeface="Calibri"/>
                <a:cs typeface="Calibri"/>
              </a:rPr>
              <a:t> </a:t>
            </a:r>
            <a:r>
              <a:rPr sz="1700" dirty="0">
                <a:solidFill>
                  <a:srgbClr val="404040"/>
                </a:solidFill>
                <a:latin typeface="Calibri"/>
                <a:cs typeface="Calibri"/>
              </a:rPr>
              <a:t>includes </a:t>
            </a:r>
            <a:r>
              <a:rPr sz="1700" spc="-10" dirty="0">
                <a:solidFill>
                  <a:srgbClr val="404040"/>
                </a:solidFill>
                <a:latin typeface="Calibri"/>
                <a:cs typeface="Calibri"/>
              </a:rPr>
              <a:t>any</a:t>
            </a:r>
            <a:r>
              <a:rPr sz="1700" spc="-30" dirty="0">
                <a:solidFill>
                  <a:srgbClr val="404040"/>
                </a:solidFill>
                <a:latin typeface="Calibri"/>
                <a:cs typeface="Calibri"/>
              </a:rPr>
              <a:t> user,</a:t>
            </a:r>
            <a:r>
              <a:rPr sz="1700" spc="-25" dirty="0">
                <a:solidFill>
                  <a:srgbClr val="404040"/>
                </a:solidFill>
                <a:latin typeface="Calibri"/>
                <a:cs typeface="Calibri"/>
              </a:rPr>
              <a:t> </a:t>
            </a:r>
            <a:r>
              <a:rPr sz="1700" b="1" dirty="0">
                <a:solidFill>
                  <a:srgbClr val="404040"/>
                </a:solidFill>
                <a:latin typeface="Calibri"/>
                <a:cs typeface="Calibri"/>
              </a:rPr>
              <a:t>including</a:t>
            </a:r>
            <a:r>
              <a:rPr sz="1700" b="1" spc="-20" dirty="0">
                <a:solidFill>
                  <a:srgbClr val="404040"/>
                </a:solidFill>
                <a:latin typeface="Calibri"/>
                <a:cs typeface="Calibri"/>
              </a:rPr>
              <a:t> </a:t>
            </a:r>
            <a:r>
              <a:rPr sz="1700" b="1" spc="-5" dirty="0">
                <a:solidFill>
                  <a:srgbClr val="404040"/>
                </a:solidFill>
                <a:latin typeface="Calibri"/>
                <a:cs typeface="Calibri"/>
              </a:rPr>
              <a:t>but</a:t>
            </a:r>
            <a:r>
              <a:rPr sz="1700" b="1" dirty="0">
                <a:solidFill>
                  <a:srgbClr val="404040"/>
                </a:solidFill>
                <a:latin typeface="Calibri"/>
                <a:cs typeface="Calibri"/>
              </a:rPr>
              <a:t> </a:t>
            </a:r>
            <a:r>
              <a:rPr sz="1700" b="1" spc="-5" dirty="0">
                <a:solidFill>
                  <a:srgbClr val="404040"/>
                </a:solidFill>
                <a:latin typeface="Calibri"/>
                <a:cs typeface="Calibri"/>
              </a:rPr>
              <a:t>not</a:t>
            </a:r>
            <a:r>
              <a:rPr sz="1700" b="1" spc="-10" dirty="0">
                <a:solidFill>
                  <a:srgbClr val="404040"/>
                </a:solidFill>
                <a:latin typeface="Calibri"/>
                <a:cs typeface="Calibri"/>
              </a:rPr>
              <a:t> </a:t>
            </a:r>
            <a:r>
              <a:rPr sz="1700" b="1" spc="-5" dirty="0">
                <a:solidFill>
                  <a:srgbClr val="404040"/>
                </a:solidFill>
                <a:latin typeface="Calibri"/>
                <a:cs typeface="Calibri"/>
              </a:rPr>
              <a:t>limited</a:t>
            </a:r>
            <a:r>
              <a:rPr sz="1700" b="1" spc="-10" dirty="0">
                <a:solidFill>
                  <a:srgbClr val="404040"/>
                </a:solidFill>
                <a:latin typeface="Calibri"/>
                <a:cs typeface="Calibri"/>
              </a:rPr>
              <a:t> to</a:t>
            </a:r>
            <a:r>
              <a:rPr sz="1700" b="1" spc="-20" dirty="0">
                <a:solidFill>
                  <a:srgbClr val="404040"/>
                </a:solidFill>
                <a:latin typeface="Calibri"/>
                <a:cs typeface="Calibri"/>
              </a:rPr>
              <a:t> </a:t>
            </a:r>
            <a:r>
              <a:rPr sz="1700" spc="-5" dirty="0">
                <a:solidFill>
                  <a:srgbClr val="404040"/>
                </a:solidFill>
                <a:latin typeface="Calibri"/>
                <a:cs typeface="Calibri"/>
              </a:rPr>
              <a:t>miners</a:t>
            </a:r>
            <a:endParaRPr sz="1700">
              <a:latin typeface="Calibri"/>
              <a:cs typeface="Calibri"/>
            </a:endParaRPr>
          </a:p>
          <a:p>
            <a:pPr marL="12700">
              <a:lnSpc>
                <a:spcPts val="2175"/>
              </a:lnSpc>
              <a:spcBef>
                <a:spcPts val="905"/>
              </a:spcBef>
            </a:pPr>
            <a:r>
              <a:rPr sz="1900" spc="-15" dirty="0">
                <a:solidFill>
                  <a:srgbClr val="404040"/>
                </a:solidFill>
                <a:latin typeface="Calibri"/>
                <a:cs typeface="Calibri"/>
              </a:rPr>
              <a:t>Wallet</a:t>
            </a:r>
            <a:r>
              <a:rPr sz="1900" spc="-5" dirty="0">
                <a:solidFill>
                  <a:srgbClr val="404040"/>
                </a:solidFill>
                <a:latin typeface="Calibri"/>
                <a:cs typeface="Calibri"/>
              </a:rPr>
              <a:t> is</a:t>
            </a:r>
            <a:r>
              <a:rPr sz="1900" spc="5" dirty="0">
                <a:solidFill>
                  <a:srgbClr val="404040"/>
                </a:solidFill>
                <a:latin typeface="Calibri"/>
                <a:cs typeface="Calibri"/>
              </a:rPr>
              <a:t> </a:t>
            </a:r>
            <a:r>
              <a:rPr sz="1900" spc="-10" dirty="0">
                <a:solidFill>
                  <a:srgbClr val="404040"/>
                </a:solidFill>
                <a:latin typeface="Calibri"/>
                <a:cs typeface="Calibri"/>
              </a:rPr>
              <a:t>authenticated</a:t>
            </a:r>
            <a:r>
              <a:rPr sz="1900" spc="15" dirty="0">
                <a:solidFill>
                  <a:srgbClr val="404040"/>
                </a:solidFill>
                <a:latin typeface="Calibri"/>
                <a:cs typeface="Calibri"/>
              </a:rPr>
              <a:t> </a:t>
            </a:r>
            <a:r>
              <a:rPr sz="1900" spc="-5" dirty="0">
                <a:solidFill>
                  <a:srgbClr val="404040"/>
                </a:solidFill>
                <a:latin typeface="Calibri"/>
                <a:cs typeface="Calibri"/>
              </a:rPr>
              <a:t>and</a:t>
            </a:r>
            <a:r>
              <a:rPr sz="1900" spc="5" dirty="0">
                <a:solidFill>
                  <a:srgbClr val="404040"/>
                </a:solidFill>
                <a:latin typeface="Calibri"/>
                <a:cs typeface="Calibri"/>
              </a:rPr>
              <a:t> </a:t>
            </a:r>
            <a:r>
              <a:rPr sz="1900" spc="-5" dirty="0">
                <a:solidFill>
                  <a:srgbClr val="404040"/>
                </a:solidFill>
                <a:latin typeface="Calibri"/>
                <a:cs typeface="Calibri"/>
              </a:rPr>
              <a:t>identified</a:t>
            </a:r>
            <a:r>
              <a:rPr sz="1900" spc="35" dirty="0">
                <a:solidFill>
                  <a:srgbClr val="404040"/>
                </a:solidFill>
                <a:latin typeface="Calibri"/>
                <a:cs typeface="Calibri"/>
              </a:rPr>
              <a:t> </a:t>
            </a:r>
            <a:r>
              <a:rPr sz="1900" spc="-10" dirty="0">
                <a:solidFill>
                  <a:srgbClr val="404040"/>
                </a:solidFill>
                <a:latin typeface="Calibri"/>
                <a:cs typeface="Calibri"/>
              </a:rPr>
              <a:t>by</a:t>
            </a:r>
            <a:r>
              <a:rPr sz="1900" spc="5" dirty="0">
                <a:solidFill>
                  <a:srgbClr val="404040"/>
                </a:solidFill>
                <a:latin typeface="Calibri"/>
                <a:cs typeface="Calibri"/>
              </a:rPr>
              <a:t> </a:t>
            </a:r>
            <a:r>
              <a:rPr sz="1900" spc="-5" dirty="0">
                <a:solidFill>
                  <a:srgbClr val="404040"/>
                </a:solidFill>
                <a:latin typeface="Calibri"/>
                <a:cs typeface="Calibri"/>
              </a:rPr>
              <a:t>a</a:t>
            </a:r>
            <a:r>
              <a:rPr sz="1900" dirty="0">
                <a:solidFill>
                  <a:srgbClr val="404040"/>
                </a:solidFill>
                <a:latin typeface="Calibri"/>
                <a:cs typeface="Calibri"/>
              </a:rPr>
              <a:t> </a:t>
            </a:r>
            <a:r>
              <a:rPr sz="1900" spc="-10" dirty="0">
                <a:solidFill>
                  <a:srgbClr val="404040"/>
                </a:solidFill>
                <a:latin typeface="Calibri"/>
                <a:cs typeface="Calibri"/>
              </a:rPr>
              <a:t>public/private</a:t>
            </a:r>
            <a:r>
              <a:rPr sz="1900" spc="40" dirty="0">
                <a:solidFill>
                  <a:srgbClr val="404040"/>
                </a:solidFill>
                <a:latin typeface="Calibri"/>
                <a:cs typeface="Calibri"/>
              </a:rPr>
              <a:t> </a:t>
            </a:r>
            <a:r>
              <a:rPr sz="1900" spc="-30" dirty="0">
                <a:solidFill>
                  <a:srgbClr val="404040"/>
                </a:solidFill>
                <a:latin typeface="Calibri"/>
                <a:cs typeface="Calibri"/>
              </a:rPr>
              <a:t>key</a:t>
            </a:r>
            <a:r>
              <a:rPr sz="1900" spc="10" dirty="0">
                <a:solidFill>
                  <a:srgbClr val="404040"/>
                </a:solidFill>
                <a:latin typeface="Calibri"/>
                <a:cs typeface="Calibri"/>
              </a:rPr>
              <a:t> </a:t>
            </a:r>
            <a:r>
              <a:rPr sz="1900" spc="-10" dirty="0">
                <a:solidFill>
                  <a:srgbClr val="404040"/>
                </a:solidFill>
                <a:latin typeface="Calibri"/>
                <a:cs typeface="Calibri"/>
              </a:rPr>
              <a:t>pair</a:t>
            </a:r>
            <a:endParaRPr sz="1900">
              <a:latin typeface="Calibri"/>
              <a:cs typeface="Calibri"/>
            </a:endParaRPr>
          </a:p>
          <a:p>
            <a:pPr marL="304800" indent="-183515">
              <a:lnSpc>
                <a:spcPts val="1930"/>
              </a:lnSpc>
              <a:buClr>
                <a:srgbClr val="D24717"/>
              </a:buClr>
              <a:buChar char="◦"/>
              <a:tabLst>
                <a:tab pos="305435" algn="l"/>
              </a:tabLst>
            </a:pPr>
            <a:r>
              <a:rPr sz="1700" spc="-5" dirty="0">
                <a:solidFill>
                  <a:srgbClr val="404040"/>
                </a:solidFill>
                <a:latin typeface="Calibri"/>
                <a:cs typeface="Calibri"/>
              </a:rPr>
              <a:t>Generated</a:t>
            </a:r>
            <a:r>
              <a:rPr sz="1700" spc="-40" dirty="0">
                <a:solidFill>
                  <a:srgbClr val="404040"/>
                </a:solidFill>
                <a:latin typeface="Calibri"/>
                <a:cs typeface="Calibri"/>
              </a:rPr>
              <a:t> </a:t>
            </a:r>
            <a:r>
              <a:rPr sz="1700" dirty="0">
                <a:solidFill>
                  <a:srgbClr val="404040"/>
                </a:solidFill>
                <a:latin typeface="Calibri"/>
                <a:cs typeface="Calibri"/>
              </a:rPr>
              <a:t>using</a:t>
            </a:r>
            <a:r>
              <a:rPr sz="1700" spc="-35" dirty="0">
                <a:solidFill>
                  <a:srgbClr val="404040"/>
                </a:solidFill>
                <a:latin typeface="Calibri"/>
                <a:cs typeface="Calibri"/>
              </a:rPr>
              <a:t> </a:t>
            </a:r>
            <a:r>
              <a:rPr sz="1700" spc="-10" dirty="0">
                <a:solidFill>
                  <a:srgbClr val="404040"/>
                </a:solidFill>
                <a:latin typeface="Calibri"/>
                <a:cs typeface="Calibri"/>
              </a:rPr>
              <a:t>ECDSA</a:t>
            </a:r>
            <a:r>
              <a:rPr sz="1700" spc="5" dirty="0">
                <a:solidFill>
                  <a:srgbClr val="404040"/>
                </a:solidFill>
                <a:latin typeface="Calibri"/>
                <a:cs typeface="Calibri"/>
              </a:rPr>
              <a:t> </a:t>
            </a:r>
            <a:r>
              <a:rPr sz="1700" spc="-5" dirty="0">
                <a:solidFill>
                  <a:srgbClr val="404040"/>
                </a:solidFill>
                <a:latin typeface="Calibri"/>
                <a:cs typeface="Calibri"/>
              </a:rPr>
              <a:t>(Elliptic</a:t>
            </a:r>
            <a:r>
              <a:rPr sz="1700" spc="-25" dirty="0">
                <a:solidFill>
                  <a:srgbClr val="404040"/>
                </a:solidFill>
                <a:latin typeface="Calibri"/>
                <a:cs typeface="Calibri"/>
              </a:rPr>
              <a:t> </a:t>
            </a:r>
            <a:r>
              <a:rPr sz="1700" dirty="0">
                <a:solidFill>
                  <a:srgbClr val="404040"/>
                </a:solidFill>
                <a:latin typeface="Calibri"/>
                <a:cs typeface="Calibri"/>
              </a:rPr>
              <a:t>curve</a:t>
            </a:r>
            <a:r>
              <a:rPr sz="1700" spc="-20" dirty="0">
                <a:solidFill>
                  <a:srgbClr val="404040"/>
                </a:solidFill>
                <a:latin typeface="Calibri"/>
                <a:cs typeface="Calibri"/>
              </a:rPr>
              <a:t> </a:t>
            </a:r>
            <a:r>
              <a:rPr sz="1700" spc="-10" dirty="0">
                <a:solidFill>
                  <a:srgbClr val="404040"/>
                </a:solidFill>
                <a:latin typeface="Calibri"/>
                <a:cs typeface="Calibri"/>
              </a:rPr>
              <a:t>cryptography)</a:t>
            </a:r>
            <a:endParaRPr sz="1700">
              <a:latin typeface="Calibri"/>
              <a:cs typeface="Calibri"/>
            </a:endParaRPr>
          </a:p>
          <a:p>
            <a:pPr marL="304800" marR="440055" indent="-182880">
              <a:lnSpc>
                <a:spcPct val="70000"/>
              </a:lnSpc>
              <a:spcBef>
                <a:spcPts val="605"/>
              </a:spcBef>
              <a:buClr>
                <a:srgbClr val="D24717"/>
              </a:buClr>
              <a:buChar char="◦"/>
              <a:tabLst>
                <a:tab pos="305435" algn="l"/>
              </a:tabLst>
            </a:pPr>
            <a:r>
              <a:rPr sz="1700" spc="-5" dirty="0">
                <a:solidFill>
                  <a:srgbClr val="404040"/>
                </a:solidFill>
                <a:latin typeface="Calibri"/>
                <a:cs typeface="Calibri"/>
              </a:rPr>
              <a:t>More details here: </a:t>
            </a:r>
            <a:r>
              <a:rPr sz="1700" dirty="0">
                <a:solidFill>
                  <a:srgbClr val="CC9900"/>
                </a:solidFill>
                <a:latin typeface="Calibri"/>
                <a:cs typeface="Calibri"/>
              </a:rPr>
              <a:t> </a:t>
            </a:r>
            <a:r>
              <a:rPr sz="1700" u="heavy" spc="-10" dirty="0">
                <a:solidFill>
                  <a:srgbClr val="CC9900"/>
                </a:solidFill>
                <a:uFill>
                  <a:solidFill>
                    <a:srgbClr val="CC9900"/>
                  </a:solidFill>
                </a:uFill>
                <a:latin typeface="Calibri"/>
                <a:cs typeface="Calibri"/>
                <a:hlinkClick r:id="rId2"/>
              </a:rPr>
              <a:t>https://en.bitcoin.it/wiki/Technical_background_of_version_1_Bitcoin_addresses</a:t>
            </a:r>
            <a:endParaRPr sz="1700">
              <a:latin typeface="Calibri"/>
              <a:cs typeface="Calibri"/>
            </a:endParaRPr>
          </a:p>
          <a:p>
            <a:pPr marL="12700">
              <a:lnSpc>
                <a:spcPts val="2175"/>
              </a:lnSpc>
              <a:spcBef>
                <a:spcPts val="915"/>
              </a:spcBef>
            </a:pPr>
            <a:r>
              <a:rPr sz="1900" spc="-10" dirty="0">
                <a:solidFill>
                  <a:srgbClr val="404040"/>
                </a:solidFill>
                <a:latin typeface="Calibri"/>
                <a:cs typeface="Calibri"/>
              </a:rPr>
              <a:t>Redeeming</a:t>
            </a:r>
            <a:r>
              <a:rPr sz="1900" spc="25" dirty="0">
                <a:solidFill>
                  <a:srgbClr val="404040"/>
                </a:solidFill>
                <a:latin typeface="Calibri"/>
                <a:cs typeface="Calibri"/>
              </a:rPr>
              <a:t> </a:t>
            </a:r>
            <a:r>
              <a:rPr sz="1900" spc="-10" dirty="0">
                <a:solidFill>
                  <a:srgbClr val="404040"/>
                </a:solidFill>
                <a:latin typeface="Calibri"/>
                <a:cs typeface="Calibri"/>
              </a:rPr>
              <a:t>transactions:</a:t>
            </a:r>
            <a:endParaRPr sz="1900">
              <a:latin typeface="Calibri"/>
              <a:cs typeface="Calibri"/>
            </a:endParaRPr>
          </a:p>
          <a:p>
            <a:pPr marL="304800" marR="151765" indent="-182880">
              <a:lnSpc>
                <a:spcPct val="70000"/>
              </a:lnSpc>
              <a:spcBef>
                <a:spcPts val="509"/>
              </a:spcBef>
              <a:buClr>
                <a:srgbClr val="D24717"/>
              </a:buClr>
              <a:buChar char="◦"/>
              <a:tabLst>
                <a:tab pos="305435" algn="l"/>
              </a:tabLst>
            </a:pPr>
            <a:r>
              <a:rPr sz="1700" spc="-10" dirty="0">
                <a:solidFill>
                  <a:srgbClr val="404040"/>
                </a:solidFill>
                <a:latin typeface="Calibri"/>
                <a:cs typeface="Calibri"/>
              </a:rPr>
              <a:t>Each </a:t>
            </a:r>
            <a:r>
              <a:rPr sz="1700" spc="-20" dirty="0">
                <a:solidFill>
                  <a:srgbClr val="404040"/>
                </a:solidFill>
                <a:latin typeface="Calibri"/>
                <a:cs typeface="Calibri"/>
              </a:rPr>
              <a:t>TXO </a:t>
            </a:r>
            <a:r>
              <a:rPr sz="1700" spc="-5" dirty="0">
                <a:solidFill>
                  <a:srgbClr val="404040"/>
                </a:solidFill>
                <a:latin typeface="Calibri"/>
                <a:cs typeface="Calibri"/>
              </a:rPr>
              <a:t>address </a:t>
            </a:r>
            <a:r>
              <a:rPr sz="1700" dirty="0">
                <a:solidFill>
                  <a:srgbClr val="404040"/>
                </a:solidFill>
                <a:latin typeface="Calibri"/>
                <a:cs typeface="Calibri"/>
              </a:rPr>
              <a:t>is a hash </a:t>
            </a:r>
            <a:r>
              <a:rPr sz="1700" spc="-5" dirty="0">
                <a:solidFill>
                  <a:srgbClr val="404040"/>
                </a:solidFill>
                <a:latin typeface="Calibri"/>
                <a:cs typeface="Calibri"/>
              </a:rPr>
              <a:t>of </a:t>
            </a:r>
            <a:r>
              <a:rPr sz="1700" dirty="0">
                <a:solidFill>
                  <a:srgbClr val="404040"/>
                </a:solidFill>
                <a:latin typeface="Calibri"/>
                <a:cs typeface="Calibri"/>
              </a:rPr>
              <a:t>the </a:t>
            </a:r>
            <a:r>
              <a:rPr sz="1700" spc="-5" dirty="0">
                <a:solidFill>
                  <a:srgbClr val="404040"/>
                </a:solidFill>
                <a:latin typeface="Calibri"/>
                <a:cs typeface="Calibri"/>
              </a:rPr>
              <a:t>public </a:t>
            </a:r>
            <a:r>
              <a:rPr sz="1700" spc="-20" dirty="0">
                <a:solidFill>
                  <a:srgbClr val="404040"/>
                </a:solidFill>
                <a:latin typeface="Calibri"/>
                <a:cs typeface="Calibri"/>
              </a:rPr>
              <a:t>key </a:t>
            </a:r>
            <a:r>
              <a:rPr sz="1700" spc="-5" dirty="0">
                <a:solidFill>
                  <a:srgbClr val="404040"/>
                </a:solidFill>
                <a:latin typeface="Calibri"/>
                <a:cs typeface="Calibri"/>
              </a:rPr>
              <a:t>of </a:t>
            </a:r>
            <a:r>
              <a:rPr sz="1700" dirty="0">
                <a:solidFill>
                  <a:srgbClr val="404040"/>
                </a:solidFill>
                <a:latin typeface="Calibri"/>
                <a:cs typeface="Calibri"/>
              </a:rPr>
              <a:t>the </a:t>
            </a:r>
            <a:r>
              <a:rPr sz="1700" spc="-20" dirty="0">
                <a:solidFill>
                  <a:srgbClr val="404040"/>
                </a:solidFill>
                <a:latin typeface="Calibri"/>
                <a:cs typeface="Calibri"/>
              </a:rPr>
              <a:t>receiver, </a:t>
            </a:r>
            <a:r>
              <a:rPr sz="1700" dirty="0">
                <a:solidFill>
                  <a:srgbClr val="404040"/>
                </a:solidFill>
                <a:latin typeface="Calibri"/>
                <a:cs typeface="Calibri"/>
              </a:rPr>
              <a:t>who signs </a:t>
            </a:r>
            <a:r>
              <a:rPr sz="1700" spc="-10" dirty="0">
                <a:solidFill>
                  <a:srgbClr val="404040"/>
                </a:solidFill>
                <a:latin typeface="Calibri"/>
                <a:cs typeface="Calibri"/>
              </a:rPr>
              <a:t>proof </a:t>
            </a:r>
            <a:r>
              <a:rPr sz="1700" dirty="0">
                <a:solidFill>
                  <a:srgbClr val="404040"/>
                </a:solidFill>
                <a:latin typeface="Calibri"/>
                <a:cs typeface="Calibri"/>
              </a:rPr>
              <a:t>with the </a:t>
            </a:r>
            <a:r>
              <a:rPr sz="1700" spc="-370" dirty="0">
                <a:solidFill>
                  <a:srgbClr val="404040"/>
                </a:solidFill>
                <a:latin typeface="Calibri"/>
                <a:cs typeface="Calibri"/>
              </a:rPr>
              <a:t> </a:t>
            </a:r>
            <a:r>
              <a:rPr sz="1700" spc="-10" dirty="0">
                <a:solidFill>
                  <a:srgbClr val="404040"/>
                </a:solidFill>
                <a:latin typeface="Calibri"/>
                <a:cs typeface="Calibri"/>
              </a:rPr>
              <a:t>private</a:t>
            </a:r>
            <a:r>
              <a:rPr sz="1700" spc="-25" dirty="0">
                <a:solidFill>
                  <a:srgbClr val="404040"/>
                </a:solidFill>
                <a:latin typeface="Calibri"/>
                <a:cs typeface="Calibri"/>
              </a:rPr>
              <a:t> </a:t>
            </a:r>
            <a:r>
              <a:rPr sz="1700" spc="-20" dirty="0">
                <a:solidFill>
                  <a:srgbClr val="404040"/>
                </a:solidFill>
                <a:latin typeface="Calibri"/>
                <a:cs typeface="Calibri"/>
              </a:rPr>
              <a:t>key</a:t>
            </a:r>
            <a:endParaRPr sz="1700">
              <a:latin typeface="Calibri"/>
              <a:cs typeface="Calibri"/>
            </a:endParaRPr>
          </a:p>
          <a:p>
            <a:pPr marL="304800" indent="-183515">
              <a:lnSpc>
                <a:spcPts val="1720"/>
              </a:lnSpc>
              <a:buClr>
                <a:srgbClr val="D24717"/>
              </a:buClr>
              <a:buChar char="◦"/>
              <a:tabLst>
                <a:tab pos="305435" algn="l"/>
              </a:tabLst>
            </a:pPr>
            <a:r>
              <a:rPr sz="1700" spc="-15" dirty="0">
                <a:solidFill>
                  <a:srgbClr val="404040"/>
                </a:solidFill>
                <a:latin typeface="Calibri"/>
                <a:cs typeface="Calibri"/>
              </a:rPr>
              <a:t>Transactions</a:t>
            </a:r>
            <a:r>
              <a:rPr sz="1700" spc="-5" dirty="0">
                <a:solidFill>
                  <a:srgbClr val="404040"/>
                </a:solidFill>
                <a:latin typeface="Calibri"/>
                <a:cs typeface="Calibri"/>
              </a:rPr>
              <a:t> do</a:t>
            </a:r>
            <a:r>
              <a:rPr sz="1700" spc="-30" dirty="0">
                <a:solidFill>
                  <a:srgbClr val="404040"/>
                </a:solidFill>
                <a:latin typeface="Calibri"/>
                <a:cs typeface="Calibri"/>
              </a:rPr>
              <a:t> </a:t>
            </a:r>
            <a:r>
              <a:rPr sz="1700" dirty="0">
                <a:solidFill>
                  <a:srgbClr val="404040"/>
                </a:solidFill>
                <a:latin typeface="Calibri"/>
                <a:cs typeface="Calibri"/>
              </a:rPr>
              <a:t>not</a:t>
            </a:r>
            <a:r>
              <a:rPr sz="1700" spc="-5" dirty="0">
                <a:solidFill>
                  <a:srgbClr val="404040"/>
                </a:solidFill>
                <a:latin typeface="Calibri"/>
                <a:cs typeface="Calibri"/>
              </a:rPr>
              <a:t> </a:t>
            </a:r>
            <a:r>
              <a:rPr sz="1700" spc="-10" dirty="0">
                <a:solidFill>
                  <a:srgbClr val="404040"/>
                </a:solidFill>
                <a:latin typeface="Calibri"/>
                <a:cs typeface="Calibri"/>
              </a:rPr>
              <a:t>have</a:t>
            </a:r>
            <a:r>
              <a:rPr sz="1700" spc="-15" dirty="0">
                <a:solidFill>
                  <a:srgbClr val="404040"/>
                </a:solidFill>
                <a:latin typeface="Calibri"/>
                <a:cs typeface="Calibri"/>
              </a:rPr>
              <a:t> </a:t>
            </a:r>
            <a:r>
              <a:rPr sz="1700" dirty="0">
                <a:solidFill>
                  <a:srgbClr val="404040"/>
                </a:solidFill>
                <a:latin typeface="Calibri"/>
                <a:cs typeface="Calibri"/>
              </a:rPr>
              <a:t>a</a:t>
            </a:r>
            <a:r>
              <a:rPr sz="1700" spc="20" dirty="0">
                <a:solidFill>
                  <a:srgbClr val="404040"/>
                </a:solidFill>
                <a:latin typeface="Calibri"/>
                <a:cs typeface="Calibri"/>
              </a:rPr>
              <a:t> </a:t>
            </a:r>
            <a:r>
              <a:rPr sz="1700" spc="-10" dirty="0">
                <a:solidFill>
                  <a:srgbClr val="404040"/>
                </a:solidFill>
                <a:latin typeface="Calibri"/>
                <a:cs typeface="Calibri"/>
              </a:rPr>
              <a:t>“from”</a:t>
            </a:r>
            <a:r>
              <a:rPr sz="1700" spc="10" dirty="0">
                <a:solidFill>
                  <a:srgbClr val="404040"/>
                </a:solidFill>
                <a:latin typeface="Calibri"/>
                <a:cs typeface="Calibri"/>
              </a:rPr>
              <a:t> </a:t>
            </a:r>
            <a:r>
              <a:rPr sz="1700" spc="-5" dirty="0">
                <a:solidFill>
                  <a:srgbClr val="404040"/>
                </a:solidFill>
                <a:latin typeface="Calibri"/>
                <a:cs typeface="Calibri"/>
              </a:rPr>
              <a:t>address,</a:t>
            </a:r>
            <a:r>
              <a:rPr sz="1700" spc="-35" dirty="0">
                <a:solidFill>
                  <a:srgbClr val="404040"/>
                </a:solidFill>
                <a:latin typeface="Calibri"/>
                <a:cs typeface="Calibri"/>
              </a:rPr>
              <a:t> </a:t>
            </a:r>
            <a:r>
              <a:rPr sz="1700" dirty="0">
                <a:solidFill>
                  <a:srgbClr val="404040"/>
                </a:solidFill>
                <a:latin typeface="Calibri"/>
                <a:cs typeface="Calibri"/>
              </a:rPr>
              <a:t>so it is</a:t>
            </a:r>
            <a:r>
              <a:rPr sz="1700" spc="10" dirty="0">
                <a:solidFill>
                  <a:srgbClr val="404040"/>
                </a:solidFill>
                <a:latin typeface="Calibri"/>
                <a:cs typeface="Calibri"/>
              </a:rPr>
              <a:t> </a:t>
            </a:r>
            <a:r>
              <a:rPr sz="1700" spc="-5" dirty="0">
                <a:solidFill>
                  <a:srgbClr val="404040"/>
                </a:solidFill>
                <a:latin typeface="Calibri"/>
                <a:cs typeface="Calibri"/>
              </a:rPr>
              <a:t>impossible</a:t>
            </a:r>
            <a:r>
              <a:rPr sz="1700" spc="-30" dirty="0">
                <a:solidFill>
                  <a:srgbClr val="404040"/>
                </a:solidFill>
                <a:latin typeface="Calibri"/>
                <a:cs typeface="Calibri"/>
              </a:rPr>
              <a:t> </a:t>
            </a:r>
            <a:r>
              <a:rPr sz="1700" spc="-5" dirty="0">
                <a:solidFill>
                  <a:srgbClr val="404040"/>
                </a:solidFill>
                <a:latin typeface="Calibri"/>
                <a:cs typeface="Calibri"/>
              </a:rPr>
              <a:t>to</a:t>
            </a:r>
            <a:r>
              <a:rPr sz="1700" dirty="0">
                <a:solidFill>
                  <a:srgbClr val="404040"/>
                </a:solidFill>
                <a:latin typeface="Calibri"/>
                <a:cs typeface="Calibri"/>
              </a:rPr>
              <a:t> </a:t>
            </a:r>
            <a:r>
              <a:rPr sz="1700" spc="-10" dirty="0">
                <a:solidFill>
                  <a:srgbClr val="404040"/>
                </a:solidFill>
                <a:latin typeface="Calibri"/>
                <a:cs typeface="Calibri"/>
              </a:rPr>
              <a:t>prove</a:t>
            </a:r>
            <a:r>
              <a:rPr sz="1700" spc="-30" dirty="0">
                <a:solidFill>
                  <a:srgbClr val="404040"/>
                </a:solidFill>
                <a:latin typeface="Calibri"/>
                <a:cs typeface="Calibri"/>
              </a:rPr>
              <a:t> </a:t>
            </a:r>
            <a:r>
              <a:rPr sz="1700" spc="-10" dirty="0">
                <a:solidFill>
                  <a:srgbClr val="404040"/>
                </a:solidFill>
                <a:latin typeface="Calibri"/>
                <a:cs typeface="Calibri"/>
              </a:rPr>
              <a:t>you</a:t>
            </a:r>
            <a:r>
              <a:rPr sz="1700" spc="10" dirty="0">
                <a:solidFill>
                  <a:srgbClr val="404040"/>
                </a:solidFill>
                <a:latin typeface="Calibri"/>
                <a:cs typeface="Calibri"/>
              </a:rPr>
              <a:t> </a:t>
            </a:r>
            <a:r>
              <a:rPr sz="1700" spc="-10" dirty="0">
                <a:solidFill>
                  <a:srgbClr val="404040"/>
                </a:solidFill>
                <a:latin typeface="Calibri"/>
                <a:cs typeface="Calibri"/>
              </a:rPr>
              <a:t>are</a:t>
            </a:r>
            <a:r>
              <a:rPr sz="1700" dirty="0">
                <a:solidFill>
                  <a:srgbClr val="404040"/>
                </a:solidFill>
                <a:latin typeface="Calibri"/>
                <a:cs typeface="Calibri"/>
              </a:rPr>
              <a:t> the</a:t>
            </a:r>
            <a:endParaRPr sz="1700">
              <a:latin typeface="Calibri"/>
              <a:cs typeface="Calibri"/>
            </a:endParaRPr>
          </a:p>
          <a:p>
            <a:pPr marL="304800">
              <a:lnSpc>
                <a:spcPts val="1730"/>
              </a:lnSpc>
            </a:pPr>
            <a:r>
              <a:rPr sz="1700" dirty="0">
                <a:solidFill>
                  <a:srgbClr val="404040"/>
                </a:solidFill>
                <a:latin typeface="Calibri"/>
                <a:cs typeface="Calibri"/>
              </a:rPr>
              <a:t>sender</a:t>
            </a:r>
            <a:endParaRPr sz="1700">
              <a:latin typeface="Calibri"/>
              <a:cs typeface="Calibri"/>
            </a:endParaRPr>
          </a:p>
          <a:p>
            <a:pPr marL="304800" marR="62230" indent="-182880">
              <a:lnSpc>
                <a:spcPct val="70000"/>
              </a:lnSpc>
              <a:spcBef>
                <a:spcPts val="605"/>
              </a:spcBef>
              <a:buClr>
                <a:srgbClr val="D24717"/>
              </a:buClr>
              <a:buChar char="◦"/>
              <a:tabLst>
                <a:tab pos="305435" algn="l"/>
              </a:tabLst>
            </a:pPr>
            <a:r>
              <a:rPr sz="1700" spc="-10" dirty="0">
                <a:solidFill>
                  <a:srgbClr val="404040"/>
                </a:solidFill>
                <a:latin typeface="Calibri"/>
                <a:cs typeface="Calibri"/>
              </a:rPr>
              <a:t>Each</a:t>
            </a:r>
            <a:r>
              <a:rPr sz="1700" spc="-5" dirty="0">
                <a:solidFill>
                  <a:srgbClr val="404040"/>
                </a:solidFill>
                <a:latin typeface="Calibri"/>
                <a:cs typeface="Calibri"/>
              </a:rPr>
              <a:t> address</a:t>
            </a:r>
            <a:r>
              <a:rPr sz="1700" spc="-40" dirty="0">
                <a:solidFill>
                  <a:srgbClr val="404040"/>
                </a:solidFill>
                <a:latin typeface="Calibri"/>
                <a:cs typeface="Calibri"/>
              </a:rPr>
              <a:t> </a:t>
            </a:r>
            <a:r>
              <a:rPr sz="1700" dirty="0">
                <a:solidFill>
                  <a:srgbClr val="404040"/>
                </a:solidFill>
                <a:latin typeface="Calibri"/>
                <a:cs typeface="Calibri"/>
              </a:rPr>
              <a:t>is designed</a:t>
            </a:r>
            <a:r>
              <a:rPr sz="1700" spc="-35" dirty="0">
                <a:solidFill>
                  <a:srgbClr val="404040"/>
                </a:solidFill>
                <a:latin typeface="Calibri"/>
                <a:cs typeface="Calibri"/>
              </a:rPr>
              <a:t> </a:t>
            </a:r>
            <a:r>
              <a:rPr sz="1700" spc="-5" dirty="0">
                <a:solidFill>
                  <a:srgbClr val="404040"/>
                </a:solidFill>
                <a:latin typeface="Calibri"/>
                <a:cs typeface="Calibri"/>
              </a:rPr>
              <a:t>to</a:t>
            </a:r>
            <a:r>
              <a:rPr sz="1700" dirty="0">
                <a:solidFill>
                  <a:srgbClr val="404040"/>
                </a:solidFill>
                <a:latin typeface="Calibri"/>
                <a:cs typeface="Calibri"/>
              </a:rPr>
              <a:t> be single</a:t>
            </a:r>
            <a:r>
              <a:rPr sz="1700" spc="-30" dirty="0">
                <a:solidFill>
                  <a:srgbClr val="404040"/>
                </a:solidFill>
                <a:latin typeface="Calibri"/>
                <a:cs typeface="Calibri"/>
              </a:rPr>
              <a:t> </a:t>
            </a:r>
            <a:r>
              <a:rPr sz="1700" dirty="0">
                <a:solidFill>
                  <a:srgbClr val="404040"/>
                </a:solidFill>
                <a:latin typeface="Calibri"/>
                <a:cs typeface="Calibri"/>
              </a:rPr>
              <a:t>use:</a:t>
            </a:r>
            <a:r>
              <a:rPr sz="1700" spc="-15" dirty="0">
                <a:solidFill>
                  <a:srgbClr val="404040"/>
                </a:solidFill>
                <a:latin typeface="Calibri"/>
                <a:cs typeface="Calibri"/>
              </a:rPr>
              <a:t> </a:t>
            </a:r>
            <a:r>
              <a:rPr sz="1700" spc="-5" dirty="0">
                <a:solidFill>
                  <a:srgbClr val="404040"/>
                </a:solidFill>
                <a:latin typeface="Calibri"/>
                <a:cs typeface="Calibri"/>
              </a:rPr>
              <a:t>wallet</a:t>
            </a:r>
            <a:r>
              <a:rPr sz="1700" spc="-20" dirty="0">
                <a:solidFill>
                  <a:srgbClr val="404040"/>
                </a:solidFill>
                <a:latin typeface="Calibri"/>
                <a:cs typeface="Calibri"/>
              </a:rPr>
              <a:t> </a:t>
            </a:r>
            <a:r>
              <a:rPr sz="1700" spc="-10" dirty="0">
                <a:solidFill>
                  <a:srgbClr val="404040"/>
                </a:solidFill>
                <a:latin typeface="Calibri"/>
                <a:cs typeface="Calibri"/>
              </a:rPr>
              <a:t>programs</a:t>
            </a:r>
            <a:r>
              <a:rPr sz="1700" spc="-30" dirty="0">
                <a:solidFill>
                  <a:srgbClr val="404040"/>
                </a:solidFill>
                <a:latin typeface="Calibri"/>
                <a:cs typeface="Calibri"/>
              </a:rPr>
              <a:t> </a:t>
            </a:r>
            <a:r>
              <a:rPr sz="1700" dirty="0">
                <a:solidFill>
                  <a:srgbClr val="404040"/>
                </a:solidFill>
                <a:latin typeface="Calibri"/>
                <a:cs typeface="Calibri"/>
              </a:rPr>
              <a:t>will</a:t>
            </a:r>
            <a:r>
              <a:rPr sz="1700" spc="-20" dirty="0">
                <a:solidFill>
                  <a:srgbClr val="404040"/>
                </a:solidFill>
                <a:latin typeface="Calibri"/>
                <a:cs typeface="Calibri"/>
              </a:rPr>
              <a:t> </a:t>
            </a:r>
            <a:r>
              <a:rPr sz="1700" spc="-5" dirty="0">
                <a:solidFill>
                  <a:srgbClr val="404040"/>
                </a:solidFill>
                <a:latin typeface="Calibri"/>
                <a:cs typeface="Calibri"/>
              </a:rPr>
              <a:t>automatically</a:t>
            </a:r>
            <a:r>
              <a:rPr sz="1700" spc="-30" dirty="0">
                <a:solidFill>
                  <a:srgbClr val="404040"/>
                </a:solidFill>
                <a:latin typeface="Calibri"/>
                <a:cs typeface="Calibri"/>
              </a:rPr>
              <a:t> </a:t>
            </a:r>
            <a:r>
              <a:rPr sz="1700" spc="-10" dirty="0">
                <a:solidFill>
                  <a:srgbClr val="404040"/>
                </a:solidFill>
                <a:latin typeface="Calibri"/>
                <a:cs typeface="Calibri"/>
              </a:rPr>
              <a:t>generate </a:t>
            </a:r>
            <a:r>
              <a:rPr sz="1700" spc="-370" dirty="0">
                <a:solidFill>
                  <a:srgbClr val="404040"/>
                </a:solidFill>
                <a:latin typeface="Calibri"/>
                <a:cs typeface="Calibri"/>
              </a:rPr>
              <a:t> </a:t>
            </a:r>
            <a:r>
              <a:rPr sz="1700" spc="-5" dirty="0">
                <a:solidFill>
                  <a:srgbClr val="404040"/>
                </a:solidFill>
                <a:latin typeface="Calibri"/>
                <a:cs typeface="Calibri"/>
              </a:rPr>
              <a:t>new</a:t>
            </a:r>
            <a:r>
              <a:rPr sz="1700" spc="-30" dirty="0">
                <a:solidFill>
                  <a:srgbClr val="404040"/>
                </a:solidFill>
                <a:latin typeface="Calibri"/>
                <a:cs typeface="Calibri"/>
              </a:rPr>
              <a:t> </a:t>
            </a:r>
            <a:r>
              <a:rPr sz="1700" spc="-5" dirty="0">
                <a:solidFill>
                  <a:srgbClr val="404040"/>
                </a:solidFill>
                <a:latin typeface="Calibri"/>
                <a:cs typeface="Calibri"/>
              </a:rPr>
              <a:t>addresses</a:t>
            </a:r>
            <a:endParaRPr sz="1700">
              <a:latin typeface="Calibri"/>
              <a:cs typeface="Calibri"/>
            </a:endParaRPr>
          </a:p>
          <a:p>
            <a:pPr marL="12700">
              <a:lnSpc>
                <a:spcPts val="2175"/>
              </a:lnSpc>
              <a:spcBef>
                <a:spcPts val="920"/>
              </a:spcBef>
            </a:pPr>
            <a:r>
              <a:rPr sz="1900" spc="-10" dirty="0">
                <a:solidFill>
                  <a:srgbClr val="404040"/>
                </a:solidFill>
                <a:latin typeface="Calibri"/>
                <a:cs typeface="Calibri"/>
              </a:rPr>
              <a:t>Losing</a:t>
            </a:r>
            <a:r>
              <a:rPr sz="1900" dirty="0">
                <a:solidFill>
                  <a:srgbClr val="404040"/>
                </a:solidFill>
                <a:latin typeface="Calibri"/>
                <a:cs typeface="Calibri"/>
              </a:rPr>
              <a:t> </a:t>
            </a:r>
            <a:r>
              <a:rPr sz="1900" spc="-10" dirty="0">
                <a:solidFill>
                  <a:srgbClr val="404040"/>
                </a:solidFill>
                <a:latin typeface="Calibri"/>
                <a:cs typeface="Calibri"/>
              </a:rPr>
              <a:t>your</a:t>
            </a:r>
            <a:r>
              <a:rPr sz="1900" spc="-20" dirty="0">
                <a:solidFill>
                  <a:srgbClr val="404040"/>
                </a:solidFill>
                <a:latin typeface="Calibri"/>
                <a:cs typeface="Calibri"/>
              </a:rPr>
              <a:t> </a:t>
            </a:r>
            <a:r>
              <a:rPr sz="1900" spc="-15" dirty="0">
                <a:solidFill>
                  <a:srgbClr val="404040"/>
                </a:solidFill>
                <a:latin typeface="Calibri"/>
                <a:cs typeface="Calibri"/>
              </a:rPr>
              <a:t>private</a:t>
            </a:r>
            <a:r>
              <a:rPr sz="1900" dirty="0">
                <a:solidFill>
                  <a:srgbClr val="404040"/>
                </a:solidFill>
                <a:latin typeface="Calibri"/>
                <a:cs typeface="Calibri"/>
              </a:rPr>
              <a:t> </a:t>
            </a:r>
            <a:r>
              <a:rPr sz="1900" spc="-20" dirty="0">
                <a:solidFill>
                  <a:srgbClr val="404040"/>
                </a:solidFill>
                <a:latin typeface="Calibri"/>
                <a:cs typeface="Calibri"/>
              </a:rPr>
              <a:t>key:</a:t>
            </a:r>
            <a:endParaRPr sz="1900">
              <a:latin typeface="Calibri"/>
              <a:cs typeface="Calibri"/>
            </a:endParaRPr>
          </a:p>
          <a:p>
            <a:pPr marL="304800" marR="191770" indent="-182880">
              <a:lnSpc>
                <a:spcPct val="70000"/>
              </a:lnSpc>
              <a:spcBef>
                <a:spcPts val="505"/>
              </a:spcBef>
              <a:buClr>
                <a:srgbClr val="D24717"/>
              </a:buClr>
              <a:buChar char="◦"/>
              <a:tabLst>
                <a:tab pos="305435" algn="l"/>
              </a:tabLst>
            </a:pPr>
            <a:r>
              <a:rPr sz="1700" dirty="0">
                <a:solidFill>
                  <a:srgbClr val="404040"/>
                </a:solidFill>
                <a:latin typeface="Calibri"/>
                <a:cs typeface="Calibri"/>
              </a:rPr>
              <a:t>Loss </a:t>
            </a:r>
            <a:r>
              <a:rPr sz="1700" spc="-5" dirty="0">
                <a:solidFill>
                  <a:srgbClr val="404040"/>
                </a:solidFill>
                <a:latin typeface="Calibri"/>
                <a:cs typeface="Calibri"/>
              </a:rPr>
              <a:t>of </a:t>
            </a:r>
            <a:r>
              <a:rPr sz="1700" spc="-10" dirty="0">
                <a:solidFill>
                  <a:srgbClr val="404040"/>
                </a:solidFill>
                <a:latin typeface="Calibri"/>
                <a:cs typeface="Calibri"/>
              </a:rPr>
              <a:t>private </a:t>
            </a:r>
            <a:r>
              <a:rPr sz="1700" spc="-20" dirty="0">
                <a:solidFill>
                  <a:srgbClr val="404040"/>
                </a:solidFill>
                <a:latin typeface="Calibri"/>
                <a:cs typeface="Calibri"/>
              </a:rPr>
              <a:t>key </a:t>
            </a:r>
            <a:r>
              <a:rPr sz="1700" dirty="0">
                <a:solidFill>
                  <a:srgbClr val="404040"/>
                </a:solidFill>
                <a:latin typeface="Calibri"/>
                <a:cs typeface="Calibri"/>
              </a:rPr>
              <a:t>means the </a:t>
            </a:r>
            <a:r>
              <a:rPr sz="1700" spc="-5" dirty="0">
                <a:solidFill>
                  <a:srgbClr val="404040"/>
                </a:solidFill>
                <a:latin typeface="Calibri"/>
                <a:cs typeface="Calibri"/>
              </a:rPr>
              <a:t>wallet </a:t>
            </a:r>
            <a:r>
              <a:rPr sz="1700" dirty="0">
                <a:solidFill>
                  <a:srgbClr val="404040"/>
                </a:solidFill>
                <a:latin typeface="Calibri"/>
                <a:cs typeface="Calibri"/>
              </a:rPr>
              <a:t>and its </a:t>
            </a:r>
            <a:r>
              <a:rPr sz="1700" spc="-5" dirty="0">
                <a:solidFill>
                  <a:srgbClr val="404040"/>
                </a:solidFill>
                <a:latin typeface="Calibri"/>
                <a:cs typeface="Calibri"/>
              </a:rPr>
              <a:t>funds are permanently </a:t>
            </a:r>
            <a:r>
              <a:rPr sz="1700" spc="-10" dirty="0">
                <a:solidFill>
                  <a:srgbClr val="404040"/>
                </a:solidFill>
                <a:latin typeface="Calibri"/>
                <a:cs typeface="Calibri"/>
              </a:rPr>
              <a:t>locked, </a:t>
            </a:r>
            <a:r>
              <a:rPr sz="1700" dirty="0">
                <a:solidFill>
                  <a:srgbClr val="404040"/>
                </a:solidFill>
                <a:latin typeface="Calibri"/>
                <a:cs typeface="Calibri"/>
              </a:rPr>
              <a:t>as it is no </a:t>
            </a:r>
            <a:r>
              <a:rPr sz="1700" spc="-370" dirty="0">
                <a:solidFill>
                  <a:srgbClr val="404040"/>
                </a:solidFill>
                <a:latin typeface="Calibri"/>
                <a:cs typeface="Calibri"/>
              </a:rPr>
              <a:t> </a:t>
            </a:r>
            <a:r>
              <a:rPr sz="1700" dirty="0">
                <a:solidFill>
                  <a:srgbClr val="404040"/>
                </a:solidFill>
                <a:latin typeface="Calibri"/>
                <a:cs typeface="Calibri"/>
              </a:rPr>
              <a:t>longer</a:t>
            </a:r>
            <a:r>
              <a:rPr sz="1700" spc="-30" dirty="0">
                <a:solidFill>
                  <a:srgbClr val="404040"/>
                </a:solidFill>
                <a:latin typeface="Calibri"/>
                <a:cs typeface="Calibri"/>
              </a:rPr>
              <a:t> </a:t>
            </a:r>
            <a:r>
              <a:rPr sz="1700" spc="-5" dirty="0">
                <a:solidFill>
                  <a:srgbClr val="404040"/>
                </a:solidFill>
                <a:latin typeface="Calibri"/>
                <a:cs typeface="Calibri"/>
              </a:rPr>
              <a:t>possible</a:t>
            </a:r>
            <a:r>
              <a:rPr sz="1700" spc="-35" dirty="0">
                <a:solidFill>
                  <a:srgbClr val="404040"/>
                </a:solidFill>
                <a:latin typeface="Calibri"/>
                <a:cs typeface="Calibri"/>
              </a:rPr>
              <a:t> </a:t>
            </a:r>
            <a:r>
              <a:rPr sz="1700" spc="-5" dirty="0">
                <a:solidFill>
                  <a:srgbClr val="404040"/>
                </a:solidFill>
                <a:latin typeface="Calibri"/>
                <a:cs typeface="Calibri"/>
              </a:rPr>
              <a:t>to </a:t>
            </a:r>
            <a:r>
              <a:rPr sz="1700" dirty="0">
                <a:solidFill>
                  <a:srgbClr val="404040"/>
                </a:solidFill>
                <a:latin typeface="Calibri"/>
                <a:cs typeface="Calibri"/>
              </a:rPr>
              <a:t>sign</a:t>
            </a:r>
            <a:r>
              <a:rPr sz="1700" spc="-35" dirty="0">
                <a:solidFill>
                  <a:srgbClr val="404040"/>
                </a:solidFill>
                <a:latin typeface="Calibri"/>
                <a:cs typeface="Calibri"/>
              </a:rPr>
              <a:t> </a:t>
            </a:r>
            <a:r>
              <a:rPr sz="1700" spc="-10" dirty="0">
                <a:solidFill>
                  <a:srgbClr val="404040"/>
                </a:solidFill>
                <a:latin typeface="Calibri"/>
                <a:cs typeface="Calibri"/>
              </a:rPr>
              <a:t>proofs</a:t>
            </a:r>
            <a:r>
              <a:rPr sz="1700" spc="-25" dirty="0">
                <a:solidFill>
                  <a:srgbClr val="404040"/>
                </a:solidFill>
                <a:latin typeface="Calibri"/>
                <a:cs typeface="Calibri"/>
              </a:rPr>
              <a:t> </a:t>
            </a:r>
            <a:r>
              <a:rPr sz="1700" dirty="0">
                <a:solidFill>
                  <a:srgbClr val="404040"/>
                </a:solidFill>
                <a:latin typeface="Calibri"/>
                <a:cs typeface="Calibri"/>
              </a:rPr>
              <a:t>redeeming</a:t>
            </a:r>
            <a:r>
              <a:rPr sz="1700" spc="-35" dirty="0">
                <a:solidFill>
                  <a:srgbClr val="404040"/>
                </a:solidFill>
                <a:latin typeface="Calibri"/>
                <a:cs typeface="Calibri"/>
              </a:rPr>
              <a:t> </a:t>
            </a:r>
            <a:r>
              <a:rPr sz="1700" spc="-5" dirty="0">
                <a:solidFill>
                  <a:srgbClr val="404040"/>
                </a:solidFill>
                <a:latin typeface="Calibri"/>
                <a:cs typeface="Calibri"/>
              </a:rPr>
              <a:t>existing</a:t>
            </a:r>
            <a:r>
              <a:rPr sz="1700" spc="-10" dirty="0">
                <a:solidFill>
                  <a:srgbClr val="404040"/>
                </a:solidFill>
                <a:latin typeface="Calibri"/>
                <a:cs typeface="Calibri"/>
              </a:rPr>
              <a:t> </a:t>
            </a:r>
            <a:r>
              <a:rPr sz="1700" spc="-15" dirty="0">
                <a:solidFill>
                  <a:srgbClr val="404040"/>
                </a:solidFill>
                <a:latin typeface="Calibri"/>
                <a:cs typeface="Calibri"/>
              </a:rPr>
              <a:t>TXOs.</a:t>
            </a:r>
            <a:endParaRPr sz="1700">
              <a:latin typeface="Calibri"/>
              <a:cs typeface="Calibri"/>
            </a:endParaRPr>
          </a:p>
          <a:p>
            <a:pPr marL="304800" indent="-183515">
              <a:lnSpc>
                <a:spcPts val="2025"/>
              </a:lnSpc>
              <a:buClr>
                <a:srgbClr val="D24717"/>
              </a:buClr>
              <a:buChar char="◦"/>
              <a:tabLst>
                <a:tab pos="305435" algn="l"/>
              </a:tabLst>
            </a:pPr>
            <a:r>
              <a:rPr sz="1700" spc="-5" dirty="0">
                <a:solidFill>
                  <a:srgbClr val="404040"/>
                </a:solidFill>
                <a:latin typeface="Calibri"/>
                <a:cs typeface="Calibri"/>
              </a:rPr>
              <a:t>This</a:t>
            </a:r>
            <a:r>
              <a:rPr sz="1700" spc="-25" dirty="0">
                <a:solidFill>
                  <a:srgbClr val="404040"/>
                </a:solidFill>
                <a:latin typeface="Calibri"/>
                <a:cs typeface="Calibri"/>
              </a:rPr>
              <a:t> </a:t>
            </a:r>
            <a:r>
              <a:rPr sz="1700" spc="-5" dirty="0">
                <a:solidFill>
                  <a:srgbClr val="404040"/>
                </a:solidFill>
                <a:latin typeface="Calibri"/>
                <a:cs typeface="Calibri"/>
              </a:rPr>
              <a:t>money</a:t>
            </a:r>
            <a:r>
              <a:rPr sz="1700" spc="5" dirty="0">
                <a:solidFill>
                  <a:srgbClr val="404040"/>
                </a:solidFill>
                <a:latin typeface="Calibri"/>
                <a:cs typeface="Calibri"/>
              </a:rPr>
              <a:t> </a:t>
            </a:r>
            <a:r>
              <a:rPr sz="1700" dirty="0">
                <a:solidFill>
                  <a:srgbClr val="404040"/>
                </a:solidFill>
                <a:latin typeface="Calibri"/>
                <a:cs typeface="Calibri"/>
              </a:rPr>
              <a:t>is </a:t>
            </a:r>
            <a:r>
              <a:rPr sz="1700" spc="-5" dirty="0">
                <a:solidFill>
                  <a:srgbClr val="404040"/>
                </a:solidFill>
                <a:latin typeface="Calibri"/>
                <a:cs typeface="Calibri"/>
              </a:rPr>
              <a:t>essentially</a:t>
            </a:r>
            <a:r>
              <a:rPr sz="1700" spc="-25" dirty="0">
                <a:solidFill>
                  <a:srgbClr val="404040"/>
                </a:solidFill>
                <a:latin typeface="Calibri"/>
                <a:cs typeface="Calibri"/>
              </a:rPr>
              <a:t> </a:t>
            </a:r>
            <a:r>
              <a:rPr sz="1700" spc="-5" dirty="0">
                <a:solidFill>
                  <a:srgbClr val="404040"/>
                </a:solidFill>
                <a:latin typeface="Calibri"/>
                <a:cs typeface="Calibri"/>
              </a:rPr>
              <a:t>lost,</a:t>
            </a:r>
            <a:r>
              <a:rPr sz="1700" spc="-10" dirty="0">
                <a:solidFill>
                  <a:srgbClr val="404040"/>
                </a:solidFill>
                <a:latin typeface="Calibri"/>
                <a:cs typeface="Calibri"/>
              </a:rPr>
              <a:t> </a:t>
            </a:r>
            <a:r>
              <a:rPr sz="1700" dirty="0">
                <a:solidFill>
                  <a:srgbClr val="404040"/>
                </a:solidFill>
                <a:latin typeface="Calibri"/>
                <a:cs typeface="Calibri"/>
              </a:rPr>
              <a:t>thereby</a:t>
            </a:r>
            <a:r>
              <a:rPr sz="1700" spc="-20" dirty="0">
                <a:solidFill>
                  <a:srgbClr val="404040"/>
                </a:solidFill>
                <a:latin typeface="Calibri"/>
                <a:cs typeface="Calibri"/>
              </a:rPr>
              <a:t> </a:t>
            </a:r>
            <a:r>
              <a:rPr sz="1700" spc="-5" dirty="0">
                <a:solidFill>
                  <a:srgbClr val="404040"/>
                </a:solidFill>
                <a:latin typeface="Calibri"/>
                <a:cs typeface="Calibri"/>
              </a:rPr>
              <a:t>reducing</a:t>
            </a:r>
            <a:r>
              <a:rPr sz="1700" spc="-35" dirty="0">
                <a:solidFill>
                  <a:srgbClr val="404040"/>
                </a:solidFill>
                <a:latin typeface="Calibri"/>
                <a:cs typeface="Calibri"/>
              </a:rPr>
              <a:t> </a:t>
            </a:r>
            <a:r>
              <a:rPr sz="1700" dirty="0">
                <a:solidFill>
                  <a:srgbClr val="404040"/>
                </a:solidFill>
                <a:latin typeface="Calibri"/>
                <a:cs typeface="Calibri"/>
              </a:rPr>
              <a:t>the </a:t>
            </a:r>
            <a:r>
              <a:rPr sz="1700" spc="-5" dirty="0">
                <a:solidFill>
                  <a:srgbClr val="404040"/>
                </a:solidFill>
                <a:latin typeface="Calibri"/>
                <a:cs typeface="Calibri"/>
              </a:rPr>
              <a:t>total</a:t>
            </a:r>
            <a:r>
              <a:rPr sz="1700" spc="-10" dirty="0">
                <a:solidFill>
                  <a:srgbClr val="404040"/>
                </a:solidFill>
                <a:latin typeface="Calibri"/>
                <a:cs typeface="Calibri"/>
              </a:rPr>
              <a:t> </a:t>
            </a:r>
            <a:r>
              <a:rPr sz="1700" spc="-5" dirty="0">
                <a:solidFill>
                  <a:srgbClr val="404040"/>
                </a:solidFill>
                <a:latin typeface="Calibri"/>
                <a:cs typeface="Calibri"/>
              </a:rPr>
              <a:t>amount</a:t>
            </a:r>
            <a:r>
              <a:rPr sz="1700" spc="-15" dirty="0">
                <a:solidFill>
                  <a:srgbClr val="404040"/>
                </a:solidFill>
                <a:latin typeface="Calibri"/>
                <a:cs typeface="Calibri"/>
              </a:rPr>
              <a:t> </a:t>
            </a:r>
            <a:r>
              <a:rPr sz="1700" dirty="0">
                <a:solidFill>
                  <a:srgbClr val="404040"/>
                </a:solidFill>
                <a:latin typeface="Calibri"/>
                <a:cs typeface="Calibri"/>
              </a:rPr>
              <a:t>of</a:t>
            </a:r>
            <a:r>
              <a:rPr sz="1700" spc="20" dirty="0">
                <a:solidFill>
                  <a:srgbClr val="404040"/>
                </a:solidFill>
                <a:latin typeface="Calibri"/>
                <a:cs typeface="Calibri"/>
              </a:rPr>
              <a:t> </a:t>
            </a:r>
            <a:r>
              <a:rPr sz="1700" dirty="0">
                <a:solidFill>
                  <a:srgbClr val="404040"/>
                </a:solidFill>
                <a:latin typeface="Calibri"/>
                <a:cs typeface="Calibri"/>
              </a:rPr>
              <a:t>currency</a:t>
            </a:r>
            <a:r>
              <a:rPr sz="1700" spc="-25" dirty="0">
                <a:solidFill>
                  <a:srgbClr val="404040"/>
                </a:solidFill>
                <a:latin typeface="Calibri"/>
                <a:cs typeface="Calibri"/>
              </a:rPr>
              <a:t> </a:t>
            </a:r>
            <a:r>
              <a:rPr sz="1700" dirty="0">
                <a:solidFill>
                  <a:srgbClr val="404040"/>
                </a:solidFill>
                <a:latin typeface="Calibri"/>
                <a:cs typeface="Calibri"/>
              </a:rPr>
              <a:t>in </a:t>
            </a:r>
            <a:r>
              <a:rPr sz="1700" spc="-10" dirty="0">
                <a:solidFill>
                  <a:srgbClr val="404040"/>
                </a:solidFill>
                <a:latin typeface="Calibri"/>
                <a:cs typeface="Calibri"/>
              </a:rPr>
              <a:t>Bitcoin</a:t>
            </a:r>
            <a:endParaRPr sz="1700">
              <a:latin typeface="Calibri"/>
              <a:cs typeface="Calibri"/>
            </a:endParaRPr>
          </a:p>
          <a:p>
            <a:pPr marL="304800" marR="85725" indent="-182880">
              <a:lnSpc>
                <a:spcPct val="70000"/>
              </a:lnSpc>
              <a:spcBef>
                <a:spcPts val="610"/>
              </a:spcBef>
              <a:buClr>
                <a:srgbClr val="D24717"/>
              </a:buClr>
              <a:buChar char="◦"/>
              <a:tabLst>
                <a:tab pos="305435" algn="l"/>
              </a:tabLst>
            </a:pPr>
            <a:r>
              <a:rPr sz="1700" spc="-15" dirty="0">
                <a:solidFill>
                  <a:srgbClr val="404040"/>
                </a:solidFill>
                <a:latin typeface="Calibri"/>
                <a:cs typeface="Calibri"/>
              </a:rPr>
              <a:t>Trusting </a:t>
            </a:r>
            <a:r>
              <a:rPr sz="1700" dirty="0">
                <a:solidFill>
                  <a:srgbClr val="404040"/>
                </a:solidFill>
                <a:latin typeface="Calibri"/>
                <a:cs typeface="Calibri"/>
              </a:rPr>
              <a:t>an </a:t>
            </a:r>
            <a:r>
              <a:rPr sz="1700" spc="-5" dirty="0">
                <a:solidFill>
                  <a:srgbClr val="404040"/>
                </a:solidFill>
                <a:latin typeface="Calibri"/>
                <a:cs typeface="Calibri"/>
              </a:rPr>
              <a:t>online </a:t>
            </a:r>
            <a:r>
              <a:rPr sz="1700" dirty="0">
                <a:solidFill>
                  <a:srgbClr val="404040"/>
                </a:solidFill>
                <a:latin typeface="Calibri"/>
                <a:cs typeface="Calibri"/>
              </a:rPr>
              <a:t>service </a:t>
            </a:r>
            <a:r>
              <a:rPr sz="1700" spc="-5" dirty="0">
                <a:solidFill>
                  <a:srgbClr val="404040"/>
                </a:solidFill>
                <a:latin typeface="Calibri"/>
                <a:cs typeface="Calibri"/>
              </a:rPr>
              <a:t>to </a:t>
            </a:r>
            <a:r>
              <a:rPr sz="1700" spc="-10" dirty="0">
                <a:solidFill>
                  <a:srgbClr val="404040"/>
                </a:solidFill>
                <a:latin typeface="Calibri"/>
                <a:cs typeface="Calibri"/>
              </a:rPr>
              <a:t>store your </a:t>
            </a:r>
            <a:r>
              <a:rPr sz="1700" spc="-20" dirty="0">
                <a:solidFill>
                  <a:srgbClr val="404040"/>
                </a:solidFill>
                <a:latin typeface="Calibri"/>
                <a:cs typeface="Calibri"/>
              </a:rPr>
              <a:t>key </a:t>
            </a:r>
            <a:r>
              <a:rPr sz="1700" dirty="0">
                <a:solidFill>
                  <a:srgbClr val="404040"/>
                </a:solidFill>
                <a:latin typeface="Calibri"/>
                <a:cs typeface="Calibri"/>
              </a:rPr>
              <a:t>is also </a:t>
            </a:r>
            <a:r>
              <a:rPr sz="1700" spc="-20" dirty="0">
                <a:solidFill>
                  <a:srgbClr val="404040"/>
                </a:solidFill>
                <a:latin typeface="Calibri"/>
                <a:cs typeface="Calibri"/>
              </a:rPr>
              <a:t>risky, </a:t>
            </a:r>
            <a:r>
              <a:rPr sz="1700" dirty="0">
                <a:solidFill>
                  <a:srgbClr val="404040"/>
                </a:solidFill>
                <a:latin typeface="Calibri"/>
                <a:cs typeface="Calibri"/>
              </a:rPr>
              <a:t>since </a:t>
            </a:r>
            <a:r>
              <a:rPr sz="1700" spc="-5" dirty="0">
                <a:solidFill>
                  <a:srgbClr val="404040"/>
                </a:solidFill>
                <a:latin typeface="Calibri"/>
                <a:cs typeface="Calibri"/>
              </a:rPr>
              <a:t>there </a:t>
            </a:r>
            <a:r>
              <a:rPr sz="1700" dirty="0">
                <a:solidFill>
                  <a:srgbClr val="404040"/>
                </a:solidFill>
                <a:latin typeface="Calibri"/>
                <a:cs typeface="Calibri"/>
              </a:rPr>
              <a:t>is no </a:t>
            </a:r>
            <a:r>
              <a:rPr sz="1700" spc="-20" dirty="0">
                <a:solidFill>
                  <a:srgbClr val="404040"/>
                </a:solidFill>
                <a:latin typeface="Calibri"/>
                <a:cs typeface="Calibri"/>
              </a:rPr>
              <a:t>way </a:t>
            </a:r>
            <a:r>
              <a:rPr sz="1700" spc="-10" dirty="0">
                <a:solidFill>
                  <a:srgbClr val="404040"/>
                </a:solidFill>
                <a:latin typeface="Calibri"/>
                <a:cs typeface="Calibri"/>
              </a:rPr>
              <a:t>to prove </a:t>
            </a:r>
            <a:r>
              <a:rPr sz="1700" spc="-370" dirty="0">
                <a:solidFill>
                  <a:srgbClr val="404040"/>
                </a:solidFill>
                <a:latin typeface="Calibri"/>
                <a:cs typeface="Calibri"/>
              </a:rPr>
              <a:t> </a:t>
            </a:r>
            <a:r>
              <a:rPr sz="1700" spc="-5" dirty="0">
                <a:solidFill>
                  <a:srgbClr val="404040"/>
                </a:solidFill>
                <a:latin typeface="Calibri"/>
                <a:cs typeface="Calibri"/>
              </a:rPr>
              <a:t>that</a:t>
            </a:r>
            <a:r>
              <a:rPr sz="1700" spc="-25" dirty="0">
                <a:solidFill>
                  <a:srgbClr val="404040"/>
                </a:solidFill>
                <a:latin typeface="Calibri"/>
                <a:cs typeface="Calibri"/>
              </a:rPr>
              <a:t> </a:t>
            </a:r>
            <a:r>
              <a:rPr sz="1700" spc="-10" dirty="0">
                <a:solidFill>
                  <a:srgbClr val="404040"/>
                </a:solidFill>
                <a:latin typeface="Calibri"/>
                <a:cs typeface="Calibri"/>
              </a:rPr>
              <a:t>you</a:t>
            </a:r>
            <a:r>
              <a:rPr sz="1700" spc="5" dirty="0">
                <a:solidFill>
                  <a:srgbClr val="404040"/>
                </a:solidFill>
                <a:latin typeface="Calibri"/>
                <a:cs typeface="Calibri"/>
              </a:rPr>
              <a:t> </a:t>
            </a:r>
            <a:r>
              <a:rPr sz="1700" spc="-5" dirty="0">
                <a:solidFill>
                  <a:srgbClr val="404040"/>
                </a:solidFill>
                <a:latin typeface="Calibri"/>
                <a:cs typeface="Calibri"/>
              </a:rPr>
              <a:t>are</a:t>
            </a:r>
            <a:r>
              <a:rPr sz="1700" spc="-10" dirty="0">
                <a:solidFill>
                  <a:srgbClr val="404040"/>
                </a:solidFill>
                <a:latin typeface="Calibri"/>
                <a:cs typeface="Calibri"/>
              </a:rPr>
              <a:t> </a:t>
            </a:r>
            <a:r>
              <a:rPr sz="1700" dirty="0">
                <a:solidFill>
                  <a:srgbClr val="404040"/>
                </a:solidFill>
                <a:latin typeface="Calibri"/>
                <a:cs typeface="Calibri"/>
              </a:rPr>
              <a:t>the</a:t>
            </a:r>
            <a:r>
              <a:rPr sz="1700" spc="-10" dirty="0">
                <a:solidFill>
                  <a:srgbClr val="404040"/>
                </a:solidFill>
                <a:latin typeface="Calibri"/>
                <a:cs typeface="Calibri"/>
              </a:rPr>
              <a:t> </a:t>
            </a:r>
            <a:r>
              <a:rPr sz="1700" spc="-5" dirty="0">
                <a:solidFill>
                  <a:srgbClr val="404040"/>
                </a:solidFill>
                <a:latin typeface="Calibri"/>
                <a:cs typeface="Calibri"/>
              </a:rPr>
              <a:t>rightful</a:t>
            </a:r>
            <a:r>
              <a:rPr sz="1700" spc="-45" dirty="0">
                <a:solidFill>
                  <a:srgbClr val="404040"/>
                </a:solidFill>
                <a:latin typeface="Calibri"/>
                <a:cs typeface="Calibri"/>
              </a:rPr>
              <a:t> </a:t>
            </a:r>
            <a:r>
              <a:rPr sz="1700" spc="-5" dirty="0">
                <a:solidFill>
                  <a:srgbClr val="404040"/>
                </a:solidFill>
                <a:latin typeface="Calibri"/>
                <a:cs typeface="Calibri"/>
              </a:rPr>
              <a:t>owner</a:t>
            </a:r>
            <a:r>
              <a:rPr sz="1700" spc="-20" dirty="0">
                <a:solidFill>
                  <a:srgbClr val="404040"/>
                </a:solidFill>
                <a:latin typeface="Calibri"/>
                <a:cs typeface="Calibri"/>
              </a:rPr>
              <a:t> </a:t>
            </a:r>
            <a:r>
              <a:rPr sz="1700" dirty="0">
                <a:solidFill>
                  <a:srgbClr val="404040"/>
                </a:solidFill>
                <a:latin typeface="Calibri"/>
                <a:cs typeface="Calibri"/>
              </a:rPr>
              <a:t>if the</a:t>
            </a:r>
            <a:r>
              <a:rPr sz="1700" spc="-10" dirty="0">
                <a:solidFill>
                  <a:srgbClr val="404040"/>
                </a:solidFill>
                <a:latin typeface="Calibri"/>
                <a:cs typeface="Calibri"/>
              </a:rPr>
              <a:t> </a:t>
            </a:r>
            <a:r>
              <a:rPr sz="1700" spc="-20" dirty="0">
                <a:solidFill>
                  <a:srgbClr val="404040"/>
                </a:solidFill>
                <a:latin typeface="Calibri"/>
                <a:cs typeface="Calibri"/>
              </a:rPr>
              <a:t>key</a:t>
            </a:r>
            <a:r>
              <a:rPr sz="1700" spc="5" dirty="0">
                <a:solidFill>
                  <a:srgbClr val="404040"/>
                </a:solidFill>
                <a:latin typeface="Calibri"/>
                <a:cs typeface="Calibri"/>
              </a:rPr>
              <a:t> </a:t>
            </a:r>
            <a:r>
              <a:rPr sz="1700" dirty="0">
                <a:solidFill>
                  <a:srgbClr val="404040"/>
                </a:solidFill>
                <a:latin typeface="Calibri"/>
                <a:cs typeface="Calibri"/>
              </a:rPr>
              <a:t>is</a:t>
            </a:r>
            <a:r>
              <a:rPr sz="1700" spc="-5" dirty="0">
                <a:solidFill>
                  <a:srgbClr val="404040"/>
                </a:solidFill>
                <a:latin typeface="Calibri"/>
                <a:cs typeface="Calibri"/>
              </a:rPr>
              <a:t> stolen</a:t>
            </a:r>
            <a:r>
              <a:rPr sz="1700" spc="-30" dirty="0">
                <a:solidFill>
                  <a:srgbClr val="404040"/>
                </a:solidFill>
                <a:latin typeface="Calibri"/>
                <a:cs typeface="Calibri"/>
              </a:rPr>
              <a:t> </a:t>
            </a:r>
            <a:r>
              <a:rPr sz="1700" spc="-5" dirty="0">
                <a:solidFill>
                  <a:srgbClr val="404040"/>
                </a:solidFill>
                <a:latin typeface="Calibri"/>
                <a:cs typeface="Calibri"/>
              </a:rPr>
              <a:t>or</a:t>
            </a:r>
            <a:r>
              <a:rPr sz="1700" spc="5" dirty="0">
                <a:solidFill>
                  <a:srgbClr val="404040"/>
                </a:solidFill>
                <a:latin typeface="Calibri"/>
                <a:cs typeface="Calibri"/>
              </a:rPr>
              <a:t> </a:t>
            </a:r>
            <a:r>
              <a:rPr sz="1700" dirty="0">
                <a:solidFill>
                  <a:srgbClr val="404040"/>
                </a:solidFill>
                <a:latin typeface="Calibri"/>
                <a:cs typeface="Calibri"/>
              </a:rPr>
              <a:t>misused</a:t>
            </a:r>
            <a:endParaRPr sz="1700">
              <a:latin typeface="Calibri"/>
              <a:cs typeface="Calibri"/>
            </a:endParaRPr>
          </a:p>
          <a:p>
            <a:pPr marL="304800" marR="440690" indent="-182880">
              <a:lnSpc>
                <a:spcPct val="70000"/>
              </a:lnSpc>
              <a:spcBef>
                <a:spcPts val="600"/>
              </a:spcBef>
              <a:buClr>
                <a:srgbClr val="D24717"/>
              </a:buClr>
              <a:buChar char="◦"/>
              <a:tabLst>
                <a:tab pos="305435" algn="l"/>
              </a:tabLst>
            </a:pPr>
            <a:r>
              <a:rPr sz="1700" spc="-5" dirty="0">
                <a:solidFill>
                  <a:srgbClr val="404040"/>
                </a:solidFill>
                <a:latin typeface="Calibri"/>
                <a:cs typeface="Calibri"/>
              </a:rPr>
              <a:t>The </a:t>
            </a:r>
            <a:r>
              <a:rPr sz="1700" spc="-10" dirty="0">
                <a:solidFill>
                  <a:srgbClr val="404040"/>
                </a:solidFill>
                <a:latin typeface="Calibri"/>
                <a:cs typeface="Calibri"/>
              </a:rPr>
              <a:t>most</a:t>
            </a:r>
            <a:r>
              <a:rPr sz="1700" spc="5" dirty="0">
                <a:solidFill>
                  <a:srgbClr val="404040"/>
                </a:solidFill>
                <a:latin typeface="Calibri"/>
                <a:cs typeface="Calibri"/>
              </a:rPr>
              <a:t> </a:t>
            </a:r>
            <a:r>
              <a:rPr sz="1700" spc="-5" dirty="0">
                <a:solidFill>
                  <a:srgbClr val="404040"/>
                </a:solidFill>
                <a:latin typeface="Calibri"/>
                <a:cs typeface="Calibri"/>
              </a:rPr>
              <a:t>reliable</a:t>
            </a:r>
            <a:r>
              <a:rPr sz="1700" dirty="0">
                <a:solidFill>
                  <a:srgbClr val="404040"/>
                </a:solidFill>
                <a:latin typeface="Calibri"/>
                <a:cs typeface="Calibri"/>
              </a:rPr>
              <a:t> </a:t>
            </a:r>
            <a:r>
              <a:rPr sz="1700" spc="-5" dirty="0">
                <a:solidFill>
                  <a:srgbClr val="404040"/>
                </a:solidFill>
                <a:latin typeface="Calibri"/>
                <a:cs typeface="Calibri"/>
              </a:rPr>
              <a:t>solution </a:t>
            </a:r>
            <a:r>
              <a:rPr sz="1700" dirty="0">
                <a:solidFill>
                  <a:srgbClr val="404040"/>
                </a:solidFill>
                <a:latin typeface="Calibri"/>
                <a:cs typeface="Calibri"/>
              </a:rPr>
              <a:t>is</a:t>
            </a:r>
            <a:r>
              <a:rPr sz="1700" spc="10" dirty="0">
                <a:solidFill>
                  <a:srgbClr val="404040"/>
                </a:solidFill>
                <a:latin typeface="Calibri"/>
                <a:cs typeface="Calibri"/>
              </a:rPr>
              <a:t> </a:t>
            </a:r>
            <a:r>
              <a:rPr sz="1700" spc="-10" dirty="0">
                <a:solidFill>
                  <a:srgbClr val="404040"/>
                </a:solidFill>
                <a:latin typeface="Calibri"/>
                <a:cs typeface="Calibri"/>
              </a:rPr>
              <a:t>to</a:t>
            </a:r>
            <a:r>
              <a:rPr sz="1700" spc="-35" dirty="0">
                <a:solidFill>
                  <a:srgbClr val="404040"/>
                </a:solidFill>
                <a:latin typeface="Calibri"/>
                <a:cs typeface="Calibri"/>
              </a:rPr>
              <a:t> </a:t>
            </a:r>
            <a:r>
              <a:rPr sz="1700" spc="-10" dirty="0">
                <a:solidFill>
                  <a:srgbClr val="404040"/>
                </a:solidFill>
                <a:latin typeface="Calibri"/>
                <a:cs typeface="Calibri"/>
              </a:rPr>
              <a:t>store</a:t>
            </a:r>
            <a:r>
              <a:rPr sz="1700" spc="-5" dirty="0">
                <a:solidFill>
                  <a:srgbClr val="404040"/>
                </a:solidFill>
                <a:latin typeface="Calibri"/>
                <a:cs typeface="Calibri"/>
              </a:rPr>
              <a:t> </a:t>
            </a:r>
            <a:r>
              <a:rPr sz="1700" spc="-10" dirty="0">
                <a:solidFill>
                  <a:srgbClr val="404040"/>
                </a:solidFill>
                <a:latin typeface="Calibri"/>
                <a:cs typeface="Calibri"/>
              </a:rPr>
              <a:t>your</a:t>
            </a:r>
            <a:r>
              <a:rPr sz="1700" dirty="0">
                <a:solidFill>
                  <a:srgbClr val="404040"/>
                </a:solidFill>
                <a:latin typeface="Calibri"/>
                <a:cs typeface="Calibri"/>
              </a:rPr>
              <a:t> </a:t>
            </a:r>
            <a:r>
              <a:rPr sz="1700" spc="-10" dirty="0">
                <a:solidFill>
                  <a:srgbClr val="404040"/>
                </a:solidFill>
                <a:latin typeface="Calibri"/>
                <a:cs typeface="Calibri"/>
              </a:rPr>
              <a:t>private</a:t>
            </a:r>
            <a:r>
              <a:rPr sz="1700" spc="-30" dirty="0">
                <a:solidFill>
                  <a:srgbClr val="404040"/>
                </a:solidFill>
                <a:latin typeface="Calibri"/>
                <a:cs typeface="Calibri"/>
              </a:rPr>
              <a:t> </a:t>
            </a:r>
            <a:r>
              <a:rPr sz="1700" spc="-20" dirty="0">
                <a:solidFill>
                  <a:srgbClr val="404040"/>
                </a:solidFill>
                <a:latin typeface="Calibri"/>
                <a:cs typeface="Calibri"/>
              </a:rPr>
              <a:t>keys</a:t>
            </a:r>
            <a:r>
              <a:rPr sz="1700" spc="5" dirty="0">
                <a:solidFill>
                  <a:srgbClr val="404040"/>
                </a:solidFill>
                <a:latin typeface="Calibri"/>
                <a:cs typeface="Calibri"/>
              </a:rPr>
              <a:t> </a:t>
            </a:r>
            <a:r>
              <a:rPr sz="1700" spc="-5" dirty="0">
                <a:solidFill>
                  <a:srgbClr val="404040"/>
                </a:solidFill>
                <a:latin typeface="Calibri"/>
                <a:cs typeface="Calibri"/>
              </a:rPr>
              <a:t>on</a:t>
            </a:r>
            <a:r>
              <a:rPr sz="1700" dirty="0">
                <a:solidFill>
                  <a:srgbClr val="404040"/>
                </a:solidFill>
                <a:latin typeface="Calibri"/>
                <a:cs typeface="Calibri"/>
              </a:rPr>
              <a:t> </a:t>
            </a:r>
            <a:r>
              <a:rPr sz="1700" spc="-5" dirty="0">
                <a:solidFill>
                  <a:srgbClr val="404040"/>
                </a:solidFill>
                <a:latin typeface="Calibri"/>
                <a:cs typeface="Calibri"/>
              </a:rPr>
              <a:t>tamper-proof</a:t>
            </a:r>
            <a:r>
              <a:rPr sz="1700" spc="-25" dirty="0">
                <a:solidFill>
                  <a:srgbClr val="404040"/>
                </a:solidFill>
                <a:latin typeface="Calibri"/>
                <a:cs typeface="Calibri"/>
              </a:rPr>
              <a:t> </a:t>
            </a:r>
            <a:r>
              <a:rPr sz="1700" spc="-10" dirty="0">
                <a:solidFill>
                  <a:srgbClr val="404040"/>
                </a:solidFill>
                <a:latin typeface="Calibri"/>
                <a:cs typeface="Calibri"/>
              </a:rPr>
              <a:t>hardware </a:t>
            </a:r>
            <a:r>
              <a:rPr sz="1700" spc="-370" dirty="0">
                <a:solidFill>
                  <a:srgbClr val="404040"/>
                </a:solidFill>
                <a:latin typeface="Calibri"/>
                <a:cs typeface="Calibri"/>
              </a:rPr>
              <a:t> </a:t>
            </a:r>
            <a:r>
              <a:rPr sz="1700" spc="-5" dirty="0">
                <a:solidFill>
                  <a:srgbClr val="404040"/>
                </a:solidFill>
                <a:latin typeface="Calibri"/>
                <a:cs typeface="Calibri"/>
              </a:rPr>
              <a:t>wallets</a:t>
            </a:r>
            <a:endParaRPr sz="1700">
              <a:latin typeface="Calibri"/>
              <a:cs typeface="Calibri"/>
            </a:endParaRPr>
          </a:p>
        </p:txBody>
      </p:sp>
      <p:pic>
        <p:nvPicPr>
          <p:cNvPr id="4" name="object 4"/>
          <p:cNvPicPr/>
          <p:nvPr/>
        </p:nvPicPr>
        <p:blipFill>
          <a:blip r:embed="rId3" cstate="print"/>
          <a:stretch>
            <a:fillRect/>
          </a:stretch>
        </p:blipFill>
        <p:spPr>
          <a:xfrm>
            <a:off x="8519160" y="1"/>
            <a:ext cx="2148839" cy="1478279"/>
          </a:xfrm>
          <a:prstGeom prst="rect">
            <a:avLst/>
          </a:prstGeom>
        </p:spPr>
      </p:pic>
      <p:sp>
        <p:nvSpPr>
          <p:cNvPr id="5" name="object 5"/>
          <p:cNvSpPr txBox="1"/>
          <p:nvPr/>
        </p:nvSpPr>
        <p:spPr>
          <a:xfrm>
            <a:off x="1686865" y="6547586"/>
            <a:ext cx="2336165" cy="205184"/>
          </a:xfrm>
          <a:prstGeom prst="rect">
            <a:avLst/>
          </a:prstGeom>
        </p:spPr>
        <p:txBody>
          <a:bodyPr vert="horz" wrap="square" lIns="0" tIns="0" rIns="0" bIns="0" rtlCol="0">
            <a:spAutoFit/>
          </a:bodyPr>
          <a:lstStyle/>
          <a:p>
            <a:pPr marL="12700">
              <a:lnSpc>
                <a:spcPts val="1614"/>
              </a:lnSpc>
            </a:pPr>
            <a:r>
              <a:rPr sz="1600" spc="-5" dirty="0">
                <a:solidFill>
                  <a:srgbClr val="FFFFFF"/>
                </a:solidFill>
                <a:latin typeface="Calibri"/>
                <a:cs typeface="Calibri"/>
              </a:rPr>
              <a:t>2.3</a:t>
            </a:r>
            <a:r>
              <a:rPr sz="1600" spc="-20" dirty="0">
                <a:solidFill>
                  <a:srgbClr val="FFFFFF"/>
                </a:solidFill>
                <a:latin typeface="Calibri"/>
                <a:cs typeface="Calibri"/>
              </a:rPr>
              <a:t> </a:t>
            </a:r>
            <a:r>
              <a:rPr sz="1600" spc="-10" dirty="0">
                <a:solidFill>
                  <a:srgbClr val="FFFFFF"/>
                </a:solidFill>
                <a:latin typeface="Calibri"/>
                <a:cs typeface="Calibri"/>
              </a:rPr>
              <a:t>BITCOIN</a:t>
            </a:r>
            <a:r>
              <a:rPr sz="1600" spc="-20" dirty="0">
                <a:solidFill>
                  <a:srgbClr val="FFFFFF"/>
                </a:solidFill>
                <a:latin typeface="Calibri"/>
                <a:cs typeface="Calibri"/>
              </a:rPr>
              <a:t> </a:t>
            </a:r>
            <a:r>
              <a:rPr sz="1600" spc="-10" dirty="0">
                <a:solidFill>
                  <a:srgbClr val="FFFFFF"/>
                </a:solidFill>
                <a:latin typeface="Calibri"/>
                <a:cs typeface="Calibri"/>
              </a:rPr>
              <a:t>TRANSACTIONS</a:t>
            </a:r>
            <a:endParaRPr sz="1600">
              <a:latin typeface="Calibri"/>
              <a:cs typeface="Calibri"/>
            </a:endParaRPr>
          </a:p>
        </p:txBody>
      </p:sp>
      <p:sp>
        <p:nvSpPr>
          <p:cNvPr id="7" name="object 7"/>
          <p:cNvSpPr txBox="1"/>
          <p:nvPr/>
        </p:nvSpPr>
        <p:spPr>
          <a:xfrm>
            <a:off x="9625330" y="6547586"/>
            <a:ext cx="229870" cy="205184"/>
          </a:xfrm>
          <a:prstGeom prst="rect">
            <a:avLst/>
          </a:prstGeom>
        </p:spPr>
        <p:txBody>
          <a:bodyPr vert="horz" wrap="square" lIns="0" tIns="0" rIns="0" bIns="0" rtlCol="0">
            <a:spAutoFit/>
          </a:bodyPr>
          <a:lstStyle/>
          <a:p>
            <a:pPr marL="12700">
              <a:lnSpc>
                <a:spcPts val="1614"/>
              </a:lnSpc>
            </a:pPr>
            <a:r>
              <a:rPr sz="1600" spc="-10" dirty="0">
                <a:solidFill>
                  <a:srgbClr val="FFFFFF"/>
                </a:solidFill>
                <a:latin typeface="Calibri"/>
                <a:cs typeface="Calibri"/>
              </a:rPr>
              <a:t>28</a:t>
            </a:r>
            <a:endParaRPr sz="1600">
              <a:latin typeface="Calibri"/>
              <a:cs typeface="Calibri"/>
            </a:endParaRPr>
          </a:p>
        </p:txBody>
      </p:sp>
    </p:spTree>
    <p:extLst>
      <p:ext uri="{BB962C8B-B14F-4D97-AF65-F5344CB8AC3E}">
        <p14:creationId xmlns:p14="http://schemas.microsoft.com/office/powerpoint/2010/main" val="37879793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6003" y="227203"/>
            <a:ext cx="8532509" cy="566181"/>
          </a:xfrm>
          <a:prstGeom prst="rect">
            <a:avLst/>
          </a:prstGeom>
        </p:spPr>
        <p:txBody>
          <a:bodyPr vert="horz" wrap="square" lIns="0" tIns="12065" rIns="0" bIns="0" rtlCol="0" anchor="t">
            <a:spAutoFit/>
          </a:bodyPr>
          <a:lstStyle/>
          <a:p>
            <a:pPr marL="12700">
              <a:spcBef>
                <a:spcPts val="95"/>
              </a:spcBef>
            </a:pPr>
            <a:r>
              <a:rPr spc="-55" dirty="0"/>
              <a:t>Communication</a:t>
            </a:r>
            <a:r>
              <a:rPr spc="-165" dirty="0"/>
              <a:t> </a:t>
            </a:r>
            <a:r>
              <a:rPr spc="-30" dirty="0"/>
              <a:t>in</a:t>
            </a:r>
            <a:r>
              <a:rPr spc="-114" dirty="0"/>
              <a:t> </a:t>
            </a:r>
            <a:r>
              <a:rPr spc="-60" dirty="0"/>
              <a:t>Bitcoin</a:t>
            </a:r>
          </a:p>
        </p:txBody>
      </p:sp>
      <p:sp>
        <p:nvSpPr>
          <p:cNvPr id="4" name="object 4"/>
          <p:cNvSpPr txBox="1"/>
          <p:nvPr/>
        </p:nvSpPr>
        <p:spPr>
          <a:xfrm>
            <a:off x="1686864" y="6547586"/>
            <a:ext cx="1911350" cy="205184"/>
          </a:xfrm>
          <a:prstGeom prst="rect">
            <a:avLst/>
          </a:prstGeom>
        </p:spPr>
        <p:txBody>
          <a:bodyPr vert="horz" wrap="square" lIns="0" tIns="0" rIns="0" bIns="0" rtlCol="0">
            <a:spAutoFit/>
          </a:bodyPr>
          <a:lstStyle/>
          <a:p>
            <a:pPr marL="12700">
              <a:lnSpc>
                <a:spcPts val="1614"/>
              </a:lnSpc>
            </a:pPr>
            <a:r>
              <a:rPr sz="1600" spc="-5" dirty="0">
                <a:solidFill>
                  <a:srgbClr val="FFFFFF"/>
                </a:solidFill>
                <a:latin typeface="Calibri"/>
                <a:cs typeface="Calibri"/>
              </a:rPr>
              <a:t>2.4</a:t>
            </a:r>
            <a:r>
              <a:rPr sz="1600" spc="-30" dirty="0">
                <a:solidFill>
                  <a:srgbClr val="FFFFFF"/>
                </a:solidFill>
                <a:latin typeface="Calibri"/>
                <a:cs typeface="Calibri"/>
              </a:rPr>
              <a:t> </a:t>
            </a:r>
            <a:r>
              <a:rPr sz="1600" spc="-10" dirty="0">
                <a:solidFill>
                  <a:srgbClr val="FFFFFF"/>
                </a:solidFill>
                <a:latin typeface="Calibri"/>
                <a:cs typeface="Calibri"/>
              </a:rPr>
              <a:t>BITCOIN</a:t>
            </a:r>
            <a:r>
              <a:rPr sz="1600" spc="-30" dirty="0">
                <a:solidFill>
                  <a:srgbClr val="FFFFFF"/>
                </a:solidFill>
                <a:latin typeface="Calibri"/>
                <a:cs typeface="Calibri"/>
              </a:rPr>
              <a:t> </a:t>
            </a:r>
            <a:r>
              <a:rPr sz="1600" spc="-10" dirty="0">
                <a:solidFill>
                  <a:srgbClr val="FFFFFF"/>
                </a:solidFill>
                <a:latin typeface="Calibri"/>
                <a:cs typeface="Calibri"/>
              </a:rPr>
              <a:t>NETWORK</a:t>
            </a:r>
            <a:endParaRPr sz="1600">
              <a:latin typeface="Calibri"/>
              <a:cs typeface="Calibri"/>
            </a:endParaRPr>
          </a:p>
        </p:txBody>
      </p:sp>
      <p:sp>
        <p:nvSpPr>
          <p:cNvPr id="6" name="object 6"/>
          <p:cNvSpPr txBox="1">
            <a:spLocks noGrp="1"/>
          </p:cNvSpPr>
          <p:nvPr>
            <p:ph type="sldNum" sz="quarter" idx="4294967295"/>
          </p:nvPr>
        </p:nvSpPr>
        <p:spPr>
          <a:xfrm>
            <a:off x="9599930" y="6547587"/>
            <a:ext cx="280670" cy="410369"/>
          </a:xfrm>
          <a:prstGeom prst="rect">
            <a:avLst/>
          </a:prstGeom>
        </p:spPr>
        <p:txBody>
          <a:bodyPr vert="horz" wrap="square" lIns="0" tIns="0" rIns="0" bIns="0" rtlCol="0">
            <a:spAutoFit/>
          </a:bodyPr>
          <a:lstStyle/>
          <a:p>
            <a:pPr marL="38100">
              <a:lnSpc>
                <a:spcPts val="1614"/>
              </a:lnSpc>
            </a:pPr>
            <a:r>
              <a:rPr spc="-5" dirty="0"/>
              <a:t>29</a:t>
            </a:r>
          </a:p>
        </p:txBody>
      </p:sp>
      <p:sp>
        <p:nvSpPr>
          <p:cNvPr id="3" name="object 3"/>
          <p:cNvSpPr txBox="1"/>
          <p:nvPr/>
        </p:nvSpPr>
        <p:spPr>
          <a:xfrm>
            <a:off x="2426005" y="847446"/>
            <a:ext cx="7140575" cy="4766433"/>
          </a:xfrm>
          <a:prstGeom prst="rect">
            <a:avLst/>
          </a:prstGeom>
        </p:spPr>
        <p:txBody>
          <a:bodyPr vert="horz" wrap="square" lIns="0" tIns="12700" rIns="0" bIns="0" rtlCol="0">
            <a:spAutoFit/>
          </a:bodyPr>
          <a:lstStyle/>
          <a:p>
            <a:pPr marL="12700" marR="4204970">
              <a:lnSpc>
                <a:spcPct val="138500"/>
              </a:lnSpc>
              <a:spcBef>
                <a:spcPts val="100"/>
              </a:spcBef>
            </a:pPr>
            <a:r>
              <a:rPr sz="2000" spc="-10" dirty="0">
                <a:solidFill>
                  <a:srgbClr val="404040"/>
                </a:solidFill>
                <a:latin typeface="Calibri"/>
                <a:cs typeface="Calibri"/>
              </a:rPr>
              <a:t>Broadcast to </a:t>
            </a:r>
            <a:r>
              <a:rPr sz="2000" dirty="0">
                <a:solidFill>
                  <a:srgbClr val="404040"/>
                </a:solidFill>
                <a:latin typeface="Calibri"/>
                <a:cs typeface="Calibri"/>
              </a:rPr>
              <a:t>all the </a:t>
            </a:r>
            <a:r>
              <a:rPr sz="2000" spc="-10" dirty="0">
                <a:solidFill>
                  <a:srgbClr val="404040"/>
                </a:solidFill>
                <a:latin typeface="Calibri"/>
                <a:cs typeface="Calibri"/>
              </a:rPr>
              <a:t>network </a:t>
            </a:r>
            <a:r>
              <a:rPr sz="2000" spc="-440" dirty="0">
                <a:solidFill>
                  <a:srgbClr val="404040"/>
                </a:solidFill>
                <a:latin typeface="Calibri"/>
                <a:cs typeface="Calibri"/>
              </a:rPr>
              <a:t> </a:t>
            </a:r>
            <a:r>
              <a:rPr sz="2000" spc="-40" dirty="0">
                <a:solidFill>
                  <a:srgbClr val="404040"/>
                </a:solidFill>
                <a:latin typeface="Calibri"/>
                <a:cs typeface="Calibri"/>
              </a:rPr>
              <a:t>Two</a:t>
            </a:r>
            <a:r>
              <a:rPr sz="2000" spc="-15" dirty="0">
                <a:solidFill>
                  <a:srgbClr val="404040"/>
                </a:solidFill>
                <a:latin typeface="Calibri"/>
                <a:cs typeface="Calibri"/>
              </a:rPr>
              <a:t> </a:t>
            </a:r>
            <a:r>
              <a:rPr sz="2000" spc="-5" dirty="0">
                <a:solidFill>
                  <a:srgbClr val="404040"/>
                </a:solidFill>
                <a:latin typeface="Calibri"/>
                <a:cs typeface="Calibri"/>
              </a:rPr>
              <a:t>primary</a:t>
            </a:r>
            <a:r>
              <a:rPr sz="2000" dirty="0">
                <a:solidFill>
                  <a:srgbClr val="404040"/>
                </a:solidFill>
                <a:latin typeface="Calibri"/>
                <a:cs typeface="Calibri"/>
              </a:rPr>
              <a:t> </a:t>
            </a:r>
            <a:r>
              <a:rPr sz="2000" spc="-5" dirty="0">
                <a:solidFill>
                  <a:srgbClr val="404040"/>
                </a:solidFill>
                <a:latin typeface="Calibri"/>
                <a:cs typeface="Calibri"/>
              </a:rPr>
              <a:t>uses</a:t>
            </a:r>
            <a:endParaRPr sz="2000">
              <a:latin typeface="Calibri"/>
              <a:cs typeface="Calibri"/>
            </a:endParaRPr>
          </a:p>
          <a:p>
            <a:pPr marL="304800" indent="-183515">
              <a:lnSpc>
                <a:spcPts val="2130"/>
              </a:lnSpc>
              <a:buClr>
                <a:srgbClr val="D24717"/>
              </a:buClr>
              <a:buChar char="◦"/>
              <a:tabLst>
                <a:tab pos="305435" algn="l"/>
              </a:tabLst>
            </a:pPr>
            <a:r>
              <a:rPr spc="-10" dirty="0">
                <a:solidFill>
                  <a:srgbClr val="404040"/>
                </a:solidFill>
                <a:latin typeface="Calibri"/>
                <a:cs typeface="Calibri"/>
              </a:rPr>
              <a:t>Users</a:t>
            </a:r>
            <a:r>
              <a:rPr spc="-20" dirty="0">
                <a:solidFill>
                  <a:srgbClr val="404040"/>
                </a:solidFill>
                <a:latin typeface="Calibri"/>
                <a:cs typeface="Calibri"/>
              </a:rPr>
              <a:t> </a:t>
            </a:r>
            <a:r>
              <a:rPr spc="-10" dirty="0">
                <a:solidFill>
                  <a:srgbClr val="404040"/>
                </a:solidFill>
                <a:latin typeface="Calibri"/>
                <a:cs typeface="Calibri"/>
              </a:rPr>
              <a:t>broadcast</a:t>
            </a:r>
            <a:r>
              <a:rPr spc="-5" dirty="0">
                <a:solidFill>
                  <a:srgbClr val="404040"/>
                </a:solidFill>
                <a:latin typeface="Calibri"/>
                <a:cs typeface="Calibri"/>
              </a:rPr>
              <a:t> </a:t>
            </a:r>
            <a:r>
              <a:rPr dirty="0">
                <a:solidFill>
                  <a:srgbClr val="404040"/>
                </a:solidFill>
                <a:latin typeface="Calibri"/>
                <a:cs typeface="Calibri"/>
              </a:rPr>
              <a:t>their</a:t>
            </a:r>
            <a:r>
              <a:rPr spc="-5" dirty="0">
                <a:solidFill>
                  <a:srgbClr val="404040"/>
                </a:solidFill>
                <a:latin typeface="Calibri"/>
                <a:cs typeface="Calibri"/>
              </a:rPr>
              <a:t> </a:t>
            </a:r>
            <a:r>
              <a:rPr spc="-10" dirty="0">
                <a:solidFill>
                  <a:srgbClr val="404040"/>
                </a:solidFill>
                <a:latin typeface="Calibri"/>
                <a:cs typeface="Calibri"/>
              </a:rPr>
              <a:t>transactions</a:t>
            </a:r>
            <a:endParaRPr>
              <a:latin typeface="Calibri"/>
              <a:cs typeface="Calibri"/>
            </a:endParaRPr>
          </a:p>
          <a:p>
            <a:pPr marL="304800" indent="-183515">
              <a:spcBef>
                <a:spcPts val="165"/>
              </a:spcBef>
              <a:buClr>
                <a:srgbClr val="D24717"/>
              </a:buClr>
              <a:buChar char="◦"/>
              <a:tabLst>
                <a:tab pos="305435" algn="l"/>
              </a:tabLst>
            </a:pPr>
            <a:r>
              <a:rPr spc="-10" dirty="0">
                <a:solidFill>
                  <a:srgbClr val="404040"/>
                </a:solidFill>
                <a:latin typeface="Calibri"/>
                <a:cs typeface="Calibri"/>
              </a:rPr>
              <a:t>Miners</a:t>
            </a:r>
            <a:r>
              <a:rPr spc="5" dirty="0">
                <a:solidFill>
                  <a:srgbClr val="404040"/>
                </a:solidFill>
                <a:latin typeface="Calibri"/>
                <a:cs typeface="Calibri"/>
              </a:rPr>
              <a:t> </a:t>
            </a:r>
            <a:r>
              <a:rPr spc="-10" dirty="0">
                <a:solidFill>
                  <a:srgbClr val="404040"/>
                </a:solidFill>
                <a:latin typeface="Calibri"/>
                <a:cs typeface="Calibri"/>
              </a:rPr>
              <a:t>broadcasts</a:t>
            </a:r>
            <a:r>
              <a:rPr spc="-15" dirty="0">
                <a:solidFill>
                  <a:srgbClr val="404040"/>
                </a:solidFill>
                <a:latin typeface="Calibri"/>
                <a:cs typeface="Calibri"/>
              </a:rPr>
              <a:t> </a:t>
            </a:r>
            <a:r>
              <a:rPr spc="-10" dirty="0">
                <a:solidFill>
                  <a:srgbClr val="404040"/>
                </a:solidFill>
                <a:latin typeface="Calibri"/>
                <a:cs typeface="Calibri"/>
              </a:rPr>
              <a:t>updates</a:t>
            </a:r>
            <a:r>
              <a:rPr spc="10" dirty="0">
                <a:solidFill>
                  <a:srgbClr val="404040"/>
                </a:solidFill>
                <a:latin typeface="Calibri"/>
                <a:cs typeface="Calibri"/>
              </a:rPr>
              <a:t> </a:t>
            </a:r>
            <a:r>
              <a:rPr spc="-10" dirty="0">
                <a:solidFill>
                  <a:srgbClr val="404040"/>
                </a:solidFill>
                <a:latin typeface="Calibri"/>
                <a:cs typeface="Calibri"/>
              </a:rPr>
              <a:t>to</a:t>
            </a:r>
            <a:r>
              <a:rPr spc="-5" dirty="0">
                <a:solidFill>
                  <a:srgbClr val="404040"/>
                </a:solidFill>
                <a:latin typeface="Calibri"/>
                <a:cs typeface="Calibri"/>
              </a:rPr>
              <a:t> </a:t>
            </a:r>
            <a:r>
              <a:rPr dirty="0">
                <a:solidFill>
                  <a:srgbClr val="404040"/>
                </a:solidFill>
                <a:latin typeface="Calibri"/>
                <a:cs typeface="Calibri"/>
              </a:rPr>
              <a:t>the</a:t>
            </a:r>
            <a:r>
              <a:rPr spc="-5" dirty="0">
                <a:solidFill>
                  <a:srgbClr val="404040"/>
                </a:solidFill>
                <a:latin typeface="Calibri"/>
                <a:cs typeface="Calibri"/>
              </a:rPr>
              <a:t> </a:t>
            </a:r>
            <a:r>
              <a:rPr spc="-10" dirty="0">
                <a:solidFill>
                  <a:srgbClr val="404040"/>
                </a:solidFill>
                <a:latin typeface="Calibri"/>
                <a:cs typeface="Calibri"/>
              </a:rPr>
              <a:t>blockchain</a:t>
            </a:r>
            <a:r>
              <a:rPr spc="15" dirty="0">
                <a:solidFill>
                  <a:srgbClr val="404040"/>
                </a:solidFill>
                <a:latin typeface="Calibri"/>
                <a:cs typeface="Calibri"/>
              </a:rPr>
              <a:t> </a:t>
            </a:r>
            <a:r>
              <a:rPr spc="-5" dirty="0">
                <a:solidFill>
                  <a:srgbClr val="404040"/>
                </a:solidFill>
                <a:latin typeface="Calibri"/>
                <a:cs typeface="Calibri"/>
              </a:rPr>
              <a:t>(new</a:t>
            </a:r>
            <a:r>
              <a:rPr spc="15" dirty="0">
                <a:solidFill>
                  <a:srgbClr val="404040"/>
                </a:solidFill>
                <a:latin typeface="Calibri"/>
                <a:cs typeface="Calibri"/>
              </a:rPr>
              <a:t> </a:t>
            </a:r>
            <a:r>
              <a:rPr spc="-10" dirty="0">
                <a:solidFill>
                  <a:srgbClr val="404040"/>
                </a:solidFill>
                <a:latin typeface="Calibri"/>
                <a:cs typeface="Calibri"/>
              </a:rPr>
              <a:t>blocks)</a:t>
            </a:r>
            <a:endParaRPr>
              <a:latin typeface="Calibri"/>
              <a:cs typeface="Calibri"/>
            </a:endParaRPr>
          </a:p>
          <a:p>
            <a:pPr marL="12700">
              <a:lnSpc>
                <a:spcPts val="2390"/>
              </a:lnSpc>
              <a:spcBef>
                <a:spcPts val="1110"/>
              </a:spcBef>
            </a:pPr>
            <a:r>
              <a:rPr sz="2000" spc="-10" dirty="0">
                <a:solidFill>
                  <a:srgbClr val="404040"/>
                </a:solidFill>
                <a:latin typeface="Calibri"/>
                <a:cs typeface="Calibri"/>
              </a:rPr>
              <a:t>Implemented</a:t>
            </a:r>
            <a:r>
              <a:rPr sz="2000" spc="20" dirty="0">
                <a:solidFill>
                  <a:srgbClr val="404040"/>
                </a:solidFill>
                <a:latin typeface="Calibri"/>
                <a:cs typeface="Calibri"/>
              </a:rPr>
              <a:t> </a:t>
            </a:r>
            <a:r>
              <a:rPr sz="2000" spc="-5" dirty="0">
                <a:solidFill>
                  <a:srgbClr val="404040"/>
                </a:solidFill>
                <a:latin typeface="Calibri"/>
                <a:cs typeface="Calibri"/>
              </a:rPr>
              <a:t>via</a:t>
            </a:r>
            <a:r>
              <a:rPr sz="2000" spc="5" dirty="0">
                <a:solidFill>
                  <a:srgbClr val="404040"/>
                </a:solidFill>
                <a:latin typeface="Calibri"/>
                <a:cs typeface="Calibri"/>
              </a:rPr>
              <a:t> </a:t>
            </a:r>
            <a:r>
              <a:rPr sz="2000" spc="-5" dirty="0">
                <a:solidFill>
                  <a:srgbClr val="404040"/>
                </a:solidFill>
                <a:latin typeface="Calibri"/>
                <a:cs typeface="Calibri"/>
              </a:rPr>
              <a:t>gossiping</a:t>
            </a:r>
            <a:r>
              <a:rPr sz="2000" dirty="0">
                <a:solidFill>
                  <a:srgbClr val="404040"/>
                </a:solidFill>
                <a:latin typeface="Calibri"/>
                <a:cs typeface="Calibri"/>
              </a:rPr>
              <a:t> </a:t>
            </a:r>
            <a:r>
              <a:rPr sz="2000" spc="-15" dirty="0">
                <a:solidFill>
                  <a:srgbClr val="404040"/>
                </a:solidFill>
                <a:latin typeface="Calibri"/>
                <a:cs typeface="Calibri"/>
              </a:rPr>
              <a:t>protocol</a:t>
            </a:r>
            <a:r>
              <a:rPr sz="2000" spc="-25" dirty="0">
                <a:solidFill>
                  <a:srgbClr val="404040"/>
                </a:solidFill>
                <a:latin typeface="Calibri"/>
                <a:cs typeface="Calibri"/>
              </a:rPr>
              <a:t> </a:t>
            </a:r>
            <a:r>
              <a:rPr sz="2000" dirty="0">
                <a:solidFill>
                  <a:srgbClr val="404040"/>
                </a:solidFill>
                <a:latin typeface="Calibri"/>
                <a:cs typeface="Calibri"/>
              </a:rPr>
              <a:t>in</a:t>
            </a:r>
            <a:r>
              <a:rPr sz="2000" spc="5" dirty="0">
                <a:solidFill>
                  <a:srgbClr val="404040"/>
                </a:solidFill>
                <a:latin typeface="Calibri"/>
                <a:cs typeface="Calibri"/>
              </a:rPr>
              <a:t> </a:t>
            </a:r>
            <a:r>
              <a:rPr sz="2000" dirty="0">
                <a:solidFill>
                  <a:srgbClr val="404040"/>
                </a:solidFill>
                <a:latin typeface="Calibri"/>
                <a:cs typeface="Calibri"/>
              </a:rPr>
              <a:t>a</a:t>
            </a:r>
            <a:r>
              <a:rPr sz="2000" spc="5" dirty="0">
                <a:solidFill>
                  <a:srgbClr val="404040"/>
                </a:solidFill>
                <a:latin typeface="Calibri"/>
                <a:cs typeface="Calibri"/>
              </a:rPr>
              <a:t> P2P</a:t>
            </a:r>
            <a:r>
              <a:rPr sz="2000" spc="-5" dirty="0">
                <a:solidFill>
                  <a:srgbClr val="404040"/>
                </a:solidFill>
                <a:latin typeface="Calibri"/>
                <a:cs typeface="Calibri"/>
              </a:rPr>
              <a:t> </a:t>
            </a:r>
            <a:r>
              <a:rPr sz="2000" spc="-10" dirty="0">
                <a:solidFill>
                  <a:srgbClr val="404040"/>
                </a:solidFill>
                <a:latin typeface="Calibri"/>
                <a:cs typeface="Calibri"/>
              </a:rPr>
              <a:t>network</a:t>
            </a:r>
            <a:endParaRPr sz="2000">
              <a:latin typeface="Calibri"/>
              <a:cs typeface="Calibri"/>
            </a:endParaRPr>
          </a:p>
          <a:p>
            <a:pPr marL="304800" indent="-183515">
              <a:lnSpc>
                <a:spcPts val="2150"/>
              </a:lnSpc>
              <a:buClr>
                <a:srgbClr val="D24717"/>
              </a:buClr>
              <a:buChar char="◦"/>
              <a:tabLst>
                <a:tab pos="305435" algn="l"/>
              </a:tabLst>
            </a:pPr>
            <a:r>
              <a:rPr dirty="0">
                <a:solidFill>
                  <a:srgbClr val="404040"/>
                </a:solidFill>
                <a:latin typeface="Calibri"/>
                <a:cs typeface="Calibri"/>
              </a:rPr>
              <a:t>Not </a:t>
            </a:r>
            <a:r>
              <a:rPr spc="-10" dirty="0">
                <a:solidFill>
                  <a:srgbClr val="404040"/>
                </a:solidFill>
                <a:latin typeface="Calibri"/>
                <a:cs typeface="Calibri"/>
              </a:rPr>
              <a:t>terribly</a:t>
            </a:r>
            <a:r>
              <a:rPr spc="20" dirty="0">
                <a:solidFill>
                  <a:srgbClr val="404040"/>
                </a:solidFill>
                <a:latin typeface="Calibri"/>
                <a:cs typeface="Calibri"/>
              </a:rPr>
              <a:t> </a:t>
            </a:r>
            <a:r>
              <a:rPr spc="-10" dirty="0">
                <a:solidFill>
                  <a:srgbClr val="404040"/>
                </a:solidFill>
                <a:latin typeface="Calibri"/>
                <a:cs typeface="Calibri"/>
              </a:rPr>
              <a:t>efficient</a:t>
            </a:r>
            <a:r>
              <a:rPr dirty="0">
                <a:solidFill>
                  <a:srgbClr val="404040"/>
                </a:solidFill>
                <a:latin typeface="Calibri"/>
                <a:cs typeface="Calibri"/>
              </a:rPr>
              <a:t> </a:t>
            </a:r>
            <a:r>
              <a:rPr spc="-5" dirty="0">
                <a:solidFill>
                  <a:srgbClr val="404040"/>
                </a:solidFill>
                <a:latin typeface="Calibri"/>
                <a:cs typeface="Calibri"/>
              </a:rPr>
              <a:t>but</a:t>
            </a:r>
            <a:r>
              <a:rPr spc="10" dirty="0">
                <a:solidFill>
                  <a:srgbClr val="404040"/>
                </a:solidFill>
                <a:latin typeface="Calibri"/>
                <a:cs typeface="Calibri"/>
              </a:rPr>
              <a:t> </a:t>
            </a:r>
            <a:r>
              <a:rPr spc="-5" dirty="0">
                <a:solidFill>
                  <a:srgbClr val="404040"/>
                </a:solidFill>
                <a:latin typeface="Calibri"/>
                <a:cs typeface="Calibri"/>
              </a:rPr>
              <a:t>has</a:t>
            </a:r>
            <a:r>
              <a:rPr spc="5" dirty="0">
                <a:solidFill>
                  <a:srgbClr val="404040"/>
                </a:solidFill>
                <a:latin typeface="Calibri"/>
                <a:cs typeface="Calibri"/>
              </a:rPr>
              <a:t> </a:t>
            </a:r>
            <a:r>
              <a:rPr spc="-5" dirty="0">
                <a:solidFill>
                  <a:srgbClr val="404040"/>
                </a:solidFill>
                <a:latin typeface="Calibri"/>
                <a:cs typeface="Calibri"/>
              </a:rPr>
              <a:t>not </a:t>
            </a:r>
            <a:r>
              <a:rPr dirty="0">
                <a:solidFill>
                  <a:srgbClr val="404040"/>
                </a:solidFill>
                <a:latin typeface="Calibri"/>
                <a:cs typeface="Calibri"/>
              </a:rPr>
              <a:t>been</a:t>
            </a:r>
            <a:r>
              <a:rPr spc="15" dirty="0">
                <a:solidFill>
                  <a:srgbClr val="404040"/>
                </a:solidFill>
                <a:latin typeface="Calibri"/>
                <a:cs typeface="Calibri"/>
              </a:rPr>
              <a:t> </a:t>
            </a:r>
            <a:r>
              <a:rPr dirty="0">
                <a:solidFill>
                  <a:srgbClr val="404040"/>
                </a:solidFill>
                <a:latin typeface="Calibri"/>
                <a:cs typeface="Calibri"/>
              </a:rPr>
              <a:t>a</a:t>
            </a:r>
            <a:r>
              <a:rPr spc="-5" dirty="0">
                <a:solidFill>
                  <a:srgbClr val="404040"/>
                </a:solidFill>
                <a:latin typeface="Calibri"/>
                <a:cs typeface="Calibri"/>
              </a:rPr>
              <a:t> bottleneck</a:t>
            </a:r>
            <a:r>
              <a:rPr spc="15" dirty="0">
                <a:solidFill>
                  <a:srgbClr val="404040"/>
                </a:solidFill>
                <a:latin typeface="Calibri"/>
                <a:cs typeface="Calibri"/>
              </a:rPr>
              <a:t> </a:t>
            </a:r>
            <a:r>
              <a:rPr spc="-5" dirty="0">
                <a:solidFill>
                  <a:srgbClr val="404040"/>
                </a:solidFill>
                <a:latin typeface="Calibri"/>
                <a:cs typeface="Calibri"/>
              </a:rPr>
              <a:t>so </a:t>
            </a:r>
            <a:r>
              <a:rPr spc="-10" dirty="0">
                <a:solidFill>
                  <a:srgbClr val="404040"/>
                </a:solidFill>
                <a:latin typeface="Calibri"/>
                <a:cs typeface="Calibri"/>
              </a:rPr>
              <a:t>far</a:t>
            </a:r>
            <a:endParaRPr>
              <a:latin typeface="Calibri"/>
              <a:cs typeface="Calibri"/>
            </a:endParaRPr>
          </a:p>
          <a:p>
            <a:pPr marL="12700" marR="104139">
              <a:lnSpc>
                <a:spcPct val="80000"/>
              </a:lnSpc>
              <a:spcBef>
                <a:spcPts val="1590"/>
              </a:spcBef>
            </a:pPr>
            <a:r>
              <a:rPr sz="2000" spc="-25" dirty="0">
                <a:solidFill>
                  <a:srgbClr val="404040"/>
                </a:solidFill>
                <a:latin typeface="Calibri"/>
                <a:cs typeface="Calibri"/>
              </a:rPr>
              <a:t>Works</a:t>
            </a:r>
            <a:r>
              <a:rPr sz="2000" spc="-10" dirty="0">
                <a:solidFill>
                  <a:srgbClr val="404040"/>
                </a:solidFill>
                <a:latin typeface="Calibri"/>
                <a:cs typeface="Calibri"/>
              </a:rPr>
              <a:t> </a:t>
            </a:r>
            <a:r>
              <a:rPr sz="2000" spc="-5" dirty="0">
                <a:solidFill>
                  <a:srgbClr val="404040"/>
                </a:solidFill>
                <a:latin typeface="Calibri"/>
                <a:cs typeface="Calibri"/>
              </a:rPr>
              <a:t>because</a:t>
            </a:r>
            <a:r>
              <a:rPr sz="2000" dirty="0">
                <a:solidFill>
                  <a:srgbClr val="404040"/>
                </a:solidFill>
                <a:latin typeface="Calibri"/>
                <a:cs typeface="Calibri"/>
              </a:rPr>
              <a:t> </a:t>
            </a:r>
            <a:r>
              <a:rPr sz="2000" spc="-5" dirty="0">
                <a:solidFill>
                  <a:srgbClr val="404040"/>
                </a:solidFill>
                <a:latin typeface="Calibri"/>
                <a:cs typeface="Calibri"/>
              </a:rPr>
              <a:t>financial</a:t>
            </a:r>
            <a:r>
              <a:rPr sz="2000" spc="10" dirty="0">
                <a:solidFill>
                  <a:srgbClr val="404040"/>
                </a:solidFill>
                <a:latin typeface="Calibri"/>
                <a:cs typeface="Calibri"/>
              </a:rPr>
              <a:t> </a:t>
            </a:r>
            <a:r>
              <a:rPr sz="2000" spc="-5" dirty="0">
                <a:solidFill>
                  <a:srgbClr val="404040"/>
                </a:solidFill>
                <a:latin typeface="Calibri"/>
                <a:cs typeface="Calibri"/>
              </a:rPr>
              <a:t>transactions</a:t>
            </a:r>
            <a:r>
              <a:rPr sz="2000" spc="20" dirty="0">
                <a:solidFill>
                  <a:srgbClr val="404040"/>
                </a:solidFill>
                <a:latin typeface="Calibri"/>
                <a:cs typeface="Calibri"/>
              </a:rPr>
              <a:t> </a:t>
            </a:r>
            <a:r>
              <a:rPr sz="2000" spc="-10" dirty="0">
                <a:solidFill>
                  <a:srgbClr val="404040"/>
                </a:solidFill>
                <a:latin typeface="Calibri"/>
                <a:cs typeface="Calibri"/>
              </a:rPr>
              <a:t>are</a:t>
            </a:r>
            <a:r>
              <a:rPr sz="2000" spc="5" dirty="0">
                <a:solidFill>
                  <a:srgbClr val="404040"/>
                </a:solidFill>
                <a:latin typeface="Calibri"/>
                <a:cs typeface="Calibri"/>
              </a:rPr>
              <a:t> </a:t>
            </a:r>
            <a:r>
              <a:rPr sz="2000" spc="-10" dirty="0">
                <a:solidFill>
                  <a:srgbClr val="404040"/>
                </a:solidFill>
                <a:latin typeface="Calibri"/>
                <a:cs typeface="Calibri"/>
              </a:rPr>
              <a:t>very</a:t>
            </a:r>
            <a:r>
              <a:rPr sz="2000" spc="10" dirty="0">
                <a:solidFill>
                  <a:srgbClr val="404040"/>
                </a:solidFill>
                <a:latin typeface="Calibri"/>
                <a:cs typeface="Calibri"/>
              </a:rPr>
              <a:t> </a:t>
            </a:r>
            <a:r>
              <a:rPr sz="2000" spc="-5" dirty="0">
                <a:solidFill>
                  <a:srgbClr val="404040"/>
                </a:solidFill>
                <a:latin typeface="Calibri"/>
                <a:cs typeface="Calibri"/>
              </a:rPr>
              <a:t>short</a:t>
            </a:r>
            <a:r>
              <a:rPr sz="2000" spc="5" dirty="0">
                <a:solidFill>
                  <a:srgbClr val="404040"/>
                </a:solidFill>
                <a:latin typeface="Calibri"/>
                <a:cs typeface="Calibri"/>
              </a:rPr>
              <a:t> </a:t>
            </a:r>
            <a:r>
              <a:rPr sz="2000" dirty="0">
                <a:solidFill>
                  <a:srgbClr val="404040"/>
                </a:solidFill>
                <a:latin typeface="Calibri"/>
                <a:cs typeface="Calibri"/>
              </a:rPr>
              <a:t>and</a:t>
            </a:r>
            <a:r>
              <a:rPr sz="2000" spc="5" dirty="0">
                <a:solidFill>
                  <a:srgbClr val="404040"/>
                </a:solidFill>
                <a:latin typeface="Calibri"/>
                <a:cs typeface="Calibri"/>
              </a:rPr>
              <a:t> </a:t>
            </a:r>
            <a:r>
              <a:rPr sz="2000" spc="-5" dirty="0">
                <a:solidFill>
                  <a:srgbClr val="404040"/>
                </a:solidFill>
                <a:latin typeface="Calibri"/>
                <a:cs typeface="Calibri"/>
              </a:rPr>
              <a:t>their</a:t>
            </a:r>
            <a:r>
              <a:rPr sz="2000" spc="5" dirty="0">
                <a:solidFill>
                  <a:srgbClr val="404040"/>
                </a:solidFill>
                <a:latin typeface="Calibri"/>
                <a:cs typeface="Calibri"/>
              </a:rPr>
              <a:t> </a:t>
            </a:r>
            <a:r>
              <a:rPr sz="2000" spc="-25" dirty="0">
                <a:solidFill>
                  <a:srgbClr val="404040"/>
                </a:solidFill>
                <a:latin typeface="Calibri"/>
                <a:cs typeface="Calibri"/>
              </a:rPr>
              <a:t>rate</a:t>
            </a:r>
            <a:r>
              <a:rPr sz="2000" spc="20" dirty="0">
                <a:solidFill>
                  <a:srgbClr val="404040"/>
                </a:solidFill>
                <a:latin typeface="Calibri"/>
                <a:cs typeface="Calibri"/>
              </a:rPr>
              <a:t> </a:t>
            </a:r>
            <a:r>
              <a:rPr sz="2000" dirty="0">
                <a:solidFill>
                  <a:srgbClr val="404040"/>
                </a:solidFill>
                <a:latin typeface="Calibri"/>
                <a:cs typeface="Calibri"/>
              </a:rPr>
              <a:t>in </a:t>
            </a:r>
            <a:r>
              <a:rPr sz="2000" spc="-434" dirty="0">
                <a:solidFill>
                  <a:srgbClr val="404040"/>
                </a:solidFill>
                <a:latin typeface="Calibri"/>
                <a:cs typeface="Calibri"/>
              </a:rPr>
              <a:t> </a:t>
            </a:r>
            <a:r>
              <a:rPr sz="2000" spc="-10" dirty="0">
                <a:solidFill>
                  <a:srgbClr val="404040"/>
                </a:solidFill>
                <a:latin typeface="Calibri"/>
                <a:cs typeface="Calibri"/>
              </a:rPr>
              <a:t>Bitcoin</a:t>
            </a:r>
            <a:r>
              <a:rPr sz="2000" spc="-20" dirty="0">
                <a:solidFill>
                  <a:srgbClr val="404040"/>
                </a:solidFill>
                <a:latin typeface="Calibri"/>
                <a:cs typeface="Calibri"/>
              </a:rPr>
              <a:t> </a:t>
            </a:r>
            <a:r>
              <a:rPr sz="2000" dirty="0">
                <a:solidFill>
                  <a:srgbClr val="404040"/>
                </a:solidFill>
                <a:latin typeface="Calibri"/>
                <a:cs typeface="Calibri"/>
              </a:rPr>
              <a:t>is</a:t>
            </a:r>
            <a:r>
              <a:rPr sz="2000" spc="5" dirty="0">
                <a:solidFill>
                  <a:srgbClr val="404040"/>
                </a:solidFill>
                <a:latin typeface="Calibri"/>
                <a:cs typeface="Calibri"/>
              </a:rPr>
              <a:t> </a:t>
            </a:r>
            <a:r>
              <a:rPr sz="2000" spc="-15" dirty="0">
                <a:solidFill>
                  <a:srgbClr val="404040"/>
                </a:solidFill>
                <a:latin typeface="Calibri"/>
                <a:cs typeface="Calibri"/>
              </a:rPr>
              <a:t>far </a:t>
            </a:r>
            <a:r>
              <a:rPr sz="2000" spc="-5" dirty="0">
                <a:solidFill>
                  <a:srgbClr val="404040"/>
                </a:solidFill>
                <a:latin typeface="Calibri"/>
                <a:cs typeface="Calibri"/>
              </a:rPr>
              <a:t>below</a:t>
            </a:r>
            <a:r>
              <a:rPr sz="2000" dirty="0">
                <a:solidFill>
                  <a:srgbClr val="404040"/>
                </a:solidFill>
                <a:latin typeface="Calibri"/>
                <a:cs typeface="Calibri"/>
              </a:rPr>
              <a:t> </a:t>
            </a:r>
            <a:r>
              <a:rPr sz="2000" spc="-5" dirty="0">
                <a:solidFill>
                  <a:srgbClr val="404040"/>
                </a:solidFill>
                <a:latin typeface="Calibri"/>
                <a:cs typeface="Calibri"/>
              </a:rPr>
              <a:t>that</a:t>
            </a:r>
            <a:r>
              <a:rPr sz="2000" dirty="0">
                <a:solidFill>
                  <a:srgbClr val="404040"/>
                </a:solidFill>
                <a:latin typeface="Calibri"/>
                <a:cs typeface="Calibri"/>
              </a:rPr>
              <a:t> </a:t>
            </a:r>
            <a:r>
              <a:rPr sz="2000" spc="-5" dirty="0">
                <a:solidFill>
                  <a:srgbClr val="404040"/>
                </a:solidFill>
                <a:latin typeface="Calibri"/>
                <a:cs typeface="Calibri"/>
              </a:rPr>
              <a:t>of credit</a:t>
            </a:r>
            <a:r>
              <a:rPr sz="2000" dirty="0">
                <a:solidFill>
                  <a:srgbClr val="404040"/>
                </a:solidFill>
                <a:latin typeface="Calibri"/>
                <a:cs typeface="Calibri"/>
              </a:rPr>
              <a:t> </a:t>
            </a:r>
            <a:r>
              <a:rPr sz="2000" spc="-10" dirty="0">
                <a:solidFill>
                  <a:srgbClr val="404040"/>
                </a:solidFill>
                <a:latin typeface="Calibri"/>
                <a:cs typeface="Calibri"/>
              </a:rPr>
              <a:t>cards</a:t>
            </a:r>
            <a:endParaRPr sz="2000">
              <a:latin typeface="Calibri"/>
              <a:cs typeface="Calibri"/>
            </a:endParaRPr>
          </a:p>
          <a:p>
            <a:pPr marL="12700" marR="390525">
              <a:lnSpc>
                <a:spcPct val="80000"/>
              </a:lnSpc>
              <a:spcBef>
                <a:spcPts val="1405"/>
              </a:spcBef>
            </a:pPr>
            <a:r>
              <a:rPr sz="2000" dirty="0">
                <a:solidFill>
                  <a:srgbClr val="404040"/>
                </a:solidFill>
                <a:latin typeface="Calibri"/>
                <a:cs typeface="Calibri"/>
              </a:rPr>
              <a:t>Needs </a:t>
            </a:r>
            <a:r>
              <a:rPr sz="2000" spc="-15" dirty="0">
                <a:solidFill>
                  <a:srgbClr val="404040"/>
                </a:solidFill>
                <a:latin typeface="Calibri"/>
                <a:cs typeface="Calibri"/>
              </a:rPr>
              <a:t>to</a:t>
            </a:r>
            <a:r>
              <a:rPr sz="2000" spc="-5" dirty="0">
                <a:solidFill>
                  <a:srgbClr val="404040"/>
                </a:solidFill>
                <a:latin typeface="Calibri"/>
                <a:cs typeface="Calibri"/>
              </a:rPr>
              <a:t> be </a:t>
            </a:r>
            <a:r>
              <a:rPr sz="2000" spc="-10" dirty="0">
                <a:solidFill>
                  <a:srgbClr val="404040"/>
                </a:solidFill>
                <a:latin typeface="Calibri"/>
                <a:cs typeface="Calibri"/>
              </a:rPr>
              <a:t>fairly</a:t>
            </a:r>
            <a:r>
              <a:rPr sz="2000" spc="-5" dirty="0">
                <a:solidFill>
                  <a:srgbClr val="404040"/>
                </a:solidFill>
                <a:latin typeface="Calibri"/>
                <a:cs typeface="Calibri"/>
              </a:rPr>
              <a:t> reliable</a:t>
            </a:r>
            <a:r>
              <a:rPr sz="2000" spc="20" dirty="0">
                <a:solidFill>
                  <a:srgbClr val="404040"/>
                </a:solidFill>
                <a:latin typeface="Calibri"/>
                <a:cs typeface="Calibri"/>
              </a:rPr>
              <a:t> </a:t>
            </a:r>
            <a:r>
              <a:rPr sz="2000" spc="-15" dirty="0">
                <a:solidFill>
                  <a:srgbClr val="404040"/>
                </a:solidFill>
                <a:latin typeface="Calibri"/>
                <a:cs typeface="Calibri"/>
              </a:rPr>
              <a:t>for </a:t>
            </a:r>
            <a:r>
              <a:rPr sz="2000" dirty="0">
                <a:solidFill>
                  <a:srgbClr val="404040"/>
                </a:solidFill>
                <a:latin typeface="Calibri"/>
                <a:cs typeface="Calibri"/>
              </a:rPr>
              <a:t>the</a:t>
            </a:r>
            <a:r>
              <a:rPr sz="2000" spc="5" dirty="0">
                <a:solidFill>
                  <a:srgbClr val="404040"/>
                </a:solidFill>
                <a:latin typeface="Calibri"/>
                <a:cs typeface="Calibri"/>
              </a:rPr>
              <a:t> </a:t>
            </a:r>
            <a:r>
              <a:rPr sz="2000" spc="-20" dirty="0">
                <a:solidFill>
                  <a:srgbClr val="404040"/>
                </a:solidFill>
                <a:latin typeface="Calibri"/>
                <a:cs typeface="Calibri"/>
              </a:rPr>
              <a:t>system</a:t>
            </a:r>
            <a:r>
              <a:rPr sz="2000" spc="10" dirty="0">
                <a:solidFill>
                  <a:srgbClr val="404040"/>
                </a:solidFill>
                <a:latin typeface="Calibri"/>
                <a:cs typeface="Calibri"/>
              </a:rPr>
              <a:t> </a:t>
            </a:r>
            <a:r>
              <a:rPr sz="2000" spc="-15" dirty="0">
                <a:solidFill>
                  <a:srgbClr val="404040"/>
                </a:solidFill>
                <a:latin typeface="Calibri"/>
                <a:cs typeface="Calibri"/>
              </a:rPr>
              <a:t>to</a:t>
            </a:r>
            <a:r>
              <a:rPr sz="2000" spc="-5" dirty="0">
                <a:solidFill>
                  <a:srgbClr val="404040"/>
                </a:solidFill>
                <a:latin typeface="Calibri"/>
                <a:cs typeface="Calibri"/>
              </a:rPr>
              <a:t> </a:t>
            </a:r>
            <a:r>
              <a:rPr sz="2000" spc="-10" dirty="0">
                <a:solidFill>
                  <a:srgbClr val="404040"/>
                </a:solidFill>
                <a:latin typeface="Calibri"/>
                <a:cs typeface="Calibri"/>
              </a:rPr>
              <a:t>work </a:t>
            </a:r>
            <a:r>
              <a:rPr sz="2000" dirty="0">
                <a:solidFill>
                  <a:srgbClr val="404040"/>
                </a:solidFill>
                <a:latin typeface="Calibri"/>
                <a:cs typeface="Calibri"/>
              </a:rPr>
              <a:t>but</a:t>
            </a:r>
            <a:r>
              <a:rPr sz="2000" spc="5" dirty="0">
                <a:solidFill>
                  <a:srgbClr val="404040"/>
                </a:solidFill>
                <a:latin typeface="Calibri"/>
                <a:cs typeface="Calibri"/>
              </a:rPr>
              <a:t> 100</a:t>
            </a:r>
            <a:r>
              <a:rPr sz="2000" spc="-20" dirty="0">
                <a:solidFill>
                  <a:srgbClr val="404040"/>
                </a:solidFill>
                <a:latin typeface="Calibri"/>
                <a:cs typeface="Calibri"/>
              </a:rPr>
              <a:t> </a:t>
            </a:r>
            <a:r>
              <a:rPr sz="2000" spc="-10" dirty="0">
                <a:solidFill>
                  <a:srgbClr val="404040"/>
                </a:solidFill>
                <a:latin typeface="Calibri"/>
                <a:cs typeface="Calibri"/>
              </a:rPr>
              <a:t>percent </a:t>
            </a:r>
            <a:r>
              <a:rPr sz="2000" spc="-434" dirty="0">
                <a:solidFill>
                  <a:srgbClr val="404040"/>
                </a:solidFill>
                <a:latin typeface="Calibri"/>
                <a:cs typeface="Calibri"/>
              </a:rPr>
              <a:t> </a:t>
            </a:r>
            <a:r>
              <a:rPr sz="2000" spc="-5" dirty="0">
                <a:solidFill>
                  <a:srgbClr val="404040"/>
                </a:solidFill>
                <a:latin typeface="Calibri"/>
                <a:cs typeface="Calibri"/>
              </a:rPr>
              <a:t>reliability</a:t>
            </a:r>
            <a:r>
              <a:rPr sz="2000" spc="25" dirty="0">
                <a:solidFill>
                  <a:srgbClr val="404040"/>
                </a:solidFill>
                <a:latin typeface="Calibri"/>
                <a:cs typeface="Calibri"/>
              </a:rPr>
              <a:t> </a:t>
            </a:r>
            <a:r>
              <a:rPr sz="2000" dirty="0">
                <a:solidFill>
                  <a:srgbClr val="404040"/>
                </a:solidFill>
                <a:latin typeface="Calibri"/>
                <a:cs typeface="Calibri"/>
              </a:rPr>
              <a:t>in</a:t>
            </a:r>
            <a:r>
              <a:rPr sz="2000" spc="-10" dirty="0">
                <a:solidFill>
                  <a:srgbClr val="404040"/>
                </a:solidFill>
                <a:latin typeface="Calibri"/>
                <a:cs typeface="Calibri"/>
              </a:rPr>
              <a:t> </a:t>
            </a:r>
            <a:r>
              <a:rPr sz="2000" spc="-5" dirty="0">
                <a:solidFill>
                  <a:srgbClr val="404040"/>
                </a:solidFill>
                <a:latin typeface="Calibri"/>
                <a:cs typeface="Calibri"/>
              </a:rPr>
              <a:t>message</a:t>
            </a:r>
            <a:r>
              <a:rPr sz="2000" spc="10" dirty="0">
                <a:solidFill>
                  <a:srgbClr val="404040"/>
                </a:solidFill>
                <a:latin typeface="Calibri"/>
                <a:cs typeface="Calibri"/>
              </a:rPr>
              <a:t> </a:t>
            </a:r>
            <a:r>
              <a:rPr sz="2000" spc="-10" dirty="0">
                <a:solidFill>
                  <a:srgbClr val="404040"/>
                </a:solidFill>
                <a:latin typeface="Calibri"/>
                <a:cs typeface="Calibri"/>
              </a:rPr>
              <a:t>delivery</a:t>
            </a:r>
            <a:r>
              <a:rPr sz="2000" spc="5" dirty="0">
                <a:solidFill>
                  <a:srgbClr val="404040"/>
                </a:solidFill>
                <a:latin typeface="Calibri"/>
                <a:cs typeface="Calibri"/>
              </a:rPr>
              <a:t> </a:t>
            </a:r>
            <a:r>
              <a:rPr sz="2000" dirty="0">
                <a:solidFill>
                  <a:srgbClr val="404040"/>
                </a:solidFill>
                <a:latin typeface="Calibri"/>
                <a:cs typeface="Calibri"/>
              </a:rPr>
              <a:t>is</a:t>
            </a:r>
            <a:r>
              <a:rPr sz="2000" spc="5" dirty="0">
                <a:solidFill>
                  <a:srgbClr val="404040"/>
                </a:solidFill>
                <a:latin typeface="Calibri"/>
                <a:cs typeface="Calibri"/>
              </a:rPr>
              <a:t> </a:t>
            </a:r>
            <a:r>
              <a:rPr sz="2000" spc="-5" dirty="0">
                <a:solidFill>
                  <a:srgbClr val="404040"/>
                </a:solidFill>
                <a:latin typeface="Calibri"/>
                <a:cs typeface="Calibri"/>
              </a:rPr>
              <a:t>not </a:t>
            </a:r>
            <a:r>
              <a:rPr sz="2000" spc="-10" dirty="0">
                <a:solidFill>
                  <a:srgbClr val="404040"/>
                </a:solidFill>
                <a:latin typeface="Calibri"/>
                <a:cs typeface="Calibri"/>
              </a:rPr>
              <a:t>required</a:t>
            </a:r>
            <a:endParaRPr sz="2000">
              <a:latin typeface="Calibri"/>
              <a:cs typeface="Calibri"/>
            </a:endParaRPr>
          </a:p>
          <a:p>
            <a:pPr marL="304800" marR="5080" indent="-182880">
              <a:lnSpc>
                <a:spcPct val="80000"/>
              </a:lnSpc>
              <a:spcBef>
                <a:spcPts val="405"/>
              </a:spcBef>
              <a:buClr>
                <a:srgbClr val="D24717"/>
              </a:buClr>
              <a:buChar char="◦"/>
              <a:tabLst>
                <a:tab pos="305435" algn="l"/>
              </a:tabLst>
            </a:pPr>
            <a:r>
              <a:rPr spc="-10" dirty="0">
                <a:solidFill>
                  <a:srgbClr val="404040"/>
                </a:solidFill>
                <a:latin typeface="Calibri"/>
                <a:cs typeface="Calibri"/>
              </a:rPr>
              <a:t>Users </a:t>
            </a:r>
            <a:r>
              <a:rPr dirty="0">
                <a:solidFill>
                  <a:srgbClr val="404040"/>
                </a:solidFill>
                <a:latin typeface="Calibri"/>
                <a:cs typeface="Calibri"/>
              </a:rPr>
              <a:t>and</a:t>
            </a:r>
            <a:r>
              <a:rPr spc="20" dirty="0">
                <a:solidFill>
                  <a:srgbClr val="404040"/>
                </a:solidFill>
                <a:latin typeface="Calibri"/>
                <a:cs typeface="Calibri"/>
              </a:rPr>
              <a:t> </a:t>
            </a:r>
            <a:r>
              <a:rPr spc="-10" dirty="0">
                <a:solidFill>
                  <a:srgbClr val="404040"/>
                </a:solidFill>
                <a:latin typeface="Calibri"/>
                <a:cs typeface="Calibri"/>
              </a:rPr>
              <a:t>miners</a:t>
            </a:r>
            <a:r>
              <a:rPr spc="20" dirty="0">
                <a:solidFill>
                  <a:srgbClr val="404040"/>
                </a:solidFill>
                <a:latin typeface="Calibri"/>
                <a:cs typeface="Calibri"/>
              </a:rPr>
              <a:t> </a:t>
            </a:r>
            <a:r>
              <a:rPr spc="-5" dirty="0">
                <a:solidFill>
                  <a:srgbClr val="404040"/>
                </a:solidFill>
                <a:latin typeface="Calibri"/>
                <a:cs typeface="Calibri"/>
              </a:rPr>
              <a:t>need</a:t>
            </a:r>
            <a:r>
              <a:rPr spc="10" dirty="0">
                <a:solidFill>
                  <a:srgbClr val="404040"/>
                </a:solidFill>
                <a:latin typeface="Calibri"/>
                <a:cs typeface="Calibri"/>
              </a:rPr>
              <a:t> </a:t>
            </a:r>
            <a:r>
              <a:rPr spc="-10" dirty="0">
                <a:solidFill>
                  <a:srgbClr val="404040"/>
                </a:solidFill>
                <a:latin typeface="Calibri"/>
                <a:cs typeface="Calibri"/>
              </a:rPr>
              <a:t>to</a:t>
            </a:r>
            <a:r>
              <a:rPr dirty="0">
                <a:solidFill>
                  <a:srgbClr val="404040"/>
                </a:solidFill>
                <a:latin typeface="Calibri"/>
                <a:cs typeface="Calibri"/>
              </a:rPr>
              <a:t> </a:t>
            </a:r>
            <a:r>
              <a:rPr spc="-10" dirty="0">
                <a:solidFill>
                  <a:srgbClr val="404040"/>
                </a:solidFill>
                <a:latin typeface="Calibri"/>
                <a:cs typeface="Calibri"/>
              </a:rPr>
              <a:t>detect</a:t>
            </a:r>
            <a:r>
              <a:rPr spc="20" dirty="0">
                <a:solidFill>
                  <a:srgbClr val="404040"/>
                </a:solidFill>
                <a:latin typeface="Calibri"/>
                <a:cs typeface="Calibri"/>
              </a:rPr>
              <a:t> </a:t>
            </a:r>
            <a:r>
              <a:rPr spc="-5" dirty="0">
                <a:solidFill>
                  <a:srgbClr val="404040"/>
                </a:solidFill>
                <a:latin typeface="Calibri"/>
                <a:cs typeface="Calibri"/>
              </a:rPr>
              <a:t>message</a:t>
            </a:r>
            <a:r>
              <a:rPr spc="-15" dirty="0">
                <a:solidFill>
                  <a:srgbClr val="404040"/>
                </a:solidFill>
                <a:latin typeface="Calibri"/>
                <a:cs typeface="Calibri"/>
              </a:rPr>
              <a:t> </a:t>
            </a:r>
            <a:r>
              <a:rPr spc="-5" dirty="0">
                <a:solidFill>
                  <a:srgbClr val="404040"/>
                </a:solidFill>
                <a:latin typeface="Calibri"/>
                <a:cs typeface="Calibri"/>
              </a:rPr>
              <a:t>loss</a:t>
            </a:r>
            <a:r>
              <a:rPr spc="5" dirty="0">
                <a:solidFill>
                  <a:srgbClr val="404040"/>
                </a:solidFill>
                <a:latin typeface="Calibri"/>
                <a:cs typeface="Calibri"/>
              </a:rPr>
              <a:t> </a:t>
            </a:r>
            <a:r>
              <a:rPr dirty="0">
                <a:solidFill>
                  <a:srgbClr val="404040"/>
                </a:solidFill>
                <a:latin typeface="Calibri"/>
                <a:cs typeface="Calibri"/>
              </a:rPr>
              <a:t>and </a:t>
            </a:r>
            <a:r>
              <a:rPr spc="-10" dirty="0">
                <a:solidFill>
                  <a:srgbClr val="404040"/>
                </a:solidFill>
                <a:latin typeface="Calibri"/>
                <a:cs typeface="Calibri"/>
              </a:rPr>
              <a:t>retransmit</a:t>
            </a:r>
            <a:r>
              <a:rPr spc="5" dirty="0">
                <a:solidFill>
                  <a:srgbClr val="404040"/>
                </a:solidFill>
                <a:latin typeface="Calibri"/>
                <a:cs typeface="Calibri"/>
              </a:rPr>
              <a:t> </a:t>
            </a:r>
            <a:r>
              <a:rPr spc="-5" dirty="0">
                <a:solidFill>
                  <a:srgbClr val="404040"/>
                </a:solidFill>
                <a:latin typeface="Calibri"/>
                <a:cs typeface="Calibri"/>
              </a:rPr>
              <a:t>messages</a:t>
            </a:r>
            <a:r>
              <a:rPr spc="-25" dirty="0">
                <a:solidFill>
                  <a:srgbClr val="404040"/>
                </a:solidFill>
                <a:latin typeface="Calibri"/>
                <a:cs typeface="Calibri"/>
              </a:rPr>
              <a:t> </a:t>
            </a:r>
            <a:r>
              <a:rPr spc="-5" dirty="0">
                <a:solidFill>
                  <a:srgbClr val="404040"/>
                </a:solidFill>
                <a:latin typeface="Calibri"/>
                <a:cs typeface="Calibri"/>
              </a:rPr>
              <a:t>if </a:t>
            </a:r>
            <a:r>
              <a:rPr spc="-390" dirty="0">
                <a:solidFill>
                  <a:srgbClr val="404040"/>
                </a:solidFill>
                <a:latin typeface="Calibri"/>
                <a:cs typeface="Calibri"/>
              </a:rPr>
              <a:t> </a:t>
            </a:r>
            <a:r>
              <a:rPr dirty="0">
                <a:solidFill>
                  <a:srgbClr val="404040"/>
                </a:solidFill>
                <a:latin typeface="Calibri"/>
                <a:cs typeface="Calibri"/>
              </a:rPr>
              <a:t>needed</a:t>
            </a:r>
            <a:endParaRPr>
              <a:latin typeface="Calibri"/>
              <a:cs typeface="Calibri"/>
            </a:endParaRPr>
          </a:p>
          <a:p>
            <a:pPr marL="12700">
              <a:lnSpc>
                <a:spcPts val="2395"/>
              </a:lnSpc>
              <a:spcBef>
                <a:spcPts val="1110"/>
              </a:spcBef>
            </a:pPr>
            <a:r>
              <a:rPr sz="2000" spc="-5" dirty="0">
                <a:solidFill>
                  <a:srgbClr val="404040"/>
                </a:solidFill>
                <a:latin typeface="Calibri"/>
                <a:cs typeface="Calibri"/>
              </a:rPr>
              <a:t>Message </a:t>
            </a:r>
            <a:r>
              <a:rPr sz="2000" spc="-10" dirty="0">
                <a:solidFill>
                  <a:srgbClr val="404040"/>
                </a:solidFill>
                <a:latin typeface="Calibri"/>
                <a:cs typeface="Calibri"/>
              </a:rPr>
              <a:t>propagation</a:t>
            </a:r>
            <a:r>
              <a:rPr sz="2000" spc="-20" dirty="0">
                <a:solidFill>
                  <a:srgbClr val="404040"/>
                </a:solidFill>
                <a:latin typeface="Calibri"/>
                <a:cs typeface="Calibri"/>
              </a:rPr>
              <a:t> </a:t>
            </a:r>
            <a:r>
              <a:rPr sz="2000" spc="-5" dirty="0">
                <a:solidFill>
                  <a:srgbClr val="404040"/>
                </a:solidFill>
                <a:latin typeface="Calibri"/>
                <a:cs typeface="Calibri"/>
              </a:rPr>
              <a:t>should</a:t>
            </a:r>
            <a:r>
              <a:rPr sz="2000" spc="-15" dirty="0">
                <a:solidFill>
                  <a:srgbClr val="404040"/>
                </a:solidFill>
                <a:latin typeface="Calibri"/>
                <a:cs typeface="Calibri"/>
              </a:rPr>
              <a:t> </a:t>
            </a:r>
            <a:r>
              <a:rPr sz="2000" dirty="0">
                <a:solidFill>
                  <a:srgbClr val="404040"/>
                </a:solidFill>
                <a:latin typeface="Calibri"/>
                <a:cs typeface="Calibri"/>
              </a:rPr>
              <a:t>be</a:t>
            </a:r>
            <a:r>
              <a:rPr sz="2000" spc="-15" dirty="0">
                <a:solidFill>
                  <a:srgbClr val="404040"/>
                </a:solidFill>
                <a:latin typeface="Calibri"/>
                <a:cs typeface="Calibri"/>
              </a:rPr>
              <a:t> </a:t>
            </a:r>
            <a:r>
              <a:rPr sz="2000" spc="-5" dirty="0">
                <a:solidFill>
                  <a:srgbClr val="404040"/>
                </a:solidFill>
                <a:latin typeface="Calibri"/>
                <a:cs typeface="Calibri"/>
              </a:rPr>
              <a:t>reasonably</a:t>
            </a:r>
            <a:r>
              <a:rPr sz="2000" spc="-10" dirty="0">
                <a:solidFill>
                  <a:srgbClr val="404040"/>
                </a:solidFill>
                <a:latin typeface="Calibri"/>
                <a:cs typeface="Calibri"/>
              </a:rPr>
              <a:t> </a:t>
            </a:r>
            <a:r>
              <a:rPr sz="2000" spc="-20" dirty="0">
                <a:solidFill>
                  <a:srgbClr val="404040"/>
                </a:solidFill>
                <a:latin typeface="Calibri"/>
                <a:cs typeface="Calibri"/>
              </a:rPr>
              <a:t>fast</a:t>
            </a:r>
            <a:endParaRPr sz="2000">
              <a:latin typeface="Calibri"/>
              <a:cs typeface="Calibri"/>
            </a:endParaRPr>
          </a:p>
          <a:p>
            <a:pPr marL="304800" indent="-183515">
              <a:lnSpc>
                <a:spcPts val="2155"/>
              </a:lnSpc>
              <a:buClr>
                <a:srgbClr val="D24717"/>
              </a:buClr>
              <a:buChar char="◦"/>
              <a:tabLst>
                <a:tab pos="305435" algn="l"/>
              </a:tabLst>
            </a:pPr>
            <a:r>
              <a:rPr spc="-10" dirty="0">
                <a:solidFill>
                  <a:srgbClr val="404040"/>
                </a:solidFill>
                <a:latin typeface="Calibri"/>
                <a:cs typeface="Calibri"/>
              </a:rPr>
              <a:t>Slower</a:t>
            </a:r>
            <a:r>
              <a:rPr spc="5" dirty="0">
                <a:solidFill>
                  <a:srgbClr val="404040"/>
                </a:solidFill>
                <a:latin typeface="Calibri"/>
                <a:cs typeface="Calibri"/>
              </a:rPr>
              <a:t> </a:t>
            </a:r>
            <a:r>
              <a:rPr spc="-10" dirty="0">
                <a:solidFill>
                  <a:srgbClr val="404040"/>
                </a:solidFill>
                <a:latin typeface="Calibri"/>
                <a:cs typeface="Calibri"/>
              </a:rPr>
              <a:t>network</a:t>
            </a:r>
            <a:r>
              <a:rPr spc="-5" dirty="0">
                <a:solidFill>
                  <a:srgbClr val="404040"/>
                </a:solidFill>
                <a:latin typeface="Calibri"/>
                <a:cs typeface="Calibri"/>
              </a:rPr>
              <a:t> quantifiably</a:t>
            </a:r>
            <a:r>
              <a:rPr dirty="0">
                <a:solidFill>
                  <a:srgbClr val="404040"/>
                </a:solidFill>
                <a:latin typeface="Calibri"/>
                <a:cs typeface="Calibri"/>
              </a:rPr>
              <a:t> </a:t>
            </a:r>
            <a:r>
              <a:rPr spc="-5" dirty="0">
                <a:solidFill>
                  <a:srgbClr val="404040"/>
                </a:solidFill>
                <a:latin typeface="Calibri"/>
                <a:cs typeface="Calibri"/>
              </a:rPr>
              <a:t>increases</a:t>
            </a:r>
            <a:r>
              <a:rPr dirty="0">
                <a:solidFill>
                  <a:srgbClr val="404040"/>
                </a:solidFill>
                <a:latin typeface="Calibri"/>
                <a:cs typeface="Calibri"/>
              </a:rPr>
              <a:t> the</a:t>
            </a:r>
            <a:r>
              <a:rPr spc="10" dirty="0">
                <a:solidFill>
                  <a:srgbClr val="404040"/>
                </a:solidFill>
                <a:latin typeface="Calibri"/>
                <a:cs typeface="Calibri"/>
              </a:rPr>
              <a:t> </a:t>
            </a:r>
            <a:r>
              <a:rPr spc="-5" dirty="0">
                <a:solidFill>
                  <a:srgbClr val="404040"/>
                </a:solidFill>
                <a:latin typeface="Calibri"/>
                <a:cs typeface="Calibri"/>
              </a:rPr>
              <a:t>risk</a:t>
            </a:r>
            <a:r>
              <a:rPr spc="-10" dirty="0">
                <a:solidFill>
                  <a:srgbClr val="404040"/>
                </a:solidFill>
                <a:latin typeface="Calibri"/>
                <a:cs typeface="Calibri"/>
              </a:rPr>
              <a:t> </a:t>
            </a:r>
            <a:r>
              <a:rPr spc="-5" dirty="0">
                <a:solidFill>
                  <a:srgbClr val="404040"/>
                </a:solidFill>
                <a:latin typeface="Calibri"/>
                <a:cs typeface="Calibri"/>
              </a:rPr>
              <a:t>of</a:t>
            </a:r>
            <a:r>
              <a:rPr spc="5" dirty="0">
                <a:solidFill>
                  <a:srgbClr val="404040"/>
                </a:solidFill>
                <a:latin typeface="Calibri"/>
                <a:cs typeface="Calibri"/>
              </a:rPr>
              <a:t> </a:t>
            </a:r>
            <a:r>
              <a:rPr spc="-15" dirty="0">
                <a:solidFill>
                  <a:srgbClr val="404040"/>
                </a:solidFill>
                <a:latin typeface="Calibri"/>
                <a:cs typeface="Calibri"/>
              </a:rPr>
              <a:t>attacks</a:t>
            </a:r>
            <a:endParaRPr>
              <a:latin typeface="Calibri"/>
              <a:cs typeface="Calibri"/>
            </a:endParaRPr>
          </a:p>
        </p:txBody>
      </p:sp>
    </p:spTree>
    <p:extLst>
      <p:ext uri="{BB962C8B-B14F-4D97-AF65-F5344CB8AC3E}">
        <p14:creationId xmlns:p14="http://schemas.microsoft.com/office/powerpoint/2010/main" val="34189848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6004" y="227204"/>
            <a:ext cx="3602990" cy="566181"/>
          </a:xfrm>
          <a:prstGeom prst="rect">
            <a:avLst/>
          </a:prstGeom>
        </p:spPr>
        <p:txBody>
          <a:bodyPr vert="horz" wrap="square" lIns="0" tIns="12065" rIns="0" bIns="0" rtlCol="0" anchor="t">
            <a:spAutoFit/>
          </a:bodyPr>
          <a:lstStyle/>
          <a:p>
            <a:pPr marL="12700">
              <a:spcBef>
                <a:spcPts val="95"/>
              </a:spcBef>
            </a:pPr>
            <a:r>
              <a:rPr spc="-345" dirty="0"/>
              <a:t>T</a:t>
            </a:r>
            <a:r>
              <a:rPr spc="-145" dirty="0"/>
              <a:t>r</a:t>
            </a:r>
            <a:r>
              <a:rPr spc="-50" dirty="0"/>
              <a:t>a</a:t>
            </a:r>
            <a:r>
              <a:rPr spc="-55" dirty="0"/>
              <a:t>n</a:t>
            </a:r>
            <a:r>
              <a:rPr spc="-60" dirty="0"/>
              <a:t>s</a:t>
            </a:r>
            <a:r>
              <a:rPr spc="-50" dirty="0"/>
              <a:t>a</a:t>
            </a:r>
            <a:r>
              <a:rPr spc="-60" dirty="0"/>
              <a:t>c</a:t>
            </a:r>
            <a:r>
              <a:rPr spc="-55" dirty="0"/>
              <a:t>t</a:t>
            </a:r>
            <a:r>
              <a:rPr spc="-60" dirty="0"/>
              <a:t>i</a:t>
            </a:r>
            <a:r>
              <a:rPr spc="-50" dirty="0"/>
              <a:t>o</a:t>
            </a:r>
            <a:r>
              <a:rPr spc="-5" dirty="0"/>
              <a:t>n</a:t>
            </a:r>
            <a:r>
              <a:rPr spc="-114" dirty="0"/>
              <a:t> </a:t>
            </a:r>
            <a:r>
              <a:rPr spc="-50" dirty="0"/>
              <a:t>F</a:t>
            </a:r>
            <a:r>
              <a:rPr spc="-60" dirty="0"/>
              <a:t>l</a:t>
            </a:r>
            <a:r>
              <a:rPr spc="-75" dirty="0"/>
              <a:t>o</a:t>
            </a:r>
            <a:r>
              <a:rPr spc="-5" dirty="0"/>
              <a:t>w</a:t>
            </a:r>
          </a:p>
        </p:txBody>
      </p:sp>
      <p:grpSp>
        <p:nvGrpSpPr>
          <p:cNvPr id="3" name="object 3"/>
          <p:cNvGrpSpPr/>
          <p:nvPr/>
        </p:nvGrpSpPr>
        <p:grpSpPr>
          <a:xfrm>
            <a:off x="2234927" y="1133855"/>
            <a:ext cx="7766050" cy="1982470"/>
            <a:chOff x="710927" y="1133855"/>
            <a:chExt cx="7766050" cy="1982470"/>
          </a:xfrm>
        </p:grpSpPr>
        <p:pic>
          <p:nvPicPr>
            <p:cNvPr id="4" name="object 4"/>
            <p:cNvPicPr/>
            <p:nvPr/>
          </p:nvPicPr>
          <p:blipFill>
            <a:blip r:embed="rId2" cstate="print"/>
            <a:stretch>
              <a:fillRect/>
            </a:stretch>
          </p:blipFill>
          <p:spPr>
            <a:xfrm>
              <a:off x="710927" y="1133855"/>
              <a:ext cx="1302276" cy="1919754"/>
            </a:xfrm>
            <a:prstGeom prst="rect">
              <a:avLst/>
            </a:prstGeom>
          </p:spPr>
        </p:pic>
        <p:pic>
          <p:nvPicPr>
            <p:cNvPr id="5" name="object 5"/>
            <p:cNvPicPr/>
            <p:nvPr/>
          </p:nvPicPr>
          <p:blipFill>
            <a:blip r:embed="rId3" cstate="print"/>
            <a:stretch>
              <a:fillRect/>
            </a:stretch>
          </p:blipFill>
          <p:spPr>
            <a:xfrm>
              <a:off x="7139006" y="1136903"/>
              <a:ext cx="1337631" cy="1979171"/>
            </a:xfrm>
            <a:prstGeom prst="rect">
              <a:avLst/>
            </a:prstGeom>
          </p:spPr>
        </p:pic>
      </p:grpSp>
      <p:sp>
        <p:nvSpPr>
          <p:cNvPr id="6" name="object 6"/>
          <p:cNvSpPr txBox="1"/>
          <p:nvPr/>
        </p:nvSpPr>
        <p:spPr>
          <a:xfrm>
            <a:off x="2476906" y="2263902"/>
            <a:ext cx="817244" cy="574040"/>
          </a:xfrm>
          <a:prstGeom prst="rect">
            <a:avLst/>
          </a:prstGeom>
        </p:spPr>
        <p:txBody>
          <a:bodyPr vert="horz" wrap="square" lIns="0" tIns="12700" rIns="0" bIns="0" rtlCol="0">
            <a:spAutoFit/>
          </a:bodyPr>
          <a:lstStyle/>
          <a:p>
            <a:pPr marL="12700" marR="5080" indent="172085">
              <a:spcBef>
                <a:spcPts val="100"/>
              </a:spcBef>
            </a:pPr>
            <a:r>
              <a:rPr spc="-5" dirty="0">
                <a:latin typeface="Calibri"/>
                <a:cs typeface="Calibri"/>
              </a:rPr>
              <a:t>Alice </a:t>
            </a:r>
            <a:r>
              <a:rPr dirty="0">
                <a:latin typeface="Calibri"/>
                <a:cs typeface="Calibri"/>
              </a:rPr>
              <a:t> </a:t>
            </a:r>
            <a:r>
              <a:rPr spc="-5" dirty="0">
                <a:latin typeface="Calibri"/>
                <a:cs typeface="Calibri"/>
              </a:rPr>
              <a:t>(Sen</a:t>
            </a:r>
            <a:r>
              <a:rPr dirty="0">
                <a:latin typeface="Calibri"/>
                <a:cs typeface="Calibri"/>
              </a:rPr>
              <a:t>der)</a:t>
            </a:r>
            <a:endParaRPr>
              <a:latin typeface="Calibri"/>
              <a:cs typeface="Calibri"/>
            </a:endParaRPr>
          </a:p>
        </p:txBody>
      </p:sp>
      <p:sp>
        <p:nvSpPr>
          <p:cNvPr id="7" name="object 7"/>
          <p:cNvSpPr txBox="1"/>
          <p:nvPr/>
        </p:nvSpPr>
        <p:spPr>
          <a:xfrm>
            <a:off x="8860664" y="2258314"/>
            <a:ext cx="954405" cy="574040"/>
          </a:xfrm>
          <a:prstGeom prst="rect">
            <a:avLst/>
          </a:prstGeom>
        </p:spPr>
        <p:txBody>
          <a:bodyPr vert="horz" wrap="square" lIns="0" tIns="12700" rIns="0" bIns="0" rtlCol="0">
            <a:spAutoFit/>
          </a:bodyPr>
          <a:lstStyle/>
          <a:p>
            <a:pPr marL="12700" marR="5080" indent="281940">
              <a:spcBef>
                <a:spcPts val="100"/>
              </a:spcBef>
            </a:pPr>
            <a:r>
              <a:rPr dirty="0">
                <a:latin typeface="Calibri"/>
                <a:cs typeface="Calibri"/>
              </a:rPr>
              <a:t>Bob </a:t>
            </a:r>
            <a:r>
              <a:rPr spc="5" dirty="0">
                <a:latin typeface="Calibri"/>
                <a:cs typeface="Calibri"/>
              </a:rPr>
              <a:t> </a:t>
            </a:r>
            <a:r>
              <a:rPr spc="-5" dirty="0">
                <a:latin typeface="Calibri"/>
                <a:cs typeface="Calibri"/>
              </a:rPr>
              <a:t>(</a:t>
            </a:r>
            <a:r>
              <a:rPr spc="-50" dirty="0">
                <a:latin typeface="Calibri"/>
                <a:cs typeface="Calibri"/>
              </a:rPr>
              <a:t>R</a:t>
            </a:r>
            <a:r>
              <a:rPr dirty="0">
                <a:latin typeface="Calibri"/>
                <a:cs typeface="Calibri"/>
              </a:rPr>
              <a:t>ecei</a:t>
            </a:r>
            <a:r>
              <a:rPr spc="-15" dirty="0">
                <a:latin typeface="Calibri"/>
                <a:cs typeface="Calibri"/>
              </a:rPr>
              <a:t>v</a:t>
            </a:r>
            <a:r>
              <a:rPr dirty="0">
                <a:latin typeface="Calibri"/>
                <a:cs typeface="Calibri"/>
              </a:rPr>
              <a:t>er)</a:t>
            </a:r>
            <a:endParaRPr>
              <a:latin typeface="Calibri"/>
              <a:cs typeface="Calibri"/>
            </a:endParaRPr>
          </a:p>
        </p:txBody>
      </p:sp>
      <p:sp>
        <p:nvSpPr>
          <p:cNvPr id="8" name="object 8"/>
          <p:cNvSpPr/>
          <p:nvPr/>
        </p:nvSpPr>
        <p:spPr>
          <a:xfrm>
            <a:off x="3422904" y="1673732"/>
            <a:ext cx="5349240" cy="76200"/>
          </a:xfrm>
          <a:custGeom>
            <a:avLst/>
            <a:gdLst/>
            <a:ahLst/>
            <a:cxnLst/>
            <a:rect l="l" t="t" r="r" b="b"/>
            <a:pathLst>
              <a:path w="5349240" h="76200">
                <a:moveTo>
                  <a:pt x="76326" y="0"/>
                </a:moveTo>
                <a:lnTo>
                  <a:pt x="0" y="37718"/>
                </a:lnTo>
                <a:lnTo>
                  <a:pt x="76072" y="76200"/>
                </a:lnTo>
                <a:lnTo>
                  <a:pt x="76179" y="44384"/>
                </a:lnTo>
                <a:lnTo>
                  <a:pt x="63500" y="44322"/>
                </a:lnTo>
                <a:lnTo>
                  <a:pt x="63500" y="31622"/>
                </a:lnTo>
                <a:lnTo>
                  <a:pt x="76221" y="31622"/>
                </a:lnTo>
                <a:lnTo>
                  <a:pt x="76326" y="0"/>
                </a:lnTo>
                <a:close/>
              </a:path>
              <a:path w="5349240" h="76200">
                <a:moveTo>
                  <a:pt x="76221" y="31684"/>
                </a:moveTo>
                <a:lnTo>
                  <a:pt x="76179" y="44384"/>
                </a:lnTo>
                <a:lnTo>
                  <a:pt x="5348605" y="69976"/>
                </a:lnTo>
                <a:lnTo>
                  <a:pt x="5348732" y="57276"/>
                </a:lnTo>
                <a:lnTo>
                  <a:pt x="76221" y="31684"/>
                </a:lnTo>
                <a:close/>
              </a:path>
              <a:path w="5349240" h="76200">
                <a:moveTo>
                  <a:pt x="63500" y="31622"/>
                </a:moveTo>
                <a:lnTo>
                  <a:pt x="63500" y="44322"/>
                </a:lnTo>
                <a:lnTo>
                  <a:pt x="76179" y="44384"/>
                </a:lnTo>
                <a:lnTo>
                  <a:pt x="76221" y="31684"/>
                </a:lnTo>
                <a:lnTo>
                  <a:pt x="63500" y="31622"/>
                </a:lnTo>
                <a:close/>
              </a:path>
              <a:path w="5349240" h="76200">
                <a:moveTo>
                  <a:pt x="76221" y="31622"/>
                </a:moveTo>
                <a:lnTo>
                  <a:pt x="63500" y="31622"/>
                </a:lnTo>
                <a:lnTo>
                  <a:pt x="76221" y="31684"/>
                </a:lnTo>
                <a:close/>
              </a:path>
            </a:pathLst>
          </a:custGeom>
          <a:solidFill>
            <a:srgbClr val="D24717"/>
          </a:solidFill>
        </p:spPr>
        <p:txBody>
          <a:bodyPr wrap="square" lIns="0" tIns="0" rIns="0" bIns="0" rtlCol="0"/>
          <a:lstStyle/>
          <a:p>
            <a:endParaRPr/>
          </a:p>
        </p:txBody>
      </p:sp>
      <p:sp>
        <p:nvSpPr>
          <p:cNvPr id="9" name="object 9"/>
          <p:cNvSpPr txBox="1"/>
          <p:nvPr/>
        </p:nvSpPr>
        <p:spPr>
          <a:xfrm>
            <a:off x="3616198" y="1849883"/>
            <a:ext cx="6226810" cy="1946275"/>
          </a:xfrm>
          <a:prstGeom prst="rect">
            <a:avLst/>
          </a:prstGeom>
        </p:spPr>
        <p:txBody>
          <a:bodyPr vert="horz" wrap="square" lIns="0" tIns="12700" rIns="0" bIns="0" rtlCol="0">
            <a:spAutoFit/>
          </a:bodyPr>
          <a:lstStyle/>
          <a:p>
            <a:pPr marL="355600" indent="-343535">
              <a:spcBef>
                <a:spcPts val="100"/>
              </a:spcBef>
              <a:buAutoNum type="arabicPeriod"/>
              <a:tabLst>
                <a:tab pos="355600" algn="l"/>
                <a:tab pos="356235" algn="l"/>
              </a:tabLst>
            </a:pPr>
            <a:r>
              <a:rPr dirty="0">
                <a:latin typeface="Calibri"/>
                <a:cs typeface="Calibri"/>
              </a:rPr>
              <a:t>Bob</a:t>
            </a:r>
            <a:r>
              <a:rPr spc="-5" dirty="0">
                <a:latin typeface="Calibri"/>
                <a:cs typeface="Calibri"/>
              </a:rPr>
              <a:t> </a:t>
            </a:r>
            <a:r>
              <a:rPr spc="-10" dirty="0">
                <a:latin typeface="Calibri"/>
                <a:cs typeface="Calibri"/>
              </a:rPr>
              <a:t>generates</a:t>
            </a:r>
            <a:r>
              <a:rPr spc="-15" dirty="0">
                <a:latin typeface="Calibri"/>
                <a:cs typeface="Calibri"/>
              </a:rPr>
              <a:t> </a:t>
            </a:r>
            <a:r>
              <a:rPr dirty="0">
                <a:latin typeface="Calibri"/>
                <a:cs typeface="Calibri"/>
              </a:rPr>
              <a:t>and</a:t>
            </a:r>
            <a:r>
              <a:rPr spc="5" dirty="0">
                <a:latin typeface="Calibri"/>
                <a:cs typeface="Calibri"/>
              </a:rPr>
              <a:t> </a:t>
            </a:r>
            <a:r>
              <a:rPr spc="-5" dirty="0">
                <a:latin typeface="Calibri"/>
                <a:cs typeface="Calibri"/>
              </a:rPr>
              <a:t>send</a:t>
            </a:r>
            <a:r>
              <a:rPr spc="-10" dirty="0">
                <a:latin typeface="Calibri"/>
                <a:cs typeface="Calibri"/>
              </a:rPr>
              <a:t> </a:t>
            </a:r>
            <a:r>
              <a:rPr dirty="0">
                <a:latin typeface="Calibri"/>
                <a:cs typeface="Calibri"/>
              </a:rPr>
              <a:t>a</a:t>
            </a:r>
            <a:r>
              <a:rPr spc="-15" dirty="0">
                <a:latin typeface="Calibri"/>
                <a:cs typeface="Calibri"/>
              </a:rPr>
              <a:t> </a:t>
            </a:r>
            <a:r>
              <a:rPr spc="-5" dirty="0">
                <a:latin typeface="Calibri"/>
                <a:cs typeface="Calibri"/>
              </a:rPr>
              <a:t>public</a:t>
            </a:r>
            <a:r>
              <a:rPr spc="5" dirty="0">
                <a:latin typeface="Calibri"/>
                <a:cs typeface="Calibri"/>
              </a:rPr>
              <a:t> </a:t>
            </a:r>
            <a:r>
              <a:rPr spc="-25" dirty="0">
                <a:latin typeface="Calibri"/>
                <a:cs typeface="Calibri"/>
              </a:rPr>
              <a:t>key</a:t>
            </a:r>
            <a:r>
              <a:rPr spc="-5" dirty="0">
                <a:latin typeface="Calibri"/>
                <a:cs typeface="Calibri"/>
              </a:rPr>
              <a:t> address.</a:t>
            </a:r>
            <a:endParaRPr>
              <a:latin typeface="Calibri"/>
              <a:cs typeface="Calibri"/>
            </a:endParaRPr>
          </a:p>
          <a:p>
            <a:pPr marL="355600" indent="-343535">
              <a:buAutoNum type="arabicPeriod"/>
              <a:tabLst>
                <a:tab pos="355600" algn="l"/>
                <a:tab pos="356235" algn="l"/>
              </a:tabLst>
            </a:pPr>
            <a:r>
              <a:rPr spc="-5" dirty="0">
                <a:latin typeface="Calibri"/>
                <a:cs typeface="Calibri"/>
              </a:rPr>
              <a:t>Alice</a:t>
            </a:r>
            <a:r>
              <a:rPr spc="10" dirty="0">
                <a:latin typeface="Calibri"/>
                <a:cs typeface="Calibri"/>
              </a:rPr>
              <a:t> </a:t>
            </a:r>
            <a:r>
              <a:rPr spc="-15" dirty="0">
                <a:latin typeface="Calibri"/>
                <a:cs typeface="Calibri"/>
              </a:rPr>
              <a:t>creates</a:t>
            </a:r>
            <a:r>
              <a:rPr dirty="0">
                <a:latin typeface="Calibri"/>
                <a:cs typeface="Calibri"/>
              </a:rPr>
              <a:t> a</a:t>
            </a:r>
            <a:r>
              <a:rPr spc="10" dirty="0">
                <a:latin typeface="Calibri"/>
                <a:cs typeface="Calibri"/>
              </a:rPr>
              <a:t> </a:t>
            </a:r>
            <a:r>
              <a:rPr spc="-10" dirty="0">
                <a:latin typeface="Calibri"/>
                <a:cs typeface="Calibri"/>
              </a:rPr>
              <a:t>transaction</a:t>
            </a:r>
            <a:r>
              <a:rPr spc="10" dirty="0">
                <a:latin typeface="Calibri"/>
                <a:cs typeface="Calibri"/>
              </a:rPr>
              <a:t> </a:t>
            </a:r>
            <a:r>
              <a:rPr spc="-5" dirty="0">
                <a:latin typeface="Calibri"/>
                <a:cs typeface="Calibri"/>
              </a:rPr>
              <a:t>using</a:t>
            </a:r>
            <a:r>
              <a:rPr dirty="0">
                <a:latin typeface="Calibri"/>
                <a:cs typeface="Calibri"/>
              </a:rPr>
              <a:t> this </a:t>
            </a:r>
            <a:r>
              <a:rPr spc="-5" dirty="0">
                <a:latin typeface="Calibri"/>
                <a:cs typeface="Calibri"/>
              </a:rPr>
              <a:t>address.</a:t>
            </a:r>
            <a:endParaRPr>
              <a:latin typeface="Calibri"/>
              <a:cs typeface="Calibri"/>
            </a:endParaRPr>
          </a:p>
          <a:p>
            <a:pPr marL="355600" indent="-343535">
              <a:buAutoNum type="arabicPeriod"/>
              <a:tabLst>
                <a:tab pos="355600" algn="l"/>
                <a:tab pos="356235" algn="l"/>
              </a:tabLst>
            </a:pPr>
            <a:r>
              <a:rPr spc="-5" dirty="0">
                <a:latin typeface="Calibri"/>
                <a:cs typeface="Calibri"/>
              </a:rPr>
              <a:t>Alice</a:t>
            </a:r>
            <a:r>
              <a:rPr spc="15" dirty="0">
                <a:latin typeface="Calibri"/>
                <a:cs typeface="Calibri"/>
              </a:rPr>
              <a:t> </a:t>
            </a:r>
            <a:r>
              <a:rPr spc="-5" dirty="0">
                <a:latin typeface="Calibri"/>
                <a:cs typeface="Calibri"/>
              </a:rPr>
              <a:t>sends</a:t>
            </a:r>
            <a:r>
              <a:rPr spc="-10" dirty="0">
                <a:latin typeface="Calibri"/>
                <a:cs typeface="Calibri"/>
              </a:rPr>
              <a:t> </a:t>
            </a:r>
            <a:r>
              <a:rPr dirty="0">
                <a:latin typeface="Calibri"/>
                <a:cs typeface="Calibri"/>
              </a:rPr>
              <a:t>the</a:t>
            </a:r>
            <a:r>
              <a:rPr spc="10" dirty="0">
                <a:latin typeface="Calibri"/>
                <a:cs typeface="Calibri"/>
              </a:rPr>
              <a:t> </a:t>
            </a:r>
            <a:r>
              <a:rPr spc="-5" dirty="0">
                <a:latin typeface="Calibri"/>
                <a:cs typeface="Calibri"/>
              </a:rPr>
              <a:t>new</a:t>
            </a:r>
            <a:r>
              <a:rPr spc="5" dirty="0">
                <a:latin typeface="Calibri"/>
                <a:cs typeface="Calibri"/>
              </a:rPr>
              <a:t> </a:t>
            </a:r>
            <a:r>
              <a:rPr spc="-10" dirty="0">
                <a:latin typeface="Calibri"/>
                <a:cs typeface="Calibri"/>
              </a:rPr>
              <a:t>transaction</a:t>
            </a:r>
            <a:r>
              <a:rPr spc="10" dirty="0">
                <a:latin typeface="Calibri"/>
                <a:cs typeface="Calibri"/>
              </a:rPr>
              <a:t> </a:t>
            </a:r>
            <a:r>
              <a:rPr spc="-10" dirty="0">
                <a:latin typeface="Calibri"/>
                <a:cs typeface="Calibri"/>
              </a:rPr>
              <a:t>to</a:t>
            </a:r>
            <a:r>
              <a:rPr spc="-5" dirty="0">
                <a:latin typeface="Calibri"/>
                <a:cs typeface="Calibri"/>
              </a:rPr>
              <a:t> </a:t>
            </a:r>
            <a:r>
              <a:rPr dirty="0">
                <a:latin typeface="Calibri"/>
                <a:cs typeface="Calibri"/>
              </a:rPr>
              <a:t>the</a:t>
            </a:r>
            <a:r>
              <a:rPr spc="15" dirty="0">
                <a:latin typeface="Calibri"/>
                <a:cs typeface="Calibri"/>
              </a:rPr>
              <a:t> </a:t>
            </a:r>
            <a:r>
              <a:rPr spc="-10" dirty="0">
                <a:latin typeface="Calibri"/>
                <a:cs typeface="Calibri"/>
              </a:rPr>
              <a:t>network.</a:t>
            </a:r>
            <a:endParaRPr>
              <a:latin typeface="Calibri"/>
              <a:cs typeface="Calibri"/>
            </a:endParaRPr>
          </a:p>
          <a:p>
            <a:pPr marL="355600" indent="-343535">
              <a:buAutoNum type="arabicPeriod"/>
              <a:tabLst>
                <a:tab pos="355600" algn="l"/>
                <a:tab pos="356235" algn="l"/>
              </a:tabLst>
            </a:pPr>
            <a:r>
              <a:rPr spc="-5" dirty="0">
                <a:latin typeface="Calibri"/>
                <a:cs typeface="Calibri"/>
              </a:rPr>
              <a:t>The </a:t>
            </a:r>
            <a:r>
              <a:rPr spc="-10" dirty="0">
                <a:latin typeface="Calibri"/>
                <a:cs typeface="Calibri"/>
              </a:rPr>
              <a:t>transaction</a:t>
            </a:r>
            <a:r>
              <a:rPr spc="5" dirty="0">
                <a:latin typeface="Calibri"/>
                <a:cs typeface="Calibri"/>
              </a:rPr>
              <a:t> </a:t>
            </a:r>
            <a:r>
              <a:rPr spc="-5" dirty="0">
                <a:latin typeface="Calibri"/>
                <a:cs typeface="Calibri"/>
              </a:rPr>
              <a:t>is </a:t>
            </a:r>
            <a:r>
              <a:rPr spc="-10" dirty="0">
                <a:latin typeface="Calibri"/>
                <a:cs typeface="Calibri"/>
              </a:rPr>
              <a:t>broadcast</a:t>
            </a:r>
            <a:r>
              <a:rPr dirty="0">
                <a:latin typeface="Calibri"/>
                <a:cs typeface="Calibri"/>
              </a:rPr>
              <a:t> </a:t>
            </a:r>
            <a:r>
              <a:rPr spc="-5" dirty="0">
                <a:latin typeface="Calibri"/>
                <a:cs typeface="Calibri"/>
              </a:rPr>
              <a:t>using</a:t>
            </a:r>
            <a:r>
              <a:rPr dirty="0">
                <a:latin typeface="Calibri"/>
                <a:cs typeface="Calibri"/>
              </a:rPr>
              <a:t> </a:t>
            </a:r>
            <a:r>
              <a:rPr spc="-5" dirty="0">
                <a:latin typeface="Calibri"/>
                <a:cs typeface="Calibri"/>
              </a:rPr>
              <a:t>gossiping.</a:t>
            </a:r>
            <a:endParaRPr>
              <a:latin typeface="Calibri"/>
              <a:cs typeface="Calibri"/>
            </a:endParaRPr>
          </a:p>
          <a:p>
            <a:pPr marL="355600" indent="-343535">
              <a:buAutoNum type="arabicPeriod"/>
              <a:tabLst>
                <a:tab pos="355600" algn="l"/>
                <a:tab pos="356235" algn="l"/>
              </a:tabLst>
            </a:pPr>
            <a:r>
              <a:rPr spc="-5" dirty="0">
                <a:latin typeface="Calibri"/>
                <a:cs typeface="Calibri"/>
              </a:rPr>
              <a:t>The </a:t>
            </a:r>
            <a:r>
              <a:rPr spc="-10" dirty="0">
                <a:latin typeface="Calibri"/>
                <a:cs typeface="Calibri"/>
              </a:rPr>
              <a:t>transaction</a:t>
            </a:r>
            <a:r>
              <a:rPr spc="10" dirty="0">
                <a:latin typeface="Calibri"/>
                <a:cs typeface="Calibri"/>
              </a:rPr>
              <a:t> </a:t>
            </a:r>
            <a:r>
              <a:rPr spc="-5" dirty="0">
                <a:latin typeface="Calibri"/>
                <a:cs typeface="Calibri"/>
              </a:rPr>
              <a:t>is included</a:t>
            </a:r>
            <a:r>
              <a:rPr spc="40" dirty="0">
                <a:latin typeface="Calibri"/>
                <a:cs typeface="Calibri"/>
              </a:rPr>
              <a:t> </a:t>
            </a:r>
            <a:r>
              <a:rPr spc="-5" dirty="0">
                <a:latin typeface="Calibri"/>
                <a:cs typeface="Calibri"/>
              </a:rPr>
              <a:t>in</a:t>
            </a:r>
            <a:r>
              <a:rPr spc="5" dirty="0">
                <a:latin typeface="Calibri"/>
                <a:cs typeface="Calibri"/>
              </a:rPr>
              <a:t> </a:t>
            </a:r>
            <a:r>
              <a:rPr dirty="0">
                <a:latin typeface="Calibri"/>
                <a:cs typeface="Calibri"/>
              </a:rPr>
              <a:t>a</a:t>
            </a:r>
            <a:r>
              <a:rPr spc="-5" dirty="0">
                <a:latin typeface="Calibri"/>
                <a:cs typeface="Calibri"/>
              </a:rPr>
              <a:t> block.</a:t>
            </a:r>
            <a:endParaRPr>
              <a:latin typeface="Calibri"/>
              <a:cs typeface="Calibri"/>
            </a:endParaRPr>
          </a:p>
          <a:p>
            <a:pPr marL="355600" indent="-343535">
              <a:buAutoNum type="arabicPeriod"/>
              <a:tabLst>
                <a:tab pos="355600" algn="l"/>
                <a:tab pos="356235" algn="l"/>
              </a:tabLst>
            </a:pPr>
            <a:r>
              <a:rPr dirty="0">
                <a:latin typeface="Calibri"/>
                <a:cs typeface="Calibri"/>
              </a:rPr>
              <a:t>Bob </a:t>
            </a:r>
            <a:r>
              <a:rPr spc="-10" dirty="0">
                <a:latin typeface="Calibri"/>
                <a:cs typeface="Calibri"/>
              </a:rPr>
              <a:t>can</a:t>
            </a:r>
            <a:r>
              <a:rPr spc="15" dirty="0">
                <a:latin typeface="Calibri"/>
                <a:cs typeface="Calibri"/>
              </a:rPr>
              <a:t> </a:t>
            </a:r>
            <a:r>
              <a:rPr spc="-5" dirty="0">
                <a:latin typeface="Calibri"/>
                <a:cs typeface="Calibri"/>
              </a:rPr>
              <a:t>verify</a:t>
            </a:r>
            <a:r>
              <a:rPr spc="-10" dirty="0">
                <a:latin typeface="Calibri"/>
                <a:cs typeface="Calibri"/>
              </a:rPr>
              <a:t> </a:t>
            </a:r>
            <a:r>
              <a:rPr dirty="0">
                <a:latin typeface="Calibri"/>
                <a:cs typeface="Calibri"/>
              </a:rPr>
              <a:t>the</a:t>
            </a:r>
            <a:r>
              <a:rPr spc="10" dirty="0">
                <a:latin typeface="Calibri"/>
                <a:cs typeface="Calibri"/>
              </a:rPr>
              <a:t> </a:t>
            </a:r>
            <a:r>
              <a:rPr spc="-10" dirty="0">
                <a:latin typeface="Calibri"/>
                <a:cs typeface="Calibri"/>
              </a:rPr>
              <a:t>transaction</a:t>
            </a:r>
            <a:r>
              <a:rPr spc="-5" dirty="0">
                <a:latin typeface="Calibri"/>
                <a:cs typeface="Calibri"/>
              </a:rPr>
              <a:t> </a:t>
            </a:r>
            <a:r>
              <a:rPr dirty="0">
                <a:latin typeface="Calibri"/>
                <a:cs typeface="Calibri"/>
              </a:rPr>
              <a:t>is</a:t>
            </a:r>
            <a:r>
              <a:rPr spc="10" dirty="0">
                <a:latin typeface="Calibri"/>
                <a:cs typeface="Calibri"/>
              </a:rPr>
              <a:t> </a:t>
            </a:r>
            <a:r>
              <a:rPr spc="-5" dirty="0">
                <a:latin typeface="Calibri"/>
                <a:cs typeface="Calibri"/>
              </a:rPr>
              <a:t>in </a:t>
            </a:r>
            <a:r>
              <a:rPr dirty="0">
                <a:latin typeface="Calibri"/>
                <a:cs typeface="Calibri"/>
              </a:rPr>
              <a:t>the</a:t>
            </a:r>
            <a:r>
              <a:rPr spc="15" dirty="0">
                <a:latin typeface="Calibri"/>
                <a:cs typeface="Calibri"/>
              </a:rPr>
              <a:t> </a:t>
            </a:r>
            <a:r>
              <a:rPr spc="-10" dirty="0">
                <a:latin typeface="Calibri"/>
                <a:cs typeface="Calibri"/>
              </a:rPr>
              <a:t>blockchain.</a:t>
            </a:r>
            <a:endParaRPr>
              <a:latin typeface="Calibri"/>
              <a:cs typeface="Calibri"/>
            </a:endParaRPr>
          </a:p>
          <a:p>
            <a:pPr marL="355600" indent="-343535">
              <a:buAutoNum type="arabicPeriod"/>
              <a:tabLst>
                <a:tab pos="355600" algn="l"/>
                <a:tab pos="356235" algn="l"/>
              </a:tabLst>
            </a:pPr>
            <a:r>
              <a:rPr dirty="0">
                <a:latin typeface="Calibri"/>
                <a:cs typeface="Calibri"/>
              </a:rPr>
              <a:t>Bob</a:t>
            </a:r>
            <a:r>
              <a:rPr spc="5" dirty="0">
                <a:latin typeface="Calibri"/>
                <a:cs typeface="Calibri"/>
              </a:rPr>
              <a:t> </a:t>
            </a:r>
            <a:r>
              <a:rPr spc="-10" dirty="0">
                <a:latin typeface="Calibri"/>
                <a:cs typeface="Calibri"/>
              </a:rPr>
              <a:t>can</a:t>
            </a:r>
            <a:r>
              <a:rPr spc="15" dirty="0">
                <a:latin typeface="Calibri"/>
                <a:cs typeface="Calibri"/>
              </a:rPr>
              <a:t> </a:t>
            </a:r>
            <a:r>
              <a:rPr spc="-5" dirty="0">
                <a:latin typeface="Calibri"/>
                <a:cs typeface="Calibri"/>
              </a:rPr>
              <a:t>now</a:t>
            </a:r>
            <a:r>
              <a:rPr spc="5" dirty="0">
                <a:latin typeface="Calibri"/>
                <a:cs typeface="Calibri"/>
              </a:rPr>
              <a:t> </a:t>
            </a:r>
            <a:r>
              <a:rPr spc="-5" dirty="0">
                <a:latin typeface="Calibri"/>
                <a:cs typeface="Calibri"/>
              </a:rPr>
              <a:t>sign</a:t>
            </a:r>
            <a:r>
              <a:rPr dirty="0">
                <a:latin typeface="Calibri"/>
                <a:cs typeface="Calibri"/>
              </a:rPr>
              <a:t> </a:t>
            </a:r>
            <a:r>
              <a:rPr spc="-5" dirty="0">
                <a:latin typeface="Calibri"/>
                <a:cs typeface="Calibri"/>
              </a:rPr>
              <a:t>new</a:t>
            </a:r>
            <a:r>
              <a:rPr spc="10" dirty="0">
                <a:latin typeface="Calibri"/>
                <a:cs typeface="Calibri"/>
              </a:rPr>
              <a:t> </a:t>
            </a:r>
            <a:r>
              <a:rPr spc="-10" dirty="0">
                <a:latin typeface="Calibri"/>
                <a:cs typeface="Calibri"/>
              </a:rPr>
              <a:t>transactions</a:t>
            </a:r>
            <a:r>
              <a:rPr dirty="0">
                <a:latin typeface="Calibri"/>
                <a:cs typeface="Calibri"/>
              </a:rPr>
              <a:t> </a:t>
            </a:r>
            <a:r>
              <a:rPr spc="-5" dirty="0">
                <a:latin typeface="Calibri"/>
                <a:cs typeface="Calibri"/>
              </a:rPr>
              <a:t>which</a:t>
            </a:r>
            <a:r>
              <a:rPr spc="25" dirty="0">
                <a:latin typeface="Calibri"/>
                <a:cs typeface="Calibri"/>
              </a:rPr>
              <a:t> </a:t>
            </a:r>
            <a:r>
              <a:rPr spc="-5" dirty="0">
                <a:latin typeface="Calibri"/>
                <a:cs typeface="Calibri"/>
              </a:rPr>
              <a:t>redeem</a:t>
            </a:r>
            <a:r>
              <a:rPr spc="10" dirty="0">
                <a:latin typeface="Calibri"/>
                <a:cs typeface="Calibri"/>
              </a:rPr>
              <a:t> </a:t>
            </a:r>
            <a:r>
              <a:rPr spc="-5" dirty="0">
                <a:latin typeface="Calibri"/>
                <a:cs typeface="Calibri"/>
              </a:rPr>
              <a:t>this</a:t>
            </a:r>
            <a:r>
              <a:rPr dirty="0">
                <a:latin typeface="Calibri"/>
                <a:cs typeface="Calibri"/>
              </a:rPr>
              <a:t> </a:t>
            </a:r>
            <a:r>
              <a:rPr spc="-5" dirty="0">
                <a:latin typeface="Calibri"/>
                <a:cs typeface="Calibri"/>
              </a:rPr>
              <a:t>address.</a:t>
            </a:r>
            <a:endParaRPr>
              <a:latin typeface="Calibri"/>
              <a:cs typeface="Calibri"/>
            </a:endParaRPr>
          </a:p>
        </p:txBody>
      </p:sp>
      <p:grpSp>
        <p:nvGrpSpPr>
          <p:cNvPr id="10" name="object 10"/>
          <p:cNvGrpSpPr/>
          <p:nvPr/>
        </p:nvGrpSpPr>
        <p:grpSpPr>
          <a:xfrm>
            <a:off x="5164835" y="1731011"/>
            <a:ext cx="5163820" cy="4151629"/>
            <a:chOff x="3640835" y="1731010"/>
            <a:chExt cx="5163820" cy="4151629"/>
          </a:xfrm>
        </p:grpSpPr>
        <p:pic>
          <p:nvPicPr>
            <p:cNvPr id="11" name="object 11"/>
            <p:cNvPicPr/>
            <p:nvPr/>
          </p:nvPicPr>
          <p:blipFill>
            <a:blip r:embed="rId4" cstate="print"/>
            <a:stretch>
              <a:fillRect/>
            </a:stretch>
          </p:blipFill>
          <p:spPr>
            <a:xfrm>
              <a:off x="3640835" y="4357116"/>
              <a:ext cx="2301240" cy="1525524"/>
            </a:xfrm>
            <a:prstGeom prst="rect">
              <a:avLst/>
            </a:prstGeom>
          </p:spPr>
        </p:pic>
        <p:sp>
          <p:nvSpPr>
            <p:cNvPr id="12" name="object 12"/>
            <p:cNvSpPr/>
            <p:nvPr/>
          </p:nvSpPr>
          <p:spPr>
            <a:xfrm>
              <a:off x="5942075" y="1731010"/>
              <a:ext cx="2659380" cy="3427729"/>
            </a:xfrm>
            <a:custGeom>
              <a:avLst/>
              <a:gdLst/>
              <a:ahLst/>
              <a:cxnLst/>
              <a:rect l="l" t="t" r="r" b="b"/>
              <a:pathLst>
                <a:path w="2659379" h="3427729">
                  <a:moveTo>
                    <a:pt x="76200" y="3351149"/>
                  </a:moveTo>
                  <a:lnTo>
                    <a:pt x="0" y="3389249"/>
                  </a:lnTo>
                  <a:lnTo>
                    <a:pt x="76200" y="3427349"/>
                  </a:lnTo>
                  <a:lnTo>
                    <a:pt x="76200" y="3395599"/>
                  </a:lnTo>
                  <a:lnTo>
                    <a:pt x="63500" y="3395599"/>
                  </a:lnTo>
                  <a:lnTo>
                    <a:pt x="63500" y="3382899"/>
                  </a:lnTo>
                  <a:lnTo>
                    <a:pt x="76200" y="3382899"/>
                  </a:lnTo>
                  <a:lnTo>
                    <a:pt x="76200" y="3351149"/>
                  </a:lnTo>
                  <a:close/>
                </a:path>
                <a:path w="2659379" h="3427729">
                  <a:moveTo>
                    <a:pt x="76200" y="3382899"/>
                  </a:moveTo>
                  <a:lnTo>
                    <a:pt x="63500" y="3382899"/>
                  </a:lnTo>
                  <a:lnTo>
                    <a:pt x="63500" y="3395599"/>
                  </a:lnTo>
                  <a:lnTo>
                    <a:pt x="76200" y="3395599"/>
                  </a:lnTo>
                  <a:lnTo>
                    <a:pt x="76200" y="3382899"/>
                  </a:lnTo>
                  <a:close/>
                </a:path>
                <a:path w="2659379" h="3427729">
                  <a:moveTo>
                    <a:pt x="2646172" y="3382899"/>
                  </a:moveTo>
                  <a:lnTo>
                    <a:pt x="76200" y="3382899"/>
                  </a:lnTo>
                  <a:lnTo>
                    <a:pt x="76200" y="3395599"/>
                  </a:lnTo>
                  <a:lnTo>
                    <a:pt x="2656078" y="3395599"/>
                  </a:lnTo>
                  <a:lnTo>
                    <a:pt x="2658872" y="3392678"/>
                  </a:lnTo>
                  <a:lnTo>
                    <a:pt x="2658872" y="3389249"/>
                  </a:lnTo>
                  <a:lnTo>
                    <a:pt x="2646172" y="3389249"/>
                  </a:lnTo>
                  <a:lnTo>
                    <a:pt x="2646172" y="3382899"/>
                  </a:lnTo>
                  <a:close/>
                </a:path>
                <a:path w="2659379" h="3427729">
                  <a:moveTo>
                    <a:pt x="2646172" y="6350"/>
                  </a:moveTo>
                  <a:lnTo>
                    <a:pt x="2646172" y="3389249"/>
                  </a:lnTo>
                  <a:lnTo>
                    <a:pt x="2652522" y="3382899"/>
                  </a:lnTo>
                  <a:lnTo>
                    <a:pt x="2658872" y="3382899"/>
                  </a:lnTo>
                  <a:lnTo>
                    <a:pt x="2658872" y="12700"/>
                  </a:lnTo>
                  <a:lnTo>
                    <a:pt x="2652522" y="12700"/>
                  </a:lnTo>
                  <a:lnTo>
                    <a:pt x="2646172" y="6350"/>
                  </a:lnTo>
                  <a:close/>
                </a:path>
                <a:path w="2659379" h="3427729">
                  <a:moveTo>
                    <a:pt x="2658872" y="3382899"/>
                  </a:moveTo>
                  <a:lnTo>
                    <a:pt x="2652522" y="3382899"/>
                  </a:lnTo>
                  <a:lnTo>
                    <a:pt x="2646172" y="3389249"/>
                  </a:lnTo>
                  <a:lnTo>
                    <a:pt x="2658872" y="3389249"/>
                  </a:lnTo>
                  <a:lnTo>
                    <a:pt x="2658872" y="3382899"/>
                  </a:lnTo>
                  <a:close/>
                </a:path>
                <a:path w="2659379" h="3427729">
                  <a:moveTo>
                    <a:pt x="2656078" y="0"/>
                  </a:moveTo>
                  <a:lnTo>
                    <a:pt x="2423922" y="0"/>
                  </a:lnTo>
                  <a:lnTo>
                    <a:pt x="2423922" y="12700"/>
                  </a:lnTo>
                  <a:lnTo>
                    <a:pt x="2646172" y="12700"/>
                  </a:lnTo>
                  <a:lnTo>
                    <a:pt x="2646172" y="6350"/>
                  </a:lnTo>
                  <a:lnTo>
                    <a:pt x="2658872" y="6350"/>
                  </a:lnTo>
                  <a:lnTo>
                    <a:pt x="2658872" y="2793"/>
                  </a:lnTo>
                  <a:lnTo>
                    <a:pt x="2656078" y="0"/>
                  </a:lnTo>
                  <a:close/>
                </a:path>
                <a:path w="2659379" h="3427729">
                  <a:moveTo>
                    <a:pt x="2658872" y="6350"/>
                  </a:moveTo>
                  <a:lnTo>
                    <a:pt x="2646172" y="6350"/>
                  </a:lnTo>
                  <a:lnTo>
                    <a:pt x="2652522" y="12700"/>
                  </a:lnTo>
                  <a:lnTo>
                    <a:pt x="2658872" y="12700"/>
                  </a:lnTo>
                  <a:lnTo>
                    <a:pt x="2658872" y="6350"/>
                  </a:lnTo>
                  <a:close/>
                </a:path>
              </a:pathLst>
            </a:custGeom>
            <a:solidFill>
              <a:srgbClr val="D24717"/>
            </a:solidFill>
          </p:spPr>
          <p:txBody>
            <a:bodyPr wrap="square" lIns="0" tIns="0" rIns="0" bIns="0" rtlCol="0"/>
            <a:lstStyle/>
            <a:p>
              <a:endParaRPr/>
            </a:p>
          </p:txBody>
        </p:sp>
        <p:sp>
          <p:nvSpPr>
            <p:cNvPr id="13" name="object 13"/>
            <p:cNvSpPr/>
            <p:nvPr/>
          </p:nvSpPr>
          <p:spPr>
            <a:xfrm>
              <a:off x="6918959" y="4032504"/>
              <a:ext cx="1885314" cy="1777364"/>
            </a:xfrm>
            <a:custGeom>
              <a:avLst/>
              <a:gdLst/>
              <a:ahLst/>
              <a:cxnLst/>
              <a:rect l="l" t="t" r="r" b="b"/>
              <a:pathLst>
                <a:path w="1885315" h="1777364">
                  <a:moveTo>
                    <a:pt x="1885188" y="0"/>
                  </a:moveTo>
                  <a:lnTo>
                    <a:pt x="0" y="0"/>
                  </a:lnTo>
                  <a:lnTo>
                    <a:pt x="0" y="1776984"/>
                  </a:lnTo>
                  <a:lnTo>
                    <a:pt x="1885188" y="1776984"/>
                  </a:lnTo>
                  <a:lnTo>
                    <a:pt x="1885188" y="0"/>
                  </a:lnTo>
                  <a:close/>
                </a:path>
              </a:pathLst>
            </a:custGeom>
            <a:solidFill>
              <a:srgbClr val="FFFFFF"/>
            </a:solidFill>
          </p:spPr>
          <p:txBody>
            <a:bodyPr wrap="square" lIns="0" tIns="0" rIns="0" bIns="0" rtlCol="0"/>
            <a:lstStyle/>
            <a:p>
              <a:endParaRPr/>
            </a:p>
          </p:txBody>
        </p:sp>
      </p:grpSp>
      <p:sp>
        <p:nvSpPr>
          <p:cNvPr id="14" name="object 14"/>
          <p:cNvSpPr txBox="1"/>
          <p:nvPr/>
        </p:nvSpPr>
        <p:spPr>
          <a:xfrm>
            <a:off x="8442959" y="4032504"/>
            <a:ext cx="1885314" cy="328295"/>
          </a:xfrm>
          <a:prstGeom prst="rect">
            <a:avLst/>
          </a:prstGeom>
          <a:ln w="15240">
            <a:solidFill>
              <a:srgbClr val="000000"/>
            </a:solidFill>
          </a:ln>
        </p:spPr>
        <p:txBody>
          <a:bodyPr vert="horz" wrap="square" lIns="0" tIns="50800" rIns="0" bIns="0" rtlCol="0">
            <a:spAutoFit/>
          </a:bodyPr>
          <a:lstStyle/>
          <a:p>
            <a:pPr marL="321310">
              <a:spcBef>
                <a:spcPts val="400"/>
              </a:spcBef>
            </a:pPr>
            <a:r>
              <a:rPr spc="-20" dirty="0">
                <a:latin typeface="Calibri"/>
                <a:cs typeface="Calibri"/>
              </a:rPr>
              <a:t>Transaction</a:t>
            </a:r>
            <a:r>
              <a:rPr spc="-30" dirty="0">
                <a:latin typeface="Calibri"/>
                <a:cs typeface="Calibri"/>
              </a:rPr>
              <a:t> </a:t>
            </a:r>
            <a:r>
              <a:rPr dirty="0">
                <a:latin typeface="Calibri"/>
                <a:cs typeface="Calibri"/>
              </a:rPr>
              <a:t>B</a:t>
            </a:r>
            <a:endParaRPr>
              <a:latin typeface="Calibri"/>
              <a:cs typeface="Calibri"/>
            </a:endParaRPr>
          </a:p>
        </p:txBody>
      </p:sp>
      <p:sp>
        <p:nvSpPr>
          <p:cNvPr id="15" name="object 15"/>
          <p:cNvSpPr txBox="1"/>
          <p:nvPr/>
        </p:nvSpPr>
        <p:spPr>
          <a:xfrm>
            <a:off x="8628888" y="4443985"/>
            <a:ext cx="1537970" cy="734817"/>
          </a:xfrm>
          <a:prstGeom prst="rect">
            <a:avLst/>
          </a:prstGeom>
          <a:ln w="15240">
            <a:solidFill>
              <a:srgbClr val="000000"/>
            </a:solidFill>
          </a:ln>
        </p:spPr>
        <p:txBody>
          <a:bodyPr vert="horz" wrap="square" lIns="0" tIns="179070" rIns="0" bIns="0" rtlCol="0">
            <a:spAutoFit/>
          </a:bodyPr>
          <a:lstStyle/>
          <a:p>
            <a:pPr marL="127000" marR="117475" indent="471170">
              <a:spcBef>
                <a:spcPts val="1410"/>
              </a:spcBef>
            </a:pPr>
            <a:r>
              <a:rPr spc="-5" dirty="0">
                <a:latin typeface="Calibri"/>
                <a:cs typeface="Calibri"/>
              </a:rPr>
              <a:t>in</a:t>
            </a:r>
            <a:r>
              <a:rPr dirty="0">
                <a:latin typeface="Calibri"/>
                <a:cs typeface="Calibri"/>
              </a:rPr>
              <a:t> 1 </a:t>
            </a:r>
            <a:r>
              <a:rPr spc="5" dirty="0">
                <a:latin typeface="Calibri"/>
                <a:cs typeface="Calibri"/>
              </a:rPr>
              <a:t> </a:t>
            </a:r>
            <a:r>
              <a:rPr dirty="0">
                <a:latin typeface="Calibri"/>
                <a:cs typeface="Calibri"/>
              </a:rPr>
              <a:t>Bo</a:t>
            </a:r>
            <a:r>
              <a:rPr spc="5" dirty="0">
                <a:latin typeface="Calibri"/>
                <a:cs typeface="Calibri"/>
              </a:rPr>
              <a:t>b</a:t>
            </a:r>
            <a:r>
              <a:rPr spc="10" dirty="0">
                <a:latin typeface="Calibri"/>
                <a:cs typeface="Calibri"/>
              </a:rPr>
              <a:t>.</a:t>
            </a:r>
            <a:r>
              <a:rPr dirty="0">
                <a:latin typeface="Calibri"/>
                <a:cs typeface="Calibri"/>
              </a:rPr>
              <a:t>Ad</a:t>
            </a:r>
            <a:r>
              <a:rPr spc="5" dirty="0">
                <a:latin typeface="Calibri"/>
                <a:cs typeface="Calibri"/>
              </a:rPr>
              <a:t>d</a:t>
            </a:r>
            <a:r>
              <a:rPr spc="-30" dirty="0">
                <a:latin typeface="Calibri"/>
                <a:cs typeface="Calibri"/>
              </a:rPr>
              <a:t>r</a:t>
            </a:r>
            <a:r>
              <a:rPr dirty="0">
                <a:latin typeface="Calibri"/>
                <a:cs typeface="Calibri"/>
              </a:rPr>
              <a:t>e</a:t>
            </a:r>
            <a:r>
              <a:rPr spc="5" dirty="0">
                <a:latin typeface="Calibri"/>
                <a:cs typeface="Calibri"/>
              </a:rPr>
              <a:t>s</a:t>
            </a:r>
            <a:r>
              <a:rPr spc="10" dirty="0">
                <a:latin typeface="Calibri"/>
                <a:cs typeface="Calibri"/>
              </a:rPr>
              <a:t>s</a:t>
            </a:r>
            <a:r>
              <a:rPr dirty="0">
                <a:latin typeface="Calibri"/>
                <a:cs typeface="Calibri"/>
              </a:rPr>
              <a:t>1</a:t>
            </a:r>
            <a:endParaRPr>
              <a:latin typeface="Calibri"/>
              <a:cs typeface="Calibri"/>
            </a:endParaRPr>
          </a:p>
        </p:txBody>
      </p:sp>
      <p:sp>
        <p:nvSpPr>
          <p:cNvPr id="16" name="object 16"/>
          <p:cNvSpPr txBox="1"/>
          <p:nvPr/>
        </p:nvSpPr>
        <p:spPr>
          <a:xfrm>
            <a:off x="8665464" y="5446776"/>
            <a:ext cx="731520" cy="269304"/>
          </a:xfrm>
          <a:prstGeom prst="rect">
            <a:avLst/>
          </a:prstGeom>
          <a:ln w="15240">
            <a:solidFill>
              <a:srgbClr val="000000"/>
            </a:solidFill>
          </a:ln>
        </p:spPr>
        <p:txBody>
          <a:bodyPr vert="horz" wrap="square" lIns="0" tIns="0" rIns="0" bIns="0" rtlCol="0">
            <a:spAutoFit/>
          </a:bodyPr>
          <a:lstStyle/>
          <a:p>
            <a:pPr marL="122555">
              <a:lnSpc>
                <a:spcPts val="2125"/>
              </a:lnSpc>
            </a:pPr>
            <a:r>
              <a:rPr spc="-5" dirty="0">
                <a:latin typeface="Calibri"/>
                <a:cs typeface="Calibri"/>
              </a:rPr>
              <a:t>out</a:t>
            </a:r>
            <a:r>
              <a:rPr spc="-30" dirty="0">
                <a:latin typeface="Calibri"/>
                <a:cs typeface="Calibri"/>
              </a:rPr>
              <a:t> </a:t>
            </a:r>
            <a:r>
              <a:rPr dirty="0">
                <a:latin typeface="Calibri"/>
                <a:cs typeface="Calibri"/>
              </a:rPr>
              <a:t>1</a:t>
            </a:r>
            <a:endParaRPr>
              <a:latin typeface="Calibri"/>
              <a:cs typeface="Calibri"/>
            </a:endParaRPr>
          </a:p>
        </p:txBody>
      </p:sp>
      <p:grpSp>
        <p:nvGrpSpPr>
          <p:cNvPr id="17" name="object 17"/>
          <p:cNvGrpSpPr/>
          <p:nvPr/>
        </p:nvGrpSpPr>
        <p:grpSpPr>
          <a:xfrm>
            <a:off x="2127505" y="2892551"/>
            <a:ext cx="3037205" cy="2917190"/>
            <a:chOff x="603504" y="2892551"/>
            <a:chExt cx="3037205" cy="2917190"/>
          </a:xfrm>
        </p:grpSpPr>
        <p:sp>
          <p:nvSpPr>
            <p:cNvPr id="18" name="object 18"/>
            <p:cNvSpPr/>
            <p:nvPr/>
          </p:nvSpPr>
          <p:spPr>
            <a:xfrm>
              <a:off x="1354581" y="2892551"/>
              <a:ext cx="2286000" cy="2266315"/>
            </a:xfrm>
            <a:custGeom>
              <a:avLst/>
              <a:gdLst/>
              <a:ahLst/>
              <a:cxnLst/>
              <a:rect l="l" t="t" r="r" b="b"/>
              <a:pathLst>
                <a:path w="2286000" h="2266315">
                  <a:moveTo>
                    <a:pt x="2209800" y="2189734"/>
                  </a:moveTo>
                  <a:lnTo>
                    <a:pt x="2209800" y="2265934"/>
                  </a:lnTo>
                  <a:lnTo>
                    <a:pt x="2273300" y="2234184"/>
                  </a:lnTo>
                  <a:lnTo>
                    <a:pt x="2222500" y="2234184"/>
                  </a:lnTo>
                  <a:lnTo>
                    <a:pt x="2222500" y="2221484"/>
                  </a:lnTo>
                  <a:lnTo>
                    <a:pt x="2273300" y="2221484"/>
                  </a:lnTo>
                  <a:lnTo>
                    <a:pt x="2209800" y="2189734"/>
                  </a:lnTo>
                  <a:close/>
                </a:path>
                <a:path w="2286000" h="2266315">
                  <a:moveTo>
                    <a:pt x="12700" y="0"/>
                  </a:moveTo>
                  <a:lnTo>
                    <a:pt x="0" y="0"/>
                  </a:lnTo>
                  <a:lnTo>
                    <a:pt x="0" y="2231263"/>
                  </a:lnTo>
                  <a:lnTo>
                    <a:pt x="2793" y="2234184"/>
                  </a:lnTo>
                  <a:lnTo>
                    <a:pt x="2209800" y="2234184"/>
                  </a:lnTo>
                  <a:lnTo>
                    <a:pt x="2209800" y="2227834"/>
                  </a:lnTo>
                  <a:lnTo>
                    <a:pt x="12700" y="2227834"/>
                  </a:lnTo>
                  <a:lnTo>
                    <a:pt x="6350" y="2221484"/>
                  </a:lnTo>
                  <a:lnTo>
                    <a:pt x="12700" y="2221484"/>
                  </a:lnTo>
                  <a:lnTo>
                    <a:pt x="12700" y="0"/>
                  </a:lnTo>
                  <a:close/>
                </a:path>
                <a:path w="2286000" h="2266315">
                  <a:moveTo>
                    <a:pt x="2273300" y="2221484"/>
                  </a:moveTo>
                  <a:lnTo>
                    <a:pt x="2222500" y="2221484"/>
                  </a:lnTo>
                  <a:lnTo>
                    <a:pt x="2222500" y="2234184"/>
                  </a:lnTo>
                  <a:lnTo>
                    <a:pt x="2273300" y="2234184"/>
                  </a:lnTo>
                  <a:lnTo>
                    <a:pt x="2286000" y="2227834"/>
                  </a:lnTo>
                  <a:lnTo>
                    <a:pt x="2273300" y="2221484"/>
                  </a:lnTo>
                  <a:close/>
                </a:path>
                <a:path w="2286000" h="2266315">
                  <a:moveTo>
                    <a:pt x="12700" y="2221484"/>
                  </a:moveTo>
                  <a:lnTo>
                    <a:pt x="6350" y="2221484"/>
                  </a:lnTo>
                  <a:lnTo>
                    <a:pt x="12700" y="2227834"/>
                  </a:lnTo>
                  <a:lnTo>
                    <a:pt x="12700" y="2221484"/>
                  </a:lnTo>
                  <a:close/>
                </a:path>
                <a:path w="2286000" h="2266315">
                  <a:moveTo>
                    <a:pt x="2209800" y="2221484"/>
                  </a:moveTo>
                  <a:lnTo>
                    <a:pt x="12700" y="2221484"/>
                  </a:lnTo>
                  <a:lnTo>
                    <a:pt x="12700" y="2227834"/>
                  </a:lnTo>
                  <a:lnTo>
                    <a:pt x="2209800" y="2227834"/>
                  </a:lnTo>
                  <a:lnTo>
                    <a:pt x="2209800" y="2221484"/>
                  </a:lnTo>
                  <a:close/>
                </a:path>
              </a:pathLst>
            </a:custGeom>
            <a:solidFill>
              <a:srgbClr val="D24717"/>
            </a:solidFill>
          </p:spPr>
          <p:txBody>
            <a:bodyPr wrap="square" lIns="0" tIns="0" rIns="0" bIns="0" rtlCol="0"/>
            <a:lstStyle/>
            <a:p>
              <a:endParaRPr/>
            </a:p>
          </p:txBody>
        </p:sp>
        <p:sp>
          <p:nvSpPr>
            <p:cNvPr id="19" name="object 19"/>
            <p:cNvSpPr/>
            <p:nvPr/>
          </p:nvSpPr>
          <p:spPr>
            <a:xfrm>
              <a:off x="603504" y="4032503"/>
              <a:ext cx="1885314" cy="1777364"/>
            </a:xfrm>
            <a:custGeom>
              <a:avLst/>
              <a:gdLst/>
              <a:ahLst/>
              <a:cxnLst/>
              <a:rect l="l" t="t" r="r" b="b"/>
              <a:pathLst>
                <a:path w="1885314" h="1777364">
                  <a:moveTo>
                    <a:pt x="1885188" y="0"/>
                  </a:moveTo>
                  <a:lnTo>
                    <a:pt x="0" y="0"/>
                  </a:lnTo>
                  <a:lnTo>
                    <a:pt x="0" y="1776984"/>
                  </a:lnTo>
                  <a:lnTo>
                    <a:pt x="1885188" y="1776984"/>
                  </a:lnTo>
                  <a:lnTo>
                    <a:pt x="1885188" y="0"/>
                  </a:lnTo>
                  <a:close/>
                </a:path>
              </a:pathLst>
            </a:custGeom>
            <a:solidFill>
              <a:srgbClr val="FFFFFF"/>
            </a:solidFill>
          </p:spPr>
          <p:txBody>
            <a:bodyPr wrap="square" lIns="0" tIns="0" rIns="0" bIns="0" rtlCol="0"/>
            <a:lstStyle/>
            <a:p>
              <a:endParaRPr/>
            </a:p>
          </p:txBody>
        </p:sp>
      </p:grpSp>
      <p:sp>
        <p:nvSpPr>
          <p:cNvPr id="20" name="object 20"/>
          <p:cNvSpPr txBox="1"/>
          <p:nvPr/>
        </p:nvSpPr>
        <p:spPr>
          <a:xfrm>
            <a:off x="2127504" y="4032504"/>
            <a:ext cx="1885314" cy="328295"/>
          </a:xfrm>
          <a:prstGeom prst="rect">
            <a:avLst/>
          </a:prstGeom>
          <a:ln w="15239">
            <a:solidFill>
              <a:srgbClr val="000000"/>
            </a:solidFill>
          </a:ln>
        </p:spPr>
        <p:txBody>
          <a:bodyPr vert="horz" wrap="square" lIns="0" tIns="50800" rIns="0" bIns="0" rtlCol="0">
            <a:spAutoFit/>
          </a:bodyPr>
          <a:lstStyle/>
          <a:p>
            <a:pPr marL="317500">
              <a:spcBef>
                <a:spcPts val="400"/>
              </a:spcBef>
            </a:pPr>
            <a:r>
              <a:rPr spc="-15" dirty="0">
                <a:latin typeface="Calibri"/>
                <a:cs typeface="Calibri"/>
              </a:rPr>
              <a:t>Transaction</a:t>
            </a:r>
            <a:r>
              <a:rPr spc="-40" dirty="0">
                <a:latin typeface="Calibri"/>
                <a:cs typeface="Calibri"/>
              </a:rPr>
              <a:t> </a:t>
            </a:r>
            <a:r>
              <a:rPr dirty="0">
                <a:latin typeface="Calibri"/>
                <a:cs typeface="Calibri"/>
              </a:rPr>
              <a:t>A</a:t>
            </a:r>
            <a:endParaRPr>
              <a:latin typeface="Calibri"/>
              <a:cs typeface="Calibri"/>
            </a:endParaRPr>
          </a:p>
        </p:txBody>
      </p:sp>
      <p:sp>
        <p:nvSpPr>
          <p:cNvPr id="23" name="object 23"/>
          <p:cNvSpPr txBox="1"/>
          <p:nvPr/>
        </p:nvSpPr>
        <p:spPr>
          <a:xfrm>
            <a:off x="1686864" y="6547586"/>
            <a:ext cx="1911350" cy="205184"/>
          </a:xfrm>
          <a:prstGeom prst="rect">
            <a:avLst/>
          </a:prstGeom>
        </p:spPr>
        <p:txBody>
          <a:bodyPr vert="horz" wrap="square" lIns="0" tIns="0" rIns="0" bIns="0" rtlCol="0">
            <a:spAutoFit/>
          </a:bodyPr>
          <a:lstStyle/>
          <a:p>
            <a:pPr marL="12700">
              <a:lnSpc>
                <a:spcPts val="1614"/>
              </a:lnSpc>
            </a:pPr>
            <a:r>
              <a:rPr sz="1600" spc="-5" dirty="0">
                <a:solidFill>
                  <a:srgbClr val="FFFFFF"/>
                </a:solidFill>
                <a:latin typeface="Calibri"/>
                <a:cs typeface="Calibri"/>
              </a:rPr>
              <a:t>2.4</a:t>
            </a:r>
            <a:r>
              <a:rPr sz="1600" spc="-30" dirty="0">
                <a:solidFill>
                  <a:srgbClr val="FFFFFF"/>
                </a:solidFill>
                <a:latin typeface="Calibri"/>
                <a:cs typeface="Calibri"/>
              </a:rPr>
              <a:t> </a:t>
            </a:r>
            <a:r>
              <a:rPr sz="1600" spc="-10" dirty="0">
                <a:solidFill>
                  <a:srgbClr val="FFFFFF"/>
                </a:solidFill>
                <a:latin typeface="Calibri"/>
                <a:cs typeface="Calibri"/>
              </a:rPr>
              <a:t>BITCOIN</a:t>
            </a:r>
            <a:r>
              <a:rPr sz="1600" spc="-30" dirty="0">
                <a:solidFill>
                  <a:srgbClr val="FFFFFF"/>
                </a:solidFill>
                <a:latin typeface="Calibri"/>
                <a:cs typeface="Calibri"/>
              </a:rPr>
              <a:t> </a:t>
            </a:r>
            <a:r>
              <a:rPr sz="1600" spc="-10" dirty="0">
                <a:solidFill>
                  <a:srgbClr val="FFFFFF"/>
                </a:solidFill>
                <a:latin typeface="Calibri"/>
                <a:cs typeface="Calibri"/>
              </a:rPr>
              <a:t>NETWORK</a:t>
            </a:r>
            <a:endParaRPr sz="1600">
              <a:latin typeface="Calibri"/>
              <a:cs typeface="Calibri"/>
            </a:endParaRPr>
          </a:p>
        </p:txBody>
      </p:sp>
      <p:sp>
        <p:nvSpPr>
          <p:cNvPr id="25" name="object 25"/>
          <p:cNvSpPr txBox="1">
            <a:spLocks noGrp="1"/>
          </p:cNvSpPr>
          <p:nvPr>
            <p:ph type="sldNum" sz="quarter" idx="4294967295"/>
          </p:nvPr>
        </p:nvSpPr>
        <p:spPr>
          <a:xfrm>
            <a:off x="9599930" y="6547587"/>
            <a:ext cx="280670" cy="410369"/>
          </a:xfrm>
          <a:prstGeom prst="rect">
            <a:avLst/>
          </a:prstGeom>
        </p:spPr>
        <p:txBody>
          <a:bodyPr vert="horz" wrap="square" lIns="0" tIns="0" rIns="0" bIns="0" rtlCol="0">
            <a:spAutoFit/>
          </a:bodyPr>
          <a:lstStyle/>
          <a:p>
            <a:pPr marL="38100">
              <a:lnSpc>
                <a:spcPts val="1614"/>
              </a:lnSpc>
            </a:pPr>
            <a:r>
              <a:rPr spc="-5" dirty="0"/>
              <a:t>30</a:t>
            </a:r>
          </a:p>
        </p:txBody>
      </p:sp>
      <p:sp>
        <p:nvSpPr>
          <p:cNvPr id="21" name="object 21"/>
          <p:cNvSpPr txBox="1"/>
          <p:nvPr/>
        </p:nvSpPr>
        <p:spPr>
          <a:xfrm>
            <a:off x="2791967" y="4480559"/>
            <a:ext cx="556260" cy="256480"/>
          </a:xfrm>
          <a:prstGeom prst="rect">
            <a:avLst/>
          </a:prstGeom>
          <a:ln w="15239">
            <a:solidFill>
              <a:srgbClr val="000000"/>
            </a:solidFill>
          </a:ln>
        </p:spPr>
        <p:txBody>
          <a:bodyPr vert="horz" wrap="square" lIns="0" tIns="0" rIns="0" bIns="0" rtlCol="0">
            <a:spAutoFit/>
          </a:bodyPr>
          <a:lstStyle/>
          <a:p>
            <a:pPr marL="107314">
              <a:lnSpc>
                <a:spcPts val="2025"/>
              </a:lnSpc>
            </a:pPr>
            <a:r>
              <a:rPr spc="-5" dirty="0">
                <a:latin typeface="Calibri"/>
                <a:cs typeface="Calibri"/>
              </a:rPr>
              <a:t>in</a:t>
            </a:r>
            <a:r>
              <a:rPr spc="-30" dirty="0">
                <a:latin typeface="Calibri"/>
                <a:cs typeface="Calibri"/>
              </a:rPr>
              <a:t> </a:t>
            </a:r>
            <a:r>
              <a:rPr dirty="0">
                <a:latin typeface="Calibri"/>
                <a:cs typeface="Calibri"/>
              </a:rPr>
              <a:t>1</a:t>
            </a:r>
            <a:endParaRPr>
              <a:latin typeface="Calibri"/>
              <a:cs typeface="Calibri"/>
            </a:endParaRPr>
          </a:p>
        </p:txBody>
      </p:sp>
      <p:sp>
        <p:nvSpPr>
          <p:cNvPr id="22" name="object 22"/>
          <p:cNvSpPr txBox="1"/>
          <p:nvPr/>
        </p:nvSpPr>
        <p:spPr>
          <a:xfrm>
            <a:off x="2350008" y="4986528"/>
            <a:ext cx="1492250" cy="764312"/>
          </a:xfrm>
          <a:prstGeom prst="rect">
            <a:avLst/>
          </a:prstGeom>
          <a:ln w="15239">
            <a:solidFill>
              <a:srgbClr val="000000"/>
            </a:solidFill>
          </a:ln>
        </p:spPr>
        <p:txBody>
          <a:bodyPr vert="horz" wrap="square" lIns="0" tIns="0" rIns="0" bIns="0" rtlCol="0">
            <a:spAutoFit/>
          </a:bodyPr>
          <a:lstStyle/>
          <a:p>
            <a:pPr algn="ctr">
              <a:lnSpc>
                <a:spcPts val="1775"/>
              </a:lnSpc>
            </a:pPr>
            <a:r>
              <a:rPr spc="-5" dirty="0">
                <a:latin typeface="Calibri"/>
                <a:cs typeface="Calibri"/>
              </a:rPr>
              <a:t>out</a:t>
            </a:r>
            <a:r>
              <a:rPr spc="-85" dirty="0">
                <a:latin typeface="Calibri"/>
                <a:cs typeface="Calibri"/>
              </a:rPr>
              <a:t> </a:t>
            </a:r>
            <a:r>
              <a:rPr dirty="0">
                <a:latin typeface="Calibri"/>
                <a:cs typeface="Calibri"/>
              </a:rPr>
              <a:t>1</a:t>
            </a:r>
            <a:endParaRPr>
              <a:latin typeface="Calibri"/>
              <a:cs typeface="Calibri"/>
            </a:endParaRPr>
          </a:p>
          <a:p>
            <a:pPr algn="ctr">
              <a:lnSpc>
                <a:spcPct val="100000"/>
              </a:lnSpc>
            </a:pPr>
            <a:r>
              <a:rPr spc="60" dirty="0">
                <a:latin typeface="Calibri"/>
                <a:cs typeface="Calibri"/>
              </a:rPr>
              <a:t>฿1</a:t>
            </a:r>
            <a:r>
              <a:rPr spc="-80" dirty="0">
                <a:latin typeface="Calibri"/>
                <a:cs typeface="Calibri"/>
              </a:rPr>
              <a:t> </a:t>
            </a:r>
            <a:r>
              <a:rPr dirty="0">
                <a:latin typeface="Calibri"/>
                <a:cs typeface="Calibri"/>
              </a:rPr>
              <a:t>-&gt;</a:t>
            </a:r>
            <a:endParaRPr>
              <a:latin typeface="Calibri"/>
              <a:cs typeface="Calibri"/>
            </a:endParaRPr>
          </a:p>
          <a:p>
            <a:pPr algn="ctr">
              <a:lnSpc>
                <a:spcPts val="2005"/>
              </a:lnSpc>
            </a:pPr>
            <a:r>
              <a:rPr dirty="0">
                <a:latin typeface="Calibri"/>
                <a:cs typeface="Calibri"/>
              </a:rPr>
              <a:t>Bob.Address1</a:t>
            </a:r>
            <a:endParaRPr>
              <a:latin typeface="Calibri"/>
              <a:cs typeface="Calibri"/>
            </a:endParaRPr>
          </a:p>
        </p:txBody>
      </p:sp>
    </p:spTree>
    <p:extLst>
      <p:ext uri="{BB962C8B-B14F-4D97-AF65-F5344CB8AC3E}">
        <p14:creationId xmlns:p14="http://schemas.microsoft.com/office/powerpoint/2010/main" val="2371915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a:t>A blockchain is a distributed database that is practically immutable, maintained by decentralized peer to peer network using consensus mechanism, cryptography and back referencing blocks to order and validate the transactions </a:t>
            </a:r>
            <a:endParaRPr lang="en-US" dirty="0" smtClean="0"/>
          </a:p>
          <a:p>
            <a:endParaRPr lang="en-GB" dirty="0"/>
          </a:p>
        </p:txBody>
      </p:sp>
      <p:pic>
        <p:nvPicPr>
          <p:cNvPr id="4" name="Picture 3"/>
          <p:cNvPicPr/>
          <p:nvPr/>
        </p:nvPicPr>
        <p:blipFill>
          <a:blip r:embed="rId2"/>
          <a:srcRect/>
          <a:stretch>
            <a:fillRect/>
          </a:stretch>
        </p:blipFill>
        <p:spPr bwMode="auto">
          <a:xfrm>
            <a:off x="2589212" y="3257551"/>
            <a:ext cx="8369301" cy="3214688"/>
          </a:xfrm>
          <a:prstGeom prst="rect">
            <a:avLst/>
          </a:prstGeom>
          <a:noFill/>
          <a:ln w="9525">
            <a:noFill/>
            <a:miter lim="800000"/>
            <a:headEnd/>
            <a:tailEnd/>
          </a:ln>
        </p:spPr>
      </p:pic>
    </p:spTree>
    <p:extLst>
      <p:ext uri="{BB962C8B-B14F-4D97-AF65-F5344CB8AC3E}">
        <p14:creationId xmlns:p14="http://schemas.microsoft.com/office/powerpoint/2010/main" val="1010299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6005" y="227204"/>
            <a:ext cx="4391025" cy="566181"/>
          </a:xfrm>
          <a:prstGeom prst="rect">
            <a:avLst/>
          </a:prstGeom>
        </p:spPr>
        <p:txBody>
          <a:bodyPr vert="horz" wrap="square" lIns="0" tIns="12065" rIns="0" bIns="0" rtlCol="0" anchor="t">
            <a:spAutoFit/>
          </a:bodyPr>
          <a:lstStyle/>
          <a:p>
            <a:pPr marL="12700">
              <a:spcBef>
                <a:spcPts val="95"/>
              </a:spcBef>
            </a:pPr>
            <a:r>
              <a:rPr spc="-50" dirty="0"/>
              <a:t>Consensus</a:t>
            </a:r>
            <a:r>
              <a:rPr spc="-114" dirty="0"/>
              <a:t> </a:t>
            </a:r>
            <a:r>
              <a:rPr spc="-30" dirty="0"/>
              <a:t>in</a:t>
            </a:r>
            <a:r>
              <a:rPr spc="-120" dirty="0"/>
              <a:t> </a:t>
            </a:r>
            <a:r>
              <a:rPr spc="-60" dirty="0"/>
              <a:t>Bitcoin</a:t>
            </a:r>
          </a:p>
        </p:txBody>
      </p:sp>
      <p:sp>
        <p:nvSpPr>
          <p:cNvPr id="3" name="object 3"/>
          <p:cNvSpPr txBox="1"/>
          <p:nvPr/>
        </p:nvSpPr>
        <p:spPr>
          <a:xfrm>
            <a:off x="2426005" y="960403"/>
            <a:ext cx="5967095" cy="1781175"/>
          </a:xfrm>
          <a:prstGeom prst="rect">
            <a:avLst/>
          </a:prstGeom>
        </p:spPr>
        <p:txBody>
          <a:bodyPr vert="horz" wrap="square" lIns="0" tIns="41275" rIns="0" bIns="0" rtlCol="0">
            <a:spAutoFit/>
          </a:bodyPr>
          <a:lstStyle/>
          <a:p>
            <a:pPr marL="12700">
              <a:spcBef>
                <a:spcPts val="325"/>
              </a:spcBef>
            </a:pPr>
            <a:r>
              <a:rPr sz="2000" spc="-5" dirty="0">
                <a:solidFill>
                  <a:srgbClr val="404040"/>
                </a:solidFill>
                <a:latin typeface="Calibri"/>
                <a:cs typeface="Calibri"/>
              </a:rPr>
              <a:t>The</a:t>
            </a:r>
            <a:r>
              <a:rPr sz="2000" spc="-15" dirty="0">
                <a:solidFill>
                  <a:srgbClr val="404040"/>
                </a:solidFill>
                <a:latin typeface="Calibri"/>
                <a:cs typeface="Calibri"/>
              </a:rPr>
              <a:t> </a:t>
            </a:r>
            <a:r>
              <a:rPr sz="2000" spc="-10" dirty="0">
                <a:solidFill>
                  <a:srgbClr val="404040"/>
                </a:solidFill>
                <a:latin typeface="Calibri"/>
                <a:cs typeface="Calibri"/>
              </a:rPr>
              <a:t>network</a:t>
            </a:r>
            <a:r>
              <a:rPr sz="2000" spc="-20" dirty="0">
                <a:solidFill>
                  <a:srgbClr val="404040"/>
                </a:solidFill>
                <a:latin typeface="Calibri"/>
                <a:cs typeface="Calibri"/>
              </a:rPr>
              <a:t> </a:t>
            </a:r>
            <a:r>
              <a:rPr sz="2000" spc="-5" dirty="0">
                <a:solidFill>
                  <a:srgbClr val="404040"/>
                </a:solidFill>
                <a:latin typeface="Calibri"/>
                <a:cs typeface="Calibri"/>
              </a:rPr>
              <a:t>needs</a:t>
            </a:r>
            <a:r>
              <a:rPr sz="2000" spc="-10" dirty="0">
                <a:solidFill>
                  <a:srgbClr val="404040"/>
                </a:solidFill>
                <a:latin typeface="Calibri"/>
                <a:cs typeface="Calibri"/>
              </a:rPr>
              <a:t> to </a:t>
            </a:r>
            <a:r>
              <a:rPr sz="2000" spc="-5" dirty="0">
                <a:solidFill>
                  <a:srgbClr val="404040"/>
                </a:solidFill>
                <a:latin typeface="Calibri"/>
                <a:cs typeface="Calibri"/>
              </a:rPr>
              <a:t>agree</a:t>
            </a:r>
            <a:r>
              <a:rPr sz="2000" spc="-15" dirty="0">
                <a:solidFill>
                  <a:srgbClr val="404040"/>
                </a:solidFill>
                <a:latin typeface="Calibri"/>
                <a:cs typeface="Calibri"/>
              </a:rPr>
              <a:t> </a:t>
            </a:r>
            <a:r>
              <a:rPr sz="2000" spc="-5" dirty="0">
                <a:solidFill>
                  <a:srgbClr val="404040"/>
                </a:solidFill>
                <a:latin typeface="Calibri"/>
                <a:cs typeface="Calibri"/>
              </a:rPr>
              <a:t>on</a:t>
            </a:r>
            <a:endParaRPr sz="2000">
              <a:latin typeface="Calibri"/>
              <a:cs typeface="Calibri"/>
            </a:endParaRPr>
          </a:p>
          <a:p>
            <a:pPr marL="304800" indent="-183515">
              <a:spcBef>
                <a:spcPts val="200"/>
              </a:spcBef>
              <a:buClr>
                <a:srgbClr val="D24717"/>
              </a:buClr>
              <a:buChar char="◦"/>
              <a:tabLst>
                <a:tab pos="305435" algn="l"/>
              </a:tabLst>
            </a:pPr>
            <a:r>
              <a:rPr spc="-5" dirty="0">
                <a:solidFill>
                  <a:srgbClr val="404040"/>
                </a:solidFill>
                <a:latin typeface="Calibri"/>
                <a:cs typeface="Calibri"/>
              </a:rPr>
              <a:t>Which</a:t>
            </a:r>
            <a:r>
              <a:rPr spc="25" dirty="0">
                <a:solidFill>
                  <a:srgbClr val="404040"/>
                </a:solidFill>
                <a:latin typeface="Calibri"/>
                <a:cs typeface="Calibri"/>
              </a:rPr>
              <a:t> </a:t>
            </a:r>
            <a:r>
              <a:rPr spc="-10" dirty="0">
                <a:solidFill>
                  <a:srgbClr val="404040"/>
                </a:solidFill>
                <a:latin typeface="Calibri"/>
                <a:cs typeface="Calibri"/>
              </a:rPr>
              <a:t>recently</a:t>
            </a:r>
            <a:r>
              <a:rPr spc="10" dirty="0">
                <a:solidFill>
                  <a:srgbClr val="404040"/>
                </a:solidFill>
                <a:latin typeface="Calibri"/>
                <a:cs typeface="Calibri"/>
              </a:rPr>
              <a:t> </a:t>
            </a:r>
            <a:r>
              <a:rPr spc="-10" dirty="0">
                <a:solidFill>
                  <a:srgbClr val="404040"/>
                </a:solidFill>
                <a:latin typeface="Calibri"/>
                <a:cs typeface="Calibri"/>
              </a:rPr>
              <a:t>broadcast</a:t>
            </a:r>
            <a:r>
              <a:rPr spc="5" dirty="0">
                <a:solidFill>
                  <a:srgbClr val="404040"/>
                </a:solidFill>
                <a:latin typeface="Calibri"/>
                <a:cs typeface="Calibri"/>
              </a:rPr>
              <a:t> </a:t>
            </a:r>
            <a:r>
              <a:rPr spc="-10" dirty="0">
                <a:solidFill>
                  <a:srgbClr val="404040"/>
                </a:solidFill>
                <a:latin typeface="Calibri"/>
                <a:cs typeface="Calibri"/>
              </a:rPr>
              <a:t>transactions</a:t>
            </a:r>
            <a:r>
              <a:rPr dirty="0">
                <a:solidFill>
                  <a:srgbClr val="404040"/>
                </a:solidFill>
                <a:latin typeface="Calibri"/>
                <a:cs typeface="Calibri"/>
              </a:rPr>
              <a:t> </a:t>
            </a:r>
            <a:r>
              <a:rPr spc="-5" dirty="0">
                <a:solidFill>
                  <a:srgbClr val="404040"/>
                </a:solidFill>
                <a:latin typeface="Calibri"/>
                <a:cs typeface="Calibri"/>
              </a:rPr>
              <a:t>go</a:t>
            </a:r>
            <a:r>
              <a:rPr spc="10" dirty="0">
                <a:solidFill>
                  <a:srgbClr val="404040"/>
                </a:solidFill>
                <a:latin typeface="Calibri"/>
                <a:cs typeface="Calibri"/>
              </a:rPr>
              <a:t> </a:t>
            </a:r>
            <a:r>
              <a:rPr spc="-10" dirty="0">
                <a:solidFill>
                  <a:srgbClr val="404040"/>
                </a:solidFill>
                <a:latin typeface="Calibri"/>
                <a:cs typeface="Calibri"/>
              </a:rPr>
              <a:t>into</a:t>
            </a:r>
            <a:r>
              <a:rPr spc="-5" dirty="0">
                <a:solidFill>
                  <a:srgbClr val="404040"/>
                </a:solidFill>
                <a:latin typeface="Calibri"/>
                <a:cs typeface="Calibri"/>
              </a:rPr>
              <a:t> </a:t>
            </a:r>
            <a:r>
              <a:rPr dirty="0">
                <a:solidFill>
                  <a:srgbClr val="404040"/>
                </a:solidFill>
                <a:latin typeface="Calibri"/>
                <a:cs typeface="Calibri"/>
              </a:rPr>
              <a:t>the </a:t>
            </a:r>
            <a:r>
              <a:rPr spc="-10" dirty="0">
                <a:solidFill>
                  <a:srgbClr val="404040"/>
                </a:solidFill>
                <a:latin typeface="Calibri"/>
                <a:cs typeface="Calibri"/>
              </a:rPr>
              <a:t>blockchain</a:t>
            </a:r>
            <a:endParaRPr>
              <a:latin typeface="Calibri"/>
              <a:cs typeface="Calibri"/>
            </a:endParaRPr>
          </a:p>
          <a:p>
            <a:pPr marL="304800" indent="-183515">
              <a:spcBef>
                <a:spcPts val="384"/>
              </a:spcBef>
              <a:buClr>
                <a:srgbClr val="D24717"/>
              </a:buClr>
              <a:buChar char="◦"/>
              <a:tabLst>
                <a:tab pos="305435" algn="l"/>
              </a:tabLst>
            </a:pPr>
            <a:r>
              <a:rPr dirty="0">
                <a:solidFill>
                  <a:srgbClr val="404040"/>
                </a:solidFill>
                <a:latin typeface="Calibri"/>
                <a:cs typeface="Calibri"/>
              </a:rPr>
              <a:t>In</a:t>
            </a:r>
            <a:r>
              <a:rPr spc="-25" dirty="0">
                <a:solidFill>
                  <a:srgbClr val="404040"/>
                </a:solidFill>
                <a:latin typeface="Calibri"/>
                <a:cs typeface="Calibri"/>
              </a:rPr>
              <a:t> </a:t>
            </a:r>
            <a:r>
              <a:rPr spc="-5" dirty="0">
                <a:solidFill>
                  <a:srgbClr val="404040"/>
                </a:solidFill>
                <a:latin typeface="Calibri"/>
                <a:cs typeface="Calibri"/>
              </a:rPr>
              <a:t>what</a:t>
            </a:r>
            <a:r>
              <a:rPr spc="-25" dirty="0">
                <a:solidFill>
                  <a:srgbClr val="404040"/>
                </a:solidFill>
                <a:latin typeface="Calibri"/>
                <a:cs typeface="Calibri"/>
              </a:rPr>
              <a:t> </a:t>
            </a:r>
            <a:r>
              <a:rPr spc="-10" dirty="0">
                <a:solidFill>
                  <a:srgbClr val="404040"/>
                </a:solidFill>
                <a:latin typeface="Calibri"/>
                <a:cs typeface="Calibri"/>
              </a:rPr>
              <a:t>order</a:t>
            </a:r>
            <a:endParaRPr>
              <a:latin typeface="Calibri"/>
              <a:cs typeface="Calibri"/>
            </a:endParaRPr>
          </a:p>
          <a:p>
            <a:pPr>
              <a:lnSpc>
                <a:spcPct val="100000"/>
              </a:lnSpc>
            </a:pPr>
            <a:endParaRPr>
              <a:latin typeface="Calibri"/>
              <a:cs typeface="Calibri"/>
            </a:endParaRPr>
          </a:p>
          <a:p>
            <a:pPr>
              <a:spcBef>
                <a:spcPts val="45"/>
              </a:spcBef>
            </a:pPr>
            <a:endParaRPr sz="1350">
              <a:latin typeface="Calibri"/>
              <a:cs typeface="Calibri"/>
            </a:endParaRPr>
          </a:p>
          <a:p>
            <a:pPr marL="12700"/>
            <a:r>
              <a:rPr sz="2000" spc="-5" dirty="0">
                <a:solidFill>
                  <a:srgbClr val="404040"/>
                </a:solidFill>
                <a:latin typeface="Calibri"/>
                <a:cs typeface="Calibri"/>
              </a:rPr>
              <a:t>The</a:t>
            </a:r>
            <a:r>
              <a:rPr sz="2000" spc="-10" dirty="0">
                <a:solidFill>
                  <a:srgbClr val="404040"/>
                </a:solidFill>
                <a:latin typeface="Calibri"/>
                <a:cs typeface="Calibri"/>
              </a:rPr>
              <a:t> general</a:t>
            </a:r>
            <a:r>
              <a:rPr sz="2000" spc="-15" dirty="0">
                <a:solidFill>
                  <a:srgbClr val="404040"/>
                </a:solidFill>
                <a:latin typeface="Calibri"/>
                <a:cs typeface="Calibri"/>
              </a:rPr>
              <a:t> anatomy</a:t>
            </a:r>
            <a:r>
              <a:rPr sz="2000" spc="-5" dirty="0">
                <a:solidFill>
                  <a:srgbClr val="404040"/>
                </a:solidFill>
                <a:latin typeface="Calibri"/>
                <a:cs typeface="Calibri"/>
              </a:rPr>
              <a:t> of</a:t>
            </a:r>
            <a:r>
              <a:rPr sz="2000" spc="-15" dirty="0">
                <a:solidFill>
                  <a:srgbClr val="404040"/>
                </a:solidFill>
                <a:latin typeface="Calibri"/>
                <a:cs typeface="Calibri"/>
              </a:rPr>
              <a:t> </a:t>
            </a:r>
            <a:r>
              <a:rPr sz="2000" spc="-5" dirty="0">
                <a:solidFill>
                  <a:srgbClr val="404040"/>
                </a:solidFill>
                <a:latin typeface="Calibri"/>
                <a:cs typeface="Calibri"/>
              </a:rPr>
              <a:t>consensus:</a:t>
            </a:r>
            <a:endParaRPr sz="2000">
              <a:latin typeface="Calibri"/>
              <a:cs typeface="Calibri"/>
            </a:endParaRPr>
          </a:p>
        </p:txBody>
      </p:sp>
      <p:sp>
        <p:nvSpPr>
          <p:cNvPr id="4" name="object 4"/>
          <p:cNvSpPr txBox="1"/>
          <p:nvPr/>
        </p:nvSpPr>
        <p:spPr>
          <a:xfrm>
            <a:off x="3916679" y="3137916"/>
            <a:ext cx="5925820" cy="308418"/>
          </a:xfrm>
          <a:prstGeom prst="rect">
            <a:avLst/>
          </a:prstGeom>
          <a:ln w="9144">
            <a:solidFill>
              <a:srgbClr val="D24717"/>
            </a:solidFill>
          </a:ln>
        </p:spPr>
        <p:txBody>
          <a:bodyPr vert="horz" wrap="square" lIns="0" tIns="31115" rIns="0" bIns="0" rtlCol="0">
            <a:spAutoFit/>
          </a:bodyPr>
          <a:lstStyle/>
          <a:p>
            <a:pPr marL="1270" algn="ctr">
              <a:spcBef>
                <a:spcPts val="245"/>
              </a:spcBef>
            </a:pPr>
            <a:r>
              <a:rPr spc="-20" dirty="0">
                <a:latin typeface="Calibri"/>
                <a:cs typeface="Calibri"/>
              </a:rPr>
              <a:t>Make</a:t>
            </a:r>
            <a:r>
              <a:rPr spc="-15" dirty="0">
                <a:latin typeface="Calibri"/>
                <a:cs typeface="Calibri"/>
              </a:rPr>
              <a:t> </a:t>
            </a:r>
            <a:r>
              <a:rPr dirty="0">
                <a:latin typeface="Calibri"/>
                <a:cs typeface="Calibri"/>
              </a:rPr>
              <a:t>a</a:t>
            </a:r>
            <a:r>
              <a:rPr spc="-10" dirty="0">
                <a:latin typeface="Calibri"/>
                <a:cs typeface="Calibri"/>
              </a:rPr>
              <a:t> proposal</a:t>
            </a:r>
            <a:endParaRPr>
              <a:latin typeface="Calibri"/>
              <a:cs typeface="Calibri"/>
            </a:endParaRPr>
          </a:p>
        </p:txBody>
      </p:sp>
      <p:sp>
        <p:nvSpPr>
          <p:cNvPr id="5" name="object 5"/>
          <p:cNvSpPr/>
          <p:nvPr/>
        </p:nvSpPr>
        <p:spPr>
          <a:xfrm>
            <a:off x="3916679" y="4044697"/>
            <a:ext cx="5963920" cy="1374775"/>
          </a:xfrm>
          <a:custGeom>
            <a:avLst/>
            <a:gdLst/>
            <a:ahLst/>
            <a:cxnLst/>
            <a:rect l="l" t="t" r="r" b="b"/>
            <a:pathLst>
              <a:path w="5963920" h="1374775">
                <a:moveTo>
                  <a:pt x="0" y="461771"/>
                </a:moveTo>
                <a:lnTo>
                  <a:pt x="5925312" y="461771"/>
                </a:lnTo>
                <a:lnTo>
                  <a:pt x="5925312" y="0"/>
                </a:lnTo>
                <a:lnTo>
                  <a:pt x="0" y="0"/>
                </a:lnTo>
                <a:lnTo>
                  <a:pt x="0" y="461771"/>
                </a:lnTo>
                <a:close/>
              </a:path>
              <a:path w="5963920" h="1374775">
                <a:moveTo>
                  <a:pt x="38100" y="1374647"/>
                </a:moveTo>
                <a:lnTo>
                  <a:pt x="5963412" y="1374647"/>
                </a:lnTo>
                <a:lnTo>
                  <a:pt x="5963412" y="912876"/>
                </a:lnTo>
                <a:lnTo>
                  <a:pt x="38100" y="912876"/>
                </a:lnTo>
                <a:lnTo>
                  <a:pt x="38100" y="1374647"/>
                </a:lnTo>
                <a:close/>
              </a:path>
            </a:pathLst>
          </a:custGeom>
          <a:ln w="9144">
            <a:solidFill>
              <a:srgbClr val="D24717"/>
            </a:solidFill>
          </a:ln>
        </p:spPr>
        <p:txBody>
          <a:bodyPr wrap="square" lIns="0" tIns="0" rIns="0" bIns="0" rtlCol="0"/>
          <a:lstStyle/>
          <a:p>
            <a:endParaRPr/>
          </a:p>
        </p:txBody>
      </p:sp>
      <p:sp>
        <p:nvSpPr>
          <p:cNvPr id="6" name="object 6"/>
          <p:cNvSpPr txBox="1"/>
          <p:nvPr/>
        </p:nvSpPr>
        <p:spPr>
          <a:xfrm>
            <a:off x="5842254" y="4063111"/>
            <a:ext cx="2153285" cy="1213485"/>
          </a:xfrm>
          <a:prstGeom prst="rect">
            <a:avLst/>
          </a:prstGeom>
        </p:spPr>
        <p:txBody>
          <a:bodyPr vert="horz" wrap="square" lIns="0" tIns="12700" rIns="0" bIns="0" rtlCol="0">
            <a:spAutoFit/>
          </a:bodyPr>
          <a:lstStyle/>
          <a:p>
            <a:pPr marL="169545">
              <a:spcBef>
                <a:spcPts val="100"/>
              </a:spcBef>
            </a:pPr>
            <a:r>
              <a:rPr spc="-10" dirty="0">
                <a:latin typeface="Calibri"/>
                <a:cs typeface="Calibri"/>
              </a:rPr>
              <a:t>Reach</a:t>
            </a:r>
            <a:r>
              <a:rPr dirty="0">
                <a:latin typeface="Calibri"/>
                <a:cs typeface="Calibri"/>
              </a:rPr>
              <a:t> a</a:t>
            </a:r>
            <a:r>
              <a:rPr spc="-25" dirty="0">
                <a:latin typeface="Calibri"/>
                <a:cs typeface="Calibri"/>
              </a:rPr>
              <a:t> </a:t>
            </a:r>
            <a:r>
              <a:rPr spc="-5" dirty="0">
                <a:latin typeface="Calibri"/>
                <a:cs typeface="Calibri"/>
              </a:rPr>
              <a:t>consensus</a:t>
            </a:r>
            <a:endParaRPr>
              <a:latin typeface="Calibri"/>
              <a:cs typeface="Calibri"/>
            </a:endParaRPr>
          </a:p>
          <a:p>
            <a:pPr>
              <a:lnSpc>
                <a:spcPct val="100000"/>
              </a:lnSpc>
            </a:pPr>
            <a:endParaRPr>
              <a:latin typeface="Calibri"/>
              <a:cs typeface="Calibri"/>
            </a:endParaRPr>
          </a:p>
          <a:p>
            <a:pPr>
              <a:spcBef>
                <a:spcPts val="25"/>
              </a:spcBef>
            </a:pPr>
            <a:endParaRPr sz="2300">
              <a:latin typeface="Calibri"/>
              <a:cs typeface="Calibri"/>
            </a:endParaRPr>
          </a:p>
          <a:p>
            <a:pPr marL="12700"/>
            <a:r>
              <a:rPr dirty="0">
                <a:latin typeface="Calibri"/>
                <a:cs typeface="Calibri"/>
              </a:rPr>
              <a:t>Announce</a:t>
            </a:r>
            <a:r>
              <a:rPr spc="-30" dirty="0">
                <a:latin typeface="Calibri"/>
                <a:cs typeface="Calibri"/>
              </a:rPr>
              <a:t> </a:t>
            </a:r>
            <a:r>
              <a:rPr dirty="0">
                <a:latin typeface="Calibri"/>
                <a:cs typeface="Calibri"/>
              </a:rPr>
              <a:t>the</a:t>
            </a:r>
            <a:r>
              <a:rPr spc="-30" dirty="0">
                <a:latin typeface="Calibri"/>
                <a:cs typeface="Calibri"/>
              </a:rPr>
              <a:t> </a:t>
            </a:r>
            <a:r>
              <a:rPr spc="-5" dirty="0">
                <a:latin typeface="Calibri"/>
                <a:cs typeface="Calibri"/>
              </a:rPr>
              <a:t>decision</a:t>
            </a:r>
            <a:endParaRPr>
              <a:latin typeface="Calibri"/>
              <a:cs typeface="Calibri"/>
            </a:endParaRPr>
          </a:p>
        </p:txBody>
      </p:sp>
      <p:grpSp>
        <p:nvGrpSpPr>
          <p:cNvPr id="7" name="object 7"/>
          <p:cNvGrpSpPr/>
          <p:nvPr/>
        </p:nvGrpSpPr>
        <p:grpSpPr>
          <a:xfrm>
            <a:off x="6637020" y="3592030"/>
            <a:ext cx="591820" cy="1420495"/>
            <a:chOff x="5113020" y="3592029"/>
            <a:chExt cx="591820" cy="1420495"/>
          </a:xfrm>
        </p:grpSpPr>
        <p:pic>
          <p:nvPicPr>
            <p:cNvPr id="8" name="object 8"/>
            <p:cNvPicPr/>
            <p:nvPr/>
          </p:nvPicPr>
          <p:blipFill>
            <a:blip r:embed="rId2" cstate="print"/>
            <a:stretch>
              <a:fillRect/>
            </a:stretch>
          </p:blipFill>
          <p:spPr>
            <a:xfrm>
              <a:off x="5113020" y="3592029"/>
              <a:ext cx="591299" cy="512102"/>
            </a:xfrm>
            <a:prstGeom prst="rect">
              <a:avLst/>
            </a:prstGeom>
          </p:spPr>
        </p:pic>
        <p:pic>
          <p:nvPicPr>
            <p:cNvPr id="9" name="object 9"/>
            <p:cNvPicPr/>
            <p:nvPr/>
          </p:nvPicPr>
          <p:blipFill>
            <a:blip r:embed="rId3" cstate="print"/>
            <a:stretch>
              <a:fillRect/>
            </a:stretch>
          </p:blipFill>
          <p:spPr>
            <a:xfrm>
              <a:off x="5151120" y="3619500"/>
              <a:ext cx="484631" cy="423672"/>
            </a:xfrm>
            <a:prstGeom prst="rect">
              <a:avLst/>
            </a:prstGeom>
          </p:spPr>
        </p:pic>
        <p:sp>
          <p:nvSpPr>
            <p:cNvPr id="10" name="object 10"/>
            <p:cNvSpPr/>
            <p:nvPr/>
          </p:nvSpPr>
          <p:spPr>
            <a:xfrm>
              <a:off x="5151120" y="3619500"/>
              <a:ext cx="485140" cy="424180"/>
            </a:xfrm>
            <a:custGeom>
              <a:avLst/>
              <a:gdLst/>
              <a:ahLst/>
              <a:cxnLst/>
              <a:rect l="l" t="t" r="r" b="b"/>
              <a:pathLst>
                <a:path w="485139" h="424179">
                  <a:moveTo>
                    <a:pt x="0" y="211836"/>
                  </a:moveTo>
                  <a:lnTo>
                    <a:pt x="121157" y="211836"/>
                  </a:lnTo>
                  <a:lnTo>
                    <a:pt x="121157" y="0"/>
                  </a:lnTo>
                  <a:lnTo>
                    <a:pt x="363474" y="0"/>
                  </a:lnTo>
                  <a:lnTo>
                    <a:pt x="363474" y="211836"/>
                  </a:lnTo>
                  <a:lnTo>
                    <a:pt x="484631" y="211836"/>
                  </a:lnTo>
                  <a:lnTo>
                    <a:pt x="242315" y="423672"/>
                  </a:lnTo>
                  <a:lnTo>
                    <a:pt x="0" y="211836"/>
                  </a:lnTo>
                  <a:close/>
                </a:path>
              </a:pathLst>
            </a:custGeom>
            <a:ln w="12192">
              <a:solidFill>
                <a:srgbClr val="D24717"/>
              </a:solidFill>
            </a:ln>
          </p:spPr>
          <p:txBody>
            <a:bodyPr wrap="square" lIns="0" tIns="0" rIns="0" bIns="0" rtlCol="0"/>
            <a:lstStyle/>
            <a:p>
              <a:endParaRPr/>
            </a:p>
          </p:txBody>
        </p:sp>
        <p:pic>
          <p:nvPicPr>
            <p:cNvPr id="11" name="object 11"/>
            <p:cNvPicPr/>
            <p:nvPr/>
          </p:nvPicPr>
          <p:blipFill>
            <a:blip r:embed="rId2" cstate="print"/>
            <a:stretch>
              <a:fillRect/>
            </a:stretch>
          </p:blipFill>
          <p:spPr>
            <a:xfrm>
              <a:off x="5113020" y="4500333"/>
              <a:ext cx="591299" cy="512102"/>
            </a:xfrm>
            <a:prstGeom prst="rect">
              <a:avLst/>
            </a:prstGeom>
          </p:spPr>
        </p:pic>
        <p:pic>
          <p:nvPicPr>
            <p:cNvPr id="12" name="object 12"/>
            <p:cNvPicPr/>
            <p:nvPr/>
          </p:nvPicPr>
          <p:blipFill>
            <a:blip r:embed="rId3" cstate="print"/>
            <a:stretch>
              <a:fillRect/>
            </a:stretch>
          </p:blipFill>
          <p:spPr>
            <a:xfrm>
              <a:off x="5151120" y="4527804"/>
              <a:ext cx="484631" cy="423671"/>
            </a:xfrm>
            <a:prstGeom prst="rect">
              <a:avLst/>
            </a:prstGeom>
          </p:spPr>
        </p:pic>
        <p:sp>
          <p:nvSpPr>
            <p:cNvPr id="13" name="object 13"/>
            <p:cNvSpPr/>
            <p:nvPr/>
          </p:nvSpPr>
          <p:spPr>
            <a:xfrm>
              <a:off x="5151120" y="4527804"/>
              <a:ext cx="485140" cy="424180"/>
            </a:xfrm>
            <a:custGeom>
              <a:avLst/>
              <a:gdLst/>
              <a:ahLst/>
              <a:cxnLst/>
              <a:rect l="l" t="t" r="r" b="b"/>
              <a:pathLst>
                <a:path w="485139" h="424179">
                  <a:moveTo>
                    <a:pt x="0" y="211836"/>
                  </a:moveTo>
                  <a:lnTo>
                    <a:pt x="121157" y="211836"/>
                  </a:lnTo>
                  <a:lnTo>
                    <a:pt x="121157" y="0"/>
                  </a:lnTo>
                  <a:lnTo>
                    <a:pt x="363474" y="0"/>
                  </a:lnTo>
                  <a:lnTo>
                    <a:pt x="363474" y="211836"/>
                  </a:lnTo>
                  <a:lnTo>
                    <a:pt x="484631" y="211836"/>
                  </a:lnTo>
                  <a:lnTo>
                    <a:pt x="242315" y="423672"/>
                  </a:lnTo>
                  <a:lnTo>
                    <a:pt x="0" y="211836"/>
                  </a:lnTo>
                  <a:close/>
                </a:path>
              </a:pathLst>
            </a:custGeom>
            <a:ln w="12192">
              <a:solidFill>
                <a:srgbClr val="D24717"/>
              </a:solidFill>
            </a:ln>
          </p:spPr>
          <p:txBody>
            <a:bodyPr wrap="square" lIns="0" tIns="0" rIns="0" bIns="0" rtlCol="0"/>
            <a:lstStyle/>
            <a:p>
              <a:endParaRPr/>
            </a:p>
          </p:txBody>
        </p:sp>
      </p:grpSp>
      <p:sp>
        <p:nvSpPr>
          <p:cNvPr id="14" name="object 14"/>
          <p:cNvSpPr txBox="1"/>
          <p:nvPr/>
        </p:nvSpPr>
        <p:spPr>
          <a:xfrm>
            <a:off x="1686864" y="6547586"/>
            <a:ext cx="2065020" cy="205184"/>
          </a:xfrm>
          <a:prstGeom prst="rect">
            <a:avLst/>
          </a:prstGeom>
        </p:spPr>
        <p:txBody>
          <a:bodyPr vert="horz" wrap="square" lIns="0" tIns="0" rIns="0" bIns="0" rtlCol="0">
            <a:spAutoFit/>
          </a:bodyPr>
          <a:lstStyle/>
          <a:p>
            <a:pPr marL="12700">
              <a:lnSpc>
                <a:spcPts val="1614"/>
              </a:lnSpc>
            </a:pPr>
            <a:r>
              <a:rPr sz="1600" spc="-5" dirty="0">
                <a:solidFill>
                  <a:srgbClr val="FFFFFF"/>
                </a:solidFill>
                <a:latin typeface="Calibri"/>
                <a:cs typeface="Calibri"/>
              </a:rPr>
              <a:t>2.5</a:t>
            </a:r>
            <a:r>
              <a:rPr sz="1600" spc="-30" dirty="0">
                <a:solidFill>
                  <a:srgbClr val="FFFFFF"/>
                </a:solidFill>
                <a:latin typeface="Calibri"/>
                <a:cs typeface="Calibri"/>
              </a:rPr>
              <a:t> </a:t>
            </a:r>
            <a:r>
              <a:rPr sz="1600" spc="-10" dirty="0">
                <a:solidFill>
                  <a:srgbClr val="FFFFFF"/>
                </a:solidFill>
                <a:latin typeface="Calibri"/>
                <a:cs typeface="Calibri"/>
              </a:rPr>
              <a:t>BITCOIN</a:t>
            </a:r>
            <a:r>
              <a:rPr sz="1600" spc="-30" dirty="0">
                <a:solidFill>
                  <a:srgbClr val="FFFFFF"/>
                </a:solidFill>
                <a:latin typeface="Calibri"/>
                <a:cs typeface="Calibri"/>
              </a:rPr>
              <a:t> </a:t>
            </a:r>
            <a:r>
              <a:rPr sz="1600" spc="-10" dirty="0">
                <a:solidFill>
                  <a:srgbClr val="FFFFFF"/>
                </a:solidFill>
                <a:latin typeface="Calibri"/>
                <a:cs typeface="Calibri"/>
              </a:rPr>
              <a:t>CONSENSUS</a:t>
            </a:r>
            <a:endParaRPr sz="1600">
              <a:latin typeface="Calibri"/>
              <a:cs typeface="Calibri"/>
            </a:endParaRPr>
          </a:p>
        </p:txBody>
      </p:sp>
      <p:sp>
        <p:nvSpPr>
          <p:cNvPr id="16" name="object 16"/>
          <p:cNvSpPr txBox="1"/>
          <p:nvPr/>
        </p:nvSpPr>
        <p:spPr>
          <a:xfrm>
            <a:off x="9625330" y="6547586"/>
            <a:ext cx="229870" cy="205184"/>
          </a:xfrm>
          <a:prstGeom prst="rect">
            <a:avLst/>
          </a:prstGeom>
        </p:spPr>
        <p:txBody>
          <a:bodyPr vert="horz" wrap="square" lIns="0" tIns="0" rIns="0" bIns="0" rtlCol="0">
            <a:spAutoFit/>
          </a:bodyPr>
          <a:lstStyle/>
          <a:p>
            <a:pPr marL="12700">
              <a:lnSpc>
                <a:spcPts val="1614"/>
              </a:lnSpc>
            </a:pPr>
            <a:r>
              <a:rPr sz="1600" spc="-10" dirty="0">
                <a:solidFill>
                  <a:srgbClr val="FFFFFF"/>
                </a:solidFill>
                <a:latin typeface="Calibri"/>
                <a:cs typeface="Calibri"/>
              </a:rPr>
              <a:t>31</a:t>
            </a:r>
            <a:endParaRPr sz="1600">
              <a:latin typeface="Calibri"/>
              <a:cs typeface="Calibri"/>
            </a:endParaRPr>
          </a:p>
        </p:txBody>
      </p:sp>
    </p:spTree>
    <p:extLst>
      <p:ext uri="{BB962C8B-B14F-4D97-AF65-F5344CB8AC3E}">
        <p14:creationId xmlns:p14="http://schemas.microsoft.com/office/powerpoint/2010/main" val="37101012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6005" y="227204"/>
            <a:ext cx="4391025" cy="566181"/>
          </a:xfrm>
          <a:prstGeom prst="rect">
            <a:avLst/>
          </a:prstGeom>
        </p:spPr>
        <p:txBody>
          <a:bodyPr vert="horz" wrap="square" lIns="0" tIns="12065" rIns="0" bIns="0" rtlCol="0" anchor="t">
            <a:spAutoFit/>
          </a:bodyPr>
          <a:lstStyle/>
          <a:p>
            <a:pPr marL="12700">
              <a:spcBef>
                <a:spcPts val="95"/>
              </a:spcBef>
            </a:pPr>
            <a:r>
              <a:rPr spc="-50" dirty="0"/>
              <a:t>Consensus</a:t>
            </a:r>
            <a:r>
              <a:rPr spc="-114" dirty="0"/>
              <a:t> </a:t>
            </a:r>
            <a:r>
              <a:rPr spc="-30" dirty="0"/>
              <a:t>in</a:t>
            </a:r>
            <a:r>
              <a:rPr spc="-120" dirty="0"/>
              <a:t> </a:t>
            </a:r>
            <a:r>
              <a:rPr spc="-60" dirty="0"/>
              <a:t>Bitcoin</a:t>
            </a:r>
          </a:p>
        </p:txBody>
      </p:sp>
      <p:sp>
        <p:nvSpPr>
          <p:cNvPr id="3" name="object 3"/>
          <p:cNvSpPr/>
          <p:nvPr/>
        </p:nvSpPr>
        <p:spPr>
          <a:xfrm>
            <a:off x="3916679" y="3137916"/>
            <a:ext cx="5925820" cy="462280"/>
          </a:xfrm>
          <a:custGeom>
            <a:avLst/>
            <a:gdLst/>
            <a:ahLst/>
            <a:cxnLst/>
            <a:rect l="l" t="t" r="r" b="b"/>
            <a:pathLst>
              <a:path w="5925820" h="462279">
                <a:moveTo>
                  <a:pt x="0" y="461772"/>
                </a:moveTo>
                <a:lnTo>
                  <a:pt x="5925312" y="461772"/>
                </a:lnTo>
                <a:lnTo>
                  <a:pt x="5925312" y="0"/>
                </a:lnTo>
                <a:lnTo>
                  <a:pt x="0" y="0"/>
                </a:lnTo>
                <a:lnTo>
                  <a:pt x="0" y="461772"/>
                </a:lnTo>
                <a:close/>
              </a:path>
            </a:pathLst>
          </a:custGeom>
          <a:ln w="9144">
            <a:solidFill>
              <a:srgbClr val="D24717"/>
            </a:solidFill>
          </a:ln>
        </p:spPr>
        <p:txBody>
          <a:bodyPr wrap="square" lIns="0" tIns="0" rIns="0" bIns="0" rtlCol="0"/>
          <a:lstStyle/>
          <a:p>
            <a:endParaRPr/>
          </a:p>
        </p:txBody>
      </p:sp>
      <p:sp>
        <p:nvSpPr>
          <p:cNvPr id="4" name="object 4"/>
          <p:cNvSpPr txBox="1"/>
          <p:nvPr/>
        </p:nvSpPr>
        <p:spPr>
          <a:xfrm>
            <a:off x="2426005" y="960403"/>
            <a:ext cx="5967095" cy="2496185"/>
          </a:xfrm>
          <a:prstGeom prst="rect">
            <a:avLst/>
          </a:prstGeom>
        </p:spPr>
        <p:txBody>
          <a:bodyPr vert="horz" wrap="square" lIns="0" tIns="41275" rIns="0" bIns="0" rtlCol="0">
            <a:spAutoFit/>
          </a:bodyPr>
          <a:lstStyle/>
          <a:p>
            <a:pPr marL="12700">
              <a:spcBef>
                <a:spcPts val="325"/>
              </a:spcBef>
            </a:pPr>
            <a:r>
              <a:rPr sz="2000" spc="-5" dirty="0">
                <a:solidFill>
                  <a:srgbClr val="404040"/>
                </a:solidFill>
                <a:latin typeface="Calibri"/>
                <a:cs typeface="Calibri"/>
              </a:rPr>
              <a:t>The</a:t>
            </a:r>
            <a:r>
              <a:rPr sz="2000" spc="-15" dirty="0">
                <a:solidFill>
                  <a:srgbClr val="404040"/>
                </a:solidFill>
                <a:latin typeface="Calibri"/>
                <a:cs typeface="Calibri"/>
              </a:rPr>
              <a:t> </a:t>
            </a:r>
            <a:r>
              <a:rPr sz="2000" spc="-10" dirty="0">
                <a:solidFill>
                  <a:srgbClr val="404040"/>
                </a:solidFill>
                <a:latin typeface="Calibri"/>
                <a:cs typeface="Calibri"/>
              </a:rPr>
              <a:t>network</a:t>
            </a:r>
            <a:r>
              <a:rPr sz="2000" spc="-20" dirty="0">
                <a:solidFill>
                  <a:srgbClr val="404040"/>
                </a:solidFill>
                <a:latin typeface="Calibri"/>
                <a:cs typeface="Calibri"/>
              </a:rPr>
              <a:t> </a:t>
            </a:r>
            <a:r>
              <a:rPr sz="2000" spc="-5" dirty="0">
                <a:solidFill>
                  <a:srgbClr val="404040"/>
                </a:solidFill>
                <a:latin typeface="Calibri"/>
                <a:cs typeface="Calibri"/>
              </a:rPr>
              <a:t>needs</a:t>
            </a:r>
            <a:r>
              <a:rPr sz="2000" spc="-10" dirty="0">
                <a:solidFill>
                  <a:srgbClr val="404040"/>
                </a:solidFill>
                <a:latin typeface="Calibri"/>
                <a:cs typeface="Calibri"/>
              </a:rPr>
              <a:t> to </a:t>
            </a:r>
            <a:r>
              <a:rPr sz="2000" spc="-5" dirty="0">
                <a:solidFill>
                  <a:srgbClr val="404040"/>
                </a:solidFill>
                <a:latin typeface="Calibri"/>
                <a:cs typeface="Calibri"/>
              </a:rPr>
              <a:t>agree</a:t>
            </a:r>
            <a:r>
              <a:rPr sz="2000" spc="-15" dirty="0">
                <a:solidFill>
                  <a:srgbClr val="404040"/>
                </a:solidFill>
                <a:latin typeface="Calibri"/>
                <a:cs typeface="Calibri"/>
              </a:rPr>
              <a:t> </a:t>
            </a:r>
            <a:r>
              <a:rPr sz="2000" spc="-5" dirty="0">
                <a:solidFill>
                  <a:srgbClr val="404040"/>
                </a:solidFill>
                <a:latin typeface="Calibri"/>
                <a:cs typeface="Calibri"/>
              </a:rPr>
              <a:t>on</a:t>
            </a:r>
            <a:endParaRPr sz="2000" dirty="0">
              <a:latin typeface="Calibri"/>
              <a:cs typeface="Calibri"/>
            </a:endParaRPr>
          </a:p>
          <a:p>
            <a:pPr marL="304800" indent="-183515">
              <a:spcBef>
                <a:spcPts val="200"/>
              </a:spcBef>
              <a:buClr>
                <a:srgbClr val="D24717"/>
              </a:buClr>
              <a:buChar char="◦"/>
              <a:tabLst>
                <a:tab pos="305435" algn="l"/>
              </a:tabLst>
            </a:pPr>
            <a:r>
              <a:rPr spc="-5" dirty="0">
                <a:solidFill>
                  <a:srgbClr val="404040"/>
                </a:solidFill>
                <a:latin typeface="Calibri"/>
                <a:cs typeface="Calibri"/>
              </a:rPr>
              <a:t>Which</a:t>
            </a:r>
            <a:r>
              <a:rPr spc="25" dirty="0">
                <a:solidFill>
                  <a:srgbClr val="404040"/>
                </a:solidFill>
                <a:latin typeface="Calibri"/>
                <a:cs typeface="Calibri"/>
              </a:rPr>
              <a:t> </a:t>
            </a:r>
            <a:r>
              <a:rPr spc="-10" dirty="0">
                <a:solidFill>
                  <a:srgbClr val="404040"/>
                </a:solidFill>
                <a:latin typeface="Calibri"/>
                <a:cs typeface="Calibri"/>
              </a:rPr>
              <a:t>recently</a:t>
            </a:r>
            <a:r>
              <a:rPr spc="10" dirty="0">
                <a:solidFill>
                  <a:srgbClr val="404040"/>
                </a:solidFill>
                <a:latin typeface="Calibri"/>
                <a:cs typeface="Calibri"/>
              </a:rPr>
              <a:t> </a:t>
            </a:r>
            <a:r>
              <a:rPr spc="-10" dirty="0">
                <a:solidFill>
                  <a:srgbClr val="404040"/>
                </a:solidFill>
                <a:latin typeface="Calibri"/>
                <a:cs typeface="Calibri"/>
              </a:rPr>
              <a:t>broadcast</a:t>
            </a:r>
            <a:r>
              <a:rPr spc="5" dirty="0">
                <a:solidFill>
                  <a:srgbClr val="404040"/>
                </a:solidFill>
                <a:latin typeface="Calibri"/>
                <a:cs typeface="Calibri"/>
              </a:rPr>
              <a:t> </a:t>
            </a:r>
            <a:r>
              <a:rPr spc="-10" dirty="0">
                <a:solidFill>
                  <a:srgbClr val="404040"/>
                </a:solidFill>
                <a:latin typeface="Calibri"/>
                <a:cs typeface="Calibri"/>
              </a:rPr>
              <a:t>transactions</a:t>
            </a:r>
            <a:r>
              <a:rPr dirty="0">
                <a:solidFill>
                  <a:srgbClr val="404040"/>
                </a:solidFill>
                <a:latin typeface="Calibri"/>
                <a:cs typeface="Calibri"/>
              </a:rPr>
              <a:t> </a:t>
            </a:r>
            <a:r>
              <a:rPr spc="-5" dirty="0">
                <a:solidFill>
                  <a:srgbClr val="404040"/>
                </a:solidFill>
                <a:latin typeface="Calibri"/>
                <a:cs typeface="Calibri"/>
              </a:rPr>
              <a:t>go</a:t>
            </a:r>
            <a:r>
              <a:rPr spc="10" dirty="0">
                <a:solidFill>
                  <a:srgbClr val="404040"/>
                </a:solidFill>
                <a:latin typeface="Calibri"/>
                <a:cs typeface="Calibri"/>
              </a:rPr>
              <a:t> </a:t>
            </a:r>
            <a:r>
              <a:rPr spc="-10" dirty="0">
                <a:solidFill>
                  <a:srgbClr val="404040"/>
                </a:solidFill>
                <a:latin typeface="Calibri"/>
                <a:cs typeface="Calibri"/>
              </a:rPr>
              <a:t>into</a:t>
            </a:r>
            <a:r>
              <a:rPr spc="-5" dirty="0">
                <a:solidFill>
                  <a:srgbClr val="404040"/>
                </a:solidFill>
                <a:latin typeface="Calibri"/>
                <a:cs typeface="Calibri"/>
              </a:rPr>
              <a:t> </a:t>
            </a:r>
            <a:r>
              <a:rPr dirty="0">
                <a:solidFill>
                  <a:srgbClr val="404040"/>
                </a:solidFill>
                <a:latin typeface="Calibri"/>
                <a:cs typeface="Calibri"/>
              </a:rPr>
              <a:t>the </a:t>
            </a:r>
            <a:r>
              <a:rPr spc="-10" dirty="0">
                <a:solidFill>
                  <a:srgbClr val="404040"/>
                </a:solidFill>
                <a:latin typeface="Calibri"/>
                <a:cs typeface="Calibri"/>
              </a:rPr>
              <a:t>blockchain</a:t>
            </a:r>
            <a:endParaRPr dirty="0">
              <a:latin typeface="Calibri"/>
              <a:cs typeface="Calibri"/>
            </a:endParaRPr>
          </a:p>
          <a:p>
            <a:pPr marL="304800" indent="-183515">
              <a:spcBef>
                <a:spcPts val="384"/>
              </a:spcBef>
              <a:buClr>
                <a:srgbClr val="D24717"/>
              </a:buClr>
              <a:buChar char="◦"/>
              <a:tabLst>
                <a:tab pos="305435" algn="l"/>
              </a:tabLst>
            </a:pPr>
            <a:r>
              <a:rPr dirty="0">
                <a:solidFill>
                  <a:srgbClr val="404040"/>
                </a:solidFill>
                <a:latin typeface="Calibri"/>
                <a:cs typeface="Calibri"/>
              </a:rPr>
              <a:t>In</a:t>
            </a:r>
            <a:r>
              <a:rPr spc="-25" dirty="0">
                <a:solidFill>
                  <a:srgbClr val="404040"/>
                </a:solidFill>
                <a:latin typeface="Calibri"/>
                <a:cs typeface="Calibri"/>
              </a:rPr>
              <a:t> </a:t>
            </a:r>
            <a:r>
              <a:rPr spc="-5" dirty="0">
                <a:solidFill>
                  <a:srgbClr val="404040"/>
                </a:solidFill>
                <a:latin typeface="Calibri"/>
                <a:cs typeface="Calibri"/>
              </a:rPr>
              <a:t>what</a:t>
            </a:r>
            <a:r>
              <a:rPr spc="-25" dirty="0">
                <a:solidFill>
                  <a:srgbClr val="404040"/>
                </a:solidFill>
                <a:latin typeface="Calibri"/>
                <a:cs typeface="Calibri"/>
              </a:rPr>
              <a:t> </a:t>
            </a:r>
            <a:r>
              <a:rPr spc="-10" dirty="0">
                <a:solidFill>
                  <a:srgbClr val="404040"/>
                </a:solidFill>
                <a:latin typeface="Calibri"/>
                <a:cs typeface="Calibri"/>
              </a:rPr>
              <a:t>order</a:t>
            </a:r>
            <a:endParaRPr dirty="0">
              <a:latin typeface="Calibri"/>
              <a:cs typeface="Calibri"/>
            </a:endParaRPr>
          </a:p>
          <a:p>
            <a:pPr>
              <a:lnSpc>
                <a:spcPct val="100000"/>
              </a:lnSpc>
            </a:pPr>
            <a:endParaRPr dirty="0">
              <a:latin typeface="Calibri"/>
              <a:cs typeface="Calibri"/>
            </a:endParaRPr>
          </a:p>
          <a:p>
            <a:pPr>
              <a:spcBef>
                <a:spcPts val="45"/>
              </a:spcBef>
            </a:pPr>
            <a:endParaRPr sz="1350" dirty="0">
              <a:latin typeface="Calibri"/>
              <a:cs typeface="Calibri"/>
            </a:endParaRPr>
          </a:p>
          <a:p>
            <a:pPr marL="12700"/>
            <a:r>
              <a:rPr sz="2000" spc="-5" dirty="0">
                <a:solidFill>
                  <a:srgbClr val="404040"/>
                </a:solidFill>
                <a:latin typeface="Calibri"/>
                <a:cs typeface="Calibri"/>
              </a:rPr>
              <a:t>The</a:t>
            </a:r>
            <a:r>
              <a:rPr sz="2000" spc="-10" dirty="0">
                <a:solidFill>
                  <a:srgbClr val="404040"/>
                </a:solidFill>
                <a:latin typeface="Calibri"/>
                <a:cs typeface="Calibri"/>
              </a:rPr>
              <a:t> general</a:t>
            </a:r>
            <a:r>
              <a:rPr sz="2000" spc="-15" dirty="0">
                <a:solidFill>
                  <a:srgbClr val="404040"/>
                </a:solidFill>
                <a:latin typeface="Calibri"/>
                <a:cs typeface="Calibri"/>
              </a:rPr>
              <a:t> anatomy</a:t>
            </a:r>
            <a:r>
              <a:rPr sz="2000" spc="-5" dirty="0">
                <a:solidFill>
                  <a:srgbClr val="404040"/>
                </a:solidFill>
                <a:latin typeface="Calibri"/>
                <a:cs typeface="Calibri"/>
              </a:rPr>
              <a:t> of</a:t>
            </a:r>
            <a:r>
              <a:rPr sz="2000" spc="-15" dirty="0">
                <a:solidFill>
                  <a:srgbClr val="404040"/>
                </a:solidFill>
                <a:latin typeface="Calibri"/>
                <a:cs typeface="Calibri"/>
              </a:rPr>
              <a:t> </a:t>
            </a:r>
            <a:r>
              <a:rPr sz="2000" spc="-5" dirty="0">
                <a:solidFill>
                  <a:srgbClr val="404040"/>
                </a:solidFill>
                <a:latin typeface="Calibri"/>
                <a:cs typeface="Calibri"/>
              </a:rPr>
              <a:t>consensus:</a:t>
            </a:r>
            <a:endParaRPr sz="2000" dirty="0">
              <a:latin typeface="Calibri"/>
              <a:cs typeface="Calibri"/>
            </a:endParaRPr>
          </a:p>
          <a:p>
            <a:pPr>
              <a:spcBef>
                <a:spcPts val="50"/>
              </a:spcBef>
            </a:pPr>
            <a:endParaRPr sz="2800" dirty="0">
              <a:latin typeface="Calibri"/>
              <a:cs typeface="Calibri"/>
            </a:endParaRPr>
          </a:p>
          <a:p>
            <a:pPr marL="3684904">
              <a:spcBef>
                <a:spcPts val="5"/>
              </a:spcBef>
            </a:pPr>
            <a:r>
              <a:rPr spc="-20" dirty="0">
                <a:latin typeface="Calibri"/>
                <a:cs typeface="Calibri"/>
              </a:rPr>
              <a:t>Make</a:t>
            </a:r>
            <a:r>
              <a:rPr spc="-15" dirty="0">
                <a:latin typeface="Calibri"/>
                <a:cs typeface="Calibri"/>
              </a:rPr>
              <a:t> </a:t>
            </a:r>
            <a:r>
              <a:rPr dirty="0">
                <a:latin typeface="Calibri"/>
                <a:cs typeface="Calibri"/>
              </a:rPr>
              <a:t>a</a:t>
            </a:r>
            <a:r>
              <a:rPr spc="-10" dirty="0">
                <a:latin typeface="Calibri"/>
                <a:cs typeface="Calibri"/>
              </a:rPr>
              <a:t> proposal</a:t>
            </a:r>
            <a:endParaRPr dirty="0">
              <a:latin typeface="Calibri"/>
              <a:cs typeface="Calibri"/>
            </a:endParaRPr>
          </a:p>
        </p:txBody>
      </p:sp>
      <p:sp>
        <p:nvSpPr>
          <p:cNvPr id="5" name="object 5"/>
          <p:cNvSpPr/>
          <p:nvPr/>
        </p:nvSpPr>
        <p:spPr>
          <a:xfrm>
            <a:off x="3916679" y="4044696"/>
            <a:ext cx="5925820" cy="462280"/>
          </a:xfrm>
          <a:custGeom>
            <a:avLst/>
            <a:gdLst/>
            <a:ahLst/>
            <a:cxnLst/>
            <a:rect l="l" t="t" r="r" b="b"/>
            <a:pathLst>
              <a:path w="5925820" h="462279">
                <a:moveTo>
                  <a:pt x="0" y="461771"/>
                </a:moveTo>
                <a:lnTo>
                  <a:pt x="5925312" y="461771"/>
                </a:lnTo>
                <a:lnTo>
                  <a:pt x="5925312" y="0"/>
                </a:lnTo>
                <a:lnTo>
                  <a:pt x="0" y="0"/>
                </a:lnTo>
                <a:lnTo>
                  <a:pt x="0" y="461771"/>
                </a:lnTo>
                <a:close/>
              </a:path>
            </a:pathLst>
          </a:custGeom>
          <a:ln w="9144">
            <a:solidFill>
              <a:srgbClr val="D24717"/>
            </a:solidFill>
          </a:ln>
        </p:spPr>
        <p:txBody>
          <a:bodyPr wrap="square" lIns="0" tIns="0" rIns="0" bIns="0" rtlCol="0"/>
          <a:lstStyle/>
          <a:p>
            <a:endParaRPr/>
          </a:p>
        </p:txBody>
      </p:sp>
      <p:sp>
        <p:nvSpPr>
          <p:cNvPr id="6" name="object 6"/>
          <p:cNvSpPr txBox="1"/>
          <p:nvPr/>
        </p:nvSpPr>
        <p:spPr>
          <a:xfrm>
            <a:off x="5999480" y="4063110"/>
            <a:ext cx="1761489" cy="299720"/>
          </a:xfrm>
          <a:prstGeom prst="rect">
            <a:avLst/>
          </a:prstGeom>
        </p:spPr>
        <p:txBody>
          <a:bodyPr vert="horz" wrap="square" lIns="0" tIns="12700" rIns="0" bIns="0" rtlCol="0">
            <a:spAutoFit/>
          </a:bodyPr>
          <a:lstStyle/>
          <a:p>
            <a:pPr marL="12700">
              <a:spcBef>
                <a:spcPts val="100"/>
              </a:spcBef>
            </a:pPr>
            <a:r>
              <a:rPr spc="-10" dirty="0">
                <a:latin typeface="Calibri"/>
                <a:cs typeface="Calibri"/>
              </a:rPr>
              <a:t>Reach </a:t>
            </a:r>
            <a:r>
              <a:rPr dirty="0">
                <a:latin typeface="Calibri"/>
                <a:cs typeface="Calibri"/>
              </a:rPr>
              <a:t>a</a:t>
            </a:r>
            <a:r>
              <a:rPr spc="-30" dirty="0">
                <a:latin typeface="Calibri"/>
                <a:cs typeface="Calibri"/>
              </a:rPr>
              <a:t> </a:t>
            </a:r>
            <a:r>
              <a:rPr spc="-5" dirty="0">
                <a:latin typeface="Calibri"/>
                <a:cs typeface="Calibri"/>
              </a:rPr>
              <a:t>consensus</a:t>
            </a:r>
            <a:endParaRPr>
              <a:latin typeface="Calibri"/>
              <a:cs typeface="Calibri"/>
            </a:endParaRPr>
          </a:p>
        </p:txBody>
      </p:sp>
      <p:sp>
        <p:nvSpPr>
          <p:cNvPr id="7" name="object 7"/>
          <p:cNvSpPr/>
          <p:nvPr/>
        </p:nvSpPr>
        <p:spPr>
          <a:xfrm>
            <a:off x="3954779" y="4957571"/>
            <a:ext cx="5925820" cy="462280"/>
          </a:xfrm>
          <a:custGeom>
            <a:avLst/>
            <a:gdLst/>
            <a:ahLst/>
            <a:cxnLst/>
            <a:rect l="l" t="t" r="r" b="b"/>
            <a:pathLst>
              <a:path w="5925820" h="462279">
                <a:moveTo>
                  <a:pt x="0" y="461771"/>
                </a:moveTo>
                <a:lnTo>
                  <a:pt x="5925312" y="461771"/>
                </a:lnTo>
                <a:lnTo>
                  <a:pt x="5925312" y="0"/>
                </a:lnTo>
                <a:lnTo>
                  <a:pt x="0" y="0"/>
                </a:lnTo>
                <a:lnTo>
                  <a:pt x="0" y="461771"/>
                </a:lnTo>
                <a:close/>
              </a:path>
            </a:pathLst>
          </a:custGeom>
          <a:ln w="9144">
            <a:solidFill>
              <a:srgbClr val="D24717"/>
            </a:solidFill>
          </a:ln>
        </p:spPr>
        <p:txBody>
          <a:bodyPr wrap="square" lIns="0" tIns="0" rIns="0" bIns="0" rtlCol="0"/>
          <a:lstStyle/>
          <a:p>
            <a:endParaRPr/>
          </a:p>
        </p:txBody>
      </p:sp>
      <p:sp>
        <p:nvSpPr>
          <p:cNvPr id="8" name="object 8"/>
          <p:cNvSpPr txBox="1"/>
          <p:nvPr/>
        </p:nvSpPr>
        <p:spPr>
          <a:xfrm>
            <a:off x="5842254" y="4975937"/>
            <a:ext cx="2153285" cy="300355"/>
          </a:xfrm>
          <a:prstGeom prst="rect">
            <a:avLst/>
          </a:prstGeom>
        </p:spPr>
        <p:txBody>
          <a:bodyPr vert="horz" wrap="square" lIns="0" tIns="12700" rIns="0" bIns="0" rtlCol="0">
            <a:spAutoFit/>
          </a:bodyPr>
          <a:lstStyle/>
          <a:p>
            <a:pPr marL="12700">
              <a:spcBef>
                <a:spcPts val="100"/>
              </a:spcBef>
            </a:pPr>
            <a:r>
              <a:rPr dirty="0">
                <a:latin typeface="Calibri"/>
                <a:cs typeface="Calibri"/>
              </a:rPr>
              <a:t>Announce</a:t>
            </a:r>
            <a:r>
              <a:rPr spc="-30" dirty="0">
                <a:latin typeface="Calibri"/>
                <a:cs typeface="Calibri"/>
              </a:rPr>
              <a:t> </a:t>
            </a:r>
            <a:r>
              <a:rPr dirty="0">
                <a:latin typeface="Calibri"/>
                <a:cs typeface="Calibri"/>
              </a:rPr>
              <a:t>the</a:t>
            </a:r>
            <a:r>
              <a:rPr spc="-30" dirty="0">
                <a:latin typeface="Calibri"/>
                <a:cs typeface="Calibri"/>
              </a:rPr>
              <a:t> </a:t>
            </a:r>
            <a:r>
              <a:rPr spc="-5" dirty="0">
                <a:latin typeface="Calibri"/>
                <a:cs typeface="Calibri"/>
              </a:rPr>
              <a:t>decision</a:t>
            </a:r>
            <a:endParaRPr>
              <a:latin typeface="Calibri"/>
              <a:cs typeface="Calibri"/>
            </a:endParaRPr>
          </a:p>
        </p:txBody>
      </p:sp>
      <p:grpSp>
        <p:nvGrpSpPr>
          <p:cNvPr id="9" name="object 9"/>
          <p:cNvGrpSpPr/>
          <p:nvPr/>
        </p:nvGrpSpPr>
        <p:grpSpPr>
          <a:xfrm>
            <a:off x="2180845" y="3139439"/>
            <a:ext cx="5047615" cy="2391410"/>
            <a:chOff x="656844" y="3139439"/>
            <a:chExt cx="5047615" cy="2391410"/>
          </a:xfrm>
        </p:grpSpPr>
        <p:pic>
          <p:nvPicPr>
            <p:cNvPr id="10" name="object 10"/>
            <p:cNvPicPr/>
            <p:nvPr/>
          </p:nvPicPr>
          <p:blipFill>
            <a:blip r:embed="rId2" cstate="print"/>
            <a:stretch>
              <a:fillRect/>
            </a:stretch>
          </p:blipFill>
          <p:spPr>
            <a:xfrm>
              <a:off x="5113020" y="3592029"/>
              <a:ext cx="591299" cy="512102"/>
            </a:xfrm>
            <a:prstGeom prst="rect">
              <a:avLst/>
            </a:prstGeom>
          </p:spPr>
        </p:pic>
        <p:pic>
          <p:nvPicPr>
            <p:cNvPr id="11" name="object 11"/>
            <p:cNvPicPr/>
            <p:nvPr/>
          </p:nvPicPr>
          <p:blipFill>
            <a:blip r:embed="rId3" cstate="print"/>
            <a:stretch>
              <a:fillRect/>
            </a:stretch>
          </p:blipFill>
          <p:spPr>
            <a:xfrm>
              <a:off x="5151120" y="3619499"/>
              <a:ext cx="484631" cy="423672"/>
            </a:xfrm>
            <a:prstGeom prst="rect">
              <a:avLst/>
            </a:prstGeom>
          </p:spPr>
        </p:pic>
        <p:sp>
          <p:nvSpPr>
            <p:cNvPr id="12" name="object 12"/>
            <p:cNvSpPr/>
            <p:nvPr/>
          </p:nvSpPr>
          <p:spPr>
            <a:xfrm>
              <a:off x="5151120" y="3619499"/>
              <a:ext cx="485140" cy="424180"/>
            </a:xfrm>
            <a:custGeom>
              <a:avLst/>
              <a:gdLst/>
              <a:ahLst/>
              <a:cxnLst/>
              <a:rect l="l" t="t" r="r" b="b"/>
              <a:pathLst>
                <a:path w="485139" h="424179">
                  <a:moveTo>
                    <a:pt x="0" y="211836"/>
                  </a:moveTo>
                  <a:lnTo>
                    <a:pt x="121157" y="211836"/>
                  </a:lnTo>
                  <a:lnTo>
                    <a:pt x="121157" y="0"/>
                  </a:lnTo>
                  <a:lnTo>
                    <a:pt x="363474" y="0"/>
                  </a:lnTo>
                  <a:lnTo>
                    <a:pt x="363474" y="211836"/>
                  </a:lnTo>
                  <a:lnTo>
                    <a:pt x="484631" y="211836"/>
                  </a:lnTo>
                  <a:lnTo>
                    <a:pt x="242315" y="423672"/>
                  </a:lnTo>
                  <a:lnTo>
                    <a:pt x="0" y="211836"/>
                  </a:lnTo>
                  <a:close/>
                </a:path>
              </a:pathLst>
            </a:custGeom>
            <a:ln w="12192">
              <a:solidFill>
                <a:srgbClr val="D24717"/>
              </a:solidFill>
            </a:ln>
          </p:spPr>
          <p:txBody>
            <a:bodyPr wrap="square" lIns="0" tIns="0" rIns="0" bIns="0" rtlCol="0"/>
            <a:lstStyle/>
            <a:p>
              <a:endParaRPr/>
            </a:p>
          </p:txBody>
        </p:sp>
        <p:pic>
          <p:nvPicPr>
            <p:cNvPr id="13" name="object 13"/>
            <p:cNvPicPr/>
            <p:nvPr/>
          </p:nvPicPr>
          <p:blipFill>
            <a:blip r:embed="rId2" cstate="print"/>
            <a:stretch>
              <a:fillRect/>
            </a:stretch>
          </p:blipFill>
          <p:spPr>
            <a:xfrm>
              <a:off x="5113020" y="4500333"/>
              <a:ext cx="591299" cy="512102"/>
            </a:xfrm>
            <a:prstGeom prst="rect">
              <a:avLst/>
            </a:prstGeom>
          </p:spPr>
        </p:pic>
        <p:pic>
          <p:nvPicPr>
            <p:cNvPr id="14" name="object 14"/>
            <p:cNvPicPr/>
            <p:nvPr/>
          </p:nvPicPr>
          <p:blipFill>
            <a:blip r:embed="rId3" cstate="print"/>
            <a:stretch>
              <a:fillRect/>
            </a:stretch>
          </p:blipFill>
          <p:spPr>
            <a:xfrm>
              <a:off x="5151120" y="4527803"/>
              <a:ext cx="484631" cy="423671"/>
            </a:xfrm>
            <a:prstGeom prst="rect">
              <a:avLst/>
            </a:prstGeom>
          </p:spPr>
        </p:pic>
        <p:sp>
          <p:nvSpPr>
            <p:cNvPr id="15" name="object 15"/>
            <p:cNvSpPr/>
            <p:nvPr/>
          </p:nvSpPr>
          <p:spPr>
            <a:xfrm>
              <a:off x="5151120" y="4527803"/>
              <a:ext cx="485140" cy="424180"/>
            </a:xfrm>
            <a:custGeom>
              <a:avLst/>
              <a:gdLst/>
              <a:ahLst/>
              <a:cxnLst/>
              <a:rect l="l" t="t" r="r" b="b"/>
              <a:pathLst>
                <a:path w="485139" h="424179">
                  <a:moveTo>
                    <a:pt x="0" y="211836"/>
                  </a:moveTo>
                  <a:lnTo>
                    <a:pt x="121157" y="211836"/>
                  </a:lnTo>
                  <a:lnTo>
                    <a:pt x="121157" y="0"/>
                  </a:lnTo>
                  <a:lnTo>
                    <a:pt x="363474" y="0"/>
                  </a:lnTo>
                  <a:lnTo>
                    <a:pt x="363474" y="211836"/>
                  </a:lnTo>
                  <a:lnTo>
                    <a:pt x="484631" y="211836"/>
                  </a:lnTo>
                  <a:lnTo>
                    <a:pt x="242315" y="423672"/>
                  </a:lnTo>
                  <a:lnTo>
                    <a:pt x="0" y="211836"/>
                  </a:lnTo>
                  <a:close/>
                </a:path>
              </a:pathLst>
            </a:custGeom>
            <a:ln w="12192">
              <a:solidFill>
                <a:srgbClr val="D24717"/>
              </a:solidFill>
            </a:ln>
          </p:spPr>
          <p:txBody>
            <a:bodyPr wrap="square" lIns="0" tIns="0" rIns="0" bIns="0" rtlCol="0"/>
            <a:lstStyle/>
            <a:p>
              <a:endParaRPr/>
            </a:p>
          </p:txBody>
        </p:sp>
        <p:sp>
          <p:nvSpPr>
            <p:cNvPr id="16" name="object 16"/>
            <p:cNvSpPr/>
            <p:nvPr/>
          </p:nvSpPr>
          <p:spPr>
            <a:xfrm>
              <a:off x="664464" y="3147059"/>
              <a:ext cx="3406775" cy="2376170"/>
            </a:xfrm>
            <a:custGeom>
              <a:avLst/>
              <a:gdLst/>
              <a:ahLst/>
              <a:cxnLst/>
              <a:rect l="l" t="t" r="r" b="b"/>
              <a:pathLst>
                <a:path w="3406775" h="2376170">
                  <a:moveTo>
                    <a:pt x="2629154" y="0"/>
                  </a:moveTo>
                  <a:lnTo>
                    <a:pt x="395998" y="0"/>
                  </a:lnTo>
                  <a:lnTo>
                    <a:pt x="349816" y="2664"/>
                  </a:lnTo>
                  <a:lnTo>
                    <a:pt x="305198" y="10458"/>
                  </a:lnTo>
                  <a:lnTo>
                    <a:pt x="262443" y="23085"/>
                  </a:lnTo>
                  <a:lnTo>
                    <a:pt x="221847" y="40249"/>
                  </a:lnTo>
                  <a:lnTo>
                    <a:pt x="183707" y="61651"/>
                  </a:lnTo>
                  <a:lnTo>
                    <a:pt x="148320" y="86994"/>
                  </a:lnTo>
                  <a:lnTo>
                    <a:pt x="115984" y="115982"/>
                  </a:lnTo>
                  <a:lnTo>
                    <a:pt x="86995" y="148318"/>
                  </a:lnTo>
                  <a:lnTo>
                    <a:pt x="61651" y="183703"/>
                  </a:lnTo>
                  <a:lnTo>
                    <a:pt x="40249" y="221842"/>
                  </a:lnTo>
                  <a:lnTo>
                    <a:pt x="23085" y="262437"/>
                  </a:lnTo>
                  <a:lnTo>
                    <a:pt x="10458" y="305190"/>
                  </a:lnTo>
                  <a:lnTo>
                    <a:pt x="2664" y="349806"/>
                  </a:lnTo>
                  <a:lnTo>
                    <a:pt x="0" y="395986"/>
                  </a:lnTo>
                  <a:lnTo>
                    <a:pt x="0" y="1979929"/>
                  </a:lnTo>
                  <a:lnTo>
                    <a:pt x="2664" y="2026109"/>
                  </a:lnTo>
                  <a:lnTo>
                    <a:pt x="10458" y="2070725"/>
                  </a:lnTo>
                  <a:lnTo>
                    <a:pt x="23085" y="2113478"/>
                  </a:lnTo>
                  <a:lnTo>
                    <a:pt x="40249" y="2154073"/>
                  </a:lnTo>
                  <a:lnTo>
                    <a:pt x="61651" y="2192212"/>
                  </a:lnTo>
                  <a:lnTo>
                    <a:pt x="86995" y="2227597"/>
                  </a:lnTo>
                  <a:lnTo>
                    <a:pt x="115984" y="2259933"/>
                  </a:lnTo>
                  <a:lnTo>
                    <a:pt x="148320" y="2288921"/>
                  </a:lnTo>
                  <a:lnTo>
                    <a:pt x="183707" y="2314264"/>
                  </a:lnTo>
                  <a:lnTo>
                    <a:pt x="221847" y="2335666"/>
                  </a:lnTo>
                  <a:lnTo>
                    <a:pt x="262443" y="2352830"/>
                  </a:lnTo>
                  <a:lnTo>
                    <a:pt x="305198" y="2365457"/>
                  </a:lnTo>
                  <a:lnTo>
                    <a:pt x="349816" y="2373251"/>
                  </a:lnTo>
                  <a:lnTo>
                    <a:pt x="395998" y="2375916"/>
                  </a:lnTo>
                  <a:lnTo>
                    <a:pt x="2629154" y="2375916"/>
                  </a:lnTo>
                  <a:lnTo>
                    <a:pt x="2675333" y="2373251"/>
                  </a:lnTo>
                  <a:lnTo>
                    <a:pt x="2719949" y="2365457"/>
                  </a:lnTo>
                  <a:lnTo>
                    <a:pt x="2762702" y="2352830"/>
                  </a:lnTo>
                  <a:lnTo>
                    <a:pt x="2803297" y="2335666"/>
                  </a:lnTo>
                  <a:lnTo>
                    <a:pt x="2841436" y="2314264"/>
                  </a:lnTo>
                  <a:lnTo>
                    <a:pt x="2876821" y="2288921"/>
                  </a:lnTo>
                  <a:lnTo>
                    <a:pt x="2909157" y="2259933"/>
                  </a:lnTo>
                  <a:lnTo>
                    <a:pt x="2938145" y="2227597"/>
                  </a:lnTo>
                  <a:lnTo>
                    <a:pt x="2963488" y="2192212"/>
                  </a:lnTo>
                  <a:lnTo>
                    <a:pt x="2984890" y="2154073"/>
                  </a:lnTo>
                  <a:lnTo>
                    <a:pt x="3002054" y="2113478"/>
                  </a:lnTo>
                  <a:lnTo>
                    <a:pt x="3014681" y="2070725"/>
                  </a:lnTo>
                  <a:lnTo>
                    <a:pt x="3022475" y="2026109"/>
                  </a:lnTo>
                  <a:lnTo>
                    <a:pt x="3025140" y="1979929"/>
                  </a:lnTo>
                  <a:lnTo>
                    <a:pt x="3025140" y="989964"/>
                  </a:lnTo>
                  <a:lnTo>
                    <a:pt x="3325478" y="989964"/>
                  </a:lnTo>
                  <a:lnTo>
                    <a:pt x="3025140" y="395986"/>
                  </a:lnTo>
                  <a:lnTo>
                    <a:pt x="3022475" y="349806"/>
                  </a:lnTo>
                  <a:lnTo>
                    <a:pt x="3014681" y="305190"/>
                  </a:lnTo>
                  <a:lnTo>
                    <a:pt x="3002054" y="262437"/>
                  </a:lnTo>
                  <a:lnTo>
                    <a:pt x="2984890" y="221842"/>
                  </a:lnTo>
                  <a:lnTo>
                    <a:pt x="2963488" y="183703"/>
                  </a:lnTo>
                  <a:lnTo>
                    <a:pt x="2938145" y="148318"/>
                  </a:lnTo>
                  <a:lnTo>
                    <a:pt x="2909157" y="115982"/>
                  </a:lnTo>
                  <a:lnTo>
                    <a:pt x="2876821" y="86994"/>
                  </a:lnTo>
                  <a:lnTo>
                    <a:pt x="2841436" y="61651"/>
                  </a:lnTo>
                  <a:lnTo>
                    <a:pt x="2803297" y="40249"/>
                  </a:lnTo>
                  <a:lnTo>
                    <a:pt x="2762702" y="23085"/>
                  </a:lnTo>
                  <a:lnTo>
                    <a:pt x="2719949" y="10458"/>
                  </a:lnTo>
                  <a:lnTo>
                    <a:pt x="2675333" y="2664"/>
                  </a:lnTo>
                  <a:lnTo>
                    <a:pt x="2629154" y="0"/>
                  </a:lnTo>
                  <a:close/>
                </a:path>
                <a:path w="3406775" h="2376170">
                  <a:moveTo>
                    <a:pt x="3325478" y="989964"/>
                  </a:moveTo>
                  <a:lnTo>
                    <a:pt x="3025140" y="989964"/>
                  </a:lnTo>
                  <a:lnTo>
                    <a:pt x="3406648" y="1150492"/>
                  </a:lnTo>
                  <a:lnTo>
                    <a:pt x="3325478" y="989964"/>
                  </a:lnTo>
                  <a:close/>
                </a:path>
              </a:pathLst>
            </a:custGeom>
            <a:solidFill>
              <a:srgbClr val="D24717"/>
            </a:solidFill>
          </p:spPr>
          <p:txBody>
            <a:bodyPr wrap="square" lIns="0" tIns="0" rIns="0" bIns="0" rtlCol="0"/>
            <a:lstStyle/>
            <a:p>
              <a:endParaRPr/>
            </a:p>
          </p:txBody>
        </p:sp>
        <p:sp>
          <p:nvSpPr>
            <p:cNvPr id="17" name="object 17"/>
            <p:cNvSpPr/>
            <p:nvPr/>
          </p:nvSpPr>
          <p:spPr>
            <a:xfrm>
              <a:off x="664464" y="3147059"/>
              <a:ext cx="3406775" cy="2376170"/>
            </a:xfrm>
            <a:custGeom>
              <a:avLst/>
              <a:gdLst/>
              <a:ahLst/>
              <a:cxnLst/>
              <a:rect l="l" t="t" r="r" b="b"/>
              <a:pathLst>
                <a:path w="3406775" h="2376170">
                  <a:moveTo>
                    <a:pt x="0" y="395986"/>
                  </a:moveTo>
                  <a:lnTo>
                    <a:pt x="2664" y="349806"/>
                  </a:lnTo>
                  <a:lnTo>
                    <a:pt x="10458" y="305190"/>
                  </a:lnTo>
                  <a:lnTo>
                    <a:pt x="23085" y="262437"/>
                  </a:lnTo>
                  <a:lnTo>
                    <a:pt x="40249" y="221842"/>
                  </a:lnTo>
                  <a:lnTo>
                    <a:pt x="61651" y="183703"/>
                  </a:lnTo>
                  <a:lnTo>
                    <a:pt x="86995" y="148318"/>
                  </a:lnTo>
                  <a:lnTo>
                    <a:pt x="115984" y="115982"/>
                  </a:lnTo>
                  <a:lnTo>
                    <a:pt x="148320" y="86994"/>
                  </a:lnTo>
                  <a:lnTo>
                    <a:pt x="183707" y="61651"/>
                  </a:lnTo>
                  <a:lnTo>
                    <a:pt x="221847" y="40249"/>
                  </a:lnTo>
                  <a:lnTo>
                    <a:pt x="262443" y="23085"/>
                  </a:lnTo>
                  <a:lnTo>
                    <a:pt x="305198" y="10458"/>
                  </a:lnTo>
                  <a:lnTo>
                    <a:pt x="349816" y="2664"/>
                  </a:lnTo>
                  <a:lnTo>
                    <a:pt x="395998" y="0"/>
                  </a:lnTo>
                  <a:lnTo>
                    <a:pt x="1764665" y="0"/>
                  </a:lnTo>
                  <a:lnTo>
                    <a:pt x="2520950" y="0"/>
                  </a:lnTo>
                  <a:lnTo>
                    <a:pt x="2629154" y="0"/>
                  </a:lnTo>
                  <a:lnTo>
                    <a:pt x="2675333" y="2664"/>
                  </a:lnTo>
                  <a:lnTo>
                    <a:pt x="2719949" y="10458"/>
                  </a:lnTo>
                  <a:lnTo>
                    <a:pt x="2762702" y="23085"/>
                  </a:lnTo>
                  <a:lnTo>
                    <a:pt x="2803297" y="40249"/>
                  </a:lnTo>
                  <a:lnTo>
                    <a:pt x="2841436" y="61651"/>
                  </a:lnTo>
                  <a:lnTo>
                    <a:pt x="2876821" y="86994"/>
                  </a:lnTo>
                  <a:lnTo>
                    <a:pt x="2909157" y="115982"/>
                  </a:lnTo>
                  <a:lnTo>
                    <a:pt x="2938145" y="148318"/>
                  </a:lnTo>
                  <a:lnTo>
                    <a:pt x="2963488" y="183703"/>
                  </a:lnTo>
                  <a:lnTo>
                    <a:pt x="2984890" y="221842"/>
                  </a:lnTo>
                  <a:lnTo>
                    <a:pt x="3002054" y="262437"/>
                  </a:lnTo>
                  <a:lnTo>
                    <a:pt x="3014681" y="305190"/>
                  </a:lnTo>
                  <a:lnTo>
                    <a:pt x="3022475" y="349806"/>
                  </a:lnTo>
                  <a:lnTo>
                    <a:pt x="3025140" y="395986"/>
                  </a:lnTo>
                  <a:lnTo>
                    <a:pt x="3406648" y="1150492"/>
                  </a:lnTo>
                  <a:lnTo>
                    <a:pt x="3025140" y="989964"/>
                  </a:lnTo>
                  <a:lnTo>
                    <a:pt x="3025140" y="1979929"/>
                  </a:lnTo>
                  <a:lnTo>
                    <a:pt x="3022475" y="2026109"/>
                  </a:lnTo>
                  <a:lnTo>
                    <a:pt x="3014681" y="2070725"/>
                  </a:lnTo>
                  <a:lnTo>
                    <a:pt x="3002054" y="2113478"/>
                  </a:lnTo>
                  <a:lnTo>
                    <a:pt x="2984890" y="2154073"/>
                  </a:lnTo>
                  <a:lnTo>
                    <a:pt x="2963488" y="2192212"/>
                  </a:lnTo>
                  <a:lnTo>
                    <a:pt x="2938145" y="2227597"/>
                  </a:lnTo>
                  <a:lnTo>
                    <a:pt x="2909157" y="2259933"/>
                  </a:lnTo>
                  <a:lnTo>
                    <a:pt x="2876821" y="2288921"/>
                  </a:lnTo>
                  <a:lnTo>
                    <a:pt x="2841436" y="2314264"/>
                  </a:lnTo>
                  <a:lnTo>
                    <a:pt x="2803297" y="2335666"/>
                  </a:lnTo>
                  <a:lnTo>
                    <a:pt x="2762702" y="2352830"/>
                  </a:lnTo>
                  <a:lnTo>
                    <a:pt x="2719949" y="2365457"/>
                  </a:lnTo>
                  <a:lnTo>
                    <a:pt x="2675333" y="2373251"/>
                  </a:lnTo>
                  <a:lnTo>
                    <a:pt x="2629154" y="2375916"/>
                  </a:lnTo>
                  <a:lnTo>
                    <a:pt x="2520950" y="2375916"/>
                  </a:lnTo>
                  <a:lnTo>
                    <a:pt x="1764665" y="2375916"/>
                  </a:lnTo>
                  <a:lnTo>
                    <a:pt x="395998" y="2375916"/>
                  </a:lnTo>
                  <a:lnTo>
                    <a:pt x="349816" y="2373251"/>
                  </a:lnTo>
                  <a:lnTo>
                    <a:pt x="305198" y="2365457"/>
                  </a:lnTo>
                  <a:lnTo>
                    <a:pt x="262443" y="2352830"/>
                  </a:lnTo>
                  <a:lnTo>
                    <a:pt x="221847" y="2335666"/>
                  </a:lnTo>
                  <a:lnTo>
                    <a:pt x="183707" y="2314264"/>
                  </a:lnTo>
                  <a:lnTo>
                    <a:pt x="148320" y="2288921"/>
                  </a:lnTo>
                  <a:lnTo>
                    <a:pt x="115984" y="2259933"/>
                  </a:lnTo>
                  <a:lnTo>
                    <a:pt x="86995" y="2227597"/>
                  </a:lnTo>
                  <a:lnTo>
                    <a:pt x="61651" y="2192212"/>
                  </a:lnTo>
                  <a:lnTo>
                    <a:pt x="40249" y="2154073"/>
                  </a:lnTo>
                  <a:lnTo>
                    <a:pt x="23085" y="2113478"/>
                  </a:lnTo>
                  <a:lnTo>
                    <a:pt x="10458" y="2070725"/>
                  </a:lnTo>
                  <a:lnTo>
                    <a:pt x="2664" y="2026109"/>
                  </a:lnTo>
                  <a:lnTo>
                    <a:pt x="0" y="1979929"/>
                  </a:lnTo>
                  <a:lnTo>
                    <a:pt x="0" y="989964"/>
                  </a:lnTo>
                  <a:lnTo>
                    <a:pt x="0" y="395986"/>
                  </a:lnTo>
                  <a:close/>
                </a:path>
              </a:pathLst>
            </a:custGeom>
            <a:ln w="15240">
              <a:solidFill>
                <a:srgbClr val="9B310D"/>
              </a:solidFill>
            </a:ln>
          </p:spPr>
          <p:txBody>
            <a:bodyPr wrap="square" lIns="0" tIns="0" rIns="0" bIns="0" rtlCol="0"/>
            <a:lstStyle/>
            <a:p>
              <a:endParaRPr/>
            </a:p>
          </p:txBody>
        </p:sp>
      </p:grpSp>
      <p:sp>
        <p:nvSpPr>
          <p:cNvPr id="18" name="object 18"/>
          <p:cNvSpPr txBox="1"/>
          <p:nvPr/>
        </p:nvSpPr>
        <p:spPr>
          <a:xfrm>
            <a:off x="2383942" y="3351403"/>
            <a:ext cx="1346200" cy="285115"/>
          </a:xfrm>
          <a:prstGeom prst="rect">
            <a:avLst/>
          </a:prstGeom>
        </p:spPr>
        <p:txBody>
          <a:bodyPr vert="horz" wrap="square" lIns="0" tIns="13335" rIns="0" bIns="0" rtlCol="0">
            <a:spAutoFit/>
          </a:bodyPr>
          <a:lstStyle/>
          <a:p>
            <a:pPr marL="12700">
              <a:spcBef>
                <a:spcPts val="105"/>
              </a:spcBef>
            </a:pPr>
            <a:r>
              <a:rPr sz="1700" spc="-160" dirty="0">
                <a:solidFill>
                  <a:srgbClr val="FFFFFF"/>
                </a:solidFill>
                <a:latin typeface="Calibri"/>
                <a:cs typeface="Calibri"/>
              </a:rPr>
              <a:t>T</a:t>
            </a:r>
            <a:r>
              <a:rPr sz="1700" spc="-5" dirty="0">
                <a:solidFill>
                  <a:srgbClr val="FFFFFF"/>
                </a:solidFill>
                <a:latin typeface="Calibri"/>
                <a:cs typeface="Calibri"/>
              </a:rPr>
              <a:t>o</a:t>
            </a:r>
            <a:r>
              <a:rPr sz="1700" dirty="0">
                <a:solidFill>
                  <a:srgbClr val="FFFFFF"/>
                </a:solidFill>
                <a:latin typeface="Calibri"/>
                <a:cs typeface="Calibri"/>
              </a:rPr>
              <a:t>ugh</a:t>
            </a:r>
            <a:r>
              <a:rPr sz="1700" spc="-20" dirty="0">
                <a:solidFill>
                  <a:srgbClr val="FFFFFF"/>
                </a:solidFill>
                <a:latin typeface="Calibri"/>
                <a:cs typeface="Calibri"/>
              </a:rPr>
              <a:t> </a:t>
            </a:r>
            <a:r>
              <a:rPr sz="1700" dirty="0">
                <a:solidFill>
                  <a:srgbClr val="FFFFFF"/>
                </a:solidFill>
                <a:latin typeface="Calibri"/>
                <a:cs typeface="Calibri"/>
              </a:rPr>
              <a:t>p</a:t>
            </a:r>
            <a:r>
              <a:rPr sz="1700" spc="-20" dirty="0">
                <a:solidFill>
                  <a:srgbClr val="FFFFFF"/>
                </a:solidFill>
                <a:latin typeface="Calibri"/>
                <a:cs typeface="Calibri"/>
              </a:rPr>
              <a:t>r</a:t>
            </a:r>
            <a:r>
              <a:rPr sz="1700" spc="-5" dirty="0">
                <a:solidFill>
                  <a:srgbClr val="FFFFFF"/>
                </a:solidFill>
                <a:latin typeface="Calibri"/>
                <a:cs typeface="Calibri"/>
              </a:rPr>
              <a:t>o</a:t>
            </a:r>
            <a:r>
              <a:rPr sz="1700" dirty="0">
                <a:solidFill>
                  <a:srgbClr val="FFFFFF"/>
                </a:solidFill>
                <a:latin typeface="Calibri"/>
                <a:cs typeface="Calibri"/>
              </a:rPr>
              <a:t>b</a:t>
            </a:r>
            <a:r>
              <a:rPr sz="1700" spc="-10" dirty="0">
                <a:solidFill>
                  <a:srgbClr val="FFFFFF"/>
                </a:solidFill>
                <a:latin typeface="Calibri"/>
                <a:cs typeface="Calibri"/>
              </a:rPr>
              <a:t>l</a:t>
            </a:r>
            <a:r>
              <a:rPr sz="1700" dirty="0">
                <a:solidFill>
                  <a:srgbClr val="FFFFFF"/>
                </a:solidFill>
                <a:latin typeface="Calibri"/>
                <a:cs typeface="Calibri"/>
              </a:rPr>
              <a:t>em</a:t>
            </a:r>
            <a:endParaRPr sz="1700">
              <a:latin typeface="Calibri"/>
              <a:cs typeface="Calibri"/>
            </a:endParaRPr>
          </a:p>
        </p:txBody>
      </p:sp>
      <p:sp>
        <p:nvSpPr>
          <p:cNvPr id="23" name="object 23"/>
          <p:cNvSpPr txBox="1"/>
          <p:nvPr/>
        </p:nvSpPr>
        <p:spPr>
          <a:xfrm>
            <a:off x="1686864" y="6547586"/>
            <a:ext cx="2065020" cy="205184"/>
          </a:xfrm>
          <a:prstGeom prst="rect">
            <a:avLst/>
          </a:prstGeom>
        </p:spPr>
        <p:txBody>
          <a:bodyPr vert="horz" wrap="square" lIns="0" tIns="0" rIns="0" bIns="0" rtlCol="0">
            <a:spAutoFit/>
          </a:bodyPr>
          <a:lstStyle/>
          <a:p>
            <a:pPr marL="12700">
              <a:lnSpc>
                <a:spcPts val="1614"/>
              </a:lnSpc>
            </a:pPr>
            <a:r>
              <a:rPr sz="1600" spc="-5" dirty="0">
                <a:solidFill>
                  <a:srgbClr val="FFFFFF"/>
                </a:solidFill>
                <a:latin typeface="Calibri"/>
                <a:cs typeface="Calibri"/>
              </a:rPr>
              <a:t>2.5</a:t>
            </a:r>
            <a:r>
              <a:rPr sz="1600" spc="-30" dirty="0">
                <a:solidFill>
                  <a:srgbClr val="FFFFFF"/>
                </a:solidFill>
                <a:latin typeface="Calibri"/>
                <a:cs typeface="Calibri"/>
              </a:rPr>
              <a:t> </a:t>
            </a:r>
            <a:r>
              <a:rPr sz="1600" spc="-10" dirty="0">
                <a:solidFill>
                  <a:srgbClr val="FFFFFF"/>
                </a:solidFill>
                <a:latin typeface="Calibri"/>
                <a:cs typeface="Calibri"/>
              </a:rPr>
              <a:t>BITCOIN</a:t>
            </a:r>
            <a:r>
              <a:rPr sz="1600" spc="-30" dirty="0">
                <a:solidFill>
                  <a:srgbClr val="FFFFFF"/>
                </a:solidFill>
                <a:latin typeface="Calibri"/>
                <a:cs typeface="Calibri"/>
              </a:rPr>
              <a:t> </a:t>
            </a:r>
            <a:r>
              <a:rPr sz="1600" spc="-10" dirty="0">
                <a:solidFill>
                  <a:srgbClr val="FFFFFF"/>
                </a:solidFill>
                <a:latin typeface="Calibri"/>
                <a:cs typeface="Calibri"/>
              </a:rPr>
              <a:t>CONSENSUS</a:t>
            </a:r>
            <a:endParaRPr sz="1600">
              <a:latin typeface="Calibri"/>
              <a:cs typeface="Calibri"/>
            </a:endParaRPr>
          </a:p>
        </p:txBody>
      </p:sp>
      <p:sp>
        <p:nvSpPr>
          <p:cNvPr id="25" name="object 25"/>
          <p:cNvSpPr txBox="1"/>
          <p:nvPr/>
        </p:nvSpPr>
        <p:spPr>
          <a:xfrm>
            <a:off x="9625330" y="6547586"/>
            <a:ext cx="229870" cy="205184"/>
          </a:xfrm>
          <a:prstGeom prst="rect">
            <a:avLst/>
          </a:prstGeom>
        </p:spPr>
        <p:txBody>
          <a:bodyPr vert="horz" wrap="square" lIns="0" tIns="0" rIns="0" bIns="0" rtlCol="0">
            <a:spAutoFit/>
          </a:bodyPr>
          <a:lstStyle/>
          <a:p>
            <a:pPr marL="12700">
              <a:lnSpc>
                <a:spcPts val="1614"/>
              </a:lnSpc>
            </a:pPr>
            <a:r>
              <a:rPr sz="1600" spc="-10" dirty="0">
                <a:solidFill>
                  <a:srgbClr val="FFFFFF"/>
                </a:solidFill>
                <a:latin typeface="Calibri"/>
                <a:cs typeface="Calibri"/>
              </a:rPr>
              <a:t>31</a:t>
            </a:r>
            <a:endParaRPr sz="1600">
              <a:latin typeface="Calibri"/>
              <a:cs typeface="Calibri"/>
            </a:endParaRPr>
          </a:p>
        </p:txBody>
      </p:sp>
      <p:sp>
        <p:nvSpPr>
          <p:cNvPr id="19" name="object 19"/>
          <p:cNvSpPr txBox="1"/>
          <p:nvPr/>
        </p:nvSpPr>
        <p:spPr>
          <a:xfrm>
            <a:off x="2383943" y="3584576"/>
            <a:ext cx="2379345" cy="518795"/>
          </a:xfrm>
          <a:prstGeom prst="rect">
            <a:avLst/>
          </a:prstGeom>
        </p:spPr>
        <p:txBody>
          <a:bodyPr vert="horz" wrap="square" lIns="0" tIns="13335" rIns="0" bIns="0" rtlCol="0">
            <a:spAutoFit/>
          </a:bodyPr>
          <a:lstStyle/>
          <a:p>
            <a:pPr marL="355600" indent="-342900">
              <a:lnSpc>
                <a:spcPts val="1939"/>
              </a:lnSpc>
              <a:spcBef>
                <a:spcPts val="105"/>
              </a:spcBef>
              <a:buFont typeface="Arial MT"/>
              <a:buChar char="•"/>
              <a:tabLst>
                <a:tab pos="354965" algn="l"/>
                <a:tab pos="355600" algn="l"/>
              </a:tabLst>
            </a:pPr>
            <a:r>
              <a:rPr sz="1700" dirty="0">
                <a:solidFill>
                  <a:srgbClr val="FFFFFF"/>
                </a:solidFill>
                <a:latin typeface="Calibri"/>
                <a:cs typeface="Calibri"/>
              </a:rPr>
              <a:t>Especially</a:t>
            </a:r>
            <a:r>
              <a:rPr sz="1700" spc="-55" dirty="0">
                <a:solidFill>
                  <a:srgbClr val="FFFFFF"/>
                </a:solidFill>
                <a:latin typeface="Calibri"/>
                <a:cs typeface="Calibri"/>
              </a:rPr>
              <a:t> </a:t>
            </a:r>
            <a:r>
              <a:rPr sz="1700" dirty="0">
                <a:solidFill>
                  <a:srgbClr val="FFFFFF"/>
                </a:solidFill>
                <a:latin typeface="Calibri"/>
                <a:cs typeface="Calibri"/>
              </a:rPr>
              <a:t>in</a:t>
            </a:r>
            <a:r>
              <a:rPr sz="1700" spc="-45" dirty="0">
                <a:solidFill>
                  <a:srgbClr val="FFFFFF"/>
                </a:solidFill>
                <a:latin typeface="Calibri"/>
                <a:cs typeface="Calibri"/>
              </a:rPr>
              <a:t> </a:t>
            </a:r>
            <a:r>
              <a:rPr sz="1700" dirty="0">
                <a:solidFill>
                  <a:srgbClr val="FFFFFF"/>
                </a:solidFill>
                <a:latin typeface="Calibri"/>
                <a:cs typeface="Calibri"/>
              </a:rPr>
              <a:t>P2P</a:t>
            </a:r>
            <a:endParaRPr sz="1700">
              <a:latin typeface="Calibri"/>
              <a:cs typeface="Calibri"/>
            </a:endParaRPr>
          </a:p>
          <a:p>
            <a:pPr marL="355600" indent="-342900">
              <a:lnSpc>
                <a:spcPts val="1939"/>
              </a:lnSpc>
              <a:buFont typeface="Arial MT"/>
              <a:buChar char="•"/>
              <a:tabLst>
                <a:tab pos="354965" algn="l"/>
                <a:tab pos="355600" algn="l"/>
              </a:tabLst>
            </a:pPr>
            <a:r>
              <a:rPr sz="1700" spc="-10" dirty="0">
                <a:solidFill>
                  <a:srgbClr val="FFFFFF"/>
                </a:solidFill>
                <a:latin typeface="Calibri"/>
                <a:cs typeface="Calibri"/>
              </a:rPr>
              <a:t>Dozens</a:t>
            </a:r>
            <a:r>
              <a:rPr sz="1700" spc="-25" dirty="0">
                <a:solidFill>
                  <a:srgbClr val="FFFFFF"/>
                </a:solidFill>
                <a:latin typeface="Calibri"/>
                <a:cs typeface="Calibri"/>
              </a:rPr>
              <a:t> </a:t>
            </a:r>
            <a:r>
              <a:rPr sz="1700" spc="-5" dirty="0">
                <a:solidFill>
                  <a:srgbClr val="FFFFFF"/>
                </a:solidFill>
                <a:latin typeface="Calibri"/>
                <a:cs typeface="Calibri"/>
              </a:rPr>
              <a:t>of impossibility</a:t>
            </a:r>
            <a:endParaRPr sz="1700">
              <a:latin typeface="Calibri"/>
              <a:cs typeface="Calibri"/>
            </a:endParaRPr>
          </a:p>
        </p:txBody>
      </p:sp>
      <p:sp>
        <p:nvSpPr>
          <p:cNvPr id="20" name="object 20"/>
          <p:cNvSpPr txBox="1"/>
          <p:nvPr/>
        </p:nvSpPr>
        <p:spPr>
          <a:xfrm>
            <a:off x="2383942" y="4050920"/>
            <a:ext cx="2346960" cy="518795"/>
          </a:xfrm>
          <a:prstGeom prst="rect">
            <a:avLst/>
          </a:prstGeom>
        </p:spPr>
        <p:txBody>
          <a:bodyPr vert="horz" wrap="square" lIns="0" tIns="12700" rIns="0" bIns="0" rtlCol="0">
            <a:spAutoFit/>
          </a:bodyPr>
          <a:lstStyle/>
          <a:p>
            <a:pPr marL="355600">
              <a:lnSpc>
                <a:spcPts val="1939"/>
              </a:lnSpc>
              <a:spcBef>
                <a:spcPts val="100"/>
              </a:spcBef>
            </a:pPr>
            <a:r>
              <a:rPr sz="1700" spc="-5" dirty="0">
                <a:solidFill>
                  <a:srgbClr val="FFFFFF"/>
                </a:solidFill>
                <a:latin typeface="Calibri"/>
                <a:cs typeface="Calibri"/>
              </a:rPr>
              <a:t>results</a:t>
            </a:r>
            <a:r>
              <a:rPr sz="1700" spc="-30" dirty="0">
                <a:solidFill>
                  <a:srgbClr val="FFFFFF"/>
                </a:solidFill>
                <a:latin typeface="Calibri"/>
                <a:cs typeface="Calibri"/>
              </a:rPr>
              <a:t> </a:t>
            </a:r>
            <a:r>
              <a:rPr sz="1700" spc="-5" dirty="0">
                <a:solidFill>
                  <a:srgbClr val="FFFFFF"/>
                </a:solidFill>
                <a:latin typeface="Calibri"/>
                <a:cs typeface="Calibri"/>
              </a:rPr>
              <a:t>since</a:t>
            </a:r>
            <a:r>
              <a:rPr sz="1700" spc="-35" dirty="0">
                <a:solidFill>
                  <a:srgbClr val="FFFFFF"/>
                </a:solidFill>
                <a:latin typeface="Calibri"/>
                <a:cs typeface="Calibri"/>
              </a:rPr>
              <a:t> </a:t>
            </a:r>
            <a:r>
              <a:rPr sz="1700" dirty="0">
                <a:solidFill>
                  <a:srgbClr val="FFFFFF"/>
                </a:solidFill>
                <a:latin typeface="Calibri"/>
                <a:cs typeface="Calibri"/>
              </a:rPr>
              <a:t>1983</a:t>
            </a:r>
            <a:endParaRPr sz="1700">
              <a:latin typeface="Calibri"/>
              <a:cs typeface="Calibri"/>
            </a:endParaRPr>
          </a:p>
          <a:p>
            <a:pPr marL="355600" indent="-342900">
              <a:lnSpc>
                <a:spcPts val="1939"/>
              </a:lnSpc>
              <a:buFont typeface="Arial MT"/>
              <a:buChar char="•"/>
              <a:tabLst>
                <a:tab pos="354965" algn="l"/>
                <a:tab pos="355600" algn="l"/>
              </a:tabLst>
            </a:pPr>
            <a:r>
              <a:rPr sz="1700" spc="-5" dirty="0">
                <a:solidFill>
                  <a:srgbClr val="FFFFFF"/>
                </a:solidFill>
                <a:latin typeface="Calibri"/>
                <a:cs typeface="Calibri"/>
              </a:rPr>
              <a:t>Does</a:t>
            </a:r>
            <a:r>
              <a:rPr sz="1700" spc="-10" dirty="0">
                <a:solidFill>
                  <a:srgbClr val="FFFFFF"/>
                </a:solidFill>
                <a:latin typeface="Calibri"/>
                <a:cs typeface="Calibri"/>
              </a:rPr>
              <a:t> </a:t>
            </a:r>
            <a:r>
              <a:rPr sz="1700" dirty="0">
                <a:solidFill>
                  <a:srgbClr val="FFFFFF"/>
                </a:solidFill>
                <a:latin typeface="Calibri"/>
                <a:cs typeface="Calibri"/>
              </a:rPr>
              <a:t>not</a:t>
            </a:r>
            <a:r>
              <a:rPr sz="1700" spc="-20" dirty="0">
                <a:solidFill>
                  <a:srgbClr val="FFFFFF"/>
                </a:solidFill>
                <a:latin typeface="Calibri"/>
                <a:cs typeface="Calibri"/>
              </a:rPr>
              <a:t> </a:t>
            </a:r>
            <a:r>
              <a:rPr sz="1700" spc="-5" dirty="0">
                <a:solidFill>
                  <a:srgbClr val="FFFFFF"/>
                </a:solidFill>
                <a:latin typeface="Calibri"/>
                <a:cs typeface="Calibri"/>
              </a:rPr>
              <a:t>scale</a:t>
            </a:r>
            <a:r>
              <a:rPr sz="1700" spc="-25" dirty="0">
                <a:solidFill>
                  <a:srgbClr val="FFFFFF"/>
                </a:solidFill>
                <a:latin typeface="Calibri"/>
                <a:cs typeface="Calibri"/>
              </a:rPr>
              <a:t> </a:t>
            </a:r>
            <a:r>
              <a:rPr sz="1700" spc="-10" dirty="0">
                <a:solidFill>
                  <a:srgbClr val="FFFFFF"/>
                </a:solidFill>
                <a:latin typeface="Calibri"/>
                <a:cs typeface="Calibri"/>
              </a:rPr>
              <a:t>beyond</a:t>
            </a:r>
            <a:endParaRPr sz="1700">
              <a:latin typeface="Calibri"/>
              <a:cs typeface="Calibri"/>
            </a:endParaRPr>
          </a:p>
        </p:txBody>
      </p:sp>
      <p:sp>
        <p:nvSpPr>
          <p:cNvPr id="21" name="object 21"/>
          <p:cNvSpPr txBox="1"/>
          <p:nvPr/>
        </p:nvSpPr>
        <p:spPr>
          <a:xfrm>
            <a:off x="2383943" y="4516958"/>
            <a:ext cx="1957705" cy="519430"/>
          </a:xfrm>
          <a:prstGeom prst="rect">
            <a:avLst/>
          </a:prstGeom>
        </p:spPr>
        <p:txBody>
          <a:bodyPr vert="horz" wrap="square" lIns="0" tIns="13335" rIns="0" bIns="0" rtlCol="0">
            <a:spAutoFit/>
          </a:bodyPr>
          <a:lstStyle/>
          <a:p>
            <a:pPr marL="355600">
              <a:lnSpc>
                <a:spcPts val="1939"/>
              </a:lnSpc>
              <a:spcBef>
                <a:spcPts val="105"/>
              </a:spcBef>
            </a:pPr>
            <a:r>
              <a:rPr sz="1700" dirty="0">
                <a:solidFill>
                  <a:srgbClr val="FFFFFF"/>
                </a:solidFill>
                <a:latin typeface="Calibri"/>
                <a:cs typeface="Calibri"/>
              </a:rPr>
              <a:t>~30</a:t>
            </a:r>
            <a:r>
              <a:rPr sz="1700" spc="-30" dirty="0">
                <a:solidFill>
                  <a:srgbClr val="FFFFFF"/>
                </a:solidFill>
                <a:latin typeface="Calibri"/>
                <a:cs typeface="Calibri"/>
              </a:rPr>
              <a:t> </a:t>
            </a:r>
            <a:r>
              <a:rPr sz="1700" spc="-5" dirty="0">
                <a:solidFill>
                  <a:srgbClr val="FFFFFF"/>
                </a:solidFill>
                <a:latin typeface="Calibri"/>
                <a:cs typeface="Calibri"/>
              </a:rPr>
              <a:t>participants</a:t>
            </a:r>
            <a:endParaRPr sz="1700">
              <a:latin typeface="Calibri"/>
              <a:cs typeface="Calibri"/>
            </a:endParaRPr>
          </a:p>
          <a:p>
            <a:pPr marL="355600" indent="-342900">
              <a:lnSpc>
                <a:spcPts val="1939"/>
              </a:lnSpc>
              <a:buFont typeface="Arial MT"/>
              <a:buChar char="•"/>
              <a:tabLst>
                <a:tab pos="354965" algn="l"/>
                <a:tab pos="355600" algn="l"/>
              </a:tabLst>
            </a:pPr>
            <a:r>
              <a:rPr sz="1700" spc="-40" dirty="0">
                <a:solidFill>
                  <a:srgbClr val="FFFFFF"/>
                </a:solidFill>
                <a:latin typeface="Calibri"/>
                <a:cs typeface="Calibri"/>
              </a:rPr>
              <a:t>Takes</a:t>
            </a:r>
            <a:r>
              <a:rPr sz="1700" spc="-30" dirty="0">
                <a:solidFill>
                  <a:srgbClr val="FFFFFF"/>
                </a:solidFill>
                <a:latin typeface="Calibri"/>
                <a:cs typeface="Calibri"/>
              </a:rPr>
              <a:t> </a:t>
            </a:r>
            <a:r>
              <a:rPr sz="1700" dirty="0">
                <a:solidFill>
                  <a:srgbClr val="FFFFFF"/>
                </a:solidFill>
                <a:latin typeface="Calibri"/>
                <a:cs typeface="Calibri"/>
              </a:rPr>
              <a:t>long</a:t>
            </a:r>
            <a:r>
              <a:rPr sz="1700" spc="-45" dirty="0">
                <a:solidFill>
                  <a:srgbClr val="FFFFFF"/>
                </a:solidFill>
                <a:latin typeface="Calibri"/>
                <a:cs typeface="Calibri"/>
              </a:rPr>
              <a:t> </a:t>
            </a:r>
            <a:r>
              <a:rPr sz="1700" dirty="0">
                <a:solidFill>
                  <a:srgbClr val="FFFFFF"/>
                </a:solidFill>
                <a:latin typeface="Calibri"/>
                <a:cs typeface="Calibri"/>
              </a:rPr>
              <a:t>time</a:t>
            </a:r>
            <a:r>
              <a:rPr sz="1700" spc="-20" dirty="0">
                <a:solidFill>
                  <a:srgbClr val="FFFFFF"/>
                </a:solidFill>
                <a:latin typeface="Calibri"/>
                <a:cs typeface="Calibri"/>
              </a:rPr>
              <a:t> </a:t>
            </a:r>
            <a:r>
              <a:rPr sz="1700" spc="-5" dirty="0">
                <a:solidFill>
                  <a:srgbClr val="FFFFFF"/>
                </a:solidFill>
                <a:latin typeface="Calibri"/>
                <a:cs typeface="Calibri"/>
              </a:rPr>
              <a:t>to</a:t>
            </a:r>
            <a:endParaRPr sz="1700">
              <a:latin typeface="Calibri"/>
              <a:cs typeface="Calibri"/>
            </a:endParaRPr>
          </a:p>
        </p:txBody>
      </p:sp>
      <p:sp>
        <p:nvSpPr>
          <p:cNvPr id="22" name="object 22"/>
          <p:cNvSpPr txBox="1"/>
          <p:nvPr/>
        </p:nvSpPr>
        <p:spPr>
          <a:xfrm>
            <a:off x="2726842" y="4983861"/>
            <a:ext cx="825500" cy="285115"/>
          </a:xfrm>
          <a:prstGeom prst="rect">
            <a:avLst/>
          </a:prstGeom>
        </p:spPr>
        <p:txBody>
          <a:bodyPr vert="horz" wrap="square" lIns="0" tIns="12700" rIns="0" bIns="0" rtlCol="0">
            <a:spAutoFit/>
          </a:bodyPr>
          <a:lstStyle/>
          <a:p>
            <a:pPr marL="12700">
              <a:spcBef>
                <a:spcPts val="100"/>
              </a:spcBef>
            </a:pPr>
            <a:r>
              <a:rPr sz="1700" spc="-15" dirty="0">
                <a:solidFill>
                  <a:srgbClr val="FFFFFF"/>
                </a:solidFill>
                <a:latin typeface="Calibri"/>
                <a:cs typeface="Calibri"/>
              </a:rPr>
              <a:t>c</a:t>
            </a:r>
            <a:r>
              <a:rPr sz="1700" spc="-5" dirty="0">
                <a:solidFill>
                  <a:srgbClr val="FFFFFF"/>
                </a:solidFill>
                <a:latin typeface="Calibri"/>
                <a:cs typeface="Calibri"/>
              </a:rPr>
              <a:t>o</a:t>
            </a:r>
            <a:r>
              <a:rPr sz="1700" spc="-20" dirty="0">
                <a:solidFill>
                  <a:srgbClr val="FFFFFF"/>
                </a:solidFill>
                <a:latin typeface="Calibri"/>
                <a:cs typeface="Calibri"/>
              </a:rPr>
              <a:t>n</a:t>
            </a:r>
            <a:r>
              <a:rPr sz="1700" spc="-15" dirty="0">
                <a:solidFill>
                  <a:srgbClr val="FFFFFF"/>
                </a:solidFill>
                <a:latin typeface="Calibri"/>
                <a:cs typeface="Calibri"/>
              </a:rPr>
              <a:t>v</a:t>
            </a:r>
            <a:r>
              <a:rPr sz="1700" dirty="0">
                <a:solidFill>
                  <a:srgbClr val="FFFFFF"/>
                </a:solidFill>
                <a:latin typeface="Calibri"/>
                <a:cs typeface="Calibri"/>
              </a:rPr>
              <a:t>e</a:t>
            </a:r>
            <a:r>
              <a:rPr sz="1700" spc="-15" dirty="0">
                <a:solidFill>
                  <a:srgbClr val="FFFFFF"/>
                </a:solidFill>
                <a:latin typeface="Calibri"/>
                <a:cs typeface="Calibri"/>
              </a:rPr>
              <a:t>r</a:t>
            </a:r>
            <a:r>
              <a:rPr sz="1700" spc="-25" dirty="0">
                <a:solidFill>
                  <a:srgbClr val="FFFFFF"/>
                </a:solidFill>
                <a:latin typeface="Calibri"/>
                <a:cs typeface="Calibri"/>
              </a:rPr>
              <a:t>g</a:t>
            </a:r>
            <a:r>
              <a:rPr sz="1700" dirty="0">
                <a:solidFill>
                  <a:srgbClr val="FFFFFF"/>
                </a:solidFill>
                <a:latin typeface="Calibri"/>
                <a:cs typeface="Calibri"/>
              </a:rPr>
              <a:t>e</a:t>
            </a:r>
            <a:endParaRPr sz="1700">
              <a:latin typeface="Calibri"/>
              <a:cs typeface="Calibri"/>
            </a:endParaRPr>
          </a:p>
        </p:txBody>
      </p:sp>
    </p:spTree>
    <p:extLst>
      <p:ext uri="{BB962C8B-B14F-4D97-AF65-F5344CB8AC3E}">
        <p14:creationId xmlns:p14="http://schemas.microsoft.com/office/powerpoint/2010/main" val="38176396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24227" y="227203"/>
            <a:ext cx="8962886" cy="566181"/>
          </a:xfrm>
          <a:prstGeom prst="rect">
            <a:avLst/>
          </a:prstGeom>
        </p:spPr>
        <p:txBody>
          <a:bodyPr vert="horz" wrap="square" lIns="0" tIns="12065" rIns="0" bIns="0" rtlCol="0" anchor="t">
            <a:spAutoFit/>
          </a:bodyPr>
          <a:lstStyle/>
          <a:p>
            <a:pPr marL="12700">
              <a:spcBef>
                <a:spcPts val="95"/>
              </a:spcBef>
            </a:pPr>
            <a:r>
              <a:rPr spc="-50" dirty="0"/>
              <a:t>Challenge</a:t>
            </a:r>
            <a:r>
              <a:rPr spc="-114" dirty="0"/>
              <a:t> </a:t>
            </a:r>
            <a:r>
              <a:rPr spc="-30" dirty="0"/>
              <a:t>1:</a:t>
            </a:r>
            <a:r>
              <a:rPr spc="-120" dirty="0"/>
              <a:t> </a:t>
            </a:r>
            <a:r>
              <a:rPr spc="-40" dirty="0"/>
              <a:t>who</a:t>
            </a:r>
            <a:r>
              <a:rPr spc="-105" dirty="0"/>
              <a:t> </a:t>
            </a:r>
            <a:r>
              <a:rPr spc="-60" dirty="0"/>
              <a:t>proposes</a:t>
            </a:r>
            <a:r>
              <a:rPr spc="-110" dirty="0"/>
              <a:t> </a:t>
            </a:r>
            <a:r>
              <a:rPr spc="-35" dirty="0"/>
              <a:t>and</a:t>
            </a:r>
            <a:r>
              <a:rPr spc="-100" dirty="0"/>
              <a:t> </a:t>
            </a:r>
            <a:r>
              <a:rPr spc="-45" dirty="0"/>
              <a:t>when?</a:t>
            </a:r>
          </a:p>
        </p:txBody>
      </p:sp>
      <p:sp>
        <p:nvSpPr>
          <p:cNvPr id="4" name="object 4"/>
          <p:cNvSpPr txBox="1"/>
          <p:nvPr/>
        </p:nvSpPr>
        <p:spPr>
          <a:xfrm>
            <a:off x="1686864" y="6547586"/>
            <a:ext cx="2065020" cy="205184"/>
          </a:xfrm>
          <a:prstGeom prst="rect">
            <a:avLst/>
          </a:prstGeom>
        </p:spPr>
        <p:txBody>
          <a:bodyPr vert="horz" wrap="square" lIns="0" tIns="0" rIns="0" bIns="0" rtlCol="0">
            <a:spAutoFit/>
          </a:bodyPr>
          <a:lstStyle/>
          <a:p>
            <a:pPr marL="12700">
              <a:lnSpc>
                <a:spcPts val="1614"/>
              </a:lnSpc>
            </a:pPr>
            <a:r>
              <a:rPr sz="1600" spc="-5" dirty="0">
                <a:solidFill>
                  <a:srgbClr val="FFFFFF"/>
                </a:solidFill>
                <a:latin typeface="Calibri"/>
                <a:cs typeface="Calibri"/>
              </a:rPr>
              <a:t>2.5</a:t>
            </a:r>
            <a:r>
              <a:rPr sz="1600" spc="-30" dirty="0">
                <a:solidFill>
                  <a:srgbClr val="FFFFFF"/>
                </a:solidFill>
                <a:latin typeface="Calibri"/>
                <a:cs typeface="Calibri"/>
              </a:rPr>
              <a:t> </a:t>
            </a:r>
            <a:r>
              <a:rPr sz="1600" spc="-10" dirty="0">
                <a:solidFill>
                  <a:srgbClr val="FFFFFF"/>
                </a:solidFill>
                <a:latin typeface="Calibri"/>
                <a:cs typeface="Calibri"/>
              </a:rPr>
              <a:t>BITCOIN</a:t>
            </a:r>
            <a:r>
              <a:rPr sz="1600" spc="-30" dirty="0">
                <a:solidFill>
                  <a:srgbClr val="FFFFFF"/>
                </a:solidFill>
                <a:latin typeface="Calibri"/>
                <a:cs typeface="Calibri"/>
              </a:rPr>
              <a:t> </a:t>
            </a:r>
            <a:r>
              <a:rPr sz="1600" spc="-10" dirty="0">
                <a:solidFill>
                  <a:srgbClr val="FFFFFF"/>
                </a:solidFill>
                <a:latin typeface="Calibri"/>
                <a:cs typeface="Calibri"/>
              </a:rPr>
              <a:t>CONSENSUS</a:t>
            </a:r>
            <a:endParaRPr sz="1600">
              <a:latin typeface="Calibri"/>
              <a:cs typeface="Calibri"/>
            </a:endParaRPr>
          </a:p>
        </p:txBody>
      </p:sp>
      <p:sp>
        <p:nvSpPr>
          <p:cNvPr id="6" name="object 6"/>
          <p:cNvSpPr txBox="1"/>
          <p:nvPr/>
        </p:nvSpPr>
        <p:spPr>
          <a:xfrm>
            <a:off x="9625330" y="6547586"/>
            <a:ext cx="229870" cy="205184"/>
          </a:xfrm>
          <a:prstGeom prst="rect">
            <a:avLst/>
          </a:prstGeom>
        </p:spPr>
        <p:txBody>
          <a:bodyPr vert="horz" wrap="square" lIns="0" tIns="0" rIns="0" bIns="0" rtlCol="0">
            <a:spAutoFit/>
          </a:bodyPr>
          <a:lstStyle/>
          <a:p>
            <a:pPr marL="12700">
              <a:lnSpc>
                <a:spcPts val="1614"/>
              </a:lnSpc>
            </a:pPr>
            <a:r>
              <a:rPr sz="1600" spc="-10" dirty="0">
                <a:solidFill>
                  <a:srgbClr val="FFFFFF"/>
                </a:solidFill>
                <a:latin typeface="Calibri"/>
                <a:cs typeface="Calibri"/>
              </a:rPr>
              <a:t>32</a:t>
            </a:r>
            <a:endParaRPr sz="1600">
              <a:latin typeface="Calibri"/>
              <a:cs typeface="Calibri"/>
            </a:endParaRPr>
          </a:p>
        </p:txBody>
      </p:sp>
      <p:sp>
        <p:nvSpPr>
          <p:cNvPr id="3" name="object 3"/>
          <p:cNvSpPr txBox="1"/>
          <p:nvPr/>
        </p:nvSpPr>
        <p:spPr>
          <a:xfrm>
            <a:off x="2379371" y="968452"/>
            <a:ext cx="8250529" cy="4810125"/>
          </a:xfrm>
          <a:prstGeom prst="rect">
            <a:avLst/>
          </a:prstGeom>
        </p:spPr>
        <p:txBody>
          <a:bodyPr vert="horz" wrap="square" lIns="0" tIns="12700" rIns="0" bIns="0" rtlCol="0">
            <a:spAutoFit/>
          </a:bodyPr>
          <a:lstStyle/>
          <a:p>
            <a:pPr marL="12700">
              <a:lnSpc>
                <a:spcPts val="2735"/>
              </a:lnSpc>
              <a:spcBef>
                <a:spcPts val="100"/>
              </a:spcBef>
            </a:pPr>
            <a:r>
              <a:rPr sz="2400" spc="-5" dirty="0">
                <a:solidFill>
                  <a:srgbClr val="404040"/>
                </a:solidFill>
                <a:latin typeface="Calibri"/>
                <a:cs typeface="Calibri"/>
              </a:rPr>
              <a:t>The</a:t>
            </a:r>
            <a:r>
              <a:rPr sz="2400" spc="5" dirty="0">
                <a:solidFill>
                  <a:srgbClr val="404040"/>
                </a:solidFill>
                <a:latin typeface="Calibri"/>
                <a:cs typeface="Calibri"/>
              </a:rPr>
              <a:t> </a:t>
            </a:r>
            <a:r>
              <a:rPr sz="2400" spc="-10" dirty="0">
                <a:solidFill>
                  <a:srgbClr val="404040"/>
                </a:solidFill>
                <a:latin typeface="Calibri"/>
                <a:cs typeface="Calibri"/>
              </a:rPr>
              <a:t>network</a:t>
            </a:r>
            <a:r>
              <a:rPr sz="2400" spc="-30" dirty="0">
                <a:solidFill>
                  <a:srgbClr val="404040"/>
                </a:solidFill>
                <a:latin typeface="Calibri"/>
                <a:cs typeface="Calibri"/>
              </a:rPr>
              <a:t> </a:t>
            </a:r>
            <a:r>
              <a:rPr sz="2400" spc="-5" dirty="0">
                <a:solidFill>
                  <a:srgbClr val="404040"/>
                </a:solidFill>
                <a:latin typeface="Calibri"/>
                <a:cs typeface="Calibri"/>
              </a:rPr>
              <a:t>cannot</a:t>
            </a:r>
            <a:r>
              <a:rPr sz="2400" dirty="0">
                <a:solidFill>
                  <a:srgbClr val="404040"/>
                </a:solidFill>
                <a:latin typeface="Calibri"/>
                <a:cs typeface="Calibri"/>
              </a:rPr>
              <a:t> </a:t>
            </a:r>
            <a:r>
              <a:rPr sz="2400" spc="-10" dirty="0">
                <a:solidFill>
                  <a:srgbClr val="404040"/>
                </a:solidFill>
                <a:latin typeface="Calibri"/>
                <a:cs typeface="Calibri"/>
              </a:rPr>
              <a:t>sustain</a:t>
            </a:r>
            <a:r>
              <a:rPr sz="2400" spc="-20" dirty="0">
                <a:solidFill>
                  <a:srgbClr val="404040"/>
                </a:solidFill>
                <a:latin typeface="Calibri"/>
                <a:cs typeface="Calibri"/>
              </a:rPr>
              <a:t> </a:t>
            </a:r>
            <a:r>
              <a:rPr sz="2400" dirty="0">
                <a:solidFill>
                  <a:srgbClr val="404040"/>
                </a:solidFill>
                <a:latin typeface="Calibri"/>
                <a:cs typeface="Calibri"/>
              </a:rPr>
              <a:t>each</a:t>
            </a:r>
            <a:r>
              <a:rPr sz="2400" spc="-25" dirty="0">
                <a:solidFill>
                  <a:srgbClr val="404040"/>
                </a:solidFill>
                <a:latin typeface="Calibri"/>
                <a:cs typeface="Calibri"/>
              </a:rPr>
              <a:t> </a:t>
            </a:r>
            <a:r>
              <a:rPr sz="2400" dirty="0">
                <a:solidFill>
                  <a:srgbClr val="404040"/>
                </a:solidFill>
                <a:latin typeface="Calibri"/>
                <a:cs typeface="Calibri"/>
              </a:rPr>
              <a:t>and </a:t>
            </a:r>
            <a:r>
              <a:rPr sz="2400" spc="-5" dirty="0">
                <a:solidFill>
                  <a:srgbClr val="404040"/>
                </a:solidFill>
                <a:latin typeface="Calibri"/>
                <a:cs typeface="Calibri"/>
              </a:rPr>
              <a:t>every user</a:t>
            </a:r>
            <a:r>
              <a:rPr sz="2400" spc="-10" dirty="0">
                <a:solidFill>
                  <a:srgbClr val="404040"/>
                </a:solidFill>
                <a:latin typeface="Calibri"/>
                <a:cs typeface="Calibri"/>
              </a:rPr>
              <a:t> </a:t>
            </a:r>
            <a:r>
              <a:rPr sz="2400" spc="-5" dirty="0">
                <a:solidFill>
                  <a:srgbClr val="404040"/>
                </a:solidFill>
                <a:latin typeface="Calibri"/>
                <a:cs typeface="Calibri"/>
              </a:rPr>
              <a:t>or peer</a:t>
            </a:r>
            <a:endParaRPr sz="2400" dirty="0">
              <a:latin typeface="Calibri"/>
              <a:cs typeface="Calibri"/>
            </a:endParaRPr>
          </a:p>
          <a:p>
            <a:pPr marL="12700">
              <a:lnSpc>
                <a:spcPts val="2735"/>
              </a:lnSpc>
            </a:pPr>
            <a:r>
              <a:rPr sz="2400" dirty="0">
                <a:solidFill>
                  <a:srgbClr val="404040"/>
                </a:solidFill>
                <a:latin typeface="Calibri"/>
                <a:cs typeface="Calibri"/>
              </a:rPr>
              <a:t>making</a:t>
            </a:r>
            <a:r>
              <a:rPr sz="2400" spc="-40" dirty="0">
                <a:solidFill>
                  <a:srgbClr val="404040"/>
                </a:solidFill>
                <a:latin typeface="Calibri"/>
                <a:cs typeface="Calibri"/>
              </a:rPr>
              <a:t> </a:t>
            </a:r>
            <a:r>
              <a:rPr sz="2400" dirty="0">
                <a:solidFill>
                  <a:srgbClr val="404040"/>
                </a:solidFill>
                <a:latin typeface="Calibri"/>
                <a:cs typeface="Calibri"/>
              </a:rPr>
              <a:t>a</a:t>
            </a:r>
            <a:r>
              <a:rPr sz="2400" spc="-20" dirty="0">
                <a:solidFill>
                  <a:srgbClr val="404040"/>
                </a:solidFill>
                <a:latin typeface="Calibri"/>
                <a:cs typeface="Calibri"/>
              </a:rPr>
              <a:t> </a:t>
            </a:r>
            <a:r>
              <a:rPr sz="2400" spc="-10" dirty="0">
                <a:solidFill>
                  <a:srgbClr val="404040"/>
                </a:solidFill>
                <a:latin typeface="Calibri"/>
                <a:cs typeface="Calibri"/>
              </a:rPr>
              <a:t>proposal</a:t>
            </a:r>
            <a:r>
              <a:rPr sz="2400" spc="-15" dirty="0">
                <a:solidFill>
                  <a:srgbClr val="404040"/>
                </a:solidFill>
                <a:latin typeface="Calibri"/>
                <a:cs typeface="Calibri"/>
              </a:rPr>
              <a:t> </a:t>
            </a:r>
            <a:r>
              <a:rPr sz="2400" spc="-5" dirty="0">
                <a:solidFill>
                  <a:srgbClr val="404040"/>
                </a:solidFill>
                <a:latin typeface="Calibri"/>
                <a:cs typeface="Calibri"/>
              </a:rPr>
              <a:t>whenever</a:t>
            </a:r>
            <a:r>
              <a:rPr sz="2400" spc="-10" dirty="0">
                <a:solidFill>
                  <a:srgbClr val="404040"/>
                </a:solidFill>
                <a:latin typeface="Calibri"/>
                <a:cs typeface="Calibri"/>
              </a:rPr>
              <a:t> </a:t>
            </a:r>
            <a:r>
              <a:rPr sz="2400" spc="-5" dirty="0">
                <a:solidFill>
                  <a:srgbClr val="404040"/>
                </a:solidFill>
                <a:latin typeface="Calibri"/>
                <a:cs typeface="Calibri"/>
              </a:rPr>
              <a:t>she</a:t>
            </a:r>
            <a:r>
              <a:rPr sz="2400" spc="-10" dirty="0">
                <a:solidFill>
                  <a:srgbClr val="404040"/>
                </a:solidFill>
                <a:latin typeface="Calibri"/>
                <a:cs typeface="Calibri"/>
              </a:rPr>
              <a:t> </a:t>
            </a:r>
            <a:r>
              <a:rPr sz="2400" dirty="0">
                <a:solidFill>
                  <a:srgbClr val="404040"/>
                </a:solidFill>
                <a:latin typeface="Calibri"/>
                <a:cs typeface="Calibri"/>
              </a:rPr>
              <a:t>wishes</a:t>
            </a:r>
            <a:endParaRPr sz="2400" dirty="0">
              <a:latin typeface="Calibri"/>
              <a:cs typeface="Calibri"/>
            </a:endParaRPr>
          </a:p>
          <a:p>
            <a:pPr marL="12700">
              <a:spcBef>
                <a:spcPts val="1115"/>
              </a:spcBef>
            </a:pPr>
            <a:r>
              <a:rPr sz="2400" dirty="0">
                <a:solidFill>
                  <a:srgbClr val="404040"/>
                </a:solidFill>
                <a:latin typeface="Calibri"/>
                <a:cs typeface="Calibri"/>
              </a:rPr>
              <a:t>Made</a:t>
            </a:r>
            <a:r>
              <a:rPr sz="2400" spc="-5" dirty="0">
                <a:solidFill>
                  <a:srgbClr val="404040"/>
                </a:solidFill>
                <a:latin typeface="Calibri"/>
                <a:cs typeface="Calibri"/>
              </a:rPr>
              <a:t> </a:t>
            </a:r>
            <a:r>
              <a:rPr sz="2400" spc="-20" dirty="0">
                <a:solidFill>
                  <a:srgbClr val="404040"/>
                </a:solidFill>
                <a:latin typeface="Calibri"/>
                <a:cs typeface="Calibri"/>
              </a:rPr>
              <a:t>worse</a:t>
            </a:r>
            <a:r>
              <a:rPr sz="2400" spc="-15" dirty="0">
                <a:solidFill>
                  <a:srgbClr val="404040"/>
                </a:solidFill>
                <a:latin typeface="Calibri"/>
                <a:cs typeface="Calibri"/>
              </a:rPr>
              <a:t> </a:t>
            </a:r>
            <a:r>
              <a:rPr sz="2400" spc="-10" dirty="0">
                <a:solidFill>
                  <a:srgbClr val="404040"/>
                </a:solidFill>
                <a:latin typeface="Calibri"/>
                <a:cs typeface="Calibri"/>
              </a:rPr>
              <a:t>by</a:t>
            </a:r>
            <a:r>
              <a:rPr sz="2400" dirty="0">
                <a:solidFill>
                  <a:srgbClr val="404040"/>
                </a:solidFill>
                <a:latin typeface="Calibri"/>
                <a:cs typeface="Calibri"/>
              </a:rPr>
              <a:t> the</a:t>
            </a:r>
            <a:r>
              <a:rPr sz="2400" spc="-15" dirty="0">
                <a:solidFill>
                  <a:srgbClr val="404040"/>
                </a:solidFill>
                <a:latin typeface="Calibri"/>
                <a:cs typeface="Calibri"/>
              </a:rPr>
              <a:t> proliferation</a:t>
            </a:r>
            <a:r>
              <a:rPr sz="2400" spc="-10" dirty="0">
                <a:solidFill>
                  <a:srgbClr val="404040"/>
                </a:solidFill>
                <a:latin typeface="Calibri"/>
                <a:cs typeface="Calibri"/>
              </a:rPr>
              <a:t> </a:t>
            </a:r>
            <a:r>
              <a:rPr sz="2400" spc="-5" dirty="0">
                <a:solidFill>
                  <a:srgbClr val="404040"/>
                </a:solidFill>
                <a:latin typeface="Calibri"/>
                <a:cs typeface="Calibri"/>
              </a:rPr>
              <a:t>of</a:t>
            </a:r>
            <a:r>
              <a:rPr sz="2400" spc="-10" dirty="0">
                <a:solidFill>
                  <a:srgbClr val="404040"/>
                </a:solidFill>
                <a:latin typeface="Calibri"/>
                <a:cs typeface="Calibri"/>
              </a:rPr>
              <a:t> </a:t>
            </a:r>
            <a:r>
              <a:rPr sz="2400" spc="-5" dirty="0">
                <a:solidFill>
                  <a:srgbClr val="404040"/>
                </a:solidFill>
                <a:latin typeface="Calibri"/>
                <a:cs typeface="Calibri"/>
              </a:rPr>
              <a:t>identities (Sybil</a:t>
            </a:r>
            <a:r>
              <a:rPr sz="2400" spc="-20" dirty="0">
                <a:solidFill>
                  <a:srgbClr val="404040"/>
                </a:solidFill>
                <a:latin typeface="Calibri"/>
                <a:cs typeface="Calibri"/>
              </a:rPr>
              <a:t> </a:t>
            </a:r>
            <a:r>
              <a:rPr sz="2400" spc="-15" dirty="0">
                <a:solidFill>
                  <a:srgbClr val="404040"/>
                </a:solidFill>
                <a:latin typeface="Calibri"/>
                <a:cs typeface="Calibri"/>
              </a:rPr>
              <a:t>attack)</a:t>
            </a:r>
            <a:endParaRPr sz="2400" dirty="0">
              <a:latin typeface="Calibri"/>
              <a:cs typeface="Calibri"/>
            </a:endParaRPr>
          </a:p>
          <a:p>
            <a:pPr marL="12700" marR="727075">
              <a:lnSpc>
                <a:spcPts val="2590"/>
              </a:lnSpc>
              <a:spcBef>
                <a:spcPts val="1445"/>
              </a:spcBef>
            </a:pPr>
            <a:r>
              <a:rPr sz="2400" dirty="0">
                <a:solidFill>
                  <a:srgbClr val="404040"/>
                </a:solidFill>
                <a:latin typeface="Calibri"/>
                <a:cs typeface="Calibri"/>
              </a:rPr>
              <a:t>Need </a:t>
            </a:r>
            <a:r>
              <a:rPr sz="2400" spc="-15" dirty="0">
                <a:solidFill>
                  <a:srgbClr val="404040"/>
                </a:solidFill>
                <a:latin typeface="Calibri"/>
                <a:cs typeface="Calibri"/>
              </a:rPr>
              <a:t>to moderate </a:t>
            </a:r>
            <a:r>
              <a:rPr sz="2400" dirty="0">
                <a:solidFill>
                  <a:srgbClr val="404040"/>
                </a:solidFill>
                <a:latin typeface="Calibri"/>
                <a:cs typeface="Calibri"/>
              </a:rPr>
              <a:t>the </a:t>
            </a:r>
            <a:r>
              <a:rPr sz="2400" spc="-5" dirty="0">
                <a:solidFill>
                  <a:srgbClr val="404040"/>
                </a:solidFill>
                <a:latin typeface="Calibri"/>
                <a:cs typeface="Calibri"/>
              </a:rPr>
              <a:t>number of </a:t>
            </a:r>
            <a:r>
              <a:rPr sz="2400" spc="-15" dirty="0">
                <a:solidFill>
                  <a:srgbClr val="404040"/>
                </a:solidFill>
                <a:latin typeface="Calibri"/>
                <a:cs typeface="Calibri"/>
              </a:rPr>
              <a:t>proposers </a:t>
            </a:r>
            <a:r>
              <a:rPr sz="2400" dirty="0">
                <a:solidFill>
                  <a:srgbClr val="404040"/>
                </a:solidFill>
                <a:latin typeface="Calibri"/>
                <a:cs typeface="Calibri"/>
              </a:rPr>
              <a:t>and </a:t>
            </a:r>
            <a:r>
              <a:rPr sz="2400" spc="-25" dirty="0">
                <a:solidFill>
                  <a:srgbClr val="404040"/>
                </a:solidFill>
                <a:latin typeface="Calibri"/>
                <a:cs typeface="Calibri"/>
              </a:rPr>
              <a:t>rate </a:t>
            </a:r>
            <a:r>
              <a:rPr sz="2400" spc="-5" dirty="0">
                <a:solidFill>
                  <a:srgbClr val="404040"/>
                </a:solidFill>
                <a:latin typeface="Calibri"/>
                <a:cs typeface="Calibri"/>
              </a:rPr>
              <a:t>of </a:t>
            </a:r>
            <a:r>
              <a:rPr sz="2400" spc="-530" dirty="0">
                <a:solidFill>
                  <a:srgbClr val="404040"/>
                </a:solidFill>
                <a:latin typeface="Calibri"/>
                <a:cs typeface="Calibri"/>
              </a:rPr>
              <a:t> </a:t>
            </a:r>
            <a:r>
              <a:rPr sz="2400" spc="-10" dirty="0">
                <a:solidFill>
                  <a:srgbClr val="404040"/>
                </a:solidFill>
                <a:latin typeface="Calibri"/>
                <a:cs typeface="Calibri"/>
              </a:rPr>
              <a:t>concurrent</a:t>
            </a:r>
            <a:r>
              <a:rPr sz="2400" spc="-25" dirty="0">
                <a:solidFill>
                  <a:srgbClr val="404040"/>
                </a:solidFill>
                <a:latin typeface="Calibri"/>
                <a:cs typeface="Calibri"/>
              </a:rPr>
              <a:t> </a:t>
            </a:r>
            <a:r>
              <a:rPr sz="2400" spc="-10" dirty="0">
                <a:solidFill>
                  <a:srgbClr val="404040"/>
                </a:solidFill>
                <a:latin typeface="Calibri"/>
                <a:cs typeface="Calibri"/>
              </a:rPr>
              <a:t>proposals</a:t>
            </a:r>
            <a:endParaRPr sz="2400" dirty="0">
              <a:latin typeface="Calibri"/>
              <a:cs typeface="Calibri"/>
            </a:endParaRPr>
          </a:p>
          <a:p>
            <a:pPr marL="304800" indent="-183515">
              <a:spcBef>
                <a:spcPts val="150"/>
              </a:spcBef>
              <a:buClr>
                <a:srgbClr val="D24717"/>
              </a:buClr>
              <a:buChar char="◦"/>
              <a:tabLst>
                <a:tab pos="305435" algn="l"/>
              </a:tabLst>
            </a:pPr>
            <a:r>
              <a:rPr sz="2000" dirty="0">
                <a:solidFill>
                  <a:srgbClr val="404040"/>
                </a:solidFill>
                <a:latin typeface="Calibri"/>
                <a:cs typeface="Calibri"/>
              </a:rPr>
              <a:t>While</a:t>
            </a:r>
            <a:r>
              <a:rPr sz="2000" spc="-15" dirty="0">
                <a:solidFill>
                  <a:srgbClr val="404040"/>
                </a:solidFill>
                <a:latin typeface="Calibri"/>
                <a:cs typeface="Calibri"/>
              </a:rPr>
              <a:t> </a:t>
            </a:r>
            <a:r>
              <a:rPr sz="2000" spc="-10" dirty="0">
                <a:solidFill>
                  <a:srgbClr val="404040"/>
                </a:solidFill>
                <a:latin typeface="Calibri"/>
                <a:cs typeface="Calibri"/>
              </a:rPr>
              <a:t>keeping</a:t>
            </a:r>
            <a:r>
              <a:rPr sz="2000" dirty="0">
                <a:solidFill>
                  <a:srgbClr val="404040"/>
                </a:solidFill>
                <a:latin typeface="Calibri"/>
                <a:cs typeface="Calibri"/>
              </a:rPr>
              <a:t> them</a:t>
            </a:r>
            <a:r>
              <a:rPr sz="2000" spc="-10" dirty="0">
                <a:solidFill>
                  <a:srgbClr val="404040"/>
                </a:solidFill>
                <a:latin typeface="Calibri"/>
                <a:cs typeface="Calibri"/>
              </a:rPr>
              <a:t> sufficiently</a:t>
            </a:r>
            <a:r>
              <a:rPr sz="2000" spc="5" dirty="0">
                <a:solidFill>
                  <a:srgbClr val="404040"/>
                </a:solidFill>
                <a:latin typeface="Calibri"/>
                <a:cs typeface="Calibri"/>
              </a:rPr>
              <a:t> </a:t>
            </a:r>
            <a:r>
              <a:rPr sz="2000" spc="-5" dirty="0">
                <a:solidFill>
                  <a:srgbClr val="404040"/>
                </a:solidFill>
                <a:latin typeface="Calibri"/>
                <a:cs typeface="Calibri"/>
              </a:rPr>
              <a:t>high</a:t>
            </a:r>
            <a:endParaRPr sz="2000" dirty="0">
              <a:latin typeface="Calibri"/>
              <a:cs typeface="Calibri"/>
            </a:endParaRPr>
          </a:p>
          <a:p>
            <a:pPr marL="12700">
              <a:spcBef>
                <a:spcPts val="1280"/>
              </a:spcBef>
            </a:pPr>
            <a:r>
              <a:rPr sz="2400" spc="-15" dirty="0">
                <a:solidFill>
                  <a:srgbClr val="404040"/>
                </a:solidFill>
                <a:latin typeface="Calibri"/>
                <a:cs typeface="Calibri"/>
              </a:rPr>
              <a:t>Several</a:t>
            </a:r>
            <a:r>
              <a:rPr sz="2400" spc="-20" dirty="0">
                <a:solidFill>
                  <a:srgbClr val="404040"/>
                </a:solidFill>
                <a:latin typeface="Calibri"/>
                <a:cs typeface="Calibri"/>
              </a:rPr>
              <a:t> </a:t>
            </a:r>
            <a:r>
              <a:rPr sz="2400" spc="-5" dirty="0">
                <a:solidFill>
                  <a:srgbClr val="404040"/>
                </a:solidFill>
                <a:latin typeface="Calibri"/>
                <a:cs typeface="Calibri"/>
              </a:rPr>
              <a:t>principal</a:t>
            </a:r>
            <a:r>
              <a:rPr sz="2400" spc="-30" dirty="0">
                <a:solidFill>
                  <a:srgbClr val="404040"/>
                </a:solidFill>
                <a:latin typeface="Calibri"/>
                <a:cs typeface="Calibri"/>
              </a:rPr>
              <a:t> </a:t>
            </a:r>
            <a:r>
              <a:rPr sz="2400" spc="-5" dirty="0">
                <a:solidFill>
                  <a:srgbClr val="404040"/>
                </a:solidFill>
                <a:latin typeface="Calibri"/>
                <a:cs typeface="Calibri"/>
              </a:rPr>
              <a:t>solutions</a:t>
            </a:r>
            <a:endParaRPr sz="2400" dirty="0">
              <a:latin typeface="Calibri"/>
              <a:cs typeface="Calibri"/>
            </a:endParaRPr>
          </a:p>
          <a:p>
            <a:pPr marL="304800" indent="-183515">
              <a:spcBef>
                <a:spcPts val="185"/>
              </a:spcBef>
              <a:buClr>
                <a:srgbClr val="D24717"/>
              </a:buClr>
              <a:buChar char="◦"/>
              <a:tabLst>
                <a:tab pos="305435" algn="l"/>
              </a:tabLst>
            </a:pPr>
            <a:r>
              <a:rPr sz="2000" spc="-10" dirty="0">
                <a:solidFill>
                  <a:srgbClr val="404040"/>
                </a:solidFill>
                <a:latin typeface="Calibri"/>
                <a:cs typeface="Calibri"/>
              </a:rPr>
              <a:t>Proof-of-work: </a:t>
            </a:r>
            <a:r>
              <a:rPr sz="2000" spc="-5" dirty="0">
                <a:solidFill>
                  <a:srgbClr val="404040"/>
                </a:solidFill>
                <a:latin typeface="Calibri"/>
                <a:cs typeface="Calibri"/>
              </a:rPr>
              <a:t>need</a:t>
            </a:r>
            <a:r>
              <a:rPr sz="2000" dirty="0">
                <a:solidFill>
                  <a:srgbClr val="404040"/>
                </a:solidFill>
                <a:latin typeface="Calibri"/>
                <a:cs typeface="Calibri"/>
              </a:rPr>
              <a:t> </a:t>
            </a:r>
            <a:r>
              <a:rPr sz="2000" spc="-15" dirty="0">
                <a:solidFill>
                  <a:srgbClr val="404040"/>
                </a:solidFill>
                <a:latin typeface="Calibri"/>
                <a:cs typeface="Calibri"/>
              </a:rPr>
              <a:t>to</a:t>
            </a:r>
            <a:r>
              <a:rPr sz="2000" dirty="0">
                <a:solidFill>
                  <a:srgbClr val="404040"/>
                </a:solidFill>
                <a:latin typeface="Calibri"/>
                <a:cs typeface="Calibri"/>
              </a:rPr>
              <a:t> do</a:t>
            </a:r>
            <a:r>
              <a:rPr sz="2000" spc="-20" dirty="0">
                <a:solidFill>
                  <a:srgbClr val="404040"/>
                </a:solidFill>
                <a:latin typeface="Calibri"/>
                <a:cs typeface="Calibri"/>
              </a:rPr>
              <a:t> </a:t>
            </a:r>
            <a:r>
              <a:rPr sz="2000" spc="-10" dirty="0">
                <a:solidFill>
                  <a:srgbClr val="404040"/>
                </a:solidFill>
                <a:latin typeface="Calibri"/>
                <a:cs typeface="Calibri"/>
              </a:rPr>
              <a:t>heavy</a:t>
            </a:r>
            <a:r>
              <a:rPr sz="2000" spc="5" dirty="0">
                <a:solidFill>
                  <a:srgbClr val="404040"/>
                </a:solidFill>
                <a:latin typeface="Calibri"/>
                <a:cs typeface="Calibri"/>
              </a:rPr>
              <a:t> </a:t>
            </a:r>
            <a:r>
              <a:rPr sz="2000" spc="-10" dirty="0">
                <a:solidFill>
                  <a:srgbClr val="404040"/>
                </a:solidFill>
                <a:latin typeface="Calibri"/>
                <a:cs typeface="Calibri"/>
              </a:rPr>
              <a:t>computation</a:t>
            </a:r>
            <a:r>
              <a:rPr sz="2000" spc="-5" dirty="0">
                <a:solidFill>
                  <a:srgbClr val="404040"/>
                </a:solidFill>
                <a:latin typeface="Calibri"/>
                <a:cs typeface="Calibri"/>
              </a:rPr>
              <a:t> </a:t>
            </a:r>
            <a:r>
              <a:rPr sz="2000" dirty="0">
                <a:solidFill>
                  <a:srgbClr val="404040"/>
                </a:solidFill>
                <a:latin typeface="Calibri"/>
                <a:cs typeface="Calibri"/>
              </a:rPr>
              <a:t>and</a:t>
            </a:r>
            <a:r>
              <a:rPr sz="2000" spc="-10" dirty="0">
                <a:solidFill>
                  <a:srgbClr val="404040"/>
                </a:solidFill>
                <a:latin typeface="Calibri"/>
                <a:cs typeface="Calibri"/>
              </a:rPr>
              <a:t> </a:t>
            </a:r>
            <a:r>
              <a:rPr sz="2000" spc="-5" dirty="0">
                <a:solidFill>
                  <a:srgbClr val="404040"/>
                </a:solidFill>
                <a:latin typeface="Calibri"/>
                <a:cs typeface="Calibri"/>
              </a:rPr>
              <a:t>show</a:t>
            </a:r>
            <a:r>
              <a:rPr sz="2000" spc="5" dirty="0">
                <a:solidFill>
                  <a:srgbClr val="404040"/>
                </a:solidFill>
                <a:latin typeface="Calibri"/>
                <a:cs typeface="Calibri"/>
              </a:rPr>
              <a:t> </a:t>
            </a:r>
            <a:r>
              <a:rPr sz="2000" dirty="0">
                <a:solidFill>
                  <a:srgbClr val="404040"/>
                </a:solidFill>
                <a:latin typeface="Calibri"/>
                <a:cs typeface="Calibri"/>
              </a:rPr>
              <a:t>the</a:t>
            </a:r>
            <a:r>
              <a:rPr sz="2000" spc="-5" dirty="0">
                <a:solidFill>
                  <a:srgbClr val="404040"/>
                </a:solidFill>
                <a:latin typeface="Calibri"/>
                <a:cs typeface="Calibri"/>
              </a:rPr>
              <a:t> </a:t>
            </a:r>
            <a:r>
              <a:rPr sz="2000" spc="-10" dirty="0">
                <a:solidFill>
                  <a:srgbClr val="404040"/>
                </a:solidFill>
                <a:latin typeface="Calibri"/>
                <a:cs typeface="Calibri"/>
              </a:rPr>
              <a:t>proof</a:t>
            </a:r>
            <a:r>
              <a:rPr sz="2000" spc="-5" dirty="0">
                <a:solidFill>
                  <a:srgbClr val="404040"/>
                </a:solidFill>
                <a:latin typeface="Calibri"/>
                <a:cs typeface="Calibri"/>
              </a:rPr>
              <a:t> of </a:t>
            </a:r>
            <a:r>
              <a:rPr sz="2000" dirty="0">
                <a:solidFill>
                  <a:srgbClr val="404040"/>
                </a:solidFill>
                <a:latin typeface="Calibri"/>
                <a:cs typeface="Calibri"/>
              </a:rPr>
              <a:t>it</a:t>
            </a:r>
            <a:endParaRPr sz="2000" dirty="0">
              <a:latin typeface="Calibri"/>
              <a:cs typeface="Calibri"/>
            </a:endParaRPr>
          </a:p>
          <a:p>
            <a:pPr marL="304800" indent="-183515">
              <a:spcBef>
                <a:spcPts val="360"/>
              </a:spcBef>
              <a:buClr>
                <a:srgbClr val="D24717"/>
              </a:buClr>
              <a:buChar char="◦"/>
              <a:tabLst>
                <a:tab pos="305435" algn="l"/>
              </a:tabLst>
            </a:pPr>
            <a:r>
              <a:rPr sz="2000" spc="-15" dirty="0">
                <a:solidFill>
                  <a:srgbClr val="404040"/>
                </a:solidFill>
                <a:latin typeface="Calibri"/>
                <a:cs typeface="Calibri"/>
              </a:rPr>
              <a:t>Proof-of-stake:</a:t>
            </a:r>
            <a:r>
              <a:rPr sz="2000" spc="5" dirty="0">
                <a:solidFill>
                  <a:srgbClr val="404040"/>
                </a:solidFill>
                <a:latin typeface="Calibri"/>
                <a:cs typeface="Calibri"/>
              </a:rPr>
              <a:t> </a:t>
            </a:r>
            <a:r>
              <a:rPr sz="2000" spc="-5" dirty="0">
                <a:solidFill>
                  <a:srgbClr val="404040"/>
                </a:solidFill>
                <a:latin typeface="Calibri"/>
                <a:cs typeface="Calibri"/>
              </a:rPr>
              <a:t>need </a:t>
            </a:r>
            <a:r>
              <a:rPr sz="2000" spc="-10" dirty="0">
                <a:solidFill>
                  <a:srgbClr val="404040"/>
                </a:solidFill>
                <a:latin typeface="Calibri"/>
                <a:cs typeface="Calibri"/>
              </a:rPr>
              <a:t>to</a:t>
            </a:r>
            <a:r>
              <a:rPr sz="2000" dirty="0">
                <a:solidFill>
                  <a:srgbClr val="404040"/>
                </a:solidFill>
                <a:latin typeface="Calibri"/>
                <a:cs typeface="Calibri"/>
              </a:rPr>
              <a:t> </a:t>
            </a:r>
            <a:r>
              <a:rPr sz="2000" spc="-5" dirty="0">
                <a:solidFill>
                  <a:srgbClr val="404040"/>
                </a:solidFill>
                <a:latin typeface="Calibri"/>
                <a:cs typeface="Calibri"/>
              </a:rPr>
              <a:t>possess</a:t>
            </a:r>
            <a:r>
              <a:rPr sz="2000" spc="10" dirty="0">
                <a:solidFill>
                  <a:srgbClr val="404040"/>
                </a:solidFill>
                <a:latin typeface="Calibri"/>
                <a:cs typeface="Calibri"/>
              </a:rPr>
              <a:t> </a:t>
            </a:r>
            <a:r>
              <a:rPr sz="2000" dirty="0">
                <a:solidFill>
                  <a:srgbClr val="404040"/>
                </a:solidFill>
                <a:latin typeface="Calibri"/>
                <a:cs typeface="Calibri"/>
              </a:rPr>
              <a:t>a</a:t>
            </a:r>
            <a:r>
              <a:rPr sz="2000" spc="5" dirty="0">
                <a:solidFill>
                  <a:srgbClr val="404040"/>
                </a:solidFill>
                <a:latin typeface="Calibri"/>
                <a:cs typeface="Calibri"/>
              </a:rPr>
              <a:t> </a:t>
            </a:r>
            <a:r>
              <a:rPr sz="2000" spc="-10" dirty="0">
                <a:solidFill>
                  <a:srgbClr val="404040"/>
                </a:solidFill>
                <a:latin typeface="Calibri"/>
                <a:cs typeface="Calibri"/>
              </a:rPr>
              <a:t>sufficient</a:t>
            </a:r>
            <a:r>
              <a:rPr sz="2000" spc="30" dirty="0">
                <a:solidFill>
                  <a:srgbClr val="404040"/>
                </a:solidFill>
                <a:latin typeface="Calibri"/>
                <a:cs typeface="Calibri"/>
              </a:rPr>
              <a:t> </a:t>
            </a:r>
            <a:r>
              <a:rPr sz="2000" spc="-5" dirty="0">
                <a:solidFill>
                  <a:srgbClr val="404040"/>
                </a:solidFill>
                <a:latin typeface="Calibri"/>
                <a:cs typeface="Calibri"/>
              </a:rPr>
              <a:t>amount</a:t>
            </a:r>
            <a:r>
              <a:rPr sz="2000" dirty="0">
                <a:solidFill>
                  <a:srgbClr val="404040"/>
                </a:solidFill>
                <a:latin typeface="Calibri"/>
                <a:cs typeface="Calibri"/>
              </a:rPr>
              <a:t> of</a:t>
            </a:r>
            <a:r>
              <a:rPr sz="2000" spc="-10" dirty="0">
                <a:solidFill>
                  <a:srgbClr val="404040"/>
                </a:solidFill>
                <a:latin typeface="Calibri"/>
                <a:cs typeface="Calibri"/>
              </a:rPr>
              <a:t> </a:t>
            </a:r>
            <a:r>
              <a:rPr sz="2000" spc="-5" dirty="0">
                <a:solidFill>
                  <a:srgbClr val="404040"/>
                </a:solidFill>
                <a:latin typeface="Calibri"/>
                <a:cs typeface="Calibri"/>
              </a:rPr>
              <a:t>coins</a:t>
            </a:r>
            <a:endParaRPr sz="2000" dirty="0">
              <a:latin typeface="Calibri"/>
              <a:cs typeface="Calibri"/>
            </a:endParaRPr>
          </a:p>
          <a:p>
            <a:pPr marL="12700">
              <a:spcBef>
                <a:spcPts val="1295"/>
              </a:spcBef>
            </a:pPr>
            <a:r>
              <a:rPr sz="2400" spc="-10" dirty="0">
                <a:solidFill>
                  <a:srgbClr val="404040"/>
                </a:solidFill>
                <a:latin typeface="Calibri"/>
                <a:cs typeface="Calibri"/>
              </a:rPr>
              <a:t>Important</a:t>
            </a:r>
            <a:r>
              <a:rPr sz="2400" spc="-30" dirty="0">
                <a:solidFill>
                  <a:srgbClr val="404040"/>
                </a:solidFill>
                <a:latin typeface="Calibri"/>
                <a:cs typeface="Calibri"/>
              </a:rPr>
              <a:t> </a:t>
            </a:r>
            <a:r>
              <a:rPr sz="2400" spc="-10" dirty="0">
                <a:solidFill>
                  <a:srgbClr val="404040"/>
                </a:solidFill>
                <a:latin typeface="Calibri"/>
                <a:cs typeface="Calibri"/>
              </a:rPr>
              <a:t>optimization:</a:t>
            </a:r>
            <a:r>
              <a:rPr sz="2400" spc="-30" dirty="0">
                <a:solidFill>
                  <a:srgbClr val="404040"/>
                </a:solidFill>
                <a:latin typeface="Calibri"/>
                <a:cs typeface="Calibri"/>
              </a:rPr>
              <a:t> </a:t>
            </a:r>
            <a:r>
              <a:rPr sz="2400" spc="-10" dirty="0">
                <a:solidFill>
                  <a:srgbClr val="404040"/>
                </a:solidFill>
                <a:latin typeface="Calibri"/>
                <a:cs typeface="Calibri"/>
              </a:rPr>
              <a:t>propose</a:t>
            </a:r>
            <a:r>
              <a:rPr sz="2400" spc="5" dirty="0">
                <a:solidFill>
                  <a:srgbClr val="404040"/>
                </a:solidFill>
                <a:latin typeface="Calibri"/>
                <a:cs typeface="Calibri"/>
              </a:rPr>
              <a:t> </a:t>
            </a:r>
            <a:r>
              <a:rPr sz="2400" spc="-5" dirty="0">
                <a:solidFill>
                  <a:srgbClr val="404040"/>
                </a:solidFill>
                <a:latin typeface="Calibri"/>
                <a:cs typeface="Calibri"/>
              </a:rPr>
              <a:t>new</a:t>
            </a:r>
            <a:r>
              <a:rPr sz="2400" spc="-15" dirty="0">
                <a:solidFill>
                  <a:srgbClr val="404040"/>
                </a:solidFill>
                <a:latin typeface="Calibri"/>
                <a:cs typeface="Calibri"/>
              </a:rPr>
              <a:t> </a:t>
            </a:r>
            <a:r>
              <a:rPr sz="2400" spc="-5" dirty="0">
                <a:solidFill>
                  <a:srgbClr val="404040"/>
                </a:solidFill>
                <a:latin typeface="Calibri"/>
                <a:cs typeface="Calibri"/>
              </a:rPr>
              <a:t>transactions</a:t>
            </a:r>
            <a:r>
              <a:rPr sz="2400" spc="-25" dirty="0">
                <a:solidFill>
                  <a:srgbClr val="404040"/>
                </a:solidFill>
                <a:latin typeface="Calibri"/>
                <a:cs typeface="Calibri"/>
              </a:rPr>
              <a:t> </a:t>
            </a:r>
            <a:r>
              <a:rPr sz="2400" dirty="0">
                <a:solidFill>
                  <a:srgbClr val="404040"/>
                </a:solidFill>
                <a:latin typeface="Calibri"/>
                <a:cs typeface="Calibri"/>
              </a:rPr>
              <a:t>in </a:t>
            </a:r>
            <a:r>
              <a:rPr sz="2400" spc="-10" dirty="0">
                <a:solidFill>
                  <a:srgbClr val="404040"/>
                </a:solidFill>
                <a:latin typeface="Calibri"/>
                <a:cs typeface="Calibri"/>
              </a:rPr>
              <a:t>batches</a:t>
            </a:r>
            <a:endParaRPr sz="2400" dirty="0">
              <a:latin typeface="Calibri"/>
              <a:cs typeface="Calibri"/>
            </a:endParaRPr>
          </a:p>
          <a:p>
            <a:pPr marL="304800" indent="-183515">
              <a:spcBef>
                <a:spcPts val="185"/>
              </a:spcBef>
              <a:buClr>
                <a:srgbClr val="D24717"/>
              </a:buClr>
              <a:buChar char="◦"/>
              <a:tabLst>
                <a:tab pos="305435" algn="l"/>
              </a:tabLst>
            </a:pPr>
            <a:r>
              <a:rPr sz="2000" dirty="0">
                <a:solidFill>
                  <a:srgbClr val="404040"/>
                </a:solidFill>
                <a:latin typeface="Calibri"/>
                <a:cs typeface="Calibri"/>
              </a:rPr>
              <a:t>A </a:t>
            </a:r>
            <a:r>
              <a:rPr sz="2000" spc="-5" dirty="0">
                <a:solidFill>
                  <a:srgbClr val="404040"/>
                </a:solidFill>
                <a:latin typeface="Calibri"/>
                <a:cs typeface="Calibri"/>
              </a:rPr>
              <a:t>block</a:t>
            </a:r>
            <a:r>
              <a:rPr sz="2000" dirty="0">
                <a:solidFill>
                  <a:srgbClr val="404040"/>
                </a:solidFill>
                <a:latin typeface="Calibri"/>
                <a:cs typeface="Calibri"/>
              </a:rPr>
              <a:t> </a:t>
            </a:r>
            <a:r>
              <a:rPr sz="2000" spc="-5" dirty="0">
                <a:solidFill>
                  <a:srgbClr val="404040"/>
                </a:solidFill>
                <a:latin typeface="Calibri"/>
                <a:cs typeface="Calibri"/>
              </a:rPr>
              <a:t>in</a:t>
            </a:r>
            <a:r>
              <a:rPr sz="2000" spc="5" dirty="0">
                <a:solidFill>
                  <a:srgbClr val="404040"/>
                </a:solidFill>
                <a:latin typeface="Calibri"/>
                <a:cs typeface="Calibri"/>
              </a:rPr>
              <a:t> </a:t>
            </a:r>
            <a:r>
              <a:rPr sz="2000" spc="-10" dirty="0">
                <a:solidFill>
                  <a:srgbClr val="404040"/>
                </a:solidFill>
                <a:latin typeface="Calibri"/>
                <a:cs typeface="Calibri"/>
              </a:rPr>
              <a:t>Bitcoin </a:t>
            </a:r>
            <a:r>
              <a:rPr sz="2000" dirty="0">
                <a:solidFill>
                  <a:srgbClr val="404040"/>
                </a:solidFill>
                <a:latin typeface="Calibri"/>
                <a:cs typeface="Calibri"/>
              </a:rPr>
              <a:t>is</a:t>
            </a:r>
            <a:r>
              <a:rPr sz="2000" spc="-5" dirty="0">
                <a:solidFill>
                  <a:srgbClr val="404040"/>
                </a:solidFill>
                <a:latin typeface="Calibri"/>
                <a:cs typeface="Calibri"/>
              </a:rPr>
              <a:t> structured</a:t>
            </a:r>
            <a:r>
              <a:rPr sz="2000" spc="5" dirty="0">
                <a:solidFill>
                  <a:srgbClr val="404040"/>
                </a:solidFill>
                <a:latin typeface="Calibri"/>
                <a:cs typeface="Calibri"/>
              </a:rPr>
              <a:t> </a:t>
            </a:r>
            <a:r>
              <a:rPr sz="2000" dirty="0">
                <a:solidFill>
                  <a:srgbClr val="404040"/>
                </a:solidFill>
                <a:latin typeface="Calibri"/>
                <a:cs typeface="Calibri"/>
              </a:rPr>
              <a:t>as</a:t>
            </a:r>
            <a:r>
              <a:rPr sz="2000" spc="15" dirty="0">
                <a:solidFill>
                  <a:srgbClr val="404040"/>
                </a:solidFill>
                <a:latin typeface="Calibri"/>
                <a:cs typeface="Calibri"/>
              </a:rPr>
              <a:t> </a:t>
            </a:r>
            <a:r>
              <a:rPr sz="2000" dirty="0">
                <a:solidFill>
                  <a:srgbClr val="404040"/>
                </a:solidFill>
                <a:latin typeface="Calibri"/>
                <a:cs typeface="Calibri"/>
              </a:rPr>
              <a:t>a</a:t>
            </a:r>
            <a:r>
              <a:rPr sz="2000" spc="-5" dirty="0">
                <a:solidFill>
                  <a:srgbClr val="404040"/>
                </a:solidFill>
                <a:latin typeface="Calibri"/>
                <a:cs typeface="Calibri"/>
              </a:rPr>
              <a:t> </a:t>
            </a:r>
            <a:r>
              <a:rPr sz="2000" spc="-10" dirty="0">
                <a:solidFill>
                  <a:srgbClr val="404040"/>
                </a:solidFill>
                <a:latin typeface="Calibri"/>
                <a:cs typeface="Calibri"/>
              </a:rPr>
              <a:t>tree</a:t>
            </a:r>
            <a:r>
              <a:rPr sz="2000" spc="15" dirty="0">
                <a:solidFill>
                  <a:srgbClr val="404040"/>
                </a:solidFill>
                <a:latin typeface="Calibri"/>
                <a:cs typeface="Calibri"/>
              </a:rPr>
              <a:t> </a:t>
            </a:r>
            <a:r>
              <a:rPr sz="2000" spc="-5" dirty="0">
                <a:solidFill>
                  <a:srgbClr val="404040"/>
                </a:solidFill>
                <a:latin typeface="Calibri"/>
                <a:cs typeface="Calibri"/>
              </a:rPr>
              <a:t>of</a:t>
            </a:r>
            <a:r>
              <a:rPr sz="2000" spc="-10" dirty="0">
                <a:solidFill>
                  <a:srgbClr val="404040"/>
                </a:solidFill>
                <a:latin typeface="Calibri"/>
                <a:cs typeface="Calibri"/>
              </a:rPr>
              <a:t> proposed</a:t>
            </a:r>
            <a:r>
              <a:rPr sz="2000" spc="-5" dirty="0">
                <a:solidFill>
                  <a:srgbClr val="404040"/>
                </a:solidFill>
                <a:latin typeface="Calibri"/>
                <a:cs typeface="Calibri"/>
              </a:rPr>
              <a:t> transactions</a:t>
            </a:r>
            <a:endParaRPr sz="2000" dirty="0">
              <a:latin typeface="Calibri"/>
              <a:cs typeface="Calibri"/>
            </a:endParaRPr>
          </a:p>
          <a:p>
            <a:pPr marL="304800" indent="-183515">
              <a:spcBef>
                <a:spcPts val="360"/>
              </a:spcBef>
              <a:buClr>
                <a:srgbClr val="D24717"/>
              </a:buClr>
              <a:buChar char="◦"/>
              <a:tabLst>
                <a:tab pos="305435" algn="l"/>
              </a:tabLst>
            </a:pPr>
            <a:r>
              <a:rPr sz="2000" dirty="0">
                <a:solidFill>
                  <a:srgbClr val="404040"/>
                </a:solidFill>
                <a:latin typeface="Calibri"/>
                <a:cs typeface="Calibri"/>
              </a:rPr>
              <a:t>With </a:t>
            </a:r>
            <a:r>
              <a:rPr sz="2000" spc="-5" dirty="0">
                <a:solidFill>
                  <a:srgbClr val="404040"/>
                </a:solidFill>
                <a:latin typeface="Calibri"/>
                <a:cs typeface="Calibri"/>
              </a:rPr>
              <a:t>nice</a:t>
            </a:r>
            <a:r>
              <a:rPr sz="2000" spc="-15" dirty="0">
                <a:solidFill>
                  <a:srgbClr val="404040"/>
                </a:solidFill>
                <a:latin typeface="Calibri"/>
                <a:cs typeface="Calibri"/>
              </a:rPr>
              <a:t> </a:t>
            </a:r>
            <a:r>
              <a:rPr sz="2000" spc="-5" dirty="0">
                <a:solidFill>
                  <a:srgbClr val="404040"/>
                </a:solidFill>
                <a:latin typeface="Calibri"/>
                <a:cs typeface="Calibri"/>
              </a:rPr>
              <a:t>cryptographic</a:t>
            </a:r>
            <a:r>
              <a:rPr sz="2000" spc="-30" dirty="0">
                <a:solidFill>
                  <a:srgbClr val="404040"/>
                </a:solidFill>
                <a:latin typeface="Calibri"/>
                <a:cs typeface="Calibri"/>
              </a:rPr>
              <a:t> </a:t>
            </a:r>
            <a:r>
              <a:rPr sz="2000" spc="-10" dirty="0">
                <a:solidFill>
                  <a:srgbClr val="404040"/>
                </a:solidFill>
                <a:latin typeface="Calibri"/>
                <a:cs typeface="Calibri"/>
              </a:rPr>
              <a:t>properties;</a:t>
            </a:r>
            <a:r>
              <a:rPr sz="2000" spc="10" dirty="0">
                <a:solidFill>
                  <a:srgbClr val="404040"/>
                </a:solidFill>
                <a:latin typeface="Calibri"/>
                <a:cs typeface="Calibri"/>
              </a:rPr>
              <a:t> </a:t>
            </a:r>
            <a:r>
              <a:rPr sz="2000" spc="-5" dirty="0">
                <a:solidFill>
                  <a:srgbClr val="404040"/>
                </a:solidFill>
                <a:latin typeface="Calibri"/>
                <a:cs typeface="Calibri"/>
              </a:rPr>
              <a:t>called</a:t>
            </a:r>
            <a:r>
              <a:rPr sz="2000" spc="5" dirty="0">
                <a:solidFill>
                  <a:srgbClr val="404040"/>
                </a:solidFill>
                <a:latin typeface="Calibri"/>
                <a:cs typeface="Calibri"/>
              </a:rPr>
              <a:t> </a:t>
            </a:r>
            <a:r>
              <a:rPr sz="2000" dirty="0">
                <a:solidFill>
                  <a:srgbClr val="404040"/>
                </a:solidFill>
                <a:latin typeface="Calibri"/>
                <a:cs typeface="Calibri"/>
              </a:rPr>
              <a:t>a</a:t>
            </a:r>
            <a:r>
              <a:rPr sz="2000" spc="30" dirty="0">
                <a:solidFill>
                  <a:srgbClr val="404040"/>
                </a:solidFill>
                <a:latin typeface="Calibri"/>
                <a:cs typeface="Calibri"/>
              </a:rPr>
              <a:t> </a:t>
            </a:r>
            <a:r>
              <a:rPr sz="2000" dirty="0">
                <a:solidFill>
                  <a:srgbClr val="404040"/>
                </a:solidFill>
                <a:latin typeface="Calibri"/>
                <a:cs typeface="Calibri"/>
              </a:rPr>
              <a:t>Merkle</a:t>
            </a:r>
            <a:r>
              <a:rPr sz="2000" spc="20" dirty="0">
                <a:solidFill>
                  <a:srgbClr val="404040"/>
                </a:solidFill>
                <a:latin typeface="Calibri"/>
                <a:cs typeface="Calibri"/>
              </a:rPr>
              <a:t> </a:t>
            </a:r>
            <a:r>
              <a:rPr sz="2000" spc="-10" dirty="0">
                <a:solidFill>
                  <a:srgbClr val="404040"/>
                </a:solidFill>
                <a:latin typeface="Calibri"/>
                <a:cs typeface="Calibri"/>
              </a:rPr>
              <a:t>tree</a:t>
            </a:r>
            <a:endParaRPr sz="2000" dirty="0">
              <a:latin typeface="Calibri"/>
              <a:cs typeface="Calibri"/>
            </a:endParaRPr>
          </a:p>
        </p:txBody>
      </p:sp>
    </p:spTree>
    <p:extLst>
      <p:ext uri="{BB962C8B-B14F-4D97-AF65-F5344CB8AC3E}">
        <p14:creationId xmlns:p14="http://schemas.microsoft.com/office/powerpoint/2010/main" val="5452073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6004" y="227204"/>
            <a:ext cx="5097780" cy="566181"/>
          </a:xfrm>
          <a:prstGeom prst="rect">
            <a:avLst/>
          </a:prstGeom>
        </p:spPr>
        <p:txBody>
          <a:bodyPr vert="horz" wrap="square" lIns="0" tIns="12065" rIns="0" bIns="0" rtlCol="0" anchor="t">
            <a:spAutoFit/>
          </a:bodyPr>
          <a:lstStyle/>
          <a:p>
            <a:pPr marL="12700">
              <a:spcBef>
                <a:spcPts val="95"/>
              </a:spcBef>
            </a:pPr>
            <a:r>
              <a:rPr spc="-55" dirty="0"/>
              <a:t>Cryptopuzzles</a:t>
            </a:r>
            <a:r>
              <a:rPr spc="-120" dirty="0"/>
              <a:t> </a:t>
            </a:r>
            <a:r>
              <a:rPr spc="-30" dirty="0"/>
              <a:t>in</a:t>
            </a:r>
            <a:r>
              <a:rPr spc="-105" dirty="0"/>
              <a:t> </a:t>
            </a:r>
            <a:r>
              <a:rPr spc="-60" dirty="0"/>
              <a:t>Bitcoin</a:t>
            </a:r>
          </a:p>
        </p:txBody>
      </p:sp>
      <p:sp>
        <p:nvSpPr>
          <p:cNvPr id="3" name="object 3"/>
          <p:cNvSpPr txBox="1"/>
          <p:nvPr/>
        </p:nvSpPr>
        <p:spPr>
          <a:xfrm>
            <a:off x="2400604" y="988568"/>
            <a:ext cx="6179820" cy="2378710"/>
          </a:xfrm>
          <a:prstGeom prst="rect">
            <a:avLst/>
          </a:prstGeom>
        </p:spPr>
        <p:txBody>
          <a:bodyPr vert="horz" wrap="square" lIns="0" tIns="47625" rIns="0" bIns="0" rtlCol="0">
            <a:spAutoFit/>
          </a:bodyPr>
          <a:lstStyle/>
          <a:p>
            <a:pPr marL="38100" marR="30480">
              <a:lnSpc>
                <a:spcPts val="2160"/>
              </a:lnSpc>
              <a:spcBef>
                <a:spcPts val="375"/>
              </a:spcBef>
            </a:pPr>
            <a:r>
              <a:rPr sz="2000" spc="-5" dirty="0">
                <a:solidFill>
                  <a:srgbClr val="404040"/>
                </a:solidFill>
                <a:latin typeface="Calibri"/>
                <a:cs typeface="Calibri"/>
              </a:rPr>
              <a:t>The </a:t>
            </a:r>
            <a:r>
              <a:rPr sz="2000" spc="-10" dirty="0">
                <a:solidFill>
                  <a:srgbClr val="404040"/>
                </a:solidFill>
                <a:latin typeface="Calibri"/>
                <a:cs typeface="Calibri"/>
              </a:rPr>
              <a:t>proposer </a:t>
            </a:r>
            <a:r>
              <a:rPr sz="2000" spc="-5" dirty="0">
                <a:solidFill>
                  <a:srgbClr val="404040"/>
                </a:solidFill>
                <a:latin typeface="Calibri"/>
                <a:cs typeface="Calibri"/>
              </a:rPr>
              <a:t>has </a:t>
            </a:r>
            <a:r>
              <a:rPr sz="2000" spc="-10" dirty="0">
                <a:solidFill>
                  <a:srgbClr val="404040"/>
                </a:solidFill>
                <a:latin typeface="Calibri"/>
                <a:cs typeface="Calibri"/>
              </a:rPr>
              <a:t>to </a:t>
            </a:r>
            <a:r>
              <a:rPr sz="2000" spc="-5" dirty="0">
                <a:solidFill>
                  <a:srgbClr val="404040"/>
                </a:solidFill>
                <a:latin typeface="Calibri"/>
                <a:cs typeface="Calibri"/>
              </a:rPr>
              <a:t>find </a:t>
            </a:r>
            <a:r>
              <a:rPr sz="2000" b="1" i="1" spc="-5" dirty="0">
                <a:solidFill>
                  <a:srgbClr val="404040"/>
                </a:solidFill>
                <a:latin typeface="Calibri"/>
                <a:cs typeface="Calibri"/>
              </a:rPr>
              <a:t>nonce</a:t>
            </a:r>
            <a:r>
              <a:rPr sz="2000" spc="-5" dirty="0">
                <a:solidFill>
                  <a:srgbClr val="404040"/>
                </a:solidFill>
                <a:latin typeface="Calibri"/>
                <a:cs typeface="Calibri"/>
              </a:rPr>
              <a:t>, such that </a:t>
            </a:r>
            <a:r>
              <a:rPr sz="2000" i="1" spc="-5" dirty="0">
                <a:solidFill>
                  <a:srgbClr val="404040"/>
                </a:solidFill>
                <a:latin typeface="Calibri"/>
                <a:cs typeface="Calibri"/>
              </a:rPr>
              <a:t>hash(</a:t>
            </a:r>
            <a:r>
              <a:rPr sz="2000" b="1" i="1" spc="-5" dirty="0">
                <a:solidFill>
                  <a:srgbClr val="404040"/>
                </a:solidFill>
                <a:latin typeface="Calibri"/>
                <a:cs typeface="Calibri"/>
              </a:rPr>
              <a:t>nonce </a:t>
            </a:r>
            <a:r>
              <a:rPr sz="2000" i="1" dirty="0">
                <a:solidFill>
                  <a:srgbClr val="404040"/>
                </a:solidFill>
                <a:latin typeface="Calibri"/>
                <a:cs typeface="Calibri"/>
              </a:rPr>
              <a:t>| H | </a:t>
            </a:r>
            <a:r>
              <a:rPr sz="2000" i="1" spc="-440" dirty="0">
                <a:solidFill>
                  <a:srgbClr val="404040"/>
                </a:solidFill>
                <a:latin typeface="Calibri"/>
                <a:cs typeface="Calibri"/>
              </a:rPr>
              <a:t> </a:t>
            </a:r>
            <a:r>
              <a:rPr sz="2000" i="1" spc="-35" dirty="0">
                <a:solidFill>
                  <a:srgbClr val="404040"/>
                </a:solidFill>
                <a:latin typeface="Calibri"/>
                <a:cs typeface="Calibri"/>
              </a:rPr>
              <a:t>Tr</a:t>
            </a:r>
            <a:r>
              <a:rPr sz="1950" i="1" spc="-52" baseline="-21367" dirty="0">
                <a:solidFill>
                  <a:srgbClr val="404040"/>
                </a:solidFill>
                <a:latin typeface="Calibri"/>
                <a:cs typeface="Calibri"/>
              </a:rPr>
              <a:t>1</a:t>
            </a:r>
            <a:r>
              <a:rPr sz="1950" i="1" spc="232" baseline="-21367" dirty="0">
                <a:solidFill>
                  <a:srgbClr val="404040"/>
                </a:solidFill>
                <a:latin typeface="Calibri"/>
                <a:cs typeface="Calibri"/>
              </a:rPr>
              <a:t> </a:t>
            </a:r>
            <a:r>
              <a:rPr sz="2000" i="1" dirty="0">
                <a:solidFill>
                  <a:srgbClr val="404040"/>
                </a:solidFill>
                <a:latin typeface="Calibri"/>
                <a:cs typeface="Calibri"/>
              </a:rPr>
              <a:t>| …</a:t>
            </a:r>
            <a:r>
              <a:rPr sz="2000" i="1" spc="-15" dirty="0">
                <a:solidFill>
                  <a:srgbClr val="404040"/>
                </a:solidFill>
                <a:latin typeface="Calibri"/>
                <a:cs typeface="Calibri"/>
              </a:rPr>
              <a:t> </a:t>
            </a:r>
            <a:r>
              <a:rPr sz="2000" i="1" dirty="0">
                <a:solidFill>
                  <a:srgbClr val="404040"/>
                </a:solidFill>
                <a:latin typeface="Calibri"/>
                <a:cs typeface="Calibri"/>
              </a:rPr>
              <a:t>|</a:t>
            </a:r>
            <a:r>
              <a:rPr sz="2000" i="1" spc="-5" dirty="0">
                <a:solidFill>
                  <a:srgbClr val="404040"/>
                </a:solidFill>
                <a:latin typeface="Calibri"/>
                <a:cs typeface="Calibri"/>
              </a:rPr>
              <a:t> </a:t>
            </a:r>
            <a:r>
              <a:rPr sz="2000" i="1" spc="-25" dirty="0">
                <a:solidFill>
                  <a:srgbClr val="404040"/>
                </a:solidFill>
                <a:latin typeface="Calibri"/>
                <a:cs typeface="Calibri"/>
              </a:rPr>
              <a:t>Tr</a:t>
            </a:r>
            <a:r>
              <a:rPr sz="1950" i="1" spc="-37" baseline="-21367" dirty="0">
                <a:solidFill>
                  <a:srgbClr val="404040"/>
                </a:solidFill>
                <a:latin typeface="Calibri"/>
                <a:cs typeface="Calibri"/>
              </a:rPr>
              <a:t>n</a:t>
            </a:r>
            <a:r>
              <a:rPr sz="2000" i="1" spc="-25" dirty="0">
                <a:solidFill>
                  <a:srgbClr val="404040"/>
                </a:solidFill>
                <a:latin typeface="Calibri"/>
                <a:cs typeface="Calibri"/>
              </a:rPr>
              <a:t>)</a:t>
            </a:r>
            <a:r>
              <a:rPr sz="2000" i="1" dirty="0">
                <a:solidFill>
                  <a:srgbClr val="404040"/>
                </a:solidFill>
                <a:latin typeface="Calibri"/>
                <a:cs typeface="Calibri"/>
              </a:rPr>
              <a:t> &lt; </a:t>
            </a:r>
            <a:r>
              <a:rPr sz="2000" b="1" i="1" spc="-5" dirty="0">
                <a:solidFill>
                  <a:srgbClr val="404040"/>
                </a:solidFill>
                <a:latin typeface="Calibri"/>
                <a:cs typeface="Calibri"/>
              </a:rPr>
              <a:t>target</a:t>
            </a:r>
            <a:endParaRPr sz="2000">
              <a:latin typeface="Calibri"/>
              <a:cs typeface="Calibri"/>
            </a:endParaRPr>
          </a:p>
          <a:p>
            <a:pPr marL="38100">
              <a:spcBef>
                <a:spcPts val="1130"/>
              </a:spcBef>
            </a:pPr>
            <a:r>
              <a:rPr sz="2000" spc="-15" dirty="0">
                <a:solidFill>
                  <a:srgbClr val="404040"/>
                </a:solidFill>
                <a:latin typeface="Calibri"/>
                <a:cs typeface="Calibri"/>
              </a:rPr>
              <a:t>Effectively</a:t>
            </a:r>
            <a:r>
              <a:rPr sz="2000" dirty="0">
                <a:solidFill>
                  <a:srgbClr val="404040"/>
                </a:solidFill>
                <a:latin typeface="Calibri"/>
                <a:cs typeface="Calibri"/>
              </a:rPr>
              <a:t> </a:t>
            </a:r>
            <a:r>
              <a:rPr sz="2000" spc="-5" dirty="0">
                <a:solidFill>
                  <a:srgbClr val="404040"/>
                </a:solidFill>
                <a:latin typeface="Calibri"/>
                <a:cs typeface="Calibri"/>
              </a:rPr>
              <a:t>has</a:t>
            </a:r>
            <a:r>
              <a:rPr sz="2000" spc="-10" dirty="0">
                <a:solidFill>
                  <a:srgbClr val="404040"/>
                </a:solidFill>
                <a:latin typeface="Calibri"/>
                <a:cs typeface="Calibri"/>
              </a:rPr>
              <a:t> to </a:t>
            </a:r>
            <a:r>
              <a:rPr sz="2000" spc="-5" dirty="0">
                <a:solidFill>
                  <a:srgbClr val="404040"/>
                </a:solidFill>
                <a:latin typeface="Calibri"/>
                <a:cs typeface="Calibri"/>
              </a:rPr>
              <a:t>scan </a:t>
            </a:r>
            <a:r>
              <a:rPr sz="2000" dirty="0">
                <a:solidFill>
                  <a:srgbClr val="404040"/>
                </a:solidFill>
                <a:latin typeface="Calibri"/>
                <a:cs typeface="Calibri"/>
              </a:rPr>
              <a:t>the</a:t>
            </a:r>
            <a:r>
              <a:rPr sz="2000" spc="-20" dirty="0">
                <a:solidFill>
                  <a:srgbClr val="404040"/>
                </a:solidFill>
                <a:latin typeface="Calibri"/>
                <a:cs typeface="Calibri"/>
              </a:rPr>
              <a:t> </a:t>
            </a:r>
            <a:r>
              <a:rPr sz="2000" spc="-10" dirty="0">
                <a:solidFill>
                  <a:srgbClr val="404040"/>
                </a:solidFill>
                <a:latin typeface="Calibri"/>
                <a:cs typeface="Calibri"/>
              </a:rPr>
              <a:t>entire</a:t>
            </a:r>
            <a:r>
              <a:rPr sz="2000" spc="15" dirty="0">
                <a:solidFill>
                  <a:srgbClr val="404040"/>
                </a:solidFill>
                <a:latin typeface="Calibri"/>
                <a:cs typeface="Calibri"/>
              </a:rPr>
              <a:t> </a:t>
            </a:r>
            <a:r>
              <a:rPr sz="2000" b="1" i="1" spc="-5" dirty="0">
                <a:solidFill>
                  <a:srgbClr val="404040"/>
                </a:solidFill>
                <a:latin typeface="Calibri"/>
                <a:cs typeface="Calibri"/>
              </a:rPr>
              <a:t>nonce</a:t>
            </a:r>
            <a:r>
              <a:rPr sz="2000" b="1" i="1" spc="-25" dirty="0">
                <a:solidFill>
                  <a:srgbClr val="404040"/>
                </a:solidFill>
                <a:latin typeface="Calibri"/>
                <a:cs typeface="Calibri"/>
              </a:rPr>
              <a:t> </a:t>
            </a:r>
            <a:r>
              <a:rPr sz="2000" spc="-5" dirty="0">
                <a:solidFill>
                  <a:srgbClr val="404040"/>
                </a:solidFill>
                <a:latin typeface="Calibri"/>
                <a:cs typeface="Calibri"/>
              </a:rPr>
              <a:t>space</a:t>
            </a:r>
            <a:endParaRPr sz="2000">
              <a:latin typeface="Calibri"/>
              <a:cs typeface="Calibri"/>
            </a:endParaRPr>
          </a:p>
          <a:p>
            <a:pPr marL="38100">
              <a:spcBef>
                <a:spcPts val="1155"/>
              </a:spcBef>
            </a:pPr>
            <a:r>
              <a:rPr sz="2000" b="1" i="1" spc="-5" dirty="0">
                <a:solidFill>
                  <a:srgbClr val="404040"/>
                </a:solidFill>
                <a:latin typeface="Calibri"/>
                <a:cs typeface="Calibri"/>
              </a:rPr>
              <a:t>target</a:t>
            </a:r>
            <a:r>
              <a:rPr sz="2000" b="1" i="1" spc="-45" dirty="0">
                <a:solidFill>
                  <a:srgbClr val="404040"/>
                </a:solidFill>
                <a:latin typeface="Calibri"/>
                <a:cs typeface="Calibri"/>
              </a:rPr>
              <a:t> </a:t>
            </a:r>
            <a:r>
              <a:rPr sz="2000" dirty="0">
                <a:solidFill>
                  <a:srgbClr val="404040"/>
                </a:solidFill>
                <a:latin typeface="Calibri"/>
                <a:cs typeface="Calibri"/>
              </a:rPr>
              <a:t>is</a:t>
            </a:r>
            <a:r>
              <a:rPr sz="2000" spc="-15" dirty="0">
                <a:solidFill>
                  <a:srgbClr val="404040"/>
                </a:solidFill>
                <a:latin typeface="Calibri"/>
                <a:cs typeface="Calibri"/>
              </a:rPr>
              <a:t> </a:t>
            </a:r>
            <a:r>
              <a:rPr sz="2000" dirty="0">
                <a:solidFill>
                  <a:srgbClr val="404040"/>
                </a:solidFill>
                <a:latin typeface="Calibri"/>
                <a:cs typeface="Calibri"/>
              </a:rPr>
              <a:t>a</a:t>
            </a:r>
            <a:r>
              <a:rPr sz="2000" spc="-5" dirty="0">
                <a:solidFill>
                  <a:srgbClr val="404040"/>
                </a:solidFill>
                <a:latin typeface="Calibri"/>
                <a:cs typeface="Calibri"/>
              </a:rPr>
              <a:t> fraction of</a:t>
            </a:r>
            <a:r>
              <a:rPr sz="2000" spc="-25" dirty="0">
                <a:solidFill>
                  <a:srgbClr val="404040"/>
                </a:solidFill>
                <a:latin typeface="Calibri"/>
                <a:cs typeface="Calibri"/>
              </a:rPr>
              <a:t> </a:t>
            </a:r>
            <a:r>
              <a:rPr sz="2000" dirty="0">
                <a:solidFill>
                  <a:srgbClr val="404040"/>
                </a:solidFill>
                <a:latin typeface="Calibri"/>
                <a:cs typeface="Calibri"/>
              </a:rPr>
              <a:t>the</a:t>
            </a:r>
            <a:r>
              <a:rPr sz="2000" spc="-5" dirty="0">
                <a:solidFill>
                  <a:srgbClr val="404040"/>
                </a:solidFill>
                <a:latin typeface="Calibri"/>
                <a:cs typeface="Calibri"/>
              </a:rPr>
              <a:t> </a:t>
            </a:r>
            <a:r>
              <a:rPr sz="2000" dirty="0">
                <a:solidFill>
                  <a:srgbClr val="404040"/>
                </a:solidFill>
                <a:latin typeface="Calibri"/>
                <a:cs typeface="Calibri"/>
              </a:rPr>
              <a:t>hash</a:t>
            </a:r>
            <a:r>
              <a:rPr sz="2000" spc="-15" dirty="0">
                <a:solidFill>
                  <a:srgbClr val="404040"/>
                </a:solidFill>
                <a:latin typeface="Calibri"/>
                <a:cs typeface="Calibri"/>
              </a:rPr>
              <a:t> </a:t>
            </a:r>
            <a:r>
              <a:rPr sz="2000" spc="-5" dirty="0">
                <a:solidFill>
                  <a:srgbClr val="404040"/>
                </a:solidFill>
                <a:latin typeface="Calibri"/>
                <a:cs typeface="Calibri"/>
              </a:rPr>
              <a:t>space</a:t>
            </a:r>
            <a:endParaRPr sz="2000">
              <a:latin typeface="Calibri"/>
              <a:cs typeface="Calibri"/>
            </a:endParaRPr>
          </a:p>
          <a:p>
            <a:pPr marL="330200" indent="-183515">
              <a:spcBef>
                <a:spcPts val="200"/>
              </a:spcBef>
              <a:buClr>
                <a:srgbClr val="D24717"/>
              </a:buClr>
              <a:buChar char="◦"/>
              <a:tabLst>
                <a:tab pos="330835" algn="l"/>
              </a:tabLst>
            </a:pPr>
            <a:r>
              <a:rPr spc="-10" dirty="0">
                <a:solidFill>
                  <a:srgbClr val="404040"/>
                </a:solidFill>
                <a:latin typeface="Calibri"/>
                <a:cs typeface="Calibri"/>
              </a:rPr>
              <a:t>Every</a:t>
            </a:r>
            <a:r>
              <a:rPr spc="-15" dirty="0">
                <a:solidFill>
                  <a:srgbClr val="404040"/>
                </a:solidFill>
                <a:latin typeface="Calibri"/>
                <a:cs typeface="Calibri"/>
              </a:rPr>
              <a:t> </a:t>
            </a:r>
            <a:r>
              <a:rPr spc="-5" dirty="0">
                <a:solidFill>
                  <a:srgbClr val="404040"/>
                </a:solidFill>
                <a:latin typeface="Calibri"/>
                <a:cs typeface="Calibri"/>
              </a:rPr>
              <a:t>node</a:t>
            </a:r>
            <a:r>
              <a:rPr dirty="0">
                <a:solidFill>
                  <a:srgbClr val="404040"/>
                </a:solidFill>
                <a:latin typeface="Calibri"/>
                <a:cs typeface="Calibri"/>
              </a:rPr>
              <a:t> </a:t>
            </a:r>
            <a:r>
              <a:rPr spc="-10" dirty="0">
                <a:solidFill>
                  <a:srgbClr val="404040"/>
                </a:solidFill>
                <a:latin typeface="Calibri"/>
                <a:cs typeface="Calibri"/>
              </a:rPr>
              <a:t>recomputes</a:t>
            </a:r>
            <a:r>
              <a:rPr spc="25" dirty="0">
                <a:solidFill>
                  <a:srgbClr val="404040"/>
                </a:solidFill>
                <a:latin typeface="Calibri"/>
                <a:cs typeface="Calibri"/>
              </a:rPr>
              <a:t> </a:t>
            </a:r>
            <a:r>
              <a:rPr b="1" i="1" spc="-10" dirty="0">
                <a:solidFill>
                  <a:srgbClr val="404040"/>
                </a:solidFill>
                <a:latin typeface="Calibri"/>
                <a:cs typeface="Calibri"/>
              </a:rPr>
              <a:t>target</a:t>
            </a:r>
            <a:r>
              <a:rPr b="1" i="1" spc="5" dirty="0">
                <a:solidFill>
                  <a:srgbClr val="404040"/>
                </a:solidFill>
                <a:latin typeface="Calibri"/>
                <a:cs typeface="Calibri"/>
              </a:rPr>
              <a:t> </a:t>
            </a:r>
            <a:r>
              <a:rPr spc="-5" dirty="0">
                <a:solidFill>
                  <a:srgbClr val="404040"/>
                </a:solidFill>
                <a:latin typeface="Calibri"/>
                <a:cs typeface="Calibri"/>
              </a:rPr>
              <a:t>every</a:t>
            </a:r>
            <a:r>
              <a:rPr dirty="0">
                <a:solidFill>
                  <a:srgbClr val="404040"/>
                </a:solidFill>
                <a:latin typeface="Calibri"/>
                <a:cs typeface="Calibri"/>
              </a:rPr>
              <a:t> 2016</a:t>
            </a:r>
            <a:r>
              <a:rPr spc="-5" dirty="0">
                <a:solidFill>
                  <a:srgbClr val="404040"/>
                </a:solidFill>
                <a:latin typeface="Calibri"/>
                <a:cs typeface="Calibri"/>
              </a:rPr>
              <a:t> </a:t>
            </a:r>
            <a:r>
              <a:rPr spc="-10" dirty="0">
                <a:solidFill>
                  <a:srgbClr val="404040"/>
                </a:solidFill>
                <a:latin typeface="Calibri"/>
                <a:cs typeface="Calibri"/>
              </a:rPr>
              <a:t>blocks</a:t>
            </a:r>
            <a:endParaRPr>
              <a:latin typeface="Calibri"/>
              <a:cs typeface="Calibri"/>
            </a:endParaRPr>
          </a:p>
          <a:p>
            <a:pPr marL="330200" marR="278130" indent="-182880">
              <a:lnSpc>
                <a:spcPts val="1939"/>
              </a:lnSpc>
              <a:spcBef>
                <a:spcPts val="635"/>
              </a:spcBef>
              <a:buClr>
                <a:srgbClr val="D24717"/>
              </a:buClr>
              <a:buChar char="◦"/>
              <a:tabLst>
                <a:tab pos="330835" algn="l"/>
              </a:tabLst>
            </a:pPr>
            <a:r>
              <a:rPr spc="-5" dirty="0">
                <a:solidFill>
                  <a:srgbClr val="404040"/>
                </a:solidFill>
                <a:latin typeface="Calibri"/>
                <a:cs typeface="Calibri"/>
              </a:rPr>
              <a:t>Such</a:t>
            </a:r>
            <a:r>
              <a:rPr spc="10" dirty="0">
                <a:solidFill>
                  <a:srgbClr val="404040"/>
                </a:solidFill>
                <a:latin typeface="Calibri"/>
                <a:cs typeface="Calibri"/>
              </a:rPr>
              <a:t> </a:t>
            </a:r>
            <a:r>
              <a:rPr spc="-5" dirty="0">
                <a:solidFill>
                  <a:srgbClr val="404040"/>
                </a:solidFill>
                <a:latin typeface="Calibri"/>
                <a:cs typeface="Calibri"/>
              </a:rPr>
              <a:t>that</a:t>
            </a:r>
            <a:r>
              <a:rPr dirty="0">
                <a:solidFill>
                  <a:srgbClr val="404040"/>
                </a:solidFill>
                <a:latin typeface="Calibri"/>
                <a:cs typeface="Calibri"/>
              </a:rPr>
              <a:t> the</a:t>
            </a:r>
            <a:r>
              <a:rPr spc="10" dirty="0">
                <a:solidFill>
                  <a:srgbClr val="404040"/>
                </a:solidFill>
                <a:latin typeface="Calibri"/>
                <a:cs typeface="Calibri"/>
              </a:rPr>
              <a:t> </a:t>
            </a:r>
            <a:r>
              <a:rPr spc="-15" dirty="0">
                <a:solidFill>
                  <a:srgbClr val="404040"/>
                </a:solidFill>
                <a:latin typeface="Calibri"/>
                <a:cs typeface="Calibri"/>
              </a:rPr>
              <a:t>average</a:t>
            </a:r>
            <a:r>
              <a:rPr spc="-20" dirty="0">
                <a:solidFill>
                  <a:srgbClr val="404040"/>
                </a:solidFill>
                <a:latin typeface="Calibri"/>
                <a:cs typeface="Calibri"/>
              </a:rPr>
              <a:t> </a:t>
            </a:r>
            <a:r>
              <a:rPr spc="-5" dirty="0">
                <a:solidFill>
                  <a:srgbClr val="404040"/>
                </a:solidFill>
                <a:latin typeface="Calibri"/>
                <a:cs typeface="Calibri"/>
              </a:rPr>
              <a:t>time</a:t>
            </a:r>
            <a:r>
              <a:rPr spc="15" dirty="0">
                <a:solidFill>
                  <a:srgbClr val="404040"/>
                </a:solidFill>
                <a:latin typeface="Calibri"/>
                <a:cs typeface="Calibri"/>
              </a:rPr>
              <a:t> </a:t>
            </a:r>
            <a:r>
              <a:rPr spc="-15" dirty="0">
                <a:solidFill>
                  <a:srgbClr val="404040"/>
                </a:solidFill>
                <a:latin typeface="Calibri"/>
                <a:cs typeface="Calibri"/>
              </a:rPr>
              <a:t>for</a:t>
            </a:r>
            <a:r>
              <a:rPr dirty="0">
                <a:solidFill>
                  <a:srgbClr val="404040"/>
                </a:solidFill>
                <a:latin typeface="Calibri"/>
                <a:cs typeface="Calibri"/>
              </a:rPr>
              <a:t> </a:t>
            </a:r>
            <a:r>
              <a:rPr spc="-5" dirty="0">
                <a:solidFill>
                  <a:srgbClr val="404040"/>
                </a:solidFill>
                <a:latin typeface="Calibri"/>
                <a:cs typeface="Calibri"/>
              </a:rPr>
              <a:t>the</a:t>
            </a:r>
            <a:r>
              <a:rPr dirty="0">
                <a:solidFill>
                  <a:srgbClr val="404040"/>
                </a:solidFill>
                <a:latin typeface="Calibri"/>
                <a:cs typeface="Calibri"/>
              </a:rPr>
              <a:t> </a:t>
            </a:r>
            <a:r>
              <a:rPr spc="-5" dirty="0">
                <a:solidFill>
                  <a:srgbClr val="404040"/>
                </a:solidFill>
                <a:latin typeface="Calibri"/>
                <a:cs typeface="Calibri"/>
              </a:rPr>
              <a:t>whole</a:t>
            </a:r>
            <a:r>
              <a:rPr spc="25" dirty="0">
                <a:solidFill>
                  <a:srgbClr val="404040"/>
                </a:solidFill>
                <a:latin typeface="Calibri"/>
                <a:cs typeface="Calibri"/>
              </a:rPr>
              <a:t> </a:t>
            </a:r>
            <a:r>
              <a:rPr spc="-10" dirty="0">
                <a:solidFill>
                  <a:srgbClr val="404040"/>
                </a:solidFill>
                <a:latin typeface="Calibri"/>
                <a:cs typeface="Calibri"/>
              </a:rPr>
              <a:t>network to</a:t>
            </a:r>
            <a:r>
              <a:rPr spc="5" dirty="0">
                <a:solidFill>
                  <a:srgbClr val="404040"/>
                </a:solidFill>
                <a:latin typeface="Calibri"/>
                <a:cs typeface="Calibri"/>
              </a:rPr>
              <a:t> </a:t>
            </a:r>
            <a:r>
              <a:rPr spc="-10" dirty="0">
                <a:solidFill>
                  <a:srgbClr val="404040"/>
                </a:solidFill>
                <a:latin typeface="Calibri"/>
                <a:cs typeface="Calibri"/>
              </a:rPr>
              <a:t>solve </a:t>
            </a:r>
            <a:r>
              <a:rPr dirty="0">
                <a:solidFill>
                  <a:srgbClr val="404040"/>
                </a:solidFill>
                <a:latin typeface="Calibri"/>
                <a:cs typeface="Calibri"/>
              </a:rPr>
              <a:t>a </a:t>
            </a:r>
            <a:r>
              <a:rPr spc="-390" dirty="0">
                <a:solidFill>
                  <a:srgbClr val="404040"/>
                </a:solidFill>
                <a:latin typeface="Calibri"/>
                <a:cs typeface="Calibri"/>
              </a:rPr>
              <a:t> </a:t>
            </a:r>
            <a:r>
              <a:rPr spc="-10" dirty="0">
                <a:solidFill>
                  <a:srgbClr val="404040"/>
                </a:solidFill>
                <a:latin typeface="Calibri"/>
                <a:cs typeface="Calibri"/>
              </a:rPr>
              <a:t>cryptopuzzle</a:t>
            </a:r>
            <a:r>
              <a:rPr spc="25" dirty="0">
                <a:solidFill>
                  <a:srgbClr val="404040"/>
                </a:solidFill>
                <a:latin typeface="Calibri"/>
                <a:cs typeface="Calibri"/>
              </a:rPr>
              <a:t> </a:t>
            </a:r>
            <a:r>
              <a:rPr spc="-5" dirty="0">
                <a:solidFill>
                  <a:srgbClr val="404040"/>
                </a:solidFill>
                <a:latin typeface="Calibri"/>
                <a:cs typeface="Calibri"/>
              </a:rPr>
              <a:t>is</a:t>
            </a:r>
            <a:r>
              <a:rPr dirty="0">
                <a:solidFill>
                  <a:srgbClr val="404040"/>
                </a:solidFill>
                <a:latin typeface="Calibri"/>
                <a:cs typeface="Calibri"/>
              </a:rPr>
              <a:t> 10</a:t>
            </a:r>
            <a:r>
              <a:rPr spc="10" dirty="0">
                <a:solidFill>
                  <a:srgbClr val="404040"/>
                </a:solidFill>
                <a:latin typeface="Calibri"/>
                <a:cs typeface="Calibri"/>
              </a:rPr>
              <a:t> </a:t>
            </a:r>
            <a:r>
              <a:rPr dirty="0">
                <a:solidFill>
                  <a:srgbClr val="404040"/>
                </a:solidFill>
                <a:latin typeface="Calibri"/>
                <a:cs typeface="Calibri"/>
              </a:rPr>
              <a:t>min</a:t>
            </a:r>
            <a:endParaRPr>
              <a:latin typeface="Calibri"/>
              <a:cs typeface="Calibri"/>
            </a:endParaRPr>
          </a:p>
        </p:txBody>
      </p:sp>
      <p:sp>
        <p:nvSpPr>
          <p:cNvPr id="4" name="object 4"/>
          <p:cNvSpPr txBox="1"/>
          <p:nvPr/>
        </p:nvSpPr>
        <p:spPr>
          <a:xfrm>
            <a:off x="2426005" y="3512261"/>
            <a:ext cx="1605915" cy="331470"/>
          </a:xfrm>
          <a:prstGeom prst="rect">
            <a:avLst/>
          </a:prstGeom>
        </p:spPr>
        <p:txBody>
          <a:bodyPr vert="horz" wrap="square" lIns="0" tIns="13335" rIns="0" bIns="0" rtlCol="0">
            <a:spAutoFit/>
          </a:bodyPr>
          <a:lstStyle/>
          <a:p>
            <a:pPr marL="12700">
              <a:spcBef>
                <a:spcPts val="105"/>
              </a:spcBef>
            </a:pPr>
            <a:r>
              <a:rPr sz="2000" spc="-10" dirty="0">
                <a:solidFill>
                  <a:srgbClr val="404040"/>
                </a:solidFill>
                <a:latin typeface="Calibri"/>
                <a:cs typeface="Calibri"/>
              </a:rPr>
              <a:t>For</a:t>
            </a:r>
            <a:r>
              <a:rPr sz="2000" spc="-45" dirty="0">
                <a:solidFill>
                  <a:srgbClr val="404040"/>
                </a:solidFill>
                <a:latin typeface="Calibri"/>
                <a:cs typeface="Calibri"/>
              </a:rPr>
              <a:t> </a:t>
            </a:r>
            <a:r>
              <a:rPr sz="2000" spc="-10" dirty="0">
                <a:solidFill>
                  <a:srgbClr val="404040"/>
                </a:solidFill>
                <a:latin typeface="Calibri"/>
                <a:cs typeface="Calibri"/>
              </a:rPr>
              <a:t>proposer</a:t>
            </a:r>
            <a:r>
              <a:rPr sz="2000" spc="-20" dirty="0">
                <a:solidFill>
                  <a:srgbClr val="404040"/>
                </a:solidFill>
                <a:latin typeface="Calibri"/>
                <a:cs typeface="Calibri"/>
              </a:rPr>
              <a:t> </a:t>
            </a:r>
            <a:r>
              <a:rPr sz="2000" i="1" dirty="0">
                <a:solidFill>
                  <a:srgbClr val="404040"/>
                </a:solidFill>
                <a:latin typeface="Calibri"/>
                <a:cs typeface="Calibri"/>
              </a:rPr>
              <a:t>p</a:t>
            </a:r>
            <a:r>
              <a:rPr sz="2000" dirty="0">
                <a:solidFill>
                  <a:srgbClr val="404040"/>
                </a:solidFill>
                <a:latin typeface="Calibri"/>
                <a:cs typeface="Calibri"/>
              </a:rPr>
              <a:t>,</a:t>
            </a:r>
            <a:endParaRPr sz="2000">
              <a:latin typeface="Calibri"/>
              <a:cs typeface="Calibri"/>
            </a:endParaRPr>
          </a:p>
        </p:txBody>
      </p:sp>
      <p:sp>
        <p:nvSpPr>
          <p:cNvPr id="5" name="object 5"/>
          <p:cNvSpPr txBox="1"/>
          <p:nvPr/>
        </p:nvSpPr>
        <p:spPr>
          <a:xfrm>
            <a:off x="2426005" y="4869308"/>
            <a:ext cx="2861945" cy="330835"/>
          </a:xfrm>
          <a:prstGeom prst="rect">
            <a:avLst/>
          </a:prstGeom>
        </p:spPr>
        <p:txBody>
          <a:bodyPr vert="horz" wrap="square" lIns="0" tIns="12700" rIns="0" bIns="0" rtlCol="0">
            <a:spAutoFit/>
          </a:bodyPr>
          <a:lstStyle/>
          <a:p>
            <a:pPr marL="12700">
              <a:spcBef>
                <a:spcPts val="100"/>
              </a:spcBef>
            </a:pPr>
            <a:r>
              <a:rPr sz="2000" spc="-5" dirty="0">
                <a:solidFill>
                  <a:srgbClr val="404040"/>
                </a:solidFill>
                <a:latin typeface="Calibri"/>
                <a:cs typeface="Calibri"/>
              </a:rPr>
              <a:t>The</a:t>
            </a:r>
            <a:r>
              <a:rPr sz="2000" spc="-15" dirty="0">
                <a:solidFill>
                  <a:srgbClr val="404040"/>
                </a:solidFill>
                <a:latin typeface="Calibri"/>
                <a:cs typeface="Calibri"/>
              </a:rPr>
              <a:t> </a:t>
            </a:r>
            <a:r>
              <a:rPr sz="2000" spc="-5" dirty="0">
                <a:solidFill>
                  <a:srgbClr val="404040"/>
                </a:solidFill>
                <a:latin typeface="Calibri"/>
                <a:cs typeface="Calibri"/>
              </a:rPr>
              <a:t>solution</a:t>
            </a:r>
            <a:r>
              <a:rPr sz="2000" spc="-15" dirty="0">
                <a:solidFill>
                  <a:srgbClr val="404040"/>
                </a:solidFill>
                <a:latin typeface="Calibri"/>
                <a:cs typeface="Calibri"/>
              </a:rPr>
              <a:t> </a:t>
            </a:r>
            <a:r>
              <a:rPr sz="2000" spc="-5" dirty="0">
                <a:solidFill>
                  <a:srgbClr val="404040"/>
                </a:solidFill>
                <a:latin typeface="Calibri"/>
                <a:cs typeface="Calibri"/>
              </a:rPr>
              <a:t>is</a:t>
            </a:r>
            <a:r>
              <a:rPr sz="2000" dirty="0">
                <a:solidFill>
                  <a:srgbClr val="404040"/>
                </a:solidFill>
                <a:latin typeface="Calibri"/>
                <a:cs typeface="Calibri"/>
              </a:rPr>
              <a:t> </a:t>
            </a:r>
            <a:r>
              <a:rPr sz="2000" spc="-20" dirty="0">
                <a:solidFill>
                  <a:srgbClr val="404040"/>
                </a:solidFill>
                <a:latin typeface="Calibri"/>
                <a:cs typeface="Calibri"/>
              </a:rPr>
              <a:t>fast</a:t>
            </a:r>
            <a:r>
              <a:rPr sz="2000" spc="-10" dirty="0">
                <a:solidFill>
                  <a:srgbClr val="404040"/>
                </a:solidFill>
                <a:latin typeface="Calibri"/>
                <a:cs typeface="Calibri"/>
              </a:rPr>
              <a:t> to</a:t>
            </a:r>
            <a:r>
              <a:rPr sz="2000" spc="-15" dirty="0">
                <a:solidFill>
                  <a:srgbClr val="404040"/>
                </a:solidFill>
                <a:latin typeface="Calibri"/>
                <a:cs typeface="Calibri"/>
              </a:rPr>
              <a:t> </a:t>
            </a:r>
            <a:r>
              <a:rPr sz="2000" spc="-5" dirty="0">
                <a:solidFill>
                  <a:srgbClr val="404040"/>
                </a:solidFill>
                <a:latin typeface="Calibri"/>
                <a:cs typeface="Calibri"/>
              </a:rPr>
              <a:t>verify</a:t>
            </a:r>
            <a:endParaRPr sz="2000">
              <a:latin typeface="Calibri"/>
              <a:cs typeface="Calibri"/>
            </a:endParaRPr>
          </a:p>
        </p:txBody>
      </p:sp>
      <p:sp>
        <p:nvSpPr>
          <p:cNvPr id="6" name="object 6"/>
          <p:cNvSpPr txBox="1"/>
          <p:nvPr/>
        </p:nvSpPr>
        <p:spPr>
          <a:xfrm>
            <a:off x="4451985" y="6496913"/>
            <a:ext cx="3291840" cy="258404"/>
          </a:xfrm>
          <a:prstGeom prst="rect">
            <a:avLst/>
          </a:prstGeom>
        </p:spPr>
        <p:txBody>
          <a:bodyPr vert="horz" wrap="square" lIns="0" tIns="12065" rIns="0" bIns="0" rtlCol="0">
            <a:spAutoFit/>
          </a:bodyPr>
          <a:lstStyle/>
          <a:p>
            <a:pPr marL="12700">
              <a:spcBef>
                <a:spcPts val="95"/>
              </a:spcBef>
            </a:pPr>
            <a:r>
              <a:rPr sz="1600" spc="-10" dirty="0">
                <a:solidFill>
                  <a:srgbClr val="FFFFFF"/>
                </a:solidFill>
                <a:latin typeface="Calibri"/>
                <a:cs typeface="Calibri"/>
              </a:rPr>
              <a:t>ZHANG,</a:t>
            </a:r>
            <a:r>
              <a:rPr sz="1600" spc="10" dirty="0">
                <a:solidFill>
                  <a:srgbClr val="FFFFFF"/>
                </a:solidFill>
                <a:latin typeface="Calibri"/>
                <a:cs typeface="Calibri"/>
              </a:rPr>
              <a:t> </a:t>
            </a:r>
            <a:r>
              <a:rPr sz="1600" spc="-10" dirty="0">
                <a:solidFill>
                  <a:srgbClr val="FFFFFF"/>
                </a:solidFill>
                <a:latin typeface="Calibri"/>
                <a:cs typeface="Calibri"/>
              </a:rPr>
              <a:t>VITENBERG,</a:t>
            </a:r>
            <a:r>
              <a:rPr sz="1600" spc="40" dirty="0">
                <a:solidFill>
                  <a:srgbClr val="FFFFFF"/>
                </a:solidFill>
                <a:latin typeface="Calibri"/>
                <a:cs typeface="Calibri"/>
              </a:rPr>
              <a:t> </a:t>
            </a:r>
            <a:r>
              <a:rPr sz="1600" spc="-15" dirty="0">
                <a:solidFill>
                  <a:srgbClr val="FFFFFF"/>
                </a:solidFill>
                <a:latin typeface="Calibri"/>
                <a:cs typeface="Calibri"/>
              </a:rPr>
              <a:t>JACOBSEN</a:t>
            </a:r>
            <a:r>
              <a:rPr sz="1600" spc="45" dirty="0">
                <a:solidFill>
                  <a:srgbClr val="FFFFFF"/>
                </a:solidFill>
                <a:latin typeface="Calibri"/>
                <a:cs typeface="Calibri"/>
              </a:rPr>
              <a:t> </a:t>
            </a:r>
            <a:r>
              <a:rPr sz="1600" spc="-5" dirty="0">
                <a:solidFill>
                  <a:srgbClr val="FFFFFF"/>
                </a:solidFill>
                <a:latin typeface="Calibri"/>
                <a:cs typeface="Calibri"/>
              </a:rPr>
              <a:t>©</a:t>
            </a:r>
            <a:r>
              <a:rPr sz="1600" spc="30" dirty="0">
                <a:solidFill>
                  <a:srgbClr val="FFFFFF"/>
                </a:solidFill>
                <a:latin typeface="Calibri"/>
                <a:cs typeface="Calibri"/>
              </a:rPr>
              <a:t> </a:t>
            </a:r>
            <a:r>
              <a:rPr sz="1600" spc="-10" dirty="0">
                <a:solidFill>
                  <a:srgbClr val="FFFFFF"/>
                </a:solidFill>
                <a:latin typeface="Calibri"/>
                <a:cs typeface="Calibri"/>
              </a:rPr>
              <a:t>2018</a:t>
            </a:r>
            <a:endParaRPr sz="1600">
              <a:latin typeface="Calibri"/>
              <a:cs typeface="Calibri"/>
            </a:endParaRPr>
          </a:p>
        </p:txBody>
      </p:sp>
      <p:sp>
        <p:nvSpPr>
          <p:cNvPr id="7" name="object 7"/>
          <p:cNvSpPr txBox="1"/>
          <p:nvPr/>
        </p:nvSpPr>
        <p:spPr>
          <a:xfrm>
            <a:off x="9625330" y="6496913"/>
            <a:ext cx="229870" cy="258404"/>
          </a:xfrm>
          <a:prstGeom prst="rect">
            <a:avLst/>
          </a:prstGeom>
        </p:spPr>
        <p:txBody>
          <a:bodyPr vert="horz" wrap="square" lIns="0" tIns="12065" rIns="0" bIns="0" rtlCol="0">
            <a:spAutoFit/>
          </a:bodyPr>
          <a:lstStyle/>
          <a:p>
            <a:pPr marL="12700">
              <a:spcBef>
                <a:spcPts val="95"/>
              </a:spcBef>
            </a:pPr>
            <a:r>
              <a:rPr sz="1600" spc="-10" dirty="0">
                <a:solidFill>
                  <a:srgbClr val="FFFFFF"/>
                </a:solidFill>
                <a:latin typeface="Calibri"/>
                <a:cs typeface="Calibri"/>
              </a:rPr>
              <a:t>33</a:t>
            </a:r>
            <a:endParaRPr sz="1600">
              <a:latin typeface="Calibri"/>
              <a:cs typeface="Calibri"/>
            </a:endParaRPr>
          </a:p>
        </p:txBody>
      </p:sp>
      <p:sp>
        <p:nvSpPr>
          <p:cNvPr id="8" name="object 8"/>
          <p:cNvSpPr/>
          <p:nvPr/>
        </p:nvSpPr>
        <p:spPr>
          <a:xfrm>
            <a:off x="4866132" y="4229861"/>
            <a:ext cx="3030220" cy="13970"/>
          </a:xfrm>
          <a:custGeom>
            <a:avLst/>
            <a:gdLst/>
            <a:ahLst/>
            <a:cxnLst/>
            <a:rect l="l" t="t" r="r" b="b"/>
            <a:pathLst>
              <a:path w="3030220" h="13970">
                <a:moveTo>
                  <a:pt x="3029712" y="0"/>
                </a:moveTo>
                <a:lnTo>
                  <a:pt x="0" y="0"/>
                </a:lnTo>
                <a:lnTo>
                  <a:pt x="0" y="13715"/>
                </a:lnTo>
                <a:lnTo>
                  <a:pt x="3029712" y="13715"/>
                </a:lnTo>
                <a:lnTo>
                  <a:pt x="3029712" y="0"/>
                </a:lnTo>
                <a:close/>
              </a:path>
            </a:pathLst>
          </a:custGeom>
          <a:solidFill>
            <a:srgbClr val="000000"/>
          </a:solidFill>
        </p:spPr>
        <p:txBody>
          <a:bodyPr wrap="square" lIns="0" tIns="0" rIns="0" bIns="0" rtlCol="0"/>
          <a:lstStyle/>
          <a:p>
            <a:endParaRPr/>
          </a:p>
        </p:txBody>
      </p:sp>
      <p:sp>
        <p:nvSpPr>
          <p:cNvPr id="9" name="object 9"/>
          <p:cNvSpPr txBox="1"/>
          <p:nvPr/>
        </p:nvSpPr>
        <p:spPr>
          <a:xfrm>
            <a:off x="2360676" y="3925315"/>
            <a:ext cx="5568315" cy="558800"/>
          </a:xfrm>
          <a:prstGeom prst="rect">
            <a:avLst/>
          </a:prstGeom>
        </p:spPr>
        <p:txBody>
          <a:bodyPr vert="horz" wrap="square" lIns="0" tIns="12065" rIns="0" bIns="0" rtlCol="0">
            <a:spAutoFit/>
          </a:bodyPr>
          <a:lstStyle/>
          <a:p>
            <a:pPr marL="3511550">
              <a:lnSpc>
                <a:spcPts val="1565"/>
              </a:lnSpc>
              <a:spcBef>
                <a:spcPts val="95"/>
              </a:spcBef>
            </a:pPr>
            <a:r>
              <a:rPr sz="1600" spc="-5" dirty="0">
                <a:latin typeface="Cambria Math"/>
                <a:cs typeface="Cambria Math"/>
              </a:rPr>
              <a:t>10</a:t>
            </a:r>
            <a:r>
              <a:rPr sz="1600" spc="-40" dirty="0">
                <a:latin typeface="Cambria Math"/>
                <a:cs typeface="Cambria Math"/>
              </a:rPr>
              <a:t> </a:t>
            </a:r>
            <a:r>
              <a:rPr sz="1600" spc="-5" dirty="0">
                <a:latin typeface="Cambria Math"/>
                <a:cs typeface="Cambria Math"/>
              </a:rPr>
              <a:t>𝑚𝑖𝑛𝑢𝑡𝑒𝑠</a:t>
            </a:r>
            <a:endParaRPr sz="1600">
              <a:latin typeface="Cambria Math"/>
              <a:cs typeface="Cambria Math"/>
            </a:endParaRPr>
          </a:p>
          <a:p>
            <a:pPr marL="38100">
              <a:lnSpc>
                <a:spcPts val="1140"/>
              </a:lnSpc>
            </a:pPr>
            <a:r>
              <a:rPr sz="1600" spc="-5" dirty="0">
                <a:latin typeface="Cambria Math"/>
                <a:cs typeface="Cambria Math"/>
              </a:rPr>
              <a:t>𝑚𝑒𝑎𝑛</a:t>
            </a:r>
            <a:r>
              <a:rPr sz="1600" spc="15" dirty="0">
                <a:latin typeface="Cambria Math"/>
                <a:cs typeface="Cambria Math"/>
              </a:rPr>
              <a:t> </a:t>
            </a:r>
            <a:r>
              <a:rPr sz="1600" spc="-5" dirty="0">
                <a:latin typeface="Cambria Math"/>
                <a:cs typeface="Cambria Math"/>
              </a:rPr>
              <a:t>𝑡𝑖𝑚𝑒</a:t>
            </a:r>
            <a:r>
              <a:rPr sz="1600" spc="35" dirty="0">
                <a:latin typeface="Cambria Math"/>
                <a:cs typeface="Cambria Math"/>
              </a:rPr>
              <a:t> </a:t>
            </a:r>
            <a:r>
              <a:rPr sz="1600" spc="-5" dirty="0">
                <a:latin typeface="Cambria Math"/>
                <a:cs typeface="Cambria Math"/>
              </a:rPr>
              <a:t>𝑡𝑜</a:t>
            </a:r>
            <a:r>
              <a:rPr sz="1600" spc="40" dirty="0">
                <a:latin typeface="Cambria Math"/>
                <a:cs typeface="Cambria Math"/>
              </a:rPr>
              <a:t> </a:t>
            </a:r>
            <a:r>
              <a:rPr sz="1600" spc="-5" dirty="0">
                <a:latin typeface="Cambria Math"/>
                <a:cs typeface="Cambria Math"/>
              </a:rPr>
              <a:t>𝑛𝑒𝑥𝑡</a:t>
            </a:r>
            <a:r>
              <a:rPr sz="1600" spc="35" dirty="0">
                <a:latin typeface="Cambria Math"/>
                <a:cs typeface="Cambria Math"/>
              </a:rPr>
              <a:t> </a:t>
            </a:r>
            <a:r>
              <a:rPr sz="1600" spc="-10" dirty="0">
                <a:latin typeface="Cambria Math"/>
                <a:cs typeface="Cambria Math"/>
              </a:rPr>
              <a:t>𝑏𝑙𝑜𝑐𝑘</a:t>
            </a:r>
            <a:r>
              <a:rPr sz="1600" spc="140" dirty="0">
                <a:latin typeface="Cambria Math"/>
                <a:cs typeface="Cambria Math"/>
              </a:rPr>
              <a:t> </a:t>
            </a:r>
            <a:r>
              <a:rPr sz="1600" spc="-5" dirty="0">
                <a:latin typeface="Cambria Math"/>
                <a:cs typeface="Cambria Math"/>
              </a:rPr>
              <a:t>=</a:t>
            </a:r>
            <a:endParaRPr sz="1600">
              <a:latin typeface="Cambria Math"/>
              <a:cs typeface="Cambria Math"/>
            </a:endParaRPr>
          </a:p>
          <a:p>
            <a:pPr marL="2505710">
              <a:lnSpc>
                <a:spcPts val="1495"/>
              </a:lnSpc>
            </a:pPr>
            <a:r>
              <a:rPr sz="1600" spc="-10" dirty="0">
                <a:latin typeface="Cambria Math"/>
                <a:cs typeface="Cambria Math"/>
              </a:rPr>
              <a:t>𝑓𝑟𝑎𝑐𝑡𝑖𝑜𝑛</a:t>
            </a:r>
            <a:r>
              <a:rPr sz="1600" spc="40" dirty="0">
                <a:latin typeface="Cambria Math"/>
                <a:cs typeface="Cambria Math"/>
              </a:rPr>
              <a:t> </a:t>
            </a:r>
            <a:r>
              <a:rPr sz="1600" spc="-5" dirty="0">
                <a:latin typeface="Cambria Math"/>
                <a:cs typeface="Cambria Math"/>
              </a:rPr>
              <a:t>𝑜𝑓</a:t>
            </a:r>
            <a:r>
              <a:rPr sz="1600" spc="40" dirty="0">
                <a:latin typeface="Cambria Math"/>
                <a:cs typeface="Cambria Math"/>
              </a:rPr>
              <a:t> </a:t>
            </a:r>
            <a:r>
              <a:rPr sz="1600" spc="65" dirty="0">
                <a:latin typeface="Cambria Math"/>
                <a:cs typeface="Cambria Math"/>
              </a:rPr>
              <a:t>𝑝</a:t>
            </a:r>
            <a:r>
              <a:rPr sz="1725" spc="97" baseline="24154" dirty="0">
                <a:latin typeface="Cambria Math"/>
                <a:cs typeface="Cambria Math"/>
              </a:rPr>
              <a:t>′</a:t>
            </a:r>
            <a:r>
              <a:rPr sz="1600" spc="65" dirty="0">
                <a:latin typeface="Cambria Math"/>
                <a:cs typeface="Cambria Math"/>
              </a:rPr>
              <a:t>𝑠</a:t>
            </a:r>
            <a:r>
              <a:rPr sz="1600" spc="30" dirty="0">
                <a:latin typeface="Cambria Math"/>
                <a:cs typeface="Cambria Math"/>
              </a:rPr>
              <a:t> </a:t>
            </a:r>
            <a:r>
              <a:rPr sz="1600" spc="-10" dirty="0">
                <a:latin typeface="Cambria Math"/>
                <a:cs typeface="Cambria Math"/>
              </a:rPr>
              <a:t>𝑐𝑜𝑚𝑝𝑢𝑡𝑖𝑛𝑔</a:t>
            </a:r>
            <a:r>
              <a:rPr sz="1600" spc="40" dirty="0">
                <a:latin typeface="Cambria Math"/>
                <a:cs typeface="Cambria Math"/>
              </a:rPr>
              <a:t> </a:t>
            </a:r>
            <a:r>
              <a:rPr sz="1600" spc="-5" dirty="0">
                <a:latin typeface="Cambria Math"/>
                <a:cs typeface="Cambria Math"/>
              </a:rPr>
              <a:t>𝑝𝑜𝑤𝑒𝑟</a:t>
            </a:r>
            <a:endParaRPr sz="1600">
              <a:latin typeface="Cambria Math"/>
              <a:cs typeface="Cambria Math"/>
            </a:endParaRPr>
          </a:p>
        </p:txBody>
      </p:sp>
      <p:grpSp>
        <p:nvGrpSpPr>
          <p:cNvPr id="10" name="object 10"/>
          <p:cNvGrpSpPr/>
          <p:nvPr/>
        </p:nvGrpSpPr>
        <p:grpSpPr>
          <a:xfrm>
            <a:off x="8872728" y="3256800"/>
            <a:ext cx="1469390" cy="554990"/>
            <a:chOff x="7348728" y="3256800"/>
            <a:chExt cx="1469390" cy="554990"/>
          </a:xfrm>
        </p:grpSpPr>
        <p:pic>
          <p:nvPicPr>
            <p:cNvPr id="11" name="object 11"/>
            <p:cNvPicPr/>
            <p:nvPr/>
          </p:nvPicPr>
          <p:blipFill>
            <a:blip r:embed="rId2" cstate="print"/>
            <a:stretch>
              <a:fillRect/>
            </a:stretch>
          </p:blipFill>
          <p:spPr>
            <a:xfrm>
              <a:off x="7348728" y="3258299"/>
              <a:ext cx="1469135" cy="487692"/>
            </a:xfrm>
            <a:prstGeom prst="rect">
              <a:avLst/>
            </a:prstGeom>
          </p:spPr>
        </p:pic>
        <p:pic>
          <p:nvPicPr>
            <p:cNvPr id="12" name="object 12"/>
            <p:cNvPicPr/>
            <p:nvPr/>
          </p:nvPicPr>
          <p:blipFill>
            <a:blip r:embed="rId3" cstate="print"/>
            <a:stretch>
              <a:fillRect/>
            </a:stretch>
          </p:blipFill>
          <p:spPr>
            <a:xfrm>
              <a:off x="7780020" y="3256800"/>
              <a:ext cx="557822" cy="554723"/>
            </a:xfrm>
            <a:prstGeom prst="rect">
              <a:avLst/>
            </a:prstGeom>
          </p:spPr>
        </p:pic>
        <p:pic>
          <p:nvPicPr>
            <p:cNvPr id="13" name="object 13"/>
            <p:cNvPicPr/>
            <p:nvPr/>
          </p:nvPicPr>
          <p:blipFill>
            <a:blip r:embed="rId4" cstate="print"/>
            <a:stretch>
              <a:fillRect/>
            </a:stretch>
          </p:blipFill>
          <p:spPr>
            <a:xfrm>
              <a:off x="7376160" y="3285744"/>
              <a:ext cx="1382268" cy="400811"/>
            </a:xfrm>
            <a:prstGeom prst="rect">
              <a:avLst/>
            </a:prstGeom>
          </p:spPr>
        </p:pic>
        <p:sp>
          <p:nvSpPr>
            <p:cNvPr id="14" name="object 14"/>
            <p:cNvSpPr/>
            <p:nvPr/>
          </p:nvSpPr>
          <p:spPr>
            <a:xfrm>
              <a:off x="7376160" y="3285744"/>
              <a:ext cx="1382395" cy="401320"/>
            </a:xfrm>
            <a:custGeom>
              <a:avLst/>
              <a:gdLst/>
              <a:ahLst/>
              <a:cxnLst/>
              <a:rect l="l" t="t" r="r" b="b"/>
              <a:pathLst>
                <a:path w="1382395" h="401320">
                  <a:moveTo>
                    <a:pt x="0" y="66801"/>
                  </a:moveTo>
                  <a:lnTo>
                    <a:pt x="5240" y="40826"/>
                  </a:lnTo>
                  <a:lnTo>
                    <a:pt x="19542" y="19589"/>
                  </a:lnTo>
                  <a:lnTo>
                    <a:pt x="40772" y="5258"/>
                  </a:lnTo>
                  <a:lnTo>
                    <a:pt x="66801" y="0"/>
                  </a:lnTo>
                  <a:lnTo>
                    <a:pt x="1315466" y="0"/>
                  </a:lnTo>
                  <a:lnTo>
                    <a:pt x="1341441" y="5258"/>
                  </a:lnTo>
                  <a:lnTo>
                    <a:pt x="1362678" y="19589"/>
                  </a:lnTo>
                  <a:lnTo>
                    <a:pt x="1377009" y="40826"/>
                  </a:lnTo>
                  <a:lnTo>
                    <a:pt x="1382268" y="66801"/>
                  </a:lnTo>
                  <a:lnTo>
                    <a:pt x="1382268" y="334009"/>
                  </a:lnTo>
                  <a:lnTo>
                    <a:pt x="1377009" y="359985"/>
                  </a:lnTo>
                  <a:lnTo>
                    <a:pt x="1362678" y="381222"/>
                  </a:lnTo>
                  <a:lnTo>
                    <a:pt x="1341441" y="395553"/>
                  </a:lnTo>
                  <a:lnTo>
                    <a:pt x="1315466" y="400811"/>
                  </a:lnTo>
                  <a:lnTo>
                    <a:pt x="66801" y="400811"/>
                  </a:lnTo>
                  <a:lnTo>
                    <a:pt x="40772" y="395553"/>
                  </a:lnTo>
                  <a:lnTo>
                    <a:pt x="19542" y="381222"/>
                  </a:lnTo>
                  <a:lnTo>
                    <a:pt x="5240" y="359985"/>
                  </a:lnTo>
                  <a:lnTo>
                    <a:pt x="0" y="334009"/>
                  </a:lnTo>
                  <a:lnTo>
                    <a:pt x="0" y="66801"/>
                  </a:lnTo>
                  <a:close/>
                </a:path>
              </a:pathLst>
            </a:custGeom>
            <a:ln w="12192">
              <a:solidFill>
                <a:srgbClr val="D24717"/>
              </a:solidFill>
            </a:ln>
          </p:spPr>
          <p:txBody>
            <a:bodyPr wrap="square" lIns="0" tIns="0" rIns="0" bIns="0" rtlCol="0"/>
            <a:lstStyle/>
            <a:p>
              <a:endParaRPr/>
            </a:p>
          </p:txBody>
        </p:sp>
      </p:grpSp>
      <p:sp>
        <p:nvSpPr>
          <p:cNvPr id="15" name="object 15"/>
          <p:cNvSpPr txBox="1"/>
          <p:nvPr/>
        </p:nvSpPr>
        <p:spPr>
          <a:xfrm>
            <a:off x="9426194" y="3321177"/>
            <a:ext cx="330835" cy="299720"/>
          </a:xfrm>
          <a:prstGeom prst="rect">
            <a:avLst/>
          </a:prstGeom>
        </p:spPr>
        <p:txBody>
          <a:bodyPr vert="horz" wrap="square" lIns="0" tIns="12700" rIns="0" bIns="0" rtlCol="0">
            <a:spAutoFit/>
          </a:bodyPr>
          <a:lstStyle/>
          <a:p>
            <a:pPr marL="38100">
              <a:spcBef>
                <a:spcPts val="100"/>
              </a:spcBef>
            </a:pPr>
            <a:r>
              <a:rPr spc="-40" dirty="0">
                <a:solidFill>
                  <a:srgbClr val="FFFFFF"/>
                </a:solidFill>
                <a:latin typeface="Calibri"/>
                <a:cs typeface="Calibri"/>
              </a:rPr>
              <a:t>Tr</a:t>
            </a:r>
            <a:r>
              <a:rPr spc="-60" baseline="-20833" dirty="0">
                <a:solidFill>
                  <a:srgbClr val="FFFFFF"/>
                </a:solidFill>
                <a:latin typeface="Calibri"/>
                <a:cs typeface="Calibri"/>
              </a:rPr>
              <a:t>1</a:t>
            </a:r>
            <a:endParaRPr baseline="-20833">
              <a:latin typeface="Calibri"/>
              <a:cs typeface="Calibri"/>
            </a:endParaRPr>
          </a:p>
        </p:txBody>
      </p:sp>
      <p:sp>
        <p:nvSpPr>
          <p:cNvPr id="16" name="object 16"/>
          <p:cNvSpPr txBox="1"/>
          <p:nvPr/>
        </p:nvSpPr>
        <p:spPr>
          <a:xfrm>
            <a:off x="8759952" y="2564893"/>
            <a:ext cx="1656714" cy="585417"/>
          </a:xfrm>
          <a:prstGeom prst="rect">
            <a:avLst/>
          </a:prstGeom>
          <a:ln w="9144">
            <a:solidFill>
              <a:srgbClr val="D24717"/>
            </a:solidFill>
          </a:ln>
        </p:spPr>
        <p:txBody>
          <a:bodyPr vert="horz" wrap="square" lIns="0" tIns="31115" rIns="0" bIns="0" rtlCol="0">
            <a:spAutoFit/>
          </a:bodyPr>
          <a:lstStyle/>
          <a:p>
            <a:pPr marL="191770" marR="104775" indent="-76200">
              <a:spcBef>
                <a:spcPts val="245"/>
              </a:spcBef>
            </a:pPr>
            <a:r>
              <a:rPr spc="-5" dirty="0">
                <a:latin typeface="Calibri"/>
                <a:cs typeface="Calibri"/>
              </a:rPr>
              <a:t>H=hash</a:t>
            </a:r>
            <a:r>
              <a:rPr spc="-45" dirty="0">
                <a:latin typeface="Calibri"/>
                <a:cs typeface="Calibri"/>
              </a:rPr>
              <a:t> </a:t>
            </a:r>
            <a:r>
              <a:rPr spc="-10" dirty="0">
                <a:latin typeface="Calibri"/>
                <a:cs typeface="Calibri"/>
              </a:rPr>
              <a:t>pointer </a:t>
            </a:r>
            <a:r>
              <a:rPr spc="-390" dirty="0">
                <a:latin typeface="Calibri"/>
                <a:cs typeface="Calibri"/>
              </a:rPr>
              <a:t> </a:t>
            </a:r>
            <a:r>
              <a:rPr spc="-15" dirty="0">
                <a:latin typeface="Calibri"/>
                <a:cs typeface="Calibri"/>
              </a:rPr>
              <a:t>for</a:t>
            </a:r>
            <a:r>
              <a:rPr spc="-30" dirty="0">
                <a:latin typeface="Calibri"/>
                <a:cs typeface="Calibri"/>
              </a:rPr>
              <a:t> </a:t>
            </a:r>
            <a:r>
              <a:rPr spc="-15" dirty="0">
                <a:latin typeface="Calibri"/>
                <a:cs typeface="Calibri"/>
              </a:rPr>
              <a:t>prev</a:t>
            </a:r>
            <a:r>
              <a:rPr spc="-5" dirty="0">
                <a:latin typeface="Calibri"/>
                <a:cs typeface="Calibri"/>
              </a:rPr>
              <a:t> block</a:t>
            </a:r>
            <a:endParaRPr>
              <a:latin typeface="Calibri"/>
              <a:cs typeface="Calibri"/>
            </a:endParaRPr>
          </a:p>
        </p:txBody>
      </p:sp>
      <p:grpSp>
        <p:nvGrpSpPr>
          <p:cNvPr id="17" name="object 17"/>
          <p:cNvGrpSpPr/>
          <p:nvPr/>
        </p:nvGrpSpPr>
        <p:grpSpPr>
          <a:xfrm>
            <a:off x="8660892" y="1961388"/>
            <a:ext cx="1887220" cy="3327400"/>
            <a:chOff x="7136892" y="1961388"/>
            <a:chExt cx="1887220" cy="3327400"/>
          </a:xfrm>
        </p:grpSpPr>
        <p:pic>
          <p:nvPicPr>
            <p:cNvPr id="18" name="object 18"/>
            <p:cNvPicPr/>
            <p:nvPr/>
          </p:nvPicPr>
          <p:blipFill>
            <a:blip r:embed="rId5" cstate="print"/>
            <a:stretch>
              <a:fillRect/>
            </a:stretch>
          </p:blipFill>
          <p:spPr>
            <a:xfrm>
              <a:off x="7136892" y="1961388"/>
              <a:ext cx="1886711" cy="3326892"/>
            </a:xfrm>
            <a:prstGeom prst="rect">
              <a:avLst/>
            </a:prstGeom>
          </p:spPr>
        </p:pic>
        <p:sp>
          <p:nvSpPr>
            <p:cNvPr id="19" name="object 19"/>
            <p:cNvSpPr/>
            <p:nvPr/>
          </p:nvSpPr>
          <p:spPr>
            <a:xfrm>
              <a:off x="7164324" y="1988819"/>
              <a:ext cx="1800225" cy="3240405"/>
            </a:xfrm>
            <a:custGeom>
              <a:avLst/>
              <a:gdLst/>
              <a:ahLst/>
              <a:cxnLst/>
              <a:rect l="l" t="t" r="r" b="b"/>
              <a:pathLst>
                <a:path w="1800225" h="3240404">
                  <a:moveTo>
                    <a:pt x="0" y="3240023"/>
                  </a:moveTo>
                  <a:lnTo>
                    <a:pt x="1799844" y="3240023"/>
                  </a:lnTo>
                  <a:lnTo>
                    <a:pt x="1799844" y="0"/>
                  </a:lnTo>
                  <a:lnTo>
                    <a:pt x="0" y="0"/>
                  </a:lnTo>
                  <a:lnTo>
                    <a:pt x="0" y="3240023"/>
                  </a:lnTo>
                  <a:close/>
                </a:path>
              </a:pathLst>
            </a:custGeom>
            <a:ln w="12191">
              <a:solidFill>
                <a:srgbClr val="D24717"/>
              </a:solidFill>
            </a:ln>
          </p:spPr>
          <p:txBody>
            <a:bodyPr wrap="square" lIns="0" tIns="0" rIns="0" bIns="0" rtlCol="0"/>
            <a:lstStyle/>
            <a:p>
              <a:endParaRPr/>
            </a:p>
          </p:txBody>
        </p:sp>
      </p:grpSp>
      <p:sp>
        <p:nvSpPr>
          <p:cNvPr id="20" name="object 20"/>
          <p:cNvSpPr txBox="1"/>
          <p:nvPr/>
        </p:nvSpPr>
        <p:spPr>
          <a:xfrm>
            <a:off x="8759952" y="2060448"/>
            <a:ext cx="1656714" cy="308418"/>
          </a:xfrm>
          <a:prstGeom prst="rect">
            <a:avLst/>
          </a:prstGeom>
          <a:ln w="9144">
            <a:solidFill>
              <a:srgbClr val="D24717"/>
            </a:solidFill>
          </a:ln>
        </p:spPr>
        <p:txBody>
          <a:bodyPr vert="horz" wrap="square" lIns="0" tIns="31115" rIns="0" bIns="0" rtlCol="0">
            <a:spAutoFit/>
          </a:bodyPr>
          <a:lstStyle/>
          <a:p>
            <a:pPr marL="545465">
              <a:spcBef>
                <a:spcPts val="245"/>
              </a:spcBef>
            </a:pPr>
            <a:r>
              <a:rPr b="1" i="1" spc="-5" dirty="0">
                <a:latin typeface="Calibri"/>
                <a:cs typeface="Calibri"/>
              </a:rPr>
              <a:t>nonce</a:t>
            </a:r>
            <a:endParaRPr>
              <a:latin typeface="Calibri"/>
              <a:cs typeface="Calibri"/>
            </a:endParaRPr>
          </a:p>
        </p:txBody>
      </p:sp>
      <p:grpSp>
        <p:nvGrpSpPr>
          <p:cNvPr id="21" name="object 21"/>
          <p:cNvGrpSpPr/>
          <p:nvPr/>
        </p:nvGrpSpPr>
        <p:grpSpPr>
          <a:xfrm>
            <a:off x="8877300" y="3761232"/>
            <a:ext cx="1468120" cy="1521460"/>
            <a:chOff x="7353300" y="3761232"/>
            <a:chExt cx="1468120" cy="1521460"/>
          </a:xfrm>
        </p:grpSpPr>
        <p:pic>
          <p:nvPicPr>
            <p:cNvPr id="22" name="object 22"/>
            <p:cNvPicPr/>
            <p:nvPr/>
          </p:nvPicPr>
          <p:blipFill>
            <a:blip r:embed="rId6" cstate="print"/>
            <a:stretch>
              <a:fillRect/>
            </a:stretch>
          </p:blipFill>
          <p:spPr>
            <a:xfrm>
              <a:off x="7353300" y="3761232"/>
              <a:ext cx="1467611" cy="489204"/>
            </a:xfrm>
            <a:prstGeom prst="rect">
              <a:avLst/>
            </a:prstGeom>
          </p:spPr>
        </p:pic>
        <p:pic>
          <p:nvPicPr>
            <p:cNvPr id="23" name="object 23"/>
            <p:cNvPicPr/>
            <p:nvPr/>
          </p:nvPicPr>
          <p:blipFill>
            <a:blip r:embed="rId7" cstate="print"/>
            <a:stretch>
              <a:fillRect/>
            </a:stretch>
          </p:blipFill>
          <p:spPr>
            <a:xfrm>
              <a:off x="7783068" y="3761244"/>
              <a:ext cx="557822" cy="554723"/>
            </a:xfrm>
            <a:prstGeom prst="rect">
              <a:avLst/>
            </a:prstGeom>
          </p:spPr>
        </p:pic>
        <p:pic>
          <p:nvPicPr>
            <p:cNvPr id="24" name="object 24"/>
            <p:cNvPicPr/>
            <p:nvPr/>
          </p:nvPicPr>
          <p:blipFill>
            <a:blip r:embed="rId8" cstate="print"/>
            <a:stretch>
              <a:fillRect/>
            </a:stretch>
          </p:blipFill>
          <p:spPr>
            <a:xfrm>
              <a:off x="7380732" y="3788664"/>
              <a:ext cx="1380744" cy="402336"/>
            </a:xfrm>
            <a:prstGeom prst="rect">
              <a:avLst/>
            </a:prstGeom>
          </p:spPr>
        </p:pic>
        <p:sp>
          <p:nvSpPr>
            <p:cNvPr id="25" name="object 25"/>
            <p:cNvSpPr/>
            <p:nvPr/>
          </p:nvSpPr>
          <p:spPr>
            <a:xfrm>
              <a:off x="7380732" y="3788664"/>
              <a:ext cx="1381125" cy="402590"/>
            </a:xfrm>
            <a:custGeom>
              <a:avLst/>
              <a:gdLst/>
              <a:ahLst/>
              <a:cxnLst/>
              <a:rect l="l" t="t" r="r" b="b"/>
              <a:pathLst>
                <a:path w="1381125" h="402589">
                  <a:moveTo>
                    <a:pt x="0" y="67056"/>
                  </a:moveTo>
                  <a:lnTo>
                    <a:pt x="5262" y="40933"/>
                  </a:lnTo>
                  <a:lnTo>
                    <a:pt x="19621" y="19621"/>
                  </a:lnTo>
                  <a:lnTo>
                    <a:pt x="40933" y="5262"/>
                  </a:lnTo>
                  <a:lnTo>
                    <a:pt x="67056" y="0"/>
                  </a:lnTo>
                  <a:lnTo>
                    <a:pt x="1313688" y="0"/>
                  </a:lnTo>
                  <a:lnTo>
                    <a:pt x="1339810" y="5262"/>
                  </a:lnTo>
                  <a:lnTo>
                    <a:pt x="1361122" y="19621"/>
                  </a:lnTo>
                  <a:lnTo>
                    <a:pt x="1375481" y="40933"/>
                  </a:lnTo>
                  <a:lnTo>
                    <a:pt x="1380744" y="67056"/>
                  </a:lnTo>
                  <a:lnTo>
                    <a:pt x="1380744" y="335280"/>
                  </a:lnTo>
                  <a:lnTo>
                    <a:pt x="1375481" y="361402"/>
                  </a:lnTo>
                  <a:lnTo>
                    <a:pt x="1361122" y="382714"/>
                  </a:lnTo>
                  <a:lnTo>
                    <a:pt x="1339810" y="397073"/>
                  </a:lnTo>
                  <a:lnTo>
                    <a:pt x="1313688" y="402336"/>
                  </a:lnTo>
                  <a:lnTo>
                    <a:pt x="67056" y="402336"/>
                  </a:lnTo>
                  <a:lnTo>
                    <a:pt x="40933" y="397073"/>
                  </a:lnTo>
                  <a:lnTo>
                    <a:pt x="19621" y="382714"/>
                  </a:lnTo>
                  <a:lnTo>
                    <a:pt x="5262" y="361402"/>
                  </a:lnTo>
                  <a:lnTo>
                    <a:pt x="0" y="335280"/>
                  </a:lnTo>
                  <a:lnTo>
                    <a:pt x="0" y="67056"/>
                  </a:lnTo>
                  <a:close/>
                </a:path>
              </a:pathLst>
            </a:custGeom>
            <a:ln w="12192">
              <a:solidFill>
                <a:srgbClr val="D24717"/>
              </a:solidFill>
            </a:ln>
          </p:spPr>
          <p:txBody>
            <a:bodyPr wrap="square" lIns="0" tIns="0" rIns="0" bIns="0" rtlCol="0"/>
            <a:lstStyle/>
            <a:p>
              <a:endParaRPr/>
            </a:p>
          </p:txBody>
        </p:sp>
        <p:pic>
          <p:nvPicPr>
            <p:cNvPr id="26" name="object 26"/>
            <p:cNvPicPr/>
            <p:nvPr/>
          </p:nvPicPr>
          <p:blipFill>
            <a:blip r:embed="rId9" cstate="print"/>
            <a:stretch>
              <a:fillRect/>
            </a:stretch>
          </p:blipFill>
          <p:spPr>
            <a:xfrm>
              <a:off x="7353300" y="4728959"/>
              <a:ext cx="1467611" cy="487692"/>
            </a:xfrm>
            <a:prstGeom prst="rect">
              <a:avLst/>
            </a:prstGeom>
          </p:spPr>
        </p:pic>
        <p:pic>
          <p:nvPicPr>
            <p:cNvPr id="27" name="object 27"/>
            <p:cNvPicPr/>
            <p:nvPr/>
          </p:nvPicPr>
          <p:blipFill>
            <a:blip r:embed="rId10" cstate="print"/>
            <a:stretch>
              <a:fillRect/>
            </a:stretch>
          </p:blipFill>
          <p:spPr>
            <a:xfrm>
              <a:off x="7783068" y="4727460"/>
              <a:ext cx="560844" cy="554723"/>
            </a:xfrm>
            <a:prstGeom prst="rect">
              <a:avLst/>
            </a:prstGeom>
          </p:spPr>
        </p:pic>
        <p:pic>
          <p:nvPicPr>
            <p:cNvPr id="28" name="object 28"/>
            <p:cNvPicPr/>
            <p:nvPr/>
          </p:nvPicPr>
          <p:blipFill>
            <a:blip r:embed="rId11" cstate="print"/>
            <a:stretch>
              <a:fillRect/>
            </a:stretch>
          </p:blipFill>
          <p:spPr>
            <a:xfrm>
              <a:off x="7380732" y="4756404"/>
              <a:ext cx="1380744" cy="400812"/>
            </a:xfrm>
            <a:prstGeom prst="rect">
              <a:avLst/>
            </a:prstGeom>
          </p:spPr>
        </p:pic>
        <p:sp>
          <p:nvSpPr>
            <p:cNvPr id="29" name="object 29"/>
            <p:cNvSpPr/>
            <p:nvPr/>
          </p:nvSpPr>
          <p:spPr>
            <a:xfrm>
              <a:off x="7380732" y="4756404"/>
              <a:ext cx="1381125" cy="401320"/>
            </a:xfrm>
            <a:custGeom>
              <a:avLst/>
              <a:gdLst/>
              <a:ahLst/>
              <a:cxnLst/>
              <a:rect l="l" t="t" r="r" b="b"/>
              <a:pathLst>
                <a:path w="1381125" h="401320">
                  <a:moveTo>
                    <a:pt x="0" y="66802"/>
                  </a:moveTo>
                  <a:lnTo>
                    <a:pt x="5258" y="40826"/>
                  </a:lnTo>
                  <a:lnTo>
                    <a:pt x="19589" y="19589"/>
                  </a:lnTo>
                  <a:lnTo>
                    <a:pt x="40826" y="5258"/>
                  </a:lnTo>
                  <a:lnTo>
                    <a:pt x="66801" y="0"/>
                  </a:lnTo>
                  <a:lnTo>
                    <a:pt x="1313942" y="0"/>
                  </a:lnTo>
                  <a:lnTo>
                    <a:pt x="1339917" y="5258"/>
                  </a:lnTo>
                  <a:lnTo>
                    <a:pt x="1361154" y="19589"/>
                  </a:lnTo>
                  <a:lnTo>
                    <a:pt x="1375485" y="40826"/>
                  </a:lnTo>
                  <a:lnTo>
                    <a:pt x="1380744" y="66802"/>
                  </a:lnTo>
                  <a:lnTo>
                    <a:pt x="1380744" y="334010"/>
                  </a:lnTo>
                  <a:lnTo>
                    <a:pt x="1375485" y="359985"/>
                  </a:lnTo>
                  <a:lnTo>
                    <a:pt x="1361154" y="381222"/>
                  </a:lnTo>
                  <a:lnTo>
                    <a:pt x="1339917" y="395553"/>
                  </a:lnTo>
                  <a:lnTo>
                    <a:pt x="1313942" y="400812"/>
                  </a:lnTo>
                  <a:lnTo>
                    <a:pt x="66801" y="400812"/>
                  </a:lnTo>
                  <a:lnTo>
                    <a:pt x="40826" y="395553"/>
                  </a:lnTo>
                  <a:lnTo>
                    <a:pt x="19589" y="381222"/>
                  </a:lnTo>
                  <a:lnTo>
                    <a:pt x="5258" y="359985"/>
                  </a:lnTo>
                  <a:lnTo>
                    <a:pt x="0" y="334010"/>
                  </a:lnTo>
                  <a:lnTo>
                    <a:pt x="0" y="66802"/>
                  </a:lnTo>
                  <a:close/>
                </a:path>
              </a:pathLst>
            </a:custGeom>
            <a:ln w="12191">
              <a:solidFill>
                <a:srgbClr val="D24717"/>
              </a:solidFill>
            </a:ln>
          </p:spPr>
          <p:txBody>
            <a:bodyPr wrap="square" lIns="0" tIns="0" rIns="0" bIns="0" rtlCol="0"/>
            <a:lstStyle/>
            <a:p>
              <a:endParaRPr/>
            </a:p>
          </p:txBody>
        </p:sp>
      </p:grpSp>
      <p:sp>
        <p:nvSpPr>
          <p:cNvPr id="30" name="object 30"/>
          <p:cNvSpPr txBox="1"/>
          <p:nvPr/>
        </p:nvSpPr>
        <p:spPr>
          <a:xfrm>
            <a:off x="9428354" y="3825368"/>
            <a:ext cx="333375" cy="1266825"/>
          </a:xfrm>
          <a:prstGeom prst="rect">
            <a:avLst/>
          </a:prstGeom>
        </p:spPr>
        <p:txBody>
          <a:bodyPr vert="horz" wrap="square" lIns="0" tIns="12700" rIns="0" bIns="0" rtlCol="0">
            <a:spAutoFit/>
          </a:bodyPr>
          <a:lstStyle/>
          <a:p>
            <a:pPr marL="39370">
              <a:spcBef>
                <a:spcPts val="100"/>
              </a:spcBef>
            </a:pPr>
            <a:r>
              <a:rPr spc="-40" dirty="0">
                <a:solidFill>
                  <a:srgbClr val="FFFFFF"/>
                </a:solidFill>
                <a:latin typeface="Calibri"/>
                <a:cs typeface="Calibri"/>
              </a:rPr>
              <a:t>Tr</a:t>
            </a:r>
            <a:r>
              <a:rPr spc="-60" baseline="-20833" dirty="0">
                <a:solidFill>
                  <a:srgbClr val="FFFFFF"/>
                </a:solidFill>
                <a:latin typeface="Calibri"/>
                <a:cs typeface="Calibri"/>
              </a:rPr>
              <a:t>2</a:t>
            </a:r>
            <a:endParaRPr baseline="-20833">
              <a:latin typeface="Calibri"/>
              <a:cs typeface="Calibri"/>
            </a:endParaRPr>
          </a:p>
          <a:p>
            <a:pPr marL="72390">
              <a:spcBef>
                <a:spcPts val="125"/>
              </a:spcBef>
            </a:pPr>
            <a:r>
              <a:rPr sz="4000" spc="-5" dirty="0">
                <a:latin typeface="Cambria Math"/>
                <a:cs typeface="Cambria Math"/>
              </a:rPr>
              <a:t>⋮</a:t>
            </a:r>
            <a:endParaRPr sz="4000">
              <a:latin typeface="Cambria Math"/>
              <a:cs typeface="Cambria Math"/>
            </a:endParaRPr>
          </a:p>
          <a:p>
            <a:pPr marL="38100">
              <a:spcBef>
                <a:spcPts val="530"/>
              </a:spcBef>
            </a:pPr>
            <a:r>
              <a:rPr spc="-40" dirty="0">
                <a:solidFill>
                  <a:srgbClr val="FFFFFF"/>
                </a:solidFill>
                <a:latin typeface="Calibri"/>
                <a:cs typeface="Calibri"/>
              </a:rPr>
              <a:t>Tr</a:t>
            </a:r>
            <a:r>
              <a:rPr spc="-60" baseline="-20833" dirty="0">
                <a:solidFill>
                  <a:srgbClr val="FFFFFF"/>
                </a:solidFill>
                <a:latin typeface="Calibri"/>
                <a:cs typeface="Calibri"/>
              </a:rPr>
              <a:t>n</a:t>
            </a:r>
            <a:endParaRPr baseline="-20833">
              <a:latin typeface="Calibri"/>
              <a:cs typeface="Calibri"/>
            </a:endParaRPr>
          </a:p>
        </p:txBody>
      </p:sp>
      <p:sp>
        <p:nvSpPr>
          <p:cNvPr id="31" name="object 31"/>
          <p:cNvSpPr txBox="1"/>
          <p:nvPr/>
        </p:nvSpPr>
        <p:spPr>
          <a:xfrm>
            <a:off x="9246870" y="1155268"/>
            <a:ext cx="927735" cy="575310"/>
          </a:xfrm>
          <a:prstGeom prst="rect">
            <a:avLst/>
          </a:prstGeom>
        </p:spPr>
        <p:txBody>
          <a:bodyPr vert="horz" wrap="square" lIns="0" tIns="12700" rIns="0" bIns="0" rtlCol="0">
            <a:spAutoFit/>
          </a:bodyPr>
          <a:lstStyle/>
          <a:p>
            <a:pPr marL="12700">
              <a:spcBef>
                <a:spcPts val="100"/>
              </a:spcBef>
            </a:pPr>
            <a:r>
              <a:rPr dirty="0">
                <a:latin typeface="Calibri"/>
                <a:cs typeface="Calibri"/>
              </a:rPr>
              <a:t>A</a:t>
            </a:r>
            <a:r>
              <a:rPr spc="-45" dirty="0">
                <a:latin typeface="Calibri"/>
                <a:cs typeface="Calibri"/>
              </a:rPr>
              <a:t> </a:t>
            </a:r>
            <a:r>
              <a:rPr spc="-5" dirty="0">
                <a:latin typeface="Calibri"/>
                <a:cs typeface="Calibri"/>
              </a:rPr>
              <a:t>block</a:t>
            </a:r>
            <a:r>
              <a:rPr spc="-35" dirty="0">
                <a:latin typeface="Calibri"/>
                <a:cs typeface="Calibri"/>
              </a:rPr>
              <a:t> </a:t>
            </a:r>
            <a:r>
              <a:rPr spc="-5" dirty="0">
                <a:latin typeface="Calibri"/>
                <a:cs typeface="Calibri"/>
              </a:rPr>
              <a:t>in</a:t>
            </a:r>
            <a:endParaRPr>
              <a:latin typeface="Calibri"/>
              <a:cs typeface="Calibri"/>
            </a:endParaRPr>
          </a:p>
          <a:p>
            <a:pPr marL="12700">
              <a:spcBef>
                <a:spcPts val="5"/>
              </a:spcBef>
            </a:pPr>
            <a:r>
              <a:rPr spc="-10" dirty="0">
                <a:latin typeface="Calibri"/>
                <a:cs typeface="Calibri"/>
              </a:rPr>
              <a:t>Bitcoin</a:t>
            </a:r>
            <a:endParaRPr>
              <a:latin typeface="Calibri"/>
              <a:cs typeface="Calibri"/>
            </a:endParaRPr>
          </a:p>
        </p:txBody>
      </p:sp>
    </p:spTree>
    <p:extLst>
      <p:ext uri="{BB962C8B-B14F-4D97-AF65-F5344CB8AC3E}">
        <p14:creationId xmlns:p14="http://schemas.microsoft.com/office/powerpoint/2010/main" val="32040301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263641" y="3480816"/>
            <a:ext cx="1092835" cy="2883535"/>
            <a:chOff x="4739640" y="3480815"/>
            <a:chExt cx="1092835" cy="2883535"/>
          </a:xfrm>
        </p:grpSpPr>
        <p:sp>
          <p:nvSpPr>
            <p:cNvPr id="3" name="object 3"/>
            <p:cNvSpPr/>
            <p:nvPr/>
          </p:nvSpPr>
          <p:spPr>
            <a:xfrm>
              <a:off x="4747260" y="3488435"/>
              <a:ext cx="1077595" cy="2868295"/>
            </a:xfrm>
            <a:custGeom>
              <a:avLst/>
              <a:gdLst/>
              <a:ahLst/>
              <a:cxnLst/>
              <a:rect l="l" t="t" r="r" b="b"/>
              <a:pathLst>
                <a:path w="1077595" h="2868295">
                  <a:moveTo>
                    <a:pt x="897889" y="0"/>
                  </a:moveTo>
                  <a:lnTo>
                    <a:pt x="179577" y="0"/>
                  </a:lnTo>
                  <a:lnTo>
                    <a:pt x="131835" y="6414"/>
                  </a:lnTo>
                  <a:lnTo>
                    <a:pt x="88937" y="24515"/>
                  </a:lnTo>
                  <a:lnTo>
                    <a:pt x="52593" y="52593"/>
                  </a:lnTo>
                  <a:lnTo>
                    <a:pt x="24515" y="88937"/>
                  </a:lnTo>
                  <a:lnTo>
                    <a:pt x="6414" y="131835"/>
                  </a:lnTo>
                  <a:lnTo>
                    <a:pt x="0" y="179577"/>
                  </a:lnTo>
                  <a:lnTo>
                    <a:pt x="0" y="2688590"/>
                  </a:lnTo>
                  <a:lnTo>
                    <a:pt x="6414" y="2736327"/>
                  </a:lnTo>
                  <a:lnTo>
                    <a:pt x="24515" y="2779224"/>
                  </a:lnTo>
                  <a:lnTo>
                    <a:pt x="52593" y="2815569"/>
                  </a:lnTo>
                  <a:lnTo>
                    <a:pt x="88937" y="2843649"/>
                  </a:lnTo>
                  <a:lnTo>
                    <a:pt x="131835" y="2861753"/>
                  </a:lnTo>
                  <a:lnTo>
                    <a:pt x="179577" y="2868168"/>
                  </a:lnTo>
                  <a:lnTo>
                    <a:pt x="897889" y="2868168"/>
                  </a:lnTo>
                  <a:lnTo>
                    <a:pt x="945632" y="2861753"/>
                  </a:lnTo>
                  <a:lnTo>
                    <a:pt x="988530" y="2843649"/>
                  </a:lnTo>
                  <a:lnTo>
                    <a:pt x="1024874" y="2815569"/>
                  </a:lnTo>
                  <a:lnTo>
                    <a:pt x="1052952" y="2779224"/>
                  </a:lnTo>
                  <a:lnTo>
                    <a:pt x="1071053" y="2736327"/>
                  </a:lnTo>
                  <a:lnTo>
                    <a:pt x="1077467" y="2688590"/>
                  </a:lnTo>
                  <a:lnTo>
                    <a:pt x="1077467" y="179577"/>
                  </a:lnTo>
                  <a:lnTo>
                    <a:pt x="1071053" y="131835"/>
                  </a:lnTo>
                  <a:lnTo>
                    <a:pt x="1052952" y="88937"/>
                  </a:lnTo>
                  <a:lnTo>
                    <a:pt x="1024874" y="52593"/>
                  </a:lnTo>
                  <a:lnTo>
                    <a:pt x="988530" y="24515"/>
                  </a:lnTo>
                  <a:lnTo>
                    <a:pt x="945632" y="6414"/>
                  </a:lnTo>
                  <a:lnTo>
                    <a:pt x="897889" y="0"/>
                  </a:lnTo>
                  <a:close/>
                </a:path>
              </a:pathLst>
            </a:custGeom>
            <a:solidFill>
              <a:srgbClr val="FFFFFF"/>
            </a:solidFill>
          </p:spPr>
          <p:txBody>
            <a:bodyPr wrap="square" lIns="0" tIns="0" rIns="0" bIns="0" rtlCol="0"/>
            <a:lstStyle/>
            <a:p>
              <a:endParaRPr/>
            </a:p>
          </p:txBody>
        </p:sp>
        <p:sp>
          <p:nvSpPr>
            <p:cNvPr id="4" name="object 4"/>
            <p:cNvSpPr/>
            <p:nvPr/>
          </p:nvSpPr>
          <p:spPr>
            <a:xfrm>
              <a:off x="4747260" y="3488435"/>
              <a:ext cx="1077595" cy="2868295"/>
            </a:xfrm>
            <a:custGeom>
              <a:avLst/>
              <a:gdLst/>
              <a:ahLst/>
              <a:cxnLst/>
              <a:rect l="l" t="t" r="r" b="b"/>
              <a:pathLst>
                <a:path w="1077595" h="2868295">
                  <a:moveTo>
                    <a:pt x="0" y="179577"/>
                  </a:moveTo>
                  <a:lnTo>
                    <a:pt x="6414" y="131835"/>
                  </a:lnTo>
                  <a:lnTo>
                    <a:pt x="24515" y="88937"/>
                  </a:lnTo>
                  <a:lnTo>
                    <a:pt x="52593" y="52593"/>
                  </a:lnTo>
                  <a:lnTo>
                    <a:pt x="88937" y="24515"/>
                  </a:lnTo>
                  <a:lnTo>
                    <a:pt x="131835" y="6414"/>
                  </a:lnTo>
                  <a:lnTo>
                    <a:pt x="179577" y="0"/>
                  </a:lnTo>
                  <a:lnTo>
                    <a:pt x="897889" y="0"/>
                  </a:lnTo>
                  <a:lnTo>
                    <a:pt x="945632" y="6414"/>
                  </a:lnTo>
                  <a:lnTo>
                    <a:pt x="988530" y="24515"/>
                  </a:lnTo>
                  <a:lnTo>
                    <a:pt x="1024874" y="52593"/>
                  </a:lnTo>
                  <a:lnTo>
                    <a:pt x="1052952" y="88937"/>
                  </a:lnTo>
                  <a:lnTo>
                    <a:pt x="1071053" y="131835"/>
                  </a:lnTo>
                  <a:lnTo>
                    <a:pt x="1077467" y="179577"/>
                  </a:lnTo>
                  <a:lnTo>
                    <a:pt x="1077467" y="2688590"/>
                  </a:lnTo>
                  <a:lnTo>
                    <a:pt x="1071053" y="2736327"/>
                  </a:lnTo>
                  <a:lnTo>
                    <a:pt x="1052952" y="2779224"/>
                  </a:lnTo>
                  <a:lnTo>
                    <a:pt x="1024874" y="2815569"/>
                  </a:lnTo>
                  <a:lnTo>
                    <a:pt x="988530" y="2843649"/>
                  </a:lnTo>
                  <a:lnTo>
                    <a:pt x="945632" y="2861753"/>
                  </a:lnTo>
                  <a:lnTo>
                    <a:pt x="897889" y="2868168"/>
                  </a:lnTo>
                  <a:lnTo>
                    <a:pt x="179577" y="2868168"/>
                  </a:lnTo>
                  <a:lnTo>
                    <a:pt x="131835" y="2861753"/>
                  </a:lnTo>
                  <a:lnTo>
                    <a:pt x="88937" y="2843649"/>
                  </a:lnTo>
                  <a:lnTo>
                    <a:pt x="52593" y="2815569"/>
                  </a:lnTo>
                  <a:lnTo>
                    <a:pt x="24515" y="2779224"/>
                  </a:lnTo>
                  <a:lnTo>
                    <a:pt x="6414" y="2736327"/>
                  </a:lnTo>
                  <a:lnTo>
                    <a:pt x="0" y="2688590"/>
                  </a:lnTo>
                  <a:lnTo>
                    <a:pt x="0" y="179577"/>
                  </a:lnTo>
                  <a:close/>
                </a:path>
              </a:pathLst>
            </a:custGeom>
            <a:ln w="15240">
              <a:solidFill>
                <a:srgbClr val="000000"/>
              </a:solidFill>
            </a:ln>
          </p:spPr>
          <p:txBody>
            <a:bodyPr wrap="square" lIns="0" tIns="0" rIns="0" bIns="0" rtlCol="0"/>
            <a:lstStyle/>
            <a:p>
              <a:endParaRPr/>
            </a:p>
          </p:txBody>
        </p:sp>
      </p:grpSp>
      <p:sp>
        <p:nvSpPr>
          <p:cNvPr id="5" name="object 5"/>
          <p:cNvSpPr txBox="1"/>
          <p:nvPr/>
        </p:nvSpPr>
        <p:spPr>
          <a:xfrm>
            <a:off x="6532245" y="3755263"/>
            <a:ext cx="556260" cy="228268"/>
          </a:xfrm>
          <a:prstGeom prst="rect">
            <a:avLst/>
          </a:prstGeom>
        </p:spPr>
        <p:txBody>
          <a:bodyPr vert="horz" wrap="square" lIns="0" tIns="12700" rIns="0" bIns="0" rtlCol="0">
            <a:spAutoFit/>
          </a:bodyPr>
          <a:lstStyle/>
          <a:p>
            <a:pPr marL="12700">
              <a:spcBef>
                <a:spcPts val="100"/>
              </a:spcBef>
            </a:pPr>
            <a:r>
              <a:rPr sz="1400" b="1" dirty="0">
                <a:latin typeface="Calibri"/>
                <a:cs typeface="Calibri"/>
              </a:rPr>
              <a:t>Block</a:t>
            </a:r>
            <a:r>
              <a:rPr sz="1400" b="1" spc="-75" dirty="0">
                <a:latin typeface="Calibri"/>
                <a:cs typeface="Calibri"/>
              </a:rPr>
              <a:t> </a:t>
            </a:r>
            <a:r>
              <a:rPr sz="1400" b="1" dirty="0">
                <a:latin typeface="Calibri"/>
                <a:cs typeface="Calibri"/>
              </a:rPr>
              <a:t>2</a:t>
            </a:r>
            <a:endParaRPr sz="1400">
              <a:latin typeface="Calibri"/>
              <a:cs typeface="Calibri"/>
            </a:endParaRPr>
          </a:p>
        </p:txBody>
      </p:sp>
      <p:sp>
        <p:nvSpPr>
          <p:cNvPr id="6" name="object 6"/>
          <p:cNvSpPr txBox="1"/>
          <p:nvPr/>
        </p:nvSpPr>
        <p:spPr>
          <a:xfrm>
            <a:off x="6425565" y="4110354"/>
            <a:ext cx="770890" cy="299720"/>
          </a:xfrm>
          <a:prstGeom prst="rect">
            <a:avLst/>
          </a:prstGeom>
        </p:spPr>
        <p:txBody>
          <a:bodyPr vert="horz" wrap="square" lIns="0" tIns="12700" rIns="0" bIns="0" rtlCol="0">
            <a:spAutoFit/>
          </a:bodyPr>
          <a:lstStyle/>
          <a:p>
            <a:pPr marL="12700" marR="5080" indent="17780">
              <a:spcBef>
                <a:spcPts val="100"/>
              </a:spcBef>
            </a:pPr>
            <a:r>
              <a:rPr sz="900" dirty="0">
                <a:latin typeface="Calibri"/>
                <a:cs typeface="Calibri"/>
              </a:rPr>
              <a:t>Proof-of-Work: </a:t>
            </a:r>
            <a:r>
              <a:rPr sz="900" spc="-190" dirty="0">
                <a:latin typeface="Calibri"/>
                <a:cs typeface="Calibri"/>
              </a:rPr>
              <a:t> </a:t>
            </a:r>
            <a:r>
              <a:rPr sz="900" dirty="0">
                <a:latin typeface="Calibri"/>
                <a:cs typeface="Calibri"/>
              </a:rPr>
              <a:t>000000</a:t>
            </a:r>
            <a:r>
              <a:rPr sz="900" spc="-15" dirty="0">
                <a:latin typeface="Calibri"/>
                <a:cs typeface="Calibri"/>
              </a:rPr>
              <a:t>9</a:t>
            </a:r>
            <a:r>
              <a:rPr sz="900" dirty="0">
                <a:latin typeface="Calibri"/>
                <a:cs typeface="Calibri"/>
              </a:rPr>
              <a:t>0</a:t>
            </a:r>
            <a:r>
              <a:rPr sz="900" spc="-5" dirty="0">
                <a:latin typeface="Calibri"/>
                <a:cs typeface="Calibri"/>
              </a:rPr>
              <a:t>b41bx</a:t>
            </a:r>
            <a:endParaRPr sz="900">
              <a:latin typeface="Calibri"/>
              <a:cs typeface="Calibri"/>
            </a:endParaRPr>
          </a:p>
        </p:txBody>
      </p:sp>
      <p:grpSp>
        <p:nvGrpSpPr>
          <p:cNvPr id="7" name="object 7"/>
          <p:cNvGrpSpPr/>
          <p:nvPr/>
        </p:nvGrpSpPr>
        <p:grpSpPr>
          <a:xfrm>
            <a:off x="6313679" y="4795773"/>
            <a:ext cx="991235" cy="393700"/>
            <a:chOff x="4789678" y="4795773"/>
            <a:chExt cx="991235" cy="393700"/>
          </a:xfrm>
        </p:grpSpPr>
        <p:pic>
          <p:nvPicPr>
            <p:cNvPr id="8" name="object 8"/>
            <p:cNvPicPr/>
            <p:nvPr/>
          </p:nvPicPr>
          <p:blipFill>
            <a:blip r:embed="rId2" cstate="print"/>
            <a:stretch>
              <a:fillRect/>
            </a:stretch>
          </p:blipFill>
          <p:spPr>
            <a:xfrm>
              <a:off x="4796028" y="4802123"/>
              <a:ext cx="978408" cy="381000"/>
            </a:xfrm>
            <a:prstGeom prst="rect">
              <a:avLst/>
            </a:prstGeom>
          </p:spPr>
        </p:pic>
        <p:sp>
          <p:nvSpPr>
            <p:cNvPr id="9" name="object 9"/>
            <p:cNvSpPr/>
            <p:nvPr/>
          </p:nvSpPr>
          <p:spPr>
            <a:xfrm>
              <a:off x="4796028" y="4802123"/>
              <a:ext cx="978535" cy="381000"/>
            </a:xfrm>
            <a:custGeom>
              <a:avLst/>
              <a:gdLst/>
              <a:ahLst/>
              <a:cxnLst/>
              <a:rect l="l" t="t" r="r" b="b"/>
              <a:pathLst>
                <a:path w="978535" h="381000">
                  <a:moveTo>
                    <a:pt x="0" y="63500"/>
                  </a:moveTo>
                  <a:lnTo>
                    <a:pt x="4992" y="38790"/>
                  </a:lnTo>
                  <a:lnTo>
                    <a:pt x="18605" y="18605"/>
                  </a:lnTo>
                  <a:lnTo>
                    <a:pt x="38790" y="4992"/>
                  </a:lnTo>
                  <a:lnTo>
                    <a:pt x="63500" y="0"/>
                  </a:lnTo>
                  <a:lnTo>
                    <a:pt x="914908" y="0"/>
                  </a:lnTo>
                  <a:lnTo>
                    <a:pt x="939617" y="4992"/>
                  </a:lnTo>
                  <a:lnTo>
                    <a:pt x="959802" y="18605"/>
                  </a:lnTo>
                  <a:lnTo>
                    <a:pt x="973415" y="38790"/>
                  </a:lnTo>
                  <a:lnTo>
                    <a:pt x="978408" y="63500"/>
                  </a:lnTo>
                  <a:lnTo>
                    <a:pt x="978408" y="317500"/>
                  </a:lnTo>
                  <a:lnTo>
                    <a:pt x="973415" y="342209"/>
                  </a:lnTo>
                  <a:lnTo>
                    <a:pt x="959802" y="362394"/>
                  </a:lnTo>
                  <a:lnTo>
                    <a:pt x="939617" y="376007"/>
                  </a:lnTo>
                  <a:lnTo>
                    <a:pt x="914908" y="381000"/>
                  </a:lnTo>
                  <a:lnTo>
                    <a:pt x="63500" y="381000"/>
                  </a:lnTo>
                  <a:lnTo>
                    <a:pt x="38790" y="376007"/>
                  </a:lnTo>
                  <a:lnTo>
                    <a:pt x="18605" y="362394"/>
                  </a:lnTo>
                  <a:lnTo>
                    <a:pt x="4992" y="342209"/>
                  </a:lnTo>
                  <a:lnTo>
                    <a:pt x="0" y="317500"/>
                  </a:lnTo>
                  <a:lnTo>
                    <a:pt x="0" y="63500"/>
                  </a:lnTo>
                  <a:close/>
                </a:path>
              </a:pathLst>
            </a:custGeom>
            <a:ln w="12192">
              <a:solidFill>
                <a:srgbClr val="A18E6A"/>
              </a:solidFill>
            </a:ln>
          </p:spPr>
          <p:txBody>
            <a:bodyPr wrap="square" lIns="0" tIns="0" rIns="0" bIns="0" rtlCol="0"/>
            <a:lstStyle/>
            <a:p>
              <a:endParaRPr/>
            </a:p>
          </p:txBody>
        </p:sp>
      </p:grpSp>
      <p:sp>
        <p:nvSpPr>
          <p:cNvPr id="10" name="object 10"/>
          <p:cNvSpPr txBox="1"/>
          <p:nvPr/>
        </p:nvSpPr>
        <p:spPr>
          <a:xfrm>
            <a:off x="6451472" y="4521834"/>
            <a:ext cx="718820" cy="614680"/>
          </a:xfrm>
          <a:prstGeom prst="rect">
            <a:avLst/>
          </a:prstGeom>
        </p:spPr>
        <p:txBody>
          <a:bodyPr vert="horz" wrap="square" lIns="0" tIns="12700" rIns="0" bIns="0" rtlCol="0">
            <a:spAutoFit/>
          </a:bodyPr>
          <a:lstStyle/>
          <a:p>
            <a:pPr marL="12700" marR="5080" algn="ctr">
              <a:spcBef>
                <a:spcPts val="100"/>
              </a:spcBef>
            </a:pPr>
            <a:r>
              <a:rPr sz="900" dirty="0">
                <a:latin typeface="Calibri"/>
                <a:cs typeface="Calibri"/>
              </a:rPr>
              <a:t>Pr</a:t>
            </a:r>
            <a:r>
              <a:rPr sz="900" spc="-5" dirty="0">
                <a:latin typeface="Calibri"/>
                <a:cs typeface="Calibri"/>
              </a:rPr>
              <a:t>e</a:t>
            </a:r>
            <a:r>
              <a:rPr sz="900" dirty="0">
                <a:latin typeface="Calibri"/>
                <a:cs typeface="Calibri"/>
              </a:rPr>
              <a:t>vio</a:t>
            </a:r>
            <a:r>
              <a:rPr sz="900" spc="-5" dirty="0">
                <a:latin typeface="Calibri"/>
                <a:cs typeface="Calibri"/>
              </a:rPr>
              <a:t>u</a:t>
            </a:r>
            <a:r>
              <a:rPr sz="900" dirty="0">
                <a:latin typeface="Calibri"/>
                <a:cs typeface="Calibri"/>
              </a:rPr>
              <a:t>s</a:t>
            </a:r>
            <a:r>
              <a:rPr sz="900" spc="5" dirty="0">
                <a:latin typeface="Calibri"/>
                <a:cs typeface="Calibri"/>
              </a:rPr>
              <a:t> </a:t>
            </a:r>
            <a:r>
              <a:rPr sz="900" dirty="0">
                <a:latin typeface="Calibri"/>
                <a:cs typeface="Calibri"/>
              </a:rPr>
              <a:t>P</a:t>
            </a:r>
            <a:r>
              <a:rPr sz="900" spc="5" dirty="0">
                <a:latin typeface="Calibri"/>
                <a:cs typeface="Calibri"/>
              </a:rPr>
              <a:t>O</a:t>
            </a:r>
            <a:r>
              <a:rPr sz="900" dirty="0">
                <a:latin typeface="Calibri"/>
                <a:cs typeface="Calibri"/>
              </a:rPr>
              <a:t>W:  </a:t>
            </a:r>
            <a:r>
              <a:rPr sz="900" spc="-5" dirty="0">
                <a:latin typeface="Calibri"/>
                <a:cs typeface="Calibri"/>
              </a:rPr>
              <a:t>000000948fixf</a:t>
            </a:r>
            <a:endParaRPr sz="900">
              <a:latin typeface="Calibri"/>
              <a:cs typeface="Calibri"/>
            </a:endParaRPr>
          </a:p>
          <a:p>
            <a:pPr marL="86995" marR="80645" algn="ctr">
              <a:spcBef>
                <a:spcPts val="315"/>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a:t>
            </a:r>
            <a:r>
              <a:rPr sz="900" spc="-5" dirty="0">
                <a:latin typeface="Calibri"/>
                <a:cs typeface="Calibri"/>
              </a:rPr>
              <a:t>0495fjdi</a:t>
            </a:r>
            <a:endParaRPr sz="900">
              <a:latin typeface="Calibri"/>
              <a:cs typeface="Calibri"/>
            </a:endParaRPr>
          </a:p>
        </p:txBody>
      </p:sp>
      <p:grpSp>
        <p:nvGrpSpPr>
          <p:cNvPr id="11" name="object 11"/>
          <p:cNvGrpSpPr/>
          <p:nvPr/>
        </p:nvGrpSpPr>
        <p:grpSpPr>
          <a:xfrm>
            <a:off x="6313679" y="5201158"/>
            <a:ext cx="991235" cy="392430"/>
            <a:chOff x="4789678" y="5201158"/>
            <a:chExt cx="991235" cy="392430"/>
          </a:xfrm>
        </p:grpSpPr>
        <p:pic>
          <p:nvPicPr>
            <p:cNvPr id="12" name="object 12"/>
            <p:cNvPicPr/>
            <p:nvPr/>
          </p:nvPicPr>
          <p:blipFill>
            <a:blip r:embed="rId3" cstate="print"/>
            <a:stretch>
              <a:fillRect/>
            </a:stretch>
          </p:blipFill>
          <p:spPr>
            <a:xfrm>
              <a:off x="4796028" y="5207508"/>
              <a:ext cx="978408" cy="379476"/>
            </a:xfrm>
            <a:prstGeom prst="rect">
              <a:avLst/>
            </a:prstGeom>
          </p:spPr>
        </p:pic>
        <p:sp>
          <p:nvSpPr>
            <p:cNvPr id="13" name="object 13"/>
            <p:cNvSpPr/>
            <p:nvPr/>
          </p:nvSpPr>
          <p:spPr>
            <a:xfrm>
              <a:off x="4796028" y="5207508"/>
              <a:ext cx="978535" cy="379730"/>
            </a:xfrm>
            <a:custGeom>
              <a:avLst/>
              <a:gdLst/>
              <a:ahLst/>
              <a:cxnLst/>
              <a:rect l="l" t="t" r="r" b="b"/>
              <a:pathLst>
                <a:path w="978535" h="379729">
                  <a:moveTo>
                    <a:pt x="0" y="63246"/>
                  </a:moveTo>
                  <a:lnTo>
                    <a:pt x="4970" y="38629"/>
                  </a:lnTo>
                  <a:lnTo>
                    <a:pt x="18526" y="18526"/>
                  </a:lnTo>
                  <a:lnTo>
                    <a:pt x="38629" y="4970"/>
                  </a:lnTo>
                  <a:lnTo>
                    <a:pt x="63246" y="0"/>
                  </a:lnTo>
                  <a:lnTo>
                    <a:pt x="915162" y="0"/>
                  </a:lnTo>
                  <a:lnTo>
                    <a:pt x="939778" y="4970"/>
                  </a:lnTo>
                  <a:lnTo>
                    <a:pt x="959881" y="18526"/>
                  </a:lnTo>
                  <a:lnTo>
                    <a:pt x="973437" y="38629"/>
                  </a:lnTo>
                  <a:lnTo>
                    <a:pt x="978408" y="63246"/>
                  </a:lnTo>
                  <a:lnTo>
                    <a:pt x="978408" y="316230"/>
                  </a:lnTo>
                  <a:lnTo>
                    <a:pt x="973437" y="340846"/>
                  </a:lnTo>
                  <a:lnTo>
                    <a:pt x="959881" y="360949"/>
                  </a:lnTo>
                  <a:lnTo>
                    <a:pt x="939778" y="374505"/>
                  </a:lnTo>
                  <a:lnTo>
                    <a:pt x="915162" y="379476"/>
                  </a:lnTo>
                  <a:lnTo>
                    <a:pt x="63246" y="379476"/>
                  </a:lnTo>
                  <a:lnTo>
                    <a:pt x="38629" y="374505"/>
                  </a:lnTo>
                  <a:lnTo>
                    <a:pt x="18526" y="360949"/>
                  </a:lnTo>
                  <a:lnTo>
                    <a:pt x="4970" y="340846"/>
                  </a:lnTo>
                  <a:lnTo>
                    <a:pt x="0" y="316230"/>
                  </a:lnTo>
                  <a:lnTo>
                    <a:pt x="0" y="63246"/>
                  </a:lnTo>
                  <a:close/>
                </a:path>
              </a:pathLst>
            </a:custGeom>
            <a:ln w="12192">
              <a:solidFill>
                <a:srgbClr val="A18E6A"/>
              </a:solidFill>
            </a:ln>
          </p:spPr>
          <p:txBody>
            <a:bodyPr wrap="square" lIns="0" tIns="0" rIns="0" bIns="0" rtlCol="0"/>
            <a:lstStyle/>
            <a:p>
              <a:endParaRPr/>
            </a:p>
          </p:txBody>
        </p:sp>
      </p:grpSp>
      <p:sp>
        <p:nvSpPr>
          <p:cNvPr id="14" name="object 14"/>
          <p:cNvSpPr txBox="1"/>
          <p:nvPr/>
        </p:nvSpPr>
        <p:spPr>
          <a:xfrm>
            <a:off x="6526149" y="5240782"/>
            <a:ext cx="568325" cy="299720"/>
          </a:xfrm>
          <a:prstGeom prst="rect">
            <a:avLst/>
          </a:prstGeom>
        </p:spPr>
        <p:txBody>
          <a:bodyPr vert="horz" wrap="square" lIns="0" tIns="12700" rIns="0" bIns="0" rtlCol="0">
            <a:spAutoFit/>
          </a:bodyPr>
          <a:lstStyle/>
          <a:p>
            <a:pPr marL="71755" marR="5080" indent="-59690">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a:t>
            </a:r>
            <a:r>
              <a:rPr sz="900" spc="-5" dirty="0">
                <a:latin typeface="Calibri"/>
                <a:cs typeface="Calibri"/>
              </a:rPr>
              <a:t>1236foer</a:t>
            </a:r>
            <a:endParaRPr sz="900">
              <a:latin typeface="Calibri"/>
              <a:cs typeface="Calibri"/>
            </a:endParaRPr>
          </a:p>
        </p:txBody>
      </p:sp>
      <p:grpSp>
        <p:nvGrpSpPr>
          <p:cNvPr id="15" name="object 15"/>
          <p:cNvGrpSpPr/>
          <p:nvPr/>
        </p:nvGrpSpPr>
        <p:grpSpPr>
          <a:xfrm>
            <a:off x="6313679" y="5611114"/>
            <a:ext cx="991235" cy="393700"/>
            <a:chOff x="4789678" y="5611114"/>
            <a:chExt cx="991235" cy="393700"/>
          </a:xfrm>
        </p:grpSpPr>
        <p:pic>
          <p:nvPicPr>
            <p:cNvPr id="16" name="object 16"/>
            <p:cNvPicPr/>
            <p:nvPr/>
          </p:nvPicPr>
          <p:blipFill>
            <a:blip r:embed="rId2" cstate="print"/>
            <a:stretch>
              <a:fillRect/>
            </a:stretch>
          </p:blipFill>
          <p:spPr>
            <a:xfrm>
              <a:off x="4796028" y="5617464"/>
              <a:ext cx="978408" cy="381000"/>
            </a:xfrm>
            <a:prstGeom prst="rect">
              <a:avLst/>
            </a:prstGeom>
          </p:spPr>
        </p:pic>
        <p:sp>
          <p:nvSpPr>
            <p:cNvPr id="17" name="object 17"/>
            <p:cNvSpPr/>
            <p:nvPr/>
          </p:nvSpPr>
          <p:spPr>
            <a:xfrm>
              <a:off x="4796028" y="5617464"/>
              <a:ext cx="978535" cy="381000"/>
            </a:xfrm>
            <a:custGeom>
              <a:avLst/>
              <a:gdLst/>
              <a:ahLst/>
              <a:cxnLst/>
              <a:rect l="l" t="t" r="r" b="b"/>
              <a:pathLst>
                <a:path w="978535" h="381000">
                  <a:moveTo>
                    <a:pt x="0" y="63500"/>
                  </a:moveTo>
                  <a:lnTo>
                    <a:pt x="4992" y="38785"/>
                  </a:lnTo>
                  <a:lnTo>
                    <a:pt x="18605" y="18600"/>
                  </a:lnTo>
                  <a:lnTo>
                    <a:pt x="38790" y="4990"/>
                  </a:lnTo>
                  <a:lnTo>
                    <a:pt x="63500" y="0"/>
                  </a:lnTo>
                  <a:lnTo>
                    <a:pt x="914908" y="0"/>
                  </a:lnTo>
                  <a:lnTo>
                    <a:pt x="939617" y="4990"/>
                  </a:lnTo>
                  <a:lnTo>
                    <a:pt x="959802" y="18600"/>
                  </a:lnTo>
                  <a:lnTo>
                    <a:pt x="973415" y="38785"/>
                  </a:lnTo>
                  <a:lnTo>
                    <a:pt x="978408" y="63500"/>
                  </a:lnTo>
                  <a:lnTo>
                    <a:pt x="978408" y="317500"/>
                  </a:lnTo>
                  <a:lnTo>
                    <a:pt x="973415" y="342214"/>
                  </a:lnTo>
                  <a:lnTo>
                    <a:pt x="959802" y="362399"/>
                  </a:lnTo>
                  <a:lnTo>
                    <a:pt x="939617" y="376009"/>
                  </a:lnTo>
                  <a:lnTo>
                    <a:pt x="914908" y="381000"/>
                  </a:lnTo>
                  <a:lnTo>
                    <a:pt x="63500" y="381000"/>
                  </a:lnTo>
                  <a:lnTo>
                    <a:pt x="38790" y="376009"/>
                  </a:lnTo>
                  <a:lnTo>
                    <a:pt x="18605" y="362399"/>
                  </a:lnTo>
                  <a:lnTo>
                    <a:pt x="4992" y="342214"/>
                  </a:lnTo>
                  <a:lnTo>
                    <a:pt x="0" y="317500"/>
                  </a:lnTo>
                  <a:lnTo>
                    <a:pt x="0" y="63500"/>
                  </a:lnTo>
                  <a:close/>
                </a:path>
              </a:pathLst>
            </a:custGeom>
            <a:ln w="12192">
              <a:solidFill>
                <a:srgbClr val="A18E6A"/>
              </a:solidFill>
            </a:ln>
          </p:spPr>
          <p:txBody>
            <a:bodyPr wrap="square" lIns="0" tIns="0" rIns="0" bIns="0" rtlCol="0"/>
            <a:lstStyle/>
            <a:p>
              <a:endParaRPr/>
            </a:p>
          </p:txBody>
        </p:sp>
      </p:grpSp>
      <p:sp>
        <p:nvSpPr>
          <p:cNvPr id="18" name="object 18"/>
          <p:cNvSpPr txBox="1"/>
          <p:nvPr/>
        </p:nvSpPr>
        <p:spPr>
          <a:xfrm>
            <a:off x="6526149" y="5651398"/>
            <a:ext cx="568325" cy="299720"/>
          </a:xfrm>
          <a:prstGeom prst="rect">
            <a:avLst/>
          </a:prstGeom>
        </p:spPr>
        <p:txBody>
          <a:bodyPr vert="horz" wrap="square" lIns="0" tIns="12700" rIns="0" bIns="0" rtlCol="0">
            <a:spAutoFit/>
          </a:bodyPr>
          <a:lstStyle/>
          <a:p>
            <a:pPr marL="70485" marR="5080" indent="-58419">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a:t>
            </a:r>
            <a:r>
              <a:rPr sz="900" spc="-5" dirty="0">
                <a:latin typeface="Calibri"/>
                <a:cs typeface="Calibri"/>
              </a:rPr>
              <a:t>4364rote</a:t>
            </a:r>
            <a:endParaRPr sz="900">
              <a:latin typeface="Calibri"/>
              <a:cs typeface="Calibri"/>
            </a:endParaRPr>
          </a:p>
        </p:txBody>
      </p:sp>
      <p:grpSp>
        <p:nvGrpSpPr>
          <p:cNvPr id="19" name="object 19"/>
          <p:cNvGrpSpPr/>
          <p:nvPr/>
        </p:nvGrpSpPr>
        <p:grpSpPr>
          <a:xfrm>
            <a:off x="4896612" y="3474721"/>
            <a:ext cx="1091565" cy="2889885"/>
            <a:chOff x="3372611" y="3474720"/>
            <a:chExt cx="1091565" cy="2889885"/>
          </a:xfrm>
        </p:grpSpPr>
        <p:sp>
          <p:nvSpPr>
            <p:cNvPr id="20" name="object 20"/>
            <p:cNvSpPr/>
            <p:nvPr/>
          </p:nvSpPr>
          <p:spPr>
            <a:xfrm>
              <a:off x="3380231" y="3482340"/>
              <a:ext cx="1076325" cy="2874645"/>
            </a:xfrm>
            <a:custGeom>
              <a:avLst/>
              <a:gdLst/>
              <a:ahLst/>
              <a:cxnLst/>
              <a:rect l="l" t="t" r="r" b="b"/>
              <a:pathLst>
                <a:path w="1076325" h="2874645">
                  <a:moveTo>
                    <a:pt x="896619" y="0"/>
                  </a:moveTo>
                  <a:lnTo>
                    <a:pt x="179323" y="0"/>
                  </a:lnTo>
                  <a:lnTo>
                    <a:pt x="131644" y="6404"/>
                  </a:lnTo>
                  <a:lnTo>
                    <a:pt x="88805" y="24478"/>
                  </a:lnTo>
                  <a:lnTo>
                    <a:pt x="52514" y="52514"/>
                  </a:lnTo>
                  <a:lnTo>
                    <a:pt x="24478" y="88805"/>
                  </a:lnTo>
                  <a:lnTo>
                    <a:pt x="6404" y="131644"/>
                  </a:lnTo>
                  <a:lnTo>
                    <a:pt x="0" y="179324"/>
                  </a:lnTo>
                  <a:lnTo>
                    <a:pt x="0" y="2694940"/>
                  </a:lnTo>
                  <a:lnTo>
                    <a:pt x="6404" y="2742610"/>
                  </a:lnTo>
                  <a:lnTo>
                    <a:pt x="24478" y="2785446"/>
                  </a:lnTo>
                  <a:lnTo>
                    <a:pt x="52514" y="2821739"/>
                  </a:lnTo>
                  <a:lnTo>
                    <a:pt x="88805" y="2849780"/>
                  </a:lnTo>
                  <a:lnTo>
                    <a:pt x="131644" y="2867858"/>
                  </a:lnTo>
                  <a:lnTo>
                    <a:pt x="179323" y="2874264"/>
                  </a:lnTo>
                  <a:lnTo>
                    <a:pt x="896619" y="2874264"/>
                  </a:lnTo>
                  <a:lnTo>
                    <a:pt x="944299" y="2867858"/>
                  </a:lnTo>
                  <a:lnTo>
                    <a:pt x="987138" y="2849780"/>
                  </a:lnTo>
                  <a:lnTo>
                    <a:pt x="1023429" y="2821739"/>
                  </a:lnTo>
                  <a:lnTo>
                    <a:pt x="1051465" y="2785446"/>
                  </a:lnTo>
                  <a:lnTo>
                    <a:pt x="1069539" y="2742610"/>
                  </a:lnTo>
                  <a:lnTo>
                    <a:pt x="1075943" y="2694940"/>
                  </a:lnTo>
                  <a:lnTo>
                    <a:pt x="1075943" y="179324"/>
                  </a:lnTo>
                  <a:lnTo>
                    <a:pt x="1069539" y="131644"/>
                  </a:lnTo>
                  <a:lnTo>
                    <a:pt x="1051465" y="88805"/>
                  </a:lnTo>
                  <a:lnTo>
                    <a:pt x="1023429" y="52514"/>
                  </a:lnTo>
                  <a:lnTo>
                    <a:pt x="987138" y="24478"/>
                  </a:lnTo>
                  <a:lnTo>
                    <a:pt x="944299" y="6404"/>
                  </a:lnTo>
                  <a:lnTo>
                    <a:pt x="896619" y="0"/>
                  </a:lnTo>
                  <a:close/>
                </a:path>
              </a:pathLst>
            </a:custGeom>
            <a:solidFill>
              <a:srgbClr val="FFFFFF"/>
            </a:solidFill>
          </p:spPr>
          <p:txBody>
            <a:bodyPr wrap="square" lIns="0" tIns="0" rIns="0" bIns="0" rtlCol="0"/>
            <a:lstStyle/>
            <a:p>
              <a:endParaRPr/>
            </a:p>
          </p:txBody>
        </p:sp>
        <p:sp>
          <p:nvSpPr>
            <p:cNvPr id="21" name="object 21"/>
            <p:cNvSpPr/>
            <p:nvPr/>
          </p:nvSpPr>
          <p:spPr>
            <a:xfrm>
              <a:off x="3380231" y="3482340"/>
              <a:ext cx="1076325" cy="2874645"/>
            </a:xfrm>
            <a:custGeom>
              <a:avLst/>
              <a:gdLst/>
              <a:ahLst/>
              <a:cxnLst/>
              <a:rect l="l" t="t" r="r" b="b"/>
              <a:pathLst>
                <a:path w="1076325" h="2874645">
                  <a:moveTo>
                    <a:pt x="0" y="179324"/>
                  </a:moveTo>
                  <a:lnTo>
                    <a:pt x="6404" y="131644"/>
                  </a:lnTo>
                  <a:lnTo>
                    <a:pt x="24478" y="88805"/>
                  </a:lnTo>
                  <a:lnTo>
                    <a:pt x="52514" y="52514"/>
                  </a:lnTo>
                  <a:lnTo>
                    <a:pt x="88805" y="24478"/>
                  </a:lnTo>
                  <a:lnTo>
                    <a:pt x="131644" y="6404"/>
                  </a:lnTo>
                  <a:lnTo>
                    <a:pt x="179323" y="0"/>
                  </a:lnTo>
                  <a:lnTo>
                    <a:pt x="896619" y="0"/>
                  </a:lnTo>
                  <a:lnTo>
                    <a:pt x="944299" y="6404"/>
                  </a:lnTo>
                  <a:lnTo>
                    <a:pt x="987138" y="24478"/>
                  </a:lnTo>
                  <a:lnTo>
                    <a:pt x="1023429" y="52514"/>
                  </a:lnTo>
                  <a:lnTo>
                    <a:pt x="1051465" y="88805"/>
                  </a:lnTo>
                  <a:lnTo>
                    <a:pt x="1069539" y="131644"/>
                  </a:lnTo>
                  <a:lnTo>
                    <a:pt x="1075943" y="179324"/>
                  </a:lnTo>
                  <a:lnTo>
                    <a:pt x="1075943" y="2694940"/>
                  </a:lnTo>
                  <a:lnTo>
                    <a:pt x="1069539" y="2742610"/>
                  </a:lnTo>
                  <a:lnTo>
                    <a:pt x="1051465" y="2785446"/>
                  </a:lnTo>
                  <a:lnTo>
                    <a:pt x="1023429" y="2821739"/>
                  </a:lnTo>
                  <a:lnTo>
                    <a:pt x="987138" y="2849780"/>
                  </a:lnTo>
                  <a:lnTo>
                    <a:pt x="944299" y="2867858"/>
                  </a:lnTo>
                  <a:lnTo>
                    <a:pt x="896619" y="2874264"/>
                  </a:lnTo>
                  <a:lnTo>
                    <a:pt x="179323" y="2874264"/>
                  </a:lnTo>
                  <a:lnTo>
                    <a:pt x="131644" y="2867858"/>
                  </a:lnTo>
                  <a:lnTo>
                    <a:pt x="88805" y="2849780"/>
                  </a:lnTo>
                  <a:lnTo>
                    <a:pt x="52514" y="2821739"/>
                  </a:lnTo>
                  <a:lnTo>
                    <a:pt x="24478" y="2785446"/>
                  </a:lnTo>
                  <a:lnTo>
                    <a:pt x="6404" y="2742610"/>
                  </a:lnTo>
                  <a:lnTo>
                    <a:pt x="0" y="2694940"/>
                  </a:lnTo>
                  <a:lnTo>
                    <a:pt x="0" y="179324"/>
                  </a:lnTo>
                  <a:close/>
                </a:path>
              </a:pathLst>
            </a:custGeom>
            <a:ln w="15240">
              <a:solidFill>
                <a:srgbClr val="000000"/>
              </a:solidFill>
            </a:ln>
          </p:spPr>
          <p:txBody>
            <a:bodyPr wrap="square" lIns="0" tIns="0" rIns="0" bIns="0" rtlCol="0"/>
            <a:lstStyle/>
            <a:p>
              <a:endParaRPr/>
            </a:p>
          </p:txBody>
        </p:sp>
      </p:grpSp>
      <p:sp>
        <p:nvSpPr>
          <p:cNvPr id="22" name="object 22"/>
          <p:cNvSpPr txBox="1"/>
          <p:nvPr/>
        </p:nvSpPr>
        <p:spPr>
          <a:xfrm>
            <a:off x="5164583" y="3751834"/>
            <a:ext cx="556895" cy="228268"/>
          </a:xfrm>
          <a:prstGeom prst="rect">
            <a:avLst/>
          </a:prstGeom>
        </p:spPr>
        <p:txBody>
          <a:bodyPr vert="horz" wrap="square" lIns="0" tIns="12700" rIns="0" bIns="0" rtlCol="0">
            <a:spAutoFit/>
          </a:bodyPr>
          <a:lstStyle/>
          <a:p>
            <a:pPr marL="12700">
              <a:spcBef>
                <a:spcPts val="100"/>
              </a:spcBef>
            </a:pPr>
            <a:r>
              <a:rPr sz="1400" b="1" dirty="0">
                <a:latin typeface="Calibri"/>
                <a:cs typeface="Calibri"/>
              </a:rPr>
              <a:t>Block</a:t>
            </a:r>
            <a:r>
              <a:rPr sz="1400" b="1" spc="-75" dirty="0">
                <a:latin typeface="Calibri"/>
                <a:cs typeface="Calibri"/>
              </a:rPr>
              <a:t> </a:t>
            </a:r>
            <a:r>
              <a:rPr sz="1400" b="1" dirty="0">
                <a:latin typeface="Calibri"/>
                <a:cs typeface="Calibri"/>
              </a:rPr>
              <a:t>1</a:t>
            </a:r>
            <a:endParaRPr sz="1400">
              <a:latin typeface="Calibri"/>
              <a:cs typeface="Calibri"/>
            </a:endParaRPr>
          </a:p>
        </p:txBody>
      </p:sp>
      <p:sp>
        <p:nvSpPr>
          <p:cNvPr id="23" name="object 23"/>
          <p:cNvSpPr txBox="1"/>
          <p:nvPr/>
        </p:nvSpPr>
        <p:spPr>
          <a:xfrm>
            <a:off x="5076190" y="4106621"/>
            <a:ext cx="734060" cy="300990"/>
          </a:xfrm>
          <a:prstGeom prst="rect">
            <a:avLst/>
          </a:prstGeom>
        </p:spPr>
        <p:txBody>
          <a:bodyPr vert="horz" wrap="square" lIns="0" tIns="12700" rIns="0" bIns="0" rtlCol="0">
            <a:spAutoFit/>
          </a:bodyPr>
          <a:lstStyle/>
          <a:p>
            <a:pPr marL="12700">
              <a:spcBef>
                <a:spcPts val="100"/>
              </a:spcBef>
            </a:pPr>
            <a:r>
              <a:rPr sz="900" dirty="0">
                <a:latin typeface="Calibri"/>
                <a:cs typeface="Calibri"/>
              </a:rPr>
              <a:t>Proof</a:t>
            </a:r>
            <a:r>
              <a:rPr sz="900" spc="-5" dirty="0">
                <a:latin typeface="Calibri"/>
                <a:cs typeface="Calibri"/>
              </a:rPr>
              <a:t>-</a:t>
            </a:r>
            <a:r>
              <a:rPr sz="900" dirty="0">
                <a:latin typeface="Calibri"/>
                <a:cs typeface="Calibri"/>
              </a:rPr>
              <a:t>of</a:t>
            </a:r>
            <a:r>
              <a:rPr sz="900" spc="-5" dirty="0">
                <a:latin typeface="Calibri"/>
                <a:cs typeface="Calibri"/>
              </a:rPr>
              <a:t>-</a:t>
            </a:r>
            <a:r>
              <a:rPr sz="900" dirty="0">
                <a:latin typeface="Calibri"/>
                <a:cs typeface="Calibri"/>
              </a:rPr>
              <a:t>Wo</a:t>
            </a:r>
            <a:r>
              <a:rPr sz="900" spc="-5" dirty="0">
                <a:latin typeface="Calibri"/>
                <a:cs typeface="Calibri"/>
              </a:rPr>
              <a:t>r</a:t>
            </a:r>
            <a:r>
              <a:rPr sz="900" dirty="0">
                <a:latin typeface="Calibri"/>
                <a:cs typeface="Calibri"/>
              </a:rPr>
              <a:t>k:</a:t>
            </a:r>
            <a:endParaRPr sz="900">
              <a:latin typeface="Calibri"/>
              <a:cs typeface="Calibri"/>
            </a:endParaRPr>
          </a:p>
          <a:p>
            <a:pPr marL="35560">
              <a:spcBef>
                <a:spcPts val="5"/>
              </a:spcBef>
            </a:pPr>
            <a:r>
              <a:rPr sz="900" spc="-5" dirty="0">
                <a:latin typeface="Calibri"/>
                <a:cs typeface="Calibri"/>
              </a:rPr>
              <a:t>000000948fixf</a:t>
            </a:r>
            <a:endParaRPr sz="900">
              <a:latin typeface="Calibri"/>
              <a:cs typeface="Calibri"/>
            </a:endParaRPr>
          </a:p>
        </p:txBody>
      </p:sp>
      <p:grpSp>
        <p:nvGrpSpPr>
          <p:cNvPr id="24" name="object 24"/>
          <p:cNvGrpSpPr/>
          <p:nvPr/>
        </p:nvGrpSpPr>
        <p:grpSpPr>
          <a:xfrm>
            <a:off x="4952747" y="4789678"/>
            <a:ext cx="991235" cy="393700"/>
            <a:chOff x="3428746" y="4789678"/>
            <a:chExt cx="991235" cy="393700"/>
          </a:xfrm>
        </p:grpSpPr>
        <p:pic>
          <p:nvPicPr>
            <p:cNvPr id="25" name="object 25"/>
            <p:cNvPicPr/>
            <p:nvPr/>
          </p:nvPicPr>
          <p:blipFill>
            <a:blip r:embed="rId4" cstate="print"/>
            <a:stretch>
              <a:fillRect/>
            </a:stretch>
          </p:blipFill>
          <p:spPr>
            <a:xfrm>
              <a:off x="3435096" y="4796028"/>
              <a:ext cx="978407" cy="381000"/>
            </a:xfrm>
            <a:prstGeom prst="rect">
              <a:avLst/>
            </a:prstGeom>
          </p:spPr>
        </p:pic>
        <p:sp>
          <p:nvSpPr>
            <p:cNvPr id="26" name="object 26"/>
            <p:cNvSpPr/>
            <p:nvPr/>
          </p:nvSpPr>
          <p:spPr>
            <a:xfrm>
              <a:off x="3435096" y="4796028"/>
              <a:ext cx="978535" cy="381000"/>
            </a:xfrm>
            <a:custGeom>
              <a:avLst/>
              <a:gdLst/>
              <a:ahLst/>
              <a:cxnLst/>
              <a:rect l="l" t="t" r="r" b="b"/>
              <a:pathLst>
                <a:path w="978535" h="381000">
                  <a:moveTo>
                    <a:pt x="0" y="63500"/>
                  </a:moveTo>
                  <a:lnTo>
                    <a:pt x="4992" y="38790"/>
                  </a:lnTo>
                  <a:lnTo>
                    <a:pt x="18605" y="18605"/>
                  </a:lnTo>
                  <a:lnTo>
                    <a:pt x="38790" y="4992"/>
                  </a:lnTo>
                  <a:lnTo>
                    <a:pt x="63500" y="0"/>
                  </a:lnTo>
                  <a:lnTo>
                    <a:pt x="914907" y="0"/>
                  </a:lnTo>
                  <a:lnTo>
                    <a:pt x="939617" y="4992"/>
                  </a:lnTo>
                  <a:lnTo>
                    <a:pt x="959802" y="18605"/>
                  </a:lnTo>
                  <a:lnTo>
                    <a:pt x="973415" y="38790"/>
                  </a:lnTo>
                  <a:lnTo>
                    <a:pt x="978407" y="63500"/>
                  </a:lnTo>
                  <a:lnTo>
                    <a:pt x="978407" y="317500"/>
                  </a:lnTo>
                  <a:lnTo>
                    <a:pt x="973415" y="342209"/>
                  </a:lnTo>
                  <a:lnTo>
                    <a:pt x="959802" y="362394"/>
                  </a:lnTo>
                  <a:lnTo>
                    <a:pt x="939617" y="376007"/>
                  </a:lnTo>
                  <a:lnTo>
                    <a:pt x="914907" y="381000"/>
                  </a:lnTo>
                  <a:lnTo>
                    <a:pt x="63500" y="381000"/>
                  </a:lnTo>
                  <a:lnTo>
                    <a:pt x="38790" y="376007"/>
                  </a:lnTo>
                  <a:lnTo>
                    <a:pt x="18605" y="362394"/>
                  </a:lnTo>
                  <a:lnTo>
                    <a:pt x="4992" y="342209"/>
                  </a:lnTo>
                  <a:lnTo>
                    <a:pt x="0" y="317500"/>
                  </a:lnTo>
                  <a:lnTo>
                    <a:pt x="0" y="63500"/>
                  </a:lnTo>
                  <a:close/>
                </a:path>
              </a:pathLst>
            </a:custGeom>
            <a:ln w="12192">
              <a:solidFill>
                <a:srgbClr val="A18E6A"/>
              </a:solidFill>
            </a:ln>
          </p:spPr>
          <p:txBody>
            <a:bodyPr wrap="square" lIns="0" tIns="0" rIns="0" bIns="0" rtlCol="0"/>
            <a:lstStyle/>
            <a:p>
              <a:endParaRPr/>
            </a:p>
          </p:txBody>
        </p:sp>
      </p:grpSp>
      <p:sp>
        <p:nvSpPr>
          <p:cNvPr id="27" name="object 27"/>
          <p:cNvSpPr txBox="1"/>
          <p:nvPr/>
        </p:nvSpPr>
        <p:spPr>
          <a:xfrm>
            <a:off x="5083809" y="4518787"/>
            <a:ext cx="718820" cy="611505"/>
          </a:xfrm>
          <a:prstGeom prst="rect">
            <a:avLst/>
          </a:prstGeom>
        </p:spPr>
        <p:txBody>
          <a:bodyPr vert="horz" wrap="square" lIns="0" tIns="12700" rIns="0" bIns="0" rtlCol="0">
            <a:spAutoFit/>
          </a:bodyPr>
          <a:lstStyle/>
          <a:p>
            <a:pPr marL="12700" marR="5080" algn="ctr">
              <a:spcBef>
                <a:spcPts val="100"/>
              </a:spcBef>
            </a:pPr>
            <a:r>
              <a:rPr sz="900" dirty="0">
                <a:latin typeface="Calibri"/>
                <a:cs typeface="Calibri"/>
              </a:rPr>
              <a:t>Pr</a:t>
            </a:r>
            <a:r>
              <a:rPr sz="900" spc="-5" dirty="0">
                <a:latin typeface="Calibri"/>
                <a:cs typeface="Calibri"/>
              </a:rPr>
              <a:t>e</a:t>
            </a:r>
            <a:r>
              <a:rPr sz="900" dirty="0">
                <a:latin typeface="Calibri"/>
                <a:cs typeface="Calibri"/>
              </a:rPr>
              <a:t>vio</a:t>
            </a:r>
            <a:r>
              <a:rPr sz="900" spc="-5" dirty="0">
                <a:latin typeface="Calibri"/>
                <a:cs typeface="Calibri"/>
              </a:rPr>
              <a:t>u</a:t>
            </a:r>
            <a:r>
              <a:rPr sz="900" dirty="0">
                <a:latin typeface="Calibri"/>
                <a:cs typeface="Calibri"/>
              </a:rPr>
              <a:t>s</a:t>
            </a:r>
            <a:r>
              <a:rPr sz="900" spc="5" dirty="0">
                <a:latin typeface="Calibri"/>
                <a:cs typeface="Calibri"/>
              </a:rPr>
              <a:t> </a:t>
            </a:r>
            <a:r>
              <a:rPr sz="900" dirty="0">
                <a:latin typeface="Calibri"/>
                <a:cs typeface="Calibri"/>
              </a:rPr>
              <a:t>P</a:t>
            </a:r>
            <a:r>
              <a:rPr sz="900" spc="5" dirty="0">
                <a:latin typeface="Calibri"/>
                <a:cs typeface="Calibri"/>
              </a:rPr>
              <a:t>O</a:t>
            </a:r>
            <a:r>
              <a:rPr sz="900" dirty="0">
                <a:latin typeface="Calibri"/>
                <a:cs typeface="Calibri"/>
              </a:rPr>
              <a:t>W:  </a:t>
            </a:r>
            <a:r>
              <a:rPr sz="900" spc="-5" dirty="0">
                <a:latin typeface="Calibri"/>
                <a:cs typeface="Calibri"/>
              </a:rPr>
              <a:t>000000958fdji</a:t>
            </a:r>
            <a:endParaRPr sz="900">
              <a:latin typeface="Calibri"/>
              <a:cs typeface="Calibri"/>
            </a:endParaRPr>
          </a:p>
          <a:p>
            <a:pPr marL="12065" algn="ctr">
              <a:spcBef>
                <a:spcPts val="290"/>
              </a:spcBef>
            </a:pPr>
            <a:r>
              <a:rPr sz="900" spc="-5" dirty="0">
                <a:latin typeface="Calibri"/>
                <a:cs typeface="Calibri"/>
              </a:rPr>
              <a:t>Transaction</a:t>
            </a:r>
            <a:endParaRPr sz="900">
              <a:latin typeface="Calibri"/>
              <a:cs typeface="Calibri"/>
            </a:endParaRPr>
          </a:p>
          <a:p>
            <a:pPr marL="13335" algn="ctr"/>
            <a:r>
              <a:rPr sz="900" spc="-5" dirty="0">
                <a:latin typeface="Calibri"/>
                <a:cs typeface="Calibri"/>
              </a:rPr>
              <a:t>1025asde</a:t>
            </a:r>
            <a:endParaRPr sz="900">
              <a:latin typeface="Calibri"/>
              <a:cs typeface="Calibri"/>
            </a:endParaRPr>
          </a:p>
        </p:txBody>
      </p:sp>
      <p:grpSp>
        <p:nvGrpSpPr>
          <p:cNvPr id="28" name="object 28"/>
          <p:cNvGrpSpPr/>
          <p:nvPr/>
        </p:nvGrpSpPr>
        <p:grpSpPr>
          <a:xfrm>
            <a:off x="4952747" y="5201158"/>
            <a:ext cx="991235" cy="392430"/>
            <a:chOff x="3428746" y="5201158"/>
            <a:chExt cx="991235" cy="392430"/>
          </a:xfrm>
        </p:grpSpPr>
        <p:pic>
          <p:nvPicPr>
            <p:cNvPr id="29" name="object 29"/>
            <p:cNvPicPr/>
            <p:nvPr/>
          </p:nvPicPr>
          <p:blipFill>
            <a:blip r:embed="rId5" cstate="print"/>
            <a:stretch>
              <a:fillRect/>
            </a:stretch>
          </p:blipFill>
          <p:spPr>
            <a:xfrm>
              <a:off x="3435096" y="5207508"/>
              <a:ext cx="978407" cy="379476"/>
            </a:xfrm>
            <a:prstGeom prst="rect">
              <a:avLst/>
            </a:prstGeom>
          </p:spPr>
        </p:pic>
        <p:sp>
          <p:nvSpPr>
            <p:cNvPr id="30" name="object 30"/>
            <p:cNvSpPr/>
            <p:nvPr/>
          </p:nvSpPr>
          <p:spPr>
            <a:xfrm>
              <a:off x="3435096" y="5207508"/>
              <a:ext cx="978535" cy="379730"/>
            </a:xfrm>
            <a:custGeom>
              <a:avLst/>
              <a:gdLst/>
              <a:ahLst/>
              <a:cxnLst/>
              <a:rect l="l" t="t" r="r" b="b"/>
              <a:pathLst>
                <a:path w="978535" h="379729">
                  <a:moveTo>
                    <a:pt x="0" y="63246"/>
                  </a:moveTo>
                  <a:lnTo>
                    <a:pt x="4970" y="38629"/>
                  </a:lnTo>
                  <a:lnTo>
                    <a:pt x="18526" y="18526"/>
                  </a:lnTo>
                  <a:lnTo>
                    <a:pt x="38629" y="4970"/>
                  </a:lnTo>
                  <a:lnTo>
                    <a:pt x="63245" y="0"/>
                  </a:lnTo>
                  <a:lnTo>
                    <a:pt x="915162" y="0"/>
                  </a:lnTo>
                  <a:lnTo>
                    <a:pt x="939778" y="4970"/>
                  </a:lnTo>
                  <a:lnTo>
                    <a:pt x="959881" y="18526"/>
                  </a:lnTo>
                  <a:lnTo>
                    <a:pt x="973437" y="38629"/>
                  </a:lnTo>
                  <a:lnTo>
                    <a:pt x="978407" y="63246"/>
                  </a:lnTo>
                  <a:lnTo>
                    <a:pt x="978407" y="316230"/>
                  </a:lnTo>
                  <a:lnTo>
                    <a:pt x="973437" y="340846"/>
                  </a:lnTo>
                  <a:lnTo>
                    <a:pt x="959881" y="360949"/>
                  </a:lnTo>
                  <a:lnTo>
                    <a:pt x="939778" y="374505"/>
                  </a:lnTo>
                  <a:lnTo>
                    <a:pt x="915162" y="379476"/>
                  </a:lnTo>
                  <a:lnTo>
                    <a:pt x="63245" y="379476"/>
                  </a:lnTo>
                  <a:lnTo>
                    <a:pt x="38629" y="374505"/>
                  </a:lnTo>
                  <a:lnTo>
                    <a:pt x="18526" y="360949"/>
                  </a:lnTo>
                  <a:lnTo>
                    <a:pt x="4970" y="340846"/>
                  </a:lnTo>
                  <a:lnTo>
                    <a:pt x="0" y="316230"/>
                  </a:lnTo>
                  <a:lnTo>
                    <a:pt x="0" y="63246"/>
                  </a:lnTo>
                  <a:close/>
                </a:path>
              </a:pathLst>
            </a:custGeom>
            <a:ln w="12192">
              <a:solidFill>
                <a:srgbClr val="A18E6A"/>
              </a:solidFill>
            </a:ln>
          </p:spPr>
          <p:txBody>
            <a:bodyPr wrap="square" lIns="0" tIns="0" rIns="0" bIns="0" rtlCol="0"/>
            <a:lstStyle/>
            <a:p>
              <a:endParaRPr/>
            </a:p>
          </p:txBody>
        </p:sp>
      </p:grpSp>
      <p:sp>
        <p:nvSpPr>
          <p:cNvPr id="31" name="object 31"/>
          <p:cNvSpPr txBox="1"/>
          <p:nvPr/>
        </p:nvSpPr>
        <p:spPr>
          <a:xfrm>
            <a:off x="5164582" y="5240782"/>
            <a:ext cx="568960" cy="299720"/>
          </a:xfrm>
          <a:prstGeom prst="rect">
            <a:avLst/>
          </a:prstGeom>
        </p:spPr>
        <p:txBody>
          <a:bodyPr vert="horz" wrap="square" lIns="0" tIns="12700" rIns="0" bIns="0" rtlCol="0">
            <a:spAutoFit/>
          </a:bodyPr>
          <a:lstStyle/>
          <a:p>
            <a:pPr marL="95250" marR="5080" indent="-83185">
              <a:spcBef>
                <a:spcPts val="100"/>
              </a:spcBef>
            </a:pPr>
            <a:r>
              <a:rPr sz="900" dirty="0">
                <a:latin typeface="Calibri"/>
                <a:cs typeface="Calibri"/>
              </a:rPr>
              <a:t>Tra</a:t>
            </a:r>
            <a:r>
              <a:rPr sz="900" spc="-5" dirty="0">
                <a:latin typeface="Calibri"/>
                <a:cs typeface="Calibri"/>
              </a:rPr>
              <a:t>ns</a:t>
            </a:r>
            <a:r>
              <a:rPr sz="900" dirty="0">
                <a:latin typeface="Calibri"/>
                <a:cs typeface="Calibri"/>
              </a:rPr>
              <a:t>act</a:t>
            </a:r>
            <a:r>
              <a:rPr sz="900" spc="-5" dirty="0">
                <a:latin typeface="Calibri"/>
                <a:cs typeface="Calibri"/>
              </a:rPr>
              <a:t>i</a:t>
            </a:r>
            <a:r>
              <a:rPr sz="900" spc="5" dirty="0">
                <a:latin typeface="Calibri"/>
                <a:cs typeface="Calibri"/>
              </a:rPr>
              <a:t>o</a:t>
            </a:r>
            <a:r>
              <a:rPr sz="900" dirty="0">
                <a:latin typeface="Calibri"/>
                <a:cs typeface="Calibri"/>
              </a:rPr>
              <a:t>n  </a:t>
            </a:r>
            <a:r>
              <a:rPr sz="900" spc="-5" dirty="0">
                <a:latin typeface="Calibri"/>
                <a:cs typeface="Calibri"/>
              </a:rPr>
              <a:t>8875iire</a:t>
            </a:r>
            <a:endParaRPr sz="900">
              <a:latin typeface="Calibri"/>
              <a:cs typeface="Calibri"/>
            </a:endParaRPr>
          </a:p>
        </p:txBody>
      </p:sp>
      <p:grpSp>
        <p:nvGrpSpPr>
          <p:cNvPr id="32" name="object 32"/>
          <p:cNvGrpSpPr/>
          <p:nvPr/>
        </p:nvGrpSpPr>
        <p:grpSpPr>
          <a:xfrm>
            <a:off x="4952747" y="5611114"/>
            <a:ext cx="991235" cy="393700"/>
            <a:chOff x="3428746" y="5611114"/>
            <a:chExt cx="991235" cy="393700"/>
          </a:xfrm>
        </p:grpSpPr>
        <p:pic>
          <p:nvPicPr>
            <p:cNvPr id="33" name="object 33"/>
            <p:cNvPicPr/>
            <p:nvPr/>
          </p:nvPicPr>
          <p:blipFill>
            <a:blip r:embed="rId4" cstate="print"/>
            <a:stretch>
              <a:fillRect/>
            </a:stretch>
          </p:blipFill>
          <p:spPr>
            <a:xfrm>
              <a:off x="3435096" y="5617464"/>
              <a:ext cx="978407" cy="381000"/>
            </a:xfrm>
            <a:prstGeom prst="rect">
              <a:avLst/>
            </a:prstGeom>
          </p:spPr>
        </p:pic>
        <p:sp>
          <p:nvSpPr>
            <p:cNvPr id="34" name="object 34"/>
            <p:cNvSpPr/>
            <p:nvPr/>
          </p:nvSpPr>
          <p:spPr>
            <a:xfrm>
              <a:off x="3435096" y="5617464"/>
              <a:ext cx="978535" cy="381000"/>
            </a:xfrm>
            <a:custGeom>
              <a:avLst/>
              <a:gdLst/>
              <a:ahLst/>
              <a:cxnLst/>
              <a:rect l="l" t="t" r="r" b="b"/>
              <a:pathLst>
                <a:path w="978535" h="381000">
                  <a:moveTo>
                    <a:pt x="0" y="63500"/>
                  </a:moveTo>
                  <a:lnTo>
                    <a:pt x="4992" y="38785"/>
                  </a:lnTo>
                  <a:lnTo>
                    <a:pt x="18605" y="18600"/>
                  </a:lnTo>
                  <a:lnTo>
                    <a:pt x="38790" y="4990"/>
                  </a:lnTo>
                  <a:lnTo>
                    <a:pt x="63500" y="0"/>
                  </a:lnTo>
                  <a:lnTo>
                    <a:pt x="914907" y="0"/>
                  </a:lnTo>
                  <a:lnTo>
                    <a:pt x="939617" y="4990"/>
                  </a:lnTo>
                  <a:lnTo>
                    <a:pt x="959802" y="18600"/>
                  </a:lnTo>
                  <a:lnTo>
                    <a:pt x="973415" y="38785"/>
                  </a:lnTo>
                  <a:lnTo>
                    <a:pt x="978407" y="63500"/>
                  </a:lnTo>
                  <a:lnTo>
                    <a:pt x="978407" y="317500"/>
                  </a:lnTo>
                  <a:lnTo>
                    <a:pt x="973415" y="342214"/>
                  </a:lnTo>
                  <a:lnTo>
                    <a:pt x="959802" y="362399"/>
                  </a:lnTo>
                  <a:lnTo>
                    <a:pt x="939617" y="376009"/>
                  </a:lnTo>
                  <a:lnTo>
                    <a:pt x="914907" y="381000"/>
                  </a:lnTo>
                  <a:lnTo>
                    <a:pt x="63500" y="381000"/>
                  </a:lnTo>
                  <a:lnTo>
                    <a:pt x="38790" y="376009"/>
                  </a:lnTo>
                  <a:lnTo>
                    <a:pt x="18605" y="362399"/>
                  </a:lnTo>
                  <a:lnTo>
                    <a:pt x="4992" y="342214"/>
                  </a:lnTo>
                  <a:lnTo>
                    <a:pt x="0" y="317500"/>
                  </a:lnTo>
                  <a:lnTo>
                    <a:pt x="0" y="63500"/>
                  </a:lnTo>
                  <a:close/>
                </a:path>
              </a:pathLst>
            </a:custGeom>
            <a:ln w="12192">
              <a:solidFill>
                <a:srgbClr val="A18E6A"/>
              </a:solidFill>
            </a:ln>
          </p:spPr>
          <p:txBody>
            <a:bodyPr wrap="square" lIns="0" tIns="0" rIns="0" bIns="0" rtlCol="0"/>
            <a:lstStyle/>
            <a:p>
              <a:endParaRPr/>
            </a:p>
          </p:txBody>
        </p:sp>
      </p:grpSp>
      <p:sp>
        <p:nvSpPr>
          <p:cNvPr id="35" name="object 35"/>
          <p:cNvSpPr txBox="1"/>
          <p:nvPr/>
        </p:nvSpPr>
        <p:spPr>
          <a:xfrm>
            <a:off x="5164582" y="5651398"/>
            <a:ext cx="568960" cy="299720"/>
          </a:xfrm>
          <a:prstGeom prst="rect">
            <a:avLst/>
          </a:prstGeom>
        </p:spPr>
        <p:txBody>
          <a:bodyPr vert="horz" wrap="square" lIns="0" tIns="12700" rIns="0" bIns="0" rtlCol="0">
            <a:spAutoFit/>
          </a:bodyPr>
          <a:lstStyle/>
          <a:p>
            <a:pPr marL="38100" marR="5080" indent="-26034">
              <a:spcBef>
                <a:spcPts val="100"/>
              </a:spcBef>
            </a:pPr>
            <a:r>
              <a:rPr sz="900" dirty="0">
                <a:latin typeface="Calibri"/>
                <a:cs typeface="Calibri"/>
              </a:rPr>
              <a:t>Tra</a:t>
            </a:r>
            <a:r>
              <a:rPr sz="900" spc="-5" dirty="0">
                <a:latin typeface="Calibri"/>
                <a:cs typeface="Calibri"/>
              </a:rPr>
              <a:t>ns</a:t>
            </a:r>
            <a:r>
              <a:rPr sz="900" dirty="0">
                <a:latin typeface="Calibri"/>
                <a:cs typeface="Calibri"/>
              </a:rPr>
              <a:t>act</a:t>
            </a:r>
            <a:r>
              <a:rPr sz="900" spc="-5" dirty="0">
                <a:latin typeface="Calibri"/>
                <a:cs typeface="Calibri"/>
              </a:rPr>
              <a:t>i</a:t>
            </a:r>
            <a:r>
              <a:rPr sz="900" spc="5" dirty="0">
                <a:latin typeface="Calibri"/>
                <a:cs typeface="Calibri"/>
              </a:rPr>
              <a:t>o</a:t>
            </a:r>
            <a:r>
              <a:rPr sz="900" dirty="0">
                <a:latin typeface="Calibri"/>
                <a:cs typeface="Calibri"/>
              </a:rPr>
              <a:t>n  </a:t>
            </a:r>
            <a:r>
              <a:rPr sz="900" spc="-5" dirty="0">
                <a:latin typeface="Calibri"/>
                <a:cs typeface="Calibri"/>
              </a:rPr>
              <a:t>4236owqe</a:t>
            </a:r>
            <a:endParaRPr sz="900">
              <a:latin typeface="Calibri"/>
              <a:cs typeface="Calibri"/>
            </a:endParaRPr>
          </a:p>
        </p:txBody>
      </p:sp>
      <p:grpSp>
        <p:nvGrpSpPr>
          <p:cNvPr id="36" name="object 36"/>
          <p:cNvGrpSpPr/>
          <p:nvPr/>
        </p:nvGrpSpPr>
        <p:grpSpPr>
          <a:xfrm>
            <a:off x="3540252" y="3474721"/>
            <a:ext cx="1092835" cy="2889885"/>
            <a:chOff x="2016251" y="3474720"/>
            <a:chExt cx="1092835" cy="2889885"/>
          </a:xfrm>
        </p:grpSpPr>
        <p:sp>
          <p:nvSpPr>
            <p:cNvPr id="37" name="object 37"/>
            <p:cNvSpPr/>
            <p:nvPr/>
          </p:nvSpPr>
          <p:spPr>
            <a:xfrm>
              <a:off x="2023871" y="3482340"/>
              <a:ext cx="1077595" cy="2874645"/>
            </a:xfrm>
            <a:custGeom>
              <a:avLst/>
              <a:gdLst/>
              <a:ahLst/>
              <a:cxnLst/>
              <a:rect l="l" t="t" r="r" b="b"/>
              <a:pathLst>
                <a:path w="1077595" h="2874645">
                  <a:moveTo>
                    <a:pt x="897889" y="0"/>
                  </a:moveTo>
                  <a:lnTo>
                    <a:pt x="179577" y="0"/>
                  </a:lnTo>
                  <a:lnTo>
                    <a:pt x="131835" y="6414"/>
                  </a:lnTo>
                  <a:lnTo>
                    <a:pt x="88937" y="24515"/>
                  </a:lnTo>
                  <a:lnTo>
                    <a:pt x="52593" y="52593"/>
                  </a:lnTo>
                  <a:lnTo>
                    <a:pt x="24515" y="88937"/>
                  </a:lnTo>
                  <a:lnTo>
                    <a:pt x="6414" y="131835"/>
                  </a:lnTo>
                  <a:lnTo>
                    <a:pt x="0" y="179578"/>
                  </a:lnTo>
                  <a:lnTo>
                    <a:pt x="0" y="2694686"/>
                  </a:lnTo>
                  <a:lnTo>
                    <a:pt x="6414" y="2742423"/>
                  </a:lnTo>
                  <a:lnTo>
                    <a:pt x="24515" y="2785320"/>
                  </a:lnTo>
                  <a:lnTo>
                    <a:pt x="52593" y="2821665"/>
                  </a:lnTo>
                  <a:lnTo>
                    <a:pt x="88937" y="2849745"/>
                  </a:lnTo>
                  <a:lnTo>
                    <a:pt x="131835" y="2867849"/>
                  </a:lnTo>
                  <a:lnTo>
                    <a:pt x="179577" y="2874264"/>
                  </a:lnTo>
                  <a:lnTo>
                    <a:pt x="897889" y="2874264"/>
                  </a:lnTo>
                  <a:lnTo>
                    <a:pt x="945632" y="2867849"/>
                  </a:lnTo>
                  <a:lnTo>
                    <a:pt x="988530" y="2849745"/>
                  </a:lnTo>
                  <a:lnTo>
                    <a:pt x="1024874" y="2821665"/>
                  </a:lnTo>
                  <a:lnTo>
                    <a:pt x="1052952" y="2785320"/>
                  </a:lnTo>
                  <a:lnTo>
                    <a:pt x="1071053" y="2742423"/>
                  </a:lnTo>
                  <a:lnTo>
                    <a:pt x="1077467" y="2694686"/>
                  </a:lnTo>
                  <a:lnTo>
                    <a:pt x="1077467" y="179578"/>
                  </a:lnTo>
                  <a:lnTo>
                    <a:pt x="1071053" y="131835"/>
                  </a:lnTo>
                  <a:lnTo>
                    <a:pt x="1052952" y="88937"/>
                  </a:lnTo>
                  <a:lnTo>
                    <a:pt x="1024874" y="52593"/>
                  </a:lnTo>
                  <a:lnTo>
                    <a:pt x="988530" y="24515"/>
                  </a:lnTo>
                  <a:lnTo>
                    <a:pt x="945632" y="6414"/>
                  </a:lnTo>
                  <a:lnTo>
                    <a:pt x="897889" y="0"/>
                  </a:lnTo>
                  <a:close/>
                </a:path>
              </a:pathLst>
            </a:custGeom>
            <a:solidFill>
              <a:srgbClr val="FFFFFF"/>
            </a:solidFill>
          </p:spPr>
          <p:txBody>
            <a:bodyPr wrap="square" lIns="0" tIns="0" rIns="0" bIns="0" rtlCol="0"/>
            <a:lstStyle/>
            <a:p>
              <a:endParaRPr/>
            </a:p>
          </p:txBody>
        </p:sp>
        <p:sp>
          <p:nvSpPr>
            <p:cNvPr id="38" name="object 38"/>
            <p:cNvSpPr/>
            <p:nvPr/>
          </p:nvSpPr>
          <p:spPr>
            <a:xfrm>
              <a:off x="2023871" y="3482340"/>
              <a:ext cx="1077595" cy="2874645"/>
            </a:xfrm>
            <a:custGeom>
              <a:avLst/>
              <a:gdLst/>
              <a:ahLst/>
              <a:cxnLst/>
              <a:rect l="l" t="t" r="r" b="b"/>
              <a:pathLst>
                <a:path w="1077595" h="2874645">
                  <a:moveTo>
                    <a:pt x="0" y="179578"/>
                  </a:moveTo>
                  <a:lnTo>
                    <a:pt x="6414" y="131835"/>
                  </a:lnTo>
                  <a:lnTo>
                    <a:pt x="24515" y="88937"/>
                  </a:lnTo>
                  <a:lnTo>
                    <a:pt x="52593" y="52593"/>
                  </a:lnTo>
                  <a:lnTo>
                    <a:pt x="88937" y="24515"/>
                  </a:lnTo>
                  <a:lnTo>
                    <a:pt x="131835" y="6414"/>
                  </a:lnTo>
                  <a:lnTo>
                    <a:pt x="179577" y="0"/>
                  </a:lnTo>
                  <a:lnTo>
                    <a:pt x="897889" y="0"/>
                  </a:lnTo>
                  <a:lnTo>
                    <a:pt x="945632" y="6414"/>
                  </a:lnTo>
                  <a:lnTo>
                    <a:pt x="988530" y="24515"/>
                  </a:lnTo>
                  <a:lnTo>
                    <a:pt x="1024874" y="52593"/>
                  </a:lnTo>
                  <a:lnTo>
                    <a:pt x="1052952" y="88937"/>
                  </a:lnTo>
                  <a:lnTo>
                    <a:pt x="1071053" y="131835"/>
                  </a:lnTo>
                  <a:lnTo>
                    <a:pt x="1077467" y="179578"/>
                  </a:lnTo>
                  <a:lnTo>
                    <a:pt x="1077467" y="2694686"/>
                  </a:lnTo>
                  <a:lnTo>
                    <a:pt x="1071053" y="2742423"/>
                  </a:lnTo>
                  <a:lnTo>
                    <a:pt x="1052952" y="2785320"/>
                  </a:lnTo>
                  <a:lnTo>
                    <a:pt x="1024874" y="2821665"/>
                  </a:lnTo>
                  <a:lnTo>
                    <a:pt x="988530" y="2849745"/>
                  </a:lnTo>
                  <a:lnTo>
                    <a:pt x="945632" y="2867849"/>
                  </a:lnTo>
                  <a:lnTo>
                    <a:pt x="897889" y="2874264"/>
                  </a:lnTo>
                  <a:lnTo>
                    <a:pt x="179577" y="2874264"/>
                  </a:lnTo>
                  <a:lnTo>
                    <a:pt x="131835" y="2867849"/>
                  </a:lnTo>
                  <a:lnTo>
                    <a:pt x="88937" y="2849745"/>
                  </a:lnTo>
                  <a:lnTo>
                    <a:pt x="52593" y="2821665"/>
                  </a:lnTo>
                  <a:lnTo>
                    <a:pt x="24515" y="2785320"/>
                  </a:lnTo>
                  <a:lnTo>
                    <a:pt x="6414" y="2742423"/>
                  </a:lnTo>
                  <a:lnTo>
                    <a:pt x="0" y="2694686"/>
                  </a:lnTo>
                  <a:lnTo>
                    <a:pt x="0" y="179578"/>
                  </a:lnTo>
                  <a:close/>
                </a:path>
              </a:pathLst>
            </a:custGeom>
            <a:ln w="15240">
              <a:solidFill>
                <a:srgbClr val="000000"/>
              </a:solidFill>
            </a:ln>
          </p:spPr>
          <p:txBody>
            <a:bodyPr wrap="square" lIns="0" tIns="0" rIns="0" bIns="0" rtlCol="0"/>
            <a:lstStyle/>
            <a:p>
              <a:endParaRPr/>
            </a:p>
          </p:txBody>
        </p:sp>
      </p:grpSp>
      <p:sp>
        <p:nvSpPr>
          <p:cNvPr id="39" name="object 39"/>
          <p:cNvSpPr txBox="1"/>
          <p:nvPr/>
        </p:nvSpPr>
        <p:spPr>
          <a:xfrm>
            <a:off x="3808223" y="3751834"/>
            <a:ext cx="556895" cy="228268"/>
          </a:xfrm>
          <a:prstGeom prst="rect">
            <a:avLst/>
          </a:prstGeom>
        </p:spPr>
        <p:txBody>
          <a:bodyPr vert="horz" wrap="square" lIns="0" tIns="12700" rIns="0" bIns="0" rtlCol="0">
            <a:spAutoFit/>
          </a:bodyPr>
          <a:lstStyle/>
          <a:p>
            <a:pPr marL="12700">
              <a:spcBef>
                <a:spcPts val="100"/>
              </a:spcBef>
            </a:pPr>
            <a:r>
              <a:rPr sz="1400" b="1" dirty="0">
                <a:latin typeface="Calibri"/>
                <a:cs typeface="Calibri"/>
              </a:rPr>
              <a:t>Block</a:t>
            </a:r>
            <a:r>
              <a:rPr sz="1400" b="1" spc="-75" dirty="0">
                <a:latin typeface="Calibri"/>
                <a:cs typeface="Calibri"/>
              </a:rPr>
              <a:t> </a:t>
            </a:r>
            <a:r>
              <a:rPr sz="1400" b="1" dirty="0">
                <a:latin typeface="Calibri"/>
                <a:cs typeface="Calibri"/>
              </a:rPr>
              <a:t>0</a:t>
            </a:r>
            <a:endParaRPr sz="1400">
              <a:latin typeface="Calibri"/>
              <a:cs typeface="Calibri"/>
            </a:endParaRPr>
          </a:p>
        </p:txBody>
      </p:sp>
      <p:sp>
        <p:nvSpPr>
          <p:cNvPr id="40" name="object 40"/>
          <p:cNvSpPr txBox="1"/>
          <p:nvPr/>
        </p:nvSpPr>
        <p:spPr>
          <a:xfrm>
            <a:off x="3719829" y="4106621"/>
            <a:ext cx="734060" cy="300990"/>
          </a:xfrm>
          <a:prstGeom prst="rect">
            <a:avLst/>
          </a:prstGeom>
        </p:spPr>
        <p:txBody>
          <a:bodyPr vert="horz" wrap="square" lIns="0" tIns="12700" rIns="0" bIns="0" rtlCol="0">
            <a:spAutoFit/>
          </a:bodyPr>
          <a:lstStyle/>
          <a:p>
            <a:pPr marL="12700">
              <a:spcBef>
                <a:spcPts val="100"/>
              </a:spcBef>
            </a:pPr>
            <a:r>
              <a:rPr sz="900" dirty="0">
                <a:latin typeface="Calibri"/>
                <a:cs typeface="Calibri"/>
              </a:rPr>
              <a:t>Proof</a:t>
            </a:r>
            <a:r>
              <a:rPr sz="900" spc="-5" dirty="0">
                <a:latin typeface="Calibri"/>
                <a:cs typeface="Calibri"/>
              </a:rPr>
              <a:t>-</a:t>
            </a:r>
            <a:r>
              <a:rPr sz="900" dirty="0">
                <a:latin typeface="Calibri"/>
                <a:cs typeface="Calibri"/>
              </a:rPr>
              <a:t>of</a:t>
            </a:r>
            <a:r>
              <a:rPr sz="900" spc="-5" dirty="0">
                <a:latin typeface="Calibri"/>
                <a:cs typeface="Calibri"/>
              </a:rPr>
              <a:t>-</a:t>
            </a:r>
            <a:r>
              <a:rPr sz="900" dirty="0">
                <a:latin typeface="Calibri"/>
                <a:cs typeface="Calibri"/>
              </a:rPr>
              <a:t>Wo</a:t>
            </a:r>
            <a:r>
              <a:rPr sz="900" spc="-5" dirty="0">
                <a:latin typeface="Calibri"/>
                <a:cs typeface="Calibri"/>
              </a:rPr>
              <a:t>r</a:t>
            </a:r>
            <a:r>
              <a:rPr sz="900" dirty="0">
                <a:latin typeface="Calibri"/>
                <a:cs typeface="Calibri"/>
              </a:rPr>
              <a:t>k:</a:t>
            </a:r>
            <a:endParaRPr sz="900">
              <a:latin typeface="Calibri"/>
              <a:cs typeface="Calibri"/>
            </a:endParaRPr>
          </a:p>
          <a:p>
            <a:pPr marL="33655">
              <a:spcBef>
                <a:spcPts val="5"/>
              </a:spcBef>
            </a:pPr>
            <a:r>
              <a:rPr sz="900" spc="-5" dirty="0">
                <a:latin typeface="Calibri"/>
                <a:cs typeface="Calibri"/>
              </a:rPr>
              <a:t>000000958fdji</a:t>
            </a:r>
            <a:endParaRPr sz="900">
              <a:latin typeface="Calibri"/>
              <a:cs typeface="Calibri"/>
            </a:endParaRPr>
          </a:p>
        </p:txBody>
      </p:sp>
      <p:sp>
        <p:nvSpPr>
          <p:cNvPr id="41" name="object 41"/>
          <p:cNvSpPr txBox="1"/>
          <p:nvPr/>
        </p:nvSpPr>
        <p:spPr>
          <a:xfrm>
            <a:off x="3735578" y="4518787"/>
            <a:ext cx="702945" cy="151323"/>
          </a:xfrm>
          <a:prstGeom prst="rect">
            <a:avLst/>
          </a:prstGeom>
        </p:spPr>
        <p:txBody>
          <a:bodyPr vert="horz" wrap="square" lIns="0" tIns="12700" rIns="0" bIns="0" rtlCol="0">
            <a:spAutoFit/>
          </a:bodyPr>
          <a:lstStyle/>
          <a:p>
            <a:pPr>
              <a:spcBef>
                <a:spcPts val="100"/>
              </a:spcBef>
            </a:pPr>
            <a:r>
              <a:rPr sz="900" spc="-5" dirty="0">
                <a:latin typeface="Calibri"/>
                <a:cs typeface="Calibri"/>
              </a:rPr>
              <a:t>Previous</a:t>
            </a:r>
            <a:r>
              <a:rPr sz="900" spc="-25" dirty="0">
                <a:latin typeface="Calibri"/>
                <a:cs typeface="Calibri"/>
              </a:rPr>
              <a:t> </a:t>
            </a:r>
            <a:r>
              <a:rPr sz="900" spc="-5" dirty="0">
                <a:latin typeface="Calibri"/>
                <a:cs typeface="Calibri"/>
              </a:rPr>
              <a:t>block:</a:t>
            </a:r>
            <a:endParaRPr sz="900">
              <a:latin typeface="Calibri"/>
              <a:cs typeface="Calibri"/>
            </a:endParaRPr>
          </a:p>
        </p:txBody>
      </p:sp>
      <p:sp>
        <p:nvSpPr>
          <p:cNvPr id="42" name="object 42"/>
          <p:cNvSpPr txBox="1"/>
          <p:nvPr/>
        </p:nvSpPr>
        <p:spPr>
          <a:xfrm>
            <a:off x="4069714" y="4655947"/>
            <a:ext cx="35560" cy="151323"/>
          </a:xfrm>
          <a:prstGeom prst="rect">
            <a:avLst/>
          </a:prstGeom>
        </p:spPr>
        <p:txBody>
          <a:bodyPr vert="horz" wrap="square" lIns="0" tIns="12700" rIns="0" bIns="0" rtlCol="0">
            <a:spAutoFit/>
          </a:bodyPr>
          <a:lstStyle/>
          <a:p>
            <a:pPr>
              <a:spcBef>
                <a:spcPts val="100"/>
              </a:spcBef>
            </a:pPr>
            <a:r>
              <a:rPr sz="900" dirty="0">
                <a:latin typeface="Calibri"/>
                <a:cs typeface="Calibri"/>
              </a:rPr>
              <a:t>-</a:t>
            </a:r>
            <a:endParaRPr sz="900">
              <a:latin typeface="Calibri"/>
              <a:cs typeface="Calibri"/>
            </a:endParaRPr>
          </a:p>
        </p:txBody>
      </p:sp>
      <p:grpSp>
        <p:nvGrpSpPr>
          <p:cNvPr id="43" name="object 43"/>
          <p:cNvGrpSpPr/>
          <p:nvPr/>
        </p:nvGrpSpPr>
        <p:grpSpPr>
          <a:xfrm>
            <a:off x="3591815" y="4779009"/>
            <a:ext cx="991235" cy="392430"/>
            <a:chOff x="2067814" y="4779009"/>
            <a:chExt cx="991235" cy="392430"/>
          </a:xfrm>
        </p:grpSpPr>
        <p:pic>
          <p:nvPicPr>
            <p:cNvPr id="44" name="object 44"/>
            <p:cNvPicPr/>
            <p:nvPr/>
          </p:nvPicPr>
          <p:blipFill>
            <a:blip r:embed="rId6" cstate="print"/>
            <a:stretch>
              <a:fillRect/>
            </a:stretch>
          </p:blipFill>
          <p:spPr>
            <a:xfrm>
              <a:off x="2074164" y="4785359"/>
              <a:ext cx="978408" cy="379475"/>
            </a:xfrm>
            <a:prstGeom prst="rect">
              <a:avLst/>
            </a:prstGeom>
          </p:spPr>
        </p:pic>
        <p:sp>
          <p:nvSpPr>
            <p:cNvPr id="45" name="object 45"/>
            <p:cNvSpPr/>
            <p:nvPr/>
          </p:nvSpPr>
          <p:spPr>
            <a:xfrm>
              <a:off x="2074164" y="4785359"/>
              <a:ext cx="978535" cy="379730"/>
            </a:xfrm>
            <a:custGeom>
              <a:avLst/>
              <a:gdLst/>
              <a:ahLst/>
              <a:cxnLst/>
              <a:rect l="l" t="t" r="r" b="b"/>
              <a:pathLst>
                <a:path w="978535" h="379729">
                  <a:moveTo>
                    <a:pt x="0" y="63245"/>
                  </a:moveTo>
                  <a:lnTo>
                    <a:pt x="4970" y="38629"/>
                  </a:lnTo>
                  <a:lnTo>
                    <a:pt x="18526" y="18526"/>
                  </a:lnTo>
                  <a:lnTo>
                    <a:pt x="38629" y="4970"/>
                  </a:lnTo>
                  <a:lnTo>
                    <a:pt x="63246" y="0"/>
                  </a:lnTo>
                  <a:lnTo>
                    <a:pt x="915162" y="0"/>
                  </a:lnTo>
                  <a:lnTo>
                    <a:pt x="939778" y="4970"/>
                  </a:lnTo>
                  <a:lnTo>
                    <a:pt x="959881" y="18526"/>
                  </a:lnTo>
                  <a:lnTo>
                    <a:pt x="973437" y="38629"/>
                  </a:lnTo>
                  <a:lnTo>
                    <a:pt x="978408" y="63245"/>
                  </a:lnTo>
                  <a:lnTo>
                    <a:pt x="978408" y="316229"/>
                  </a:lnTo>
                  <a:lnTo>
                    <a:pt x="973437" y="340846"/>
                  </a:lnTo>
                  <a:lnTo>
                    <a:pt x="959881" y="360949"/>
                  </a:lnTo>
                  <a:lnTo>
                    <a:pt x="939778" y="374505"/>
                  </a:lnTo>
                  <a:lnTo>
                    <a:pt x="915162" y="379475"/>
                  </a:lnTo>
                  <a:lnTo>
                    <a:pt x="63246" y="379475"/>
                  </a:lnTo>
                  <a:lnTo>
                    <a:pt x="38629" y="374505"/>
                  </a:lnTo>
                  <a:lnTo>
                    <a:pt x="18526" y="360949"/>
                  </a:lnTo>
                  <a:lnTo>
                    <a:pt x="4970" y="340846"/>
                  </a:lnTo>
                  <a:lnTo>
                    <a:pt x="0" y="316229"/>
                  </a:lnTo>
                  <a:lnTo>
                    <a:pt x="0" y="63245"/>
                  </a:lnTo>
                  <a:close/>
                </a:path>
              </a:pathLst>
            </a:custGeom>
            <a:ln w="12192">
              <a:solidFill>
                <a:srgbClr val="A18E6A"/>
              </a:solidFill>
            </a:ln>
          </p:spPr>
          <p:txBody>
            <a:bodyPr wrap="square" lIns="0" tIns="0" rIns="0" bIns="0" rtlCol="0"/>
            <a:lstStyle/>
            <a:p>
              <a:endParaRPr/>
            </a:p>
          </p:txBody>
        </p:sp>
      </p:grpSp>
      <p:sp>
        <p:nvSpPr>
          <p:cNvPr id="46" name="object 46"/>
          <p:cNvSpPr txBox="1"/>
          <p:nvPr/>
        </p:nvSpPr>
        <p:spPr>
          <a:xfrm>
            <a:off x="3815461" y="4818633"/>
            <a:ext cx="542925" cy="299720"/>
          </a:xfrm>
          <a:prstGeom prst="rect">
            <a:avLst/>
          </a:prstGeom>
        </p:spPr>
        <p:txBody>
          <a:bodyPr vert="horz" wrap="square" lIns="0" tIns="12700" rIns="0" bIns="0" rtlCol="0">
            <a:spAutoFit/>
          </a:bodyPr>
          <a:lstStyle/>
          <a:p>
            <a:pPr marL="52705" indent="-53340">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a:t>
            </a:r>
            <a:r>
              <a:rPr sz="900" spc="-5" dirty="0">
                <a:latin typeface="Calibri"/>
                <a:cs typeface="Calibri"/>
              </a:rPr>
              <a:t>4325afde</a:t>
            </a:r>
            <a:endParaRPr sz="900">
              <a:latin typeface="Calibri"/>
              <a:cs typeface="Calibri"/>
            </a:endParaRPr>
          </a:p>
        </p:txBody>
      </p:sp>
      <p:grpSp>
        <p:nvGrpSpPr>
          <p:cNvPr id="47" name="object 47"/>
          <p:cNvGrpSpPr/>
          <p:nvPr/>
        </p:nvGrpSpPr>
        <p:grpSpPr>
          <a:xfrm>
            <a:off x="3591815" y="5188965"/>
            <a:ext cx="991235" cy="393700"/>
            <a:chOff x="2067814" y="5188965"/>
            <a:chExt cx="991235" cy="393700"/>
          </a:xfrm>
        </p:grpSpPr>
        <p:pic>
          <p:nvPicPr>
            <p:cNvPr id="48" name="object 48"/>
            <p:cNvPicPr/>
            <p:nvPr/>
          </p:nvPicPr>
          <p:blipFill>
            <a:blip r:embed="rId7" cstate="print"/>
            <a:stretch>
              <a:fillRect/>
            </a:stretch>
          </p:blipFill>
          <p:spPr>
            <a:xfrm>
              <a:off x="2074164" y="5195315"/>
              <a:ext cx="978408" cy="380999"/>
            </a:xfrm>
            <a:prstGeom prst="rect">
              <a:avLst/>
            </a:prstGeom>
          </p:spPr>
        </p:pic>
        <p:sp>
          <p:nvSpPr>
            <p:cNvPr id="49" name="object 49"/>
            <p:cNvSpPr/>
            <p:nvPr/>
          </p:nvSpPr>
          <p:spPr>
            <a:xfrm>
              <a:off x="2074164" y="5195315"/>
              <a:ext cx="978535" cy="381000"/>
            </a:xfrm>
            <a:custGeom>
              <a:avLst/>
              <a:gdLst/>
              <a:ahLst/>
              <a:cxnLst/>
              <a:rect l="l" t="t" r="r" b="b"/>
              <a:pathLst>
                <a:path w="978535" h="381000">
                  <a:moveTo>
                    <a:pt x="0" y="63499"/>
                  </a:moveTo>
                  <a:lnTo>
                    <a:pt x="4992" y="38790"/>
                  </a:lnTo>
                  <a:lnTo>
                    <a:pt x="18605" y="18605"/>
                  </a:lnTo>
                  <a:lnTo>
                    <a:pt x="38790" y="4992"/>
                  </a:lnTo>
                  <a:lnTo>
                    <a:pt x="63500" y="0"/>
                  </a:lnTo>
                  <a:lnTo>
                    <a:pt x="914908" y="0"/>
                  </a:lnTo>
                  <a:lnTo>
                    <a:pt x="939617" y="4992"/>
                  </a:lnTo>
                  <a:lnTo>
                    <a:pt x="959802" y="18605"/>
                  </a:lnTo>
                  <a:lnTo>
                    <a:pt x="973415" y="38790"/>
                  </a:lnTo>
                  <a:lnTo>
                    <a:pt x="978408" y="63499"/>
                  </a:lnTo>
                  <a:lnTo>
                    <a:pt x="978408" y="317499"/>
                  </a:lnTo>
                  <a:lnTo>
                    <a:pt x="973415" y="342209"/>
                  </a:lnTo>
                  <a:lnTo>
                    <a:pt x="959802" y="362394"/>
                  </a:lnTo>
                  <a:lnTo>
                    <a:pt x="939617" y="376007"/>
                  </a:lnTo>
                  <a:lnTo>
                    <a:pt x="914908" y="380999"/>
                  </a:lnTo>
                  <a:lnTo>
                    <a:pt x="63500" y="380999"/>
                  </a:lnTo>
                  <a:lnTo>
                    <a:pt x="38790" y="376007"/>
                  </a:lnTo>
                  <a:lnTo>
                    <a:pt x="18605" y="362394"/>
                  </a:lnTo>
                  <a:lnTo>
                    <a:pt x="4992" y="342209"/>
                  </a:lnTo>
                  <a:lnTo>
                    <a:pt x="0" y="317499"/>
                  </a:lnTo>
                  <a:lnTo>
                    <a:pt x="0" y="63499"/>
                  </a:lnTo>
                  <a:close/>
                </a:path>
              </a:pathLst>
            </a:custGeom>
            <a:ln w="12192">
              <a:solidFill>
                <a:srgbClr val="A18E6A"/>
              </a:solidFill>
            </a:ln>
          </p:spPr>
          <p:txBody>
            <a:bodyPr wrap="square" lIns="0" tIns="0" rIns="0" bIns="0" rtlCol="0"/>
            <a:lstStyle/>
            <a:p>
              <a:endParaRPr/>
            </a:p>
          </p:txBody>
        </p:sp>
      </p:grpSp>
      <p:sp>
        <p:nvSpPr>
          <p:cNvPr id="50" name="object 50"/>
          <p:cNvSpPr txBox="1"/>
          <p:nvPr/>
        </p:nvSpPr>
        <p:spPr>
          <a:xfrm>
            <a:off x="3802761" y="5229225"/>
            <a:ext cx="568325" cy="299720"/>
          </a:xfrm>
          <a:prstGeom prst="rect">
            <a:avLst/>
          </a:prstGeom>
        </p:spPr>
        <p:txBody>
          <a:bodyPr vert="horz" wrap="square" lIns="0" tIns="12700" rIns="0" bIns="0" rtlCol="0">
            <a:spAutoFit/>
          </a:bodyPr>
          <a:lstStyle/>
          <a:p>
            <a:pPr marL="41275" marR="5080" indent="-29209">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a:t>
            </a:r>
            <a:r>
              <a:rPr sz="900" spc="-5" dirty="0">
                <a:latin typeface="Calibri"/>
                <a:cs typeface="Calibri"/>
              </a:rPr>
              <a:t>97875ihge</a:t>
            </a:r>
            <a:endParaRPr sz="900">
              <a:latin typeface="Calibri"/>
              <a:cs typeface="Calibri"/>
            </a:endParaRPr>
          </a:p>
        </p:txBody>
      </p:sp>
      <p:grpSp>
        <p:nvGrpSpPr>
          <p:cNvPr id="51" name="object 51"/>
          <p:cNvGrpSpPr/>
          <p:nvPr/>
        </p:nvGrpSpPr>
        <p:grpSpPr>
          <a:xfrm>
            <a:off x="1973581" y="1645920"/>
            <a:ext cx="4444365" cy="4347210"/>
            <a:chOff x="449580" y="1645920"/>
            <a:chExt cx="4444365" cy="4347210"/>
          </a:xfrm>
        </p:grpSpPr>
        <p:pic>
          <p:nvPicPr>
            <p:cNvPr id="52" name="object 52"/>
            <p:cNvPicPr/>
            <p:nvPr/>
          </p:nvPicPr>
          <p:blipFill>
            <a:blip r:embed="rId8" cstate="print"/>
            <a:stretch>
              <a:fillRect/>
            </a:stretch>
          </p:blipFill>
          <p:spPr>
            <a:xfrm>
              <a:off x="4274820" y="4130040"/>
              <a:ext cx="618731" cy="562356"/>
            </a:xfrm>
            <a:prstGeom prst="rect">
              <a:avLst/>
            </a:prstGeom>
          </p:spPr>
        </p:pic>
        <p:sp>
          <p:nvSpPr>
            <p:cNvPr id="53" name="object 53"/>
            <p:cNvSpPr/>
            <p:nvPr/>
          </p:nvSpPr>
          <p:spPr>
            <a:xfrm>
              <a:off x="4374641" y="4229862"/>
              <a:ext cx="466090" cy="408940"/>
            </a:xfrm>
            <a:custGeom>
              <a:avLst/>
              <a:gdLst/>
              <a:ahLst/>
              <a:cxnLst/>
              <a:rect l="l" t="t" r="r" b="b"/>
              <a:pathLst>
                <a:path w="466089" h="408939">
                  <a:moveTo>
                    <a:pt x="67020" y="41400"/>
                  </a:moveTo>
                  <a:lnTo>
                    <a:pt x="50044" y="60867"/>
                  </a:lnTo>
                  <a:lnTo>
                    <a:pt x="448691" y="408939"/>
                  </a:lnTo>
                  <a:lnTo>
                    <a:pt x="465709" y="389508"/>
                  </a:lnTo>
                  <a:lnTo>
                    <a:pt x="67020" y="41400"/>
                  </a:lnTo>
                  <a:close/>
                </a:path>
                <a:path w="466089" h="408939">
                  <a:moveTo>
                    <a:pt x="0" y="0"/>
                  </a:moveTo>
                  <a:lnTo>
                    <a:pt x="33020" y="80390"/>
                  </a:lnTo>
                  <a:lnTo>
                    <a:pt x="50044" y="60867"/>
                  </a:lnTo>
                  <a:lnTo>
                    <a:pt x="40259" y="52324"/>
                  </a:lnTo>
                  <a:lnTo>
                    <a:pt x="57277" y="32893"/>
                  </a:lnTo>
                  <a:lnTo>
                    <a:pt x="74439" y="32893"/>
                  </a:lnTo>
                  <a:lnTo>
                    <a:pt x="84074" y="21843"/>
                  </a:lnTo>
                  <a:lnTo>
                    <a:pt x="0" y="0"/>
                  </a:lnTo>
                  <a:close/>
                </a:path>
                <a:path w="466089" h="408939">
                  <a:moveTo>
                    <a:pt x="57277" y="32893"/>
                  </a:moveTo>
                  <a:lnTo>
                    <a:pt x="40259" y="52324"/>
                  </a:lnTo>
                  <a:lnTo>
                    <a:pt x="50044" y="60867"/>
                  </a:lnTo>
                  <a:lnTo>
                    <a:pt x="67020" y="41400"/>
                  </a:lnTo>
                  <a:lnTo>
                    <a:pt x="57277" y="32893"/>
                  </a:lnTo>
                  <a:close/>
                </a:path>
                <a:path w="466089" h="408939">
                  <a:moveTo>
                    <a:pt x="74439" y="32893"/>
                  </a:moveTo>
                  <a:lnTo>
                    <a:pt x="57277" y="32893"/>
                  </a:lnTo>
                  <a:lnTo>
                    <a:pt x="67020" y="41400"/>
                  </a:lnTo>
                  <a:lnTo>
                    <a:pt x="74439" y="32893"/>
                  </a:lnTo>
                  <a:close/>
                </a:path>
              </a:pathLst>
            </a:custGeom>
            <a:solidFill>
              <a:srgbClr val="000000"/>
            </a:solidFill>
          </p:spPr>
          <p:txBody>
            <a:bodyPr wrap="square" lIns="0" tIns="0" rIns="0" bIns="0" rtlCol="0"/>
            <a:lstStyle/>
            <a:p>
              <a:endParaRPr/>
            </a:p>
          </p:txBody>
        </p:sp>
        <p:pic>
          <p:nvPicPr>
            <p:cNvPr id="54" name="object 54"/>
            <p:cNvPicPr/>
            <p:nvPr/>
          </p:nvPicPr>
          <p:blipFill>
            <a:blip r:embed="rId2" cstate="print"/>
            <a:stretch>
              <a:fillRect/>
            </a:stretch>
          </p:blipFill>
          <p:spPr>
            <a:xfrm>
              <a:off x="2074163" y="5605272"/>
              <a:ext cx="978408" cy="381000"/>
            </a:xfrm>
            <a:prstGeom prst="rect">
              <a:avLst/>
            </a:prstGeom>
          </p:spPr>
        </p:pic>
        <p:sp>
          <p:nvSpPr>
            <p:cNvPr id="55" name="object 55"/>
            <p:cNvSpPr/>
            <p:nvPr/>
          </p:nvSpPr>
          <p:spPr>
            <a:xfrm>
              <a:off x="2074163" y="5605272"/>
              <a:ext cx="978535" cy="381000"/>
            </a:xfrm>
            <a:custGeom>
              <a:avLst/>
              <a:gdLst/>
              <a:ahLst/>
              <a:cxnLst/>
              <a:rect l="l" t="t" r="r" b="b"/>
              <a:pathLst>
                <a:path w="978535" h="381000">
                  <a:moveTo>
                    <a:pt x="0" y="63499"/>
                  </a:moveTo>
                  <a:lnTo>
                    <a:pt x="4992" y="38785"/>
                  </a:lnTo>
                  <a:lnTo>
                    <a:pt x="18605" y="18600"/>
                  </a:lnTo>
                  <a:lnTo>
                    <a:pt x="38790" y="4990"/>
                  </a:lnTo>
                  <a:lnTo>
                    <a:pt x="63500" y="0"/>
                  </a:lnTo>
                  <a:lnTo>
                    <a:pt x="914908" y="0"/>
                  </a:lnTo>
                  <a:lnTo>
                    <a:pt x="939617" y="4990"/>
                  </a:lnTo>
                  <a:lnTo>
                    <a:pt x="959802" y="18600"/>
                  </a:lnTo>
                  <a:lnTo>
                    <a:pt x="973415" y="38785"/>
                  </a:lnTo>
                  <a:lnTo>
                    <a:pt x="978408" y="63499"/>
                  </a:lnTo>
                  <a:lnTo>
                    <a:pt x="978408" y="317499"/>
                  </a:lnTo>
                  <a:lnTo>
                    <a:pt x="973415" y="342214"/>
                  </a:lnTo>
                  <a:lnTo>
                    <a:pt x="959802" y="362399"/>
                  </a:lnTo>
                  <a:lnTo>
                    <a:pt x="939617" y="376009"/>
                  </a:lnTo>
                  <a:lnTo>
                    <a:pt x="914908" y="380999"/>
                  </a:lnTo>
                  <a:lnTo>
                    <a:pt x="63500" y="380999"/>
                  </a:lnTo>
                  <a:lnTo>
                    <a:pt x="38790" y="376009"/>
                  </a:lnTo>
                  <a:lnTo>
                    <a:pt x="18605" y="362399"/>
                  </a:lnTo>
                  <a:lnTo>
                    <a:pt x="4992" y="342214"/>
                  </a:lnTo>
                  <a:lnTo>
                    <a:pt x="0" y="317499"/>
                  </a:lnTo>
                  <a:lnTo>
                    <a:pt x="0" y="63499"/>
                  </a:lnTo>
                  <a:close/>
                </a:path>
              </a:pathLst>
            </a:custGeom>
            <a:ln w="12192">
              <a:solidFill>
                <a:srgbClr val="A18E6A"/>
              </a:solidFill>
            </a:ln>
          </p:spPr>
          <p:txBody>
            <a:bodyPr wrap="square" lIns="0" tIns="0" rIns="0" bIns="0" rtlCol="0"/>
            <a:lstStyle/>
            <a:p>
              <a:endParaRPr/>
            </a:p>
          </p:txBody>
        </p:sp>
        <p:pic>
          <p:nvPicPr>
            <p:cNvPr id="56" name="object 56"/>
            <p:cNvPicPr/>
            <p:nvPr/>
          </p:nvPicPr>
          <p:blipFill>
            <a:blip r:embed="rId8" cstate="print"/>
            <a:stretch>
              <a:fillRect/>
            </a:stretch>
          </p:blipFill>
          <p:spPr>
            <a:xfrm>
              <a:off x="2907791" y="4151376"/>
              <a:ext cx="618731" cy="562356"/>
            </a:xfrm>
            <a:prstGeom prst="rect">
              <a:avLst/>
            </a:prstGeom>
          </p:spPr>
        </p:pic>
        <p:sp>
          <p:nvSpPr>
            <p:cNvPr id="57" name="object 57"/>
            <p:cNvSpPr/>
            <p:nvPr/>
          </p:nvSpPr>
          <p:spPr>
            <a:xfrm>
              <a:off x="3007613" y="4251198"/>
              <a:ext cx="466090" cy="408940"/>
            </a:xfrm>
            <a:custGeom>
              <a:avLst/>
              <a:gdLst/>
              <a:ahLst/>
              <a:cxnLst/>
              <a:rect l="l" t="t" r="r" b="b"/>
              <a:pathLst>
                <a:path w="466089" h="408939">
                  <a:moveTo>
                    <a:pt x="67020" y="41400"/>
                  </a:moveTo>
                  <a:lnTo>
                    <a:pt x="50044" y="60867"/>
                  </a:lnTo>
                  <a:lnTo>
                    <a:pt x="448690" y="408939"/>
                  </a:lnTo>
                  <a:lnTo>
                    <a:pt x="465709" y="389508"/>
                  </a:lnTo>
                  <a:lnTo>
                    <a:pt x="67020" y="41400"/>
                  </a:lnTo>
                  <a:close/>
                </a:path>
                <a:path w="466089" h="408939">
                  <a:moveTo>
                    <a:pt x="0" y="0"/>
                  </a:moveTo>
                  <a:lnTo>
                    <a:pt x="33019" y="80390"/>
                  </a:lnTo>
                  <a:lnTo>
                    <a:pt x="50044" y="60867"/>
                  </a:lnTo>
                  <a:lnTo>
                    <a:pt x="40259" y="52324"/>
                  </a:lnTo>
                  <a:lnTo>
                    <a:pt x="57277" y="32893"/>
                  </a:lnTo>
                  <a:lnTo>
                    <a:pt x="74439" y="32893"/>
                  </a:lnTo>
                  <a:lnTo>
                    <a:pt x="84074" y="21843"/>
                  </a:lnTo>
                  <a:lnTo>
                    <a:pt x="0" y="0"/>
                  </a:lnTo>
                  <a:close/>
                </a:path>
                <a:path w="466089" h="408939">
                  <a:moveTo>
                    <a:pt x="57277" y="32893"/>
                  </a:moveTo>
                  <a:lnTo>
                    <a:pt x="40259" y="52324"/>
                  </a:lnTo>
                  <a:lnTo>
                    <a:pt x="50044" y="60867"/>
                  </a:lnTo>
                  <a:lnTo>
                    <a:pt x="67020" y="41400"/>
                  </a:lnTo>
                  <a:lnTo>
                    <a:pt x="57277" y="32893"/>
                  </a:lnTo>
                  <a:close/>
                </a:path>
                <a:path w="466089" h="408939">
                  <a:moveTo>
                    <a:pt x="74439" y="32893"/>
                  </a:moveTo>
                  <a:lnTo>
                    <a:pt x="57277" y="32893"/>
                  </a:lnTo>
                  <a:lnTo>
                    <a:pt x="67020" y="41400"/>
                  </a:lnTo>
                  <a:lnTo>
                    <a:pt x="74439" y="32893"/>
                  </a:lnTo>
                  <a:close/>
                </a:path>
              </a:pathLst>
            </a:custGeom>
            <a:solidFill>
              <a:srgbClr val="000000"/>
            </a:solidFill>
          </p:spPr>
          <p:txBody>
            <a:bodyPr wrap="square" lIns="0" tIns="0" rIns="0" bIns="0" rtlCol="0"/>
            <a:lstStyle/>
            <a:p>
              <a:endParaRPr/>
            </a:p>
          </p:txBody>
        </p:sp>
        <p:sp>
          <p:nvSpPr>
            <p:cNvPr id="58" name="object 58"/>
            <p:cNvSpPr/>
            <p:nvPr/>
          </p:nvSpPr>
          <p:spPr>
            <a:xfrm>
              <a:off x="457200" y="1653540"/>
              <a:ext cx="2159635" cy="1873250"/>
            </a:xfrm>
            <a:custGeom>
              <a:avLst/>
              <a:gdLst/>
              <a:ahLst/>
              <a:cxnLst/>
              <a:rect l="l" t="t" r="r" b="b"/>
              <a:pathLst>
                <a:path w="2159635" h="1873250">
                  <a:moveTo>
                    <a:pt x="1079754" y="0"/>
                  </a:moveTo>
                  <a:lnTo>
                    <a:pt x="1028925" y="1019"/>
                  </a:lnTo>
                  <a:lnTo>
                    <a:pt x="978701" y="4046"/>
                  </a:lnTo>
                  <a:lnTo>
                    <a:pt x="929134" y="9037"/>
                  </a:lnTo>
                  <a:lnTo>
                    <a:pt x="880275" y="15947"/>
                  </a:lnTo>
                  <a:lnTo>
                    <a:pt x="832177" y="24730"/>
                  </a:lnTo>
                  <a:lnTo>
                    <a:pt x="784891" y="35342"/>
                  </a:lnTo>
                  <a:lnTo>
                    <a:pt x="738469" y="47737"/>
                  </a:lnTo>
                  <a:lnTo>
                    <a:pt x="692963" y="61871"/>
                  </a:lnTo>
                  <a:lnTo>
                    <a:pt x="648425" y="77699"/>
                  </a:lnTo>
                  <a:lnTo>
                    <a:pt x="604906" y="95176"/>
                  </a:lnTo>
                  <a:lnTo>
                    <a:pt x="562459" y="114257"/>
                  </a:lnTo>
                  <a:lnTo>
                    <a:pt x="521136" y="134896"/>
                  </a:lnTo>
                  <a:lnTo>
                    <a:pt x="480987" y="157050"/>
                  </a:lnTo>
                  <a:lnTo>
                    <a:pt x="442066" y="180673"/>
                  </a:lnTo>
                  <a:lnTo>
                    <a:pt x="404424" y="205720"/>
                  </a:lnTo>
                  <a:lnTo>
                    <a:pt x="368112" y="232145"/>
                  </a:lnTo>
                  <a:lnTo>
                    <a:pt x="333183" y="259906"/>
                  </a:lnTo>
                  <a:lnTo>
                    <a:pt x="299689" y="288955"/>
                  </a:lnTo>
                  <a:lnTo>
                    <a:pt x="267680" y="319249"/>
                  </a:lnTo>
                  <a:lnTo>
                    <a:pt x="237210" y="350742"/>
                  </a:lnTo>
                  <a:lnTo>
                    <a:pt x="208330" y="383389"/>
                  </a:lnTo>
                  <a:lnTo>
                    <a:pt x="181092" y="417146"/>
                  </a:lnTo>
                  <a:lnTo>
                    <a:pt x="155548" y="451968"/>
                  </a:lnTo>
                  <a:lnTo>
                    <a:pt x="131749" y="487809"/>
                  </a:lnTo>
                  <a:lnTo>
                    <a:pt x="109747" y="524624"/>
                  </a:lnTo>
                  <a:lnTo>
                    <a:pt x="89595" y="562370"/>
                  </a:lnTo>
                  <a:lnTo>
                    <a:pt x="71344" y="601000"/>
                  </a:lnTo>
                  <a:lnTo>
                    <a:pt x="55046" y="640470"/>
                  </a:lnTo>
                  <a:lnTo>
                    <a:pt x="40753" y="680734"/>
                  </a:lnTo>
                  <a:lnTo>
                    <a:pt x="28517" y="721749"/>
                  </a:lnTo>
                  <a:lnTo>
                    <a:pt x="18389" y="763469"/>
                  </a:lnTo>
                  <a:lnTo>
                    <a:pt x="10421" y="805848"/>
                  </a:lnTo>
                  <a:lnTo>
                    <a:pt x="4666" y="848843"/>
                  </a:lnTo>
                  <a:lnTo>
                    <a:pt x="1175" y="892408"/>
                  </a:lnTo>
                  <a:lnTo>
                    <a:pt x="0" y="936498"/>
                  </a:lnTo>
                  <a:lnTo>
                    <a:pt x="1175" y="980587"/>
                  </a:lnTo>
                  <a:lnTo>
                    <a:pt x="4666" y="1024152"/>
                  </a:lnTo>
                  <a:lnTo>
                    <a:pt x="10421" y="1067147"/>
                  </a:lnTo>
                  <a:lnTo>
                    <a:pt x="18389" y="1109526"/>
                  </a:lnTo>
                  <a:lnTo>
                    <a:pt x="28517" y="1151246"/>
                  </a:lnTo>
                  <a:lnTo>
                    <a:pt x="40753" y="1192261"/>
                  </a:lnTo>
                  <a:lnTo>
                    <a:pt x="55046" y="1232525"/>
                  </a:lnTo>
                  <a:lnTo>
                    <a:pt x="71344" y="1271995"/>
                  </a:lnTo>
                  <a:lnTo>
                    <a:pt x="89595" y="1310625"/>
                  </a:lnTo>
                  <a:lnTo>
                    <a:pt x="109747" y="1348371"/>
                  </a:lnTo>
                  <a:lnTo>
                    <a:pt x="131749" y="1385186"/>
                  </a:lnTo>
                  <a:lnTo>
                    <a:pt x="155548" y="1421027"/>
                  </a:lnTo>
                  <a:lnTo>
                    <a:pt x="181092" y="1455849"/>
                  </a:lnTo>
                  <a:lnTo>
                    <a:pt x="208330" y="1489606"/>
                  </a:lnTo>
                  <a:lnTo>
                    <a:pt x="237210" y="1522253"/>
                  </a:lnTo>
                  <a:lnTo>
                    <a:pt x="267680" y="1553746"/>
                  </a:lnTo>
                  <a:lnTo>
                    <a:pt x="299689" y="1584040"/>
                  </a:lnTo>
                  <a:lnTo>
                    <a:pt x="333183" y="1613089"/>
                  </a:lnTo>
                  <a:lnTo>
                    <a:pt x="368112" y="1640850"/>
                  </a:lnTo>
                  <a:lnTo>
                    <a:pt x="404424" y="1667275"/>
                  </a:lnTo>
                  <a:lnTo>
                    <a:pt x="442066" y="1692322"/>
                  </a:lnTo>
                  <a:lnTo>
                    <a:pt x="480987" y="1715945"/>
                  </a:lnTo>
                  <a:lnTo>
                    <a:pt x="521136" y="1738099"/>
                  </a:lnTo>
                  <a:lnTo>
                    <a:pt x="562459" y="1758738"/>
                  </a:lnTo>
                  <a:lnTo>
                    <a:pt x="604906" y="1777819"/>
                  </a:lnTo>
                  <a:lnTo>
                    <a:pt x="648425" y="1795296"/>
                  </a:lnTo>
                  <a:lnTo>
                    <a:pt x="692963" y="1811124"/>
                  </a:lnTo>
                  <a:lnTo>
                    <a:pt x="738469" y="1825258"/>
                  </a:lnTo>
                  <a:lnTo>
                    <a:pt x="784891" y="1837653"/>
                  </a:lnTo>
                  <a:lnTo>
                    <a:pt x="832177" y="1848265"/>
                  </a:lnTo>
                  <a:lnTo>
                    <a:pt x="880275" y="1857048"/>
                  </a:lnTo>
                  <a:lnTo>
                    <a:pt x="929134" y="1863958"/>
                  </a:lnTo>
                  <a:lnTo>
                    <a:pt x="978701" y="1868949"/>
                  </a:lnTo>
                  <a:lnTo>
                    <a:pt x="1028925" y="1871976"/>
                  </a:lnTo>
                  <a:lnTo>
                    <a:pt x="1079754" y="1872996"/>
                  </a:lnTo>
                  <a:lnTo>
                    <a:pt x="1130587" y="1871976"/>
                  </a:lnTo>
                  <a:lnTo>
                    <a:pt x="1180816" y="1868949"/>
                  </a:lnTo>
                  <a:lnTo>
                    <a:pt x="1230387" y="1863958"/>
                  </a:lnTo>
                  <a:lnTo>
                    <a:pt x="1279249" y="1857048"/>
                  </a:lnTo>
                  <a:lnTo>
                    <a:pt x="1327350" y="1848265"/>
                  </a:lnTo>
                  <a:lnTo>
                    <a:pt x="1374639" y="1837653"/>
                  </a:lnTo>
                  <a:lnTo>
                    <a:pt x="1421062" y="1825258"/>
                  </a:lnTo>
                  <a:lnTo>
                    <a:pt x="1466570" y="1811124"/>
                  </a:lnTo>
                  <a:lnTo>
                    <a:pt x="1511109" y="1795296"/>
                  </a:lnTo>
                  <a:lnTo>
                    <a:pt x="1554628" y="1777819"/>
                  </a:lnTo>
                  <a:lnTo>
                    <a:pt x="1597076" y="1758738"/>
                  </a:lnTo>
                  <a:lnTo>
                    <a:pt x="1638399" y="1738099"/>
                  </a:lnTo>
                  <a:lnTo>
                    <a:pt x="1678547" y="1715945"/>
                  </a:lnTo>
                  <a:lnTo>
                    <a:pt x="1717468" y="1692322"/>
                  </a:lnTo>
                  <a:lnTo>
                    <a:pt x="1755110" y="1667275"/>
                  </a:lnTo>
                  <a:lnTo>
                    <a:pt x="1791421" y="1640850"/>
                  </a:lnTo>
                  <a:lnTo>
                    <a:pt x="1826348" y="1613089"/>
                  </a:lnTo>
                  <a:lnTo>
                    <a:pt x="1859842" y="1584040"/>
                  </a:lnTo>
                  <a:lnTo>
                    <a:pt x="1891848" y="1553746"/>
                  </a:lnTo>
                  <a:lnTo>
                    <a:pt x="1922317" y="1522253"/>
                  </a:lnTo>
                  <a:lnTo>
                    <a:pt x="1951195" y="1489606"/>
                  </a:lnTo>
                  <a:lnTo>
                    <a:pt x="1978431" y="1455849"/>
                  </a:lnTo>
                  <a:lnTo>
                    <a:pt x="2003974" y="1421027"/>
                  </a:lnTo>
                  <a:lnTo>
                    <a:pt x="2027771" y="1385186"/>
                  </a:lnTo>
                  <a:lnTo>
                    <a:pt x="2049771" y="1348371"/>
                  </a:lnTo>
                  <a:lnTo>
                    <a:pt x="2069921" y="1310625"/>
                  </a:lnTo>
                  <a:lnTo>
                    <a:pt x="2088170" y="1271995"/>
                  </a:lnTo>
                  <a:lnTo>
                    <a:pt x="2104467" y="1232525"/>
                  </a:lnTo>
                  <a:lnTo>
                    <a:pt x="2118758" y="1192261"/>
                  </a:lnTo>
                  <a:lnTo>
                    <a:pt x="2130994" y="1151246"/>
                  </a:lnTo>
                  <a:lnTo>
                    <a:pt x="2141120" y="1109526"/>
                  </a:lnTo>
                  <a:lnTo>
                    <a:pt x="2149087" y="1067147"/>
                  </a:lnTo>
                  <a:lnTo>
                    <a:pt x="2154842" y="1024152"/>
                  </a:lnTo>
                  <a:lnTo>
                    <a:pt x="2158332" y="980587"/>
                  </a:lnTo>
                  <a:lnTo>
                    <a:pt x="2159508" y="936498"/>
                  </a:lnTo>
                  <a:lnTo>
                    <a:pt x="2158332" y="892408"/>
                  </a:lnTo>
                  <a:lnTo>
                    <a:pt x="2154842" y="848843"/>
                  </a:lnTo>
                  <a:lnTo>
                    <a:pt x="2149087" y="805848"/>
                  </a:lnTo>
                  <a:lnTo>
                    <a:pt x="2141120" y="763469"/>
                  </a:lnTo>
                  <a:lnTo>
                    <a:pt x="2130994" y="721749"/>
                  </a:lnTo>
                  <a:lnTo>
                    <a:pt x="2118758" y="680734"/>
                  </a:lnTo>
                  <a:lnTo>
                    <a:pt x="2104467" y="640470"/>
                  </a:lnTo>
                  <a:lnTo>
                    <a:pt x="2088170" y="601000"/>
                  </a:lnTo>
                  <a:lnTo>
                    <a:pt x="2069921" y="562370"/>
                  </a:lnTo>
                  <a:lnTo>
                    <a:pt x="2049771" y="524624"/>
                  </a:lnTo>
                  <a:lnTo>
                    <a:pt x="2027771" y="487809"/>
                  </a:lnTo>
                  <a:lnTo>
                    <a:pt x="2003974" y="451968"/>
                  </a:lnTo>
                  <a:lnTo>
                    <a:pt x="1978431" y="417146"/>
                  </a:lnTo>
                  <a:lnTo>
                    <a:pt x="1951195" y="383389"/>
                  </a:lnTo>
                  <a:lnTo>
                    <a:pt x="1922317" y="350742"/>
                  </a:lnTo>
                  <a:lnTo>
                    <a:pt x="1891848" y="319249"/>
                  </a:lnTo>
                  <a:lnTo>
                    <a:pt x="1859842" y="288955"/>
                  </a:lnTo>
                  <a:lnTo>
                    <a:pt x="1826348" y="259906"/>
                  </a:lnTo>
                  <a:lnTo>
                    <a:pt x="1791421" y="232145"/>
                  </a:lnTo>
                  <a:lnTo>
                    <a:pt x="1755110" y="205720"/>
                  </a:lnTo>
                  <a:lnTo>
                    <a:pt x="1717468" y="180673"/>
                  </a:lnTo>
                  <a:lnTo>
                    <a:pt x="1678547" y="157050"/>
                  </a:lnTo>
                  <a:lnTo>
                    <a:pt x="1638399" y="134896"/>
                  </a:lnTo>
                  <a:lnTo>
                    <a:pt x="1597076" y="114257"/>
                  </a:lnTo>
                  <a:lnTo>
                    <a:pt x="1554628" y="95176"/>
                  </a:lnTo>
                  <a:lnTo>
                    <a:pt x="1511109" y="77699"/>
                  </a:lnTo>
                  <a:lnTo>
                    <a:pt x="1466570" y="61871"/>
                  </a:lnTo>
                  <a:lnTo>
                    <a:pt x="1421062" y="47737"/>
                  </a:lnTo>
                  <a:lnTo>
                    <a:pt x="1374639" y="35342"/>
                  </a:lnTo>
                  <a:lnTo>
                    <a:pt x="1327350" y="24730"/>
                  </a:lnTo>
                  <a:lnTo>
                    <a:pt x="1279249" y="15947"/>
                  </a:lnTo>
                  <a:lnTo>
                    <a:pt x="1230387" y="9037"/>
                  </a:lnTo>
                  <a:lnTo>
                    <a:pt x="1180816" y="4046"/>
                  </a:lnTo>
                  <a:lnTo>
                    <a:pt x="1130587" y="1019"/>
                  </a:lnTo>
                  <a:lnTo>
                    <a:pt x="1079754" y="0"/>
                  </a:lnTo>
                  <a:close/>
                </a:path>
              </a:pathLst>
            </a:custGeom>
            <a:solidFill>
              <a:srgbClr val="FFFFFF"/>
            </a:solidFill>
          </p:spPr>
          <p:txBody>
            <a:bodyPr wrap="square" lIns="0" tIns="0" rIns="0" bIns="0" rtlCol="0"/>
            <a:lstStyle/>
            <a:p>
              <a:endParaRPr/>
            </a:p>
          </p:txBody>
        </p:sp>
        <p:sp>
          <p:nvSpPr>
            <p:cNvPr id="59" name="object 59"/>
            <p:cNvSpPr/>
            <p:nvPr/>
          </p:nvSpPr>
          <p:spPr>
            <a:xfrm>
              <a:off x="457200" y="1653540"/>
              <a:ext cx="2159635" cy="1873250"/>
            </a:xfrm>
            <a:custGeom>
              <a:avLst/>
              <a:gdLst/>
              <a:ahLst/>
              <a:cxnLst/>
              <a:rect l="l" t="t" r="r" b="b"/>
              <a:pathLst>
                <a:path w="2159635" h="1873250">
                  <a:moveTo>
                    <a:pt x="0" y="936498"/>
                  </a:moveTo>
                  <a:lnTo>
                    <a:pt x="1175" y="892408"/>
                  </a:lnTo>
                  <a:lnTo>
                    <a:pt x="4666" y="848843"/>
                  </a:lnTo>
                  <a:lnTo>
                    <a:pt x="10421" y="805848"/>
                  </a:lnTo>
                  <a:lnTo>
                    <a:pt x="18389" y="763469"/>
                  </a:lnTo>
                  <a:lnTo>
                    <a:pt x="28517" y="721749"/>
                  </a:lnTo>
                  <a:lnTo>
                    <a:pt x="40753" y="680734"/>
                  </a:lnTo>
                  <a:lnTo>
                    <a:pt x="55046" y="640470"/>
                  </a:lnTo>
                  <a:lnTo>
                    <a:pt x="71344" y="601000"/>
                  </a:lnTo>
                  <a:lnTo>
                    <a:pt x="89595" y="562370"/>
                  </a:lnTo>
                  <a:lnTo>
                    <a:pt x="109747" y="524624"/>
                  </a:lnTo>
                  <a:lnTo>
                    <a:pt x="131749" y="487809"/>
                  </a:lnTo>
                  <a:lnTo>
                    <a:pt x="155548" y="451968"/>
                  </a:lnTo>
                  <a:lnTo>
                    <a:pt x="181092" y="417146"/>
                  </a:lnTo>
                  <a:lnTo>
                    <a:pt x="208330" y="383389"/>
                  </a:lnTo>
                  <a:lnTo>
                    <a:pt x="237210" y="350742"/>
                  </a:lnTo>
                  <a:lnTo>
                    <a:pt x="267680" y="319249"/>
                  </a:lnTo>
                  <a:lnTo>
                    <a:pt x="299689" y="288955"/>
                  </a:lnTo>
                  <a:lnTo>
                    <a:pt x="333183" y="259906"/>
                  </a:lnTo>
                  <a:lnTo>
                    <a:pt x="368112" y="232145"/>
                  </a:lnTo>
                  <a:lnTo>
                    <a:pt x="404424" y="205720"/>
                  </a:lnTo>
                  <a:lnTo>
                    <a:pt x="442066" y="180673"/>
                  </a:lnTo>
                  <a:lnTo>
                    <a:pt x="480987" y="157050"/>
                  </a:lnTo>
                  <a:lnTo>
                    <a:pt x="521136" y="134896"/>
                  </a:lnTo>
                  <a:lnTo>
                    <a:pt x="562459" y="114257"/>
                  </a:lnTo>
                  <a:lnTo>
                    <a:pt x="604906" y="95176"/>
                  </a:lnTo>
                  <a:lnTo>
                    <a:pt x="648425" y="77699"/>
                  </a:lnTo>
                  <a:lnTo>
                    <a:pt x="692963" y="61871"/>
                  </a:lnTo>
                  <a:lnTo>
                    <a:pt x="738469" y="47737"/>
                  </a:lnTo>
                  <a:lnTo>
                    <a:pt x="784891" y="35342"/>
                  </a:lnTo>
                  <a:lnTo>
                    <a:pt x="832177" y="24730"/>
                  </a:lnTo>
                  <a:lnTo>
                    <a:pt x="880275" y="15947"/>
                  </a:lnTo>
                  <a:lnTo>
                    <a:pt x="929134" y="9037"/>
                  </a:lnTo>
                  <a:lnTo>
                    <a:pt x="978701" y="4046"/>
                  </a:lnTo>
                  <a:lnTo>
                    <a:pt x="1028925" y="1019"/>
                  </a:lnTo>
                  <a:lnTo>
                    <a:pt x="1079754" y="0"/>
                  </a:lnTo>
                  <a:lnTo>
                    <a:pt x="1130587" y="1019"/>
                  </a:lnTo>
                  <a:lnTo>
                    <a:pt x="1180816" y="4046"/>
                  </a:lnTo>
                  <a:lnTo>
                    <a:pt x="1230387" y="9037"/>
                  </a:lnTo>
                  <a:lnTo>
                    <a:pt x="1279249" y="15947"/>
                  </a:lnTo>
                  <a:lnTo>
                    <a:pt x="1327350" y="24730"/>
                  </a:lnTo>
                  <a:lnTo>
                    <a:pt x="1374639" y="35342"/>
                  </a:lnTo>
                  <a:lnTo>
                    <a:pt x="1421062" y="47737"/>
                  </a:lnTo>
                  <a:lnTo>
                    <a:pt x="1466570" y="61871"/>
                  </a:lnTo>
                  <a:lnTo>
                    <a:pt x="1511109" y="77699"/>
                  </a:lnTo>
                  <a:lnTo>
                    <a:pt x="1554628" y="95176"/>
                  </a:lnTo>
                  <a:lnTo>
                    <a:pt x="1597076" y="114257"/>
                  </a:lnTo>
                  <a:lnTo>
                    <a:pt x="1638399" y="134896"/>
                  </a:lnTo>
                  <a:lnTo>
                    <a:pt x="1678547" y="157050"/>
                  </a:lnTo>
                  <a:lnTo>
                    <a:pt x="1717468" y="180673"/>
                  </a:lnTo>
                  <a:lnTo>
                    <a:pt x="1755110" y="205720"/>
                  </a:lnTo>
                  <a:lnTo>
                    <a:pt x="1791421" y="232145"/>
                  </a:lnTo>
                  <a:lnTo>
                    <a:pt x="1826348" y="259906"/>
                  </a:lnTo>
                  <a:lnTo>
                    <a:pt x="1859842" y="288955"/>
                  </a:lnTo>
                  <a:lnTo>
                    <a:pt x="1891848" y="319249"/>
                  </a:lnTo>
                  <a:lnTo>
                    <a:pt x="1922317" y="350742"/>
                  </a:lnTo>
                  <a:lnTo>
                    <a:pt x="1951195" y="383389"/>
                  </a:lnTo>
                  <a:lnTo>
                    <a:pt x="1978431" y="417146"/>
                  </a:lnTo>
                  <a:lnTo>
                    <a:pt x="2003974" y="451968"/>
                  </a:lnTo>
                  <a:lnTo>
                    <a:pt x="2027771" y="487809"/>
                  </a:lnTo>
                  <a:lnTo>
                    <a:pt x="2049771" y="524624"/>
                  </a:lnTo>
                  <a:lnTo>
                    <a:pt x="2069921" y="562370"/>
                  </a:lnTo>
                  <a:lnTo>
                    <a:pt x="2088170" y="601000"/>
                  </a:lnTo>
                  <a:lnTo>
                    <a:pt x="2104467" y="640470"/>
                  </a:lnTo>
                  <a:lnTo>
                    <a:pt x="2118758" y="680734"/>
                  </a:lnTo>
                  <a:lnTo>
                    <a:pt x="2130994" y="721749"/>
                  </a:lnTo>
                  <a:lnTo>
                    <a:pt x="2141120" y="763469"/>
                  </a:lnTo>
                  <a:lnTo>
                    <a:pt x="2149087" y="805848"/>
                  </a:lnTo>
                  <a:lnTo>
                    <a:pt x="2154842" y="848843"/>
                  </a:lnTo>
                  <a:lnTo>
                    <a:pt x="2158332" y="892408"/>
                  </a:lnTo>
                  <a:lnTo>
                    <a:pt x="2159508" y="936498"/>
                  </a:lnTo>
                  <a:lnTo>
                    <a:pt x="2158332" y="980587"/>
                  </a:lnTo>
                  <a:lnTo>
                    <a:pt x="2154842" y="1024152"/>
                  </a:lnTo>
                  <a:lnTo>
                    <a:pt x="2149087" y="1067147"/>
                  </a:lnTo>
                  <a:lnTo>
                    <a:pt x="2141120" y="1109526"/>
                  </a:lnTo>
                  <a:lnTo>
                    <a:pt x="2130994" y="1151246"/>
                  </a:lnTo>
                  <a:lnTo>
                    <a:pt x="2118758" y="1192261"/>
                  </a:lnTo>
                  <a:lnTo>
                    <a:pt x="2104467" y="1232525"/>
                  </a:lnTo>
                  <a:lnTo>
                    <a:pt x="2088170" y="1271995"/>
                  </a:lnTo>
                  <a:lnTo>
                    <a:pt x="2069921" y="1310625"/>
                  </a:lnTo>
                  <a:lnTo>
                    <a:pt x="2049771" y="1348371"/>
                  </a:lnTo>
                  <a:lnTo>
                    <a:pt x="2027771" y="1385186"/>
                  </a:lnTo>
                  <a:lnTo>
                    <a:pt x="2003974" y="1421027"/>
                  </a:lnTo>
                  <a:lnTo>
                    <a:pt x="1978431" y="1455849"/>
                  </a:lnTo>
                  <a:lnTo>
                    <a:pt x="1951195" y="1489606"/>
                  </a:lnTo>
                  <a:lnTo>
                    <a:pt x="1922317" y="1522253"/>
                  </a:lnTo>
                  <a:lnTo>
                    <a:pt x="1891848" y="1553746"/>
                  </a:lnTo>
                  <a:lnTo>
                    <a:pt x="1859842" y="1584040"/>
                  </a:lnTo>
                  <a:lnTo>
                    <a:pt x="1826348" y="1613089"/>
                  </a:lnTo>
                  <a:lnTo>
                    <a:pt x="1791421" y="1640850"/>
                  </a:lnTo>
                  <a:lnTo>
                    <a:pt x="1755110" y="1667275"/>
                  </a:lnTo>
                  <a:lnTo>
                    <a:pt x="1717468" y="1692322"/>
                  </a:lnTo>
                  <a:lnTo>
                    <a:pt x="1678547" y="1715945"/>
                  </a:lnTo>
                  <a:lnTo>
                    <a:pt x="1638399" y="1738099"/>
                  </a:lnTo>
                  <a:lnTo>
                    <a:pt x="1597076" y="1758738"/>
                  </a:lnTo>
                  <a:lnTo>
                    <a:pt x="1554628" y="1777819"/>
                  </a:lnTo>
                  <a:lnTo>
                    <a:pt x="1511109" y="1795296"/>
                  </a:lnTo>
                  <a:lnTo>
                    <a:pt x="1466570" y="1811124"/>
                  </a:lnTo>
                  <a:lnTo>
                    <a:pt x="1421062" y="1825258"/>
                  </a:lnTo>
                  <a:lnTo>
                    <a:pt x="1374639" y="1837653"/>
                  </a:lnTo>
                  <a:lnTo>
                    <a:pt x="1327350" y="1848265"/>
                  </a:lnTo>
                  <a:lnTo>
                    <a:pt x="1279249" y="1857048"/>
                  </a:lnTo>
                  <a:lnTo>
                    <a:pt x="1230387" y="1863958"/>
                  </a:lnTo>
                  <a:lnTo>
                    <a:pt x="1180816" y="1868949"/>
                  </a:lnTo>
                  <a:lnTo>
                    <a:pt x="1130587" y="1871976"/>
                  </a:lnTo>
                  <a:lnTo>
                    <a:pt x="1079754" y="1872996"/>
                  </a:lnTo>
                  <a:lnTo>
                    <a:pt x="1028925" y="1871976"/>
                  </a:lnTo>
                  <a:lnTo>
                    <a:pt x="978701" y="1868949"/>
                  </a:lnTo>
                  <a:lnTo>
                    <a:pt x="929134" y="1863958"/>
                  </a:lnTo>
                  <a:lnTo>
                    <a:pt x="880275" y="1857048"/>
                  </a:lnTo>
                  <a:lnTo>
                    <a:pt x="832177" y="1848265"/>
                  </a:lnTo>
                  <a:lnTo>
                    <a:pt x="784891" y="1837653"/>
                  </a:lnTo>
                  <a:lnTo>
                    <a:pt x="738469" y="1825258"/>
                  </a:lnTo>
                  <a:lnTo>
                    <a:pt x="692963" y="1811124"/>
                  </a:lnTo>
                  <a:lnTo>
                    <a:pt x="648425" y="1795296"/>
                  </a:lnTo>
                  <a:lnTo>
                    <a:pt x="604906" y="1777819"/>
                  </a:lnTo>
                  <a:lnTo>
                    <a:pt x="562459" y="1758738"/>
                  </a:lnTo>
                  <a:lnTo>
                    <a:pt x="521136" y="1738099"/>
                  </a:lnTo>
                  <a:lnTo>
                    <a:pt x="480987" y="1715945"/>
                  </a:lnTo>
                  <a:lnTo>
                    <a:pt x="442066" y="1692322"/>
                  </a:lnTo>
                  <a:lnTo>
                    <a:pt x="404424" y="1667275"/>
                  </a:lnTo>
                  <a:lnTo>
                    <a:pt x="368112" y="1640850"/>
                  </a:lnTo>
                  <a:lnTo>
                    <a:pt x="333183" y="1613089"/>
                  </a:lnTo>
                  <a:lnTo>
                    <a:pt x="299689" y="1584040"/>
                  </a:lnTo>
                  <a:lnTo>
                    <a:pt x="267680" y="1553746"/>
                  </a:lnTo>
                  <a:lnTo>
                    <a:pt x="237210" y="1522253"/>
                  </a:lnTo>
                  <a:lnTo>
                    <a:pt x="208330" y="1489606"/>
                  </a:lnTo>
                  <a:lnTo>
                    <a:pt x="181092" y="1455849"/>
                  </a:lnTo>
                  <a:lnTo>
                    <a:pt x="155548" y="1421027"/>
                  </a:lnTo>
                  <a:lnTo>
                    <a:pt x="131749" y="1385186"/>
                  </a:lnTo>
                  <a:lnTo>
                    <a:pt x="109747" y="1348371"/>
                  </a:lnTo>
                  <a:lnTo>
                    <a:pt x="89595" y="1310625"/>
                  </a:lnTo>
                  <a:lnTo>
                    <a:pt x="71344" y="1271995"/>
                  </a:lnTo>
                  <a:lnTo>
                    <a:pt x="55046" y="1232525"/>
                  </a:lnTo>
                  <a:lnTo>
                    <a:pt x="40753" y="1192261"/>
                  </a:lnTo>
                  <a:lnTo>
                    <a:pt x="28517" y="1151246"/>
                  </a:lnTo>
                  <a:lnTo>
                    <a:pt x="18389" y="1109526"/>
                  </a:lnTo>
                  <a:lnTo>
                    <a:pt x="10421" y="1067147"/>
                  </a:lnTo>
                  <a:lnTo>
                    <a:pt x="4666" y="1024152"/>
                  </a:lnTo>
                  <a:lnTo>
                    <a:pt x="1175" y="980587"/>
                  </a:lnTo>
                  <a:lnTo>
                    <a:pt x="0" y="936498"/>
                  </a:lnTo>
                  <a:close/>
                </a:path>
              </a:pathLst>
            </a:custGeom>
            <a:ln w="15240">
              <a:solidFill>
                <a:srgbClr val="000000"/>
              </a:solidFill>
            </a:ln>
          </p:spPr>
          <p:txBody>
            <a:bodyPr wrap="square" lIns="0" tIns="0" rIns="0" bIns="0" rtlCol="0"/>
            <a:lstStyle/>
            <a:p>
              <a:endParaRPr/>
            </a:p>
          </p:txBody>
        </p:sp>
      </p:grpSp>
      <p:sp>
        <p:nvSpPr>
          <p:cNvPr id="60" name="object 60"/>
          <p:cNvSpPr txBox="1">
            <a:spLocks noGrp="1"/>
          </p:cNvSpPr>
          <p:nvPr>
            <p:ph type="title"/>
          </p:nvPr>
        </p:nvSpPr>
        <p:spPr>
          <a:xfrm>
            <a:off x="2426004" y="227204"/>
            <a:ext cx="6775450" cy="566181"/>
          </a:xfrm>
          <a:prstGeom prst="rect">
            <a:avLst/>
          </a:prstGeom>
        </p:spPr>
        <p:txBody>
          <a:bodyPr vert="horz" wrap="square" lIns="0" tIns="12065" rIns="0" bIns="0" rtlCol="0" anchor="t">
            <a:spAutoFit/>
          </a:bodyPr>
          <a:lstStyle/>
          <a:p>
            <a:pPr marL="12700">
              <a:spcBef>
                <a:spcPts val="95"/>
              </a:spcBef>
            </a:pPr>
            <a:r>
              <a:rPr spc="-75" dirty="0"/>
              <a:t>Proof-of-Work</a:t>
            </a:r>
            <a:r>
              <a:rPr spc="-125" dirty="0"/>
              <a:t> </a:t>
            </a:r>
            <a:r>
              <a:rPr spc="-50" dirty="0"/>
              <a:t>Mining</a:t>
            </a:r>
            <a:r>
              <a:rPr spc="-85" dirty="0"/>
              <a:t> </a:t>
            </a:r>
            <a:r>
              <a:rPr spc="-30" dirty="0"/>
              <a:t>in</a:t>
            </a:r>
            <a:r>
              <a:rPr spc="-85" dirty="0"/>
              <a:t> </a:t>
            </a:r>
            <a:r>
              <a:rPr spc="-60" dirty="0"/>
              <a:t>Bitcoin</a:t>
            </a:r>
          </a:p>
        </p:txBody>
      </p:sp>
      <p:sp>
        <p:nvSpPr>
          <p:cNvPr id="61" name="object 61"/>
          <p:cNvSpPr txBox="1"/>
          <p:nvPr/>
        </p:nvSpPr>
        <p:spPr>
          <a:xfrm>
            <a:off x="2414422" y="2013966"/>
            <a:ext cx="1294130" cy="1123315"/>
          </a:xfrm>
          <a:prstGeom prst="rect">
            <a:avLst/>
          </a:prstGeom>
        </p:spPr>
        <p:txBody>
          <a:bodyPr vert="horz" wrap="square" lIns="0" tIns="12700" rIns="0" bIns="0" rtlCol="0">
            <a:spAutoFit/>
          </a:bodyPr>
          <a:lstStyle/>
          <a:p>
            <a:pPr marL="1270" algn="ctr">
              <a:spcBef>
                <a:spcPts val="100"/>
              </a:spcBef>
            </a:pPr>
            <a:r>
              <a:rPr spc="-110" dirty="0">
                <a:latin typeface="Calibri"/>
                <a:cs typeface="Calibri"/>
              </a:rPr>
              <a:t>T</a:t>
            </a:r>
            <a:r>
              <a:rPr spc="-40" dirty="0">
                <a:latin typeface="Calibri"/>
                <a:cs typeface="Calibri"/>
              </a:rPr>
              <a:t>r</a:t>
            </a:r>
            <a:r>
              <a:rPr dirty="0">
                <a:latin typeface="Calibri"/>
                <a:cs typeface="Calibri"/>
              </a:rPr>
              <a:t>a</a:t>
            </a:r>
            <a:r>
              <a:rPr spc="5" dirty="0">
                <a:latin typeface="Calibri"/>
                <a:cs typeface="Calibri"/>
              </a:rPr>
              <a:t>ns</a:t>
            </a:r>
            <a:r>
              <a:rPr dirty="0">
                <a:latin typeface="Calibri"/>
                <a:cs typeface="Calibri"/>
              </a:rPr>
              <a:t>act</a:t>
            </a:r>
            <a:r>
              <a:rPr spc="-10" dirty="0">
                <a:latin typeface="Calibri"/>
                <a:cs typeface="Calibri"/>
              </a:rPr>
              <a:t>i</a:t>
            </a:r>
            <a:r>
              <a:rPr spc="-5" dirty="0">
                <a:latin typeface="Calibri"/>
                <a:cs typeface="Calibri"/>
              </a:rPr>
              <a:t>o</a:t>
            </a:r>
            <a:r>
              <a:rPr dirty="0">
                <a:latin typeface="Calibri"/>
                <a:cs typeface="Calibri"/>
              </a:rPr>
              <a:t>n C</a:t>
            </a:r>
            <a:endParaRPr>
              <a:latin typeface="Calibri"/>
              <a:cs typeface="Calibri"/>
            </a:endParaRPr>
          </a:p>
          <a:p>
            <a:pPr marL="1905" algn="ctr"/>
            <a:r>
              <a:rPr spc="-110" dirty="0">
                <a:latin typeface="Calibri"/>
                <a:cs typeface="Calibri"/>
              </a:rPr>
              <a:t>T</a:t>
            </a:r>
            <a:r>
              <a:rPr spc="-40" dirty="0">
                <a:latin typeface="Calibri"/>
                <a:cs typeface="Calibri"/>
              </a:rPr>
              <a:t>r</a:t>
            </a:r>
            <a:r>
              <a:rPr dirty="0">
                <a:latin typeface="Calibri"/>
                <a:cs typeface="Calibri"/>
              </a:rPr>
              <a:t>a</a:t>
            </a:r>
            <a:r>
              <a:rPr spc="5" dirty="0">
                <a:latin typeface="Calibri"/>
                <a:cs typeface="Calibri"/>
              </a:rPr>
              <a:t>n</a:t>
            </a:r>
            <a:r>
              <a:rPr dirty="0">
                <a:latin typeface="Calibri"/>
                <a:cs typeface="Calibri"/>
              </a:rPr>
              <a:t>sact</a:t>
            </a:r>
            <a:r>
              <a:rPr spc="-10" dirty="0">
                <a:latin typeface="Calibri"/>
                <a:cs typeface="Calibri"/>
              </a:rPr>
              <a:t>i</a:t>
            </a:r>
            <a:r>
              <a:rPr spc="-5" dirty="0">
                <a:latin typeface="Calibri"/>
                <a:cs typeface="Calibri"/>
              </a:rPr>
              <a:t>o</a:t>
            </a:r>
            <a:r>
              <a:rPr dirty="0">
                <a:latin typeface="Calibri"/>
                <a:cs typeface="Calibri"/>
              </a:rPr>
              <a:t>n</a:t>
            </a:r>
            <a:r>
              <a:rPr spc="-5" dirty="0">
                <a:latin typeface="Calibri"/>
                <a:cs typeface="Calibri"/>
              </a:rPr>
              <a:t> </a:t>
            </a:r>
            <a:r>
              <a:rPr dirty="0">
                <a:latin typeface="Calibri"/>
                <a:cs typeface="Calibri"/>
              </a:rPr>
              <a:t>D</a:t>
            </a:r>
            <a:endParaRPr>
              <a:latin typeface="Calibri"/>
              <a:cs typeface="Calibri"/>
            </a:endParaRPr>
          </a:p>
          <a:p>
            <a:pPr algn="ctr">
              <a:lnSpc>
                <a:spcPct val="100000"/>
              </a:lnSpc>
            </a:pPr>
            <a:r>
              <a:rPr dirty="0">
                <a:latin typeface="Calibri"/>
                <a:cs typeface="Calibri"/>
              </a:rPr>
              <a:t>…</a:t>
            </a:r>
            <a:endParaRPr>
              <a:latin typeface="Calibri"/>
              <a:cs typeface="Calibri"/>
            </a:endParaRPr>
          </a:p>
          <a:p>
            <a:pPr algn="ctr">
              <a:lnSpc>
                <a:spcPct val="100000"/>
              </a:lnSpc>
            </a:pPr>
            <a:r>
              <a:rPr spc="-110" dirty="0">
                <a:latin typeface="Calibri"/>
                <a:cs typeface="Calibri"/>
              </a:rPr>
              <a:t>T</a:t>
            </a:r>
            <a:r>
              <a:rPr spc="-40" dirty="0">
                <a:latin typeface="Calibri"/>
                <a:cs typeface="Calibri"/>
              </a:rPr>
              <a:t>r</a:t>
            </a:r>
            <a:r>
              <a:rPr dirty="0">
                <a:latin typeface="Calibri"/>
                <a:cs typeface="Calibri"/>
              </a:rPr>
              <a:t>a</a:t>
            </a:r>
            <a:r>
              <a:rPr spc="5" dirty="0">
                <a:latin typeface="Calibri"/>
                <a:cs typeface="Calibri"/>
              </a:rPr>
              <a:t>ns</a:t>
            </a:r>
            <a:r>
              <a:rPr dirty="0">
                <a:latin typeface="Calibri"/>
                <a:cs typeface="Calibri"/>
              </a:rPr>
              <a:t>act</a:t>
            </a:r>
            <a:r>
              <a:rPr spc="-10" dirty="0">
                <a:latin typeface="Calibri"/>
                <a:cs typeface="Calibri"/>
              </a:rPr>
              <a:t>i</a:t>
            </a:r>
            <a:r>
              <a:rPr spc="-5" dirty="0">
                <a:latin typeface="Calibri"/>
                <a:cs typeface="Calibri"/>
              </a:rPr>
              <a:t>o</a:t>
            </a:r>
            <a:r>
              <a:rPr dirty="0">
                <a:latin typeface="Calibri"/>
                <a:cs typeface="Calibri"/>
              </a:rPr>
              <a:t>n N</a:t>
            </a:r>
            <a:endParaRPr>
              <a:latin typeface="Calibri"/>
              <a:cs typeface="Calibri"/>
            </a:endParaRPr>
          </a:p>
        </p:txBody>
      </p:sp>
      <p:sp>
        <p:nvSpPr>
          <p:cNvPr id="62" name="object 62"/>
          <p:cNvSpPr/>
          <p:nvPr/>
        </p:nvSpPr>
        <p:spPr>
          <a:xfrm>
            <a:off x="8112253" y="1146048"/>
            <a:ext cx="2159635" cy="650875"/>
          </a:xfrm>
          <a:custGeom>
            <a:avLst/>
            <a:gdLst/>
            <a:ahLst/>
            <a:cxnLst/>
            <a:rect l="l" t="t" r="r" b="b"/>
            <a:pathLst>
              <a:path w="2159634" h="650875">
                <a:moveTo>
                  <a:pt x="0" y="108457"/>
                </a:moveTo>
                <a:lnTo>
                  <a:pt x="8516" y="66222"/>
                </a:lnTo>
                <a:lnTo>
                  <a:pt x="31750" y="31750"/>
                </a:lnTo>
                <a:lnTo>
                  <a:pt x="66222" y="8516"/>
                </a:lnTo>
                <a:lnTo>
                  <a:pt x="108457" y="0"/>
                </a:lnTo>
                <a:lnTo>
                  <a:pt x="2051050" y="0"/>
                </a:lnTo>
                <a:lnTo>
                  <a:pt x="2093285" y="8516"/>
                </a:lnTo>
                <a:lnTo>
                  <a:pt x="2127758" y="31749"/>
                </a:lnTo>
                <a:lnTo>
                  <a:pt x="2150991" y="66222"/>
                </a:lnTo>
                <a:lnTo>
                  <a:pt x="2159507" y="108457"/>
                </a:lnTo>
                <a:lnTo>
                  <a:pt x="2159507" y="542289"/>
                </a:lnTo>
                <a:lnTo>
                  <a:pt x="2150991" y="584525"/>
                </a:lnTo>
                <a:lnTo>
                  <a:pt x="2127757" y="618998"/>
                </a:lnTo>
                <a:lnTo>
                  <a:pt x="2093285" y="642231"/>
                </a:lnTo>
                <a:lnTo>
                  <a:pt x="2051050" y="650748"/>
                </a:lnTo>
                <a:lnTo>
                  <a:pt x="108457" y="650748"/>
                </a:lnTo>
                <a:lnTo>
                  <a:pt x="66222" y="642231"/>
                </a:lnTo>
                <a:lnTo>
                  <a:pt x="31750" y="618998"/>
                </a:lnTo>
                <a:lnTo>
                  <a:pt x="8516" y="584525"/>
                </a:lnTo>
                <a:lnTo>
                  <a:pt x="0" y="542289"/>
                </a:lnTo>
                <a:lnTo>
                  <a:pt x="0" y="108457"/>
                </a:lnTo>
                <a:close/>
              </a:path>
            </a:pathLst>
          </a:custGeom>
          <a:ln w="15240">
            <a:solidFill>
              <a:srgbClr val="000000"/>
            </a:solidFill>
          </a:ln>
        </p:spPr>
        <p:txBody>
          <a:bodyPr wrap="square" lIns="0" tIns="0" rIns="0" bIns="0" rtlCol="0"/>
          <a:lstStyle/>
          <a:p>
            <a:endParaRPr/>
          </a:p>
        </p:txBody>
      </p:sp>
      <p:sp>
        <p:nvSpPr>
          <p:cNvPr id="63" name="object 63"/>
          <p:cNvSpPr txBox="1"/>
          <p:nvPr/>
        </p:nvSpPr>
        <p:spPr>
          <a:xfrm>
            <a:off x="8233410" y="1169670"/>
            <a:ext cx="1918335" cy="574040"/>
          </a:xfrm>
          <a:prstGeom prst="rect">
            <a:avLst/>
          </a:prstGeom>
        </p:spPr>
        <p:txBody>
          <a:bodyPr vert="horz" wrap="square" lIns="0" tIns="12700" rIns="0" bIns="0" rtlCol="0">
            <a:spAutoFit/>
          </a:bodyPr>
          <a:lstStyle/>
          <a:p>
            <a:pPr algn="ctr">
              <a:spcBef>
                <a:spcPts val="100"/>
              </a:spcBef>
            </a:pPr>
            <a:r>
              <a:rPr spc="-5" dirty="0">
                <a:latin typeface="Calibri"/>
                <a:cs typeface="Calibri"/>
              </a:rPr>
              <a:t>Hash(block,nonce) </a:t>
            </a:r>
            <a:r>
              <a:rPr dirty="0">
                <a:latin typeface="Calibri"/>
                <a:cs typeface="Calibri"/>
              </a:rPr>
              <a:t>&lt;</a:t>
            </a:r>
            <a:endParaRPr>
              <a:latin typeface="Calibri"/>
              <a:cs typeface="Calibri"/>
            </a:endParaRPr>
          </a:p>
          <a:p>
            <a:pPr algn="ctr">
              <a:lnSpc>
                <a:spcPct val="100000"/>
              </a:lnSpc>
            </a:pPr>
            <a:r>
              <a:rPr b="1" spc="-5" dirty="0">
                <a:solidFill>
                  <a:srgbClr val="00AF50"/>
                </a:solidFill>
                <a:latin typeface="Calibri"/>
                <a:cs typeface="Calibri"/>
              </a:rPr>
              <a:t>0000000</a:t>
            </a:r>
            <a:r>
              <a:rPr spc="-5" dirty="0">
                <a:latin typeface="Calibri"/>
                <a:cs typeface="Calibri"/>
              </a:rPr>
              <a:t>XXXXX…</a:t>
            </a:r>
            <a:endParaRPr>
              <a:latin typeface="Calibri"/>
              <a:cs typeface="Calibri"/>
            </a:endParaRPr>
          </a:p>
        </p:txBody>
      </p:sp>
      <p:sp>
        <p:nvSpPr>
          <p:cNvPr id="64" name="object 64"/>
          <p:cNvSpPr/>
          <p:nvPr/>
        </p:nvSpPr>
        <p:spPr>
          <a:xfrm>
            <a:off x="5980177" y="1741932"/>
            <a:ext cx="1152525" cy="1682750"/>
          </a:xfrm>
          <a:custGeom>
            <a:avLst/>
            <a:gdLst/>
            <a:ahLst/>
            <a:cxnLst/>
            <a:rect l="l" t="t" r="r" b="b"/>
            <a:pathLst>
              <a:path w="1152525" h="1682750">
                <a:moveTo>
                  <a:pt x="0" y="192023"/>
                </a:moveTo>
                <a:lnTo>
                  <a:pt x="5071" y="147996"/>
                </a:lnTo>
                <a:lnTo>
                  <a:pt x="19518" y="107579"/>
                </a:lnTo>
                <a:lnTo>
                  <a:pt x="42187" y="71925"/>
                </a:lnTo>
                <a:lnTo>
                  <a:pt x="71925" y="42187"/>
                </a:lnTo>
                <a:lnTo>
                  <a:pt x="107579" y="19518"/>
                </a:lnTo>
                <a:lnTo>
                  <a:pt x="147996" y="5071"/>
                </a:lnTo>
                <a:lnTo>
                  <a:pt x="192024" y="0"/>
                </a:lnTo>
                <a:lnTo>
                  <a:pt x="960120" y="0"/>
                </a:lnTo>
                <a:lnTo>
                  <a:pt x="1004147" y="5071"/>
                </a:lnTo>
                <a:lnTo>
                  <a:pt x="1044564" y="19518"/>
                </a:lnTo>
                <a:lnTo>
                  <a:pt x="1080218" y="42187"/>
                </a:lnTo>
                <a:lnTo>
                  <a:pt x="1109956" y="71925"/>
                </a:lnTo>
                <a:lnTo>
                  <a:pt x="1132625" y="107579"/>
                </a:lnTo>
                <a:lnTo>
                  <a:pt x="1147072" y="147996"/>
                </a:lnTo>
                <a:lnTo>
                  <a:pt x="1152144" y="192023"/>
                </a:lnTo>
                <a:lnTo>
                  <a:pt x="1152144" y="1490471"/>
                </a:lnTo>
                <a:lnTo>
                  <a:pt x="1147072" y="1534499"/>
                </a:lnTo>
                <a:lnTo>
                  <a:pt x="1132625" y="1574916"/>
                </a:lnTo>
                <a:lnTo>
                  <a:pt x="1109956" y="1610570"/>
                </a:lnTo>
                <a:lnTo>
                  <a:pt x="1080218" y="1640308"/>
                </a:lnTo>
                <a:lnTo>
                  <a:pt x="1044564" y="1662977"/>
                </a:lnTo>
                <a:lnTo>
                  <a:pt x="1004147" y="1677424"/>
                </a:lnTo>
                <a:lnTo>
                  <a:pt x="960120" y="1682495"/>
                </a:lnTo>
                <a:lnTo>
                  <a:pt x="192024" y="1682495"/>
                </a:lnTo>
                <a:lnTo>
                  <a:pt x="147996" y="1677424"/>
                </a:lnTo>
                <a:lnTo>
                  <a:pt x="107579" y="1662977"/>
                </a:lnTo>
                <a:lnTo>
                  <a:pt x="71925" y="1640308"/>
                </a:lnTo>
                <a:lnTo>
                  <a:pt x="42187" y="1610570"/>
                </a:lnTo>
                <a:lnTo>
                  <a:pt x="19518" y="1574916"/>
                </a:lnTo>
                <a:lnTo>
                  <a:pt x="5071" y="1534499"/>
                </a:lnTo>
                <a:lnTo>
                  <a:pt x="0" y="1490471"/>
                </a:lnTo>
                <a:lnTo>
                  <a:pt x="0" y="192023"/>
                </a:lnTo>
                <a:close/>
              </a:path>
            </a:pathLst>
          </a:custGeom>
          <a:ln w="15240">
            <a:solidFill>
              <a:srgbClr val="000000"/>
            </a:solidFill>
          </a:ln>
        </p:spPr>
        <p:txBody>
          <a:bodyPr wrap="square" lIns="0" tIns="0" rIns="0" bIns="0" rtlCol="0"/>
          <a:lstStyle/>
          <a:p>
            <a:endParaRPr/>
          </a:p>
        </p:txBody>
      </p:sp>
      <p:sp>
        <p:nvSpPr>
          <p:cNvPr id="65" name="object 65"/>
          <p:cNvSpPr txBox="1"/>
          <p:nvPr/>
        </p:nvSpPr>
        <p:spPr>
          <a:xfrm>
            <a:off x="6203950" y="1733170"/>
            <a:ext cx="706120" cy="1671955"/>
          </a:xfrm>
          <a:prstGeom prst="rect">
            <a:avLst/>
          </a:prstGeom>
        </p:spPr>
        <p:txBody>
          <a:bodyPr vert="horz" wrap="square" lIns="0" tIns="12700" rIns="0" bIns="0" rtlCol="0">
            <a:spAutoFit/>
          </a:bodyPr>
          <a:lstStyle/>
          <a:p>
            <a:pPr algn="ctr">
              <a:spcBef>
                <a:spcPts val="100"/>
              </a:spcBef>
            </a:pPr>
            <a:r>
              <a:rPr b="1" dirty="0">
                <a:latin typeface="Calibri"/>
                <a:cs typeface="Calibri"/>
              </a:rPr>
              <a:t>Block</a:t>
            </a:r>
            <a:r>
              <a:rPr b="1" spc="-75" dirty="0">
                <a:latin typeface="Calibri"/>
                <a:cs typeface="Calibri"/>
              </a:rPr>
              <a:t> </a:t>
            </a:r>
            <a:r>
              <a:rPr b="1" dirty="0">
                <a:latin typeface="Calibri"/>
                <a:cs typeface="Calibri"/>
              </a:rPr>
              <a:t>3</a:t>
            </a:r>
            <a:endParaRPr>
              <a:latin typeface="Calibri"/>
              <a:cs typeface="Calibri"/>
            </a:endParaRPr>
          </a:p>
          <a:p>
            <a:pPr marL="38100" marR="29209" algn="ctr"/>
            <a:r>
              <a:rPr dirty="0">
                <a:latin typeface="Calibri"/>
                <a:cs typeface="Calibri"/>
              </a:rPr>
              <a:t>2</a:t>
            </a:r>
            <a:r>
              <a:rPr spc="-80" dirty="0">
                <a:latin typeface="Calibri"/>
                <a:cs typeface="Calibri"/>
              </a:rPr>
              <a:t> </a:t>
            </a:r>
            <a:r>
              <a:rPr spc="-5" dirty="0">
                <a:latin typeface="Calibri"/>
                <a:cs typeface="Calibri"/>
              </a:rPr>
              <a:t>Hash </a:t>
            </a:r>
            <a:r>
              <a:rPr spc="-395" dirty="0">
                <a:latin typeface="Calibri"/>
                <a:cs typeface="Calibri"/>
              </a:rPr>
              <a:t> </a:t>
            </a:r>
            <a:r>
              <a:rPr spc="-45" dirty="0">
                <a:latin typeface="Calibri"/>
                <a:cs typeface="Calibri"/>
              </a:rPr>
              <a:t>Tx</a:t>
            </a:r>
            <a:r>
              <a:rPr spc="330" dirty="0">
                <a:latin typeface="Calibri"/>
                <a:cs typeface="Calibri"/>
              </a:rPr>
              <a:t> </a:t>
            </a:r>
            <a:r>
              <a:rPr dirty="0">
                <a:latin typeface="Calibri"/>
                <a:cs typeface="Calibri"/>
              </a:rPr>
              <a:t>D </a:t>
            </a:r>
            <a:r>
              <a:rPr spc="5" dirty="0">
                <a:latin typeface="Calibri"/>
                <a:cs typeface="Calibri"/>
              </a:rPr>
              <a:t> </a:t>
            </a:r>
            <a:r>
              <a:rPr spc="-45" dirty="0">
                <a:latin typeface="Calibri"/>
                <a:cs typeface="Calibri"/>
              </a:rPr>
              <a:t>Tx</a:t>
            </a:r>
            <a:r>
              <a:rPr spc="315" dirty="0">
                <a:latin typeface="Calibri"/>
                <a:cs typeface="Calibri"/>
              </a:rPr>
              <a:t> </a:t>
            </a:r>
            <a:r>
              <a:rPr dirty="0">
                <a:latin typeface="Calibri"/>
                <a:cs typeface="Calibri"/>
              </a:rPr>
              <a:t>N </a:t>
            </a:r>
            <a:r>
              <a:rPr spc="5" dirty="0">
                <a:latin typeface="Calibri"/>
                <a:cs typeface="Calibri"/>
              </a:rPr>
              <a:t> </a:t>
            </a:r>
            <a:r>
              <a:rPr spc="-45" dirty="0">
                <a:latin typeface="Calibri"/>
                <a:cs typeface="Calibri"/>
              </a:rPr>
              <a:t>Tx</a:t>
            </a:r>
            <a:r>
              <a:rPr spc="-20" dirty="0">
                <a:latin typeface="Calibri"/>
                <a:cs typeface="Calibri"/>
              </a:rPr>
              <a:t> </a:t>
            </a:r>
            <a:r>
              <a:rPr dirty="0">
                <a:latin typeface="Calibri"/>
                <a:cs typeface="Calibri"/>
              </a:rPr>
              <a:t>C </a:t>
            </a:r>
            <a:r>
              <a:rPr spc="5" dirty="0">
                <a:latin typeface="Calibri"/>
                <a:cs typeface="Calibri"/>
              </a:rPr>
              <a:t> </a:t>
            </a:r>
            <a:r>
              <a:rPr spc="-5" dirty="0">
                <a:latin typeface="Calibri"/>
                <a:cs typeface="Calibri"/>
              </a:rPr>
              <a:t>nonce</a:t>
            </a:r>
            <a:endParaRPr>
              <a:latin typeface="Calibri"/>
              <a:cs typeface="Calibri"/>
            </a:endParaRPr>
          </a:p>
        </p:txBody>
      </p:sp>
      <p:grpSp>
        <p:nvGrpSpPr>
          <p:cNvPr id="66" name="object 66"/>
          <p:cNvGrpSpPr/>
          <p:nvPr/>
        </p:nvGrpSpPr>
        <p:grpSpPr>
          <a:xfrm>
            <a:off x="3587243" y="1373086"/>
            <a:ext cx="4656455" cy="4929505"/>
            <a:chOff x="2063242" y="1373085"/>
            <a:chExt cx="4656455" cy="4929505"/>
          </a:xfrm>
        </p:grpSpPr>
        <p:pic>
          <p:nvPicPr>
            <p:cNvPr id="67" name="object 67"/>
            <p:cNvPicPr/>
            <p:nvPr/>
          </p:nvPicPr>
          <p:blipFill>
            <a:blip r:embed="rId9" cstate="print"/>
            <a:stretch>
              <a:fillRect/>
            </a:stretch>
          </p:blipFill>
          <p:spPr>
            <a:xfrm>
              <a:off x="2479548" y="2257018"/>
              <a:ext cx="2182368" cy="231673"/>
            </a:xfrm>
            <a:prstGeom prst="rect">
              <a:avLst/>
            </a:prstGeom>
          </p:spPr>
        </p:pic>
        <p:sp>
          <p:nvSpPr>
            <p:cNvPr id="68" name="object 68"/>
            <p:cNvSpPr/>
            <p:nvPr/>
          </p:nvSpPr>
          <p:spPr>
            <a:xfrm>
              <a:off x="2501646" y="2318257"/>
              <a:ext cx="2030095" cy="78105"/>
            </a:xfrm>
            <a:custGeom>
              <a:avLst/>
              <a:gdLst/>
              <a:ahLst/>
              <a:cxnLst/>
              <a:rect l="l" t="t" r="r" b="b"/>
              <a:pathLst>
                <a:path w="2030095" h="78105">
                  <a:moveTo>
                    <a:pt x="2004105" y="25907"/>
                  </a:moveTo>
                  <a:lnTo>
                    <a:pt x="1964944" y="25907"/>
                  </a:lnTo>
                  <a:lnTo>
                    <a:pt x="1964944" y="51815"/>
                  </a:lnTo>
                  <a:lnTo>
                    <a:pt x="1952032" y="51854"/>
                  </a:lnTo>
                  <a:lnTo>
                    <a:pt x="1952117" y="77724"/>
                  </a:lnTo>
                  <a:lnTo>
                    <a:pt x="2029714" y="38607"/>
                  </a:lnTo>
                  <a:lnTo>
                    <a:pt x="2004105" y="25907"/>
                  </a:lnTo>
                  <a:close/>
                </a:path>
                <a:path w="2030095" h="78105">
                  <a:moveTo>
                    <a:pt x="1951947" y="25946"/>
                  </a:moveTo>
                  <a:lnTo>
                    <a:pt x="0" y="31750"/>
                  </a:lnTo>
                  <a:lnTo>
                    <a:pt x="0" y="57657"/>
                  </a:lnTo>
                  <a:lnTo>
                    <a:pt x="1952032" y="51854"/>
                  </a:lnTo>
                  <a:lnTo>
                    <a:pt x="1951947" y="25946"/>
                  </a:lnTo>
                  <a:close/>
                </a:path>
                <a:path w="2030095" h="78105">
                  <a:moveTo>
                    <a:pt x="1964944" y="25907"/>
                  </a:moveTo>
                  <a:lnTo>
                    <a:pt x="1951947" y="25946"/>
                  </a:lnTo>
                  <a:lnTo>
                    <a:pt x="1952032" y="51854"/>
                  </a:lnTo>
                  <a:lnTo>
                    <a:pt x="1964944" y="51815"/>
                  </a:lnTo>
                  <a:lnTo>
                    <a:pt x="1964944" y="25907"/>
                  </a:lnTo>
                  <a:close/>
                </a:path>
                <a:path w="2030095" h="78105">
                  <a:moveTo>
                    <a:pt x="1951863" y="0"/>
                  </a:moveTo>
                  <a:lnTo>
                    <a:pt x="1951947" y="25946"/>
                  </a:lnTo>
                  <a:lnTo>
                    <a:pt x="2004105" y="25907"/>
                  </a:lnTo>
                  <a:lnTo>
                    <a:pt x="1951863" y="0"/>
                  </a:lnTo>
                  <a:close/>
                </a:path>
              </a:pathLst>
            </a:custGeom>
            <a:solidFill>
              <a:srgbClr val="D24717"/>
            </a:solidFill>
          </p:spPr>
          <p:txBody>
            <a:bodyPr wrap="square" lIns="0" tIns="0" rIns="0" bIns="0" rtlCol="0"/>
            <a:lstStyle/>
            <a:p>
              <a:endParaRPr/>
            </a:p>
          </p:txBody>
        </p:sp>
        <p:pic>
          <p:nvPicPr>
            <p:cNvPr id="69" name="object 69"/>
            <p:cNvPicPr/>
            <p:nvPr/>
          </p:nvPicPr>
          <p:blipFill>
            <a:blip r:embed="rId10" cstate="print"/>
            <a:stretch>
              <a:fillRect/>
            </a:stretch>
          </p:blipFill>
          <p:spPr>
            <a:xfrm>
              <a:off x="5582412" y="1373085"/>
              <a:ext cx="1136904" cy="621830"/>
            </a:xfrm>
            <a:prstGeom prst="rect">
              <a:avLst/>
            </a:prstGeom>
          </p:spPr>
        </p:pic>
        <p:sp>
          <p:nvSpPr>
            <p:cNvPr id="70" name="object 70"/>
            <p:cNvSpPr/>
            <p:nvPr/>
          </p:nvSpPr>
          <p:spPr>
            <a:xfrm>
              <a:off x="5603620" y="1470659"/>
              <a:ext cx="984885" cy="471170"/>
            </a:xfrm>
            <a:custGeom>
              <a:avLst/>
              <a:gdLst/>
              <a:ahLst/>
              <a:cxnLst/>
              <a:rect l="l" t="t" r="r" b="b"/>
              <a:pathLst>
                <a:path w="984884" h="471169">
                  <a:moveTo>
                    <a:pt x="908707" y="23410"/>
                  </a:moveTo>
                  <a:lnTo>
                    <a:pt x="0" y="447675"/>
                  </a:lnTo>
                  <a:lnTo>
                    <a:pt x="10921" y="471169"/>
                  </a:lnTo>
                  <a:lnTo>
                    <a:pt x="919680" y="46881"/>
                  </a:lnTo>
                  <a:lnTo>
                    <a:pt x="908707" y="23410"/>
                  </a:lnTo>
                  <a:close/>
                </a:path>
                <a:path w="984884" h="471169">
                  <a:moveTo>
                    <a:pt x="972244" y="17906"/>
                  </a:moveTo>
                  <a:lnTo>
                    <a:pt x="920496" y="17906"/>
                  </a:lnTo>
                  <a:lnTo>
                    <a:pt x="931418" y="41401"/>
                  </a:lnTo>
                  <a:lnTo>
                    <a:pt x="919680" y="46881"/>
                  </a:lnTo>
                  <a:lnTo>
                    <a:pt x="930655" y="70357"/>
                  </a:lnTo>
                  <a:lnTo>
                    <a:pt x="972244" y="17906"/>
                  </a:lnTo>
                  <a:close/>
                </a:path>
                <a:path w="984884" h="471169">
                  <a:moveTo>
                    <a:pt x="920496" y="17906"/>
                  </a:moveTo>
                  <a:lnTo>
                    <a:pt x="908707" y="23410"/>
                  </a:lnTo>
                  <a:lnTo>
                    <a:pt x="919680" y="46881"/>
                  </a:lnTo>
                  <a:lnTo>
                    <a:pt x="931418" y="41401"/>
                  </a:lnTo>
                  <a:lnTo>
                    <a:pt x="920496" y="17906"/>
                  </a:lnTo>
                  <a:close/>
                </a:path>
                <a:path w="984884" h="471169">
                  <a:moveTo>
                    <a:pt x="897763" y="0"/>
                  </a:moveTo>
                  <a:lnTo>
                    <a:pt x="908707" y="23410"/>
                  </a:lnTo>
                  <a:lnTo>
                    <a:pt x="920496" y="17906"/>
                  </a:lnTo>
                  <a:lnTo>
                    <a:pt x="972244" y="17906"/>
                  </a:lnTo>
                  <a:lnTo>
                    <a:pt x="984630" y="2286"/>
                  </a:lnTo>
                  <a:lnTo>
                    <a:pt x="897763" y="0"/>
                  </a:lnTo>
                  <a:close/>
                </a:path>
              </a:pathLst>
            </a:custGeom>
            <a:solidFill>
              <a:srgbClr val="D24717"/>
            </a:solidFill>
          </p:spPr>
          <p:txBody>
            <a:bodyPr wrap="square" lIns="0" tIns="0" rIns="0" bIns="0" rtlCol="0"/>
            <a:lstStyle/>
            <a:p>
              <a:endParaRPr/>
            </a:p>
          </p:txBody>
        </p:sp>
        <p:pic>
          <p:nvPicPr>
            <p:cNvPr id="71" name="object 71"/>
            <p:cNvPicPr/>
            <p:nvPr/>
          </p:nvPicPr>
          <p:blipFill>
            <a:blip r:embed="rId11" cstate="print"/>
            <a:stretch>
              <a:fillRect/>
            </a:stretch>
          </p:blipFill>
          <p:spPr>
            <a:xfrm>
              <a:off x="2069592" y="6006084"/>
              <a:ext cx="978407" cy="289559"/>
            </a:xfrm>
            <a:prstGeom prst="rect">
              <a:avLst/>
            </a:prstGeom>
          </p:spPr>
        </p:pic>
        <p:sp>
          <p:nvSpPr>
            <p:cNvPr id="72" name="object 72"/>
            <p:cNvSpPr/>
            <p:nvPr/>
          </p:nvSpPr>
          <p:spPr>
            <a:xfrm>
              <a:off x="2069592" y="6006084"/>
              <a:ext cx="978535" cy="289560"/>
            </a:xfrm>
            <a:custGeom>
              <a:avLst/>
              <a:gdLst/>
              <a:ahLst/>
              <a:cxnLst/>
              <a:rect l="l" t="t" r="r" b="b"/>
              <a:pathLst>
                <a:path w="978535" h="289560">
                  <a:moveTo>
                    <a:pt x="0" y="48259"/>
                  </a:moveTo>
                  <a:lnTo>
                    <a:pt x="3790" y="29473"/>
                  </a:lnTo>
                  <a:lnTo>
                    <a:pt x="14128" y="14133"/>
                  </a:lnTo>
                  <a:lnTo>
                    <a:pt x="29467" y="3791"/>
                  </a:lnTo>
                  <a:lnTo>
                    <a:pt x="48259" y="0"/>
                  </a:lnTo>
                  <a:lnTo>
                    <a:pt x="930147" y="0"/>
                  </a:lnTo>
                  <a:lnTo>
                    <a:pt x="948940" y="3791"/>
                  </a:lnTo>
                  <a:lnTo>
                    <a:pt x="964279" y="14133"/>
                  </a:lnTo>
                  <a:lnTo>
                    <a:pt x="974617" y="29473"/>
                  </a:lnTo>
                  <a:lnTo>
                    <a:pt x="978407" y="48259"/>
                  </a:lnTo>
                  <a:lnTo>
                    <a:pt x="978407" y="241299"/>
                  </a:lnTo>
                  <a:lnTo>
                    <a:pt x="974617" y="260086"/>
                  </a:lnTo>
                  <a:lnTo>
                    <a:pt x="964279" y="275426"/>
                  </a:lnTo>
                  <a:lnTo>
                    <a:pt x="948940" y="285768"/>
                  </a:lnTo>
                  <a:lnTo>
                    <a:pt x="930147" y="289559"/>
                  </a:lnTo>
                  <a:lnTo>
                    <a:pt x="48259" y="289559"/>
                  </a:lnTo>
                  <a:lnTo>
                    <a:pt x="29467" y="285768"/>
                  </a:lnTo>
                  <a:lnTo>
                    <a:pt x="14128" y="275426"/>
                  </a:lnTo>
                  <a:lnTo>
                    <a:pt x="3790" y="260086"/>
                  </a:lnTo>
                  <a:lnTo>
                    <a:pt x="0" y="241299"/>
                  </a:lnTo>
                  <a:lnTo>
                    <a:pt x="0" y="48259"/>
                  </a:lnTo>
                  <a:close/>
                </a:path>
              </a:pathLst>
            </a:custGeom>
            <a:ln w="12192">
              <a:solidFill>
                <a:srgbClr val="9B2C1F"/>
              </a:solidFill>
            </a:ln>
          </p:spPr>
          <p:txBody>
            <a:bodyPr wrap="square" lIns="0" tIns="0" rIns="0" bIns="0" rtlCol="0"/>
            <a:lstStyle/>
            <a:p>
              <a:endParaRPr/>
            </a:p>
          </p:txBody>
        </p:sp>
      </p:grpSp>
      <p:sp>
        <p:nvSpPr>
          <p:cNvPr id="73" name="object 73"/>
          <p:cNvSpPr txBox="1"/>
          <p:nvPr/>
        </p:nvSpPr>
        <p:spPr>
          <a:xfrm>
            <a:off x="3802761" y="5639816"/>
            <a:ext cx="568325" cy="655320"/>
          </a:xfrm>
          <a:prstGeom prst="rect">
            <a:avLst/>
          </a:prstGeom>
        </p:spPr>
        <p:txBody>
          <a:bodyPr vert="horz" wrap="square" lIns="0" tIns="12700" rIns="0" bIns="0" rtlCol="0">
            <a:spAutoFit/>
          </a:bodyPr>
          <a:lstStyle/>
          <a:p>
            <a:pPr marL="12700" marR="5080" algn="ctr">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a:t>
            </a:r>
            <a:r>
              <a:rPr sz="900" spc="-5" dirty="0">
                <a:latin typeface="Calibri"/>
                <a:cs typeface="Calibri"/>
              </a:rPr>
              <a:t>4546ofre</a:t>
            </a:r>
            <a:endParaRPr sz="900">
              <a:latin typeface="Calibri"/>
              <a:cs typeface="Calibri"/>
            </a:endParaRPr>
          </a:p>
          <a:p>
            <a:pPr marL="48895" marR="49530" algn="ctr">
              <a:spcBef>
                <a:spcPts val="635"/>
              </a:spcBef>
            </a:pPr>
            <a:r>
              <a:rPr sz="900" spc="-5" dirty="0">
                <a:latin typeface="Calibri"/>
                <a:cs typeface="Calibri"/>
              </a:rPr>
              <a:t>nonce </a:t>
            </a:r>
            <a:r>
              <a:rPr sz="900" dirty="0">
                <a:latin typeface="Calibri"/>
                <a:cs typeface="Calibri"/>
              </a:rPr>
              <a:t> 049349</a:t>
            </a:r>
            <a:r>
              <a:rPr sz="900" spc="-15" dirty="0">
                <a:latin typeface="Calibri"/>
                <a:cs typeface="Calibri"/>
              </a:rPr>
              <a:t>3</a:t>
            </a:r>
            <a:r>
              <a:rPr sz="900" dirty="0">
                <a:latin typeface="Calibri"/>
                <a:cs typeface="Calibri"/>
              </a:rPr>
              <a:t>8</a:t>
            </a:r>
            <a:endParaRPr sz="900">
              <a:latin typeface="Calibri"/>
              <a:cs typeface="Calibri"/>
            </a:endParaRPr>
          </a:p>
        </p:txBody>
      </p:sp>
      <p:grpSp>
        <p:nvGrpSpPr>
          <p:cNvPr id="74" name="object 74"/>
          <p:cNvGrpSpPr/>
          <p:nvPr/>
        </p:nvGrpSpPr>
        <p:grpSpPr>
          <a:xfrm>
            <a:off x="4952747" y="6021071"/>
            <a:ext cx="991235" cy="304165"/>
            <a:chOff x="3428746" y="6021070"/>
            <a:chExt cx="991235" cy="304165"/>
          </a:xfrm>
        </p:grpSpPr>
        <p:pic>
          <p:nvPicPr>
            <p:cNvPr id="75" name="object 75"/>
            <p:cNvPicPr/>
            <p:nvPr/>
          </p:nvPicPr>
          <p:blipFill>
            <a:blip r:embed="rId12" cstate="print"/>
            <a:stretch>
              <a:fillRect/>
            </a:stretch>
          </p:blipFill>
          <p:spPr>
            <a:xfrm>
              <a:off x="3435096" y="6027420"/>
              <a:ext cx="978407" cy="291084"/>
            </a:xfrm>
            <a:prstGeom prst="rect">
              <a:avLst/>
            </a:prstGeom>
          </p:spPr>
        </p:pic>
        <p:sp>
          <p:nvSpPr>
            <p:cNvPr id="76" name="object 76"/>
            <p:cNvSpPr/>
            <p:nvPr/>
          </p:nvSpPr>
          <p:spPr>
            <a:xfrm>
              <a:off x="3435096" y="6027420"/>
              <a:ext cx="978535" cy="291465"/>
            </a:xfrm>
            <a:custGeom>
              <a:avLst/>
              <a:gdLst/>
              <a:ahLst/>
              <a:cxnLst/>
              <a:rect l="l" t="t" r="r" b="b"/>
              <a:pathLst>
                <a:path w="978535" h="291464">
                  <a:moveTo>
                    <a:pt x="0" y="48513"/>
                  </a:moveTo>
                  <a:lnTo>
                    <a:pt x="3811" y="29628"/>
                  </a:lnTo>
                  <a:lnTo>
                    <a:pt x="14208" y="14208"/>
                  </a:lnTo>
                  <a:lnTo>
                    <a:pt x="29628" y="3811"/>
                  </a:lnTo>
                  <a:lnTo>
                    <a:pt x="48513" y="0"/>
                  </a:lnTo>
                  <a:lnTo>
                    <a:pt x="929893" y="0"/>
                  </a:lnTo>
                  <a:lnTo>
                    <a:pt x="948779" y="3811"/>
                  </a:lnTo>
                  <a:lnTo>
                    <a:pt x="964199" y="14208"/>
                  </a:lnTo>
                  <a:lnTo>
                    <a:pt x="974596" y="29628"/>
                  </a:lnTo>
                  <a:lnTo>
                    <a:pt x="978407" y="48513"/>
                  </a:lnTo>
                  <a:lnTo>
                    <a:pt x="978407" y="242569"/>
                  </a:lnTo>
                  <a:lnTo>
                    <a:pt x="974596" y="261455"/>
                  </a:lnTo>
                  <a:lnTo>
                    <a:pt x="964199" y="276875"/>
                  </a:lnTo>
                  <a:lnTo>
                    <a:pt x="948779" y="287272"/>
                  </a:lnTo>
                  <a:lnTo>
                    <a:pt x="929893" y="291083"/>
                  </a:lnTo>
                  <a:lnTo>
                    <a:pt x="48513" y="291083"/>
                  </a:lnTo>
                  <a:lnTo>
                    <a:pt x="29628" y="287272"/>
                  </a:lnTo>
                  <a:lnTo>
                    <a:pt x="14208" y="276875"/>
                  </a:lnTo>
                  <a:lnTo>
                    <a:pt x="3811" y="261455"/>
                  </a:lnTo>
                  <a:lnTo>
                    <a:pt x="0" y="242569"/>
                  </a:lnTo>
                  <a:lnTo>
                    <a:pt x="0" y="48513"/>
                  </a:lnTo>
                  <a:close/>
                </a:path>
              </a:pathLst>
            </a:custGeom>
            <a:ln w="12192">
              <a:solidFill>
                <a:srgbClr val="9B2C1F"/>
              </a:solidFill>
            </a:ln>
          </p:spPr>
          <p:txBody>
            <a:bodyPr wrap="square" lIns="0" tIns="0" rIns="0" bIns="0" rtlCol="0"/>
            <a:lstStyle/>
            <a:p>
              <a:endParaRPr/>
            </a:p>
          </p:txBody>
        </p:sp>
      </p:grpSp>
      <p:sp>
        <p:nvSpPr>
          <p:cNvPr id="77" name="object 77"/>
          <p:cNvSpPr txBox="1"/>
          <p:nvPr/>
        </p:nvSpPr>
        <p:spPr>
          <a:xfrm>
            <a:off x="5205729" y="6016853"/>
            <a:ext cx="487680" cy="299720"/>
          </a:xfrm>
          <a:prstGeom prst="rect">
            <a:avLst/>
          </a:prstGeom>
        </p:spPr>
        <p:txBody>
          <a:bodyPr vert="horz" wrap="square" lIns="0" tIns="12700" rIns="0" bIns="0" rtlCol="0">
            <a:spAutoFit/>
          </a:bodyPr>
          <a:lstStyle/>
          <a:p>
            <a:pPr marL="12700" marR="5080" indent="88265">
              <a:spcBef>
                <a:spcPts val="100"/>
              </a:spcBef>
            </a:pPr>
            <a:r>
              <a:rPr sz="900" spc="-5" dirty="0">
                <a:latin typeface="Calibri"/>
                <a:cs typeface="Calibri"/>
              </a:rPr>
              <a:t>nonce </a:t>
            </a:r>
            <a:r>
              <a:rPr sz="900" dirty="0">
                <a:latin typeface="Calibri"/>
                <a:cs typeface="Calibri"/>
              </a:rPr>
              <a:t> 874655</a:t>
            </a:r>
            <a:r>
              <a:rPr sz="900" spc="-15" dirty="0">
                <a:latin typeface="Calibri"/>
                <a:cs typeface="Calibri"/>
              </a:rPr>
              <a:t>2</a:t>
            </a:r>
            <a:r>
              <a:rPr sz="900" dirty="0">
                <a:latin typeface="Calibri"/>
                <a:cs typeface="Calibri"/>
              </a:rPr>
              <a:t>3</a:t>
            </a:r>
            <a:endParaRPr sz="900">
              <a:latin typeface="Calibri"/>
              <a:cs typeface="Calibri"/>
            </a:endParaRPr>
          </a:p>
        </p:txBody>
      </p:sp>
      <p:grpSp>
        <p:nvGrpSpPr>
          <p:cNvPr id="78" name="object 78"/>
          <p:cNvGrpSpPr/>
          <p:nvPr/>
        </p:nvGrpSpPr>
        <p:grpSpPr>
          <a:xfrm>
            <a:off x="6313679" y="6021071"/>
            <a:ext cx="991235" cy="304165"/>
            <a:chOff x="4789678" y="6021070"/>
            <a:chExt cx="991235" cy="304165"/>
          </a:xfrm>
        </p:grpSpPr>
        <p:pic>
          <p:nvPicPr>
            <p:cNvPr id="79" name="object 79"/>
            <p:cNvPicPr/>
            <p:nvPr/>
          </p:nvPicPr>
          <p:blipFill>
            <a:blip r:embed="rId13" cstate="print"/>
            <a:stretch>
              <a:fillRect/>
            </a:stretch>
          </p:blipFill>
          <p:spPr>
            <a:xfrm>
              <a:off x="4796028" y="6027420"/>
              <a:ext cx="978408" cy="291084"/>
            </a:xfrm>
            <a:prstGeom prst="rect">
              <a:avLst/>
            </a:prstGeom>
          </p:spPr>
        </p:pic>
        <p:sp>
          <p:nvSpPr>
            <p:cNvPr id="80" name="object 80"/>
            <p:cNvSpPr/>
            <p:nvPr/>
          </p:nvSpPr>
          <p:spPr>
            <a:xfrm>
              <a:off x="4796028" y="6027420"/>
              <a:ext cx="978535" cy="291465"/>
            </a:xfrm>
            <a:custGeom>
              <a:avLst/>
              <a:gdLst/>
              <a:ahLst/>
              <a:cxnLst/>
              <a:rect l="l" t="t" r="r" b="b"/>
              <a:pathLst>
                <a:path w="978535" h="291464">
                  <a:moveTo>
                    <a:pt x="0" y="48513"/>
                  </a:moveTo>
                  <a:lnTo>
                    <a:pt x="3811" y="29628"/>
                  </a:lnTo>
                  <a:lnTo>
                    <a:pt x="14208" y="14208"/>
                  </a:lnTo>
                  <a:lnTo>
                    <a:pt x="29628" y="3811"/>
                  </a:lnTo>
                  <a:lnTo>
                    <a:pt x="48513" y="0"/>
                  </a:lnTo>
                  <a:lnTo>
                    <a:pt x="929894" y="0"/>
                  </a:lnTo>
                  <a:lnTo>
                    <a:pt x="948779" y="3811"/>
                  </a:lnTo>
                  <a:lnTo>
                    <a:pt x="964199" y="14208"/>
                  </a:lnTo>
                  <a:lnTo>
                    <a:pt x="974596" y="29628"/>
                  </a:lnTo>
                  <a:lnTo>
                    <a:pt x="978408" y="48513"/>
                  </a:lnTo>
                  <a:lnTo>
                    <a:pt x="978408" y="242569"/>
                  </a:lnTo>
                  <a:lnTo>
                    <a:pt x="974596" y="261455"/>
                  </a:lnTo>
                  <a:lnTo>
                    <a:pt x="964199" y="276875"/>
                  </a:lnTo>
                  <a:lnTo>
                    <a:pt x="948779" y="287272"/>
                  </a:lnTo>
                  <a:lnTo>
                    <a:pt x="929894" y="291083"/>
                  </a:lnTo>
                  <a:lnTo>
                    <a:pt x="48513" y="291083"/>
                  </a:lnTo>
                  <a:lnTo>
                    <a:pt x="29628" y="287272"/>
                  </a:lnTo>
                  <a:lnTo>
                    <a:pt x="14208" y="276875"/>
                  </a:lnTo>
                  <a:lnTo>
                    <a:pt x="3811" y="261455"/>
                  </a:lnTo>
                  <a:lnTo>
                    <a:pt x="0" y="242569"/>
                  </a:lnTo>
                  <a:lnTo>
                    <a:pt x="0" y="48513"/>
                  </a:lnTo>
                  <a:close/>
                </a:path>
              </a:pathLst>
            </a:custGeom>
            <a:ln w="12192">
              <a:solidFill>
                <a:srgbClr val="9B2C1F"/>
              </a:solidFill>
            </a:ln>
          </p:spPr>
          <p:txBody>
            <a:bodyPr wrap="square" lIns="0" tIns="0" rIns="0" bIns="0" rtlCol="0"/>
            <a:lstStyle/>
            <a:p>
              <a:endParaRPr/>
            </a:p>
          </p:txBody>
        </p:sp>
      </p:grpSp>
      <p:sp>
        <p:nvSpPr>
          <p:cNvPr id="81" name="object 81"/>
          <p:cNvSpPr txBox="1"/>
          <p:nvPr/>
        </p:nvSpPr>
        <p:spPr>
          <a:xfrm>
            <a:off x="6567042" y="6016853"/>
            <a:ext cx="487680" cy="299720"/>
          </a:xfrm>
          <a:prstGeom prst="rect">
            <a:avLst/>
          </a:prstGeom>
        </p:spPr>
        <p:txBody>
          <a:bodyPr vert="horz" wrap="square" lIns="0" tIns="12700" rIns="0" bIns="0" rtlCol="0">
            <a:spAutoFit/>
          </a:bodyPr>
          <a:lstStyle/>
          <a:p>
            <a:pPr marL="12700" marR="5080" indent="88265">
              <a:spcBef>
                <a:spcPts val="100"/>
              </a:spcBef>
            </a:pPr>
            <a:r>
              <a:rPr sz="900" spc="-5" dirty="0">
                <a:latin typeface="Calibri"/>
                <a:cs typeface="Calibri"/>
              </a:rPr>
              <a:t>nonce </a:t>
            </a:r>
            <a:r>
              <a:rPr sz="900" dirty="0">
                <a:latin typeface="Calibri"/>
                <a:cs typeface="Calibri"/>
              </a:rPr>
              <a:t> 878749</a:t>
            </a:r>
            <a:r>
              <a:rPr sz="900" spc="-15" dirty="0">
                <a:latin typeface="Calibri"/>
                <a:cs typeface="Calibri"/>
              </a:rPr>
              <a:t>5</a:t>
            </a:r>
            <a:r>
              <a:rPr sz="900" dirty="0">
                <a:latin typeface="Calibri"/>
                <a:cs typeface="Calibri"/>
              </a:rPr>
              <a:t>1</a:t>
            </a:r>
            <a:endParaRPr sz="900">
              <a:latin typeface="Calibri"/>
              <a:cs typeface="Calibri"/>
            </a:endParaRPr>
          </a:p>
        </p:txBody>
      </p:sp>
      <p:sp>
        <p:nvSpPr>
          <p:cNvPr id="82" name="object 82"/>
          <p:cNvSpPr/>
          <p:nvPr/>
        </p:nvSpPr>
        <p:spPr>
          <a:xfrm>
            <a:off x="1524001" y="1234439"/>
            <a:ext cx="2592705" cy="370840"/>
          </a:xfrm>
          <a:custGeom>
            <a:avLst/>
            <a:gdLst/>
            <a:ahLst/>
            <a:cxnLst/>
            <a:rect l="l" t="t" r="r" b="b"/>
            <a:pathLst>
              <a:path w="2592705" h="370840">
                <a:moveTo>
                  <a:pt x="0" y="370332"/>
                </a:moveTo>
                <a:lnTo>
                  <a:pt x="2592323" y="370332"/>
                </a:lnTo>
                <a:lnTo>
                  <a:pt x="2592323" y="0"/>
                </a:lnTo>
                <a:lnTo>
                  <a:pt x="0" y="0"/>
                </a:lnTo>
              </a:path>
            </a:pathLst>
          </a:custGeom>
          <a:ln w="15240">
            <a:solidFill>
              <a:srgbClr val="D24717"/>
            </a:solidFill>
          </a:ln>
        </p:spPr>
        <p:txBody>
          <a:bodyPr wrap="square" lIns="0" tIns="0" rIns="0" bIns="0" rtlCol="0"/>
          <a:lstStyle/>
          <a:p>
            <a:endParaRPr/>
          </a:p>
        </p:txBody>
      </p:sp>
      <p:sp>
        <p:nvSpPr>
          <p:cNvPr id="83" name="object 83"/>
          <p:cNvSpPr txBox="1"/>
          <p:nvPr/>
        </p:nvSpPr>
        <p:spPr>
          <a:xfrm>
            <a:off x="1570431" y="1253109"/>
            <a:ext cx="2440940" cy="299720"/>
          </a:xfrm>
          <a:prstGeom prst="rect">
            <a:avLst/>
          </a:prstGeom>
        </p:spPr>
        <p:txBody>
          <a:bodyPr vert="horz" wrap="square" lIns="0" tIns="12700" rIns="0" bIns="0" rtlCol="0">
            <a:spAutoFit/>
          </a:bodyPr>
          <a:lstStyle/>
          <a:p>
            <a:pPr marL="12700">
              <a:spcBef>
                <a:spcPts val="100"/>
              </a:spcBef>
            </a:pPr>
            <a:r>
              <a:rPr spc="-10" dirty="0">
                <a:latin typeface="Calibri"/>
                <a:cs typeface="Calibri"/>
              </a:rPr>
              <a:t>Pending</a:t>
            </a:r>
            <a:r>
              <a:rPr spc="-25" dirty="0">
                <a:latin typeface="Calibri"/>
                <a:cs typeface="Calibri"/>
              </a:rPr>
              <a:t> </a:t>
            </a:r>
            <a:r>
              <a:rPr spc="-15" dirty="0">
                <a:latin typeface="Calibri"/>
                <a:cs typeface="Calibri"/>
              </a:rPr>
              <a:t>Transactions</a:t>
            </a:r>
            <a:r>
              <a:rPr spc="-30" dirty="0">
                <a:latin typeface="Calibri"/>
                <a:cs typeface="Calibri"/>
              </a:rPr>
              <a:t> </a:t>
            </a:r>
            <a:r>
              <a:rPr spc="-15" dirty="0">
                <a:latin typeface="Calibri"/>
                <a:cs typeface="Calibri"/>
              </a:rPr>
              <a:t>Pool</a:t>
            </a:r>
            <a:endParaRPr>
              <a:latin typeface="Calibri"/>
              <a:cs typeface="Calibri"/>
            </a:endParaRPr>
          </a:p>
        </p:txBody>
      </p:sp>
      <p:sp>
        <p:nvSpPr>
          <p:cNvPr id="84" name="object 84"/>
          <p:cNvSpPr txBox="1"/>
          <p:nvPr/>
        </p:nvSpPr>
        <p:spPr>
          <a:xfrm>
            <a:off x="4451985" y="6496913"/>
            <a:ext cx="3291840" cy="258404"/>
          </a:xfrm>
          <a:prstGeom prst="rect">
            <a:avLst/>
          </a:prstGeom>
        </p:spPr>
        <p:txBody>
          <a:bodyPr vert="horz" wrap="square" lIns="0" tIns="12065" rIns="0" bIns="0" rtlCol="0">
            <a:spAutoFit/>
          </a:bodyPr>
          <a:lstStyle/>
          <a:p>
            <a:pPr marL="12700">
              <a:spcBef>
                <a:spcPts val="95"/>
              </a:spcBef>
            </a:pPr>
            <a:r>
              <a:rPr sz="1600" spc="-10" dirty="0">
                <a:solidFill>
                  <a:srgbClr val="FFFFFF"/>
                </a:solidFill>
                <a:latin typeface="Calibri"/>
                <a:cs typeface="Calibri"/>
              </a:rPr>
              <a:t>ZHANG,</a:t>
            </a:r>
            <a:r>
              <a:rPr sz="1600" spc="10" dirty="0">
                <a:solidFill>
                  <a:srgbClr val="FFFFFF"/>
                </a:solidFill>
                <a:latin typeface="Calibri"/>
                <a:cs typeface="Calibri"/>
              </a:rPr>
              <a:t> </a:t>
            </a:r>
            <a:r>
              <a:rPr sz="1600" spc="-10" dirty="0">
                <a:solidFill>
                  <a:srgbClr val="FFFFFF"/>
                </a:solidFill>
                <a:latin typeface="Calibri"/>
                <a:cs typeface="Calibri"/>
              </a:rPr>
              <a:t>VITENBERG,</a:t>
            </a:r>
            <a:r>
              <a:rPr sz="1600" spc="40" dirty="0">
                <a:solidFill>
                  <a:srgbClr val="FFFFFF"/>
                </a:solidFill>
                <a:latin typeface="Calibri"/>
                <a:cs typeface="Calibri"/>
              </a:rPr>
              <a:t> </a:t>
            </a:r>
            <a:r>
              <a:rPr sz="1600" spc="-15" dirty="0">
                <a:solidFill>
                  <a:srgbClr val="FFFFFF"/>
                </a:solidFill>
                <a:latin typeface="Calibri"/>
                <a:cs typeface="Calibri"/>
              </a:rPr>
              <a:t>JACOBSEN</a:t>
            </a:r>
            <a:r>
              <a:rPr sz="1600" spc="45" dirty="0">
                <a:solidFill>
                  <a:srgbClr val="FFFFFF"/>
                </a:solidFill>
                <a:latin typeface="Calibri"/>
                <a:cs typeface="Calibri"/>
              </a:rPr>
              <a:t> </a:t>
            </a:r>
            <a:r>
              <a:rPr sz="1600" spc="-5" dirty="0">
                <a:solidFill>
                  <a:srgbClr val="FFFFFF"/>
                </a:solidFill>
                <a:latin typeface="Calibri"/>
                <a:cs typeface="Calibri"/>
              </a:rPr>
              <a:t>©</a:t>
            </a:r>
            <a:r>
              <a:rPr sz="1600" spc="30" dirty="0">
                <a:solidFill>
                  <a:srgbClr val="FFFFFF"/>
                </a:solidFill>
                <a:latin typeface="Calibri"/>
                <a:cs typeface="Calibri"/>
              </a:rPr>
              <a:t> </a:t>
            </a:r>
            <a:r>
              <a:rPr sz="1600" spc="-10" dirty="0">
                <a:solidFill>
                  <a:srgbClr val="FFFFFF"/>
                </a:solidFill>
                <a:latin typeface="Calibri"/>
                <a:cs typeface="Calibri"/>
              </a:rPr>
              <a:t>2018</a:t>
            </a:r>
            <a:endParaRPr sz="1600">
              <a:latin typeface="Calibri"/>
              <a:cs typeface="Calibri"/>
            </a:endParaRPr>
          </a:p>
        </p:txBody>
      </p:sp>
      <p:sp>
        <p:nvSpPr>
          <p:cNvPr id="85" name="object 85"/>
          <p:cNvSpPr txBox="1"/>
          <p:nvPr/>
        </p:nvSpPr>
        <p:spPr>
          <a:xfrm>
            <a:off x="9625330" y="6496913"/>
            <a:ext cx="229870" cy="258404"/>
          </a:xfrm>
          <a:prstGeom prst="rect">
            <a:avLst/>
          </a:prstGeom>
        </p:spPr>
        <p:txBody>
          <a:bodyPr vert="horz" wrap="square" lIns="0" tIns="12065" rIns="0" bIns="0" rtlCol="0">
            <a:spAutoFit/>
          </a:bodyPr>
          <a:lstStyle/>
          <a:p>
            <a:pPr marL="12700">
              <a:spcBef>
                <a:spcPts val="95"/>
              </a:spcBef>
            </a:pPr>
            <a:r>
              <a:rPr sz="1600" spc="-10" dirty="0">
                <a:solidFill>
                  <a:srgbClr val="FFFFFF"/>
                </a:solidFill>
                <a:latin typeface="Calibri"/>
                <a:cs typeface="Calibri"/>
              </a:rPr>
              <a:t>34</a:t>
            </a:r>
            <a:endParaRPr sz="1600">
              <a:latin typeface="Calibri"/>
              <a:cs typeface="Calibri"/>
            </a:endParaRPr>
          </a:p>
        </p:txBody>
      </p:sp>
      <p:sp>
        <p:nvSpPr>
          <p:cNvPr id="86" name="object 86"/>
          <p:cNvSpPr txBox="1"/>
          <p:nvPr/>
        </p:nvSpPr>
        <p:spPr>
          <a:xfrm>
            <a:off x="1686864" y="6496913"/>
            <a:ext cx="2065020" cy="258404"/>
          </a:xfrm>
          <a:prstGeom prst="rect">
            <a:avLst/>
          </a:prstGeom>
        </p:spPr>
        <p:txBody>
          <a:bodyPr vert="horz" wrap="square" lIns="0" tIns="12065" rIns="0" bIns="0" rtlCol="0">
            <a:spAutoFit/>
          </a:bodyPr>
          <a:lstStyle/>
          <a:p>
            <a:pPr marL="12700">
              <a:spcBef>
                <a:spcPts val="95"/>
              </a:spcBef>
            </a:pPr>
            <a:r>
              <a:rPr sz="1600" spc="-5" dirty="0">
                <a:solidFill>
                  <a:srgbClr val="FFFFFF"/>
                </a:solidFill>
                <a:latin typeface="Calibri"/>
                <a:cs typeface="Calibri"/>
              </a:rPr>
              <a:t>2.5</a:t>
            </a:r>
            <a:r>
              <a:rPr sz="1600" spc="-30" dirty="0">
                <a:solidFill>
                  <a:srgbClr val="FFFFFF"/>
                </a:solidFill>
                <a:latin typeface="Calibri"/>
                <a:cs typeface="Calibri"/>
              </a:rPr>
              <a:t> </a:t>
            </a:r>
            <a:r>
              <a:rPr sz="1600" spc="-10" dirty="0">
                <a:solidFill>
                  <a:srgbClr val="FFFFFF"/>
                </a:solidFill>
                <a:latin typeface="Calibri"/>
                <a:cs typeface="Calibri"/>
              </a:rPr>
              <a:t>BITCOIN</a:t>
            </a:r>
            <a:r>
              <a:rPr sz="1600" spc="-30" dirty="0">
                <a:solidFill>
                  <a:srgbClr val="FFFFFF"/>
                </a:solidFill>
                <a:latin typeface="Calibri"/>
                <a:cs typeface="Calibri"/>
              </a:rPr>
              <a:t> </a:t>
            </a:r>
            <a:r>
              <a:rPr sz="1600" spc="-10" dirty="0">
                <a:solidFill>
                  <a:srgbClr val="FFFFFF"/>
                </a:solidFill>
                <a:latin typeface="Calibri"/>
                <a:cs typeface="Calibri"/>
              </a:rPr>
              <a:t>CONSENSUS</a:t>
            </a:r>
            <a:endParaRPr sz="1600">
              <a:latin typeface="Calibri"/>
              <a:cs typeface="Calibri"/>
            </a:endParaRPr>
          </a:p>
        </p:txBody>
      </p:sp>
    </p:spTree>
    <p:extLst>
      <p:ext uri="{BB962C8B-B14F-4D97-AF65-F5344CB8AC3E}">
        <p14:creationId xmlns:p14="http://schemas.microsoft.com/office/powerpoint/2010/main" val="41887771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263641" y="3480816"/>
            <a:ext cx="1092835" cy="2883535"/>
            <a:chOff x="4739640" y="3480815"/>
            <a:chExt cx="1092835" cy="2883535"/>
          </a:xfrm>
        </p:grpSpPr>
        <p:sp>
          <p:nvSpPr>
            <p:cNvPr id="3" name="object 3"/>
            <p:cNvSpPr/>
            <p:nvPr/>
          </p:nvSpPr>
          <p:spPr>
            <a:xfrm>
              <a:off x="4747260" y="3488435"/>
              <a:ext cx="1077595" cy="2868295"/>
            </a:xfrm>
            <a:custGeom>
              <a:avLst/>
              <a:gdLst/>
              <a:ahLst/>
              <a:cxnLst/>
              <a:rect l="l" t="t" r="r" b="b"/>
              <a:pathLst>
                <a:path w="1077595" h="2868295">
                  <a:moveTo>
                    <a:pt x="897889" y="0"/>
                  </a:moveTo>
                  <a:lnTo>
                    <a:pt x="179577" y="0"/>
                  </a:lnTo>
                  <a:lnTo>
                    <a:pt x="131835" y="6414"/>
                  </a:lnTo>
                  <a:lnTo>
                    <a:pt x="88937" y="24515"/>
                  </a:lnTo>
                  <a:lnTo>
                    <a:pt x="52593" y="52593"/>
                  </a:lnTo>
                  <a:lnTo>
                    <a:pt x="24515" y="88937"/>
                  </a:lnTo>
                  <a:lnTo>
                    <a:pt x="6414" y="131835"/>
                  </a:lnTo>
                  <a:lnTo>
                    <a:pt x="0" y="179577"/>
                  </a:lnTo>
                  <a:lnTo>
                    <a:pt x="0" y="2688590"/>
                  </a:lnTo>
                  <a:lnTo>
                    <a:pt x="6414" y="2736327"/>
                  </a:lnTo>
                  <a:lnTo>
                    <a:pt x="24515" y="2779224"/>
                  </a:lnTo>
                  <a:lnTo>
                    <a:pt x="52593" y="2815569"/>
                  </a:lnTo>
                  <a:lnTo>
                    <a:pt x="88937" y="2843649"/>
                  </a:lnTo>
                  <a:lnTo>
                    <a:pt x="131835" y="2861753"/>
                  </a:lnTo>
                  <a:lnTo>
                    <a:pt x="179577" y="2868168"/>
                  </a:lnTo>
                  <a:lnTo>
                    <a:pt x="897889" y="2868168"/>
                  </a:lnTo>
                  <a:lnTo>
                    <a:pt x="945632" y="2861753"/>
                  </a:lnTo>
                  <a:lnTo>
                    <a:pt x="988530" y="2843649"/>
                  </a:lnTo>
                  <a:lnTo>
                    <a:pt x="1024874" y="2815569"/>
                  </a:lnTo>
                  <a:lnTo>
                    <a:pt x="1052952" y="2779224"/>
                  </a:lnTo>
                  <a:lnTo>
                    <a:pt x="1071053" y="2736327"/>
                  </a:lnTo>
                  <a:lnTo>
                    <a:pt x="1077467" y="2688590"/>
                  </a:lnTo>
                  <a:lnTo>
                    <a:pt x="1077467" y="179577"/>
                  </a:lnTo>
                  <a:lnTo>
                    <a:pt x="1071053" y="131835"/>
                  </a:lnTo>
                  <a:lnTo>
                    <a:pt x="1052952" y="88937"/>
                  </a:lnTo>
                  <a:lnTo>
                    <a:pt x="1024874" y="52593"/>
                  </a:lnTo>
                  <a:lnTo>
                    <a:pt x="988530" y="24515"/>
                  </a:lnTo>
                  <a:lnTo>
                    <a:pt x="945632" y="6414"/>
                  </a:lnTo>
                  <a:lnTo>
                    <a:pt x="897889" y="0"/>
                  </a:lnTo>
                  <a:close/>
                </a:path>
              </a:pathLst>
            </a:custGeom>
            <a:solidFill>
              <a:srgbClr val="FFFFFF"/>
            </a:solidFill>
          </p:spPr>
          <p:txBody>
            <a:bodyPr wrap="square" lIns="0" tIns="0" rIns="0" bIns="0" rtlCol="0"/>
            <a:lstStyle/>
            <a:p>
              <a:endParaRPr/>
            </a:p>
          </p:txBody>
        </p:sp>
        <p:sp>
          <p:nvSpPr>
            <p:cNvPr id="4" name="object 4"/>
            <p:cNvSpPr/>
            <p:nvPr/>
          </p:nvSpPr>
          <p:spPr>
            <a:xfrm>
              <a:off x="4747260" y="3488435"/>
              <a:ext cx="1077595" cy="2868295"/>
            </a:xfrm>
            <a:custGeom>
              <a:avLst/>
              <a:gdLst/>
              <a:ahLst/>
              <a:cxnLst/>
              <a:rect l="l" t="t" r="r" b="b"/>
              <a:pathLst>
                <a:path w="1077595" h="2868295">
                  <a:moveTo>
                    <a:pt x="0" y="179577"/>
                  </a:moveTo>
                  <a:lnTo>
                    <a:pt x="6414" y="131835"/>
                  </a:lnTo>
                  <a:lnTo>
                    <a:pt x="24515" y="88937"/>
                  </a:lnTo>
                  <a:lnTo>
                    <a:pt x="52593" y="52593"/>
                  </a:lnTo>
                  <a:lnTo>
                    <a:pt x="88937" y="24515"/>
                  </a:lnTo>
                  <a:lnTo>
                    <a:pt x="131835" y="6414"/>
                  </a:lnTo>
                  <a:lnTo>
                    <a:pt x="179577" y="0"/>
                  </a:lnTo>
                  <a:lnTo>
                    <a:pt x="897889" y="0"/>
                  </a:lnTo>
                  <a:lnTo>
                    <a:pt x="945632" y="6414"/>
                  </a:lnTo>
                  <a:lnTo>
                    <a:pt x="988530" y="24515"/>
                  </a:lnTo>
                  <a:lnTo>
                    <a:pt x="1024874" y="52593"/>
                  </a:lnTo>
                  <a:lnTo>
                    <a:pt x="1052952" y="88937"/>
                  </a:lnTo>
                  <a:lnTo>
                    <a:pt x="1071053" y="131835"/>
                  </a:lnTo>
                  <a:lnTo>
                    <a:pt x="1077467" y="179577"/>
                  </a:lnTo>
                  <a:lnTo>
                    <a:pt x="1077467" y="2688590"/>
                  </a:lnTo>
                  <a:lnTo>
                    <a:pt x="1071053" y="2736327"/>
                  </a:lnTo>
                  <a:lnTo>
                    <a:pt x="1052952" y="2779224"/>
                  </a:lnTo>
                  <a:lnTo>
                    <a:pt x="1024874" y="2815569"/>
                  </a:lnTo>
                  <a:lnTo>
                    <a:pt x="988530" y="2843649"/>
                  </a:lnTo>
                  <a:lnTo>
                    <a:pt x="945632" y="2861753"/>
                  </a:lnTo>
                  <a:lnTo>
                    <a:pt x="897889" y="2868168"/>
                  </a:lnTo>
                  <a:lnTo>
                    <a:pt x="179577" y="2868168"/>
                  </a:lnTo>
                  <a:lnTo>
                    <a:pt x="131835" y="2861753"/>
                  </a:lnTo>
                  <a:lnTo>
                    <a:pt x="88937" y="2843649"/>
                  </a:lnTo>
                  <a:lnTo>
                    <a:pt x="52593" y="2815569"/>
                  </a:lnTo>
                  <a:lnTo>
                    <a:pt x="24515" y="2779224"/>
                  </a:lnTo>
                  <a:lnTo>
                    <a:pt x="6414" y="2736327"/>
                  </a:lnTo>
                  <a:lnTo>
                    <a:pt x="0" y="2688590"/>
                  </a:lnTo>
                  <a:lnTo>
                    <a:pt x="0" y="179577"/>
                  </a:lnTo>
                  <a:close/>
                </a:path>
              </a:pathLst>
            </a:custGeom>
            <a:ln w="15240">
              <a:solidFill>
                <a:srgbClr val="000000"/>
              </a:solidFill>
            </a:ln>
          </p:spPr>
          <p:txBody>
            <a:bodyPr wrap="square" lIns="0" tIns="0" rIns="0" bIns="0" rtlCol="0"/>
            <a:lstStyle/>
            <a:p>
              <a:endParaRPr/>
            </a:p>
          </p:txBody>
        </p:sp>
      </p:grpSp>
      <p:sp>
        <p:nvSpPr>
          <p:cNvPr id="5" name="object 5"/>
          <p:cNvSpPr txBox="1"/>
          <p:nvPr/>
        </p:nvSpPr>
        <p:spPr>
          <a:xfrm>
            <a:off x="6532245" y="3755263"/>
            <a:ext cx="556260" cy="228268"/>
          </a:xfrm>
          <a:prstGeom prst="rect">
            <a:avLst/>
          </a:prstGeom>
        </p:spPr>
        <p:txBody>
          <a:bodyPr vert="horz" wrap="square" lIns="0" tIns="12700" rIns="0" bIns="0" rtlCol="0">
            <a:spAutoFit/>
          </a:bodyPr>
          <a:lstStyle/>
          <a:p>
            <a:pPr marL="12700">
              <a:spcBef>
                <a:spcPts val="100"/>
              </a:spcBef>
            </a:pPr>
            <a:r>
              <a:rPr sz="1400" b="1" dirty="0">
                <a:latin typeface="Calibri"/>
                <a:cs typeface="Calibri"/>
              </a:rPr>
              <a:t>Block</a:t>
            </a:r>
            <a:r>
              <a:rPr sz="1400" b="1" spc="-75" dirty="0">
                <a:latin typeface="Calibri"/>
                <a:cs typeface="Calibri"/>
              </a:rPr>
              <a:t> </a:t>
            </a:r>
            <a:r>
              <a:rPr sz="1400" b="1" dirty="0">
                <a:latin typeface="Calibri"/>
                <a:cs typeface="Calibri"/>
              </a:rPr>
              <a:t>2</a:t>
            </a:r>
            <a:endParaRPr sz="1400">
              <a:latin typeface="Calibri"/>
              <a:cs typeface="Calibri"/>
            </a:endParaRPr>
          </a:p>
        </p:txBody>
      </p:sp>
      <p:sp>
        <p:nvSpPr>
          <p:cNvPr id="6" name="object 6"/>
          <p:cNvSpPr txBox="1"/>
          <p:nvPr/>
        </p:nvSpPr>
        <p:spPr>
          <a:xfrm>
            <a:off x="6425565" y="4110354"/>
            <a:ext cx="770890" cy="299720"/>
          </a:xfrm>
          <a:prstGeom prst="rect">
            <a:avLst/>
          </a:prstGeom>
        </p:spPr>
        <p:txBody>
          <a:bodyPr vert="horz" wrap="square" lIns="0" tIns="12700" rIns="0" bIns="0" rtlCol="0">
            <a:spAutoFit/>
          </a:bodyPr>
          <a:lstStyle/>
          <a:p>
            <a:pPr marL="12700" marR="5080" indent="17780">
              <a:spcBef>
                <a:spcPts val="100"/>
              </a:spcBef>
            </a:pPr>
            <a:r>
              <a:rPr sz="900" dirty="0">
                <a:latin typeface="Calibri"/>
                <a:cs typeface="Calibri"/>
              </a:rPr>
              <a:t>Proof-of-Work: </a:t>
            </a:r>
            <a:r>
              <a:rPr sz="900" spc="-190" dirty="0">
                <a:latin typeface="Calibri"/>
                <a:cs typeface="Calibri"/>
              </a:rPr>
              <a:t> </a:t>
            </a:r>
            <a:r>
              <a:rPr sz="900" dirty="0">
                <a:latin typeface="Calibri"/>
                <a:cs typeface="Calibri"/>
              </a:rPr>
              <a:t>000000</a:t>
            </a:r>
            <a:r>
              <a:rPr sz="900" spc="-15" dirty="0">
                <a:latin typeface="Calibri"/>
                <a:cs typeface="Calibri"/>
              </a:rPr>
              <a:t>9</a:t>
            </a:r>
            <a:r>
              <a:rPr sz="900" dirty="0">
                <a:latin typeface="Calibri"/>
                <a:cs typeface="Calibri"/>
              </a:rPr>
              <a:t>0</a:t>
            </a:r>
            <a:r>
              <a:rPr sz="900" spc="-5" dirty="0">
                <a:latin typeface="Calibri"/>
                <a:cs typeface="Calibri"/>
              </a:rPr>
              <a:t>b41bx</a:t>
            </a:r>
            <a:endParaRPr sz="900">
              <a:latin typeface="Calibri"/>
              <a:cs typeface="Calibri"/>
            </a:endParaRPr>
          </a:p>
        </p:txBody>
      </p:sp>
      <p:grpSp>
        <p:nvGrpSpPr>
          <p:cNvPr id="7" name="object 7"/>
          <p:cNvGrpSpPr/>
          <p:nvPr/>
        </p:nvGrpSpPr>
        <p:grpSpPr>
          <a:xfrm>
            <a:off x="6313679" y="4795773"/>
            <a:ext cx="991235" cy="393700"/>
            <a:chOff x="4789678" y="4795773"/>
            <a:chExt cx="991235" cy="393700"/>
          </a:xfrm>
        </p:grpSpPr>
        <p:pic>
          <p:nvPicPr>
            <p:cNvPr id="8" name="object 8"/>
            <p:cNvPicPr/>
            <p:nvPr/>
          </p:nvPicPr>
          <p:blipFill>
            <a:blip r:embed="rId2" cstate="print"/>
            <a:stretch>
              <a:fillRect/>
            </a:stretch>
          </p:blipFill>
          <p:spPr>
            <a:xfrm>
              <a:off x="4796028" y="4802123"/>
              <a:ext cx="978408" cy="381000"/>
            </a:xfrm>
            <a:prstGeom prst="rect">
              <a:avLst/>
            </a:prstGeom>
          </p:spPr>
        </p:pic>
        <p:sp>
          <p:nvSpPr>
            <p:cNvPr id="9" name="object 9"/>
            <p:cNvSpPr/>
            <p:nvPr/>
          </p:nvSpPr>
          <p:spPr>
            <a:xfrm>
              <a:off x="4796028" y="4802123"/>
              <a:ext cx="978535" cy="381000"/>
            </a:xfrm>
            <a:custGeom>
              <a:avLst/>
              <a:gdLst/>
              <a:ahLst/>
              <a:cxnLst/>
              <a:rect l="l" t="t" r="r" b="b"/>
              <a:pathLst>
                <a:path w="978535" h="381000">
                  <a:moveTo>
                    <a:pt x="0" y="63500"/>
                  </a:moveTo>
                  <a:lnTo>
                    <a:pt x="4992" y="38790"/>
                  </a:lnTo>
                  <a:lnTo>
                    <a:pt x="18605" y="18605"/>
                  </a:lnTo>
                  <a:lnTo>
                    <a:pt x="38790" y="4992"/>
                  </a:lnTo>
                  <a:lnTo>
                    <a:pt x="63500" y="0"/>
                  </a:lnTo>
                  <a:lnTo>
                    <a:pt x="914908" y="0"/>
                  </a:lnTo>
                  <a:lnTo>
                    <a:pt x="939617" y="4992"/>
                  </a:lnTo>
                  <a:lnTo>
                    <a:pt x="959802" y="18605"/>
                  </a:lnTo>
                  <a:lnTo>
                    <a:pt x="973415" y="38790"/>
                  </a:lnTo>
                  <a:lnTo>
                    <a:pt x="978408" y="63500"/>
                  </a:lnTo>
                  <a:lnTo>
                    <a:pt x="978408" y="317500"/>
                  </a:lnTo>
                  <a:lnTo>
                    <a:pt x="973415" y="342209"/>
                  </a:lnTo>
                  <a:lnTo>
                    <a:pt x="959802" y="362394"/>
                  </a:lnTo>
                  <a:lnTo>
                    <a:pt x="939617" y="376007"/>
                  </a:lnTo>
                  <a:lnTo>
                    <a:pt x="914908" y="381000"/>
                  </a:lnTo>
                  <a:lnTo>
                    <a:pt x="63500" y="381000"/>
                  </a:lnTo>
                  <a:lnTo>
                    <a:pt x="38790" y="376007"/>
                  </a:lnTo>
                  <a:lnTo>
                    <a:pt x="18605" y="362394"/>
                  </a:lnTo>
                  <a:lnTo>
                    <a:pt x="4992" y="342209"/>
                  </a:lnTo>
                  <a:lnTo>
                    <a:pt x="0" y="317500"/>
                  </a:lnTo>
                  <a:lnTo>
                    <a:pt x="0" y="63500"/>
                  </a:lnTo>
                  <a:close/>
                </a:path>
              </a:pathLst>
            </a:custGeom>
            <a:ln w="12192">
              <a:solidFill>
                <a:srgbClr val="A18E6A"/>
              </a:solidFill>
            </a:ln>
          </p:spPr>
          <p:txBody>
            <a:bodyPr wrap="square" lIns="0" tIns="0" rIns="0" bIns="0" rtlCol="0"/>
            <a:lstStyle/>
            <a:p>
              <a:endParaRPr/>
            </a:p>
          </p:txBody>
        </p:sp>
      </p:grpSp>
      <p:sp>
        <p:nvSpPr>
          <p:cNvPr id="10" name="object 10"/>
          <p:cNvSpPr txBox="1"/>
          <p:nvPr/>
        </p:nvSpPr>
        <p:spPr>
          <a:xfrm>
            <a:off x="6451472" y="4521834"/>
            <a:ext cx="718820" cy="614680"/>
          </a:xfrm>
          <a:prstGeom prst="rect">
            <a:avLst/>
          </a:prstGeom>
        </p:spPr>
        <p:txBody>
          <a:bodyPr vert="horz" wrap="square" lIns="0" tIns="12700" rIns="0" bIns="0" rtlCol="0">
            <a:spAutoFit/>
          </a:bodyPr>
          <a:lstStyle/>
          <a:p>
            <a:pPr marL="12700" marR="5080" algn="ctr">
              <a:spcBef>
                <a:spcPts val="100"/>
              </a:spcBef>
            </a:pPr>
            <a:r>
              <a:rPr sz="900" dirty="0">
                <a:latin typeface="Calibri"/>
                <a:cs typeface="Calibri"/>
              </a:rPr>
              <a:t>Pr</a:t>
            </a:r>
            <a:r>
              <a:rPr sz="900" spc="-5" dirty="0">
                <a:latin typeface="Calibri"/>
                <a:cs typeface="Calibri"/>
              </a:rPr>
              <a:t>e</a:t>
            </a:r>
            <a:r>
              <a:rPr sz="900" dirty="0">
                <a:latin typeface="Calibri"/>
                <a:cs typeface="Calibri"/>
              </a:rPr>
              <a:t>vio</a:t>
            </a:r>
            <a:r>
              <a:rPr sz="900" spc="-5" dirty="0">
                <a:latin typeface="Calibri"/>
                <a:cs typeface="Calibri"/>
              </a:rPr>
              <a:t>u</a:t>
            </a:r>
            <a:r>
              <a:rPr sz="900" dirty="0">
                <a:latin typeface="Calibri"/>
                <a:cs typeface="Calibri"/>
              </a:rPr>
              <a:t>s</a:t>
            </a:r>
            <a:r>
              <a:rPr sz="900" spc="5" dirty="0">
                <a:latin typeface="Calibri"/>
                <a:cs typeface="Calibri"/>
              </a:rPr>
              <a:t> </a:t>
            </a:r>
            <a:r>
              <a:rPr sz="900" dirty="0">
                <a:latin typeface="Calibri"/>
                <a:cs typeface="Calibri"/>
              </a:rPr>
              <a:t>P</a:t>
            </a:r>
            <a:r>
              <a:rPr sz="900" spc="5" dirty="0">
                <a:latin typeface="Calibri"/>
                <a:cs typeface="Calibri"/>
              </a:rPr>
              <a:t>O</a:t>
            </a:r>
            <a:r>
              <a:rPr sz="900" dirty="0">
                <a:latin typeface="Calibri"/>
                <a:cs typeface="Calibri"/>
              </a:rPr>
              <a:t>W:  </a:t>
            </a:r>
            <a:r>
              <a:rPr sz="900" spc="-5" dirty="0">
                <a:latin typeface="Calibri"/>
                <a:cs typeface="Calibri"/>
              </a:rPr>
              <a:t>000000948fixf</a:t>
            </a:r>
            <a:endParaRPr sz="900">
              <a:latin typeface="Calibri"/>
              <a:cs typeface="Calibri"/>
            </a:endParaRPr>
          </a:p>
          <a:p>
            <a:pPr marL="86995" marR="80645" algn="ctr">
              <a:spcBef>
                <a:spcPts val="315"/>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a:t>
            </a:r>
            <a:r>
              <a:rPr sz="900" spc="-5" dirty="0">
                <a:latin typeface="Calibri"/>
                <a:cs typeface="Calibri"/>
              </a:rPr>
              <a:t>0495fjdi</a:t>
            </a:r>
            <a:endParaRPr sz="900">
              <a:latin typeface="Calibri"/>
              <a:cs typeface="Calibri"/>
            </a:endParaRPr>
          </a:p>
        </p:txBody>
      </p:sp>
      <p:grpSp>
        <p:nvGrpSpPr>
          <p:cNvPr id="11" name="object 11"/>
          <p:cNvGrpSpPr/>
          <p:nvPr/>
        </p:nvGrpSpPr>
        <p:grpSpPr>
          <a:xfrm>
            <a:off x="6313679" y="5201158"/>
            <a:ext cx="991235" cy="392430"/>
            <a:chOff x="4789678" y="5201158"/>
            <a:chExt cx="991235" cy="392430"/>
          </a:xfrm>
        </p:grpSpPr>
        <p:pic>
          <p:nvPicPr>
            <p:cNvPr id="12" name="object 12"/>
            <p:cNvPicPr/>
            <p:nvPr/>
          </p:nvPicPr>
          <p:blipFill>
            <a:blip r:embed="rId3" cstate="print"/>
            <a:stretch>
              <a:fillRect/>
            </a:stretch>
          </p:blipFill>
          <p:spPr>
            <a:xfrm>
              <a:off x="4796028" y="5207508"/>
              <a:ext cx="978408" cy="379476"/>
            </a:xfrm>
            <a:prstGeom prst="rect">
              <a:avLst/>
            </a:prstGeom>
          </p:spPr>
        </p:pic>
        <p:sp>
          <p:nvSpPr>
            <p:cNvPr id="13" name="object 13"/>
            <p:cNvSpPr/>
            <p:nvPr/>
          </p:nvSpPr>
          <p:spPr>
            <a:xfrm>
              <a:off x="4796028" y="5207508"/>
              <a:ext cx="978535" cy="379730"/>
            </a:xfrm>
            <a:custGeom>
              <a:avLst/>
              <a:gdLst/>
              <a:ahLst/>
              <a:cxnLst/>
              <a:rect l="l" t="t" r="r" b="b"/>
              <a:pathLst>
                <a:path w="978535" h="379729">
                  <a:moveTo>
                    <a:pt x="0" y="63246"/>
                  </a:moveTo>
                  <a:lnTo>
                    <a:pt x="4970" y="38629"/>
                  </a:lnTo>
                  <a:lnTo>
                    <a:pt x="18526" y="18526"/>
                  </a:lnTo>
                  <a:lnTo>
                    <a:pt x="38629" y="4970"/>
                  </a:lnTo>
                  <a:lnTo>
                    <a:pt x="63246" y="0"/>
                  </a:lnTo>
                  <a:lnTo>
                    <a:pt x="915162" y="0"/>
                  </a:lnTo>
                  <a:lnTo>
                    <a:pt x="939778" y="4970"/>
                  </a:lnTo>
                  <a:lnTo>
                    <a:pt x="959881" y="18526"/>
                  </a:lnTo>
                  <a:lnTo>
                    <a:pt x="973437" y="38629"/>
                  </a:lnTo>
                  <a:lnTo>
                    <a:pt x="978408" y="63246"/>
                  </a:lnTo>
                  <a:lnTo>
                    <a:pt x="978408" y="316230"/>
                  </a:lnTo>
                  <a:lnTo>
                    <a:pt x="973437" y="340846"/>
                  </a:lnTo>
                  <a:lnTo>
                    <a:pt x="959881" y="360949"/>
                  </a:lnTo>
                  <a:lnTo>
                    <a:pt x="939778" y="374505"/>
                  </a:lnTo>
                  <a:lnTo>
                    <a:pt x="915162" y="379476"/>
                  </a:lnTo>
                  <a:lnTo>
                    <a:pt x="63246" y="379476"/>
                  </a:lnTo>
                  <a:lnTo>
                    <a:pt x="38629" y="374505"/>
                  </a:lnTo>
                  <a:lnTo>
                    <a:pt x="18526" y="360949"/>
                  </a:lnTo>
                  <a:lnTo>
                    <a:pt x="4970" y="340846"/>
                  </a:lnTo>
                  <a:lnTo>
                    <a:pt x="0" y="316230"/>
                  </a:lnTo>
                  <a:lnTo>
                    <a:pt x="0" y="63246"/>
                  </a:lnTo>
                  <a:close/>
                </a:path>
              </a:pathLst>
            </a:custGeom>
            <a:ln w="12192">
              <a:solidFill>
                <a:srgbClr val="A18E6A"/>
              </a:solidFill>
            </a:ln>
          </p:spPr>
          <p:txBody>
            <a:bodyPr wrap="square" lIns="0" tIns="0" rIns="0" bIns="0" rtlCol="0"/>
            <a:lstStyle/>
            <a:p>
              <a:endParaRPr/>
            </a:p>
          </p:txBody>
        </p:sp>
      </p:grpSp>
      <p:sp>
        <p:nvSpPr>
          <p:cNvPr id="14" name="object 14"/>
          <p:cNvSpPr txBox="1"/>
          <p:nvPr/>
        </p:nvSpPr>
        <p:spPr>
          <a:xfrm>
            <a:off x="6526149" y="5240782"/>
            <a:ext cx="568325" cy="299720"/>
          </a:xfrm>
          <a:prstGeom prst="rect">
            <a:avLst/>
          </a:prstGeom>
        </p:spPr>
        <p:txBody>
          <a:bodyPr vert="horz" wrap="square" lIns="0" tIns="12700" rIns="0" bIns="0" rtlCol="0">
            <a:spAutoFit/>
          </a:bodyPr>
          <a:lstStyle/>
          <a:p>
            <a:pPr marL="71755" marR="5080" indent="-59690">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a:t>
            </a:r>
            <a:r>
              <a:rPr sz="900" spc="-5" dirty="0">
                <a:latin typeface="Calibri"/>
                <a:cs typeface="Calibri"/>
              </a:rPr>
              <a:t>1236foer</a:t>
            </a:r>
            <a:endParaRPr sz="900">
              <a:latin typeface="Calibri"/>
              <a:cs typeface="Calibri"/>
            </a:endParaRPr>
          </a:p>
        </p:txBody>
      </p:sp>
      <p:grpSp>
        <p:nvGrpSpPr>
          <p:cNvPr id="15" name="object 15"/>
          <p:cNvGrpSpPr/>
          <p:nvPr/>
        </p:nvGrpSpPr>
        <p:grpSpPr>
          <a:xfrm>
            <a:off x="6313679" y="5611114"/>
            <a:ext cx="991235" cy="393700"/>
            <a:chOff x="4789678" y="5611114"/>
            <a:chExt cx="991235" cy="393700"/>
          </a:xfrm>
        </p:grpSpPr>
        <p:pic>
          <p:nvPicPr>
            <p:cNvPr id="16" name="object 16"/>
            <p:cNvPicPr/>
            <p:nvPr/>
          </p:nvPicPr>
          <p:blipFill>
            <a:blip r:embed="rId2" cstate="print"/>
            <a:stretch>
              <a:fillRect/>
            </a:stretch>
          </p:blipFill>
          <p:spPr>
            <a:xfrm>
              <a:off x="4796028" y="5617464"/>
              <a:ext cx="978408" cy="381000"/>
            </a:xfrm>
            <a:prstGeom prst="rect">
              <a:avLst/>
            </a:prstGeom>
          </p:spPr>
        </p:pic>
        <p:sp>
          <p:nvSpPr>
            <p:cNvPr id="17" name="object 17"/>
            <p:cNvSpPr/>
            <p:nvPr/>
          </p:nvSpPr>
          <p:spPr>
            <a:xfrm>
              <a:off x="4796028" y="5617464"/>
              <a:ext cx="978535" cy="381000"/>
            </a:xfrm>
            <a:custGeom>
              <a:avLst/>
              <a:gdLst/>
              <a:ahLst/>
              <a:cxnLst/>
              <a:rect l="l" t="t" r="r" b="b"/>
              <a:pathLst>
                <a:path w="978535" h="381000">
                  <a:moveTo>
                    <a:pt x="0" y="63500"/>
                  </a:moveTo>
                  <a:lnTo>
                    <a:pt x="4992" y="38785"/>
                  </a:lnTo>
                  <a:lnTo>
                    <a:pt x="18605" y="18600"/>
                  </a:lnTo>
                  <a:lnTo>
                    <a:pt x="38790" y="4990"/>
                  </a:lnTo>
                  <a:lnTo>
                    <a:pt x="63500" y="0"/>
                  </a:lnTo>
                  <a:lnTo>
                    <a:pt x="914908" y="0"/>
                  </a:lnTo>
                  <a:lnTo>
                    <a:pt x="939617" y="4990"/>
                  </a:lnTo>
                  <a:lnTo>
                    <a:pt x="959802" y="18600"/>
                  </a:lnTo>
                  <a:lnTo>
                    <a:pt x="973415" y="38785"/>
                  </a:lnTo>
                  <a:lnTo>
                    <a:pt x="978408" y="63500"/>
                  </a:lnTo>
                  <a:lnTo>
                    <a:pt x="978408" y="317500"/>
                  </a:lnTo>
                  <a:lnTo>
                    <a:pt x="973415" y="342214"/>
                  </a:lnTo>
                  <a:lnTo>
                    <a:pt x="959802" y="362399"/>
                  </a:lnTo>
                  <a:lnTo>
                    <a:pt x="939617" y="376009"/>
                  </a:lnTo>
                  <a:lnTo>
                    <a:pt x="914908" y="381000"/>
                  </a:lnTo>
                  <a:lnTo>
                    <a:pt x="63500" y="381000"/>
                  </a:lnTo>
                  <a:lnTo>
                    <a:pt x="38790" y="376009"/>
                  </a:lnTo>
                  <a:lnTo>
                    <a:pt x="18605" y="362399"/>
                  </a:lnTo>
                  <a:lnTo>
                    <a:pt x="4992" y="342214"/>
                  </a:lnTo>
                  <a:lnTo>
                    <a:pt x="0" y="317500"/>
                  </a:lnTo>
                  <a:lnTo>
                    <a:pt x="0" y="63500"/>
                  </a:lnTo>
                  <a:close/>
                </a:path>
              </a:pathLst>
            </a:custGeom>
            <a:ln w="12192">
              <a:solidFill>
                <a:srgbClr val="A18E6A"/>
              </a:solidFill>
            </a:ln>
          </p:spPr>
          <p:txBody>
            <a:bodyPr wrap="square" lIns="0" tIns="0" rIns="0" bIns="0" rtlCol="0"/>
            <a:lstStyle/>
            <a:p>
              <a:endParaRPr/>
            </a:p>
          </p:txBody>
        </p:sp>
      </p:grpSp>
      <p:sp>
        <p:nvSpPr>
          <p:cNvPr id="18" name="object 18"/>
          <p:cNvSpPr txBox="1"/>
          <p:nvPr/>
        </p:nvSpPr>
        <p:spPr>
          <a:xfrm>
            <a:off x="6526149" y="5651398"/>
            <a:ext cx="568325" cy="299720"/>
          </a:xfrm>
          <a:prstGeom prst="rect">
            <a:avLst/>
          </a:prstGeom>
        </p:spPr>
        <p:txBody>
          <a:bodyPr vert="horz" wrap="square" lIns="0" tIns="12700" rIns="0" bIns="0" rtlCol="0">
            <a:spAutoFit/>
          </a:bodyPr>
          <a:lstStyle/>
          <a:p>
            <a:pPr marL="70485" marR="5080" indent="-58419">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a:t>
            </a:r>
            <a:r>
              <a:rPr sz="900" spc="-5" dirty="0">
                <a:latin typeface="Calibri"/>
                <a:cs typeface="Calibri"/>
              </a:rPr>
              <a:t>4364rote</a:t>
            </a:r>
            <a:endParaRPr sz="900">
              <a:latin typeface="Calibri"/>
              <a:cs typeface="Calibri"/>
            </a:endParaRPr>
          </a:p>
        </p:txBody>
      </p:sp>
      <p:grpSp>
        <p:nvGrpSpPr>
          <p:cNvPr id="19" name="object 19"/>
          <p:cNvGrpSpPr/>
          <p:nvPr/>
        </p:nvGrpSpPr>
        <p:grpSpPr>
          <a:xfrm>
            <a:off x="4896612" y="3474721"/>
            <a:ext cx="1091565" cy="2889885"/>
            <a:chOff x="3372611" y="3474720"/>
            <a:chExt cx="1091565" cy="2889885"/>
          </a:xfrm>
        </p:grpSpPr>
        <p:sp>
          <p:nvSpPr>
            <p:cNvPr id="20" name="object 20"/>
            <p:cNvSpPr/>
            <p:nvPr/>
          </p:nvSpPr>
          <p:spPr>
            <a:xfrm>
              <a:off x="3380231" y="3482340"/>
              <a:ext cx="1076325" cy="2874645"/>
            </a:xfrm>
            <a:custGeom>
              <a:avLst/>
              <a:gdLst/>
              <a:ahLst/>
              <a:cxnLst/>
              <a:rect l="l" t="t" r="r" b="b"/>
              <a:pathLst>
                <a:path w="1076325" h="2874645">
                  <a:moveTo>
                    <a:pt x="896619" y="0"/>
                  </a:moveTo>
                  <a:lnTo>
                    <a:pt x="179323" y="0"/>
                  </a:lnTo>
                  <a:lnTo>
                    <a:pt x="131644" y="6404"/>
                  </a:lnTo>
                  <a:lnTo>
                    <a:pt x="88805" y="24478"/>
                  </a:lnTo>
                  <a:lnTo>
                    <a:pt x="52514" y="52514"/>
                  </a:lnTo>
                  <a:lnTo>
                    <a:pt x="24478" y="88805"/>
                  </a:lnTo>
                  <a:lnTo>
                    <a:pt x="6404" y="131644"/>
                  </a:lnTo>
                  <a:lnTo>
                    <a:pt x="0" y="179324"/>
                  </a:lnTo>
                  <a:lnTo>
                    <a:pt x="0" y="2694940"/>
                  </a:lnTo>
                  <a:lnTo>
                    <a:pt x="6404" y="2742610"/>
                  </a:lnTo>
                  <a:lnTo>
                    <a:pt x="24478" y="2785446"/>
                  </a:lnTo>
                  <a:lnTo>
                    <a:pt x="52514" y="2821739"/>
                  </a:lnTo>
                  <a:lnTo>
                    <a:pt x="88805" y="2849780"/>
                  </a:lnTo>
                  <a:lnTo>
                    <a:pt x="131644" y="2867858"/>
                  </a:lnTo>
                  <a:lnTo>
                    <a:pt x="179323" y="2874264"/>
                  </a:lnTo>
                  <a:lnTo>
                    <a:pt x="896619" y="2874264"/>
                  </a:lnTo>
                  <a:lnTo>
                    <a:pt x="944299" y="2867858"/>
                  </a:lnTo>
                  <a:lnTo>
                    <a:pt x="987138" y="2849780"/>
                  </a:lnTo>
                  <a:lnTo>
                    <a:pt x="1023429" y="2821739"/>
                  </a:lnTo>
                  <a:lnTo>
                    <a:pt x="1051465" y="2785446"/>
                  </a:lnTo>
                  <a:lnTo>
                    <a:pt x="1069539" y="2742610"/>
                  </a:lnTo>
                  <a:lnTo>
                    <a:pt x="1075943" y="2694940"/>
                  </a:lnTo>
                  <a:lnTo>
                    <a:pt x="1075943" y="179324"/>
                  </a:lnTo>
                  <a:lnTo>
                    <a:pt x="1069539" y="131644"/>
                  </a:lnTo>
                  <a:lnTo>
                    <a:pt x="1051465" y="88805"/>
                  </a:lnTo>
                  <a:lnTo>
                    <a:pt x="1023429" y="52514"/>
                  </a:lnTo>
                  <a:lnTo>
                    <a:pt x="987138" y="24478"/>
                  </a:lnTo>
                  <a:lnTo>
                    <a:pt x="944299" y="6404"/>
                  </a:lnTo>
                  <a:lnTo>
                    <a:pt x="896619" y="0"/>
                  </a:lnTo>
                  <a:close/>
                </a:path>
              </a:pathLst>
            </a:custGeom>
            <a:solidFill>
              <a:srgbClr val="FFFFFF"/>
            </a:solidFill>
          </p:spPr>
          <p:txBody>
            <a:bodyPr wrap="square" lIns="0" tIns="0" rIns="0" bIns="0" rtlCol="0"/>
            <a:lstStyle/>
            <a:p>
              <a:endParaRPr/>
            </a:p>
          </p:txBody>
        </p:sp>
        <p:sp>
          <p:nvSpPr>
            <p:cNvPr id="21" name="object 21"/>
            <p:cNvSpPr/>
            <p:nvPr/>
          </p:nvSpPr>
          <p:spPr>
            <a:xfrm>
              <a:off x="3380231" y="3482340"/>
              <a:ext cx="1076325" cy="2874645"/>
            </a:xfrm>
            <a:custGeom>
              <a:avLst/>
              <a:gdLst/>
              <a:ahLst/>
              <a:cxnLst/>
              <a:rect l="l" t="t" r="r" b="b"/>
              <a:pathLst>
                <a:path w="1076325" h="2874645">
                  <a:moveTo>
                    <a:pt x="0" y="179324"/>
                  </a:moveTo>
                  <a:lnTo>
                    <a:pt x="6404" y="131644"/>
                  </a:lnTo>
                  <a:lnTo>
                    <a:pt x="24478" y="88805"/>
                  </a:lnTo>
                  <a:lnTo>
                    <a:pt x="52514" y="52514"/>
                  </a:lnTo>
                  <a:lnTo>
                    <a:pt x="88805" y="24478"/>
                  </a:lnTo>
                  <a:lnTo>
                    <a:pt x="131644" y="6404"/>
                  </a:lnTo>
                  <a:lnTo>
                    <a:pt x="179323" y="0"/>
                  </a:lnTo>
                  <a:lnTo>
                    <a:pt x="896619" y="0"/>
                  </a:lnTo>
                  <a:lnTo>
                    <a:pt x="944299" y="6404"/>
                  </a:lnTo>
                  <a:lnTo>
                    <a:pt x="987138" y="24478"/>
                  </a:lnTo>
                  <a:lnTo>
                    <a:pt x="1023429" y="52514"/>
                  </a:lnTo>
                  <a:lnTo>
                    <a:pt x="1051465" y="88805"/>
                  </a:lnTo>
                  <a:lnTo>
                    <a:pt x="1069539" y="131644"/>
                  </a:lnTo>
                  <a:lnTo>
                    <a:pt x="1075943" y="179324"/>
                  </a:lnTo>
                  <a:lnTo>
                    <a:pt x="1075943" y="2694940"/>
                  </a:lnTo>
                  <a:lnTo>
                    <a:pt x="1069539" y="2742610"/>
                  </a:lnTo>
                  <a:lnTo>
                    <a:pt x="1051465" y="2785446"/>
                  </a:lnTo>
                  <a:lnTo>
                    <a:pt x="1023429" y="2821739"/>
                  </a:lnTo>
                  <a:lnTo>
                    <a:pt x="987138" y="2849780"/>
                  </a:lnTo>
                  <a:lnTo>
                    <a:pt x="944299" y="2867858"/>
                  </a:lnTo>
                  <a:lnTo>
                    <a:pt x="896619" y="2874264"/>
                  </a:lnTo>
                  <a:lnTo>
                    <a:pt x="179323" y="2874264"/>
                  </a:lnTo>
                  <a:lnTo>
                    <a:pt x="131644" y="2867858"/>
                  </a:lnTo>
                  <a:lnTo>
                    <a:pt x="88805" y="2849780"/>
                  </a:lnTo>
                  <a:lnTo>
                    <a:pt x="52514" y="2821739"/>
                  </a:lnTo>
                  <a:lnTo>
                    <a:pt x="24478" y="2785446"/>
                  </a:lnTo>
                  <a:lnTo>
                    <a:pt x="6404" y="2742610"/>
                  </a:lnTo>
                  <a:lnTo>
                    <a:pt x="0" y="2694940"/>
                  </a:lnTo>
                  <a:lnTo>
                    <a:pt x="0" y="179324"/>
                  </a:lnTo>
                  <a:close/>
                </a:path>
              </a:pathLst>
            </a:custGeom>
            <a:ln w="15240">
              <a:solidFill>
                <a:srgbClr val="000000"/>
              </a:solidFill>
            </a:ln>
          </p:spPr>
          <p:txBody>
            <a:bodyPr wrap="square" lIns="0" tIns="0" rIns="0" bIns="0" rtlCol="0"/>
            <a:lstStyle/>
            <a:p>
              <a:endParaRPr/>
            </a:p>
          </p:txBody>
        </p:sp>
      </p:grpSp>
      <p:sp>
        <p:nvSpPr>
          <p:cNvPr id="22" name="object 22"/>
          <p:cNvSpPr txBox="1"/>
          <p:nvPr/>
        </p:nvSpPr>
        <p:spPr>
          <a:xfrm>
            <a:off x="5164583" y="3751834"/>
            <a:ext cx="556895" cy="228268"/>
          </a:xfrm>
          <a:prstGeom prst="rect">
            <a:avLst/>
          </a:prstGeom>
        </p:spPr>
        <p:txBody>
          <a:bodyPr vert="horz" wrap="square" lIns="0" tIns="12700" rIns="0" bIns="0" rtlCol="0">
            <a:spAutoFit/>
          </a:bodyPr>
          <a:lstStyle/>
          <a:p>
            <a:pPr marL="12700">
              <a:spcBef>
                <a:spcPts val="100"/>
              </a:spcBef>
            </a:pPr>
            <a:r>
              <a:rPr sz="1400" b="1" dirty="0">
                <a:latin typeface="Calibri"/>
                <a:cs typeface="Calibri"/>
              </a:rPr>
              <a:t>Block</a:t>
            </a:r>
            <a:r>
              <a:rPr sz="1400" b="1" spc="-75" dirty="0">
                <a:latin typeface="Calibri"/>
                <a:cs typeface="Calibri"/>
              </a:rPr>
              <a:t> </a:t>
            </a:r>
            <a:r>
              <a:rPr sz="1400" b="1" dirty="0">
                <a:latin typeface="Calibri"/>
                <a:cs typeface="Calibri"/>
              </a:rPr>
              <a:t>1</a:t>
            </a:r>
            <a:endParaRPr sz="1400">
              <a:latin typeface="Calibri"/>
              <a:cs typeface="Calibri"/>
            </a:endParaRPr>
          </a:p>
        </p:txBody>
      </p:sp>
      <p:sp>
        <p:nvSpPr>
          <p:cNvPr id="23" name="object 23"/>
          <p:cNvSpPr txBox="1"/>
          <p:nvPr/>
        </p:nvSpPr>
        <p:spPr>
          <a:xfrm>
            <a:off x="5076190" y="4106621"/>
            <a:ext cx="734060" cy="300990"/>
          </a:xfrm>
          <a:prstGeom prst="rect">
            <a:avLst/>
          </a:prstGeom>
        </p:spPr>
        <p:txBody>
          <a:bodyPr vert="horz" wrap="square" lIns="0" tIns="12700" rIns="0" bIns="0" rtlCol="0">
            <a:spAutoFit/>
          </a:bodyPr>
          <a:lstStyle/>
          <a:p>
            <a:pPr marL="12700">
              <a:spcBef>
                <a:spcPts val="100"/>
              </a:spcBef>
            </a:pPr>
            <a:r>
              <a:rPr sz="900" dirty="0">
                <a:latin typeface="Calibri"/>
                <a:cs typeface="Calibri"/>
              </a:rPr>
              <a:t>Proof</a:t>
            </a:r>
            <a:r>
              <a:rPr sz="900" spc="-5" dirty="0">
                <a:latin typeface="Calibri"/>
                <a:cs typeface="Calibri"/>
              </a:rPr>
              <a:t>-</a:t>
            </a:r>
            <a:r>
              <a:rPr sz="900" dirty="0">
                <a:latin typeface="Calibri"/>
                <a:cs typeface="Calibri"/>
              </a:rPr>
              <a:t>of</a:t>
            </a:r>
            <a:r>
              <a:rPr sz="900" spc="-5" dirty="0">
                <a:latin typeface="Calibri"/>
                <a:cs typeface="Calibri"/>
              </a:rPr>
              <a:t>-</a:t>
            </a:r>
            <a:r>
              <a:rPr sz="900" dirty="0">
                <a:latin typeface="Calibri"/>
                <a:cs typeface="Calibri"/>
              </a:rPr>
              <a:t>Wo</a:t>
            </a:r>
            <a:r>
              <a:rPr sz="900" spc="-5" dirty="0">
                <a:latin typeface="Calibri"/>
                <a:cs typeface="Calibri"/>
              </a:rPr>
              <a:t>r</a:t>
            </a:r>
            <a:r>
              <a:rPr sz="900" dirty="0">
                <a:latin typeface="Calibri"/>
                <a:cs typeface="Calibri"/>
              </a:rPr>
              <a:t>k:</a:t>
            </a:r>
            <a:endParaRPr sz="900">
              <a:latin typeface="Calibri"/>
              <a:cs typeface="Calibri"/>
            </a:endParaRPr>
          </a:p>
          <a:p>
            <a:pPr marL="35560">
              <a:spcBef>
                <a:spcPts val="5"/>
              </a:spcBef>
            </a:pPr>
            <a:r>
              <a:rPr sz="900" spc="-5" dirty="0">
                <a:latin typeface="Calibri"/>
                <a:cs typeface="Calibri"/>
              </a:rPr>
              <a:t>000000948fixf</a:t>
            </a:r>
            <a:endParaRPr sz="900">
              <a:latin typeface="Calibri"/>
              <a:cs typeface="Calibri"/>
            </a:endParaRPr>
          </a:p>
        </p:txBody>
      </p:sp>
      <p:grpSp>
        <p:nvGrpSpPr>
          <p:cNvPr id="24" name="object 24"/>
          <p:cNvGrpSpPr/>
          <p:nvPr/>
        </p:nvGrpSpPr>
        <p:grpSpPr>
          <a:xfrm>
            <a:off x="4952747" y="4789678"/>
            <a:ext cx="991235" cy="393700"/>
            <a:chOff x="3428746" y="4789678"/>
            <a:chExt cx="991235" cy="393700"/>
          </a:xfrm>
        </p:grpSpPr>
        <p:pic>
          <p:nvPicPr>
            <p:cNvPr id="25" name="object 25"/>
            <p:cNvPicPr/>
            <p:nvPr/>
          </p:nvPicPr>
          <p:blipFill>
            <a:blip r:embed="rId4" cstate="print"/>
            <a:stretch>
              <a:fillRect/>
            </a:stretch>
          </p:blipFill>
          <p:spPr>
            <a:xfrm>
              <a:off x="3435096" y="4796028"/>
              <a:ext cx="978407" cy="381000"/>
            </a:xfrm>
            <a:prstGeom prst="rect">
              <a:avLst/>
            </a:prstGeom>
          </p:spPr>
        </p:pic>
        <p:sp>
          <p:nvSpPr>
            <p:cNvPr id="26" name="object 26"/>
            <p:cNvSpPr/>
            <p:nvPr/>
          </p:nvSpPr>
          <p:spPr>
            <a:xfrm>
              <a:off x="3435096" y="4796028"/>
              <a:ext cx="978535" cy="381000"/>
            </a:xfrm>
            <a:custGeom>
              <a:avLst/>
              <a:gdLst/>
              <a:ahLst/>
              <a:cxnLst/>
              <a:rect l="l" t="t" r="r" b="b"/>
              <a:pathLst>
                <a:path w="978535" h="381000">
                  <a:moveTo>
                    <a:pt x="0" y="63500"/>
                  </a:moveTo>
                  <a:lnTo>
                    <a:pt x="4992" y="38790"/>
                  </a:lnTo>
                  <a:lnTo>
                    <a:pt x="18605" y="18605"/>
                  </a:lnTo>
                  <a:lnTo>
                    <a:pt x="38790" y="4992"/>
                  </a:lnTo>
                  <a:lnTo>
                    <a:pt x="63500" y="0"/>
                  </a:lnTo>
                  <a:lnTo>
                    <a:pt x="914907" y="0"/>
                  </a:lnTo>
                  <a:lnTo>
                    <a:pt x="939617" y="4992"/>
                  </a:lnTo>
                  <a:lnTo>
                    <a:pt x="959802" y="18605"/>
                  </a:lnTo>
                  <a:lnTo>
                    <a:pt x="973415" y="38790"/>
                  </a:lnTo>
                  <a:lnTo>
                    <a:pt x="978407" y="63500"/>
                  </a:lnTo>
                  <a:lnTo>
                    <a:pt x="978407" y="317500"/>
                  </a:lnTo>
                  <a:lnTo>
                    <a:pt x="973415" y="342209"/>
                  </a:lnTo>
                  <a:lnTo>
                    <a:pt x="959802" y="362394"/>
                  </a:lnTo>
                  <a:lnTo>
                    <a:pt x="939617" y="376007"/>
                  </a:lnTo>
                  <a:lnTo>
                    <a:pt x="914907" y="381000"/>
                  </a:lnTo>
                  <a:lnTo>
                    <a:pt x="63500" y="381000"/>
                  </a:lnTo>
                  <a:lnTo>
                    <a:pt x="38790" y="376007"/>
                  </a:lnTo>
                  <a:lnTo>
                    <a:pt x="18605" y="362394"/>
                  </a:lnTo>
                  <a:lnTo>
                    <a:pt x="4992" y="342209"/>
                  </a:lnTo>
                  <a:lnTo>
                    <a:pt x="0" y="317500"/>
                  </a:lnTo>
                  <a:lnTo>
                    <a:pt x="0" y="63500"/>
                  </a:lnTo>
                  <a:close/>
                </a:path>
              </a:pathLst>
            </a:custGeom>
            <a:ln w="12192">
              <a:solidFill>
                <a:srgbClr val="A18E6A"/>
              </a:solidFill>
            </a:ln>
          </p:spPr>
          <p:txBody>
            <a:bodyPr wrap="square" lIns="0" tIns="0" rIns="0" bIns="0" rtlCol="0"/>
            <a:lstStyle/>
            <a:p>
              <a:endParaRPr/>
            </a:p>
          </p:txBody>
        </p:sp>
      </p:grpSp>
      <p:sp>
        <p:nvSpPr>
          <p:cNvPr id="27" name="object 27"/>
          <p:cNvSpPr txBox="1"/>
          <p:nvPr/>
        </p:nvSpPr>
        <p:spPr>
          <a:xfrm>
            <a:off x="5083809" y="4518787"/>
            <a:ext cx="718820" cy="611505"/>
          </a:xfrm>
          <a:prstGeom prst="rect">
            <a:avLst/>
          </a:prstGeom>
        </p:spPr>
        <p:txBody>
          <a:bodyPr vert="horz" wrap="square" lIns="0" tIns="12700" rIns="0" bIns="0" rtlCol="0">
            <a:spAutoFit/>
          </a:bodyPr>
          <a:lstStyle/>
          <a:p>
            <a:pPr marL="12700" marR="5080" algn="ctr">
              <a:spcBef>
                <a:spcPts val="100"/>
              </a:spcBef>
            </a:pPr>
            <a:r>
              <a:rPr sz="900" dirty="0">
                <a:latin typeface="Calibri"/>
                <a:cs typeface="Calibri"/>
              </a:rPr>
              <a:t>Pr</a:t>
            </a:r>
            <a:r>
              <a:rPr sz="900" spc="-5" dirty="0">
                <a:latin typeface="Calibri"/>
                <a:cs typeface="Calibri"/>
              </a:rPr>
              <a:t>e</a:t>
            </a:r>
            <a:r>
              <a:rPr sz="900" dirty="0">
                <a:latin typeface="Calibri"/>
                <a:cs typeface="Calibri"/>
              </a:rPr>
              <a:t>vio</a:t>
            </a:r>
            <a:r>
              <a:rPr sz="900" spc="-5" dirty="0">
                <a:latin typeface="Calibri"/>
                <a:cs typeface="Calibri"/>
              </a:rPr>
              <a:t>u</a:t>
            </a:r>
            <a:r>
              <a:rPr sz="900" dirty="0">
                <a:latin typeface="Calibri"/>
                <a:cs typeface="Calibri"/>
              </a:rPr>
              <a:t>s</a:t>
            </a:r>
            <a:r>
              <a:rPr sz="900" spc="5" dirty="0">
                <a:latin typeface="Calibri"/>
                <a:cs typeface="Calibri"/>
              </a:rPr>
              <a:t> </a:t>
            </a:r>
            <a:r>
              <a:rPr sz="900" dirty="0">
                <a:latin typeface="Calibri"/>
                <a:cs typeface="Calibri"/>
              </a:rPr>
              <a:t>P</a:t>
            </a:r>
            <a:r>
              <a:rPr sz="900" spc="5" dirty="0">
                <a:latin typeface="Calibri"/>
                <a:cs typeface="Calibri"/>
              </a:rPr>
              <a:t>O</a:t>
            </a:r>
            <a:r>
              <a:rPr sz="900" dirty="0">
                <a:latin typeface="Calibri"/>
                <a:cs typeface="Calibri"/>
              </a:rPr>
              <a:t>W:  </a:t>
            </a:r>
            <a:r>
              <a:rPr sz="900" spc="-5" dirty="0">
                <a:latin typeface="Calibri"/>
                <a:cs typeface="Calibri"/>
              </a:rPr>
              <a:t>000000958fdji</a:t>
            </a:r>
            <a:endParaRPr sz="900">
              <a:latin typeface="Calibri"/>
              <a:cs typeface="Calibri"/>
            </a:endParaRPr>
          </a:p>
          <a:p>
            <a:pPr marL="12065" algn="ctr">
              <a:spcBef>
                <a:spcPts val="290"/>
              </a:spcBef>
            </a:pPr>
            <a:r>
              <a:rPr sz="900" spc="-5" dirty="0">
                <a:latin typeface="Calibri"/>
                <a:cs typeface="Calibri"/>
              </a:rPr>
              <a:t>Transaction</a:t>
            </a:r>
            <a:endParaRPr sz="900">
              <a:latin typeface="Calibri"/>
              <a:cs typeface="Calibri"/>
            </a:endParaRPr>
          </a:p>
          <a:p>
            <a:pPr marL="13335" algn="ctr"/>
            <a:r>
              <a:rPr sz="900" spc="-5" dirty="0">
                <a:latin typeface="Calibri"/>
                <a:cs typeface="Calibri"/>
              </a:rPr>
              <a:t>1025asde</a:t>
            </a:r>
            <a:endParaRPr sz="900">
              <a:latin typeface="Calibri"/>
              <a:cs typeface="Calibri"/>
            </a:endParaRPr>
          </a:p>
        </p:txBody>
      </p:sp>
      <p:grpSp>
        <p:nvGrpSpPr>
          <p:cNvPr id="28" name="object 28"/>
          <p:cNvGrpSpPr/>
          <p:nvPr/>
        </p:nvGrpSpPr>
        <p:grpSpPr>
          <a:xfrm>
            <a:off x="4952747" y="5201158"/>
            <a:ext cx="991235" cy="392430"/>
            <a:chOff x="3428746" y="5201158"/>
            <a:chExt cx="991235" cy="392430"/>
          </a:xfrm>
        </p:grpSpPr>
        <p:pic>
          <p:nvPicPr>
            <p:cNvPr id="29" name="object 29"/>
            <p:cNvPicPr/>
            <p:nvPr/>
          </p:nvPicPr>
          <p:blipFill>
            <a:blip r:embed="rId5" cstate="print"/>
            <a:stretch>
              <a:fillRect/>
            </a:stretch>
          </p:blipFill>
          <p:spPr>
            <a:xfrm>
              <a:off x="3435096" y="5207508"/>
              <a:ext cx="978407" cy="379476"/>
            </a:xfrm>
            <a:prstGeom prst="rect">
              <a:avLst/>
            </a:prstGeom>
          </p:spPr>
        </p:pic>
        <p:sp>
          <p:nvSpPr>
            <p:cNvPr id="30" name="object 30"/>
            <p:cNvSpPr/>
            <p:nvPr/>
          </p:nvSpPr>
          <p:spPr>
            <a:xfrm>
              <a:off x="3435096" y="5207508"/>
              <a:ext cx="978535" cy="379730"/>
            </a:xfrm>
            <a:custGeom>
              <a:avLst/>
              <a:gdLst/>
              <a:ahLst/>
              <a:cxnLst/>
              <a:rect l="l" t="t" r="r" b="b"/>
              <a:pathLst>
                <a:path w="978535" h="379729">
                  <a:moveTo>
                    <a:pt x="0" y="63246"/>
                  </a:moveTo>
                  <a:lnTo>
                    <a:pt x="4970" y="38629"/>
                  </a:lnTo>
                  <a:lnTo>
                    <a:pt x="18526" y="18526"/>
                  </a:lnTo>
                  <a:lnTo>
                    <a:pt x="38629" y="4970"/>
                  </a:lnTo>
                  <a:lnTo>
                    <a:pt x="63245" y="0"/>
                  </a:lnTo>
                  <a:lnTo>
                    <a:pt x="915162" y="0"/>
                  </a:lnTo>
                  <a:lnTo>
                    <a:pt x="939778" y="4970"/>
                  </a:lnTo>
                  <a:lnTo>
                    <a:pt x="959881" y="18526"/>
                  </a:lnTo>
                  <a:lnTo>
                    <a:pt x="973437" y="38629"/>
                  </a:lnTo>
                  <a:lnTo>
                    <a:pt x="978407" y="63246"/>
                  </a:lnTo>
                  <a:lnTo>
                    <a:pt x="978407" y="316230"/>
                  </a:lnTo>
                  <a:lnTo>
                    <a:pt x="973437" y="340846"/>
                  </a:lnTo>
                  <a:lnTo>
                    <a:pt x="959881" y="360949"/>
                  </a:lnTo>
                  <a:lnTo>
                    <a:pt x="939778" y="374505"/>
                  </a:lnTo>
                  <a:lnTo>
                    <a:pt x="915162" y="379476"/>
                  </a:lnTo>
                  <a:lnTo>
                    <a:pt x="63245" y="379476"/>
                  </a:lnTo>
                  <a:lnTo>
                    <a:pt x="38629" y="374505"/>
                  </a:lnTo>
                  <a:lnTo>
                    <a:pt x="18526" y="360949"/>
                  </a:lnTo>
                  <a:lnTo>
                    <a:pt x="4970" y="340846"/>
                  </a:lnTo>
                  <a:lnTo>
                    <a:pt x="0" y="316230"/>
                  </a:lnTo>
                  <a:lnTo>
                    <a:pt x="0" y="63246"/>
                  </a:lnTo>
                  <a:close/>
                </a:path>
              </a:pathLst>
            </a:custGeom>
            <a:ln w="12192">
              <a:solidFill>
                <a:srgbClr val="A18E6A"/>
              </a:solidFill>
            </a:ln>
          </p:spPr>
          <p:txBody>
            <a:bodyPr wrap="square" lIns="0" tIns="0" rIns="0" bIns="0" rtlCol="0"/>
            <a:lstStyle/>
            <a:p>
              <a:endParaRPr/>
            </a:p>
          </p:txBody>
        </p:sp>
      </p:grpSp>
      <p:sp>
        <p:nvSpPr>
          <p:cNvPr id="31" name="object 31"/>
          <p:cNvSpPr txBox="1"/>
          <p:nvPr/>
        </p:nvSpPr>
        <p:spPr>
          <a:xfrm>
            <a:off x="5164582" y="5240782"/>
            <a:ext cx="568960" cy="299720"/>
          </a:xfrm>
          <a:prstGeom prst="rect">
            <a:avLst/>
          </a:prstGeom>
        </p:spPr>
        <p:txBody>
          <a:bodyPr vert="horz" wrap="square" lIns="0" tIns="12700" rIns="0" bIns="0" rtlCol="0">
            <a:spAutoFit/>
          </a:bodyPr>
          <a:lstStyle/>
          <a:p>
            <a:pPr marL="95250" marR="5080" indent="-83185">
              <a:spcBef>
                <a:spcPts val="100"/>
              </a:spcBef>
            </a:pPr>
            <a:r>
              <a:rPr sz="900" dirty="0">
                <a:latin typeface="Calibri"/>
                <a:cs typeface="Calibri"/>
              </a:rPr>
              <a:t>Tra</a:t>
            </a:r>
            <a:r>
              <a:rPr sz="900" spc="-5" dirty="0">
                <a:latin typeface="Calibri"/>
                <a:cs typeface="Calibri"/>
              </a:rPr>
              <a:t>ns</a:t>
            </a:r>
            <a:r>
              <a:rPr sz="900" dirty="0">
                <a:latin typeface="Calibri"/>
                <a:cs typeface="Calibri"/>
              </a:rPr>
              <a:t>act</a:t>
            </a:r>
            <a:r>
              <a:rPr sz="900" spc="-5" dirty="0">
                <a:latin typeface="Calibri"/>
                <a:cs typeface="Calibri"/>
              </a:rPr>
              <a:t>i</a:t>
            </a:r>
            <a:r>
              <a:rPr sz="900" spc="5" dirty="0">
                <a:latin typeface="Calibri"/>
                <a:cs typeface="Calibri"/>
              </a:rPr>
              <a:t>o</a:t>
            </a:r>
            <a:r>
              <a:rPr sz="900" dirty="0">
                <a:latin typeface="Calibri"/>
                <a:cs typeface="Calibri"/>
              </a:rPr>
              <a:t>n  </a:t>
            </a:r>
            <a:r>
              <a:rPr sz="900" spc="-5" dirty="0">
                <a:latin typeface="Calibri"/>
                <a:cs typeface="Calibri"/>
              </a:rPr>
              <a:t>8875iire</a:t>
            </a:r>
            <a:endParaRPr sz="900">
              <a:latin typeface="Calibri"/>
              <a:cs typeface="Calibri"/>
            </a:endParaRPr>
          </a:p>
        </p:txBody>
      </p:sp>
      <p:grpSp>
        <p:nvGrpSpPr>
          <p:cNvPr id="32" name="object 32"/>
          <p:cNvGrpSpPr/>
          <p:nvPr/>
        </p:nvGrpSpPr>
        <p:grpSpPr>
          <a:xfrm>
            <a:off x="4952747" y="5611114"/>
            <a:ext cx="991235" cy="393700"/>
            <a:chOff x="3428746" y="5611114"/>
            <a:chExt cx="991235" cy="393700"/>
          </a:xfrm>
        </p:grpSpPr>
        <p:pic>
          <p:nvPicPr>
            <p:cNvPr id="33" name="object 33"/>
            <p:cNvPicPr/>
            <p:nvPr/>
          </p:nvPicPr>
          <p:blipFill>
            <a:blip r:embed="rId4" cstate="print"/>
            <a:stretch>
              <a:fillRect/>
            </a:stretch>
          </p:blipFill>
          <p:spPr>
            <a:xfrm>
              <a:off x="3435096" y="5617464"/>
              <a:ext cx="978407" cy="381000"/>
            </a:xfrm>
            <a:prstGeom prst="rect">
              <a:avLst/>
            </a:prstGeom>
          </p:spPr>
        </p:pic>
        <p:sp>
          <p:nvSpPr>
            <p:cNvPr id="34" name="object 34"/>
            <p:cNvSpPr/>
            <p:nvPr/>
          </p:nvSpPr>
          <p:spPr>
            <a:xfrm>
              <a:off x="3435096" y="5617464"/>
              <a:ext cx="978535" cy="381000"/>
            </a:xfrm>
            <a:custGeom>
              <a:avLst/>
              <a:gdLst/>
              <a:ahLst/>
              <a:cxnLst/>
              <a:rect l="l" t="t" r="r" b="b"/>
              <a:pathLst>
                <a:path w="978535" h="381000">
                  <a:moveTo>
                    <a:pt x="0" y="63500"/>
                  </a:moveTo>
                  <a:lnTo>
                    <a:pt x="4992" y="38785"/>
                  </a:lnTo>
                  <a:lnTo>
                    <a:pt x="18605" y="18600"/>
                  </a:lnTo>
                  <a:lnTo>
                    <a:pt x="38790" y="4990"/>
                  </a:lnTo>
                  <a:lnTo>
                    <a:pt x="63500" y="0"/>
                  </a:lnTo>
                  <a:lnTo>
                    <a:pt x="914907" y="0"/>
                  </a:lnTo>
                  <a:lnTo>
                    <a:pt x="939617" y="4990"/>
                  </a:lnTo>
                  <a:lnTo>
                    <a:pt x="959802" y="18600"/>
                  </a:lnTo>
                  <a:lnTo>
                    <a:pt x="973415" y="38785"/>
                  </a:lnTo>
                  <a:lnTo>
                    <a:pt x="978407" y="63500"/>
                  </a:lnTo>
                  <a:lnTo>
                    <a:pt x="978407" y="317500"/>
                  </a:lnTo>
                  <a:lnTo>
                    <a:pt x="973415" y="342214"/>
                  </a:lnTo>
                  <a:lnTo>
                    <a:pt x="959802" y="362399"/>
                  </a:lnTo>
                  <a:lnTo>
                    <a:pt x="939617" y="376009"/>
                  </a:lnTo>
                  <a:lnTo>
                    <a:pt x="914907" y="381000"/>
                  </a:lnTo>
                  <a:lnTo>
                    <a:pt x="63500" y="381000"/>
                  </a:lnTo>
                  <a:lnTo>
                    <a:pt x="38790" y="376009"/>
                  </a:lnTo>
                  <a:lnTo>
                    <a:pt x="18605" y="362399"/>
                  </a:lnTo>
                  <a:lnTo>
                    <a:pt x="4992" y="342214"/>
                  </a:lnTo>
                  <a:lnTo>
                    <a:pt x="0" y="317500"/>
                  </a:lnTo>
                  <a:lnTo>
                    <a:pt x="0" y="63500"/>
                  </a:lnTo>
                  <a:close/>
                </a:path>
              </a:pathLst>
            </a:custGeom>
            <a:ln w="12192">
              <a:solidFill>
                <a:srgbClr val="A18E6A"/>
              </a:solidFill>
            </a:ln>
          </p:spPr>
          <p:txBody>
            <a:bodyPr wrap="square" lIns="0" tIns="0" rIns="0" bIns="0" rtlCol="0"/>
            <a:lstStyle/>
            <a:p>
              <a:endParaRPr/>
            </a:p>
          </p:txBody>
        </p:sp>
      </p:grpSp>
      <p:sp>
        <p:nvSpPr>
          <p:cNvPr id="35" name="object 35"/>
          <p:cNvSpPr txBox="1"/>
          <p:nvPr/>
        </p:nvSpPr>
        <p:spPr>
          <a:xfrm>
            <a:off x="5164582" y="5651398"/>
            <a:ext cx="568960" cy="299720"/>
          </a:xfrm>
          <a:prstGeom prst="rect">
            <a:avLst/>
          </a:prstGeom>
        </p:spPr>
        <p:txBody>
          <a:bodyPr vert="horz" wrap="square" lIns="0" tIns="12700" rIns="0" bIns="0" rtlCol="0">
            <a:spAutoFit/>
          </a:bodyPr>
          <a:lstStyle/>
          <a:p>
            <a:pPr marL="38100" marR="5080" indent="-26034">
              <a:spcBef>
                <a:spcPts val="100"/>
              </a:spcBef>
            </a:pPr>
            <a:r>
              <a:rPr sz="900" dirty="0">
                <a:latin typeface="Calibri"/>
                <a:cs typeface="Calibri"/>
              </a:rPr>
              <a:t>Tra</a:t>
            </a:r>
            <a:r>
              <a:rPr sz="900" spc="-5" dirty="0">
                <a:latin typeface="Calibri"/>
                <a:cs typeface="Calibri"/>
              </a:rPr>
              <a:t>ns</a:t>
            </a:r>
            <a:r>
              <a:rPr sz="900" dirty="0">
                <a:latin typeface="Calibri"/>
                <a:cs typeface="Calibri"/>
              </a:rPr>
              <a:t>act</a:t>
            </a:r>
            <a:r>
              <a:rPr sz="900" spc="-5" dirty="0">
                <a:latin typeface="Calibri"/>
                <a:cs typeface="Calibri"/>
              </a:rPr>
              <a:t>i</a:t>
            </a:r>
            <a:r>
              <a:rPr sz="900" spc="5" dirty="0">
                <a:latin typeface="Calibri"/>
                <a:cs typeface="Calibri"/>
              </a:rPr>
              <a:t>o</a:t>
            </a:r>
            <a:r>
              <a:rPr sz="900" dirty="0">
                <a:latin typeface="Calibri"/>
                <a:cs typeface="Calibri"/>
              </a:rPr>
              <a:t>n  </a:t>
            </a:r>
            <a:r>
              <a:rPr sz="900" spc="-5" dirty="0">
                <a:latin typeface="Calibri"/>
                <a:cs typeface="Calibri"/>
              </a:rPr>
              <a:t>4236owqe</a:t>
            </a:r>
            <a:endParaRPr sz="900">
              <a:latin typeface="Calibri"/>
              <a:cs typeface="Calibri"/>
            </a:endParaRPr>
          </a:p>
        </p:txBody>
      </p:sp>
      <p:grpSp>
        <p:nvGrpSpPr>
          <p:cNvPr id="36" name="object 36"/>
          <p:cNvGrpSpPr/>
          <p:nvPr/>
        </p:nvGrpSpPr>
        <p:grpSpPr>
          <a:xfrm>
            <a:off x="3540252" y="3474721"/>
            <a:ext cx="1092835" cy="2889885"/>
            <a:chOff x="2016251" y="3474720"/>
            <a:chExt cx="1092835" cy="2889885"/>
          </a:xfrm>
        </p:grpSpPr>
        <p:sp>
          <p:nvSpPr>
            <p:cNvPr id="37" name="object 37"/>
            <p:cNvSpPr/>
            <p:nvPr/>
          </p:nvSpPr>
          <p:spPr>
            <a:xfrm>
              <a:off x="2023871" y="3482340"/>
              <a:ext cx="1077595" cy="2874645"/>
            </a:xfrm>
            <a:custGeom>
              <a:avLst/>
              <a:gdLst/>
              <a:ahLst/>
              <a:cxnLst/>
              <a:rect l="l" t="t" r="r" b="b"/>
              <a:pathLst>
                <a:path w="1077595" h="2874645">
                  <a:moveTo>
                    <a:pt x="897889" y="0"/>
                  </a:moveTo>
                  <a:lnTo>
                    <a:pt x="179577" y="0"/>
                  </a:lnTo>
                  <a:lnTo>
                    <a:pt x="131835" y="6414"/>
                  </a:lnTo>
                  <a:lnTo>
                    <a:pt x="88937" y="24515"/>
                  </a:lnTo>
                  <a:lnTo>
                    <a:pt x="52593" y="52593"/>
                  </a:lnTo>
                  <a:lnTo>
                    <a:pt x="24515" y="88937"/>
                  </a:lnTo>
                  <a:lnTo>
                    <a:pt x="6414" y="131835"/>
                  </a:lnTo>
                  <a:lnTo>
                    <a:pt x="0" y="179578"/>
                  </a:lnTo>
                  <a:lnTo>
                    <a:pt x="0" y="2694686"/>
                  </a:lnTo>
                  <a:lnTo>
                    <a:pt x="6414" y="2742423"/>
                  </a:lnTo>
                  <a:lnTo>
                    <a:pt x="24515" y="2785320"/>
                  </a:lnTo>
                  <a:lnTo>
                    <a:pt x="52593" y="2821665"/>
                  </a:lnTo>
                  <a:lnTo>
                    <a:pt x="88937" y="2849745"/>
                  </a:lnTo>
                  <a:lnTo>
                    <a:pt x="131835" y="2867849"/>
                  </a:lnTo>
                  <a:lnTo>
                    <a:pt x="179577" y="2874264"/>
                  </a:lnTo>
                  <a:lnTo>
                    <a:pt x="897889" y="2874264"/>
                  </a:lnTo>
                  <a:lnTo>
                    <a:pt x="945632" y="2867849"/>
                  </a:lnTo>
                  <a:lnTo>
                    <a:pt x="988530" y="2849745"/>
                  </a:lnTo>
                  <a:lnTo>
                    <a:pt x="1024874" y="2821665"/>
                  </a:lnTo>
                  <a:lnTo>
                    <a:pt x="1052952" y="2785320"/>
                  </a:lnTo>
                  <a:lnTo>
                    <a:pt x="1071053" y="2742423"/>
                  </a:lnTo>
                  <a:lnTo>
                    <a:pt x="1077467" y="2694686"/>
                  </a:lnTo>
                  <a:lnTo>
                    <a:pt x="1077467" y="179578"/>
                  </a:lnTo>
                  <a:lnTo>
                    <a:pt x="1071053" y="131835"/>
                  </a:lnTo>
                  <a:lnTo>
                    <a:pt x="1052952" y="88937"/>
                  </a:lnTo>
                  <a:lnTo>
                    <a:pt x="1024874" y="52593"/>
                  </a:lnTo>
                  <a:lnTo>
                    <a:pt x="988530" y="24515"/>
                  </a:lnTo>
                  <a:lnTo>
                    <a:pt x="945632" y="6414"/>
                  </a:lnTo>
                  <a:lnTo>
                    <a:pt x="897889" y="0"/>
                  </a:lnTo>
                  <a:close/>
                </a:path>
              </a:pathLst>
            </a:custGeom>
            <a:solidFill>
              <a:srgbClr val="FFFFFF"/>
            </a:solidFill>
          </p:spPr>
          <p:txBody>
            <a:bodyPr wrap="square" lIns="0" tIns="0" rIns="0" bIns="0" rtlCol="0"/>
            <a:lstStyle/>
            <a:p>
              <a:endParaRPr/>
            </a:p>
          </p:txBody>
        </p:sp>
        <p:sp>
          <p:nvSpPr>
            <p:cNvPr id="38" name="object 38"/>
            <p:cNvSpPr/>
            <p:nvPr/>
          </p:nvSpPr>
          <p:spPr>
            <a:xfrm>
              <a:off x="2023871" y="3482340"/>
              <a:ext cx="1077595" cy="2874645"/>
            </a:xfrm>
            <a:custGeom>
              <a:avLst/>
              <a:gdLst/>
              <a:ahLst/>
              <a:cxnLst/>
              <a:rect l="l" t="t" r="r" b="b"/>
              <a:pathLst>
                <a:path w="1077595" h="2874645">
                  <a:moveTo>
                    <a:pt x="0" y="179578"/>
                  </a:moveTo>
                  <a:lnTo>
                    <a:pt x="6414" y="131835"/>
                  </a:lnTo>
                  <a:lnTo>
                    <a:pt x="24515" y="88937"/>
                  </a:lnTo>
                  <a:lnTo>
                    <a:pt x="52593" y="52593"/>
                  </a:lnTo>
                  <a:lnTo>
                    <a:pt x="88937" y="24515"/>
                  </a:lnTo>
                  <a:lnTo>
                    <a:pt x="131835" y="6414"/>
                  </a:lnTo>
                  <a:lnTo>
                    <a:pt x="179577" y="0"/>
                  </a:lnTo>
                  <a:lnTo>
                    <a:pt x="897889" y="0"/>
                  </a:lnTo>
                  <a:lnTo>
                    <a:pt x="945632" y="6414"/>
                  </a:lnTo>
                  <a:lnTo>
                    <a:pt x="988530" y="24515"/>
                  </a:lnTo>
                  <a:lnTo>
                    <a:pt x="1024874" y="52593"/>
                  </a:lnTo>
                  <a:lnTo>
                    <a:pt x="1052952" y="88937"/>
                  </a:lnTo>
                  <a:lnTo>
                    <a:pt x="1071053" y="131835"/>
                  </a:lnTo>
                  <a:lnTo>
                    <a:pt x="1077467" y="179578"/>
                  </a:lnTo>
                  <a:lnTo>
                    <a:pt x="1077467" y="2694686"/>
                  </a:lnTo>
                  <a:lnTo>
                    <a:pt x="1071053" y="2742423"/>
                  </a:lnTo>
                  <a:lnTo>
                    <a:pt x="1052952" y="2785320"/>
                  </a:lnTo>
                  <a:lnTo>
                    <a:pt x="1024874" y="2821665"/>
                  </a:lnTo>
                  <a:lnTo>
                    <a:pt x="988530" y="2849745"/>
                  </a:lnTo>
                  <a:lnTo>
                    <a:pt x="945632" y="2867849"/>
                  </a:lnTo>
                  <a:lnTo>
                    <a:pt x="897889" y="2874264"/>
                  </a:lnTo>
                  <a:lnTo>
                    <a:pt x="179577" y="2874264"/>
                  </a:lnTo>
                  <a:lnTo>
                    <a:pt x="131835" y="2867849"/>
                  </a:lnTo>
                  <a:lnTo>
                    <a:pt x="88937" y="2849745"/>
                  </a:lnTo>
                  <a:lnTo>
                    <a:pt x="52593" y="2821665"/>
                  </a:lnTo>
                  <a:lnTo>
                    <a:pt x="24515" y="2785320"/>
                  </a:lnTo>
                  <a:lnTo>
                    <a:pt x="6414" y="2742423"/>
                  </a:lnTo>
                  <a:lnTo>
                    <a:pt x="0" y="2694686"/>
                  </a:lnTo>
                  <a:lnTo>
                    <a:pt x="0" y="179578"/>
                  </a:lnTo>
                  <a:close/>
                </a:path>
              </a:pathLst>
            </a:custGeom>
            <a:ln w="15240">
              <a:solidFill>
                <a:srgbClr val="000000"/>
              </a:solidFill>
            </a:ln>
          </p:spPr>
          <p:txBody>
            <a:bodyPr wrap="square" lIns="0" tIns="0" rIns="0" bIns="0" rtlCol="0"/>
            <a:lstStyle/>
            <a:p>
              <a:endParaRPr/>
            </a:p>
          </p:txBody>
        </p:sp>
      </p:grpSp>
      <p:sp>
        <p:nvSpPr>
          <p:cNvPr id="39" name="object 39"/>
          <p:cNvSpPr txBox="1"/>
          <p:nvPr/>
        </p:nvSpPr>
        <p:spPr>
          <a:xfrm>
            <a:off x="3808223" y="3751834"/>
            <a:ext cx="556895" cy="228268"/>
          </a:xfrm>
          <a:prstGeom prst="rect">
            <a:avLst/>
          </a:prstGeom>
        </p:spPr>
        <p:txBody>
          <a:bodyPr vert="horz" wrap="square" lIns="0" tIns="12700" rIns="0" bIns="0" rtlCol="0">
            <a:spAutoFit/>
          </a:bodyPr>
          <a:lstStyle/>
          <a:p>
            <a:pPr marL="12700">
              <a:spcBef>
                <a:spcPts val="100"/>
              </a:spcBef>
            </a:pPr>
            <a:r>
              <a:rPr sz="1400" b="1" dirty="0">
                <a:latin typeface="Calibri"/>
                <a:cs typeface="Calibri"/>
              </a:rPr>
              <a:t>Block</a:t>
            </a:r>
            <a:r>
              <a:rPr sz="1400" b="1" spc="-75" dirty="0">
                <a:latin typeface="Calibri"/>
                <a:cs typeface="Calibri"/>
              </a:rPr>
              <a:t> </a:t>
            </a:r>
            <a:r>
              <a:rPr sz="1400" b="1" dirty="0">
                <a:latin typeface="Calibri"/>
                <a:cs typeface="Calibri"/>
              </a:rPr>
              <a:t>0</a:t>
            </a:r>
            <a:endParaRPr sz="1400">
              <a:latin typeface="Calibri"/>
              <a:cs typeface="Calibri"/>
            </a:endParaRPr>
          </a:p>
        </p:txBody>
      </p:sp>
      <p:sp>
        <p:nvSpPr>
          <p:cNvPr id="40" name="object 40"/>
          <p:cNvSpPr txBox="1"/>
          <p:nvPr/>
        </p:nvSpPr>
        <p:spPr>
          <a:xfrm>
            <a:off x="3719829" y="4106621"/>
            <a:ext cx="734060" cy="300990"/>
          </a:xfrm>
          <a:prstGeom prst="rect">
            <a:avLst/>
          </a:prstGeom>
        </p:spPr>
        <p:txBody>
          <a:bodyPr vert="horz" wrap="square" lIns="0" tIns="12700" rIns="0" bIns="0" rtlCol="0">
            <a:spAutoFit/>
          </a:bodyPr>
          <a:lstStyle/>
          <a:p>
            <a:pPr marL="12700">
              <a:spcBef>
                <a:spcPts val="100"/>
              </a:spcBef>
            </a:pPr>
            <a:r>
              <a:rPr sz="900" dirty="0">
                <a:latin typeface="Calibri"/>
                <a:cs typeface="Calibri"/>
              </a:rPr>
              <a:t>Proof</a:t>
            </a:r>
            <a:r>
              <a:rPr sz="900" spc="-5" dirty="0">
                <a:latin typeface="Calibri"/>
                <a:cs typeface="Calibri"/>
              </a:rPr>
              <a:t>-</a:t>
            </a:r>
            <a:r>
              <a:rPr sz="900" dirty="0">
                <a:latin typeface="Calibri"/>
                <a:cs typeface="Calibri"/>
              </a:rPr>
              <a:t>of</a:t>
            </a:r>
            <a:r>
              <a:rPr sz="900" spc="-5" dirty="0">
                <a:latin typeface="Calibri"/>
                <a:cs typeface="Calibri"/>
              </a:rPr>
              <a:t>-</a:t>
            </a:r>
            <a:r>
              <a:rPr sz="900" dirty="0">
                <a:latin typeface="Calibri"/>
                <a:cs typeface="Calibri"/>
              </a:rPr>
              <a:t>Wo</a:t>
            </a:r>
            <a:r>
              <a:rPr sz="900" spc="-5" dirty="0">
                <a:latin typeface="Calibri"/>
                <a:cs typeface="Calibri"/>
              </a:rPr>
              <a:t>r</a:t>
            </a:r>
            <a:r>
              <a:rPr sz="900" dirty="0">
                <a:latin typeface="Calibri"/>
                <a:cs typeface="Calibri"/>
              </a:rPr>
              <a:t>k:</a:t>
            </a:r>
            <a:endParaRPr sz="900">
              <a:latin typeface="Calibri"/>
              <a:cs typeface="Calibri"/>
            </a:endParaRPr>
          </a:p>
          <a:p>
            <a:pPr marL="33655">
              <a:spcBef>
                <a:spcPts val="5"/>
              </a:spcBef>
            </a:pPr>
            <a:r>
              <a:rPr sz="900" spc="-5" dirty="0">
                <a:latin typeface="Calibri"/>
                <a:cs typeface="Calibri"/>
              </a:rPr>
              <a:t>000000958fdji</a:t>
            </a:r>
            <a:endParaRPr sz="900">
              <a:latin typeface="Calibri"/>
              <a:cs typeface="Calibri"/>
            </a:endParaRPr>
          </a:p>
        </p:txBody>
      </p:sp>
      <p:sp>
        <p:nvSpPr>
          <p:cNvPr id="41" name="object 41"/>
          <p:cNvSpPr txBox="1"/>
          <p:nvPr/>
        </p:nvSpPr>
        <p:spPr>
          <a:xfrm>
            <a:off x="3735578" y="4518787"/>
            <a:ext cx="702945" cy="151323"/>
          </a:xfrm>
          <a:prstGeom prst="rect">
            <a:avLst/>
          </a:prstGeom>
        </p:spPr>
        <p:txBody>
          <a:bodyPr vert="horz" wrap="square" lIns="0" tIns="12700" rIns="0" bIns="0" rtlCol="0">
            <a:spAutoFit/>
          </a:bodyPr>
          <a:lstStyle/>
          <a:p>
            <a:pPr>
              <a:spcBef>
                <a:spcPts val="100"/>
              </a:spcBef>
            </a:pPr>
            <a:r>
              <a:rPr sz="900" spc="-5" dirty="0">
                <a:latin typeface="Calibri"/>
                <a:cs typeface="Calibri"/>
              </a:rPr>
              <a:t>Previous</a:t>
            </a:r>
            <a:r>
              <a:rPr sz="900" spc="-25" dirty="0">
                <a:latin typeface="Calibri"/>
                <a:cs typeface="Calibri"/>
              </a:rPr>
              <a:t> </a:t>
            </a:r>
            <a:r>
              <a:rPr sz="900" spc="-5" dirty="0">
                <a:latin typeface="Calibri"/>
                <a:cs typeface="Calibri"/>
              </a:rPr>
              <a:t>block:</a:t>
            </a:r>
            <a:endParaRPr sz="900">
              <a:latin typeface="Calibri"/>
              <a:cs typeface="Calibri"/>
            </a:endParaRPr>
          </a:p>
        </p:txBody>
      </p:sp>
      <p:sp>
        <p:nvSpPr>
          <p:cNvPr id="42" name="object 42"/>
          <p:cNvSpPr txBox="1"/>
          <p:nvPr/>
        </p:nvSpPr>
        <p:spPr>
          <a:xfrm>
            <a:off x="4069714" y="4655947"/>
            <a:ext cx="35560" cy="151323"/>
          </a:xfrm>
          <a:prstGeom prst="rect">
            <a:avLst/>
          </a:prstGeom>
        </p:spPr>
        <p:txBody>
          <a:bodyPr vert="horz" wrap="square" lIns="0" tIns="12700" rIns="0" bIns="0" rtlCol="0">
            <a:spAutoFit/>
          </a:bodyPr>
          <a:lstStyle/>
          <a:p>
            <a:pPr>
              <a:spcBef>
                <a:spcPts val="100"/>
              </a:spcBef>
            </a:pPr>
            <a:r>
              <a:rPr sz="900" dirty="0">
                <a:latin typeface="Calibri"/>
                <a:cs typeface="Calibri"/>
              </a:rPr>
              <a:t>-</a:t>
            </a:r>
            <a:endParaRPr sz="900">
              <a:latin typeface="Calibri"/>
              <a:cs typeface="Calibri"/>
            </a:endParaRPr>
          </a:p>
        </p:txBody>
      </p:sp>
      <p:grpSp>
        <p:nvGrpSpPr>
          <p:cNvPr id="43" name="object 43"/>
          <p:cNvGrpSpPr/>
          <p:nvPr/>
        </p:nvGrpSpPr>
        <p:grpSpPr>
          <a:xfrm>
            <a:off x="3591815" y="4779009"/>
            <a:ext cx="991235" cy="392430"/>
            <a:chOff x="2067814" y="4779009"/>
            <a:chExt cx="991235" cy="392430"/>
          </a:xfrm>
        </p:grpSpPr>
        <p:pic>
          <p:nvPicPr>
            <p:cNvPr id="44" name="object 44"/>
            <p:cNvPicPr/>
            <p:nvPr/>
          </p:nvPicPr>
          <p:blipFill>
            <a:blip r:embed="rId6" cstate="print"/>
            <a:stretch>
              <a:fillRect/>
            </a:stretch>
          </p:blipFill>
          <p:spPr>
            <a:xfrm>
              <a:off x="2074164" y="4785359"/>
              <a:ext cx="978408" cy="379475"/>
            </a:xfrm>
            <a:prstGeom prst="rect">
              <a:avLst/>
            </a:prstGeom>
          </p:spPr>
        </p:pic>
        <p:sp>
          <p:nvSpPr>
            <p:cNvPr id="45" name="object 45"/>
            <p:cNvSpPr/>
            <p:nvPr/>
          </p:nvSpPr>
          <p:spPr>
            <a:xfrm>
              <a:off x="2074164" y="4785359"/>
              <a:ext cx="978535" cy="379730"/>
            </a:xfrm>
            <a:custGeom>
              <a:avLst/>
              <a:gdLst/>
              <a:ahLst/>
              <a:cxnLst/>
              <a:rect l="l" t="t" r="r" b="b"/>
              <a:pathLst>
                <a:path w="978535" h="379729">
                  <a:moveTo>
                    <a:pt x="0" y="63245"/>
                  </a:moveTo>
                  <a:lnTo>
                    <a:pt x="4970" y="38629"/>
                  </a:lnTo>
                  <a:lnTo>
                    <a:pt x="18526" y="18526"/>
                  </a:lnTo>
                  <a:lnTo>
                    <a:pt x="38629" y="4970"/>
                  </a:lnTo>
                  <a:lnTo>
                    <a:pt x="63246" y="0"/>
                  </a:lnTo>
                  <a:lnTo>
                    <a:pt x="915162" y="0"/>
                  </a:lnTo>
                  <a:lnTo>
                    <a:pt x="939778" y="4970"/>
                  </a:lnTo>
                  <a:lnTo>
                    <a:pt x="959881" y="18526"/>
                  </a:lnTo>
                  <a:lnTo>
                    <a:pt x="973437" y="38629"/>
                  </a:lnTo>
                  <a:lnTo>
                    <a:pt x="978408" y="63245"/>
                  </a:lnTo>
                  <a:lnTo>
                    <a:pt x="978408" y="316229"/>
                  </a:lnTo>
                  <a:lnTo>
                    <a:pt x="973437" y="340846"/>
                  </a:lnTo>
                  <a:lnTo>
                    <a:pt x="959881" y="360949"/>
                  </a:lnTo>
                  <a:lnTo>
                    <a:pt x="939778" y="374505"/>
                  </a:lnTo>
                  <a:lnTo>
                    <a:pt x="915162" y="379475"/>
                  </a:lnTo>
                  <a:lnTo>
                    <a:pt x="63246" y="379475"/>
                  </a:lnTo>
                  <a:lnTo>
                    <a:pt x="38629" y="374505"/>
                  </a:lnTo>
                  <a:lnTo>
                    <a:pt x="18526" y="360949"/>
                  </a:lnTo>
                  <a:lnTo>
                    <a:pt x="4970" y="340846"/>
                  </a:lnTo>
                  <a:lnTo>
                    <a:pt x="0" y="316229"/>
                  </a:lnTo>
                  <a:lnTo>
                    <a:pt x="0" y="63245"/>
                  </a:lnTo>
                  <a:close/>
                </a:path>
              </a:pathLst>
            </a:custGeom>
            <a:ln w="12192">
              <a:solidFill>
                <a:srgbClr val="A18E6A"/>
              </a:solidFill>
            </a:ln>
          </p:spPr>
          <p:txBody>
            <a:bodyPr wrap="square" lIns="0" tIns="0" rIns="0" bIns="0" rtlCol="0"/>
            <a:lstStyle/>
            <a:p>
              <a:endParaRPr/>
            </a:p>
          </p:txBody>
        </p:sp>
      </p:grpSp>
      <p:sp>
        <p:nvSpPr>
          <p:cNvPr id="46" name="object 46"/>
          <p:cNvSpPr txBox="1"/>
          <p:nvPr/>
        </p:nvSpPr>
        <p:spPr>
          <a:xfrm>
            <a:off x="3815461" y="4818633"/>
            <a:ext cx="542925" cy="299720"/>
          </a:xfrm>
          <a:prstGeom prst="rect">
            <a:avLst/>
          </a:prstGeom>
        </p:spPr>
        <p:txBody>
          <a:bodyPr vert="horz" wrap="square" lIns="0" tIns="12700" rIns="0" bIns="0" rtlCol="0">
            <a:spAutoFit/>
          </a:bodyPr>
          <a:lstStyle/>
          <a:p>
            <a:pPr marL="52705" indent="-53340">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a:t>
            </a:r>
            <a:r>
              <a:rPr sz="900" spc="-5" dirty="0">
                <a:latin typeface="Calibri"/>
                <a:cs typeface="Calibri"/>
              </a:rPr>
              <a:t>4325afde</a:t>
            </a:r>
            <a:endParaRPr sz="900">
              <a:latin typeface="Calibri"/>
              <a:cs typeface="Calibri"/>
            </a:endParaRPr>
          </a:p>
        </p:txBody>
      </p:sp>
      <p:grpSp>
        <p:nvGrpSpPr>
          <p:cNvPr id="47" name="object 47"/>
          <p:cNvGrpSpPr/>
          <p:nvPr/>
        </p:nvGrpSpPr>
        <p:grpSpPr>
          <a:xfrm>
            <a:off x="3591815" y="5188965"/>
            <a:ext cx="991235" cy="393700"/>
            <a:chOff x="2067814" y="5188965"/>
            <a:chExt cx="991235" cy="393700"/>
          </a:xfrm>
        </p:grpSpPr>
        <p:pic>
          <p:nvPicPr>
            <p:cNvPr id="48" name="object 48"/>
            <p:cNvPicPr/>
            <p:nvPr/>
          </p:nvPicPr>
          <p:blipFill>
            <a:blip r:embed="rId7" cstate="print"/>
            <a:stretch>
              <a:fillRect/>
            </a:stretch>
          </p:blipFill>
          <p:spPr>
            <a:xfrm>
              <a:off x="2074164" y="5195315"/>
              <a:ext cx="978408" cy="380999"/>
            </a:xfrm>
            <a:prstGeom prst="rect">
              <a:avLst/>
            </a:prstGeom>
          </p:spPr>
        </p:pic>
        <p:sp>
          <p:nvSpPr>
            <p:cNvPr id="49" name="object 49"/>
            <p:cNvSpPr/>
            <p:nvPr/>
          </p:nvSpPr>
          <p:spPr>
            <a:xfrm>
              <a:off x="2074164" y="5195315"/>
              <a:ext cx="978535" cy="381000"/>
            </a:xfrm>
            <a:custGeom>
              <a:avLst/>
              <a:gdLst/>
              <a:ahLst/>
              <a:cxnLst/>
              <a:rect l="l" t="t" r="r" b="b"/>
              <a:pathLst>
                <a:path w="978535" h="381000">
                  <a:moveTo>
                    <a:pt x="0" y="63499"/>
                  </a:moveTo>
                  <a:lnTo>
                    <a:pt x="4992" y="38790"/>
                  </a:lnTo>
                  <a:lnTo>
                    <a:pt x="18605" y="18605"/>
                  </a:lnTo>
                  <a:lnTo>
                    <a:pt x="38790" y="4992"/>
                  </a:lnTo>
                  <a:lnTo>
                    <a:pt x="63500" y="0"/>
                  </a:lnTo>
                  <a:lnTo>
                    <a:pt x="914908" y="0"/>
                  </a:lnTo>
                  <a:lnTo>
                    <a:pt x="939617" y="4992"/>
                  </a:lnTo>
                  <a:lnTo>
                    <a:pt x="959802" y="18605"/>
                  </a:lnTo>
                  <a:lnTo>
                    <a:pt x="973415" y="38790"/>
                  </a:lnTo>
                  <a:lnTo>
                    <a:pt x="978408" y="63499"/>
                  </a:lnTo>
                  <a:lnTo>
                    <a:pt x="978408" y="317499"/>
                  </a:lnTo>
                  <a:lnTo>
                    <a:pt x="973415" y="342209"/>
                  </a:lnTo>
                  <a:lnTo>
                    <a:pt x="959802" y="362394"/>
                  </a:lnTo>
                  <a:lnTo>
                    <a:pt x="939617" y="376007"/>
                  </a:lnTo>
                  <a:lnTo>
                    <a:pt x="914908" y="380999"/>
                  </a:lnTo>
                  <a:lnTo>
                    <a:pt x="63500" y="380999"/>
                  </a:lnTo>
                  <a:lnTo>
                    <a:pt x="38790" y="376007"/>
                  </a:lnTo>
                  <a:lnTo>
                    <a:pt x="18605" y="362394"/>
                  </a:lnTo>
                  <a:lnTo>
                    <a:pt x="4992" y="342209"/>
                  </a:lnTo>
                  <a:lnTo>
                    <a:pt x="0" y="317499"/>
                  </a:lnTo>
                  <a:lnTo>
                    <a:pt x="0" y="63499"/>
                  </a:lnTo>
                  <a:close/>
                </a:path>
              </a:pathLst>
            </a:custGeom>
            <a:ln w="12192">
              <a:solidFill>
                <a:srgbClr val="A18E6A"/>
              </a:solidFill>
            </a:ln>
          </p:spPr>
          <p:txBody>
            <a:bodyPr wrap="square" lIns="0" tIns="0" rIns="0" bIns="0" rtlCol="0"/>
            <a:lstStyle/>
            <a:p>
              <a:endParaRPr/>
            </a:p>
          </p:txBody>
        </p:sp>
      </p:grpSp>
      <p:sp>
        <p:nvSpPr>
          <p:cNvPr id="50" name="object 50"/>
          <p:cNvSpPr txBox="1"/>
          <p:nvPr/>
        </p:nvSpPr>
        <p:spPr>
          <a:xfrm>
            <a:off x="3802761" y="5229225"/>
            <a:ext cx="568325" cy="299720"/>
          </a:xfrm>
          <a:prstGeom prst="rect">
            <a:avLst/>
          </a:prstGeom>
        </p:spPr>
        <p:txBody>
          <a:bodyPr vert="horz" wrap="square" lIns="0" tIns="12700" rIns="0" bIns="0" rtlCol="0">
            <a:spAutoFit/>
          </a:bodyPr>
          <a:lstStyle/>
          <a:p>
            <a:pPr marL="41275" marR="5080" indent="-29209">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a:t>
            </a:r>
            <a:r>
              <a:rPr sz="900" spc="-5" dirty="0">
                <a:latin typeface="Calibri"/>
                <a:cs typeface="Calibri"/>
              </a:rPr>
              <a:t>97875ihge</a:t>
            </a:r>
            <a:endParaRPr sz="900">
              <a:latin typeface="Calibri"/>
              <a:cs typeface="Calibri"/>
            </a:endParaRPr>
          </a:p>
        </p:txBody>
      </p:sp>
      <p:grpSp>
        <p:nvGrpSpPr>
          <p:cNvPr id="51" name="object 51"/>
          <p:cNvGrpSpPr/>
          <p:nvPr/>
        </p:nvGrpSpPr>
        <p:grpSpPr>
          <a:xfrm>
            <a:off x="3591814" y="4130041"/>
            <a:ext cx="2825750" cy="1863089"/>
            <a:chOff x="2067814" y="4130040"/>
            <a:chExt cx="2825750" cy="1863089"/>
          </a:xfrm>
        </p:grpSpPr>
        <p:pic>
          <p:nvPicPr>
            <p:cNvPr id="52" name="object 52"/>
            <p:cNvPicPr/>
            <p:nvPr/>
          </p:nvPicPr>
          <p:blipFill>
            <a:blip r:embed="rId8" cstate="print"/>
            <a:stretch>
              <a:fillRect/>
            </a:stretch>
          </p:blipFill>
          <p:spPr>
            <a:xfrm>
              <a:off x="4274820" y="4130040"/>
              <a:ext cx="618731" cy="562356"/>
            </a:xfrm>
            <a:prstGeom prst="rect">
              <a:avLst/>
            </a:prstGeom>
          </p:spPr>
        </p:pic>
        <p:sp>
          <p:nvSpPr>
            <p:cNvPr id="53" name="object 53"/>
            <p:cNvSpPr/>
            <p:nvPr/>
          </p:nvSpPr>
          <p:spPr>
            <a:xfrm>
              <a:off x="4374642" y="4229862"/>
              <a:ext cx="466090" cy="408940"/>
            </a:xfrm>
            <a:custGeom>
              <a:avLst/>
              <a:gdLst/>
              <a:ahLst/>
              <a:cxnLst/>
              <a:rect l="l" t="t" r="r" b="b"/>
              <a:pathLst>
                <a:path w="466089" h="408939">
                  <a:moveTo>
                    <a:pt x="67020" y="41400"/>
                  </a:moveTo>
                  <a:lnTo>
                    <a:pt x="50044" y="60867"/>
                  </a:lnTo>
                  <a:lnTo>
                    <a:pt x="448691" y="408939"/>
                  </a:lnTo>
                  <a:lnTo>
                    <a:pt x="465709" y="389508"/>
                  </a:lnTo>
                  <a:lnTo>
                    <a:pt x="67020" y="41400"/>
                  </a:lnTo>
                  <a:close/>
                </a:path>
                <a:path w="466089" h="408939">
                  <a:moveTo>
                    <a:pt x="0" y="0"/>
                  </a:moveTo>
                  <a:lnTo>
                    <a:pt x="33020" y="80390"/>
                  </a:lnTo>
                  <a:lnTo>
                    <a:pt x="50044" y="60867"/>
                  </a:lnTo>
                  <a:lnTo>
                    <a:pt x="40259" y="52324"/>
                  </a:lnTo>
                  <a:lnTo>
                    <a:pt x="57277" y="32893"/>
                  </a:lnTo>
                  <a:lnTo>
                    <a:pt x="74439" y="32893"/>
                  </a:lnTo>
                  <a:lnTo>
                    <a:pt x="84074" y="21843"/>
                  </a:lnTo>
                  <a:lnTo>
                    <a:pt x="0" y="0"/>
                  </a:lnTo>
                  <a:close/>
                </a:path>
                <a:path w="466089" h="408939">
                  <a:moveTo>
                    <a:pt x="57277" y="32893"/>
                  </a:moveTo>
                  <a:lnTo>
                    <a:pt x="40259" y="52324"/>
                  </a:lnTo>
                  <a:lnTo>
                    <a:pt x="50044" y="60867"/>
                  </a:lnTo>
                  <a:lnTo>
                    <a:pt x="67020" y="41400"/>
                  </a:lnTo>
                  <a:lnTo>
                    <a:pt x="57277" y="32893"/>
                  </a:lnTo>
                  <a:close/>
                </a:path>
                <a:path w="466089" h="408939">
                  <a:moveTo>
                    <a:pt x="74439" y="32893"/>
                  </a:moveTo>
                  <a:lnTo>
                    <a:pt x="57277" y="32893"/>
                  </a:lnTo>
                  <a:lnTo>
                    <a:pt x="67020" y="41400"/>
                  </a:lnTo>
                  <a:lnTo>
                    <a:pt x="74439" y="32893"/>
                  </a:lnTo>
                  <a:close/>
                </a:path>
              </a:pathLst>
            </a:custGeom>
            <a:solidFill>
              <a:srgbClr val="000000"/>
            </a:solidFill>
          </p:spPr>
          <p:txBody>
            <a:bodyPr wrap="square" lIns="0" tIns="0" rIns="0" bIns="0" rtlCol="0"/>
            <a:lstStyle/>
            <a:p>
              <a:endParaRPr/>
            </a:p>
          </p:txBody>
        </p:sp>
        <p:pic>
          <p:nvPicPr>
            <p:cNvPr id="54" name="object 54"/>
            <p:cNvPicPr/>
            <p:nvPr/>
          </p:nvPicPr>
          <p:blipFill>
            <a:blip r:embed="rId2" cstate="print"/>
            <a:stretch>
              <a:fillRect/>
            </a:stretch>
          </p:blipFill>
          <p:spPr>
            <a:xfrm>
              <a:off x="2074164" y="5605272"/>
              <a:ext cx="978408" cy="381000"/>
            </a:xfrm>
            <a:prstGeom prst="rect">
              <a:avLst/>
            </a:prstGeom>
          </p:spPr>
        </p:pic>
        <p:sp>
          <p:nvSpPr>
            <p:cNvPr id="55" name="object 55"/>
            <p:cNvSpPr/>
            <p:nvPr/>
          </p:nvSpPr>
          <p:spPr>
            <a:xfrm>
              <a:off x="2074164" y="5605272"/>
              <a:ext cx="978535" cy="381000"/>
            </a:xfrm>
            <a:custGeom>
              <a:avLst/>
              <a:gdLst/>
              <a:ahLst/>
              <a:cxnLst/>
              <a:rect l="l" t="t" r="r" b="b"/>
              <a:pathLst>
                <a:path w="978535" h="381000">
                  <a:moveTo>
                    <a:pt x="0" y="63499"/>
                  </a:moveTo>
                  <a:lnTo>
                    <a:pt x="4992" y="38785"/>
                  </a:lnTo>
                  <a:lnTo>
                    <a:pt x="18605" y="18600"/>
                  </a:lnTo>
                  <a:lnTo>
                    <a:pt x="38790" y="4990"/>
                  </a:lnTo>
                  <a:lnTo>
                    <a:pt x="63500" y="0"/>
                  </a:lnTo>
                  <a:lnTo>
                    <a:pt x="914908" y="0"/>
                  </a:lnTo>
                  <a:lnTo>
                    <a:pt x="939617" y="4990"/>
                  </a:lnTo>
                  <a:lnTo>
                    <a:pt x="959802" y="18600"/>
                  </a:lnTo>
                  <a:lnTo>
                    <a:pt x="973415" y="38785"/>
                  </a:lnTo>
                  <a:lnTo>
                    <a:pt x="978408" y="63499"/>
                  </a:lnTo>
                  <a:lnTo>
                    <a:pt x="978408" y="317499"/>
                  </a:lnTo>
                  <a:lnTo>
                    <a:pt x="973415" y="342214"/>
                  </a:lnTo>
                  <a:lnTo>
                    <a:pt x="959802" y="362399"/>
                  </a:lnTo>
                  <a:lnTo>
                    <a:pt x="939617" y="376009"/>
                  </a:lnTo>
                  <a:lnTo>
                    <a:pt x="914908" y="380999"/>
                  </a:lnTo>
                  <a:lnTo>
                    <a:pt x="63500" y="380999"/>
                  </a:lnTo>
                  <a:lnTo>
                    <a:pt x="38790" y="376009"/>
                  </a:lnTo>
                  <a:lnTo>
                    <a:pt x="18605" y="362399"/>
                  </a:lnTo>
                  <a:lnTo>
                    <a:pt x="4992" y="342214"/>
                  </a:lnTo>
                  <a:lnTo>
                    <a:pt x="0" y="317499"/>
                  </a:lnTo>
                  <a:lnTo>
                    <a:pt x="0" y="63499"/>
                  </a:lnTo>
                  <a:close/>
                </a:path>
              </a:pathLst>
            </a:custGeom>
            <a:ln w="12192">
              <a:solidFill>
                <a:srgbClr val="A18E6A"/>
              </a:solidFill>
            </a:ln>
          </p:spPr>
          <p:txBody>
            <a:bodyPr wrap="square" lIns="0" tIns="0" rIns="0" bIns="0" rtlCol="0"/>
            <a:lstStyle/>
            <a:p>
              <a:endParaRPr/>
            </a:p>
          </p:txBody>
        </p:sp>
        <p:pic>
          <p:nvPicPr>
            <p:cNvPr id="56" name="object 56"/>
            <p:cNvPicPr/>
            <p:nvPr/>
          </p:nvPicPr>
          <p:blipFill>
            <a:blip r:embed="rId8" cstate="print"/>
            <a:stretch>
              <a:fillRect/>
            </a:stretch>
          </p:blipFill>
          <p:spPr>
            <a:xfrm>
              <a:off x="2907792" y="4151376"/>
              <a:ext cx="618731" cy="562356"/>
            </a:xfrm>
            <a:prstGeom prst="rect">
              <a:avLst/>
            </a:prstGeom>
          </p:spPr>
        </p:pic>
        <p:sp>
          <p:nvSpPr>
            <p:cNvPr id="57" name="object 57"/>
            <p:cNvSpPr/>
            <p:nvPr/>
          </p:nvSpPr>
          <p:spPr>
            <a:xfrm>
              <a:off x="3007614" y="4251198"/>
              <a:ext cx="466090" cy="408940"/>
            </a:xfrm>
            <a:custGeom>
              <a:avLst/>
              <a:gdLst/>
              <a:ahLst/>
              <a:cxnLst/>
              <a:rect l="l" t="t" r="r" b="b"/>
              <a:pathLst>
                <a:path w="466089" h="408939">
                  <a:moveTo>
                    <a:pt x="67020" y="41400"/>
                  </a:moveTo>
                  <a:lnTo>
                    <a:pt x="50044" y="60867"/>
                  </a:lnTo>
                  <a:lnTo>
                    <a:pt x="448690" y="408939"/>
                  </a:lnTo>
                  <a:lnTo>
                    <a:pt x="465709" y="389508"/>
                  </a:lnTo>
                  <a:lnTo>
                    <a:pt x="67020" y="41400"/>
                  </a:lnTo>
                  <a:close/>
                </a:path>
                <a:path w="466089" h="408939">
                  <a:moveTo>
                    <a:pt x="0" y="0"/>
                  </a:moveTo>
                  <a:lnTo>
                    <a:pt x="33019" y="80390"/>
                  </a:lnTo>
                  <a:lnTo>
                    <a:pt x="50044" y="60867"/>
                  </a:lnTo>
                  <a:lnTo>
                    <a:pt x="40259" y="52324"/>
                  </a:lnTo>
                  <a:lnTo>
                    <a:pt x="57277" y="32893"/>
                  </a:lnTo>
                  <a:lnTo>
                    <a:pt x="74439" y="32893"/>
                  </a:lnTo>
                  <a:lnTo>
                    <a:pt x="84074" y="21843"/>
                  </a:lnTo>
                  <a:lnTo>
                    <a:pt x="0" y="0"/>
                  </a:lnTo>
                  <a:close/>
                </a:path>
                <a:path w="466089" h="408939">
                  <a:moveTo>
                    <a:pt x="57277" y="32893"/>
                  </a:moveTo>
                  <a:lnTo>
                    <a:pt x="40259" y="52324"/>
                  </a:lnTo>
                  <a:lnTo>
                    <a:pt x="50044" y="60867"/>
                  </a:lnTo>
                  <a:lnTo>
                    <a:pt x="67020" y="41400"/>
                  </a:lnTo>
                  <a:lnTo>
                    <a:pt x="57277" y="32893"/>
                  </a:lnTo>
                  <a:close/>
                </a:path>
                <a:path w="466089" h="408939">
                  <a:moveTo>
                    <a:pt x="74439" y="32893"/>
                  </a:moveTo>
                  <a:lnTo>
                    <a:pt x="57277" y="32893"/>
                  </a:lnTo>
                  <a:lnTo>
                    <a:pt x="67020" y="41400"/>
                  </a:lnTo>
                  <a:lnTo>
                    <a:pt x="74439" y="32893"/>
                  </a:lnTo>
                  <a:close/>
                </a:path>
              </a:pathLst>
            </a:custGeom>
            <a:solidFill>
              <a:srgbClr val="000000"/>
            </a:solidFill>
          </p:spPr>
          <p:txBody>
            <a:bodyPr wrap="square" lIns="0" tIns="0" rIns="0" bIns="0" rtlCol="0"/>
            <a:lstStyle/>
            <a:p>
              <a:endParaRPr/>
            </a:p>
          </p:txBody>
        </p:sp>
      </p:grpSp>
      <p:sp>
        <p:nvSpPr>
          <p:cNvPr id="58" name="object 58"/>
          <p:cNvSpPr txBox="1">
            <a:spLocks noGrp="1"/>
          </p:cNvSpPr>
          <p:nvPr>
            <p:ph type="title"/>
          </p:nvPr>
        </p:nvSpPr>
        <p:spPr>
          <a:xfrm>
            <a:off x="4116926" y="624111"/>
            <a:ext cx="8911687" cy="566181"/>
          </a:xfrm>
          <a:prstGeom prst="rect">
            <a:avLst/>
          </a:prstGeom>
        </p:spPr>
        <p:txBody>
          <a:bodyPr vert="horz" wrap="square" lIns="0" tIns="12065" rIns="0" bIns="0" rtlCol="0" anchor="t">
            <a:spAutoFit/>
          </a:bodyPr>
          <a:lstStyle/>
          <a:p>
            <a:pPr marL="12700">
              <a:spcBef>
                <a:spcPts val="95"/>
              </a:spcBef>
            </a:pPr>
            <a:r>
              <a:rPr spc="-75" dirty="0"/>
              <a:t>Proof-of-Work</a:t>
            </a:r>
            <a:r>
              <a:rPr spc="-125" dirty="0"/>
              <a:t> </a:t>
            </a:r>
            <a:r>
              <a:rPr spc="-50" dirty="0"/>
              <a:t>Mining</a:t>
            </a:r>
            <a:r>
              <a:rPr spc="-85" dirty="0"/>
              <a:t> </a:t>
            </a:r>
            <a:r>
              <a:rPr spc="-30" dirty="0"/>
              <a:t>in</a:t>
            </a:r>
            <a:r>
              <a:rPr spc="-85" dirty="0"/>
              <a:t> </a:t>
            </a:r>
            <a:r>
              <a:rPr spc="-60" dirty="0"/>
              <a:t>Bitcoin</a:t>
            </a:r>
          </a:p>
        </p:txBody>
      </p:sp>
      <p:grpSp>
        <p:nvGrpSpPr>
          <p:cNvPr id="59" name="object 59"/>
          <p:cNvGrpSpPr/>
          <p:nvPr/>
        </p:nvGrpSpPr>
        <p:grpSpPr>
          <a:xfrm>
            <a:off x="1973581" y="1645921"/>
            <a:ext cx="2174875" cy="1888489"/>
            <a:chOff x="449580" y="1645920"/>
            <a:chExt cx="2174875" cy="1888489"/>
          </a:xfrm>
        </p:grpSpPr>
        <p:sp>
          <p:nvSpPr>
            <p:cNvPr id="60" name="object 60"/>
            <p:cNvSpPr/>
            <p:nvPr/>
          </p:nvSpPr>
          <p:spPr>
            <a:xfrm>
              <a:off x="457200" y="1653540"/>
              <a:ext cx="2159635" cy="1873250"/>
            </a:xfrm>
            <a:custGeom>
              <a:avLst/>
              <a:gdLst/>
              <a:ahLst/>
              <a:cxnLst/>
              <a:rect l="l" t="t" r="r" b="b"/>
              <a:pathLst>
                <a:path w="2159635" h="1873250">
                  <a:moveTo>
                    <a:pt x="1079754" y="0"/>
                  </a:moveTo>
                  <a:lnTo>
                    <a:pt x="1028925" y="1019"/>
                  </a:lnTo>
                  <a:lnTo>
                    <a:pt x="978701" y="4046"/>
                  </a:lnTo>
                  <a:lnTo>
                    <a:pt x="929134" y="9037"/>
                  </a:lnTo>
                  <a:lnTo>
                    <a:pt x="880275" y="15947"/>
                  </a:lnTo>
                  <a:lnTo>
                    <a:pt x="832177" y="24730"/>
                  </a:lnTo>
                  <a:lnTo>
                    <a:pt x="784891" y="35342"/>
                  </a:lnTo>
                  <a:lnTo>
                    <a:pt x="738469" y="47737"/>
                  </a:lnTo>
                  <a:lnTo>
                    <a:pt x="692963" y="61871"/>
                  </a:lnTo>
                  <a:lnTo>
                    <a:pt x="648425" y="77699"/>
                  </a:lnTo>
                  <a:lnTo>
                    <a:pt x="604906" y="95176"/>
                  </a:lnTo>
                  <a:lnTo>
                    <a:pt x="562459" y="114257"/>
                  </a:lnTo>
                  <a:lnTo>
                    <a:pt x="521136" y="134896"/>
                  </a:lnTo>
                  <a:lnTo>
                    <a:pt x="480987" y="157050"/>
                  </a:lnTo>
                  <a:lnTo>
                    <a:pt x="442066" y="180673"/>
                  </a:lnTo>
                  <a:lnTo>
                    <a:pt x="404424" y="205720"/>
                  </a:lnTo>
                  <a:lnTo>
                    <a:pt x="368112" y="232145"/>
                  </a:lnTo>
                  <a:lnTo>
                    <a:pt x="333183" y="259906"/>
                  </a:lnTo>
                  <a:lnTo>
                    <a:pt x="299689" y="288955"/>
                  </a:lnTo>
                  <a:lnTo>
                    <a:pt x="267680" y="319249"/>
                  </a:lnTo>
                  <a:lnTo>
                    <a:pt x="237210" y="350742"/>
                  </a:lnTo>
                  <a:lnTo>
                    <a:pt x="208330" y="383389"/>
                  </a:lnTo>
                  <a:lnTo>
                    <a:pt x="181092" y="417146"/>
                  </a:lnTo>
                  <a:lnTo>
                    <a:pt x="155548" y="451968"/>
                  </a:lnTo>
                  <a:lnTo>
                    <a:pt x="131749" y="487809"/>
                  </a:lnTo>
                  <a:lnTo>
                    <a:pt x="109747" y="524624"/>
                  </a:lnTo>
                  <a:lnTo>
                    <a:pt x="89595" y="562370"/>
                  </a:lnTo>
                  <a:lnTo>
                    <a:pt x="71344" y="601000"/>
                  </a:lnTo>
                  <a:lnTo>
                    <a:pt x="55046" y="640470"/>
                  </a:lnTo>
                  <a:lnTo>
                    <a:pt x="40753" y="680734"/>
                  </a:lnTo>
                  <a:lnTo>
                    <a:pt x="28517" y="721749"/>
                  </a:lnTo>
                  <a:lnTo>
                    <a:pt x="18389" y="763469"/>
                  </a:lnTo>
                  <a:lnTo>
                    <a:pt x="10421" y="805848"/>
                  </a:lnTo>
                  <a:lnTo>
                    <a:pt x="4666" y="848843"/>
                  </a:lnTo>
                  <a:lnTo>
                    <a:pt x="1175" y="892408"/>
                  </a:lnTo>
                  <a:lnTo>
                    <a:pt x="0" y="936498"/>
                  </a:lnTo>
                  <a:lnTo>
                    <a:pt x="1175" y="980587"/>
                  </a:lnTo>
                  <a:lnTo>
                    <a:pt x="4666" y="1024152"/>
                  </a:lnTo>
                  <a:lnTo>
                    <a:pt x="10421" y="1067147"/>
                  </a:lnTo>
                  <a:lnTo>
                    <a:pt x="18389" y="1109526"/>
                  </a:lnTo>
                  <a:lnTo>
                    <a:pt x="28517" y="1151246"/>
                  </a:lnTo>
                  <a:lnTo>
                    <a:pt x="40753" y="1192261"/>
                  </a:lnTo>
                  <a:lnTo>
                    <a:pt x="55046" y="1232525"/>
                  </a:lnTo>
                  <a:lnTo>
                    <a:pt x="71344" y="1271995"/>
                  </a:lnTo>
                  <a:lnTo>
                    <a:pt x="89595" y="1310625"/>
                  </a:lnTo>
                  <a:lnTo>
                    <a:pt x="109747" y="1348371"/>
                  </a:lnTo>
                  <a:lnTo>
                    <a:pt x="131749" y="1385186"/>
                  </a:lnTo>
                  <a:lnTo>
                    <a:pt x="155548" y="1421027"/>
                  </a:lnTo>
                  <a:lnTo>
                    <a:pt x="181092" y="1455849"/>
                  </a:lnTo>
                  <a:lnTo>
                    <a:pt x="208330" y="1489606"/>
                  </a:lnTo>
                  <a:lnTo>
                    <a:pt x="237210" y="1522253"/>
                  </a:lnTo>
                  <a:lnTo>
                    <a:pt x="267680" y="1553746"/>
                  </a:lnTo>
                  <a:lnTo>
                    <a:pt x="299689" y="1584040"/>
                  </a:lnTo>
                  <a:lnTo>
                    <a:pt x="333183" y="1613089"/>
                  </a:lnTo>
                  <a:lnTo>
                    <a:pt x="368112" y="1640850"/>
                  </a:lnTo>
                  <a:lnTo>
                    <a:pt x="404424" y="1667275"/>
                  </a:lnTo>
                  <a:lnTo>
                    <a:pt x="442066" y="1692322"/>
                  </a:lnTo>
                  <a:lnTo>
                    <a:pt x="480987" y="1715945"/>
                  </a:lnTo>
                  <a:lnTo>
                    <a:pt x="521136" y="1738099"/>
                  </a:lnTo>
                  <a:lnTo>
                    <a:pt x="562459" y="1758738"/>
                  </a:lnTo>
                  <a:lnTo>
                    <a:pt x="604906" y="1777819"/>
                  </a:lnTo>
                  <a:lnTo>
                    <a:pt x="648425" y="1795296"/>
                  </a:lnTo>
                  <a:lnTo>
                    <a:pt x="692963" y="1811124"/>
                  </a:lnTo>
                  <a:lnTo>
                    <a:pt x="738469" y="1825258"/>
                  </a:lnTo>
                  <a:lnTo>
                    <a:pt x="784891" y="1837653"/>
                  </a:lnTo>
                  <a:lnTo>
                    <a:pt x="832177" y="1848265"/>
                  </a:lnTo>
                  <a:lnTo>
                    <a:pt x="880275" y="1857048"/>
                  </a:lnTo>
                  <a:lnTo>
                    <a:pt x="929134" y="1863958"/>
                  </a:lnTo>
                  <a:lnTo>
                    <a:pt x="978701" y="1868949"/>
                  </a:lnTo>
                  <a:lnTo>
                    <a:pt x="1028925" y="1871976"/>
                  </a:lnTo>
                  <a:lnTo>
                    <a:pt x="1079754" y="1872996"/>
                  </a:lnTo>
                  <a:lnTo>
                    <a:pt x="1130587" y="1871976"/>
                  </a:lnTo>
                  <a:lnTo>
                    <a:pt x="1180816" y="1868949"/>
                  </a:lnTo>
                  <a:lnTo>
                    <a:pt x="1230387" y="1863958"/>
                  </a:lnTo>
                  <a:lnTo>
                    <a:pt x="1279249" y="1857048"/>
                  </a:lnTo>
                  <a:lnTo>
                    <a:pt x="1327350" y="1848265"/>
                  </a:lnTo>
                  <a:lnTo>
                    <a:pt x="1374639" y="1837653"/>
                  </a:lnTo>
                  <a:lnTo>
                    <a:pt x="1421062" y="1825258"/>
                  </a:lnTo>
                  <a:lnTo>
                    <a:pt x="1466570" y="1811124"/>
                  </a:lnTo>
                  <a:lnTo>
                    <a:pt x="1511109" y="1795296"/>
                  </a:lnTo>
                  <a:lnTo>
                    <a:pt x="1554628" y="1777819"/>
                  </a:lnTo>
                  <a:lnTo>
                    <a:pt x="1597076" y="1758738"/>
                  </a:lnTo>
                  <a:lnTo>
                    <a:pt x="1638399" y="1738099"/>
                  </a:lnTo>
                  <a:lnTo>
                    <a:pt x="1678547" y="1715945"/>
                  </a:lnTo>
                  <a:lnTo>
                    <a:pt x="1717468" y="1692322"/>
                  </a:lnTo>
                  <a:lnTo>
                    <a:pt x="1755110" y="1667275"/>
                  </a:lnTo>
                  <a:lnTo>
                    <a:pt x="1791421" y="1640850"/>
                  </a:lnTo>
                  <a:lnTo>
                    <a:pt x="1826348" y="1613089"/>
                  </a:lnTo>
                  <a:lnTo>
                    <a:pt x="1859842" y="1584040"/>
                  </a:lnTo>
                  <a:lnTo>
                    <a:pt x="1891848" y="1553746"/>
                  </a:lnTo>
                  <a:lnTo>
                    <a:pt x="1922317" y="1522253"/>
                  </a:lnTo>
                  <a:lnTo>
                    <a:pt x="1951195" y="1489606"/>
                  </a:lnTo>
                  <a:lnTo>
                    <a:pt x="1978431" y="1455849"/>
                  </a:lnTo>
                  <a:lnTo>
                    <a:pt x="2003974" y="1421027"/>
                  </a:lnTo>
                  <a:lnTo>
                    <a:pt x="2027771" y="1385186"/>
                  </a:lnTo>
                  <a:lnTo>
                    <a:pt x="2049771" y="1348371"/>
                  </a:lnTo>
                  <a:lnTo>
                    <a:pt x="2069921" y="1310625"/>
                  </a:lnTo>
                  <a:lnTo>
                    <a:pt x="2088170" y="1271995"/>
                  </a:lnTo>
                  <a:lnTo>
                    <a:pt x="2104467" y="1232525"/>
                  </a:lnTo>
                  <a:lnTo>
                    <a:pt x="2118758" y="1192261"/>
                  </a:lnTo>
                  <a:lnTo>
                    <a:pt x="2130994" y="1151246"/>
                  </a:lnTo>
                  <a:lnTo>
                    <a:pt x="2141120" y="1109526"/>
                  </a:lnTo>
                  <a:lnTo>
                    <a:pt x="2149087" y="1067147"/>
                  </a:lnTo>
                  <a:lnTo>
                    <a:pt x="2154842" y="1024152"/>
                  </a:lnTo>
                  <a:lnTo>
                    <a:pt x="2158332" y="980587"/>
                  </a:lnTo>
                  <a:lnTo>
                    <a:pt x="2159508" y="936498"/>
                  </a:lnTo>
                  <a:lnTo>
                    <a:pt x="2158332" y="892408"/>
                  </a:lnTo>
                  <a:lnTo>
                    <a:pt x="2154842" y="848843"/>
                  </a:lnTo>
                  <a:lnTo>
                    <a:pt x="2149087" y="805848"/>
                  </a:lnTo>
                  <a:lnTo>
                    <a:pt x="2141120" y="763469"/>
                  </a:lnTo>
                  <a:lnTo>
                    <a:pt x="2130994" y="721749"/>
                  </a:lnTo>
                  <a:lnTo>
                    <a:pt x="2118758" y="680734"/>
                  </a:lnTo>
                  <a:lnTo>
                    <a:pt x="2104467" y="640470"/>
                  </a:lnTo>
                  <a:lnTo>
                    <a:pt x="2088170" y="601000"/>
                  </a:lnTo>
                  <a:lnTo>
                    <a:pt x="2069921" y="562370"/>
                  </a:lnTo>
                  <a:lnTo>
                    <a:pt x="2049771" y="524624"/>
                  </a:lnTo>
                  <a:lnTo>
                    <a:pt x="2027771" y="487809"/>
                  </a:lnTo>
                  <a:lnTo>
                    <a:pt x="2003974" y="451968"/>
                  </a:lnTo>
                  <a:lnTo>
                    <a:pt x="1978431" y="417146"/>
                  </a:lnTo>
                  <a:lnTo>
                    <a:pt x="1951195" y="383389"/>
                  </a:lnTo>
                  <a:lnTo>
                    <a:pt x="1922317" y="350742"/>
                  </a:lnTo>
                  <a:lnTo>
                    <a:pt x="1891848" y="319249"/>
                  </a:lnTo>
                  <a:lnTo>
                    <a:pt x="1859842" y="288955"/>
                  </a:lnTo>
                  <a:lnTo>
                    <a:pt x="1826348" y="259906"/>
                  </a:lnTo>
                  <a:lnTo>
                    <a:pt x="1791421" y="232145"/>
                  </a:lnTo>
                  <a:lnTo>
                    <a:pt x="1755110" y="205720"/>
                  </a:lnTo>
                  <a:lnTo>
                    <a:pt x="1717468" y="180673"/>
                  </a:lnTo>
                  <a:lnTo>
                    <a:pt x="1678547" y="157050"/>
                  </a:lnTo>
                  <a:lnTo>
                    <a:pt x="1638399" y="134896"/>
                  </a:lnTo>
                  <a:lnTo>
                    <a:pt x="1597076" y="114257"/>
                  </a:lnTo>
                  <a:lnTo>
                    <a:pt x="1554628" y="95176"/>
                  </a:lnTo>
                  <a:lnTo>
                    <a:pt x="1511109" y="77699"/>
                  </a:lnTo>
                  <a:lnTo>
                    <a:pt x="1466570" y="61871"/>
                  </a:lnTo>
                  <a:lnTo>
                    <a:pt x="1421062" y="47737"/>
                  </a:lnTo>
                  <a:lnTo>
                    <a:pt x="1374639" y="35342"/>
                  </a:lnTo>
                  <a:lnTo>
                    <a:pt x="1327350" y="24730"/>
                  </a:lnTo>
                  <a:lnTo>
                    <a:pt x="1279249" y="15947"/>
                  </a:lnTo>
                  <a:lnTo>
                    <a:pt x="1230387" y="9037"/>
                  </a:lnTo>
                  <a:lnTo>
                    <a:pt x="1180816" y="4046"/>
                  </a:lnTo>
                  <a:lnTo>
                    <a:pt x="1130587" y="1019"/>
                  </a:lnTo>
                  <a:lnTo>
                    <a:pt x="1079754" y="0"/>
                  </a:lnTo>
                  <a:close/>
                </a:path>
              </a:pathLst>
            </a:custGeom>
            <a:solidFill>
              <a:srgbClr val="FFFFFF"/>
            </a:solidFill>
          </p:spPr>
          <p:txBody>
            <a:bodyPr wrap="square" lIns="0" tIns="0" rIns="0" bIns="0" rtlCol="0"/>
            <a:lstStyle/>
            <a:p>
              <a:endParaRPr/>
            </a:p>
          </p:txBody>
        </p:sp>
        <p:sp>
          <p:nvSpPr>
            <p:cNvPr id="61" name="object 61"/>
            <p:cNvSpPr/>
            <p:nvPr/>
          </p:nvSpPr>
          <p:spPr>
            <a:xfrm>
              <a:off x="457200" y="1653540"/>
              <a:ext cx="2159635" cy="1873250"/>
            </a:xfrm>
            <a:custGeom>
              <a:avLst/>
              <a:gdLst/>
              <a:ahLst/>
              <a:cxnLst/>
              <a:rect l="l" t="t" r="r" b="b"/>
              <a:pathLst>
                <a:path w="2159635" h="1873250">
                  <a:moveTo>
                    <a:pt x="0" y="936498"/>
                  </a:moveTo>
                  <a:lnTo>
                    <a:pt x="1175" y="892408"/>
                  </a:lnTo>
                  <a:lnTo>
                    <a:pt x="4666" y="848843"/>
                  </a:lnTo>
                  <a:lnTo>
                    <a:pt x="10421" y="805848"/>
                  </a:lnTo>
                  <a:lnTo>
                    <a:pt x="18389" y="763469"/>
                  </a:lnTo>
                  <a:lnTo>
                    <a:pt x="28517" y="721749"/>
                  </a:lnTo>
                  <a:lnTo>
                    <a:pt x="40753" y="680734"/>
                  </a:lnTo>
                  <a:lnTo>
                    <a:pt x="55046" y="640470"/>
                  </a:lnTo>
                  <a:lnTo>
                    <a:pt x="71344" y="601000"/>
                  </a:lnTo>
                  <a:lnTo>
                    <a:pt x="89595" y="562370"/>
                  </a:lnTo>
                  <a:lnTo>
                    <a:pt x="109747" y="524624"/>
                  </a:lnTo>
                  <a:lnTo>
                    <a:pt x="131749" y="487809"/>
                  </a:lnTo>
                  <a:lnTo>
                    <a:pt x="155548" y="451968"/>
                  </a:lnTo>
                  <a:lnTo>
                    <a:pt x="181092" y="417146"/>
                  </a:lnTo>
                  <a:lnTo>
                    <a:pt x="208330" y="383389"/>
                  </a:lnTo>
                  <a:lnTo>
                    <a:pt x="237210" y="350742"/>
                  </a:lnTo>
                  <a:lnTo>
                    <a:pt x="267680" y="319249"/>
                  </a:lnTo>
                  <a:lnTo>
                    <a:pt x="299689" y="288955"/>
                  </a:lnTo>
                  <a:lnTo>
                    <a:pt x="333183" y="259906"/>
                  </a:lnTo>
                  <a:lnTo>
                    <a:pt x="368112" y="232145"/>
                  </a:lnTo>
                  <a:lnTo>
                    <a:pt x="404424" y="205720"/>
                  </a:lnTo>
                  <a:lnTo>
                    <a:pt x="442066" y="180673"/>
                  </a:lnTo>
                  <a:lnTo>
                    <a:pt x="480987" y="157050"/>
                  </a:lnTo>
                  <a:lnTo>
                    <a:pt x="521136" y="134896"/>
                  </a:lnTo>
                  <a:lnTo>
                    <a:pt x="562459" y="114257"/>
                  </a:lnTo>
                  <a:lnTo>
                    <a:pt x="604906" y="95176"/>
                  </a:lnTo>
                  <a:lnTo>
                    <a:pt x="648425" y="77699"/>
                  </a:lnTo>
                  <a:lnTo>
                    <a:pt x="692963" y="61871"/>
                  </a:lnTo>
                  <a:lnTo>
                    <a:pt x="738469" y="47737"/>
                  </a:lnTo>
                  <a:lnTo>
                    <a:pt x="784891" y="35342"/>
                  </a:lnTo>
                  <a:lnTo>
                    <a:pt x="832177" y="24730"/>
                  </a:lnTo>
                  <a:lnTo>
                    <a:pt x="880275" y="15947"/>
                  </a:lnTo>
                  <a:lnTo>
                    <a:pt x="929134" y="9037"/>
                  </a:lnTo>
                  <a:lnTo>
                    <a:pt x="978701" y="4046"/>
                  </a:lnTo>
                  <a:lnTo>
                    <a:pt x="1028925" y="1019"/>
                  </a:lnTo>
                  <a:lnTo>
                    <a:pt x="1079754" y="0"/>
                  </a:lnTo>
                  <a:lnTo>
                    <a:pt x="1130587" y="1019"/>
                  </a:lnTo>
                  <a:lnTo>
                    <a:pt x="1180816" y="4046"/>
                  </a:lnTo>
                  <a:lnTo>
                    <a:pt x="1230387" y="9037"/>
                  </a:lnTo>
                  <a:lnTo>
                    <a:pt x="1279249" y="15947"/>
                  </a:lnTo>
                  <a:lnTo>
                    <a:pt x="1327350" y="24730"/>
                  </a:lnTo>
                  <a:lnTo>
                    <a:pt x="1374639" y="35342"/>
                  </a:lnTo>
                  <a:lnTo>
                    <a:pt x="1421062" y="47737"/>
                  </a:lnTo>
                  <a:lnTo>
                    <a:pt x="1466570" y="61871"/>
                  </a:lnTo>
                  <a:lnTo>
                    <a:pt x="1511109" y="77699"/>
                  </a:lnTo>
                  <a:lnTo>
                    <a:pt x="1554628" y="95176"/>
                  </a:lnTo>
                  <a:lnTo>
                    <a:pt x="1597076" y="114257"/>
                  </a:lnTo>
                  <a:lnTo>
                    <a:pt x="1638399" y="134896"/>
                  </a:lnTo>
                  <a:lnTo>
                    <a:pt x="1678547" y="157050"/>
                  </a:lnTo>
                  <a:lnTo>
                    <a:pt x="1717468" y="180673"/>
                  </a:lnTo>
                  <a:lnTo>
                    <a:pt x="1755110" y="205720"/>
                  </a:lnTo>
                  <a:lnTo>
                    <a:pt x="1791421" y="232145"/>
                  </a:lnTo>
                  <a:lnTo>
                    <a:pt x="1826348" y="259906"/>
                  </a:lnTo>
                  <a:lnTo>
                    <a:pt x="1859842" y="288955"/>
                  </a:lnTo>
                  <a:lnTo>
                    <a:pt x="1891848" y="319249"/>
                  </a:lnTo>
                  <a:lnTo>
                    <a:pt x="1922317" y="350742"/>
                  </a:lnTo>
                  <a:lnTo>
                    <a:pt x="1951195" y="383389"/>
                  </a:lnTo>
                  <a:lnTo>
                    <a:pt x="1978431" y="417146"/>
                  </a:lnTo>
                  <a:lnTo>
                    <a:pt x="2003974" y="451968"/>
                  </a:lnTo>
                  <a:lnTo>
                    <a:pt x="2027771" y="487809"/>
                  </a:lnTo>
                  <a:lnTo>
                    <a:pt x="2049771" y="524624"/>
                  </a:lnTo>
                  <a:lnTo>
                    <a:pt x="2069921" y="562370"/>
                  </a:lnTo>
                  <a:lnTo>
                    <a:pt x="2088170" y="601000"/>
                  </a:lnTo>
                  <a:lnTo>
                    <a:pt x="2104467" y="640470"/>
                  </a:lnTo>
                  <a:lnTo>
                    <a:pt x="2118758" y="680734"/>
                  </a:lnTo>
                  <a:lnTo>
                    <a:pt x="2130994" y="721749"/>
                  </a:lnTo>
                  <a:lnTo>
                    <a:pt x="2141120" y="763469"/>
                  </a:lnTo>
                  <a:lnTo>
                    <a:pt x="2149087" y="805848"/>
                  </a:lnTo>
                  <a:lnTo>
                    <a:pt x="2154842" y="848843"/>
                  </a:lnTo>
                  <a:lnTo>
                    <a:pt x="2158332" y="892408"/>
                  </a:lnTo>
                  <a:lnTo>
                    <a:pt x="2159508" y="936498"/>
                  </a:lnTo>
                  <a:lnTo>
                    <a:pt x="2158332" y="980587"/>
                  </a:lnTo>
                  <a:lnTo>
                    <a:pt x="2154842" y="1024152"/>
                  </a:lnTo>
                  <a:lnTo>
                    <a:pt x="2149087" y="1067147"/>
                  </a:lnTo>
                  <a:lnTo>
                    <a:pt x="2141120" y="1109526"/>
                  </a:lnTo>
                  <a:lnTo>
                    <a:pt x="2130994" y="1151246"/>
                  </a:lnTo>
                  <a:lnTo>
                    <a:pt x="2118758" y="1192261"/>
                  </a:lnTo>
                  <a:lnTo>
                    <a:pt x="2104467" y="1232525"/>
                  </a:lnTo>
                  <a:lnTo>
                    <a:pt x="2088170" y="1271995"/>
                  </a:lnTo>
                  <a:lnTo>
                    <a:pt x="2069921" y="1310625"/>
                  </a:lnTo>
                  <a:lnTo>
                    <a:pt x="2049771" y="1348371"/>
                  </a:lnTo>
                  <a:lnTo>
                    <a:pt x="2027771" y="1385186"/>
                  </a:lnTo>
                  <a:lnTo>
                    <a:pt x="2003974" y="1421027"/>
                  </a:lnTo>
                  <a:lnTo>
                    <a:pt x="1978431" y="1455849"/>
                  </a:lnTo>
                  <a:lnTo>
                    <a:pt x="1951195" y="1489606"/>
                  </a:lnTo>
                  <a:lnTo>
                    <a:pt x="1922317" y="1522253"/>
                  </a:lnTo>
                  <a:lnTo>
                    <a:pt x="1891848" y="1553746"/>
                  </a:lnTo>
                  <a:lnTo>
                    <a:pt x="1859842" y="1584040"/>
                  </a:lnTo>
                  <a:lnTo>
                    <a:pt x="1826348" y="1613089"/>
                  </a:lnTo>
                  <a:lnTo>
                    <a:pt x="1791421" y="1640850"/>
                  </a:lnTo>
                  <a:lnTo>
                    <a:pt x="1755110" y="1667275"/>
                  </a:lnTo>
                  <a:lnTo>
                    <a:pt x="1717468" y="1692322"/>
                  </a:lnTo>
                  <a:lnTo>
                    <a:pt x="1678547" y="1715945"/>
                  </a:lnTo>
                  <a:lnTo>
                    <a:pt x="1638399" y="1738099"/>
                  </a:lnTo>
                  <a:lnTo>
                    <a:pt x="1597076" y="1758738"/>
                  </a:lnTo>
                  <a:lnTo>
                    <a:pt x="1554628" y="1777819"/>
                  </a:lnTo>
                  <a:lnTo>
                    <a:pt x="1511109" y="1795296"/>
                  </a:lnTo>
                  <a:lnTo>
                    <a:pt x="1466570" y="1811124"/>
                  </a:lnTo>
                  <a:lnTo>
                    <a:pt x="1421062" y="1825258"/>
                  </a:lnTo>
                  <a:lnTo>
                    <a:pt x="1374639" y="1837653"/>
                  </a:lnTo>
                  <a:lnTo>
                    <a:pt x="1327350" y="1848265"/>
                  </a:lnTo>
                  <a:lnTo>
                    <a:pt x="1279249" y="1857048"/>
                  </a:lnTo>
                  <a:lnTo>
                    <a:pt x="1230387" y="1863958"/>
                  </a:lnTo>
                  <a:lnTo>
                    <a:pt x="1180816" y="1868949"/>
                  </a:lnTo>
                  <a:lnTo>
                    <a:pt x="1130587" y="1871976"/>
                  </a:lnTo>
                  <a:lnTo>
                    <a:pt x="1079754" y="1872996"/>
                  </a:lnTo>
                  <a:lnTo>
                    <a:pt x="1028925" y="1871976"/>
                  </a:lnTo>
                  <a:lnTo>
                    <a:pt x="978701" y="1868949"/>
                  </a:lnTo>
                  <a:lnTo>
                    <a:pt x="929134" y="1863958"/>
                  </a:lnTo>
                  <a:lnTo>
                    <a:pt x="880275" y="1857048"/>
                  </a:lnTo>
                  <a:lnTo>
                    <a:pt x="832177" y="1848265"/>
                  </a:lnTo>
                  <a:lnTo>
                    <a:pt x="784891" y="1837653"/>
                  </a:lnTo>
                  <a:lnTo>
                    <a:pt x="738469" y="1825258"/>
                  </a:lnTo>
                  <a:lnTo>
                    <a:pt x="692963" y="1811124"/>
                  </a:lnTo>
                  <a:lnTo>
                    <a:pt x="648425" y="1795296"/>
                  </a:lnTo>
                  <a:lnTo>
                    <a:pt x="604906" y="1777819"/>
                  </a:lnTo>
                  <a:lnTo>
                    <a:pt x="562459" y="1758738"/>
                  </a:lnTo>
                  <a:lnTo>
                    <a:pt x="521136" y="1738099"/>
                  </a:lnTo>
                  <a:lnTo>
                    <a:pt x="480987" y="1715945"/>
                  </a:lnTo>
                  <a:lnTo>
                    <a:pt x="442066" y="1692322"/>
                  </a:lnTo>
                  <a:lnTo>
                    <a:pt x="404424" y="1667275"/>
                  </a:lnTo>
                  <a:lnTo>
                    <a:pt x="368112" y="1640850"/>
                  </a:lnTo>
                  <a:lnTo>
                    <a:pt x="333183" y="1613089"/>
                  </a:lnTo>
                  <a:lnTo>
                    <a:pt x="299689" y="1584040"/>
                  </a:lnTo>
                  <a:lnTo>
                    <a:pt x="267680" y="1553746"/>
                  </a:lnTo>
                  <a:lnTo>
                    <a:pt x="237210" y="1522253"/>
                  </a:lnTo>
                  <a:lnTo>
                    <a:pt x="208330" y="1489606"/>
                  </a:lnTo>
                  <a:lnTo>
                    <a:pt x="181092" y="1455849"/>
                  </a:lnTo>
                  <a:lnTo>
                    <a:pt x="155548" y="1421027"/>
                  </a:lnTo>
                  <a:lnTo>
                    <a:pt x="131749" y="1385186"/>
                  </a:lnTo>
                  <a:lnTo>
                    <a:pt x="109747" y="1348371"/>
                  </a:lnTo>
                  <a:lnTo>
                    <a:pt x="89595" y="1310625"/>
                  </a:lnTo>
                  <a:lnTo>
                    <a:pt x="71344" y="1271995"/>
                  </a:lnTo>
                  <a:lnTo>
                    <a:pt x="55046" y="1232525"/>
                  </a:lnTo>
                  <a:lnTo>
                    <a:pt x="40753" y="1192261"/>
                  </a:lnTo>
                  <a:lnTo>
                    <a:pt x="28517" y="1151246"/>
                  </a:lnTo>
                  <a:lnTo>
                    <a:pt x="18389" y="1109526"/>
                  </a:lnTo>
                  <a:lnTo>
                    <a:pt x="10421" y="1067147"/>
                  </a:lnTo>
                  <a:lnTo>
                    <a:pt x="4666" y="1024152"/>
                  </a:lnTo>
                  <a:lnTo>
                    <a:pt x="1175" y="980587"/>
                  </a:lnTo>
                  <a:lnTo>
                    <a:pt x="0" y="936498"/>
                  </a:lnTo>
                  <a:close/>
                </a:path>
              </a:pathLst>
            </a:custGeom>
            <a:ln w="15240">
              <a:solidFill>
                <a:srgbClr val="000000"/>
              </a:solidFill>
            </a:ln>
          </p:spPr>
          <p:txBody>
            <a:bodyPr wrap="square" lIns="0" tIns="0" rIns="0" bIns="0" rtlCol="0"/>
            <a:lstStyle/>
            <a:p>
              <a:endParaRPr/>
            </a:p>
          </p:txBody>
        </p:sp>
      </p:grpSp>
      <p:sp>
        <p:nvSpPr>
          <p:cNvPr id="62" name="object 62"/>
          <p:cNvSpPr txBox="1"/>
          <p:nvPr/>
        </p:nvSpPr>
        <p:spPr>
          <a:xfrm>
            <a:off x="2414422" y="2013966"/>
            <a:ext cx="1294130" cy="1123315"/>
          </a:xfrm>
          <a:prstGeom prst="rect">
            <a:avLst/>
          </a:prstGeom>
        </p:spPr>
        <p:txBody>
          <a:bodyPr vert="horz" wrap="square" lIns="0" tIns="12700" rIns="0" bIns="0" rtlCol="0">
            <a:spAutoFit/>
          </a:bodyPr>
          <a:lstStyle/>
          <a:p>
            <a:pPr marL="1270" algn="ctr">
              <a:spcBef>
                <a:spcPts val="100"/>
              </a:spcBef>
            </a:pPr>
            <a:r>
              <a:rPr spc="-110" dirty="0">
                <a:latin typeface="Calibri"/>
                <a:cs typeface="Calibri"/>
              </a:rPr>
              <a:t>T</a:t>
            </a:r>
            <a:r>
              <a:rPr spc="-40" dirty="0">
                <a:latin typeface="Calibri"/>
                <a:cs typeface="Calibri"/>
              </a:rPr>
              <a:t>r</a:t>
            </a:r>
            <a:r>
              <a:rPr dirty="0">
                <a:latin typeface="Calibri"/>
                <a:cs typeface="Calibri"/>
              </a:rPr>
              <a:t>a</a:t>
            </a:r>
            <a:r>
              <a:rPr spc="5" dirty="0">
                <a:latin typeface="Calibri"/>
                <a:cs typeface="Calibri"/>
              </a:rPr>
              <a:t>ns</a:t>
            </a:r>
            <a:r>
              <a:rPr dirty="0">
                <a:latin typeface="Calibri"/>
                <a:cs typeface="Calibri"/>
              </a:rPr>
              <a:t>act</a:t>
            </a:r>
            <a:r>
              <a:rPr spc="-10" dirty="0">
                <a:latin typeface="Calibri"/>
                <a:cs typeface="Calibri"/>
              </a:rPr>
              <a:t>i</a:t>
            </a:r>
            <a:r>
              <a:rPr spc="-5" dirty="0">
                <a:latin typeface="Calibri"/>
                <a:cs typeface="Calibri"/>
              </a:rPr>
              <a:t>o</a:t>
            </a:r>
            <a:r>
              <a:rPr dirty="0">
                <a:latin typeface="Calibri"/>
                <a:cs typeface="Calibri"/>
              </a:rPr>
              <a:t>n C</a:t>
            </a:r>
            <a:endParaRPr>
              <a:latin typeface="Calibri"/>
              <a:cs typeface="Calibri"/>
            </a:endParaRPr>
          </a:p>
          <a:p>
            <a:pPr marL="1905" algn="ctr"/>
            <a:r>
              <a:rPr spc="-110" dirty="0">
                <a:latin typeface="Calibri"/>
                <a:cs typeface="Calibri"/>
              </a:rPr>
              <a:t>T</a:t>
            </a:r>
            <a:r>
              <a:rPr spc="-40" dirty="0">
                <a:latin typeface="Calibri"/>
                <a:cs typeface="Calibri"/>
              </a:rPr>
              <a:t>r</a:t>
            </a:r>
            <a:r>
              <a:rPr dirty="0">
                <a:latin typeface="Calibri"/>
                <a:cs typeface="Calibri"/>
              </a:rPr>
              <a:t>a</a:t>
            </a:r>
            <a:r>
              <a:rPr spc="5" dirty="0">
                <a:latin typeface="Calibri"/>
                <a:cs typeface="Calibri"/>
              </a:rPr>
              <a:t>n</a:t>
            </a:r>
            <a:r>
              <a:rPr dirty="0">
                <a:latin typeface="Calibri"/>
                <a:cs typeface="Calibri"/>
              </a:rPr>
              <a:t>sact</a:t>
            </a:r>
            <a:r>
              <a:rPr spc="-10" dirty="0">
                <a:latin typeface="Calibri"/>
                <a:cs typeface="Calibri"/>
              </a:rPr>
              <a:t>i</a:t>
            </a:r>
            <a:r>
              <a:rPr spc="-5" dirty="0">
                <a:latin typeface="Calibri"/>
                <a:cs typeface="Calibri"/>
              </a:rPr>
              <a:t>o</a:t>
            </a:r>
            <a:r>
              <a:rPr dirty="0">
                <a:latin typeface="Calibri"/>
                <a:cs typeface="Calibri"/>
              </a:rPr>
              <a:t>n</a:t>
            </a:r>
            <a:r>
              <a:rPr spc="-5" dirty="0">
                <a:latin typeface="Calibri"/>
                <a:cs typeface="Calibri"/>
              </a:rPr>
              <a:t> </a:t>
            </a:r>
            <a:r>
              <a:rPr dirty="0">
                <a:latin typeface="Calibri"/>
                <a:cs typeface="Calibri"/>
              </a:rPr>
              <a:t>D</a:t>
            </a:r>
            <a:endParaRPr>
              <a:latin typeface="Calibri"/>
              <a:cs typeface="Calibri"/>
            </a:endParaRPr>
          </a:p>
          <a:p>
            <a:pPr algn="ctr">
              <a:lnSpc>
                <a:spcPct val="100000"/>
              </a:lnSpc>
            </a:pPr>
            <a:r>
              <a:rPr dirty="0">
                <a:latin typeface="Calibri"/>
                <a:cs typeface="Calibri"/>
              </a:rPr>
              <a:t>…</a:t>
            </a:r>
            <a:endParaRPr>
              <a:latin typeface="Calibri"/>
              <a:cs typeface="Calibri"/>
            </a:endParaRPr>
          </a:p>
          <a:p>
            <a:pPr algn="ctr">
              <a:lnSpc>
                <a:spcPct val="100000"/>
              </a:lnSpc>
            </a:pPr>
            <a:r>
              <a:rPr spc="-110" dirty="0">
                <a:latin typeface="Calibri"/>
                <a:cs typeface="Calibri"/>
              </a:rPr>
              <a:t>T</a:t>
            </a:r>
            <a:r>
              <a:rPr spc="-40" dirty="0">
                <a:latin typeface="Calibri"/>
                <a:cs typeface="Calibri"/>
              </a:rPr>
              <a:t>r</a:t>
            </a:r>
            <a:r>
              <a:rPr dirty="0">
                <a:latin typeface="Calibri"/>
                <a:cs typeface="Calibri"/>
              </a:rPr>
              <a:t>a</a:t>
            </a:r>
            <a:r>
              <a:rPr spc="5" dirty="0">
                <a:latin typeface="Calibri"/>
                <a:cs typeface="Calibri"/>
              </a:rPr>
              <a:t>ns</a:t>
            </a:r>
            <a:r>
              <a:rPr dirty="0">
                <a:latin typeface="Calibri"/>
                <a:cs typeface="Calibri"/>
              </a:rPr>
              <a:t>act</a:t>
            </a:r>
            <a:r>
              <a:rPr spc="-10" dirty="0">
                <a:latin typeface="Calibri"/>
                <a:cs typeface="Calibri"/>
              </a:rPr>
              <a:t>i</a:t>
            </a:r>
            <a:r>
              <a:rPr spc="-5" dirty="0">
                <a:latin typeface="Calibri"/>
                <a:cs typeface="Calibri"/>
              </a:rPr>
              <a:t>o</a:t>
            </a:r>
            <a:r>
              <a:rPr dirty="0">
                <a:latin typeface="Calibri"/>
                <a:cs typeface="Calibri"/>
              </a:rPr>
              <a:t>n N</a:t>
            </a:r>
            <a:endParaRPr>
              <a:latin typeface="Calibri"/>
              <a:cs typeface="Calibri"/>
            </a:endParaRPr>
          </a:p>
        </p:txBody>
      </p:sp>
      <p:sp>
        <p:nvSpPr>
          <p:cNvPr id="63" name="object 63"/>
          <p:cNvSpPr/>
          <p:nvPr/>
        </p:nvSpPr>
        <p:spPr>
          <a:xfrm>
            <a:off x="8112253" y="1146048"/>
            <a:ext cx="2159635" cy="650875"/>
          </a:xfrm>
          <a:custGeom>
            <a:avLst/>
            <a:gdLst/>
            <a:ahLst/>
            <a:cxnLst/>
            <a:rect l="l" t="t" r="r" b="b"/>
            <a:pathLst>
              <a:path w="2159634" h="650875">
                <a:moveTo>
                  <a:pt x="0" y="108457"/>
                </a:moveTo>
                <a:lnTo>
                  <a:pt x="8516" y="66222"/>
                </a:lnTo>
                <a:lnTo>
                  <a:pt x="31750" y="31750"/>
                </a:lnTo>
                <a:lnTo>
                  <a:pt x="66222" y="8516"/>
                </a:lnTo>
                <a:lnTo>
                  <a:pt x="108457" y="0"/>
                </a:lnTo>
                <a:lnTo>
                  <a:pt x="2051050" y="0"/>
                </a:lnTo>
                <a:lnTo>
                  <a:pt x="2093285" y="8516"/>
                </a:lnTo>
                <a:lnTo>
                  <a:pt x="2127758" y="31749"/>
                </a:lnTo>
                <a:lnTo>
                  <a:pt x="2150991" y="66222"/>
                </a:lnTo>
                <a:lnTo>
                  <a:pt x="2159507" y="108457"/>
                </a:lnTo>
                <a:lnTo>
                  <a:pt x="2159507" y="542289"/>
                </a:lnTo>
                <a:lnTo>
                  <a:pt x="2150991" y="584525"/>
                </a:lnTo>
                <a:lnTo>
                  <a:pt x="2127757" y="618998"/>
                </a:lnTo>
                <a:lnTo>
                  <a:pt x="2093285" y="642231"/>
                </a:lnTo>
                <a:lnTo>
                  <a:pt x="2051050" y="650748"/>
                </a:lnTo>
                <a:lnTo>
                  <a:pt x="108457" y="650748"/>
                </a:lnTo>
                <a:lnTo>
                  <a:pt x="66222" y="642231"/>
                </a:lnTo>
                <a:lnTo>
                  <a:pt x="31750" y="618998"/>
                </a:lnTo>
                <a:lnTo>
                  <a:pt x="8516" y="584525"/>
                </a:lnTo>
                <a:lnTo>
                  <a:pt x="0" y="542289"/>
                </a:lnTo>
                <a:lnTo>
                  <a:pt x="0" y="108457"/>
                </a:lnTo>
                <a:close/>
              </a:path>
            </a:pathLst>
          </a:custGeom>
          <a:ln w="15240">
            <a:solidFill>
              <a:srgbClr val="000000"/>
            </a:solidFill>
          </a:ln>
        </p:spPr>
        <p:txBody>
          <a:bodyPr wrap="square" lIns="0" tIns="0" rIns="0" bIns="0" rtlCol="0"/>
          <a:lstStyle/>
          <a:p>
            <a:endParaRPr/>
          </a:p>
        </p:txBody>
      </p:sp>
      <p:sp>
        <p:nvSpPr>
          <p:cNvPr id="64" name="object 64"/>
          <p:cNvSpPr txBox="1"/>
          <p:nvPr/>
        </p:nvSpPr>
        <p:spPr>
          <a:xfrm>
            <a:off x="8233410" y="1169670"/>
            <a:ext cx="1918335" cy="574040"/>
          </a:xfrm>
          <a:prstGeom prst="rect">
            <a:avLst/>
          </a:prstGeom>
        </p:spPr>
        <p:txBody>
          <a:bodyPr vert="horz" wrap="square" lIns="0" tIns="12700" rIns="0" bIns="0" rtlCol="0">
            <a:spAutoFit/>
          </a:bodyPr>
          <a:lstStyle/>
          <a:p>
            <a:pPr algn="ctr">
              <a:spcBef>
                <a:spcPts val="100"/>
              </a:spcBef>
            </a:pPr>
            <a:r>
              <a:rPr spc="-5" dirty="0">
                <a:latin typeface="Calibri"/>
                <a:cs typeface="Calibri"/>
              </a:rPr>
              <a:t>Hash(block,nonce) </a:t>
            </a:r>
            <a:r>
              <a:rPr dirty="0">
                <a:latin typeface="Calibri"/>
                <a:cs typeface="Calibri"/>
              </a:rPr>
              <a:t>&lt;</a:t>
            </a:r>
            <a:endParaRPr>
              <a:latin typeface="Calibri"/>
              <a:cs typeface="Calibri"/>
            </a:endParaRPr>
          </a:p>
          <a:p>
            <a:pPr algn="ctr">
              <a:lnSpc>
                <a:spcPct val="100000"/>
              </a:lnSpc>
            </a:pPr>
            <a:r>
              <a:rPr b="1" spc="-5" dirty="0">
                <a:solidFill>
                  <a:srgbClr val="00AF50"/>
                </a:solidFill>
                <a:latin typeface="Calibri"/>
                <a:cs typeface="Calibri"/>
              </a:rPr>
              <a:t>0000000</a:t>
            </a:r>
            <a:r>
              <a:rPr spc="-5" dirty="0">
                <a:latin typeface="Calibri"/>
                <a:cs typeface="Calibri"/>
              </a:rPr>
              <a:t>XXXXX…</a:t>
            </a:r>
            <a:endParaRPr>
              <a:latin typeface="Calibri"/>
              <a:cs typeface="Calibri"/>
            </a:endParaRPr>
          </a:p>
        </p:txBody>
      </p:sp>
      <p:sp>
        <p:nvSpPr>
          <p:cNvPr id="65" name="object 65"/>
          <p:cNvSpPr/>
          <p:nvPr/>
        </p:nvSpPr>
        <p:spPr>
          <a:xfrm>
            <a:off x="5980177" y="1741932"/>
            <a:ext cx="1152525" cy="1682750"/>
          </a:xfrm>
          <a:custGeom>
            <a:avLst/>
            <a:gdLst/>
            <a:ahLst/>
            <a:cxnLst/>
            <a:rect l="l" t="t" r="r" b="b"/>
            <a:pathLst>
              <a:path w="1152525" h="1682750">
                <a:moveTo>
                  <a:pt x="0" y="192023"/>
                </a:moveTo>
                <a:lnTo>
                  <a:pt x="5071" y="147996"/>
                </a:lnTo>
                <a:lnTo>
                  <a:pt x="19518" y="107579"/>
                </a:lnTo>
                <a:lnTo>
                  <a:pt x="42187" y="71925"/>
                </a:lnTo>
                <a:lnTo>
                  <a:pt x="71925" y="42187"/>
                </a:lnTo>
                <a:lnTo>
                  <a:pt x="107579" y="19518"/>
                </a:lnTo>
                <a:lnTo>
                  <a:pt x="147996" y="5071"/>
                </a:lnTo>
                <a:lnTo>
                  <a:pt x="192024" y="0"/>
                </a:lnTo>
                <a:lnTo>
                  <a:pt x="960120" y="0"/>
                </a:lnTo>
                <a:lnTo>
                  <a:pt x="1004147" y="5071"/>
                </a:lnTo>
                <a:lnTo>
                  <a:pt x="1044564" y="19518"/>
                </a:lnTo>
                <a:lnTo>
                  <a:pt x="1080218" y="42187"/>
                </a:lnTo>
                <a:lnTo>
                  <a:pt x="1109956" y="71925"/>
                </a:lnTo>
                <a:lnTo>
                  <a:pt x="1132625" y="107579"/>
                </a:lnTo>
                <a:lnTo>
                  <a:pt x="1147072" y="147996"/>
                </a:lnTo>
                <a:lnTo>
                  <a:pt x="1152144" y="192023"/>
                </a:lnTo>
                <a:lnTo>
                  <a:pt x="1152144" y="1490471"/>
                </a:lnTo>
                <a:lnTo>
                  <a:pt x="1147072" y="1534499"/>
                </a:lnTo>
                <a:lnTo>
                  <a:pt x="1132625" y="1574916"/>
                </a:lnTo>
                <a:lnTo>
                  <a:pt x="1109956" y="1610570"/>
                </a:lnTo>
                <a:lnTo>
                  <a:pt x="1080218" y="1640308"/>
                </a:lnTo>
                <a:lnTo>
                  <a:pt x="1044564" y="1662977"/>
                </a:lnTo>
                <a:lnTo>
                  <a:pt x="1004147" y="1677424"/>
                </a:lnTo>
                <a:lnTo>
                  <a:pt x="960120" y="1682495"/>
                </a:lnTo>
                <a:lnTo>
                  <a:pt x="192024" y="1682495"/>
                </a:lnTo>
                <a:lnTo>
                  <a:pt x="147996" y="1677424"/>
                </a:lnTo>
                <a:lnTo>
                  <a:pt x="107579" y="1662977"/>
                </a:lnTo>
                <a:lnTo>
                  <a:pt x="71925" y="1640308"/>
                </a:lnTo>
                <a:lnTo>
                  <a:pt x="42187" y="1610570"/>
                </a:lnTo>
                <a:lnTo>
                  <a:pt x="19518" y="1574916"/>
                </a:lnTo>
                <a:lnTo>
                  <a:pt x="5071" y="1534499"/>
                </a:lnTo>
                <a:lnTo>
                  <a:pt x="0" y="1490471"/>
                </a:lnTo>
                <a:lnTo>
                  <a:pt x="0" y="192023"/>
                </a:lnTo>
                <a:close/>
              </a:path>
            </a:pathLst>
          </a:custGeom>
          <a:ln w="15240">
            <a:solidFill>
              <a:srgbClr val="000000"/>
            </a:solidFill>
          </a:ln>
        </p:spPr>
        <p:txBody>
          <a:bodyPr wrap="square" lIns="0" tIns="0" rIns="0" bIns="0" rtlCol="0"/>
          <a:lstStyle/>
          <a:p>
            <a:endParaRPr/>
          </a:p>
        </p:txBody>
      </p:sp>
      <p:sp>
        <p:nvSpPr>
          <p:cNvPr id="66" name="object 66"/>
          <p:cNvSpPr txBox="1"/>
          <p:nvPr/>
        </p:nvSpPr>
        <p:spPr>
          <a:xfrm>
            <a:off x="6203950" y="1733170"/>
            <a:ext cx="706120" cy="1671955"/>
          </a:xfrm>
          <a:prstGeom prst="rect">
            <a:avLst/>
          </a:prstGeom>
        </p:spPr>
        <p:txBody>
          <a:bodyPr vert="horz" wrap="square" lIns="0" tIns="12700" rIns="0" bIns="0" rtlCol="0">
            <a:spAutoFit/>
          </a:bodyPr>
          <a:lstStyle/>
          <a:p>
            <a:pPr algn="ctr">
              <a:spcBef>
                <a:spcPts val="100"/>
              </a:spcBef>
            </a:pPr>
            <a:r>
              <a:rPr b="1" dirty="0">
                <a:latin typeface="Calibri"/>
                <a:cs typeface="Calibri"/>
              </a:rPr>
              <a:t>Block</a:t>
            </a:r>
            <a:r>
              <a:rPr b="1" spc="-75" dirty="0">
                <a:latin typeface="Calibri"/>
                <a:cs typeface="Calibri"/>
              </a:rPr>
              <a:t> </a:t>
            </a:r>
            <a:r>
              <a:rPr b="1" dirty="0">
                <a:latin typeface="Calibri"/>
                <a:cs typeface="Calibri"/>
              </a:rPr>
              <a:t>3</a:t>
            </a:r>
            <a:endParaRPr>
              <a:latin typeface="Calibri"/>
              <a:cs typeface="Calibri"/>
            </a:endParaRPr>
          </a:p>
          <a:p>
            <a:pPr marL="38100" marR="29209" algn="ctr"/>
            <a:r>
              <a:rPr dirty="0">
                <a:latin typeface="Calibri"/>
                <a:cs typeface="Calibri"/>
              </a:rPr>
              <a:t>2</a:t>
            </a:r>
            <a:r>
              <a:rPr spc="-80" dirty="0">
                <a:latin typeface="Calibri"/>
                <a:cs typeface="Calibri"/>
              </a:rPr>
              <a:t> </a:t>
            </a:r>
            <a:r>
              <a:rPr spc="-5" dirty="0">
                <a:latin typeface="Calibri"/>
                <a:cs typeface="Calibri"/>
              </a:rPr>
              <a:t>Hash </a:t>
            </a:r>
            <a:r>
              <a:rPr spc="-395" dirty="0">
                <a:latin typeface="Calibri"/>
                <a:cs typeface="Calibri"/>
              </a:rPr>
              <a:t> </a:t>
            </a:r>
            <a:r>
              <a:rPr spc="-45" dirty="0">
                <a:latin typeface="Calibri"/>
                <a:cs typeface="Calibri"/>
              </a:rPr>
              <a:t>Tx</a:t>
            </a:r>
            <a:r>
              <a:rPr spc="330" dirty="0">
                <a:latin typeface="Calibri"/>
                <a:cs typeface="Calibri"/>
              </a:rPr>
              <a:t> </a:t>
            </a:r>
            <a:r>
              <a:rPr dirty="0">
                <a:latin typeface="Calibri"/>
                <a:cs typeface="Calibri"/>
              </a:rPr>
              <a:t>D </a:t>
            </a:r>
            <a:r>
              <a:rPr spc="5" dirty="0">
                <a:latin typeface="Calibri"/>
                <a:cs typeface="Calibri"/>
              </a:rPr>
              <a:t> </a:t>
            </a:r>
            <a:r>
              <a:rPr spc="-45" dirty="0">
                <a:latin typeface="Calibri"/>
                <a:cs typeface="Calibri"/>
              </a:rPr>
              <a:t>Tx</a:t>
            </a:r>
            <a:r>
              <a:rPr spc="315" dirty="0">
                <a:latin typeface="Calibri"/>
                <a:cs typeface="Calibri"/>
              </a:rPr>
              <a:t> </a:t>
            </a:r>
            <a:r>
              <a:rPr dirty="0">
                <a:latin typeface="Calibri"/>
                <a:cs typeface="Calibri"/>
              </a:rPr>
              <a:t>N </a:t>
            </a:r>
            <a:r>
              <a:rPr spc="5" dirty="0">
                <a:latin typeface="Calibri"/>
                <a:cs typeface="Calibri"/>
              </a:rPr>
              <a:t> </a:t>
            </a:r>
            <a:r>
              <a:rPr spc="-45" dirty="0">
                <a:latin typeface="Calibri"/>
                <a:cs typeface="Calibri"/>
              </a:rPr>
              <a:t>Tx</a:t>
            </a:r>
            <a:r>
              <a:rPr spc="-20" dirty="0">
                <a:latin typeface="Calibri"/>
                <a:cs typeface="Calibri"/>
              </a:rPr>
              <a:t> </a:t>
            </a:r>
            <a:r>
              <a:rPr dirty="0">
                <a:latin typeface="Calibri"/>
                <a:cs typeface="Calibri"/>
              </a:rPr>
              <a:t>C </a:t>
            </a:r>
            <a:r>
              <a:rPr spc="5" dirty="0">
                <a:latin typeface="Calibri"/>
                <a:cs typeface="Calibri"/>
              </a:rPr>
              <a:t> </a:t>
            </a:r>
            <a:r>
              <a:rPr spc="-5" dirty="0">
                <a:latin typeface="Calibri"/>
                <a:cs typeface="Calibri"/>
              </a:rPr>
              <a:t>nonce</a:t>
            </a:r>
            <a:endParaRPr>
              <a:latin typeface="Calibri"/>
              <a:cs typeface="Calibri"/>
            </a:endParaRPr>
          </a:p>
        </p:txBody>
      </p:sp>
      <p:grpSp>
        <p:nvGrpSpPr>
          <p:cNvPr id="67" name="object 67"/>
          <p:cNvGrpSpPr/>
          <p:nvPr/>
        </p:nvGrpSpPr>
        <p:grpSpPr>
          <a:xfrm>
            <a:off x="3587243" y="1373086"/>
            <a:ext cx="4656455" cy="4929505"/>
            <a:chOff x="2063242" y="1373085"/>
            <a:chExt cx="4656455" cy="4929505"/>
          </a:xfrm>
        </p:grpSpPr>
        <p:pic>
          <p:nvPicPr>
            <p:cNvPr id="68" name="object 68"/>
            <p:cNvPicPr/>
            <p:nvPr/>
          </p:nvPicPr>
          <p:blipFill>
            <a:blip r:embed="rId9" cstate="print"/>
            <a:stretch>
              <a:fillRect/>
            </a:stretch>
          </p:blipFill>
          <p:spPr>
            <a:xfrm>
              <a:off x="2479548" y="2257018"/>
              <a:ext cx="2182368" cy="231673"/>
            </a:xfrm>
            <a:prstGeom prst="rect">
              <a:avLst/>
            </a:prstGeom>
          </p:spPr>
        </p:pic>
        <p:sp>
          <p:nvSpPr>
            <p:cNvPr id="69" name="object 69"/>
            <p:cNvSpPr/>
            <p:nvPr/>
          </p:nvSpPr>
          <p:spPr>
            <a:xfrm>
              <a:off x="2501646" y="2318257"/>
              <a:ext cx="2030095" cy="78105"/>
            </a:xfrm>
            <a:custGeom>
              <a:avLst/>
              <a:gdLst/>
              <a:ahLst/>
              <a:cxnLst/>
              <a:rect l="l" t="t" r="r" b="b"/>
              <a:pathLst>
                <a:path w="2030095" h="78105">
                  <a:moveTo>
                    <a:pt x="2004105" y="25907"/>
                  </a:moveTo>
                  <a:lnTo>
                    <a:pt x="1964944" y="25907"/>
                  </a:lnTo>
                  <a:lnTo>
                    <a:pt x="1964944" y="51815"/>
                  </a:lnTo>
                  <a:lnTo>
                    <a:pt x="1952032" y="51854"/>
                  </a:lnTo>
                  <a:lnTo>
                    <a:pt x="1952117" y="77724"/>
                  </a:lnTo>
                  <a:lnTo>
                    <a:pt x="2029714" y="38607"/>
                  </a:lnTo>
                  <a:lnTo>
                    <a:pt x="2004105" y="25907"/>
                  </a:lnTo>
                  <a:close/>
                </a:path>
                <a:path w="2030095" h="78105">
                  <a:moveTo>
                    <a:pt x="1951947" y="25946"/>
                  </a:moveTo>
                  <a:lnTo>
                    <a:pt x="0" y="31750"/>
                  </a:lnTo>
                  <a:lnTo>
                    <a:pt x="0" y="57657"/>
                  </a:lnTo>
                  <a:lnTo>
                    <a:pt x="1952032" y="51854"/>
                  </a:lnTo>
                  <a:lnTo>
                    <a:pt x="1951947" y="25946"/>
                  </a:lnTo>
                  <a:close/>
                </a:path>
                <a:path w="2030095" h="78105">
                  <a:moveTo>
                    <a:pt x="1964944" y="25907"/>
                  </a:moveTo>
                  <a:lnTo>
                    <a:pt x="1951947" y="25946"/>
                  </a:lnTo>
                  <a:lnTo>
                    <a:pt x="1952032" y="51854"/>
                  </a:lnTo>
                  <a:lnTo>
                    <a:pt x="1964944" y="51815"/>
                  </a:lnTo>
                  <a:lnTo>
                    <a:pt x="1964944" y="25907"/>
                  </a:lnTo>
                  <a:close/>
                </a:path>
                <a:path w="2030095" h="78105">
                  <a:moveTo>
                    <a:pt x="1951863" y="0"/>
                  </a:moveTo>
                  <a:lnTo>
                    <a:pt x="1951947" y="25946"/>
                  </a:lnTo>
                  <a:lnTo>
                    <a:pt x="2004105" y="25907"/>
                  </a:lnTo>
                  <a:lnTo>
                    <a:pt x="1951863" y="0"/>
                  </a:lnTo>
                  <a:close/>
                </a:path>
              </a:pathLst>
            </a:custGeom>
            <a:solidFill>
              <a:srgbClr val="D24717"/>
            </a:solidFill>
          </p:spPr>
          <p:txBody>
            <a:bodyPr wrap="square" lIns="0" tIns="0" rIns="0" bIns="0" rtlCol="0"/>
            <a:lstStyle/>
            <a:p>
              <a:endParaRPr/>
            </a:p>
          </p:txBody>
        </p:sp>
        <p:pic>
          <p:nvPicPr>
            <p:cNvPr id="70" name="object 70"/>
            <p:cNvPicPr/>
            <p:nvPr/>
          </p:nvPicPr>
          <p:blipFill>
            <a:blip r:embed="rId10" cstate="print"/>
            <a:stretch>
              <a:fillRect/>
            </a:stretch>
          </p:blipFill>
          <p:spPr>
            <a:xfrm>
              <a:off x="5582412" y="1373085"/>
              <a:ext cx="1136904" cy="621830"/>
            </a:xfrm>
            <a:prstGeom prst="rect">
              <a:avLst/>
            </a:prstGeom>
          </p:spPr>
        </p:pic>
        <p:sp>
          <p:nvSpPr>
            <p:cNvPr id="71" name="object 71"/>
            <p:cNvSpPr/>
            <p:nvPr/>
          </p:nvSpPr>
          <p:spPr>
            <a:xfrm>
              <a:off x="5603620" y="1470659"/>
              <a:ext cx="984885" cy="471170"/>
            </a:xfrm>
            <a:custGeom>
              <a:avLst/>
              <a:gdLst/>
              <a:ahLst/>
              <a:cxnLst/>
              <a:rect l="l" t="t" r="r" b="b"/>
              <a:pathLst>
                <a:path w="984884" h="471169">
                  <a:moveTo>
                    <a:pt x="908707" y="23410"/>
                  </a:moveTo>
                  <a:lnTo>
                    <a:pt x="0" y="447675"/>
                  </a:lnTo>
                  <a:lnTo>
                    <a:pt x="10921" y="471169"/>
                  </a:lnTo>
                  <a:lnTo>
                    <a:pt x="919680" y="46881"/>
                  </a:lnTo>
                  <a:lnTo>
                    <a:pt x="908707" y="23410"/>
                  </a:lnTo>
                  <a:close/>
                </a:path>
                <a:path w="984884" h="471169">
                  <a:moveTo>
                    <a:pt x="972244" y="17906"/>
                  </a:moveTo>
                  <a:lnTo>
                    <a:pt x="920496" y="17906"/>
                  </a:lnTo>
                  <a:lnTo>
                    <a:pt x="931418" y="41401"/>
                  </a:lnTo>
                  <a:lnTo>
                    <a:pt x="919680" y="46881"/>
                  </a:lnTo>
                  <a:lnTo>
                    <a:pt x="930655" y="70357"/>
                  </a:lnTo>
                  <a:lnTo>
                    <a:pt x="972244" y="17906"/>
                  </a:lnTo>
                  <a:close/>
                </a:path>
                <a:path w="984884" h="471169">
                  <a:moveTo>
                    <a:pt x="920496" y="17906"/>
                  </a:moveTo>
                  <a:lnTo>
                    <a:pt x="908707" y="23410"/>
                  </a:lnTo>
                  <a:lnTo>
                    <a:pt x="919680" y="46881"/>
                  </a:lnTo>
                  <a:lnTo>
                    <a:pt x="931418" y="41401"/>
                  </a:lnTo>
                  <a:lnTo>
                    <a:pt x="920496" y="17906"/>
                  </a:lnTo>
                  <a:close/>
                </a:path>
                <a:path w="984884" h="471169">
                  <a:moveTo>
                    <a:pt x="897763" y="0"/>
                  </a:moveTo>
                  <a:lnTo>
                    <a:pt x="908707" y="23410"/>
                  </a:lnTo>
                  <a:lnTo>
                    <a:pt x="920496" y="17906"/>
                  </a:lnTo>
                  <a:lnTo>
                    <a:pt x="972244" y="17906"/>
                  </a:lnTo>
                  <a:lnTo>
                    <a:pt x="984630" y="2286"/>
                  </a:lnTo>
                  <a:lnTo>
                    <a:pt x="897763" y="0"/>
                  </a:lnTo>
                  <a:close/>
                </a:path>
              </a:pathLst>
            </a:custGeom>
            <a:solidFill>
              <a:srgbClr val="D24717"/>
            </a:solidFill>
          </p:spPr>
          <p:txBody>
            <a:bodyPr wrap="square" lIns="0" tIns="0" rIns="0" bIns="0" rtlCol="0"/>
            <a:lstStyle/>
            <a:p>
              <a:endParaRPr/>
            </a:p>
          </p:txBody>
        </p:sp>
        <p:pic>
          <p:nvPicPr>
            <p:cNvPr id="72" name="object 72"/>
            <p:cNvPicPr/>
            <p:nvPr/>
          </p:nvPicPr>
          <p:blipFill>
            <a:blip r:embed="rId11" cstate="print"/>
            <a:stretch>
              <a:fillRect/>
            </a:stretch>
          </p:blipFill>
          <p:spPr>
            <a:xfrm>
              <a:off x="2069592" y="6006084"/>
              <a:ext cx="978407" cy="289559"/>
            </a:xfrm>
            <a:prstGeom prst="rect">
              <a:avLst/>
            </a:prstGeom>
          </p:spPr>
        </p:pic>
        <p:sp>
          <p:nvSpPr>
            <p:cNvPr id="73" name="object 73"/>
            <p:cNvSpPr/>
            <p:nvPr/>
          </p:nvSpPr>
          <p:spPr>
            <a:xfrm>
              <a:off x="2069592" y="6006084"/>
              <a:ext cx="978535" cy="289560"/>
            </a:xfrm>
            <a:custGeom>
              <a:avLst/>
              <a:gdLst/>
              <a:ahLst/>
              <a:cxnLst/>
              <a:rect l="l" t="t" r="r" b="b"/>
              <a:pathLst>
                <a:path w="978535" h="289560">
                  <a:moveTo>
                    <a:pt x="0" y="48259"/>
                  </a:moveTo>
                  <a:lnTo>
                    <a:pt x="3790" y="29473"/>
                  </a:lnTo>
                  <a:lnTo>
                    <a:pt x="14128" y="14133"/>
                  </a:lnTo>
                  <a:lnTo>
                    <a:pt x="29467" y="3791"/>
                  </a:lnTo>
                  <a:lnTo>
                    <a:pt x="48259" y="0"/>
                  </a:lnTo>
                  <a:lnTo>
                    <a:pt x="930147" y="0"/>
                  </a:lnTo>
                  <a:lnTo>
                    <a:pt x="948940" y="3791"/>
                  </a:lnTo>
                  <a:lnTo>
                    <a:pt x="964279" y="14133"/>
                  </a:lnTo>
                  <a:lnTo>
                    <a:pt x="974617" y="29473"/>
                  </a:lnTo>
                  <a:lnTo>
                    <a:pt x="978407" y="48259"/>
                  </a:lnTo>
                  <a:lnTo>
                    <a:pt x="978407" y="241299"/>
                  </a:lnTo>
                  <a:lnTo>
                    <a:pt x="974617" y="260086"/>
                  </a:lnTo>
                  <a:lnTo>
                    <a:pt x="964279" y="275426"/>
                  </a:lnTo>
                  <a:lnTo>
                    <a:pt x="948940" y="285768"/>
                  </a:lnTo>
                  <a:lnTo>
                    <a:pt x="930147" y="289559"/>
                  </a:lnTo>
                  <a:lnTo>
                    <a:pt x="48259" y="289559"/>
                  </a:lnTo>
                  <a:lnTo>
                    <a:pt x="29467" y="285768"/>
                  </a:lnTo>
                  <a:lnTo>
                    <a:pt x="14128" y="275426"/>
                  </a:lnTo>
                  <a:lnTo>
                    <a:pt x="3790" y="260086"/>
                  </a:lnTo>
                  <a:lnTo>
                    <a:pt x="0" y="241299"/>
                  </a:lnTo>
                  <a:lnTo>
                    <a:pt x="0" y="48259"/>
                  </a:lnTo>
                  <a:close/>
                </a:path>
              </a:pathLst>
            </a:custGeom>
            <a:ln w="12192">
              <a:solidFill>
                <a:srgbClr val="9B2C1F"/>
              </a:solidFill>
            </a:ln>
          </p:spPr>
          <p:txBody>
            <a:bodyPr wrap="square" lIns="0" tIns="0" rIns="0" bIns="0" rtlCol="0"/>
            <a:lstStyle/>
            <a:p>
              <a:endParaRPr/>
            </a:p>
          </p:txBody>
        </p:sp>
      </p:grpSp>
      <p:sp>
        <p:nvSpPr>
          <p:cNvPr id="74" name="object 74"/>
          <p:cNvSpPr txBox="1"/>
          <p:nvPr/>
        </p:nvSpPr>
        <p:spPr>
          <a:xfrm>
            <a:off x="3802761" y="5639816"/>
            <a:ext cx="568325" cy="655320"/>
          </a:xfrm>
          <a:prstGeom prst="rect">
            <a:avLst/>
          </a:prstGeom>
        </p:spPr>
        <p:txBody>
          <a:bodyPr vert="horz" wrap="square" lIns="0" tIns="12700" rIns="0" bIns="0" rtlCol="0">
            <a:spAutoFit/>
          </a:bodyPr>
          <a:lstStyle/>
          <a:p>
            <a:pPr marL="12700" marR="5080" algn="ctr">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a:t>
            </a:r>
            <a:r>
              <a:rPr sz="900" spc="-5" dirty="0">
                <a:latin typeface="Calibri"/>
                <a:cs typeface="Calibri"/>
              </a:rPr>
              <a:t>4546ofre</a:t>
            </a:r>
            <a:endParaRPr sz="900">
              <a:latin typeface="Calibri"/>
              <a:cs typeface="Calibri"/>
            </a:endParaRPr>
          </a:p>
          <a:p>
            <a:pPr marL="48895" marR="49530" algn="ctr">
              <a:spcBef>
                <a:spcPts val="635"/>
              </a:spcBef>
            </a:pPr>
            <a:r>
              <a:rPr sz="900" spc="-5" dirty="0">
                <a:latin typeface="Calibri"/>
                <a:cs typeface="Calibri"/>
              </a:rPr>
              <a:t>nonce </a:t>
            </a:r>
            <a:r>
              <a:rPr sz="900" dirty="0">
                <a:latin typeface="Calibri"/>
                <a:cs typeface="Calibri"/>
              </a:rPr>
              <a:t> 049349</a:t>
            </a:r>
            <a:r>
              <a:rPr sz="900" spc="-15" dirty="0">
                <a:latin typeface="Calibri"/>
                <a:cs typeface="Calibri"/>
              </a:rPr>
              <a:t>3</a:t>
            </a:r>
            <a:r>
              <a:rPr sz="900" dirty="0">
                <a:latin typeface="Calibri"/>
                <a:cs typeface="Calibri"/>
              </a:rPr>
              <a:t>8</a:t>
            </a:r>
            <a:endParaRPr sz="900">
              <a:latin typeface="Calibri"/>
              <a:cs typeface="Calibri"/>
            </a:endParaRPr>
          </a:p>
        </p:txBody>
      </p:sp>
      <p:grpSp>
        <p:nvGrpSpPr>
          <p:cNvPr id="75" name="object 75"/>
          <p:cNvGrpSpPr/>
          <p:nvPr/>
        </p:nvGrpSpPr>
        <p:grpSpPr>
          <a:xfrm>
            <a:off x="4952747" y="6021071"/>
            <a:ext cx="991235" cy="304165"/>
            <a:chOff x="3428746" y="6021070"/>
            <a:chExt cx="991235" cy="304165"/>
          </a:xfrm>
        </p:grpSpPr>
        <p:pic>
          <p:nvPicPr>
            <p:cNvPr id="76" name="object 76"/>
            <p:cNvPicPr/>
            <p:nvPr/>
          </p:nvPicPr>
          <p:blipFill>
            <a:blip r:embed="rId12" cstate="print"/>
            <a:stretch>
              <a:fillRect/>
            </a:stretch>
          </p:blipFill>
          <p:spPr>
            <a:xfrm>
              <a:off x="3435096" y="6027420"/>
              <a:ext cx="978407" cy="291084"/>
            </a:xfrm>
            <a:prstGeom prst="rect">
              <a:avLst/>
            </a:prstGeom>
          </p:spPr>
        </p:pic>
        <p:sp>
          <p:nvSpPr>
            <p:cNvPr id="77" name="object 77"/>
            <p:cNvSpPr/>
            <p:nvPr/>
          </p:nvSpPr>
          <p:spPr>
            <a:xfrm>
              <a:off x="3435096" y="6027420"/>
              <a:ext cx="978535" cy="291465"/>
            </a:xfrm>
            <a:custGeom>
              <a:avLst/>
              <a:gdLst/>
              <a:ahLst/>
              <a:cxnLst/>
              <a:rect l="l" t="t" r="r" b="b"/>
              <a:pathLst>
                <a:path w="978535" h="291464">
                  <a:moveTo>
                    <a:pt x="0" y="48513"/>
                  </a:moveTo>
                  <a:lnTo>
                    <a:pt x="3811" y="29628"/>
                  </a:lnTo>
                  <a:lnTo>
                    <a:pt x="14208" y="14208"/>
                  </a:lnTo>
                  <a:lnTo>
                    <a:pt x="29628" y="3811"/>
                  </a:lnTo>
                  <a:lnTo>
                    <a:pt x="48513" y="0"/>
                  </a:lnTo>
                  <a:lnTo>
                    <a:pt x="929893" y="0"/>
                  </a:lnTo>
                  <a:lnTo>
                    <a:pt x="948779" y="3811"/>
                  </a:lnTo>
                  <a:lnTo>
                    <a:pt x="964199" y="14208"/>
                  </a:lnTo>
                  <a:lnTo>
                    <a:pt x="974596" y="29628"/>
                  </a:lnTo>
                  <a:lnTo>
                    <a:pt x="978407" y="48513"/>
                  </a:lnTo>
                  <a:lnTo>
                    <a:pt x="978407" y="242569"/>
                  </a:lnTo>
                  <a:lnTo>
                    <a:pt x="974596" y="261455"/>
                  </a:lnTo>
                  <a:lnTo>
                    <a:pt x="964199" y="276875"/>
                  </a:lnTo>
                  <a:lnTo>
                    <a:pt x="948779" y="287272"/>
                  </a:lnTo>
                  <a:lnTo>
                    <a:pt x="929893" y="291083"/>
                  </a:lnTo>
                  <a:lnTo>
                    <a:pt x="48513" y="291083"/>
                  </a:lnTo>
                  <a:lnTo>
                    <a:pt x="29628" y="287272"/>
                  </a:lnTo>
                  <a:lnTo>
                    <a:pt x="14208" y="276875"/>
                  </a:lnTo>
                  <a:lnTo>
                    <a:pt x="3811" y="261455"/>
                  </a:lnTo>
                  <a:lnTo>
                    <a:pt x="0" y="242569"/>
                  </a:lnTo>
                  <a:lnTo>
                    <a:pt x="0" y="48513"/>
                  </a:lnTo>
                  <a:close/>
                </a:path>
              </a:pathLst>
            </a:custGeom>
            <a:ln w="12192">
              <a:solidFill>
                <a:srgbClr val="9B2C1F"/>
              </a:solidFill>
            </a:ln>
          </p:spPr>
          <p:txBody>
            <a:bodyPr wrap="square" lIns="0" tIns="0" rIns="0" bIns="0" rtlCol="0"/>
            <a:lstStyle/>
            <a:p>
              <a:endParaRPr/>
            </a:p>
          </p:txBody>
        </p:sp>
      </p:grpSp>
      <p:sp>
        <p:nvSpPr>
          <p:cNvPr id="78" name="object 78"/>
          <p:cNvSpPr txBox="1"/>
          <p:nvPr/>
        </p:nvSpPr>
        <p:spPr>
          <a:xfrm>
            <a:off x="5205729" y="6016853"/>
            <a:ext cx="487680" cy="299720"/>
          </a:xfrm>
          <a:prstGeom prst="rect">
            <a:avLst/>
          </a:prstGeom>
        </p:spPr>
        <p:txBody>
          <a:bodyPr vert="horz" wrap="square" lIns="0" tIns="12700" rIns="0" bIns="0" rtlCol="0">
            <a:spAutoFit/>
          </a:bodyPr>
          <a:lstStyle/>
          <a:p>
            <a:pPr marL="12700" marR="5080" indent="88265">
              <a:spcBef>
                <a:spcPts val="100"/>
              </a:spcBef>
            </a:pPr>
            <a:r>
              <a:rPr sz="900" spc="-5" dirty="0">
                <a:latin typeface="Calibri"/>
                <a:cs typeface="Calibri"/>
              </a:rPr>
              <a:t>nonce </a:t>
            </a:r>
            <a:r>
              <a:rPr sz="900" dirty="0">
                <a:latin typeface="Calibri"/>
                <a:cs typeface="Calibri"/>
              </a:rPr>
              <a:t> 874655</a:t>
            </a:r>
            <a:r>
              <a:rPr sz="900" spc="-15" dirty="0">
                <a:latin typeface="Calibri"/>
                <a:cs typeface="Calibri"/>
              </a:rPr>
              <a:t>2</a:t>
            </a:r>
            <a:r>
              <a:rPr sz="900" dirty="0">
                <a:latin typeface="Calibri"/>
                <a:cs typeface="Calibri"/>
              </a:rPr>
              <a:t>3</a:t>
            </a:r>
            <a:endParaRPr sz="900">
              <a:latin typeface="Calibri"/>
              <a:cs typeface="Calibri"/>
            </a:endParaRPr>
          </a:p>
        </p:txBody>
      </p:sp>
      <p:grpSp>
        <p:nvGrpSpPr>
          <p:cNvPr id="79" name="object 79"/>
          <p:cNvGrpSpPr/>
          <p:nvPr/>
        </p:nvGrpSpPr>
        <p:grpSpPr>
          <a:xfrm>
            <a:off x="6313679" y="6021071"/>
            <a:ext cx="991235" cy="304165"/>
            <a:chOff x="4789678" y="6021070"/>
            <a:chExt cx="991235" cy="304165"/>
          </a:xfrm>
        </p:grpSpPr>
        <p:pic>
          <p:nvPicPr>
            <p:cNvPr id="80" name="object 80"/>
            <p:cNvPicPr/>
            <p:nvPr/>
          </p:nvPicPr>
          <p:blipFill>
            <a:blip r:embed="rId13" cstate="print"/>
            <a:stretch>
              <a:fillRect/>
            </a:stretch>
          </p:blipFill>
          <p:spPr>
            <a:xfrm>
              <a:off x="4796028" y="6027420"/>
              <a:ext cx="978408" cy="291084"/>
            </a:xfrm>
            <a:prstGeom prst="rect">
              <a:avLst/>
            </a:prstGeom>
          </p:spPr>
        </p:pic>
        <p:sp>
          <p:nvSpPr>
            <p:cNvPr id="81" name="object 81"/>
            <p:cNvSpPr/>
            <p:nvPr/>
          </p:nvSpPr>
          <p:spPr>
            <a:xfrm>
              <a:off x="4796028" y="6027420"/>
              <a:ext cx="978535" cy="291465"/>
            </a:xfrm>
            <a:custGeom>
              <a:avLst/>
              <a:gdLst/>
              <a:ahLst/>
              <a:cxnLst/>
              <a:rect l="l" t="t" r="r" b="b"/>
              <a:pathLst>
                <a:path w="978535" h="291464">
                  <a:moveTo>
                    <a:pt x="0" y="48513"/>
                  </a:moveTo>
                  <a:lnTo>
                    <a:pt x="3811" y="29628"/>
                  </a:lnTo>
                  <a:lnTo>
                    <a:pt x="14208" y="14208"/>
                  </a:lnTo>
                  <a:lnTo>
                    <a:pt x="29628" y="3811"/>
                  </a:lnTo>
                  <a:lnTo>
                    <a:pt x="48513" y="0"/>
                  </a:lnTo>
                  <a:lnTo>
                    <a:pt x="929894" y="0"/>
                  </a:lnTo>
                  <a:lnTo>
                    <a:pt x="948779" y="3811"/>
                  </a:lnTo>
                  <a:lnTo>
                    <a:pt x="964199" y="14208"/>
                  </a:lnTo>
                  <a:lnTo>
                    <a:pt x="974596" y="29628"/>
                  </a:lnTo>
                  <a:lnTo>
                    <a:pt x="978408" y="48513"/>
                  </a:lnTo>
                  <a:lnTo>
                    <a:pt x="978408" y="242569"/>
                  </a:lnTo>
                  <a:lnTo>
                    <a:pt x="974596" y="261455"/>
                  </a:lnTo>
                  <a:lnTo>
                    <a:pt x="964199" y="276875"/>
                  </a:lnTo>
                  <a:lnTo>
                    <a:pt x="948779" y="287272"/>
                  </a:lnTo>
                  <a:lnTo>
                    <a:pt x="929894" y="291083"/>
                  </a:lnTo>
                  <a:lnTo>
                    <a:pt x="48513" y="291083"/>
                  </a:lnTo>
                  <a:lnTo>
                    <a:pt x="29628" y="287272"/>
                  </a:lnTo>
                  <a:lnTo>
                    <a:pt x="14208" y="276875"/>
                  </a:lnTo>
                  <a:lnTo>
                    <a:pt x="3811" y="261455"/>
                  </a:lnTo>
                  <a:lnTo>
                    <a:pt x="0" y="242569"/>
                  </a:lnTo>
                  <a:lnTo>
                    <a:pt x="0" y="48513"/>
                  </a:lnTo>
                  <a:close/>
                </a:path>
              </a:pathLst>
            </a:custGeom>
            <a:ln w="12192">
              <a:solidFill>
                <a:srgbClr val="9B2C1F"/>
              </a:solidFill>
            </a:ln>
          </p:spPr>
          <p:txBody>
            <a:bodyPr wrap="square" lIns="0" tIns="0" rIns="0" bIns="0" rtlCol="0"/>
            <a:lstStyle/>
            <a:p>
              <a:endParaRPr/>
            </a:p>
          </p:txBody>
        </p:sp>
      </p:grpSp>
      <p:sp>
        <p:nvSpPr>
          <p:cNvPr id="82" name="object 82"/>
          <p:cNvSpPr txBox="1"/>
          <p:nvPr/>
        </p:nvSpPr>
        <p:spPr>
          <a:xfrm>
            <a:off x="6567042" y="6016853"/>
            <a:ext cx="487680" cy="299720"/>
          </a:xfrm>
          <a:prstGeom prst="rect">
            <a:avLst/>
          </a:prstGeom>
        </p:spPr>
        <p:txBody>
          <a:bodyPr vert="horz" wrap="square" lIns="0" tIns="12700" rIns="0" bIns="0" rtlCol="0">
            <a:spAutoFit/>
          </a:bodyPr>
          <a:lstStyle/>
          <a:p>
            <a:pPr marL="12700" marR="5080" indent="88265">
              <a:spcBef>
                <a:spcPts val="100"/>
              </a:spcBef>
            </a:pPr>
            <a:r>
              <a:rPr sz="900" spc="-5" dirty="0">
                <a:latin typeface="Calibri"/>
                <a:cs typeface="Calibri"/>
              </a:rPr>
              <a:t>nonce </a:t>
            </a:r>
            <a:r>
              <a:rPr sz="900" dirty="0">
                <a:latin typeface="Calibri"/>
                <a:cs typeface="Calibri"/>
              </a:rPr>
              <a:t> 878749</a:t>
            </a:r>
            <a:r>
              <a:rPr sz="900" spc="-15" dirty="0">
                <a:latin typeface="Calibri"/>
                <a:cs typeface="Calibri"/>
              </a:rPr>
              <a:t>5</a:t>
            </a:r>
            <a:r>
              <a:rPr sz="900" dirty="0">
                <a:latin typeface="Calibri"/>
                <a:cs typeface="Calibri"/>
              </a:rPr>
              <a:t>1</a:t>
            </a:r>
            <a:endParaRPr sz="900">
              <a:latin typeface="Calibri"/>
              <a:cs typeface="Calibri"/>
            </a:endParaRPr>
          </a:p>
        </p:txBody>
      </p:sp>
      <p:sp>
        <p:nvSpPr>
          <p:cNvPr id="83" name="object 83"/>
          <p:cNvSpPr/>
          <p:nvPr/>
        </p:nvSpPr>
        <p:spPr>
          <a:xfrm>
            <a:off x="1524001" y="1234439"/>
            <a:ext cx="2592705" cy="370840"/>
          </a:xfrm>
          <a:custGeom>
            <a:avLst/>
            <a:gdLst/>
            <a:ahLst/>
            <a:cxnLst/>
            <a:rect l="l" t="t" r="r" b="b"/>
            <a:pathLst>
              <a:path w="2592705" h="370840">
                <a:moveTo>
                  <a:pt x="0" y="370332"/>
                </a:moveTo>
                <a:lnTo>
                  <a:pt x="2592323" y="370332"/>
                </a:lnTo>
                <a:lnTo>
                  <a:pt x="2592323" y="0"/>
                </a:lnTo>
                <a:lnTo>
                  <a:pt x="0" y="0"/>
                </a:lnTo>
              </a:path>
            </a:pathLst>
          </a:custGeom>
          <a:ln w="15240">
            <a:solidFill>
              <a:srgbClr val="D24717"/>
            </a:solidFill>
          </a:ln>
        </p:spPr>
        <p:txBody>
          <a:bodyPr wrap="square" lIns="0" tIns="0" rIns="0" bIns="0" rtlCol="0"/>
          <a:lstStyle/>
          <a:p>
            <a:endParaRPr/>
          </a:p>
        </p:txBody>
      </p:sp>
      <p:sp>
        <p:nvSpPr>
          <p:cNvPr id="84" name="object 84"/>
          <p:cNvSpPr txBox="1"/>
          <p:nvPr/>
        </p:nvSpPr>
        <p:spPr>
          <a:xfrm>
            <a:off x="1570431" y="1253109"/>
            <a:ext cx="2440940" cy="299720"/>
          </a:xfrm>
          <a:prstGeom prst="rect">
            <a:avLst/>
          </a:prstGeom>
        </p:spPr>
        <p:txBody>
          <a:bodyPr vert="horz" wrap="square" lIns="0" tIns="12700" rIns="0" bIns="0" rtlCol="0">
            <a:spAutoFit/>
          </a:bodyPr>
          <a:lstStyle/>
          <a:p>
            <a:pPr marL="12700">
              <a:spcBef>
                <a:spcPts val="100"/>
              </a:spcBef>
            </a:pPr>
            <a:r>
              <a:rPr spc="-10" dirty="0">
                <a:latin typeface="Calibri"/>
                <a:cs typeface="Calibri"/>
              </a:rPr>
              <a:t>Pending</a:t>
            </a:r>
            <a:r>
              <a:rPr spc="-25" dirty="0">
                <a:latin typeface="Calibri"/>
                <a:cs typeface="Calibri"/>
              </a:rPr>
              <a:t> </a:t>
            </a:r>
            <a:r>
              <a:rPr spc="-15" dirty="0">
                <a:latin typeface="Calibri"/>
                <a:cs typeface="Calibri"/>
              </a:rPr>
              <a:t>Transactions</a:t>
            </a:r>
            <a:r>
              <a:rPr spc="-30" dirty="0">
                <a:latin typeface="Calibri"/>
                <a:cs typeface="Calibri"/>
              </a:rPr>
              <a:t> </a:t>
            </a:r>
            <a:r>
              <a:rPr spc="-15" dirty="0">
                <a:latin typeface="Calibri"/>
                <a:cs typeface="Calibri"/>
              </a:rPr>
              <a:t>Pool</a:t>
            </a:r>
            <a:endParaRPr>
              <a:latin typeface="Calibri"/>
              <a:cs typeface="Calibri"/>
            </a:endParaRPr>
          </a:p>
        </p:txBody>
      </p:sp>
      <p:grpSp>
        <p:nvGrpSpPr>
          <p:cNvPr id="85" name="object 85"/>
          <p:cNvGrpSpPr/>
          <p:nvPr/>
        </p:nvGrpSpPr>
        <p:grpSpPr>
          <a:xfrm>
            <a:off x="3827272" y="883920"/>
            <a:ext cx="2080260" cy="1405255"/>
            <a:chOff x="2303272" y="883919"/>
            <a:chExt cx="2080260" cy="1405255"/>
          </a:xfrm>
        </p:grpSpPr>
        <p:sp>
          <p:nvSpPr>
            <p:cNvPr id="86" name="object 86"/>
            <p:cNvSpPr/>
            <p:nvPr/>
          </p:nvSpPr>
          <p:spPr>
            <a:xfrm>
              <a:off x="2310892" y="891539"/>
              <a:ext cx="2065020" cy="1390015"/>
            </a:xfrm>
            <a:custGeom>
              <a:avLst/>
              <a:gdLst/>
              <a:ahLst/>
              <a:cxnLst/>
              <a:rect l="l" t="t" r="r" b="b"/>
              <a:pathLst>
                <a:path w="2065020" h="1390014">
                  <a:moveTo>
                    <a:pt x="2064511" y="0"/>
                  </a:moveTo>
                  <a:lnTo>
                    <a:pt x="343915" y="0"/>
                  </a:lnTo>
                  <a:lnTo>
                    <a:pt x="343915" y="810768"/>
                  </a:lnTo>
                  <a:lnTo>
                    <a:pt x="0" y="1367663"/>
                  </a:lnTo>
                  <a:lnTo>
                    <a:pt x="343915" y="1158239"/>
                  </a:lnTo>
                  <a:lnTo>
                    <a:pt x="343915" y="1389888"/>
                  </a:lnTo>
                  <a:lnTo>
                    <a:pt x="2064511" y="1389888"/>
                  </a:lnTo>
                  <a:lnTo>
                    <a:pt x="2064511" y="0"/>
                  </a:lnTo>
                  <a:close/>
                </a:path>
              </a:pathLst>
            </a:custGeom>
            <a:solidFill>
              <a:srgbClr val="FFFFFF"/>
            </a:solidFill>
          </p:spPr>
          <p:txBody>
            <a:bodyPr wrap="square" lIns="0" tIns="0" rIns="0" bIns="0" rtlCol="0"/>
            <a:lstStyle/>
            <a:p>
              <a:endParaRPr/>
            </a:p>
          </p:txBody>
        </p:sp>
        <p:sp>
          <p:nvSpPr>
            <p:cNvPr id="87" name="object 87"/>
            <p:cNvSpPr/>
            <p:nvPr/>
          </p:nvSpPr>
          <p:spPr>
            <a:xfrm>
              <a:off x="2310892" y="891539"/>
              <a:ext cx="2065020" cy="1390015"/>
            </a:xfrm>
            <a:custGeom>
              <a:avLst/>
              <a:gdLst/>
              <a:ahLst/>
              <a:cxnLst/>
              <a:rect l="l" t="t" r="r" b="b"/>
              <a:pathLst>
                <a:path w="2065020" h="1390014">
                  <a:moveTo>
                    <a:pt x="343915" y="0"/>
                  </a:moveTo>
                  <a:lnTo>
                    <a:pt x="630682" y="0"/>
                  </a:lnTo>
                  <a:lnTo>
                    <a:pt x="1060831" y="0"/>
                  </a:lnTo>
                  <a:lnTo>
                    <a:pt x="2064511" y="0"/>
                  </a:lnTo>
                  <a:lnTo>
                    <a:pt x="2064511" y="810768"/>
                  </a:lnTo>
                  <a:lnTo>
                    <a:pt x="2064511" y="1158239"/>
                  </a:lnTo>
                  <a:lnTo>
                    <a:pt x="2064511" y="1389888"/>
                  </a:lnTo>
                  <a:lnTo>
                    <a:pt x="1060831" y="1389888"/>
                  </a:lnTo>
                  <a:lnTo>
                    <a:pt x="630682" y="1389888"/>
                  </a:lnTo>
                  <a:lnTo>
                    <a:pt x="343915" y="1389888"/>
                  </a:lnTo>
                  <a:lnTo>
                    <a:pt x="343915" y="1158239"/>
                  </a:lnTo>
                  <a:lnTo>
                    <a:pt x="0" y="1367663"/>
                  </a:lnTo>
                  <a:lnTo>
                    <a:pt x="343915" y="810768"/>
                  </a:lnTo>
                  <a:lnTo>
                    <a:pt x="343915" y="0"/>
                  </a:lnTo>
                  <a:close/>
                </a:path>
              </a:pathLst>
            </a:custGeom>
            <a:ln w="15240">
              <a:solidFill>
                <a:srgbClr val="000000"/>
              </a:solidFill>
            </a:ln>
          </p:spPr>
          <p:txBody>
            <a:bodyPr wrap="square" lIns="0" tIns="0" rIns="0" bIns="0" rtlCol="0"/>
            <a:lstStyle/>
            <a:p>
              <a:endParaRPr/>
            </a:p>
          </p:txBody>
        </p:sp>
      </p:grpSp>
      <p:sp>
        <p:nvSpPr>
          <p:cNvPr id="88" name="object 88"/>
          <p:cNvSpPr txBox="1"/>
          <p:nvPr/>
        </p:nvSpPr>
        <p:spPr>
          <a:xfrm>
            <a:off x="4652517" y="872186"/>
            <a:ext cx="773430" cy="300355"/>
          </a:xfrm>
          <a:prstGeom prst="rect">
            <a:avLst/>
          </a:prstGeom>
        </p:spPr>
        <p:txBody>
          <a:bodyPr vert="horz" wrap="square" lIns="0" tIns="12700" rIns="0" bIns="0" rtlCol="0">
            <a:spAutoFit/>
          </a:bodyPr>
          <a:lstStyle/>
          <a:p>
            <a:pPr marL="12700">
              <a:spcBef>
                <a:spcPts val="100"/>
              </a:spcBef>
            </a:pPr>
            <a:r>
              <a:rPr spc="-45" dirty="0">
                <a:latin typeface="Calibri"/>
                <a:cs typeface="Calibri"/>
              </a:rPr>
              <a:t>P</a:t>
            </a:r>
            <a:r>
              <a:rPr dirty="0">
                <a:latin typeface="Calibri"/>
                <a:cs typeface="Calibri"/>
              </a:rPr>
              <a:t>end</a:t>
            </a:r>
            <a:r>
              <a:rPr spc="-10" dirty="0">
                <a:latin typeface="Calibri"/>
                <a:cs typeface="Calibri"/>
              </a:rPr>
              <a:t>i</a:t>
            </a:r>
            <a:r>
              <a:rPr spc="-5" dirty="0">
                <a:latin typeface="Calibri"/>
                <a:cs typeface="Calibri"/>
              </a:rPr>
              <a:t>ng</a:t>
            </a:r>
            <a:endParaRPr>
              <a:latin typeface="Calibri"/>
              <a:cs typeface="Calibri"/>
            </a:endParaRPr>
          </a:p>
        </p:txBody>
      </p:sp>
      <p:sp>
        <p:nvSpPr>
          <p:cNvPr id="89" name="object 89"/>
          <p:cNvSpPr txBox="1"/>
          <p:nvPr/>
        </p:nvSpPr>
        <p:spPr>
          <a:xfrm>
            <a:off x="4283456" y="1147064"/>
            <a:ext cx="1511935" cy="1122680"/>
          </a:xfrm>
          <a:prstGeom prst="rect">
            <a:avLst/>
          </a:prstGeom>
        </p:spPr>
        <p:txBody>
          <a:bodyPr vert="horz" wrap="square" lIns="0" tIns="12700" rIns="0" bIns="0" rtlCol="0">
            <a:spAutoFit/>
          </a:bodyPr>
          <a:lstStyle/>
          <a:p>
            <a:pPr marL="12065" marR="5080" algn="ctr">
              <a:spcBef>
                <a:spcPts val="100"/>
              </a:spcBef>
            </a:pPr>
            <a:r>
              <a:rPr spc="-10" dirty="0">
                <a:latin typeface="Calibri"/>
                <a:cs typeface="Calibri"/>
              </a:rPr>
              <a:t>transactions</a:t>
            </a:r>
            <a:r>
              <a:rPr spc="-45" dirty="0">
                <a:latin typeface="Calibri"/>
                <a:cs typeface="Calibri"/>
              </a:rPr>
              <a:t> </a:t>
            </a:r>
            <a:r>
              <a:rPr spc="-10" dirty="0">
                <a:latin typeface="Calibri"/>
                <a:cs typeface="Calibri"/>
              </a:rPr>
              <a:t>are </a:t>
            </a:r>
            <a:r>
              <a:rPr spc="-390" dirty="0">
                <a:latin typeface="Calibri"/>
                <a:cs typeface="Calibri"/>
              </a:rPr>
              <a:t> </a:t>
            </a:r>
            <a:r>
              <a:rPr spc="-10" dirty="0">
                <a:latin typeface="Calibri"/>
                <a:cs typeface="Calibri"/>
              </a:rPr>
              <a:t>propagated to </a:t>
            </a:r>
            <a:r>
              <a:rPr spc="-5" dirty="0">
                <a:latin typeface="Calibri"/>
                <a:cs typeface="Calibri"/>
              </a:rPr>
              <a:t> </a:t>
            </a:r>
            <a:r>
              <a:rPr dirty="0">
                <a:latin typeface="Calibri"/>
                <a:cs typeface="Calibri"/>
              </a:rPr>
              <a:t>the </a:t>
            </a:r>
            <a:r>
              <a:rPr spc="-10" dirty="0">
                <a:latin typeface="Calibri"/>
                <a:cs typeface="Calibri"/>
              </a:rPr>
              <a:t>peers </a:t>
            </a:r>
            <a:r>
              <a:rPr spc="-5" dirty="0">
                <a:latin typeface="Calibri"/>
                <a:cs typeface="Calibri"/>
              </a:rPr>
              <a:t> </a:t>
            </a:r>
            <a:r>
              <a:rPr spc="-10" dirty="0">
                <a:latin typeface="Calibri"/>
                <a:cs typeface="Calibri"/>
              </a:rPr>
              <a:t>(miners)</a:t>
            </a:r>
            <a:endParaRPr>
              <a:latin typeface="Calibri"/>
              <a:cs typeface="Calibri"/>
            </a:endParaRPr>
          </a:p>
        </p:txBody>
      </p:sp>
      <p:sp>
        <p:nvSpPr>
          <p:cNvPr id="90" name="object 90"/>
          <p:cNvSpPr txBox="1"/>
          <p:nvPr/>
        </p:nvSpPr>
        <p:spPr>
          <a:xfrm>
            <a:off x="4451985" y="6496913"/>
            <a:ext cx="3291840" cy="258404"/>
          </a:xfrm>
          <a:prstGeom prst="rect">
            <a:avLst/>
          </a:prstGeom>
        </p:spPr>
        <p:txBody>
          <a:bodyPr vert="horz" wrap="square" lIns="0" tIns="12065" rIns="0" bIns="0" rtlCol="0">
            <a:spAutoFit/>
          </a:bodyPr>
          <a:lstStyle/>
          <a:p>
            <a:pPr marL="12700">
              <a:spcBef>
                <a:spcPts val="95"/>
              </a:spcBef>
            </a:pPr>
            <a:r>
              <a:rPr sz="1600" spc="-10" dirty="0">
                <a:solidFill>
                  <a:srgbClr val="FFFFFF"/>
                </a:solidFill>
                <a:latin typeface="Calibri"/>
                <a:cs typeface="Calibri"/>
              </a:rPr>
              <a:t>ZHANG,</a:t>
            </a:r>
            <a:r>
              <a:rPr sz="1600" spc="10" dirty="0">
                <a:solidFill>
                  <a:srgbClr val="FFFFFF"/>
                </a:solidFill>
                <a:latin typeface="Calibri"/>
                <a:cs typeface="Calibri"/>
              </a:rPr>
              <a:t> </a:t>
            </a:r>
            <a:r>
              <a:rPr sz="1600" spc="-10" dirty="0">
                <a:solidFill>
                  <a:srgbClr val="FFFFFF"/>
                </a:solidFill>
                <a:latin typeface="Calibri"/>
                <a:cs typeface="Calibri"/>
              </a:rPr>
              <a:t>VITENBERG,</a:t>
            </a:r>
            <a:r>
              <a:rPr sz="1600" spc="40" dirty="0">
                <a:solidFill>
                  <a:srgbClr val="FFFFFF"/>
                </a:solidFill>
                <a:latin typeface="Calibri"/>
                <a:cs typeface="Calibri"/>
              </a:rPr>
              <a:t> </a:t>
            </a:r>
            <a:r>
              <a:rPr sz="1600" spc="-15" dirty="0">
                <a:solidFill>
                  <a:srgbClr val="FFFFFF"/>
                </a:solidFill>
                <a:latin typeface="Calibri"/>
                <a:cs typeface="Calibri"/>
              </a:rPr>
              <a:t>JACOBSEN</a:t>
            </a:r>
            <a:r>
              <a:rPr sz="1600" spc="45" dirty="0">
                <a:solidFill>
                  <a:srgbClr val="FFFFFF"/>
                </a:solidFill>
                <a:latin typeface="Calibri"/>
                <a:cs typeface="Calibri"/>
              </a:rPr>
              <a:t> </a:t>
            </a:r>
            <a:r>
              <a:rPr sz="1600" spc="-5" dirty="0">
                <a:solidFill>
                  <a:srgbClr val="FFFFFF"/>
                </a:solidFill>
                <a:latin typeface="Calibri"/>
                <a:cs typeface="Calibri"/>
              </a:rPr>
              <a:t>©</a:t>
            </a:r>
            <a:r>
              <a:rPr sz="1600" spc="30" dirty="0">
                <a:solidFill>
                  <a:srgbClr val="FFFFFF"/>
                </a:solidFill>
                <a:latin typeface="Calibri"/>
                <a:cs typeface="Calibri"/>
              </a:rPr>
              <a:t> </a:t>
            </a:r>
            <a:r>
              <a:rPr sz="1600" spc="-10" dirty="0">
                <a:solidFill>
                  <a:srgbClr val="FFFFFF"/>
                </a:solidFill>
                <a:latin typeface="Calibri"/>
                <a:cs typeface="Calibri"/>
              </a:rPr>
              <a:t>2018</a:t>
            </a:r>
            <a:endParaRPr sz="1600">
              <a:latin typeface="Calibri"/>
              <a:cs typeface="Calibri"/>
            </a:endParaRPr>
          </a:p>
        </p:txBody>
      </p:sp>
      <p:sp>
        <p:nvSpPr>
          <p:cNvPr id="91" name="object 91"/>
          <p:cNvSpPr txBox="1"/>
          <p:nvPr/>
        </p:nvSpPr>
        <p:spPr>
          <a:xfrm>
            <a:off x="9625330" y="6496913"/>
            <a:ext cx="229870" cy="258404"/>
          </a:xfrm>
          <a:prstGeom prst="rect">
            <a:avLst/>
          </a:prstGeom>
        </p:spPr>
        <p:txBody>
          <a:bodyPr vert="horz" wrap="square" lIns="0" tIns="12065" rIns="0" bIns="0" rtlCol="0">
            <a:spAutoFit/>
          </a:bodyPr>
          <a:lstStyle/>
          <a:p>
            <a:pPr marL="12700">
              <a:spcBef>
                <a:spcPts val="95"/>
              </a:spcBef>
            </a:pPr>
            <a:r>
              <a:rPr sz="1600" spc="-10" dirty="0">
                <a:solidFill>
                  <a:srgbClr val="FFFFFF"/>
                </a:solidFill>
                <a:latin typeface="Calibri"/>
                <a:cs typeface="Calibri"/>
              </a:rPr>
              <a:t>34</a:t>
            </a:r>
            <a:endParaRPr sz="1600">
              <a:latin typeface="Calibri"/>
              <a:cs typeface="Calibri"/>
            </a:endParaRPr>
          </a:p>
        </p:txBody>
      </p:sp>
      <p:sp>
        <p:nvSpPr>
          <p:cNvPr id="92" name="object 92"/>
          <p:cNvSpPr txBox="1"/>
          <p:nvPr/>
        </p:nvSpPr>
        <p:spPr>
          <a:xfrm>
            <a:off x="1686864" y="6496913"/>
            <a:ext cx="2065020" cy="258404"/>
          </a:xfrm>
          <a:prstGeom prst="rect">
            <a:avLst/>
          </a:prstGeom>
        </p:spPr>
        <p:txBody>
          <a:bodyPr vert="horz" wrap="square" lIns="0" tIns="12065" rIns="0" bIns="0" rtlCol="0">
            <a:spAutoFit/>
          </a:bodyPr>
          <a:lstStyle/>
          <a:p>
            <a:pPr marL="12700">
              <a:spcBef>
                <a:spcPts val="95"/>
              </a:spcBef>
            </a:pPr>
            <a:r>
              <a:rPr sz="1600" spc="-5" dirty="0">
                <a:solidFill>
                  <a:srgbClr val="FFFFFF"/>
                </a:solidFill>
                <a:latin typeface="Calibri"/>
                <a:cs typeface="Calibri"/>
              </a:rPr>
              <a:t>2.5</a:t>
            </a:r>
            <a:r>
              <a:rPr sz="1600" spc="-30" dirty="0">
                <a:solidFill>
                  <a:srgbClr val="FFFFFF"/>
                </a:solidFill>
                <a:latin typeface="Calibri"/>
                <a:cs typeface="Calibri"/>
              </a:rPr>
              <a:t> </a:t>
            </a:r>
            <a:r>
              <a:rPr sz="1600" spc="-10" dirty="0">
                <a:solidFill>
                  <a:srgbClr val="FFFFFF"/>
                </a:solidFill>
                <a:latin typeface="Calibri"/>
                <a:cs typeface="Calibri"/>
              </a:rPr>
              <a:t>BITCOIN</a:t>
            </a:r>
            <a:r>
              <a:rPr sz="1600" spc="-30" dirty="0">
                <a:solidFill>
                  <a:srgbClr val="FFFFFF"/>
                </a:solidFill>
                <a:latin typeface="Calibri"/>
                <a:cs typeface="Calibri"/>
              </a:rPr>
              <a:t> </a:t>
            </a:r>
            <a:r>
              <a:rPr sz="1600" spc="-10" dirty="0">
                <a:solidFill>
                  <a:srgbClr val="FFFFFF"/>
                </a:solidFill>
                <a:latin typeface="Calibri"/>
                <a:cs typeface="Calibri"/>
              </a:rPr>
              <a:t>CONSENSUS</a:t>
            </a:r>
            <a:endParaRPr sz="1600">
              <a:latin typeface="Calibri"/>
              <a:cs typeface="Calibri"/>
            </a:endParaRPr>
          </a:p>
        </p:txBody>
      </p:sp>
    </p:spTree>
    <p:extLst>
      <p:ext uri="{BB962C8B-B14F-4D97-AF65-F5344CB8AC3E}">
        <p14:creationId xmlns:p14="http://schemas.microsoft.com/office/powerpoint/2010/main" val="13868651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263641" y="3480816"/>
            <a:ext cx="1092835" cy="2883535"/>
            <a:chOff x="4739640" y="3480815"/>
            <a:chExt cx="1092835" cy="2883535"/>
          </a:xfrm>
        </p:grpSpPr>
        <p:sp>
          <p:nvSpPr>
            <p:cNvPr id="3" name="object 3"/>
            <p:cNvSpPr/>
            <p:nvPr/>
          </p:nvSpPr>
          <p:spPr>
            <a:xfrm>
              <a:off x="4747260" y="3488435"/>
              <a:ext cx="1077595" cy="2868295"/>
            </a:xfrm>
            <a:custGeom>
              <a:avLst/>
              <a:gdLst/>
              <a:ahLst/>
              <a:cxnLst/>
              <a:rect l="l" t="t" r="r" b="b"/>
              <a:pathLst>
                <a:path w="1077595" h="2868295">
                  <a:moveTo>
                    <a:pt x="897889" y="0"/>
                  </a:moveTo>
                  <a:lnTo>
                    <a:pt x="179577" y="0"/>
                  </a:lnTo>
                  <a:lnTo>
                    <a:pt x="131835" y="6414"/>
                  </a:lnTo>
                  <a:lnTo>
                    <a:pt x="88937" y="24515"/>
                  </a:lnTo>
                  <a:lnTo>
                    <a:pt x="52593" y="52593"/>
                  </a:lnTo>
                  <a:lnTo>
                    <a:pt x="24515" y="88937"/>
                  </a:lnTo>
                  <a:lnTo>
                    <a:pt x="6414" y="131835"/>
                  </a:lnTo>
                  <a:lnTo>
                    <a:pt x="0" y="179577"/>
                  </a:lnTo>
                  <a:lnTo>
                    <a:pt x="0" y="2688590"/>
                  </a:lnTo>
                  <a:lnTo>
                    <a:pt x="6414" y="2736327"/>
                  </a:lnTo>
                  <a:lnTo>
                    <a:pt x="24515" y="2779224"/>
                  </a:lnTo>
                  <a:lnTo>
                    <a:pt x="52593" y="2815569"/>
                  </a:lnTo>
                  <a:lnTo>
                    <a:pt x="88937" y="2843649"/>
                  </a:lnTo>
                  <a:lnTo>
                    <a:pt x="131835" y="2861753"/>
                  </a:lnTo>
                  <a:lnTo>
                    <a:pt x="179577" y="2868168"/>
                  </a:lnTo>
                  <a:lnTo>
                    <a:pt x="897889" y="2868168"/>
                  </a:lnTo>
                  <a:lnTo>
                    <a:pt x="945632" y="2861753"/>
                  </a:lnTo>
                  <a:lnTo>
                    <a:pt x="988530" y="2843649"/>
                  </a:lnTo>
                  <a:lnTo>
                    <a:pt x="1024874" y="2815569"/>
                  </a:lnTo>
                  <a:lnTo>
                    <a:pt x="1052952" y="2779224"/>
                  </a:lnTo>
                  <a:lnTo>
                    <a:pt x="1071053" y="2736327"/>
                  </a:lnTo>
                  <a:lnTo>
                    <a:pt x="1077467" y="2688590"/>
                  </a:lnTo>
                  <a:lnTo>
                    <a:pt x="1077467" y="179577"/>
                  </a:lnTo>
                  <a:lnTo>
                    <a:pt x="1071053" y="131835"/>
                  </a:lnTo>
                  <a:lnTo>
                    <a:pt x="1052952" y="88937"/>
                  </a:lnTo>
                  <a:lnTo>
                    <a:pt x="1024874" y="52593"/>
                  </a:lnTo>
                  <a:lnTo>
                    <a:pt x="988530" y="24515"/>
                  </a:lnTo>
                  <a:lnTo>
                    <a:pt x="945632" y="6414"/>
                  </a:lnTo>
                  <a:lnTo>
                    <a:pt x="897889" y="0"/>
                  </a:lnTo>
                  <a:close/>
                </a:path>
              </a:pathLst>
            </a:custGeom>
            <a:solidFill>
              <a:srgbClr val="FFFFFF"/>
            </a:solidFill>
          </p:spPr>
          <p:txBody>
            <a:bodyPr wrap="square" lIns="0" tIns="0" rIns="0" bIns="0" rtlCol="0"/>
            <a:lstStyle/>
            <a:p>
              <a:endParaRPr/>
            </a:p>
          </p:txBody>
        </p:sp>
        <p:sp>
          <p:nvSpPr>
            <p:cNvPr id="4" name="object 4"/>
            <p:cNvSpPr/>
            <p:nvPr/>
          </p:nvSpPr>
          <p:spPr>
            <a:xfrm>
              <a:off x="4747260" y="3488435"/>
              <a:ext cx="1077595" cy="2868295"/>
            </a:xfrm>
            <a:custGeom>
              <a:avLst/>
              <a:gdLst/>
              <a:ahLst/>
              <a:cxnLst/>
              <a:rect l="l" t="t" r="r" b="b"/>
              <a:pathLst>
                <a:path w="1077595" h="2868295">
                  <a:moveTo>
                    <a:pt x="0" y="179577"/>
                  </a:moveTo>
                  <a:lnTo>
                    <a:pt x="6414" y="131835"/>
                  </a:lnTo>
                  <a:lnTo>
                    <a:pt x="24515" y="88937"/>
                  </a:lnTo>
                  <a:lnTo>
                    <a:pt x="52593" y="52593"/>
                  </a:lnTo>
                  <a:lnTo>
                    <a:pt x="88937" y="24515"/>
                  </a:lnTo>
                  <a:lnTo>
                    <a:pt x="131835" y="6414"/>
                  </a:lnTo>
                  <a:lnTo>
                    <a:pt x="179577" y="0"/>
                  </a:lnTo>
                  <a:lnTo>
                    <a:pt x="897889" y="0"/>
                  </a:lnTo>
                  <a:lnTo>
                    <a:pt x="945632" y="6414"/>
                  </a:lnTo>
                  <a:lnTo>
                    <a:pt x="988530" y="24515"/>
                  </a:lnTo>
                  <a:lnTo>
                    <a:pt x="1024874" y="52593"/>
                  </a:lnTo>
                  <a:lnTo>
                    <a:pt x="1052952" y="88937"/>
                  </a:lnTo>
                  <a:lnTo>
                    <a:pt x="1071053" y="131835"/>
                  </a:lnTo>
                  <a:lnTo>
                    <a:pt x="1077467" y="179577"/>
                  </a:lnTo>
                  <a:lnTo>
                    <a:pt x="1077467" y="2688590"/>
                  </a:lnTo>
                  <a:lnTo>
                    <a:pt x="1071053" y="2736327"/>
                  </a:lnTo>
                  <a:lnTo>
                    <a:pt x="1052952" y="2779224"/>
                  </a:lnTo>
                  <a:lnTo>
                    <a:pt x="1024874" y="2815569"/>
                  </a:lnTo>
                  <a:lnTo>
                    <a:pt x="988530" y="2843649"/>
                  </a:lnTo>
                  <a:lnTo>
                    <a:pt x="945632" y="2861753"/>
                  </a:lnTo>
                  <a:lnTo>
                    <a:pt x="897889" y="2868168"/>
                  </a:lnTo>
                  <a:lnTo>
                    <a:pt x="179577" y="2868168"/>
                  </a:lnTo>
                  <a:lnTo>
                    <a:pt x="131835" y="2861753"/>
                  </a:lnTo>
                  <a:lnTo>
                    <a:pt x="88937" y="2843649"/>
                  </a:lnTo>
                  <a:lnTo>
                    <a:pt x="52593" y="2815569"/>
                  </a:lnTo>
                  <a:lnTo>
                    <a:pt x="24515" y="2779224"/>
                  </a:lnTo>
                  <a:lnTo>
                    <a:pt x="6414" y="2736327"/>
                  </a:lnTo>
                  <a:lnTo>
                    <a:pt x="0" y="2688590"/>
                  </a:lnTo>
                  <a:lnTo>
                    <a:pt x="0" y="179577"/>
                  </a:lnTo>
                  <a:close/>
                </a:path>
              </a:pathLst>
            </a:custGeom>
            <a:ln w="15240">
              <a:solidFill>
                <a:srgbClr val="000000"/>
              </a:solidFill>
            </a:ln>
          </p:spPr>
          <p:txBody>
            <a:bodyPr wrap="square" lIns="0" tIns="0" rIns="0" bIns="0" rtlCol="0"/>
            <a:lstStyle/>
            <a:p>
              <a:endParaRPr/>
            </a:p>
          </p:txBody>
        </p:sp>
      </p:grpSp>
      <p:sp>
        <p:nvSpPr>
          <p:cNvPr id="5" name="object 5"/>
          <p:cNvSpPr txBox="1"/>
          <p:nvPr/>
        </p:nvSpPr>
        <p:spPr>
          <a:xfrm>
            <a:off x="6532245" y="3755263"/>
            <a:ext cx="556260" cy="228268"/>
          </a:xfrm>
          <a:prstGeom prst="rect">
            <a:avLst/>
          </a:prstGeom>
        </p:spPr>
        <p:txBody>
          <a:bodyPr vert="horz" wrap="square" lIns="0" tIns="12700" rIns="0" bIns="0" rtlCol="0">
            <a:spAutoFit/>
          </a:bodyPr>
          <a:lstStyle/>
          <a:p>
            <a:pPr marL="12700">
              <a:spcBef>
                <a:spcPts val="100"/>
              </a:spcBef>
            </a:pPr>
            <a:r>
              <a:rPr sz="1400" b="1" dirty="0">
                <a:latin typeface="Calibri"/>
                <a:cs typeface="Calibri"/>
              </a:rPr>
              <a:t>Block</a:t>
            </a:r>
            <a:r>
              <a:rPr sz="1400" b="1" spc="-75" dirty="0">
                <a:latin typeface="Calibri"/>
                <a:cs typeface="Calibri"/>
              </a:rPr>
              <a:t> </a:t>
            </a:r>
            <a:r>
              <a:rPr sz="1400" b="1" dirty="0">
                <a:latin typeface="Calibri"/>
                <a:cs typeface="Calibri"/>
              </a:rPr>
              <a:t>2</a:t>
            </a:r>
            <a:endParaRPr sz="1400">
              <a:latin typeface="Calibri"/>
              <a:cs typeface="Calibri"/>
            </a:endParaRPr>
          </a:p>
        </p:txBody>
      </p:sp>
      <p:sp>
        <p:nvSpPr>
          <p:cNvPr id="6" name="object 6"/>
          <p:cNvSpPr txBox="1"/>
          <p:nvPr/>
        </p:nvSpPr>
        <p:spPr>
          <a:xfrm>
            <a:off x="6425565" y="4110354"/>
            <a:ext cx="770890" cy="299720"/>
          </a:xfrm>
          <a:prstGeom prst="rect">
            <a:avLst/>
          </a:prstGeom>
        </p:spPr>
        <p:txBody>
          <a:bodyPr vert="horz" wrap="square" lIns="0" tIns="12700" rIns="0" bIns="0" rtlCol="0">
            <a:spAutoFit/>
          </a:bodyPr>
          <a:lstStyle/>
          <a:p>
            <a:pPr marL="12700" marR="5080" indent="17780">
              <a:spcBef>
                <a:spcPts val="100"/>
              </a:spcBef>
            </a:pPr>
            <a:r>
              <a:rPr sz="900" dirty="0">
                <a:latin typeface="Calibri"/>
                <a:cs typeface="Calibri"/>
              </a:rPr>
              <a:t>Proof-of-Work: </a:t>
            </a:r>
            <a:r>
              <a:rPr sz="900" spc="-190" dirty="0">
                <a:latin typeface="Calibri"/>
                <a:cs typeface="Calibri"/>
              </a:rPr>
              <a:t> </a:t>
            </a:r>
            <a:r>
              <a:rPr sz="900" dirty="0">
                <a:latin typeface="Calibri"/>
                <a:cs typeface="Calibri"/>
              </a:rPr>
              <a:t>000000</a:t>
            </a:r>
            <a:r>
              <a:rPr sz="900" spc="-15" dirty="0">
                <a:latin typeface="Calibri"/>
                <a:cs typeface="Calibri"/>
              </a:rPr>
              <a:t>9</a:t>
            </a:r>
            <a:r>
              <a:rPr sz="900" dirty="0">
                <a:latin typeface="Calibri"/>
                <a:cs typeface="Calibri"/>
              </a:rPr>
              <a:t>0</a:t>
            </a:r>
            <a:r>
              <a:rPr sz="900" spc="-5" dirty="0">
                <a:latin typeface="Calibri"/>
                <a:cs typeface="Calibri"/>
              </a:rPr>
              <a:t>b41bx</a:t>
            </a:r>
            <a:endParaRPr sz="900">
              <a:latin typeface="Calibri"/>
              <a:cs typeface="Calibri"/>
            </a:endParaRPr>
          </a:p>
        </p:txBody>
      </p:sp>
      <p:grpSp>
        <p:nvGrpSpPr>
          <p:cNvPr id="7" name="object 7"/>
          <p:cNvGrpSpPr/>
          <p:nvPr/>
        </p:nvGrpSpPr>
        <p:grpSpPr>
          <a:xfrm>
            <a:off x="6313679" y="4795773"/>
            <a:ext cx="991235" cy="393700"/>
            <a:chOff x="4789678" y="4795773"/>
            <a:chExt cx="991235" cy="393700"/>
          </a:xfrm>
        </p:grpSpPr>
        <p:pic>
          <p:nvPicPr>
            <p:cNvPr id="8" name="object 8"/>
            <p:cNvPicPr/>
            <p:nvPr/>
          </p:nvPicPr>
          <p:blipFill>
            <a:blip r:embed="rId2" cstate="print"/>
            <a:stretch>
              <a:fillRect/>
            </a:stretch>
          </p:blipFill>
          <p:spPr>
            <a:xfrm>
              <a:off x="4796028" y="4802123"/>
              <a:ext cx="978408" cy="381000"/>
            </a:xfrm>
            <a:prstGeom prst="rect">
              <a:avLst/>
            </a:prstGeom>
          </p:spPr>
        </p:pic>
        <p:sp>
          <p:nvSpPr>
            <p:cNvPr id="9" name="object 9"/>
            <p:cNvSpPr/>
            <p:nvPr/>
          </p:nvSpPr>
          <p:spPr>
            <a:xfrm>
              <a:off x="4796028" y="4802123"/>
              <a:ext cx="978535" cy="381000"/>
            </a:xfrm>
            <a:custGeom>
              <a:avLst/>
              <a:gdLst/>
              <a:ahLst/>
              <a:cxnLst/>
              <a:rect l="l" t="t" r="r" b="b"/>
              <a:pathLst>
                <a:path w="978535" h="381000">
                  <a:moveTo>
                    <a:pt x="0" y="63500"/>
                  </a:moveTo>
                  <a:lnTo>
                    <a:pt x="4992" y="38790"/>
                  </a:lnTo>
                  <a:lnTo>
                    <a:pt x="18605" y="18605"/>
                  </a:lnTo>
                  <a:lnTo>
                    <a:pt x="38790" y="4992"/>
                  </a:lnTo>
                  <a:lnTo>
                    <a:pt x="63500" y="0"/>
                  </a:lnTo>
                  <a:lnTo>
                    <a:pt x="914908" y="0"/>
                  </a:lnTo>
                  <a:lnTo>
                    <a:pt x="939617" y="4992"/>
                  </a:lnTo>
                  <a:lnTo>
                    <a:pt x="959802" y="18605"/>
                  </a:lnTo>
                  <a:lnTo>
                    <a:pt x="973415" y="38790"/>
                  </a:lnTo>
                  <a:lnTo>
                    <a:pt x="978408" y="63500"/>
                  </a:lnTo>
                  <a:lnTo>
                    <a:pt x="978408" y="317500"/>
                  </a:lnTo>
                  <a:lnTo>
                    <a:pt x="973415" y="342209"/>
                  </a:lnTo>
                  <a:lnTo>
                    <a:pt x="959802" y="362394"/>
                  </a:lnTo>
                  <a:lnTo>
                    <a:pt x="939617" y="376007"/>
                  </a:lnTo>
                  <a:lnTo>
                    <a:pt x="914908" y="381000"/>
                  </a:lnTo>
                  <a:lnTo>
                    <a:pt x="63500" y="381000"/>
                  </a:lnTo>
                  <a:lnTo>
                    <a:pt x="38790" y="376007"/>
                  </a:lnTo>
                  <a:lnTo>
                    <a:pt x="18605" y="362394"/>
                  </a:lnTo>
                  <a:lnTo>
                    <a:pt x="4992" y="342209"/>
                  </a:lnTo>
                  <a:lnTo>
                    <a:pt x="0" y="317500"/>
                  </a:lnTo>
                  <a:lnTo>
                    <a:pt x="0" y="63500"/>
                  </a:lnTo>
                  <a:close/>
                </a:path>
              </a:pathLst>
            </a:custGeom>
            <a:ln w="12192">
              <a:solidFill>
                <a:srgbClr val="A18E6A"/>
              </a:solidFill>
            </a:ln>
          </p:spPr>
          <p:txBody>
            <a:bodyPr wrap="square" lIns="0" tIns="0" rIns="0" bIns="0" rtlCol="0"/>
            <a:lstStyle/>
            <a:p>
              <a:endParaRPr/>
            </a:p>
          </p:txBody>
        </p:sp>
      </p:grpSp>
      <p:sp>
        <p:nvSpPr>
          <p:cNvPr id="10" name="object 10"/>
          <p:cNvSpPr txBox="1"/>
          <p:nvPr/>
        </p:nvSpPr>
        <p:spPr>
          <a:xfrm>
            <a:off x="6451472" y="4521834"/>
            <a:ext cx="718820" cy="614680"/>
          </a:xfrm>
          <a:prstGeom prst="rect">
            <a:avLst/>
          </a:prstGeom>
        </p:spPr>
        <p:txBody>
          <a:bodyPr vert="horz" wrap="square" lIns="0" tIns="12700" rIns="0" bIns="0" rtlCol="0">
            <a:spAutoFit/>
          </a:bodyPr>
          <a:lstStyle/>
          <a:p>
            <a:pPr marL="12700" marR="5080" algn="ctr">
              <a:spcBef>
                <a:spcPts val="100"/>
              </a:spcBef>
            </a:pPr>
            <a:r>
              <a:rPr sz="900" dirty="0">
                <a:latin typeface="Calibri"/>
                <a:cs typeface="Calibri"/>
              </a:rPr>
              <a:t>Pr</a:t>
            </a:r>
            <a:r>
              <a:rPr sz="900" spc="-5" dirty="0">
                <a:latin typeface="Calibri"/>
                <a:cs typeface="Calibri"/>
              </a:rPr>
              <a:t>e</a:t>
            </a:r>
            <a:r>
              <a:rPr sz="900" dirty="0">
                <a:latin typeface="Calibri"/>
                <a:cs typeface="Calibri"/>
              </a:rPr>
              <a:t>vio</a:t>
            </a:r>
            <a:r>
              <a:rPr sz="900" spc="-5" dirty="0">
                <a:latin typeface="Calibri"/>
                <a:cs typeface="Calibri"/>
              </a:rPr>
              <a:t>u</a:t>
            </a:r>
            <a:r>
              <a:rPr sz="900" dirty="0">
                <a:latin typeface="Calibri"/>
                <a:cs typeface="Calibri"/>
              </a:rPr>
              <a:t>s</a:t>
            </a:r>
            <a:r>
              <a:rPr sz="900" spc="5" dirty="0">
                <a:latin typeface="Calibri"/>
                <a:cs typeface="Calibri"/>
              </a:rPr>
              <a:t> </a:t>
            </a:r>
            <a:r>
              <a:rPr sz="900" dirty="0">
                <a:latin typeface="Calibri"/>
                <a:cs typeface="Calibri"/>
              </a:rPr>
              <a:t>P</a:t>
            </a:r>
            <a:r>
              <a:rPr sz="900" spc="5" dirty="0">
                <a:latin typeface="Calibri"/>
                <a:cs typeface="Calibri"/>
              </a:rPr>
              <a:t>O</a:t>
            </a:r>
            <a:r>
              <a:rPr sz="900" dirty="0">
                <a:latin typeface="Calibri"/>
                <a:cs typeface="Calibri"/>
              </a:rPr>
              <a:t>W:  </a:t>
            </a:r>
            <a:r>
              <a:rPr sz="900" spc="-5" dirty="0">
                <a:latin typeface="Calibri"/>
                <a:cs typeface="Calibri"/>
              </a:rPr>
              <a:t>000000948fixf</a:t>
            </a:r>
            <a:endParaRPr sz="900">
              <a:latin typeface="Calibri"/>
              <a:cs typeface="Calibri"/>
            </a:endParaRPr>
          </a:p>
          <a:p>
            <a:pPr marL="86995" marR="80645" algn="ctr">
              <a:spcBef>
                <a:spcPts val="315"/>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a:t>
            </a:r>
            <a:r>
              <a:rPr sz="900" spc="-5" dirty="0">
                <a:latin typeface="Calibri"/>
                <a:cs typeface="Calibri"/>
              </a:rPr>
              <a:t>0495fjdi</a:t>
            </a:r>
            <a:endParaRPr sz="900">
              <a:latin typeface="Calibri"/>
              <a:cs typeface="Calibri"/>
            </a:endParaRPr>
          </a:p>
        </p:txBody>
      </p:sp>
      <p:grpSp>
        <p:nvGrpSpPr>
          <p:cNvPr id="11" name="object 11"/>
          <p:cNvGrpSpPr/>
          <p:nvPr/>
        </p:nvGrpSpPr>
        <p:grpSpPr>
          <a:xfrm>
            <a:off x="6313679" y="5201158"/>
            <a:ext cx="991235" cy="392430"/>
            <a:chOff x="4789678" y="5201158"/>
            <a:chExt cx="991235" cy="392430"/>
          </a:xfrm>
        </p:grpSpPr>
        <p:pic>
          <p:nvPicPr>
            <p:cNvPr id="12" name="object 12"/>
            <p:cNvPicPr/>
            <p:nvPr/>
          </p:nvPicPr>
          <p:blipFill>
            <a:blip r:embed="rId3" cstate="print"/>
            <a:stretch>
              <a:fillRect/>
            </a:stretch>
          </p:blipFill>
          <p:spPr>
            <a:xfrm>
              <a:off x="4796028" y="5207508"/>
              <a:ext cx="978408" cy="379476"/>
            </a:xfrm>
            <a:prstGeom prst="rect">
              <a:avLst/>
            </a:prstGeom>
          </p:spPr>
        </p:pic>
        <p:sp>
          <p:nvSpPr>
            <p:cNvPr id="13" name="object 13"/>
            <p:cNvSpPr/>
            <p:nvPr/>
          </p:nvSpPr>
          <p:spPr>
            <a:xfrm>
              <a:off x="4796028" y="5207508"/>
              <a:ext cx="978535" cy="379730"/>
            </a:xfrm>
            <a:custGeom>
              <a:avLst/>
              <a:gdLst/>
              <a:ahLst/>
              <a:cxnLst/>
              <a:rect l="l" t="t" r="r" b="b"/>
              <a:pathLst>
                <a:path w="978535" h="379729">
                  <a:moveTo>
                    <a:pt x="0" y="63246"/>
                  </a:moveTo>
                  <a:lnTo>
                    <a:pt x="4970" y="38629"/>
                  </a:lnTo>
                  <a:lnTo>
                    <a:pt x="18526" y="18526"/>
                  </a:lnTo>
                  <a:lnTo>
                    <a:pt x="38629" y="4970"/>
                  </a:lnTo>
                  <a:lnTo>
                    <a:pt x="63246" y="0"/>
                  </a:lnTo>
                  <a:lnTo>
                    <a:pt x="915162" y="0"/>
                  </a:lnTo>
                  <a:lnTo>
                    <a:pt x="939778" y="4970"/>
                  </a:lnTo>
                  <a:lnTo>
                    <a:pt x="959881" y="18526"/>
                  </a:lnTo>
                  <a:lnTo>
                    <a:pt x="973437" y="38629"/>
                  </a:lnTo>
                  <a:lnTo>
                    <a:pt x="978408" y="63246"/>
                  </a:lnTo>
                  <a:lnTo>
                    <a:pt x="978408" y="316230"/>
                  </a:lnTo>
                  <a:lnTo>
                    <a:pt x="973437" y="340846"/>
                  </a:lnTo>
                  <a:lnTo>
                    <a:pt x="959881" y="360949"/>
                  </a:lnTo>
                  <a:lnTo>
                    <a:pt x="939778" y="374505"/>
                  </a:lnTo>
                  <a:lnTo>
                    <a:pt x="915162" y="379476"/>
                  </a:lnTo>
                  <a:lnTo>
                    <a:pt x="63246" y="379476"/>
                  </a:lnTo>
                  <a:lnTo>
                    <a:pt x="38629" y="374505"/>
                  </a:lnTo>
                  <a:lnTo>
                    <a:pt x="18526" y="360949"/>
                  </a:lnTo>
                  <a:lnTo>
                    <a:pt x="4970" y="340846"/>
                  </a:lnTo>
                  <a:lnTo>
                    <a:pt x="0" y="316230"/>
                  </a:lnTo>
                  <a:lnTo>
                    <a:pt x="0" y="63246"/>
                  </a:lnTo>
                  <a:close/>
                </a:path>
              </a:pathLst>
            </a:custGeom>
            <a:ln w="12192">
              <a:solidFill>
                <a:srgbClr val="A18E6A"/>
              </a:solidFill>
            </a:ln>
          </p:spPr>
          <p:txBody>
            <a:bodyPr wrap="square" lIns="0" tIns="0" rIns="0" bIns="0" rtlCol="0"/>
            <a:lstStyle/>
            <a:p>
              <a:endParaRPr/>
            </a:p>
          </p:txBody>
        </p:sp>
      </p:grpSp>
      <p:sp>
        <p:nvSpPr>
          <p:cNvPr id="14" name="object 14"/>
          <p:cNvSpPr txBox="1"/>
          <p:nvPr/>
        </p:nvSpPr>
        <p:spPr>
          <a:xfrm>
            <a:off x="6526149" y="5240782"/>
            <a:ext cx="568325" cy="299720"/>
          </a:xfrm>
          <a:prstGeom prst="rect">
            <a:avLst/>
          </a:prstGeom>
        </p:spPr>
        <p:txBody>
          <a:bodyPr vert="horz" wrap="square" lIns="0" tIns="12700" rIns="0" bIns="0" rtlCol="0">
            <a:spAutoFit/>
          </a:bodyPr>
          <a:lstStyle/>
          <a:p>
            <a:pPr marL="71755" marR="5080" indent="-59690">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a:t>
            </a:r>
            <a:r>
              <a:rPr sz="900" spc="-5" dirty="0">
                <a:latin typeface="Calibri"/>
                <a:cs typeface="Calibri"/>
              </a:rPr>
              <a:t>1236foer</a:t>
            </a:r>
            <a:endParaRPr sz="900">
              <a:latin typeface="Calibri"/>
              <a:cs typeface="Calibri"/>
            </a:endParaRPr>
          </a:p>
        </p:txBody>
      </p:sp>
      <p:grpSp>
        <p:nvGrpSpPr>
          <p:cNvPr id="15" name="object 15"/>
          <p:cNvGrpSpPr/>
          <p:nvPr/>
        </p:nvGrpSpPr>
        <p:grpSpPr>
          <a:xfrm>
            <a:off x="6313679" y="5611114"/>
            <a:ext cx="991235" cy="393700"/>
            <a:chOff x="4789678" y="5611114"/>
            <a:chExt cx="991235" cy="393700"/>
          </a:xfrm>
        </p:grpSpPr>
        <p:pic>
          <p:nvPicPr>
            <p:cNvPr id="16" name="object 16"/>
            <p:cNvPicPr/>
            <p:nvPr/>
          </p:nvPicPr>
          <p:blipFill>
            <a:blip r:embed="rId2" cstate="print"/>
            <a:stretch>
              <a:fillRect/>
            </a:stretch>
          </p:blipFill>
          <p:spPr>
            <a:xfrm>
              <a:off x="4796028" y="5617464"/>
              <a:ext cx="978408" cy="381000"/>
            </a:xfrm>
            <a:prstGeom prst="rect">
              <a:avLst/>
            </a:prstGeom>
          </p:spPr>
        </p:pic>
        <p:sp>
          <p:nvSpPr>
            <p:cNvPr id="17" name="object 17"/>
            <p:cNvSpPr/>
            <p:nvPr/>
          </p:nvSpPr>
          <p:spPr>
            <a:xfrm>
              <a:off x="4796028" y="5617464"/>
              <a:ext cx="978535" cy="381000"/>
            </a:xfrm>
            <a:custGeom>
              <a:avLst/>
              <a:gdLst/>
              <a:ahLst/>
              <a:cxnLst/>
              <a:rect l="l" t="t" r="r" b="b"/>
              <a:pathLst>
                <a:path w="978535" h="381000">
                  <a:moveTo>
                    <a:pt x="0" y="63500"/>
                  </a:moveTo>
                  <a:lnTo>
                    <a:pt x="4992" y="38785"/>
                  </a:lnTo>
                  <a:lnTo>
                    <a:pt x="18605" y="18600"/>
                  </a:lnTo>
                  <a:lnTo>
                    <a:pt x="38790" y="4990"/>
                  </a:lnTo>
                  <a:lnTo>
                    <a:pt x="63500" y="0"/>
                  </a:lnTo>
                  <a:lnTo>
                    <a:pt x="914908" y="0"/>
                  </a:lnTo>
                  <a:lnTo>
                    <a:pt x="939617" y="4990"/>
                  </a:lnTo>
                  <a:lnTo>
                    <a:pt x="959802" y="18600"/>
                  </a:lnTo>
                  <a:lnTo>
                    <a:pt x="973415" y="38785"/>
                  </a:lnTo>
                  <a:lnTo>
                    <a:pt x="978408" y="63500"/>
                  </a:lnTo>
                  <a:lnTo>
                    <a:pt x="978408" y="317500"/>
                  </a:lnTo>
                  <a:lnTo>
                    <a:pt x="973415" y="342214"/>
                  </a:lnTo>
                  <a:lnTo>
                    <a:pt x="959802" y="362399"/>
                  </a:lnTo>
                  <a:lnTo>
                    <a:pt x="939617" y="376009"/>
                  </a:lnTo>
                  <a:lnTo>
                    <a:pt x="914908" y="381000"/>
                  </a:lnTo>
                  <a:lnTo>
                    <a:pt x="63500" y="381000"/>
                  </a:lnTo>
                  <a:lnTo>
                    <a:pt x="38790" y="376009"/>
                  </a:lnTo>
                  <a:lnTo>
                    <a:pt x="18605" y="362399"/>
                  </a:lnTo>
                  <a:lnTo>
                    <a:pt x="4992" y="342214"/>
                  </a:lnTo>
                  <a:lnTo>
                    <a:pt x="0" y="317500"/>
                  </a:lnTo>
                  <a:lnTo>
                    <a:pt x="0" y="63500"/>
                  </a:lnTo>
                  <a:close/>
                </a:path>
              </a:pathLst>
            </a:custGeom>
            <a:ln w="12192">
              <a:solidFill>
                <a:srgbClr val="A18E6A"/>
              </a:solidFill>
            </a:ln>
          </p:spPr>
          <p:txBody>
            <a:bodyPr wrap="square" lIns="0" tIns="0" rIns="0" bIns="0" rtlCol="0"/>
            <a:lstStyle/>
            <a:p>
              <a:endParaRPr/>
            </a:p>
          </p:txBody>
        </p:sp>
      </p:grpSp>
      <p:sp>
        <p:nvSpPr>
          <p:cNvPr id="18" name="object 18"/>
          <p:cNvSpPr txBox="1"/>
          <p:nvPr/>
        </p:nvSpPr>
        <p:spPr>
          <a:xfrm>
            <a:off x="6526149" y="5651398"/>
            <a:ext cx="568325" cy="299720"/>
          </a:xfrm>
          <a:prstGeom prst="rect">
            <a:avLst/>
          </a:prstGeom>
        </p:spPr>
        <p:txBody>
          <a:bodyPr vert="horz" wrap="square" lIns="0" tIns="12700" rIns="0" bIns="0" rtlCol="0">
            <a:spAutoFit/>
          </a:bodyPr>
          <a:lstStyle/>
          <a:p>
            <a:pPr marL="70485" marR="5080" indent="-58419">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a:t>
            </a:r>
            <a:r>
              <a:rPr sz="900" spc="-5" dirty="0">
                <a:latin typeface="Calibri"/>
                <a:cs typeface="Calibri"/>
              </a:rPr>
              <a:t>4364rote</a:t>
            </a:r>
            <a:endParaRPr sz="900">
              <a:latin typeface="Calibri"/>
              <a:cs typeface="Calibri"/>
            </a:endParaRPr>
          </a:p>
        </p:txBody>
      </p:sp>
      <p:grpSp>
        <p:nvGrpSpPr>
          <p:cNvPr id="19" name="object 19"/>
          <p:cNvGrpSpPr/>
          <p:nvPr/>
        </p:nvGrpSpPr>
        <p:grpSpPr>
          <a:xfrm>
            <a:off x="4896612" y="3474721"/>
            <a:ext cx="1091565" cy="2889885"/>
            <a:chOff x="3372611" y="3474720"/>
            <a:chExt cx="1091565" cy="2889885"/>
          </a:xfrm>
        </p:grpSpPr>
        <p:sp>
          <p:nvSpPr>
            <p:cNvPr id="20" name="object 20"/>
            <p:cNvSpPr/>
            <p:nvPr/>
          </p:nvSpPr>
          <p:spPr>
            <a:xfrm>
              <a:off x="3380231" y="3482340"/>
              <a:ext cx="1076325" cy="2874645"/>
            </a:xfrm>
            <a:custGeom>
              <a:avLst/>
              <a:gdLst/>
              <a:ahLst/>
              <a:cxnLst/>
              <a:rect l="l" t="t" r="r" b="b"/>
              <a:pathLst>
                <a:path w="1076325" h="2874645">
                  <a:moveTo>
                    <a:pt x="896619" y="0"/>
                  </a:moveTo>
                  <a:lnTo>
                    <a:pt x="179323" y="0"/>
                  </a:lnTo>
                  <a:lnTo>
                    <a:pt x="131644" y="6404"/>
                  </a:lnTo>
                  <a:lnTo>
                    <a:pt x="88805" y="24478"/>
                  </a:lnTo>
                  <a:lnTo>
                    <a:pt x="52514" y="52514"/>
                  </a:lnTo>
                  <a:lnTo>
                    <a:pt x="24478" y="88805"/>
                  </a:lnTo>
                  <a:lnTo>
                    <a:pt x="6404" y="131644"/>
                  </a:lnTo>
                  <a:lnTo>
                    <a:pt x="0" y="179324"/>
                  </a:lnTo>
                  <a:lnTo>
                    <a:pt x="0" y="2694940"/>
                  </a:lnTo>
                  <a:lnTo>
                    <a:pt x="6404" y="2742610"/>
                  </a:lnTo>
                  <a:lnTo>
                    <a:pt x="24478" y="2785446"/>
                  </a:lnTo>
                  <a:lnTo>
                    <a:pt x="52514" y="2821739"/>
                  </a:lnTo>
                  <a:lnTo>
                    <a:pt x="88805" y="2849780"/>
                  </a:lnTo>
                  <a:lnTo>
                    <a:pt x="131644" y="2867858"/>
                  </a:lnTo>
                  <a:lnTo>
                    <a:pt x="179323" y="2874264"/>
                  </a:lnTo>
                  <a:lnTo>
                    <a:pt x="896619" y="2874264"/>
                  </a:lnTo>
                  <a:lnTo>
                    <a:pt x="944299" y="2867858"/>
                  </a:lnTo>
                  <a:lnTo>
                    <a:pt x="987138" y="2849780"/>
                  </a:lnTo>
                  <a:lnTo>
                    <a:pt x="1023429" y="2821739"/>
                  </a:lnTo>
                  <a:lnTo>
                    <a:pt x="1051465" y="2785446"/>
                  </a:lnTo>
                  <a:lnTo>
                    <a:pt x="1069539" y="2742610"/>
                  </a:lnTo>
                  <a:lnTo>
                    <a:pt x="1075943" y="2694940"/>
                  </a:lnTo>
                  <a:lnTo>
                    <a:pt x="1075943" y="179324"/>
                  </a:lnTo>
                  <a:lnTo>
                    <a:pt x="1069539" y="131644"/>
                  </a:lnTo>
                  <a:lnTo>
                    <a:pt x="1051465" y="88805"/>
                  </a:lnTo>
                  <a:lnTo>
                    <a:pt x="1023429" y="52514"/>
                  </a:lnTo>
                  <a:lnTo>
                    <a:pt x="987138" y="24478"/>
                  </a:lnTo>
                  <a:lnTo>
                    <a:pt x="944299" y="6404"/>
                  </a:lnTo>
                  <a:lnTo>
                    <a:pt x="896619" y="0"/>
                  </a:lnTo>
                  <a:close/>
                </a:path>
              </a:pathLst>
            </a:custGeom>
            <a:solidFill>
              <a:srgbClr val="FFFFFF"/>
            </a:solidFill>
          </p:spPr>
          <p:txBody>
            <a:bodyPr wrap="square" lIns="0" tIns="0" rIns="0" bIns="0" rtlCol="0"/>
            <a:lstStyle/>
            <a:p>
              <a:endParaRPr/>
            </a:p>
          </p:txBody>
        </p:sp>
        <p:sp>
          <p:nvSpPr>
            <p:cNvPr id="21" name="object 21"/>
            <p:cNvSpPr/>
            <p:nvPr/>
          </p:nvSpPr>
          <p:spPr>
            <a:xfrm>
              <a:off x="3380231" y="3482340"/>
              <a:ext cx="1076325" cy="2874645"/>
            </a:xfrm>
            <a:custGeom>
              <a:avLst/>
              <a:gdLst/>
              <a:ahLst/>
              <a:cxnLst/>
              <a:rect l="l" t="t" r="r" b="b"/>
              <a:pathLst>
                <a:path w="1076325" h="2874645">
                  <a:moveTo>
                    <a:pt x="0" y="179324"/>
                  </a:moveTo>
                  <a:lnTo>
                    <a:pt x="6404" y="131644"/>
                  </a:lnTo>
                  <a:lnTo>
                    <a:pt x="24478" y="88805"/>
                  </a:lnTo>
                  <a:lnTo>
                    <a:pt x="52514" y="52514"/>
                  </a:lnTo>
                  <a:lnTo>
                    <a:pt x="88805" y="24478"/>
                  </a:lnTo>
                  <a:lnTo>
                    <a:pt x="131644" y="6404"/>
                  </a:lnTo>
                  <a:lnTo>
                    <a:pt x="179323" y="0"/>
                  </a:lnTo>
                  <a:lnTo>
                    <a:pt x="896619" y="0"/>
                  </a:lnTo>
                  <a:lnTo>
                    <a:pt x="944299" y="6404"/>
                  </a:lnTo>
                  <a:lnTo>
                    <a:pt x="987138" y="24478"/>
                  </a:lnTo>
                  <a:lnTo>
                    <a:pt x="1023429" y="52514"/>
                  </a:lnTo>
                  <a:lnTo>
                    <a:pt x="1051465" y="88805"/>
                  </a:lnTo>
                  <a:lnTo>
                    <a:pt x="1069539" y="131644"/>
                  </a:lnTo>
                  <a:lnTo>
                    <a:pt x="1075943" y="179324"/>
                  </a:lnTo>
                  <a:lnTo>
                    <a:pt x="1075943" y="2694940"/>
                  </a:lnTo>
                  <a:lnTo>
                    <a:pt x="1069539" y="2742610"/>
                  </a:lnTo>
                  <a:lnTo>
                    <a:pt x="1051465" y="2785446"/>
                  </a:lnTo>
                  <a:lnTo>
                    <a:pt x="1023429" y="2821739"/>
                  </a:lnTo>
                  <a:lnTo>
                    <a:pt x="987138" y="2849780"/>
                  </a:lnTo>
                  <a:lnTo>
                    <a:pt x="944299" y="2867858"/>
                  </a:lnTo>
                  <a:lnTo>
                    <a:pt x="896619" y="2874264"/>
                  </a:lnTo>
                  <a:lnTo>
                    <a:pt x="179323" y="2874264"/>
                  </a:lnTo>
                  <a:lnTo>
                    <a:pt x="131644" y="2867858"/>
                  </a:lnTo>
                  <a:lnTo>
                    <a:pt x="88805" y="2849780"/>
                  </a:lnTo>
                  <a:lnTo>
                    <a:pt x="52514" y="2821739"/>
                  </a:lnTo>
                  <a:lnTo>
                    <a:pt x="24478" y="2785446"/>
                  </a:lnTo>
                  <a:lnTo>
                    <a:pt x="6404" y="2742610"/>
                  </a:lnTo>
                  <a:lnTo>
                    <a:pt x="0" y="2694940"/>
                  </a:lnTo>
                  <a:lnTo>
                    <a:pt x="0" y="179324"/>
                  </a:lnTo>
                  <a:close/>
                </a:path>
              </a:pathLst>
            </a:custGeom>
            <a:ln w="15240">
              <a:solidFill>
                <a:srgbClr val="000000"/>
              </a:solidFill>
            </a:ln>
          </p:spPr>
          <p:txBody>
            <a:bodyPr wrap="square" lIns="0" tIns="0" rIns="0" bIns="0" rtlCol="0"/>
            <a:lstStyle/>
            <a:p>
              <a:endParaRPr/>
            </a:p>
          </p:txBody>
        </p:sp>
      </p:grpSp>
      <p:sp>
        <p:nvSpPr>
          <p:cNvPr id="22" name="object 22"/>
          <p:cNvSpPr txBox="1"/>
          <p:nvPr/>
        </p:nvSpPr>
        <p:spPr>
          <a:xfrm>
            <a:off x="5164583" y="3751834"/>
            <a:ext cx="556895" cy="228268"/>
          </a:xfrm>
          <a:prstGeom prst="rect">
            <a:avLst/>
          </a:prstGeom>
        </p:spPr>
        <p:txBody>
          <a:bodyPr vert="horz" wrap="square" lIns="0" tIns="12700" rIns="0" bIns="0" rtlCol="0">
            <a:spAutoFit/>
          </a:bodyPr>
          <a:lstStyle/>
          <a:p>
            <a:pPr marL="12700">
              <a:spcBef>
                <a:spcPts val="100"/>
              </a:spcBef>
            </a:pPr>
            <a:r>
              <a:rPr sz="1400" b="1" dirty="0">
                <a:latin typeface="Calibri"/>
                <a:cs typeface="Calibri"/>
              </a:rPr>
              <a:t>Block</a:t>
            </a:r>
            <a:r>
              <a:rPr sz="1400" b="1" spc="-75" dirty="0">
                <a:latin typeface="Calibri"/>
                <a:cs typeface="Calibri"/>
              </a:rPr>
              <a:t> </a:t>
            </a:r>
            <a:r>
              <a:rPr sz="1400" b="1" dirty="0">
                <a:latin typeface="Calibri"/>
                <a:cs typeface="Calibri"/>
              </a:rPr>
              <a:t>1</a:t>
            </a:r>
            <a:endParaRPr sz="1400">
              <a:latin typeface="Calibri"/>
              <a:cs typeface="Calibri"/>
            </a:endParaRPr>
          </a:p>
        </p:txBody>
      </p:sp>
      <p:sp>
        <p:nvSpPr>
          <p:cNvPr id="23" name="object 23"/>
          <p:cNvSpPr txBox="1"/>
          <p:nvPr/>
        </p:nvSpPr>
        <p:spPr>
          <a:xfrm>
            <a:off x="5076190" y="4106621"/>
            <a:ext cx="734060" cy="300990"/>
          </a:xfrm>
          <a:prstGeom prst="rect">
            <a:avLst/>
          </a:prstGeom>
        </p:spPr>
        <p:txBody>
          <a:bodyPr vert="horz" wrap="square" lIns="0" tIns="12700" rIns="0" bIns="0" rtlCol="0">
            <a:spAutoFit/>
          </a:bodyPr>
          <a:lstStyle/>
          <a:p>
            <a:pPr marL="12700">
              <a:spcBef>
                <a:spcPts val="100"/>
              </a:spcBef>
            </a:pPr>
            <a:r>
              <a:rPr sz="900" dirty="0">
                <a:latin typeface="Calibri"/>
                <a:cs typeface="Calibri"/>
              </a:rPr>
              <a:t>Proof</a:t>
            </a:r>
            <a:r>
              <a:rPr sz="900" spc="-5" dirty="0">
                <a:latin typeface="Calibri"/>
                <a:cs typeface="Calibri"/>
              </a:rPr>
              <a:t>-</a:t>
            </a:r>
            <a:r>
              <a:rPr sz="900" dirty="0">
                <a:latin typeface="Calibri"/>
                <a:cs typeface="Calibri"/>
              </a:rPr>
              <a:t>of</a:t>
            </a:r>
            <a:r>
              <a:rPr sz="900" spc="-5" dirty="0">
                <a:latin typeface="Calibri"/>
                <a:cs typeface="Calibri"/>
              </a:rPr>
              <a:t>-</a:t>
            </a:r>
            <a:r>
              <a:rPr sz="900" dirty="0">
                <a:latin typeface="Calibri"/>
                <a:cs typeface="Calibri"/>
              </a:rPr>
              <a:t>Wo</a:t>
            </a:r>
            <a:r>
              <a:rPr sz="900" spc="-5" dirty="0">
                <a:latin typeface="Calibri"/>
                <a:cs typeface="Calibri"/>
              </a:rPr>
              <a:t>r</a:t>
            </a:r>
            <a:r>
              <a:rPr sz="900" dirty="0">
                <a:latin typeface="Calibri"/>
                <a:cs typeface="Calibri"/>
              </a:rPr>
              <a:t>k:</a:t>
            </a:r>
            <a:endParaRPr sz="900">
              <a:latin typeface="Calibri"/>
              <a:cs typeface="Calibri"/>
            </a:endParaRPr>
          </a:p>
          <a:p>
            <a:pPr marL="35560">
              <a:spcBef>
                <a:spcPts val="5"/>
              </a:spcBef>
            </a:pPr>
            <a:r>
              <a:rPr sz="900" spc="-5" dirty="0">
                <a:latin typeface="Calibri"/>
                <a:cs typeface="Calibri"/>
              </a:rPr>
              <a:t>000000948fixf</a:t>
            </a:r>
            <a:endParaRPr sz="900">
              <a:latin typeface="Calibri"/>
              <a:cs typeface="Calibri"/>
            </a:endParaRPr>
          </a:p>
        </p:txBody>
      </p:sp>
      <p:grpSp>
        <p:nvGrpSpPr>
          <p:cNvPr id="24" name="object 24"/>
          <p:cNvGrpSpPr/>
          <p:nvPr/>
        </p:nvGrpSpPr>
        <p:grpSpPr>
          <a:xfrm>
            <a:off x="4952747" y="4789678"/>
            <a:ext cx="991235" cy="393700"/>
            <a:chOff x="3428746" y="4789678"/>
            <a:chExt cx="991235" cy="393700"/>
          </a:xfrm>
        </p:grpSpPr>
        <p:pic>
          <p:nvPicPr>
            <p:cNvPr id="25" name="object 25"/>
            <p:cNvPicPr/>
            <p:nvPr/>
          </p:nvPicPr>
          <p:blipFill>
            <a:blip r:embed="rId4" cstate="print"/>
            <a:stretch>
              <a:fillRect/>
            </a:stretch>
          </p:blipFill>
          <p:spPr>
            <a:xfrm>
              <a:off x="3435096" y="4796028"/>
              <a:ext cx="978407" cy="381000"/>
            </a:xfrm>
            <a:prstGeom prst="rect">
              <a:avLst/>
            </a:prstGeom>
          </p:spPr>
        </p:pic>
        <p:sp>
          <p:nvSpPr>
            <p:cNvPr id="26" name="object 26"/>
            <p:cNvSpPr/>
            <p:nvPr/>
          </p:nvSpPr>
          <p:spPr>
            <a:xfrm>
              <a:off x="3435096" y="4796028"/>
              <a:ext cx="978535" cy="381000"/>
            </a:xfrm>
            <a:custGeom>
              <a:avLst/>
              <a:gdLst/>
              <a:ahLst/>
              <a:cxnLst/>
              <a:rect l="l" t="t" r="r" b="b"/>
              <a:pathLst>
                <a:path w="978535" h="381000">
                  <a:moveTo>
                    <a:pt x="0" y="63500"/>
                  </a:moveTo>
                  <a:lnTo>
                    <a:pt x="4992" y="38790"/>
                  </a:lnTo>
                  <a:lnTo>
                    <a:pt x="18605" y="18605"/>
                  </a:lnTo>
                  <a:lnTo>
                    <a:pt x="38790" y="4992"/>
                  </a:lnTo>
                  <a:lnTo>
                    <a:pt x="63500" y="0"/>
                  </a:lnTo>
                  <a:lnTo>
                    <a:pt x="914907" y="0"/>
                  </a:lnTo>
                  <a:lnTo>
                    <a:pt x="939617" y="4992"/>
                  </a:lnTo>
                  <a:lnTo>
                    <a:pt x="959802" y="18605"/>
                  </a:lnTo>
                  <a:lnTo>
                    <a:pt x="973415" y="38790"/>
                  </a:lnTo>
                  <a:lnTo>
                    <a:pt x="978407" y="63500"/>
                  </a:lnTo>
                  <a:lnTo>
                    <a:pt x="978407" y="317500"/>
                  </a:lnTo>
                  <a:lnTo>
                    <a:pt x="973415" y="342209"/>
                  </a:lnTo>
                  <a:lnTo>
                    <a:pt x="959802" y="362394"/>
                  </a:lnTo>
                  <a:lnTo>
                    <a:pt x="939617" y="376007"/>
                  </a:lnTo>
                  <a:lnTo>
                    <a:pt x="914907" y="381000"/>
                  </a:lnTo>
                  <a:lnTo>
                    <a:pt x="63500" y="381000"/>
                  </a:lnTo>
                  <a:lnTo>
                    <a:pt x="38790" y="376007"/>
                  </a:lnTo>
                  <a:lnTo>
                    <a:pt x="18605" y="362394"/>
                  </a:lnTo>
                  <a:lnTo>
                    <a:pt x="4992" y="342209"/>
                  </a:lnTo>
                  <a:lnTo>
                    <a:pt x="0" y="317500"/>
                  </a:lnTo>
                  <a:lnTo>
                    <a:pt x="0" y="63500"/>
                  </a:lnTo>
                  <a:close/>
                </a:path>
              </a:pathLst>
            </a:custGeom>
            <a:ln w="12192">
              <a:solidFill>
                <a:srgbClr val="A18E6A"/>
              </a:solidFill>
            </a:ln>
          </p:spPr>
          <p:txBody>
            <a:bodyPr wrap="square" lIns="0" tIns="0" rIns="0" bIns="0" rtlCol="0"/>
            <a:lstStyle/>
            <a:p>
              <a:endParaRPr/>
            </a:p>
          </p:txBody>
        </p:sp>
      </p:grpSp>
      <p:sp>
        <p:nvSpPr>
          <p:cNvPr id="27" name="object 27"/>
          <p:cNvSpPr txBox="1"/>
          <p:nvPr/>
        </p:nvSpPr>
        <p:spPr>
          <a:xfrm>
            <a:off x="5083809" y="4518787"/>
            <a:ext cx="718820" cy="611505"/>
          </a:xfrm>
          <a:prstGeom prst="rect">
            <a:avLst/>
          </a:prstGeom>
        </p:spPr>
        <p:txBody>
          <a:bodyPr vert="horz" wrap="square" lIns="0" tIns="12700" rIns="0" bIns="0" rtlCol="0">
            <a:spAutoFit/>
          </a:bodyPr>
          <a:lstStyle/>
          <a:p>
            <a:pPr marL="12700" marR="5080" algn="ctr">
              <a:spcBef>
                <a:spcPts val="100"/>
              </a:spcBef>
            </a:pPr>
            <a:r>
              <a:rPr sz="900" dirty="0">
                <a:latin typeface="Calibri"/>
                <a:cs typeface="Calibri"/>
              </a:rPr>
              <a:t>Pr</a:t>
            </a:r>
            <a:r>
              <a:rPr sz="900" spc="-5" dirty="0">
                <a:latin typeface="Calibri"/>
                <a:cs typeface="Calibri"/>
              </a:rPr>
              <a:t>e</a:t>
            </a:r>
            <a:r>
              <a:rPr sz="900" dirty="0">
                <a:latin typeface="Calibri"/>
                <a:cs typeface="Calibri"/>
              </a:rPr>
              <a:t>vio</a:t>
            </a:r>
            <a:r>
              <a:rPr sz="900" spc="-5" dirty="0">
                <a:latin typeface="Calibri"/>
                <a:cs typeface="Calibri"/>
              </a:rPr>
              <a:t>u</a:t>
            </a:r>
            <a:r>
              <a:rPr sz="900" dirty="0">
                <a:latin typeface="Calibri"/>
                <a:cs typeface="Calibri"/>
              </a:rPr>
              <a:t>s</a:t>
            </a:r>
            <a:r>
              <a:rPr sz="900" spc="5" dirty="0">
                <a:latin typeface="Calibri"/>
                <a:cs typeface="Calibri"/>
              </a:rPr>
              <a:t> </a:t>
            </a:r>
            <a:r>
              <a:rPr sz="900" dirty="0">
                <a:latin typeface="Calibri"/>
                <a:cs typeface="Calibri"/>
              </a:rPr>
              <a:t>P</a:t>
            </a:r>
            <a:r>
              <a:rPr sz="900" spc="5" dirty="0">
                <a:latin typeface="Calibri"/>
                <a:cs typeface="Calibri"/>
              </a:rPr>
              <a:t>O</a:t>
            </a:r>
            <a:r>
              <a:rPr sz="900" dirty="0">
                <a:latin typeface="Calibri"/>
                <a:cs typeface="Calibri"/>
              </a:rPr>
              <a:t>W:  </a:t>
            </a:r>
            <a:r>
              <a:rPr sz="900" spc="-5" dirty="0">
                <a:latin typeface="Calibri"/>
                <a:cs typeface="Calibri"/>
              </a:rPr>
              <a:t>000000958fdji</a:t>
            </a:r>
            <a:endParaRPr sz="900">
              <a:latin typeface="Calibri"/>
              <a:cs typeface="Calibri"/>
            </a:endParaRPr>
          </a:p>
          <a:p>
            <a:pPr marL="12065" algn="ctr">
              <a:spcBef>
                <a:spcPts val="290"/>
              </a:spcBef>
            </a:pPr>
            <a:r>
              <a:rPr sz="900" spc="-5" dirty="0">
                <a:latin typeface="Calibri"/>
                <a:cs typeface="Calibri"/>
              </a:rPr>
              <a:t>Transaction</a:t>
            </a:r>
            <a:endParaRPr sz="900">
              <a:latin typeface="Calibri"/>
              <a:cs typeface="Calibri"/>
            </a:endParaRPr>
          </a:p>
          <a:p>
            <a:pPr marL="13335" algn="ctr"/>
            <a:r>
              <a:rPr sz="900" spc="-5" dirty="0">
                <a:latin typeface="Calibri"/>
                <a:cs typeface="Calibri"/>
              </a:rPr>
              <a:t>1025asde</a:t>
            </a:r>
            <a:endParaRPr sz="900">
              <a:latin typeface="Calibri"/>
              <a:cs typeface="Calibri"/>
            </a:endParaRPr>
          </a:p>
        </p:txBody>
      </p:sp>
      <p:grpSp>
        <p:nvGrpSpPr>
          <p:cNvPr id="28" name="object 28"/>
          <p:cNvGrpSpPr/>
          <p:nvPr/>
        </p:nvGrpSpPr>
        <p:grpSpPr>
          <a:xfrm>
            <a:off x="4952747" y="5201158"/>
            <a:ext cx="991235" cy="392430"/>
            <a:chOff x="3428746" y="5201158"/>
            <a:chExt cx="991235" cy="392430"/>
          </a:xfrm>
        </p:grpSpPr>
        <p:pic>
          <p:nvPicPr>
            <p:cNvPr id="29" name="object 29"/>
            <p:cNvPicPr/>
            <p:nvPr/>
          </p:nvPicPr>
          <p:blipFill>
            <a:blip r:embed="rId5" cstate="print"/>
            <a:stretch>
              <a:fillRect/>
            </a:stretch>
          </p:blipFill>
          <p:spPr>
            <a:xfrm>
              <a:off x="3435096" y="5207508"/>
              <a:ext cx="978407" cy="379476"/>
            </a:xfrm>
            <a:prstGeom prst="rect">
              <a:avLst/>
            </a:prstGeom>
          </p:spPr>
        </p:pic>
        <p:sp>
          <p:nvSpPr>
            <p:cNvPr id="30" name="object 30"/>
            <p:cNvSpPr/>
            <p:nvPr/>
          </p:nvSpPr>
          <p:spPr>
            <a:xfrm>
              <a:off x="3435096" y="5207508"/>
              <a:ext cx="978535" cy="379730"/>
            </a:xfrm>
            <a:custGeom>
              <a:avLst/>
              <a:gdLst/>
              <a:ahLst/>
              <a:cxnLst/>
              <a:rect l="l" t="t" r="r" b="b"/>
              <a:pathLst>
                <a:path w="978535" h="379729">
                  <a:moveTo>
                    <a:pt x="0" y="63246"/>
                  </a:moveTo>
                  <a:lnTo>
                    <a:pt x="4970" y="38629"/>
                  </a:lnTo>
                  <a:lnTo>
                    <a:pt x="18526" y="18526"/>
                  </a:lnTo>
                  <a:lnTo>
                    <a:pt x="38629" y="4970"/>
                  </a:lnTo>
                  <a:lnTo>
                    <a:pt x="63245" y="0"/>
                  </a:lnTo>
                  <a:lnTo>
                    <a:pt x="915162" y="0"/>
                  </a:lnTo>
                  <a:lnTo>
                    <a:pt x="939778" y="4970"/>
                  </a:lnTo>
                  <a:lnTo>
                    <a:pt x="959881" y="18526"/>
                  </a:lnTo>
                  <a:lnTo>
                    <a:pt x="973437" y="38629"/>
                  </a:lnTo>
                  <a:lnTo>
                    <a:pt x="978407" y="63246"/>
                  </a:lnTo>
                  <a:lnTo>
                    <a:pt x="978407" y="316230"/>
                  </a:lnTo>
                  <a:lnTo>
                    <a:pt x="973437" y="340846"/>
                  </a:lnTo>
                  <a:lnTo>
                    <a:pt x="959881" y="360949"/>
                  </a:lnTo>
                  <a:lnTo>
                    <a:pt x="939778" y="374505"/>
                  </a:lnTo>
                  <a:lnTo>
                    <a:pt x="915162" y="379476"/>
                  </a:lnTo>
                  <a:lnTo>
                    <a:pt x="63245" y="379476"/>
                  </a:lnTo>
                  <a:lnTo>
                    <a:pt x="38629" y="374505"/>
                  </a:lnTo>
                  <a:lnTo>
                    <a:pt x="18526" y="360949"/>
                  </a:lnTo>
                  <a:lnTo>
                    <a:pt x="4970" y="340846"/>
                  </a:lnTo>
                  <a:lnTo>
                    <a:pt x="0" y="316230"/>
                  </a:lnTo>
                  <a:lnTo>
                    <a:pt x="0" y="63246"/>
                  </a:lnTo>
                  <a:close/>
                </a:path>
              </a:pathLst>
            </a:custGeom>
            <a:ln w="12192">
              <a:solidFill>
                <a:srgbClr val="A18E6A"/>
              </a:solidFill>
            </a:ln>
          </p:spPr>
          <p:txBody>
            <a:bodyPr wrap="square" lIns="0" tIns="0" rIns="0" bIns="0" rtlCol="0"/>
            <a:lstStyle/>
            <a:p>
              <a:endParaRPr/>
            </a:p>
          </p:txBody>
        </p:sp>
      </p:grpSp>
      <p:sp>
        <p:nvSpPr>
          <p:cNvPr id="31" name="object 31"/>
          <p:cNvSpPr txBox="1"/>
          <p:nvPr/>
        </p:nvSpPr>
        <p:spPr>
          <a:xfrm>
            <a:off x="5164582" y="5240782"/>
            <a:ext cx="568960" cy="299720"/>
          </a:xfrm>
          <a:prstGeom prst="rect">
            <a:avLst/>
          </a:prstGeom>
        </p:spPr>
        <p:txBody>
          <a:bodyPr vert="horz" wrap="square" lIns="0" tIns="12700" rIns="0" bIns="0" rtlCol="0">
            <a:spAutoFit/>
          </a:bodyPr>
          <a:lstStyle/>
          <a:p>
            <a:pPr marL="95250" marR="5080" indent="-83185">
              <a:spcBef>
                <a:spcPts val="100"/>
              </a:spcBef>
            </a:pPr>
            <a:r>
              <a:rPr sz="900" dirty="0">
                <a:latin typeface="Calibri"/>
                <a:cs typeface="Calibri"/>
              </a:rPr>
              <a:t>Tra</a:t>
            </a:r>
            <a:r>
              <a:rPr sz="900" spc="-5" dirty="0">
                <a:latin typeface="Calibri"/>
                <a:cs typeface="Calibri"/>
              </a:rPr>
              <a:t>ns</a:t>
            </a:r>
            <a:r>
              <a:rPr sz="900" dirty="0">
                <a:latin typeface="Calibri"/>
                <a:cs typeface="Calibri"/>
              </a:rPr>
              <a:t>act</a:t>
            </a:r>
            <a:r>
              <a:rPr sz="900" spc="-5" dirty="0">
                <a:latin typeface="Calibri"/>
                <a:cs typeface="Calibri"/>
              </a:rPr>
              <a:t>i</a:t>
            </a:r>
            <a:r>
              <a:rPr sz="900" spc="5" dirty="0">
                <a:latin typeface="Calibri"/>
                <a:cs typeface="Calibri"/>
              </a:rPr>
              <a:t>o</a:t>
            </a:r>
            <a:r>
              <a:rPr sz="900" dirty="0">
                <a:latin typeface="Calibri"/>
                <a:cs typeface="Calibri"/>
              </a:rPr>
              <a:t>n  </a:t>
            </a:r>
            <a:r>
              <a:rPr sz="900" spc="-5" dirty="0">
                <a:latin typeface="Calibri"/>
                <a:cs typeface="Calibri"/>
              </a:rPr>
              <a:t>8875iire</a:t>
            </a:r>
            <a:endParaRPr sz="900">
              <a:latin typeface="Calibri"/>
              <a:cs typeface="Calibri"/>
            </a:endParaRPr>
          </a:p>
        </p:txBody>
      </p:sp>
      <p:grpSp>
        <p:nvGrpSpPr>
          <p:cNvPr id="32" name="object 32"/>
          <p:cNvGrpSpPr/>
          <p:nvPr/>
        </p:nvGrpSpPr>
        <p:grpSpPr>
          <a:xfrm>
            <a:off x="4952747" y="5611114"/>
            <a:ext cx="991235" cy="393700"/>
            <a:chOff x="3428746" y="5611114"/>
            <a:chExt cx="991235" cy="393700"/>
          </a:xfrm>
        </p:grpSpPr>
        <p:pic>
          <p:nvPicPr>
            <p:cNvPr id="33" name="object 33"/>
            <p:cNvPicPr/>
            <p:nvPr/>
          </p:nvPicPr>
          <p:blipFill>
            <a:blip r:embed="rId4" cstate="print"/>
            <a:stretch>
              <a:fillRect/>
            </a:stretch>
          </p:blipFill>
          <p:spPr>
            <a:xfrm>
              <a:off x="3435096" y="5617464"/>
              <a:ext cx="978407" cy="381000"/>
            </a:xfrm>
            <a:prstGeom prst="rect">
              <a:avLst/>
            </a:prstGeom>
          </p:spPr>
        </p:pic>
        <p:sp>
          <p:nvSpPr>
            <p:cNvPr id="34" name="object 34"/>
            <p:cNvSpPr/>
            <p:nvPr/>
          </p:nvSpPr>
          <p:spPr>
            <a:xfrm>
              <a:off x="3435096" y="5617464"/>
              <a:ext cx="978535" cy="381000"/>
            </a:xfrm>
            <a:custGeom>
              <a:avLst/>
              <a:gdLst/>
              <a:ahLst/>
              <a:cxnLst/>
              <a:rect l="l" t="t" r="r" b="b"/>
              <a:pathLst>
                <a:path w="978535" h="381000">
                  <a:moveTo>
                    <a:pt x="0" y="63500"/>
                  </a:moveTo>
                  <a:lnTo>
                    <a:pt x="4992" y="38785"/>
                  </a:lnTo>
                  <a:lnTo>
                    <a:pt x="18605" y="18600"/>
                  </a:lnTo>
                  <a:lnTo>
                    <a:pt x="38790" y="4990"/>
                  </a:lnTo>
                  <a:lnTo>
                    <a:pt x="63500" y="0"/>
                  </a:lnTo>
                  <a:lnTo>
                    <a:pt x="914907" y="0"/>
                  </a:lnTo>
                  <a:lnTo>
                    <a:pt x="939617" y="4990"/>
                  </a:lnTo>
                  <a:lnTo>
                    <a:pt x="959802" y="18600"/>
                  </a:lnTo>
                  <a:lnTo>
                    <a:pt x="973415" y="38785"/>
                  </a:lnTo>
                  <a:lnTo>
                    <a:pt x="978407" y="63500"/>
                  </a:lnTo>
                  <a:lnTo>
                    <a:pt x="978407" y="317500"/>
                  </a:lnTo>
                  <a:lnTo>
                    <a:pt x="973415" y="342214"/>
                  </a:lnTo>
                  <a:lnTo>
                    <a:pt x="959802" y="362399"/>
                  </a:lnTo>
                  <a:lnTo>
                    <a:pt x="939617" y="376009"/>
                  </a:lnTo>
                  <a:lnTo>
                    <a:pt x="914907" y="381000"/>
                  </a:lnTo>
                  <a:lnTo>
                    <a:pt x="63500" y="381000"/>
                  </a:lnTo>
                  <a:lnTo>
                    <a:pt x="38790" y="376009"/>
                  </a:lnTo>
                  <a:lnTo>
                    <a:pt x="18605" y="362399"/>
                  </a:lnTo>
                  <a:lnTo>
                    <a:pt x="4992" y="342214"/>
                  </a:lnTo>
                  <a:lnTo>
                    <a:pt x="0" y="317500"/>
                  </a:lnTo>
                  <a:lnTo>
                    <a:pt x="0" y="63500"/>
                  </a:lnTo>
                  <a:close/>
                </a:path>
              </a:pathLst>
            </a:custGeom>
            <a:ln w="12192">
              <a:solidFill>
                <a:srgbClr val="A18E6A"/>
              </a:solidFill>
            </a:ln>
          </p:spPr>
          <p:txBody>
            <a:bodyPr wrap="square" lIns="0" tIns="0" rIns="0" bIns="0" rtlCol="0"/>
            <a:lstStyle/>
            <a:p>
              <a:endParaRPr/>
            </a:p>
          </p:txBody>
        </p:sp>
      </p:grpSp>
      <p:sp>
        <p:nvSpPr>
          <p:cNvPr id="35" name="object 35"/>
          <p:cNvSpPr txBox="1"/>
          <p:nvPr/>
        </p:nvSpPr>
        <p:spPr>
          <a:xfrm>
            <a:off x="5164582" y="5651398"/>
            <a:ext cx="568960" cy="299720"/>
          </a:xfrm>
          <a:prstGeom prst="rect">
            <a:avLst/>
          </a:prstGeom>
        </p:spPr>
        <p:txBody>
          <a:bodyPr vert="horz" wrap="square" lIns="0" tIns="12700" rIns="0" bIns="0" rtlCol="0">
            <a:spAutoFit/>
          </a:bodyPr>
          <a:lstStyle/>
          <a:p>
            <a:pPr marL="38100" marR="5080" indent="-26034">
              <a:spcBef>
                <a:spcPts val="100"/>
              </a:spcBef>
            </a:pPr>
            <a:r>
              <a:rPr sz="900" dirty="0">
                <a:latin typeface="Calibri"/>
                <a:cs typeface="Calibri"/>
              </a:rPr>
              <a:t>Tra</a:t>
            </a:r>
            <a:r>
              <a:rPr sz="900" spc="-5" dirty="0">
                <a:latin typeface="Calibri"/>
                <a:cs typeface="Calibri"/>
              </a:rPr>
              <a:t>ns</a:t>
            </a:r>
            <a:r>
              <a:rPr sz="900" dirty="0">
                <a:latin typeface="Calibri"/>
                <a:cs typeface="Calibri"/>
              </a:rPr>
              <a:t>act</a:t>
            </a:r>
            <a:r>
              <a:rPr sz="900" spc="-5" dirty="0">
                <a:latin typeface="Calibri"/>
                <a:cs typeface="Calibri"/>
              </a:rPr>
              <a:t>i</a:t>
            </a:r>
            <a:r>
              <a:rPr sz="900" spc="5" dirty="0">
                <a:latin typeface="Calibri"/>
                <a:cs typeface="Calibri"/>
              </a:rPr>
              <a:t>o</a:t>
            </a:r>
            <a:r>
              <a:rPr sz="900" dirty="0">
                <a:latin typeface="Calibri"/>
                <a:cs typeface="Calibri"/>
              </a:rPr>
              <a:t>n  </a:t>
            </a:r>
            <a:r>
              <a:rPr sz="900" spc="-5" dirty="0">
                <a:latin typeface="Calibri"/>
                <a:cs typeface="Calibri"/>
              </a:rPr>
              <a:t>4236owqe</a:t>
            </a:r>
            <a:endParaRPr sz="900">
              <a:latin typeface="Calibri"/>
              <a:cs typeface="Calibri"/>
            </a:endParaRPr>
          </a:p>
        </p:txBody>
      </p:sp>
      <p:grpSp>
        <p:nvGrpSpPr>
          <p:cNvPr id="36" name="object 36"/>
          <p:cNvGrpSpPr/>
          <p:nvPr/>
        </p:nvGrpSpPr>
        <p:grpSpPr>
          <a:xfrm>
            <a:off x="3540252" y="3474721"/>
            <a:ext cx="1092835" cy="2889885"/>
            <a:chOff x="2016251" y="3474720"/>
            <a:chExt cx="1092835" cy="2889885"/>
          </a:xfrm>
        </p:grpSpPr>
        <p:sp>
          <p:nvSpPr>
            <p:cNvPr id="37" name="object 37"/>
            <p:cNvSpPr/>
            <p:nvPr/>
          </p:nvSpPr>
          <p:spPr>
            <a:xfrm>
              <a:off x="2023871" y="3482340"/>
              <a:ext cx="1077595" cy="2874645"/>
            </a:xfrm>
            <a:custGeom>
              <a:avLst/>
              <a:gdLst/>
              <a:ahLst/>
              <a:cxnLst/>
              <a:rect l="l" t="t" r="r" b="b"/>
              <a:pathLst>
                <a:path w="1077595" h="2874645">
                  <a:moveTo>
                    <a:pt x="897889" y="0"/>
                  </a:moveTo>
                  <a:lnTo>
                    <a:pt x="179577" y="0"/>
                  </a:lnTo>
                  <a:lnTo>
                    <a:pt x="131835" y="6414"/>
                  </a:lnTo>
                  <a:lnTo>
                    <a:pt x="88937" y="24515"/>
                  </a:lnTo>
                  <a:lnTo>
                    <a:pt x="52593" y="52593"/>
                  </a:lnTo>
                  <a:lnTo>
                    <a:pt x="24515" y="88937"/>
                  </a:lnTo>
                  <a:lnTo>
                    <a:pt x="6414" y="131835"/>
                  </a:lnTo>
                  <a:lnTo>
                    <a:pt x="0" y="179578"/>
                  </a:lnTo>
                  <a:lnTo>
                    <a:pt x="0" y="2694686"/>
                  </a:lnTo>
                  <a:lnTo>
                    <a:pt x="6414" y="2742423"/>
                  </a:lnTo>
                  <a:lnTo>
                    <a:pt x="24515" y="2785320"/>
                  </a:lnTo>
                  <a:lnTo>
                    <a:pt x="52593" y="2821665"/>
                  </a:lnTo>
                  <a:lnTo>
                    <a:pt x="88937" y="2849745"/>
                  </a:lnTo>
                  <a:lnTo>
                    <a:pt x="131835" y="2867849"/>
                  </a:lnTo>
                  <a:lnTo>
                    <a:pt x="179577" y="2874264"/>
                  </a:lnTo>
                  <a:lnTo>
                    <a:pt x="897889" y="2874264"/>
                  </a:lnTo>
                  <a:lnTo>
                    <a:pt x="945632" y="2867849"/>
                  </a:lnTo>
                  <a:lnTo>
                    <a:pt x="988530" y="2849745"/>
                  </a:lnTo>
                  <a:lnTo>
                    <a:pt x="1024874" y="2821665"/>
                  </a:lnTo>
                  <a:lnTo>
                    <a:pt x="1052952" y="2785320"/>
                  </a:lnTo>
                  <a:lnTo>
                    <a:pt x="1071053" y="2742423"/>
                  </a:lnTo>
                  <a:lnTo>
                    <a:pt x="1077467" y="2694686"/>
                  </a:lnTo>
                  <a:lnTo>
                    <a:pt x="1077467" y="179578"/>
                  </a:lnTo>
                  <a:lnTo>
                    <a:pt x="1071053" y="131835"/>
                  </a:lnTo>
                  <a:lnTo>
                    <a:pt x="1052952" y="88937"/>
                  </a:lnTo>
                  <a:lnTo>
                    <a:pt x="1024874" y="52593"/>
                  </a:lnTo>
                  <a:lnTo>
                    <a:pt x="988530" y="24515"/>
                  </a:lnTo>
                  <a:lnTo>
                    <a:pt x="945632" y="6414"/>
                  </a:lnTo>
                  <a:lnTo>
                    <a:pt x="897889" y="0"/>
                  </a:lnTo>
                  <a:close/>
                </a:path>
              </a:pathLst>
            </a:custGeom>
            <a:solidFill>
              <a:srgbClr val="FFFFFF"/>
            </a:solidFill>
          </p:spPr>
          <p:txBody>
            <a:bodyPr wrap="square" lIns="0" tIns="0" rIns="0" bIns="0" rtlCol="0"/>
            <a:lstStyle/>
            <a:p>
              <a:endParaRPr/>
            </a:p>
          </p:txBody>
        </p:sp>
        <p:sp>
          <p:nvSpPr>
            <p:cNvPr id="38" name="object 38"/>
            <p:cNvSpPr/>
            <p:nvPr/>
          </p:nvSpPr>
          <p:spPr>
            <a:xfrm>
              <a:off x="2023871" y="3482340"/>
              <a:ext cx="1077595" cy="2874645"/>
            </a:xfrm>
            <a:custGeom>
              <a:avLst/>
              <a:gdLst/>
              <a:ahLst/>
              <a:cxnLst/>
              <a:rect l="l" t="t" r="r" b="b"/>
              <a:pathLst>
                <a:path w="1077595" h="2874645">
                  <a:moveTo>
                    <a:pt x="0" y="179578"/>
                  </a:moveTo>
                  <a:lnTo>
                    <a:pt x="6414" y="131835"/>
                  </a:lnTo>
                  <a:lnTo>
                    <a:pt x="24515" y="88937"/>
                  </a:lnTo>
                  <a:lnTo>
                    <a:pt x="52593" y="52593"/>
                  </a:lnTo>
                  <a:lnTo>
                    <a:pt x="88937" y="24515"/>
                  </a:lnTo>
                  <a:lnTo>
                    <a:pt x="131835" y="6414"/>
                  </a:lnTo>
                  <a:lnTo>
                    <a:pt x="179577" y="0"/>
                  </a:lnTo>
                  <a:lnTo>
                    <a:pt x="897889" y="0"/>
                  </a:lnTo>
                  <a:lnTo>
                    <a:pt x="945632" y="6414"/>
                  </a:lnTo>
                  <a:lnTo>
                    <a:pt x="988530" y="24515"/>
                  </a:lnTo>
                  <a:lnTo>
                    <a:pt x="1024874" y="52593"/>
                  </a:lnTo>
                  <a:lnTo>
                    <a:pt x="1052952" y="88937"/>
                  </a:lnTo>
                  <a:lnTo>
                    <a:pt x="1071053" y="131835"/>
                  </a:lnTo>
                  <a:lnTo>
                    <a:pt x="1077467" y="179578"/>
                  </a:lnTo>
                  <a:lnTo>
                    <a:pt x="1077467" y="2694686"/>
                  </a:lnTo>
                  <a:lnTo>
                    <a:pt x="1071053" y="2742423"/>
                  </a:lnTo>
                  <a:lnTo>
                    <a:pt x="1052952" y="2785320"/>
                  </a:lnTo>
                  <a:lnTo>
                    <a:pt x="1024874" y="2821665"/>
                  </a:lnTo>
                  <a:lnTo>
                    <a:pt x="988530" y="2849745"/>
                  </a:lnTo>
                  <a:lnTo>
                    <a:pt x="945632" y="2867849"/>
                  </a:lnTo>
                  <a:lnTo>
                    <a:pt x="897889" y="2874264"/>
                  </a:lnTo>
                  <a:lnTo>
                    <a:pt x="179577" y="2874264"/>
                  </a:lnTo>
                  <a:lnTo>
                    <a:pt x="131835" y="2867849"/>
                  </a:lnTo>
                  <a:lnTo>
                    <a:pt x="88937" y="2849745"/>
                  </a:lnTo>
                  <a:lnTo>
                    <a:pt x="52593" y="2821665"/>
                  </a:lnTo>
                  <a:lnTo>
                    <a:pt x="24515" y="2785320"/>
                  </a:lnTo>
                  <a:lnTo>
                    <a:pt x="6414" y="2742423"/>
                  </a:lnTo>
                  <a:lnTo>
                    <a:pt x="0" y="2694686"/>
                  </a:lnTo>
                  <a:lnTo>
                    <a:pt x="0" y="179578"/>
                  </a:lnTo>
                  <a:close/>
                </a:path>
              </a:pathLst>
            </a:custGeom>
            <a:ln w="15240">
              <a:solidFill>
                <a:srgbClr val="000000"/>
              </a:solidFill>
            </a:ln>
          </p:spPr>
          <p:txBody>
            <a:bodyPr wrap="square" lIns="0" tIns="0" rIns="0" bIns="0" rtlCol="0"/>
            <a:lstStyle/>
            <a:p>
              <a:endParaRPr/>
            </a:p>
          </p:txBody>
        </p:sp>
      </p:grpSp>
      <p:sp>
        <p:nvSpPr>
          <p:cNvPr id="39" name="object 39"/>
          <p:cNvSpPr txBox="1"/>
          <p:nvPr/>
        </p:nvSpPr>
        <p:spPr>
          <a:xfrm>
            <a:off x="3808223" y="3751834"/>
            <a:ext cx="556895" cy="228268"/>
          </a:xfrm>
          <a:prstGeom prst="rect">
            <a:avLst/>
          </a:prstGeom>
        </p:spPr>
        <p:txBody>
          <a:bodyPr vert="horz" wrap="square" lIns="0" tIns="12700" rIns="0" bIns="0" rtlCol="0">
            <a:spAutoFit/>
          </a:bodyPr>
          <a:lstStyle/>
          <a:p>
            <a:pPr marL="12700">
              <a:spcBef>
                <a:spcPts val="100"/>
              </a:spcBef>
            </a:pPr>
            <a:r>
              <a:rPr sz="1400" b="1" dirty="0">
                <a:latin typeface="Calibri"/>
                <a:cs typeface="Calibri"/>
              </a:rPr>
              <a:t>Block</a:t>
            </a:r>
            <a:r>
              <a:rPr sz="1400" b="1" spc="-75" dirty="0">
                <a:latin typeface="Calibri"/>
                <a:cs typeface="Calibri"/>
              </a:rPr>
              <a:t> </a:t>
            </a:r>
            <a:r>
              <a:rPr sz="1400" b="1" dirty="0">
                <a:latin typeface="Calibri"/>
                <a:cs typeface="Calibri"/>
              </a:rPr>
              <a:t>0</a:t>
            </a:r>
            <a:endParaRPr sz="1400">
              <a:latin typeface="Calibri"/>
              <a:cs typeface="Calibri"/>
            </a:endParaRPr>
          </a:p>
        </p:txBody>
      </p:sp>
      <p:sp>
        <p:nvSpPr>
          <p:cNvPr id="40" name="object 40"/>
          <p:cNvSpPr txBox="1"/>
          <p:nvPr/>
        </p:nvSpPr>
        <p:spPr>
          <a:xfrm>
            <a:off x="3719829" y="4106621"/>
            <a:ext cx="734060" cy="300990"/>
          </a:xfrm>
          <a:prstGeom prst="rect">
            <a:avLst/>
          </a:prstGeom>
        </p:spPr>
        <p:txBody>
          <a:bodyPr vert="horz" wrap="square" lIns="0" tIns="12700" rIns="0" bIns="0" rtlCol="0">
            <a:spAutoFit/>
          </a:bodyPr>
          <a:lstStyle/>
          <a:p>
            <a:pPr marL="12700">
              <a:spcBef>
                <a:spcPts val="100"/>
              </a:spcBef>
            </a:pPr>
            <a:r>
              <a:rPr sz="900" dirty="0">
                <a:latin typeface="Calibri"/>
                <a:cs typeface="Calibri"/>
              </a:rPr>
              <a:t>Proof</a:t>
            </a:r>
            <a:r>
              <a:rPr sz="900" spc="-5" dirty="0">
                <a:latin typeface="Calibri"/>
                <a:cs typeface="Calibri"/>
              </a:rPr>
              <a:t>-</a:t>
            </a:r>
            <a:r>
              <a:rPr sz="900" dirty="0">
                <a:latin typeface="Calibri"/>
                <a:cs typeface="Calibri"/>
              </a:rPr>
              <a:t>of</a:t>
            </a:r>
            <a:r>
              <a:rPr sz="900" spc="-5" dirty="0">
                <a:latin typeface="Calibri"/>
                <a:cs typeface="Calibri"/>
              </a:rPr>
              <a:t>-</a:t>
            </a:r>
            <a:r>
              <a:rPr sz="900" dirty="0">
                <a:latin typeface="Calibri"/>
                <a:cs typeface="Calibri"/>
              </a:rPr>
              <a:t>Wo</a:t>
            </a:r>
            <a:r>
              <a:rPr sz="900" spc="-5" dirty="0">
                <a:latin typeface="Calibri"/>
                <a:cs typeface="Calibri"/>
              </a:rPr>
              <a:t>r</a:t>
            </a:r>
            <a:r>
              <a:rPr sz="900" dirty="0">
                <a:latin typeface="Calibri"/>
                <a:cs typeface="Calibri"/>
              </a:rPr>
              <a:t>k:</a:t>
            </a:r>
            <a:endParaRPr sz="900">
              <a:latin typeface="Calibri"/>
              <a:cs typeface="Calibri"/>
            </a:endParaRPr>
          </a:p>
          <a:p>
            <a:pPr marL="33655">
              <a:spcBef>
                <a:spcPts val="5"/>
              </a:spcBef>
            </a:pPr>
            <a:r>
              <a:rPr sz="900" spc="-5" dirty="0">
                <a:latin typeface="Calibri"/>
                <a:cs typeface="Calibri"/>
              </a:rPr>
              <a:t>000000958fdji</a:t>
            </a:r>
            <a:endParaRPr sz="900">
              <a:latin typeface="Calibri"/>
              <a:cs typeface="Calibri"/>
            </a:endParaRPr>
          </a:p>
        </p:txBody>
      </p:sp>
      <p:sp>
        <p:nvSpPr>
          <p:cNvPr id="41" name="object 41"/>
          <p:cNvSpPr txBox="1"/>
          <p:nvPr/>
        </p:nvSpPr>
        <p:spPr>
          <a:xfrm>
            <a:off x="3735578" y="4518787"/>
            <a:ext cx="702945" cy="151323"/>
          </a:xfrm>
          <a:prstGeom prst="rect">
            <a:avLst/>
          </a:prstGeom>
        </p:spPr>
        <p:txBody>
          <a:bodyPr vert="horz" wrap="square" lIns="0" tIns="12700" rIns="0" bIns="0" rtlCol="0">
            <a:spAutoFit/>
          </a:bodyPr>
          <a:lstStyle/>
          <a:p>
            <a:pPr>
              <a:spcBef>
                <a:spcPts val="100"/>
              </a:spcBef>
            </a:pPr>
            <a:r>
              <a:rPr sz="900" spc="-5" dirty="0">
                <a:latin typeface="Calibri"/>
                <a:cs typeface="Calibri"/>
              </a:rPr>
              <a:t>Previous</a:t>
            </a:r>
            <a:r>
              <a:rPr sz="900" spc="-25" dirty="0">
                <a:latin typeface="Calibri"/>
                <a:cs typeface="Calibri"/>
              </a:rPr>
              <a:t> </a:t>
            </a:r>
            <a:r>
              <a:rPr sz="900" spc="-5" dirty="0">
                <a:latin typeface="Calibri"/>
                <a:cs typeface="Calibri"/>
              </a:rPr>
              <a:t>block:</a:t>
            </a:r>
            <a:endParaRPr sz="900">
              <a:latin typeface="Calibri"/>
              <a:cs typeface="Calibri"/>
            </a:endParaRPr>
          </a:p>
        </p:txBody>
      </p:sp>
      <p:sp>
        <p:nvSpPr>
          <p:cNvPr id="42" name="object 42"/>
          <p:cNvSpPr txBox="1"/>
          <p:nvPr/>
        </p:nvSpPr>
        <p:spPr>
          <a:xfrm>
            <a:off x="4069714" y="4655947"/>
            <a:ext cx="35560" cy="151323"/>
          </a:xfrm>
          <a:prstGeom prst="rect">
            <a:avLst/>
          </a:prstGeom>
        </p:spPr>
        <p:txBody>
          <a:bodyPr vert="horz" wrap="square" lIns="0" tIns="12700" rIns="0" bIns="0" rtlCol="0">
            <a:spAutoFit/>
          </a:bodyPr>
          <a:lstStyle/>
          <a:p>
            <a:pPr>
              <a:spcBef>
                <a:spcPts val="100"/>
              </a:spcBef>
            </a:pPr>
            <a:r>
              <a:rPr sz="900" dirty="0">
                <a:latin typeface="Calibri"/>
                <a:cs typeface="Calibri"/>
              </a:rPr>
              <a:t>-</a:t>
            </a:r>
            <a:endParaRPr sz="900">
              <a:latin typeface="Calibri"/>
              <a:cs typeface="Calibri"/>
            </a:endParaRPr>
          </a:p>
        </p:txBody>
      </p:sp>
      <p:grpSp>
        <p:nvGrpSpPr>
          <p:cNvPr id="43" name="object 43"/>
          <p:cNvGrpSpPr/>
          <p:nvPr/>
        </p:nvGrpSpPr>
        <p:grpSpPr>
          <a:xfrm>
            <a:off x="3591815" y="4779009"/>
            <a:ext cx="991235" cy="392430"/>
            <a:chOff x="2067814" y="4779009"/>
            <a:chExt cx="991235" cy="392430"/>
          </a:xfrm>
        </p:grpSpPr>
        <p:pic>
          <p:nvPicPr>
            <p:cNvPr id="44" name="object 44"/>
            <p:cNvPicPr/>
            <p:nvPr/>
          </p:nvPicPr>
          <p:blipFill>
            <a:blip r:embed="rId6" cstate="print"/>
            <a:stretch>
              <a:fillRect/>
            </a:stretch>
          </p:blipFill>
          <p:spPr>
            <a:xfrm>
              <a:off x="2074164" y="4785359"/>
              <a:ext cx="978408" cy="379475"/>
            </a:xfrm>
            <a:prstGeom prst="rect">
              <a:avLst/>
            </a:prstGeom>
          </p:spPr>
        </p:pic>
        <p:sp>
          <p:nvSpPr>
            <p:cNvPr id="45" name="object 45"/>
            <p:cNvSpPr/>
            <p:nvPr/>
          </p:nvSpPr>
          <p:spPr>
            <a:xfrm>
              <a:off x="2074164" y="4785359"/>
              <a:ext cx="978535" cy="379730"/>
            </a:xfrm>
            <a:custGeom>
              <a:avLst/>
              <a:gdLst/>
              <a:ahLst/>
              <a:cxnLst/>
              <a:rect l="l" t="t" r="r" b="b"/>
              <a:pathLst>
                <a:path w="978535" h="379729">
                  <a:moveTo>
                    <a:pt x="0" y="63245"/>
                  </a:moveTo>
                  <a:lnTo>
                    <a:pt x="4970" y="38629"/>
                  </a:lnTo>
                  <a:lnTo>
                    <a:pt x="18526" y="18526"/>
                  </a:lnTo>
                  <a:lnTo>
                    <a:pt x="38629" y="4970"/>
                  </a:lnTo>
                  <a:lnTo>
                    <a:pt x="63246" y="0"/>
                  </a:lnTo>
                  <a:lnTo>
                    <a:pt x="915162" y="0"/>
                  </a:lnTo>
                  <a:lnTo>
                    <a:pt x="939778" y="4970"/>
                  </a:lnTo>
                  <a:lnTo>
                    <a:pt x="959881" y="18526"/>
                  </a:lnTo>
                  <a:lnTo>
                    <a:pt x="973437" y="38629"/>
                  </a:lnTo>
                  <a:lnTo>
                    <a:pt x="978408" y="63245"/>
                  </a:lnTo>
                  <a:lnTo>
                    <a:pt x="978408" y="316229"/>
                  </a:lnTo>
                  <a:lnTo>
                    <a:pt x="973437" y="340846"/>
                  </a:lnTo>
                  <a:lnTo>
                    <a:pt x="959881" y="360949"/>
                  </a:lnTo>
                  <a:lnTo>
                    <a:pt x="939778" y="374505"/>
                  </a:lnTo>
                  <a:lnTo>
                    <a:pt x="915162" y="379475"/>
                  </a:lnTo>
                  <a:lnTo>
                    <a:pt x="63246" y="379475"/>
                  </a:lnTo>
                  <a:lnTo>
                    <a:pt x="38629" y="374505"/>
                  </a:lnTo>
                  <a:lnTo>
                    <a:pt x="18526" y="360949"/>
                  </a:lnTo>
                  <a:lnTo>
                    <a:pt x="4970" y="340846"/>
                  </a:lnTo>
                  <a:lnTo>
                    <a:pt x="0" y="316229"/>
                  </a:lnTo>
                  <a:lnTo>
                    <a:pt x="0" y="63245"/>
                  </a:lnTo>
                  <a:close/>
                </a:path>
              </a:pathLst>
            </a:custGeom>
            <a:ln w="12192">
              <a:solidFill>
                <a:srgbClr val="A18E6A"/>
              </a:solidFill>
            </a:ln>
          </p:spPr>
          <p:txBody>
            <a:bodyPr wrap="square" lIns="0" tIns="0" rIns="0" bIns="0" rtlCol="0"/>
            <a:lstStyle/>
            <a:p>
              <a:endParaRPr/>
            </a:p>
          </p:txBody>
        </p:sp>
      </p:grpSp>
      <p:sp>
        <p:nvSpPr>
          <p:cNvPr id="46" name="object 46"/>
          <p:cNvSpPr txBox="1"/>
          <p:nvPr/>
        </p:nvSpPr>
        <p:spPr>
          <a:xfrm>
            <a:off x="3815461" y="4818633"/>
            <a:ext cx="542925" cy="299720"/>
          </a:xfrm>
          <a:prstGeom prst="rect">
            <a:avLst/>
          </a:prstGeom>
        </p:spPr>
        <p:txBody>
          <a:bodyPr vert="horz" wrap="square" lIns="0" tIns="12700" rIns="0" bIns="0" rtlCol="0">
            <a:spAutoFit/>
          </a:bodyPr>
          <a:lstStyle/>
          <a:p>
            <a:pPr marL="52705" indent="-53340">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a:t>
            </a:r>
            <a:r>
              <a:rPr sz="900" spc="-5" dirty="0">
                <a:latin typeface="Calibri"/>
                <a:cs typeface="Calibri"/>
              </a:rPr>
              <a:t>4325afde</a:t>
            </a:r>
            <a:endParaRPr sz="900">
              <a:latin typeface="Calibri"/>
              <a:cs typeface="Calibri"/>
            </a:endParaRPr>
          </a:p>
        </p:txBody>
      </p:sp>
      <p:grpSp>
        <p:nvGrpSpPr>
          <p:cNvPr id="47" name="object 47"/>
          <p:cNvGrpSpPr/>
          <p:nvPr/>
        </p:nvGrpSpPr>
        <p:grpSpPr>
          <a:xfrm>
            <a:off x="3591815" y="5188965"/>
            <a:ext cx="991235" cy="393700"/>
            <a:chOff x="2067814" y="5188965"/>
            <a:chExt cx="991235" cy="393700"/>
          </a:xfrm>
        </p:grpSpPr>
        <p:pic>
          <p:nvPicPr>
            <p:cNvPr id="48" name="object 48"/>
            <p:cNvPicPr/>
            <p:nvPr/>
          </p:nvPicPr>
          <p:blipFill>
            <a:blip r:embed="rId7" cstate="print"/>
            <a:stretch>
              <a:fillRect/>
            </a:stretch>
          </p:blipFill>
          <p:spPr>
            <a:xfrm>
              <a:off x="2074164" y="5195315"/>
              <a:ext cx="978408" cy="380999"/>
            </a:xfrm>
            <a:prstGeom prst="rect">
              <a:avLst/>
            </a:prstGeom>
          </p:spPr>
        </p:pic>
        <p:sp>
          <p:nvSpPr>
            <p:cNvPr id="49" name="object 49"/>
            <p:cNvSpPr/>
            <p:nvPr/>
          </p:nvSpPr>
          <p:spPr>
            <a:xfrm>
              <a:off x="2074164" y="5195315"/>
              <a:ext cx="978535" cy="381000"/>
            </a:xfrm>
            <a:custGeom>
              <a:avLst/>
              <a:gdLst/>
              <a:ahLst/>
              <a:cxnLst/>
              <a:rect l="l" t="t" r="r" b="b"/>
              <a:pathLst>
                <a:path w="978535" h="381000">
                  <a:moveTo>
                    <a:pt x="0" y="63499"/>
                  </a:moveTo>
                  <a:lnTo>
                    <a:pt x="4992" y="38790"/>
                  </a:lnTo>
                  <a:lnTo>
                    <a:pt x="18605" y="18605"/>
                  </a:lnTo>
                  <a:lnTo>
                    <a:pt x="38790" y="4992"/>
                  </a:lnTo>
                  <a:lnTo>
                    <a:pt x="63500" y="0"/>
                  </a:lnTo>
                  <a:lnTo>
                    <a:pt x="914908" y="0"/>
                  </a:lnTo>
                  <a:lnTo>
                    <a:pt x="939617" y="4992"/>
                  </a:lnTo>
                  <a:lnTo>
                    <a:pt x="959802" y="18605"/>
                  </a:lnTo>
                  <a:lnTo>
                    <a:pt x="973415" y="38790"/>
                  </a:lnTo>
                  <a:lnTo>
                    <a:pt x="978408" y="63499"/>
                  </a:lnTo>
                  <a:lnTo>
                    <a:pt x="978408" y="317499"/>
                  </a:lnTo>
                  <a:lnTo>
                    <a:pt x="973415" y="342209"/>
                  </a:lnTo>
                  <a:lnTo>
                    <a:pt x="959802" y="362394"/>
                  </a:lnTo>
                  <a:lnTo>
                    <a:pt x="939617" y="376007"/>
                  </a:lnTo>
                  <a:lnTo>
                    <a:pt x="914908" y="380999"/>
                  </a:lnTo>
                  <a:lnTo>
                    <a:pt x="63500" y="380999"/>
                  </a:lnTo>
                  <a:lnTo>
                    <a:pt x="38790" y="376007"/>
                  </a:lnTo>
                  <a:lnTo>
                    <a:pt x="18605" y="362394"/>
                  </a:lnTo>
                  <a:lnTo>
                    <a:pt x="4992" y="342209"/>
                  </a:lnTo>
                  <a:lnTo>
                    <a:pt x="0" y="317499"/>
                  </a:lnTo>
                  <a:lnTo>
                    <a:pt x="0" y="63499"/>
                  </a:lnTo>
                  <a:close/>
                </a:path>
              </a:pathLst>
            </a:custGeom>
            <a:ln w="12192">
              <a:solidFill>
                <a:srgbClr val="A18E6A"/>
              </a:solidFill>
            </a:ln>
          </p:spPr>
          <p:txBody>
            <a:bodyPr wrap="square" lIns="0" tIns="0" rIns="0" bIns="0" rtlCol="0"/>
            <a:lstStyle/>
            <a:p>
              <a:endParaRPr/>
            </a:p>
          </p:txBody>
        </p:sp>
      </p:grpSp>
      <p:sp>
        <p:nvSpPr>
          <p:cNvPr id="50" name="object 50"/>
          <p:cNvSpPr txBox="1"/>
          <p:nvPr/>
        </p:nvSpPr>
        <p:spPr>
          <a:xfrm>
            <a:off x="3802761" y="5229225"/>
            <a:ext cx="568325" cy="299720"/>
          </a:xfrm>
          <a:prstGeom prst="rect">
            <a:avLst/>
          </a:prstGeom>
        </p:spPr>
        <p:txBody>
          <a:bodyPr vert="horz" wrap="square" lIns="0" tIns="12700" rIns="0" bIns="0" rtlCol="0">
            <a:spAutoFit/>
          </a:bodyPr>
          <a:lstStyle/>
          <a:p>
            <a:pPr marL="41275" marR="5080" indent="-29209">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a:t>
            </a:r>
            <a:r>
              <a:rPr sz="900" spc="-5" dirty="0">
                <a:latin typeface="Calibri"/>
                <a:cs typeface="Calibri"/>
              </a:rPr>
              <a:t>97875ihge</a:t>
            </a:r>
            <a:endParaRPr sz="900">
              <a:latin typeface="Calibri"/>
              <a:cs typeface="Calibri"/>
            </a:endParaRPr>
          </a:p>
        </p:txBody>
      </p:sp>
      <p:grpSp>
        <p:nvGrpSpPr>
          <p:cNvPr id="51" name="object 51"/>
          <p:cNvGrpSpPr/>
          <p:nvPr/>
        </p:nvGrpSpPr>
        <p:grpSpPr>
          <a:xfrm>
            <a:off x="3591814" y="4130041"/>
            <a:ext cx="2825750" cy="1863089"/>
            <a:chOff x="2067814" y="4130040"/>
            <a:chExt cx="2825750" cy="1863089"/>
          </a:xfrm>
        </p:grpSpPr>
        <p:pic>
          <p:nvPicPr>
            <p:cNvPr id="52" name="object 52"/>
            <p:cNvPicPr/>
            <p:nvPr/>
          </p:nvPicPr>
          <p:blipFill>
            <a:blip r:embed="rId8" cstate="print"/>
            <a:stretch>
              <a:fillRect/>
            </a:stretch>
          </p:blipFill>
          <p:spPr>
            <a:xfrm>
              <a:off x="4274820" y="4130040"/>
              <a:ext cx="618731" cy="562356"/>
            </a:xfrm>
            <a:prstGeom prst="rect">
              <a:avLst/>
            </a:prstGeom>
          </p:spPr>
        </p:pic>
        <p:sp>
          <p:nvSpPr>
            <p:cNvPr id="53" name="object 53"/>
            <p:cNvSpPr/>
            <p:nvPr/>
          </p:nvSpPr>
          <p:spPr>
            <a:xfrm>
              <a:off x="4374642" y="4229862"/>
              <a:ext cx="466090" cy="408940"/>
            </a:xfrm>
            <a:custGeom>
              <a:avLst/>
              <a:gdLst/>
              <a:ahLst/>
              <a:cxnLst/>
              <a:rect l="l" t="t" r="r" b="b"/>
              <a:pathLst>
                <a:path w="466089" h="408939">
                  <a:moveTo>
                    <a:pt x="67020" y="41400"/>
                  </a:moveTo>
                  <a:lnTo>
                    <a:pt x="50044" y="60867"/>
                  </a:lnTo>
                  <a:lnTo>
                    <a:pt x="448691" y="408939"/>
                  </a:lnTo>
                  <a:lnTo>
                    <a:pt x="465709" y="389508"/>
                  </a:lnTo>
                  <a:lnTo>
                    <a:pt x="67020" y="41400"/>
                  </a:lnTo>
                  <a:close/>
                </a:path>
                <a:path w="466089" h="408939">
                  <a:moveTo>
                    <a:pt x="0" y="0"/>
                  </a:moveTo>
                  <a:lnTo>
                    <a:pt x="33020" y="80390"/>
                  </a:lnTo>
                  <a:lnTo>
                    <a:pt x="50044" y="60867"/>
                  </a:lnTo>
                  <a:lnTo>
                    <a:pt x="40259" y="52324"/>
                  </a:lnTo>
                  <a:lnTo>
                    <a:pt x="57277" y="32893"/>
                  </a:lnTo>
                  <a:lnTo>
                    <a:pt x="74439" y="32893"/>
                  </a:lnTo>
                  <a:lnTo>
                    <a:pt x="84074" y="21843"/>
                  </a:lnTo>
                  <a:lnTo>
                    <a:pt x="0" y="0"/>
                  </a:lnTo>
                  <a:close/>
                </a:path>
                <a:path w="466089" h="408939">
                  <a:moveTo>
                    <a:pt x="57277" y="32893"/>
                  </a:moveTo>
                  <a:lnTo>
                    <a:pt x="40259" y="52324"/>
                  </a:lnTo>
                  <a:lnTo>
                    <a:pt x="50044" y="60867"/>
                  </a:lnTo>
                  <a:lnTo>
                    <a:pt x="67020" y="41400"/>
                  </a:lnTo>
                  <a:lnTo>
                    <a:pt x="57277" y="32893"/>
                  </a:lnTo>
                  <a:close/>
                </a:path>
                <a:path w="466089" h="408939">
                  <a:moveTo>
                    <a:pt x="74439" y="32893"/>
                  </a:moveTo>
                  <a:lnTo>
                    <a:pt x="57277" y="32893"/>
                  </a:lnTo>
                  <a:lnTo>
                    <a:pt x="67020" y="41400"/>
                  </a:lnTo>
                  <a:lnTo>
                    <a:pt x="74439" y="32893"/>
                  </a:lnTo>
                  <a:close/>
                </a:path>
              </a:pathLst>
            </a:custGeom>
            <a:solidFill>
              <a:srgbClr val="000000"/>
            </a:solidFill>
          </p:spPr>
          <p:txBody>
            <a:bodyPr wrap="square" lIns="0" tIns="0" rIns="0" bIns="0" rtlCol="0"/>
            <a:lstStyle/>
            <a:p>
              <a:endParaRPr/>
            </a:p>
          </p:txBody>
        </p:sp>
        <p:pic>
          <p:nvPicPr>
            <p:cNvPr id="54" name="object 54"/>
            <p:cNvPicPr/>
            <p:nvPr/>
          </p:nvPicPr>
          <p:blipFill>
            <a:blip r:embed="rId2" cstate="print"/>
            <a:stretch>
              <a:fillRect/>
            </a:stretch>
          </p:blipFill>
          <p:spPr>
            <a:xfrm>
              <a:off x="2074164" y="5605272"/>
              <a:ext cx="978408" cy="381000"/>
            </a:xfrm>
            <a:prstGeom prst="rect">
              <a:avLst/>
            </a:prstGeom>
          </p:spPr>
        </p:pic>
        <p:sp>
          <p:nvSpPr>
            <p:cNvPr id="55" name="object 55"/>
            <p:cNvSpPr/>
            <p:nvPr/>
          </p:nvSpPr>
          <p:spPr>
            <a:xfrm>
              <a:off x="2074164" y="5605272"/>
              <a:ext cx="978535" cy="381000"/>
            </a:xfrm>
            <a:custGeom>
              <a:avLst/>
              <a:gdLst/>
              <a:ahLst/>
              <a:cxnLst/>
              <a:rect l="l" t="t" r="r" b="b"/>
              <a:pathLst>
                <a:path w="978535" h="381000">
                  <a:moveTo>
                    <a:pt x="0" y="63499"/>
                  </a:moveTo>
                  <a:lnTo>
                    <a:pt x="4992" y="38785"/>
                  </a:lnTo>
                  <a:lnTo>
                    <a:pt x="18605" y="18600"/>
                  </a:lnTo>
                  <a:lnTo>
                    <a:pt x="38790" y="4990"/>
                  </a:lnTo>
                  <a:lnTo>
                    <a:pt x="63500" y="0"/>
                  </a:lnTo>
                  <a:lnTo>
                    <a:pt x="914908" y="0"/>
                  </a:lnTo>
                  <a:lnTo>
                    <a:pt x="939617" y="4990"/>
                  </a:lnTo>
                  <a:lnTo>
                    <a:pt x="959802" y="18600"/>
                  </a:lnTo>
                  <a:lnTo>
                    <a:pt x="973415" y="38785"/>
                  </a:lnTo>
                  <a:lnTo>
                    <a:pt x="978408" y="63499"/>
                  </a:lnTo>
                  <a:lnTo>
                    <a:pt x="978408" y="317499"/>
                  </a:lnTo>
                  <a:lnTo>
                    <a:pt x="973415" y="342214"/>
                  </a:lnTo>
                  <a:lnTo>
                    <a:pt x="959802" y="362399"/>
                  </a:lnTo>
                  <a:lnTo>
                    <a:pt x="939617" y="376009"/>
                  </a:lnTo>
                  <a:lnTo>
                    <a:pt x="914908" y="380999"/>
                  </a:lnTo>
                  <a:lnTo>
                    <a:pt x="63500" y="380999"/>
                  </a:lnTo>
                  <a:lnTo>
                    <a:pt x="38790" y="376009"/>
                  </a:lnTo>
                  <a:lnTo>
                    <a:pt x="18605" y="362399"/>
                  </a:lnTo>
                  <a:lnTo>
                    <a:pt x="4992" y="342214"/>
                  </a:lnTo>
                  <a:lnTo>
                    <a:pt x="0" y="317499"/>
                  </a:lnTo>
                  <a:lnTo>
                    <a:pt x="0" y="63499"/>
                  </a:lnTo>
                  <a:close/>
                </a:path>
              </a:pathLst>
            </a:custGeom>
            <a:ln w="12192">
              <a:solidFill>
                <a:srgbClr val="A18E6A"/>
              </a:solidFill>
            </a:ln>
          </p:spPr>
          <p:txBody>
            <a:bodyPr wrap="square" lIns="0" tIns="0" rIns="0" bIns="0" rtlCol="0"/>
            <a:lstStyle/>
            <a:p>
              <a:endParaRPr/>
            </a:p>
          </p:txBody>
        </p:sp>
        <p:pic>
          <p:nvPicPr>
            <p:cNvPr id="56" name="object 56"/>
            <p:cNvPicPr/>
            <p:nvPr/>
          </p:nvPicPr>
          <p:blipFill>
            <a:blip r:embed="rId8" cstate="print"/>
            <a:stretch>
              <a:fillRect/>
            </a:stretch>
          </p:blipFill>
          <p:spPr>
            <a:xfrm>
              <a:off x="2907792" y="4151376"/>
              <a:ext cx="618731" cy="562356"/>
            </a:xfrm>
            <a:prstGeom prst="rect">
              <a:avLst/>
            </a:prstGeom>
          </p:spPr>
        </p:pic>
        <p:sp>
          <p:nvSpPr>
            <p:cNvPr id="57" name="object 57"/>
            <p:cNvSpPr/>
            <p:nvPr/>
          </p:nvSpPr>
          <p:spPr>
            <a:xfrm>
              <a:off x="3007614" y="4251198"/>
              <a:ext cx="466090" cy="408940"/>
            </a:xfrm>
            <a:custGeom>
              <a:avLst/>
              <a:gdLst/>
              <a:ahLst/>
              <a:cxnLst/>
              <a:rect l="l" t="t" r="r" b="b"/>
              <a:pathLst>
                <a:path w="466089" h="408939">
                  <a:moveTo>
                    <a:pt x="67020" y="41400"/>
                  </a:moveTo>
                  <a:lnTo>
                    <a:pt x="50044" y="60867"/>
                  </a:lnTo>
                  <a:lnTo>
                    <a:pt x="448690" y="408939"/>
                  </a:lnTo>
                  <a:lnTo>
                    <a:pt x="465709" y="389508"/>
                  </a:lnTo>
                  <a:lnTo>
                    <a:pt x="67020" y="41400"/>
                  </a:lnTo>
                  <a:close/>
                </a:path>
                <a:path w="466089" h="408939">
                  <a:moveTo>
                    <a:pt x="0" y="0"/>
                  </a:moveTo>
                  <a:lnTo>
                    <a:pt x="33019" y="80390"/>
                  </a:lnTo>
                  <a:lnTo>
                    <a:pt x="50044" y="60867"/>
                  </a:lnTo>
                  <a:lnTo>
                    <a:pt x="40259" y="52324"/>
                  </a:lnTo>
                  <a:lnTo>
                    <a:pt x="57277" y="32893"/>
                  </a:lnTo>
                  <a:lnTo>
                    <a:pt x="74439" y="32893"/>
                  </a:lnTo>
                  <a:lnTo>
                    <a:pt x="84074" y="21843"/>
                  </a:lnTo>
                  <a:lnTo>
                    <a:pt x="0" y="0"/>
                  </a:lnTo>
                  <a:close/>
                </a:path>
                <a:path w="466089" h="408939">
                  <a:moveTo>
                    <a:pt x="57277" y="32893"/>
                  </a:moveTo>
                  <a:lnTo>
                    <a:pt x="40259" y="52324"/>
                  </a:lnTo>
                  <a:lnTo>
                    <a:pt x="50044" y="60867"/>
                  </a:lnTo>
                  <a:lnTo>
                    <a:pt x="67020" y="41400"/>
                  </a:lnTo>
                  <a:lnTo>
                    <a:pt x="57277" y="32893"/>
                  </a:lnTo>
                  <a:close/>
                </a:path>
                <a:path w="466089" h="408939">
                  <a:moveTo>
                    <a:pt x="74439" y="32893"/>
                  </a:moveTo>
                  <a:lnTo>
                    <a:pt x="57277" y="32893"/>
                  </a:lnTo>
                  <a:lnTo>
                    <a:pt x="67020" y="41400"/>
                  </a:lnTo>
                  <a:lnTo>
                    <a:pt x="74439" y="32893"/>
                  </a:lnTo>
                  <a:close/>
                </a:path>
              </a:pathLst>
            </a:custGeom>
            <a:solidFill>
              <a:srgbClr val="000000"/>
            </a:solidFill>
          </p:spPr>
          <p:txBody>
            <a:bodyPr wrap="square" lIns="0" tIns="0" rIns="0" bIns="0" rtlCol="0"/>
            <a:lstStyle/>
            <a:p>
              <a:endParaRPr/>
            </a:p>
          </p:txBody>
        </p:sp>
      </p:grpSp>
      <p:sp>
        <p:nvSpPr>
          <p:cNvPr id="58" name="object 58"/>
          <p:cNvSpPr txBox="1">
            <a:spLocks noGrp="1"/>
          </p:cNvSpPr>
          <p:nvPr>
            <p:ph type="title"/>
          </p:nvPr>
        </p:nvSpPr>
        <p:spPr>
          <a:xfrm>
            <a:off x="4116926" y="624111"/>
            <a:ext cx="8911687" cy="566181"/>
          </a:xfrm>
          <a:prstGeom prst="rect">
            <a:avLst/>
          </a:prstGeom>
        </p:spPr>
        <p:txBody>
          <a:bodyPr vert="horz" wrap="square" lIns="0" tIns="12065" rIns="0" bIns="0" rtlCol="0" anchor="t">
            <a:spAutoFit/>
          </a:bodyPr>
          <a:lstStyle/>
          <a:p>
            <a:pPr marL="12700">
              <a:spcBef>
                <a:spcPts val="95"/>
              </a:spcBef>
            </a:pPr>
            <a:r>
              <a:rPr spc="-75" dirty="0"/>
              <a:t>Proof-of-Work</a:t>
            </a:r>
            <a:r>
              <a:rPr spc="-125" dirty="0"/>
              <a:t> </a:t>
            </a:r>
            <a:r>
              <a:rPr spc="-50" dirty="0"/>
              <a:t>Mining</a:t>
            </a:r>
            <a:r>
              <a:rPr spc="-85" dirty="0"/>
              <a:t> </a:t>
            </a:r>
            <a:r>
              <a:rPr spc="-30" dirty="0"/>
              <a:t>in</a:t>
            </a:r>
            <a:r>
              <a:rPr spc="-85" dirty="0"/>
              <a:t> </a:t>
            </a:r>
            <a:r>
              <a:rPr spc="-60" dirty="0"/>
              <a:t>Bitcoin</a:t>
            </a:r>
          </a:p>
        </p:txBody>
      </p:sp>
      <p:grpSp>
        <p:nvGrpSpPr>
          <p:cNvPr id="59" name="object 59"/>
          <p:cNvGrpSpPr/>
          <p:nvPr/>
        </p:nvGrpSpPr>
        <p:grpSpPr>
          <a:xfrm>
            <a:off x="1973581" y="1645921"/>
            <a:ext cx="2174875" cy="1888489"/>
            <a:chOff x="449580" y="1645920"/>
            <a:chExt cx="2174875" cy="1888489"/>
          </a:xfrm>
        </p:grpSpPr>
        <p:sp>
          <p:nvSpPr>
            <p:cNvPr id="60" name="object 60"/>
            <p:cNvSpPr/>
            <p:nvPr/>
          </p:nvSpPr>
          <p:spPr>
            <a:xfrm>
              <a:off x="457200" y="1653540"/>
              <a:ext cx="2159635" cy="1873250"/>
            </a:xfrm>
            <a:custGeom>
              <a:avLst/>
              <a:gdLst/>
              <a:ahLst/>
              <a:cxnLst/>
              <a:rect l="l" t="t" r="r" b="b"/>
              <a:pathLst>
                <a:path w="2159635" h="1873250">
                  <a:moveTo>
                    <a:pt x="1079754" y="0"/>
                  </a:moveTo>
                  <a:lnTo>
                    <a:pt x="1028925" y="1019"/>
                  </a:lnTo>
                  <a:lnTo>
                    <a:pt x="978701" y="4046"/>
                  </a:lnTo>
                  <a:lnTo>
                    <a:pt x="929134" y="9037"/>
                  </a:lnTo>
                  <a:lnTo>
                    <a:pt x="880275" y="15947"/>
                  </a:lnTo>
                  <a:lnTo>
                    <a:pt x="832177" y="24730"/>
                  </a:lnTo>
                  <a:lnTo>
                    <a:pt x="784891" y="35342"/>
                  </a:lnTo>
                  <a:lnTo>
                    <a:pt x="738469" y="47737"/>
                  </a:lnTo>
                  <a:lnTo>
                    <a:pt x="692963" y="61871"/>
                  </a:lnTo>
                  <a:lnTo>
                    <a:pt x="648425" y="77699"/>
                  </a:lnTo>
                  <a:lnTo>
                    <a:pt x="604906" y="95176"/>
                  </a:lnTo>
                  <a:lnTo>
                    <a:pt x="562459" y="114257"/>
                  </a:lnTo>
                  <a:lnTo>
                    <a:pt x="521136" y="134896"/>
                  </a:lnTo>
                  <a:lnTo>
                    <a:pt x="480987" y="157050"/>
                  </a:lnTo>
                  <a:lnTo>
                    <a:pt x="442066" y="180673"/>
                  </a:lnTo>
                  <a:lnTo>
                    <a:pt x="404424" y="205720"/>
                  </a:lnTo>
                  <a:lnTo>
                    <a:pt x="368112" y="232145"/>
                  </a:lnTo>
                  <a:lnTo>
                    <a:pt x="333183" y="259906"/>
                  </a:lnTo>
                  <a:lnTo>
                    <a:pt x="299689" y="288955"/>
                  </a:lnTo>
                  <a:lnTo>
                    <a:pt x="267680" y="319249"/>
                  </a:lnTo>
                  <a:lnTo>
                    <a:pt x="237210" y="350742"/>
                  </a:lnTo>
                  <a:lnTo>
                    <a:pt x="208330" y="383389"/>
                  </a:lnTo>
                  <a:lnTo>
                    <a:pt x="181092" y="417146"/>
                  </a:lnTo>
                  <a:lnTo>
                    <a:pt x="155548" y="451968"/>
                  </a:lnTo>
                  <a:lnTo>
                    <a:pt x="131749" y="487809"/>
                  </a:lnTo>
                  <a:lnTo>
                    <a:pt x="109747" y="524624"/>
                  </a:lnTo>
                  <a:lnTo>
                    <a:pt x="89595" y="562370"/>
                  </a:lnTo>
                  <a:lnTo>
                    <a:pt x="71344" y="601000"/>
                  </a:lnTo>
                  <a:lnTo>
                    <a:pt x="55046" y="640470"/>
                  </a:lnTo>
                  <a:lnTo>
                    <a:pt x="40753" y="680734"/>
                  </a:lnTo>
                  <a:lnTo>
                    <a:pt x="28517" y="721749"/>
                  </a:lnTo>
                  <a:lnTo>
                    <a:pt x="18389" y="763469"/>
                  </a:lnTo>
                  <a:lnTo>
                    <a:pt x="10421" y="805848"/>
                  </a:lnTo>
                  <a:lnTo>
                    <a:pt x="4666" y="848843"/>
                  </a:lnTo>
                  <a:lnTo>
                    <a:pt x="1175" y="892408"/>
                  </a:lnTo>
                  <a:lnTo>
                    <a:pt x="0" y="936498"/>
                  </a:lnTo>
                  <a:lnTo>
                    <a:pt x="1175" y="980587"/>
                  </a:lnTo>
                  <a:lnTo>
                    <a:pt x="4666" y="1024152"/>
                  </a:lnTo>
                  <a:lnTo>
                    <a:pt x="10421" y="1067147"/>
                  </a:lnTo>
                  <a:lnTo>
                    <a:pt x="18389" y="1109526"/>
                  </a:lnTo>
                  <a:lnTo>
                    <a:pt x="28517" y="1151246"/>
                  </a:lnTo>
                  <a:lnTo>
                    <a:pt x="40753" y="1192261"/>
                  </a:lnTo>
                  <a:lnTo>
                    <a:pt x="55046" y="1232525"/>
                  </a:lnTo>
                  <a:lnTo>
                    <a:pt x="71344" y="1271995"/>
                  </a:lnTo>
                  <a:lnTo>
                    <a:pt x="89595" y="1310625"/>
                  </a:lnTo>
                  <a:lnTo>
                    <a:pt x="109747" y="1348371"/>
                  </a:lnTo>
                  <a:lnTo>
                    <a:pt x="131749" y="1385186"/>
                  </a:lnTo>
                  <a:lnTo>
                    <a:pt x="155548" y="1421027"/>
                  </a:lnTo>
                  <a:lnTo>
                    <a:pt x="181092" y="1455849"/>
                  </a:lnTo>
                  <a:lnTo>
                    <a:pt x="208330" y="1489606"/>
                  </a:lnTo>
                  <a:lnTo>
                    <a:pt x="237210" y="1522253"/>
                  </a:lnTo>
                  <a:lnTo>
                    <a:pt x="267680" y="1553746"/>
                  </a:lnTo>
                  <a:lnTo>
                    <a:pt x="299689" y="1584040"/>
                  </a:lnTo>
                  <a:lnTo>
                    <a:pt x="333183" y="1613089"/>
                  </a:lnTo>
                  <a:lnTo>
                    <a:pt x="368112" y="1640850"/>
                  </a:lnTo>
                  <a:lnTo>
                    <a:pt x="404424" y="1667275"/>
                  </a:lnTo>
                  <a:lnTo>
                    <a:pt x="442066" y="1692322"/>
                  </a:lnTo>
                  <a:lnTo>
                    <a:pt x="480987" y="1715945"/>
                  </a:lnTo>
                  <a:lnTo>
                    <a:pt x="521136" y="1738099"/>
                  </a:lnTo>
                  <a:lnTo>
                    <a:pt x="562459" y="1758738"/>
                  </a:lnTo>
                  <a:lnTo>
                    <a:pt x="604906" y="1777819"/>
                  </a:lnTo>
                  <a:lnTo>
                    <a:pt x="648425" y="1795296"/>
                  </a:lnTo>
                  <a:lnTo>
                    <a:pt x="692963" y="1811124"/>
                  </a:lnTo>
                  <a:lnTo>
                    <a:pt x="738469" y="1825258"/>
                  </a:lnTo>
                  <a:lnTo>
                    <a:pt x="784891" y="1837653"/>
                  </a:lnTo>
                  <a:lnTo>
                    <a:pt x="832177" y="1848265"/>
                  </a:lnTo>
                  <a:lnTo>
                    <a:pt x="880275" y="1857048"/>
                  </a:lnTo>
                  <a:lnTo>
                    <a:pt x="929134" y="1863958"/>
                  </a:lnTo>
                  <a:lnTo>
                    <a:pt x="978701" y="1868949"/>
                  </a:lnTo>
                  <a:lnTo>
                    <a:pt x="1028925" y="1871976"/>
                  </a:lnTo>
                  <a:lnTo>
                    <a:pt x="1079754" y="1872996"/>
                  </a:lnTo>
                  <a:lnTo>
                    <a:pt x="1130587" y="1871976"/>
                  </a:lnTo>
                  <a:lnTo>
                    <a:pt x="1180816" y="1868949"/>
                  </a:lnTo>
                  <a:lnTo>
                    <a:pt x="1230387" y="1863958"/>
                  </a:lnTo>
                  <a:lnTo>
                    <a:pt x="1279249" y="1857048"/>
                  </a:lnTo>
                  <a:lnTo>
                    <a:pt x="1327350" y="1848265"/>
                  </a:lnTo>
                  <a:lnTo>
                    <a:pt x="1374639" y="1837653"/>
                  </a:lnTo>
                  <a:lnTo>
                    <a:pt x="1421062" y="1825258"/>
                  </a:lnTo>
                  <a:lnTo>
                    <a:pt x="1466570" y="1811124"/>
                  </a:lnTo>
                  <a:lnTo>
                    <a:pt x="1511109" y="1795296"/>
                  </a:lnTo>
                  <a:lnTo>
                    <a:pt x="1554628" y="1777819"/>
                  </a:lnTo>
                  <a:lnTo>
                    <a:pt x="1597076" y="1758738"/>
                  </a:lnTo>
                  <a:lnTo>
                    <a:pt x="1638399" y="1738099"/>
                  </a:lnTo>
                  <a:lnTo>
                    <a:pt x="1678547" y="1715945"/>
                  </a:lnTo>
                  <a:lnTo>
                    <a:pt x="1717468" y="1692322"/>
                  </a:lnTo>
                  <a:lnTo>
                    <a:pt x="1755110" y="1667275"/>
                  </a:lnTo>
                  <a:lnTo>
                    <a:pt x="1791421" y="1640850"/>
                  </a:lnTo>
                  <a:lnTo>
                    <a:pt x="1826348" y="1613089"/>
                  </a:lnTo>
                  <a:lnTo>
                    <a:pt x="1859842" y="1584040"/>
                  </a:lnTo>
                  <a:lnTo>
                    <a:pt x="1891848" y="1553746"/>
                  </a:lnTo>
                  <a:lnTo>
                    <a:pt x="1922317" y="1522253"/>
                  </a:lnTo>
                  <a:lnTo>
                    <a:pt x="1951195" y="1489606"/>
                  </a:lnTo>
                  <a:lnTo>
                    <a:pt x="1978431" y="1455849"/>
                  </a:lnTo>
                  <a:lnTo>
                    <a:pt x="2003974" y="1421027"/>
                  </a:lnTo>
                  <a:lnTo>
                    <a:pt x="2027771" y="1385186"/>
                  </a:lnTo>
                  <a:lnTo>
                    <a:pt x="2049771" y="1348371"/>
                  </a:lnTo>
                  <a:lnTo>
                    <a:pt x="2069921" y="1310625"/>
                  </a:lnTo>
                  <a:lnTo>
                    <a:pt x="2088170" y="1271995"/>
                  </a:lnTo>
                  <a:lnTo>
                    <a:pt x="2104467" y="1232525"/>
                  </a:lnTo>
                  <a:lnTo>
                    <a:pt x="2118758" y="1192261"/>
                  </a:lnTo>
                  <a:lnTo>
                    <a:pt x="2130994" y="1151246"/>
                  </a:lnTo>
                  <a:lnTo>
                    <a:pt x="2141120" y="1109526"/>
                  </a:lnTo>
                  <a:lnTo>
                    <a:pt x="2149087" y="1067147"/>
                  </a:lnTo>
                  <a:lnTo>
                    <a:pt x="2154842" y="1024152"/>
                  </a:lnTo>
                  <a:lnTo>
                    <a:pt x="2158332" y="980587"/>
                  </a:lnTo>
                  <a:lnTo>
                    <a:pt x="2159508" y="936498"/>
                  </a:lnTo>
                  <a:lnTo>
                    <a:pt x="2158332" y="892408"/>
                  </a:lnTo>
                  <a:lnTo>
                    <a:pt x="2154842" y="848843"/>
                  </a:lnTo>
                  <a:lnTo>
                    <a:pt x="2149087" y="805848"/>
                  </a:lnTo>
                  <a:lnTo>
                    <a:pt x="2141120" y="763469"/>
                  </a:lnTo>
                  <a:lnTo>
                    <a:pt x="2130994" y="721749"/>
                  </a:lnTo>
                  <a:lnTo>
                    <a:pt x="2118758" y="680734"/>
                  </a:lnTo>
                  <a:lnTo>
                    <a:pt x="2104467" y="640470"/>
                  </a:lnTo>
                  <a:lnTo>
                    <a:pt x="2088170" y="601000"/>
                  </a:lnTo>
                  <a:lnTo>
                    <a:pt x="2069921" y="562370"/>
                  </a:lnTo>
                  <a:lnTo>
                    <a:pt x="2049771" y="524624"/>
                  </a:lnTo>
                  <a:lnTo>
                    <a:pt x="2027771" y="487809"/>
                  </a:lnTo>
                  <a:lnTo>
                    <a:pt x="2003974" y="451968"/>
                  </a:lnTo>
                  <a:lnTo>
                    <a:pt x="1978431" y="417146"/>
                  </a:lnTo>
                  <a:lnTo>
                    <a:pt x="1951195" y="383389"/>
                  </a:lnTo>
                  <a:lnTo>
                    <a:pt x="1922317" y="350742"/>
                  </a:lnTo>
                  <a:lnTo>
                    <a:pt x="1891848" y="319249"/>
                  </a:lnTo>
                  <a:lnTo>
                    <a:pt x="1859842" y="288955"/>
                  </a:lnTo>
                  <a:lnTo>
                    <a:pt x="1826348" y="259906"/>
                  </a:lnTo>
                  <a:lnTo>
                    <a:pt x="1791421" y="232145"/>
                  </a:lnTo>
                  <a:lnTo>
                    <a:pt x="1755110" y="205720"/>
                  </a:lnTo>
                  <a:lnTo>
                    <a:pt x="1717468" y="180673"/>
                  </a:lnTo>
                  <a:lnTo>
                    <a:pt x="1678547" y="157050"/>
                  </a:lnTo>
                  <a:lnTo>
                    <a:pt x="1638399" y="134896"/>
                  </a:lnTo>
                  <a:lnTo>
                    <a:pt x="1597076" y="114257"/>
                  </a:lnTo>
                  <a:lnTo>
                    <a:pt x="1554628" y="95176"/>
                  </a:lnTo>
                  <a:lnTo>
                    <a:pt x="1511109" y="77699"/>
                  </a:lnTo>
                  <a:lnTo>
                    <a:pt x="1466570" y="61871"/>
                  </a:lnTo>
                  <a:lnTo>
                    <a:pt x="1421062" y="47737"/>
                  </a:lnTo>
                  <a:lnTo>
                    <a:pt x="1374639" y="35342"/>
                  </a:lnTo>
                  <a:lnTo>
                    <a:pt x="1327350" y="24730"/>
                  </a:lnTo>
                  <a:lnTo>
                    <a:pt x="1279249" y="15947"/>
                  </a:lnTo>
                  <a:lnTo>
                    <a:pt x="1230387" y="9037"/>
                  </a:lnTo>
                  <a:lnTo>
                    <a:pt x="1180816" y="4046"/>
                  </a:lnTo>
                  <a:lnTo>
                    <a:pt x="1130587" y="1019"/>
                  </a:lnTo>
                  <a:lnTo>
                    <a:pt x="1079754" y="0"/>
                  </a:lnTo>
                  <a:close/>
                </a:path>
              </a:pathLst>
            </a:custGeom>
            <a:solidFill>
              <a:srgbClr val="FFFFFF"/>
            </a:solidFill>
          </p:spPr>
          <p:txBody>
            <a:bodyPr wrap="square" lIns="0" tIns="0" rIns="0" bIns="0" rtlCol="0"/>
            <a:lstStyle/>
            <a:p>
              <a:endParaRPr/>
            </a:p>
          </p:txBody>
        </p:sp>
        <p:sp>
          <p:nvSpPr>
            <p:cNvPr id="61" name="object 61"/>
            <p:cNvSpPr/>
            <p:nvPr/>
          </p:nvSpPr>
          <p:spPr>
            <a:xfrm>
              <a:off x="457200" y="1653540"/>
              <a:ext cx="2159635" cy="1873250"/>
            </a:xfrm>
            <a:custGeom>
              <a:avLst/>
              <a:gdLst/>
              <a:ahLst/>
              <a:cxnLst/>
              <a:rect l="l" t="t" r="r" b="b"/>
              <a:pathLst>
                <a:path w="2159635" h="1873250">
                  <a:moveTo>
                    <a:pt x="0" y="936498"/>
                  </a:moveTo>
                  <a:lnTo>
                    <a:pt x="1175" y="892408"/>
                  </a:lnTo>
                  <a:lnTo>
                    <a:pt x="4666" y="848843"/>
                  </a:lnTo>
                  <a:lnTo>
                    <a:pt x="10421" y="805848"/>
                  </a:lnTo>
                  <a:lnTo>
                    <a:pt x="18389" y="763469"/>
                  </a:lnTo>
                  <a:lnTo>
                    <a:pt x="28517" y="721749"/>
                  </a:lnTo>
                  <a:lnTo>
                    <a:pt x="40753" y="680734"/>
                  </a:lnTo>
                  <a:lnTo>
                    <a:pt x="55046" y="640470"/>
                  </a:lnTo>
                  <a:lnTo>
                    <a:pt x="71344" y="601000"/>
                  </a:lnTo>
                  <a:lnTo>
                    <a:pt x="89595" y="562370"/>
                  </a:lnTo>
                  <a:lnTo>
                    <a:pt x="109747" y="524624"/>
                  </a:lnTo>
                  <a:lnTo>
                    <a:pt x="131749" y="487809"/>
                  </a:lnTo>
                  <a:lnTo>
                    <a:pt x="155548" y="451968"/>
                  </a:lnTo>
                  <a:lnTo>
                    <a:pt x="181092" y="417146"/>
                  </a:lnTo>
                  <a:lnTo>
                    <a:pt x="208330" y="383389"/>
                  </a:lnTo>
                  <a:lnTo>
                    <a:pt x="237210" y="350742"/>
                  </a:lnTo>
                  <a:lnTo>
                    <a:pt x="267680" y="319249"/>
                  </a:lnTo>
                  <a:lnTo>
                    <a:pt x="299689" y="288955"/>
                  </a:lnTo>
                  <a:lnTo>
                    <a:pt x="333183" y="259906"/>
                  </a:lnTo>
                  <a:lnTo>
                    <a:pt x="368112" y="232145"/>
                  </a:lnTo>
                  <a:lnTo>
                    <a:pt x="404424" y="205720"/>
                  </a:lnTo>
                  <a:lnTo>
                    <a:pt x="442066" y="180673"/>
                  </a:lnTo>
                  <a:lnTo>
                    <a:pt x="480987" y="157050"/>
                  </a:lnTo>
                  <a:lnTo>
                    <a:pt x="521136" y="134896"/>
                  </a:lnTo>
                  <a:lnTo>
                    <a:pt x="562459" y="114257"/>
                  </a:lnTo>
                  <a:lnTo>
                    <a:pt x="604906" y="95176"/>
                  </a:lnTo>
                  <a:lnTo>
                    <a:pt x="648425" y="77699"/>
                  </a:lnTo>
                  <a:lnTo>
                    <a:pt x="692963" y="61871"/>
                  </a:lnTo>
                  <a:lnTo>
                    <a:pt x="738469" y="47737"/>
                  </a:lnTo>
                  <a:lnTo>
                    <a:pt x="784891" y="35342"/>
                  </a:lnTo>
                  <a:lnTo>
                    <a:pt x="832177" y="24730"/>
                  </a:lnTo>
                  <a:lnTo>
                    <a:pt x="880275" y="15947"/>
                  </a:lnTo>
                  <a:lnTo>
                    <a:pt x="929134" y="9037"/>
                  </a:lnTo>
                  <a:lnTo>
                    <a:pt x="978701" y="4046"/>
                  </a:lnTo>
                  <a:lnTo>
                    <a:pt x="1028925" y="1019"/>
                  </a:lnTo>
                  <a:lnTo>
                    <a:pt x="1079754" y="0"/>
                  </a:lnTo>
                  <a:lnTo>
                    <a:pt x="1130587" y="1019"/>
                  </a:lnTo>
                  <a:lnTo>
                    <a:pt x="1180816" y="4046"/>
                  </a:lnTo>
                  <a:lnTo>
                    <a:pt x="1230387" y="9037"/>
                  </a:lnTo>
                  <a:lnTo>
                    <a:pt x="1279249" y="15947"/>
                  </a:lnTo>
                  <a:lnTo>
                    <a:pt x="1327350" y="24730"/>
                  </a:lnTo>
                  <a:lnTo>
                    <a:pt x="1374639" y="35342"/>
                  </a:lnTo>
                  <a:lnTo>
                    <a:pt x="1421062" y="47737"/>
                  </a:lnTo>
                  <a:lnTo>
                    <a:pt x="1466570" y="61871"/>
                  </a:lnTo>
                  <a:lnTo>
                    <a:pt x="1511109" y="77699"/>
                  </a:lnTo>
                  <a:lnTo>
                    <a:pt x="1554628" y="95176"/>
                  </a:lnTo>
                  <a:lnTo>
                    <a:pt x="1597076" y="114257"/>
                  </a:lnTo>
                  <a:lnTo>
                    <a:pt x="1638399" y="134896"/>
                  </a:lnTo>
                  <a:lnTo>
                    <a:pt x="1678547" y="157050"/>
                  </a:lnTo>
                  <a:lnTo>
                    <a:pt x="1717468" y="180673"/>
                  </a:lnTo>
                  <a:lnTo>
                    <a:pt x="1755110" y="205720"/>
                  </a:lnTo>
                  <a:lnTo>
                    <a:pt x="1791421" y="232145"/>
                  </a:lnTo>
                  <a:lnTo>
                    <a:pt x="1826348" y="259906"/>
                  </a:lnTo>
                  <a:lnTo>
                    <a:pt x="1859842" y="288955"/>
                  </a:lnTo>
                  <a:lnTo>
                    <a:pt x="1891848" y="319249"/>
                  </a:lnTo>
                  <a:lnTo>
                    <a:pt x="1922317" y="350742"/>
                  </a:lnTo>
                  <a:lnTo>
                    <a:pt x="1951195" y="383389"/>
                  </a:lnTo>
                  <a:lnTo>
                    <a:pt x="1978431" y="417146"/>
                  </a:lnTo>
                  <a:lnTo>
                    <a:pt x="2003974" y="451968"/>
                  </a:lnTo>
                  <a:lnTo>
                    <a:pt x="2027771" y="487809"/>
                  </a:lnTo>
                  <a:lnTo>
                    <a:pt x="2049771" y="524624"/>
                  </a:lnTo>
                  <a:lnTo>
                    <a:pt x="2069921" y="562370"/>
                  </a:lnTo>
                  <a:lnTo>
                    <a:pt x="2088170" y="601000"/>
                  </a:lnTo>
                  <a:lnTo>
                    <a:pt x="2104467" y="640470"/>
                  </a:lnTo>
                  <a:lnTo>
                    <a:pt x="2118758" y="680734"/>
                  </a:lnTo>
                  <a:lnTo>
                    <a:pt x="2130994" y="721749"/>
                  </a:lnTo>
                  <a:lnTo>
                    <a:pt x="2141120" y="763469"/>
                  </a:lnTo>
                  <a:lnTo>
                    <a:pt x="2149087" y="805848"/>
                  </a:lnTo>
                  <a:lnTo>
                    <a:pt x="2154842" y="848843"/>
                  </a:lnTo>
                  <a:lnTo>
                    <a:pt x="2158332" y="892408"/>
                  </a:lnTo>
                  <a:lnTo>
                    <a:pt x="2159508" y="936498"/>
                  </a:lnTo>
                  <a:lnTo>
                    <a:pt x="2158332" y="980587"/>
                  </a:lnTo>
                  <a:lnTo>
                    <a:pt x="2154842" y="1024152"/>
                  </a:lnTo>
                  <a:lnTo>
                    <a:pt x="2149087" y="1067147"/>
                  </a:lnTo>
                  <a:lnTo>
                    <a:pt x="2141120" y="1109526"/>
                  </a:lnTo>
                  <a:lnTo>
                    <a:pt x="2130994" y="1151246"/>
                  </a:lnTo>
                  <a:lnTo>
                    <a:pt x="2118758" y="1192261"/>
                  </a:lnTo>
                  <a:lnTo>
                    <a:pt x="2104467" y="1232525"/>
                  </a:lnTo>
                  <a:lnTo>
                    <a:pt x="2088170" y="1271995"/>
                  </a:lnTo>
                  <a:lnTo>
                    <a:pt x="2069921" y="1310625"/>
                  </a:lnTo>
                  <a:lnTo>
                    <a:pt x="2049771" y="1348371"/>
                  </a:lnTo>
                  <a:lnTo>
                    <a:pt x="2027771" y="1385186"/>
                  </a:lnTo>
                  <a:lnTo>
                    <a:pt x="2003974" y="1421027"/>
                  </a:lnTo>
                  <a:lnTo>
                    <a:pt x="1978431" y="1455849"/>
                  </a:lnTo>
                  <a:lnTo>
                    <a:pt x="1951195" y="1489606"/>
                  </a:lnTo>
                  <a:lnTo>
                    <a:pt x="1922317" y="1522253"/>
                  </a:lnTo>
                  <a:lnTo>
                    <a:pt x="1891848" y="1553746"/>
                  </a:lnTo>
                  <a:lnTo>
                    <a:pt x="1859842" y="1584040"/>
                  </a:lnTo>
                  <a:lnTo>
                    <a:pt x="1826348" y="1613089"/>
                  </a:lnTo>
                  <a:lnTo>
                    <a:pt x="1791421" y="1640850"/>
                  </a:lnTo>
                  <a:lnTo>
                    <a:pt x="1755110" y="1667275"/>
                  </a:lnTo>
                  <a:lnTo>
                    <a:pt x="1717468" y="1692322"/>
                  </a:lnTo>
                  <a:lnTo>
                    <a:pt x="1678547" y="1715945"/>
                  </a:lnTo>
                  <a:lnTo>
                    <a:pt x="1638399" y="1738099"/>
                  </a:lnTo>
                  <a:lnTo>
                    <a:pt x="1597076" y="1758738"/>
                  </a:lnTo>
                  <a:lnTo>
                    <a:pt x="1554628" y="1777819"/>
                  </a:lnTo>
                  <a:lnTo>
                    <a:pt x="1511109" y="1795296"/>
                  </a:lnTo>
                  <a:lnTo>
                    <a:pt x="1466570" y="1811124"/>
                  </a:lnTo>
                  <a:lnTo>
                    <a:pt x="1421062" y="1825258"/>
                  </a:lnTo>
                  <a:lnTo>
                    <a:pt x="1374639" y="1837653"/>
                  </a:lnTo>
                  <a:lnTo>
                    <a:pt x="1327350" y="1848265"/>
                  </a:lnTo>
                  <a:lnTo>
                    <a:pt x="1279249" y="1857048"/>
                  </a:lnTo>
                  <a:lnTo>
                    <a:pt x="1230387" y="1863958"/>
                  </a:lnTo>
                  <a:lnTo>
                    <a:pt x="1180816" y="1868949"/>
                  </a:lnTo>
                  <a:lnTo>
                    <a:pt x="1130587" y="1871976"/>
                  </a:lnTo>
                  <a:lnTo>
                    <a:pt x="1079754" y="1872996"/>
                  </a:lnTo>
                  <a:lnTo>
                    <a:pt x="1028925" y="1871976"/>
                  </a:lnTo>
                  <a:lnTo>
                    <a:pt x="978701" y="1868949"/>
                  </a:lnTo>
                  <a:lnTo>
                    <a:pt x="929134" y="1863958"/>
                  </a:lnTo>
                  <a:lnTo>
                    <a:pt x="880275" y="1857048"/>
                  </a:lnTo>
                  <a:lnTo>
                    <a:pt x="832177" y="1848265"/>
                  </a:lnTo>
                  <a:lnTo>
                    <a:pt x="784891" y="1837653"/>
                  </a:lnTo>
                  <a:lnTo>
                    <a:pt x="738469" y="1825258"/>
                  </a:lnTo>
                  <a:lnTo>
                    <a:pt x="692963" y="1811124"/>
                  </a:lnTo>
                  <a:lnTo>
                    <a:pt x="648425" y="1795296"/>
                  </a:lnTo>
                  <a:lnTo>
                    <a:pt x="604906" y="1777819"/>
                  </a:lnTo>
                  <a:lnTo>
                    <a:pt x="562459" y="1758738"/>
                  </a:lnTo>
                  <a:lnTo>
                    <a:pt x="521136" y="1738099"/>
                  </a:lnTo>
                  <a:lnTo>
                    <a:pt x="480987" y="1715945"/>
                  </a:lnTo>
                  <a:lnTo>
                    <a:pt x="442066" y="1692322"/>
                  </a:lnTo>
                  <a:lnTo>
                    <a:pt x="404424" y="1667275"/>
                  </a:lnTo>
                  <a:lnTo>
                    <a:pt x="368112" y="1640850"/>
                  </a:lnTo>
                  <a:lnTo>
                    <a:pt x="333183" y="1613089"/>
                  </a:lnTo>
                  <a:lnTo>
                    <a:pt x="299689" y="1584040"/>
                  </a:lnTo>
                  <a:lnTo>
                    <a:pt x="267680" y="1553746"/>
                  </a:lnTo>
                  <a:lnTo>
                    <a:pt x="237210" y="1522253"/>
                  </a:lnTo>
                  <a:lnTo>
                    <a:pt x="208330" y="1489606"/>
                  </a:lnTo>
                  <a:lnTo>
                    <a:pt x="181092" y="1455849"/>
                  </a:lnTo>
                  <a:lnTo>
                    <a:pt x="155548" y="1421027"/>
                  </a:lnTo>
                  <a:lnTo>
                    <a:pt x="131749" y="1385186"/>
                  </a:lnTo>
                  <a:lnTo>
                    <a:pt x="109747" y="1348371"/>
                  </a:lnTo>
                  <a:lnTo>
                    <a:pt x="89595" y="1310625"/>
                  </a:lnTo>
                  <a:lnTo>
                    <a:pt x="71344" y="1271995"/>
                  </a:lnTo>
                  <a:lnTo>
                    <a:pt x="55046" y="1232525"/>
                  </a:lnTo>
                  <a:lnTo>
                    <a:pt x="40753" y="1192261"/>
                  </a:lnTo>
                  <a:lnTo>
                    <a:pt x="28517" y="1151246"/>
                  </a:lnTo>
                  <a:lnTo>
                    <a:pt x="18389" y="1109526"/>
                  </a:lnTo>
                  <a:lnTo>
                    <a:pt x="10421" y="1067147"/>
                  </a:lnTo>
                  <a:lnTo>
                    <a:pt x="4666" y="1024152"/>
                  </a:lnTo>
                  <a:lnTo>
                    <a:pt x="1175" y="980587"/>
                  </a:lnTo>
                  <a:lnTo>
                    <a:pt x="0" y="936498"/>
                  </a:lnTo>
                  <a:close/>
                </a:path>
              </a:pathLst>
            </a:custGeom>
            <a:ln w="15240">
              <a:solidFill>
                <a:srgbClr val="000000"/>
              </a:solidFill>
            </a:ln>
          </p:spPr>
          <p:txBody>
            <a:bodyPr wrap="square" lIns="0" tIns="0" rIns="0" bIns="0" rtlCol="0"/>
            <a:lstStyle/>
            <a:p>
              <a:endParaRPr/>
            </a:p>
          </p:txBody>
        </p:sp>
      </p:grpSp>
      <p:sp>
        <p:nvSpPr>
          <p:cNvPr id="62" name="object 62"/>
          <p:cNvSpPr txBox="1"/>
          <p:nvPr/>
        </p:nvSpPr>
        <p:spPr>
          <a:xfrm>
            <a:off x="2418994" y="2013965"/>
            <a:ext cx="1286510" cy="848994"/>
          </a:xfrm>
          <a:prstGeom prst="rect">
            <a:avLst/>
          </a:prstGeom>
        </p:spPr>
        <p:txBody>
          <a:bodyPr vert="horz" wrap="square" lIns="0" tIns="12700" rIns="0" bIns="0" rtlCol="0">
            <a:spAutoFit/>
          </a:bodyPr>
          <a:lstStyle/>
          <a:p>
            <a:pPr algn="ctr">
              <a:spcBef>
                <a:spcPts val="100"/>
              </a:spcBef>
            </a:pPr>
            <a:r>
              <a:rPr spc="-110" dirty="0">
                <a:latin typeface="Calibri"/>
                <a:cs typeface="Calibri"/>
              </a:rPr>
              <a:t>T</a:t>
            </a:r>
            <a:r>
              <a:rPr spc="-40" dirty="0">
                <a:latin typeface="Calibri"/>
                <a:cs typeface="Calibri"/>
              </a:rPr>
              <a:t>r</a:t>
            </a:r>
            <a:r>
              <a:rPr dirty="0">
                <a:latin typeface="Calibri"/>
                <a:cs typeface="Calibri"/>
              </a:rPr>
              <a:t>a</a:t>
            </a:r>
            <a:r>
              <a:rPr spc="5" dirty="0">
                <a:latin typeface="Calibri"/>
                <a:cs typeface="Calibri"/>
              </a:rPr>
              <a:t>ns</a:t>
            </a:r>
            <a:r>
              <a:rPr dirty="0">
                <a:latin typeface="Calibri"/>
                <a:cs typeface="Calibri"/>
              </a:rPr>
              <a:t>act</a:t>
            </a:r>
            <a:r>
              <a:rPr spc="-10" dirty="0">
                <a:latin typeface="Calibri"/>
                <a:cs typeface="Calibri"/>
              </a:rPr>
              <a:t>i</a:t>
            </a:r>
            <a:r>
              <a:rPr spc="-5" dirty="0">
                <a:latin typeface="Calibri"/>
                <a:cs typeface="Calibri"/>
              </a:rPr>
              <a:t>o</a:t>
            </a:r>
            <a:r>
              <a:rPr dirty="0">
                <a:latin typeface="Calibri"/>
                <a:cs typeface="Calibri"/>
              </a:rPr>
              <a:t>n C</a:t>
            </a:r>
            <a:endParaRPr>
              <a:latin typeface="Calibri"/>
              <a:cs typeface="Calibri"/>
            </a:endParaRPr>
          </a:p>
          <a:p>
            <a:pPr algn="ctr">
              <a:lnSpc>
                <a:spcPct val="100000"/>
              </a:lnSpc>
            </a:pPr>
            <a:r>
              <a:rPr spc="-110" dirty="0">
                <a:latin typeface="Calibri"/>
                <a:cs typeface="Calibri"/>
              </a:rPr>
              <a:t>T</a:t>
            </a:r>
            <a:r>
              <a:rPr spc="-40" dirty="0">
                <a:latin typeface="Calibri"/>
                <a:cs typeface="Calibri"/>
              </a:rPr>
              <a:t>r</a:t>
            </a:r>
            <a:r>
              <a:rPr dirty="0">
                <a:latin typeface="Calibri"/>
                <a:cs typeface="Calibri"/>
              </a:rPr>
              <a:t>a</a:t>
            </a:r>
            <a:r>
              <a:rPr spc="5" dirty="0">
                <a:latin typeface="Calibri"/>
                <a:cs typeface="Calibri"/>
              </a:rPr>
              <a:t>n</a:t>
            </a:r>
            <a:r>
              <a:rPr dirty="0">
                <a:latin typeface="Calibri"/>
                <a:cs typeface="Calibri"/>
              </a:rPr>
              <a:t>sact</a:t>
            </a:r>
            <a:r>
              <a:rPr spc="-10" dirty="0">
                <a:latin typeface="Calibri"/>
                <a:cs typeface="Calibri"/>
              </a:rPr>
              <a:t>i</a:t>
            </a:r>
            <a:r>
              <a:rPr spc="-5" dirty="0">
                <a:latin typeface="Calibri"/>
                <a:cs typeface="Calibri"/>
              </a:rPr>
              <a:t>o</a:t>
            </a:r>
            <a:r>
              <a:rPr dirty="0">
                <a:latin typeface="Calibri"/>
                <a:cs typeface="Calibri"/>
              </a:rPr>
              <a:t>n</a:t>
            </a:r>
            <a:r>
              <a:rPr spc="-5" dirty="0">
                <a:latin typeface="Calibri"/>
                <a:cs typeface="Calibri"/>
              </a:rPr>
              <a:t> </a:t>
            </a:r>
            <a:r>
              <a:rPr dirty="0">
                <a:latin typeface="Calibri"/>
                <a:cs typeface="Calibri"/>
              </a:rPr>
              <a:t>D</a:t>
            </a:r>
            <a:endParaRPr>
              <a:latin typeface="Calibri"/>
              <a:cs typeface="Calibri"/>
            </a:endParaRPr>
          </a:p>
          <a:p>
            <a:pPr algn="ctr">
              <a:lnSpc>
                <a:spcPct val="100000"/>
              </a:lnSpc>
            </a:pPr>
            <a:r>
              <a:rPr dirty="0">
                <a:latin typeface="Calibri"/>
                <a:cs typeface="Calibri"/>
              </a:rPr>
              <a:t>…</a:t>
            </a:r>
            <a:endParaRPr>
              <a:latin typeface="Calibri"/>
              <a:cs typeface="Calibri"/>
            </a:endParaRPr>
          </a:p>
        </p:txBody>
      </p:sp>
      <p:sp>
        <p:nvSpPr>
          <p:cNvPr id="63" name="object 63"/>
          <p:cNvSpPr/>
          <p:nvPr/>
        </p:nvSpPr>
        <p:spPr>
          <a:xfrm>
            <a:off x="8112253" y="1146048"/>
            <a:ext cx="2159635" cy="650875"/>
          </a:xfrm>
          <a:custGeom>
            <a:avLst/>
            <a:gdLst/>
            <a:ahLst/>
            <a:cxnLst/>
            <a:rect l="l" t="t" r="r" b="b"/>
            <a:pathLst>
              <a:path w="2159634" h="650875">
                <a:moveTo>
                  <a:pt x="0" y="108457"/>
                </a:moveTo>
                <a:lnTo>
                  <a:pt x="8516" y="66222"/>
                </a:lnTo>
                <a:lnTo>
                  <a:pt x="31750" y="31750"/>
                </a:lnTo>
                <a:lnTo>
                  <a:pt x="66222" y="8516"/>
                </a:lnTo>
                <a:lnTo>
                  <a:pt x="108457" y="0"/>
                </a:lnTo>
                <a:lnTo>
                  <a:pt x="2051050" y="0"/>
                </a:lnTo>
                <a:lnTo>
                  <a:pt x="2093285" y="8516"/>
                </a:lnTo>
                <a:lnTo>
                  <a:pt x="2127758" y="31749"/>
                </a:lnTo>
                <a:lnTo>
                  <a:pt x="2150991" y="66222"/>
                </a:lnTo>
                <a:lnTo>
                  <a:pt x="2159507" y="108457"/>
                </a:lnTo>
                <a:lnTo>
                  <a:pt x="2159507" y="542289"/>
                </a:lnTo>
                <a:lnTo>
                  <a:pt x="2150991" y="584525"/>
                </a:lnTo>
                <a:lnTo>
                  <a:pt x="2127757" y="618998"/>
                </a:lnTo>
                <a:lnTo>
                  <a:pt x="2093285" y="642231"/>
                </a:lnTo>
                <a:lnTo>
                  <a:pt x="2051050" y="650748"/>
                </a:lnTo>
                <a:lnTo>
                  <a:pt x="108457" y="650748"/>
                </a:lnTo>
                <a:lnTo>
                  <a:pt x="66222" y="642231"/>
                </a:lnTo>
                <a:lnTo>
                  <a:pt x="31750" y="618998"/>
                </a:lnTo>
                <a:lnTo>
                  <a:pt x="8516" y="584525"/>
                </a:lnTo>
                <a:lnTo>
                  <a:pt x="0" y="542289"/>
                </a:lnTo>
                <a:lnTo>
                  <a:pt x="0" y="108457"/>
                </a:lnTo>
                <a:close/>
              </a:path>
            </a:pathLst>
          </a:custGeom>
          <a:ln w="15240">
            <a:solidFill>
              <a:srgbClr val="000000"/>
            </a:solidFill>
          </a:ln>
        </p:spPr>
        <p:txBody>
          <a:bodyPr wrap="square" lIns="0" tIns="0" rIns="0" bIns="0" rtlCol="0"/>
          <a:lstStyle/>
          <a:p>
            <a:endParaRPr/>
          </a:p>
        </p:txBody>
      </p:sp>
      <p:sp>
        <p:nvSpPr>
          <p:cNvPr id="64" name="object 64"/>
          <p:cNvSpPr txBox="1"/>
          <p:nvPr/>
        </p:nvSpPr>
        <p:spPr>
          <a:xfrm>
            <a:off x="8233410" y="1169670"/>
            <a:ext cx="1918335" cy="574040"/>
          </a:xfrm>
          <a:prstGeom prst="rect">
            <a:avLst/>
          </a:prstGeom>
        </p:spPr>
        <p:txBody>
          <a:bodyPr vert="horz" wrap="square" lIns="0" tIns="12700" rIns="0" bIns="0" rtlCol="0">
            <a:spAutoFit/>
          </a:bodyPr>
          <a:lstStyle/>
          <a:p>
            <a:pPr algn="ctr">
              <a:spcBef>
                <a:spcPts val="100"/>
              </a:spcBef>
            </a:pPr>
            <a:r>
              <a:rPr spc="-5" dirty="0">
                <a:latin typeface="Calibri"/>
                <a:cs typeface="Calibri"/>
              </a:rPr>
              <a:t>Hash(block,nonce) </a:t>
            </a:r>
            <a:r>
              <a:rPr dirty="0">
                <a:latin typeface="Calibri"/>
                <a:cs typeface="Calibri"/>
              </a:rPr>
              <a:t>&lt;</a:t>
            </a:r>
            <a:endParaRPr>
              <a:latin typeface="Calibri"/>
              <a:cs typeface="Calibri"/>
            </a:endParaRPr>
          </a:p>
          <a:p>
            <a:pPr algn="ctr">
              <a:lnSpc>
                <a:spcPct val="100000"/>
              </a:lnSpc>
            </a:pPr>
            <a:r>
              <a:rPr b="1" spc="-5" dirty="0">
                <a:solidFill>
                  <a:srgbClr val="00AF50"/>
                </a:solidFill>
                <a:latin typeface="Calibri"/>
                <a:cs typeface="Calibri"/>
              </a:rPr>
              <a:t>0000000</a:t>
            </a:r>
            <a:r>
              <a:rPr spc="-5" dirty="0">
                <a:latin typeface="Calibri"/>
                <a:cs typeface="Calibri"/>
              </a:rPr>
              <a:t>XXXXX…</a:t>
            </a:r>
            <a:endParaRPr>
              <a:latin typeface="Calibri"/>
              <a:cs typeface="Calibri"/>
            </a:endParaRPr>
          </a:p>
        </p:txBody>
      </p:sp>
      <p:sp>
        <p:nvSpPr>
          <p:cNvPr id="65" name="object 65"/>
          <p:cNvSpPr/>
          <p:nvPr/>
        </p:nvSpPr>
        <p:spPr>
          <a:xfrm>
            <a:off x="5980177" y="1741932"/>
            <a:ext cx="1152525" cy="1682750"/>
          </a:xfrm>
          <a:custGeom>
            <a:avLst/>
            <a:gdLst/>
            <a:ahLst/>
            <a:cxnLst/>
            <a:rect l="l" t="t" r="r" b="b"/>
            <a:pathLst>
              <a:path w="1152525" h="1682750">
                <a:moveTo>
                  <a:pt x="0" y="192023"/>
                </a:moveTo>
                <a:lnTo>
                  <a:pt x="5071" y="147996"/>
                </a:lnTo>
                <a:lnTo>
                  <a:pt x="19518" y="107579"/>
                </a:lnTo>
                <a:lnTo>
                  <a:pt x="42187" y="71925"/>
                </a:lnTo>
                <a:lnTo>
                  <a:pt x="71925" y="42187"/>
                </a:lnTo>
                <a:lnTo>
                  <a:pt x="107579" y="19518"/>
                </a:lnTo>
                <a:lnTo>
                  <a:pt x="147996" y="5071"/>
                </a:lnTo>
                <a:lnTo>
                  <a:pt x="192024" y="0"/>
                </a:lnTo>
                <a:lnTo>
                  <a:pt x="960120" y="0"/>
                </a:lnTo>
                <a:lnTo>
                  <a:pt x="1004147" y="5071"/>
                </a:lnTo>
                <a:lnTo>
                  <a:pt x="1044564" y="19518"/>
                </a:lnTo>
                <a:lnTo>
                  <a:pt x="1080218" y="42187"/>
                </a:lnTo>
                <a:lnTo>
                  <a:pt x="1109956" y="71925"/>
                </a:lnTo>
                <a:lnTo>
                  <a:pt x="1132625" y="107579"/>
                </a:lnTo>
                <a:lnTo>
                  <a:pt x="1147072" y="147996"/>
                </a:lnTo>
                <a:lnTo>
                  <a:pt x="1152144" y="192023"/>
                </a:lnTo>
                <a:lnTo>
                  <a:pt x="1152144" y="1490471"/>
                </a:lnTo>
                <a:lnTo>
                  <a:pt x="1147072" y="1534499"/>
                </a:lnTo>
                <a:lnTo>
                  <a:pt x="1132625" y="1574916"/>
                </a:lnTo>
                <a:lnTo>
                  <a:pt x="1109956" y="1610570"/>
                </a:lnTo>
                <a:lnTo>
                  <a:pt x="1080218" y="1640308"/>
                </a:lnTo>
                <a:lnTo>
                  <a:pt x="1044564" y="1662977"/>
                </a:lnTo>
                <a:lnTo>
                  <a:pt x="1004147" y="1677424"/>
                </a:lnTo>
                <a:lnTo>
                  <a:pt x="960120" y="1682495"/>
                </a:lnTo>
                <a:lnTo>
                  <a:pt x="192024" y="1682495"/>
                </a:lnTo>
                <a:lnTo>
                  <a:pt x="147996" y="1677424"/>
                </a:lnTo>
                <a:lnTo>
                  <a:pt x="107579" y="1662977"/>
                </a:lnTo>
                <a:lnTo>
                  <a:pt x="71925" y="1640308"/>
                </a:lnTo>
                <a:lnTo>
                  <a:pt x="42187" y="1610570"/>
                </a:lnTo>
                <a:lnTo>
                  <a:pt x="19518" y="1574916"/>
                </a:lnTo>
                <a:lnTo>
                  <a:pt x="5071" y="1534499"/>
                </a:lnTo>
                <a:lnTo>
                  <a:pt x="0" y="1490471"/>
                </a:lnTo>
                <a:lnTo>
                  <a:pt x="0" y="192023"/>
                </a:lnTo>
                <a:close/>
              </a:path>
            </a:pathLst>
          </a:custGeom>
          <a:ln w="15240">
            <a:solidFill>
              <a:srgbClr val="000000"/>
            </a:solidFill>
          </a:ln>
        </p:spPr>
        <p:txBody>
          <a:bodyPr wrap="square" lIns="0" tIns="0" rIns="0" bIns="0" rtlCol="0"/>
          <a:lstStyle/>
          <a:p>
            <a:endParaRPr/>
          </a:p>
        </p:txBody>
      </p:sp>
      <p:sp>
        <p:nvSpPr>
          <p:cNvPr id="66" name="object 66"/>
          <p:cNvSpPr txBox="1"/>
          <p:nvPr/>
        </p:nvSpPr>
        <p:spPr>
          <a:xfrm>
            <a:off x="6203950" y="1733170"/>
            <a:ext cx="706120" cy="1671955"/>
          </a:xfrm>
          <a:prstGeom prst="rect">
            <a:avLst/>
          </a:prstGeom>
        </p:spPr>
        <p:txBody>
          <a:bodyPr vert="horz" wrap="square" lIns="0" tIns="12700" rIns="0" bIns="0" rtlCol="0">
            <a:spAutoFit/>
          </a:bodyPr>
          <a:lstStyle/>
          <a:p>
            <a:pPr algn="ctr">
              <a:spcBef>
                <a:spcPts val="100"/>
              </a:spcBef>
            </a:pPr>
            <a:r>
              <a:rPr b="1" dirty="0">
                <a:latin typeface="Calibri"/>
                <a:cs typeface="Calibri"/>
              </a:rPr>
              <a:t>Block</a:t>
            </a:r>
            <a:r>
              <a:rPr b="1" spc="-75" dirty="0">
                <a:latin typeface="Calibri"/>
                <a:cs typeface="Calibri"/>
              </a:rPr>
              <a:t> </a:t>
            </a:r>
            <a:r>
              <a:rPr b="1" dirty="0">
                <a:latin typeface="Calibri"/>
                <a:cs typeface="Calibri"/>
              </a:rPr>
              <a:t>3</a:t>
            </a:r>
            <a:endParaRPr>
              <a:latin typeface="Calibri"/>
              <a:cs typeface="Calibri"/>
            </a:endParaRPr>
          </a:p>
          <a:p>
            <a:pPr marL="38100" marR="29209" algn="ctr"/>
            <a:r>
              <a:rPr dirty="0">
                <a:latin typeface="Calibri"/>
                <a:cs typeface="Calibri"/>
              </a:rPr>
              <a:t>2</a:t>
            </a:r>
            <a:r>
              <a:rPr spc="-80" dirty="0">
                <a:latin typeface="Calibri"/>
                <a:cs typeface="Calibri"/>
              </a:rPr>
              <a:t> </a:t>
            </a:r>
            <a:r>
              <a:rPr spc="-5" dirty="0">
                <a:latin typeface="Calibri"/>
                <a:cs typeface="Calibri"/>
              </a:rPr>
              <a:t>Hash </a:t>
            </a:r>
            <a:r>
              <a:rPr spc="-395" dirty="0">
                <a:latin typeface="Calibri"/>
                <a:cs typeface="Calibri"/>
              </a:rPr>
              <a:t> </a:t>
            </a:r>
            <a:r>
              <a:rPr spc="-45" dirty="0">
                <a:latin typeface="Calibri"/>
                <a:cs typeface="Calibri"/>
              </a:rPr>
              <a:t>Tx</a:t>
            </a:r>
            <a:r>
              <a:rPr spc="330" dirty="0">
                <a:latin typeface="Calibri"/>
                <a:cs typeface="Calibri"/>
              </a:rPr>
              <a:t> </a:t>
            </a:r>
            <a:r>
              <a:rPr dirty="0">
                <a:latin typeface="Calibri"/>
                <a:cs typeface="Calibri"/>
              </a:rPr>
              <a:t>D </a:t>
            </a:r>
            <a:r>
              <a:rPr spc="5" dirty="0">
                <a:latin typeface="Calibri"/>
                <a:cs typeface="Calibri"/>
              </a:rPr>
              <a:t> </a:t>
            </a:r>
            <a:r>
              <a:rPr spc="-45" dirty="0">
                <a:latin typeface="Calibri"/>
                <a:cs typeface="Calibri"/>
              </a:rPr>
              <a:t>Tx</a:t>
            </a:r>
            <a:r>
              <a:rPr spc="315" dirty="0">
                <a:latin typeface="Calibri"/>
                <a:cs typeface="Calibri"/>
              </a:rPr>
              <a:t> </a:t>
            </a:r>
            <a:r>
              <a:rPr dirty="0">
                <a:latin typeface="Calibri"/>
                <a:cs typeface="Calibri"/>
              </a:rPr>
              <a:t>N </a:t>
            </a:r>
            <a:r>
              <a:rPr spc="5" dirty="0">
                <a:latin typeface="Calibri"/>
                <a:cs typeface="Calibri"/>
              </a:rPr>
              <a:t> </a:t>
            </a:r>
            <a:r>
              <a:rPr spc="-45" dirty="0">
                <a:latin typeface="Calibri"/>
                <a:cs typeface="Calibri"/>
              </a:rPr>
              <a:t>Tx</a:t>
            </a:r>
            <a:r>
              <a:rPr spc="-20" dirty="0">
                <a:latin typeface="Calibri"/>
                <a:cs typeface="Calibri"/>
              </a:rPr>
              <a:t> </a:t>
            </a:r>
            <a:r>
              <a:rPr dirty="0">
                <a:latin typeface="Calibri"/>
                <a:cs typeface="Calibri"/>
              </a:rPr>
              <a:t>C </a:t>
            </a:r>
            <a:r>
              <a:rPr spc="5" dirty="0">
                <a:latin typeface="Calibri"/>
                <a:cs typeface="Calibri"/>
              </a:rPr>
              <a:t> </a:t>
            </a:r>
            <a:r>
              <a:rPr spc="-5" dirty="0">
                <a:latin typeface="Calibri"/>
                <a:cs typeface="Calibri"/>
              </a:rPr>
              <a:t>nonce</a:t>
            </a:r>
            <a:endParaRPr>
              <a:latin typeface="Calibri"/>
              <a:cs typeface="Calibri"/>
            </a:endParaRPr>
          </a:p>
        </p:txBody>
      </p:sp>
      <p:grpSp>
        <p:nvGrpSpPr>
          <p:cNvPr id="67" name="object 67"/>
          <p:cNvGrpSpPr/>
          <p:nvPr/>
        </p:nvGrpSpPr>
        <p:grpSpPr>
          <a:xfrm>
            <a:off x="3730752" y="2257018"/>
            <a:ext cx="2455545" cy="1216660"/>
            <a:chOff x="2206751" y="2257018"/>
            <a:chExt cx="2455545" cy="1216660"/>
          </a:xfrm>
        </p:grpSpPr>
        <p:pic>
          <p:nvPicPr>
            <p:cNvPr id="68" name="object 68"/>
            <p:cNvPicPr/>
            <p:nvPr/>
          </p:nvPicPr>
          <p:blipFill>
            <a:blip r:embed="rId9" cstate="print"/>
            <a:stretch>
              <a:fillRect/>
            </a:stretch>
          </p:blipFill>
          <p:spPr>
            <a:xfrm>
              <a:off x="2479547" y="2257018"/>
              <a:ext cx="2182368" cy="231673"/>
            </a:xfrm>
            <a:prstGeom prst="rect">
              <a:avLst/>
            </a:prstGeom>
          </p:spPr>
        </p:pic>
        <p:sp>
          <p:nvSpPr>
            <p:cNvPr id="69" name="object 69"/>
            <p:cNvSpPr/>
            <p:nvPr/>
          </p:nvSpPr>
          <p:spPr>
            <a:xfrm>
              <a:off x="2501645" y="2318258"/>
              <a:ext cx="2030095" cy="78105"/>
            </a:xfrm>
            <a:custGeom>
              <a:avLst/>
              <a:gdLst/>
              <a:ahLst/>
              <a:cxnLst/>
              <a:rect l="l" t="t" r="r" b="b"/>
              <a:pathLst>
                <a:path w="2030095" h="78105">
                  <a:moveTo>
                    <a:pt x="2004105" y="25907"/>
                  </a:moveTo>
                  <a:lnTo>
                    <a:pt x="1964944" y="25907"/>
                  </a:lnTo>
                  <a:lnTo>
                    <a:pt x="1964944" y="51815"/>
                  </a:lnTo>
                  <a:lnTo>
                    <a:pt x="1952032" y="51854"/>
                  </a:lnTo>
                  <a:lnTo>
                    <a:pt x="1952117" y="77724"/>
                  </a:lnTo>
                  <a:lnTo>
                    <a:pt x="2029714" y="38607"/>
                  </a:lnTo>
                  <a:lnTo>
                    <a:pt x="2004105" y="25907"/>
                  </a:lnTo>
                  <a:close/>
                </a:path>
                <a:path w="2030095" h="78105">
                  <a:moveTo>
                    <a:pt x="1951947" y="25946"/>
                  </a:moveTo>
                  <a:lnTo>
                    <a:pt x="0" y="31750"/>
                  </a:lnTo>
                  <a:lnTo>
                    <a:pt x="0" y="57657"/>
                  </a:lnTo>
                  <a:lnTo>
                    <a:pt x="1952032" y="51854"/>
                  </a:lnTo>
                  <a:lnTo>
                    <a:pt x="1951947" y="25946"/>
                  </a:lnTo>
                  <a:close/>
                </a:path>
                <a:path w="2030095" h="78105">
                  <a:moveTo>
                    <a:pt x="1964944" y="25907"/>
                  </a:moveTo>
                  <a:lnTo>
                    <a:pt x="1951947" y="25946"/>
                  </a:lnTo>
                  <a:lnTo>
                    <a:pt x="1952032" y="51854"/>
                  </a:lnTo>
                  <a:lnTo>
                    <a:pt x="1964944" y="51815"/>
                  </a:lnTo>
                  <a:lnTo>
                    <a:pt x="1964944" y="25907"/>
                  </a:lnTo>
                  <a:close/>
                </a:path>
                <a:path w="2030095" h="78105">
                  <a:moveTo>
                    <a:pt x="1951863" y="0"/>
                  </a:moveTo>
                  <a:lnTo>
                    <a:pt x="1951947" y="25946"/>
                  </a:lnTo>
                  <a:lnTo>
                    <a:pt x="2004105" y="25907"/>
                  </a:lnTo>
                  <a:lnTo>
                    <a:pt x="1951863" y="0"/>
                  </a:lnTo>
                  <a:close/>
                </a:path>
              </a:pathLst>
            </a:custGeom>
            <a:solidFill>
              <a:srgbClr val="D24717"/>
            </a:solidFill>
          </p:spPr>
          <p:txBody>
            <a:bodyPr wrap="square" lIns="0" tIns="0" rIns="0" bIns="0" rtlCol="0"/>
            <a:lstStyle/>
            <a:p>
              <a:endParaRPr/>
            </a:p>
          </p:txBody>
        </p:sp>
        <p:sp>
          <p:nvSpPr>
            <p:cNvPr id="70" name="object 70"/>
            <p:cNvSpPr/>
            <p:nvPr/>
          </p:nvSpPr>
          <p:spPr>
            <a:xfrm>
              <a:off x="2214371" y="2528316"/>
              <a:ext cx="2413635" cy="937260"/>
            </a:xfrm>
            <a:custGeom>
              <a:avLst/>
              <a:gdLst/>
              <a:ahLst/>
              <a:cxnLst/>
              <a:rect l="l" t="t" r="r" b="b"/>
              <a:pathLst>
                <a:path w="2413635" h="937260">
                  <a:moveTo>
                    <a:pt x="2199131" y="0"/>
                  </a:moveTo>
                  <a:lnTo>
                    <a:pt x="0" y="0"/>
                  </a:lnTo>
                  <a:lnTo>
                    <a:pt x="0" y="937260"/>
                  </a:lnTo>
                  <a:lnTo>
                    <a:pt x="2199131" y="937260"/>
                  </a:lnTo>
                  <a:lnTo>
                    <a:pt x="2199131" y="390525"/>
                  </a:lnTo>
                  <a:lnTo>
                    <a:pt x="2413254" y="168401"/>
                  </a:lnTo>
                  <a:lnTo>
                    <a:pt x="2199131" y="156210"/>
                  </a:lnTo>
                  <a:lnTo>
                    <a:pt x="2199131" y="0"/>
                  </a:lnTo>
                  <a:close/>
                </a:path>
              </a:pathLst>
            </a:custGeom>
            <a:solidFill>
              <a:srgbClr val="FFFFFF"/>
            </a:solidFill>
          </p:spPr>
          <p:txBody>
            <a:bodyPr wrap="square" lIns="0" tIns="0" rIns="0" bIns="0" rtlCol="0"/>
            <a:lstStyle/>
            <a:p>
              <a:endParaRPr/>
            </a:p>
          </p:txBody>
        </p:sp>
        <p:sp>
          <p:nvSpPr>
            <p:cNvPr id="71" name="object 71"/>
            <p:cNvSpPr/>
            <p:nvPr/>
          </p:nvSpPr>
          <p:spPr>
            <a:xfrm>
              <a:off x="2214371" y="2528316"/>
              <a:ext cx="2413635" cy="937260"/>
            </a:xfrm>
            <a:custGeom>
              <a:avLst/>
              <a:gdLst/>
              <a:ahLst/>
              <a:cxnLst/>
              <a:rect l="l" t="t" r="r" b="b"/>
              <a:pathLst>
                <a:path w="2413635" h="937260">
                  <a:moveTo>
                    <a:pt x="0" y="0"/>
                  </a:moveTo>
                  <a:lnTo>
                    <a:pt x="1282827" y="0"/>
                  </a:lnTo>
                  <a:lnTo>
                    <a:pt x="1832610" y="0"/>
                  </a:lnTo>
                  <a:lnTo>
                    <a:pt x="2199131" y="0"/>
                  </a:lnTo>
                  <a:lnTo>
                    <a:pt x="2199131" y="156210"/>
                  </a:lnTo>
                  <a:lnTo>
                    <a:pt x="2413254" y="168401"/>
                  </a:lnTo>
                  <a:lnTo>
                    <a:pt x="2199131" y="390525"/>
                  </a:lnTo>
                  <a:lnTo>
                    <a:pt x="2199131" y="937260"/>
                  </a:lnTo>
                  <a:lnTo>
                    <a:pt x="1832610" y="937260"/>
                  </a:lnTo>
                  <a:lnTo>
                    <a:pt x="1282827" y="937260"/>
                  </a:lnTo>
                  <a:lnTo>
                    <a:pt x="0" y="937260"/>
                  </a:lnTo>
                  <a:lnTo>
                    <a:pt x="0" y="390525"/>
                  </a:lnTo>
                  <a:lnTo>
                    <a:pt x="0" y="156210"/>
                  </a:lnTo>
                  <a:lnTo>
                    <a:pt x="0" y="0"/>
                  </a:lnTo>
                  <a:close/>
                </a:path>
              </a:pathLst>
            </a:custGeom>
            <a:ln w="15240">
              <a:solidFill>
                <a:srgbClr val="000000"/>
              </a:solidFill>
            </a:ln>
          </p:spPr>
          <p:txBody>
            <a:bodyPr wrap="square" lIns="0" tIns="0" rIns="0" bIns="0" rtlCol="0"/>
            <a:lstStyle/>
            <a:p>
              <a:endParaRPr/>
            </a:p>
          </p:txBody>
        </p:sp>
      </p:grpSp>
      <p:sp>
        <p:nvSpPr>
          <p:cNvPr id="72" name="object 72"/>
          <p:cNvSpPr txBox="1"/>
          <p:nvPr/>
        </p:nvSpPr>
        <p:spPr>
          <a:xfrm>
            <a:off x="3896105" y="2558541"/>
            <a:ext cx="1885314" cy="299720"/>
          </a:xfrm>
          <a:prstGeom prst="rect">
            <a:avLst/>
          </a:prstGeom>
        </p:spPr>
        <p:txBody>
          <a:bodyPr vert="horz" wrap="square" lIns="0" tIns="12700" rIns="0" bIns="0" rtlCol="0">
            <a:spAutoFit/>
          </a:bodyPr>
          <a:lstStyle/>
          <a:p>
            <a:pPr marL="12700">
              <a:spcBef>
                <a:spcPts val="100"/>
              </a:spcBef>
            </a:pPr>
            <a:r>
              <a:rPr dirty="0">
                <a:latin typeface="Calibri"/>
                <a:cs typeface="Calibri"/>
              </a:rPr>
              <a:t>A</a:t>
            </a:r>
            <a:r>
              <a:rPr spc="-30" dirty="0">
                <a:latin typeface="Calibri"/>
                <a:cs typeface="Calibri"/>
              </a:rPr>
              <a:t> </a:t>
            </a:r>
            <a:r>
              <a:rPr dirty="0">
                <a:latin typeface="Calibri"/>
                <a:cs typeface="Calibri"/>
              </a:rPr>
              <a:t>miner</a:t>
            </a:r>
            <a:r>
              <a:rPr spc="-20" dirty="0">
                <a:latin typeface="Calibri"/>
                <a:cs typeface="Calibri"/>
              </a:rPr>
              <a:t> </a:t>
            </a:r>
            <a:r>
              <a:rPr spc="-5" dirty="0">
                <a:latin typeface="Calibri"/>
                <a:cs typeface="Calibri"/>
              </a:rPr>
              <a:t>verifies</a:t>
            </a:r>
            <a:r>
              <a:rPr spc="-40" dirty="0">
                <a:latin typeface="Calibri"/>
                <a:cs typeface="Calibri"/>
              </a:rPr>
              <a:t> </a:t>
            </a:r>
            <a:r>
              <a:rPr dirty="0">
                <a:latin typeface="Calibri"/>
                <a:cs typeface="Calibri"/>
              </a:rPr>
              <a:t>and</a:t>
            </a:r>
            <a:endParaRPr>
              <a:latin typeface="Calibri"/>
              <a:cs typeface="Calibri"/>
            </a:endParaRPr>
          </a:p>
        </p:txBody>
      </p:sp>
      <p:sp>
        <p:nvSpPr>
          <p:cNvPr id="73" name="object 73"/>
          <p:cNvSpPr txBox="1"/>
          <p:nvPr/>
        </p:nvSpPr>
        <p:spPr>
          <a:xfrm>
            <a:off x="2414423" y="2837179"/>
            <a:ext cx="3427095" cy="570230"/>
          </a:xfrm>
          <a:prstGeom prst="rect">
            <a:avLst/>
          </a:prstGeom>
        </p:spPr>
        <p:txBody>
          <a:bodyPr vert="horz" wrap="square" lIns="0" tIns="12700" rIns="0" bIns="0" rtlCol="0">
            <a:spAutoFit/>
          </a:bodyPr>
          <a:lstStyle/>
          <a:p>
            <a:pPr marL="12700">
              <a:lnSpc>
                <a:spcPts val="2145"/>
              </a:lnSpc>
              <a:spcBef>
                <a:spcPts val="100"/>
              </a:spcBef>
              <a:tabLst>
                <a:tab pos="1433195" algn="l"/>
              </a:tabLst>
            </a:pPr>
            <a:r>
              <a:rPr spc="-15" dirty="0">
                <a:latin typeface="Calibri"/>
                <a:cs typeface="Calibri"/>
              </a:rPr>
              <a:t>Transaction</a:t>
            </a:r>
            <a:r>
              <a:rPr dirty="0">
                <a:latin typeface="Calibri"/>
                <a:cs typeface="Calibri"/>
              </a:rPr>
              <a:t> N	</a:t>
            </a:r>
            <a:r>
              <a:rPr sz="2700" spc="-7" baseline="1543" dirty="0">
                <a:latin typeface="Calibri"/>
                <a:cs typeface="Calibri"/>
              </a:rPr>
              <a:t>puts</a:t>
            </a:r>
            <a:r>
              <a:rPr sz="2700" spc="-15" baseline="1543" dirty="0">
                <a:latin typeface="Calibri"/>
                <a:cs typeface="Calibri"/>
              </a:rPr>
              <a:t> transactions </a:t>
            </a:r>
            <a:r>
              <a:rPr sz="2700" baseline="1543" dirty="0">
                <a:latin typeface="Calibri"/>
                <a:cs typeface="Calibri"/>
              </a:rPr>
              <a:t>in</a:t>
            </a:r>
            <a:r>
              <a:rPr sz="2700" spc="7" baseline="1543" dirty="0">
                <a:latin typeface="Calibri"/>
                <a:cs typeface="Calibri"/>
              </a:rPr>
              <a:t> </a:t>
            </a:r>
            <a:r>
              <a:rPr sz="2700" baseline="1543" dirty="0">
                <a:latin typeface="Calibri"/>
                <a:cs typeface="Calibri"/>
              </a:rPr>
              <a:t>a</a:t>
            </a:r>
            <a:endParaRPr sz="2700" baseline="1543">
              <a:latin typeface="Calibri"/>
              <a:cs typeface="Calibri"/>
            </a:endParaRPr>
          </a:p>
          <a:p>
            <a:pPr marL="1583690">
              <a:lnSpc>
                <a:spcPts val="2145"/>
              </a:lnSpc>
            </a:pPr>
            <a:r>
              <a:rPr spc="-5" dirty="0">
                <a:latin typeface="Calibri"/>
                <a:cs typeface="Calibri"/>
              </a:rPr>
              <a:t>block,</a:t>
            </a:r>
            <a:r>
              <a:rPr spc="-15" dirty="0">
                <a:latin typeface="Calibri"/>
                <a:cs typeface="Calibri"/>
              </a:rPr>
              <a:t> </a:t>
            </a:r>
            <a:r>
              <a:rPr spc="-5" dirty="0">
                <a:latin typeface="Calibri"/>
                <a:cs typeface="Calibri"/>
              </a:rPr>
              <a:t>finds</a:t>
            </a:r>
            <a:r>
              <a:rPr spc="-20" dirty="0">
                <a:latin typeface="Calibri"/>
                <a:cs typeface="Calibri"/>
              </a:rPr>
              <a:t> </a:t>
            </a:r>
            <a:r>
              <a:rPr spc="-5" dirty="0">
                <a:latin typeface="Calibri"/>
                <a:cs typeface="Calibri"/>
              </a:rPr>
              <a:t>nonce</a:t>
            </a:r>
            <a:endParaRPr>
              <a:latin typeface="Calibri"/>
              <a:cs typeface="Calibri"/>
            </a:endParaRPr>
          </a:p>
        </p:txBody>
      </p:sp>
      <p:grpSp>
        <p:nvGrpSpPr>
          <p:cNvPr id="74" name="object 74"/>
          <p:cNvGrpSpPr/>
          <p:nvPr/>
        </p:nvGrpSpPr>
        <p:grpSpPr>
          <a:xfrm>
            <a:off x="3587243" y="1373086"/>
            <a:ext cx="4656455" cy="4929505"/>
            <a:chOff x="2063242" y="1373085"/>
            <a:chExt cx="4656455" cy="4929505"/>
          </a:xfrm>
        </p:grpSpPr>
        <p:pic>
          <p:nvPicPr>
            <p:cNvPr id="75" name="object 75"/>
            <p:cNvPicPr/>
            <p:nvPr/>
          </p:nvPicPr>
          <p:blipFill>
            <a:blip r:embed="rId10" cstate="print"/>
            <a:stretch>
              <a:fillRect/>
            </a:stretch>
          </p:blipFill>
          <p:spPr>
            <a:xfrm>
              <a:off x="5582412" y="1373085"/>
              <a:ext cx="1136904" cy="621830"/>
            </a:xfrm>
            <a:prstGeom prst="rect">
              <a:avLst/>
            </a:prstGeom>
          </p:spPr>
        </p:pic>
        <p:sp>
          <p:nvSpPr>
            <p:cNvPr id="76" name="object 76"/>
            <p:cNvSpPr/>
            <p:nvPr/>
          </p:nvSpPr>
          <p:spPr>
            <a:xfrm>
              <a:off x="5603620" y="1470659"/>
              <a:ext cx="984885" cy="471170"/>
            </a:xfrm>
            <a:custGeom>
              <a:avLst/>
              <a:gdLst/>
              <a:ahLst/>
              <a:cxnLst/>
              <a:rect l="l" t="t" r="r" b="b"/>
              <a:pathLst>
                <a:path w="984884" h="471169">
                  <a:moveTo>
                    <a:pt x="908707" y="23410"/>
                  </a:moveTo>
                  <a:lnTo>
                    <a:pt x="0" y="447675"/>
                  </a:lnTo>
                  <a:lnTo>
                    <a:pt x="10921" y="471169"/>
                  </a:lnTo>
                  <a:lnTo>
                    <a:pt x="919680" y="46881"/>
                  </a:lnTo>
                  <a:lnTo>
                    <a:pt x="908707" y="23410"/>
                  </a:lnTo>
                  <a:close/>
                </a:path>
                <a:path w="984884" h="471169">
                  <a:moveTo>
                    <a:pt x="972244" y="17906"/>
                  </a:moveTo>
                  <a:lnTo>
                    <a:pt x="920496" y="17906"/>
                  </a:lnTo>
                  <a:lnTo>
                    <a:pt x="931418" y="41401"/>
                  </a:lnTo>
                  <a:lnTo>
                    <a:pt x="919680" y="46881"/>
                  </a:lnTo>
                  <a:lnTo>
                    <a:pt x="930655" y="70357"/>
                  </a:lnTo>
                  <a:lnTo>
                    <a:pt x="972244" y="17906"/>
                  </a:lnTo>
                  <a:close/>
                </a:path>
                <a:path w="984884" h="471169">
                  <a:moveTo>
                    <a:pt x="920496" y="17906"/>
                  </a:moveTo>
                  <a:lnTo>
                    <a:pt x="908707" y="23410"/>
                  </a:lnTo>
                  <a:lnTo>
                    <a:pt x="919680" y="46881"/>
                  </a:lnTo>
                  <a:lnTo>
                    <a:pt x="931418" y="41401"/>
                  </a:lnTo>
                  <a:lnTo>
                    <a:pt x="920496" y="17906"/>
                  </a:lnTo>
                  <a:close/>
                </a:path>
                <a:path w="984884" h="471169">
                  <a:moveTo>
                    <a:pt x="897763" y="0"/>
                  </a:moveTo>
                  <a:lnTo>
                    <a:pt x="908707" y="23410"/>
                  </a:lnTo>
                  <a:lnTo>
                    <a:pt x="920496" y="17906"/>
                  </a:lnTo>
                  <a:lnTo>
                    <a:pt x="972244" y="17906"/>
                  </a:lnTo>
                  <a:lnTo>
                    <a:pt x="984630" y="2286"/>
                  </a:lnTo>
                  <a:lnTo>
                    <a:pt x="897763" y="0"/>
                  </a:lnTo>
                  <a:close/>
                </a:path>
              </a:pathLst>
            </a:custGeom>
            <a:solidFill>
              <a:srgbClr val="D24717"/>
            </a:solidFill>
          </p:spPr>
          <p:txBody>
            <a:bodyPr wrap="square" lIns="0" tIns="0" rIns="0" bIns="0" rtlCol="0"/>
            <a:lstStyle/>
            <a:p>
              <a:endParaRPr/>
            </a:p>
          </p:txBody>
        </p:sp>
        <p:pic>
          <p:nvPicPr>
            <p:cNvPr id="77" name="object 77"/>
            <p:cNvPicPr/>
            <p:nvPr/>
          </p:nvPicPr>
          <p:blipFill>
            <a:blip r:embed="rId11" cstate="print"/>
            <a:stretch>
              <a:fillRect/>
            </a:stretch>
          </p:blipFill>
          <p:spPr>
            <a:xfrm>
              <a:off x="2069592" y="6006084"/>
              <a:ext cx="978407" cy="289559"/>
            </a:xfrm>
            <a:prstGeom prst="rect">
              <a:avLst/>
            </a:prstGeom>
          </p:spPr>
        </p:pic>
        <p:sp>
          <p:nvSpPr>
            <p:cNvPr id="78" name="object 78"/>
            <p:cNvSpPr/>
            <p:nvPr/>
          </p:nvSpPr>
          <p:spPr>
            <a:xfrm>
              <a:off x="2069592" y="6006084"/>
              <a:ext cx="978535" cy="289560"/>
            </a:xfrm>
            <a:custGeom>
              <a:avLst/>
              <a:gdLst/>
              <a:ahLst/>
              <a:cxnLst/>
              <a:rect l="l" t="t" r="r" b="b"/>
              <a:pathLst>
                <a:path w="978535" h="289560">
                  <a:moveTo>
                    <a:pt x="0" y="48259"/>
                  </a:moveTo>
                  <a:lnTo>
                    <a:pt x="3790" y="29473"/>
                  </a:lnTo>
                  <a:lnTo>
                    <a:pt x="14128" y="14133"/>
                  </a:lnTo>
                  <a:lnTo>
                    <a:pt x="29467" y="3791"/>
                  </a:lnTo>
                  <a:lnTo>
                    <a:pt x="48259" y="0"/>
                  </a:lnTo>
                  <a:lnTo>
                    <a:pt x="930147" y="0"/>
                  </a:lnTo>
                  <a:lnTo>
                    <a:pt x="948940" y="3791"/>
                  </a:lnTo>
                  <a:lnTo>
                    <a:pt x="964279" y="14133"/>
                  </a:lnTo>
                  <a:lnTo>
                    <a:pt x="974617" y="29473"/>
                  </a:lnTo>
                  <a:lnTo>
                    <a:pt x="978407" y="48259"/>
                  </a:lnTo>
                  <a:lnTo>
                    <a:pt x="978407" y="241299"/>
                  </a:lnTo>
                  <a:lnTo>
                    <a:pt x="974617" y="260086"/>
                  </a:lnTo>
                  <a:lnTo>
                    <a:pt x="964279" y="275426"/>
                  </a:lnTo>
                  <a:lnTo>
                    <a:pt x="948940" y="285768"/>
                  </a:lnTo>
                  <a:lnTo>
                    <a:pt x="930147" y="289559"/>
                  </a:lnTo>
                  <a:lnTo>
                    <a:pt x="48259" y="289559"/>
                  </a:lnTo>
                  <a:lnTo>
                    <a:pt x="29467" y="285768"/>
                  </a:lnTo>
                  <a:lnTo>
                    <a:pt x="14128" y="275426"/>
                  </a:lnTo>
                  <a:lnTo>
                    <a:pt x="3790" y="260086"/>
                  </a:lnTo>
                  <a:lnTo>
                    <a:pt x="0" y="241299"/>
                  </a:lnTo>
                  <a:lnTo>
                    <a:pt x="0" y="48259"/>
                  </a:lnTo>
                  <a:close/>
                </a:path>
              </a:pathLst>
            </a:custGeom>
            <a:ln w="12192">
              <a:solidFill>
                <a:srgbClr val="9B2C1F"/>
              </a:solidFill>
            </a:ln>
          </p:spPr>
          <p:txBody>
            <a:bodyPr wrap="square" lIns="0" tIns="0" rIns="0" bIns="0" rtlCol="0"/>
            <a:lstStyle/>
            <a:p>
              <a:endParaRPr/>
            </a:p>
          </p:txBody>
        </p:sp>
      </p:grpSp>
      <p:sp>
        <p:nvSpPr>
          <p:cNvPr id="79" name="object 79"/>
          <p:cNvSpPr txBox="1"/>
          <p:nvPr/>
        </p:nvSpPr>
        <p:spPr>
          <a:xfrm>
            <a:off x="3802761" y="5639816"/>
            <a:ext cx="568325" cy="655320"/>
          </a:xfrm>
          <a:prstGeom prst="rect">
            <a:avLst/>
          </a:prstGeom>
        </p:spPr>
        <p:txBody>
          <a:bodyPr vert="horz" wrap="square" lIns="0" tIns="12700" rIns="0" bIns="0" rtlCol="0">
            <a:spAutoFit/>
          </a:bodyPr>
          <a:lstStyle/>
          <a:p>
            <a:pPr marL="12700" marR="5080" algn="ctr">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a:t>
            </a:r>
            <a:r>
              <a:rPr sz="900" spc="-5" dirty="0">
                <a:latin typeface="Calibri"/>
                <a:cs typeface="Calibri"/>
              </a:rPr>
              <a:t>4546ofre</a:t>
            </a:r>
            <a:endParaRPr sz="900">
              <a:latin typeface="Calibri"/>
              <a:cs typeface="Calibri"/>
            </a:endParaRPr>
          </a:p>
          <a:p>
            <a:pPr marL="48895" marR="49530" algn="ctr">
              <a:spcBef>
                <a:spcPts val="635"/>
              </a:spcBef>
            </a:pPr>
            <a:r>
              <a:rPr sz="900" spc="-5" dirty="0">
                <a:latin typeface="Calibri"/>
                <a:cs typeface="Calibri"/>
              </a:rPr>
              <a:t>nonce </a:t>
            </a:r>
            <a:r>
              <a:rPr sz="900" dirty="0">
                <a:latin typeface="Calibri"/>
                <a:cs typeface="Calibri"/>
              </a:rPr>
              <a:t> 049349</a:t>
            </a:r>
            <a:r>
              <a:rPr sz="900" spc="-15" dirty="0">
                <a:latin typeface="Calibri"/>
                <a:cs typeface="Calibri"/>
              </a:rPr>
              <a:t>3</a:t>
            </a:r>
            <a:r>
              <a:rPr sz="900" dirty="0">
                <a:latin typeface="Calibri"/>
                <a:cs typeface="Calibri"/>
              </a:rPr>
              <a:t>8</a:t>
            </a:r>
            <a:endParaRPr sz="900">
              <a:latin typeface="Calibri"/>
              <a:cs typeface="Calibri"/>
            </a:endParaRPr>
          </a:p>
        </p:txBody>
      </p:sp>
      <p:grpSp>
        <p:nvGrpSpPr>
          <p:cNvPr id="80" name="object 80"/>
          <p:cNvGrpSpPr/>
          <p:nvPr/>
        </p:nvGrpSpPr>
        <p:grpSpPr>
          <a:xfrm>
            <a:off x="4952747" y="6021071"/>
            <a:ext cx="991235" cy="304165"/>
            <a:chOff x="3428746" y="6021070"/>
            <a:chExt cx="991235" cy="304165"/>
          </a:xfrm>
        </p:grpSpPr>
        <p:pic>
          <p:nvPicPr>
            <p:cNvPr id="81" name="object 81"/>
            <p:cNvPicPr/>
            <p:nvPr/>
          </p:nvPicPr>
          <p:blipFill>
            <a:blip r:embed="rId12" cstate="print"/>
            <a:stretch>
              <a:fillRect/>
            </a:stretch>
          </p:blipFill>
          <p:spPr>
            <a:xfrm>
              <a:off x="3435096" y="6027420"/>
              <a:ext cx="978407" cy="291084"/>
            </a:xfrm>
            <a:prstGeom prst="rect">
              <a:avLst/>
            </a:prstGeom>
          </p:spPr>
        </p:pic>
        <p:sp>
          <p:nvSpPr>
            <p:cNvPr id="82" name="object 82"/>
            <p:cNvSpPr/>
            <p:nvPr/>
          </p:nvSpPr>
          <p:spPr>
            <a:xfrm>
              <a:off x="3435096" y="6027420"/>
              <a:ext cx="978535" cy="291465"/>
            </a:xfrm>
            <a:custGeom>
              <a:avLst/>
              <a:gdLst/>
              <a:ahLst/>
              <a:cxnLst/>
              <a:rect l="l" t="t" r="r" b="b"/>
              <a:pathLst>
                <a:path w="978535" h="291464">
                  <a:moveTo>
                    <a:pt x="0" y="48513"/>
                  </a:moveTo>
                  <a:lnTo>
                    <a:pt x="3811" y="29628"/>
                  </a:lnTo>
                  <a:lnTo>
                    <a:pt x="14208" y="14208"/>
                  </a:lnTo>
                  <a:lnTo>
                    <a:pt x="29628" y="3811"/>
                  </a:lnTo>
                  <a:lnTo>
                    <a:pt x="48513" y="0"/>
                  </a:lnTo>
                  <a:lnTo>
                    <a:pt x="929893" y="0"/>
                  </a:lnTo>
                  <a:lnTo>
                    <a:pt x="948779" y="3811"/>
                  </a:lnTo>
                  <a:lnTo>
                    <a:pt x="964199" y="14208"/>
                  </a:lnTo>
                  <a:lnTo>
                    <a:pt x="974596" y="29628"/>
                  </a:lnTo>
                  <a:lnTo>
                    <a:pt x="978407" y="48513"/>
                  </a:lnTo>
                  <a:lnTo>
                    <a:pt x="978407" y="242569"/>
                  </a:lnTo>
                  <a:lnTo>
                    <a:pt x="974596" y="261455"/>
                  </a:lnTo>
                  <a:lnTo>
                    <a:pt x="964199" y="276875"/>
                  </a:lnTo>
                  <a:lnTo>
                    <a:pt x="948779" y="287272"/>
                  </a:lnTo>
                  <a:lnTo>
                    <a:pt x="929893" y="291083"/>
                  </a:lnTo>
                  <a:lnTo>
                    <a:pt x="48513" y="291083"/>
                  </a:lnTo>
                  <a:lnTo>
                    <a:pt x="29628" y="287272"/>
                  </a:lnTo>
                  <a:lnTo>
                    <a:pt x="14208" y="276875"/>
                  </a:lnTo>
                  <a:lnTo>
                    <a:pt x="3811" y="261455"/>
                  </a:lnTo>
                  <a:lnTo>
                    <a:pt x="0" y="242569"/>
                  </a:lnTo>
                  <a:lnTo>
                    <a:pt x="0" y="48513"/>
                  </a:lnTo>
                  <a:close/>
                </a:path>
              </a:pathLst>
            </a:custGeom>
            <a:ln w="12192">
              <a:solidFill>
                <a:srgbClr val="9B2C1F"/>
              </a:solidFill>
            </a:ln>
          </p:spPr>
          <p:txBody>
            <a:bodyPr wrap="square" lIns="0" tIns="0" rIns="0" bIns="0" rtlCol="0"/>
            <a:lstStyle/>
            <a:p>
              <a:endParaRPr/>
            </a:p>
          </p:txBody>
        </p:sp>
      </p:grpSp>
      <p:sp>
        <p:nvSpPr>
          <p:cNvPr id="83" name="object 83"/>
          <p:cNvSpPr txBox="1"/>
          <p:nvPr/>
        </p:nvSpPr>
        <p:spPr>
          <a:xfrm>
            <a:off x="5205729" y="6016853"/>
            <a:ext cx="487680" cy="299720"/>
          </a:xfrm>
          <a:prstGeom prst="rect">
            <a:avLst/>
          </a:prstGeom>
        </p:spPr>
        <p:txBody>
          <a:bodyPr vert="horz" wrap="square" lIns="0" tIns="12700" rIns="0" bIns="0" rtlCol="0">
            <a:spAutoFit/>
          </a:bodyPr>
          <a:lstStyle/>
          <a:p>
            <a:pPr marL="12700" marR="5080" indent="88265">
              <a:spcBef>
                <a:spcPts val="100"/>
              </a:spcBef>
            </a:pPr>
            <a:r>
              <a:rPr sz="900" spc="-5" dirty="0">
                <a:latin typeface="Calibri"/>
                <a:cs typeface="Calibri"/>
              </a:rPr>
              <a:t>nonce </a:t>
            </a:r>
            <a:r>
              <a:rPr sz="900" dirty="0">
                <a:latin typeface="Calibri"/>
                <a:cs typeface="Calibri"/>
              </a:rPr>
              <a:t> 874655</a:t>
            </a:r>
            <a:r>
              <a:rPr sz="900" spc="-15" dirty="0">
                <a:latin typeface="Calibri"/>
                <a:cs typeface="Calibri"/>
              </a:rPr>
              <a:t>2</a:t>
            </a:r>
            <a:r>
              <a:rPr sz="900" dirty="0">
                <a:latin typeface="Calibri"/>
                <a:cs typeface="Calibri"/>
              </a:rPr>
              <a:t>3</a:t>
            </a:r>
            <a:endParaRPr sz="900">
              <a:latin typeface="Calibri"/>
              <a:cs typeface="Calibri"/>
            </a:endParaRPr>
          </a:p>
        </p:txBody>
      </p:sp>
      <p:grpSp>
        <p:nvGrpSpPr>
          <p:cNvPr id="84" name="object 84"/>
          <p:cNvGrpSpPr/>
          <p:nvPr/>
        </p:nvGrpSpPr>
        <p:grpSpPr>
          <a:xfrm>
            <a:off x="6313679" y="6021071"/>
            <a:ext cx="991235" cy="304165"/>
            <a:chOff x="4789678" y="6021070"/>
            <a:chExt cx="991235" cy="304165"/>
          </a:xfrm>
        </p:grpSpPr>
        <p:pic>
          <p:nvPicPr>
            <p:cNvPr id="85" name="object 85"/>
            <p:cNvPicPr/>
            <p:nvPr/>
          </p:nvPicPr>
          <p:blipFill>
            <a:blip r:embed="rId13" cstate="print"/>
            <a:stretch>
              <a:fillRect/>
            </a:stretch>
          </p:blipFill>
          <p:spPr>
            <a:xfrm>
              <a:off x="4796028" y="6027420"/>
              <a:ext cx="978408" cy="291084"/>
            </a:xfrm>
            <a:prstGeom prst="rect">
              <a:avLst/>
            </a:prstGeom>
          </p:spPr>
        </p:pic>
        <p:sp>
          <p:nvSpPr>
            <p:cNvPr id="86" name="object 86"/>
            <p:cNvSpPr/>
            <p:nvPr/>
          </p:nvSpPr>
          <p:spPr>
            <a:xfrm>
              <a:off x="4796028" y="6027420"/>
              <a:ext cx="978535" cy="291465"/>
            </a:xfrm>
            <a:custGeom>
              <a:avLst/>
              <a:gdLst/>
              <a:ahLst/>
              <a:cxnLst/>
              <a:rect l="l" t="t" r="r" b="b"/>
              <a:pathLst>
                <a:path w="978535" h="291464">
                  <a:moveTo>
                    <a:pt x="0" y="48513"/>
                  </a:moveTo>
                  <a:lnTo>
                    <a:pt x="3811" y="29628"/>
                  </a:lnTo>
                  <a:lnTo>
                    <a:pt x="14208" y="14208"/>
                  </a:lnTo>
                  <a:lnTo>
                    <a:pt x="29628" y="3811"/>
                  </a:lnTo>
                  <a:lnTo>
                    <a:pt x="48513" y="0"/>
                  </a:lnTo>
                  <a:lnTo>
                    <a:pt x="929894" y="0"/>
                  </a:lnTo>
                  <a:lnTo>
                    <a:pt x="948779" y="3811"/>
                  </a:lnTo>
                  <a:lnTo>
                    <a:pt x="964199" y="14208"/>
                  </a:lnTo>
                  <a:lnTo>
                    <a:pt x="974596" y="29628"/>
                  </a:lnTo>
                  <a:lnTo>
                    <a:pt x="978408" y="48513"/>
                  </a:lnTo>
                  <a:lnTo>
                    <a:pt x="978408" y="242569"/>
                  </a:lnTo>
                  <a:lnTo>
                    <a:pt x="974596" y="261455"/>
                  </a:lnTo>
                  <a:lnTo>
                    <a:pt x="964199" y="276875"/>
                  </a:lnTo>
                  <a:lnTo>
                    <a:pt x="948779" y="287272"/>
                  </a:lnTo>
                  <a:lnTo>
                    <a:pt x="929894" y="291083"/>
                  </a:lnTo>
                  <a:lnTo>
                    <a:pt x="48513" y="291083"/>
                  </a:lnTo>
                  <a:lnTo>
                    <a:pt x="29628" y="287272"/>
                  </a:lnTo>
                  <a:lnTo>
                    <a:pt x="14208" y="276875"/>
                  </a:lnTo>
                  <a:lnTo>
                    <a:pt x="3811" y="261455"/>
                  </a:lnTo>
                  <a:lnTo>
                    <a:pt x="0" y="242569"/>
                  </a:lnTo>
                  <a:lnTo>
                    <a:pt x="0" y="48513"/>
                  </a:lnTo>
                  <a:close/>
                </a:path>
              </a:pathLst>
            </a:custGeom>
            <a:ln w="12192">
              <a:solidFill>
                <a:srgbClr val="9B2C1F"/>
              </a:solidFill>
            </a:ln>
          </p:spPr>
          <p:txBody>
            <a:bodyPr wrap="square" lIns="0" tIns="0" rIns="0" bIns="0" rtlCol="0"/>
            <a:lstStyle/>
            <a:p>
              <a:endParaRPr/>
            </a:p>
          </p:txBody>
        </p:sp>
      </p:grpSp>
      <p:sp>
        <p:nvSpPr>
          <p:cNvPr id="87" name="object 87"/>
          <p:cNvSpPr txBox="1"/>
          <p:nvPr/>
        </p:nvSpPr>
        <p:spPr>
          <a:xfrm>
            <a:off x="6567042" y="6016853"/>
            <a:ext cx="487680" cy="299720"/>
          </a:xfrm>
          <a:prstGeom prst="rect">
            <a:avLst/>
          </a:prstGeom>
        </p:spPr>
        <p:txBody>
          <a:bodyPr vert="horz" wrap="square" lIns="0" tIns="12700" rIns="0" bIns="0" rtlCol="0">
            <a:spAutoFit/>
          </a:bodyPr>
          <a:lstStyle/>
          <a:p>
            <a:pPr marL="12700" marR="5080" indent="88265">
              <a:spcBef>
                <a:spcPts val="100"/>
              </a:spcBef>
            </a:pPr>
            <a:r>
              <a:rPr sz="900" spc="-5" dirty="0">
                <a:latin typeface="Calibri"/>
                <a:cs typeface="Calibri"/>
              </a:rPr>
              <a:t>nonce </a:t>
            </a:r>
            <a:r>
              <a:rPr sz="900" dirty="0">
                <a:latin typeface="Calibri"/>
                <a:cs typeface="Calibri"/>
              </a:rPr>
              <a:t> 878749</a:t>
            </a:r>
            <a:r>
              <a:rPr sz="900" spc="-15" dirty="0">
                <a:latin typeface="Calibri"/>
                <a:cs typeface="Calibri"/>
              </a:rPr>
              <a:t>5</a:t>
            </a:r>
            <a:r>
              <a:rPr sz="900" dirty="0">
                <a:latin typeface="Calibri"/>
                <a:cs typeface="Calibri"/>
              </a:rPr>
              <a:t>1</a:t>
            </a:r>
            <a:endParaRPr sz="900">
              <a:latin typeface="Calibri"/>
              <a:cs typeface="Calibri"/>
            </a:endParaRPr>
          </a:p>
        </p:txBody>
      </p:sp>
      <p:sp>
        <p:nvSpPr>
          <p:cNvPr id="88" name="object 88"/>
          <p:cNvSpPr/>
          <p:nvPr/>
        </p:nvSpPr>
        <p:spPr>
          <a:xfrm>
            <a:off x="1524001" y="1234439"/>
            <a:ext cx="2592705" cy="370840"/>
          </a:xfrm>
          <a:custGeom>
            <a:avLst/>
            <a:gdLst/>
            <a:ahLst/>
            <a:cxnLst/>
            <a:rect l="l" t="t" r="r" b="b"/>
            <a:pathLst>
              <a:path w="2592705" h="370840">
                <a:moveTo>
                  <a:pt x="0" y="370332"/>
                </a:moveTo>
                <a:lnTo>
                  <a:pt x="2592323" y="370332"/>
                </a:lnTo>
                <a:lnTo>
                  <a:pt x="2592323" y="0"/>
                </a:lnTo>
                <a:lnTo>
                  <a:pt x="0" y="0"/>
                </a:lnTo>
              </a:path>
            </a:pathLst>
          </a:custGeom>
          <a:ln w="15240">
            <a:solidFill>
              <a:srgbClr val="D24717"/>
            </a:solidFill>
          </a:ln>
        </p:spPr>
        <p:txBody>
          <a:bodyPr wrap="square" lIns="0" tIns="0" rIns="0" bIns="0" rtlCol="0"/>
          <a:lstStyle/>
          <a:p>
            <a:endParaRPr/>
          </a:p>
        </p:txBody>
      </p:sp>
      <p:sp>
        <p:nvSpPr>
          <p:cNvPr id="89" name="object 89"/>
          <p:cNvSpPr txBox="1"/>
          <p:nvPr/>
        </p:nvSpPr>
        <p:spPr>
          <a:xfrm>
            <a:off x="1570431" y="1253109"/>
            <a:ext cx="2440940" cy="299720"/>
          </a:xfrm>
          <a:prstGeom prst="rect">
            <a:avLst/>
          </a:prstGeom>
        </p:spPr>
        <p:txBody>
          <a:bodyPr vert="horz" wrap="square" lIns="0" tIns="12700" rIns="0" bIns="0" rtlCol="0">
            <a:spAutoFit/>
          </a:bodyPr>
          <a:lstStyle/>
          <a:p>
            <a:pPr marL="12700">
              <a:spcBef>
                <a:spcPts val="100"/>
              </a:spcBef>
            </a:pPr>
            <a:r>
              <a:rPr spc="-10" dirty="0">
                <a:latin typeface="Calibri"/>
                <a:cs typeface="Calibri"/>
              </a:rPr>
              <a:t>Pending</a:t>
            </a:r>
            <a:r>
              <a:rPr spc="-25" dirty="0">
                <a:latin typeface="Calibri"/>
                <a:cs typeface="Calibri"/>
              </a:rPr>
              <a:t> </a:t>
            </a:r>
            <a:r>
              <a:rPr spc="-15" dirty="0">
                <a:latin typeface="Calibri"/>
                <a:cs typeface="Calibri"/>
              </a:rPr>
              <a:t>Transactions</a:t>
            </a:r>
            <a:r>
              <a:rPr spc="-30" dirty="0">
                <a:latin typeface="Calibri"/>
                <a:cs typeface="Calibri"/>
              </a:rPr>
              <a:t> </a:t>
            </a:r>
            <a:r>
              <a:rPr spc="-15" dirty="0">
                <a:latin typeface="Calibri"/>
                <a:cs typeface="Calibri"/>
              </a:rPr>
              <a:t>Pool</a:t>
            </a:r>
            <a:endParaRPr>
              <a:latin typeface="Calibri"/>
              <a:cs typeface="Calibri"/>
            </a:endParaRPr>
          </a:p>
        </p:txBody>
      </p:sp>
      <p:grpSp>
        <p:nvGrpSpPr>
          <p:cNvPr id="90" name="object 90"/>
          <p:cNvGrpSpPr/>
          <p:nvPr/>
        </p:nvGrpSpPr>
        <p:grpSpPr>
          <a:xfrm>
            <a:off x="3827272" y="883920"/>
            <a:ext cx="2080260" cy="1405255"/>
            <a:chOff x="2303272" y="883919"/>
            <a:chExt cx="2080260" cy="1405255"/>
          </a:xfrm>
        </p:grpSpPr>
        <p:sp>
          <p:nvSpPr>
            <p:cNvPr id="91" name="object 91"/>
            <p:cNvSpPr/>
            <p:nvPr/>
          </p:nvSpPr>
          <p:spPr>
            <a:xfrm>
              <a:off x="2310892" y="891539"/>
              <a:ext cx="2065020" cy="1390015"/>
            </a:xfrm>
            <a:custGeom>
              <a:avLst/>
              <a:gdLst/>
              <a:ahLst/>
              <a:cxnLst/>
              <a:rect l="l" t="t" r="r" b="b"/>
              <a:pathLst>
                <a:path w="2065020" h="1390014">
                  <a:moveTo>
                    <a:pt x="2064511" y="0"/>
                  </a:moveTo>
                  <a:lnTo>
                    <a:pt x="343915" y="0"/>
                  </a:lnTo>
                  <a:lnTo>
                    <a:pt x="343915" y="810768"/>
                  </a:lnTo>
                  <a:lnTo>
                    <a:pt x="0" y="1367663"/>
                  </a:lnTo>
                  <a:lnTo>
                    <a:pt x="343915" y="1158239"/>
                  </a:lnTo>
                  <a:lnTo>
                    <a:pt x="343915" y="1389888"/>
                  </a:lnTo>
                  <a:lnTo>
                    <a:pt x="2064511" y="1389888"/>
                  </a:lnTo>
                  <a:lnTo>
                    <a:pt x="2064511" y="0"/>
                  </a:lnTo>
                  <a:close/>
                </a:path>
              </a:pathLst>
            </a:custGeom>
            <a:solidFill>
              <a:srgbClr val="FFFFFF"/>
            </a:solidFill>
          </p:spPr>
          <p:txBody>
            <a:bodyPr wrap="square" lIns="0" tIns="0" rIns="0" bIns="0" rtlCol="0"/>
            <a:lstStyle/>
            <a:p>
              <a:endParaRPr/>
            </a:p>
          </p:txBody>
        </p:sp>
        <p:sp>
          <p:nvSpPr>
            <p:cNvPr id="92" name="object 92"/>
            <p:cNvSpPr/>
            <p:nvPr/>
          </p:nvSpPr>
          <p:spPr>
            <a:xfrm>
              <a:off x="2310892" y="891539"/>
              <a:ext cx="2065020" cy="1390015"/>
            </a:xfrm>
            <a:custGeom>
              <a:avLst/>
              <a:gdLst/>
              <a:ahLst/>
              <a:cxnLst/>
              <a:rect l="l" t="t" r="r" b="b"/>
              <a:pathLst>
                <a:path w="2065020" h="1390014">
                  <a:moveTo>
                    <a:pt x="343915" y="0"/>
                  </a:moveTo>
                  <a:lnTo>
                    <a:pt x="630682" y="0"/>
                  </a:lnTo>
                  <a:lnTo>
                    <a:pt x="1060831" y="0"/>
                  </a:lnTo>
                  <a:lnTo>
                    <a:pt x="2064511" y="0"/>
                  </a:lnTo>
                  <a:lnTo>
                    <a:pt x="2064511" y="810768"/>
                  </a:lnTo>
                  <a:lnTo>
                    <a:pt x="2064511" y="1158239"/>
                  </a:lnTo>
                  <a:lnTo>
                    <a:pt x="2064511" y="1389888"/>
                  </a:lnTo>
                  <a:lnTo>
                    <a:pt x="1060831" y="1389888"/>
                  </a:lnTo>
                  <a:lnTo>
                    <a:pt x="630682" y="1389888"/>
                  </a:lnTo>
                  <a:lnTo>
                    <a:pt x="343915" y="1389888"/>
                  </a:lnTo>
                  <a:lnTo>
                    <a:pt x="343915" y="1158239"/>
                  </a:lnTo>
                  <a:lnTo>
                    <a:pt x="0" y="1367663"/>
                  </a:lnTo>
                  <a:lnTo>
                    <a:pt x="343915" y="810768"/>
                  </a:lnTo>
                  <a:lnTo>
                    <a:pt x="343915" y="0"/>
                  </a:lnTo>
                  <a:close/>
                </a:path>
              </a:pathLst>
            </a:custGeom>
            <a:ln w="15240">
              <a:solidFill>
                <a:srgbClr val="000000"/>
              </a:solidFill>
            </a:ln>
          </p:spPr>
          <p:txBody>
            <a:bodyPr wrap="square" lIns="0" tIns="0" rIns="0" bIns="0" rtlCol="0"/>
            <a:lstStyle/>
            <a:p>
              <a:endParaRPr/>
            </a:p>
          </p:txBody>
        </p:sp>
      </p:grpSp>
      <p:sp>
        <p:nvSpPr>
          <p:cNvPr id="93" name="object 93"/>
          <p:cNvSpPr txBox="1"/>
          <p:nvPr/>
        </p:nvSpPr>
        <p:spPr>
          <a:xfrm>
            <a:off x="4652517" y="872186"/>
            <a:ext cx="773430" cy="300355"/>
          </a:xfrm>
          <a:prstGeom prst="rect">
            <a:avLst/>
          </a:prstGeom>
        </p:spPr>
        <p:txBody>
          <a:bodyPr vert="horz" wrap="square" lIns="0" tIns="12700" rIns="0" bIns="0" rtlCol="0">
            <a:spAutoFit/>
          </a:bodyPr>
          <a:lstStyle/>
          <a:p>
            <a:pPr marL="12700">
              <a:spcBef>
                <a:spcPts val="100"/>
              </a:spcBef>
            </a:pPr>
            <a:r>
              <a:rPr spc="-45" dirty="0">
                <a:latin typeface="Calibri"/>
                <a:cs typeface="Calibri"/>
              </a:rPr>
              <a:t>P</a:t>
            </a:r>
            <a:r>
              <a:rPr dirty="0">
                <a:latin typeface="Calibri"/>
                <a:cs typeface="Calibri"/>
              </a:rPr>
              <a:t>end</a:t>
            </a:r>
            <a:r>
              <a:rPr spc="-10" dirty="0">
                <a:latin typeface="Calibri"/>
                <a:cs typeface="Calibri"/>
              </a:rPr>
              <a:t>i</a:t>
            </a:r>
            <a:r>
              <a:rPr spc="-5" dirty="0">
                <a:latin typeface="Calibri"/>
                <a:cs typeface="Calibri"/>
              </a:rPr>
              <a:t>ng</a:t>
            </a:r>
            <a:endParaRPr>
              <a:latin typeface="Calibri"/>
              <a:cs typeface="Calibri"/>
            </a:endParaRPr>
          </a:p>
        </p:txBody>
      </p:sp>
      <p:sp>
        <p:nvSpPr>
          <p:cNvPr id="94" name="object 94"/>
          <p:cNvSpPr txBox="1"/>
          <p:nvPr/>
        </p:nvSpPr>
        <p:spPr>
          <a:xfrm>
            <a:off x="4283456" y="1147064"/>
            <a:ext cx="1511935" cy="1122680"/>
          </a:xfrm>
          <a:prstGeom prst="rect">
            <a:avLst/>
          </a:prstGeom>
        </p:spPr>
        <p:txBody>
          <a:bodyPr vert="horz" wrap="square" lIns="0" tIns="12700" rIns="0" bIns="0" rtlCol="0">
            <a:spAutoFit/>
          </a:bodyPr>
          <a:lstStyle/>
          <a:p>
            <a:pPr marL="12065" marR="5080" algn="ctr">
              <a:spcBef>
                <a:spcPts val="100"/>
              </a:spcBef>
            </a:pPr>
            <a:r>
              <a:rPr spc="-10" dirty="0">
                <a:latin typeface="Calibri"/>
                <a:cs typeface="Calibri"/>
              </a:rPr>
              <a:t>transactions</a:t>
            </a:r>
            <a:r>
              <a:rPr spc="-45" dirty="0">
                <a:latin typeface="Calibri"/>
                <a:cs typeface="Calibri"/>
              </a:rPr>
              <a:t> </a:t>
            </a:r>
            <a:r>
              <a:rPr spc="-10" dirty="0">
                <a:latin typeface="Calibri"/>
                <a:cs typeface="Calibri"/>
              </a:rPr>
              <a:t>are </a:t>
            </a:r>
            <a:r>
              <a:rPr spc="-390" dirty="0">
                <a:latin typeface="Calibri"/>
                <a:cs typeface="Calibri"/>
              </a:rPr>
              <a:t> </a:t>
            </a:r>
            <a:r>
              <a:rPr spc="-10" dirty="0">
                <a:latin typeface="Calibri"/>
                <a:cs typeface="Calibri"/>
              </a:rPr>
              <a:t>propagated to </a:t>
            </a:r>
            <a:r>
              <a:rPr spc="-5" dirty="0">
                <a:latin typeface="Calibri"/>
                <a:cs typeface="Calibri"/>
              </a:rPr>
              <a:t> </a:t>
            </a:r>
            <a:r>
              <a:rPr dirty="0">
                <a:latin typeface="Calibri"/>
                <a:cs typeface="Calibri"/>
              </a:rPr>
              <a:t>the </a:t>
            </a:r>
            <a:r>
              <a:rPr spc="-10" dirty="0">
                <a:latin typeface="Calibri"/>
                <a:cs typeface="Calibri"/>
              </a:rPr>
              <a:t>peers </a:t>
            </a:r>
            <a:r>
              <a:rPr spc="-5" dirty="0">
                <a:latin typeface="Calibri"/>
                <a:cs typeface="Calibri"/>
              </a:rPr>
              <a:t> </a:t>
            </a:r>
            <a:r>
              <a:rPr spc="-10" dirty="0">
                <a:latin typeface="Calibri"/>
                <a:cs typeface="Calibri"/>
              </a:rPr>
              <a:t>(miners)</a:t>
            </a:r>
            <a:endParaRPr>
              <a:latin typeface="Calibri"/>
              <a:cs typeface="Calibri"/>
            </a:endParaRPr>
          </a:p>
        </p:txBody>
      </p:sp>
      <p:sp>
        <p:nvSpPr>
          <p:cNvPr id="95" name="object 95"/>
          <p:cNvSpPr txBox="1"/>
          <p:nvPr/>
        </p:nvSpPr>
        <p:spPr>
          <a:xfrm>
            <a:off x="4451985" y="6496913"/>
            <a:ext cx="3291840" cy="258404"/>
          </a:xfrm>
          <a:prstGeom prst="rect">
            <a:avLst/>
          </a:prstGeom>
        </p:spPr>
        <p:txBody>
          <a:bodyPr vert="horz" wrap="square" lIns="0" tIns="12065" rIns="0" bIns="0" rtlCol="0">
            <a:spAutoFit/>
          </a:bodyPr>
          <a:lstStyle/>
          <a:p>
            <a:pPr marL="12700">
              <a:spcBef>
                <a:spcPts val="95"/>
              </a:spcBef>
            </a:pPr>
            <a:r>
              <a:rPr sz="1600" spc="-10" dirty="0">
                <a:solidFill>
                  <a:srgbClr val="FFFFFF"/>
                </a:solidFill>
                <a:latin typeface="Calibri"/>
                <a:cs typeface="Calibri"/>
              </a:rPr>
              <a:t>ZHANG,</a:t>
            </a:r>
            <a:r>
              <a:rPr sz="1600" spc="10" dirty="0">
                <a:solidFill>
                  <a:srgbClr val="FFFFFF"/>
                </a:solidFill>
                <a:latin typeface="Calibri"/>
                <a:cs typeface="Calibri"/>
              </a:rPr>
              <a:t> </a:t>
            </a:r>
            <a:r>
              <a:rPr sz="1600" spc="-10" dirty="0">
                <a:solidFill>
                  <a:srgbClr val="FFFFFF"/>
                </a:solidFill>
                <a:latin typeface="Calibri"/>
                <a:cs typeface="Calibri"/>
              </a:rPr>
              <a:t>VITENBERG,</a:t>
            </a:r>
            <a:r>
              <a:rPr sz="1600" spc="40" dirty="0">
                <a:solidFill>
                  <a:srgbClr val="FFFFFF"/>
                </a:solidFill>
                <a:latin typeface="Calibri"/>
                <a:cs typeface="Calibri"/>
              </a:rPr>
              <a:t> </a:t>
            </a:r>
            <a:r>
              <a:rPr sz="1600" spc="-15" dirty="0">
                <a:solidFill>
                  <a:srgbClr val="FFFFFF"/>
                </a:solidFill>
                <a:latin typeface="Calibri"/>
                <a:cs typeface="Calibri"/>
              </a:rPr>
              <a:t>JACOBSEN</a:t>
            </a:r>
            <a:r>
              <a:rPr sz="1600" spc="45" dirty="0">
                <a:solidFill>
                  <a:srgbClr val="FFFFFF"/>
                </a:solidFill>
                <a:latin typeface="Calibri"/>
                <a:cs typeface="Calibri"/>
              </a:rPr>
              <a:t> </a:t>
            </a:r>
            <a:r>
              <a:rPr sz="1600" spc="-5" dirty="0">
                <a:solidFill>
                  <a:srgbClr val="FFFFFF"/>
                </a:solidFill>
                <a:latin typeface="Calibri"/>
                <a:cs typeface="Calibri"/>
              </a:rPr>
              <a:t>©</a:t>
            </a:r>
            <a:r>
              <a:rPr sz="1600" spc="30" dirty="0">
                <a:solidFill>
                  <a:srgbClr val="FFFFFF"/>
                </a:solidFill>
                <a:latin typeface="Calibri"/>
                <a:cs typeface="Calibri"/>
              </a:rPr>
              <a:t> </a:t>
            </a:r>
            <a:r>
              <a:rPr sz="1600" spc="-10" dirty="0">
                <a:solidFill>
                  <a:srgbClr val="FFFFFF"/>
                </a:solidFill>
                <a:latin typeface="Calibri"/>
                <a:cs typeface="Calibri"/>
              </a:rPr>
              <a:t>2018</a:t>
            </a:r>
            <a:endParaRPr sz="1600">
              <a:latin typeface="Calibri"/>
              <a:cs typeface="Calibri"/>
            </a:endParaRPr>
          </a:p>
        </p:txBody>
      </p:sp>
      <p:sp>
        <p:nvSpPr>
          <p:cNvPr id="96" name="object 96"/>
          <p:cNvSpPr txBox="1"/>
          <p:nvPr/>
        </p:nvSpPr>
        <p:spPr>
          <a:xfrm>
            <a:off x="9625330" y="6496913"/>
            <a:ext cx="229870" cy="258404"/>
          </a:xfrm>
          <a:prstGeom prst="rect">
            <a:avLst/>
          </a:prstGeom>
        </p:spPr>
        <p:txBody>
          <a:bodyPr vert="horz" wrap="square" lIns="0" tIns="12065" rIns="0" bIns="0" rtlCol="0">
            <a:spAutoFit/>
          </a:bodyPr>
          <a:lstStyle/>
          <a:p>
            <a:pPr marL="12700">
              <a:spcBef>
                <a:spcPts val="95"/>
              </a:spcBef>
            </a:pPr>
            <a:r>
              <a:rPr sz="1600" spc="-10" dirty="0">
                <a:solidFill>
                  <a:srgbClr val="FFFFFF"/>
                </a:solidFill>
                <a:latin typeface="Calibri"/>
                <a:cs typeface="Calibri"/>
              </a:rPr>
              <a:t>34</a:t>
            </a:r>
            <a:endParaRPr sz="1600">
              <a:latin typeface="Calibri"/>
              <a:cs typeface="Calibri"/>
            </a:endParaRPr>
          </a:p>
        </p:txBody>
      </p:sp>
      <p:sp>
        <p:nvSpPr>
          <p:cNvPr id="97" name="object 97"/>
          <p:cNvSpPr txBox="1"/>
          <p:nvPr/>
        </p:nvSpPr>
        <p:spPr>
          <a:xfrm>
            <a:off x="1686864" y="6496913"/>
            <a:ext cx="2065020" cy="258404"/>
          </a:xfrm>
          <a:prstGeom prst="rect">
            <a:avLst/>
          </a:prstGeom>
        </p:spPr>
        <p:txBody>
          <a:bodyPr vert="horz" wrap="square" lIns="0" tIns="12065" rIns="0" bIns="0" rtlCol="0">
            <a:spAutoFit/>
          </a:bodyPr>
          <a:lstStyle/>
          <a:p>
            <a:pPr marL="12700">
              <a:spcBef>
                <a:spcPts val="95"/>
              </a:spcBef>
            </a:pPr>
            <a:r>
              <a:rPr sz="1600" spc="-5" dirty="0">
                <a:solidFill>
                  <a:srgbClr val="FFFFFF"/>
                </a:solidFill>
                <a:latin typeface="Calibri"/>
                <a:cs typeface="Calibri"/>
              </a:rPr>
              <a:t>2.5</a:t>
            </a:r>
            <a:r>
              <a:rPr sz="1600" spc="-30" dirty="0">
                <a:solidFill>
                  <a:srgbClr val="FFFFFF"/>
                </a:solidFill>
                <a:latin typeface="Calibri"/>
                <a:cs typeface="Calibri"/>
              </a:rPr>
              <a:t> </a:t>
            </a:r>
            <a:r>
              <a:rPr sz="1600" spc="-10" dirty="0">
                <a:solidFill>
                  <a:srgbClr val="FFFFFF"/>
                </a:solidFill>
                <a:latin typeface="Calibri"/>
                <a:cs typeface="Calibri"/>
              </a:rPr>
              <a:t>BITCOIN</a:t>
            </a:r>
            <a:r>
              <a:rPr sz="1600" spc="-30" dirty="0">
                <a:solidFill>
                  <a:srgbClr val="FFFFFF"/>
                </a:solidFill>
                <a:latin typeface="Calibri"/>
                <a:cs typeface="Calibri"/>
              </a:rPr>
              <a:t> </a:t>
            </a:r>
            <a:r>
              <a:rPr sz="1600" spc="-10" dirty="0">
                <a:solidFill>
                  <a:srgbClr val="FFFFFF"/>
                </a:solidFill>
                <a:latin typeface="Calibri"/>
                <a:cs typeface="Calibri"/>
              </a:rPr>
              <a:t>CONSENSUS</a:t>
            </a:r>
            <a:endParaRPr sz="1600">
              <a:latin typeface="Calibri"/>
              <a:cs typeface="Calibri"/>
            </a:endParaRPr>
          </a:p>
        </p:txBody>
      </p:sp>
    </p:spTree>
    <p:extLst>
      <p:ext uri="{BB962C8B-B14F-4D97-AF65-F5344CB8AC3E}">
        <p14:creationId xmlns:p14="http://schemas.microsoft.com/office/powerpoint/2010/main" val="2450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263641" y="3480816"/>
            <a:ext cx="1092835" cy="2883535"/>
            <a:chOff x="4739640" y="3480815"/>
            <a:chExt cx="1092835" cy="2883535"/>
          </a:xfrm>
        </p:grpSpPr>
        <p:sp>
          <p:nvSpPr>
            <p:cNvPr id="3" name="object 3"/>
            <p:cNvSpPr/>
            <p:nvPr/>
          </p:nvSpPr>
          <p:spPr>
            <a:xfrm>
              <a:off x="4747260" y="3488435"/>
              <a:ext cx="1077595" cy="2868295"/>
            </a:xfrm>
            <a:custGeom>
              <a:avLst/>
              <a:gdLst/>
              <a:ahLst/>
              <a:cxnLst/>
              <a:rect l="l" t="t" r="r" b="b"/>
              <a:pathLst>
                <a:path w="1077595" h="2868295">
                  <a:moveTo>
                    <a:pt x="897889" y="0"/>
                  </a:moveTo>
                  <a:lnTo>
                    <a:pt x="179577" y="0"/>
                  </a:lnTo>
                  <a:lnTo>
                    <a:pt x="131835" y="6414"/>
                  </a:lnTo>
                  <a:lnTo>
                    <a:pt x="88937" y="24515"/>
                  </a:lnTo>
                  <a:lnTo>
                    <a:pt x="52593" y="52593"/>
                  </a:lnTo>
                  <a:lnTo>
                    <a:pt x="24515" y="88937"/>
                  </a:lnTo>
                  <a:lnTo>
                    <a:pt x="6414" y="131835"/>
                  </a:lnTo>
                  <a:lnTo>
                    <a:pt x="0" y="179577"/>
                  </a:lnTo>
                  <a:lnTo>
                    <a:pt x="0" y="2688590"/>
                  </a:lnTo>
                  <a:lnTo>
                    <a:pt x="6414" y="2736327"/>
                  </a:lnTo>
                  <a:lnTo>
                    <a:pt x="24515" y="2779224"/>
                  </a:lnTo>
                  <a:lnTo>
                    <a:pt x="52593" y="2815569"/>
                  </a:lnTo>
                  <a:lnTo>
                    <a:pt x="88937" y="2843649"/>
                  </a:lnTo>
                  <a:lnTo>
                    <a:pt x="131835" y="2861753"/>
                  </a:lnTo>
                  <a:lnTo>
                    <a:pt x="179577" y="2868168"/>
                  </a:lnTo>
                  <a:lnTo>
                    <a:pt x="897889" y="2868168"/>
                  </a:lnTo>
                  <a:lnTo>
                    <a:pt x="945632" y="2861753"/>
                  </a:lnTo>
                  <a:lnTo>
                    <a:pt x="988530" y="2843649"/>
                  </a:lnTo>
                  <a:lnTo>
                    <a:pt x="1024874" y="2815569"/>
                  </a:lnTo>
                  <a:lnTo>
                    <a:pt x="1052952" y="2779224"/>
                  </a:lnTo>
                  <a:lnTo>
                    <a:pt x="1071053" y="2736327"/>
                  </a:lnTo>
                  <a:lnTo>
                    <a:pt x="1077467" y="2688590"/>
                  </a:lnTo>
                  <a:lnTo>
                    <a:pt x="1077467" y="179577"/>
                  </a:lnTo>
                  <a:lnTo>
                    <a:pt x="1071053" y="131835"/>
                  </a:lnTo>
                  <a:lnTo>
                    <a:pt x="1052952" y="88937"/>
                  </a:lnTo>
                  <a:lnTo>
                    <a:pt x="1024874" y="52593"/>
                  </a:lnTo>
                  <a:lnTo>
                    <a:pt x="988530" y="24515"/>
                  </a:lnTo>
                  <a:lnTo>
                    <a:pt x="945632" y="6414"/>
                  </a:lnTo>
                  <a:lnTo>
                    <a:pt x="897889" y="0"/>
                  </a:lnTo>
                  <a:close/>
                </a:path>
              </a:pathLst>
            </a:custGeom>
            <a:solidFill>
              <a:srgbClr val="FFFFFF"/>
            </a:solidFill>
          </p:spPr>
          <p:txBody>
            <a:bodyPr wrap="square" lIns="0" tIns="0" rIns="0" bIns="0" rtlCol="0"/>
            <a:lstStyle/>
            <a:p>
              <a:endParaRPr/>
            </a:p>
          </p:txBody>
        </p:sp>
        <p:sp>
          <p:nvSpPr>
            <p:cNvPr id="4" name="object 4"/>
            <p:cNvSpPr/>
            <p:nvPr/>
          </p:nvSpPr>
          <p:spPr>
            <a:xfrm>
              <a:off x="4747260" y="3488435"/>
              <a:ext cx="1077595" cy="2868295"/>
            </a:xfrm>
            <a:custGeom>
              <a:avLst/>
              <a:gdLst/>
              <a:ahLst/>
              <a:cxnLst/>
              <a:rect l="l" t="t" r="r" b="b"/>
              <a:pathLst>
                <a:path w="1077595" h="2868295">
                  <a:moveTo>
                    <a:pt x="0" y="179577"/>
                  </a:moveTo>
                  <a:lnTo>
                    <a:pt x="6414" y="131835"/>
                  </a:lnTo>
                  <a:lnTo>
                    <a:pt x="24515" y="88937"/>
                  </a:lnTo>
                  <a:lnTo>
                    <a:pt x="52593" y="52593"/>
                  </a:lnTo>
                  <a:lnTo>
                    <a:pt x="88937" y="24515"/>
                  </a:lnTo>
                  <a:lnTo>
                    <a:pt x="131835" y="6414"/>
                  </a:lnTo>
                  <a:lnTo>
                    <a:pt x="179577" y="0"/>
                  </a:lnTo>
                  <a:lnTo>
                    <a:pt x="897889" y="0"/>
                  </a:lnTo>
                  <a:lnTo>
                    <a:pt x="945632" y="6414"/>
                  </a:lnTo>
                  <a:lnTo>
                    <a:pt x="988530" y="24515"/>
                  </a:lnTo>
                  <a:lnTo>
                    <a:pt x="1024874" y="52593"/>
                  </a:lnTo>
                  <a:lnTo>
                    <a:pt x="1052952" y="88937"/>
                  </a:lnTo>
                  <a:lnTo>
                    <a:pt x="1071053" y="131835"/>
                  </a:lnTo>
                  <a:lnTo>
                    <a:pt x="1077467" y="179577"/>
                  </a:lnTo>
                  <a:lnTo>
                    <a:pt x="1077467" y="2688590"/>
                  </a:lnTo>
                  <a:lnTo>
                    <a:pt x="1071053" y="2736327"/>
                  </a:lnTo>
                  <a:lnTo>
                    <a:pt x="1052952" y="2779224"/>
                  </a:lnTo>
                  <a:lnTo>
                    <a:pt x="1024874" y="2815569"/>
                  </a:lnTo>
                  <a:lnTo>
                    <a:pt x="988530" y="2843649"/>
                  </a:lnTo>
                  <a:lnTo>
                    <a:pt x="945632" y="2861753"/>
                  </a:lnTo>
                  <a:lnTo>
                    <a:pt x="897889" y="2868168"/>
                  </a:lnTo>
                  <a:lnTo>
                    <a:pt x="179577" y="2868168"/>
                  </a:lnTo>
                  <a:lnTo>
                    <a:pt x="131835" y="2861753"/>
                  </a:lnTo>
                  <a:lnTo>
                    <a:pt x="88937" y="2843649"/>
                  </a:lnTo>
                  <a:lnTo>
                    <a:pt x="52593" y="2815569"/>
                  </a:lnTo>
                  <a:lnTo>
                    <a:pt x="24515" y="2779224"/>
                  </a:lnTo>
                  <a:lnTo>
                    <a:pt x="6414" y="2736327"/>
                  </a:lnTo>
                  <a:lnTo>
                    <a:pt x="0" y="2688590"/>
                  </a:lnTo>
                  <a:lnTo>
                    <a:pt x="0" y="179577"/>
                  </a:lnTo>
                  <a:close/>
                </a:path>
              </a:pathLst>
            </a:custGeom>
            <a:ln w="15240">
              <a:solidFill>
                <a:srgbClr val="000000"/>
              </a:solidFill>
            </a:ln>
          </p:spPr>
          <p:txBody>
            <a:bodyPr wrap="square" lIns="0" tIns="0" rIns="0" bIns="0" rtlCol="0"/>
            <a:lstStyle/>
            <a:p>
              <a:endParaRPr/>
            </a:p>
          </p:txBody>
        </p:sp>
      </p:grpSp>
      <p:sp>
        <p:nvSpPr>
          <p:cNvPr id="5" name="object 5"/>
          <p:cNvSpPr txBox="1"/>
          <p:nvPr/>
        </p:nvSpPr>
        <p:spPr>
          <a:xfrm>
            <a:off x="6532245" y="3755263"/>
            <a:ext cx="556260" cy="228268"/>
          </a:xfrm>
          <a:prstGeom prst="rect">
            <a:avLst/>
          </a:prstGeom>
        </p:spPr>
        <p:txBody>
          <a:bodyPr vert="horz" wrap="square" lIns="0" tIns="12700" rIns="0" bIns="0" rtlCol="0">
            <a:spAutoFit/>
          </a:bodyPr>
          <a:lstStyle/>
          <a:p>
            <a:pPr marL="12700">
              <a:spcBef>
                <a:spcPts val="100"/>
              </a:spcBef>
            </a:pPr>
            <a:r>
              <a:rPr sz="1400" b="1" dirty="0">
                <a:latin typeface="Calibri"/>
                <a:cs typeface="Calibri"/>
              </a:rPr>
              <a:t>Block</a:t>
            </a:r>
            <a:r>
              <a:rPr sz="1400" b="1" spc="-75" dirty="0">
                <a:latin typeface="Calibri"/>
                <a:cs typeface="Calibri"/>
              </a:rPr>
              <a:t> </a:t>
            </a:r>
            <a:r>
              <a:rPr sz="1400" b="1" dirty="0">
                <a:latin typeface="Calibri"/>
                <a:cs typeface="Calibri"/>
              </a:rPr>
              <a:t>2</a:t>
            </a:r>
            <a:endParaRPr sz="1400">
              <a:latin typeface="Calibri"/>
              <a:cs typeface="Calibri"/>
            </a:endParaRPr>
          </a:p>
        </p:txBody>
      </p:sp>
      <p:sp>
        <p:nvSpPr>
          <p:cNvPr id="6" name="object 6"/>
          <p:cNvSpPr txBox="1"/>
          <p:nvPr/>
        </p:nvSpPr>
        <p:spPr>
          <a:xfrm>
            <a:off x="6425565" y="4110354"/>
            <a:ext cx="770890" cy="299720"/>
          </a:xfrm>
          <a:prstGeom prst="rect">
            <a:avLst/>
          </a:prstGeom>
        </p:spPr>
        <p:txBody>
          <a:bodyPr vert="horz" wrap="square" lIns="0" tIns="12700" rIns="0" bIns="0" rtlCol="0">
            <a:spAutoFit/>
          </a:bodyPr>
          <a:lstStyle/>
          <a:p>
            <a:pPr marL="12700" marR="5080" indent="17780">
              <a:spcBef>
                <a:spcPts val="100"/>
              </a:spcBef>
            </a:pPr>
            <a:r>
              <a:rPr sz="900" dirty="0">
                <a:latin typeface="Calibri"/>
                <a:cs typeface="Calibri"/>
              </a:rPr>
              <a:t>Proof-of-Work: </a:t>
            </a:r>
            <a:r>
              <a:rPr sz="900" spc="-190" dirty="0">
                <a:latin typeface="Calibri"/>
                <a:cs typeface="Calibri"/>
              </a:rPr>
              <a:t> </a:t>
            </a:r>
            <a:r>
              <a:rPr sz="900" dirty="0">
                <a:latin typeface="Calibri"/>
                <a:cs typeface="Calibri"/>
              </a:rPr>
              <a:t>000000</a:t>
            </a:r>
            <a:r>
              <a:rPr sz="900" spc="-15" dirty="0">
                <a:latin typeface="Calibri"/>
                <a:cs typeface="Calibri"/>
              </a:rPr>
              <a:t>9</a:t>
            </a:r>
            <a:r>
              <a:rPr sz="900" dirty="0">
                <a:latin typeface="Calibri"/>
                <a:cs typeface="Calibri"/>
              </a:rPr>
              <a:t>0</a:t>
            </a:r>
            <a:r>
              <a:rPr sz="900" spc="-5" dirty="0">
                <a:latin typeface="Calibri"/>
                <a:cs typeface="Calibri"/>
              </a:rPr>
              <a:t>b41bx</a:t>
            </a:r>
            <a:endParaRPr sz="900">
              <a:latin typeface="Calibri"/>
              <a:cs typeface="Calibri"/>
            </a:endParaRPr>
          </a:p>
        </p:txBody>
      </p:sp>
      <p:grpSp>
        <p:nvGrpSpPr>
          <p:cNvPr id="7" name="object 7"/>
          <p:cNvGrpSpPr/>
          <p:nvPr/>
        </p:nvGrpSpPr>
        <p:grpSpPr>
          <a:xfrm>
            <a:off x="6313679" y="4795773"/>
            <a:ext cx="991235" cy="393700"/>
            <a:chOff x="4789678" y="4795773"/>
            <a:chExt cx="991235" cy="393700"/>
          </a:xfrm>
        </p:grpSpPr>
        <p:pic>
          <p:nvPicPr>
            <p:cNvPr id="8" name="object 8"/>
            <p:cNvPicPr/>
            <p:nvPr/>
          </p:nvPicPr>
          <p:blipFill>
            <a:blip r:embed="rId2" cstate="print"/>
            <a:stretch>
              <a:fillRect/>
            </a:stretch>
          </p:blipFill>
          <p:spPr>
            <a:xfrm>
              <a:off x="4796028" y="4802123"/>
              <a:ext cx="978408" cy="381000"/>
            </a:xfrm>
            <a:prstGeom prst="rect">
              <a:avLst/>
            </a:prstGeom>
          </p:spPr>
        </p:pic>
        <p:sp>
          <p:nvSpPr>
            <p:cNvPr id="9" name="object 9"/>
            <p:cNvSpPr/>
            <p:nvPr/>
          </p:nvSpPr>
          <p:spPr>
            <a:xfrm>
              <a:off x="4796028" y="4802123"/>
              <a:ext cx="978535" cy="381000"/>
            </a:xfrm>
            <a:custGeom>
              <a:avLst/>
              <a:gdLst/>
              <a:ahLst/>
              <a:cxnLst/>
              <a:rect l="l" t="t" r="r" b="b"/>
              <a:pathLst>
                <a:path w="978535" h="381000">
                  <a:moveTo>
                    <a:pt x="0" y="63500"/>
                  </a:moveTo>
                  <a:lnTo>
                    <a:pt x="4992" y="38790"/>
                  </a:lnTo>
                  <a:lnTo>
                    <a:pt x="18605" y="18605"/>
                  </a:lnTo>
                  <a:lnTo>
                    <a:pt x="38790" y="4992"/>
                  </a:lnTo>
                  <a:lnTo>
                    <a:pt x="63500" y="0"/>
                  </a:lnTo>
                  <a:lnTo>
                    <a:pt x="914908" y="0"/>
                  </a:lnTo>
                  <a:lnTo>
                    <a:pt x="939617" y="4992"/>
                  </a:lnTo>
                  <a:lnTo>
                    <a:pt x="959802" y="18605"/>
                  </a:lnTo>
                  <a:lnTo>
                    <a:pt x="973415" y="38790"/>
                  </a:lnTo>
                  <a:lnTo>
                    <a:pt x="978408" y="63500"/>
                  </a:lnTo>
                  <a:lnTo>
                    <a:pt x="978408" y="317500"/>
                  </a:lnTo>
                  <a:lnTo>
                    <a:pt x="973415" y="342209"/>
                  </a:lnTo>
                  <a:lnTo>
                    <a:pt x="959802" y="362394"/>
                  </a:lnTo>
                  <a:lnTo>
                    <a:pt x="939617" y="376007"/>
                  </a:lnTo>
                  <a:lnTo>
                    <a:pt x="914908" y="381000"/>
                  </a:lnTo>
                  <a:lnTo>
                    <a:pt x="63500" y="381000"/>
                  </a:lnTo>
                  <a:lnTo>
                    <a:pt x="38790" y="376007"/>
                  </a:lnTo>
                  <a:lnTo>
                    <a:pt x="18605" y="362394"/>
                  </a:lnTo>
                  <a:lnTo>
                    <a:pt x="4992" y="342209"/>
                  </a:lnTo>
                  <a:lnTo>
                    <a:pt x="0" y="317500"/>
                  </a:lnTo>
                  <a:lnTo>
                    <a:pt x="0" y="63500"/>
                  </a:lnTo>
                  <a:close/>
                </a:path>
              </a:pathLst>
            </a:custGeom>
            <a:ln w="12192">
              <a:solidFill>
                <a:srgbClr val="A18E6A"/>
              </a:solidFill>
            </a:ln>
          </p:spPr>
          <p:txBody>
            <a:bodyPr wrap="square" lIns="0" tIns="0" rIns="0" bIns="0" rtlCol="0"/>
            <a:lstStyle/>
            <a:p>
              <a:endParaRPr/>
            </a:p>
          </p:txBody>
        </p:sp>
      </p:grpSp>
      <p:sp>
        <p:nvSpPr>
          <p:cNvPr id="10" name="object 10"/>
          <p:cNvSpPr txBox="1"/>
          <p:nvPr/>
        </p:nvSpPr>
        <p:spPr>
          <a:xfrm>
            <a:off x="6451472" y="4521834"/>
            <a:ext cx="718820" cy="614680"/>
          </a:xfrm>
          <a:prstGeom prst="rect">
            <a:avLst/>
          </a:prstGeom>
        </p:spPr>
        <p:txBody>
          <a:bodyPr vert="horz" wrap="square" lIns="0" tIns="12700" rIns="0" bIns="0" rtlCol="0">
            <a:spAutoFit/>
          </a:bodyPr>
          <a:lstStyle/>
          <a:p>
            <a:pPr marL="12700" marR="5080" algn="ctr">
              <a:spcBef>
                <a:spcPts val="100"/>
              </a:spcBef>
            </a:pPr>
            <a:r>
              <a:rPr sz="900" dirty="0">
                <a:latin typeface="Calibri"/>
                <a:cs typeface="Calibri"/>
              </a:rPr>
              <a:t>Pr</a:t>
            </a:r>
            <a:r>
              <a:rPr sz="900" spc="-5" dirty="0">
                <a:latin typeface="Calibri"/>
                <a:cs typeface="Calibri"/>
              </a:rPr>
              <a:t>e</a:t>
            </a:r>
            <a:r>
              <a:rPr sz="900" dirty="0">
                <a:latin typeface="Calibri"/>
                <a:cs typeface="Calibri"/>
              </a:rPr>
              <a:t>vio</a:t>
            </a:r>
            <a:r>
              <a:rPr sz="900" spc="-5" dirty="0">
                <a:latin typeface="Calibri"/>
                <a:cs typeface="Calibri"/>
              </a:rPr>
              <a:t>u</a:t>
            </a:r>
            <a:r>
              <a:rPr sz="900" dirty="0">
                <a:latin typeface="Calibri"/>
                <a:cs typeface="Calibri"/>
              </a:rPr>
              <a:t>s</a:t>
            </a:r>
            <a:r>
              <a:rPr sz="900" spc="5" dirty="0">
                <a:latin typeface="Calibri"/>
                <a:cs typeface="Calibri"/>
              </a:rPr>
              <a:t> </a:t>
            </a:r>
            <a:r>
              <a:rPr sz="900" dirty="0">
                <a:latin typeface="Calibri"/>
                <a:cs typeface="Calibri"/>
              </a:rPr>
              <a:t>P</a:t>
            </a:r>
            <a:r>
              <a:rPr sz="900" spc="5" dirty="0">
                <a:latin typeface="Calibri"/>
                <a:cs typeface="Calibri"/>
              </a:rPr>
              <a:t>O</a:t>
            </a:r>
            <a:r>
              <a:rPr sz="900" dirty="0">
                <a:latin typeface="Calibri"/>
                <a:cs typeface="Calibri"/>
              </a:rPr>
              <a:t>W:  </a:t>
            </a:r>
            <a:r>
              <a:rPr sz="900" spc="-5" dirty="0">
                <a:latin typeface="Calibri"/>
                <a:cs typeface="Calibri"/>
              </a:rPr>
              <a:t>000000948fixf</a:t>
            </a:r>
            <a:endParaRPr sz="900">
              <a:latin typeface="Calibri"/>
              <a:cs typeface="Calibri"/>
            </a:endParaRPr>
          </a:p>
          <a:p>
            <a:pPr marL="86995" marR="80645" algn="ctr">
              <a:spcBef>
                <a:spcPts val="315"/>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a:t>
            </a:r>
            <a:r>
              <a:rPr sz="900" spc="-5" dirty="0">
                <a:latin typeface="Calibri"/>
                <a:cs typeface="Calibri"/>
              </a:rPr>
              <a:t>0495fjdi</a:t>
            </a:r>
            <a:endParaRPr sz="900">
              <a:latin typeface="Calibri"/>
              <a:cs typeface="Calibri"/>
            </a:endParaRPr>
          </a:p>
        </p:txBody>
      </p:sp>
      <p:grpSp>
        <p:nvGrpSpPr>
          <p:cNvPr id="11" name="object 11"/>
          <p:cNvGrpSpPr/>
          <p:nvPr/>
        </p:nvGrpSpPr>
        <p:grpSpPr>
          <a:xfrm>
            <a:off x="6313679" y="5201158"/>
            <a:ext cx="991235" cy="392430"/>
            <a:chOff x="4789678" y="5201158"/>
            <a:chExt cx="991235" cy="392430"/>
          </a:xfrm>
        </p:grpSpPr>
        <p:pic>
          <p:nvPicPr>
            <p:cNvPr id="12" name="object 12"/>
            <p:cNvPicPr/>
            <p:nvPr/>
          </p:nvPicPr>
          <p:blipFill>
            <a:blip r:embed="rId3" cstate="print"/>
            <a:stretch>
              <a:fillRect/>
            </a:stretch>
          </p:blipFill>
          <p:spPr>
            <a:xfrm>
              <a:off x="4796028" y="5207508"/>
              <a:ext cx="978408" cy="379476"/>
            </a:xfrm>
            <a:prstGeom prst="rect">
              <a:avLst/>
            </a:prstGeom>
          </p:spPr>
        </p:pic>
        <p:sp>
          <p:nvSpPr>
            <p:cNvPr id="13" name="object 13"/>
            <p:cNvSpPr/>
            <p:nvPr/>
          </p:nvSpPr>
          <p:spPr>
            <a:xfrm>
              <a:off x="4796028" y="5207508"/>
              <a:ext cx="978535" cy="379730"/>
            </a:xfrm>
            <a:custGeom>
              <a:avLst/>
              <a:gdLst/>
              <a:ahLst/>
              <a:cxnLst/>
              <a:rect l="l" t="t" r="r" b="b"/>
              <a:pathLst>
                <a:path w="978535" h="379729">
                  <a:moveTo>
                    <a:pt x="0" y="63246"/>
                  </a:moveTo>
                  <a:lnTo>
                    <a:pt x="4970" y="38629"/>
                  </a:lnTo>
                  <a:lnTo>
                    <a:pt x="18526" y="18526"/>
                  </a:lnTo>
                  <a:lnTo>
                    <a:pt x="38629" y="4970"/>
                  </a:lnTo>
                  <a:lnTo>
                    <a:pt x="63246" y="0"/>
                  </a:lnTo>
                  <a:lnTo>
                    <a:pt x="915162" y="0"/>
                  </a:lnTo>
                  <a:lnTo>
                    <a:pt x="939778" y="4970"/>
                  </a:lnTo>
                  <a:lnTo>
                    <a:pt x="959881" y="18526"/>
                  </a:lnTo>
                  <a:lnTo>
                    <a:pt x="973437" y="38629"/>
                  </a:lnTo>
                  <a:lnTo>
                    <a:pt x="978408" y="63246"/>
                  </a:lnTo>
                  <a:lnTo>
                    <a:pt x="978408" y="316230"/>
                  </a:lnTo>
                  <a:lnTo>
                    <a:pt x="973437" y="340846"/>
                  </a:lnTo>
                  <a:lnTo>
                    <a:pt x="959881" y="360949"/>
                  </a:lnTo>
                  <a:lnTo>
                    <a:pt x="939778" y="374505"/>
                  </a:lnTo>
                  <a:lnTo>
                    <a:pt x="915162" y="379476"/>
                  </a:lnTo>
                  <a:lnTo>
                    <a:pt x="63246" y="379476"/>
                  </a:lnTo>
                  <a:lnTo>
                    <a:pt x="38629" y="374505"/>
                  </a:lnTo>
                  <a:lnTo>
                    <a:pt x="18526" y="360949"/>
                  </a:lnTo>
                  <a:lnTo>
                    <a:pt x="4970" y="340846"/>
                  </a:lnTo>
                  <a:lnTo>
                    <a:pt x="0" y="316230"/>
                  </a:lnTo>
                  <a:lnTo>
                    <a:pt x="0" y="63246"/>
                  </a:lnTo>
                  <a:close/>
                </a:path>
              </a:pathLst>
            </a:custGeom>
            <a:ln w="12192">
              <a:solidFill>
                <a:srgbClr val="A18E6A"/>
              </a:solidFill>
            </a:ln>
          </p:spPr>
          <p:txBody>
            <a:bodyPr wrap="square" lIns="0" tIns="0" rIns="0" bIns="0" rtlCol="0"/>
            <a:lstStyle/>
            <a:p>
              <a:endParaRPr/>
            </a:p>
          </p:txBody>
        </p:sp>
      </p:grpSp>
      <p:sp>
        <p:nvSpPr>
          <p:cNvPr id="14" name="object 14"/>
          <p:cNvSpPr txBox="1"/>
          <p:nvPr/>
        </p:nvSpPr>
        <p:spPr>
          <a:xfrm>
            <a:off x="6526149" y="5240782"/>
            <a:ext cx="568325" cy="299720"/>
          </a:xfrm>
          <a:prstGeom prst="rect">
            <a:avLst/>
          </a:prstGeom>
        </p:spPr>
        <p:txBody>
          <a:bodyPr vert="horz" wrap="square" lIns="0" tIns="12700" rIns="0" bIns="0" rtlCol="0">
            <a:spAutoFit/>
          </a:bodyPr>
          <a:lstStyle/>
          <a:p>
            <a:pPr marL="71755" marR="5080" indent="-59690">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a:t>
            </a:r>
            <a:r>
              <a:rPr sz="900" spc="-5" dirty="0">
                <a:latin typeface="Calibri"/>
                <a:cs typeface="Calibri"/>
              </a:rPr>
              <a:t>1236foer</a:t>
            </a:r>
            <a:endParaRPr sz="900">
              <a:latin typeface="Calibri"/>
              <a:cs typeface="Calibri"/>
            </a:endParaRPr>
          </a:p>
        </p:txBody>
      </p:sp>
      <p:grpSp>
        <p:nvGrpSpPr>
          <p:cNvPr id="15" name="object 15"/>
          <p:cNvGrpSpPr/>
          <p:nvPr/>
        </p:nvGrpSpPr>
        <p:grpSpPr>
          <a:xfrm>
            <a:off x="6313679" y="5611114"/>
            <a:ext cx="991235" cy="393700"/>
            <a:chOff x="4789678" y="5611114"/>
            <a:chExt cx="991235" cy="393700"/>
          </a:xfrm>
        </p:grpSpPr>
        <p:pic>
          <p:nvPicPr>
            <p:cNvPr id="16" name="object 16"/>
            <p:cNvPicPr/>
            <p:nvPr/>
          </p:nvPicPr>
          <p:blipFill>
            <a:blip r:embed="rId2" cstate="print"/>
            <a:stretch>
              <a:fillRect/>
            </a:stretch>
          </p:blipFill>
          <p:spPr>
            <a:xfrm>
              <a:off x="4796028" y="5617464"/>
              <a:ext cx="978408" cy="381000"/>
            </a:xfrm>
            <a:prstGeom prst="rect">
              <a:avLst/>
            </a:prstGeom>
          </p:spPr>
        </p:pic>
        <p:sp>
          <p:nvSpPr>
            <p:cNvPr id="17" name="object 17"/>
            <p:cNvSpPr/>
            <p:nvPr/>
          </p:nvSpPr>
          <p:spPr>
            <a:xfrm>
              <a:off x="4796028" y="5617464"/>
              <a:ext cx="978535" cy="381000"/>
            </a:xfrm>
            <a:custGeom>
              <a:avLst/>
              <a:gdLst/>
              <a:ahLst/>
              <a:cxnLst/>
              <a:rect l="l" t="t" r="r" b="b"/>
              <a:pathLst>
                <a:path w="978535" h="381000">
                  <a:moveTo>
                    <a:pt x="0" y="63500"/>
                  </a:moveTo>
                  <a:lnTo>
                    <a:pt x="4992" y="38785"/>
                  </a:lnTo>
                  <a:lnTo>
                    <a:pt x="18605" y="18600"/>
                  </a:lnTo>
                  <a:lnTo>
                    <a:pt x="38790" y="4990"/>
                  </a:lnTo>
                  <a:lnTo>
                    <a:pt x="63500" y="0"/>
                  </a:lnTo>
                  <a:lnTo>
                    <a:pt x="914908" y="0"/>
                  </a:lnTo>
                  <a:lnTo>
                    <a:pt x="939617" y="4990"/>
                  </a:lnTo>
                  <a:lnTo>
                    <a:pt x="959802" y="18600"/>
                  </a:lnTo>
                  <a:lnTo>
                    <a:pt x="973415" y="38785"/>
                  </a:lnTo>
                  <a:lnTo>
                    <a:pt x="978408" y="63500"/>
                  </a:lnTo>
                  <a:lnTo>
                    <a:pt x="978408" y="317500"/>
                  </a:lnTo>
                  <a:lnTo>
                    <a:pt x="973415" y="342214"/>
                  </a:lnTo>
                  <a:lnTo>
                    <a:pt x="959802" y="362399"/>
                  </a:lnTo>
                  <a:lnTo>
                    <a:pt x="939617" y="376009"/>
                  </a:lnTo>
                  <a:lnTo>
                    <a:pt x="914908" y="381000"/>
                  </a:lnTo>
                  <a:lnTo>
                    <a:pt x="63500" y="381000"/>
                  </a:lnTo>
                  <a:lnTo>
                    <a:pt x="38790" y="376009"/>
                  </a:lnTo>
                  <a:lnTo>
                    <a:pt x="18605" y="362399"/>
                  </a:lnTo>
                  <a:lnTo>
                    <a:pt x="4992" y="342214"/>
                  </a:lnTo>
                  <a:lnTo>
                    <a:pt x="0" y="317500"/>
                  </a:lnTo>
                  <a:lnTo>
                    <a:pt x="0" y="63500"/>
                  </a:lnTo>
                  <a:close/>
                </a:path>
              </a:pathLst>
            </a:custGeom>
            <a:ln w="12192">
              <a:solidFill>
                <a:srgbClr val="A18E6A"/>
              </a:solidFill>
            </a:ln>
          </p:spPr>
          <p:txBody>
            <a:bodyPr wrap="square" lIns="0" tIns="0" rIns="0" bIns="0" rtlCol="0"/>
            <a:lstStyle/>
            <a:p>
              <a:endParaRPr/>
            </a:p>
          </p:txBody>
        </p:sp>
      </p:grpSp>
      <p:sp>
        <p:nvSpPr>
          <p:cNvPr id="18" name="object 18"/>
          <p:cNvSpPr txBox="1"/>
          <p:nvPr/>
        </p:nvSpPr>
        <p:spPr>
          <a:xfrm>
            <a:off x="6526149" y="5651398"/>
            <a:ext cx="568325" cy="299720"/>
          </a:xfrm>
          <a:prstGeom prst="rect">
            <a:avLst/>
          </a:prstGeom>
        </p:spPr>
        <p:txBody>
          <a:bodyPr vert="horz" wrap="square" lIns="0" tIns="12700" rIns="0" bIns="0" rtlCol="0">
            <a:spAutoFit/>
          </a:bodyPr>
          <a:lstStyle/>
          <a:p>
            <a:pPr marL="70485" marR="5080" indent="-58419">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a:t>
            </a:r>
            <a:r>
              <a:rPr sz="900" spc="-5" dirty="0">
                <a:latin typeface="Calibri"/>
                <a:cs typeface="Calibri"/>
              </a:rPr>
              <a:t>4364rote</a:t>
            </a:r>
            <a:endParaRPr sz="900">
              <a:latin typeface="Calibri"/>
              <a:cs typeface="Calibri"/>
            </a:endParaRPr>
          </a:p>
        </p:txBody>
      </p:sp>
      <p:grpSp>
        <p:nvGrpSpPr>
          <p:cNvPr id="19" name="object 19"/>
          <p:cNvGrpSpPr/>
          <p:nvPr/>
        </p:nvGrpSpPr>
        <p:grpSpPr>
          <a:xfrm>
            <a:off x="4896612" y="3474721"/>
            <a:ext cx="1091565" cy="2889885"/>
            <a:chOff x="3372611" y="3474720"/>
            <a:chExt cx="1091565" cy="2889885"/>
          </a:xfrm>
        </p:grpSpPr>
        <p:sp>
          <p:nvSpPr>
            <p:cNvPr id="20" name="object 20"/>
            <p:cNvSpPr/>
            <p:nvPr/>
          </p:nvSpPr>
          <p:spPr>
            <a:xfrm>
              <a:off x="3380231" y="3482340"/>
              <a:ext cx="1076325" cy="2874645"/>
            </a:xfrm>
            <a:custGeom>
              <a:avLst/>
              <a:gdLst/>
              <a:ahLst/>
              <a:cxnLst/>
              <a:rect l="l" t="t" r="r" b="b"/>
              <a:pathLst>
                <a:path w="1076325" h="2874645">
                  <a:moveTo>
                    <a:pt x="896619" y="0"/>
                  </a:moveTo>
                  <a:lnTo>
                    <a:pt x="179323" y="0"/>
                  </a:lnTo>
                  <a:lnTo>
                    <a:pt x="131644" y="6404"/>
                  </a:lnTo>
                  <a:lnTo>
                    <a:pt x="88805" y="24478"/>
                  </a:lnTo>
                  <a:lnTo>
                    <a:pt x="52514" y="52514"/>
                  </a:lnTo>
                  <a:lnTo>
                    <a:pt x="24478" y="88805"/>
                  </a:lnTo>
                  <a:lnTo>
                    <a:pt x="6404" y="131644"/>
                  </a:lnTo>
                  <a:lnTo>
                    <a:pt x="0" y="179324"/>
                  </a:lnTo>
                  <a:lnTo>
                    <a:pt x="0" y="2694940"/>
                  </a:lnTo>
                  <a:lnTo>
                    <a:pt x="6404" y="2742610"/>
                  </a:lnTo>
                  <a:lnTo>
                    <a:pt x="24478" y="2785446"/>
                  </a:lnTo>
                  <a:lnTo>
                    <a:pt x="52514" y="2821739"/>
                  </a:lnTo>
                  <a:lnTo>
                    <a:pt x="88805" y="2849780"/>
                  </a:lnTo>
                  <a:lnTo>
                    <a:pt x="131644" y="2867858"/>
                  </a:lnTo>
                  <a:lnTo>
                    <a:pt x="179323" y="2874264"/>
                  </a:lnTo>
                  <a:lnTo>
                    <a:pt x="896619" y="2874264"/>
                  </a:lnTo>
                  <a:lnTo>
                    <a:pt x="944299" y="2867858"/>
                  </a:lnTo>
                  <a:lnTo>
                    <a:pt x="987138" y="2849780"/>
                  </a:lnTo>
                  <a:lnTo>
                    <a:pt x="1023429" y="2821739"/>
                  </a:lnTo>
                  <a:lnTo>
                    <a:pt x="1051465" y="2785446"/>
                  </a:lnTo>
                  <a:lnTo>
                    <a:pt x="1069539" y="2742610"/>
                  </a:lnTo>
                  <a:lnTo>
                    <a:pt x="1075943" y="2694940"/>
                  </a:lnTo>
                  <a:lnTo>
                    <a:pt x="1075943" y="179324"/>
                  </a:lnTo>
                  <a:lnTo>
                    <a:pt x="1069539" y="131644"/>
                  </a:lnTo>
                  <a:lnTo>
                    <a:pt x="1051465" y="88805"/>
                  </a:lnTo>
                  <a:lnTo>
                    <a:pt x="1023429" y="52514"/>
                  </a:lnTo>
                  <a:lnTo>
                    <a:pt x="987138" y="24478"/>
                  </a:lnTo>
                  <a:lnTo>
                    <a:pt x="944299" y="6404"/>
                  </a:lnTo>
                  <a:lnTo>
                    <a:pt x="896619" y="0"/>
                  </a:lnTo>
                  <a:close/>
                </a:path>
              </a:pathLst>
            </a:custGeom>
            <a:solidFill>
              <a:srgbClr val="FFFFFF"/>
            </a:solidFill>
          </p:spPr>
          <p:txBody>
            <a:bodyPr wrap="square" lIns="0" tIns="0" rIns="0" bIns="0" rtlCol="0"/>
            <a:lstStyle/>
            <a:p>
              <a:endParaRPr/>
            </a:p>
          </p:txBody>
        </p:sp>
        <p:sp>
          <p:nvSpPr>
            <p:cNvPr id="21" name="object 21"/>
            <p:cNvSpPr/>
            <p:nvPr/>
          </p:nvSpPr>
          <p:spPr>
            <a:xfrm>
              <a:off x="3380231" y="3482340"/>
              <a:ext cx="1076325" cy="2874645"/>
            </a:xfrm>
            <a:custGeom>
              <a:avLst/>
              <a:gdLst/>
              <a:ahLst/>
              <a:cxnLst/>
              <a:rect l="l" t="t" r="r" b="b"/>
              <a:pathLst>
                <a:path w="1076325" h="2874645">
                  <a:moveTo>
                    <a:pt x="0" y="179324"/>
                  </a:moveTo>
                  <a:lnTo>
                    <a:pt x="6404" y="131644"/>
                  </a:lnTo>
                  <a:lnTo>
                    <a:pt x="24478" y="88805"/>
                  </a:lnTo>
                  <a:lnTo>
                    <a:pt x="52514" y="52514"/>
                  </a:lnTo>
                  <a:lnTo>
                    <a:pt x="88805" y="24478"/>
                  </a:lnTo>
                  <a:lnTo>
                    <a:pt x="131644" y="6404"/>
                  </a:lnTo>
                  <a:lnTo>
                    <a:pt x="179323" y="0"/>
                  </a:lnTo>
                  <a:lnTo>
                    <a:pt x="896619" y="0"/>
                  </a:lnTo>
                  <a:lnTo>
                    <a:pt x="944299" y="6404"/>
                  </a:lnTo>
                  <a:lnTo>
                    <a:pt x="987138" y="24478"/>
                  </a:lnTo>
                  <a:lnTo>
                    <a:pt x="1023429" y="52514"/>
                  </a:lnTo>
                  <a:lnTo>
                    <a:pt x="1051465" y="88805"/>
                  </a:lnTo>
                  <a:lnTo>
                    <a:pt x="1069539" y="131644"/>
                  </a:lnTo>
                  <a:lnTo>
                    <a:pt x="1075943" y="179324"/>
                  </a:lnTo>
                  <a:lnTo>
                    <a:pt x="1075943" y="2694940"/>
                  </a:lnTo>
                  <a:lnTo>
                    <a:pt x="1069539" y="2742610"/>
                  </a:lnTo>
                  <a:lnTo>
                    <a:pt x="1051465" y="2785446"/>
                  </a:lnTo>
                  <a:lnTo>
                    <a:pt x="1023429" y="2821739"/>
                  </a:lnTo>
                  <a:lnTo>
                    <a:pt x="987138" y="2849780"/>
                  </a:lnTo>
                  <a:lnTo>
                    <a:pt x="944299" y="2867858"/>
                  </a:lnTo>
                  <a:lnTo>
                    <a:pt x="896619" y="2874264"/>
                  </a:lnTo>
                  <a:lnTo>
                    <a:pt x="179323" y="2874264"/>
                  </a:lnTo>
                  <a:lnTo>
                    <a:pt x="131644" y="2867858"/>
                  </a:lnTo>
                  <a:lnTo>
                    <a:pt x="88805" y="2849780"/>
                  </a:lnTo>
                  <a:lnTo>
                    <a:pt x="52514" y="2821739"/>
                  </a:lnTo>
                  <a:lnTo>
                    <a:pt x="24478" y="2785446"/>
                  </a:lnTo>
                  <a:lnTo>
                    <a:pt x="6404" y="2742610"/>
                  </a:lnTo>
                  <a:lnTo>
                    <a:pt x="0" y="2694940"/>
                  </a:lnTo>
                  <a:lnTo>
                    <a:pt x="0" y="179324"/>
                  </a:lnTo>
                  <a:close/>
                </a:path>
              </a:pathLst>
            </a:custGeom>
            <a:ln w="15240">
              <a:solidFill>
                <a:srgbClr val="000000"/>
              </a:solidFill>
            </a:ln>
          </p:spPr>
          <p:txBody>
            <a:bodyPr wrap="square" lIns="0" tIns="0" rIns="0" bIns="0" rtlCol="0"/>
            <a:lstStyle/>
            <a:p>
              <a:endParaRPr/>
            </a:p>
          </p:txBody>
        </p:sp>
      </p:grpSp>
      <p:sp>
        <p:nvSpPr>
          <p:cNvPr id="22" name="object 22"/>
          <p:cNvSpPr txBox="1"/>
          <p:nvPr/>
        </p:nvSpPr>
        <p:spPr>
          <a:xfrm>
            <a:off x="5164583" y="3751834"/>
            <a:ext cx="556895" cy="228268"/>
          </a:xfrm>
          <a:prstGeom prst="rect">
            <a:avLst/>
          </a:prstGeom>
        </p:spPr>
        <p:txBody>
          <a:bodyPr vert="horz" wrap="square" lIns="0" tIns="12700" rIns="0" bIns="0" rtlCol="0">
            <a:spAutoFit/>
          </a:bodyPr>
          <a:lstStyle/>
          <a:p>
            <a:pPr marL="12700">
              <a:spcBef>
                <a:spcPts val="100"/>
              </a:spcBef>
            </a:pPr>
            <a:r>
              <a:rPr sz="1400" b="1" dirty="0">
                <a:latin typeface="Calibri"/>
                <a:cs typeface="Calibri"/>
              </a:rPr>
              <a:t>Block</a:t>
            </a:r>
            <a:r>
              <a:rPr sz="1400" b="1" spc="-75" dirty="0">
                <a:latin typeface="Calibri"/>
                <a:cs typeface="Calibri"/>
              </a:rPr>
              <a:t> </a:t>
            </a:r>
            <a:r>
              <a:rPr sz="1400" b="1" dirty="0">
                <a:latin typeface="Calibri"/>
                <a:cs typeface="Calibri"/>
              </a:rPr>
              <a:t>1</a:t>
            </a:r>
            <a:endParaRPr sz="1400">
              <a:latin typeface="Calibri"/>
              <a:cs typeface="Calibri"/>
            </a:endParaRPr>
          </a:p>
        </p:txBody>
      </p:sp>
      <p:sp>
        <p:nvSpPr>
          <p:cNvPr id="23" name="object 23"/>
          <p:cNvSpPr txBox="1"/>
          <p:nvPr/>
        </p:nvSpPr>
        <p:spPr>
          <a:xfrm>
            <a:off x="5076190" y="4106621"/>
            <a:ext cx="734060" cy="300990"/>
          </a:xfrm>
          <a:prstGeom prst="rect">
            <a:avLst/>
          </a:prstGeom>
        </p:spPr>
        <p:txBody>
          <a:bodyPr vert="horz" wrap="square" lIns="0" tIns="12700" rIns="0" bIns="0" rtlCol="0">
            <a:spAutoFit/>
          </a:bodyPr>
          <a:lstStyle/>
          <a:p>
            <a:pPr marL="12700">
              <a:spcBef>
                <a:spcPts val="100"/>
              </a:spcBef>
            </a:pPr>
            <a:r>
              <a:rPr sz="900" dirty="0">
                <a:latin typeface="Calibri"/>
                <a:cs typeface="Calibri"/>
              </a:rPr>
              <a:t>Proof</a:t>
            </a:r>
            <a:r>
              <a:rPr sz="900" spc="-5" dirty="0">
                <a:latin typeface="Calibri"/>
                <a:cs typeface="Calibri"/>
              </a:rPr>
              <a:t>-</a:t>
            </a:r>
            <a:r>
              <a:rPr sz="900" dirty="0">
                <a:latin typeface="Calibri"/>
                <a:cs typeface="Calibri"/>
              </a:rPr>
              <a:t>of</a:t>
            </a:r>
            <a:r>
              <a:rPr sz="900" spc="-5" dirty="0">
                <a:latin typeface="Calibri"/>
                <a:cs typeface="Calibri"/>
              </a:rPr>
              <a:t>-</a:t>
            </a:r>
            <a:r>
              <a:rPr sz="900" dirty="0">
                <a:latin typeface="Calibri"/>
                <a:cs typeface="Calibri"/>
              </a:rPr>
              <a:t>Wo</a:t>
            </a:r>
            <a:r>
              <a:rPr sz="900" spc="-5" dirty="0">
                <a:latin typeface="Calibri"/>
                <a:cs typeface="Calibri"/>
              </a:rPr>
              <a:t>r</a:t>
            </a:r>
            <a:r>
              <a:rPr sz="900" dirty="0">
                <a:latin typeface="Calibri"/>
                <a:cs typeface="Calibri"/>
              </a:rPr>
              <a:t>k:</a:t>
            </a:r>
            <a:endParaRPr sz="900">
              <a:latin typeface="Calibri"/>
              <a:cs typeface="Calibri"/>
            </a:endParaRPr>
          </a:p>
          <a:p>
            <a:pPr marL="35560">
              <a:spcBef>
                <a:spcPts val="5"/>
              </a:spcBef>
            </a:pPr>
            <a:r>
              <a:rPr sz="900" spc="-5" dirty="0">
                <a:latin typeface="Calibri"/>
                <a:cs typeface="Calibri"/>
              </a:rPr>
              <a:t>000000948fixf</a:t>
            </a:r>
            <a:endParaRPr sz="900">
              <a:latin typeface="Calibri"/>
              <a:cs typeface="Calibri"/>
            </a:endParaRPr>
          </a:p>
        </p:txBody>
      </p:sp>
      <p:grpSp>
        <p:nvGrpSpPr>
          <p:cNvPr id="24" name="object 24"/>
          <p:cNvGrpSpPr/>
          <p:nvPr/>
        </p:nvGrpSpPr>
        <p:grpSpPr>
          <a:xfrm>
            <a:off x="4952747" y="4789678"/>
            <a:ext cx="991235" cy="393700"/>
            <a:chOff x="3428746" y="4789678"/>
            <a:chExt cx="991235" cy="393700"/>
          </a:xfrm>
        </p:grpSpPr>
        <p:pic>
          <p:nvPicPr>
            <p:cNvPr id="25" name="object 25"/>
            <p:cNvPicPr/>
            <p:nvPr/>
          </p:nvPicPr>
          <p:blipFill>
            <a:blip r:embed="rId4" cstate="print"/>
            <a:stretch>
              <a:fillRect/>
            </a:stretch>
          </p:blipFill>
          <p:spPr>
            <a:xfrm>
              <a:off x="3435096" y="4796028"/>
              <a:ext cx="978407" cy="381000"/>
            </a:xfrm>
            <a:prstGeom prst="rect">
              <a:avLst/>
            </a:prstGeom>
          </p:spPr>
        </p:pic>
        <p:sp>
          <p:nvSpPr>
            <p:cNvPr id="26" name="object 26"/>
            <p:cNvSpPr/>
            <p:nvPr/>
          </p:nvSpPr>
          <p:spPr>
            <a:xfrm>
              <a:off x="3435096" y="4796028"/>
              <a:ext cx="978535" cy="381000"/>
            </a:xfrm>
            <a:custGeom>
              <a:avLst/>
              <a:gdLst/>
              <a:ahLst/>
              <a:cxnLst/>
              <a:rect l="l" t="t" r="r" b="b"/>
              <a:pathLst>
                <a:path w="978535" h="381000">
                  <a:moveTo>
                    <a:pt x="0" y="63500"/>
                  </a:moveTo>
                  <a:lnTo>
                    <a:pt x="4992" y="38790"/>
                  </a:lnTo>
                  <a:lnTo>
                    <a:pt x="18605" y="18605"/>
                  </a:lnTo>
                  <a:lnTo>
                    <a:pt x="38790" y="4992"/>
                  </a:lnTo>
                  <a:lnTo>
                    <a:pt x="63500" y="0"/>
                  </a:lnTo>
                  <a:lnTo>
                    <a:pt x="914907" y="0"/>
                  </a:lnTo>
                  <a:lnTo>
                    <a:pt x="939617" y="4992"/>
                  </a:lnTo>
                  <a:lnTo>
                    <a:pt x="959802" y="18605"/>
                  </a:lnTo>
                  <a:lnTo>
                    <a:pt x="973415" y="38790"/>
                  </a:lnTo>
                  <a:lnTo>
                    <a:pt x="978407" y="63500"/>
                  </a:lnTo>
                  <a:lnTo>
                    <a:pt x="978407" y="317500"/>
                  </a:lnTo>
                  <a:lnTo>
                    <a:pt x="973415" y="342209"/>
                  </a:lnTo>
                  <a:lnTo>
                    <a:pt x="959802" y="362394"/>
                  </a:lnTo>
                  <a:lnTo>
                    <a:pt x="939617" y="376007"/>
                  </a:lnTo>
                  <a:lnTo>
                    <a:pt x="914907" y="381000"/>
                  </a:lnTo>
                  <a:lnTo>
                    <a:pt x="63500" y="381000"/>
                  </a:lnTo>
                  <a:lnTo>
                    <a:pt x="38790" y="376007"/>
                  </a:lnTo>
                  <a:lnTo>
                    <a:pt x="18605" y="362394"/>
                  </a:lnTo>
                  <a:lnTo>
                    <a:pt x="4992" y="342209"/>
                  </a:lnTo>
                  <a:lnTo>
                    <a:pt x="0" y="317500"/>
                  </a:lnTo>
                  <a:lnTo>
                    <a:pt x="0" y="63500"/>
                  </a:lnTo>
                  <a:close/>
                </a:path>
              </a:pathLst>
            </a:custGeom>
            <a:ln w="12192">
              <a:solidFill>
                <a:srgbClr val="A18E6A"/>
              </a:solidFill>
            </a:ln>
          </p:spPr>
          <p:txBody>
            <a:bodyPr wrap="square" lIns="0" tIns="0" rIns="0" bIns="0" rtlCol="0"/>
            <a:lstStyle/>
            <a:p>
              <a:endParaRPr/>
            </a:p>
          </p:txBody>
        </p:sp>
      </p:grpSp>
      <p:sp>
        <p:nvSpPr>
          <p:cNvPr id="27" name="object 27"/>
          <p:cNvSpPr txBox="1"/>
          <p:nvPr/>
        </p:nvSpPr>
        <p:spPr>
          <a:xfrm>
            <a:off x="5083809" y="4518787"/>
            <a:ext cx="718820" cy="611505"/>
          </a:xfrm>
          <a:prstGeom prst="rect">
            <a:avLst/>
          </a:prstGeom>
        </p:spPr>
        <p:txBody>
          <a:bodyPr vert="horz" wrap="square" lIns="0" tIns="12700" rIns="0" bIns="0" rtlCol="0">
            <a:spAutoFit/>
          </a:bodyPr>
          <a:lstStyle/>
          <a:p>
            <a:pPr marL="12700" marR="5080" algn="ctr">
              <a:spcBef>
                <a:spcPts val="100"/>
              </a:spcBef>
            </a:pPr>
            <a:r>
              <a:rPr sz="900" dirty="0">
                <a:latin typeface="Calibri"/>
                <a:cs typeface="Calibri"/>
              </a:rPr>
              <a:t>Pr</a:t>
            </a:r>
            <a:r>
              <a:rPr sz="900" spc="-5" dirty="0">
                <a:latin typeface="Calibri"/>
                <a:cs typeface="Calibri"/>
              </a:rPr>
              <a:t>e</a:t>
            </a:r>
            <a:r>
              <a:rPr sz="900" dirty="0">
                <a:latin typeface="Calibri"/>
                <a:cs typeface="Calibri"/>
              </a:rPr>
              <a:t>vio</a:t>
            </a:r>
            <a:r>
              <a:rPr sz="900" spc="-5" dirty="0">
                <a:latin typeface="Calibri"/>
                <a:cs typeface="Calibri"/>
              </a:rPr>
              <a:t>u</a:t>
            </a:r>
            <a:r>
              <a:rPr sz="900" dirty="0">
                <a:latin typeface="Calibri"/>
                <a:cs typeface="Calibri"/>
              </a:rPr>
              <a:t>s</a:t>
            </a:r>
            <a:r>
              <a:rPr sz="900" spc="5" dirty="0">
                <a:latin typeface="Calibri"/>
                <a:cs typeface="Calibri"/>
              </a:rPr>
              <a:t> </a:t>
            </a:r>
            <a:r>
              <a:rPr sz="900" dirty="0">
                <a:latin typeface="Calibri"/>
                <a:cs typeface="Calibri"/>
              </a:rPr>
              <a:t>P</a:t>
            </a:r>
            <a:r>
              <a:rPr sz="900" spc="5" dirty="0">
                <a:latin typeface="Calibri"/>
                <a:cs typeface="Calibri"/>
              </a:rPr>
              <a:t>O</a:t>
            </a:r>
            <a:r>
              <a:rPr sz="900" dirty="0">
                <a:latin typeface="Calibri"/>
                <a:cs typeface="Calibri"/>
              </a:rPr>
              <a:t>W:  </a:t>
            </a:r>
            <a:r>
              <a:rPr sz="900" spc="-5" dirty="0">
                <a:latin typeface="Calibri"/>
                <a:cs typeface="Calibri"/>
              </a:rPr>
              <a:t>000000958fdji</a:t>
            </a:r>
            <a:endParaRPr sz="900">
              <a:latin typeface="Calibri"/>
              <a:cs typeface="Calibri"/>
            </a:endParaRPr>
          </a:p>
          <a:p>
            <a:pPr marL="12065" algn="ctr">
              <a:spcBef>
                <a:spcPts val="290"/>
              </a:spcBef>
            </a:pPr>
            <a:r>
              <a:rPr sz="900" spc="-5" dirty="0">
                <a:latin typeface="Calibri"/>
                <a:cs typeface="Calibri"/>
              </a:rPr>
              <a:t>Transaction</a:t>
            </a:r>
            <a:endParaRPr sz="900">
              <a:latin typeface="Calibri"/>
              <a:cs typeface="Calibri"/>
            </a:endParaRPr>
          </a:p>
          <a:p>
            <a:pPr marL="13335" algn="ctr"/>
            <a:r>
              <a:rPr sz="900" spc="-5" dirty="0">
                <a:latin typeface="Calibri"/>
                <a:cs typeface="Calibri"/>
              </a:rPr>
              <a:t>1025asde</a:t>
            </a:r>
            <a:endParaRPr sz="900">
              <a:latin typeface="Calibri"/>
              <a:cs typeface="Calibri"/>
            </a:endParaRPr>
          </a:p>
        </p:txBody>
      </p:sp>
      <p:grpSp>
        <p:nvGrpSpPr>
          <p:cNvPr id="28" name="object 28"/>
          <p:cNvGrpSpPr/>
          <p:nvPr/>
        </p:nvGrpSpPr>
        <p:grpSpPr>
          <a:xfrm>
            <a:off x="4952747" y="5201158"/>
            <a:ext cx="991235" cy="392430"/>
            <a:chOff x="3428746" y="5201158"/>
            <a:chExt cx="991235" cy="392430"/>
          </a:xfrm>
        </p:grpSpPr>
        <p:pic>
          <p:nvPicPr>
            <p:cNvPr id="29" name="object 29"/>
            <p:cNvPicPr/>
            <p:nvPr/>
          </p:nvPicPr>
          <p:blipFill>
            <a:blip r:embed="rId5" cstate="print"/>
            <a:stretch>
              <a:fillRect/>
            </a:stretch>
          </p:blipFill>
          <p:spPr>
            <a:xfrm>
              <a:off x="3435096" y="5207508"/>
              <a:ext cx="978407" cy="379476"/>
            </a:xfrm>
            <a:prstGeom prst="rect">
              <a:avLst/>
            </a:prstGeom>
          </p:spPr>
        </p:pic>
        <p:sp>
          <p:nvSpPr>
            <p:cNvPr id="30" name="object 30"/>
            <p:cNvSpPr/>
            <p:nvPr/>
          </p:nvSpPr>
          <p:spPr>
            <a:xfrm>
              <a:off x="3435096" y="5207508"/>
              <a:ext cx="978535" cy="379730"/>
            </a:xfrm>
            <a:custGeom>
              <a:avLst/>
              <a:gdLst/>
              <a:ahLst/>
              <a:cxnLst/>
              <a:rect l="l" t="t" r="r" b="b"/>
              <a:pathLst>
                <a:path w="978535" h="379729">
                  <a:moveTo>
                    <a:pt x="0" y="63246"/>
                  </a:moveTo>
                  <a:lnTo>
                    <a:pt x="4970" y="38629"/>
                  </a:lnTo>
                  <a:lnTo>
                    <a:pt x="18526" y="18526"/>
                  </a:lnTo>
                  <a:lnTo>
                    <a:pt x="38629" y="4970"/>
                  </a:lnTo>
                  <a:lnTo>
                    <a:pt x="63245" y="0"/>
                  </a:lnTo>
                  <a:lnTo>
                    <a:pt x="915162" y="0"/>
                  </a:lnTo>
                  <a:lnTo>
                    <a:pt x="939778" y="4970"/>
                  </a:lnTo>
                  <a:lnTo>
                    <a:pt x="959881" y="18526"/>
                  </a:lnTo>
                  <a:lnTo>
                    <a:pt x="973437" y="38629"/>
                  </a:lnTo>
                  <a:lnTo>
                    <a:pt x="978407" y="63246"/>
                  </a:lnTo>
                  <a:lnTo>
                    <a:pt x="978407" y="316230"/>
                  </a:lnTo>
                  <a:lnTo>
                    <a:pt x="973437" y="340846"/>
                  </a:lnTo>
                  <a:lnTo>
                    <a:pt x="959881" y="360949"/>
                  </a:lnTo>
                  <a:lnTo>
                    <a:pt x="939778" y="374505"/>
                  </a:lnTo>
                  <a:lnTo>
                    <a:pt x="915162" y="379476"/>
                  </a:lnTo>
                  <a:lnTo>
                    <a:pt x="63245" y="379476"/>
                  </a:lnTo>
                  <a:lnTo>
                    <a:pt x="38629" y="374505"/>
                  </a:lnTo>
                  <a:lnTo>
                    <a:pt x="18526" y="360949"/>
                  </a:lnTo>
                  <a:lnTo>
                    <a:pt x="4970" y="340846"/>
                  </a:lnTo>
                  <a:lnTo>
                    <a:pt x="0" y="316230"/>
                  </a:lnTo>
                  <a:lnTo>
                    <a:pt x="0" y="63246"/>
                  </a:lnTo>
                  <a:close/>
                </a:path>
              </a:pathLst>
            </a:custGeom>
            <a:ln w="12192">
              <a:solidFill>
                <a:srgbClr val="A18E6A"/>
              </a:solidFill>
            </a:ln>
          </p:spPr>
          <p:txBody>
            <a:bodyPr wrap="square" lIns="0" tIns="0" rIns="0" bIns="0" rtlCol="0"/>
            <a:lstStyle/>
            <a:p>
              <a:endParaRPr/>
            </a:p>
          </p:txBody>
        </p:sp>
      </p:grpSp>
      <p:sp>
        <p:nvSpPr>
          <p:cNvPr id="31" name="object 31"/>
          <p:cNvSpPr txBox="1"/>
          <p:nvPr/>
        </p:nvSpPr>
        <p:spPr>
          <a:xfrm>
            <a:off x="5164582" y="5240782"/>
            <a:ext cx="568960" cy="299720"/>
          </a:xfrm>
          <a:prstGeom prst="rect">
            <a:avLst/>
          </a:prstGeom>
        </p:spPr>
        <p:txBody>
          <a:bodyPr vert="horz" wrap="square" lIns="0" tIns="12700" rIns="0" bIns="0" rtlCol="0">
            <a:spAutoFit/>
          </a:bodyPr>
          <a:lstStyle/>
          <a:p>
            <a:pPr marL="95250" marR="5080" indent="-83185">
              <a:spcBef>
                <a:spcPts val="100"/>
              </a:spcBef>
            </a:pPr>
            <a:r>
              <a:rPr sz="900" dirty="0">
                <a:latin typeface="Calibri"/>
                <a:cs typeface="Calibri"/>
              </a:rPr>
              <a:t>Tra</a:t>
            </a:r>
            <a:r>
              <a:rPr sz="900" spc="-5" dirty="0">
                <a:latin typeface="Calibri"/>
                <a:cs typeface="Calibri"/>
              </a:rPr>
              <a:t>ns</a:t>
            </a:r>
            <a:r>
              <a:rPr sz="900" dirty="0">
                <a:latin typeface="Calibri"/>
                <a:cs typeface="Calibri"/>
              </a:rPr>
              <a:t>act</a:t>
            </a:r>
            <a:r>
              <a:rPr sz="900" spc="-5" dirty="0">
                <a:latin typeface="Calibri"/>
                <a:cs typeface="Calibri"/>
              </a:rPr>
              <a:t>i</a:t>
            </a:r>
            <a:r>
              <a:rPr sz="900" spc="5" dirty="0">
                <a:latin typeface="Calibri"/>
                <a:cs typeface="Calibri"/>
              </a:rPr>
              <a:t>o</a:t>
            </a:r>
            <a:r>
              <a:rPr sz="900" dirty="0">
                <a:latin typeface="Calibri"/>
                <a:cs typeface="Calibri"/>
              </a:rPr>
              <a:t>n  </a:t>
            </a:r>
            <a:r>
              <a:rPr sz="900" spc="-5" dirty="0">
                <a:latin typeface="Calibri"/>
                <a:cs typeface="Calibri"/>
              </a:rPr>
              <a:t>8875iire</a:t>
            </a:r>
            <a:endParaRPr sz="900">
              <a:latin typeface="Calibri"/>
              <a:cs typeface="Calibri"/>
            </a:endParaRPr>
          </a:p>
        </p:txBody>
      </p:sp>
      <p:grpSp>
        <p:nvGrpSpPr>
          <p:cNvPr id="32" name="object 32"/>
          <p:cNvGrpSpPr/>
          <p:nvPr/>
        </p:nvGrpSpPr>
        <p:grpSpPr>
          <a:xfrm>
            <a:off x="4952747" y="5611114"/>
            <a:ext cx="991235" cy="393700"/>
            <a:chOff x="3428746" y="5611114"/>
            <a:chExt cx="991235" cy="393700"/>
          </a:xfrm>
        </p:grpSpPr>
        <p:pic>
          <p:nvPicPr>
            <p:cNvPr id="33" name="object 33"/>
            <p:cNvPicPr/>
            <p:nvPr/>
          </p:nvPicPr>
          <p:blipFill>
            <a:blip r:embed="rId4" cstate="print"/>
            <a:stretch>
              <a:fillRect/>
            </a:stretch>
          </p:blipFill>
          <p:spPr>
            <a:xfrm>
              <a:off x="3435096" y="5617464"/>
              <a:ext cx="978407" cy="381000"/>
            </a:xfrm>
            <a:prstGeom prst="rect">
              <a:avLst/>
            </a:prstGeom>
          </p:spPr>
        </p:pic>
        <p:sp>
          <p:nvSpPr>
            <p:cNvPr id="34" name="object 34"/>
            <p:cNvSpPr/>
            <p:nvPr/>
          </p:nvSpPr>
          <p:spPr>
            <a:xfrm>
              <a:off x="3435096" y="5617464"/>
              <a:ext cx="978535" cy="381000"/>
            </a:xfrm>
            <a:custGeom>
              <a:avLst/>
              <a:gdLst/>
              <a:ahLst/>
              <a:cxnLst/>
              <a:rect l="l" t="t" r="r" b="b"/>
              <a:pathLst>
                <a:path w="978535" h="381000">
                  <a:moveTo>
                    <a:pt x="0" y="63500"/>
                  </a:moveTo>
                  <a:lnTo>
                    <a:pt x="4992" y="38785"/>
                  </a:lnTo>
                  <a:lnTo>
                    <a:pt x="18605" y="18600"/>
                  </a:lnTo>
                  <a:lnTo>
                    <a:pt x="38790" y="4990"/>
                  </a:lnTo>
                  <a:lnTo>
                    <a:pt x="63500" y="0"/>
                  </a:lnTo>
                  <a:lnTo>
                    <a:pt x="914907" y="0"/>
                  </a:lnTo>
                  <a:lnTo>
                    <a:pt x="939617" y="4990"/>
                  </a:lnTo>
                  <a:lnTo>
                    <a:pt x="959802" y="18600"/>
                  </a:lnTo>
                  <a:lnTo>
                    <a:pt x="973415" y="38785"/>
                  </a:lnTo>
                  <a:lnTo>
                    <a:pt x="978407" y="63500"/>
                  </a:lnTo>
                  <a:lnTo>
                    <a:pt x="978407" y="317500"/>
                  </a:lnTo>
                  <a:lnTo>
                    <a:pt x="973415" y="342214"/>
                  </a:lnTo>
                  <a:lnTo>
                    <a:pt x="959802" y="362399"/>
                  </a:lnTo>
                  <a:lnTo>
                    <a:pt x="939617" y="376009"/>
                  </a:lnTo>
                  <a:lnTo>
                    <a:pt x="914907" y="381000"/>
                  </a:lnTo>
                  <a:lnTo>
                    <a:pt x="63500" y="381000"/>
                  </a:lnTo>
                  <a:lnTo>
                    <a:pt x="38790" y="376009"/>
                  </a:lnTo>
                  <a:lnTo>
                    <a:pt x="18605" y="362399"/>
                  </a:lnTo>
                  <a:lnTo>
                    <a:pt x="4992" y="342214"/>
                  </a:lnTo>
                  <a:lnTo>
                    <a:pt x="0" y="317500"/>
                  </a:lnTo>
                  <a:lnTo>
                    <a:pt x="0" y="63500"/>
                  </a:lnTo>
                  <a:close/>
                </a:path>
              </a:pathLst>
            </a:custGeom>
            <a:ln w="12192">
              <a:solidFill>
                <a:srgbClr val="A18E6A"/>
              </a:solidFill>
            </a:ln>
          </p:spPr>
          <p:txBody>
            <a:bodyPr wrap="square" lIns="0" tIns="0" rIns="0" bIns="0" rtlCol="0"/>
            <a:lstStyle/>
            <a:p>
              <a:endParaRPr/>
            </a:p>
          </p:txBody>
        </p:sp>
      </p:grpSp>
      <p:sp>
        <p:nvSpPr>
          <p:cNvPr id="35" name="object 35"/>
          <p:cNvSpPr txBox="1"/>
          <p:nvPr/>
        </p:nvSpPr>
        <p:spPr>
          <a:xfrm>
            <a:off x="5164582" y="5651398"/>
            <a:ext cx="568960" cy="299720"/>
          </a:xfrm>
          <a:prstGeom prst="rect">
            <a:avLst/>
          </a:prstGeom>
        </p:spPr>
        <p:txBody>
          <a:bodyPr vert="horz" wrap="square" lIns="0" tIns="12700" rIns="0" bIns="0" rtlCol="0">
            <a:spAutoFit/>
          </a:bodyPr>
          <a:lstStyle/>
          <a:p>
            <a:pPr marL="38100" marR="5080" indent="-26034">
              <a:spcBef>
                <a:spcPts val="100"/>
              </a:spcBef>
            </a:pPr>
            <a:r>
              <a:rPr sz="900" dirty="0">
                <a:latin typeface="Calibri"/>
                <a:cs typeface="Calibri"/>
              </a:rPr>
              <a:t>Tra</a:t>
            </a:r>
            <a:r>
              <a:rPr sz="900" spc="-5" dirty="0">
                <a:latin typeface="Calibri"/>
                <a:cs typeface="Calibri"/>
              </a:rPr>
              <a:t>ns</a:t>
            </a:r>
            <a:r>
              <a:rPr sz="900" dirty="0">
                <a:latin typeface="Calibri"/>
                <a:cs typeface="Calibri"/>
              </a:rPr>
              <a:t>act</a:t>
            </a:r>
            <a:r>
              <a:rPr sz="900" spc="-5" dirty="0">
                <a:latin typeface="Calibri"/>
                <a:cs typeface="Calibri"/>
              </a:rPr>
              <a:t>i</a:t>
            </a:r>
            <a:r>
              <a:rPr sz="900" spc="5" dirty="0">
                <a:latin typeface="Calibri"/>
                <a:cs typeface="Calibri"/>
              </a:rPr>
              <a:t>o</a:t>
            </a:r>
            <a:r>
              <a:rPr sz="900" dirty="0">
                <a:latin typeface="Calibri"/>
                <a:cs typeface="Calibri"/>
              </a:rPr>
              <a:t>n  </a:t>
            </a:r>
            <a:r>
              <a:rPr sz="900" spc="-5" dirty="0">
                <a:latin typeface="Calibri"/>
                <a:cs typeface="Calibri"/>
              </a:rPr>
              <a:t>4236owqe</a:t>
            </a:r>
            <a:endParaRPr sz="900">
              <a:latin typeface="Calibri"/>
              <a:cs typeface="Calibri"/>
            </a:endParaRPr>
          </a:p>
        </p:txBody>
      </p:sp>
      <p:grpSp>
        <p:nvGrpSpPr>
          <p:cNvPr id="36" name="object 36"/>
          <p:cNvGrpSpPr/>
          <p:nvPr/>
        </p:nvGrpSpPr>
        <p:grpSpPr>
          <a:xfrm>
            <a:off x="3540252" y="3474721"/>
            <a:ext cx="1092835" cy="2889885"/>
            <a:chOff x="2016251" y="3474720"/>
            <a:chExt cx="1092835" cy="2889885"/>
          </a:xfrm>
        </p:grpSpPr>
        <p:sp>
          <p:nvSpPr>
            <p:cNvPr id="37" name="object 37"/>
            <p:cNvSpPr/>
            <p:nvPr/>
          </p:nvSpPr>
          <p:spPr>
            <a:xfrm>
              <a:off x="2023871" y="3482340"/>
              <a:ext cx="1077595" cy="2874645"/>
            </a:xfrm>
            <a:custGeom>
              <a:avLst/>
              <a:gdLst/>
              <a:ahLst/>
              <a:cxnLst/>
              <a:rect l="l" t="t" r="r" b="b"/>
              <a:pathLst>
                <a:path w="1077595" h="2874645">
                  <a:moveTo>
                    <a:pt x="897889" y="0"/>
                  </a:moveTo>
                  <a:lnTo>
                    <a:pt x="179577" y="0"/>
                  </a:lnTo>
                  <a:lnTo>
                    <a:pt x="131835" y="6414"/>
                  </a:lnTo>
                  <a:lnTo>
                    <a:pt x="88937" y="24515"/>
                  </a:lnTo>
                  <a:lnTo>
                    <a:pt x="52593" y="52593"/>
                  </a:lnTo>
                  <a:lnTo>
                    <a:pt x="24515" y="88937"/>
                  </a:lnTo>
                  <a:lnTo>
                    <a:pt x="6414" y="131835"/>
                  </a:lnTo>
                  <a:lnTo>
                    <a:pt x="0" y="179578"/>
                  </a:lnTo>
                  <a:lnTo>
                    <a:pt x="0" y="2694686"/>
                  </a:lnTo>
                  <a:lnTo>
                    <a:pt x="6414" y="2742423"/>
                  </a:lnTo>
                  <a:lnTo>
                    <a:pt x="24515" y="2785320"/>
                  </a:lnTo>
                  <a:lnTo>
                    <a:pt x="52593" y="2821665"/>
                  </a:lnTo>
                  <a:lnTo>
                    <a:pt x="88937" y="2849745"/>
                  </a:lnTo>
                  <a:lnTo>
                    <a:pt x="131835" y="2867849"/>
                  </a:lnTo>
                  <a:lnTo>
                    <a:pt x="179577" y="2874264"/>
                  </a:lnTo>
                  <a:lnTo>
                    <a:pt x="897889" y="2874264"/>
                  </a:lnTo>
                  <a:lnTo>
                    <a:pt x="945632" y="2867849"/>
                  </a:lnTo>
                  <a:lnTo>
                    <a:pt x="988530" y="2849745"/>
                  </a:lnTo>
                  <a:lnTo>
                    <a:pt x="1024874" y="2821665"/>
                  </a:lnTo>
                  <a:lnTo>
                    <a:pt x="1052952" y="2785320"/>
                  </a:lnTo>
                  <a:lnTo>
                    <a:pt x="1071053" y="2742423"/>
                  </a:lnTo>
                  <a:lnTo>
                    <a:pt x="1077467" y="2694686"/>
                  </a:lnTo>
                  <a:lnTo>
                    <a:pt x="1077467" y="179578"/>
                  </a:lnTo>
                  <a:lnTo>
                    <a:pt x="1071053" y="131835"/>
                  </a:lnTo>
                  <a:lnTo>
                    <a:pt x="1052952" y="88937"/>
                  </a:lnTo>
                  <a:lnTo>
                    <a:pt x="1024874" y="52593"/>
                  </a:lnTo>
                  <a:lnTo>
                    <a:pt x="988530" y="24515"/>
                  </a:lnTo>
                  <a:lnTo>
                    <a:pt x="945632" y="6414"/>
                  </a:lnTo>
                  <a:lnTo>
                    <a:pt x="897889" y="0"/>
                  </a:lnTo>
                  <a:close/>
                </a:path>
              </a:pathLst>
            </a:custGeom>
            <a:solidFill>
              <a:srgbClr val="FFFFFF"/>
            </a:solidFill>
          </p:spPr>
          <p:txBody>
            <a:bodyPr wrap="square" lIns="0" tIns="0" rIns="0" bIns="0" rtlCol="0"/>
            <a:lstStyle/>
            <a:p>
              <a:endParaRPr/>
            </a:p>
          </p:txBody>
        </p:sp>
        <p:sp>
          <p:nvSpPr>
            <p:cNvPr id="38" name="object 38"/>
            <p:cNvSpPr/>
            <p:nvPr/>
          </p:nvSpPr>
          <p:spPr>
            <a:xfrm>
              <a:off x="2023871" y="3482340"/>
              <a:ext cx="1077595" cy="2874645"/>
            </a:xfrm>
            <a:custGeom>
              <a:avLst/>
              <a:gdLst/>
              <a:ahLst/>
              <a:cxnLst/>
              <a:rect l="l" t="t" r="r" b="b"/>
              <a:pathLst>
                <a:path w="1077595" h="2874645">
                  <a:moveTo>
                    <a:pt x="0" y="179578"/>
                  </a:moveTo>
                  <a:lnTo>
                    <a:pt x="6414" y="131835"/>
                  </a:lnTo>
                  <a:lnTo>
                    <a:pt x="24515" y="88937"/>
                  </a:lnTo>
                  <a:lnTo>
                    <a:pt x="52593" y="52593"/>
                  </a:lnTo>
                  <a:lnTo>
                    <a:pt x="88937" y="24515"/>
                  </a:lnTo>
                  <a:lnTo>
                    <a:pt x="131835" y="6414"/>
                  </a:lnTo>
                  <a:lnTo>
                    <a:pt x="179577" y="0"/>
                  </a:lnTo>
                  <a:lnTo>
                    <a:pt x="897889" y="0"/>
                  </a:lnTo>
                  <a:lnTo>
                    <a:pt x="945632" y="6414"/>
                  </a:lnTo>
                  <a:lnTo>
                    <a:pt x="988530" y="24515"/>
                  </a:lnTo>
                  <a:lnTo>
                    <a:pt x="1024874" y="52593"/>
                  </a:lnTo>
                  <a:lnTo>
                    <a:pt x="1052952" y="88937"/>
                  </a:lnTo>
                  <a:lnTo>
                    <a:pt x="1071053" y="131835"/>
                  </a:lnTo>
                  <a:lnTo>
                    <a:pt x="1077467" y="179578"/>
                  </a:lnTo>
                  <a:lnTo>
                    <a:pt x="1077467" y="2694686"/>
                  </a:lnTo>
                  <a:lnTo>
                    <a:pt x="1071053" y="2742423"/>
                  </a:lnTo>
                  <a:lnTo>
                    <a:pt x="1052952" y="2785320"/>
                  </a:lnTo>
                  <a:lnTo>
                    <a:pt x="1024874" y="2821665"/>
                  </a:lnTo>
                  <a:lnTo>
                    <a:pt x="988530" y="2849745"/>
                  </a:lnTo>
                  <a:lnTo>
                    <a:pt x="945632" y="2867849"/>
                  </a:lnTo>
                  <a:lnTo>
                    <a:pt x="897889" y="2874264"/>
                  </a:lnTo>
                  <a:lnTo>
                    <a:pt x="179577" y="2874264"/>
                  </a:lnTo>
                  <a:lnTo>
                    <a:pt x="131835" y="2867849"/>
                  </a:lnTo>
                  <a:lnTo>
                    <a:pt x="88937" y="2849745"/>
                  </a:lnTo>
                  <a:lnTo>
                    <a:pt x="52593" y="2821665"/>
                  </a:lnTo>
                  <a:lnTo>
                    <a:pt x="24515" y="2785320"/>
                  </a:lnTo>
                  <a:lnTo>
                    <a:pt x="6414" y="2742423"/>
                  </a:lnTo>
                  <a:lnTo>
                    <a:pt x="0" y="2694686"/>
                  </a:lnTo>
                  <a:lnTo>
                    <a:pt x="0" y="179578"/>
                  </a:lnTo>
                  <a:close/>
                </a:path>
              </a:pathLst>
            </a:custGeom>
            <a:ln w="15240">
              <a:solidFill>
                <a:srgbClr val="000000"/>
              </a:solidFill>
            </a:ln>
          </p:spPr>
          <p:txBody>
            <a:bodyPr wrap="square" lIns="0" tIns="0" rIns="0" bIns="0" rtlCol="0"/>
            <a:lstStyle/>
            <a:p>
              <a:endParaRPr/>
            </a:p>
          </p:txBody>
        </p:sp>
      </p:grpSp>
      <p:sp>
        <p:nvSpPr>
          <p:cNvPr id="39" name="object 39"/>
          <p:cNvSpPr txBox="1"/>
          <p:nvPr/>
        </p:nvSpPr>
        <p:spPr>
          <a:xfrm>
            <a:off x="3808223" y="3751834"/>
            <a:ext cx="556895" cy="228268"/>
          </a:xfrm>
          <a:prstGeom prst="rect">
            <a:avLst/>
          </a:prstGeom>
        </p:spPr>
        <p:txBody>
          <a:bodyPr vert="horz" wrap="square" lIns="0" tIns="12700" rIns="0" bIns="0" rtlCol="0">
            <a:spAutoFit/>
          </a:bodyPr>
          <a:lstStyle/>
          <a:p>
            <a:pPr marL="12700">
              <a:spcBef>
                <a:spcPts val="100"/>
              </a:spcBef>
            </a:pPr>
            <a:r>
              <a:rPr sz="1400" b="1" dirty="0">
                <a:latin typeface="Calibri"/>
                <a:cs typeface="Calibri"/>
              </a:rPr>
              <a:t>Block</a:t>
            </a:r>
            <a:r>
              <a:rPr sz="1400" b="1" spc="-75" dirty="0">
                <a:latin typeface="Calibri"/>
                <a:cs typeface="Calibri"/>
              </a:rPr>
              <a:t> </a:t>
            </a:r>
            <a:r>
              <a:rPr sz="1400" b="1" dirty="0">
                <a:latin typeface="Calibri"/>
                <a:cs typeface="Calibri"/>
              </a:rPr>
              <a:t>0</a:t>
            </a:r>
            <a:endParaRPr sz="1400">
              <a:latin typeface="Calibri"/>
              <a:cs typeface="Calibri"/>
            </a:endParaRPr>
          </a:p>
        </p:txBody>
      </p:sp>
      <p:sp>
        <p:nvSpPr>
          <p:cNvPr id="40" name="object 40"/>
          <p:cNvSpPr txBox="1"/>
          <p:nvPr/>
        </p:nvSpPr>
        <p:spPr>
          <a:xfrm>
            <a:off x="3719829" y="4106621"/>
            <a:ext cx="734060" cy="300990"/>
          </a:xfrm>
          <a:prstGeom prst="rect">
            <a:avLst/>
          </a:prstGeom>
        </p:spPr>
        <p:txBody>
          <a:bodyPr vert="horz" wrap="square" lIns="0" tIns="12700" rIns="0" bIns="0" rtlCol="0">
            <a:spAutoFit/>
          </a:bodyPr>
          <a:lstStyle/>
          <a:p>
            <a:pPr marL="12700">
              <a:spcBef>
                <a:spcPts val="100"/>
              </a:spcBef>
            </a:pPr>
            <a:r>
              <a:rPr sz="900" dirty="0">
                <a:latin typeface="Calibri"/>
                <a:cs typeface="Calibri"/>
              </a:rPr>
              <a:t>Proof</a:t>
            </a:r>
            <a:r>
              <a:rPr sz="900" spc="-5" dirty="0">
                <a:latin typeface="Calibri"/>
                <a:cs typeface="Calibri"/>
              </a:rPr>
              <a:t>-</a:t>
            </a:r>
            <a:r>
              <a:rPr sz="900" dirty="0">
                <a:latin typeface="Calibri"/>
                <a:cs typeface="Calibri"/>
              </a:rPr>
              <a:t>of</a:t>
            </a:r>
            <a:r>
              <a:rPr sz="900" spc="-5" dirty="0">
                <a:latin typeface="Calibri"/>
                <a:cs typeface="Calibri"/>
              </a:rPr>
              <a:t>-</a:t>
            </a:r>
            <a:r>
              <a:rPr sz="900" dirty="0">
                <a:latin typeface="Calibri"/>
                <a:cs typeface="Calibri"/>
              </a:rPr>
              <a:t>Wo</a:t>
            </a:r>
            <a:r>
              <a:rPr sz="900" spc="-5" dirty="0">
                <a:latin typeface="Calibri"/>
                <a:cs typeface="Calibri"/>
              </a:rPr>
              <a:t>r</a:t>
            </a:r>
            <a:r>
              <a:rPr sz="900" dirty="0">
                <a:latin typeface="Calibri"/>
                <a:cs typeface="Calibri"/>
              </a:rPr>
              <a:t>k:</a:t>
            </a:r>
            <a:endParaRPr sz="900">
              <a:latin typeface="Calibri"/>
              <a:cs typeface="Calibri"/>
            </a:endParaRPr>
          </a:p>
          <a:p>
            <a:pPr marL="33655">
              <a:spcBef>
                <a:spcPts val="5"/>
              </a:spcBef>
            </a:pPr>
            <a:r>
              <a:rPr sz="900" spc="-5" dirty="0">
                <a:latin typeface="Calibri"/>
                <a:cs typeface="Calibri"/>
              </a:rPr>
              <a:t>000000958fdji</a:t>
            </a:r>
            <a:endParaRPr sz="900">
              <a:latin typeface="Calibri"/>
              <a:cs typeface="Calibri"/>
            </a:endParaRPr>
          </a:p>
        </p:txBody>
      </p:sp>
      <p:sp>
        <p:nvSpPr>
          <p:cNvPr id="41" name="object 41"/>
          <p:cNvSpPr txBox="1"/>
          <p:nvPr/>
        </p:nvSpPr>
        <p:spPr>
          <a:xfrm>
            <a:off x="3735578" y="4518787"/>
            <a:ext cx="702945" cy="151323"/>
          </a:xfrm>
          <a:prstGeom prst="rect">
            <a:avLst/>
          </a:prstGeom>
        </p:spPr>
        <p:txBody>
          <a:bodyPr vert="horz" wrap="square" lIns="0" tIns="12700" rIns="0" bIns="0" rtlCol="0">
            <a:spAutoFit/>
          </a:bodyPr>
          <a:lstStyle/>
          <a:p>
            <a:pPr>
              <a:spcBef>
                <a:spcPts val="100"/>
              </a:spcBef>
            </a:pPr>
            <a:r>
              <a:rPr sz="900" spc="-5" dirty="0">
                <a:latin typeface="Calibri"/>
                <a:cs typeface="Calibri"/>
              </a:rPr>
              <a:t>Previous</a:t>
            </a:r>
            <a:r>
              <a:rPr sz="900" spc="-25" dirty="0">
                <a:latin typeface="Calibri"/>
                <a:cs typeface="Calibri"/>
              </a:rPr>
              <a:t> </a:t>
            </a:r>
            <a:r>
              <a:rPr sz="900" spc="-5" dirty="0">
                <a:latin typeface="Calibri"/>
                <a:cs typeface="Calibri"/>
              </a:rPr>
              <a:t>block:</a:t>
            </a:r>
            <a:endParaRPr sz="900">
              <a:latin typeface="Calibri"/>
              <a:cs typeface="Calibri"/>
            </a:endParaRPr>
          </a:p>
        </p:txBody>
      </p:sp>
      <p:sp>
        <p:nvSpPr>
          <p:cNvPr id="42" name="object 42"/>
          <p:cNvSpPr txBox="1"/>
          <p:nvPr/>
        </p:nvSpPr>
        <p:spPr>
          <a:xfrm>
            <a:off x="4069714" y="4655947"/>
            <a:ext cx="35560" cy="151323"/>
          </a:xfrm>
          <a:prstGeom prst="rect">
            <a:avLst/>
          </a:prstGeom>
        </p:spPr>
        <p:txBody>
          <a:bodyPr vert="horz" wrap="square" lIns="0" tIns="12700" rIns="0" bIns="0" rtlCol="0">
            <a:spAutoFit/>
          </a:bodyPr>
          <a:lstStyle/>
          <a:p>
            <a:pPr>
              <a:spcBef>
                <a:spcPts val="100"/>
              </a:spcBef>
            </a:pPr>
            <a:r>
              <a:rPr sz="900" dirty="0">
                <a:latin typeface="Calibri"/>
                <a:cs typeface="Calibri"/>
              </a:rPr>
              <a:t>-</a:t>
            </a:r>
            <a:endParaRPr sz="900">
              <a:latin typeface="Calibri"/>
              <a:cs typeface="Calibri"/>
            </a:endParaRPr>
          </a:p>
        </p:txBody>
      </p:sp>
      <p:grpSp>
        <p:nvGrpSpPr>
          <p:cNvPr id="43" name="object 43"/>
          <p:cNvGrpSpPr/>
          <p:nvPr/>
        </p:nvGrpSpPr>
        <p:grpSpPr>
          <a:xfrm>
            <a:off x="3591815" y="4779009"/>
            <a:ext cx="991235" cy="392430"/>
            <a:chOff x="2067814" y="4779009"/>
            <a:chExt cx="991235" cy="392430"/>
          </a:xfrm>
        </p:grpSpPr>
        <p:pic>
          <p:nvPicPr>
            <p:cNvPr id="44" name="object 44"/>
            <p:cNvPicPr/>
            <p:nvPr/>
          </p:nvPicPr>
          <p:blipFill>
            <a:blip r:embed="rId6" cstate="print"/>
            <a:stretch>
              <a:fillRect/>
            </a:stretch>
          </p:blipFill>
          <p:spPr>
            <a:xfrm>
              <a:off x="2074164" y="4785359"/>
              <a:ext cx="978408" cy="379475"/>
            </a:xfrm>
            <a:prstGeom prst="rect">
              <a:avLst/>
            </a:prstGeom>
          </p:spPr>
        </p:pic>
        <p:sp>
          <p:nvSpPr>
            <p:cNvPr id="45" name="object 45"/>
            <p:cNvSpPr/>
            <p:nvPr/>
          </p:nvSpPr>
          <p:spPr>
            <a:xfrm>
              <a:off x="2074164" y="4785359"/>
              <a:ext cx="978535" cy="379730"/>
            </a:xfrm>
            <a:custGeom>
              <a:avLst/>
              <a:gdLst/>
              <a:ahLst/>
              <a:cxnLst/>
              <a:rect l="l" t="t" r="r" b="b"/>
              <a:pathLst>
                <a:path w="978535" h="379729">
                  <a:moveTo>
                    <a:pt x="0" y="63245"/>
                  </a:moveTo>
                  <a:lnTo>
                    <a:pt x="4970" y="38629"/>
                  </a:lnTo>
                  <a:lnTo>
                    <a:pt x="18526" y="18526"/>
                  </a:lnTo>
                  <a:lnTo>
                    <a:pt x="38629" y="4970"/>
                  </a:lnTo>
                  <a:lnTo>
                    <a:pt x="63246" y="0"/>
                  </a:lnTo>
                  <a:lnTo>
                    <a:pt x="915162" y="0"/>
                  </a:lnTo>
                  <a:lnTo>
                    <a:pt x="939778" y="4970"/>
                  </a:lnTo>
                  <a:lnTo>
                    <a:pt x="959881" y="18526"/>
                  </a:lnTo>
                  <a:lnTo>
                    <a:pt x="973437" y="38629"/>
                  </a:lnTo>
                  <a:lnTo>
                    <a:pt x="978408" y="63245"/>
                  </a:lnTo>
                  <a:lnTo>
                    <a:pt x="978408" y="316229"/>
                  </a:lnTo>
                  <a:lnTo>
                    <a:pt x="973437" y="340846"/>
                  </a:lnTo>
                  <a:lnTo>
                    <a:pt x="959881" y="360949"/>
                  </a:lnTo>
                  <a:lnTo>
                    <a:pt x="939778" y="374505"/>
                  </a:lnTo>
                  <a:lnTo>
                    <a:pt x="915162" y="379475"/>
                  </a:lnTo>
                  <a:lnTo>
                    <a:pt x="63246" y="379475"/>
                  </a:lnTo>
                  <a:lnTo>
                    <a:pt x="38629" y="374505"/>
                  </a:lnTo>
                  <a:lnTo>
                    <a:pt x="18526" y="360949"/>
                  </a:lnTo>
                  <a:lnTo>
                    <a:pt x="4970" y="340846"/>
                  </a:lnTo>
                  <a:lnTo>
                    <a:pt x="0" y="316229"/>
                  </a:lnTo>
                  <a:lnTo>
                    <a:pt x="0" y="63245"/>
                  </a:lnTo>
                  <a:close/>
                </a:path>
              </a:pathLst>
            </a:custGeom>
            <a:ln w="12192">
              <a:solidFill>
                <a:srgbClr val="A18E6A"/>
              </a:solidFill>
            </a:ln>
          </p:spPr>
          <p:txBody>
            <a:bodyPr wrap="square" lIns="0" tIns="0" rIns="0" bIns="0" rtlCol="0"/>
            <a:lstStyle/>
            <a:p>
              <a:endParaRPr/>
            </a:p>
          </p:txBody>
        </p:sp>
      </p:grpSp>
      <p:sp>
        <p:nvSpPr>
          <p:cNvPr id="46" name="object 46"/>
          <p:cNvSpPr txBox="1"/>
          <p:nvPr/>
        </p:nvSpPr>
        <p:spPr>
          <a:xfrm>
            <a:off x="3815461" y="4818633"/>
            <a:ext cx="542925" cy="299720"/>
          </a:xfrm>
          <a:prstGeom prst="rect">
            <a:avLst/>
          </a:prstGeom>
        </p:spPr>
        <p:txBody>
          <a:bodyPr vert="horz" wrap="square" lIns="0" tIns="12700" rIns="0" bIns="0" rtlCol="0">
            <a:spAutoFit/>
          </a:bodyPr>
          <a:lstStyle/>
          <a:p>
            <a:pPr marL="52705" indent="-53340">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a:t>
            </a:r>
            <a:r>
              <a:rPr sz="900" spc="-5" dirty="0">
                <a:latin typeface="Calibri"/>
                <a:cs typeface="Calibri"/>
              </a:rPr>
              <a:t>4325afde</a:t>
            </a:r>
            <a:endParaRPr sz="900">
              <a:latin typeface="Calibri"/>
              <a:cs typeface="Calibri"/>
            </a:endParaRPr>
          </a:p>
        </p:txBody>
      </p:sp>
      <p:grpSp>
        <p:nvGrpSpPr>
          <p:cNvPr id="47" name="object 47"/>
          <p:cNvGrpSpPr/>
          <p:nvPr/>
        </p:nvGrpSpPr>
        <p:grpSpPr>
          <a:xfrm>
            <a:off x="3591815" y="5188965"/>
            <a:ext cx="991235" cy="393700"/>
            <a:chOff x="2067814" y="5188965"/>
            <a:chExt cx="991235" cy="393700"/>
          </a:xfrm>
        </p:grpSpPr>
        <p:pic>
          <p:nvPicPr>
            <p:cNvPr id="48" name="object 48"/>
            <p:cNvPicPr/>
            <p:nvPr/>
          </p:nvPicPr>
          <p:blipFill>
            <a:blip r:embed="rId7" cstate="print"/>
            <a:stretch>
              <a:fillRect/>
            </a:stretch>
          </p:blipFill>
          <p:spPr>
            <a:xfrm>
              <a:off x="2074164" y="5195315"/>
              <a:ext cx="978408" cy="380999"/>
            </a:xfrm>
            <a:prstGeom prst="rect">
              <a:avLst/>
            </a:prstGeom>
          </p:spPr>
        </p:pic>
        <p:sp>
          <p:nvSpPr>
            <p:cNvPr id="49" name="object 49"/>
            <p:cNvSpPr/>
            <p:nvPr/>
          </p:nvSpPr>
          <p:spPr>
            <a:xfrm>
              <a:off x="2074164" y="5195315"/>
              <a:ext cx="978535" cy="381000"/>
            </a:xfrm>
            <a:custGeom>
              <a:avLst/>
              <a:gdLst/>
              <a:ahLst/>
              <a:cxnLst/>
              <a:rect l="l" t="t" r="r" b="b"/>
              <a:pathLst>
                <a:path w="978535" h="381000">
                  <a:moveTo>
                    <a:pt x="0" y="63499"/>
                  </a:moveTo>
                  <a:lnTo>
                    <a:pt x="4992" y="38790"/>
                  </a:lnTo>
                  <a:lnTo>
                    <a:pt x="18605" y="18605"/>
                  </a:lnTo>
                  <a:lnTo>
                    <a:pt x="38790" y="4992"/>
                  </a:lnTo>
                  <a:lnTo>
                    <a:pt x="63500" y="0"/>
                  </a:lnTo>
                  <a:lnTo>
                    <a:pt x="914908" y="0"/>
                  </a:lnTo>
                  <a:lnTo>
                    <a:pt x="939617" y="4992"/>
                  </a:lnTo>
                  <a:lnTo>
                    <a:pt x="959802" y="18605"/>
                  </a:lnTo>
                  <a:lnTo>
                    <a:pt x="973415" y="38790"/>
                  </a:lnTo>
                  <a:lnTo>
                    <a:pt x="978408" y="63499"/>
                  </a:lnTo>
                  <a:lnTo>
                    <a:pt x="978408" y="317499"/>
                  </a:lnTo>
                  <a:lnTo>
                    <a:pt x="973415" y="342209"/>
                  </a:lnTo>
                  <a:lnTo>
                    <a:pt x="959802" y="362394"/>
                  </a:lnTo>
                  <a:lnTo>
                    <a:pt x="939617" y="376007"/>
                  </a:lnTo>
                  <a:lnTo>
                    <a:pt x="914908" y="380999"/>
                  </a:lnTo>
                  <a:lnTo>
                    <a:pt x="63500" y="380999"/>
                  </a:lnTo>
                  <a:lnTo>
                    <a:pt x="38790" y="376007"/>
                  </a:lnTo>
                  <a:lnTo>
                    <a:pt x="18605" y="362394"/>
                  </a:lnTo>
                  <a:lnTo>
                    <a:pt x="4992" y="342209"/>
                  </a:lnTo>
                  <a:lnTo>
                    <a:pt x="0" y="317499"/>
                  </a:lnTo>
                  <a:lnTo>
                    <a:pt x="0" y="63499"/>
                  </a:lnTo>
                  <a:close/>
                </a:path>
              </a:pathLst>
            </a:custGeom>
            <a:ln w="12192">
              <a:solidFill>
                <a:srgbClr val="A18E6A"/>
              </a:solidFill>
            </a:ln>
          </p:spPr>
          <p:txBody>
            <a:bodyPr wrap="square" lIns="0" tIns="0" rIns="0" bIns="0" rtlCol="0"/>
            <a:lstStyle/>
            <a:p>
              <a:endParaRPr/>
            </a:p>
          </p:txBody>
        </p:sp>
      </p:grpSp>
      <p:sp>
        <p:nvSpPr>
          <p:cNvPr id="50" name="object 50"/>
          <p:cNvSpPr txBox="1"/>
          <p:nvPr/>
        </p:nvSpPr>
        <p:spPr>
          <a:xfrm>
            <a:off x="3802761" y="5229225"/>
            <a:ext cx="568325" cy="299720"/>
          </a:xfrm>
          <a:prstGeom prst="rect">
            <a:avLst/>
          </a:prstGeom>
        </p:spPr>
        <p:txBody>
          <a:bodyPr vert="horz" wrap="square" lIns="0" tIns="12700" rIns="0" bIns="0" rtlCol="0">
            <a:spAutoFit/>
          </a:bodyPr>
          <a:lstStyle/>
          <a:p>
            <a:pPr marL="41275" marR="5080" indent="-29209">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a:t>
            </a:r>
            <a:r>
              <a:rPr sz="900" spc="-5" dirty="0">
                <a:latin typeface="Calibri"/>
                <a:cs typeface="Calibri"/>
              </a:rPr>
              <a:t>97875ihge</a:t>
            </a:r>
            <a:endParaRPr sz="900">
              <a:latin typeface="Calibri"/>
              <a:cs typeface="Calibri"/>
            </a:endParaRPr>
          </a:p>
        </p:txBody>
      </p:sp>
      <p:grpSp>
        <p:nvGrpSpPr>
          <p:cNvPr id="51" name="object 51"/>
          <p:cNvGrpSpPr/>
          <p:nvPr/>
        </p:nvGrpSpPr>
        <p:grpSpPr>
          <a:xfrm>
            <a:off x="3591814" y="4130041"/>
            <a:ext cx="2825750" cy="1863089"/>
            <a:chOff x="2067814" y="4130040"/>
            <a:chExt cx="2825750" cy="1863089"/>
          </a:xfrm>
        </p:grpSpPr>
        <p:pic>
          <p:nvPicPr>
            <p:cNvPr id="52" name="object 52"/>
            <p:cNvPicPr/>
            <p:nvPr/>
          </p:nvPicPr>
          <p:blipFill>
            <a:blip r:embed="rId8" cstate="print"/>
            <a:stretch>
              <a:fillRect/>
            </a:stretch>
          </p:blipFill>
          <p:spPr>
            <a:xfrm>
              <a:off x="4274820" y="4130040"/>
              <a:ext cx="618731" cy="562356"/>
            </a:xfrm>
            <a:prstGeom prst="rect">
              <a:avLst/>
            </a:prstGeom>
          </p:spPr>
        </p:pic>
        <p:sp>
          <p:nvSpPr>
            <p:cNvPr id="53" name="object 53"/>
            <p:cNvSpPr/>
            <p:nvPr/>
          </p:nvSpPr>
          <p:spPr>
            <a:xfrm>
              <a:off x="4374642" y="4229862"/>
              <a:ext cx="466090" cy="408940"/>
            </a:xfrm>
            <a:custGeom>
              <a:avLst/>
              <a:gdLst/>
              <a:ahLst/>
              <a:cxnLst/>
              <a:rect l="l" t="t" r="r" b="b"/>
              <a:pathLst>
                <a:path w="466089" h="408939">
                  <a:moveTo>
                    <a:pt x="67020" y="41400"/>
                  </a:moveTo>
                  <a:lnTo>
                    <a:pt x="50044" y="60867"/>
                  </a:lnTo>
                  <a:lnTo>
                    <a:pt x="448691" y="408939"/>
                  </a:lnTo>
                  <a:lnTo>
                    <a:pt x="465709" y="389508"/>
                  </a:lnTo>
                  <a:lnTo>
                    <a:pt x="67020" y="41400"/>
                  </a:lnTo>
                  <a:close/>
                </a:path>
                <a:path w="466089" h="408939">
                  <a:moveTo>
                    <a:pt x="0" y="0"/>
                  </a:moveTo>
                  <a:lnTo>
                    <a:pt x="33020" y="80390"/>
                  </a:lnTo>
                  <a:lnTo>
                    <a:pt x="50044" y="60867"/>
                  </a:lnTo>
                  <a:lnTo>
                    <a:pt x="40259" y="52324"/>
                  </a:lnTo>
                  <a:lnTo>
                    <a:pt x="57277" y="32893"/>
                  </a:lnTo>
                  <a:lnTo>
                    <a:pt x="74439" y="32893"/>
                  </a:lnTo>
                  <a:lnTo>
                    <a:pt x="84074" y="21843"/>
                  </a:lnTo>
                  <a:lnTo>
                    <a:pt x="0" y="0"/>
                  </a:lnTo>
                  <a:close/>
                </a:path>
                <a:path w="466089" h="408939">
                  <a:moveTo>
                    <a:pt x="57277" y="32893"/>
                  </a:moveTo>
                  <a:lnTo>
                    <a:pt x="40259" y="52324"/>
                  </a:lnTo>
                  <a:lnTo>
                    <a:pt x="50044" y="60867"/>
                  </a:lnTo>
                  <a:lnTo>
                    <a:pt x="67020" y="41400"/>
                  </a:lnTo>
                  <a:lnTo>
                    <a:pt x="57277" y="32893"/>
                  </a:lnTo>
                  <a:close/>
                </a:path>
                <a:path w="466089" h="408939">
                  <a:moveTo>
                    <a:pt x="74439" y="32893"/>
                  </a:moveTo>
                  <a:lnTo>
                    <a:pt x="57277" y="32893"/>
                  </a:lnTo>
                  <a:lnTo>
                    <a:pt x="67020" y="41400"/>
                  </a:lnTo>
                  <a:lnTo>
                    <a:pt x="74439" y="32893"/>
                  </a:lnTo>
                  <a:close/>
                </a:path>
              </a:pathLst>
            </a:custGeom>
            <a:solidFill>
              <a:srgbClr val="000000"/>
            </a:solidFill>
          </p:spPr>
          <p:txBody>
            <a:bodyPr wrap="square" lIns="0" tIns="0" rIns="0" bIns="0" rtlCol="0"/>
            <a:lstStyle/>
            <a:p>
              <a:endParaRPr/>
            </a:p>
          </p:txBody>
        </p:sp>
        <p:pic>
          <p:nvPicPr>
            <p:cNvPr id="54" name="object 54"/>
            <p:cNvPicPr/>
            <p:nvPr/>
          </p:nvPicPr>
          <p:blipFill>
            <a:blip r:embed="rId2" cstate="print"/>
            <a:stretch>
              <a:fillRect/>
            </a:stretch>
          </p:blipFill>
          <p:spPr>
            <a:xfrm>
              <a:off x="2074164" y="5605272"/>
              <a:ext cx="978408" cy="381000"/>
            </a:xfrm>
            <a:prstGeom prst="rect">
              <a:avLst/>
            </a:prstGeom>
          </p:spPr>
        </p:pic>
        <p:sp>
          <p:nvSpPr>
            <p:cNvPr id="55" name="object 55"/>
            <p:cNvSpPr/>
            <p:nvPr/>
          </p:nvSpPr>
          <p:spPr>
            <a:xfrm>
              <a:off x="2074164" y="5605272"/>
              <a:ext cx="978535" cy="381000"/>
            </a:xfrm>
            <a:custGeom>
              <a:avLst/>
              <a:gdLst/>
              <a:ahLst/>
              <a:cxnLst/>
              <a:rect l="l" t="t" r="r" b="b"/>
              <a:pathLst>
                <a:path w="978535" h="381000">
                  <a:moveTo>
                    <a:pt x="0" y="63499"/>
                  </a:moveTo>
                  <a:lnTo>
                    <a:pt x="4992" y="38785"/>
                  </a:lnTo>
                  <a:lnTo>
                    <a:pt x="18605" y="18600"/>
                  </a:lnTo>
                  <a:lnTo>
                    <a:pt x="38790" y="4990"/>
                  </a:lnTo>
                  <a:lnTo>
                    <a:pt x="63500" y="0"/>
                  </a:lnTo>
                  <a:lnTo>
                    <a:pt x="914908" y="0"/>
                  </a:lnTo>
                  <a:lnTo>
                    <a:pt x="939617" y="4990"/>
                  </a:lnTo>
                  <a:lnTo>
                    <a:pt x="959802" y="18600"/>
                  </a:lnTo>
                  <a:lnTo>
                    <a:pt x="973415" y="38785"/>
                  </a:lnTo>
                  <a:lnTo>
                    <a:pt x="978408" y="63499"/>
                  </a:lnTo>
                  <a:lnTo>
                    <a:pt x="978408" y="317499"/>
                  </a:lnTo>
                  <a:lnTo>
                    <a:pt x="973415" y="342214"/>
                  </a:lnTo>
                  <a:lnTo>
                    <a:pt x="959802" y="362399"/>
                  </a:lnTo>
                  <a:lnTo>
                    <a:pt x="939617" y="376009"/>
                  </a:lnTo>
                  <a:lnTo>
                    <a:pt x="914908" y="380999"/>
                  </a:lnTo>
                  <a:lnTo>
                    <a:pt x="63500" y="380999"/>
                  </a:lnTo>
                  <a:lnTo>
                    <a:pt x="38790" y="376009"/>
                  </a:lnTo>
                  <a:lnTo>
                    <a:pt x="18605" y="362399"/>
                  </a:lnTo>
                  <a:lnTo>
                    <a:pt x="4992" y="342214"/>
                  </a:lnTo>
                  <a:lnTo>
                    <a:pt x="0" y="317499"/>
                  </a:lnTo>
                  <a:lnTo>
                    <a:pt x="0" y="63499"/>
                  </a:lnTo>
                  <a:close/>
                </a:path>
              </a:pathLst>
            </a:custGeom>
            <a:ln w="12192">
              <a:solidFill>
                <a:srgbClr val="A18E6A"/>
              </a:solidFill>
            </a:ln>
          </p:spPr>
          <p:txBody>
            <a:bodyPr wrap="square" lIns="0" tIns="0" rIns="0" bIns="0" rtlCol="0"/>
            <a:lstStyle/>
            <a:p>
              <a:endParaRPr/>
            </a:p>
          </p:txBody>
        </p:sp>
        <p:pic>
          <p:nvPicPr>
            <p:cNvPr id="56" name="object 56"/>
            <p:cNvPicPr/>
            <p:nvPr/>
          </p:nvPicPr>
          <p:blipFill>
            <a:blip r:embed="rId8" cstate="print"/>
            <a:stretch>
              <a:fillRect/>
            </a:stretch>
          </p:blipFill>
          <p:spPr>
            <a:xfrm>
              <a:off x="2907792" y="4151376"/>
              <a:ext cx="618731" cy="562356"/>
            </a:xfrm>
            <a:prstGeom prst="rect">
              <a:avLst/>
            </a:prstGeom>
          </p:spPr>
        </p:pic>
        <p:sp>
          <p:nvSpPr>
            <p:cNvPr id="57" name="object 57"/>
            <p:cNvSpPr/>
            <p:nvPr/>
          </p:nvSpPr>
          <p:spPr>
            <a:xfrm>
              <a:off x="3007614" y="4251198"/>
              <a:ext cx="466090" cy="408940"/>
            </a:xfrm>
            <a:custGeom>
              <a:avLst/>
              <a:gdLst/>
              <a:ahLst/>
              <a:cxnLst/>
              <a:rect l="l" t="t" r="r" b="b"/>
              <a:pathLst>
                <a:path w="466089" h="408939">
                  <a:moveTo>
                    <a:pt x="67020" y="41400"/>
                  </a:moveTo>
                  <a:lnTo>
                    <a:pt x="50044" y="60867"/>
                  </a:lnTo>
                  <a:lnTo>
                    <a:pt x="448690" y="408939"/>
                  </a:lnTo>
                  <a:lnTo>
                    <a:pt x="465709" y="389508"/>
                  </a:lnTo>
                  <a:lnTo>
                    <a:pt x="67020" y="41400"/>
                  </a:lnTo>
                  <a:close/>
                </a:path>
                <a:path w="466089" h="408939">
                  <a:moveTo>
                    <a:pt x="0" y="0"/>
                  </a:moveTo>
                  <a:lnTo>
                    <a:pt x="33019" y="80390"/>
                  </a:lnTo>
                  <a:lnTo>
                    <a:pt x="50044" y="60867"/>
                  </a:lnTo>
                  <a:lnTo>
                    <a:pt x="40259" y="52324"/>
                  </a:lnTo>
                  <a:lnTo>
                    <a:pt x="57277" y="32893"/>
                  </a:lnTo>
                  <a:lnTo>
                    <a:pt x="74439" y="32893"/>
                  </a:lnTo>
                  <a:lnTo>
                    <a:pt x="84074" y="21843"/>
                  </a:lnTo>
                  <a:lnTo>
                    <a:pt x="0" y="0"/>
                  </a:lnTo>
                  <a:close/>
                </a:path>
                <a:path w="466089" h="408939">
                  <a:moveTo>
                    <a:pt x="57277" y="32893"/>
                  </a:moveTo>
                  <a:lnTo>
                    <a:pt x="40259" y="52324"/>
                  </a:lnTo>
                  <a:lnTo>
                    <a:pt x="50044" y="60867"/>
                  </a:lnTo>
                  <a:lnTo>
                    <a:pt x="67020" y="41400"/>
                  </a:lnTo>
                  <a:lnTo>
                    <a:pt x="57277" y="32893"/>
                  </a:lnTo>
                  <a:close/>
                </a:path>
                <a:path w="466089" h="408939">
                  <a:moveTo>
                    <a:pt x="74439" y="32893"/>
                  </a:moveTo>
                  <a:lnTo>
                    <a:pt x="57277" y="32893"/>
                  </a:lnTo>
                  <a:lnTo>
                    <a:pt x="67020" y="41400"/>
                  </a:lnTo>
                  <a:lnTo>
                    <a:pt x="74439" y="32893"/>
                  </a:lnTo>
                  <a:close/>
                </a:path>
              </a:pathLst>
            </a:custGeom>
            <a:solidFill>
              <a:srgbClr val="000000"/>
            </a:solidFill>
          </p:spPr>
          <p:txBody>
            <a:bodyPr wrap="square" lIns="0" tIns="0" rIns="0" bIns="0" rtlCol="0"/>
            <a:lstStyle/>
            <a:p>
              <a:endParaRPr/>
            </a:p>
          </p:txBody>
        </p:sp>
      </p:grpSp>
      <p:sp>
        <p:nvSpPr>
          <p:cNvPr id="58" name="object 58"/>
          <p:cNvSpPr txBox="1">
            <a:spLocks noGrp="1"/>
          </p:cNvSpPr>
          <p:nvPr>
            <p:ph type="title"/>
          </p:nvPr>
        </p:nvSpPr>
        <p:spPr>
          <a:xfrm>
            <a:off x="4116926" y="624111"/>
            <a:ext cx="8911687" cy="566181"/>
          </a:xfrm>
          <a:prstGeom prst="rect">
            <a:avLst/>
          </a:prstGeom>
        </p:spPr>
        <p:txBody>
          <a:bodyPr vert="horz" wrap="square" lIns="0" tIns="12065" rIns="0" bIns="0" rtlCol="0" anchor="t">
            <a:spAutoFit/>
          </a:bodyPr>
          <a:lstStyle/>
          <a:p>
            <a:pPr marL="12700">
              <a:spcBef>
                <a:spcPts val="95"/>
              </a:spcBef>
            </a:pPr>
            <a:r>
              <a:rPr spc="-75" dirty="0"/>
              <a:t>Proof-of-Work</a:t>
            </a:r>
            <a:r>
              <a:rPr spc="-125" dirty="0"/>
              <a:t> </a:t>
            </a:r>
            <a:r>
              <a:rPr spc="-50" dirty="0"/>
              <a:t>Mining</a:t>
            </a:r>
            <a:r>
              <a:rPr spc="-85" dirty="0"/>
              <a:t> </a:t>
            </a:r>
            <a:r>
              <a:rPr spc="-30" dirty="0"/>
              <a:t>in</a:t>
            </a:r>
            <a:r>
              <a:rPr spc="-85" dirty="0"/>
              <a:t> </a:t>
            </a:r>
            <a:r>
              <a:rPr spc="-60" dirty="0"/>
              <a:t>Bitcoin</a:t>
            </a:r>
          </a:p>
        </p:txBody>
      </p:sp>
      <p:grpSp>
        <p:nvGrpSpPr>
          <p:cNvPr id="59" name="object 59"/>
          <p:cNvGrpSpPr/>
          <p:nvPr/>
        </p:nvGrpSpPr>
        <p:grpSpPr>
          <a:xfrm>
            <a:off x="1973581" y="1645921"/>
            <a:ext cx="2174875" cy="1888489"/>
            <a:chOff x="449580" y="1645920"/>
            <a:chExt cx="2174875" cy="1888489"/>
          </a:xfrm>
        </p:grpSpPr>
        <p:sp>
          <p:nvSpPr>
            <p:cNvPr id="60" name="object 60"/>
            <p:cNvSpPr/>
            <p:nvPr/>
          </p:nvSpPr>
          <p:spPr>
            <a:xfrm>
              <a:off x="457200" y="1653540"/>
              <a:ext cx="2159635" cy="1873250"/>
            </a:xfrm>
            <a:custGeom>
              <a:avLst/>
              <a:gdLst/>
              <a:ahLst/>
              <a:cxnLst/>
              <a:rect l="l" t="t" r="r" b="b"/>
              <a:pathLst>
                <a:path w="2159635" h="1873250">
                  <a:moveTo>
                    <a:pt x="1079754" y="0"/>
                  </a:moveTo>
                  <a:lnTo>
                    <a:pt x="1028925" y="1019"/>
                  </a:lnTo>
                  <a:lnTo>
                    <a:pt x="978701" y="4046"/>
                  </a:lnTo>
                  <a:lnTo>
                    <a:pt x="929134" y="9037"/>
                  </a:lnTo>
                  <a:lnTo>
                    <a:pt x="880275" y="15947"/>
                  </a:lnTo>
                  <a:lnTo>
                    <a:pt x="832177" y="24730"/>
                  </a:lnTo>
                  <a:lnTo>
                    <a:pt x="784891" y="35342"/>
                  </a:lnTo>
                  <a:lnTo>
                    <a:pt x="738469" y="47737"/>
                  </a:lnTo>
                  <a:lnTo>
                    <a:pt x="692963" y="61871"/>
                  </a:lnTo>
                  <a:lnTo>
                    <a:pt x="648425" y="77699"/>
                  </a:lnTo>
                  <a:lnTo>
                    <a:pt x="604906" y="95176"/>
                  </a:lnTo>
                  <a:lnTo>
                    <a:pt x="562459" y="114257"/>
                  </a:lnTo>
                  <a:lnTo>
                    <a:pt x="521136" y="134896"/>
                  </a:lnTo>
                  <a:lnTo>
                    <a:pt x="480987" y="157050"/>
                  </a:lnTo>
                  <a:lnTo>
                    <a:pt x="442066" y="180673"/>
                  </a:lnTo>
                  <a:lnTo>
                    <a:pt x="404424" y="205720"/>
                  </a:lnTo>
                  <a:lnTo>
                    <a:pt x="368112" y="232145"/>
                  </a:lnTo>
                  <a:lnTo>
                    <a:pt x="333183" y="259906"/>
                  </a:lnTo>
                  <a:lnTo>
                    <a:pt x="299689" y="288955"/>
                  </a:lnTo>
                  <a:lnTo>
                    <a:pt x="267680" y="319249"/>
                  </a:lnTo>
                  <a:lnTo>
                    <a:pt x="237210" y="350742"/>
                  </a:lnTo>
                  <a:lnTo>
                    <a:pt x="208330" y="383389"/>
                  </a:lnTo>
                  <a:lnTo>
                    <a:pt x="181092" y="417146"/>
                  </a:lnTo>
                  <a:lnTo>
                    <a:pt x="155548" y="451968"/>
                  </a:lnTo>
                  <a:lnTo>
                    <a:pt x="131749" y="487809"/>
                  </a:lnTo>
                  <a:lnTo>
                    <a:pt x="109747" y="524624"/>
                  </a:lnTo>
                  <a:lnTo>
                    <a:pt x="89595" y="562370"/>
                  </a:lnTo>
                  <a:lnTo>
                    <a:pt x="71344" y="601000"/>
                  </a:lnTo>
                  <a:lnTo>
                    <a:pt x="55046" y="640470"/>
                  </a:lnTo>
                  <a:lnTo>
                    <a:pt x="40753" y="680734"/>
                  </a:lnTo>
                  <a:lnTo>
                    <a:pt x="28517" y="721749"/>
                  </a:lnTo>
                  <a:lnTo>
                    <a:pt x="18389" y="763469"/>
                  </a:lnTo>
                  <a:lnTo>
                    <a:pt x="10421" y="805848"/>
                  </a:lnTo>
                  <a:lnTo>
                    <a:pt x="4666" y="848843"/>
                  </a:lnTo>
                  <a:lnTo>
                    <a:pt x="1175" y="892408"/>
                  </a:lnTo>
                  <a:lnTo>
                    <a:pt x="0" y="936498"/>
                  </a:lnTo>
                  <a:lnTo>
                    <a:pt x="1175" y="980587"/>
                  </a:lnTo>
                  <a:lnTo>
                    <a:pt x="4666" y="1024152"/>
                  </a:lnTo>
                  <a:lnTo>
                    <a:pt x="10421" y="1067147"/>
                  </a:lnTo>
                  <a:lnTo>
                    <a:pt x="18389" y="1109526"/>
                  </a:lnTo>
                  <a:lnTo>
                    <a:pt x="28517" y="1151246"/>
                  </a:lnTo>
                  <a:lnTo>
                    <a:pt x="40753" y="1192261"/>
                  </a:lnTo>
                  <a:lnTo>
                    <a:pt x="55046" y="1232525"/>
                  </a:lnTo>
                  <a:lnTo>
                    <a:pt x="71344" y="1271995"/>
                  </a:lnTo>
                  <a:lnTo>
                    <a:pt x="89595" y="1310625"/>
                  </a:lnTo>
                  <a:lnTo>
                    <a:pt x="109747" y="1348371"/>
                  </a:lnTo>
                  <a:lnTo>
                    <a:pt x="131749" y="1385186"/>
                  </a:lnTo>
                  <a:lnTo>
                    <a:pt x="155548" y="1421027"/>
                  </a:lnTo>
                  <a:lnTo>
                    <a:pt x="181092" y="1455849"/>
                  </a:lnTo>
                  <a:lnTo>
                    <a:pt x="208330" y="1489606"/>
                  </a:lnTo>
                  <a:lnTo>
                    <a:pt x="237210" y="1522253"/>
                  </a:lnTo>
                  <a:lnTo>
                    <a:pt x="267680" y="1553746"/>
                  </a:lnTo>
                  <a:lnTo>
                    <a:pt x="299689" y="1584040"/>
                  </a:lnTo>
                  <a:lnTo>
                    <a:pt x="333183" y="1613089"/>
                  </a:lnTo>
                  <a:lnTo>
                    <a:pt x="368112" y="1640850"/>
                  </a:lnTo>
                  <a:lnTo>
                    <a:pt x="404424" y="1667275"/>
                  </a:lnTo>
                  <a:lnTo>
                    <a:pt x="442066" y="1692322"/>
                  </a:lnTo>
                  <a:lnTo>
                    <a:pt x="480987" y="1715945"/>
                  </a:lnTo>
                  <a:lnTo>
                    <a:pt x="521136" y="1738099"/>
                  </a:lnTo>
                  <a:lnTo>
                    <a:pt x="562459" y="1758738"/>
                  </a:lnTo>
                  <a:lnTo>
                    <a:pt x="604906" y="1777819"/>
                  </a:lnTo>
                  <a:lnTo>
                    <a:pt x="648425" y="1795296"/>
                  </a:lnTo>
                  <a:lnTo>
                    <a:pt x="692963" y="1811124"/>
                  </a:lnTo>
                  <a:lnTo>
                    <a:pt x="738469" y="1825258"/>
                  </a:lnTo>
                  <a:lnTo>
                    <a:pt x="784891" y="1837653"/>
                  </a:lnTo>
                  <a:lnTo>
                    <a:pt x="832177" y="1848265"/>
                  </a:lnTo>
                  <a:lnTo>
                    <a:pt x="880275" y="1857048"/>
                  </a:lnTo>
                  <a:lnTo>
                    <a:pt x="929134" y="1863958"/>
                  </a:lnTo>
                  <a:lnTo>
                    <a:pt x="978701" y="1868949"/>
                  </a:lnTo>
                  <a:lnTo>
                    <a:pt x="1028925" y="1871976"/>
                  </a:lnTo>
                  <a:lnTo>
                    <a:pt x="1079754" y="1872996"/>
                  </a:lnTo>
                  <a:lnTo>
                    <a:pt x="1130587" y="1871976"/>
                  </a:lnTo>
                  <a:lnTo>
                    <a:pt x="1180816" y="1868949"/>
                  </a:lnTo>
                  <a:lnTo>
                    <a:pt x="1230387" y="1863958"/>
                  </a:lnTo>
                  <a:lnTo>
                    <a:pt x="1279249" y="1857048"/>
                  </a:lnTo>
                  <a:lnTo>
                    <a:pt x="1327350" y="1848265"/>
                  </a:lnTo>
                  <a:lnTo>
                    <a:pt x="1374639" y="1837653"/>
                  </a:lnTo>
                  <a:lnTo>
                    <a:pt x="1421062" y="1825258"/>
                  </a:lnTo>
                  <a:lnTo>
                    <a:pt x="1466570" y="1811124"/>
                  </a:lnTo>
                  <a:lnTo>
                    <a:pt x="1511109" y="1795296"/>
                  </a:lnTo>
                  <a:lnTo>
                    <a:pt x="1554628" y="1777819"/>
                  </a:lnTo>
                  <a:lnTo>
                    <a:pt x="1597076" y="1758738"/>
                  </a:lnTo>
                  <a:lnTo>
                    <a:pt x="1638399" y="1738099"/>
                  </a:lnTo>
                  <a:lnTo>
                    <a:pt x="1678547" y="1715945"/>
                  </a:lnTo>
                  <a:lnTo>
                    <a:pt x="1717468" y="1692322"/>
                  </a:lnTo>
                  <a:lnTo>
                    <a:pt x="1755110" y="1667275"/>
                  </a:lnTo>
                  <a:lnTo>
                    <a:pt x="1791421" y="1640850"/>
                  </a:lnTo>
                  <a:lnTo>
                    <a:pt x="1826348" y="1613089"/>
                  </a:lnTo>
                  <a:lnTo>
                    <a:pt x="1859842" y="1584040"/>
                  </a:lnTo>
                  <a:lnTo>
                    <a:pt x="1891848" y="1553746"/>
                  </a:lnTo>
                  <a:lnTo>
                    <a:pt x="1922317" y="1522253"/>
                  </a:lnTo>
                  <a:lnTo>
                    <a:pt x="1951195" y="1489606"/>
                  </a:lnTo>
                  <a:lnTo>
                    <a:pt x="1978431" y="1455849"/>
                  </a:lnTo>
                  <a:lnTo>
                    <a:pt x="2003974" y="1421027"/>
                  </a:lnTo>
                  <a:lnTo>
                    <a:pt x="2027771" y="1385186"/>
                  </a:lnTo>
                  <a:lnTo>
                    <a:pt x="2049771" y="1348371"/>
                  </a:lnTo>
                  <a:lnTo>
                    <a:pt x="2069921" y="1310625"/>
                  </a:lnTo>
                  <a:lnTo>
                    <a:pt x="2088170" y="1271995"/>
                  </a:lnTo>
                  <a:lnTo>
                    <a:pt x="2104467" y="1232525"/>
                  </a:lnTo>
                  <a:lnTo>
                    <a:pt x="2118758" y="1192261"/>
                  </a:lnTo>
                  <a:lnTo>
                    <a:pt x="2130994" y="1151246"/>
                  </a:lnTo>
                  <a:lnTo>
                    <a:pt x="2141120" y="1109526"/>
                  </a:lnTo>
                  <a:lnTo>
                    <a:pt x="2149087" y="1067147"/>
                  </a:lnTo>
                  <a:lnTo>
                    <a:pt x="2154842" y="1024152"/>
                  </a:lnTo>
                  <a:lnTo>
                    <a:pt x="2158332" y="980587"/>
                  </a:lnTo>
                  <a:lnTo>
                    <a:pt x="2159508" y="936498"/>
                  </a:lnTo>
                  <a:lnTo>
                    <a:pt x="2158332" y="892408"/>
                  </a:lnTo>
                  <a:lnTo>
                    <a:pt x="2154842" y="848843"/>
                  </a:lnTo>
                  <a:lnTo>
                    <a:pt x="2149087" y="805848"/>
                  </a:lnTo>
                  <a:lnTo>
                    <a:pt x="2141120" y="763469"/>
                  </a:lnTo>
                  <a:lnTo>
                    <a:pt x="2130994" y="721749"/>
                  </a:lnTo>
                  <a:lnTo>
                    <a:pt x="2118758" y="680734"/>
                  </a:lnTo>
                  <a:lnTo>
                    <a:pt x="2104467" y="640470"/>
                  </a:lnTo>
                  <a:lnTo>
                    <a:pt x="2088170" y="601000"/>
                  </a:lnTo>
                  <a:lnTo>
                    <a:pt x="2069921" y="562370"/>
                  </a:lnTo>
                  <a:lnTo>
                    <a:pt x="2049771" y="524624"/>
                  </a:lnTo>
                  <a:lnTo>
                    <a:pt x="2027771" y="487809"/>
                  </a:lnTo>
                  <a:lnTo>
                    <a:pt x="2003974" y="451968"/>
                  </a:lnTo>
                  <a:lnTo>
                    <a:pt x="1978431" y="417146"/>
                  </a:lnTo>
                  <a:lnTo>
                    <a:pt x="1951195" y="383389"/>
                  </a:lnTo>
                  <a:lnTo>
                    <a:pt x="1922317" y="350742"/>
                  </a:lnTo>
                  <a:lnTo>
                    <a:pt x="1891848" y="319249"/>
                  </a:lnTo>
                  <a:lnTo>
                    <a:pt x="1859842" y="288955"/>
                  </a:lnTo>
                  <a:lnTo>
                    <a:pt x="1826348" y="259906"/>
                  </a:lnTo>
                  <a:lnTo>
                    <a:pt x="1791421" y="232145"/>
                  </a:lnTo>
                  <a:lnTo>
                    <a:pt x="1755110" y="205720"/>
                  </a:lnTo>
                  <a:lnTo>
                    <a:pt x="1717468" y="180673"/>
                  </a:lnTo>
                  <a:lnTo>
                    <a:pt x="1678547" y="157050"/>
                  </a:lnTo>
                  <a:lnTo>
                    <a:pt x="1638399" y="134896"/>
                  </a:lnTo>
                  <a:lnTo>
                    <a:pt x="1597076" y="114257"/>
                  </a:lnTo>
                  <a:lnTo>
                    <a:pt x="1554628" y="95176"/>
                  </a:lnTo>
                  <a:lnTo>
                    <a:pt x="1511109" y="77699"/>
                  </a:lnTo>
                  <a:lnTo>
                    <a:pt x="1466570" y="61871"/>
                  </a:lnTo>
                  <a:lnTo>
                    <a:pt x="1421062" y="47737"/>
                  </a:lnTo>
                  <a:lnTo>
                    <a:pt x="1374639" y="35342"/>
                  </a:lnTo>
                  <a:lnTo>
                    <a:pt x="1327350" y="24730"/>
                  </a:lnTo>
                  <a:lnTo>
                    <a:pt x="1279249" y="15947"/>
                  </a:lnTo>
                  <a:lnTo>
                    <a:pt x="1230387" y="9037"/>
                  </a:lnTo>
                  <a:lnTo>
                    <a:pt x="1180816" y="4046"/>
                  </a:lnTo>
                  <a:lnTo>
                    <a:pt x="1130587" y="1019"/>
                  </a:lnTo>
                  <a:lnTo>
                    <a:pt x="1079754" y="0"/>
                  </a:lnTo>
                  <a:close/>
                </a:path>
              </a:pathLst>
            </a:custGeom>
            <a:solidFill>
              <a:srgbClr val="FFFFFF"/>
            </a:solidFill>
          </p:spPr>
          <p:txBody>
            <a:bodyPr wrap="square" lIns="0" tIns="0" rIns="0" bIns="0" rtlCol="0"/>
            <a:lstStyle/>
            <a:p>
              <a:endParaRPr/>
            </a:p>
          </p:txBody>
        </p:sp>
        <p:sp>
          <p:nvSpPr>
            <p:cNvPr id="61" name="object 61"/>
            <p:cNvSpPr/>
            <p:nvPr/>
          </p:nvSpPr>
          <p:spPr>
            <a:xfrm>
              <a:off x="457200" y="1653540"/>
              <a:ext cx="2159635" cy="1873250"/>
            </a:xfrm>
            <a:custGeom>
              <a:avLst/>
              <a:gdLst/>
              <a:ahLst/>
              <a:cxnLst/>
              <a:rect l="l" t="t" r="r" b="b"/>
              <a:pathLst>
                <a:path w="2159635" h="1873250">
                  <a:moveTo>
                    <a:pt x="0" y="936498"/>
                  </a:moveTo>
                  <a:lnTo>
                    <a:pt x="1175" y="892408"/>
                  </a:lnTo>
                  <a:lnTo>
                    <a:pt x="4666" y="848843"/>
                  </a:lnTo>
                  <a:lnTo>
                    <a:pt x="10421" y="805848"/>
                  </a:lnTo>
                  <a:lnTo>
                    <a:pt x="18389" y="763469"/>
                  </a:lnTo>
                  <a:lnTo>
                    <a:pt x="28517" y="721749"/>
                  </a:lnTo>
                  <a:lnTo>
                    <a:pt x="40753" y="680734"/>
                  </a:lnTo>
                  <a:lnTo>
                    <a:pt x="55046" y="640470"/>
                  </a:lnTo>
                  <a:lnTo>
                    <a:pt x="71344" y="601000"/>
                  </a:lnTo>
                  <a:lnTo>
                    <a:pt x="89595" y="562370"/>
                  </a:lnTo>
                  <a:lnTo>
                    <a:pt x="109747" y="524624"/>
                  </a:lnTo>
                  <a:lnTo>
                    <a:pt x="131749" y="487809"/>
                  </a:lnTo>
                  <a:lnTo>
                    <a:pt x="155548" y="451968"/>
                  </a:lnTo>
                  <a:lnTo>
                    <a:pt x="181092" y="417146"/>
                  </a:lnTo>
                  <a:lnTo>
                    <a:pt x="208330" y="383389"/>
                  </a:lnTo>
                  <a:lnTo>
                    <a:pt x="237210" y="350742"/>
                  </a:lnTo>
                  <a:lnTo>
                    <a:pt x="267680" y="319249"/>
                  </a:lnTo>
                  <a:lnTo>
                    <a:pt x="299689" y="288955"/>
                  </a:lnTo>
                  <a:lnTo>
                    <a:pt x="333183" y="259906"/>
                  </a:lnTo>
                  <a:lnTo>
                    <a:pt x="368112" y="232145"/>
                  </a:lnTo>
                  <a:lnTo>
                    <a:pt x="404424" y="205720"/>
                  </a:lnTo>
                  <a:lnTo>
                    <a:pt x="442066" y="180673"/>
                  </a:lnTo>
                  <a:lnTo>
                    <a:pt x="480987" y="157050"/>
                  </a:lnTo>
                  <a:lnTo>
                    <a:pt x="521136" y="134896"/>
                  </a:lnTo>
                  <a:lnTo>
                    <a:pt x="562459" y="114257"/>
                  </a:lnTo>
                  <a:lnTo>
                    <a:pt x="604906" y="95176"/>
                  </a:lnTo>
                  <a:lnTo>
                    <a:pt x="648425" y="77699"/>
                  </a:lnTo>
                  <a:lnTo>
                    <a:pt x="692963" y="61871"/>
                  </a:lnTo>
                  <a:lnTo>
                    <a:pt x="738469" y="47737"/>
                  </a:lnTo>
                  <a:lnTo>
                    <a:pt x="784891" y="35342"/>
                  </a:lnTo>
                  <a:lnTo>
                    <a:pt x="832177" y="24730"/>
                  </a:lnTo>
                  <a:lnTo>
                    <a:pt x="880275" y="15947"/>
                  </a:lnTo>
                  <a:lnTo>
                    <a:pt x="929134" y="9037"/>
                  </a:lnTo>
                  <a:lnTo>
                    <a:pt x="978701" y="4046"/>
                  </a:lnTo>
                  <a:lnTo>
                    <a:pt x="1028925" y="1019"/>
                  </a:lnTo>
                  <a:lnTo>
                    <a:pt x="1079754" y="0"/>
                  </a:lnTo>
                  <a:lnTo>
                    <a:pt x="1130587" y="1019"/>
                  </a:lnTo>
                  <a:lnTo>
                    <a:pt x="1180816" y="4046"/>
                  </a:lnTo>
                  <a:lnTo>
                    <a:pt x="1230387" y="9037"/>
                  </a:lnTo>
                  <a:lnTo>
                    <a:pt x="1279249" y="15947"/>
                  </a:lnTo>
                  <a:lnTo>
                    <a:pt x="1327350" y="24730"/>
                  </a:lnTo>
                  <a:lnTo>
                    <a:pt x="1374639" y="35342"/>
                  </a:lnTo>
                  <a:lnTo>
                    <a:pt x="1421062" y="47737"/>
                  </a:lnTo>
                  <a:lnTo>
                    <a:pt x="1466570" y="61871"/>
                  </a:lnTo>
                  <a:lnTo>
                    <a:pt x="1511109" y="77699"/>
                  </a:lnTo>
                  <a:lnTo>
                    <a:pt x="1554628" y="95176"/>
                  </a:lnTo>
                  <a:lnTo>
                    <a:pt x="1597076" y="114257"/>
                  </a:lnTo>
                  <a:lnTo>
                    <a:pt x="1638399" y="134896"/>
                  </a:lnTo>
                  <a:lnTo>
                    <a:pt x="1678547" y="157050"/>
                  </a:lnTo>
                  <a:lnTo>
                    <a:pt x="1717468" y="180673"/>
                  </a:lnTo>
                  <a:lnTo>
                    <a:pt x="1755110" y="205720"/>
                  </a:lnTo>
                  <a:lnTo>
                    <a:pt x="1791421" y="232145"/>
                  </a:lnTo>
                  <a:lnTo>
                    <a:pt x="1826348" y="259906"/>
                  </a:lnTo>
                  <a:lnTo>
                    <a:pt x="1859842" y="288955"/>
                  </a:lnTo>
                  <a:lnTo>
                    <a:pt x="1891848" y="319249"/>
                  </a:lnTo>
                  <a:lnTo>
                    <a:pt x="1922317" y="350742"/>
                  </a:lnTo>
                  <a:lnTo>
                    <a:pt x="1951195" y="383389"/>
                  </a:lnTo>
                  <a:lnTo>
                    <a:pt x="1978431" y="417146"/>
                  </a:lnTo>
                  <a:lnTo>
                    <a:pt x="2003974" y="451968"/>
                  </a:lnTo>
                  <a:lnTo>
                    <a:pt x="2027771" y="487809"/>
                  </a:lnTo>
                  <a:lnTo>
                    <a:pt x="2049771" y="524624"/>
                  </a:lnTo>
                  <a:lnTo>
                    <a:pt x="2069921" y="562370"/>
                  </a:lnTo>
                  <a:lnTo>
                    <a:pt x="2088170" y="601000"/>
                  </a:lnTo>
                  <a:lnTo>
                    <a:pt x="2104467" y="640470"/>
                  </a:lnTo>
                  <a:lnTo>
                    <a:pt x="2118758" y="680734"/>
                  </a:lnTo>
                  <a:lnTo>
                    <a:pt x="2130994" y="721749"/>
                  </a:lnTo>
                  <a:lnTo>
                    <a:pt x="2141120" y="763469"/>
                  </a:lnTo>
                  <a:lnTo>
                    <a:pt x="2149087" y="805848"/>
                  </a:lnTo>
                  <a:lnTo>
                    <a:pt x="2154842" y="848843"/>
                  </a:lnTo>
                  <a:lnTo>
                    <a:pt x="2158332" y="892408"/>
                  </a:lnTo>
                  <a:lnTo>
                    <a:pt x="2159508" y="936498"/>
                  </a:lnTo>
                  <a:lnTo>
                    <a:pt x="2158332" y="980587"/>
                  </a:lnTo>
                  <a:lnTo>
                    <a:pt x="2154842" y="1024152"/>
                  </a:lnTo>
                  <a:lnTo>
                    <a:pt x="2149087" y="1067147"/>
                  </a:lnTo>
                  <a:lnTo>
                    <a:pt x="2141120" y="1109526"/>
                  </a:lnTo>
                  <a:lnTo>
                    <a:pt x="2130994" y="1151246"/>
                  </a:lnTo>
                  <a:lnTo>
                    <a:pt x="2118758" y="1192261"/>
                  </a:lnTo>
                  <a:lnTo>
                    <a:pt x="2104467" y="1232525"/>
                  </a:lnTo>
                  <a:lnTo>
                    <a:pt x="2088170" y="1271995"/>
                  </a:lnTo>
                  <a:lnTo>
                    <a:pt x="2069921" y="1310625"/>
                  </a:lnTo>
                  <a:lnTo>
                    <a:pt x="2049771" y="1348371"/>
                  </a:lnTo>
                  <a:lnTo>
                    <a:pt x="2027771" y="1385186"/>
                  </a:lnTo>
                  <a:lnTo>
                    <a:pt x="2003974" y="1421027"/>
                  </a:lnTo>
                  <a:lnTo>
                    <a:pt x="1978431" y="1455849"/>
                  </a:lnTo>
                  <a:lnTo>
                    <a:pt x="1951195" y="1489606"/>
                  </a:lnTo>
                  <a:lnTo>
                    <a:pt x="1922317" y="1522253"/>
                  </a:lnTo>
                  <a:lnTo>
                    <a:pt x="1891848" y="1553746"/>
                  </a:lnTo>
                  <a:lnTo>
                    <a:pt x="1859842" y="1584040"/>
                  </a:lnTo>
                  <a:lnTo>
                    <a:pt x="1826348" y="1613089"/>
                  </a:lnTo>
                  <a:lnTo>
                    <a:pt x="1791421" y="1640850"/>
                  </a:lnTo>
                  <a:lnTo>
                    <a:pt x="1755110" y="1667275"/>
                  </a:lnTo>
                  <a:lnTo>
                    <a:pt x="1717468" y="1692322"/>
                  </a:lnTo>
                  <a:lnTo>
                    <a:pt x="1678547" y="1715945"/>
                  </a:lnTo>
                  <a:lnTo>
                    <a:pt x="1638399" y="1738099"/>
                  </a:lnTo>
                  <a:lnTo>
                    <a:pt x="1597076" y="1758738"/>
                  </a:lnTo>
                  <a:lnTo>
                    <a:pt x="1554628" y="1777819"/>
                  </a:lnTo>
                  <a:lnTo>
                    <a:pt x="1511109" y="1795296"/>
                  </a:lnTo>
                  <a:lnTo>
                    <a:pt x="1466570" y="1811124"/>
                  </a:lnTo>
                  <a:lnTo>
                    <a:pt x="1421062" y="1825258"/>
                  </a:lnTo>
                  <a:lnTo>
                    <a:pt x="1374639" y="1837653"/>
                  </a:lnTo>
                  <a:lnTo>
                    <a:pt x="1327350" y="1848265"/>
                  </a:lnTo>
                  <a:lnTo>
                    <a:pt x="1279249" y="1857048"/>
                  </a:lnTo>
                  <a:lnTo>
                    <a:pt x="1230387" y="1863958"/>
                  </a:lnTo>
                  <a:lnTo>
                    <a:pt x="1180816" y="1868949"/>
                  </a:lnTo>
                  <a:lnTo>
                    <a:pt x="1130587" y="1871976"/>
                  </a:lnTo>
                  <a:lnTo>
                    <a:pt x="1079754" y="1872996"/>
                  </a:lnTo>
                  <a:lnTo>
                    <a:pt x="1028925" y="1871976"/>
                  </a:lnTo>
                  <a:lnTo>
                    <a:pt x="978701" y="1868949"/>
                  </a:lnTo>
                  <a:lnTo>
                    <a:pt x="929134" y="1863958"/>
                  </a:lnTo>
                  <a:lnTo>
                    <a:pt x="880275" y="1857048"/>
                  </a:lnTo>
                  <a:lnTo>
                    <a:pt x="832177" y="1848265"/>
                  </a:lnTo>
                  <a:lnTo>
                    <a:pt x="784891" y="1837653"/>
                  </a:lnTo>
                  <a:lnTo>
                    <a:pt x="738469" y="1825258"/>
                  </a:lnTo>
                  <a:lnTo>
                    <a:pt x="692963" y="1811124"/>
                  </a:lnTo>
                  <a:lnTo>
                    <a:pt x="648425" y="1795296"/>
                  </a:lnTo>
                  <a:lnTo>
                    <a:pt x="604906" y="1777819"/>
                  </a:lnTo>
                  <a:lnTo>
                    <a:pt x="562459" y="1758738"/>
                  </a:lnTo>
                  <a:lnTo>
                    <a:pt x="521136" y="1738099"/>
                  </a:lnTo>
                  <a:lnTo>
                    <a:pt x="480987" y="1715945"/>
                  </a:lnTo>
                  <a:lnTo>
                    <a:pt x="442066" y="1692322"/>
                  </a:lnTo>
                  <a:lnTo>
                    <a:pt x="404424" y="1667275"/>
                  </a:lnTo>
                  <a:lnTo>
                    <a:pt x="368112" y="1640850"/>
                  </a:lnTo>
                  <a:lnTo>
                    <a:pt x="333183" y="1613089"/>
                  </a:lnTo>
                  <a:lnTo>
                    <a:pt x="299689" y="1584040"/>
                  </a:lnTo>
                  <a:lnTo>
                    <a:pt x="267680" y="1553746"/>
                  </a:lnTo>
                  <a:lnTo>
                    <a:pt x="237210" y="1522253"/>
                  </a:lnTo>
                  <a:lnTo>
                    <a:pt x="208330" y="1489606"/>
                  </a:lnTo>
                  <a:lnTo>
                    <a:pt x="181092" y="1455849"/>
                  </a:lnTo>
                  <a:lnTo>
                    <a:pt x="155548" y="1421027"/>
                  </a:lnTo>
                  <a:lnTo>
                    <a:pt x="131749" y="1385186"/>
                  </a:lnTo>
                  <a:lnTo>
                    <a:pt x="109747" y="1348371"/>
                  </a:lnTo>
                  <a:lnTo>
                    <a:pt x="89595" y="1310625"/>
                  </a:lnTo>
                  <a:lnTo>
                    <a:pt x="71344" y="1271995"/>
                  </a:lnTo>
                  <a:lnTo>
                    <a:pt x="55046" y="1232525"/>
                  </a:lnTo>
                  <a:lnTo>
                    <a:pt x="40753" y="1192261"/>
                  </a:lnTo>
                  <a:lnTo>
                    <a:pt x="28517" y="1151246"/>
                  </a:lnTo>
                  <a:lnTo>
                    <a:pt x="18389" y="1109526"/>
                  </a:lnTo>
                  <a:lnTo>
                    <a:pt x="10421" y="1067147"/>
                  </a:lnTo>
                  <a:lnTo>
                    <a:pt x="4666" y="1024152"/>
                  </a:lnTo>
                  <a:lnTo>
                    <a:pt x="1175" y="980587"/>
                  </a:lnTo>
                  <a:lnTo>
                    <a:pt x="0" y="936498"/>
                  </a:lnTo>
                  <a:close/>
                </a:path>
              </a:pathLst>
            </a:custGeom>
            <a:ln w="15240">
              <a:solidFill>
                <a:srgbClr val="000000"/>
              </a:solidFill>
            </a:ln>
          </p:spPr>
          <p:txBody>
            <a:bodyPr wrap="square" lIns="0" tIns="0" rIns="0" bIns="0" rtlCol="0"/>
            <a:lstStyle/>
            <a:p>
              <a:endParaRPr/>
            </a:p>
          </p:txBody>
        </p:sp>
      </p:grpSp>
      <p:sp>
        <p:nvSpPr>
          <p:cNvPr id="62" name="object 62"/>
          <p:cNvSpPr txBox="1"/>
          <p:nvPr/>
        </p:nvSpPr>
        <p:spPr>
          <a:xfrm>
            <a:off x="2418994" y="2013965"/>
            <a:ext cx="1286510" cy="848994"/>
          </a:xfrm>
          <a:prstGeom prst="rect">
            <a:avLst/>
          </a:prstGeom>
        </p:spPr>
        <p:txBody>
          <a:bodyPr vert="horz" wrap="square" lIns="0" tIns="12700" rIns="0" bIns="0" rtlCol="0">
            <a:spAutoFit/>
          </a:bodyPr>
          <a:lstStyle/>
          <a:p>
            <a:pPr algn="ctr">
              <a:spcBef>
                <a:spcPts val="100"/>
              </a:spcBef>
            </a:pPr>
            <a:r>
              <a:rPr spc="-110" dirty="0">
                <a:latin typeface="Calibri"/>
                <a:cs typeface="Calibri"/>
              </a:rPr>
              <a:t>T</a:t>
            </a:r>
            <a:r>
              <a:rPr spc="-40" dirty="0">
                <a:latin typeface="Calibri"/>
                <a:cs typeface="Calibri"/>
              </a:rPr>
              <a:t>r</a:t>
            </a:r>
            <a:r>
              <a:rPr dirty="0">
                <a:latin typeface="Calibri"/>
                <a:cs typeface="Calibri"/>
              </a:rPr>
              <a:t>a</a:t>
            </a:r>
            <a:r>
              <a:rPr spc="5" dirty="0">
                <a:latin typeface="Calibri"/>
                <a:cs typeface="Calibri"/>
              </a:rPr>
              <a:t>ns</a:t>
            </a:r>
            <a:r>
              <a:rPr dirty="0">
                <a:latin typeface="Calibri"/>
                <a:cs typeface="Calibri"/>
              </a:rPr>
              <a:t>act</a:t>
            </a:r>
            <a:r>
              <a:rPr spc="-10" dirty="0">
                <a:latin typeface="Calibri"/>
                <a:cs typeface="Calibri"/>
              </a:rPr>
              <a:t>i</a:t>
            </a:r>
            <a:r>
              <a:rPr spc="-5" dirty="0">
                <a:latin typeface="Calibri"/>
                <a:cs typeface="Calibri"/>
              </a:rPr>
              <a:t>o</a:t>
            </a:r>
            <a:r>
              <a:rPr dirty="0">
                <a:latin typeface="Calibri"/>
                <a:cs typeface="Calibri"/>
              </a:rPr>
              <a:t>n C</a:t>
            </a:r>
            <a:endParaRPr>
              <a:latin typeface="Calibri"/>
              <a:cs typeface="Calibri"/>
            </a:endParaRPr>
          </a:p>
          <a:p>
            <a:pPr algn="ctr">
              <a:lnSpc>
                <a:spcPct val="100000"/>
              </a:lnSpc>
            </a:pPr>
            <a:r>
              <a:rPr spc="-110" dirty="0">
                <a:latin typeface="Calibri"/>
                <a:cs typeface="Calibri"/>
              </a:rPr>
              <a:t>T</a:t>
            </a:r>
            <a:r>
              <a:rPr spc="-40" dirty="0">
                <a:latin typeface="Calibri"/>
                <a:cs typeface="Calibri"/>
              </a:rPr>
              <a:t>r</a:t>
            </a:r>
            <a:r>
              <a:rPr dirty="0">
                <a:latin typeface="Calibri"/>
                <a:cs typeface="Calibri"/>
              </a:rPr>
              <a:t>a</a:t>
            </a:r>
            <a:r>
              <a:rPr spc="5" dirty="0">
                <a:latin typeface="Calibri"/>
                <a:cs typeface="Calibri"/>
              </a:rPr>
              <a:t>n</a:t>
            </a:r>
            <a:r>
              <a:rPr dirty="0">
                <a:latin typeface="Calibri"/>
                <a:cs typeface="Calibri"/>
              </a:rPr>
              <a:t>sact</a:t>
            </a:r>
            <a:r>
              <a:rPr spc="-10" dirty="0">
                <a:latin typeface="Calibri"/>
                <a:cs typeface="Calibri"/>
              </a:rPr>
              <a:t>i</a:t>
            </a:r>
            <a:r>
              <a:rPr spc="-5" dirty="0">
                <a:latin typeface="Calibri"/>
                <a:cs typeface="Calibri"/>
              </a:rPr>
              <a:t>o</a:t>
            </a:r>
            <a:r>
              <a:rPr dirty="0">
                <a:latin typeface="Calibri"/>
                <a:cs typeface="Calibri"/>
              </a:rPr>
              <a:t>n</a:t>
            </a:r>
            <a:r>
              <a:rPr spc="-5" dirty="0">
                <a:latin typeface="Calibri"/>
                <a:cs typeface="Calibri"/>
              </a:rPr>
              <a:t> </a:t>
            </a:r>
            <a:r>
              <a:rPr dirty="0">
                <a:latin typeface="Calibri"/>
                <a:cs typeface="Calibri"/>
              </a:rPr>
              <a:t>D</a:t>
            </a:r>
            <a:endParaRPr>
              <a:latin typeface="Calibri"/>
              <a:cs typeface="Calibri"/>
            </a:endParaRPr>
          </a:p>
          <a:p>
            <a:pPr algn="ctr">
              <a:lnSpc>
                <a:spcPct val="100000"/>
              </a:lnSpc>
            </a:pPr>
            <a:r>
              <a:rPr dirty="0">
                <a:latin typeface="Calibri"/>
                <a:cs typeface="Calibri"/>
              </a:rPr>
              <a:t>…</a:t>
            </a:r>
            <a:endParaRPr>
              <a:latin typeface="Calibri"/>
              <a:cs typeface="Calibri"/>
            </a:endParaRPr>
          </a:p>
        </p:txBody>
      </p:sp>
      <p:sp>
        <p:nvSpPr>
          <p:cNvPr id="63" name="object 63"/>
          <p:cNvSpPr/>
          <p:nvPr/>
        </p:nvSpPr>
        <p:spPr>
          <a:xfrm>
            <a:off x="8112253" y="1146048"/>
            <a:ext cx="2159635" cy="650875"/>
          </a:xfrm>
          <a:custGeom>
            <a:avLst/>
            <a:gdLst/>
            <a:ahLst/>
            <a:cxnLst/>
            <a:rect l="l" t="t" r="r" b="b"/>
            <a:pathLst>
              <a:path w="2159634" h="650875">
                <a:moveTo>
                  <a:pt x="0" y="108457"/>
                </a:moveTo>
                <a:lnTo>
                  <a:pt x="8516" y="66222"/>
                </a:lnTo>
                <a:lnTo>
                  <a:pt x="31750" y="31750"/>
                </a:lnTo>
                <a:lnTo>
                  <a:pt x="66222" y="8516"/>
                </a:lnTo>
                <a:lnTo>
                  <a:pt x="108457" y="0"/>
                </a:lnTo>
                <a:lnTo>
                  <a:pt x="2051050" y="0"/>
                </a:lnTo>
                <a:lnTo>
                  <a:pt x="2093285" y="8516"/>
                </a:lnTo>
                <a:lnTo>
                  <a:pt x="2127758" y="31749"/>
                </a:lnTo>
                <a:lnTo>
                  <a:pt x="2150991" y="66222"/>
                </a:lnTo>
                <a:lnTo>
                  <a:pt x="2159507" y="108457"/>
                </a:lnTo>
                <a:lnTo>
                  <a:pt x="2159507" y="542289"/>
                </a:lnTo>
                <a:lnTo>
                  <a:pt x="2150991" y="584525"/>
                </a:lnTo>
                <a:lnTo>
                  <a:pt x="2127757" y="618998"/>
                </a:lnTo>
                <a:lnTo>
                  <a:pt x="2093285" y="642231"/>
                </a:lnTo>
                <a:lnTo>
                  <a:pt x="2051050" y="650748"/>
                </a:lnTo>
                <a:lnTo>
                  <a:pt x="108457" y="650748"/>
                </a:lnTo>
                <a:lnTo>
                  <a:pt x="66222" y="642231"/>
                </a:lnTo>
                <a:lnTo>
                  <a:pt x="31750" y="618998"/>
                </a:lnTo>
                <a:lnTo>
                  <a:pt x="8516" y="584525"/>
                </a:lnTo>
                <a:lnTo>
                  <a:pt x="0" y="542289"/>
                </a:lnTo>
                <a:lnTo>
                  <a:pt x="0" y="108457"/>
                </a:lnTo>
                <a:close/>
              </a:path>
            </a:pathLst>
          </a:custGeom>
          <a:ln w="15240">
            <a:solidFill>
              <a:srgbClr val="000000"/>
            </a:solidFill>
          </a:ln>
        </p:spPr>
        <p:txBody>
          <a:bodyPr wrap="square" lIns="0" tIns="0" rIns="0" bIns="0" rtlCol="0"/>
          <a:lstStyle/>
          <a:p>
            <a:endParaRPr/>
          </a:p>
        </p:txBody>
      </p:sp>
      <p:sp>
        <p:nvSpPr>
          <p:cNvPr id="64" name="object 64"/>
          <p:cNvSpPr txBox="1"/>
          <p:nvPr/>
        </p:nvSpPr>
        <p:spPr>
          <a:xfrm>
            <a:off x="8233410" y="1169670"/>
            <a:ext cx="1918335" cy="574040"/>
          </a:xfrm>
          <a:prstGeom prst="rect">
            <a:avLst/>
          </a:prstGeom>
        </p:spPr>
        <p:txBody>
          <a:bodyPr vert="horz" wrap="square" lIns="0" tIns="12700" rIns="0" bIns="0" rtlCol="0">
            <a:spAutoFit/>
          </a:bodyPr>
          <a:lstStyle/>
          <a:p>
            <a:pPr algn="ctr">
              <a:spcBef>
                <a:spcPts val="100"/>
              </a:spcBef>
            </a:pPr>
            <a:r>
              <a:rPr spc="-5" dirty="0">
                <a:latin typeface="Calibri"/>
                <a:cs typeface="Calibri"/>
              </a:rPr>
              <a:t>Hash(block,nonce) </a:t>
            </a:r>
            <a:r>
              <a:rPr dirty="0">
                <a:latin typeface="Calibri"/>
                <a:cs typeface="Calibri"/>
              </a:rPr>
              <a:t>&lt;</a:t>
            </a:r>
            <a:endParaRPr>
              <a:latin typeface="Calibri"/>
              <a:cs typeface="Calibri"/>
            </a:endParaRPr>
          </a:p>
          <a:p>
            <a:pPr algn="ctr">
              <a:lnSpc>
                <a:spcPct val="100000"/>
              </a:lnSpc>
            </a:pPr>
            <a:r>
              <a:rPr b="1" spc="-5" dirty="0">
                <a:solidFill>
                  <a:srgbClr val="00AF50"/>
                </a:solidFill>
                <a:latin typeface="Calibri"/>
                <a:cs typeface="Calibri"/>
              </a:rPr>
              <a:t>0000000</a:t>
            </a:r>
            <a:r>
              <a:rPr spc="-5" dirty="0">
                <a:latin typeface="Calibri"/>
                <a:cs typeface="Calibri"/>
              </a:rPr>
              <a:t>XXXXX…</a:t>
            </a:r>
            <a:endParaRPr>
              <a:latin typeface="Calibri"/>
              <a:cs typeface="Calibri"/>
            </a:endParaRPr>
          </a:p>
        </p:txBody>
      </p:sp>
      <p:sp>
        <p:nvSpPr>
          <p:cNvPr id="65" name="object 65"/>
          <p:cNvSpPr/>
          <p:nvPr/>
        </p:nvSpPr>
        <p:spPr>
          <a:xfrm>
            <a:off x="5980177" y="1741932"/>
            <a:ext cx="1152525" cy="1682750"/>
          </a:xfrm>
          <a:custGeom>
            <a:avLst/>
            <a:gdLst/>
            <a:ahLst/>
            <a:cxnLst/>
            <a:rect l="l" t="t" r="r" b="b"/>
            <a:pathLst>
              <a:path w="1152525" h="1682750">
                <a:moveTo>
                  <a:pt x="0" y="192023"/>
                </a:moveTo>
                <a:lnTo>
                  <a:pt x="5071" y="147996"/>
                </a:lnTo>
                <a:lnTo>
                  <a:pt x="19518" y="107579"/>
                </a:lnTo>
                <a:lnTo>
                  <a:pt x="42187" y="71925"/>
                </a:lnTo>
                <a:lnTo>
                  <a:pt x="71925" y="42187"/>
                </a:lnTo>
                <a:lnTo>
                  <a:pt x="107579" y="19518"/>
                </a:lnTo>
                <a:lnTo>
                  <a:pt x="147996" y="5071"/>
                </a:lnTo>
                <a:lnTo>
                  <a:pt x="192024" y="0"/>
                </a:lnTo>
                <a:lnTo>
                  <a:pt x="960120" y="0"/>
                </a:lnTo>
                <a:lnTo>
                  <a:pt x="1004147" y="5071"/>
                </a:lnTo>
                <a:lnTo>
                  <a:pt x="1044564" y="19518"/>
                </a:lnTo>
                <a:lnTo>
                  <a:pt x="1080218" y="42187"/>
                </a:lnTo>
                <a:lnTo>
                  <a:pt x="1109956" y="71925"/>
                </a:lnTo>
                <a:lnTo>
                  <a:pt x="1132625" y="107579"/>
                </a:lnTo>
                <a:lnTo>
                  <a:pt x="1147072" y="147996"/>
                </a:lnTo>
                <a:lnTo>
                  <a:pt x="1152144" y="192023"/>
                </a:lnTo>
                <a:lnTo>
                  <a:pt x="1152144" y="1490471"/>
                </a:lnTo>
                <a:lnTo>
                  <a:pt x="1147072" y="1534499"/>
                </a:lnTo>
                <a:lnTo>
                  <a:pt x="1132625" y="1574916"/>
                </a:lnTo>
                <a:lnTo>
                  <a:pt x="1109956" y="1610570"/>
                </a:lnTo>
                <a:lnTo>
                  <a:pt x="1080218" y="1640308"/>
                </a:lnTo>
                <a:lnTo>
                  <a:pt x="1044564" y="1662977"/>
                </a:lnTo>
                <a:lnTo>
                  <a:pt x="1004147" y="1677424"/>
                </a:lnTo>
                <a:lnTo>
                  <a:pt x="960120" y="1682495"/>
                </a:lnTo>
                <a:lnTo>
                  <a:pt x="192024" y="1682495"/>
                </a:lnTo>
                <a:lnTo>
                  <a:pt x="147996" y="1677424"/>
                </a:lnTo>
                <a:lnTo>
                  <a:pt x="107579" y="1662977"/>
                </a:lnTo>
                <a:lnTo>
                  <a:pt x="71925" y="1640308"/>
                </a:lnTo>
                <a:lnTo>
                  <a:pt x="42187" y="1610570"/>
                </a:lnTo>
                <a:lnTo>
                  <a:pt x="19518" y="1574916"/>
                </a:lnTo>
                <a:lnTo>
                  <a:pt x="5071" y="1534499"/>
                </a:lnTo>
                <a:lnTo>
                  <a:pt x="0" y="1490471"/>
                </a:lnTo>
                <a:lnTo>
                  <a:pt x="0" y="192023"/>
                </a:lnTo>
                <a:close/>
              </a:path>
            </a:pathLst>
          </a:custGeom>
          <a:ln w="15240">
            <a:solidFill>
              <a:srgbClr val="000000"/>
            </a:solidFill>
          </a:ln>
        </p:spPr>
        <p:txBody>
          <a:bodyPr wrap="square" lIns="0" tIns="0" rIns="0" bIns="0" rtlCol="0"/>
          <a:lstStyle/>
          <a:p>
            <a:endParaRPr/>
          </a:p>
        </p:txBody>
      </p:sp>
      <p:sp>
        <p:nvSpPr>
          <p:cNvPr id="66" name="object 66"/>
          <p:cNvSpPr txBox="1"/>
          <p:nvPr/>
        </p:nvSpPr>
        <p:spPr>
          <a:xfrm>
            <a:off x="6203950" y="1733170"/>
            <a:ext cx="706120" cy="1671955"/>
          </a:xfrm>
          <a:prstGeom prst="rect">
            <a:avLst/>
          </a:prstGeom>
        </p:spPr>
        <p:txBody>
          <a:bodyPr vert="horz" wrap="square" lIns="0" tIns="12700" rIns="0" bIns="0" rtlCol="0">
            <a:spAutoFit/>
          </a:bodyPr>
          <a:lstStyle/>
          <a:p>
            <a:pPr algn="ctr">
              <a:spcBef>
                <a:spcPts val="100"/>
              </a:spcBef>
            </a:pPr>
            <a:r>
              <a:rPr b="1" dirty="0">
                <a:latin typeface="Calibri"/>
                <a:cs typeface="Calibri"/>
              </a:rPr>
              <a:t>Block</a:t>
            </a:r>
            <a:r>
              <a:rPr b="1" spc="-75" dirty="0">
                <a:latin typeface="Calibri"/>
                <a:cs typeface="Calibri"/>
              </a:rPr>
              <a:t> </a:t>
            </a:r>
            <a:r>
              <a:rPr b="1" dirty="0">
                <a:latin typeface="Calibri"/>
                <a:cs typeface="Calibri"/>
              </a:rPr>
              <a:t>3</a:t>
            </a:r>
            <a:endParaRPr>
              <a:latin typeface="Calibri"/>
              <a:cs typeface="Calibri"/>
            </a:endParaRPr>
          </a:p>
          <a:p>
            <a:pPr marL="38100" marR="29209" algn="ctr"/>
            <a:r>
              <a:rPr dirty="0">
                <a:latin typeface="Calibri"/>
                <a:cs typeface="Calibri"/>
              </a:rPr>
              <a:t>2</a:t>
            </a:r>
            <a:r>
              <a:rPr spc="-80" dirty="0">
                <a:latin typeface="Calibri"/>
                <a:cs typeface="Calibri"/>
              </a:rPr>
              <a:t> </a:t>
            </a:r>
            <a:r>
              <a:rPr spc="-5" dirty="0">
                <a:latin typeface="Calibri"/>
                <a:cs typeface="Calibri"/>
              </a:rPr>
              <a:t>Hash </a:t>
            </a:r>
            <a:r>
              <a:rPr spc="-395" dirty="0">
                <a:latin typeface="Calibri"/>
                <a:cs typeface="Calibri"/>
              </a:rPr>
              <a:t> </a:t>
            </a:r>
            <a:r>
              <a:rPr spc="-45" dirty="0">
                <a:latin typeface="Calibri"/>
                <a:cs typeface="Calibri"/>
              </a:rPr>
              <a:t>Tx</a:t>
            </a:r>
            <a:r>
              <a:rPr spc="330" dirty="0">
                <a:latin typeface="Calibri"/>
                <a:cs typeface="Calibri"/>
              </a:rPr>
              <a:t> </a:t>
            </a:r>
            <a:r>
              <a:rPr dirty="0">
                <a:latin typeface="Calibri"/>
                <a:cs typeface="Calibri"/>
              </a:rPr>
              <a:t>D </a:t>
            </a:r>
            <a:r>
              <a:rPr spc="5" dirty="0">
                <a:latin typeface="Calibri"/>
                <a:cs typeface="Calibri"/>
              </a:rPr>
              <a:t> </a:t>
            </a:r>
            <a:r>
              <a:rPr spc="-45" dirty="0">
                <a:latin typeface="Calibri"/>
                <a:cs typeface="Calibri"/>
              </a:rPr>
              <a:t>Tx</a:t>
            </a:r>
            <a:r>
              <a:rPr spc="315" dirty="0">
                <a:latin typeface="Calibri"/>
                <a:cs typeface="Calibri"/>
              </a:rPr>
              <a:t> </a:t>
            </a:r>
            <a:r>
              <a:rPr dirty="0">
                <a:latin typeface="Calibri"/>
                <a:cs typeface="Calibri"/>
              </a:rPr>
              <a:t>N </a:t>
            </a:r>
            <a:r>
              <a:rPr spc="5" dirty="0">
                <a:latin typeface="Calibri"/>
                <a:cs typeface="Calibri"/>
              </a:rPr>
              <a:t> </a:t>
            </a:r>
            <a:r>
              <a:rPr spc="-45" dirty="0">
                <a:latin typeface="Calibri"/>
                <a:cs typeface="Calibri"/>
              </a:rPr>
              <a:t>Tx</a:t>
            </a:r>
            <a:r>
              <a:rPr spc="-20" dirty="0">
                <a:latin typeface="Calibri"/>
                <a:cs typeface="Calibri"/>
              </a:rPr>
              <a:t> </a:t>
            </a:r>
            <a:r>
              <a:rPr dirty="0">
                <a:latin typeface="Calibri"/>
                <a:cs typeface="Calibri"/>
              </a:rPr>
              <a:t>C </a:t>
            </a:r>
            <a:r>
              <a:rPr spc="5" dirty="0">
                <a:latin typeface="Calibri"/>
                <a:cs typeface="Calibri"/>
              </a:rPr>
              <a:t> </a:t>
            </a:r>
            <a:r>
              <a:rPr spc="-5" dirty="0">
                <a:latin typeface="Calibri"/>
                <a:cs typeface="Calibri"/>
              </a:rPr>
              <a:t>nonce</a:t>
            </a:r>
            <a:endParaRPr>
              <a:latin typeface="Calibri"/>
              <a:cs typeface="Calibri"/>
            </a:endParaRPr>
          </a:p>
        </p:txBody>
      </p:sp>
      <p:grpSp>
        <p:nvGrpSpPr>
          <p:cNvPr id="67" name="object 67"/>
          <p:cNvGrpSpPr/>
          <p:nvPr/>
        </p:nvGrpSpPr>
        <p:grpSpPr>
          <a:xfrm>
            <a:off x="3730752" y="2257018"/>
            <a:ext cx="2455545" cy="1216660"/>
            <a:chOff x="2206751" y="2257018"/>
            <a:chExt cx="2455545" cy="1216660"/>
          </a:xfrm>
        </p:grpSpPr>
        <p:pic>
          <p:nvPicPr>
            <p:cNvPr id="68" name="object 68"/>
            <p:cNvPicPr/>
            <p:nvPr/>
          </p:nvPicPr>
          <p:blipFill>
            <a:blip r:embed="rId9" cstate="print"/>
            <a:stretch>
              <a:fillRect/>
            </a:stretch>
          </p:blipFill>
          <p:spPr>
            <a:xfrm>
              <a:off x="2479547" y="2257018"/>
              <a:ext cx="2182368" cy="231673"/>
            </a:xfrm>
            <a:prstGeom prst="rect">
              <a:avLst/>
            </a:prstGeom>
          </p:spPr>
        </p:pic>
        <p:sp>
          <p:nvSpPr>
            <p:cNvPr id="69" name="object 69"/>
            <p:cNvSpPr/>
            <p:nvPr/>
          </p:nvSpPr>
          <p:spPr>
            <a:xfrm>
              <a:off x="2501645" y="2318258"/>
              <a:ext cx="2030095" cy="78105"/>
            </a:xfrm>
            <a:custGeom>
              <a:avLst/>
              <a:gdLst/>
              <a:ahLst/>
              <a:cxnLst/>
              <a:rect l="l" t="t" r="r" b="b"/>
              <a:pathLst>
                <a:path w="2030095" h="78105">
                  <a:moveTo>
                    <a:pt x="2004105" y="25907"/>
                  </a:moveTo>
                  <a:lnTo>
                    <a:pt x="1964944" y="25907"/>
                  </a:lnTo>
                  <a:lnTo>
                    <a:pt x="1964944" y="51815"/>
                  </a:lnTo>
                  <a:lnTo>
                    <a:pt x="1952032" y="51854"/>
                  </a:lnTo>
                  <a:lnTo>
                    <a:pt x="1952117" y="77724"/>
                  </a:lnTo>
                  <a:lnTo>
                    <a:pt x="2029714" y="38607"/>
                  </a:lnTo>
                  <a:lnTo>
                    <a:pt x="2004105" y="25907"/>
                  </a:lnTo>
                  <a:close/>
                </a:path>
                <a:path w="2030095" h="78105">
                  <a:moveTo>
                    <a:pt x="1951947" y="25946"/>
                  </a:moveTo>
                  <a:lnTo>
                    <a:pt x="0" y="31750"/>
                  </a:lnTo>
                  <a:lnTo>
                    <a:pt x="0" y="57657"/>
                  </a:lnTo>
                  <a:lnTo>
                    <a:pt x="1952032" y="51854"/>
                  </a:lnTo>
                  <a:lnTo>
                    <a:pt x="1951947" y="25946"/>
                  </a:lnTo>
                  <a:close/>
                </a:path>
                <a:path w="2030095" h="78105">
                  <a:moveTo>
                    <a:pt x="1964944" y="25907"/>
                  </a:moveTo>
                  <a:lnTo>
                    <a:pt x="1951947" y="25946"/>
                  </a:lnTo>
                  <a:lnTo>
                    <a:pt x="1952032" y="51854"/>
                  </a:lnTo>
                  <a:lnTo>
                    <a:pt x="1964944" y="51815"/>
                  </a:lnTo>
                  <a:lnTo>
                    <a:pt x="1964944" y="25907"/>
                  </a:lnTo>
                  <a:close/>
                </a:path>
                <a:path w="2030095" h="78105">
                  <a:moveTo>
                    <a:pt x="1951863" y="0"/>
                  </a:moveTo>
                  <a:lnTo>
                    <a:pt x="1951947" y="25946"/>
                  </a:lnTo>
                  <a:lnTo>
                    <a:pt x="2004105" y="25907"/>
                  </a:lnTo>
                  <a:lnTo>
                    <a:pt x="1951863" y="0"/>
                  </a:lnTo>
                  <a:close/>
                </a:path>
              </a:pathLst>
            </a:custGeom>
            <a:solidFill>
              <a:srgbClr val="D24717"/>
            </a:solidFill>
          </p:spPr>
          <p:txBody>
            <a:bodyPr wrap="square" lIns="0" tIns="0" rIns="0" bIns="0" rtlCol="0"/>
            <a:lstStyle/>
            <a:p>
              <a:endParaRPr/>
            </a:p>
          </p:txBody>
        </p:sp>
        <p:sp>
          <p:nvSpPr>
            <p:cNvPr id="70" name="object 70"/>
            <p:cNvSpPr/>
            <p:nvPr/>
          </p:nvSpPr>
          <p:spPr>
            <a:xfrm>
              <a:off x="2214371" y="2528316"/>
              <a:ext cx="2413635" cy="937260"/>
            </a:xfrm>
            <a:custGeom>
              <a:avLst/>
              <a:gdLst/>
              <a:ahLst/>
              <a:cxnLst/>
              <a:rect l="l" t="t" r="r" b="b"/>
              <a:pathLst>
                <a:path w="2413635" h="937260">
                  <a:moveTo>
                    <a:pt x="2199131" y="0"/>
                  </a:moveTo>
                  <a:lnTo>
                    <a:pt x="0" y="0"/>
                  </a:lnTo>
                  <a:lnTo>
                    <a:pt x="0" y="937260"/>
                  </a:lnTo>
                  <a:lnTo>
                    <a:pt x="2199131" y="937260"/>
                  </a:lnTo>
                  <a:lnTo>
                    <a:pt x="2199131" y="390525"/>
                  </a:lnTo>
                  <a:lnTo>
                    <a:pt x="2413254" y="168401"/>
                  </a:lnTo>
                  <a:lnTo>
                    <a:pt x="2199131" y="156210"/>
                  </a:lnTo>
                  <a:lnTo>
                    <a:pt x="2199131" y="0"/>
                  </a:lnTo>
                  <a:close/>
                </a:path>
              </a:pathLst>
            </a:custGeom>
            <a:solidFill>
              <a:srgbClr val="FFFFFF"/>
            </a:solidFill>
          </p:spPr>
          <p:txBody>
            <a:bodyPr wrap="square" lIns="0" tIns="0" rIns="0" bIns="0" rtlCol="0"/>
            <a:lstStyle/>
            <a:p>
              <a:endParaRPr/>
            </a:p>
          </p:txBody>
        </p:sp>
        <p:sp>
          <p:nvSpPr>
            <p:cNvPr id="71" name="object 71"/>
            <p:cNvSpPr/>
            <p:nvPr/>
          </p:nvSpPr>
          <p:spPr>
            <a:xfrm>
              <a:off x="2214371" y="2528316"/>
              <a:ext cx="2413635" cy="937260"/>
            </a:xfrm>
            <a:custGeom>
              <a:avLst/>
              <a:gdLst/>
              <a:ahLst/>
              <a:cxnLst/>
              <a:rect l="l" t="t" r="r" b="b"/>
              <a:pathLst>
                <a:path w="2413635" h="937260">
                  <a:moveTo>
                    <a:pt x="0" y="0"/>
                  </a:moveTo>
                  <a:lnTo>
                    <a:pt x="1282827" y="0"/>
                  </a:lnTo>
                  <a:lnTo>
                    <a:pt x="1832610" y="0"/>
                  </a:lnTo>
                  <a:lnTo>
                    <a:pt x="2199131" y="0"/>
                  </a:lnTo>
                  <a:lnTo>
                    <a:pt x="2199131" y="156210"/>
                  </a:lnTo>
                  <a:lnTo>
                    <a:pt x="2413254" y="168401"/>
                  </a:lnTo>
                  <a:lnTo>
                    <a:pt x="2199131" y="390525"/>
                  </a:lnTo>
                  <a:lnTo>
                    <a:pt x="2199131" y="937260"/>
                  </a:lnTo>
                  <a:lnTo>
                    <a:pt x="1832610" y="937260"/>
                  </a:lnTo>
                  <a:lnTo>
                    <a:pt x="1282827" y="937260"/>
                  </a:lnTo>
                  <a:lnTo>
                    <a:pt x="0" y="937260"/>
                  </a:lnTo>
                  <a:lnTo>
                    <a:pt x="0" y="390525"/>
                  </a:lnTo>
                  <a:lnTo>
                    <a:pt x="0" y="156210"/>
                  </a:lnTo>
                  <a:lnTo>
                    <a:pt x="0" y="0"/>
                  </a:lnTo>
                  <a:close/>
                </a:path>
              </a:pathLst>
            </a:custGeom>
            <a:ln w="15240">
              <a:solidFill>
                <a:srgbClr val="000000"/>
              </a:solidFill>
            </a:ln>
          </p:spPr>
          <p:txBody>
            <a:bodyPr wrap="square" lIns="0" tIns="0" rIns="0" bIns="0" rtlCol="0"/>
            <a:lstStyle/>
            <a:p>
              <a:endParaRPr/>
            </a:p>
          </p:txBody>
        </p:sp>
      </p:grpSp>
      <p:sp>
        <p:nvSpPr>
          <p:cNvPr id="72" name="object 72"/>
          <p:cNvSpPr txBox="1"/>
          <p:nvPr/>
        </p:nvSpPr>
        <p:spPr>
          <a:xfrm>
            <a:off x="3896105" y="2558541"/>
            <a:ext cx="1885314" cy="299720"/>
          </a:xfrm>
          <a:prstGeom prst="rect">
            <a:avLst/>
          </a:prstGeom>
        </p:spPr>
        <p:txBody>
          <a:bodyPr vert="horz" wrap="square" lIns="0" tIns="12700" rIns="0" bIns="0" rtlCol="0">
            <a:spAutoFit/>
          </a:bodyPr>
          <a:lstStyle/>
          <a:p>
            <a:pPr marL="12700">
              <a:spcBef>
                <a:spcPts val="100"/>
              </a:spcBef>
            </a:pPr>
            <a:r>
              <a:rPr dirty="0">
                <a:latin typeface="Calibri"/>
                <a:cs typeface="Calibri"/>
              </a:rPr>
              <a:t>A</a:t>
            </a:r>
            <a:r>
              <a:rPr spc="-30" dirty="0">
                <a:latin typeface="Calibri"/>
                <a:cs typeface="Calibri"/>
              </a:rPr>
              <a:t> </a:t>
            </a:r>
            <a:r>
              <a:rPr dirty="0">
                <a:latin typeface="Calibri"/>
                <a:cs typeface="Calibri"/>
              </a:rPr>
              <a:t>miner</a:t>
            </a:r>
            <a:r>
              <a:rPr spc="-20" dirty="0">
                <a:latin typeface="Calibri"/>
                <a:cs typeface="Calibri"/>
              </a:rPr>
              <a:t> </a:t>
            </a:r>
            <a:r>
              <a:rPr spc="-5" dirty="0">
                <a:latin typeface="Calibri"/>
                <a:cs typeface="Calibri"/>
              </a:rPr>
              <a:t>verifies</a:t>
            </a:r>
            <a:r>
              <a:rPr spc="-40" dirty="0">
                <a:latin typeface="Calibri"/>
                <a:cs typeface="Calibri"/>
              </a:rPr>
              <a:t> </a:t>
            </a:r>
            <a:r>
              <a:rPr dirty="0">
                <a:latin typeface="Calibri"/>
                <a:cs typeface="Calibri"/>
              </a:rPr>
              <a:t>and</a:t>
            </a:r>
            <a:endParaRPr>
              <a:latin typeface="Calibri"/>
              <a:cs typeface="Calibri"/>
            </a:endParaRPr>
          </a:p>
        </p:txBody>
      </p:sp>
      <p:sp>
        <p:nvSpPr>
          <p:cNvPr id="73" name="object 73"/>
          <p:cNvSpPr txBox="1"/>
          <p:nvPr/>
        </p:nvSpPr>
        <p:spPr>
          <a:xfrm>
            <a:off x="2414423" y="2837179"/>
            <a:ext cx="3427095" cy="570230"/>
          </a:xfrm>
          <a:prstGeom prst="rect">
            <a:avLst/>
          </a:prstGeom>
        </p:spPr>
        <p:txBody>
          <a:bodyPr vert="horz" wrap="square" lIns="0" tIns="12700" rIns="0" bIns="0" rtlCol="0">
            <a:spAutoFit/>
          </a:bodyPr>
          <a:lstStyle/>
          <a:p>
            <a:pPr marL="12700">
              <a:lnSpc>
                <a:spcPts val="2145"/>
              </a:lnSpc>
              <a:spcBef>
                <a:spcPts val="100"/>
              </a:spcBef>
              <a:tabLst>
                <a:tab pos="1433195" algn="l"/>
              </a:tabLst>
            </a:pPr>
            <a:r>
              <a:rPr spc="-15" dirty="0">
                <a:latin typeface="Calibri"/>
                <a:cs typeface="Calibri"/>
              </a:rPr>
              <a:t>Transaction</a:t>
            </a:r>
            <a:r>
              <a:rPr dirty="0">
                <a:latin typeface="Calibri"/>
                <a:cs typeface="Calibri"/>
              </a:rPr>
              <a:t> N	</a:t>
            </a:r>
            <a:r>
              <a:rPr sz="2700" spc="-7" baseline="1543" dirty="0">
                <a:latin typeface="Calibri"/>
                <a:cs typeface="Calibri"/>
              </a:rPr>
              <a:t>puts</a:t>
            </a:r>
            <a:r>
              <a:rPr sz="2700" spc="-15" baseline="1543" dirty="0">
                <a:latin typeface="Calibri"/>
                <a:cs typeface="Calibri"/>
              </a:rPr>
              <a:t> transactions </a:t>
            </a:r>
            <a:r>
              <a:rPr sz="2700" baseline="1543" dirty="0">
                <a:latin typeface="Calibri"/>
                <a:cs typeface="Calibri"/>
              </a:rPr>
              <a:t>in</a:t>
            </a:r>
            <a:r>
              <a:rPr sz="2700" spc="7" baseline="1543" dirty="0">
                <a:latin typeface="Calibri"/>
                <a:cs typeface="Calibri"/>
              </a:rPr>
              <a:t> </a:t>
            </a:r>
            <a:r>
              <a:rPr sz="2700" baseline="1543" dirty="0">
                <a:latin typeface="Calibri"/>
                <a:cs typeface="Calibri"/>
              </a:rPr>
              <a:t>a</a:t>
            </a:r>
            <a:endParaRPr sz="2700" baseline="1543">
              <a:latin typeface="Calibri"/>
              <a:cs typeface="Calibri"/>
            </a:endParaRPr>
          </a:p>
          <a:p>
            <a:pPr marL="1583690">
              <a:lnSpc>
                <a:spcPts val="2145"/>
              </a:lnSpc>
            </a:pPr>
            <a:r>
              <a:rPr spc="-5" dirty="0">
                <a:latin typeface="Calibri"/>
                <a:cs typeface="Calibri"/>
              </a:rPr>
              <a:t>block,</a:t>
            </a:r>
            <a:r>
              <a:rPr spc="-15" dirty="0">
                <a:latin typeface="Calibri"/>
                <a:cs typeface="Calibri"/>
              </a:rPr>
              <a:t> </a:t>
            </a:r>
            <a:r>
              <a:rPr spc="-5" dirty="0">
                <a:latin typeface="Calibri"/>
                <a:cs typeface="Calibri"/>
              </a:rPr>
              <a:t>finds</a:t>
            </a:r>
            <a:r>
              <a:rPr spc="-20" dirty="0">
                <a:latin typeface="Calibri"/>
                <a:cs typeface="Calibri"/>
              </a:rPr>
              <a:t> </a:t>
            </a:r>
            <a:r>
              <a:rPr spc="-5" dirty="0">
                <a:latin typeface="Calibri"/>
                <a:cs typeface="Calibri"/>
              </a:rPr>
              <a:t>nonce</a:t>
            </a:r>
            <a:endParaRPr>
              <a:latin typeface="Calibri"/>
              <a:cs typeface="Calibri"/>
            </a:endParaRPr>
          </a:p>
        </p:txBody>
      </p:sp>
      <p:grpSp>
        <p:nvGrpSpPr>
          <p:cNvPr id="74" name="object 74"/>
          <p:cNvGrpSpPr/>
          <p:nvPr/>
        </p:nvGrpSpPr>
        <p:grpSpPr>
          <a:xfrm>
            <a:off x="7106411" y="1373085"/>
            <a:ext cx="3420110" cy="1766570"/>
            <a:chOff x="5582411" y="1373085"/>
            <a:chExt cx="3420110" cy="1766570"/>
          </a:xfrm>
        </p:grpSpPr>
        <p:pic>
          <p:nvPicPr>
            <p:cNvPr id="75" name="object 75"/>
            <p:cNvPicPr/>
            <p:nvPr/>
          </p:nvPicPr>
          <p:blipFill>
            <a:blip r:embed="rId10" cstate="print"/>
            <a:stretch>
              <a:fillRect/>
            </a:stretch>
          </p:blipFill>
          <p:spPr>
            <a:xfrm>
              <a:off x="5582411" y="1373085"/>
              <a:ext cx="1136904" cy="621830"/>
            </a:xfrm>
            <a:prstGeom prst="rect">
              <a:avLst/>
            </a:prstGeom>
          </p:spPr>
        </p:pic>
        <p:sp>
          <p:nvSpPr>
            <p:cNvPr id="76" name="object 76"/>
            <p:cNvSpPr/>
            <p:nvPr/>
          </p:nvSpPr>
          <p:spPr>
            <a:xfrm>
              <a:off x="5603620" y="1470659"/>
              <a:ext cx="984885" cy="471170"/>
            </a:xfrm>
            <a:custGeom>
              <a:avLst/>
              <a:gdLst/>
              <a:ahLst/>
              <a:cxnLst/>
              <a:rect l="l" t="t" r="r" b="b"/>
              <a:pathLst>
                <a:path w="984884" h="471169">
                  <a:moveTo>
                    <a:pt x="908707" y="23410"/>
                  </a:moveTo>
                  <a:lnTo>
                    <a:pt x="0" y="447675"/>
                  </a:lnTo>
                  <a:lnTo>
                    <a:pt x="10921" y="471169"/>
                  </a:lnTo>
                  <a:lnTo>
                    <a:pt x="919680" y="46881"/>
                  </a:lnTo>
                  <a:lnTo>
                    <a:pt x="908707" y="23410"/>
                  </a:lnTo>
                  <a:close/>
                </a:path>
                <a:path w="984884" h="471169">
                  <a:moveTo>
                    <a:pt x="972244" y="17906"/>
                  </a:moveTo>
                  <a:lnTo>
                    <a:pt x="920496" y="17906"/>
                  </a:lnTo>
                  <a:lnTo>
                    <a:pt x="931418" y="41401"/>
                  </a:lnTo>
                  <a:lnTo>
                    <a:pt x="919680" y="46881"/>
                  </a:lnTo>
                  <a:lnTo>
                    <a:pt x="930655" y="70357"/>
                  </a:lnTo>
                  <a:lnTo>
                    <a:pt x="972244" y="17906"/>
                  </a:lnTo>
                  <a:close/>
                </a:path>
                <a:path w="984884" h="471169">
                  <a:moveTo>
                    <a:pt x="920496" y="17906"/>
                  </a:moveTo>
                  <a:lnTo>
                    <a:pt x="908707" y="23410"/>
                  </a:lnTo>
                  <a:lnTo>
                    <a:pt x="919680" y="46881"/>
                  </a:lnTo>
                  <a:lnTo>
                    <a:pt x="931418" y="41401"/>
                  </a:lnTo>
                  <a:lnTo>
                    <a:pt x="920496" y="17906"/>
                  </a:lnTo>
                  <a:close/>
                </a:path>
                <a:path w="984884" h="471169">
                  <a:moveTo>
                    <a:pt x="897763" y="0"/>
                  </a:moveTo>
                  <a:lnTo>
                    <a:pt x="908707" y="23410"/>
                  </a:lnTo>
                  <a:lnTo>
                    <a:pt x="920496" y="17906"/>
                  </a:lnTo>
                  <a:lnTo>
                    <a:pt x="972244" y="17906"/>
                  </a:lnTo>
                  <a:lnTo>
                    <a:pt x="984630" y="2286"/>
                  </a:lnTo>
                  <a:lnTo>
                    <a:pt x="897763" y="0"/>
                  </a:lnTo>
                  <a:close/>
                </a:path>
              </a:pathLst>
            </a:custGeom>
            <a:solidFill>
              <a:srgbClr val="D24717"/>
            </a:solidFill>
          </p:spPr>
          <p:txBody>
            <a:bodyPr wrap="square" lIns="0" tIns="0" rIns="0" bIns="0" rtlCol="0"/>
            <a:lstStyle/>
            <a:p>
              <a:endParaRPr/>
            </a:p>
          </p:txBody>
        </p:sp>
        <p:sp>
          <p:nvSpPr>
            <p:cNvPr id="77" name="object 77"/>
            <p:cNvSpPr/>
            <p:nvPr/>
          </p:nvSpPr>
          <p:spPr>
            <a:xfrm>
              <a:off x="5902451" y="1768982"/>
              <a:ext cx="3092450" cy="1363345"/>
            </a:xfrm>
            <a:custGeom>
              <a:avLst/>
              <a:gdLst/>
              <a:ahLst/>
              <a:cxnLst/>
              <a:rect l="l" t="t" r="r" b="b"/>
              <a:pathLst>
                <a:path w="3092450" h="1363345">
                  <a:moveTo>
                    <a:pt x="2255139" y="0"/>
                  </a:moveTo>
                  <a:lnTo>
                    <a:pt x="1803780" y="178688"/>
                  </a:lnTo>
                  <a:lnTo>
                    <a:pt x="0" y="178688"/>
                  </a:lnTo>
                  <a:lnTo>
                    <a:pt x="0" y="1362837"/>
                  </a:lnTo>
                  <a:lnTo>
                    <a:pt x="3092196" y="1362837"/>
                  </a:lnTo>
                  <a:lnTo>
                    <a:pt x="3092196" y="178688"/>
                  </a:lnTo>
                  <a:lnTo>
                    <a:pt x="2576829" y="178688"/>
                  </a:lnTo>
                  <a:lnTo>
                    <a:pt x="2255139" y="0"/>
                  </a:lnTo>
                  <a:close/>
                </a:path>
              </a:pathLst>
            </a:custGeom>
            <a:solidFill>
              <a:srgbClr val="FFFFFF"/>
            </a:solidFill>
          </p:spPr>
          <p:txBody>
            <a:bodyPr wrap="square" lIns="0" tIns="0" rIns="0" bIns="0" rtlCol="0"/>
            <a:lstStyle/>
            <a:p>
              <a:endParaRPr/>
            </a:p>
          </p:txBody>
        </p:sp>
        <p:sp>
          <p:nvSpPr>
            <p:cNvPr id="78" name="object 78"/>
            <p:cNvSpPr/>
            <p:nvPr/>
          </p:nvSpPr>
          <p:spPr>
            <a:xfrm>
              <a:off x="5902451" y="1768982"/>
              <a:ext cx="3092450" cy="1363345"/>
            </a:xfrm>
            <a:custGeom>
              <a:avLst/>
              <a:gdLst/>
              <a:ahLst/>
              <a:cxnLst/>
              <a:rect l="l" t="t" r="r" b="b"/>
              <a:pathLst>
                <a:path w="3092450" h="1363345">
                  <a:moveTo>
                    <a:pt x="0" y="178688"/>
                  </a:moveTo>
                  <a:lnTo>
                    <a:pt x="1803780" y="178688"/>
                  </a:lnTo>
                  <a:lnTo>
                    <a:pt x="2255139" y="0"/>
                  </a:lnTo>
                  <a:lnTo>
                    <a:pt x="2576829" y="178688"/>
                  </a:lnTo>
                  <a:lnTo>
                    <a:pt x="3092196" y="178688"/>
                  </a:lnTo>
                  <a:lnTo>
                    <a:pt x="3092196" y="376046"/>
                  </a:lnTo>
                  <a:lnTo>
                    <a:pt x="3092196" y="672083"/>
                  </a:lnTo>
                  <a:lnTo>
                    <a:pt x="3092196" y="1362837"/>
                  </a:lnTo>
                  <a:lnTo>
                    <a:pt x="2576829" y="1362837"/>
                  </a:lnTo>
                  <a:lnTo>
                    <a:pt x="1803780" y="1362837"/>
                  </a:lnTo>
                  <a:lnTo>
                    <a:pt x="0" y="1362837"/>
                  </a:lnTo>
                  <a:lnTo>
                    <a:pt x="0" y="672083"/>
                  </a:lnTo>
                  <a:lnTo>
                    <a:pt x="0" y="376046"/>
                  </a:lnTo>
                  <a:lnTo>
                    <a:pt x="0" y="178688"/>
                  </a:lnTo>
                  <a:close/>
                </a:path>
              </a:pathLst>
            </a:custGeom>
            <a:ln w="15240">
              <a:solidFill>
                <a:srgbClr val="000000"/>
              </a:solidFill>
            </a:ln>
          </p:spPr>
          <p:txBody>
            <a:bodyPr wrap="square" lIns="0" tIns="0" rIns="0" bIns="0" rtlCol="0"/>
            <a:lstStyle/>
            <a:p>
              <a:endParaRPr/>
            </a:p>
          </p:txBody>
        </p:sp>
      </p:grpSp>
      <p:sp>
        <p:nvSpPr>
          <p:cNvPr id="79" name="object 79"/>
          <p:cNvSpPr txBox="1"/>
          <p:nvPr/>
        </p:nvSpPr>
        <p:spPr>
          <a:xfrm>
            <a:off x="7538720" y="1963293"/>
            <a:ext cx="2867660" cy="1123315"/>
          </a:xfrm>
          <a:prstGeom prst="rect">
            <a:avLst/>
          </a:prstGeom>
        </p:spPr>
        <p:txBody>
          <a:bodyPr vert="horz" wrap="square" lIns="0" tIns="12700" rIns="0" bIns="0" rtlCol="0">
            <a:spAutoFit/>
          </a:bodyPr>
          <a:lstStyle/>
          <a:p>
            <a:pPr marL="12700" marR="5080" indent="-1905" algn="ctr">
              <a:spcBef>
                <a:spcPts val="100"/>
              </a:spcBef>
            </a:pPr>
            <a:r>
              <a:rPr spc="-5" dirty="0">
                <a:latin typeface="Calibri"/>
                <a:cs typeface="Calibri"/>
              </a:rPr>
              <a:t>Number of</a:t>
            </a:r>
            <a:r>
              <a:rPr dirty="0">
                <a:latin typeface="Calibri"/>
                <a:cs typeface="Calibri"/>
              </a:rPr>
              <a:t> </a:t>
            </a:r>
            <a:r>
              <a:rPr spc="-5" dirty="0">
                <a:latin typeface="Calibri"/>
                <a:cs typeface="Calibri"/>
              </a:rPr>
              <a:t>leading</a:t>
            </a:r>
            <a:r>
              <a:rPr spc="15" dirty="0">
                <a:latin typeface="Calibri"/>
                <a:cs typeface="Calibri"/>
              </a:rPr>
              <a:t> </a:t>
            </a:r>
            <a:r>
              <a:rPr spc="-15" dirty="0">
                <a:latin typeface="Calibri"/>
                <a:cs typeface="Calibri"/>
              </a:rPr>
              <a:t>zeroes </a:t>
            </a:r>
            <a:r>
              <a:rPr spc="-10" dirty="0">
                <a:latin typeface="Calibri"/>
                <a:cs typeface="Calibri"/>
              </a:rPr>
              <a:t> (</a:t>
            </a:r>
            <a:r>
              <a:rPr u="heavy" spc="-10" dirty="0">
                <a:uFill>
                  <a:solidFill>
                    <a:srgbClr val="000000"/>
                  </a:solidFill>
                </a:uFill>
                <a:latin typeface="Calibri"/>
                <a:cs typeface="Calibri"/>
              </a:rPr>
              <a:t>difficulty</a:t>
            </a:r>
            <a:r>
              <a:rPr spc="-10" dirty="0">
                <a:latin typeface="Calibri"/>
                <a:cs typeface="Calibri"/>
              </a:rPr>
              <a:t>)</a:t>
            </a:r>
            <a:r>
              <a:rPr spc="20" dirty="0">
                <a:latin typeface="Calibri"/>
                <a:cs typeface="Calibri"/>
              </a:rPr>
              <a:t> </a:t>
            </a:r>
            <a:r>
              <a:rPr spc="-5" dirty="0">
                <a:latin typeface="Calibri"/>
                <a:cs typeface="Calibri"/>
              </a:rPr>
              <a:t>depend</a:t>
            </a:r>
            <a:r>
              <a:rPr spc="10" dirty="0">
                <a:latin typeface="Calibri"/>
                <a:cs typeface="Calibri"/>
              </a:rPr>
              <a:t> </a:t>
            </a:r>
            <a:r>
              <a:rPr spc="-5" dirty="0">
                <a:latin typeface="Calibri"/>
                <a:cs typeface="Calibri"/>
              </a:rPr>
              <a:t>on</a:t>
            </a:r>
            <a:r>
              <a:rPr spc="5" dirty="0">
                <a:latin typeface="Calibri"/>
                <a:cs typeface="Calibri"/>
              </a:rPr>
              <a:t> </a:t>
            </a:r>
            <a:r>
              <a:rPr dirty="0">
                <a:latin typeface="Calibri"/>
                <a:cs typeface="Calibri"/>
              </a:rPr>
              <a:t>the </a:t>
            </a:r>
            <a:r>
              <a:rPr spc="5" dirty="0">
                <a:latin typeface="Calibri"/>
                <a:cs typeface="Calibri"/>
              </a:rPr>
              <a:t> </a:t>
            </a:r>
            <a:r>
              <a:rPr dirty="0">
                <a:latin typeface="Calibri"/>
                <a:cs typeface="Calibri"/>
              </a:rPr>
              <a:t>global </a:t>
            </a:r>
            <a:r>
              <a:rPr i="1" spc="-10" dirty="0">
                <a:latin typeface="Calibri"/>
                <a:cs typeface="Calibri"/>
              </a:rPr>
              <a:t>hash-rate</a:t>
            </a:r>
            <a:r>
              <a:rPr spc="-10" dirty="0">
                <a:latin typeface="Calibri"/>
                <a:cs typeface="Calibri"/>
              </a:rPr>
              <a:t>, s.t. </a:t>
            </a:r>
            <a:r>
              <a:rPr spc="-5" dirty="0">
                <a:latin typeface="Calibri"/>
                <a:cs typeface="Calibri"/>
              </a:rPr>
              <a:t>one block </a:t>
            </a:r>
            <a:r>
              <a:rPr spc="-395" dirty="0">
                <a:latin typeface="Calibri"/>
                <a:cs typeface="Calibri"/>
              </a:rPr>
              <a:t> </a:t>
            </a:r>
            <a:r>
              <a:rPr spc="-5" dirty="0">
                <a:latin typeface="Calibri"/>
                <a:cs typeface="Calibri"/>
              </a:rPr>
              <a:t>is</a:t>
            </a:r>
            <a:r>
              <a:rPr spc="-10" dirty="0">
                <a:latin typeface="Calibri"/>
                <a:cs typeface="Calibri"/>
              </a:rPr>
              <a:t> </a:t>
            </a:r>
            <a:r>
              <a:rPr spc="-5" dirty="0">
                <a:latin typeface="Calibri"/>
                <a:cs typeface="Calibri"/>
              </a:rPr>
              <a:t>solved</a:t>
            </a:r>
            <a:r>
              <a:rPr spc="5" dirty="0">
                <a:latin typeface="Calibri"/>
                <a:cs typeface="Calibri"/>
              </a:rPr>
              <a:t> </a:t>
            </a:r>
            <a:r>
              <a:rPr i="1" spc="-5" dirty="0">
                <a:latin typeface="Calibri"/>
                <a:cs typeface="Calibri"/>
              </a:rPr>
              <a:t>per </a:t>
            </a:r>
            <a:r>
              <a:rPr i="1" dirty="0">
                <a:latin typeface="Calibri"/>
                <a:cs typeface="Calibri"/>
              </a:rPr>
              <a:t>10</a:t>
            </a:r>
            <a:r>
              <a:rPr i="1" spc="5" dirty="0">
                <a:latin typeface="Calibri"/>
                <a:cs typeface="Calibri"/>
              </a:rPr>
              <a:t> </a:t>
            </a:r>
            <a:r>
              <a:rPr i="1" spc="-5" dirty="0">
                <a:latin typeface="Calibri"/>
                <a:cs typeface="Calibri"/>
              </a:rPr>
              <a:t>minutes</a:t>
            </a:r>
            <a:endParaRPr>
              <a:latin typeface="Calibri"/>
              <a:cs typeface="Calibri"/>
            </a:endParaRPr>
          </a:p>
        </p:txBody>
      </p:sp>
      <p:grpSp>
        <p:nvGrpSpPr>
          <p:cNvPr id="80" name="object 80"/>
          <p:cNvGrpSpPr/>
          <p:nvPr/>
        </p:nvGrpSpPr>
        <p:grpSpPr>
          <a:xfrm>
            <a:off x="3587243" y="5999734"/>
            <a:ext cx="991235" cy="302260"/>
            <a:chOff x="2063242" y="5999734"/>
            <a:chExt cx="991235" cy="302260"/>
          </a:xfrm>
        </p:grpSpPr>
        <p:pic>
          <p:nvPicPr>
            <p:cNvPr id="81" name="object 81"/>
            <p:cNvPicPr/>
            <p:nvPr/>
          </p:nvPicPr>
          <p:blipFill>
            <a:blip r:embed="rId11" cstate="print"/>
            <a:stretch>
              <a:fillRect/>
            </a:stretch>
          </p:blipFill>
          <p:spPr>
            <a:xfrm>
              <a:off x="2069592" y="6006084"/>
              <a:ext cx="978407" cy="289559"/>
            </a:xfrm>
            <a:prstGeom prst="rect">
              <a:avLst/>
            </a:prstGeom>
          </p:spPr>
        </p:pic>
        <p:sp>
          <p:nvSpPr>
            <p:cNvPr id="82" name="object 82"/>
            <p:cNvSpPr/>
            <p:nvPr/>
          </p:nvSpPr>
          <p:spPr>
            <a:xfrm>
              <a:off x="2069592" y="6006084"/>
              <a:ext cx="978535" cy="289560"/>
            </a:xfrm>
            <a:custGeom>
              <a:avLst/>
              <a:gdLst/>
              <a:ahLst/>
              <a:cxnLst/>
              <a:rect l="l" t="t" r="r" b="b"/>
              <a:pathLst>
                <a:path w="978535" h="289560">
                  <a:moveTo>
                    <a:pt x="0" y="48259"/>
                  </a:moveTo>
                  <a:lnTo>
                    <a:pt x="3790" y="29473"/>
                  </a:lnTo>
                  <a:lnTo>
                    <a:pt x="14128" y="14133"/>
                  </a:lnTo>
                  <a:lnTo>
                    <a:pt x="29467" y="3791"/>
                  </a:lnTo>
                  <a:lnTo>
                    <a:pt x="48259" y="0"/>
                  </a:lnTo>
                  <a:lnTo>
                    <a:pt x="930147" y="0"/>
                  </a:lnTo>
                  <a:lnTo>
                    <a:pt x="948940" y="3791"/>
                  </a:lnTo>
                  <a:lnTo>
                    <a:pt x="964279" y="14133"/>
                  </a:lnTo>
                  <a:lnTo>
                    <a:pt x="974617" y="29473"/>
                  </a:lnTo>
                  <a:lnTo>
                    <a:pt x="978407" y="48259"/>
                  </a:lnTo>
                  <a:lnTo>
                    <a:pt x="978407" y="241299"/>
                  </a:lnTo>
                  <a:lnTo>
                    <a:pt x="974617" y="260086"/>
                  </a:lnTo>
                  <a:lnTo>
                    <a:pt x="964279" y="275426"/>
                  </a:lnTo>
                  <a:lnTo>
                    <a:pt x="948940" y="285768"/>
                  </a:lnTo>
                  <a:lnTo>
                    <a:pt x="930147" y="289559"/>
                  </a:lnTo>
                  <a:lnTo>
                    <a:pt x="48259" y="289559"/>
                  </a:lnTo>
                  <a:lnTo>
                    <a:pt x="29467" y="285768"/>
                  </a:lnTo>
                  <a:lnTo>
                    <a:pt x="14128" y="275426"/>
                  </a:lnTo>
                  <a:lnTo>
                    <a:pt x="3790" y="260086"/>
                  </a:lnTo>
                  <a:lnTo>
                    <a:pt x="0" y="241299"/>
                  </a:lnTo>
                  <a:lnTo>
                    <a:pt x="0" y="48259"/>
                  </a:lnTo>
                  <a:close/>
                </a:path>
              </a:pathLst>
            </a:custGeom>
            <a:ln w="12192">
              <a:solidFill>
                <a:srgbClr val="9B2C1F"/>
              </a:solidFill>
            </a:ln>
          </p:spPr>
          <p:txBody>
            <a:bodyPr wrap="square" lIns="0" tIns="0" rIns="0" bIns="0" rtlCol="0"/>
            <a:lstStyle/>
            <a:p>
              <a:endParaRPr/>
            </a:p>
          </p:txBody>
        </p:sp>
      </p:grpSp>
      <p:sp>
        <p:nvSpPr>
          <p:cNvPr id="83" name="object 83"/>
          <p:cNvSpPr txBox="1"/>
          <p:nvPr/>
        </p:nvSpPr>
        <p:spPr>
          <a:xfrm>
            <a:off x="3802761" y="5639817"/>
            <a:ext cx="568325" cy="518159"/>
          </a:xfrm>
          <a:prstGeom prst="rect">
            <a:avLst/>
          </a:prstGeom>
        </p:spPr>
        <p:txBody>
          <a:bodyPr vert="horz" wrap="square" lIns="0" tIns="12700" rIns="0" bIns="0" rtlCol="0">
            <a:spAutoFit/>
          </a:bodyPr>
          <a:lstStyle/>
          <a:p>
            <a:pPr marL="12700" marR="5080" algn="ctr">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a:t>
            </a:r>
            <a:r>
              <a:rPr sz="900" spc="-5" dirty="0">
                <a:latin typeface="Calibri"/>
                <a:cs typeface="Calibri"/>
              </a:rPr>
              <a:t>4546ofre</a:t>
            </a:r>
            <a:endParaRPr sz="900">
              <a:latin typeface="Calibri"/>
              <a:cs typeface="Calibri"/>
            </a:endParaRPr>
          </a:p>
          <a:p>
            <a:pPr algn="ctr">
              <a:spcBef>
                <a:spcPts val="635"/>
              </a:spcBef>
            </a:pPr>
            <a:r>
              <a:rPr sz="900" spc="-5" dirty="0">
                <a:latin typeface="Calibri"/>
                <a:cs typeface="Calibri"/>
              </a:rPr>
              <a:t>nonce</a:t>
            </a:r>
            <a:endParaRPr sz="900">
              <a:latin typeface="Calibri"/>
              <a:cs typeface="Calibri"/>
            </a:endParaRPr>
          </a:p>
        </p:txBody>
      </p:sp>
      <p:grpSp>
        <p:nvGrpSpPr>
          <p:cNvPr id="84" name="object 84"/>
          <p:cNvGrpSpPr/>
          <p:nvPr/>
        </p:nvGrpSpPr>
        <p:grpSpPr>
          <a:xfrm>
            <a:off x="4952747" y="6021071"/>
            <a:ext cx="991235" cy="304165"/>
            <a:chOff x="3428746" y="6021070"/>
            <a:chExt cx="991235" cy="304165"/>
          </a:xfrm>
        </p:grpSpPr>
        <p:pic>
          <p:nvPicPr>
            <p:cNvPr id="85" name="object 85"/>
            <p:cNvPicPr/>
            <p:nvPr/>
          </p:nvPicPr>
          <p:blipFill>
            <a:blip r:embed="rId12" cstate="print"/>
            <a:stretch>
              <a:fillRect/>
            </a:stretch>
          </p:blipFill>
          <p:spPr>
            <a:xfrm>
              <a:off x="3435096" y="6027420"/>
              <a:ext cx="978407" cy="291084"/>
            </a:xfrm>
            <a:prstGeom prst="rect">
              <a:avLst/>
            </a:prstGeom>
          </p:spPr>
        </p:pic>
        <p:sp>
          <p:nvSpPr>
            <p:cNvPr id="86" name="object 86"/>
            <p:cNvSpPr/>
            <p:nvPr/>
          </p:nvSpPr>
          <p:spPr>
            <a:xfrm>
              <a:off x="3435096" y="6027420"/>
              <a:ext cx="978535" cy="291465"/>
            </a:xfrm>
            <a:custGeom>
              <a:avLst/>
              <a:gdLst/>
              <a:ahLst/>
              <a:cxnLst/>
              <a:rect l="l" t="t" r="r" b="b"/>
              <a:pathLst>
                <a:path w="978535" h="291464">
                  <a:moveTo>
                    <a:pt x="0" y="48513"/>
                  </a:moveTo>
                  <a:lnTo>
                    <a:pt x="3811" y="29628"/>
                  </a:lnTo>
                  <a:lnTo>
                    <a:pt x="14208" y="14208"/>
                  </a:lnTo>
                  <a:lnTo>
                    <a:pt x="29628" y="3811"/>
                  </a:lnTo>
                  <a:lnTo>
                    <a:pt x="48513" y="0"/>
                  </a:lnTo>
                  <a:lnTo>
                    <a:pt x="929893" y="0"/>
                  </a:lnTo>
                  <a:lnTo>
                    <a:pt x="948779" y="3811"/>
                  </a:lnTo>
                  <a:lnTo>
                    <a:pt x="964199" y="14208"/>
                  </a:lnTo>
                  <a:lnTo>
                    <a:pt x="974596" y="29628"/>
                  </a:lnTo>
                  <a:lnTo>
                    <a:pt x="978407" y="48513"/>
                  </a:lnTo>
                  <a:lnTo>
                    <a:pt x="978407" y="242569"/>
                  </a:lnTo>
                  <a:lnTo>
                    <a:pt x="974596" y="261455"/>
                  </a:lnTo>
                  <a:lnTo>
                    <a:pt x="964199" y="276875"/>
                  </a:lnTo>
                  <a:lnTo>
                    <a:pt x="948779" y="287272"/>
                  </a:lnTo>
                  <a:lnTo>
                    <a:pt x="929893" y="291083"/>
                  </a:lnTo>
                  <a:lnTo>
                    <a:pt x="48513" y="291083"/>
                  </a:lnTo>
                  <a:lnTo>
                    <a:pt x="29628" y="287272"/>
                  </a:lnTo>
                  <a:lnTo>
                    <a:pt x="14208" y="276875"/>
                  </a:lnTo>
                  <a:lnTo>
                    <a:pt x="3811" y="261455"/>
                  </a:lnTo>
                  <a:lnTo>
                    <a:pt x="0" y="242569"/>
                  </a:lnTo>
                  <a:lnTo>
                    <a:pt x="0" y="48513"/>
                  </a:lnTo>
                  <a:close/>
                </a:path>
              </a:pathLst>
            </a:custGeom>
            <a:ln w="12192">
              <a:solidFill>
                <a:srgbClr val="9B2C1F"/>
              </a:solidFill>
            </a:ln>
          </p:spPr>
          <p:txBody>
            <a:bodyPr wrap="square" lIns="0" tIns="0" rIns="0" bIns="0" rtlCol="0"/>
            <a:lstStyle/>
            <a:p>
              <a:endParaRPr/>
            </a:p>
          </p:txBody>
        </p:sp>
      </p:grpSp>
      <p:sp>
        <p:nvSpPr>
          <p:cNvPr id="87" name="object 87"/>
          <p:cNvSpPr txBox="1"/>
          <p:nvPr/>
        </p:nvSpPr>
        <p:spPr>
          <a:xfrm>
            <a:off x="5294121" y="6016854"/>
            <a:ext cx="311150" cy="151323"/>
          </a:xfrm>
          <a:prstGeom prst="rect">
            <a:avLst/>
          </a:prstGeom>
        </p:spPr>
        <p:txBody>
          <a:bodyPr vert="horz" wrap="square" lIns="0" tIns="12700" rIns="0" bIns="0" rtlCol="0">
            <a:spAutoFit/>
          </a:bodyPr>
          <a:lstStyle/>
          <a:p>
            <a:pPr marL="12700">
              <a:spcBef>
                <a:spcPts val="100"/>
              </a:spcBef>
            </a:pPr>
            <a:r>
              <a:rPr sz="900" spc="-5" dirty="0">
                <a:latin typeface="Calibri"/>
                <a:cs typeface="Calibri"/>
              </a:rPr>
              <a:t>n</a:t>
            </a:r>
            <a:r>
              <a:rPr sz="900" dirty="0">
                <a:latin typeface="Calibri"/>
                <a:cs typeface="Calibri"/>
              </a:rPr>
              <a:t>o</a:t>
            </a:r>
            <a:r>
              <a:rPr sz="900" spc="-5" dirty="0">
                <a:latin typeface="Calibri"/>
                <a:cs typeface="Calibri"/>
              </a:rPr>
              <a:t>n</a:t>
            </a:r>
            <a:r>
              <a:rPr sz="900" dirty="0">
                <a:latin typeface="Calibri"/>
                <a:cs typeface="Calibri"/>
              </a:rPr>
              <a:t>ce</a:t>
            </a:r>
            <a:endParaRPr sz="900">
              <a:latin typeface="Calibri"/>
              <a:cs typeface="Calibri"/>
            </a:endParaRPr>
          </a:p>
        </p:txBody>
      </p:sp>
      <p:grpSp>
        <p:nvGrpSpPr>
          <p:cNvPr id="88" name="object 88"/>
          <p:cNvGrpSpPr/>
          <p:nvPr/>
        </p:nvGrpSpPr>
        <p:grpSpPr>
          <a:xfrm>
            <a:off x="6313679" y="6021071"/>
            <a:ext cx="991235" cy="304165"/>
            <a:chOff x="4789678" y="6021070"/>
            <a:chExt cx="991235" cy="304165"/>
          </a:xfrm>
        </p:grpSpPr>
        <p:pic>
          <p:nvPicPr>
            <p:cNvPr id="89" name="object 89"/>
            <p:cNvPicPr/>
            <p:nvPr/>
          </p:nvPicPr>
          <p:blipFill>
            <a:blip r:embed="rId13" cstate="print"/>
            <a:stretch>
              <a:fillRect/>
            </a:stretch>
          </p:blipFill>
          <p:spPr>
            <a:xfrm>
              <a:off x="4796028" y="6027420"/>
              <a:ext cx="978408" cy="291084"/>
            </a:xfrm>
            <a:prstGeom prst="rect">
              <a:avLst/>
            </a:prstGeom>
          </p:spPr>
        </p:pic>
        <p:sp>
          <p:nvSpPr>
            <p:cNvPr id="90" name="object 90"/>
            <p:cNvSpPr/>
            <p:nvPr/>
          </p:nvSpPr>
          <p:spPr>
            <a:xfrm>
              <a:off x="4796028" y="6027420"/>
              <a:ext cx="978535" cy="291465"/>
            </a:xfrm>
            <a:custGeom>
              <a:avLst/>
              <a:gdLst/>
              <a:ahLst/>
              <a:cxnLst/>
              <a:rect l="l" t="t" r="r" b="b"/>
              <a:pathLst>
                <a:path w="978535" h="291464">
                  <a:moveTo>
                    <a:pt x="0" y="48513"/>
                  </a:moveTo>
                  <a:lnTo>
                    <a:pt x="3811" y="29628"/>
                  </a:lnTo>
                  <a:lnTo>
                    <a:pt x="14208" y="14208"/>
                  </a:lnTo>
                  <a:lnTo>
                    <a:pt x="29628" y="3811"/>
                  </a:lnTo>
                  <a:lnTo>
                    <a:pt x="48513" y="0"/>
                  </a:lnTo>
                  <a:lnTo>
                    <a:pt x="929894" y="0"/>
                  </a:lnTo>
                  <a:lnTo>
                    <a:pt x="948779" y="3811"/>
                  </a:lnTo>
                  <a:lnTo>
                    <a:pt x="964199" y="14208"/>
                  </a:lnTo>
                  <a:lnTo>
                    <a:pt x="974596" y="29628"/>
                  </a:lnTo>
                  <a:lnTo>
                    <a:pt x="978408" y="48513"/>
                  </a:lnTo>
                  <a:lnTo>
                    <a:pt x="978408" y="242569"/>
                  </a:lnTo>
                  <a:lnTo>
                    <a:pt x="974596" y="261455"/>
                  </a:lnTo>
                  <a:lnTo>
                    <a:pt x="964199" y="276875"/>
                  </a:lnTo>
                  <a:lnTo>
                    <a:pt x="948779" y="287272"/>
                  </a:lnTo>
                  <a:lnTo>
                    <a:pt x="929894" y="291083"/>
                  </a:lnTo>
                  <a:lnTo>
                    <a:pt x="48513" y="291083"/>
                  </a:lnTo>
                  <a:lnTo>
                    <a:pt x="29628" y="287272"/>
                  </a:lnTo>
                  <a:lnTo>
                    <a:pt x="14208" y="276875"/>
                  </a:lnTo>
                  <a:lnTo>
                    <a:pt x="3811" y="261455"/>
                  </a:lnTo>
                  <a:lnTo>
                    <a:pt x="0" y="242569"/>
                  </a:lnTo>
                  <a:lnTo>
                    <a:pt x="0" y="48513"/>
                  </a:lnTo>
                  <a:close/>
                </a:path>
              </a:pathLst>
            </a:custGeom>
            <a:ln w="12192">
              <a:solidFill>
                <a:srgbClr val="9B2C1F"/>
              </a:solidFill>
            </a:ln>
          </p:spPr>
          <p:txBody>
            <a:bodyPr wrap="square" lIns="0" tIns="0" rIns="0" bIns="0" rtlCol="0"/>
            <a:lstStyle/>
            <a:p>
              <a:endParaRPr/>
            </a:p>
          </p:txBody>
        </p:sp>
      </p:grpSp>
      <p:sp>
        <p:nvSpPr>
          <p:cNvPr id="91" name="object 91"/>
          <p:cNvSpPr txBox="1"/>
          <p:nvPr/>
        </p:nvSpPr>
        <p:spPr>
          <a:xfrm>
            <a:off x="6655434" y="6016854"/>
            <a:ext cx="311150" cy="151323"/>
          </a:xfrm>
          <a:prstGeom prst="rect">
            <a:avLst/>
          </a:prstGeom>
        </p:spPr>
        <p:txBody>
          <a:bodyPr vert="horz" wrap="square" lIns="0" tIns="12700" rIns="0" bIns="0" rtlCol="0">
            <a:spAutoFit/>
          </a:bodyPr>
          <a:lstStyle/>
          <a:p>
            <a:pPr marL="12700">
              <a:spcBef>
                <a:spcPts val="100"/>
              </a:spcBef>
            </a:pPr>
            <a:r>
              <a:rPr sz="900" spc="-5" dirty="0">
                <a:latin typeface="Calibri"/>
                <a:cs typeface="Calibri"/>
              </a:rPr>
              <a:t>n</a:t>
            </a:r>
            <a:r>
              <a:rPr sz="900" dirty="0">
                <a:latin typeface="Calibri"/>
                <a:cs typeface="Calibri"/>
              </a:rPr>
              <a:t>o</a:t>
            </a:r>
            <a:r>
              <a:rPr sz="900" spc="-5" dirty="0">
                <a:latin typeface="Calibri"/>
                <a:cs typeface="Calibri"/>
              </a:rPr>
              <a:t>n</a:t>
            </a:r>
            <a:r>
              <a:rPr sz="900" dirty="0">
                <a:latin typeface="Calibri"/>
                <a:cs typeface="Calibri"/>
              </a:rPr>
              <a:t>ce</a:t>
            </a:r>
            <a:endParaRPr sz="900">
              <a:latin typeface="Calibri"/>
              <a:cs typeface="Calibri"/>
            </a:endParaRPr>
          </a:p>
        </p:txBody>
      </p:sp>
      <p:sp>
        <p:nvSpPr>
          <p:cNvPr id="92" name="object 92"/>
          <p:cNvSpPr/>
          <p:nvPr/>
        </p:nvSpPr>
        <p:spPr>
          <a:xfrm>
            <a:off x="1524001" y="1234439"/>
            <a:ext cx="2592705" cy="370840"/>
          </a:xfrm>
          <a:custGeom>
            <a:avLst/>
            <a:gdLst/>
            <a:ahLst/>
            <a:cxnLst/>
            <a:rect l="l" t="t" r="r" b="b"/>
            <a:pathLst>
              <a:path w="2592705" h="370840">
                <a:moveTo>
                  <a:pt x="0" y="370332"/>
                </a:moveTo>
                <a:lnTo>
                  <a:pt x="2592323" y="370332"/>
                </a:lnTo>
                <a:lnTo>
                  <a:pt x="2592323" y="0"/>
                </a:lnTo>
                <a:lnTo>
                  <a:pt x="0" y="0"/>
                </a:lnTo>
              </a:path>
            </a:pathLst>
          </a:custGeom>
          <a:ln w="15240">
            <a:solidFill>
              <a:srgbClr val="D24717"/>
            </a:solidFill>
          </a:ln>
        </p:spPr>
        <p:txBody>
          <a:bodyPr wrap="square" lIns="0" tIns="0" rIns="0" bIns="0" rtlCol="0"/>
          <a:lstStyle/>
          <a:p>
            <a:endParaRPr/>
          </a:p>
        </p:txBody>
      </p:sp>
      <p:sp>
        <p:nvSpPr>
          <p:cNvPr id="93" name="object 93"/>
          <p:cNvSpPr txBox="1"/>
          <p:nvPr/>
        </p:nvSpPr>
        <p:spPr>
          <a:xfrm>
            <a:off x="1570431" y="1253109"/>
            <a:ext cx="2440940" cy="299720"/>
          </a:xfrm>
          <a:prstGeom prst="rect">
            <a:avLst/>
          </a:prstGeom>
        </p:spPr>
        <p:txBody>
          <a:bodyPr vert="horz" wrap="square" lIns="0" tIns="12700" rIns="0" bIns="0" rtlCol="0">
            <a:spAutoFit/>
          </a:bodyPr>
          <a:lstStyle/>
          <a:p>
            <a:pPr marL="12700">
              <a:spcBef>
                <a:spcPts val="100"/>
              </a:spcBef>
            </a:pPr>
            <a:r>
              <a:rPr spc="-10" dirty="0">
                <a:latin typeface="Calibri"/>
                <a:cs typeface="Calibri"/>
              </a:rPr>
              <a:t>Pending</a:t>
            </a:r>
            <a:r>
              <a:rPr spc="-25" dirty="0">
                <a:latin typeface="Calibri"/>
                <a:cs typeface="Calibri"/>
              </a:rPr>
              <a:t> </a:t>
            </a:r>
            <a:r>
              <a:rPr spc="-15" dirty="0">
                <a:latin typeface="Calibri"/>
                <a:cs typeface="Calibri"/>
              </a:rPr>
              <a:t>Transactions</a:t>
            </a:r>
            <a:r>
              <a:rPr spc="-30" dirty="0">
                <a:latin typeface="Calibri"/>
                <a:cs typeface="Calibri"/>
              </a:rPr>
              <a:t> </a:t>
            </a:r>
            <a:r>
              <a:rPr spc="-15" dirty="0">
                <a:latin typeface="Calibri"/>
                <a:cs typeface="Calibri"/>
              </a:rPr>
              <a:t>Pool</a:t>
            </a:r>
            <a:endParaRPr>
              <a:latin typeface="Calibri"/>
              <a:cs typeface="Calibri"/>
            </a:endParaRPr>
          </a:p>
        </p:txBody>
      </p:sp>
      <p:grpSp>
        <p:nvGrpSpPr>
          <p:cNvPr id="94" name="object 94"/>
          <p:cNvGrpSpPr/>
          <p:nvPr/>
        </p:nvGrpSpPr>
        <p:grpSpPr>
          <a:xfrm>
            <a:off x="3827272" y="883920"/>
            <a:ext cx="2080260" cy="1405255"/>
            <a:chOff x="2303272" y="883919"/>
            <a:chExt cx="2080260" cy="1405255"/>
          </a:xfrm>
        </p:grpSpPr>
        <p:sp>
          <p:nvSpPr>
            <p:cNvPr id="95" name="object 95"/>
            <p:cNvSpPr/>
            <p:nvPr/>
          </p:nvSpPr>
          <p:spPr>
            <a:xfrm>
              <a:off x="2310892" y="891539"/>
              <a:ext cx="2065020" cy="1390015"/>
            </a:xfrm>
            <a:custGeom>
              <a:avLst/>
              <a:gdLst/>
              <a:ahLst/>
              <a:cxnLst/>
              <a:rect l="l" t="t" r="r" b="b"/>
              <a:pathLst>
                <a:path w="2065020" h="1390014">
                  <a:moveTo>
                    <a:pt x="2064511" y="0"/>
                  </a:moveTo>
                  <a:lnTo>
                    <a:pt x="343915" y="0"/>
                  </a:lnTo>
                  <a:lnTo>
                    <a:pt x="343915" y="810768"/>
                  </a:lnTo>
                  <a:lnTo>
                    <a:pt x="0" y="1367663"/>
                  </a:lnTo>
                  <a:lnTo>
                    <a:pt x="343915" y="1158239"/>
                  </a:lnTo>
                  <a:lnTo>
                    <a:pt x="343915" y="1389888"/>
                  </a:lnTo>
                  <a:lnTo>
                    <a:pt x="2064511" y="1389888"/>
                  </a:lnTo>
                  <a:lnTo>
                    <a:pt x="2064511" y="0"/>
                  </a:lnTo>
                  <a:close/>
                </a:path>
              </a:pathLst>
            </a:custGeom>
            <a:solidFill>
              <a:srgbClr val="FFFFFF"/>
            </a:solidFill>
          </p:spPr>
          <p:txBody>
            <a:bodyPr wrap="square" lIns="0" tIns="0" rIns="0" bIns="0" rtlCol="0"/>
            <a:lstStyle/>
            <a:p>
              <a:endParaRPr/>
            </a:p>
          </p:txBody>
        </p:sp>
        <p:sp>
          <p:nvSpPr>
            <p:cNvPr id="96" name="object 96"/>
            <p:cNvSpPr/>
            <p:nvPr/>
          </p:nvSpPr>
          <p:spPr>
            <a:xfrm>
              <a:off x="2310892" y="891539"/>
              <a:ext cx="2065020" cy="1390015"/>
            </a:xfrm>
            <a:custGeom>
              <a:avLst/>
              <a:gdLst/>
              <a:ahLst/>
              <a:cxnLst/>
              <a:rect l="l" t="t" r="r" b="b"/>
              <a:pathLst>
                <a:path w="2065020" h="1390014">
                  <a:moveTo>
                    <a:pt x="343915" y="0"/>
                  </a:moveTo>
                  <a:lnTo>
                    <a:pt x="630682" y="0"/>
                  </a:lnTo>
                  <a:lnTo>
                    <a:pt x="1060831" y="0"/>
                  </a:lnTo>
                  <a:lnTo>
                    <a:pt x="2064511" y="0"/>
                  </a:lnTo>
                  <a:lnTo>
                    <a:pt x="2064511" y="810768"/>
                  </a:lnTo>
                  <a:lnTo>
                    <a:pt x="2064511" y="1158239"/>
                  </a:lnTo>
                  <a:lnTo>
                    <a:pt x="2064511" y="1389888"/>
                  </a:lnTo>
                  <a:lnTo>
                    <a:pt x="1060831" y="1389888"/>
                  </a:lnTo>
                  <a:lnTo>
                    <a:pt x="630682" y="1389888"/>
                  </a:lnTo>
                  <a:lnTo>
                    <a:pt x="343915" y="1389888"/>
                  </a:lnTo>
                  <a:lnTo>
                    <a:pt x="343915" y="1158239"/>
                  </a:lnTo>
                  <a:lnTo>
                    <a:pt x="0" y="1367663"/>
                  </a:lnTo>
                  <a:lnTo>
                    <a:pt x="343915" y="810768"/>
                  </a:lnTo>
                  <a:lnTo>
                    <a:pt x="343915" y="0"/>
                  </a:lnTo>
                  <a:close/>
                </a:path>
              </a:pathLst>
            </a:custGeom>
            <a:ln w="15240">
              <a:solidFill>
                <a:srgbClr val="000000"/>
              </a:solidFill>
            </a:ln>
          </p:spPr>
          <p:txBody>
            <a:bodyPr wrap="square" lIns="0" tIns="0" rIns="0" bIns="0" rtlCol="0"/>
            <a:lstStyle/>
            <a:p>
              <a:endParaRPr/>
            </a:p>
          </p:txBody>
        </p:sp>
      </p:grpSp>
      <p:sp>
        <p:nvSpPr>
          <p:cNvPr id="97" name="object 97"/>
          <p:cNvSpPr txBox="1"/>
          <p:nvPr/>
        </p:nvSpPr>
        <p:spPr>
          <a:xfrm>
            <a:off x="4652517" y="872186"/>
            <a:ext cx="773430" cy="300355"/>
          </a:xfrm>
          <a:prstGeom prst="rect">
            <a:avLst/>
          </a:prstGeom>
        </p:spPr>
        <p:txBody>
          <a:bodyPr vert="horz" wrap="square" lIns="0" tIns="12700" rIns="0" bIns="0" rtlCol="0">
            <a:spAutoFit/>
          </a:bodyPr>
          <a:lstStyle/>
          <a:p>
            <a:pPr marL="12700">
              <a:spcBef>
                <a:spcPts val="100"/>
              </a:spcBef>
            </a:pPr>
            <a:r>
              <a:rPr spc="-45" dirty="0">
                <a:latin typeface="Calibri"/>
                <a:cs typeface="Calibri"/>
              </a:rPr>
              <a:t>P</a:t>
            </a:r>
            <a:r>
              <a:rPr dirty="0">
                <a:latin typeface="Calibri"/>
                <a:cs typeface="Calibri"/>
              </a:rPr>
              <a:t>end</a:t>
            </a:r>
            <a:r>
              <a:rPr spc="-10" dirty="0">
                <a:latin typeface="Calibri"/>
                <a:cs typeface="Calibri"/>
              </a:rPr>
              <a:t>i</a:t>
            </a:r>
            <a:r>
              <a:rPr spc="-5" dirty="0">
                <a:latin typeface="Calibri"/>
                <a:cs typeface="Calibri"/>
              </a:rPr>
              <a:t>ng</a:t>
            </a:r>
            <a:endParaRPr>
              <a:latin typeface="Calibri"/>
              <a:cs typeface="Calibri"/>
            </a:endParaRPr>
          </a:p>
        </p:txBody>
      </p:sp>
      <p:sp>
        <p:nvSpPr>
          <p:cNvPr id="99" name="object 99"/>
          <p:cNvSpPr txBox="1"/>
          <p:nvPr/>
        </p:nvSpPr>
        <p:spPr>
          <a:xfrm>
            <a:off x="3839336" y="6160642"/>
            <a:ext cx="487680" cy="128240"/>
          </a:xfrm>
          <a:prstGeom prst="rect">
            <a:avLst/>
          </a:prstGeom>
        </p:spPr>
        <p:txBody>
          <a:bodyPr vert="horz" wrap="square" lIns="0" tIns="0" rIns="0" bIns="0" rtlCol="0">
            <a:spAutoFit/>
          </a:bodyPr>
          <a:lstStyle/>
          <a:p>
            <a:pPr marL="12700">
              <a:lnSpc>
                <a:spcPts val="955"/>
              </a:lnSpc>
            </a:pPr>
            <a:r>
              <a:rPr sz="900" dirty="0">
                <a:latin typeface="Calibri"/>
                <a:cs typeface="Calibri"/>
              </a:rPr>
              <a:t>049349</a:t>
            </a:r>
            <a:r>
              <a:rPr sz="900" spc="-15" dirty="0">
                <a:latin typeface="Calibri"/>
                <a:cs typeface="Calibri"/>
              </a:rPr>
              <a:t>3</a:t>
            </a:r>
            <a:r>
              <a:rPr sz="900" dirty="0">
                <a:latin typeface="Calibri"/>
                <a:cs typeface="Calibri"/>
              </a:rPr>
              <a:t>8</a:t>
            </a:r>
            <a:endParaRPr sz="900">
              <a:latin typeface="Calibri"/>
              <a:cs typeface="Calibri"/>
            </a:endParaRPr>
          </a:p>
        </p:txBody>
      </p:sp>
      <p:sp>
        <p:nvSpPr>
          <p:cNvPr id="100" name="object 100"/>
          <p:cNvSpPr txBox="1"/>
          <p:nvPr/>
        </p:nvSpPr>
        <p:spPr>
          <a:xfrm>
            <a:off x="5205729" y="6182588"/>
            <a:ext cx="487680" cy="128240"/>
          </a:xfrm>
          <a:prstGeom prst="rect">
            <a:avLst/>
          </a:prstGeom>
        </p:spPr>
        <p:txBody>
          <a:bodyPr vert="horz" wrap="square" lIns="0" tIns="0" rIns="0" bIns="0" rtlCol="0">
            <a:spAutoFit/>
          </a:bodyPr>
          <a:lstStyle/>
          <a:p>
            <a:pPr marL="12700">
              <a:lnSpc>
                <a:spcPts val="955"/>
              </a:lnSpc>
            </a:pPr>
            <a:r>
              <a:rPr sz="900" dirty="0">
                <a:latin typeface="Calibri"/>
                <a:cs typeface="Calibri"/>
              </a:rPr>
              <a:t>874655</a:t>
            </a:r>
            <a:r>
              <a:rPr sz="900" spc="-15" dirty="0">
                <a:latin typeface="Calibri"/>
                <a:cs typeface="Calibri"/>
              </a:rPr>
              <a:t>2</a:t>
            </a:r>
            <a:r>
              <a:rPr sz="900" dirty="0">
                <a:latin typeface="Calibri"/>
                <a:cs typeface="Calibri"/>
              </a:rPr>
              <a:t>3</a:t>
            </a:r>
            <a:endParaRPr sz="900">
              <a:latin typeface="Calibri"/>
              <a:cs typeface="Calibri"/>
            </a:endParaRPr>
          </a:p>
        </p:txBody>
      </p:sp>
      <p:sp>
        <p:nvSpPr>
          <p:cNvPr id="101" name="object 101"/>
          <p:cNvSpPr txBox="1"/>
          <p:nvPr/>
        </p:nvSpPr>
        <p:spPr>
          <a:xfrm>
            <a:off x="6567042" y="6182588"/>
            <a:ext cx="487680" cy="128240"/>
          </a:xfrm>
          <a:prstGeom prst="rect">
            <a:avLst/>
          </a:prstGeom>
        </p:spPr>
        <p:txBody>
          <a:bodyPr vert="horz" wrap="square" lIns="0" tIns="0" rIns="0" bIns="0" rtlCol="0">
            <a:spAutoFit/>
          </a:bodyPr>
          <a:lstStyle/>
          <a:p>
            <a:pPr marL="12700">
              <a:lnSpc>
                <a:spcPts val="955"/>
              </a:lnSpc>
            </a:pPr>
            <a:r>
              <a:rPr sz="900" dirty="0">
                <a:latin typeface="Calibri"/>
                <a:cs typeface="Calibri"/>
              </a:rPr>
              <a:t>878749</a:t>
            </a:r>
            <a:r>
              <a:rPr sz="900" spc="-15" dirty="0">
                <a:latin typeface="Calibri"/>
                <a:cs typeface="Calibri"/>
              </a:rPr>
              <a:t>5</a:t>
            </a:r>
            <a:r>
              <a:rPr sz="900" dirty="0">
                <a:latin typeface="Calibri"/>
                <a:cs typeface="Calibri"/>
              </a:rPr>
              <a:t>1</a:t>
            </a:r>
            <a:endParaRPr sz="900">
              <a:latin typeface="Calibri"/>
              <a:cs typeface="Calibri"/>
            </a:endParaRPr>
          </a:p>
        </p:txBody>
      </p:sp>
      <p:sp>
        <p:nvSpPr>
          <p:cNvPr id="102" name="object 102"/>
          <p:cNvSpPr txBox="1"/>
          <p:nvPr/>
        </p:nvSpPr>
        <p:spPr>
          <a:xfrm>
            <a:off x="1686864" y="6547586"/>
            <a:ext cx="2065020" cy="205184"/>
          </a:xfrm>
          <a:prstGeom prst="rect">
            <a:avLst/>
          </a:prstGeom>
        </p:spPr>
        <p:txBody>
          <a:bodyPr vert="horz" wrap="square" lIns="0" tIns="0" rIns="0" bIns="0" rtlCol="0">
            <a:spAutoFit/>
          </a:bodyPr>
          <a:lstStyle/>
          <a:p>
            <a:pPr marL="12700">
              <a:lnSpc>
                <a:spcPts val="1614"/>
              </a:lnSpc>
            </a:pPr>
            <a:r>
              <a:rPr sz="1600" spc="-5" dirty="0">
                <a:solidFill>
                  <a:srgbClr val="FFFFFF"/>
                </a:solidFill>
                <a:latin typeface="Calibri"/>
                <a:cs typeface="Calibri"/>
              </a:rPr>
              <a:t>2.5</a:t>
            </a:r>
            <a:r>
              <a:rPr sz="1600" spc="-30" dirty="0">
                <a:solidFill>
                  <a:srgbClr val="FFFFFF"/>
                </a:solidFill>
                <a:latin typeface="Calibri"/>
                <a:cs typeface="Calibri"/>
              </a:rPr>
              <a:t> </a:t>
            </a:r>
            <a:r>
              <a:rPr sz="1600" spc="-10" dirty="0">
                <a:solidFill>
                  <a:srgbClr val="FFFFFF"/>
                </a:solidFill>
                <a:latin typeface="Calibri"/>
                <a:cs typeface="Calibri"/>
              </a:rPr>
              <a:t>BITCOIN</a:t>
            </a:r>
            <a:r>
              <a:rPr sz="1600" spc="-30" dirty="0">
                <a:solidFill>
                  <a:srgbClr val="FFFFFF"/>
                </a:solidFill>
                <a:latin typeface="Calibri"/>
                <a:cs typeface="Calibri"/>
              </a:rPr>
              <a:t> </a:t>
            </a:r>
            <a:r>
              <a:rPr sz="1600" spc="-10" dirty="0">
                <a:solidFill>
                  <a:srgbClr val="FFFFFF"/>
                </a:solidFill>
                <a:latin typeface="Calibri"/>
                <a:cs typeface="Calibri"/>
              </a:rPr>
              <a:t>CONSENSUS</a:t>
            </a:r>
            <a:endParaRPr sz="1600">
              <a:latin typeface="Calibri"/>
              <a:cs typeface="Calibri"/>
            </a:endParaRPr>
          </a:p>
        </p:txBody>
      </p:sp>
      <p:sp>
        <p:nvSpPr>
          <p:cNvPr id="103" name="object 103"/>
          <p:cNvSpPr txBox="1">
            <a:spLocks noGrp="1"/>
          </p:cNvSpPr>
          <p:nvPr>
            <p:ph type="ftr" sz="quarter" idx="4294967295"/>
          </p:nvPr>
        </p:nvSpPr>
        <p:spPr>
          <a:xfrm>
            <a:off x="4451985" y="6547587"/>
            <a:ext cx="3291840" cy="410369"/>
          </a:xfrm>
          <a:prstGeom prst="rect">
            <a:avLst/>
          </a:prstGeom>
        </p:spPr>
        <p:txBody>
          <a:bodyPr vert="horz" wrap="square" lIns="0" tIns="0" rIns="0" bIns="0" rtlCol="0">
            <a:spAutoFit/>
          </a:bodyPr>
          <a:lstStyle/>
          <a:p>
            <a:pPr marL="12700">
              <a:lnSpc>
                <a:spcPts val="1614"/>
              </a:lnSpc>
            </a:pPr>
            <a:r>
              <a:rPr spc="-10" dirty="0"/>
              <a:t>ZHANG,</a:t>
            </a:r>
            <a:r>
              <a:rPr spc="10" dirty="0"/>
              <a:t> </a:t>
            </a:r>
            <a:r>
              <a:rPr spc="-10" dirty="0"/>
              <a:t>VITENBERG,</a:t>
            </a:r>
            <a:r>
              <a:rPr spc="40" dirty="0"/>
              <a:t> </a:t>
            </a:r>
            <a:r>
              <a:rPr spc="-15" dirty="0"/>
              <a:t>JACOBSEN</a:t>
            </a:r>
            <a:r>
              <a:rPr spc="45" dirty="0"/>
              <a:t> </a:t>
            </a:r>
            <a:r>
              <a:rPr spc="-5" dirty="0"/>
              <a:t>©</a:t>
            </a:r>
            <a:r>
              <a:rPr spc="30" dirty="0"/>
              <a:t> </a:t>
            </a:r>
            <a:r>
              <a:rPr spc="-10" dirty="0"/>
              <a:t>2018</a:t>
            </a:r>
          </a:p>
        </p:txBody>
      </p:sp>
      <p:sp>
        <p:nvSpPr>
          <p:cNvPr id="104" name="object 104"/>
          <p:cNvSpPr txBox="1"/>
          <p:nvPr/>
        </p:nvSpPr>
        <p:spPr>
          <a:xfrm>
            <a:off x="9625330" y="6547586"/>
            <a:ext cx="229870" cy="205184"/>
          </a:xfrm>
          <a:prstGeom prst="rect">
            <a:avLst/>
          </a:prstGeom>
        </p:spPr>
        <p:txBody>
          <a:bodyPr vert="horz" wrap="square" lIns="0" tIns="0" rIns="0" bIns="0" rtlCol="0">
            <a:spAutoFit/>
          </a:bodyPr>
          <a:lstStyle/>
          <a:p>
            <a:pPr marL="12700">
              <a:lnSpc>
                <a:spcPts val="1614"/>
              </a:lnSpc>
            </a:pPr>
            <a:r>
              <a:rPr sz="1600" spc="-10" dirty="0">
                <a:solidFill>
                  <a:srgbClr val="FFFFFF"/>
                </a:solidFill>
                <a:latin typeface="Calibri"/>
                <a:cs typeface="Calibri"/>
              </a:rPr>
              <a:t>34</a:t>
            </a:r>
            <a:endParaRPr sz="1600">
              <a:latin typeface="Calibri"/>
              <a:cs typeface="Calibri"/>
            </a:endParaRPr>
          </a:p>
        </p:txBody>
      </p:sp>
      <p:sp>
        <p:nvSpPr>
          <p:cNvPr id="98" name="object 98"/>
          <p:cNvSpPr txBox="1"/>
          <p:nvPr/>
        </p:nvSpPr>
        <p:spPr>
          <a:xfrm>
            <a:off x="4283456" y="1147064"/>
            <a:ext cx="1511935" cy="1122680"/>
          </a:xfrm>
          <a:prstGeom prst="rect">
            <a:avLst/>
          </a:prstGeom>
        </p:spPr>
        <p:txBody>
          <a:bodyPr vert="horz" wrap="square" lIns="0" tIns="12700" rIns="0" bIns="0" rtlCol="0">
            <a:spAutoFit/>
          </a:bodyPr>
          <a:lstStyle/>
          <a:p>
            <a:pPr marL="12065" marR="5080" algn="ctr">
              <a:spcBef>
                <a:spcPts val="100"/>
              </a:spcBef>
            </a:pPr>
            <a:r>
              <a:rPr spc="-10" dirty="0">
                <a:latin typeface="Calibri"/>
                <a:cs typeface="Calibri"/>
              </a:rPr>
              <a:t>transactions</a:t>
            </a:r>
            <a:r>
              <a:rPr spc="-45" dirty="0">
                <a:latin typeface="Calibri"/>
                <a:cs typeface="Calibri"/>
              </a:rPr>
              <a:t> </a:t>
            </a:r>
            <a:r>
              <a:rPr spc="-10" dirty="0">
                <a:latin typeface="Calibri"/>
                <a:cs typeface="Calibri"/>
              </a:rPr>
              <a:t>are </a:t>
            </a:r>
            <a:r>
              <a:rPr spc="-390" dirty="0">
                <a:latin typeface="Calibri"/>
                <a:cs typeface="Calibri"/>
              </a:rPr>
              <a:t> </a:t>
            </a:r>
            <a:r>
              <a:rPr spc="-10" dirty="0">
                <a:latin typeface="Calibri"/>
                <a:cs typeface="Calibri"/>
              </a:rPr>
              <a:t>propagated to </a:t>
            </a:r>
            <a:r>
              <a:rPr spc="-5" dirty="0">
                <a:latin typeface="Calibri"/>
                <a:cs typeface="Calibri"/>
              </a:rPr>
              <a:t> </a:t>
            </a:r>
            <a:r>
              <a:rPr dirty="0">
                <a:latin typeface="Calibri"/>
                <a:cs typeface="Calibri"/>
              </a:rPr>
              <a:t>the </a:t>
            </a:r>
            <a:r>
              <a:rPr spc="-10" dirty="0">
                <a:latin typeface="Calibri"/>
                <a:cs typeface="Calibri"/>
              </a:rPr>
              <a:t>peers </a:t>
            </a:r>
            <a:r>
              <a:rPr spc="-5" dirty="0">
                <a:latin typeface="Calibri"/>
                <a:cs typeface="Calibri"/>
              </a:rPr>
              <a:t> </a:t>
            </a:r>
            <a:r>
              <a:rPr spc="-10" dirty="0">
                <a:latin typeface="Calibri"/>
                <a:cs typeface="Calibri"/>
              </a:rPr>
              <a:t>(miners)</a:t>
            </a:r>
            <a:endParaRPr>
              <a:latin typeface="Calibri"/>
              <a:cs typeface="Calibri"/>
            </a:endParaRPr>
          </a:p>
        </p:txBody>
      </p:sp>
    </p:spTree>
    <p:extLst>
      <p:ext uri="{BB962C8B-B14F-4D97-AF65-F5344CB8AC3E}">
        <p14:creationId xmlns:p14="http://schemas.microsoft.com/office/powerpoint/2010/main" val="599271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566660" y="3488435"/>
            <a:ext cx="1077595" cy="2842260"/>
          </a:xfrm>
          <a:custGeom>
            <a:avLst/>
            <a:gdLst/>
            <a:ahLst/>
            <a:cxnLst/>
            <a:rect l="l" t="t" r="r" b="b"/>
            <a:pathLst>
              <a:path w="1077595" h="2842260">
                <a:moveTo>
                  <a:pt x="0" y="179577"/>
                </a:moveTo>
                <a:lnTo>
                  <a:pt x="6414" y="131835"/>
                </a:lnTo>
                <a:lnTo>
                  <a:pt x="24515" y="88937"/>
                </a:lnTo>
                <a:lnTo>
                  <a:pt x="52593" y="52593"/>
                </a:lnTo>
                <a:lnTo>
                  <a:pt x="88937" y="24515"/>
                </a:lnTo>
                <a:lnTo>
                  <a:pt x="131835" y="6414"/>
                </a:lnTo>
                <a:lnTo>
                  <a:pt x="179577" y="0"/>
                </a:lnTo>
                <a:lnTo>
                  <a:pt x="897889" y="0"/>
                </a:lnTo>
                <a:lnTo>
                  <a:pt x="945632" y="6414"/>
                </a:lnTo>
                <a:lnTo>
                  <a:pt x="988530" y="24515"/>
                </a:lnTo>
                <a:lnTo>
                  <a:pt x="1024874" y="52593"/>
                </a:lnTo>
                <a:lnTo>
                  <a:pt x="1052952" y="88937"/>
                </a:lnTo>
                <a:lnTo>
                  <a:pt x="1071053" y="131835"/>
                </a:lnTo>
                <a:lnTo>
                  <a:pt x="1077467" y="179577"/>
                </a:lnTo>
                <a:lnTo>
                  <a:pt x="1077467" y="2662682"/>
                </a:lnTo>
                <a:lnTo>
                  <a:pt x="1071053" y="2710419"/>
                </a:lnTo>
                <a:lnTo>
                  <a:pt x="1052952" y="2753316"/>
                </a:lnTo>
                <a:lnTo>
                  <a:pt x="1024874" y="2789661"/>
                </a:lnTo>
                <a:lnTo>
                  <a:pt x="988530" y="2817741"/>
                </a:lnTo>
                <a:lnTo>
                  <a:pt x="945632" y="2835845"/>
                </a:lnTo>
                <a:lnTo>
                  <a:pt x="897889" y="2842260"/>
                </a:lnTo>
                <a:lnTo>
                  <a:pt x="179577" y="2842260"/>
                </a:lnTo>
                <a:lnTo>
                  <a:pt x="131835" y="2835845"/>
                </a:lnTo>
                <a:lnTo>
                  <a:pt x="88937" y="2817741"/>
                </a:lnTo>
                <a:lnTo>
                  <a:pt x="52593" y="2789661"/>
                </a:lnTo>
                <a:lnTo>
                  <a:pt x="24515" y="2753316"/>
                </a:lnTo>
                <a:lnTo>
                  <a:pt x="6414" y="2710419"/>
                </a:lnTo>
                <a:lnTo>
                  <a:pt x="0" y="2662682"/>
                </a:lnTo>
                <a:lnTo>
                  <a:pt x="0" y="179577"/>
                </a:lnTo>
                <a:close/>
              </a:path>
            </a:pathLst>
          </a:custGeom>
          <a:ln w="15240">
            <a:solidFill>
              <a:srgbClr val="D24717"/>
            </a:solidFill>
          </a:ln>
        </p:spPr>
        <p:txBody>
          <a:bodyPr wrap="square" lIns="0" tIns="0" rIns="0" bIns="0" rtlCol="0"/>
          <a:lstStyle/>
          <a:p>
            <a:endParaRPr/>
          </a:p>
        </p:txBody>
      </p:sp>
      <p:sp>
        <p:nvSpPr>
          <p:cNvPr id="3" name="object 3"/>
          <p:cNvSpPr txBox="1"/>
          <p:nvPr/>
        </p:nvSpPr>
        <p:spPr>
          <a:xfrm>
            <a:off x="7828279" y="3673855"/>
            <a:ext cx="556260" cy="228268"/>
          </a:xfrm>
          <a:prstGeom prst="rect">
            <a:avLst/>
          </a:prstGeom>
        </p:spPr>
        <p:txBody>
          <a:bodyPr vert="horz" wrap="square" lIns="0" tIns="12700" rIns="0" bIns="0" rtlCol="0">
            <a:spAutoFit/>
          </a:bodyPr>
          <a:lstStyle/>
          <a:p>
            <a:pPr marL="12700">
              <a:spcBef>
                <a:spcPts val="100"/>
              </a:spcBef>
            </a:pPr>
            <a:r>
              <a:rPr sz="1400" b="1" dirty="0">
                <a:latin typeface="Calibri"/>
                <a:cs typeface="Calibri"/>
              </a:rPr>
              <a:t>Block</a:t>
            </a:r>
            <a:r>
              <a:rPr sz="1400" b="1" spc="-75" dirty="0">
                <a:latin typeface="Calibri"/>
                <a:cs typeface="Calibri"/>
              </a:rPr>
              <a:t> </a:t>
            </a:r>
            <a:r>
              <a:rPr sz="1400" b="1" dirty="0">
                <a:latin typeface="Calibri"/>
                <a:cs typeface="Calibri"/>
              </a:rPr>
              <a:t>3</a:t>
            </a:r>
            <a:endParaRPr sz="1400">
              <a:latin typeface="Calibri"/>
              <a:cs typeface="Calibri"/>
            </a:endParaRPr>
          </a:p>
        </p:txBody>
      </p:sp>
      <p:sp>
        <p:nvSpPr>
          <p:cNvPr id="4" name="object 4"/>
          <p:cNvSpPr txBox="1"/>
          <p:nvPr/>
        </p:nvSpPr>
        <p:spPr>
          <a:xfrm>
            <a:off x="7739888" y="4028947"/>
            <a:ext cx="732790" cy="299720"/>
          </a:xfrm>
          <a:prstGeom prst="rect">
            <a:avLst/>
          </a:prstGeom>
        </p:spPr>
        <p:txBody>
          <a:bodyPr vert="horz" wrap="square" lIns="0" tIns="12700" rIns="0" bIns="0" rtlCol="0">
            <a:spAutoFit/>
          </a:bodyPr>
          <a:lstStyle/>
          <a:p>
            <a:pPr marL="12700">
              <a:spcBef>
                <a:spcPts val="100"/>
              </a:spcBef>
            </a:pPr>
            <a:r>
              <a:rPr sz="900" dirty="0">
                <a:latin typeface="Calibri"/>
                <a:cs typeface="Calibri"/>
              </a:rPr>
              <a:t>Pr</a:t>
            </a:r>
            <a:r>
              <a:rPr sz="900" spc="5" dirty="0">
                <a:latin typeface="Calibri"/>
                <a:cs typeface="Calibri"/>
              </a:rPr>
              <a:t>o</a:t>
            </a:r>
            <a:r>
              <a:rPr sz="900" dirty="0">
                <a:latin typeface="Calibri"/>
                <a:cs typeface="Calibri"/>
              </a:rPr>
              <a:t>of-</a:t>
            </a:r>
            <a:r>
              <a:rPr sz="900" spc="5" dirty="0">
                <a:latin typeface="Calibri"/>
                <a:cs typeface="Calibri"/>
              </a:rPr>
              <a:t>o</a:t>
            </a:r>
            <a:r>
              <a:rPr sz="900" dirty="0">
                <a:latin typeface="Calibri"/>
                <a:cs typeface="Calibri"/>
              </a:rPr>
              <a:t>f-Wor</a:t>
            </a:r>
            <a:r>
              <a:rPr sz="900" spc="-5" dirty="0">
                <a:latin typeface="Calibri"/>
                <a:cs typeface="Calibri"/>
              </a:rPr>
              <a:t>k</a:t>
            </a:r>
            <a:r>
              <a:rPr sz="900" dirty="0">
                <a:latin typeface="Calibri"/>
                <a:cs typeface="Calibri"/>
              </a:rPr>
              <a:t>:</a:t>
            </a:r>
            <a:endParaRPr sz="900">
              <a:latin typeface="Calibri"/>
              <a:cs typeface="Calibri"/>
            </a:endParaRPr>
          </a:p>
          <a:p>
            <a:pPr marL="41275"/>
            <a:r>
              <a:rPr sz="900" i="1" spc="-10" dirty="0">
                <a:latin typeface="Calibri"/>
                <a:cs typeface="Calibri"/>
              </a:rPr>
              <a:t>000000r9d8fjj</a:t>
            </a:r>
            <a:endParaRPr sz="900">
              <a:latin typeface="Calibri"/>
              <a:cs typeface="Calibri"/>
            </a:endParaRPr>
          </a:p>
        </p:txBody>
      </p:sp>
      <p:sp>
        <p:nvSpPr>
          <p:cNvPr id="5" name="object 5"/>
          <p:cNvSpPr txBox="1"/>
          <p:nvPr/>
        </p:nvSpPr>
        <p:spPr>
          <a:xfrm>
            <a:off x="7721600" y="4440428"/>
            <a:ext cx="770890" cy="299720"/>
          </a:xfrm>
          <a:prstGeom prst="rect">
            <a:avLst/>
          </a:prstGeom>
        </p:spPr>
        <p:txBody>
          <a:bodyPr vert="horz" wrap="square" lIns="0" tIns="12700" rIns="0" bIns="0" rtlCol="0">
            <a:spAutoFit/>
          </a:bodyPr>
          <a:lstStyle/>
          <a:p>
            <a:pPr marL="12700" marR="5080" indent="20955">
              <a:spcBef>
                <a:spcPts val="100"/>
              </a:spcBef>
            </a:pPr>
            <a:r>
              <a:rPr sz="900" spc="-5" dirty="0">
                <a:latin typeface="Calibri"/>
                <a:cs typeface="Calibri"/>
              </a:rPr>
              <a:t>Previous block: </a:t>
            </a:r>
            <a:r>
              <a:rPr sz="900" spc="-190" dirty="0">
                <a:latin typeface="Calibri"/>
                <a:cs typeface="Calibri"/>
              </a:rPr>
              <a:t> </a:t>
            </a:r>
            <a:r>
              <a:rPr sz="900" dirty="0">
                <a:latin typeface="Calibri"/>
                <a:cs typeface="Calibri"/>
              </a:rPr>
              <a:t>000000</a:t>
            </a:r>
            <a:r>
              <a:rPr sz="900" spc="-15" dirty="0">
                <a:latin typeface="Calibri"/>
                <a:cs typeface="Calibri"/>
              </a:rPr>
              <a:t>9</a:t>
            </a:r>
            <a:r>
              <a:rPr sz="900" dirty="0">
                <a:latin typeface="Calibri"/>
                <a:cs typeface="Calibri"/>
              </a:rPr>
              <a:t>0</a:t>
            </a:r>
            <a:r>
              <a:rPr sz="900" spc="-5" dirty="0">
                <a:latin typeface="Calibri"/>
                <a:cs typeface="Calibri"/>
              </a:rPr>
              <a:t>b41bx</a:t>
            </a:r>
            <a:endParaRPr sz="900">
              <a:latin typeface="Calibri"/>
              <a:cs typeface="Calibri"/>
            </a:endParaRPr>
          </a:p>
        </p:txBody>
      </p:sp>
      <p:grpSp>
        <p:nvGrpSpPr>
          <p:cNvPr id="6" name="object 6"/>
          <p:cNvGrpSpPr/>
          <p:nvPr/>
        </p:nvGrpSpPr>
        <p:grpSpPr>
          <a:xfrm>
            <a:off x="6263641" y="3480816"/>
            <a:ext cx="1092835" cy="2883535"/>
            <a:chOff x="4739640" y="3480815"/>
            <a:chExt cx="1092835" cy="2883535"/>
          </a:xfrm>
        </p:grpSpPr>
        <p:sp>
          <p:nvSpPr>
            <p:cNvPr id="7" name="object 7"/>
            <p:cNvSpPr/>
            <p:nvPr/>
          </p:nvSpPr>
          <p:spPr>
            <a:xfrm>
              <a:off x="4747260" y="3488435"/>
              <a:ext cx="1077595" cy="2868295"/>
            </a:xfrm>
            <a:custGeom>
              <a:avLst/>
              <a:gdLst/>
              <a:ahLst/>
              <a:cxnLst/>
              <a:rect l="l" t="t" r="r" b="b"/>
              <a:pathLst>
                <a:path w="1077595" h="2868295">
                  <a:moveTo>
                    <a:pt x="897889" y="0"/>
                  </a:moveTo>
                  <a:lnTo>
                    <a:pt x="179577" y="0"/>
                  </a:lnTo>
                  <a:lnTo>
                    <a:pt x="131835" y="6414"/>
                  </a:lnTo>
                  <a:lnTo>
                    <a:pt x="88937" y="24515"/>
                  </a:lnTo>
                  <a:lnTo>
                    <a:pt x="52593" y="52593"/>
                  </a:lnTo>
                  <a:lnTo>
                    <a:pt x="24515" y="88937"/>
                  </a:lnTo>
                  <a:lnTo>
                    <a:pt x="6414" y="131835"/>
                  </a:lnTo>
                  <a:lnTo>
                    <a:pt x="0" y="179577"/>
                  </a:lnTo>
                  <a:lnTo>
                    <a:pt x="0" y="2688590"/>
                  </a:lnTo>
                  <a:lnTo>
                    <a:pt x="6414" y="2736327"/>
                  </a:lnTo>
                  <a:lnTo>
                    <a:pt x="24515" y="2779224"/>
                  </a:lnTo>
                  <a:lnTo>
                    <a:pt x="52593" y="2815569"/>
                  </a:lnTo>
                  <a:lnTo>
                    <a:pt x="88937" y="2843649"/>
                  </a:lnTo>
                  <a:lnTo>
                    <a:pt x="131835" y="2861753"/>
                  </a:lnTo>
                  <a:lnTo>
                    <a:pt x="179577" y="2868168"/>
                  </a:lnTo>
                  <a:lnTo>
                    <a:pt x="897889" y="2868168"/>
                  </a:lnTo>
                  <a:lnTo>
                    <a:pt x="945632" y="2861753"/>
                  </a:lnTo>
                  <a:lnTo>
                    <a:pt x="988530" y="2843649"/>
                  </a:lnTo>
                  <a:lnTo>
                    <a:pt x="1024874" y="2815569"/>
                  </a:lnTo>
                  <a:lnTo>
                    <a:pt x="1052952" y="2779224"/>
                  </a:lnTo>
                  <a:lnTo>
                    <a:pt x="1071053" y="2736327"/>
                  </a:lnTo>
                  <a:lnTo>
                    <a:pt x="1077467" y="2688590"/>
                  </a:lnTo>
                  <a:lnTo>
                    <a:pt x="1077467" y="179577"/>
                  </a:lnTo>
                  <a:lnTo>
                    <a:pt x="1071053" y="131835"/>
                  </a:lnTo>
                  <a:lnTo>
                    <a:pt x="1052952" y="88937"/>
                  </a:lnTo>
                  <a:lnTo>
                    <a:pt x="1024874" y="52593"/>
                  </a:lnTo>
                  <a:lnTo>
                    <a:pt x="988530" y="24515"/>
                  </a:lnTo>
                  <a:lnTo>
                    <a:pt x="945632" y="6414"/>
                  </a:lnTo>
                  <a:lnTo>
                    <a:pt x="897889" y="0"/>
                  </a:lnTo>
                  <a:close/>
                </a:path>
              </a:pathLst>
            </a:custGeom>
            <a:solidFill>
              <a:srgbClr val="FFFFFF"/>
            </a:solidFill>
          </p:spPr>
          <p:txBody>
            <a:bodyPr wrap="square" lIns="0" tIns="0" rIns="0" bIns="0" rtlCol="0"/>
            <a:lstStyle/>
            <a:p>
              <a:endParaRPr/>
            </a:p>
          </p:txBody>
        </p:sp>
        <p:sp>
          <p:nvSpPr>
            <p:cNvPr id="8" name="object 8"/>
            <p:cNvSpPr/>
            <p:nvPr/>
          </p:nvSpPr>
          <p:spPr>
            <a:xfrm>
              <a:off x="4747260" y="3488435"/>
              <a:ext cx="1077595" cy="2868295"/>
            </a:xfrm>
            <a:custGeom>
              <a:avLst/>
              <a:gdLst/>
              <a:ahLst/>
              <a:cxnLst/>
              <a:rect l="l" t="t" r="r" b="b"/>
              <a:pathLst>
                <a:path w="1077595" h="2868295">
                  <a:moveTo>
                    <a:pt x="0" y="179577"/>
                  </a:moveTo>
                  <a:lnTo>
                    <a:pt x="6414" y="131835"/>
                  </a:lnTo>
                  <a:lnTo>
                    <a:pt x="24515" y="88937"/>
                  </a:lnTo>
                  <a:lnTo>
                    <a:pt x="52593" y="52593"/>
                  </a:lnTo>
                  <a:lnTo>
                    <a:pt x="88937" y="24515"/>
                  </a:lnTo>
                  <a:lnTo>
                    <a:pt x="131835" y="6414"/>
                  </a:lnTo>
                  <a:lnTo>
                    <a:pt x="179577" y="0"/>
                  </a:lnTo>
                  <a:lnTo>
                    <a:pt x="897889" y="0"/>
                  </a:lnTo>
                  <a:lnTo>
                    <a:pt x="945632" y="6414"/>
                  </a:lnTo>
                  <a:lnTo>
                    <a:pt x="988530" y="24515"/>
                  </a:lnTo>
                  <a:lnTo>
                    <a:pt x="1024874" y="52593"/>
                  </a:lnTo>
                  <a:lnTo>
                    <a:pt x="1052952" y="88937"/>
                  </a:lnTo>
                  <a:lnTo>
                    <a:pt x="1071053" y="131835"/>
                  </a:lnTo>
                  <a:lnTo>
                    <a:pt x="1077467" y="179577"/>
                  </a:lnTo>
                  <a:lnTo>
                    <a:pt x="1077467" y="2688590"/>
                  </a:lnTo>
                  <a:lnTo>
                    <a:pt x="1071053" y="2736327"/>
                  </a:lnTo>
                  <a:lnTo>
                    <a:pt x="1052952" y="2779224"/>
                  </a:lnTo>
                  <a:lnTo>
                    <a:pt x="1024874" y="2815569"/>
                  </a:lnTo>
                  <a:lnTo>
                    <a:pt x="988530" y="2843649"/>
                  </a:lnTo>
                  <a:lnTo>
                    <a:pt x="945632" y="2861753"/>
                  </a:lnTo>
                  <a:lnTo>
                    <a:pt x="897889" y="2868168"/>
                  </a:lnTo>
                  <a:lnTo>
                    <a:pt x="179577" y="2868168"/>
                  </a:lnTo>
                  <a:lnTo>
                    <a:pt x="131835" y="2861753"/>
                  </a:lnTo>
                  <a:lnTo>
                    <a:pt x="88937" y="2843649"/>
                  </a:lnTo>
                  <a:lnTo>
                    <a:pt x="52593" y="2815569"/>
                  </a:lnTo>
                  <a:lnTo>
                    <a:pt x="24515" y="2779224"/>
                  </a:lnTo>
                  <a:lnTo>
                    <a:pt x="6414" y="2736327"/>
                  </a:lnTo>
                  <a:lnTo>
                    <a:pt x="0" y="2688590"/>
                  </a:lnTo>
                  <a:lnTo>
                    <a:pt x="0" y="179577"/>
                  </a:lnTo>
                  <a:close/>
                </a:path>
              </a:pathLst>
            </a:custGeom>
            <a:ln w="15240">
              <a:solidFill>
                <a:srgbClr val="000000"/>
              </a:solidFill>
            </a:ln>
          </p:spPr>
          <p:txBody>
            <a:bodyPr wrap="square" lIns="0" tIns="0" rIns="0" bIns="0" rtlCol="0"/>
            <a:lstStyle/>
            <a:p>
              <a:endParaRPr/>
            </a:p>
          </p:txBody>
        </p:sp>
      </p:grpSp>
      <p:sp>
        <p:nvSpPr>
          <p:cNvPr id="9" name="object 9"/>
          <p:cNvSpPr txBox="1"/>
          <p:nvPr/>
        </p:nvSpPr>
        <p:spPr>
          <a:xfrm>
            <a:off x="6532245" y="3755263"/>
            <a:ext cx="556260" cy="228268"/>
          </a:xfrm>
          <a:prstGeom prst="rect">
            <a:avLst/>
          </a:prstGeom>
        </p:spPr>
        <p:txBody>
          <a:bodyPr vert="horz" wrap="square" lIns="0" tIns="12700" rIns="0" bIns="0" rtlCol="0">
            <a:spAutoFit/>
          </a:bodyPr>
          <a:lstStyle/>
          <a:p>
            <a:pPr marL="12700">
              <a:spcBef>
                <a:spcPts val="100"/>
              </a:spcBef>
            </a:pPr>
            <a:r>
              <a:rPr sz="1400" b="1" dirty="0">
                <a:latin typeface="Calibri"/>
                <a:cs typeface="Calibri"/>
              </a:rPr>
              <a:t>Block</a:t>
            </a:r>
            <a:r>
              <a:rPr sz="1400" b="1" spc="-75" dirty="0">
                <a:latin typeface="Calibri"/>
                <a:cs typeface="Calibri"/>
              </a:rPr>
              <a:t> </a:t>
            </a:r>
            <a:r>
              <a:rPr sz="1400" b="1" dirty="0">
                <a:latin typeface="Calibri"/>
                <a:cs typeface="Calibri"/>
              </a:rPr>
              <a:t>2</a:t>
            </a:r>
            <a:endParaRPr sz="1400">
              <a:latin typeface="Calibri"/>
              <a:cs typeface="Calibri"/>
            </a:endParaRPr>
          </a:p>
        </p:txBody>
      </p:sp>
      <p:sp>
        <p:nvSpPr>
          <p:cNvPr id="10" name="object 10"/>
          <p:cNvSpPr txBox="1"/>
          <p:nvPr/>
        </p:nvSpPr>
        <p:spPr>
          <a:xfrm>
            <a:off x="6425565" y="4110354"/>
            <a:ext cx="770890" cy="299720"/>
          </a:xfrm>
          <a:prstGeom prst="rect">
            <a:avLst/>
          </a:prstGeom>
        </p:spPr>
        <p:txBody>
          <a:bodyPr vert="horz" wrap="square" lIns="0" tIns="12700" rIns="0" bIns="0" rtlCol="0">
            <a:spAutoFit/>
          </a:bodyPr>
          <a:lstStyle/>
          <a:p>
            <a:pPr marL="12700" marR="5080" indent="17780">
              <a:spcBef>
                <a:spcPts val="100"/>
              </a:spcBef>
            </a:pPr>
            <a:r>
              <a:rPr sz="900" dirty="0">
                <a:latin typeface="Calibri"/>
                <a:cs typeface="Calibri"/>
              </a:rPr>
              <a:t>Proof-of-Work: </a:t>
            </a:r>
            <a:r>
              <a:rPr sz="900" spc="-190" dirty="0">
                <a:latin typeface="Calibri"/>
                <a:cs typeface="Calibri"/>
              </a:rPr>
              <a:t> </a:t>
            </a:r>
            <a:r>
              <a:rPr sz="900" dirty="0">
                <a:latin typeface="Calibri"/>
                <a:cs typeface="Calibri"/>
              </a:rPr>
              <a:t>000000</a:t>
            </a:r>
            <a:r>
              <a:rPr sz="900" spc="-15" dirty="0">
                <a:latin typeface="Calibri"/>
                <a:cs typeface="Calibri"/>
              </a:rPr>
              <a:t>9</a:t>
            </a:r>
            <a:r>
              <a:rPr sz="900" dirty="0">
                <a:latin typeface="Calibri"/>
                <a:cs typeface="Calibri"/>
              </a:rPr>
              <a:t>0</a:t>
            </a:r>
            <a:r>
              <a:rPr sz="900" spc="-5" dirty="0">
                <a:latin typeface="Calibri"/>
                <a:cs typeface="Calibri"/>
              </a:rPr>
              <a:t>b41bx</a:t>
            </a:r>
            <a:endParaRPr sz="900">
              <a:latin typeface="Calibri"/>
              <a:cs typeface="Calibri"/>
            </a:endParaRPr>
          </a:p>
        </p:txBody>
      </p:sp>
      <p:grpSp>
        <p:nvGrpSpPr>
          <p:cNvPr id="11" name="object 11"/>
          <p:cNvGrpSpPr/>
          <p:nvPr/>
        </p:nvGrpSpPr>
        <p:grpSpPr>
          <a:xfrm>
            <a:off x="6313678" y="4229101"/>
            <a:ext cx="1379220" cy="960755"/>
            <a:chOff x="4789678" y="4229100"/>
            <a:chExt cx="1379220" cy="960755"/>
          </a:xfrm>
        </p:grpSpPr>
        <p:sp>
          <p:nvSpPr>
            <p:cNvPr id="12" name="object 12"/>
            <p:cNvSpPr/>
            <p:nvPr/>
          </p:nvSpPr>
          <p:spPr>
            <a:xfrm>
              <a:off x="5707380" y="4229100"/>
              <a:ext cx="461645" cy="404495"/>
            </a:xfrm>
            <a:custGeom>
              <a:avLst/>
              <a:gdLst/>
              <a:ahLst/>
              <a:cxnLst/>
              <a:rect l="l" t="t" r="r" b="b"/>
              <a:pathLst>
                <a:path w="461645" h="404495">
                  <a:moveTo>
                    <a:pt x="61634" y="45311"/>
                  </a:moveTo>
                  <a:lnTo>
                    <a:pt x="53236" y="54945"/>
                  </a:lnTo>
                  <a:lnTo>
                    <a:pt x="453009" y="403987"/>
                  </a:lnTo>
                  <a:lnTo>
                    <a:pt x="461391" y="394462"/>
                  </a:lnTo>
                  <a:lnTo>
                    <a:pt x="61634" y="45311"/>
                  </a:lnTo>
                  <a:close/>
                </a:path>
                <a:path w="461645" h="404495">
                  <a:moveTo>
                    <a:pt x="0" y="0"/>
                  </a:moveTo>
                  <a:lnTo>
                    <a:pt x="32385" y="78867"/>
                  </a:lnTo>
                  <a:lnTo>
                    <a:pt x="53236" y="54945"/>
                  </a:lnTo>
                  <a:lnTo>
                    <a:pt x="43687" y="46608"/>
                  </a:lnTo>
                  <a:lnTo>
                    <a:pt x="52070" y="36956"/>
                  </a:lnTo>
                  <a:lnTo>
                    <a:pt x="68917" y="36956"/>
                  </a:lnTo>
                  <a:lnTo>
                    <a:pt x="82423" y="21462"/>
                  </a:lnTo>
                  <a:lnTo>
                    <a:pt x="0" y="0"/>
                  </a:lnTo>
                  <a:close/>
                </a:path>
                <a:path w="461645" h="404495">
                  <a:moveTo>
                    <a:pt x="52070" y="36956"/>
                  </a:moveTo>
                  <a:lnTo>
                    <a:pt x="43687" y="46608"/>
                  </a:lnTo>
                  <a:lnTo>
                    <a:pt x="53236" y="54945"/>
                  </a:lnTo>
                  <a:lnTo>
                    <a:pt x="61634" y="45311"/>
                  </a:lnTo>
                  <a:lnTo>
                    <a:pt x="52070" y="36956"/>
                  </a:lnTo>
                  <a:close/>
                </a:path>
                <a:path w="461645" h="404495">
                  <a:moveTo>
                    <a:pt x="68917" y="36956"/>
                  </a:moveTo>
                  <a:lnTo>
                    <a:pt x="52070" y="36956"/>
                  </a:lnTo>
                  <a:lnTo>
                    <a:pt x="61634" y="45311"/>
                  </a:lnTo>
                  <a:lnTo>
                    <a:pt x="68917" y="36956"/>
                  </a:lnTo>
                  <a:close/>
                </a:path>
              </a:pathLst>
            </a:custGeom>
            <a:solidFill>
              <a:srgbClr val="D24717"/>
            </a:solidFill>
          </p:spPr>
          <p:txBody>
            <a:bodyPr wrap="square" lIns="0" tIns="0" rIns="0" bIns="0" rtlCol="0"/>
            <a:lstStyle/>
            <a:p>
              <a:endParaRPr/>
            </a:p>
          </p:txBody>
        </p:sp>
        <p:pic>
          <p:nvPicPr>
            <p:cNvPr id="13" name="object 13"/>
            <p:cNvPicPr/>
            <p:nvPr/>
          </p:nvPicPr>
          <p:blipFill>
            <a:blip r:embed="rId2" cstate="print"/>
            <a:stretch>
              <a:fillRect/>
            </a:stretch>
          </p:blipFill>
          <p:spPr>
            <a:xfrm>
              <a:off x="4796028" y="4802123"/>
              <a:ext cx="978408" cy="381000"/>
            </a:xfrm>
            <a:prstGeom prst="rect">
              <a:avLst/>
            </a:prstGeom>
          </p:spPr>
        </p:pic>
        <p:sp>
          <p:nvSpPr>
            <p:cNvPr id="14" name="object 14"/>
            <p:cNvSpPr/>
            <p:nvPr/>
          </p:nvSpPr>
          <p:spPr>
            <a:xfrm>
              <a:off x="4796028" y="4802123"/>
              <a:ext cx="978535" cy="381000"/>
            </a:xfrm>
            <a:custGeom>
              <a:avLst/>
              <a:gdLst/>
              <a:ahLst/>
              <a:cxnLst/>
              <a:rect l="l" t="t" r="r" b="b"/>
              <a:pathLst>
                <a:path w="978535" h="381000">
                  <a:moveTo>
                    <a:pt x="0" y="63500"/>
                  </a:moveTo>
                  <a:lnTo>
                    <a:pt x="4992" y="38790"/>
                  </a:lnTo>
                  <a:lnTo>
                    <a:pt x="18605" y="18605"/>
                  </a:lnTo>
                  <a:lnTo>
                    <a:pt x="38790" y="4992"/>
                  </a:lnTo>
                  <a:lnTo>
                    <a:pt x="63500" y="0"/>
                  </a:lnTo>
                  <a:lnTo>
                    <a:pt x="914908" y="0"/>
                  </a:lnTo>
                  <a:lnTo>
                    <a:pt x="939617" y="4992"/>
                  </a:lnTo>
                  <a:lnTo>
                    <a:pt x="959802" y="18605"/>
                  </a:lnTo>
                  <a:lnTo>
                    <a:pt x="973415" y="38790"/>
                  </a:lnTo>
                  <a:lnTo>
                    <a:pt x="978408" y="63500"/>
                  </a:lnTo>
                  <a:lnTo>
                    <a:pt x="978408" y="317500"/>
                  </a:lnTo>
                  <a:lnTo>
                    <a:pt x="973415" y="342209"/>
                  </a:lnTo>
                  <a:lnTo>
                    <a:pt x="959802" y="362394"/>
                  </a:lnTo>
                  <a:lnTo>
                    <a:pt x="939617" y="376007"/>
                  </a:lnTo>
                  <a:lnTo>
                    <a:pt x="914908" y="381000"/>
                  </a:lnTo>
                  <a:lnTo>
                    <a:pt x="63500" y="381000"/>
                  </a:lnTo>
                  <a:lnTo>
                    <a:pt x="38790" y="376007"/>
                  </a:lnTo>
                  <a:lnTo>
                    <a:pt x="18605" y="362394"/>
                  </a:lnTo>
                  <a:lnTo>
                    <a:pt x="4992" y="342209"/>
                  </a:lnTo>
                  <a:lnTo>
                    <a:pt x="0" y="317500"/>
                  </a:lnTo>
                  <a:lnTo>
                    <a:pt x="0" y="63500"/>
                  </a:lnTo>
                  <a:close/>
                </a:path>
              </a:pathLst>
            </a:custGeom>
            <a:ln w="12192">
              <a:solidFill>
                <a:srgbClr val="A18E6A"/>
              </a:solidFill>
            </a:ln>
          </p:spPr>
          <p:txBody>
            <a:bodyPr wrap="square" lIns="0" tIns="0" rIns="0" bIns="0" rtlCol="0"/>
            <a:lstStyle/>
            <a:p>
              <a:endParaRPr/>
            </a:p>
          </p:txBody>
        </p:sp>
      </p:grpSp>
      <p:sp>
        <p:nvSpPr>
          <p:cNvPr id="15" name="object 15"/>
          <p:cNvSpPr txBox="1"/>
          <p:nvPr/>
        </p:nvSpPr>
        <p:spPr>
          <a:xfrm>
            <a:off x="6451472" y="4521834"/>
            <a:ext cx="718820" cy="614680"/>
          </a:xfrm>
          <a:prstGeom prst="rect">
            <a:avLst/>
          </a:prstGeom>
        </p:spPr>
        <p:txBody>
          <a:bodyPr vert="horz" wrap="square" lIns="0" tIns="12700" rIns="0" bIns="0" rtlCol="0">
            <a:spAutoFit/>
          </a:bodyPr>
          <a:lstStyle/>
          <a:p>
            <a:pPr marL="12700" marR="5080" algn="ctr">
              <a:spcBef>
                <a:spcPts val="100"/>
              </a:spcBef>
            </a:pPr>
            <a:r>
              <a:rPr sz="900" dirty="0">
                <a:latin typeface="Calibri"/>
                <a:cs typeface="Calibri"/>
              </a:rPr>
              <a:t>Pr</a:t>
            </a:r>
            <a:r>
              <a:rPr sz="900" spc="-5" dirty="0">
                <a:latin typeface="Calibri"/>
                <a:cs typeface="Calibri"/>
              </a:rPr>
              <a:t>e</a:t>
            </a:r>
            <a:r>
              <a:rPr sz="900" dirty="0">
                <a:latin typeface="Calibri"/>
                <a:cs typeface="Calibri"/>
              </a:rPr>
              <a:t>vio</a:t>
            </a:r>
            <a:r>
              <a:rPr sz="900" spc="-5" dirty="0">
                <a:latin typeface="Calibri"/>
                <a:cs typeface="Calibri"/>
              </a:rPr>
              <a:t>u</a:t>
            </a:r>
            <a:r>
              <a:rPr sz="900" dirty="0">
                <a:latin typeface="Calibri"/>
                <a:cs typeface="Calibri"/>
              </a:rPr>
              <a:t>s</a:t>
            </a:r>
            <a:r>
              <a:rPr sz="900" spc="5" dirty="0">
                <a:latin typeface="Calibri"/>
                <a:cs typeface="Calibri"/>
              </a:rPr>
              <a:t> </a:t>
            </a:r>
            <a:r>
              <a:rPr sz="900" dirty="0">
                <a:latin typeface="Calibri"/>
                <a:cs typeface="Calibri"/>
              </a:rPr>
              <a:t>P</a:t>
            </a:r>
            <a:r>
              <a:rPr sz="900" spc="5" dirty="0">
                <a:latin typeface="Calibri"/>
                <a:cs typeface="Calibri"/>
              </a:rPr>
              <a:t>O</a:t>
            </a:r>
            <a:r>
              <a:rPr sz="900" dirty="0">
                <a:latin typeface="Calibri"/>
                <a:cs typeface="Calibri"/>
              </a:rPr>
              <a:t>W:  </a:t>
            </a:r>
            <a:r>
              <a:rPr sz="900" spc="-5" dirty="0">
                <a:latin typeface="Calibri"/>
                <a:cs typeface="Calibri"/>
              </a:rPr>
              <a:t>000000948fixf</a:t>
            </a:r>
            <a:endParaRPr sz="900">
              <a:latin typeface="Calibri"/>
              <a:cs typeface="Calibri"/>
            </a:endParaRPr>
          </a:p>
          <a:p>
            <a:pPr marL="86995" marR="80645" algn="ctr">
              <a:spcBef>
                <a:spcPts val="315"/>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a:t>
            </a:r>
            <a:r>
              <a:rPr sz="900" spc="-5" dirty="0">
                <a:latin typeface="Calibri"/>
                <a:cs typeface="Calibri"/>
              </a:rPr>
              <a:t>0495fjdi</a:t>
            </a:r>
            <a:endParaRPr sz="900">
              <a:latin typeface="Calibri"/>
              <a:cs typeface="Calibri"/>
            </a:endParaRPr>
          </a:p>
        </p:txBody>
      </p:sp>
      <p:grpSp>
        <p:nvGrpSpPr>
          <p:cNvPr id="16" name="object 16"/>
          <p:cNvGrpSpPr/>
          <p:nvPr/>
        </p:nvGrpSpPr>
        <p:grpSpPr>
          <a:xfrm>
            <a:off x="6313679" y="5201158"/>
            <a:ext cx="991235" cy="392430"/>
            <a:chOff x="4789678" y="5201158"/>
            <a:chExt cx="991235" cy="392430"/>
          </a:xfrm>
        </p:grpSpPr>
        <p:pic>
          <p:nvPicPr>
            <p:cNvPr id="17" name="object 17"/>
            <p:cNvPicPr/>
            <p:nvPr/>
          </p:nvPicPr>
          <p:blipFill>
            <a:blip r:embed="rId3" cstate="print"/>
            <a:stretch>
              <a:fillRect/>
            </a:stretch>
          </p:blipFill>
          <p:spPr>
            <a:xfrm>
              <a:off x="4796028" y="5207508"/>
              <a:ext cx="978408" cy="379476"/>
            </a:xfrm>
            <a:prstGeom prst="rect">
              <a:avLst/>
            </a:prstGeom>
          </p:spPr>
        </p:pic>
        <p:sp>
          <p:nvSpPr>
            <p:cNvPr id="18" name="object 18"/>
            <p:cNvSpPr/>
            <p:nvPr/>
          </p:nvSpPr>
          <p:spPr>
            <a:xfrm>
              <a:off x="4796028" y="5207508"/>
              <a:ext cx="978535" cy="379730"/>
            </a:xfrm>
            <a:custGeom>
              <a:avLst/>
              <a:gdLst/>
              <a:ahLst/>
              <a:cxnLst/>
              <a:rect l="l" t="t" r="r" b="b"/>
              <a:pathLst>
                <a:path w="978535" h="379729">
                  <a:moveTo>
                    <a:pt x="0" y="63246"/>
                  </a:moveTo>
                  <a:lnTo>
                    <a:pt x="4970" y="38629"/>
                  </a:lnTo>
                  <a:lnTo>
                    <a:pt x="18526" y="18526"/>
                  </a:lnTo>
                  <a:lnTo>
                    <a:pt x="38629" y="4970"/>
                  </a:lnTo>
                  <a:lnTo>
                    <a:pt x="63246" y="0"/>
                  </a:lnTo>
                  <a:lnTo>
                    <a:pt x="915162" y="0"/>
                  </a:lnTo>
                  <a:lnTo>
                    <a:pt x="939778" y="4970"/>
                  </a:lnTo>
                  <a:lnTo>
                    <a:pt x="959881" y="18526"/>
                  </a:lnTo>
                  <a:lnTo>
                    <a:pt x="973437" y="38629"/>
                  </a:lnTo>
                  <a:lnTo>
                    <a:pt x="978408" y="63246"/>
                  </a:lnTo>
                  <a:lnTo>
                    <a:pt x="978408" y="316230"/>
                  </a:lnTo>
                  <a:lnTo>
                    <a:pt x="973437" y="340846"/>
                  </a:lnTo>
                  <a:lnTo>
                    <a:pt x="959881" y="360949"/>
                  </a:lnTo>
                  <a:lnTo>
                    <a:pt x="939778" y="374505"/>
                  </a:lnTo>
                  <a:lnTo>
                    <a:pt x="915162" y="379476"/>
                  </a:lnTo>
                  <a:lnTo>
                    <a:pt x="63246" y="379476"/>
                  </a:lnTo>
                  <a:lnTo>
                    <a:pt x="38629" y="374505"/>
                  </a:lnTo>
                  <a:lnTo>
                    <a:pt x="18526" y="360949"/>
                  </a:lnTo>
                  <a:lnTo>
                    <a:pt x="4970" y="340846"/>
                  </a:lnTo>
                  <a:lnTo>
                    <a:pt x="0" y="316230"/>
                  </a:lnTo>
                  <a:lnTo>
                    <a:pt x="0" y="63246"/>
                  </a:lnTo>
                  <a:close/>
                </a:path>
              </a:pathLst>
            </a:custGeom>
            <a:ln w="12192">
              <a:solidFill>
                <a:srgbClr val="A18E6A"/>
              </a:solidFill>
            </a:ln>
          </p:spPr>
          <p:txBody>
            <a:bodyPr wrap="square" lIns="0" tIns="0" rIns="0" bIns="0" rtlCol="0"/>
            <a:lstStyle/>
            <a:p>
              <a:endParaRPr/>
            </a:p>
          </p:txBody>
        </p:sp>
      </p:grpSp>
      <p:sp>
        <p:nvSpPr>
          <p:cNvPr id="19" name="object 19"/>
          <p:cNvSpPr txBox="1"/>
          <p:nvPr/>
        </p:nvSpPr>
        <p:spPr>
          <a:xfrm>
            <a:off x="6526149" y="5240782"/>
            <a:ext cx="568325" cy="299720"/>
          </a:xfrm>
          <a:prstGeom prst="rect">
            <a:avLst/>
          </a:prstGeom>
        </p:spPr>
        <p:txBody>
          <a:bodyPr vert="horz" wrap="square" lIns="0" tIns="12700" rIns="0" bIns="0" rtlCol="0">
            <a:spAutoFit/>
          </a:bodyPr>
          <a:lstStyle/>
          <a:p>
            <a:pPr marL="71755" marR="5080" indent="-59690">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a:t>
            </a:r>
            <a:r>
              <a:rPr sz="900" spc="-5" dirty="0">
                <a:latin typeface="Calibri"/>
                <a:cs typeface="Calibri"/>
              </a:rPr>
              <a:t>1236foer</a:t>
            </a:r>
            <a:endParaRPr sz="900">
              <a:latin typeface="Calibri"/>
              <a:cs typeface="Calibri"/>
            </a:endParaRPr>
          </a:p>
        </p:txBody>
      </p:sp>
      <p:grpSp>
        <p:nvGrpSpPr>
          <p:cNvPr id="20" name="object 20"/>
          <p:cNvGrpSpPr/>
          <p:nvPr/>
        </p:nvGrpSpPr>
        <p:grpSpPr>
          <a:xfrm>
            <a:off x="6313679" y="5611114"/>
            <a:ext cx="991235" cy="393700"/>
            <a:chOff x="4789678" y="5611114"/>
            <a:chExt cx="991235" cy="393700"/>
          </a:xfrm>
        </p:grpSpPr>
        <p:pic>
          <p:nvPicPr>
            <p:cNvPr id="21" name="object 21"/>
            <p:cNvPicPr/>
            <p:nvPr/>
          </p:nvPicPr>
          <p:blipFill>
            <a:blip r:embed="rId2" cstate="print"/>
            <a:stretch>
              <a:fillRect/>
            </a:stretch>
          </p:blipFill>
          <p:spPr>
            <a:xfrm>
              <a:off x="4796028" y="5617464"/>
              <a:ext cx="978408" cy="381000"/>
            </a:xfrm>
            <a:prstGeom prst="rect">
              <a:avLst/>
            </a:prstGeom>
          </p:spPr>
        </p:pic>
        <p:sp>
          <p:nvSpPr>
            <p:cNvPr id="22" name="object 22"/>
            <p:cNvSpPr/>
            <p:nvPr/>
          </p:nvSpPr>
          <p:spPr>
            <a:xfrm>
              <a:off x="4796028" y="5617464"/>
              <a:ext cx="978535" cy="381000"/>
            </a:xfrm>
            <a:custGeom>
              <a:avLst/>
              <a:gdLst/>
              <a:ahLst/>
              <a:cxnLst/>
              <a:rect l="l" t="t" r="r" b="b"/>
              <a:pathLst>
                <a:path w="978535" h="381000">
                  <a:moveTo>
                    <a:pt x="0" y="63500"/>
                  </a:moveTo>
                  <a:lnTo>
                    <a:pt x="4992" y="38785"/>
                  </a:lnTo>
                  <a:lnTo>
                    <a:pt x="18605" y="18600"/>
                  </a:lnTo>
                  <a:lnTo>
                    <a:pt x="38790" y="4990"/>
                  </a:lnTo>
                  <a:lnTo>
                    <a:pt x="63500" y="0"/>
                  </a:lnTo>
                  <a:lnTo>
                    <a:pt x="914908" y="0"/>
                  </a:lnTo>
                  <a:lnTo>
                    <a:pt x="939617" y="4990"/>
                  </a:lnTo>
                  <a:lnTo>
                    <a:pt x="959802" y="18600"/>
                  </a:lnTo>
                  <a:lnTo>
                    <a:pt x="973415" y="38785"/>
                  </a:lnTo>
                  <a:lnTo>
                    <a:pt x="978408" y="63500"/>
                  </a:lnTo>
                  <a:lnTo>
                    <a:pt x="978408" y="317500"/>
                  </a:lnTo>
                  <a:lnTo>
                    <a:pt x="973415" y="342214"/>
                  </a:lnTo>
                  <a:lnTo>
                    <a:pt x="959802" y="362399"/>
                  </a:lnTo>
                  <a:lnTo>
                    <a:pt x="939617" y="376009"/>
                  </a:lnTo>
                  <a:lnTo>
                    <a:pt x="914908" y="381000"/>
                  </a:lnTo>
                  <a:lnTo>
                    <a:pt x="63500" y="381000"/>
                  </a:lnTo>
                  <a:lnTo>
                    <a:pt x="38790" y="376009"/>
                  </a:lnTo>
                  <a:lnTo>
                    <a:pt x="18605" y="362399"/>
                  </a:lnTo>
                  <a:lnTo>
                    <a:pt x="4992" y="342214"/>
                  </a:lnTo>
                  <a:lnTo>
                    <a:pt x="0" y="317500"/>
                  </a:lnTo>
                  <a:lnTo>
                    <a:pt x="0" y="63500"/>
                  </a:lnTo>
                  <a:close/>
                </a:path>
              </a:pathLst>
            </a:custGeom>
            <a:ln w="12192">
              <a:solidFill>
                <a:srgbClr val="A18E6A"/>
              </a:solidFill>
            </a:ln>
          </p:spPr>
          <p:txBody>
            <a:bodyPr wrap="square" lIns="0" tIns="0" rIns="0" bIns="0" rtlCol="0"/>
            <a:lstStyle/>
            <a:p>
              <a:endParaRPr/>
            </a:p>
          </p:txBody>
        </p:sp>
      </p:grpSp>
      <p:sp>
        <p:nvSpPr>
          <p:cNvPr id="23" name="object 23"/>
          <p:cNvSpPr txBox="1"/>
          <p:nvPr/>
        </p:nvSpPr>
        <p:spPr>
          <a:xfrm>
            <a:off x="6526149" y="5651398"/>
            <a:ext cx="568325" cy="299720"/>
          </a:xfrm>
          <a:prstGeom prst="rect">
            <a:avLst/>
          </a:prstGeom>
        </p:spPr>
        <p:txBody>
          <a:bodyPr vert="horz" wrap="square" lIns="0" tIns="12700" rIns="0" bIns="0" rtlCol="0">
            <a:spAutoFit/>
          </a:bodyPr>
          <a:lstStyle/>
          <a:p>
            <a:pPr marL="70485" marR="5080" indent="-58419">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a:t>
            </a:r>
            <a:r>
              <a:rPr sz="900" spc="-5" dirty="0">
                <a:latin typeface="Calibri"/>
                <a:cs typeface="Calibri"/>
              </a:rPr>
              <a:t>4364rote</a:t>
            </a:r>
            <a:endParaRPr sz="900">
              <a:latin typeface="Calibri"/>
              <a:cs typeface="Calibri"/>
            </a:endParaRPr>
          </a:p>
        </p:txBody>
      </p:sp>
      <p:grpSp>
        <p:nvGrpSpPr>
          <p:cNvPr id="24" name="object 24"/>
          <p:cNvGrpSpPr/>
          <p:nvPr/>
        </p:nvGrpSpPr>
        <p:grpSpPr>
          <a:xfrm>
            <a:off x="4896612" y="3474721"/>
            <a:ext cx="1091565" cy="2889885"/>
            <a:chOff x="3372611" y="3474720"/>
            <a:chExt cx="1091565" cy="2889885"/>
          </a:xfrm>
        </p:grpSpPr>
        <p:sp>
          <p:nvSpPr>
            <p:cNvPr id="25" name="object 25"/>
            <p:cNvSpPr/>
            <p:nvPr/>
          </p:nvSpPr>
          <p:spPr>
            <a:xfrm>
              <a:off x="3380231" y="3482340"/>
              <a:ext cx="1076325" cy="2874645"/>
            </a:xfrm>
            <a:custGeom>
              <a:avLst/>
              <a:gdLst/>
              <a:ahLst/>
              <a:cxnLst/>
              <a:rect l="l" t="t" r="r" b="b"/>
              <a:pathLst>
                <a:path w="1076325" h="2874645">
                  <a:moveTo>
                    <a:pt x="896619" y="0"/>
                  </a:moveTo>
                  <a:lnTo>
                    <a:pt x="179323" y="0"/>
                  </a:lnTo>
                  <a:lnTo>
                    <a:pt x="131644" y="6404"/>
                  </a:lnTo>
                  <a:lnTo>
                    <a:pt x="88805" y="24478"/>
                  </a:lnTo>
                  <a:lnTo>
                    <a:pt x="52514" y="52514"/>
                  </a:lnTo>
                  <a:lnTo>
                    <a:pt x="24478" y="88805"/>
                  </a:lnTo>
                  <a:lnTo>
                    <a:pt x="6404" y="131644"/>
                  </a:lnTo>
                  <a:lnTo>
                    <a:pt x="0" y="179324"/>
                  </a:lnTo>
                  <a:lnTo>
                    <a:pt x="0" y="2694940"/>
                  </a:lnTo>
                  <a:lnTo>
                    <a:pt x="6404" y="2742610"/>
                  </a:lnTo>
                  <a:lnTo>
                    <a:pt x="24478" y="2785446"/>
                  </a:lnTo>
                  <a:lnTo>
                    <a:pt x="52514" y="2821739"/>
                  </a:lnTo>
                  <a:lnTo>
                    <a:pt x="88805" y="2849780"/>
                  </a:lnTo>
                  <a:lnTo>
                    <a:pt x="131644" y="2867858"/>
                  </a:lnTo>
                  <a:lnTo>
                    <a:pt x="179323" y="2874264"/>
                  </a:lnTo>
                  <a:lnTo>
                    <a:pt x="896619" y="2874264"/>
                  </a:lnTo>
                  <a:lnTo>
                    <a:pt x="944299" y="2867858"/>
                  </a:lnTo>
                  <a:lnTo>
                    <a:pt x="987138" y="2849780"/>
                  </a:lnTo>
                  <a:lnTo>
                    <a:pt x="1023429" y="2821739"/>
                  </a:lnTo>
                  <a:lnTo>
                    <a:pt x="1051465" y="2785446"/>
                  </a:lnTo>
                  <a:lnTo>
                    <a:pt x="1069539" y="2742610"/>
                  </a:lnTo>
                  <a:lnTo>
                    <a:pt x="1075943" y="2694940"/>
                  </a:lnTo>
                  <a:lnTo>
                    <a:pt x="1075943" y="179324"/>
                  </a:lnTo>
                  <a:lnTo>
                    <a:pt x="1069539" y="131644"/>
                  </a:lnTo>
                  <a:lnTo>
                    <a:pt x="1051465" y="88805"/>
                  </a:lnTo>
                  <a:lnTo>
                    <a:pt x="1023429" y="52514"/>
                  </a:lnTo>
                  <a:lnTo>
                    <a:pt x="987138" y="24478"/>
                  </a:lnTo>
                  <a:lnTo>
                    <a:pt x="944299" y="6404"/>
                  </a:lnTo>
                  <a:lnTo>
                    <a:pt x="896619" y="0"/>
                  </a:lnTo>
                  <a:close/>
                </a:path>
              </a:pathLst>
            </a:custGeom>
            <a:solidFill>
              <a:srgbClr val="FFFFFF"/>
            </a:solidFill>
          </p:spPr>
          <p:txBody>
            <a:bodyPr wrap="square" lIns="0" tIns="0" rIns="0" bIns="0" rtlCol="0"/>
            <a:lstStyle/>
            <a:p>
              <a:endParaRPr/>
            </a:p>
          </p:txBody>
        </p:sp>
        <p:sp>
          <p:nvSpPr>
            <p:cNvPr id="26" name="object 26"/>
            <p:cNvSpPr/>
            <p:nvPr/>
          </p:nvSpPr>
          <p:spPr>
            <a:xfrm>
              <a:off x="3380231" y="3482340"/>
              <a:ext cx="1076325" cy="2874645"/>
            </a:xfrm>
            <a:custGeom>
              <a:avLst/>
              <a:gdLst/>
              <a:ahLst/>
              <a:cxnLst/>
              <a:rect l="l" t="t" r="r" b="b"/>
              <a:pathLst>
                <a:path w="1076325" h="2874645">
                  <a:moveTo>
                    <a:pt x="0" y="179324"/>
                  </a:moveTo>
                  <a:lnTo>
                    <a:pt x="6404" y="131644"/>
                  </a:lnTo>
                  <a:lnTo>
                    <a:pt x="24478" y="88805"/>
                  </a:lnTo>
                  <a:lnTo>
                    <a:pt x="52514" y="52514"/>
                  </a:lnTo>
                  <a:lnTo>
                    <a:pt x="88805" y="24478"/>
                  </a:lnTo>
                  <a:lnTo>
                    <a:pt x="131644" y="6404"/>
                  </a:lnTo>
                  <a:lnTo>
                    <a:pt x="179323" y="0"/>
                  </a:lnTo>
                  <a:lnTo>
                    <a:pt x="896619" y="0"/>
                  </a:lnTo>
                  <a:lnTo>
                    <a:pt x="944299" y="6404"/>
                  </a:lnTo>
                  <a:lnTo>
                    <a:pt x="987138" y="24478"/>
                  </a:lnTo>
                  <a:lnTo>
                    <a:pt x="1023429" y="52514"/>
                  </a:lnTo>
                  <a:lnTo>
                    <a:pt x="1051465" y="88805"/>
                  </a:lnTo>
                  <a:lnTo>
                    <a:pt x="1069539" y="131644"/>
                  </a:lnTo>
                  <a:lnTo>
                    <a:pt x="1075943" y="179324"/>
                  </a:lnTo>
                  <a:lnTo>
                    <a:pt x="1075943" y="2694940"/>
                  </a:lnTo>
                  <a:lnTo>
                    <a:pt x="1069539" y="2742610"/>
                  </a:lnTo>
                  <a:lnTo>
                    <a:pt x="1051465" y="2785446"/>
                  </a:lnTo>
                  <a:lnTo>
                    <a:pt x="1023429" y="2821739"/>
                  </a:lnTo>
                  <a:lnTo>
                    <a:pt x="987138" y="2849780"/>
                  </a:lnTo>
                  <a:lnTo>
                    <a:pt x="944299" y="2867858"/>
                  </a:lnTo>
                  <a:lnTo>
                    <a:pt x="896619" y="2874264"/>
                  </a:lnTo>
                  <a:lnTo>
                    <a:pt x="179323" y="2874264"/>
                  </a:lnTo>
                  <a:lnTo>
                    <a:pt x="131644" y="2867858"/>
                  </a:lnTo>
                  <a:lnTo>
                    <a:pt x="88805" y="2849780"/>
                  </a:lnTo>
                  <a:lnTo>
                    <a:pt x="52514" y="2821739"/>
                  </a:lnTo>
                  <a:lnTo>
                    <a:pt x="24478" y="2785446"/>
                  </a:lnTo>
                  <a:lnTo>
                    <a:pt x="6404" y="2742610"/>
                  </a:lnTo>
                  <a:lnTo>
                    <a:pt x="0" y="2694940"/>
                  </a:lnTo>
                  <a:lnTo>
                    <a:pt x="0" y="179324"/>
                  </a:lnTo>
                  <a:close/>
                </a:path>
              </a:pathLst>
            </a:custGeom>
            <a:ln w="15240">
              <a:solidFill>
                <a:srgbClr val="000000"/>
              </a:solidFill>
            </a:ln>
          </p:spPr>
          <p:txBody>
            <a:bodyPr wrap="square" lIns="0" tIns="0" rIns="0" bIns="0" rtlCol="0"/>
            <a:lstStyle/>
            <a:p>
              <a:endParaRPr/>
            </a:p>
          </p:txBody>
        </p:sp>
      </p:grpSp>
      <p:sp>
        <p:nvSpPr>
          <p:cNvPr id="27" name="object 27"/>
          <p:cNvSpPr txBox="1"/>
          <p:nvPr/>
        </p:nvSpPr>
        <p:spPr>
          <a:xfrm>
            <a:off x="5164583" y="3751834"/>
            <a:ext cx="556895" cy="228268"/>
          </a:xfrm>
          <a:prstGeom prst="rect">
            <a:avLst/>
          </a:prstGeom>
        </p:spPr>
        <p:txBody>
          <a:bodyPr vert="horz" wrap="square" lIns="0" tIns="12700" rIns="0" bIns="0" rtlCol="0">
            <a:spAutoFit/>
          </a:bodyPr>
          <a:lstStyle/>
          <a:p>
            <a:pPr marL="12700">
              <a:spcBef>
                <a:spcPts val="100"/>
              </a:spcBef>
            </a:pPr>
            <a:r>
              <a:rPr sz="1400" b="1" dirty="0">
                <a:latin typeface="Calibri"/>
                <a:cs typeface="Calibri"/>
              </a:rPr>
              <a:t>Block</a:t>
            </a:r>
            <a:r>
              <a:rPr sz="1400" b="1" spc="-75" dirty="0">
                <a:latin typeface="Calibri"/>
                <a:cs typeface="Calibri"/>
              </a:rPr>
              <a:t> </a:t>
            </a:r>
            <a:r>
              <a:rPr sz="1400" b="1" dirty="0">
                <a:latin typeface="Calibri"/>
                <a:cs typeface="Calibri"/>
              </a:rPr>
              <a:t>1</a:t>
            </a:r>
            <a:endParaRPr sz="1400">
              <a:latin typeface="Calibri"/>
              <a:cs typeface="Calibri"/>
            </a:endParaRPr>
          </a:p>
        </p:txBody>
      </p:sp>
      <p:sp>
        <p:nvSpPr>
          <p:cNvPr id="28" name="object 28"/>
          <p:cNvSpPr txBox="1"/>
          <p:nvPr/>
        </p:nvSpPr>
        <p:spPr>
          <a:xfrm>
            <a:off x="5076190" y="4106621"/>
            <a:ext cx="734060" cy="300990"/>
          </a:xfrm>
          <a:prstGeom prst="rect">
            <a:avLst/>
          </a:prstGeom>
        </p:spPr>
        <p:txBody>
          <a:bodyPr vert="horz" wrap="square" lIns="0" tIns="12700" rIns="0" bIns="0" rtlCol="0">
            <a:spAutoFit/>
          </a:bodyPr>
          <a:lstStyle/>
          <a:p>
            <a:pPr marL="12700">
              <a:spcBef>
                <a:spcPts val="100"/>
              </a:spcBef>
            </a:pPr>
            <a:r>
              <a:rPr sz="900" dirty="0">
                <a:latin typeface="Calibri"/>
                <a:cs typeface="Calibri"/>
              </a:rPr>
              <a:t>Proof</a:t>
            </a:r>
            <a:r>
              <a:rPr sz="900" spc="-5" dirty="0">
                <a:latin typeface="Calibri"/>
                <a:cs typeface="Calibri"/>
              </a:rPr>
              <a:t>-</a:t>
            </a:r>
            <a:r>
              <a:rPr sz="900" dirty="0">
                <a:latin typeface="Calibri"/>
                <a:cs typeface="Calibri"/>
              </a:rPr>
              <a:t>of</a:t>
            </a:r>
            <a:r>
              <a:rPr sz="900" spc="-5" dirty="0">
                <a:latin typeface="Calibri"/>
                <a:cs typeface="Calibri"/>
              </a:rPr>
              <a:t>-</a:t>
            </a:r>
            <a:r>
              <a:rPr sz="900" dirty="0">
                <a:latin typeface="Calibri"/>
                <a:cs typeface="Calibri"/>
              </a:rPr>
              <a:t>Wo</a:t>
            </a:r>
            <a:r>
              <a:rPr sz="900" spc="-5" dirty="0">
                <a:latin typeface="Calibri"/>
                <a:cs typeface="Calibri"/>
              </a:rPr>
              <a:t>r</a:t>
            </a:r>
            <a:r>
              <a:rPr sz="900" dirty="0">
                <a:latin typeface="Calibri"/>
                <a:cs typeface="Calibri"/>
              </a:rPr>
              <a:t>k:</a:t>
            </a:r>
            <a:endParaRPr sz="900">
              <a:latin typeface="Calibri"/>
              <a:cs typeface="Calibri"/>
            </a:endParaRPr>
          </a:p>
          <a:p>
            <a:pPr marL="35560">
              <a:spcBef>
                <a:spcPts val="5"/>
              </a:spcBef>
            </a:pPr>
            <a:r>
              <a:rPr sz="900" spc="-5" dirty="0">
                <a:latin typeface="Calibri"/>
                <a:cs typeface="Calibri"/>
              </a:rPr>
              <a:t>000000948fixf</a:t>
            </a:r>
            <a:endParaRPr sz="900">
              <a:latin typeface="Calibri"/>
              <a:cs typeface="Calibri"/>
            </a:endParaRPr>
          </a:p>
        </p:txBody>
      </p:sp>
      <p:grpSp>
        <p:nvGrpSpPr>
          <p:cNvPr id="29" name="object 29"/>
          <p:cNvGrpSpPr/>
          <p:nvPr/>
        </p:nvGrpSpPr>
        <p:grpSpPr>
          <a:xfrm>
            <a:off x="4952747" y="4789678"/>
            <a:ext cx="991235" cy="393700"/>
            <a:chOff x="3428746" y="4789678"/>
            <a:chExt cx="991235" cy="393700"/>
          </a:xfrm>
        </p:grpSpPr>
        <p:pic>
          <p:nvPicPr>
            <p:cNvPr id="30" name="object 30"/>
            <p:cNvPicPr/>
            <p:nvPr/>
          </p:nvPicPr>
          <p:blipFill>
            <a:blip r:embed="rId4" cstate="print"/>
            <a:stretch>
              <a:fillRect/>
            </a:stretch>
          </p:blipFill>
          <p:spPr>
            <a:xfrm>
              <a:off x="3435096" y="4796028"/>
              <a:ext cx="978407" cy="381000"/>
            </a:xfrm>
            <a:prstGeom prst="rect">
              <a:avLst/>
            </a:prstGeom>
          </p:spPr>
        </p:pic>
        <p:sp>
          <p:nvSpPr>
            <p:cNvPr id="31" name="object 31"/>
            <p:cNvSpPr/>
            <p:nvPr/>
          </p:nvSpPr>
          <p:spPr>
            <a:xfrm>
              <a:off x="3435096" y="4796028"/>
              <a:ext cx="978535" cy="381000"/>
            </a:xfrm>
            <a:custGeom>
              <a:avLst/>
              <a:gdLst/>
              <a:ahLst/>
              <a:cxnLst/>
              <a:rect l="l" t="t" r="r" b="b"/>
              <a:pathLst>
                <a:path w="978535" h="381000">
                  <a:moveTo>
                    <a:pt x="0" y="63500"/>
                  </a:moveTo>
                  <a:lnTo>
                    <a:pt x="4992" y="38790"/>
                  </a:lnTo>
                  <a:lnTo>
                    <a:pt x="18605" y="18605"/>
                  </a:lnTo>
                  <a:lnTo>
                    <a:pt x="38790" y="4992"/>
                  </a:lnTo>
                  <a:lnTo>
                    <a:pt x="63500" y="0"/>
                  </a:lnTo>
                  <a:lnTo>
                    <a:pt x="914907" y="0"/>
                  </a:lnTo>
                  <a:lnTo>
                    <a:pt x="939617" y="4992"/>
                  </a:lnTo>
                  <a:lnTo>
                    <a:pt x="959802" y="18605"/>
                  </a:lnTo>
                  <a:lnTo>
                    <a:pt x="973415" y="38790"/>
                  </a:lnTo>
                  <a:lnTo>
                    <a:pt x="978407" y="63500"/>
                  </a:lnTo>
                  <a:lnTo>
                    <a:pt x="978407" y="317500"/>
                  </a:lnTo>
                  <a:lnTo>
                    <a:pt x="973415" y="342209"/>
                  </a:lnTo>
                  <a:lnTo>
                    <a:pt x="959802" y="362394"/>
                  </a:lnTo>
                  <a:lnTo>
                    <a:pt x="939617" y="376007"/>
                  </a:lnTo>
                  <a:lnTo>
                    <a:pt x="914907" y="381000"/>
                  </a:lnTo>
                  <a:lnTo>
                    <a:pt x="63500" y="381000"/>
                  </a:lnTo>
                  <a:lnTo>
                    <a:pt x="38790" y="376007"/>
                  </a:lnTo>
                  <a:lnTo>
                    <a:pt x="18605" y="362394"/>
                  </a:lnTo>
                  <a:lnTo>
                    <a:pt x="4992" y="342209"/>
                  </a:lnTo>
                  <a:lnTo>
                    <a:pt x="0" y="317500"/>
                  </a:lnTo>
                  <a:lnTo>
                    <a:pt x="0" y="63500"/>
                  </a:lnTo>
                  <a:close/>
                </a:path>
              </a:pathLst>
            </a:custGeom>
            <a:ln w="12192">
              <a:solidFill>
                <a:srgbClr val="A18E6A"/>
              </a:solidFill>
            </a:ln>
          </p:spPr>
          <p:txBody>
            <a:bodyPr wrap="square" lIns="0" tIns="0" rIns="0" bIns="0" rtlCol="0"/>
            <a:lstStyle/>
            <a:p>
              <a:endParaRPr/>
            </a:p>
          </p:txBody>
        </p:sp>
      </p:grpSp>
      <p:sp>
        <p:nvSpPr>
          <p:cNvPr id="32" name="object 32"/>
          <p:cNvSpPr txBox="1"/>
          <p:nvPr/>
        </p:nvSpPr>
        <p:spPr>
          <a:xfrm>
            <a:off x="5083809" y="4518787"/>
            <a:ext cx="718820" cy="611505"/>
          </a:xfrm>
          <a:prstGeom prst="rect">
            <a:avLst/>
          </a:prstGeom>
        </p:spPr>
        <p:txBody>
          <a:bodyPr vert="horz" wrap="square" lIns="0" tIns="12700" rIns="0" bIns="0" rtlCol="0">
            <a:spAutoFit/>
          </a:bodyPr>
          <a:lstStyle/>
          <a:p>
            <a:pPr marL="12700" marR="5080" algn="ctr">
              <a:spcBef>
                <a:spcPts val="100"/>
              </a:spcBef>
            </a:pPr>
            <a:r>
              <a:rPr sz="900" dirty="0">
                <a:latin typeface="Calibri"/>
                <a:cs typeface="Calibri"/>
              </a:rPr>
              <a:t>Pr</a:t>
            </a:r>
            <a:r>
              <a:rPr sz="900" spc="-5" dirty="0">
                <a:latin typeface="Calibri"/>
                <a:cs typeface="Calibri"/>
              </a:rPr>
              <a:t>e</a:t>
            </a:r>
            <a:r>
              <a:rPr sz="900" dirty="0">
                <a:latin typeface="Calibri"/>
                <a:cs typeface="Calibri"/>
              </a:rPr>
              <a:t>vio</a:t>
            </a:r>
            <a:r>
              <a:rPr sz="900" spc="-5" dirty="0">
                <a:latin typeface="Calibri"/>
                <a:cs typeface="Calibri"/>
              </a:rPr>
              <a:t>u</a:t>
            </a:r>
            <a:r>
              <a:rPr sz="900" dirty="0">
                <a:latin typeface="Calibri"/>
                <a:cs typeface="Calibri"/>
              </a:rPr>
              <a:t>s</a:t>
            </a:r>
            <a:r>
              <a:rPr sz="900" spc="5" dirty="0">
                <a:latin typeface="Calibri"/>
                <a:cs typeface="Calibri"/>
              </a:rPr>
              <a:t> </a:t>
            </a:r>
            <a:r>
              <a:rPr sz="900" dirty="0">
                <a:latin typeface="Calibri"/>
                <a:cs typeface="Calibri"/>
              </a:rPr>
              <a:t>P</a:t>
            </a:r>
            <a:r>
              <a:rPr sz="900" spc="5" dirty="0">
                <a:latin typeface="Calibri"/>
                <a:cs typeface="Calibri"/>
              </a:rPr>
              <a:t>O</a:t>
            </a:r>
            <a:r>
              <a:rPr sz="900" dirty="0">
                <a:latin typeface="Calibri"/>
                <a:cs typeface="Calibri"/>
              </a:rPr>
              <a:t>W:  </a:t>
            </a:r>
            <a:r>
              <a:rPr sz="900" spc="-5" dirty="0">
                <a:latin typeface="Calibri"/>
                <a:cs typeface="Calibri"/>
              </a:rPr>
              <a:t>000000958fdji</a:t>
            </a:r>
            <a:endParaRPr sz="900">
              <a:latin typeface="Calibri"/>
              <a:cs typeface="Calibri"/>
            </a:endParaRPr>
          </a:p>
          <a:p>
            <a:pPr marL="12065" algn="ctr">
              <a:spcBef>
                <a:spcPts val="290"/>
              </a:spcBef>
            </a:pPr>
            <a:r>
              <a:rPr sz="900" spc="-5" dirty="0">
                <a:latin typeface="Calibri"/>
                <a:cs typeface="Calibri"/>
              </a:rPr>
              <a:t>Transaction</a:t>
            </a:r>
            <a:endParaRPr sz="900">
              <a:latin typeface="Calibri"/>
              <a:cs typeface="Calibri"/>
            </a:endParaRPr>
          </a:p>
          <a:p>
            <a:pPr marL="13335" algn="ctr"/>
            <a:r>
              <a:rPr sz="900" spc="-5" dirty="0">
                <a:latin typeface="Calibri"/>
                <a:cs typeface="Calibri"/>
              </a:rPr>
              <a:t>1025asde</a:t>
            </a:r>
            <a:endParaRPr sz="900">
              <a:latin typeface="Calibri"/>
              <a:cs typeface="Calibri"/>
            </a:endParaRPr>
          </a:p>
        </p:txBody>
      </p:sp>
      <p:grpSp>
        <p:nvGrpSpPr>
          <p:cNvPr id="33" name="object 33"/>
          <p:cNvGrpSpPr/>
          <p:nvPr/>
        </p:nvGrpSpPr>
        <p:grpSpPr>
          <a:xfrm>
            <a:off x="4952747" y="5201158"/>
            <a:ext cx="991235" cy="392430"/>
            <a:chOff x="3428746" y="5201158"/>
            <a:chExt cx="991235" cy="392430"/>
          </a:xfrm>
        </p:grpSpPr>
        <p:pic>
          <p:nvPicPr>
            <p:cNvPr id="34" name="object 34"/>
            <p:cNvPicPr/>
            <p:nvPr/>
          </p:nvPicPr>
          <p:blipFill>
            <a:blip r:embed="rId5" cstate="print"/>
            <a:stretch>
              <a:fillRect/>
            </a:stretch>
          </p:blipFill>
          <p:spPr>
            <a:xfrm>
              <a:off x="3435096" y="5207508"/>
              <a:ext cx="978407" cy="379476"/>
            </a:xfrm>
            <a:prstGeom prst="rect">
              <a:avLst/>
            </a:prstGeom>
          </p:spPr>
        </p:pic>
        <p:sp>
          <p:nvSpPr>
            <p:cNvPr id="35" name="object 35"/>
            <p:cNvSpPr/>
            <p:nvPr/>
          </p:nvSpPr>
          <p:spPr>
            <a:xfrm>
              <a:off x="3435096" y="5207508"/>
              <a:ext cx="978535" cy="379730"/>
            </a:xfrm>
            <a:custGeom>
              <a:avLst/>
              <a:gdLst/>
              <a:ahLst/>
              <a:cxnLst/>
              <a:rect l="l" t="t" r="r" b="b"/>
              <a:pathLst>
                <a:path w="978535" h="379729">
                  <a:moveTo>
                    <a:pt x="0" y="63246"/>
                  </a:moveTo>
                  <a:lnTo>
                    <a:pt x="4970" y="38629"/>
                  </a:lnTo>
                  <a:lnTo>
                    <a:pt x="18526" y="18526"/>
                  </a:lnTo>
                  <a:lnTo>
                    <a:pt x="38629" y="4970"/>
                  </a:lnTo>
                  <a:lnTo>
                    <a:pt x="63245" y="0"/>
                  </a:lnTo>
                  <a:lnTo>
                    <a:pt x="915162" y="0"/>
                  </a:lnTo>
                  <a:lnTo>
                    <a:pt x="939778" y="4970"/>
                  </a:lnTo>
                  <a:lnTo>
                    <a:pt x="959881" y="18526"/>
                  </a:lnTo>
                  <a:lnTo>
                    <a:pt x="973437" y="38629"/>
                  </a:lnTo>
                  <a:lnTo>
                    <a:pt x="978407" y="63246"/>
                  </a:lnTo>
                  <a:lnTo>
                    <a:pt x="978407" y="316230"/>
                  </a:lnTo>
                  <a:lnTo>
                    <a:pt x="973437" y="340846"/>
                  </a:lnTo>
                  <a:lnTo>
                    <a:pt x="959881" y="360949"/>
                  </a:lnTo>
                  <a:lnTo>
                    <a:pt x="939778" y="374505"/>
                  </a:lnTo>
                  <a:lnTo>
                    <a:pt x="915162" y="379476"/>
                  </a:lnTo>
                  <a:lnTo>
                    <a:pt x="63245" y="379476"/>
                  </a:lnTo>
                  <a:lnTo>
                    <a:pt x="38629" y="374505"/>
                  </a:lnTo>
                  <a:lnTo>
                    <a:pt x="18526" y="360949"/>
                  </a:lnTo>
                  <a:lnTo>
                    <a:pt x="4970" y="340846"/>
                  </a:lnTo>
                  <a:lnTo>
                    <a:pt x="0" y="316230"/>
                  </a:lnTo>
                  <a:lnTo>
                    <a:pt x="0" y="63246"/>
                  </a:lnTo>
                  <a:close/>
                </a:path>
              </a:pathLst>
            </a:custGeom>
            <a:ln w="12192">
              <a:solidFill>
                <a:srgbClr val="A18E6A"/>
              </a:solidFill>
            </a:ln>
          </p:spPr>
          <p:txBody>
            <a:bodyPr wrap="square" lIns="0" tIns="0" rIns="0" bIns="0" rtlCol="0"/>
            <a:lstStyle/>
            <a:p>
              <a:endParaRPr/>
            </a:p>
          </p:txBody>
        </p:sp>
      </p:grpSp>
      <p:sp>
        <p:nvSpPr>
          <p:cNvPr id="36" name="object 36"/>
          <p:cNvSpPr txBox="1"/>
          <p:nvPr/>
        </p:nvSpPr>
        <p:spPr>
          <a:xfrm>
            <a:off x="5164582" y="5240782"/>
            <a:ext cx="568960" cy="299720"/>
          </a:xfrm>
          <a:prstGeom prst="rect">
            <a:avLst/>
          </a:prstGeom>
        </p:spPr>
        <p:txBody>
          <a:bodyPr vert="horz" wrap="square" lIns="0" tIns="12700" rIns="0" bIns="0" rtlCol="0">
            <a:spAutoFit/>
          </a:bodyPr>
          <a:lstStyle/>
          <a:p>
            <a:pPr marL="95250" marR="5080" indent="-83185">
              <a:spcBef>
                <a:spcPts val="100"/>
              </a:spcBef>
            </a:pPr>
            <a:r>
              <a:rPr sz="900" dirty="0">
                <a:latin typeface="Calibri"/>
                <a:cs typeface="Calibri"/>
              </a:rPr>
              <a:t>Tra</a:t>
            </a:r>
            <a:r>
              <a:rPr sz="900" spc="-5" dirty="0">
                <a:latin typeface="Calibri"/>
                <a:cs typeface="Calibri"/>
              </a:rPr>
              <a:t>ns</a:t>
            </a:r>
            <a:r>
              <a:rPr sz="900" dirty="0">
                <a:latin typeface="Calibri"/>
                <a:cs typeface="Calibri"/>
              </a:rPr>
              <a:t>act</a:t>
            </a:r>
            <a:r>
              <a:rPr sz="900" spc="-5" dirty="0">
                <a:latin typeface="Calibri"/>
                <a:cs typeface="Calibri"/>
              </a:rPr>
              <a:t>i</a:t>
            </a:r>
            <a:r>
              <a:rPr sz="900" spc="5" dirty="0">
                <a:latin typeface="Calibri"/>
                <a:cs typeface="Calibri"/>
              </a:rPr>
              <a:t>o</a:t>
            </a:r>
            <a:r>
              <a:rPr sz="900" dirty="0">
                <a:latin typeface="Calibri"/>
                <a:cs typeface="Calibri"/>
              </a:rPr>
              <a:t>n  </a:t>
            </a:r>
            <a:r>
              <a:rPr sz="900" spc="-5" dirty="0">
                <a:latin typeface="Calibri"/>
                <a:cs typeface="Calibri"/>
              </a:rPr>
              <a:t>8875iire</a:t>
            </a:r>
            <a:endParaRPr sz="900">
              <a:latin typeface="Calibri"/>
              <a:cs typeface="Calibri"/>
            </a:endParaRPr>
          </a:p>
        </p:txBody>
      </p:sp>
      <p:grpSp>
        <p:nvGrpSpPr>
          <p:cNvPr id="37" name="object 37"/>
          <p:cNvGrpSpPr/>
          <p:nvPr/>
        </p:nvGrpSpPr>
        <p:grpSpPr>
          <a:xfrm>
            <a:off x="4952747" y="5611114"/>
            <a:ext cx="991235" cy="393700"/>
            <a:chOff x="3428746" y="5611114"/>
            <a:chExt cx="991235" cy="393700"/>
          </a:xfrm>
        </p:grpSpPr>
        <p:pic>
          <p:nvPicPr>
            <p:cNvPr id="38" name="object 38"/>
            <p:cNvPicPr/>
            <p:nvPr/>
          </p:nvPicPr>
          <p:blipFill>
            <a:blip r:embed="rId4" cstate="print"/>
            <a:stretch>
              <a:fillRect/>
            </a:stretch>
          </p:blipFill>
          <p:spPr>
            <a:xfrm>
              <a:off x="3435096" y="5617464"/>
              <a:ext cx="978407" cy="381000"/>
            </a:xfrm>
            <a:prstGeom prst="rect">
              <a:avLst/>
            </a:prstGeom>
          </p:spPr>
        </p:pic>
        <p:sp>
          <p:nvSpPr>
            <p:cNvPr id="39" name="object 39"/>
            <p:cNvSpPr/>
            <p:nvPr/>
          </p:nvSpPr>
          <p:spPr>
            <a:xfrm>
              <a:off x="3435096" y="5617464"/>
              <a:ext cx="978535" cy="381000"/>
            </a:xfrm>
            <a:custGeom>
              <a:avLst/>
              <a:gdLst/>
              <a:ahLst/>
              <a:cxnLst/>
              <a:rect l="l" t="t" r="r" b="b"/>
              <a:pathLst>
                <a:path w="978535" h="381000">
                  <a:moveTo>
                    <a:pt x="0" y="63500"/>
                  </a:moveTo>
                  <a:lnTo>
                    <a:pt x="4992" y="38785"/>
                  </a:lnTo>
                  <a:lnTo>
                    <a:pt x="18605" y="18600"/>
                  </a:lnTo>
                  <a:lnTo>
                    <a:pt x="38790" y="4990"/>
                  </a:lnTo>
                  <a:lnTo>
                    <a:pt x="63500" y="0"/>
                  </a:lnTo>
                  <a:lnTo>
                    <a:pt x="914907" y="0"/>
                  </a:lnTo>
                  <a:lnTo>
                    <a:pt x="939617" y="4990"/>
                  </a:lnTo>
                  <a:lnTo>
                    <a:pt x="959802" y="18600"/>
                  </a:lnTo>
                  <a:lnTo>
                    <a:pt x="973415" y="38785"/>
                  </a:lnTo>
                  <a:lnTo>
                    <a:pt x="978407" y="63500"/>
                  </a:lnTo>
                  <a:lnTo>
                    <a:pt x="978407" y="317500"/>
                  </a:lnTo>
                  <a:lnTo>
                    <a:pt x="973415" y="342214"/>
                  </a:lnTo>
                  <a:lnTo>
                    <a:pt x="959802" y="362399"/>
                  </a:lnTo>
                  <a:lnTo>
                    <a:pt x="939617" y="376009"/>
                  </a:lnTo>
                  <a:lnTo>
                    <a:pt x="914907" y="381000"/>
                  </a:lnTo>
                  <a:lnTo>
                    <a:pt x="63500" y="381000"/>
                  </a:lnTo>
                  <a:lnTo>
                    <a:pt x="38790" y="376009"/>
                  </a:lnTo>
                  <a:lnTo>
                    <a:pt x="18605" y="362399"/>
                  </a:lnTo>
                  <a:lnTo>
                    <a:pt x="4992" y="342214"/>
                  </a:lnTo>
                  <a:lnTo>
                    <a:pt x="0" y="317500"/>
                  </a:lnTo>
                  <a:lnTo>
                    <a:pt x="0" y="63500"/>
                  </a:lnTo>
                  <a:close/>
                </a:path>
              </a:pathLst>
            </a:custGeom>
            <a:ln w="12192">
              <a:solidFill>
                <a:srgbClr val="A18E6A"/>
              </a:solidFill>
            </a:ln>
          </p:spPr>
          <p:txBody>
            <a:bodyPr wrap="square" lIns="0" tIns="0" rIns="0" bIns="0" rtlCol="0"/>
            <a:lstStyle/>
            <a:p>
              <a:endParaRPr/>
            </a:p>
          </p:txBody>
        </p:sp>
      </p:grpSp>
      <p:sp>
        <p:nvSpPr>
          <p:cNvPr id="40" name="object 40"/>
          <p:cNvSpPr txBox="1"/>
          <p:nvPr/>
        </p:nvSpPr>
        <p:spPr>
          <a:xfrm>
            <a:off x="5164582" y="5651398"/>
            <a:ext cx="568960" cy="299720"/>
          </a:xfrm>
          <a:prstGeom prst="rect">
            <a:avLst/>
          </a:prstGeom>
        </p:spPr>
        <p:txBody>
          <a:bodyPr vert="horz" wrap="square" lIns="0" tIns="12700" rIns="0" bIns="0" rtlCol="0">
            <a:spAutoFit/>
          </a:bodyPr>
          <a:lstStyle/>
          <a:p>
            <a:pPr marL="38100" marR="5080" indent="-26034">
              <a:spcBef>
                <a:spcPts val="100"/>
              </a:spcBef>
            </a:pPr>
            <a:r>
              <a:rPr sz="900" dirty="0">
                <a:latin typeface="Calibri"/>
                <a:cs typeface="Calibri"/>
              </a:rPr>
              <a:t>Tra</a:t>
            </a:r>
            <a:r>
              <a:rPr sz="900" spc="-5" dirty="0">
                <a:latin typeface="Calibri"/>
                <a:cs typeface="Calibri"/>
              </a:rPr>
              <a:t>ns</a:t>
            </a:r>
            <a:r>
              <a:rPr sz="900" dirty="0">
                <a:latin typeface="Calibri"/>
                <a:cs typeface="Calibri"/>
              </a:rPr>
              <a:t>act</a:t>
            </a:r>
            <a:r>
              <a:rPr sz="900" spc="-5" dirty="0">
                <a:latin typeface="Calibri"/>
                <a:cs typeface="Calibri"/>
              </a:rPr>
              <a:t>i</a:t>
            </a:r>
            <a:r>
              <a:rPr sz="900" spc="5" dirty="0">
                <a:latin typeface="Calibri"/>
                <a:cs typeface="Calibri"/>
              </a:rPr>
              <a:t>o</a:t>
            </a:r>
            <a:r>
              <a:rPr sz="900" dirty="0">
                <a:latin typeface="Calibri"/>
                <a:cs typeface="Calibri"/>
              </a:rPr>
              <a:t>n  </a:t>
            </a:r>
            <a:r>
              <a:rPr sz="900" spc="-5" dirty="0">
                <a:latin typeface="Calibri"/>
                <a:cs typeface="Calibri"/>
              </a:rPr>
              <a:t>4236owqe</a:t>
            </a:r>
            <a:endParaRPr sz="900">
              <a:latin typeface="Calibri"/>
              <a:cs typeface="Calibri"/>
            </a:endParaRPr>
          </a:p>
        </p:txBody>
      </p:sp>
      <p:grpSp>
        <p:nvGrpSpPr>
          <p:cNvPr id="41" name="object 41"/>
          <p:cNvGrpSpPr/>
          <p:nvPr/>
        </p:nvGrpSpPr>
        <p:grpSpPr>
          <a:xfrm>
            <a:off x="3540252" y="3474721"/>
            <a:ext cx="1092835" cy="2889885"/>
            <a:chOff x="2016251" y="3474720"/>
            <a:chExt cx="1092835" cy="2889885"/>
          </a:xfrm>
        </p:grpSpPr>
        <p:sp>
          <p:nvSpPr>
            <p:cNvPr id="42" name="object 42"/>
            <p:cNvSpPr/>
            <p:nvPr/>
          </p:nvSpPr>
          <p:spPr>
            <a:xfrm>
              <a:off x="2023871" y="3482340"/>
              <a:ext cx="1077595" cy="2874645"/>
            </a:xfrm>
            <a:custGeom>
              <a:avLst/>
              <a:gdLst/>
              <a:ahLst/>
              <a:cxnLst/>
              <a:rect l="l" t="t" r="r" b="b"/>
              <a:pathLst>
                <a:path w="1077595" h="2874645">
                  <a:moveTo>
                    <a:pt x="897889" y="0"/>
                  </a:moveTo>
                  <a:lnTo>
                    <a:pt x="179577" y="0"/>
                  </a:lnTo>
                  <a:lnTo>
                    <a:pt x="131835" y="6414"/>
                  </a:lnTo>
                  <a:lnTo>
                    <a:pt x="88937" y="24515"/>
                  </a:lnTo>
                  <a:lnTo>
                    <a:pt x="52593" y="52593"/>
                  </a:lnTo>
                  <a:lnTo>
                    <a:pt x="24515" y="88937"/>
                  </a:lnTo>
                  <a:lnTo>
                    <a:pt x="6414" y="131835"/>
                  </a:lnTo>
                  <a:lnTo>
                    <a:pt x="0" y="179578"/>
                  </a:lnTo>
                  <a:lnTo>
                    <a:pt x="0" y="2694686"/>
                  </a:lnTo>
                  <a:lnTo>
                    <a:pt x="6414" y="2742423"/>
                  </a:lnTo>
                  <a:lnTo>
                    <a:pt x="24515" y="2785320"/>
                  </a:lnTo>
                  <a:lnTo>
                    <a:pt x="52593" y="2821665"/>
                  </a:lnTo>
                  <a:lnTo>
                    <a:pt x="88937" y="2849745"/>
                  </a:lnTo>
                  <a:lnTo>
                    <a:pt x="131835" y="2867849"/>
                  </a:lnTo>
                  <a:lnTo>
                    <a:pt x="179577" y="2874264"/>
                  </a:lnTo>
                  <a:lnTo>
                    <a:pt x="897889" y="2874264"/>
                  </a:lnTo>
                  <a:lnTo>
                    <a:pt x="945632" y="2867849"/>
                  </a:lnTo>
                  <a:lnTo>
                    <a:pt x="988530" y="2849745"/>
                  </a:lnTo>
                  <a:lnTo>
                    <a:pt x="1024874" y="2821665"/>
                  </a:lnTo>
                  <a:lnTo>
                    <a:pt x="1052952" y="2785320"/>
                  </a:lnTo>
                  <a:lnTo>
                    <a:pt x="1071053" y="2742423"/>
                  </a:lnTo>
                  <a:lnTo>
                    <a:pt x="1077467" y="2694686"/>
                  </a:lnTo>
                  <a:lnTo>
                    <a:pt x="1077467" y="179578"/>
                  </a:lnTo>
                  <a:lnTo>
                    <a:pt x="1071053" y="131835"/>
                  </a:lnTo>
                  <a:lnTo>
                    <a:pt x="1052952" y="88937"/>
                  </a:lnTo>
                  <a:lnTo>
                    <a:pt x="1024874" y="52593"/>
                  </a:lnTo>
                  <a:lnTo>
                    <a:pt x="988530" y="24515"/>
                  </a:lnTo>
                  <a:lnTo>
                    <a:pt x="945632" y="6414"/>
                  </a:lnTo>
                  <a:lnTo>
                    <a:pt x="897889" y="0"/>
                  </a:lnTo>
                  <a:close/>
                </a:path>
              </a:pathLst>
            </a:custGeom>
            <a:solidFill>
              <a:srgbClr val="FFFFFF"/>
            </a:solidFill>
          </p:spPr>
          <p:txBody>
            <a:bodyPr wrap="square" lIns="0" tIns="0" rIns="0" bIns="0" rtlCol="0"/>
            <a:lstStyle/>
            <a:p>
              <a:endParaRPr/>
            </a:p>
          </p:txBody>
        </p:sp>
        <p:sp>
          <p:nvSpPr>
            <p:cNvPr id="43" name="object 43"/>
            <p:cNvSpPr/>
            <p:nvPr/>
          </p:nvSpPr>
          <p:spPr>
            <a:xfrm>
              <a:off x="2023871" y="3482340"/>
              <a:ext cx="1077595" cy="2874645"/>
            </a:xfrm>
            <a:custGeom>
              <a:avLst/>
              <a:gdLst/>
              <a:ahLst/>
              <a:cxnLst/>
              <a:rect l="l" t="t" r="r" b="b"/>
              <a:pathLst>
                <a:path w="1077595" h="2874645">
                  <a:moveTo>
                    <a:pt x="0" y="179578"/>
                  </a:moveTo>
                  <a:lnTo>
                    <a:pt x="6414" y="131835"/>
                  </a:lnTo>
                  <a:lnTo>
                    <a:pt x="24515" y="88937"/>
                  </a:lnTo>
                  <a:lnTo>
                    <a:pt x="52593" y="52593"/>
                  </a:lnTo>
                  <a:lnTo>
                    <a:pt x="88937" y="24515"/>
                  </a:lnTo>
                  <a:lnTo>
                    <a:pt x="131835" y="6414"/>
                  </a:lnTo>
                  <a:lnTo>
                    <a:pt x="179577" y="0"/>
                  </a:lnTo>
                  <a:lnTo>
                    <a:pt x="897889" y="0"/>
                  </a:lnTo>
                  <a:lnTo>
                    <a:pt x="945632" y="6414"/>
                  </a:lnTo>
                  <a:lnTo>
                    <a:pt x="988530" y="24515"/>
                  </a:lnTo>
                  <a:lnTo>
                    <a:pt x="1024874" y="52593"/>
                  </a:lnTo>
                  <a:lnTo>
                    <a:pt x="1052952" y="88937"/>
                  </a:lnTo>
                  <a:lnTo>
                    <a:pt x="1071053" y="131835"/>
                  </a:lnTo>
                  <a:lnTo>
                    <a:pt x="1077467" y="179578"/>
                  </a:lnTo>
                  <a:lnTo>
                    <a:pt x="1077467" y="2694686"/>
                  </a:lnTo>
                  <a:lnTo>
                    <a:pt x="1071053" y="2742423"/>
                  </a:lnTo>
                  <a:lnTo>
                    <a:pt x="1052952" y="2785320"/>
                  </a:lnTo>
                  <a:lnTo>
                    <a:pt x="1024874" y="2821665"/>
                  </a:lnTo>
                  <a:lnTo>
                    <a:pt x="988530" y="2849745"/>
                  </a:lnTo>
                  <a:lnTo>
                    <a:pt x="945632" y="2867849"/>
                  </a:lnTo>
                  <a:lnTo>
                    <a:pt x="897889" y="2874264"/>
                  </a:lnTo>
                  <a:lnTo>
                    <a:pt x="179577" y="2874264"/>
                  </a:lnTo>
                  <a:lnTo>
                    <a:pt x="131835" y="2867849"/>
                  </a:lnTo>
                  <a:lnTo>
                    <a:pt x="88937" y="2849745"/>
                  </a:lnTo>
                  <a:lnTo>
                    <a:pt x="52593" y="2821665"/>
                  </a:lnTo>
                  <a:lnTo>
                    <a:pt x="24515" y="2785320"/>
                  </a:lnTo>
                  <a:lnTo>
                    <a:pt x="6414" y="2742423"/>
                  </a:lnTo>
                  <a:lnTo>
                    <a:pt x="0" y="2694686"/>
                  </a:lnTo>
                  <a:lnTo>
                    <a:pt x="0" y="179578"/>
                  </a:lnTo>
                  <a:close/>
                </a:path>
              </a:pathLst>
            </a:custGeom>
            <a:ln w="15240">
              <a:solidFill>
                <a:srgbClr val="000000"/>
              </a:solidFill>
            </a:ln>
          </p:spPr>
          <p:txBody>
            <a:bodyPr wrap="square" lIns="0" tIns="0" rIns="0" bIns="0" rtlCol="0"/>
            <a:lstStyle/>
            <a:p>
              <a:endParaRPr/>
            </a:p>
          </p:txBody>
        </p:sp>
      </p:grpSp>
      <p:sp>
        <p:nvSpPr>
          <p:cNvPr id="44" name="object 44"/>
          <p:cNvSpPr txBox="1"/>
          <p:nvPr/>
        </p:nvSpPr>
        <p:spPr>
          <a:xfrm>
            <a:off x="3808223" y="3751834"/>
            <a:ext cx="556895" cy="228268"/>
          </a:xfrm>
          <a:prstGeom prst="rect">
            <a:avLst/>
          </a:prstGeom>
        </p:spPr>
        <p:txBody>
          <a:bodyPr vert="horz" wrap="square" lIns="0" tIns="12700" rIns="0" bIns="0" rtlCol="0">
            <a:spAutoFit/>
          </a:bodyPr>
          <a:lstStyle/>
          <a:p>
            <a:pPr marL="12700">
              <a:spcBef>
                <a:spcPts val="100"/>
              </a:spcBef>
            </a:pPr>
            <a:r>
              <a:rPr sz="1400" b="1" dirty="0">
                <a:latin typeface="Calibri"/>
                <a:cs typeface="Calibri"/>
              </a:rPr>
              <a:t>Block</a:t>
            </a:r>
            <a:r>
              <a:rPr sz="1400" b="1" spc="-75" dirty="0">
                <a:latin typeface="Calibri"/>
                <a:cs typeface="Calibri"/>
              </a:rPr>
              <a:t> </a:t>
            </a:r>
            <a:r>
              <a:rPr sz="1400" b="1" dirty="0">
                <a:latin typeface="Calibri"/>
                <a:cs typeface="Calibri"/>
              </a:rPr>
              <a:t>0</a:t>
            </a:r>
            <a:endParaRPr sz="1400">
              <a:latin typeface="Calibri"/>
              <a:cs typeface="Calibri"/>
            </a:endParaRPr>
          </a:p>
        </p:txBody>
      </p:sp>
      <p:sp>
        <p:nvSpPr>
          <p:cNvPr id="45" name="object 45"/>
          <p:cNvSpPr txBox="1"/>
          <p:nvPr/>
        </p:nvSpPr>
        <p:spPr>
          <a:xfrm>
            <a:off x="3719829" y="4106621"/>
            <a:ext cx="734060" cy="300990"/>
          </a:xfrm>
          <a:prstGeom prst="rect">
            <a:avLst/>
          </a:prstGeom>
        </p:spPr>
        <p:txBody>
          <a:bodyPr vert="horz" wrap="square" lIns="0" tIns="12700" rIns="0" bIns="0" rtlCol="0">
            <a:spAutoFit/>
          </a:bodyPr>
          <a:lstStyle/>
          <a:p>
            <a:pPr marL="12700">
              <a:spcBef>
                <a:spcPts val="100"/>
              </a:spcBef>
            </a:pPr>
            <a:r>
              <a:rPr sz="900" dirty="0">
                <a:latin typeface="Calibri"/>
                <a:cs typeface="Calibri"/>
              </a:rPr>
              <a:t>Proof</a:t>
            </a:r>
            <a:r>
              <a:rPr sz="900" spc="-5" dirty="0">
                <a:latin typeface="Calibri"/>
                <a:cs typeface="Calibri"/>
              </a:rPr>
              <a:t>-</a:t>
            </a:r>
            <a:r>
              <a:rPr sz="900" dirty="0">
                <a:latin typeface="Calibri"/>
                <a:cs typeface="Calibri"/>
              </a:rPr>
              <a:t>of</a:t>
            </a:r>
            <a:r>
              <a:rPr sz="900" spc="-5" dirty="0">
                <a:latin typeface="Calibri"/>
                <a:cs typeface="Calibri"/>
              </a:rPr>
              <a:t>-</a:t>
            </a:r>
            <a:r>
              <a:rPr sz="900" dirty="0">
                <a:latin typeface="Calibri"/>
                <a:cs typeface="Calibri"/>
              </a:rPr>
              <a:t>Wo</a:t>
            </a:r>
            <a:r>
              <a:rPr sz="900" spc="-5" dirty="0">
                <a:latin typeface="Calibri"/>
                <a:cs typeface="Calibri"/>
              </a:rPr>
              <a:t>r</a:t>
            </a:r>
            <a:r>
              <a:rPr sz="900" dirty="0">
                <a:latin typeface="Calibri"/>
                <a:cs typeface="Calibri"/>
              </a:rPr>
              <a:t>k:</a:t>
            </a:r>
            <a:endParaRPr sz="900">
              <a:latin typeface="Calibri"/>
              <a:cs typeface="Calibri"/>
            </a:endParaRPr>
          </a:p>
          <a:p>
            <a:pPr marL="33655">
              <a:spcBef>
                <a:spcPts val="5"/>
              </a:spcBef>
            </a:pPr>
            <a:r>
              <a:rPr sz="900" spc="-5" dirty="0">
                <a:latin typeface="Calibri"/>
                <a:cs typeface="Calibri"/>
              </a:rPr>
              <a:t>000000958fdji</a:t>
            </a:r>
            <a:endParaRPr sz="900">
              <a:latin typeface="Calibri"/>
              <a:cs typeface="Calibri"/>
            </a:endParaRPr>
          </a:p>
        </p:txBody>
      </p:sp>
      <p:sp>
        <p:nvSpPr>
          <p:cNvPr id="46" name="object 46"/>
          <p:cNvSpPr txBox="1"/>
          <p:nvPr/>
        </p:nvSpPr>
        <p:spPr>
          <a:xfrm>
            <a:off x="3735578" y="4518787"/>
            <a:ext cx="702945" cy="151323"/>
          </a:xfrm>
          <a:prstGeom prst="rect">
            <a:avLst/>
          </a:prstGeom>
        </p:spPr>
        <p:txBody>
          <a:bodyPr vert="horz" wrap="square" lIns="0" tIns="12700" rIns="0" bIns="0" rtlCol="0">
            <a:spAutoFit/>
          </a:bodyPr>
          <a:lstStyle/>
          <a:p>
            <a:pPr>
              <a:spcBef>
                <a:spcPts val="100"/>
              </a:spcBef>
            </a:pPr>
            <a:r>
              <a:rPr sz="900" spc="-5" dirty="0">
                <a:latin typeface="Calibri"/>
                <a:cs typeface="Calibri"/>
              </a:rPr>
              <a:t>Previous</a:t>
            </a:r>
            <a:r>
              <a:rPr sz="900" spc="-25" dirty="0">
                <a:latin typeface="Calibri"/>
                <a:cs typeface="Calibri"/>
              </a:rPr>
              <a:t> </a:t>
            </a:r>
            <a:r>
              <a:rPr sz="900" spc="-5" dirty="0">
                <a:latin typeface="Calibri"/>
                <a:cs typeface="Calibri"/>
              </a:rPr>
              <a:t>block:</a:t>
            </a:r>
            <a:endParaRPr sz="900">
              <a:latin typeface="Calibri"/>
              <a:cs typeface="Calibri"/>
            </a:endParaRPr>
          </a:p>
        </p:txBody>
      </p:sp>
      <p:sp>
        <p:nvSpPr>
          <p:cNvPr id="47" name="object 47"/>
          <p:cNvSpPr txBox="1"/>
          <p:nvPr/>
        </p:nvSpPr>
        <p:spPr>
          <a:xfrm>
            <a:off x="4069714" y="4655947"/>
            <a:ext cx="35560" cy="151323"/>
          </a:xfrm>
          <a:prstGeom prst="rect">
            <a:avLst/>
          </a:prstGeom>
        </p:spPr>
        <p:txBody>
          <a:bodyPr vert="horz" wrap="square" lIns="0" tIns="12700" rIns="0" bIns="0" rtlCol="0">
            <a:spAutoFit/>
          </a:bodyPr>
          <a:lstStyle/>
          <a:p>
            <a:pPr>
              <a:spcBef>
                <a:spcPts val="100"/>
              </a:spcBef>
            </a:pPr>
            <a:r>
              <a:rPr sz="900" dirty="0">
                <a:latin typeface="Calibri"/>
                <a:cs typeface="Calibri"/>
              </a:rPr>
              <a:t>-</a:t>
            </a:r>
            <a:endParaRPr sz="900">
              <a:latin typeface="Calibri"/>
              <a:cs typeface="Calibri"/>
            </a:endParaRPr>
          </a:p>
        </p:txBody>
      </p:sp>
      <p:grpSp>
        <p:nvGrpSpPr>
          <p:cNvPr id="48" name="object 48"/>
          <p:cNvGrpSpPr/>
          <p:nvPr/>
        </p:nvGrpSpPr>
        <p:grpSpPr>
          <a:xfrm>
            <a:off x="3591815" y="4779009"/>
            <a:ext cx="991235" cy="392430"/>
            <a:chOff x="2067814" y="4779009"/>
            <a:chExt cx="991235" cy="392430"/>
          </a:xfrm>
        </p:grpSpPr>
        <p:pic>
          <p:nvPicPr>
            <p:cNvPr id="49" name="object 49"/>
            <p:cNvPicPr/>
            <p:nvPr/>
          </p:nvPicPr>
          <p:blipFill>
            <a:blip r:embed="rId6" cstate="print"/>
            <a:stretch>
              <a:fillRect/>
            </a:stretch>
          </p:blipFill>
          <p:spPr>
            <a:xfrm>
              <a:off x="2074164" y="4785359"/>
              <a:ext cx="978408" cy="379475"/>
            </a:xfrm>
            <a:prstGeom prst="rect">
              <a:avLst/>
            </a:prstGeom>
          </p:spPr>
        </p:pic>
        <p:sp>
          <p:nvSpPr>
            <p:cNvPr id="50" name="object 50"/>
            <p:cNvSpPr/>
            <p:nvPr/>
          </p:nvSpPr>
          <p:spPr>
            <a:xfrm>
              <a:off x="2074164" y="4785359"/>
              <a:ext cx="978535" cy="379730"/>
            </a:xfrm>
            <a:custGeom>
              <a:avLst/>
              <a:gdLst/>
              <a:ahLst/>
              <a:cxnLst/>
              <a:rect l="l" t="t" r="r" b="b"/>
              <a:pathLst>
                <a:path w="978535" h="379729">
                  <a:moveTo>
                    <a:pt x="0" y="63245"/>
                  </a:moveTo>
                  <a:lnTo>
                    <a:pt x="4970" y="38629"/>
                  </a:lnTo>
                  <a:lnTo>
                    <a:pt x="18526" y="18526"/>
                  </a:lnTo>
                  <a:lnTo>
                    <a:pt x="38629" y="4970"/>
                  </a:lnTo>
                  <a:lnTo>
                    <a:pt x="63246" y="0"/>
                  </a:lnTo>
                  <a:lnTo>
                    <a:pt x="915162" y="0"/>
                  </a:lnTo>
                  <a:lnTo>
                    <a:pt x="939778" y="4970"/>
                  </a:lnTo>
                  <a:lnTo>
                    <a:pt x="959881" y="18526"/>
                  </a:lnTo>
                  <a:lnTo>
                    <a:pt x="973437" y="38629"/>
                  </a:lnTo>
                  <a:lnTo>
                    <a:pt x="978408" y="63245"/>
                  </a:lnTo>
                  <a:lnTo>
                    <a:pt x="978408" y="316229"/>
                  </a:lnTo>
                  <a:lnTo>
                    <a:pt x="973437" y="340846"/>
                  </a:lnTo>
                  <a:lnTo>
                    <a:pt x="959881" y="360949"/>
                  </a:lnTo>
                  <a:lnTo>
                    <a:pt x="939778" y="374505"/>
                  </a:lnTo>
                  <a:lnTo>
                    <a:pt x="915162" y="379475"/>
                  </a:lnTo>
                  <a:lnTo>
                    <a:pt x="63246" y="379475"/>
                  </a:lnTo>
                  <a:lnTo>
                    <a:pt x="38629" y="374505"/>
                  </a:lnTo>
                  <a:lnTo>
                    <a:pt x="18526" y="360949"/>
                  </a:lnTo>
                  <a:lnTo>
                    <a:pt x="4970" y="340846"/>
                  </a:lnTo>
                  <a:lnTo>
                    <a:pt x="0" y="316229"/>
                  </a:lnTo>
                  <a:lnTo>
                    <a:pt x="0" y="63245"/>
                  </a:lnTo>
                  <a:close/>
                </a:path>
              </a:pathLst>
            </a:custGeom>
            <a:ln w="12192">
              <a:solidFill>
                <a:srgbClr val="A18E6A"/>
              </a:solidFill>
            </a:ln>
          </p:spPr>
          <p:txBody>
            <a:bodyPr wrap="square" lIns="0" tIns="0" rIns="0" bIns="0" rtlCol="0"/>
            <a:lstStyle/>
            <a:p>
              <a:endParaRPr/>
            </a:p>
          </p:txBody>
        </p:sp>
      </p:grpSp>
      <p:sp>
        <p:nvSpPr>
          <p:cNvPr id="51" name="object 51"/>
          <p:cNvSpPr txBox="1"/>
          <p:nvPr/>
        </p:nvSpPr>
        <p:spPr>
          <a:xfrm>
            <a:off x="3815461" y="4818633"/>
            <a:ext cx="542925" cy="299720"/>
          </a:xfrm>
          <a:prstGeom prst="rect">
            <a:avLst/>
          </a:prstGeom>
        </p:spPr>
        <p:txBody>
          <a:bodyPr vert="horz" wrap="square" lIns="0" tIns="12700" rIns="0" bIns="0" rtlCol="0">
            <a:spAutoFit/>
          </a:bodyPr>
          <a:lstStyle/>
          <a:p>
            <a:pPr marL="52705" indent="-53340">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a:t>
            </a:r>
            <a:r>
              <a:rPr sz="900" spc="-5" dirty="0">
                <a:latin typeface="Calibri"/>
                <a:cs typeface="Calibri"/>
              </a:rPr>
              <a:t>4325afde</a:t>
            </a:r>
            <a:endParaRPr sz="900">
              <a:latin typeface="Calibri"/>
              <a:cs typeface="Calibri"/>
            </a:endParaRPr>
          </a:p>
        </p:txBody>
      </p:sp>
      <p:grpSp>
        <p:nvGrpSpPr>
          <p:cNvPr id="52" name="object 52"/>
          <p:cNvGrpSpPr/>
          <p:nvPr/>
        </p:nvGrpSpPr>
        <p:grpSpPr>
          <a:xfrm>
            <a:off x="3591815" y="5188965"/>
            <a:ext cx="991235" cy="393700"/>
            <a:chOff x="2067814" y="5188965"/>
            <a:chExt cx="991235" cy="393700"/>
          </a:xfrm>
        </p:grpSpPr>
        <p:pic>
          <p:nvPicPr>
            <p:cNvPr id="53" name="object 53"/>
            <p:cNvPicPr/>
            <p:nvPr/>
          </p:nvPicPr>
          <p:blipFill>
            <a:blip r:embed="rId7" cstate="print"/>
            <a:stretch>
              <a:fillRect/>
            </a:stretch>
          </p:blipFill>
          <p:spPr>
            <a:xfrm>
              <a:off x="2074164" y="5195315"/>
              <a:ext cx="978408" cy="380999"/>
            </a:xfrm>
            <a:prstGeom prst="rect">
              <a:avLst/>
            </a:prstGeom>
          </p:spPr>
        </p:pic>
        <p:sp>
          <p:nvSpPr>
            <p:cNvPr id="54" name="object 54"/>
            <p:cNvSpPr/>
            <p:nvPr/>
          </p:nvSpPr>
          <p:spPr>
            <a:xfrm>
              <a:off x="2074164" y="5195315"/>
              <a:ext cx="978535" cy="381000"/>
            </a:xfrm>
            <a:custGeom>
              <a:avLst/>
              <a:gdLst/>
              <a:ahLst/>
              <a:cxnLst/>
              <a:rect l="l" t="t" r="r" b="b"/>
              <a:pathLst>
                <a:path w="978535" h="381000">
                  <a:moveTo>
                    <a:pt x="0" y="63499"/>
                  </a:moveTo>
                  <a:lnTo>
                    <a:pt x="4992" y="38790"/>
                  </a:lnTo>
                  <a:lnTo>
                    <a:pt x="18605" y="18605"/>
                  </a:lnTo>
                  <a:lnTo>
                    <a:pt x="38790" y="4992"/>
                  </a:lnTo>
                  <a:lnTo>
                    <a:pt x="63500" y="0"/>
                  </a:lnTo>
                  <a:lnTo>
                    <a:pt x="914908" y="0"/>
                  </a:lnTo>
                  <a:lnTo>
                    <a:pt x="939617" y="4992"/>
                  </a:lnTo>
                  <a:lnTo>
                    <a:pt x="959802" y="18605"/>
                  </a:lnTo>
                  <a:lnTo>
                    <a:pt x="973415" y="38790"/>
                  </a:lnTo>
                  <a:lnTo>
                    <a:pt x="978408" y="63499"/>
                  </a:lnTo>
                  <a:lnTo>
                    <a:pt x="978408" y="317499"/>
                  </a:lnTo>
                  <a:lnTo>
                    <a:pt x="973415" y="342209"/>
                  </a:lnTo>
                  <a:lnTo>
                    <a:pt x="959802" y="362394"/>
                  </a:lnTo>
                  <a:lnTo>
                    <a:pt x="939617" y="376007"/>
                  </a:lnTo>
                  <a:lnTo>
                    <a:pt x="914908" y="380999"/>
                  </a:lnTo>
                  <a:lnTo>
                    <a:pt x="63500" y="380999"/>
                  </a:lnTo>
                  <a:lnTo>
                    <a:pt x="38790" y="376007"/>
                  </a:lnTo>
                  <a:lnTo>
                    <a:pt x="18605" y="362394"/>
                  </a:lnTo>
                  <a:lnTo>
                    <a:pt x="4992" y="342209"/>
                  </a:lnTo>
                  <a:lnTo>
                    <a:pt x="0" y="317499"/>
                  </a:lnTo>
                  <a:lnTo>
                    <a:pt x="0" y="63499"/>
                  </a:lnTo>
                  <a:close/>
                </a:path>
              </a:pathLst>
            </a:custGeom>
            <a:ln w="12192">
              <a:solidFill>
                <a:srgbClr val="A18E6A"/>
              </a:solidFill>
            </a:ln>
          </p:spPr>
          <p:txBody>
            <a:bodyPr wrap="square" lIns="0" tIns="0" rIns="0" bIns="0" rtlCol="0"/>
            <a:lstStyle/>
            <a:p>
              <a:endParaRPr/>
            </a:p>
          </p:txBody>
        </p:sp>
      </p:grpSp>
      <p:sp>
        <p:nvSpPr>
          <p:cNvPr id="55" name="object 55"/>
          <p:cNvSpPr txBox="1"/>
          <p:nvPr/>
        </p:nvSpPr>
        <p:spPr>
          <a:xfrm>
            <a:off x="3802761" y="5229225"/>
            <a:ext cx="568325" cy="299720"/>
          </a:xfrm>
          <a:prstGeom prst="rect">
            <a:avLst/>
          </a:prstGeom>
        </p:spPr>
        <p:txBody>
          <a:bodyPr vert="horz" wrap="square" lIns="0" tIns="12700" rIns="0" bIns="0" rtlCol="0">
            <a:spAutoFit/>
          </a:bodyPr>
          <a:lstStyle/>
          <a:p>
            <a:pPr marL="41275" marR="5080" indent="-29209">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a:t>
            </a:r>
            <a:r>
              <a:rPr sz="900" spc="-5" dirty="0">
                <a:latin typeface="Calibri"/>
                <a:cs typeface="Calibri"/>
              </a:rPr>
              <a:t>97875ihge</a:t>
            </a:r>
            <a:endParaRPr sz="900">
              <a:latin typeface="Calibri"/>
              <a:cs typeface="Calibri"/>
            </a:endParaRPr>
          </a:p>
        </p:txBody>
      </p:sp>
      <p:grpSp>
        <p:nvGrpSpPr>
          <p:cNvPr id="56" name="object 56"/>
          <p:cNvGrpSpPr/>
          <p:nvPr/>
        </p:nvGrpSpPr>
        <p:grpSpPr>
          <a:xfrm>
            <a:off x="3591814" y="4130041"/>
            <a:ext cx="2825750" cy="1863089"/>
            <a:chOff x="2067814" y="4130040"/>
            <a:chExt cx="2825750" cy="1863089"/>
          </a:xfrm>
        </p:grpSpPr>
        <p:pic>
          <p:nvPicPr>
            <p:cNvPr id="57" name="object 57"/>
            <p:cNvPicPr/>
            <p:nvPr/>
          </p:nvPicPr>
          <p:blipFill>
            <a:blip r:embed="rId8" cstate="print"/>
            <a:stretch>
              <a:fillRect/>
            </a:stretch>
          </p:blipFill>
          <p:spPr>
            <a:xfrm>
              <a:off x="4274820" y="4130040"/>
              <a:ext cx="618731" cy="562356"/>
            </a:xfrm>
            <a:prstGeom prst="rect">
              <a:avLst/>
            </a:prstGeom>
          </p:spPr>
        </p:pic>
        <p:sp>
          <p:nvSpPr>
            <p:cNvPr id="58" name="object 58"/>
            <p:cNvSpPr/>
            <p:nvPr/>
          </p:nvSpPr>
          <p:spPr>
            <a:xfrm>
              <a:off x="4374642" y="4229862"/>
              <a:ext cx="466090" cy="408940"/>
            </a:xfrm>
            <a:custGeom>
              <a:avLst/>
              <a:gdLst/>
              <a:ahLst/>
              <a:cxnLst/>
              <a:rect l="l" t="t" r="r" b="b"/>
              <a:pathLst>
                <a:path w="466089" h="408939">
                  <a:moveTo>
                    <a:pt x="67020" y="41400"/>
                  </a:moveTo>
                  <a:lnTo>
                    <a:pt x="50044" y="60867"/>
                  </a:lnTo>
                  <a:lnTo>
                    <a:pt x="448691" y="408939"/>
                  </a:lnTo>
                  <a:lnTo>
                    <a:pt x="465709" y="389508"/>
                  </a:lnTo>
                  <a:lnTo>
                    <a:pt x="67020" y="41400"/>
                  </a:lnTo>
                  <a:close/>
                </a:path>
                <a:path w="466089" h="408939">
                  <a:moveTo>
                    <a:pt x="0" y="0"/>
                  </a:moveTo>
                  <a:lnTo>
                    <a:pt x="33020" y="80390"/>
                  </a:lnTo>
                  <a:lnTo>
                    <a:pt x="50044" y="60867"/>
                  </a:lnTo>
                  <a:lnTo>
                    <a:pt x="40259" y="52324"/>
                  </a:lnTo>
                  <a:lnTo>
                    <a:pt x="57277" y="32893"/>
                  </a:lnTo>
                  <a:lnTo>
                    <a:pt x="74439" y="32893"/>
                  </a:lnTo>
                  <a:lnTo>
                    <a:pt x="84074" y="21843"/>
                  </a:lnTo>
                  <a:lnTo>
                    <a:pt x="0" y="0"/>
                  </a:lnTo>
                  <a:close/>
                </a:path>
                <a:path w="466089" h="408939">
                  <a:moveTo>
                    <a:pt x="57277" y="32893"/>
                  </a:moveTo>
                  <a:lnTo>
                    <a:pt x="40259" y="52324"/>
                  </a:lnTo>
                  <a:lnTo>
                    <a:pt x="50044" y="60867"/>
                  </a:lnTo>
                  <a:lnTo>
                    <a:pt x="67020" y="41400"/>
                  </a:lnTo>
                  <a:lnTo>
                    <a:pt x="57277" y="32893"/>
                  </a:lnTo>
                  <a:close/>
                </a:path>
                <a:path w="466089" h="408939">
                  <a:moveTo>
                    <a:pt x="74439" y="32893"/>
                  </a:moveTo>
                  <a:lnTo>
                    <a:pt x="57277" y="32893"/>
                  </a:lnTo>
                  <a:lnTo>
                    <a:pt x="67020" y="41400"/>
                  </a:lnTo>
                  <a:lnTo>
                    <a:pt x="74439" y="32893"/>
                  </a:lnTo>
                  <a:close/>
                </a:path>
              </a:pathLst>
            </a:custGeom>
            <a:solidFill>
              <a:srgbClr val="000000"/>
            </a:solidFill>
          </p:spPr>
          <p:txBody>
            <a:bodyPr wrap="square" lIns="0" tIns="0" rIns="0" bIns="0" rtlCol="0"/>
            <a:lstStyle/>
            <a:p>
              <a:endParaRPr/>
            </a:p>
          </p:txBody>
        </p:sp>
        <p:pic>
          <p:nvPicPr>
            <p:cNvPr id="59" name="object 59"/>
            <p:cNvPicPr/>
            <p:nvPr/>
          </p:nvPicPr>
          <p:blipFill>
            <a:blip r:embed="rId2" cstate="print"/>
            <a:stretch>
              <a:fillRect/>
            </a:stretch>
          </p:blipFill>
          <p:spPr>
            <a:xfrm>
              <a:off x="2074164" y="5605272"/>
              <a:ext cx="978408" cy="381000"/>
            </a:xfrm>
            <a:prstGeom prst="rect">
              <a:avLst/>
            </a:prstGeom>
          </p:spPr>
        </p:pic>
        <p:sp>
          <p:nvSpPr>
            <p:cNvPr id="60" name="object 60"/>
            <p:cNvSpPr/>
            <p:nvPr/>
          </p:nvSpPr>
          <p:spPr>
            <a:xfrm>
              <a:off x="2074164" y="5605272"/>
              <a:ext cx="978535" cy="381000"/>
            </a:xfrm>
            <a:custGeom>
              <a:avLst/>
              <a:gdLst/>
              <a:ahLst/>
              <a:cxnLst/>
              <a:rect l="l" t="t" r="r" b="b"/>
              <a:pathLst>
                <a:path w="978535" h="381000">
                  <a:moveTo>
                    <a:pt x="0" y="63499"/>
                  </a:moveTo>
                  <a:lnTo>
                    <a:pt x="4992" y="38785"/>
                  </a:lnTo>
                  <a:lnTo>
                    <a:pt x="18605" y="18600"/>
                  </a:lnTo>
                  <a:lnTo>
                    <a:pt x="38790" y="4990"/>
                  </a:lnTo>
                  <a:lnTo>
                    <a:pt x="63500" y="0"/>
                  </a:lnTo>
                  <a:lnTo>
                    <a:pt x="914908" y="0"/>
                  </a:lnTo>
                  <a:lnTo>
                    <a:pt x="939617" y="4990"/>
                  </a:lnTo>
                  <a:lnTo>
                    <a:pt x="959802" y="18600"/>
                  </a:lnTo>
                  <a:lnTo>
                    <a:pt x="973415" y="38785"/>
                  </a:lnTo>
                  <a:lnTo>
                    <a:pt x="978408" y="63499"/>
                  </a:lnTo>
                  <a:lnTo>
                    <a:pt x="978408" y="317499"/>
                  </a:lnTo>
                  <a:lnTo>
                    <a:pt x="973415" y="342214"/>
                  </a:lnTo>
                  <a:lnTo>
                    <a:pt x="959802" y="362399"/>
                  </a:lnTo>
                  <a:lnTo>
                    <a:pt x="939617" y="376009"/>
                  </a:lnTo>
                  <a:lnTo>
                    <a:pt x="914908" y="380999"/>
                  </a:lnTo>
                  <a:lnTo>
                    <a:pt x="63500" y="380999"/>
                  </a:lnTo>
                  <a:lnTo>
                    <a:pt x="38790" y="376009"/>
                  </a:lnTo>
                  <a:lnTo>
                    <a:pt x="18605" y="362399"/>
                  </a:lnTo>
                  <a:lnTo>
                    <a:pt x="4992" y="342214"/>
                  </a:lnTo>
                  <a:lnTo>
                    <a:pt x="0" y="317499"/>
                  </a:lnTo>
                  <a:lnTo>
                    <a:pt x="0" y="63499"/>
                  </a:lnTo>
                  <a:close/>
                </a:path>
              </a:pathLst>
            </a:custGeom>
            <a:ln w="12192">
              <a:solidFill>
                <a:srgbClr val="A18E6A"/>
              </a:solidFill>
            </a:ln>
          </p:spPr>
          <p:txBody>
            <a:bodyPr wrap="square" lIns="0" tIns="0" rIns="0" bIns="0" rtlCol="0"/>
            <a:lstStyle/>
            <a:p>
              <a:endParaRPr/>
            </a:p>
          </p:txBody>
        </p:sp>
        <p:pic>
          <p:nvPicPr>
            <p:cNvPr id="61" name="object 61"/>
            <p:cNvPicPr/>
            <p:nvPr/>
          </p:nvPicPr>
          <p:blipFill>
            <a:blip r:embed="rId8" cstate="print"/>
            <a:stretch>
              <a:fillRect/>
            </a:stretch>
          </p:blipFill>
          <p:spPr>
            <a:xfrm>
              <a:off x="2907792" y="4151376"/>
              <a:ext cx="618731" cy="562356"/>
            </a:xfrm>
            <a:prstGeom prst="rect">
              <a:avLst/>
            </a:prstGeom>
          </p:spPr>
        </p:pic>
        <p:sp>
          <p:nvSpPr>
            <p:cNvPr id="62" name="object 62"/>
            <p:cNvSpPr/>
            <p:nvPr/>
          </p:nvSpPr>
          <p:spPr>
            <a:xfrm>
              <a:off x="3007614" y="4251198"/>
              <a:ext cx="466090" cy="408940"/>
            </a:xfrm>
            <a:custGeom>
              <a:avLst/>
              <a:gdLst/>
              <a:ahLst/>
              <a:cxnLst/>
              <a:rect l="l" t="t" r="r" b="b"/>
              <a:pathLst>
                <a:path w="466089" h="408939">
                  <a:moveTo>
                    <a:pt x="67020" y="41400"/>
                  </a:moveTo>
                  <a:lnTo>
                    <a:pt x="50044" y="60867"/>
                  </a:lnTo>
                  <a:lnTo>
                    <a:pt x="448690" y="408939"/>
                  </a:lnTo>
                  <a:lnTo>
                    <a:pt x="465709" y="389508"/>
                  </a:lnTo>
                  <a:lnTo>
                    <a:pt x="67020" y="41400"/>
                  </a:lnTo>
                  <a:close/>
                </a:path>
                <a:path w="466089" h="408939">
                  <a:moveTo>
                    <a:pt x="0" y="0"/>
                  </a:moveTo>
                  <a:lnTo>
                    <a:pt x="33019" y="80390"/>
                  </a:lnTo>
                  <a:lnTo>
                    <a:pt x="50044" y="60867"/>
                  </a:lnTo>
                  <a:lnTo>
                    <a:pt x="40259" y="52324"/>
                  </a:lnTo>
                  <a:lnTo>
                    <a:pt x="57277" y="32893"/>
                  </a:lnTo>
                  <a:lnTo>
                    <a:pt x="74439" y="32893"/>
                  </a:lnTo>
                  <a:lnTo>
                    <a:pt x="84074" y="21843"/>
                  </a:lnTo>
                  <a:lnTo>
                    <a:pt x="0" y="0"/>
                  </a:lnTo>
                  <a:close/>
                </a:path>
                <a:path w="466089" h="408939">
                  <a:moveTo>
                    <a:pt x="57277" y="32893"/>
                  </a:moveTo>
                  <a:lnTo>
                    <a:pt x="40259" y="52324"/>
                  </a:lnTo>
                  <a:lnTo>
                    <a:pt x="50044" y="60867"/>
                  </a:lnTo>
                  <a:lnTo>
                    <a:pt x="67020" y="41400"/>
                  </a:lnTo>
                  <a:lnTo>
                    <a:pt x="57277" y="32893"/>
                  </a:lnTo>
                  <a:close/>
                </a:path>
                <a:path w="466089" h="408939">
                  <a:moveTo>
                    <a:pt x="74439" y="32893"/>
                  </a:moveTo>
                  <a:lnTo>
                    <a:pt x="57277" y="32893"/>
                  </a:lnTo>
                  <a:lnTo>
                    <a:pt x="67020" y="41400"/>
                  </a:lnTo>
                  <a:lnTo>
                    <a:pt x="74439" y="32893"/>
                  </a:lnTo>
                  <a:close/>
                </a:path>
              </a:pathLst>
            </a:custGeom>
            <a:solidFill>
              <a:srgbClr val="000000"/>
            </a:solidFill>
          </p:spPr>
          <p:txBody>
            <a:bodyPr wrap="square" lIns="0" tIns="0" rIns="0" bIns="0" rtlCol="0"/>
            <a:lstStyle/>
            <a:p>
              <a:endParaRPr/>
            </a:p>
          </p:txBody>
        </p:sp>
      </p:grpSp>
      <p:sp>
        <p:nvSpPr>
          <p:cNvPr id="63" name="object 63"/>
          <p:cNvSpPr txBox="1">
            <a:spLocks noGrp="1"/>
          </p:cNvSpPr>
          <p:nvPr>
            <p:ph type="title"/>
          </p:nvPr>
        </p:nvSpPr>
        <p:spPr>
          <a:xfrm>
            <a:off x="4116926" y="624111"/>
            <a:ext cx="8911687" cy="566181"/>
          </a:xfrm>
          <a:prstGeom prst="rect">
            <a:avLst/>
          </a:prstGeom>
        </p:spPr>
        <p:txBody>
          <a:bodyPr vert="horz" wrap="square" lIns="0" tIns="12065" rIns="0" bIns="0" rtlCol="0" anchor="t">
            <a:spAutoFit/>
          </a:bodyPr>
          <a:lstStyle/>
          <a:p>
            <a:pPr marL="12700">
              <a:spcBef>
                <a:spcPts val="95"/>
              </a:spcBef>
            </a:pPr>
            <a:r>
              <a:rPr spc="-75" dirty="0"/>
              <a:t>Proof-of-Work</a:t>
            </a:r>
            <a:r>
              <a:rPr spc="-125" dirty="0"/>
              <a:t> </a:t>
            </a:r>
            <a:r>
              <a:rPr spc="-50" dirty="0"/>
              <a:t>Mining</a:t>
            </a:r>
            <a:r>
              <a:rPr spc="-85" dirty="0"/>
              <a:t> </a:t>
            </a:r>
            <a:r>
              <a:rPr spc="-30" dirty="0"/>
              <a:t>in</a:t>
            </a:r>
            <a:r>
              <a:rPr spc="-85" dirty="0"/>
              <a:t> </a:t>
            </a:r>
            <a:r>
              <a:rPr spc="-60" dirty="0"/>
              <a:t>Bitcoin</a:t>
            </a:r>
          </a:p>
        </p:txBody>
      </p:sp>
      <p:grpSp>
        <p:nvGrpSpPr>
          <p:cNvPr id="64" name="object 64"/>
          <p:cNvGrpSpPr/>
          <p:nvPr/>
        </p:nvGrpSpPr>
        <p:grpSpPr>
          <a:xfrm>
            <a:off x="1973581" y="1645921"/>
            <a:ext cx="2174875" cy="1888489"/>
            <a:chOff x="449580" y="1645920"/>
            <a:chExt cx="2174875" cy="1888489"/>
          </a:xfrm>
        </p:grpSpPr>
        <p:sp>
          <p:nvSpPr>
            <p:cNvPr id="65" name="object 65"/>
            <p:cNvSpPr/>
            <p:nvPr/>
          </p:nvSpPr>
          <p:spPr>
            <a:xfrm>
              <a:off x="457200" y="1653540"/>
              <a:ext cx="2159635" cy="1873250"/>
            </a:xfrm>
            <a:custGeom>
              <a:avLst/>
              <a:gdLst/>
              <a:ahLst/>
              <a:cxnLst/>
              <a:rect l="l" t="t" r="r" b="b"/>
              <a:pathLst>
                <a:path w="2159635" h="1873250">
                  <a:moveTo>
                    <a:pt x="1079754" y="0"/>
                  </a:moveTo>
                  <a:lnTo>
                    <a:pt x="1028925" y="1019"/>
                  </a:lnTo>
                  <a:lnTo>
                    <a:pt x="978701" y="4046"/>
                  </a:lnTo>
                  <a:lnTo>
                    <a:pt x="929134" y="9037"/>
                  </a:lnTo>
                  <a:lnTo>
                    <a:pt x="880275" y="15947"/>
                  </a:lnTo>
                  <a:lnTo>
                    <a:pt x="832177" y="24730"/>
                  </a:lnTo>
                  <a:lnTo>
                    <a:pt x="784891" y="35342"/>
                  </a:lnTo>
                  <a:lnTo>
                    <a:pt x="738469" y="47737"/>
                  </a:lnTo>
                  <a:lnTo>
                    <a:pt x="692963" y="61871"/>
                  </a:lnTo>
                  <a:lnTo>
                    <a:pt x="648425" y="77699"/>
                  </a:lnTo>
                  <a:lnTo>
                    <a:pt x="604906" y="95176"/>
                  </a:lnTo>
                  <a:lnTo>
                    <a:pt x="562459" y="114257"/>
                  </a:lnTo>
                  <a:lnTo>
                    <a:pt x="521136" y="134896"/>
                  </a:lnTo>
                  <a:lnTo>
                    <a:pt x="480987" y="157050"/>
                  </a:lnTo>
                  <a:lnTo>
                    <a:pt x="442066" y="180673"/>
                  </a:lnTo>
                  <a:lnTo>
                    <a:pt x="404424" y="205720"/>
                  </a:lnTo>
                  <a:lnTo>
                    <a:pt x="368112" y="232145"/>
                  </a:lnTo>
                  <a:lnTo>
                    <a:pt x="333183" y="259906"/>
                  </a:lnTo>
                  <a:lnTo>
                    <a:pt x="299689" y="288955"/>
                  </a:lnTo>
                  <a:lnTo>
                    <a:pt x="267680" y="319249"/>
                  </a:lnTo>
                  <a:lnTo>
                    <a:pt x="237210" y="350742"/>
                  </a:lnTo>
                  <a:lnTo>
                    <a:pt x="208330" y="383389"/>
                  </a:lnTo>
                  <a:lnTo>
                    <a:pt x="181092" y="417146"/>
                  </a:lnTo>
                  <a:lnTo>
                    <a:pt x="155548" y="451968"/>
                  </a:lnTo>
                  <a:lnTo>
                    <a:pt x="131749" y="487809"/>
                  </a:lnTo>
                  <a:lnTo>
                    <a:pt x="109747" y="524624"/>
                  </a:lnTo>
                  <a:lnTo>
                    <a:pt x="89595" y="562370"/>
                  </a:lnTo>
                  <a:lnTo>
                    <a:pt x="71344" y="601000"/>
                  </a:lnTo>
                  <a:lnTo>
                    <a:pt x="55046" y="640470"/>
                  </a:lnTo>
                  <a:lnTo>
                    <a:pt x="40753" y="680734"/>
                  </a:lnTo>
                  <a:lnTo>
                    <a:pt x="28517" y="721749"/>
                  </a:lnTo>
                  <a:lnTo>
                    <a:pt x="18389" y="763469"/>
                  </a:lnTo>
                  <a:lnTo>
                    <a:pt x="10421" y="805848"/>
                  </a:lnTo>
                  <a:lnTo>
                    <a:pt x="4666" y="848843"/>
                  </a:lnTo>
                  <a:lnTo>
                    <a:pt x="1175" y="892408"/>
                  </a:lnTo>
                  <a:lnTo>
                    <a:pt x="0" y="936498"/>
                  </a:lnTo>
                  <a:lnTo>
                    <a:pt x="1175" y="980587"/>
                  </a:lnTo>
                  <a:lnTo>
                    <a:pt x="4666" y="1024152"/>
                  </a:lnTo>
                  <a:lnTo>
                    <a:pt x="10421" y="1067147"/>
                  </a:lnTo>
                  <a:lnTo>
                    <a:pt x="18389" y="1109526"/>
                  </a:lnTo>
                  <a:lnTo>
                    <a:pt x="28517" y="1151246"/>
                  </a:lnTo>
                  <a:lnTo>
                    <a:pt x="40753" y="1192261"/>
                  </a:lnTo>
                  <a:lnTo>
                    <a:pt x="55046" y="1232525"/>
                  </a:lnTo>
                  <a:lnTo>
                    <a:pt x="71344" y="1271995"/>
                  </a:lnTo>
                  <a:lnTo>
                    <a:pt x="89595" y="1310625"/>
                  </a:lnTo>
                  <a:lnTo>
                    <a:pt x="109747" y="1348371"/>
                  </a:lnTo>
                  <a:lnTo>
                    <a:pt x="131749" y="1385186"/>
                  </a:lnTo>
                  <a:lnTo>
                    <a:pt x="155548" y="1421027"/>
                  </a:lnTo>
                  <a:lnTo>
                    <a:pt x="181092" y="1455849"/>
                  </a:lnTo>
                  <a:lnTo>
                    <a:pt x="208330" y="1489606"/>
                  </a:lnTo>
                  <a:lnTo>
                    <a:pt x="237210" y="1522253"/>
                  </a:lnTo>
                  <a:lnTo>
                    <a:pt x="267680" y="1553746"/>
                  </a:lnTo>
                  <a:lnTo>
                    <a:pt x="299689" y="1584040"/>
                  </a:lnTo>
                  <a:lnTo>
                    <a:pt x="333183" y="1613089"/>
                  </a:lnTo>
                  <a:lnTo>
                    <a:pt x="368112" y="1640850"/>
                  </a:lnTo>
                  <a:lnTo>
                    <a:pt x="404424" y="1667275"/>
                  </a:lnTo>
                  <a:lnTo>
                    <a:pt x="442066" y="1692322"/>
                  </a:lnTo>
                  <a:lnTo>
                    <a:pt x="480987" y="1715945"/>
                  </a:lnTo>
                  <a:lnTo>
                    <a:pt x="521136" y="1738099"/>
                  </a:lnTo>
                  <a:lnTo>
                    <a:pt x="562459" y="1758738"/>
                  </a:lnTo>
                  <a:lnTo>
                    <a:pt x="604906" y="1777819"/>
                  </a:lnTo>
                  <a:lnTo>
                    <a:pt x="648425" y="1795296"/>
                  </a:lnTo>
                  <a:lnTo>
                    <a:pt x="692963" y="1811124"/>
                  </a:lnTo>
                  <a:lnTo>
                    <a:pt x="738469" y="1825258"/>
                  </a:lnTo>
                  <a:lnTo>
                    <a:pt x="784891" y="1837653"/>
                  </a:lnTo>
                  <a:lnTo>
                    <a:pt x="832177" y="1848265"/>
                  </a:lnTo>
                  <a:lnTo>
                    <a:pt x="880275" y="1857048"/>
                  </a:lnTo>
                  <a:lnTo>
                    <a:pt x="929134" y="1863958"/>
                  </a:lnTo>
                  <a:lnTo>
                    <a:pt x="978701" y="1868949"/>
                  </a:lnTo>
                  <a:lnTo>
                    <a:pt x="1028925" y="1871976"/>
                  </a:lnTo>
                  <a:lnTo>
                    <a:pt x="1079754" y="1872996"/>
                  </a:lnTo>
                  <a:lnTo>
                    <a:pt x="1130587" y="1871976"/>
                  </a:lnTo>
                  <a:lnTo>
                    <a:pt x="1180816" y="1868949"/>
                  </a:lnTo>
                  <a:lnTo>
                    <a:pt x="1230387" y="1863958"/>
                  </a:lnTo>
                  <a:lnTo>
                    <a:pt x="1279249" y="1857048"/>
                  </a:lnTo>
                  <a:lnTo>
                    <a:pt x="1327350" y="1848265"/>
                  </a:lnTo>
                  <a:lnTo>
                    <a:pt x="1374639" y="1837653"/>
                  </a:lnTo>
                  <a:lnTo>
                    <a:pt x="1421062" y="1825258"/>
                  </a:lnTo>
                  <a:lnTo>
                    <a:pt x="1466570" y="1811124"/>
                  </a:lnTo>
                  <a:lnTo>
                    <a:pt x="1511109" y="1795296"/>
                  </a:lnTo>
                  <a:lnTo>
                    <a:pt x="1554628" y="1777819"/>
                  </a:lnTo>
                  <a:lnTo>
                    <a:pt x="1597076" y="1758738"/>
                  </a:lnTo>
                  <a:lnTo>
                    <a:pt x="1638399" y="1738099"/>
                  </a:lnTo>
                  <a:lnTo>
                    <a:pt x="1678547" y="1715945"/>
                  </a:lnTo>
                  <a:lnTo>
                    <a:pt x="1717468" y="1692322"/>
                  </a:lnTo>
                  <a:lnTo>
                    <a:pt x="1755110" y="1667275"/>
                  </a:lnTo>
                  <a:lnTo>
                    <a:pt x="1791421" y="1640850"/>
                  </a:lnTo>
                  <a:lnTo>
                    <a:pt x="1826348" y="1613089"/>
                  </a:lnTo>
                  <a:lnTo>
                    <a:pt x="1859842" y="1584040"/>
                  </a:lnTo>
                  <a:lnTo>
                    <a:pt x="1891848" y="1553746"/>
                  </a:lnTo>
                  <a:lnTo>
                    <a:pt x="1922317" y="1522253"/>
                  </a:lnTo>
                  <a:lnTo>
                    <a:pt x="1951195" y="1489606"/>
                  </a:lnTo>
                  <a:lnTo>
                    <a:pt x="1978431" y="1455849"/>
                  </a:lnTo>
                  <a:lnTo>
                    <a:pt x="2003974" y="1421027"/>
                  </a:lnTo>
                  <a:lnTo>
                    <a:pt x="2027771" y="1385186"/>
                  </a:lnTo>
                  <a:lnTo>
                    <a:pt x="2049771" y="1348371"/>
                  </a:lnTo>
                  <a:lnTo>
                    <a:pt x="2069921" y="1310625"/>
                  </a:lnTo>
                  <a:lnTo>
                    <a:pt x="2088170" y="1271995"/>
                  </a:lnTo>
                  <a:lnTo>
                    <a:pt x="2104467" y="1232525"/>
                  </a:lnTo>
                  <a:lnTo>
                    <a:pt x="2118758" y="1192261"/>
                  </a:lnTo>
                  <a:lnTo>
                    <a:pt x="2130994" y="1151246"/>
                  </a:lnTo>
                  <a:lnTo>
                    <a:pt x="2141120" y="1109526"/>
                  </a:lnTo>
                  <a:lnTo>
                    <a:pt x="2149087" y="1067147"/>
                  </a:lnTo>
                  <a:lnTo>
                    <a:pt x="2154842" y="1024152"/>
                  </a:lnTo>
                  <a:lnTo>
                    <a:pt x="2158332" y="980587"/>
                  </a:lnTo>
                  <a:lnTo>
                    <a:pt x="2159508" y="936498"/>
                  </a:lnTo>
                  <a:lnTo>
                    <a:pt x="2158332" y="892408"/>
                  </a:lnTo>
                  <a:lnTo>
                    <a:pt x="2154842" y="848843"/>
                  </a:lnTo>
                  <a:lnTo>
                    <a:pt x="2149087" y="805848"/>
                  </a:lnTo>
                  <a:lnTo>
                    <a:pt x="2141120" y="763469"/>
                  </a:lnTo>
                  <a:lnTo>
                    <a:pt x="2130994" y="721749"/>
                  </a:lnTo>
                  <a:lnTo>
                    <a:pt x="2118758" y="680734"/>
                  </a:lnTo>
                  <a:lnTo>
                    <a:pt x="2104467" y="640470"/>
                  </a:lnTo>
                  <a:lnTo>
                    <a:pt x="2088170" y="601000"/>
                  </a:lnTo>
                  <a:lnTo>
                    <a:pt x="2069921" y="562370"/>
                  </a:lnTo>
                  <a:lnTo>
                    <a:pt x="2049771" y="524624"/>
                  </a:lnTo>
                  <a:lnTo>
                    <a:pt x="2027771" y="487809"/>
                  </a:lnTo>
                  <a:lnTo>
                    <a:pt x="2003974" y="451968"/>
                  </a:lnTo>
                  <a:lnTo>
                    <a:pt x="1978431" y="417146"/>
                  </a:lnTo>
                  <a:lnTo>
                    <a:pt x="1951195" y="383389"/>
                  </a:lnTo>
                  <a:lnTo>
                    <a:pt x="1922317" y="350742"/>
                  </a:lnTo>
                  <a:lnTo>
                    <a:pt x="1891848" y="319249"/>
                  </a:lnTo>
                  <a:lnTo>
                    <a:pt x="1859842" y="288955"/>
                  </a:lnTo>
                  <a:lnTo>
                    <a:pt x="1826348" y="259906"/>
                  </a:lnTo>
                  <a:lnTo>
                    <a:pt x="1791421" y="232145"/>
                  </a:lnTo>
                  <a:lnTo>
                    <a:pt x="1755110" y="205720"/>
                  </a:lnTo>
                  <a:lnTo>
                    <a:pt x="1717468" y="180673"/>
                  </a:lnTo>
                  <a:lnTo>
                    <a:pt x="1678547" y="157050"/>
                  </a:lnTo>
                  <a:lnTo>
                    <a:pt x="1638399" y="134896"/>
                  </a:lnTo>
                  <a:lnTo>
                    <a:pt x="1597076" y="114257"/>
                  </a:lnTo>
                  <a:lnTo>
                    <a:pt x="1554628" y="95176"/>
                  </a:lnTo>
                  <a:lnTo>
                    <a:pt x="1511109" y="77699"/>
                  </a:lnTo>
                  <a:lnTo>
                    <a:pt x="1466570" y="61871"/>
                  </a:lnTo>
                  <a:lnTo>
                    <a:pt x="1421062" y="47737"/>
                  </a:lnTo>
                  <a:lnTo>
                    <a:pt x="1374639" y="35342"/>
                  </a:lnTo>
                  <a:lnTo>
                    <a:pt x="1327350" y="24730"/>
                  </a:lnTo>
                  <a:lnTo>
                    <a:pt x="1279249" y="15947"/>
                  </a:lnTo>
                  <a:lnTo>
                    <a:pt x="1230387" y="9037"/>
                  </a:lnTo>
                  <a:lnTo>
                    <a:pt x="1180816" y="4046"/>
                  </a:lnTo>
                  <a:lnTo>
                    <a:pt x="1130587" y="1019"/>
                  </a:lnTo>
                  <a:lnTo>
                    <a:pt x="1079754" y="0"/>
                  </a:lnTo>
                  <a:close/>
                </a:path>
              </a:pathLst>
            </a:custGeom>
            <a:solidFill>
              <a:srgbClr val="FFFFFF"/>
            </a:solidFill>
          </p:spPr>
          <p:txBody>
            <a:bodyPr wrap="square" lIns="0" tIns="0" rIns="0" bIns="0" rtlCol="0"/>
            <a:lstStyle/>
            <a:p>
              <a:endParaRPr/>
            </a:p>
          </p:txBody>
        </p:sp>
        <p:sp>
          <p:nvSpPr>
            <p:cNvPr id="66" name="object 66"/>
            <p:cNvSpPr/>
            <p:nvPr/>
          </p:nvSpPr>
          <p:spPr>
            <a:xfrm>
              <a:off x="457200" y="1653540"/>
              <a:ext cx="2159635" cy="1873250"/>
            </a:xfrm>
            <a:custGeom>
              <a:avLst/>
              <a:gdLst/>
              <a:ahLst/>
              <a:cxnLst/>
              <a:rect l="l" t="t" r="r" b="b"/>
              <a:pathLst>
                <a:path w="2159635" h="1873250">
                  <a:moveTo>
                    <a:pt x="0" y="936498"/>
                  </a:moveTo>
                  <a:lnTo>
                    <a:pt x="1175" y="892408"/>
                  </a:lnTo>
                  <a:lnTo>
                    <a:pt x="4666" y="848843"/>
                  </a:lnTo>
                  <a:lnTo>
                    <a:pt x="10421" y="805848"/>
                  </a:lnTo>
                  <a:lnTo>
                    <a:pt x="18389" y="763469"/>
                  </a:lnTo>
                  <a:lnTo>
                    <a:pt x="28517" y="721749"/>
                  </a:lnTo>
                  <a:lnTo>
                    <a:pt x="40753" y="680734"/>
                  </a:lnTo>
                  <a:lnTo>
                    <a:pt x="55046" y="640470"/>
                  </a:lnTo>
                  <a:lnTo>
                    <a:pt x="71344" y="601000"/>
                  </a:lnTo>
                  <a:lnTo>
                    <a:pt x="89595" y="562370"/>
                  </a:lnTo>
                  <a:lnTo>
                    <a:pt x="109747" y="524624"/>
                  </a:lnTo>
                  <a:lnTo>
                    <a:pt x="131749" y="487809"/>
                  </a:lnTo>
                  <a:lnTo>
                    <a:pt x="155548" y="451968"/>
                  </a:lnTo>
                  <a:lnTo>
                    <a:pt x="181092" y="417146"/>
                  </a:lnTo>
                  <a:lnTo>
                    <a:pt x="208330" y="383389"/>
                  </a:lnTo>
                  <a:lnTo>
                    <a:pt x="237210" y="350742"/>
                  </a:lnTo>
                  <a:lnTo>
                    <a:pt x="267680" y="319249"/>
                  </a:lnTo>
                  <a:lnTo>
                    <a:pt x="299689" y="288955"/>
                  </a:lnTo>
                  <a:lnTo>
                    <a:pt x="333183" y="259906"/>
                  </a:lnTo>
                  <a:lnTo>
                    <a:pt x="368112" y="232145"/>
                  </a:lnTo>
                  <a:lnTo>
                    <a:pt x="404424" y="205720"/>
                  </a:lnTo>
                  <a:lnTo>
                    <a:pt x="442066" y="180673"/>
                  </a:lnTo>
                  <a:lnTo>
                    <a:pt x="480987" y="157050"/>
                  </a:lnTo>
                  <a:lnTo>
                    <a:pt x="521136" y="134896"/>
                  </a:lnTo>
                  <a:lnTo>
                    <a:pt x="562459" y="114257"/>
                  </a:lnTo>
                  <a:lnTo>
                    <a:pt x="604906" y="95176"/>
                  </a:lnTo>
                  <a:lnTo>
                    <a:pt x="648425" y="77699"/>
                  </a:lnTo>
                  <a:lnTo>
                    <a:pt x="692963" y="61871"/>
                  </a:lnTo>
                  <a:lnTo>
                    <a:pt x="738469" y="47737"/>
                  </a:lnTo>
                  <a:lnTo>
                    <a:pt x="784891" y="35342"/>
                  </a:lnTo>
                  <a:lnTo>
                    <a:pt x="832177" y="24730"/>
                  </a:lnTo>
                  <a:lnTo>
                    <a:pt x="880275" y="15947"/>
                  </a:lnTo>
                  <a:lnTo>
                    <a:pt x="929134" y="9037"/>
                  </a:lnTo>
                  <a:lnTo>
                    <a:pt x="978701" y="4046"/>
                  </a:lnTo>
                  <a:lnTo>
                    <a:pt x="1028925" y="1019"/>
                  </a:lnTo>
                  <a:lnTo>
                    <a:pt x="1079754" y="0"/>
                  </a:lnTo>
                  <a:lnTo>
                    <a:pt x="1130587" y="1019"/>
                  </a:lnTo>
                  <a:lnTo>
                    <a:pt x="1180816" y="4046"/>
                  </a:lnTo>
                  <a:lnTo>
                    <a:pt x="1230387" y="9037"/>
                  </a:lnTo>
                  <a:lnTo>
                    <a:pt x="1279249" y="15947"/>
                  </a:lnTo>
                  <a:lnTo>
                    <a:pt x="1327350" y="24730"/>
                  </a:lnTo>
                  <a:lnTo>
                    <a:pt x="1374639" y="35342"/>
                  </a:lnTo>
                  <a:lnTo>
                    <a:pt x="1421062" y="47737"/>
                  </a:lnTo>
                  <a:lnTo>
                    <a:pt x="1466570" y="61871"/>
                  </a:lnTo>
                  <a:lnTo>
                    <a:pt x="1511109" y="77699"/>
                  </a:lnTo>
                  <a:lnTo>
                    <a:pt x="1554628" y="95176"/>
                  </a:lnTo>
                  <a:lnTo>
                    <a:pt x="1597076" y="114257"/>
                  </a:lnTo>
                  <a:lnTo>
                    <a:pt x="1638399" y="134896"/>
                  </a:lnTo>
                  <a:lnTo>
                    <a:pt x="1678547" y="157050"/>
                  </a:lnTo>
                  <a:lnTo>
                    <a:pt x="1717468" y="180673"/>
                  </a:lnTo>
                  <a:lnTo>
                    <a:pt x="1755110" y="205720"/>
                  </a:lnTo>
                  <a:lnTo>
                    <a:pt x="1791421" y="232145"/>
                  </a:lnTo>
                  <a:lnTo>
                    <a:pt x="1826348" y="259906"/>
                  </a:lnTo>
                  <a:lnTo>
                    <a:pt x="1859842" y="288955"/>
                  </a:lnTo>
                  <a:lnTo>
                    <a:pt x="1891848" y="319249"/>
                  </a:lnTo>
                  <a:lnTo>
                    <a:pt x="1922317" y="350742"/>
                  </a:lnTo>
                  <a:lnTo>
                    <a:pt x="1951195" y="383389"/>
                  </a:lnTo>
                  <a:lnTo>
                    <a:pt x="1978431" y="417146"/>
                  </a:lnTo>
                  <a:lnTo>
                    <a:pt x="2003974" y="451968"/>
                  </a:lnTo>
                  <a:lnTo>
                    <a:pt x="2027771" y="487809"/>
                  </a:lnTo>
                  <a:lnTo>
                    <a:pt x="2049771" y="524624"/>
                  </a:lnTo>
                  <a:lnTo>
                    <a:pt x="2069921" y="562370"/>
                  </a:lnTo>
                  <a:lnTo>
                    <a:pt x="2088170" y="601000"/>
                  </a:lnTo>
                  <a:lnTo>
                    <a:pt x="2104467" y="640470"/>
                  </a:lnTo>
                  <a:lnTo>
                    <a:pt x="2118758" y="680734"/>
                  </a:lnTo>
                  <a:lnTo>
                    <a:pt x="2130994" y="721749"/>
                  </a:lnTo>
                  <a:lnTo>
                    <a:pt x="2141120" y="763469"/>
                  </a:lnTo>
                  <a:lnTo>
                    <a:pt x="2149087" y="805848"/>
                  </a:lnTo>
                  <a:lnTo>
                    <a:pt x="2154842" y="848843"/>
                  </a:lnTo>
                  <a:lnTo>
                    <a:pt x="2158332" y="892408"/>
                  </a:lnTo>
                  <a:lnTo>
                    <a:pt x="2159508" y="936498"/>
                  </a:lnTo>
                  <a:lnTo>
                    <a:pt x="2158332" y="980587"/>
                  </a:lnTo>
                  <a:lnTo>
                    <a:pt x="2154842" y="1024152"/>
                  </a:lnTo>
                  <a:lnTo>
                    <a:pt x="2149087" y="1067147"/>
                  </a:lnTo>
                  <a:lnTo>
                    <a:pt x="2141120" y="1109526"/>
                  </a:lnTo>
                  <a:lnTo>
                    <a:pt x="2130994" y="1151246"/>
                  </a:lnTo>
                  <a:lnTo>
                    <a:pt x="2118758" y="1192261"/>
                  </a:lnTo>
                  <a:lnTo>
                    <a:pt x="2104467" y="1232525"/>
                  </a:lnTo>
                  <a:lnTo>
                    <a:pt x="2088170" y="1271995"/>
                  </a:lnTo>
                  <a:lnTo>
                    <a:pt x="2069921" y="1310625"/>
                  </a:lnTo>
                  <a:lnTo>
                    <a:pt x="2049771" y="1348371"/>
                  </a:lnTo>
                  <a:lnTo>
                    <a:pt x="2027771" y="1385186"/>
                  </a:lnTo>
                  <a:lnTo>
                    <a:pt x="2003974" y="1421027"/>
                  </a:lnTo>
                  <a:lnTo>
                    <a:pt x="1978431" y="1455849"/>
                  </a:lnTo>
                  <a:lnTo>
                    <a:pt x="1951195" y="1489606"/>
                  </a:lnTo>
                  <a:lnTo>
                    <a:pt x="1922317" y="1522253"/>
                  </a:lnTo>
                  <a:lnTo>
                    <a:pt x="1891848" y="1553746"/>
                  </a:lnTo>
                  <a:lnTo>
                    <a:pt x="1859842" y="1584040"/>
                  </a:lnTo>
                  <a:lnTo>
                    <a:pt x="1826348" y="1613089"/>
                  </a:lnTo>
                  <a:lnTo>
                    <a:pt x="1791421" y="1640850"/>
                  </a:lnTo>
                  <a:lnTo>
                    <a:pt x="1755110" y="1667275"/>
                  </a:lnTo>
                  <a:lnTo>
                    <a:pt x="1717468" y="1692322"/>
                  </a:lnTo>
                  <a:lnTo>
                    <a:pt x="1678547" y="1715945"/>
                  </a:lnTo>
                  <a:lnTo>
                    <a:pt x="1638399" y="1738099"/>
                  </a:lnTo>
                  <a:lnTo>
                    <a:pt x="1597076" y="1758738"/>
                  </a:lnTo>
                  <a:lnTo>
                    <a:pt x="1554628" y="1777819"/>
                  </a:lnTo>
                  <a:lnTo>
                    <a:pt x="1511109" y="1795296"/>
                  </a:lnTo>
                  <a:lnTo>
                    <a:pt x="1466570" y="1811124"/>
                  </a:lnTo>
                  <a:lnTo>
                    <a:pt x="1421062" y="1825258"/>
                  </a:lnTo>
                  <a:lnTo>
                    <a:pt x="1374639" y="1837653"/>
                  </a:lnTo>
                  <a:lnTo>
                    <a:pt x="1327350" y="1848265"/>
                  </a:lnTo>
                  <a:lnTo>
                    <a:pt x="1279249" y="1857048"/>
                  </a:lnTo>
                  <a:lnTo>
                    <a:pt x="1230387" y="1863958"/>
                  </a:lnTo>
                  <a:lnTo>
                    <a:pt x="1180816" y="1868949"/>
                  </a:lnTo>
                  <a:lnTo>
                    <a:pt x="1130587" y="1871976"/>
                  </a:lnTo>
                  <a:lnTo>
                    <a:pt x="1079754" y="1872996"/>
                  </a:lnTo>
                  <a:lnTo>
                    <a:pt x="1028925" y="1871976"/>
                  </a:lnTo>
                  <a:lnTo>
                    <a:pt x="978701" y="1868949"/>
                  </a:lnTo>
                  <a:lnTo>
                    <a:pt x="929134" y="1863958"/>
                  </a:lnTo>
                  <a:lnTo>
                    <a:pt x="880275" y="1857048"/>
                  </a:lnTo>
                  <a:lnTo>
                    <a:pt x="832177" y="1848265"/>
                  </a:lnTo>
                  <a:lnTo>
                    <a:pt x="784891" y="1837653"/>
                  </a:lnTo>
                  <a:lnTo>
                    <a:pt x="738469" y="1825258"/>
                  </a:lnTo>
                  <a:lnTo>
                    <a:pt x="692963" y="1811124"/>
                  </a:lnTo>
                  <a:lnTo>
                    <a:pt x="648425" y="1795296"/>
                  </a:lnTo>
                  <a:lnTo>
                    <a:pt x="604906" y="1777819"/>
                  </a:lnTo>
                  <a:lnTo>
                    <a:pt x="562459" y="1758738"/>
                  </a:lnTo>
                  <a:lnTo>
                    <a:pt x="521136" y="1738099"/>
                  </a:lnTo>
                  <a:lnTo>
                    <a:pt x="480987" y="1715945"/>
                  </a:lnTo>
                  <a:lnTo>
                    <a:pt x="442066" y="1692322"/>
                  </a:lnTo>
                  <a:lnTo>
                    <a:pt x="404424" y="1667275"/>
                  </a:lnTo>
                  <a:lnTo>
                    <a:pt x="368112" y="1640850"/>
                  </a:lnTo>
                  <a:lnTo>
                    <a:pt x="333183" y="1613089"/>
                  </a:lnTo>
                  <a:lnTo>
                    <a:pt x="299689" y="1584040"/>
                  </a:lnTo>
                  <a:lnTo>
                    <a:pt x="267680" y="1553746"/>
                  </a:lnTo>
                  <a:lnTo>
                    <a:pt x="237210" y="1522253"/>
                  </a:lnTo>
                  <a:lnTo>
                    <a:pt x="208330" y="1489606"/>
                  </a:lnTo>
                  <a:lnTo>
                    <a:pt x="181092" y="1455849"/>
                  </a:lnTo>
                  <a:lnTo>
                    <a:pt x="155548" y="1421027"/>
                  </a:lnTo>
                  <a:lnTo>
                    <a:pt x="131749" y="1385186"/>
                  </a:lnTo>
                  <a:lnTo>
                    <a:pt x="109747" y="1348371"/>
                  </a:lnTo>
                  <a:lnTo>
                    <a:pt x="89595" y="1310625"/>
                  </a:lnTo>
                  <a:lnTo>
                    <a:pt x="71344" y="1271995"/>
                  </a:lnTo>
                  <a:lnTo>
                    <a:pt x="55046" y="1232525"/>
                  </a:lnTo>
                  <a:lnTo>
                    <a:pt x="40753" y="1192261"/>
                  </a:lnTo>
                  <a:lnTo>
                    <a:pt x="28517" y="1151246"/>
                  </a:lnTo>
                  <a:lnTo>
                    <a:pt x="18389" y="1109526"/>
                  </a:lnTo>
                  <a:lnTo>
                    <a:pt x="10421" y="1067147"/>
                  </a:lnTo>
                  <a:lnTo>
                    <a:pt x="4666" y="1024152"/>
                  </a:lnTo>
                  <a:lnTo>
                    <a:pt x="1175" y="980587"/>
                  </a:lnTo>
                  <a:lnTo>
                    <a:pt x="0" y="936498"/>
                  </a:lnTo>
                  <a:close/>
                </a:path>
              </a:pathLst>
            </a:custGeom>
            <a:ln w="15240">
              <a:solidFill>
                <a:srgbClr val="000000"/>
              </a:solidFill>
            </a:ln>
          </p:spPr>
          <p:txBody>
            <a:bodyPr wrap="square" lIns="0" tIns="0" rIns="0" bIns="0" rtlCol="0"/>
            <a:lstStyle/>
            <a:p>
              <a:endParaRPr/>
            </a:p>
          </p:txBody>
        </p:sp>
      </p:grpSp>
      <p:sp>
        <p:nvSpPr>
          <p:cNvPr id="67" name="object 67"/>
          <p:cNvSpPr txBox="1"/>
          <p:nvPr/>
        </p:nvSpPr>
        <p:spPr>
          <a:xfrm>
            <a:off x="2418994" y="2013965"/>
            <a:ext cx="1286510" cy="848994"/>
          </a:xfrm>
          <a:prstGeom prst="rect">
            <a:avLst/>
          </a:prstGeom>
        </p:spPr>
        <p:txBody>
          <a:bodyPr vert="horz" wrap="square" lIns="0" tIns="12700" rIns="0" bIns="0" rtlCol="0">
            <a:spAutoFit/>
          </a:bodyPr>
          <a:lstStyle/>
          <a:p>
            <a:pPr algn="ctr">
              <a:spcBef>
                <a:spcPts val="100"/>
              </a:spcBef>
            </a:pPr>
            <a:r>
              <a:rPr spc="-110" dirty="0">
                <a:latin typeface="Calibri"/>
                <a:cs typeface="Calibri"/>
              </a:rPr>
              <a:t>T</a:t>
            </a:r>
            <a:r>
              <a:rPr spc="-40" dirty="0">
                <a:latin typeface="Calibri"/>
                <a:cs typeface="Calibri"/>
              </a:rPr>
              <a:t>r</a:t>
            </a:r>
            <a:r>
              <a:rPr dirty="0">
                <a:latin typeface="Calibri"/>
                <a:cs typeface="Calibri"/>
              </a:rPr>
              <a:t>a</a:t>
            </a:r>
            <a:r>
              <a:rPr spc="5" dirty="0">
                <a:latin typeface="Calibri"/>
                <a:cs typeface="Calibri"/>
              </a:rPr>
              <a:t>ns</a:t>
            </a:r>
            <a:r>
              <a:rPr dirty="0">
                <a:latin typeface="Calibri"/>
                <a:cs typeface="Calibri"/>
              </a:rPr>
              <a:t>act</a:t>
            </a:r>
            <a:r>
              <a:rPr spc="-10" dirty="0">
                <a:latin typeface="Calibri"/>
                <a:cs typeface="Calibri"/>
              </a:rPr>
              <a:t>i</a:t>
            </a:r>
            <a:r>
              <a:rPr spc="-5" dirty="0">
                <a:latin typeface="Calibri"/>
                <a:cs typeface="Calibri"/>
              </a:rPr>
              <a:t>o</a:t>
            </a:r>
            <a:r>
              <a:rPr dirty="0">
                <a:latin typeface="Calibri"/>
                <a:cs typeface="Calibri"/>
              </a:rPr>
              <a:t>n C</a:t>
            </a:r>
            <a:endParaRPr>
              <a:latin typeface="Calibri"/>
              <a:cs typeface="Calibri"/>
            </a:endParaRPr>
          </a:p>
          <a:p>
            <a:pPr algn="ctr">
              <a:lnSpc>
                <a:spcPct val="100000"/>
              </a:lnSpc>
            </a:pPr>
            <a:r>
              <a:rPr spc="-110" dirty="0">
                <a:latin typeface="Calibri"/>
                <a:cs typeface="Calibri"/>
              </a:rPr>
              <a:t>T</a:t>
            </a:r>
            <a:r>
              <a:rPr spc="-40" dirty="0">
                <a:latin typeface="Calibri"/>
                <a:cs typeface="Calibri"/>
              </a:rPr>
              <a:t>r</a:t>
            </a:r>
            <a:r>
              <a:rPr dirty="0">
                <a:latin typeface="Calibri"/>
                <a:cs typeface="Calibri"/>
              </a:rPr>
              <a:t>a</a:t>
            </a:r>
            <a:r>
              <a:rPr spc="5" dirty="0">
                <a:latin typeface="Calibri"/>
                <a:cs typeface="Calibri"/>
              </a:rPr>
              <a:t>n</a:t>
            </a:r>
            <a:r>
              <a:rPr dirty="0">
                <a:latin typeface="Calibri"/>
                <a:cs typeface="Calibri"/>
              </a:rPr>
              <a:t>sact</a:t>
            </a:r>
            <a:r>
              <a:rPr spc="-10" dirty="0">
                <a:latin typeface="Calibri"/>
                <a:cs typeface="Calibri"/>
              </a:rPr>
              <a:t>i</a:t>
            </a:r>
            <a:r>
              <a:rPr spc="-5" dirty="0">
                <a:latin typeface="Calibri"/>
                <a:cs typeface="Calibri"/>
              </a:rPr>
              <a:t>o</a:t>
            </a:r>
            <a:r>
              <a:rPr dirty="0">
                <a:latin typeface="Calibri"/>
                <a:cs typeface="Calibri"/>
              </a:rPr>
              <a:t>n</a:t>
            </a:r>
            <a:r>
              <a:rPr spc="-5" dirty="0">
                <a:latin typeface="Calibri"/>
                <a:cs typeface="Calibri"/>
              </a:rPr>
              <a:t> </a:t>
            </a:r>
            <a:r>
              <a:rPr dirty="0">
                <a:latin typeface="Calibri"/>
                <a:cs typeface="Calibri"/>
              </a:rPr>
              <a:t>D</a:t>
            </a:r>
            <a:endParaRPr>
              <a:latin typeface="Calibri"/>
              <a:cs typeface="Calibri"/>
            </a:endParaRPr>
          </a:p>
          <a:p>
            <a:pPr algn="ctr">
              <a:lnSpc>
                <a:spcPct val="100000"/>
              </a:lnSpc>
            </a:pPr>
            <a:r>
              <a:rPr dirty="0">
                <a:latin typeface="Calibri"/>
                <a:cs typeface="Calibri"/>
              </a:rPr>
              <a:t>…</a:t>
            </a:r>
            <a:endParaRPr>
              <a:latin typeface="Calibri"/>
              <a:cs typeface="Calibri"/>
            </a:endParaRPr>
          </a:p>
        </p:txBody>
      </p:sp>
      <p:sp>
        <p:nvSpPr>
          <p:cNvPr id="68" name="object 68"/>
          <p:cNvSpPr/>
          <p:nvPr/>
        </p:nvSpPr>
        <p:spPr>
          <a:xfrm>
            <a:off x="8112253" y="1146048"/>
            <a:ext cx="2159635" cy="650875"/>
          </a:xfrm>
          <a:custGeom>
            <a:avLst/>
            <a:gdLst/>
            <a:ahLst/>
            <a:cxnLst/>
            <a:rect l="l" t="t" r="r" b="b"/>
            <a:pathLst>
              <a:path w="2159634" h="650875">
                <a:moveTo>
                  <a:pt x="0" y="108457"/>
                </a:moveTo>
                <a:lnTo>
                  <a:pt x="8516" y="66222"/>
                </a:lnTo>
                <a:lnTo>
                  <a:pt x="31750" y="31750"/>
                </a:lnTo>
                <a:lnTo>
                  <a:pt x="66222" y="8516"/>
                </a:lnTo>
                <a:lnTo>
                  <a:pt x="108457" y="0"/>
                </a:lnTo>
                <a:lnTo>
                  <a:pt x="2051050" y="0"/>
                </a:lnTo>
                <a:lnTo>
                  <a:pt x="2093285" y="8516"/>
                </a:lnTo>
                <a:lnTo>
                  <a:pt x="2127758" y="31749"/>
                </a:lnTo>
                <a:lnTo>
                  <a:pt x="2150991" y="66222"/>
                </a:lnTo>
                <a:lnTo>
                  <a:pt x="2159507" y="108457"/>
                </a:lnTo>
                <a:lnTo>
                  <a:pt x="2159507" y="542289"/>
                </a:lnTo>
                <a:lnTo>
                  <a:pt x="2150991" y="584525"/>
                </a:lnTo>
                <a:lnTo>
                  <a:pt x="2127757" y="618998"/>
                </a:lnTo>
                <a:lnTo>
                  <a:pt x="2093285" y="642231"/>
                </a:lnTo>
                <a:lnTo>
                  <a:pt x="2051050" y="650748"/>
                </a:lnTo>
                <a:lnTo>
                  <a:pt x="108457" y="650748"/>
                </a:lnTo>
                <a:lnTo>
                  <a:pt x="66222" y="642231"/>
                </a:lnTo>
                <a:lnTo>
                  <a:pt x="31750" y="618998"/>
                </a:lnTo>
                <a:lnTo>
                  <a:pt x="8516" y="584525"/>
                </a:lnTo>
                <a:lnTo>
                  <a:pt x="0" y="542289"/>
                </a:lnTo>
                <a:lnTo>
                  <a:pt x="0" y="108457"/>
                </a:lnTo>
                <a:close/>
              </a:path>
            </a:pathLst>
          </a:custGeom>
          <a:ln w="15240">
            <a:solidFill>
              <a:srgbClr val="000000"/>
            </a:solidFill>
          </a:ln>
        </p:spPr>
        <p:txBody>
          <a:bodyPr wrap="square" lIns="0" tIns="0" rIns="0" bIns="0" rtlCol="0"/>
          <a:lstStyle/>
          <a:p>
            <a:endParaRPr/>
          </a:p>
        </p:txBody>
      </p:sp>
      <p:sp>
        <p:nvSpPr>
          <p:cNvPr id="69" name="object 69"/>
          <p:cNvSpPr txBox="1"/>
          <p:nvPr/>
        </p:nvSpPr>
        <p:spPr>
          <a:xfrm>
            <a:off x="8233410" y="1169670"/>
            <a:ext cx="1918335" cy="574040"/>
          </a:xfrm>
          <a:prstGeom prst="rect">
            <a:avLst/>
          </a:prstGeom>
        </p:spPr>
        <p:txBody>
          <a:bodyPr vert="horz" wrap="square" lIns="0" tIns="12700" rIns="0" bIns="0" rtlCol="0">
            <a:spAutoFit/>
          </a:bodyPr>
          <a:lstStyle/>
          <a:p>
            <a:pPr algn="ctr">
              <a:spcBef>
                <a:spcPts val="100"/>
              </a:spcBef>
            </a:pPr>
            <a:r>
              <a:rPr spc="-5" dirty="0">
                <a:latin typeface="Calibri"/>
                <a:cs typeface="Calibri"/>
              </a:rPr>
              <a:t>Hash(block,nonce) </a:t>
            </a:r>
            <a:r>
              <a:rPr dirty="0">
                <a:latin typeface="Calibri"/>
                <a:cs typeface="Calibri"/>
              </a:rPr>
              <a:t>&lt;</a:t>
            </a:r>
            <a:endParaRPr>
              <a:latin typeface="Calibri"/>
              <a:cs typeface="Calibri"/>
            </a:endParaRPr>
          </a:p>
          <a:p>
            <a:pPr algn="ctr">
              <a:lnSpc>
                <a:spcPct val="100000"/>
              </a:lnSpc>
            </a:pPr>
            <a:r>
              <a:rPr b="1" spc="-5" dirty="0">
                <a:solidFill>
                  <a:srgbClr val="00AF50"/>
                </a:solidFill>
                <a:latin typeface="Calibri"/>
                <a:cs typeface="Calibri"/>
              </a:rPr>
              <a:t>0000000</a:t>
            </a:r>
            <a:r>
              <a:rPr spc="-5" dirty="0">
                <a:latin typeface="Calibri"/>
                <a:cs typeface="Calibri"/>
              </a:rPr>
              <a:t>XXXXX…</a:t>
            </a:r>
            <a:endParaRPr>
              <a:latin typeface="Calibri"/>
              <a:cs typeface="Calibri"/>
            </a:endParaRPr>
          </a:p>
        </p:txBody>
      </p:sp>
      <p:sp>
        <p:nvSpPr>
          <p:cNvPr id="70" name="object 70"/>
          <p:cNvSpPr/>
          <p:nvPr/>
        </p:nvSpPr>
        <p:spPr>
          <a:xfrm>
            <a:off x="5980177" y="1741932"/>
            <a:ext cx="1152525" cy="1682750"/>
          </a:xfrm>
          <a:custGeom>
            <a:avLst/>
            <a:gdLst/>
            <a:ahLst/>
            <a:cxnLst/>
            <a:rect l="l" t="t" r="r" b="b"/>
            <a:pathLst>
              <a:path w="1152525" h="1682750">
                <a:moveTo>
                  <a:pt x="0" y="192023"/>
                </a:moveTo>
                <a:lnTo>
                  <a:pt x="5071" y="147996"/>
                </a:lnTo>
                <a:lnTo>
                  <a:pt x="19518" y="107579"/>
                </a:lnTo>
                <a:lnTo>
                  <a:pt x="42187" y="71925"/>
                </a:lnTo>
                <a:lnTo>
                  <a:pt x="71925" y="42187"/>
                </a:lnTo>
                <a:lnTo>
                  <a:pt x="107579" y="19518"/>
                </a:lnTo>
                <a:lnTo>
                  <a:pt x="147996" y="5071"/>
                </a:lnTo>
                <a:lnTo>
                  <a:pt x="192024" y="0"/>
                </a:lnTo>
                <a:lnTo>
                  <a:pt x="960120" y="0"/>
                </a:lnTo>
                <a:lnTo>
                  <a:pt x="1004147" y="5071"/>
                </a:lnTo>
                <a:lnTo>
                  <a:pt x="1044564" y="19518"/>
                </a:lnTo>
                <a:lnTo>
                  <a:pt x="1080218" y="42187"/>
                </a:lnTo>
                <a:lnTo>
                  <a:pt x="1109956" y="71925"/>
                </a:lnTo>
                <a:lnTo>
                  <a:pt x="1132625" y="107579"/>
                </a:lnTo>
                <a:lnTo>
                  <a:pt x="1147072" y="147996"/>
                </a:lnTo>
                <a:lnTo>
                  <a:pt x="1152144" y="192023"/>
                </a:lnTo>
                <a:lnTo>
                  <a:pt x="1152144" y="1490471"/>
                </a:lnTo>
                <a:lnTo>
                  <a:pt x="1147072" y="1534499"/>
                </a:lnTo>
                <a:lnTo>
                  <a:pt x="1132625" y="1574916"/>
                </a:lnTo>
                <a:lnTo>
                  <a:pt x="1109956" y="1610570"/>
                </a:lnTo>
                <a:lnTo>
                  <a:pt x="1080218" y="1640308"/>
                </a:lnTo>
                <a:lnTo>
                  <a:pt x="1044564" y="1662977"/>
                </a:lnTo>
                <a:lnTo>
                  <a:pt x="1004147" y="1677424"/>
                </a:lnTo>
                <a:lnTo>
                  <a:pt x="960120" y="1682495"/>
                </a:lnTo>
                <a:lnTo>
                  <a:pt x="192024" y="1682495"/>
                </a:lnTo>
                <a:lnTo>
                  <a:pt x="147996" y="1677424"/>
                </a:lnTo>
                <a:lnTo>
                  <a:pt x="107579" y="1662977"/>
                </a:lnTo>
                <a:lnTo>
                  <a:pt x="71925" y="1640308"/>
                </a:lnTo>
                <a:lnTo>
                  <a:pt x="42187" y="1610570"/>
                </a:lnTo>
                <a:lnTo>
                  <a:pt x="19518" y="1574916"/>
                </a:lnTo>
                <a:lnTo>
                  <a:pt x="5071" y="1534499"/>
                </a:lnTo>
                <a:lnTo>
                  <a:pt x="0" y="1490471"/>
                </a:lnTo>
                <a:lnTo>
                  <a:pt x="0" y="192023"/>
                </a:lnTo>
                <a:close/>
              </a:path>
            </a:pathLst>
          </a:custGeom>
          <a:ln w="15240">
            <a:solidFill>
              <a:srgbClr val="000000"/>
            </a:solidFill>
          </a:ln>
        </p:spPr>
        <p:txBody>
          <a:bodyPr wrap="square" lIns="0" tIns="0" rIns="0" bIns="0" rtlCol="0"/>
          <a:lstStyle/>
          <a:p>
            <a:endParaRPr/>
          </a:p>
        </p:txBody>
      </p:sp>
      <p:sp>
        <p:nvSpPr>
          <p:cNvPr id="71" name="object 71"/>
          <p:cNvSpPr txBox="1"/>
          <p:nvPr/>
        </p:nvSpPr>
        <p:spPr>
          <a:xfrm>
            <a:off x="6203950" y="1733170"/>
            <a:ext cx="706120" cy="1671955"/>
          </a:xfrm>
          <a:prstGeom prst="rect">
            <a:avLst/>
          </a:prstGeom>
        </p:spPr>
        <p:txBody>
          <a:bodyPr vert="horz" wrap="square" lIns="0" tIns="12700" rIns="0" bIns="0" rtlCol="0">
            <a:spAutoFit/>
          </a:bodyPr>
          <a:lstStyle/>
          <a:p>
            <a:pPr algn="ctr">
              <a:spcBef>
                <a:spcPts val="100"/>
              </a:spcBef>
            </a:pPr>
            <a:r>
              <a:rPr b="1" dirty="0">
                <a:latin typeface="Calibri"/>
                <a:cs typeface="Calibri"/>
              </a:rPr>
              <a:t>Block</a:t>
            </a:r>
            <a:r>
              <a:rPr b="1" spc="-75" dirty="0">
                <a:latin typeface="Calibri"/>
                <a:cs typeface="Calibri"/>
              </a:rPr>
              <a:t> </a:t>
            </a:r>
            <a:r>
              <a:rPr b="1" dirty="0">
                <a:latin typeface="Calibri"/>
                <a:cs typeface="Calibri"/>
              </a:rPr>
              <a:t>3</a:t>
            </a:r>
            <a:endParaRPr>
              <a:latin typeface="Calibri"/>
              <a:cs typeface="Calibri"/>
            </a:endParaRPr>
          </a:p>
          <a:p>
            <a:pPr marL="38100" marR="29209" algn="ctr"/>
            <a:r>
              <a:rPr dirty="0">
                <a:latin typeface="Calibri"/>
                <a:cs typeface="Calibri"/>
              </a:rPr>
              <a:t>2</a:t>
            </a:r>
            <a:r>
              <a:rPr spc="-80" dirty="0">
                <a:latin typeface="Calibri"/>
                <a:cs typeface="Calibri"/>
              </a:rPr>
              <a:t> </a:t>
            </a:r>
            <a:r>
              <a:rPr spc="-5" dirty="0">
                <a:latin typeface="Calibri"/>
                <a:cs typeface="Calibri"/>
              </a:rPr>
              <a:t>Hash </a:t>
            </a:r>
            <a:r>
              <a:rPr spc="-395" dirty="0">
                <a:latin typeface="Calibri"/>
                <a:cs typeface="Calibri"/>
              </a:rPr>
              <a:t> </a:t>
            </a:r>
            <a:r>
              <a:rPr spc="-45" dirty="0">
                <a:latin typeface="Calibri"/>
                <a:cs typeface="Calibri"/>
              </a:rPr>
              <a:t>Tx</a:t>
            </a:r>
            <a:r>
              <a:rPr spc="330" dirty="0">
                <a:latin typeface="Calibri"/>
                <a:cs typeface="Calibri"/>
              </a:rPr>
              <a:t> </a:t>
            </a:r>
            <a:r>
              <a:rPr dirty="0">
                <a:latin typeface="Calibri"/>
                <a:cs typeface="Calibri"/>
              </a:rPr>
              <a:t>D </a:t>
            </a:r>
            <a:r>
              <a:rPr spc="5" dirty="0">
                <a:latin typeface="Calibri"/>
                <a:cs typeface="Calibri"/>
              </a:rPr>
              <a:t> </a:t>
            </a:r>
            <a:r>
              <a:rPr spc="-45" dirty="0">
                <a:latin typeface="Calibri"/>
                <a:cs typeface="Calibri"/>
              </a:rPr>
              <a:t>Tx</a:t>
            </a:r>
            <a:r>
              <a:rPr spc="315" dirty="0">
                <a:latin typeface="Calibri"/>
                <a:cs typeface="Calibri"/>
              </a:rPr>
              <a:t> </a:t>
            </a:r>
            <a:r>
              <a:rPr dirty="0">
                <a:latin typeface="Calibri"/>
                <a:cs typeface="Calibri"/>
              </a:rPr>
              <a:t>N </a:t>
            </a:r>
            <a:r>
              <a:rPr spc="5" dirty="0">
                <a:latin typeface="Calibri"/>
                <a:cs typeface="Calibri"/>
              </a:rPr>
              <a:t> </a:t>
            </a:r>
            <a:r>
              <a:rPr spc="-45" dirty="0">
                <a:latin typeface="Calibri"/>
                <a:cs typeface="Calibri"/>
              </a:rPr>
              <a:t>Tx</a:t>
            </a:r>
            <a:r>
              <a:rPr spc="-20" dirty="0">
                <a:latin typeface="Calibri"/>
                <a:cs typeface="Calibri"/>
              </a:rPr>
              <a:t> </a:t>
            </a:r>
            <a:r>
              <a:rPr dirty="0">
                <a:latin typeface="Calibri"/>
                <a:cs typeface="Calibri"/>
              </a:rPr>
              <a:t>C </a:t>
            </a:r>
            <a:r>
              <a:rPr spc="5" dirty="0">
                <a:latin typeface="Calibri"/>
                <a:cs typeface="Calibri"/>
              </a:rPr>
              <a:t> </a:t>
            </a:r>
            <a:r>
              <a:rPr spc="-5" dirty="0">
                <a:latin typeface="Calibri"/>
                <a:cs typeface="Calibri"/>
              </a:rPr>
              <a:t>nonce</a:t>
            </a:r>
            <a:endParaRPr>
              <a:latin typeface="Calibri"/>
              <a:cs typeface="Calibri"/>
            </a:endParaRPr>
          </a:p>
        </p:txBody>
      </p:sp>
      <p:grpSp>
        <p:nvGrpSpPr>
          <p:cNvPr id="72" name="object 72"/>
          <p:cNvGrpSpPr/>
          <p:nvPr/>
        </p:nvGrpSpPr>
        <p:grpSpPr>
          <a:xfrm>
            <a:off x="3730752" y="2257018"/>
            <a:ext cx="2455545" cy="1216660"/>
            <a:chOff x="2206751" y="2257018"/>
            <a:chExt cx="2455545" cy="1216660"/>
          </a:xfrm>
        </p:grpSpPr>
        <p:pic>
          <p:nvPicPr>
            <p:cNvPr id="73" name="object 73"/>
            <p:cNvPicPr/>
            <p:nvPr/>
          </p:nvPicPr>
          <p:blipFill>
            <a:blip r:embed="rId9" cstate="print"/>
            <a:stretch>
              <a:fillRect/>
            </a:stretch>
          </p:blipFill>
          <p:spPr>
            <a:xfrm>
              <a:off x="2479547" y="2257018"/>
              <a:ext cx="2182368" cy="231673"/>
            </a:xfrm>
            <a:prstGeom prst="rect">
              <a:avLst/>
            </a:prstGeom>
          </p:spPr>
        </p:pic>
        <p:sp>
          <p:nvSpPr>
            <p:cNvPr id="74" name="object 74"/>
            <p:cNvSpPr/>
            <p:nvPr/>
          </p:nvSpPr>
          <p:spPr>
            <a:xfrm>
              <a:off x="2501645" y="2318258"/>
              <a:ext cx="2030095" cy="78105"/>
            </a:xfrm>
            <a:custGeom>
              <a:avLst/>
              <a:gdLst/>
              <a:ahLst/>
              <a:cxnLst/>
              <a:rect l="l" t="t" r="r" b="b"/>
              <a:pathLst>
                <a:path w="2030095" h="78105">
                  <a:moveTo>
                    <a:pt x="2004105" y="25907"/>
                  </a:moveTo>
                  <a:lnTo>
                    <a:pt x="1964944" y="25907"/>
                  </a:lnTo>
                  <a:lnTo>
                    <a:pt x="1964944" y="51815"/>
                  </a:lnTo>
                  <a:lnTo>
                    <a:pt x="1952032" y="51854"/>
                  </a:lnTo>
                  <a:lnTo>
                    <a:pt x="1952117" y="77724"/>
                  </a:lnTo>
                  <a:lnTo>
                    <a:pt x="2029714" y="38607"/>
                  </a:lnTo>
                  <a:lnTo>
                    <a:pt x="2004105" y="25907"/>
                  </a:lnTo>
                  <a:close/>
                </a:path>
                <a:path w="2030095" h="78105">
                  <a:moveTo>
                    <a:pt x="1951947" y="25946"/>
                  </a:moveTo>
                  <a:lnTo>
                    <a:pt x="0" y="31750"/>
                  </a:lnTo>
                  <a:lnTo>
                    <a:pt x="0" y="57657"/>
                  </a:lnTo>
                  <a:lnTo>
                    <a:pt x="1952032" y="51854"/>
                  </a:lnTo>
                  <a:lnTo>
                    <a:pt x="1951947" y="25946"/>
                  </a:lnTo>
                  <a:close/>
                </a:path>
                <a:path w="2030095" h="78105">
                  <a:moveTo>
                    <a:pt x="1964944" y="25907"/>
                  </a:moveTo>
                  <a:lnTo>
                    <a:pt x="1951947" y="25946"/>
                  </a:lnTo>
                  <a:lnTo>
                    <a:pt x="1952032" y="51854"/>
                  </a:lnTo>
                  <a:lnTo>
                    <a:pt x="1964944" y="51815"/>
                  </a:lnTo>
                  <a:lnTo>
                    <a:pt x="1964944" y="25907"/>
                  </a:lnTo>
                  <a:close/>
                </a:path>
                <a:path w="2030095" h="78105">
                  <a:moveTo>
                    <a:pt x="1951863" y="0"/>
                  </a:moveTo>
                  <a:lnTo>
                    <a:pt x="1951947" y="25946"/>
                  </a:lnTo>
                  <a:lnTo>
                    <a:pt x="2004105" y="25907"/>
                  </a:lnTo>
                  <a:lnTo>
                    <a:pt x="1951863" y="0"/>
                  </a:lnTo>
                  <a:close/>
                </a:path>
              </a:pathLst>
            </a:custGeom>
            <a:solidFill>
              <a:srgbClr val="D24717"/>
            </a:solidFill>
          </p:spPr>
          <p:txBody>
            <a:bodyPr wrap="square" lIns="0" tIns="0" rIns="0" bIns="0" rtlCol="0"/>
            <a:lstStyle/>
            <a:p>
              <a:endParaRPr/>
            </a:p>
          </p:txBody>
        </p:sp>
        <p:sp>
          <p:nvSpPr>
            <p:cNvPr id="75" name="object 75"/>
            <p:cNvSpPr/>
            <p:nvPr/>
          </p:nvSpPr>
          <p:spPr>
            <a:xfrm>
              <a:off x="2214371" y="2528316"/>
              <a:ext cx="2413635" cy="937260"/>
            </a:xfrm>
            <a:custGeom>
              <a:avLst/>
              <a:gdLst/>
              <a:ahLst/>
              <a:cxnLst/>
              <a:rect l="l" t="t" r="r" b="b"/>
              <a:pathLst>
                <a:path w="2413635" h="937260">
                  <a:moveTo>
                    <a:pt x="2199131" y="0"/>
                  </a:moveTo>
                  <a:lnTo>
                    <a:pt x="0" y="0"/>
                  </a:lnTo>
                  <a:lnTo>
                    <a:pt x="0" y="937260"/>
                  </a:lnTo>
                  <a:lnTo>
                    <a:pt x="2199131" y="937260"/>
                  </a:lnTo>
                  <a:lnTo>
                    <a:pt x="2199131" y="390525"/>
                  </a:lnTo>
                  <a:lnTo>
                    <a:pt x="2413254" y="168401"/>
                  </a:lnTo>
                  <a:lnTo>
                    <a:pt x="2199131" y="156210"/>
                  </a:lnTo>
                  <a:lnTo>
                    <a:pt x="2199131" y="0"/>
                  </a:lnTo>
                  <a:close/>
                </a:path>
              </a:pathLst>
            </a:custGeom>
            <a:solidFill>
              <a:srgbClr val="FFFFFF"/>
            </a:solidFill>
          </p:spPr>
          <p:txBody>
            <a:bodyPr wrap="square" lIns="0" tIns="0" rIns="0" bIns="0" rtlCol="0"/>
            <a:lstStyle/>
            <a:p>
              <a:endParaRPr/>
            </a:p>
          </p:txBody>
        </p:sp>
        <p:sp>
          <p:nvSpPr>
            <p:cNvPr id="76" name="object 76"/>
            <p:cNvSpPr/>
            <p:nvPr/>
          </p:nvSpPr>
          <p:spPr>
            <a:xfrm>
              <a:off x="2214371" y="2528316"/>
              <a:ext cx="2413635" cy="937260"/>
            </a:xfrm>
            <a:custGeom>
              <a:avLst/>
              <a:gdLst/>
              <a:ahLst/>
              <a:cxnLst/>
              <a:rect l="l" t="t" r="r" b="b"/>
              <a:pathLst>
                <a:path w="2413635" h="937260">
                  <a:moveTo>
                    <a:pt x="0" y="0"/>
                  </a:moveTo>
                  <a:lnTo>
                    <a:pt x="1282827" y="0"/>
                  </a:lnTo>
                  <a:lnTo>
                    <a:pt x="1832610" y="0"/>
                  </a:lnTo>
                  <a:lnTo>
                    <a:pt x="2199131" y="0"/>
                  </a:lnTo>
                  <a:lnTo>
                    <a:pt x="2199131" y="156210"/>
                  </a:lnTo>
                  <a:lnTo>
                    <a:pt x="2413254" y="168401"/>
                  </a:lnTo>
                  <a:lnTo>
                    <a:pt x="2199131" y="390525"/>
                  </a:lnTo>
                  <a:lnTo>
                    <a:pt x="2199131" y="937260"/>
                  </a:lnTo>
                  <a:lnTo>
                    <a:pt x="1832610" y="937260"/>
                  </a:lnTo>
                  <a:lnTo>
                    <a:pt x="1282827" y="937260"/>
                  </a:lnTo>
                  <a:lnTo>
                    <a:pt x="0" y="937260"/>
                  </a:lnTo>
                  <a:lnTo>
                    <a:pt x="0" y="390525"/>
                  </a:lnTo>
                  <a:lnTo>
                    <a:pt x="0" y="156210"/>
                  </a:lnTo>
                  <a:lnTo>
                    <a:pt x="0" y="0"/>
                  </a:lnTo>
                  <a:close/>
                </a:path>
              </a:pathLst>
            </a:custGeom>
            <a:ln w="15240">
              <a:solidFill>
                <a:srgbClr val="000000"/>
              </a:solidFill>
            </a:ln>
          </p:spPr>
          <p:txBody>
            <a:bodyPr wrap="square" lIns="0" tIns="0" rIns="0" bIns="0" rtlCol="0"/>
            <a:lstStyle/>
            <a:p>
              <a:endParaRPr/>
            </a:p>
          </p:txBody>
        </p:sp>
      </p:grpSp>
      <p:sp>
        <p:nvSpPr>
          <p:cNvPr id="77" name="object 77"/>
          <p:cNvSpPr txBox="1"/>
          <p:nvPr/>
        </p:nvSpPr>
        <p:spPr>
          <a:xfrm>
            <a:off x="3896105" y="2558541"/>
            <a:ext cx="1885314" cy="299720"/>
          </a:xfrm>
          <a:prstGeom prst="rect">
            <a:avLst/>
          </a:prstGeom>
        </p:spPr>
        <p:txBody>
          <a:bodyPr vert="horz" wrap="square" lIns="0" tIns="12700" rIns="0" bIns="0" rtlCol="0">
            <a:spAutoFit/>
          </a:bodyPr>
          <a:lstStyle/>
          <a:p>
            <a:pPr marL="12700">
              <a:spcBef>
                <a:spcPts val="100"/>
              </a:spcBef>
            </a:pPr>
            <a:r>
              <a:rPr dirty="0">
                <a:latin typeface="Calibri"/>
                <a:cs typeface="Calibri"/>
              </a:rPr>
              <a:t>A</a:t>
            </a:r>
            <a:r>
              <a:rPr spc="-30" dirty="0">
                <a:latin typeface="Calibri"/>
                <a:cs typeface="Calibri"/>
              </a:rPr>
              <a:t> </a:t>
            </a:r>
            <a:r>
              <a:rPr dirty="0">
                <a:latin typeface="Calibri"/>
                <a:cs typeface="Calibri"/>
              </a:rPr>
              <a:t>miner</a:t>
            </a:r>
            <a:r>
              <a:rPr spc="-20" dirty="0">
                <a:latin typeface="Calibri"/>
                <a:cs typeface="Calibri"/>
              </a:rPr>
              <a:t> </a:t>
            </a:r>
            <a:r>
              <a:rPr spc="-5" dirty="0">
                <a:latin typeface="Calibri"/>
                <a:cs typeface="Calibri"/>
              </a:rPr>
              <a:t>verifies</a:t>
            </a:r>
            <a:r>
              <a:rPr spc="-40" dirty="0">
                <a:latin typeface="Calibri"/>
                <a:cs typeface="Calibri"/>
              </a:rPr>
              <a:t> </a:t>
            </a:r>
            <a:r>
              <a:rPr dirty="0">
                <a:latin typeface="Calibri"/>
                <a:cs typeface="Calibri"/>
              </a:rPr>
              <a:t>and</a:t>
            </a:r>
            <a:endParaRPr>
              <a:latin typeface="Calibri"/>
              <a:cs typeface="Calibri"/>
            </a:endParaRPr>
          </a:p>
        </p:txBody>
      </p:sp>
      <p:sp>
        <p:nvSpPr>
          <p:cNvPr id="78" name="object 78"/>
          <p:cNvSpPr txBox="1"/>
          <p:nvPr/>
        </p:nvSpPr>
        <p:spPr>
          <a:xfrm>
            <a:off x="2414423" y="2837179"/>
            <a:ext cx="3427095" cy="570230"/>
          </a:xfrm>
          <a:prstGeom prst="rect">
            <a:avLst/>
          </a:prstGeom>
        </p:spPr>
        <p:txBody>
          <a:bodyPr vert="horz" wrap="square" lIns="0" tIns="12700" rIns="0" bIns="0" rtlCol="0">
            <a:spAutoFit/>
          </a:bodyPr>
          <a:lstStyle/>
          <a:p>
            <a:pPr marL="12700">
              <a:lnSpc>
                <a:spcPts val="2145"/>
              </a:lnSpc>
              <a:spcBef>
                <a:spcPts val="100"/>
              </a:spcBef>
              <a:tabLst>
                <a:tab pos="1433195" algn="l"/>
              </a:tabLst>
            </a:pPr>
            <a:r>
              <a:rPr spc="-15" dirty="0">
                <a:latin typeface="Calibri"/>
                <a:cs typeface="Calibri"/>
              </a:rPr>
              <a:t>Transaction</a:t>
            </a:r>
            <a:r>
              <a:rPr dirty="0">
                <a:latin typeface="Calibri"/>
                <a:cs typeface="Calibri"/>
              </a:rPr>
              <a:t> N	</a:t>
            </a:r>
            <a:r>
              <a:rPr sz="2700" spc="-7" baseline="1543" dirty="0">
                <a:latin typeface="Calibri"/>
                <a:cs typeface="Calibri"/>
              </a:rPr>
              <a:t>puts</a:t>
            </a:r>
            <a:r>
              <a:rPr sz="2700" spc="-15" baseline="1543" dirty="0">
                <a:latin typeface="Calibri"/>
                <a:cs typeface="Calibri"/>
              </a:rPr>
              <a:t> transactions </a:t>
            </a:r>
            <a:r>
              <a:rPr sz="2700" baseline="1543" dirty="0">
                <a:latin typeface="Calibri"/>
                <a:cs typeface="Calibri"/>
              </a:rPr>
              <a:t>in</a:t>
            </a:r>
            <a:r>
              <a:rPr sz="2700" spc="7" baseline="1543" dirty="0">
                <a:latin typeface="Calibri"/>
                <a:cs typeface="Calibri"/>
              </a:rPr>
              <a:t> </a:t>
            </a:r>
            <a:r>
              <a:rPr sz="2700" baseline="1543" dirty="0">
                <a:latin typeface="Calibri"/>
                <a:cs typeface="Calibri"/>
              </a:rPr>
              <a:t>a</a:t>
            </a:r>
            <a:endParaRPr sz="2700" baseline="1543">
              <a:latin typeface="Calibri"/>
              <a:cs typeface="Calibri"/>
            </a:endParaRPr>
          </a:p>
          <a:p>
            <a:pPr marL="1583690">
              <a:lnSpc>
                <a:spcPts val="2145"/>
              </a:lnSpc>
            </a:pPr>
            <a:r>
              <a:rPr spc="-5" dirty="0">
                <a:latin typeface="Calibri"/>
                <a:cs typeface="Calibri"/>
              </a:rPr>
              <a:t>block,</a:t>
            </a:r>
            <a:r>
              <a:rPr spc="-15" dirty="0">
                <a:latin typeface="Calibri"/>
                <a:cs typeface="Calibri"/>
              </a:rPr>
              <a:t> </a:t>
            </a:r>
            <a:r>
              <a:rPr spc="-5" dirty="0">
                <a:latin typeface="Calibri"/>
                <a:cs typeface="Calibri"/>
              </a:rPr>
              <a:t>finds</a:t>
            </a:r>
            <a:r>
              <a:rPr spc="-20" dirty="0">
                <a:latin typeface="Calibri"/>
                <a:cs typeface="Calibri"/>
              </a:rPr>
              <a:t> </a:t>
            </a:r>
            <a:r>
              <a:rPr spc="-5" dirty="0">
                <a:latin typeface="Calibri"/>
                <a:cs typeface="Calibri"/>
              </a:rPr>
              <a:t>nonce</a:t>
            </a:r>
            <a:endParaRPr>
              <a:latin typeface="Calibri"/>
              <a:cs typeface="Calibri"/>
            </a:endParaRPr>
          </a:p>
        </p:txBody>
      </p:sp>
      <p:grpSp>
        <p:nvGrpSpPr>
          <p:cNvPr id="79" name="object 79"/>
          <p:cNvGrpSpPr/>
          <p:nvPr/>
        </p:nvGrpSpPr>
        <p:grpSpPr>
          <a:xfrm>
            <a:off x="7106411" y="1373085"/>
            <a:ext cx="3420110" cy="1766570"/>
            <a:chOff x="5582411" y="1373085"/>
            <a:chExt cx="3420110" cy="1766570"/>
          </a:xfrm>
        </p:grpSpPr>
        <p:pic>
          <p:nvPicPr>
            <p:cNvPr id="80" name="object 80"/>
            <p:cNvPicPr/>
            <p:nvPr/>
          </p:nvPicPr>
          <p:blipFill>
            <a:blip r:embed="rId10" cstate="print"/>
            <a:stretch>
              <a:fillRect/>
            </a:stretch>
          </p:blipFill>
          <p:spPr>
            <a:xfrm>
              <a:off x="5582411" y="1373085"/>
              <a:ext cx="1136904" cy="621830"/>
            </a:xfrm>
            <a:prstGeom prst="rect">
              <a:avLst/>
            </a:prstGeom>
          </p:spPr>
        </p:pic>
        <p:sp>
          <p:nvSpPr>
            <p:cNvPr id="81" name="object 81"/>
            <p:cNvSpPr/>
            <p:nvPr/>
          </p:nvSpPr>
          <p:spPr>
            <a:xfrm>
              <a:off x="5603620" y="1470659"/>
              <a:ext cx="984885" cy="471170"/>
            </a:xfrm>
            <a:custGeom>
              <a:avLst/>
              <a:gdLst/>
              <a:ahLst/>
              <a:cxnLst/>
              <a:rect l="l" t="t" r="r" b="b"/>
              <a:pathLst>
                <a:path w="984884" h="471169">
                  <a:moveTo>
                    <a:pt x="908707" y="23410"/>
                  </a:moveTo>
                  <a:lnTo>
                    <a:pt x="0" y="447675"/>
                  </a:lnTo>
                  <a:lnTo>
                    <a:pt x="10921" y="471169"/>
                  </a:lnTo>
                  <a:lnTo>
                    <a:pt x="919680" y="46881"/>
                  </a:lnTo>
                  <a:lnTo>
                    <a:pt x="908707" y="23410"/>
                  </a:lnTo>
                  <a:close/>
                </a:path>
                <a:path w="984884" h="471169">
                  <a:moveTo>
                    <a:pt x="972244" y="17906"/>
                  </a:moveTo>
                  <a:lnTo>
                    <a:pt x="920496" y="17906"/>
                  </a:lnTo>
                  <a:lnTo>
                    <a:pt x="931418" y="41401"/>
                  </a:lnTo>
                  <a:lnTo>
                    <a:pt x="919680" y="46881"/>
                  </a:lnTo>
                  <a:lnTo>
                    <a:pt x="930655" y="70357"/>
                  </a:lnTo>
                  <a:lnTo>
                    <a:pt x="972244" y="17906"/>
                  </a:lnTo>
                  <a:close/>
                </a:path>
                <a:path w="984884" h="471169">
                  <a:moveTo>
                    <a:pt x="920496" y="17906"/>
                  </a:moveTo>
                  <a:lnTo>
                    <a:pt x="908707" y="23410"/>
                  </a:lnTo>
                  <a:lnTo>
                    <a:pt x="919680" y="46881"/>
                  </a:lnTo>
                  <a:lnTo>
                    <a:pt x="931418" y="41401"/>
                  </a:lnTo>
                  <a:lnTo>
                    <a:pt x="920496" y="17906"/>
                  </a:lnTo>
                  <a:close/>
                </a:path>
                <a:path w="984884" h="471169">
                  <a:moveTo>
                    <a:pt x="897763" y="0"/>
                  </a:moveTo>
                  <a:lnTo>
                    <a:pt x="908707" y="23410"/>
                  </a:lnTo>
                  <a:lnTo>
                    <a:pt x="920496" y="17906"/>
                  </a:lnTo>
                  <a:lnTo>
                    <a:pt x="972244" y="17906"/>
                  </a:lnTo>
                  <a:lnTo>
                    <a:pt x="984630" y="2286"/>
                  </a:lnTo>
                  <a:lnTo>
                    <a:pt x="897763" y="0"/>
                  </a:lnTo>
                  <a:close/>
                </a:path>
              </a:pathLst>
            </a:custGeom>
            <a:solidFill>
              <a:srgbClr val="D24717"/>
            </a:solidFill>
          </p:spPr>
          <p:txBody>
            <a:bodyPr wrap="square" lIns="0" tIns="0" rIns="0" bIns="0" rtlCol="0"/>
            <a:lstStyle/>
            <a:p>
              <a:endParaRPr/>
            </a:p>
          </p:txBody>
        </p:sp>
        <p:sp>
          <p:nvSpPr>
            <p:cNvPr id="82" name="object 82"/>
            <p:cNvSpPr/>
            <p:nvPr/>
          </p:nvSpPr>
          <p:spPr>
            <a:xfrm>
              <a:off x="5902451" y="1768982"/>
              <a:ext cx="3092450" cy="1363345"/>
            </a:xfrm>
            <a:custGeom>
              <a:avLst/>
              <a:gdLst/>
              <a:ahLst/>
              <a:cxnLst/>
              <a:rect l="l" t="t" r="r" b="b"/>
              <a:pathLst>
                <a:path w="3092450" h="1363345">
                  <a:moveTo>
                    <a:pt x="2255139" y="0"/>
                  </a:moveTo>
                  <a:lnTo>
                    <a:pt x="1803780" y="178688"/>
                  </a:lnTo>
                  <a:lnTo>
                    <a:pt x="0" y="178688"/>
                  </a:lnTo>
                  <a:lnTo>
                    <a:pt x="0" y="1362837"/>
                  </a:lnTo>
                  <a:lnTo>
                    <a:pt x="3092196" y="1362837"/>
                  </a:lnTo>
                  <a:lnTo>
                    <a:pt x="3092196" y="178688"/>
                  </a:lnTo>
                  <a:lnTo>
                    <a:pt x="2576829" y="178688"/>
                  </a:lnTo>
                  <a:lnTo>
                    <a:pt x="2255139" y="0"/>
                  </a:lnTo>
                  <a:close/>
                </a:path>
              </a:pathLst>
            </a:custGeom>
            <a:solidFill>
              <a:srgbClr val="FFFFFF"/>
            </a:solidFill>
          </p:spPr>
          <p:txBody>
            <a:bodyPr wrap="square" lIns="0" tIns="0" rIns="0" bIns="0" rtlCol="0"/>
            <a:lstStyle/>
            <a:p>
              <a:endParaRPr/>
            </a:p>
          </p:txBody>
        </p:sp>
        <p:sp>
          <p:nvSpPr>
            <p:cNvPr id="83" name="object 83"/>
            <p:cNvSpPr/>
            <p:nvPr/>
          </p:nvSpPr>
          <p:spPr>
            <a:xfrm>
              <a:off x="5902451" y="1768982"/>
              <a:ext cx="3092450" cy="1363345"/>
            </a:xfrm>
            <a:custGeom>
              <a:avLst/>
              <a:gdLst/>
              <a:ahLst/>
              <a:cxnLst/>
              <a:rect l="l" t="t" r="r" b="b"/>
              <a:pathLst>
                <a:path w="3092450" h="1363345">
                  <a:moveTo>
                    <a:pt x="0" y="178688"/>
                  </a:moveTo>
                  <a:lnTo>
                    <a:pt x="1803780" y="178688"/>
                  </a:lnTo>
                  <a:lnTo>
                    <a:pt x="2255139" y="0"/>
                  </a:lnTo>
                  <a:lnTo>
                    <a:pt x="2576829" y="178688"/>
                  </a:lnTo>
                  <a:lnTo>
                    <a:pt x="3092196" y="178688"/>
                  </a:lnTo>
                  <a:lnTo>
                    <a:pt x="3092196" y="376046"/>
                  </a:lnTo>
                  <a:lnTo>
                    <a:pt x="3092196" y="672083"/>
                  </a:lnTo>
                  <a:lnTo>
                    <a:pt x="3092196" y="1362837"/>
                  </a:lnTo>
                  <a:lnTo>
                    <a:pt x="2576829" y="1362837"/>
                  </a:lnTo>
                  <a:lnTo>
                    <a:pt x="1803780" y="1362837"/>
                  </a:lnTo>
                  <a:lnTo>
                    <a:pt x="0" y="1362837"/>
                  </a:lnTo>
                  <a:lnTo>
                    <a:pt x="0" y="672083"/>
                  </a:lnTo>
                  <a:lnTo>
                    <a:pt x="0" y="376046"/>
                  </a:lnTo>
                  <a:lnTo>
                    <a:pt x="0" y="178688"/>
                  </a:lnTo>
                  <a:close/>
                </a:path>
              </a:pathLst>
            </a:custGeom>
            <a:ln w="15240">
              <a:solidFill>
                <a:srgbClr val="000000"/>
              </a:solidFill>
            </a:ln>
          </p:spPr>
          <p:txBody>
            <a:bodyPr wrap="square" lIns="0" tIns="0" rIns="0" bIns="0" rtlCol="0"/>
            <a:lstStyle/>
            <a:p>
              <a:endParaRPr/>
            </a:p>
          </p:txBody>
        </p:sp>
      </p:grpSp>
      <p:sp>
        <p:nvSpPr>
          <p:cNvPr id="84" name="object 84"/>
          <p:cNvSpPr txBox="1"/>
          <p:nvPr/>
        </p:nvSpPr>
        <p:spPr>
          <a:xfrm>
            <a:off x="7538720" y="1963293"/>
            <a:ext cx="2867660" cy="1123315"/>
          </a:xfrm>
          <a:prstGeom prst="rect">
            <a:avLst/>
          </a:prstGeom>
        </p:spPr>
        <p:txBody>
          <a:bodyPr vert="horz" wrap="square" lIns="0" tIns="12700" rIns="0" bIns="0" rtlCol="0">
            <a:spAutoFit/>
          </a:bodyPr>
          <a:lstStyle/>
          <a:p>
            <a:pPr marL="12700" marR="5080" indent="-1905" algn="ctr">
              <a:spcBef>
                <a:spcPts val="100"/>
              </a:spcBef>
            </a:pPr>
            <a:r>
              <a:rPr spc="-5" dirty="0">
                <a:latin typeface="Calibri"/>
                <a:cs typeface="Calibri"/>
              </a:rPr>
              <a:t>Number of</a:t>
            </a:r>
            <a:r>
              <a:rPr dirty="0">
                <a:latin typeface="Calibri"/>
                <a:cs typeface="Calibri"/>
              </a:rPr>
              <a:t> </a:t>
            </a:r>
            <a:r>
              <a:rPr spc="-5" dirty="0">
                <a:latin typeface="Calibri"/>
                <a:cs typeface="Calibri"/>
              </a:rPr>
              <a:t>leading</a:t>
            </a:r>
            <a:r>
              <a:rPr spc="15" dirty="0">
                <a:latin typeface="Calibri"/>
                <a:cs typeface="Calibri"/>
              </a:rPr>
              <a:t> </a:t>
            </a:r>
            <a:r>
              <a:rPr spc="-15" dirty="0">
                <a:latin typeface="Calibri"/>
                <a:cs typeface="Calibri"/>
              </a:rPr>
              <a:t>zeroes </a:t>
            </a:r>
            <a:r>
              <a:rPr spc="-10" dirty="0">
                <a:latin typeface="Calibri"/>
                <a:cs typeface="Calibri"/>
              </a:rPr>
              <a:t> (</a:t>
            </a:r>
            <a:r>
              <a:rPr u="heavy" spc="-10" dirty="0">
                <a:uFill>
                  <a:solidFill>
                    <a:srgbClr val="000000"/>
                  </a:solidFill>
                </a:uFill>
                <a:latin typeface="Calibri"/>
                <a:cs typeface="Calibri"/>
              </a:rPr>
              <a:t>difficulty</a:t>
            </a:r>
            <a:r>
              <a:rPr spc="-10" dirty="0">
                <a:latin typeface="Calibri"/>
                <a:cs typeface="Calibri"/>
              </a:rPr>
              <a:t>)</a:t>
            </a:r>
            <a:r>
              <a:rPr spc="20" dirty="0">
                <a:latin typeface="Calibri"/>
                <a:cs typeface="Calibri"/>
              </a:rPr>
              <a:t> </a:t>
            </a:r>
            <a:r>
              <a:rPr spc="-5" dirty="0">
                <a:latin typeface="Calibri"/>
                <a:cs typeface="Calibri"/>
              </a:rPr>
              <a:t>depend</a:t>
            </a:r>
            <a:r>
              <a:rPr spc="10" dirty="0">
                <a:latin typeface="Calibri"/>
                <a:cs typeface="Calibri"/>
              </a:rPr>
              <a:t> </a:t>
            </a:r>
            <a:r>
              <a:rPr spc="-5" dirty="0">
                <a:latin typeface="Calibri"/>
                <a:cs typeface="Calibri"/>
              </a:rPr>
              <a:t>on</a:t>
            </a:r>
            <a:r>
              <a:rPr spc="5" dirty="0">
                <a:latin typeface="Calibri"/>
                <a:cs typeface="Calibri"/>
              </a:rPr>
              <a:t> </a:t>
            </a:r>
            <a:r>
              <a:rPr dirty="0">
                <a:latin typeface="Calibri"/>
                <a:cs typeface="Calibri"/>
              </a:rPr>
              <a:t>the </a:t>
            </a:r>
            <a:r>
              <a:rPr spc="5" dirty="0">
                <a:latin typeface="Calibri"/>
                <a:cs typeface="Calibri"/>
              </a:rPr>
              <a:t> </a:t>
            </a:r>
            <a:r>
              <a:rPr dirty="0">
                <a:latin typeface="Calibri"/>
                <a:cs typeface="Calibri"/>
              </a:rPr>
              <a:t>global </a:t>
            </a:r>
            <a:r>
              <a:rPr i="1" spc="-10" dirty="0">
                <a:latin typeface="Calibri"/>
                <a:cs typeface="Calibri"/>
              </a:rPr>
              <a:t>hash-rate</a:t>
            </a:r>
            <a:r>
              <a:rPr spc="-10" dirty="0">
                <a:latin typeface="Calibri"/>
                <a:cs typeface="Calibri"/>
              </a:rPr>
              <a:t>, s.t. </a:t>
            </a:r>
            <a:r>
              <a:rPr spc="-5" dirty="0">
                <a:latin typeface="Calibri"/>
                <a:cs typeface="Calibri"/>
              </a:rPr>
              <a:t>one block </a:t>
            </a:r>
            <a:r>
              <a:rPr spc="-395" dirty="0">
                <a:latin typeface="Calibri"/>
                <a:cs typeface="Calibri"/>
              </a:rPr>
              <a:t> </a:t>
            </a:r>
            <a:r>
              <a:rPr spc="-5" dirty="0">
                <a:latin typeface="Calibri"/>
                <a:cs typeface="Calibri"/>
              </a:rPr>
              <a:t>is</a:t>
            </a:r>
            <a:r>
              <a:rPr spc="-10" dirty="0">
                <a:latin typeface="Calibri"/>
                <a:cs typeface="Calibri"/>
              </a:rPr>
              <a:t> </a:t>
            </a:r>
            <a:r>
              <a:rPr spc="-5" dirty="0">
                <a:latin typeface="Calibri"/>
                <a:cs typeface="Calibri"/>
              </a:rPr>
              <a:t>solved</a:t>
            </a:r>
            <a:r>
              <a:rPr spc="5" dirty="0">
                <a:latin typeface="Calibri"/>
                <a:cs typeface="Calibri"/>
              </a:rPr>
              <a:t> </a:t>
            </a:r>
            <a:r>
              <a:rPr i="1" spc="-5" dirty="0">
                <a:latin typeface="Calibri"/>
                <a:cs typeface="Calibri"/>
              </a:rPr>
              <a:t>per </a:t>
            </a:r>
            <a:r>
              <a:rPr i="1" dirty="0">
                <a:latin typeface="Calibri"/>
                <a:cs typeface="Calibri"/>
              </a:rPr>
              <a:t>10</a:t>
            </a:r>
            <a:r>
              <a:rPr i="1" spc="5" dirty="0">
                <a:latin typeface="Calibri"/>
                <a:cs typeface="Calibri"/>
              </a:rPr>
              <a:t> </a:t>
            </a:r>
            <a:r>
              <a:rPr i="1" spc="-5" dirty="0">
                <a:latin typeface="Calibri"/>
                <a:cs typeface="Calibri"/>
              </a:rPr>
              <a:t>minutes</a:t>
            </a:r>
            <a:endParaRPr>
              <a:latin typeface="Calibri"/>
              <a:cs typeface="Calibri"/>
            </a:endParaRPr>
          </a:p>
        </p:txBody>
      </p:sp>
      <p:grpSp>
        <p:nvGrpSpPr>
          <p:cNvPr id="85" name="object 85"/>
          <p:cNvGrpSpPr/>
          <p:nvPr/>
        </p:nvGrpSpPr>
        <p:grpSpPr>
          <a:xfrm>
            <a:off x="8456422" y="3142488"/>
            <a:ext cx="2143125" cy="3221990"/>
            <a:chOff x="6932421" y="3142488"/>
            <a:chExt cx="2143125" cy="3221990"/>
          </a:xfrm>
        </p:grpSpPr>
        <p:sp>
          <p:nvSpPr>
            <p:cNvPr id="86" name="object 86"/>
            <p:cNvSpPr/>
            <p:nvPr/>
          </p:nvSpPr>
          <p:spPr>
            <a:xfrm>
              <a:off x="6940041" y="3150108"/>
              <a:ext cx="2127885" cy="3206750"/>
            </a:xfrm>
            <a:custGeom>
              <a:avLst/>
              <a:gdLst/>
              <a:ahLst/>
              <a:cxnLst/>
              <a:rect l="l" t="t" r="r" b="b"/>
              <a:pathLst>
                <a:path w="2127884" h="3206750">
                  <a:moveTo>
                    <a:pt x="2127757" y="0"/>
                  </a:moveTo>
                  <a:lnTo>
                    <a:pt x="231901" y="0"/>
                  </a:lnTo>
                  <a:lnTo>
                    <a:pt x="231901" y="534415"/>
                  </a:lnTo>
                  <a:lnTo>
                    <a:pt x="0" y="772159"/>
                  </a:lnTo>
                  <a:lnTo>
                    <a:pt x="231901" y="1336039"/>
                  </a:lnTo>
                  <a:lnTo>
                    <a:pt x="231901" y="3206496"/>
                  </a:lnTo>
                  <a:lnTo>
                    <a:pt x="2127757" y="3206496"/>
                  </a:lnTo>
                  <a:lnTo>
                    <a:pt x="2127757" y="0"/>
                  </a:lnTo>
                  <a:close/>
                </a:path>
              </a:pathLst>
            </a:custGeom>
            <a:solidFill>
              <a:srgbClr val="FFFFFF"/>
            </a:solidFill>
          </p:spPr>
          <p:txBody>
            <a:bodyPr wrap="square" lIns="0" tIns="0" rIns="0" bIns="0" rtlCol="0"/>
            <a:lstStyle/>
            <a:p>
              <a:endParaRPr/>
            </a:p>
          </p:txBody>
        </p:sp>
        <p:sp>
          <p:nvSpPr>
            <p:cNvPr id="87" name="object 87"/>
            <p:cNvSpPr/>
            <p:nvPr/>
          </p:nvSpPr>
          <p:spPr>
            <a:xfrm>
              <a:off x="6940041" y="3150108"/>
              <a:ext cx="2127885" cy="3206750"/>
            </a:xfrm>
            <a:custGeom>
              <a:avLst/>
              <a:gdLst/>
              <a:ahLst/>
              <a:cxnLst/>
              <a:rect l="l" t="t" r="r" b="b"/>
              <a:pathLst>
                <a:path w="2127884" h="3206750">
                  <a:moveTo>
                    <a:pt x="231901" y="0"/>
                  </a:moveTo>
                  <a:lnTo>
                    <a:pt x="547877" y="0"/>
                  </a:lnTo>
                  <a:lnTo>
                    <a:pt x="1021841" y="0"/>
                  </a:lnTo>
                  <a:lnTo>
                    <a:pt x="2127757" y="0"/>
                  </a:lnTo>
                  <a:lnTo>
                    <a:pt x="2127757" y="534415"/>
                  </a:lnTo>
                  <a:lnTo>
                    <a:pt x="2127757" y="1336039"/>
                  </a:lnTo>
                  <a:lnTo>
                    <a:pt x="2127757" y="3206496"/>
                  </a:lnTo>
                  <a:lnTo>
                    <a:pt x="1021841" y="3206496"/>
                  </a:lnTo>
                  <a:lnTo>
                    <a:pt x="547877" y="3206496"/>
                  </a:lnTo>
                  <a:lnTo>
                    <a:pt x="231901" y="3206496"/>
                  </a:lnTo>
                  <a:lnTo>
                    <a:pt x="231901" y="1336039"/>
                  </a:lnTo>
                  <a:lnTo>
                    <a:pt x="0" y="772159"/>
                  </a:lnTo>
                  <a:lnTo>
                    <a:pt x="231901" y="534415"/>
                  </a:lnTo>
                  <a:lnTo>
                    <a:pt x="231901" y="0"/>
                  </a:lnTo>
                  <a:close/>
                </a:path>
              </a:pathLst>
            </a:custGeom>
            <a:ln w="15240">
              <a:solidFill>
                <a:srgbClr val="000000"/>
              </a:solidFill>
            </a:ln>
          </p:spPr>
          <p:txBody>
            <a:bodyPr wrap="square" lIns="0" tIns="0" rIns="0" bIns="0" rtlCol="0"/>
            <a:lstStyle/>
            <a:p>
              <a:endParaRPr/>
            </a:p>
          </p:txBody>
        </p:sp>
      </p:grpSp>
      <p:sp>
        <p:nvSpPr>
          <p:cNvPr id="88" name="object 88"/>
          <p:cNvSpPr txBox="1"/>
          <p:nvPr/>
        </p:nvSpPr>
        <p:spPr>
          <a:xfrm>
            <a:off x="8860282" y="3505023"/>
            <a:ext cx="1570355" cy="2465705"/>
          </a:xfrm>
          <a:prstGeom prst="rect">
            <a:avLst/>
          </a:prstGeom>
        </p:spPr>
        <p:txBody>
          <a:bodyPr vert="horz" wrap="square" lIns="0" tIns="13335" rIns="0" bIns="0" rtlCol="0">
            <a:spAutoFit/>
          </a:bodyPr>
          <a:lstStyle/>
          <a:p>
            <a:pPr marL="12700" marR="5080" indent="-2540" algn="ctr">
              <a:spcBef>
                <a:spcPts val="105"/>
              </a:spcBef>
            </a:pPr>
            <a:r>
              <a:rPr sz="2000" spc="-5" dirty="0">
                <a:latin typeface="Calibri"/>
                <a:cs typeface="Calibri"/>
              </a:rPr>
              <a:t>The </a:t>
            </a:r>
            <a:r>
              <a:rPr sz="2000" dirty="0">
                <a:latin typeface="Calibri"/>
                <a:cs typeface="Calibri"/>
              </a:rPr>
              <a:t>miner </a:t>
            </a:r>
            <a:r>
              <a:rPr sz="2000" spc="5" dirty="0">
                <a:latin typeface="Calibri"/>
                <a:cs typeface="Calibri"/>
              </a:rPr>
              <a:t> </a:t>
            </a:r>
            <a:r>
              <a:rPr sz="2000" spc="-10" dirty="0">
                <a:latin typeface="Calibri"/>
                <a:cs typeface="Calibri"/>
              </a:rPr>
              <a:t>attaches</a:t>
            </a:r>
            <a:r>
              <a:rPr sz="2000" spc="-5" dirty="0">
                <a:latin typeface="Calibri"/>
                <a:cs typeface="Calibri"/>
              </a:rPr>
              <a:t> </a:t>
            </a:r>
            <a:r>
              <a:rPr sz="2000" dirty="0">
                <a:latin typeface="Calibri"/>
                <a:cs typeface="Calibri"/>
              </a:rPr>
              <a:t>the </a:t>
            </a:r>
            <a:r>
              <a:rPr sz="2000" spc="5" dirty="0">
                <a:latin typeface="Calibri"/>
                <a:cs typeface="Calibri"/>
              </a:rPr>
              <a:t> </a:t>
            </a:r>
            <a:r>
              <a:rPr sz="2000" spc="-10" dirty="0">
                <a:latin typeface="Calibri"/>
                <a:cs typeface="Calibri"/>
              </a:rPr>
              <a:t>solved</a:t>
            </a:r>
            <a:r>
              <a:rPr sz="2000" spc="-30" dirty="0">
                <a:latin typeface="Calibri"/>
                <a:cs typeface="Calibri"/>
              </a:rPr>
              <a:t> </a:t>
            </a:r>
            <a:r>
              <a:rPr sz="2000" dirty="0">
                <a:latin typeface="Calibri"/>
                <a:cs typeface="Calibri"/>
              </a:rPr>
              <a:t>block</a:t>
            </a:r>
            <a:r>
              <a:rPr sz="2000" spc="-35" dirty="0">
                <a:latin typeface="Calibri"/>
                <a:cs typeface="Calibri"/>
              </a:rPr>
              <a:t> </a:t>
            </a:r>
            <a:r>
              <a:rPr sz="2000" spc="-15" dirty="0">
                <a:latin typeface="Calibri"/>
                <a:cs typeface="Calibri"/>
              </a:rPr>
              <a:t>to </a:t>
            </a:r>
            <a:r>
              <a:rPr sz="2000" spc="-440" dirty="0">
                <a:latin typeface="Calibri"/>
                <a:cs typeface="Calibri"/>
              </a:rPr>
              <a:t> </a:t>
            </a:r>
            <a:r>
              <a:rPr sz="2000" dirty="0">
                <a:latin typeface="Calibri"/>
                <a:cs typeface="Calibri"/>
              </a:rPr>
              <a:t>the </a:t>
            </a:r>
            <a:r>
              <a:rPr sz="2000" spc="-5" dirty="0">
                <a:latin typeface="Calibri"/>
                <a:cs typeface="Calibri"/>
              </a:rPr>
              <a:t>chain, or </a:t>
            </a:r>
            <a:r>
              <a:rPr sz="2000" dirty="0">
                <a:latin typeface="Calibri"/>
                <a:cs typeface="Calibri"/>
              </a:rPr>
              <a:t> </a:t>
            </a:r>
            <a:r>
              <a:rPr sz="2000" spc="-15" dirty="0">
                <a:latin typeface="Calibri"/>
                <a:cs typeface="Calibri"/>
              </a:rPr>
              <a:t>stops </a:t>
            </a:r>
            <a:r>
              <a:rPr sz="2000" spc="-5" dirty="0">
                <a:latin typeface="Calibri"/>
                <a:cs typeface="Calibri"/>
              </a:rPr>
              <a:t>solving </a:t>
            </a:r>
            <a:r>
              <a:rPr sz="2000" dirty="0">
                <a:latin typeface="Calibri"/>
                <a:cs typeface="Calibri"/>
              </a:rPr>
              <a:t>if </a:t>
            </a:r>
            <a:r>
              <a:rPr sz="2000" spc="-440" dirty="0">
                <a:latin typeface="Calibri"/>
                <a:cs typeface="Calibri"/>
              </a:rPr>
              <a:t> </a:t>
            </a:r>
            <a:r>
              <a:rPr sz="2000" spc="-5" dirty="0">
                <a:latin typeface="Calibri"/>
                <a:cs typeface="Calibri"/>
              </a:rPr>
              <a:t>someone else </a:t>
            </a:r>
            <a:r>
              <a:rPr sz="2000" dirty="0">
                <a:latin typeface="Calibri"/>
                <a:cs typeface="Calibri"/>
              </a:rPr>
              <a:t> </a:t>
            </a:r>
            <a:r>
              <a:rPr sz="2000" spc="-5" dirty="0">
                <a:latin typeface="Calibri"/>
                <a:cs typeface="Calibri"/>
              </a:rPr>
              <a:t>finds </a:t>
            </a:r>
            <a:r>
              <a:rPr sz="2000" dirty="0">
                <a:latin typeface="Calibri"/>
                <a:cs typeface="Calibri"/>
              </a:rPr>
              <a:t>a </a:t>
            </a:r>
            <a:r>
              <a:rPr sz="2000" spc="-10" dirty="0">
                <a:latin typeface="Calibri"/>
                <a:cs typeface="Calibri"/>
              </a:rPr>
              <a:t>valid </a:t>
            </a:r>
            <a:r>
              <a:rPr sz="2000" spc="-5" dirty="0">
                <a:latin typeface="Calibri"/>
                <a:cs typeface="Calibri"/>
              </a:rPr>
              <a:t> </a:t>
            </a:r>
            <a:r>
              <a:rPr sz="2000" dirty="0">
                <a:latin typeface="Calibri"/>
                <a:cs typeface="Calibri"/>
              </a:rPr>
              <a:t>block.</a:t>
            </a:r>
            <a:endParaRPr sz="2000">
              <a:latin typeface="Calibri"/>
              <a:cs typeface="Calibri"/>
            </a:endParaRPr>
          </a:p>
        </p:txBody>
      </p:sp>
      <p:grpSp>
        <p:nvGrpSpPr>
          <p:cNvPr id="89" name="object 89"/>
          <p:cNvGrpSpPr/>
          <p:nvPr/>
        </p:nvGrpSpPr>
        <p:grpSpPr>
          <a:xfrm>
            <a:off x="3587243" y="5999734"/>
            <a:ext cx="991235" cy="302260"/>
            <a:chOff x="2063242" y="5999734"/>
            <a:chExt cx="991235" cy="302260"/>
          </a:xfrm>
        </p:grpSpPr>
        <p:pic>
          <p:nvPicPr>
            <p:cNvPr id="90" name="object 90"/>
            <p:cNvPicPr/>
            <p:nvPr/>
          </p:nvPicPr>
          <p:blipFill>
            <a:blip r:embed="rId11" cstate="print"/>
            <a:stretch>
              <a:fillRect/>
            </a:stretch>
          </p:blipFill>
          <p:spPr>
            <a:xfrm>
              <a:off x="2069592" y="6006084"/>
              <a:ext cx="978407" cy="289559"/>
            </a:xfrm>
            <a:prstGeom prst="rect">
              <a:avLst/>
            </a:prstGeom>
          </p:spPr>
        </p:pic>
        <p:sp>
          <p:nvSpPr>
            <p:cNvPr id="91" name="object 91"/>
            <p:cNvSpPr/>
            <p:nvPr/>
          </p:nvSpPr>
          <p:spPr>
            <a:xfrm>
              <a:off x="2069592" y="6006084"/>
              <a:ext cx="978535" cy="289560"/>
            </a:xfrm>
            <a:custGeom>
              <a:avLst/>
              <a:gdLst/>
              <a:ahLst/>
              <a:cxnLst/>
              <a:rect l="l" t="t" r="r" b="b"/>
              <a:pathLst>
                <a:path w="978535" h="289560">
                  <a:moveTo>
                    <a:pt x="0" y="48259"/>
                  </a:moveTo>
                  <a:lnTo>
                    <a:pt x="3790" y="29473"/>
                  </a:lnTo>
                  <a:lnTo>
                    <a:pt x="14128" y="14133"/>
                  </a:lnTo>
                  <a:lnTo>
                    <a:pt x="29467" y="3791"/>
                  </a:lnTo>
                  <a:lnTo>
                    <a:pt x="48259" y="0"/>
                  </a:lnTo>
                  <a:lnTo>
                    <a:pt x="930147" y="0"/>
                  </a:lnTo>
                  <a:lnTo>
                    <a:pt x="948940" y="3791"/>
                  </a:lnTo>
                  <a:lnTo>
                    <a:pt x="964279" y="14133"/>
                  </a:lnTo>
                  <a:lnTo>
                    <a:pt x="974617" y="29473"/>
                  </a:lnTo>
                  <a:lnTo>
                    <a:pt x="978407" y="48259"/>
                  </a:lnTo>
                  <a:lnTo>
                    <a:pt x="978407" y="241299"/>
                  </a:lnTo>
                  <a:lnTo>
                    <a:pt x="974617" y="260086"/>
                  </a:lnTo>
                  <a:lnTo>
                    <a:pt x="964279" y="275426"/>
                  </a:lnTo>
                  <a:lnTo>
                    <a:pt x="948940" y="285768"/>
                  </a:lnTo>
                  <a:lnTo>
                    <a:pt x="930147" y="289559"/>
                  </a:lnTo>
                  <a:lnTo>
                    <a:pt x="48259" y="289559"/>
                  </a:lnTo>
                  <a:lnTo>
                    <a:pt x="29467" y="285768"/>
                  </a:lnTo>
                  <a:lnTo>
                    <a:pt x="14128" y="275426"/>
                  </a:lnTo>
                  <a:lnTo>
                    <a:pt x="3790" y="260086"/>
                  </a:lnTo>
                  <a:lnTo>
                    <a:pt x="0" y="241299"/>
                  </a:lnTo>
                  <a:lnTo>
                    <a:pt x="0" y="48259"/>
                  </a:lnTo>
                  <a:close/>
                </a:path>
              </a:pathLst>
            </a:custGeom>
            <a:ln w="12192">
              <a:solidFill>
                <a:srgbClr val="9B2C1F"/>
              </a:solidFill>
            </a:ln>
          </p:spPr>
          <p:txBody>
            <a:bodyPr wrap="square" lIns="0" tIns="0" rIns="0" bIns="0" rtlCol="0"/>
            <a:lstStyle/>
            <a:p>
              <a:endParaRPr/>
            </a:p>
          </p:txBody>
        </p:sp>
      </p:grpSp>
      <p:sp>
        <p:nvSpPr>
          <p:cNvPr id="92" name="object 92"/>
          <p:cNvSpPr txBox="1"/>
          <p:nvPr/>
        </p:nvSpPr>
        <p:spPr>
          <a:xfrm>
            <a:off x="3802761" y="5639817"/>
            <a:ext cx="568325" cy="518159"/>
          </a:xfrm>
          <a:prstGeom prst="rect">
            <a:avLst/>
          </a:prstGeom>
        </p:spPr>
        <p:txBody>
          <a:bodyPr vert="horz" wrap="square" lIns="0" tIns="12700" rIns="0" bIns="0" rtlCol="0">
            <a:spAutoFit/>
          </a:bodyPr>
          <a:lstStyle/>
          <a:p>
            <a:pPr marL="12700" marR="5080" algn="ctr">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a:t>
            </a:r>
            <a:r>
              <a:rPr sz="900" spc="-5" dirty="0">
                <a:latin typeface="Calibri"/>
                <a:cs typeface="Calibri"/>
              </a:rPr>
              <a:t>4546ofre</a:t>
            </a:r>
            <a:endParaRPr sz="900">
              <a:latin typeface="Calibri"/>
              <a:cs typeface="Calibri"/>
            </a:endParaRPr>
          </a:p>
          <a:p>
            <a:pPr algn="ctr">
              <a:spcBef>
                <a:spcPts val="635"/>
              </a:spcBef>
            </a:pPr>
            <a:r>
              <a:rPr sz="900" spc="-5" dirty="0">
                <a:latin typeface="Calibri"/>
                <a:cs typeface="Calibri"/>
              </a:rPr>
              <a:t>nonce</a:t>
            </a:r>
            <a:endParaRPr sz="900">
              <a:latin typeface="Calibri"/>
              <a:cs typeface="Calibri"/>
            </a:endParaRPr>
          </a:p>
        </p:txBody>
      </p:sp>
      <p:grpSp>
        <p:nvGrpSpPr>
          <p:cNvPr id="93" name="object 93"/>
          <p:cNvGrpSpPr/>
          <p:nvPr/>
        </p:nvGrpSpPr>
        <p:grpSpPr>
          <a:xfrm>
            <a:off x="4952747" y="6021071"/>
            <a:ext cx="991235" cy="304165"/>
            <a:chOff x="3428746" y="6021070"/>
            <a:chExt cx="991235" cy="304165"/>
          </a:xfrm>
        </p:grpSpPr>
        <p:pic>
          <p:nvPicPr>
            <p:cNvPr id="94" name="object 94"/>
            <p:cNvPicPr/>
            <p:nvPr/>
          </p:nvPicPr>
          <p:blipFill>
            <a:blip r:embed="rId12" cstate="print"/>
            <a:stretch>
              <a:fillRect/>
            </a:stretch>
          </p:blipFill>
          <p:spPr>
            <a:xfrm>
              <a:off x="3435096" y="6027420"/>
              <a:ext cx="978407" cy="291084"/>
            </a:xfrm>
            <a:prstGeom prst="rect">
              <a:avLst/>
            </a:prstGeom>
          </p:spPr>
        </p:pic>
        <p:sp>
          <p:nvSpPr>
            <p:cNvPr id="95" name="object 95"/>
            <p:cNvSpPr/>
            <p:nvPr/>
          </p:nvSpPr>
          <p:spPr>
            <a:xfrm>
              <a:off x="3435096" y="6027420"/>
              <a:ext cx="978535" cy="291465"/>
            </a:xfrm>
            <a:custGeom>
              <a:avLst/>
              <a:gdLst/>
              <a:ahLst/>
              <a:cxnLst/>
              <a:rect l="l" t="t" r="r" b="b"/>
              <a:pathLst>
                <a:path w="978535" h="291464">
                  <a:moveTo>
                    <a:pt x="0" y="48513"/>
                  </a:moveTo>
                  <a:lnTo>
                    <a:pt x="3811" y="29628"/>
                  </a:lnTo>
                  <a:lnTo>
                    <a:pt x="14208" y="14208"/>
                  </a:lnTo>
                  <a:lnTo>
                    <a:pt x="29628" y="3811"/>
                  </a:lnTo>
                  <a:lnTo>
                    <a:pt x="48513" y="0"/>
                  </a:lnTo>
                  <a:lnTo>
                    <a:pt x="929893" y="0"/>
                  </a:lnTo>
                  <a:lnTo>
                    <a:pt x="948779" y="3811"/>
                  </a:lnTo>
                  <a:lnTo>
                    <a:pt x="964199" y="14208"/>
                  </a:lnTo>
                  <a:lnTo>
                    <a:pt x="974596" y="29628"/>
                  </a:lnTo>
                  <a:lnTo>
                    <a:pt x="978407" y="48513"/>
                  </a:lnTo>
                  <a:lnTo>
                    <a:pt x="978407" y="242569"/>
                  </a:lnTo>
                  <a:lnTo>
                    <a:pt x="974596" y="261455"/>
                  </a:lnTo>
                  <a:lnTo>
                    <a:pt x="964199" y="276875"/>
                  </a:lnTo>
                  <a:lnTo>
                    <a:pt x="948779" y="287272"/>
                  </a:lnTo>
                  <a:lnTo>
                    <a:pt x="929893" y="291083"/>
                  </a:lnTo>
                  <a:lnTo>
                    <a:pt x="48513" y="291083"/>
                  </a:lnTo>
                  <a:lnTo>
                    <a:pt x="29628" y="287272"/>
                  </a:lnTo>
                  <a:lnTo>
                    <a:pt x="14208" y="276875"/>
                  </a:lnTo>
                  <a:lnTo>
                    <a:pt x="3811" y="261455"/>
                  </a:lnTo>
                  <a:lnTo>
                    <a:pt x="0" y="242569"/>
                  </a:lnTo>
                  <a:lnTo>
                    <a:pt x="0" y="48513"/>
                  </a:lnTo>
                  <a:close/>
                </a:path>
              </a:pathLst>
            </a:custGeom>
            <a:ln w="12192">
              <a:solidFill>
                <a:srgbClr val="9B2C1F"/>
              </a:solidFill>
            </a:ln>
          </p:spPr>
          <p:txBody>
            <a:bodyPr wrap="square" lIns="0" tIns="0" rIns="0" bIns="0" rtlCol="0"/>
            <a:lstStyle/>
            <a:p>
              <a:endParaRPr/>
            </a:p>
          </p:txBody>
        </p:sp>
      </p:grpSp>
      <p:sp>
        <p:nvSpPr>
          <p:cNvPr id="96" name="object 96"/>
          <p:cNvSpPr txBox="1"/>
          <p:nvPr/>
        </p:nvSpPr>
        <p:spPr>
          <a:xfrm>
            <a:off x="5294121" y="6016854"/>
            <a:ext cx="311150" cy="151323"/>
          </a:xfrm>
          <a:prstGeom prst="rect">
            <a:avLst/>
          </a:prstGeom>
        </p:spPr>
        <p:txBody>
          <a:bodyPr vert="horz" wrap="square" lIns="0" tIns="12700" rIns="0" bIns="0" rtlCol="0">
            <a:spAutoFit/>
          </a:bodyPr>
          <a:lstStyle/>
          <a:p>
            <a:pPr marL="12700">
              <a:spcBef>
                <a:spcPts val="100"/>
              </a:spcBef>
            </a:pPr>
            <a:r>
              <a:rPr sz="900" spc="-5" dirty="0">
                <a:latin typeface="Calibri"/>
                <a:cs typeface="Calibri"/>
              </a:rPr>
              <a:t>n</a:t>
            </a:r>
            <a:r>
              <a:rPr sz="900" dirty="0">
                <a:latin typeface="Calibri"/>
                <a:cs typeface="Calibri"/>
              </a:rPr>
              <a:t>o</a:t>
            </a:r>
            <a:r>
              <a:rPr sz="900" spc="-5" dirty="0">
                <a:latin typeface="Calibri"/>
                <a:cs typeface="Calibri"/>
              </a:rPr>
              <a:t>n</a:t>
            </a:r>
            <a:r>
              <a:rPr sz="900" dirty="0">
                <a:latin typeface="Calibri"/>
                <a:cs typeface="Calibri"/>
              </a:rPr>
              <a:t>ce</a:t>
            </a:r>
            <a:endParaRPr sz="900">
              <a:latin typeface="Calibri"/>
              <a:cs typeface="Calibri"/>
            </a:endParaRPr>
          </a:p>
        </p:txBody>
      </p:sp>
      <p:grpSp>
        <p:nvGrpSpPr>
          <p:cNvPr id="97" name="object 97"/>
          <p:cNvGrpSpPr/>
          <p:nvPr/>
        </p:nvGrpSpPr>
        <p:grpSpPr>
          <a:xfrm>
            <a:off x="6313679" y="6021071"/>
            <a:ext cx="991235" cy="304165"/>
            <a:chOff x="4789678" y="6021070"/>
            <a:chExt cx="991235" cy="304165"/>
          </a:xfrm>
        </p:grpSpPr>
        <p:pic>
          <p:nvPicPr>
            <p:cNvPr id="98" name="object 98"/>
            <p:cNvPicPr/>
            <p:nvPr/>
          </p:nvPicPr>
          <p:blipFill>
            <a:blip r:embed="rId13" cstate="print"/>
            <a:stretch>
              <a:fillRect/>
            </a:stretch>
          </p:blipFill>
          <p:spPr>
            <a:xfrm>
              <a:off x="4796028" y="6027420"/>
              <a:ext cx="978408" cy="291084"/>
            </a:xfrm>
            <a:prstGeom prst="rect">
              <a:avLst/>
            </a:prstGeom>
          </p:spPr>
        </p:pic>
        <p:sp>
          <p:nvSpPr>
            <p:cNvPr id="99" name="object 99"/>
            <p:cNvSpPr/>
            <p:nvPr/>
          </p:nvSpPr>
          <p:spPr>
            <a:xfrm>
              <a:off x="4796028" y="6027420"/>
              <a:ext cx="978535" cy="291465"/>
            </a:xfrm>
            <a:custGeom>
              <a:avLst/>
              <a:gdLst/>
              <a:ahLst/>
              <a:cxnLst/>
              <a:rect l="l" t="t" r="r" b="b"/>
              <a:pathLst>
                <a:path w="978535" h="291464">
                  <a:moveTo>
                    <a:pt x="0" y="48513"/>
                  </a:moveTo>
                  <a:lnTo>
                    <a:pt x="3811" y="29628"/>
                  </a:lnTo>
                  <a:lnTo>
                    <a:pt x="14208" y="14208"/>
                  </a:lnTo>
                  <a:lnTo>
                    <a:pt x="29628" y="3811"/>
                  </a:lnTo>
                  <a:lnTo>
                    <a:pt x="48513" y="0"/>
                  </a:lnTo>
                  <a:lnTo>
                    <a:pt x="929894" y="0"/>
                  </a:lnTo>
                  <a:lnTo>
                    <a:pt x="948779" y="3811"/>
                  </a:lnTo>
                  <a:lnTo>
                    <a:pt x="964199" y="14208"/>
                  </a:lnTo>
                  <a:lnTo>
                    <a:pt x="974596" y="29628"/>
                  </a:lnTo>
                  <a:lnTo>
                    <a:pt x="978408" y="48513"/>
                  </a:lnTo>
                  <a:lnTo>
                    <a:pt x="978408" y="242569"/>
                  </a:lnTo>
                  <a:lnTo>
                    <a:pt x="974596" y="261455"/>
                  </a:lnTo>
                  <a:lnTo>
                    <a:pt x="964199" y="276875"/>
                  </a:lnTo>
                  <a:lnTo>
                    <a:pt x="948779" y="287272"/>
                  </a:lnTo>
                  <a:lnTo>
                    <a:pt x="929894" y="291083"/>
                  </a:lnTo>
                  <a:lnTo>
                    <a:pt x="48513" y="291083"/>
                  </a:lnTo>
                  <a:lnTo>
                    <a:pt x="29628" y="287272"/>
                  </a:lnTo>
                  <a:lnTo>
                    <a:pt x="14208" y="276875"/>
                  </a:lnTo>
                  <a:lnTo>
                    <a:pt x="3811" y="261455"/>
                  </a:lnTo>
                  <a:lnTo>
                    <a:pt x="0" y="242569"/>
                  </a:lnTo>
                  <a:lnTo>
                    <a:pt x="0" y="48513"/>
                  </a:lnTo>
                  <a:close/>
                </a:path>
              </a:pathLst>
            </a:custGeom>
            <a:ln w="12192">
              <a:solidFill>
                <a:srgbClr val="9B2C1F"/>
              </a:solidFill>
            </a:ln>
          </p:spPr>
          <p:txBody>
            <a:bodyPr wrap="square" lIns="0" tIns="0" rIns="0" bIns="0" rtlCol="0"/>
            <a:lstStyle/>
            <a:p>
              <a:endParaRPr/>
            </a:p>
          </p:txBody>
        </p:sp>
      </p:grpSp>
      <p:sp>
        <p:nvSpPr>
          <p:cNvPr id="100" name="object 100"/>
          <p:cNvSpPr txBox="1"/>
          <p:nvPr/>
        </p:nvSpPr>
        <p:spPr>
          <a:xfrm>
            <a:off x="6655434" y="6016854"/>
            <a:ext cx="311150" cy="151323"/>
          </a:xfrm>
          <a:prstGeom prst="rect">
            <a:avLst/>
          </a:prstGeom>
        </p:spPr>
        <p:txBody>
          <a:bodyPr vert="horz" wrap="square" lIns="0" tIns="12700" rIns="0" bIns="0" rtlCol="0">
            <a:spAutoFit/>
          </a:bodyPr>
          <a:lstStyle/>
          <a:p>
            <a:pPr marL="12700">
              <a:spcBef>
                <a:spcPts val="100"/>
              </a:spcBef>
            </a:pPr>
            <a:r>
              <a:rPr sz="900" spc="-5" dirty="0">
                <a:latin typeface="Calibri"/>
                <a:cs typeface="Calibri"/>
              </a:rPr>
              <a:t>n</a:t>
            </a:r>
            <a:r>
              <a:rPr sz="900" dirty="0">
                <a:latin typeface="Calibri"/>
                <a:cs typeface="Calibri"/>
              </a:rPr>
              <a:t>o</a:t>
            </a:r>
            <a:r>
              <a:rPr sz="900" spc="-5" dirty="0">
                <a:latin typeface="Calibri"/>
                <a:cs typeface="Calibri"/>
              </a:rPr>
              <a:t>n</a:t>
            </a:r>
            <a:r>
              <a:rPr sz="900" dirty="0">
                <a:latin typeface="Calibri"/>
                <a:cs typeface="Calibri"/>
              </a:rPr>
              <a:t>ce</a:t>
            </a:r>
            <a:endParaRPr sz="900">
              <a:latin typeface="Calibri"/>
              <a:cs typeface="Calibri"/>
            </a:endParaRPr>
          </a:p>
        </p:txBody>
      </p:sp>
      <p:grpSp>
        <p:nvGrpSpPr>
          <p:cNvPr id="101" name="object 101"/>
          <p:cNvGrpSpPr/>
          <p:nvPr/>
        </p:nvGrpSpPr>
        <p:grpSpPr>
          <a:xfrm>
            <a:off x="7616698" y="4779009"/>
            <a:ext cx="991235" cy="392430"/>
            <a:chOff x="6092697" y="4779009"/>
            <a:chExt cx="991235" cy="392430"/>
          </a:xfrm>
        </p:grpSpPr>
        <p:pic>
          <p:nvPicPr>
            <p:cNvPr id="102" name="object 102"/>
            <p:cNvPicPr/>
            <p:nvPr/>
          </p:nvPicPr>
          <p:blipFill>
            <a:blip r:embed="rId6" cstate="print"/>
            <a:stretch>
              <a:fillRect/>
            </a:stretch>
          </p:blipFill>
          <p:spPr>
            <a:xfrm>
              <a:off x="6099047" y="4785359"/>
              <a:ext cx="978407" cy="379475"/>
            </a:xfrm>
            <a:prstGeom prst="rect">
              <a:avLst/>
            </a:prstGeom>
          </p:spPr>
        </p:pic>
        <p:sp>
          <p:nvSpPr>
            <p:cNvPr id="103" name="object 103"/>
            <p:cNvSpPr/>
            <p:nvPr/>
          </p:nvSpPr>
          <p:spPr>
            <a:xfrm>
              <a:off x="6099047" y="4785359"/>
              <a:ext cx="978535" cy="379730"/>
            </a:xfrm>
            <a:custGeom>
              <a:avLst/>
              <a:gdLst/>
              <a:ahLst/>
              <a:cxnLst/>
              <a:rect l="l" t="t" r="r" b="b"/>
              <a:pathLst>
                <a:path w="978534" h="379729">
                  <a:moveTo>
                    <a:pt x="0" y="63245"/>
                  </a:moveTo>
                  <a:lnTo>
                    <a:pt x="4970" y="38629"/>
                  </a:lnTo>
                  <a:lnTo>
                    <a:pt x="18526" y="18526"/>
                  </a:lnTo>
                  <a:lnTo>
                    <a:pt x="38629" y="4970"/>
                  </a:lnTo>
                  <a:lnTo>
                    <a:pt x="63246" y="0"/>
                  </a:lnTo>
                  <a:lnTo>
                    <a:pt x="915161" y="0"/>
                  </a:lnTo>
                  <a:lnTo>
                    <a:pt x="939778" y="4970"/>
                  </a:lnTo>
                  <a:lnTo>
                    <a:pt x="959881" y="18526"/>
                  </a:lnTo>
                  <a:lnTo>
                    <a:pt x="973437" y="38629"/>
                  </a:lnTo>
                  <a:lnTo>
                    <a:pt x="978407" y="63245"/>
                  </a:lnTo>
                  <a:lnTo>
                    <a:pt x="978407" y="316229"/>
                  </a:lnTo>
                  <a:lnTo>
                    <a:pt x="973437" y="340846"/>
                  </a:lnTo>
                  <a:lnTo>
                    <a:pt x="959881" y="360949"/>
                  </a:lnTo>
                  <a:lnTo>
                    <a:pt x="939778" y="374505"/>
                  </a:lnTo>
                  <a:lnTo>
                    <a:pt x="915161" y="379475"/>
                  </a:lnTo>
                  <a:lnTo>
                    <a:pt x="63246" y="379475"/>
                  </a:lnTo>
                  <a:lnTo>
                    <a:pt x="38629" y="374505"/>
                  </a:lnTo>
                  <a:lnTo>
                    <a:pt x="18526" y="360949"/>
                  </a:lnTo>
                  <a:lnTo>
                    <a:pt x="4970" y="340846"/>
                  </a:lnTo>
                  <a:lnTo>
                    <a:pt x="0" y="316229"/>
                  </a:lnTo>
                  <a:lnTo>
                    <a:pt x="0" y="63245"/>
                  </a:lnTo>
                  <a:close/>
                </a:path>
              </a:pathLst>
            </a:custGeom>
            <a:ln w="12192">
              <a:solidFill>
                <a:srgbClr val="A18E6A"/>
              </a:solidFill>
            </a:ln>
          </p:spPr>
          <p:txBody>
            <a:bodyPr wrap="square" lIns="0" tIns="0" rIns="0" bIns="0" rtlCol="0"/>
            <a:lstStyle/>
            <a:p>
              <a:endParaRPr/>
            </a:p>
          </p:txBody>
        </p:sp>
      </p:grpSp>
      <p:sp>
        <p:nvSpPr>
          <p:cNvPr id="104" name="object 104"/>
          <p:cNvSpPr txBox="1"/>
          <p:nvPr/>
        </p:nvSpPr>
        <p:spPr>
          <a:xfrm>
            <a:off x="7828535" y="4818633"/>
            <a:ext cx="568325" cy="299720"/>
          </a:xfrm>
          <a:prstGeom prst="rect">
            <a:avLst/>
          </a:prstGeom>
        </p:spPr>
        <p:txBody>
          <a:bodyPr vert="horz" wrap="square" lIns="0" tIns="12700" rIns="0" bIns="0" rtlCol="0">
            <a:spAutoFit/>
          </a:bodyPr>
          <a:lstStyle/>
          <a:p>
            <a:pPr marL="248285" marR="5080" indent="-236220">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D</a:t>
            </a:r>
            <a:endParaRPr sz="900">
              <a:latin typeface="Calibri"/>
              <a:cs typeface="Calibri"/>
            </a:endParaRPr>
          </a:p>
        </p:txBody>
      </p:sp>
      <p:grpSp>
        <p:nvGrpSpPr>
          <p:cNvPr id="105" name="object 105"/>
          <p:cNvGrpSpPr/>
          <p:nvPr/>
        </p:nvGrpSpPr>
        <p:grpSpPr>
          <a:xfrm>
            <a:off x="7616698" y="5182870"/>
            <a:ext cx="991235" cy="393700"/>
            <a:chOff x="6092697" y="5182870"/>
            <a:chExt cx="991235" cy="393700"/>
          </a:xfrm>
        </p:grpSpPr>
        <p:pic>
          <p:nvPicPr>
            <p:cNvPr id="106" name="object 106"/>
            <p:cNvPicPr/>
            <p:nvPr/>
          </p:nvPicPr>
          <p:blipFill>
            <a:blip r:embed="rId2" cstate="print"/>
            <a:stretch>
              <a:fillRect/>
            </a:stretch>
          </p:blipFill>
          <p:spPr>
            <a:xfrm>
              <a:off x="6099047" y="5189220"/>
              <a:ext cx="978407" cy="381000"/>
            </a:xfrm>
            <a:prstGeom prst="rect">
              <a:avLst/>
            </a:prstGeom>
          </p:spPr>
        </p:pic>
        <p:sp>
          <p:nvSpPr>
            <p:cNvPr id="107" name="object 107"/>
            <p:cNvSpPr/>
            <p:nvPr/>
          </p:nvSpPr>
          <p:spPr>
            <a:xfrm>
              <a:off x="6099047" y="5189220"/>
              <a:ext cx="978535" cy="381000"/>
            </a:xfrm>
            <a:custGeom>
              <a:avLst/>
              <a:gdLst/>
              <a:ahLst/>
              <a:cxnLst/>
              <a:rect l="l" t="t" r="r" b="b"/>
              <a:pathLst>
                <a:path w="978534" h="381000">
                  <a:moveTo>
                    <a:pt x="0" y="63499"/>
                  </a:moveTo>
                  <a:lnTo>
                    <a:pt x="4992" y="38790"/>
                  </a:lnTo>
                  <a:lnTo>
                    <a:pt x="18605" y="18605"/>
                  </a:lnTo>
                  <a:lnTo>
                    <a:pt x="38790" y="4992"/>
                  </a:lnTo>
                  <a:lnTo>
                    <a:pt x="63500" y="0"/>
                  </a:lnTo>
                  <a:lnTo>
                    <a:pt x="914907" y="0"/>
                  </a:lnTo>
                  <a:lnTo>
                    <a:pt x="939617" y="4992"/>
                  </a:lnTo>
                  <a:lnTo>
                    <a:pt x="959802" y="18605"/>
                  </a:lnTo>
                  <a:lnTo>
                    <a:pt x="973415" y="38790"/>
                  </a:lnTo>
                  <a:lnTo>
                    <a:pt x="978407" y="63499"/>
                  </a:lnTo>
                  <a:lnTo>
                    <a:pt x="978407" y="317499"/>
                  </a:lnTo>
                  <a:lnTo>
                    <a:pt x="973415" y="342209"/>
                  </a:lnTo>
                  <a:lnTo>
                    <a:pt x="959802" y="362394"/>
                  </a:lnTo>
                  <a:lnTo>
                    <a:pt x="939617" y="376007"/>
                  </a:lnTo>
                  <a:lnTo>
                    <a:pt x="914907" y="380999"/>
                  </a:lnTo>
                  <a:lnTo>
                    <a:pt x="63500" y="380999"/>
                  </a:lnTo>
                  <a:lnTo>
                    <a:pt x="38790" y="376007"/>
                  </a:lnTo>
                  <a:lnTo>
                    <a:pt x="18605" y="362394"/>
                  </a:lnTo>
                  <a:lnTo>
                    <a:pt x="4992" y="342209"/>
                  </a:lnTo>
                  <a:lnTo>
                    <a:pt x="0" y="317499"/>
                  </a:lnTo>
                  <a:lnTo>
                    <a:pt x="0" y="63499"/>
                  </a:lnTo>
                  <a:close/>
                </a:path>
              </a:pathLst>
            </a:custGeom>
            <a:ln w="12192">
              <a:solidFill>
                <a:srgbClr val="A18E6A"/>
              </a:solidFill>
            </a:ln>
          </p:spPr>
          <p:txBody>
            <a:bodyPr wrap="square" lIns="0" tIns="0" rIns="0" bIns="0" rtlCol="0"/>
            <a:lstStyle/>
            <a:p>
              <a:endParaRPr/>
            </a:p>
          </p:txBody>
        </p:sp>
      </p:grpSp>
      <p:sp>
        <p:nvSpPr>
          <p:cNvPr id="108" name="object 108"/>
          <p:cNvSpPr txBox="1"/>
          <p:nvPr/>
        </p:nvSpPr>
        <p:spPr>
          <a:xfrm>
            <a:off x="7828535" y="5223128"/>
            <a:ext cx="568325" cy="299720"/>
          </a:xfrm>
          <a:prstGeom prst="rect">
            <a:avLst/>
          </a:prstGeom>
        </p:spPr>
        <p:txBody>
          <a:bodyPr vert="horz" wrap="square" lIns="0" tIns="12700" rIns="0" bIns="0" rtlCol="0">
            <a:spAutoFit/>
          </a:bodyPr>
          <a:lstStyle/>
          <a:p>
            <a:pPr marL="247015" marR="5080" indent="-234950">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N</a:t>
            </a:r>
            <a:endParaRPr sz="900">
              <a:latin typeface="Calibri"/>
              <a:cs typeface="Calibri"/>
            </a:endParaRPr>
          </a:p>
        </p:txBody>
      </p:sp>
      <p:grpSp>
        <p:nvGrpSpPr>
          <p:cNvPr id="109" name="object 109"/>
          <p:cNvGrpSpPr/>
          <p:nvPr/>
        </p:nvGrpSpPr>
        <p:grpSpPr>
          <a:xfrm>
            <a:off x="7616698" y="5592826"/>
            <a:ext cx="991235" cy="393700"/>
            <a:chOff x="6092697" y="5592826"/>
            <a:chExt cx="991235" cy="393700"/>
          </a:xfrm>
        </p:grpSpPr>
        <p:pic>
          <p:nvPicPr>
            <p:cNvPr id="110" name="object 110"/>
            <p:cNvPicPr/>
            <p:nvPr/>
          </p:nvPicPr>
          <p:blipFill>
            <a:blip r:embed="rId2" cstate="print"/>
            <a:stretch>
              <a:fillRect/>
            </a:stretch>
          </p:blipFill>
          <p:spPr>
            <a:xfrm>
              <a:off x="6099047" y="5599176"/>
              <a:ext cx="978407" cy="381000"/>
            </a:xfrm>
            <a:prstGeom prst="rect">
              <a:avLst/>
            </a:prstGeom>
          </p:spPr>
        </p:pic>
        <p:sp>
          <p:nvSpPr>
            <p:cNvPr id="111" name="object 111"/>
            <p:cNvSpPr/>
            <p:nvPr/>
          </p:nvSpPr>
          <p:spPr>
            <a:xfrm>
              <a:off x="6099047" y="5599176"/>
              <a:ext cx="978535" cy="381000"/>
            </a:xfrm>
            <a:custGeom>
              <a:avLst/>
              <a:gdLst/>
              <a:ahLst/>
              <a:cxnLst/>
              <a:rect l="l" t="t" r="r" b="b"/>
              <a:pathLst>
                <a:path w="978534" h="381000">
                  <a:moveTo>
                    <a:pt x="0" y="63500"/>
                  </a:moveTo>
                  <a:lnTo>
                    <a:pt x="4992" y="38785"/>
                  </a:lnTo>
                  <a:lnTo>
                    <a:pt x="18605" y="18600"/>
                  </a:lnTo>
                  <a:lnTo>
                    <a:pt x="38790" y="4990"/>
                  </a:lnTo>
                  <a:lnTo>
                    <a:pt x="63500" y="0"/>
                  </a:lnTo>
                  <a:lnTo>
                    <a:pt x="914907" y="0"/>
                  </a:lnTo>
                  <a:lnTo>
                    <a:pt x="939617" y="4990"/>
                  </a:lnTo>
                  <a:lnTo>
                    <a:pt x="959802" y="18600"/>
                  </a:lnTo>
                  <a:lnTo>
                    <a:pt x="973415" y="38785"/>
                  </a:lnTo>
                  <a:lnTo>
                    <a:pt x="978407" y="63500"/>
                  </a:lnTo>
                  <a:lnTo>
                    <a:pt x="978407" y="317500"/>
                  </a:lnTo>
                  <a:lnTo>
                    <a:pt x="973415" y="342214"/>
                  </a:lnTo>
                  <a:lnTo>
                    <a:pt x="959802" y="362399"/>
                  </a:lnTo>
                  <a:lnTo>
                    <a:pt x="939617" y="376009"/>
                  </a:lnTo>
                  <a:lnTo>
                    <a:pt x="914907" y="381000"/>
                  </a:lnTo>
                  <a:lnTo>
                    <a:pt x="63500" y="381000"/>
                  </a:lnTo>
                  <a:lnTo>
                    <a:pt x="38790" y="376009"/>
                  </a:lnTo>
                  <a:lnTo>
                    <a:pt x="18605" y="362399"/>
                  </a:lnTo>
                  <a:lnTo>
                    <a:pt x="4992" y="342214"/>
                  </a:lnTo>
                  <a:lnTo>
                    <a:pt x="0" y="317500"/>
                  </a:lnTo>
                  <a:lnTo>
                    <a:pt x="0" y="63500"/>
                  </a:lnTo>
                  <a:close/>
                </a:path>
              </a:pathLst>
            </a:custGeom>
            <a:ln w="12192">
              <a:solidFill>
                <a:srgbClr val="A18E6A"/>
              </a:solidFill>
            </a:ln>
          </p:spPr>
          <p:txBody>
            <a:bodyPr wrap="square" lIns="0" tIns="0" rIns="0" bIns="0" rtlCol="0"/>
            <a:lstStyle/>
            <a:p>
              <a:endParaRPr/>
            </a:p>
          </p:txBody>
        </p:sp>
      </p:grpSp>
      <p:sp>
        <p:nvSpPr>
          <p:cNvPr id="112" name="object 112"/>
          <p:cNvSpPr txBox="1"/>
          <p:nvPr/>
        </p:nvSpPr>
        <p:spPr>
          <a:xfrm>
            <a:off x="7828535" y="5633720"/>
            <a:ext cx="568325" cy="299720"/>
          </a:xfrm>
          <a:prstGeom prst="rect">
            <a:avLst/>
          </a:prstGeom>
        </p:spPr>
        <p:txBody>
          <a:bodyPr vert="horz" wrap="square" lIns="0" tIns="12700" rIns="0" bIns="0" rtlCol="0">
            <a:spAutoFit/>
          </a:bodyPr>
          <a:lstStyle/>
          <a:p>
            <a:pPr marL="253365" marR="5080" indent="-241300">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C</a:t>
            </a:r>
            <a:endParaRPr sz="900">
              <a:latin typeface="Calibri"/>
              <a:cs typeface="Calibri"/>
            </a:endParaRPr>
          </a:p>
        </p:txBody>
      </p:sp>
      <p:grpSp>
        <p:nvGrpSpPr>
          <p:cNvPr id="113" name="object 113"/>
          <p:cNvGrpSpPr/>
          <p:nvPr/>
        </p:nvGrpSpPr>
        <p:grpSpPr>
          <a:xfrm>
            <a:off x="7616698" y="6004305"/>
            <a:ext cx="991235" cy="302260"/>
            <a:chOff x="6092697" y="6004305"/>
            <a:chExt cx="991235" cy="302260"/>
          </a:xfrm>
        </p:grpSpPr>
        <p:pic>
          <p:nvPicPr>
            <p:cNvPr id="114" name="object 114"/>
            <p:cNvPicPr/>
            <p:nvPr/>
          </p:nvPicPr>
          <p:blipFill>
            <a:blip r:embed="rId11" cstate="print"/>
            <a:stretch>
              <a:fillRect/>
            </a:stretch>
          </p:blipFill>
          <p:spPr>
            <a:xfrm>
              <a:off x="6099047" y="6010655"/>
              <a:ext cx="978407" cy="289559"/>
            </a:xfrm>
            <a:prstGeom prst="rect">
              <a:avLst/>
            </a:prstGeom>
          </p:spPr>
        </p:pic>
        <p:sp>
          <p:nvSpPr>
            <p:cNvPr id="115" name="object 115"/>
            <p:cNvSpPr/>
            <p:nvPr/>
          </p:nvSpPr>
          <p:spPr>
            <a:xfrm>
              <a:off x="6099047" y="6010655"/>
              <a:ext cx="978535" cy="289560"/>
            </a:xfrm>
            <a:custGeom>
              <a:avLst/>
              <a:gdLst/>
              <a:ahLst/>
              <a:cxnLst/>
              <a:rect l="l" t="t" r="r" b="b"/>
              <a:pathLst>
                <a:path w="978534" h="289560">
                  <a:moveTo>
                    <a:pt x="0" y="48260"/>
                  </a:moveTo>
                  <a:lnTo>
                    <a:pt x="3790" y="29473"/>
                  </a:lnTo>
                  <a:lnTo>
                    <a:pt x="14128" y="14133"/>
                  </a:lnTo>
                  <a:lnTo>
                    <a:pt x="29467" y="3791"/>
                  </a:lnTo>
                  <a:lnTo>
                    <a:pt x="48260" y="0"/>
                  </a:lnTo>
                  <a:lnTo>
                    <a:pt x="930148" y="0"/>
                  </a:lnTo>
                  <a:lnTo>
                    <a:pt x="948940" y="3791"/>
                  </a:lnTo>
                  <a:lnTo>
                    <a:pt x="964279" y="14133"/>
                  </a:lnTo>
                  <a:lnTo>
                    <a:pt x="974617" y="29473"/>
                  </a:lnTo>
                  <a:lnTo>
                    <a:pt x="978407" y="48260"/>
                  </a:lnTo>
                  <a:lnTo>
                    <a:pt x="978407" y="241300"/>
                  </a:lnTo>
                  <a:lnTo>
                    <a:pt x="974617" y="260086"/>
                  </a:lnTo>
                  <a:lnTo>
                    <a:pt x="964279" y="275426"/>
                  </a:lnTo>
                  <a:lnTo>
                    <a:pt x="948940" y="285768"/>
                  </a:lnTo>
                  <a:lnTo>
                    <a:pt x="930148" y="289560"/>
                  </a:lnTo>
                  <a:lnTo>
                    <a:pt x="48260" y="289560"/>
                  </a:lnTo>
                  <a:lnTo>
                    <a:pt x="29467" y="285768"/>
                  </a:lnTo>
                  <a:lnTo>
                    <a:pt x="14128" y="275426"/>
                  </a:lnTo>
                  <a:lnTo>
                    <a:pt x="3790" y="260086"/>
                  </a:lnTo>
                  <a:lnTo>
                    <a:pt x="0" y="241300"/>
                  </a:lnTo>
                  <a:lnTo>
                    <a:pt x="0" y="48260"/>
                  </a:lnTo>
                  <a:close/>
                </a:path>
              </a:pathLst>
            </a:custGeom>
            <a:ln w="12192">
              <a:solidFill>
                <a:srgbClr val="9B2C1F"/>
              </a:solidFill>
            </a:ln>
          </p:spPr>
          <p:txBody>
            <a:bodyPr wrap="square" lIns="0" tIns="0" rIns="0" bIns="0" rtlCol="0"/>
            <a:lstStyle/>
            <a:p>
              <a:endParaRPr/>
            </a:p>
          </p:txBody>
        </p:sp>
      </p:grpSp>
      <p:sp>
        <p:nvSpPr>
          <p:cNvPr id="116" name="object 116"/>
          <p:cNvSpPr txBox="1"/>
          <p:nvPr/>
        </p:nvSpPr>
        <p:spPr>
          <a:xfrm>
            <a:off x="7958073" y="5999176"/>
            <a:ext cx="311150" cy="151323"/>
          </a:xfrm>
          <a:prstGeom prst="rect">
            <a:avLst/>
          </a:prstGeom>
        </p:spPr>
        <p:txBody>
          <a:bodyPr vert="horz" wrap="square" lIns="0" tIns="12700" rIns="0" bIns="0" rtlCol="0">
            <a:spAutoFit/>
          </a:bodyPr>
          <a:lstStyle/>
          <a:p>
            <a:pPr marL="12700">
              <a:spcBef>
                <a:spcPts val="100"/>
              </a:spcBef>
            </a:pPr>
            <a:r>
              <a:rPr sz="900" spc="-5" dirty="0">
                <a:latin typeface="Calibri"/>
                <a:cs typeface="Calibri"/>
              </a:rPr>
              <a:t>n</a:t>
            </a:r>
            <a:r>
              <a:rPr sz="900" dirty="0">
                <a:latin typeface="Calibri"/>
                <a:cs typeface="Calibri"/>
              </a:rPr>
              <a:t>o</a:t>
            </a:r>
            <a:r>
              <a:rPr sz="900" spc="-5" dirty="0">
                <a:latin typeface="Calibri"/>
                <a:cs typeface="Calibri"/>
              </a:rPr>
              <a:t>n</a:t>
            </a:r>
            <a:r>
              <a:rPr sz="900" dirty="0">
                <a:latin typeface="Calibri"/>
                <a:cs typeface="Calibri"/>
              </a:rPr>
              <a:t>ce</a:t>
            </a:r>
            <a:endParaRPr sz="900">
              <a:latin typeface="Calibri"/>
              <a:cs typeface="Calibri"/>
            </a:endParaRPr>
          </a:p>
        </p:txBody>
      </p:sp>
      <p:sp>
        <p:nvSpPr>
          <p:cNvPr id="117" name="object 117"/>
          <p:cNvSpPr/>
          <p:nvPr/>
        </p:nvSpPr>
        <p:spPr>
          <a:xfrm>
            <a:off x="1524001" y="1234439"/>
            <a:ext cx="2592705" cy="370840"/>
          </a:xfrm>
          <a:custGeom>
            <a:avLst/>
            <a:gdLst/>
            <a:ahLst/>
            <a:cxnLst/>
            <a:rect l="l" t="t" r="r" b="b"/>
            <a:pathLst>
              <a:path w="2592705" h="370840">
                <a:moveTo>
                  <a:pt x="0" y="370332"/>
                </a:moveTo>
                <a:lnTo>
                  <a:pt x="2592323" y="370332"/>
                </a:lnTo>
                <a:lnTo>
                  <a:pt x="2592323" y="0"/>
                </a:lnTo>
                <a:lnTo>
                  <a:pt x="0" y="0"/>
                </a:lnTo>
              </a:path>
            </a:pathLst>
          </a:custGeom>
          <a:ln w="15240">
            <a:solidFill>
              <a:srgbClr val="D24717"/>
            </a:solidFill>
          </a:ln>
        </p:spPr>
        <p:txBody>
          <a:bodyPr wrap="square" lIns="0" tIns="0" rIns="0" bIns="0" rtlCol="0"/>
          <a:lstStyle/>
          <a:p>
            <a:endParaRPr/>
          </a:p>
        </p:txBody>
      </p:sp>
      <p:sp>
        <p:nvSpPr>
          <p:cNvPr id="118" name="object 118"/>
          <p:cNvSpPr txBox="1"/>
          <p:nvPr/>
        </p:nvSpPr>
        <p:spPr>
          <a:xfrm>
            <a:off x="1570431" y="1253109"/>
            <a:ext cx="2440940" cy="299720"/>
          </a:xfrm>
          <a:prstGeom prst="rect">
            <a:avLst/>
          </a:prstGeom>
        </p:spPr>
        <p:txBody>
          <a:bodyPr vert="horz" wrap="square" lIns="0" tIns="12700" rIns="0" bIns="0" rtlCol="0">
            <a:spAutoFit/>
          </a:bodyPr>
          <a:lstStyle/>
          <a:p>
            <a:pPr marL="12700">
              <a:spcBef>
                <a:spcPts val="100"/>
              </a:spcBef>
            </a:pPr>
            <a:r>
              <a:rPr spc="-10" dirty="0">
                <a:latin typeface="Calibri"/>
                <a:cs typeface="Calibri"/>
              </a:rPr>
              <a:t>Pending</a:t>
            </a:r>
            <a:r>
              <a:rPr spc="-25" dirty="0">
                <a:latin typeface="Calibri"/>
                <a:cs typeface="Calibri"/>
              </a:rPr>
              <a:t> </a:t>
            </a:r>
            <a:r>
              <a:rPr spc="-15" dirty="0">
                <a:latin typeface="Calibri"/>
                <a:cs typeface="Calibri"/>
              </a:rPr>
              <a:t>Transactions</a:t>
            </a:r>
            <a:r>
              <a:rPr spc="-30" dirty="0">
                <a:latin typeface="Calibri"/>
                <a:cs typeface="Calibri"/>
              </a:rPr>
              <a:t> </a:t>
            </a:r>
            <a:r>
              <a:rPr spc="-15" dirty="0">
                <a:latin typeface="Calibri"/>
                <a:cs typeface="Calibri"/>
              </a:rPr>
              <a:t>Pool</a:t>
            </a:r>
            <a:endParaRPr>
              <a:latin typeface="Calibri"/>
              <a:cs typeface="Calibri"/>
            </a:endParaRPr>
          </a:p>
        </p:txBody>
      </p:sp>
      <p:grpSp>
        <p:nvGrpSpPr>
          <p:cNvPr id="119" name="object 119"/>
          <p:cNvGrpSpPr/>
          <p:nvPr/>
        </p:nvGrpSpPr>
        <p:grpSpPr>
          <a:xfrm>
            <a:off x="3827272" y="883920"/>
            <a:ext cx="2080260" cy="1405255"/>
            <a:chOff x="2303272" y="883919"/>
            <a:chExt cx="2080260" cy="1405255"/>
          </a:xfrm>
        </p:grpSpPr>
        <p:sp>
          <p:nvSpPr>
            <p:cNvPr id="120" name="object 120"/>
            <p:cNvSpPr/>
            <p:nvPr/>
          </p:nvSpPr>
          <p:spPr>
            <a:xfrm>
              <a:off x="2310892" y="891539"/>
              <a:ext cx="2065020" cy="1390015"/>
            </a:xfrm>
            <a:custGeom>
              <a:avLst/>
              <a:gdLst/>
              <a:ahLst/>
              <a:cxnLst/>
              <a:rect l="l" t="t" r="r" b="b"/>
              <a:pathLst>
                <a:path w="2065020" h="1390014">
                  <a:moveTo>
                    <a:pt x="2064511" y="0"/>
                  </a:moveTo>
                  <a:lnTo>
                    <a:pt x="343915" y="0"/>
                  </a:lnTo>
                  <a:lnTo>
                    <a:pt x="343915" y="810768"/>
                  </a:lnTo>
                  <a:lnTo>
                    <a:pt x="0" y="1367663"/>
                  </a:lnTo>
                  <a:lnTo>
                    <a:pt x="343915" y="1158239"/>
                  </a:lnTo>
                  <a:lnTo>
                    <a:pt x="343915" y="1389888"/>
                  </a:lnTo>
                  <a:lnTo>
                    <a:pt x="2064511" y="1389888"/>
                  </a:lnTo>
                  <a:lnTo>
                    <a:pt x="2064511" y="0"/>
                  </a:lnTo>
                  <a:close/>
                </a:path>
              </a:pathLst>
            </a:custGeom>
            <a:solidFill>
              <a:srgbClr val="FFFFFF"/>
            </a:solidFill>
          </p:spPr>
          <p:txBody>
            <a:bodyPr wrap="square" lIns="0" tIns="0" rIns="0" bIns="0" rtlCol="0"/>
            <a:lstStyle/>
            <a:p>
              <a:endParaRPr/>
            </a:p>
          </p:txBody>
        </p:sp>
        <p:sp>
          <p:nvSpPr>
            <p:cNvPr id="121" name="object 121"/>
            <p:cNvSpPr/>
            <p:nvPr/>
          </p:nvSpPr>
          <p:spPr>
            <a:xfrm>
              <a:off x="2310892" y="891539"/>
              <a:ext cx="2065020" cy="1390015"/>
            </a:xfrm>
            <a:custGeom>
              <a:avLst/>
              <a:gdLst/>
              <a:ahLst/>
              <a:cxnLst/>
              <a:rect l="l" t="t" r="r" b="b"/>
              <a:pathLst>
                <a:path w="2065020" h="1390014">
                  <a:moveTo>
                    <a:pt x="343915" y="0"/>
                  </a:moveTo>
                  <a:lnTo>
                    <a:pt x="630682" y="0"/>
                  </a:lnTo>
                  <a:lnTo>
                    <a:pt x="1060831" y="0"/>
                  </a:lnTo>
                  <a:lnTo>
                    <a:pt x="2064511" y="0"/>
                  </a:lnTo>
                  <a:lnTo>
                    <a:pt x="2064511" y="810768"/>
                  </a:lnTo>
                  <a:lnTo>
                    <a:pt x="2064511" y="1158239"/>
                  </a:lnTo>
                  <a:lnTo>
                    <a:pt x="2064511" y="1389888"/>
                  </a:lnTo>
                  <a:lnTo>
                    <a:pt x="1060831" y="1389888"/>
                  </a:lnTo>
                  <a:lnTo>
                    <a:pt x="630682" y="1389888"/>
                  </a:lnTo>
                  <a:lnTo>
                    <a:pt x="343915" y="1389888"/>
                  </a:lnTo>
                  <a:lnTo>
                    <a:pt x="343915" y="1158239"/>
                  </a:lnTo>
                  <a:lnTo>
                    <a:pt x="0" y="1367663"/>
                  </a:lnTo>
                  <a:lnTo>
                    <a:pt x="343915" y="810768"/>
                  </a:lnTo>
                  <a:lnTo>
                    <a:pt x="343915" y="0"/>
                  </a:lnTo>
                  <a:close/>
                </a:path>
              </a:pathLst>
            </a:custGeom>
            <a:ln w="15240">
              <a:solidFill>
                <a:srgbClr val="000000"/>
              </a:solidFill>
            </a:ln>
          </p:spPr>
          <p:txBody>
            <a:bodyPr wrap="square" lIns="0" tIns="0" rIns="0" bIns="0" rtlCol="0"/>
            <a:lstStyle/>
            <a:p>
              <a:endParaRPr/>
            </a:p>
          </p:txBody>
        </p:sp>
      </p:grpSp>
      <p:sp>
        <p:nvSpPr>
          <p:cNvPr id="122" name="object 122"/>
          <p:cNvSpPr txBox="1"/>
          <p:nvPr/>
        </p:nvSpPr>
        <p:spPr>
          <a:xfrm>
            <a:off x="4652517" y="872186"/>
            <a:ext cx="773430" cy="300355"/>
          </a:xfrm>
          <a:prstGeom prst="rect">
            <a:avLst/>
          </a:prstGeom>
        </p:spPr>
        <p:txBody>
          <a:bodyPr vert="horz" wrap="square" lIns="0" tIns="12700" rIns="0" bIns="0" rtlCol="0">
            <a:spAutoFit/>
          </a:bodyPr>
          <a:lstStyle/>
          <a:p>
            <a:pPr marL="12700">
              <a:spcBef>
                <a:spcPts val="100"/>
              </a:spcBef>
            </a:pPr>
            <a:r>
              <a:rPr spc="-45" dirty="0">
                <a:latin typeface="Calibri"/>
                <a:cs typeface="Calibri"/>
              </a:rPr>
              <a:t>P</a:t>
            </a:r>
            <a:r>
              <a:rPr dirty="0">
                <a:latin typeface="Calibri"/>
                <a:cs typeface="Calibri"/>
              </a:rPr>
              <a:t>end</a:t>
            </a:r>
            <a:r>
              <a:rPr spc="-10" dirty="0">
                <a:latin typeface="Calibri"/>
                <a:cs typeface="Calibri"/>
              </a:rPr>
              <a:t>i</a:t>
            </a:r>
            <a:r>
              <a:rPr spc="-5" dirty="0">
                <a:latin typeface="Calibri"/>
                <a:cs typeface="Calibri"/>
              </a:rPr>
              <a:t>ng</a:t>
            </a:r>
            <a:endParaRPr>
              <a:latin typeface="Calibri"/>
              <a:cs typeface="Calibri"/>
            </a:endParaRPr>
          </a:p>
        </p:txBody>
      </p:sp>
      <p:sp>
        <p:nvSpPr>
          <p:cNvPr id="124" name="object 124"/>
          <p:cNvSpPr txBox="1"/>
          <p:nvPr/>
        </p:nvSpPr>
        <p:spPr>
          <a:xfrm>
            <a:off x="3839336" y="6160642"/>
            <a:ext cx="487680" cy="128240"/>
          </a:xfrm>
          <a:prstGeom prst="rect">
            <a:avLst/>
          </a:prstGeom>
        </p:spPr>
        <p:txBody>
          <a:bodyPr vert="horz" wrap="square" lIns="0" tIns="0" rIns="0" bIns="0" rtlCol="0">
            <a:spAutoFit/>
          </a:bodyPr>
          <a:lstStyle/>
          <a:p>
            <a:pPr marL="12700">
              <a:lnSpc>
                <a:spcPts val="955"/>
              </a:lnSpc>
            </a:pPr>
            <a:r>
              <a:rPr sz="900" dirty="0">
                <a:latin typeface="Calibri"/>
                <a:cs typeface="Calibri"/>
              </a:rPr>
              <a:t>049349</a:t>
            </a:r>
            <a:r>
              <a:rPr sz="900" spc="-15" dirty="0">
                <a:latin typeface="Calibri"/>
                <a:cs typeface="Calibri"/>
              </a:rPr>
              <a:t>3</a:t>
            </a:r>
            <a:r>
              <a:rPr sz="900" dirty="0">
                <a:latin typeface="Calibri"/>
                <a:cs typeface="Calibri"/>
              </a:rPr>
              <a:t>8</a:t>
            </a:r>
            <a:endParaRPr sz="900">
              <a:latin typeface="Calibri"/>
              <a:cs typeface="Calibri"/>
            </a:endParaRPr>
          </a:p>
        </p:txBody>
      </p:sp>
      <p:sp>
        <p:nvSpPr>
          <p:cNvPr id="125" name="object 125"/>
          <p:cNvSpPr txBox="1"/>
          <p:nvPr/>
        </p:nvSpPr>
        <p:spPr>
          <a:xfrm>
            <a:off x="7869682" y="6164910"/>
            <a:ext cx="487680" cy="128240"/>
          </a:xfrm>
          <a:prstGeom prst="rect">
            <a:avLst/>
          </a:prstGeom>
        </p:spPr>
        <p:txBody>
          <a:bodyPr vert="horz" wrap="square" lIns="0" tIns="0" rIns="0" bIns="0" rtlCol="0">
            <a:spAutoFit/>
          </a:bodyPr>
          <a:lstStyle/>
          <a:p>
            <a:pPr marL="12700">
              <a:lnSpc>
                <a:spcPts val="955"/>
              </a:lnSpc>
            </a:pPr>
            <a:r>
              <a:rPr sz="900" dirty="0">
                <a:latin typeface="Calibri"/>
                <a:cs typeface="Calibri"/>
              </a:rPr>
              <a:t>791465</a:t>
            </a:r>
            <a:r>
              <a:rPr sz="900" spc="-15" dirty="0">
                <a:latin typeface="Calibri"/>
                <a:cs typeface="Calibri"/>
              </a:rPr>
              <a:t>1</a:t>
            </a:r>
            <a:r>
              <a:rPr sz="900" dirty="0">
                <a:latin typeface="Calibri"/>
                <a:cs typeface="Calibri"/>
              </a:rPr>
              <a:t>2</a:t>
            </a:r>
            <a:endParaRPr sz="900">
              <a:latin typeface="Calibri"/>
              <a:cs typeface="Calibri"/>
            </a:endParaRPr>
          </a:p>
        </p:txBody>
      </p:sp>
      <p:sp>
        <p:nvSpPr>
          <p:cNvPr id="126" name="object 126"/>
          <p:cNvSpPr txBox="1"/>
          <p:nvPr/>
        </p:nvSpPr>
        <p:spPr>
          <a:xfrm>
            <a:off x="5205729" y="6182588"/>
            <a:ext cx="487680" cy="128240"/>
          </a:xfrm>
          <a:prstGeom prst="rect">
            <a:avLst/>
          </a:prstGeom>
        </p:spPr>
        <p:txBody>
          <a:bodyPr vert="horz" wrap="square" lIns="0" tIns="0" rIns="0" bIns="0" rtlCol="0">
            <a:spAutoFit/>
          </a:bodyPr>
          <a:lstStyle/>
          <a:p>
            <a:pPr marL="12700">
              <a:lnSpc>
                <a:spcPts val="955"/>
              </a:lnSpc>
            </a:pPr>
            <a:r>
              <a:rPr sz="900" dirty="0">
                <a:latin typeface="Calibri"/>
                <a:cs typeface="Calibri"/>
              </a:rPr>
              <a:t>874655</a:t>
            </a:r>
            <a:r>
              <a:rPr sz="900" spc="-15" dirty="0">
                <a:latin typeface="Calibri"/>
                <a:cs typeface="Calibri"/>
              </a:rPr>
              <a:t>2</a:t>
            </a:r>
            <a:r>
              <a:rPr sz="900" dirty="0">
                <a:latin typeface="Calibri"/>
                <a:cs typeface="Calibri"/>
              </a:rPr>
              <a:t>3</a:t>
            </a:r>
            <a:endParaRPr sz="900">
              <a:latin typeface="Calibri"/>
              <a:cs typeface="Calibri"/>
            </a:endParaRPr>
          </a:p>
        </p:txBody>
      </p:sp>
      <p:sp>
        <p:nvSpPr>
          <p:cNvPr id="127" name="object 127"/>
          <p:cNvSpPr txBox="1"/>
          <p:nvPr/>
        </p:nvSpPr>
        <p:spPr>
          <a:xfrm>
            <a:off x="6567042" y="6182588"/>
            <a:ext cx="487680" cy="128240"/>
          </a:xfrm>
          <a:prstGeom prst="rect">
            <a:avLst/>
          </a:prstGeom>
        </p:spPr>
        <p:txBody>
          <a:bodyPr vert="horz" wrap="square" lIns="0" tIns="0" rIns="0" bIns="0" rtlCol="0">
            <a:spAutoFit/>
          </a:bodyPr>
          <a:lstStyle/>
          <a:p>
            <a:pPr marL="12700">
              <a:lnSpc>
                <a:spcPts val="955"/>
              </a:lnSpc>
            </a:pPr>
            <a:r>
              <a:rPr sz="900" dirty="0">
                <a:latin typeface="Calibri"/>
                <a:cs typeface="Calibri"/>
              </a:rPr>
              <a:t>878749</a:t>
            </a:r>
            <a:r>
              <a:rPr sz="900" spc="-15" dirty="0">
                <a:latin typeface="Calibri"/>
                <a:cs typeface="Calibri"/>
              </a:rPr>
              <a:t>5</a:t>
            </a:r>
            <a:r>
              <a:rPr sz="900" dirty="0">
                <a:latin typeface="Calibri"/>
                <a:cs typeface="Calibri"/>
              </a:rPr>
              <a:t>1</a:t>
            </a:r>
            <a:endParaRPr sz="900">
              <a:latin typeface="Calibri"/>
              <a:cs typeface="Calibri"/>
            </a:endParaRPr>
          </a:p>
        </p:txBody>
      </p:sp>
      <p:sp>
        <p:nvSpPr>
          <p:cNvPr id="128" name="object 128"/>
          <p:cNvSpPr txBox="1"/>
          <p:nvPr/>
        </p:nvSpPr>
        <p:spPr>
          <a:xfrm>
            <a:off x="1686864" y="6547586"/>
            <a:ext cx="2065020" cy="205184"/>
          </a:xfrm>
          <a:prstGeom prst="rect">
            <a:avLst/>
          </a:prstGeom>
        </p:spPr>
        <p:txBody>
          <a:bodyPr vert="horz" wrap="square" lIns="0" tIns="0" rIns="0" bIns="0" rtlCol="0">
            <a:spAutoFit/>
          </a:bodyPr>
          <a:lstStyle/>
          <a:p>
            <a:pPr marL="12700">
              <a:lnSpc>
                <a:spcPts val="1614"/>
              </a:lnSpc>
            </a:pPr>
            <a:r>
              <a:rPr sz="1600" spc="-5" dirty="0">
                <a:solidFill>
                  <a:srgbClr val="FFFFFF"/>
                </a:solidFill>
                <a:latin typeface="Calibri"/>
                <a:cs typeface="Calibri"/>
              </a:rPr>
              <a:t>2.5</a:t>
            </a:r>
            <a:r>
              <a:rPr sz="1600" spc="-30" dirty="0">
                <a:solidFill>
                  <a:srgbClr val="FFFFFF"/>
                </a:solidFill>
                <a:latin typeface="Calibri"/>
                <a:cs typeface="Calibri"/>
              </a:rPr>
              <a:t> </a:t>
            </a:r>
            <a:r>
              <a:rPr sz="1600" spc="-10" dirty="0">
                <a:solidFill>
                  <a:srgbClr val="FFFFFF"/>
                </a:solidFill>
                <a:latin typeface="Calibri"/>
                <a:cs typeface="Calibri"/>
              </a:rPr>
              <a:t>BITCOIN</a:t>
            </a:r>
            <a:r>
              <a:rPr sz="1600" spc="-30" dirty="0">
                <a:solidFill>
                  <a:srgbClr val="FFFFFF"/>
                </a:solidFill>
                <a:latin typeface="Calibri"/>
                <a:cs typeface="Calibri"/>
              </a:rPr>
              <a:t> </a:t>
            </a:r>
            <a:r>
              <a:rPr sz="1600" spc="-10" dirty="0">
                <a:solidFill>
                  <a:srgbClr val="FFFFFF"/>
                </a:solidFill>
                <a:latin typeface="Calibri"/>
                <a:cs typeface="Calibri"/>
              </a:rPr>
              <a:t>CONSENSUS</a:t>
            </a:r>
            <a:endParaRPr sz="1600">
              <a:latin typeface="Calibri"/>
              <a:cs typeface="Calibri"/>
            </a:endParaRPr>
          </a:p>
        </p:txBody>
      </p:sp>
      <p:sp>
        <p:nvSpPr>
          <p:cNvPr id="129" name="object 129"/>
          <p:cNvSpPr txBox="1">
            <a:spLocks noGrp="1"/>
          </p:cNvSpPr>
          <p:nvPr>
            <p:ph type="ftr" sz="quarter" idx="4294967295"/>
          </p:nvPr>
        </p:nvSpPr>
        <p:spPr>
          <a:xfrm>
            <a:off x="4451985" y="6547587"/>
            <a:ext cx="3291840" cy="410369"/>
          </a:xfrm>
          <a:prstGeom prst="rect">
            <a:avLst/>
          </a:prstGeom>
        </p:spPr>
        <p:txBody>
          <a:bodyPr vert="horz" wrap="square" lIns="0" tIns="0" rIns="0" bIns="0" rtlCol="0">
            <a:spAutoFit/>
          </a:bodyPr>
          <a:lstStyle/>
          <a:p>
            <a:pPr marL="12700">
              <a:lnSpc>
                <a:spcPts val="1614"/>
              </a:lnSpc>
            </a:pPr>
            <a:r>
              <a:rPr spc="-10" dirty="0"/>
              <a:t>ZHANG,</a:t>
            </a:r>
            <a:r>
              <a:rPr spc="10" dirty="0"/>
              <a:t> </a:t>
            </a:r>
            <a:r>
              <a:rPr spc="-10" dirty="0"/>
              <a:t>VITENBERG,</a:t>
            </a:r>
            <a:r>
              <a:rPr spc="40" dirty="0"/>
              <a:t> </a:t>
            </a:r>
            <a:r>
              <a:rPr spc="-15" dirty="0"/>
              <a:t>JACOBSEN</a:t>
            </a:r>
            <a:r>
              <a:rPr spc="45" dirty="0"/>
              <a:t> </a:t>
            </a:r>
            <a:r>
              <a:rPr spc="-5" dirty="0"/>
              <a:t>©</a:t>
            </a:r>
            <a:r>
              <a:rPr spc="30" dirty="0"/>
              <a:t> </a:t>
            </a:r>
            <a:r>
              <a:rPr spc="-10" dirty="0"/>
              <a:t>2018</a:t>
            </a:r>
          </a:p>
        </p:txBody>
      </p:sp>
      <p:sp>
        <p:nvSpPr>
          <p:cNvPr id="130" name="object 130"/>
          <p:cNvSpPr txBox="1"/>
          <p:nvPr/>
        </p:nvSpPr>
        <p:spPr>
          <a:xfrm>
            <a:off x="9625330" y="6547586"/>
            <a:ext cx="229870" cy="205184"/>
          </a:xfrm>
          <a:prstGeom prst="rect">
            <a:avLst/>
          </a:prstGeom>
        </p:spPr>
        <p:txBody>
          <a:bodyPr vert="horz" wrap="square" lIns="0" tIns="0" rIns="0" bIns="0" rtlCol="0">
            <a:spAutoFit/>
          </a:bodyPr>
          <a:lstStyle/>
          <a:p>
            <a:pPr marL="12700">
              <a:lnSpc>
                <a:spcPts val="1614"/>
              </a:lnSpc>
            </a:pPr>
            <a:r>
              <a:rPr sz="1600" spc="-10" dirty="0">
                <a:solidFill>
                  <a:srgbClr val="FFFFFF"/>
                </a:solidFill>
                <a:latin typeface="Calibri"/>
                <a:cs typeface="Calibri"/>
              </a:rPr>
              <a:t>34</a:t>
            </a:r>
            <a:endParaRPr sz="1600">
              <a:latin typeface="Calibri"/>
              <a:cs typeface="Calibri"/>
            </a:endParaRPr>
          </a:p>
        </p:txBody>
      </p:sp>
      <p:sp>
        <p:nvSpPr>
          <p:cNvPr id="123" name="object 123"/>
          <p:cNvSpPr txBox="1"/>
          <p:nvPr/>
        </p:nvSpPr>
        <p:spPr>
          <a:xfrm>
            <a:off x="4283456" y="1147064"/>
            <a:ext cx="1511935" cy="1122680"/>
          </a:xfrm>
          <a:prstGeom prst="rect">
            <a:avLst/>
          </a:prstGeom>
        </p:spPr>
        <p:txBody>
          <a:bodyPr vert="horz" wrap="square" lIns="0" tIns="12700" rIns="0" bIns="0" rtlCol="0">
            <a:spAutoFit/>
          </a:bodyPr>
          <a:lstStyle/>
          <a:p>
            <a:pPr marL="12065" marR="5080" algn="ctr">
              <a:spcBef>
                <a:spcPts val="100"/>
              </a:spcBef>
            </a:pPr>
            <a:r>
              <a:rPr spc="-10" dirty="0">
                <a:latin typeface="Calibri"/>
                <a:cs typeface="Calibri"/>
              </a:rPr>
              <a:t>transactions</a:t>
            </a:r>
            <a:r>
              <a:rPr spc="-45" dirty="0">
                <a:latin typeface="Calibri"/>
                <a:cs typeface="Calibri"/>
              </a:rPr>
              <a:t> </a:t>
            </a:r>
            <a:r>
              <a:rPr spc="-10" dirty="0">
                <a:latin typeface="Calibri"/>
                <a:cs typeface="Calibri"/>
              </a:rPr>
              <a:t>are </a:t>
            </a:r>
            <a:r>
              <a:rPr spc="-390" dirty="0">
                <a:latin typeface="Calibri"/>
                <a:cs typeface="Calibri"/>
              </a:rPr>
              <a:t> </a:t>
            </a:r>
            <a:r>
              <a:rPr spc="-10" dirty="0">
                <a:latin typeface="Calibri"/>
                <a:cs typeface="Calibri"/>
              </a:rPr>
              <a:t>propagated to </a:t>
            </a:r>
            <a:r>
              <a:rPr spc="-5" dirty="0">
                <a:latin typeface="Calibri"/>
                <a:cs typeface="Calibri"/>
              </a:rPr>
              <a:t> </a:t>
            </a:r>
            <a:r>
              <a:rPr dirty="0">
                <a:latin typeface="Calibri"/>
                <a:cs typeface="Calibri"/>
              </a:rPr>
              <a:t>the </a:t>
            </a:r>
            <a:r>
              <a:rPr spc="-10" dirty="0">
                <a:latin typeface="Calibri"/>
                <a:cs typeface="Calibri"/>
              </a:rPr>
              <a:t>peers </a:t>
            </a:r>
            <a:r>
              <a:rPr spc="-5" dirty="0">
                <a:latin typeface="Calibri"/>
                <a:cs typeface="Calibri"/>
              </a:rPr>
              <a:t> </a:t>
            </a:r>
            <a:r>
              <a:rPr spc="-10" dirty="0">
                <a:latin typeface="Calibri"/>
                <a:cs typeface="Calibri"/>
              </a:rPr>
              <a:t>(miners)</a:t>
            </a:r>
            <a:endParaRPr>
              <a:latin typeface="Calibri"/>
              <a:cs typeface="Calibri"/>
            </a:endParaRPr>
          </a:p>
        </p:txBody>
      </p:sp>
    </p:spTree>
    <p:extLst>
      <p:ext uri="{BB962C8B-B14F-4D97-AF65-F5344CB8AC3E}">
        <p14:creationId xmlns:p14="http://schemas.microsoft.com/office/powerpoint/2010/main" val="16829349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74901" y="227203"/>
            <a:ext cx="11812537" cy="566181"/>
          </a:xfrm>
          <a:prstGeom prst="rect">
            <a:avLst/>
          </a:prstGeom>
        </p:spPr>
        <p:txBody>
          <a:bodyPr vert="horz" wrap="square" lIns="0" tIns="12065" rIns="0" bIns="0" rtlCol="0" anchor="t">
            <a:spAutoFit/>
          </a:bodyPr>
          <a:lstStyle/>
          <a:p>
            <a:pPr marL="12700">
              <a:spcBef>
                <a:spcPts val="95"/>
              </a:spcBef>
            </a:pPr>
            <a:r>
              <a:rPr spc="-50" dirty="0"/>
              <a:t>Challenge</a:t>
            </a:r>
            <a:r>
              <a:rPr spc="-120" dirty="0"/>
              <a:t> </a:t>
            </a:r>
            <a:r>
              <a:rPr spc="-25" dirty="0"/>
              <a:t>2:</a:t>
            </a:r>
            <a:r>
              <a:rPr spc="-105" dirty="0"/>
              <a:t> </a:t>
            </a:r>
            <a:r>
              <a:rPr spc="-60" dirty="0"/>
              <a:t>Why</a:t>
            </a:r>
            <a:r>
              <a:rPr spc="-105" dirty="0"/>
              <a:t> </a:t>
            </a:r>
            <a:r>
              <a:rPr spc="-55" dirty="0"/>
              <a:t>propose</a:t>
            </a:r>
            <a:r>
              <a:rPr spc="-114" dirty="0"/>
              <a:t> </a:t>
            </a:r>
            <a:r>
              <a:rPr spc="-50" dirty="0"/>
              <a:t>non-empty</a:t>
            </a:r>
            <a:r>
              <a:rPr spc="-114" dirty="0"/>
              <a:t> </a:t>
            </a:r>
            <a:r>
              <a:rPr spc="-50" dirty="0"/>
              <a:t>blocks?</a:t>
            </a:r>
            <a:endParaRPr dirty="0"/>
          </a:p>
        </p:txBody>
      </p:sp>
      <p:sp>
        <p:nvSpPr>
          <p:cNvPr id="4" name="object 4"/>
          <p:cNvSpPr txBox="1"/>
          <p:nvPr/>
        </p:nvSpPr>
        <p:spPr>
          <a:xfrm>
            <a:off x="1686864" y="6547586"/>
            <a:ext cx="2065020" cy="205184"/>
          </a:xfrm>
          <a:prstGeom prst="rect">
            <a:avLst/>
          </a:prstGeom>
        </p:spPr>
        <p:txBody>
          <a:bodyPr vert="horz" wrap="square" lIns="0" tIns="0" rIns="0" bIns="0" rtlCol="0">
            <a:spAutoFit/>
          </a:bodyPr>
          <a:lstStyle/>
          <a:p>
            <a:pPr marL="12700">
              <a:lnSpc>
                <a:spcPts val="1614"/>
              </a:lnSpc>
            </a:pPr>
            <a:r>
              <a:rPr sz="1600" spc="-5" dirty="0">
                <a:solidFill>
                  <a:srgbClr val="FFFFFF"/>
                </a:solidFill>
                <a:latin typeface="Calibri"/>
                <a:cs typeface="Calibri"/>
              </a:rPr>
              <a:t>2.5</a:t>
            </a:r>
            <a:r>
              <a:rPr sz="1600" spc="-30" dirty="0">
                <a:solidFill>
                  <a:srgbClr val="FFFFFF"/>
                </a:solidFill>
                <a:latin typeface="Calibri"/>
                <a:cs typeface="Calibri"/>
              </a:rPr>
              <a:t> </a:t>
            </a:r>
            <a:r>
              <a:rPr sz="1600" spc="-10" dirty="0">
                <a:solidFill>
                  <a:srgbClr val="FFFFFF"/>
                </a:solidFill>
                <a:latin typeface="Calibri"/>
                <a:cs typeface="Calibri"/>
              </a:rPr>
              <a:t>BITCOIN</a:t>
            </a:r>
            <a:r>
              <a:rPr sz="1600" spc="-30" dirty="0">
                <a:solidFill>
                  <a:srgbClr val="FFFFFF"/>
                </a:solidFill>
                <a:latin typeface="Calibri"/>
                <a:cs typeface="Calibri"/>
              </a:rPr>
              <a:t> </a:t>
            </a:r>
            <a:r>
              <a:rPr sz="1600" spc="-10" dirty="0">
                <a:solidFill>
                  <a:srgbClr val="FFFFFF"/>
                </a:solidFill>
                <a:latin typeface="Calibri"/>
                <a:cs typeface="Calibri"/>
              </a:rPr>
              <a:t>CONSENSUS</a:t>
            </a:r>
            <a:endParaRPr sz="1600">
              <a:latin typeface="Calibri"/>
              <a:cs typeface="Calibri"/>
            </a:endParaRPr>
          </a:p>
        </p:txBody>
      </p:sp>
      <p:sp>
        <p:nvSpPr>
          <p:cNvPr id="6" name="object 6"/>
          <p:cNvSpPr txBox="1">
            <a:spLocks noGrp="1"/>
          </p:cNvSpPr>
          <p:nvPr>
            <p:ph type="sldNum" sz="quarter" idx="4294967295"/>
          </p:nvPr>
        </p:nvSpPr>
        <p:spPr>
          <a:xfrm>
            <a:off x="9599930" y="6547587"/>
            <a:ext cx="280670" cy="410369"/>
          </a:xfrm>
          <a:prstGeom prst="rect">
            <a:avLst/>
          </a:prstGeom>
        </p:spPr>
        <p:txBody>
          <a:bodyPr vert="horz" wrap="square" lIns="0" tIns="0" rIns="0" bIns="0" rtlCol="0">
            <a:spAutoFit/>
          </a:bodyPr>
          <a:lstStyle/>
          <a:p>
            <a:pPr marL="38100">
              <a:lnSpc>
                <a:spcPts val="1614"/>
              </a:lnSpc>
            </a:pPr>
            <a:r>
              <a:rPr spc="-5" dirty="0"/>
              <a:t>35</a:t>
            </a:r>
          </a:p>
        </p:txBody>
      </p:sp>
      <p:sp>
        <p:nvSpPr>
          <p:cNvPr id="3" name="object 3"/>
          <p:cNvSpPr txBox="1"/>
          <p:nvPr/>
        </p:nvSpPr>
        <p:spPr>
          <a:xfrm>
            <a:off x="2426004" y="948264"/>
            <a:ext cx="7405370" cy="4566635"/>
          </a:xfrm>
          <a:prstGeom prst="rect">
            <a:avLst/>
          </a:prstGeom>
        </p:spPr>
        <p:txBody>
          <a:bodyPr vert="horz" wrap="square" lIns="0" tIns="34290" rIns="0" bIns="0" rtlCol="0">
            <a:spAutoFit/>
          </a:bodyPr>
          <a:lstStyle/>
          <a:p>
            <a:pPr marL="12700">
              <a:spcBef>
                <a:spcPts val="270"/>
              </a:spcBef>
            </a:pPr>
            <a:r>
              <a:rPr sz="2800" spc="-50" dirty="0">
                <a:solidFill>
                  <a:srgbClr val="404040"/>
                </a:solidFill>
                <a:latin typeface="Calibri"/>
                <a:cs typeface="Calibri"/>
              </a:rPr>
              <a:t>Two</a:t>
            </a:r>
            <a:r>
              <a:rPr sz="2800" spc="-15" dirty="0">
                <a:solidFill>
                  <a:srgbClr val="404040"/>
                </a:solidFill>
                <a:latin typeface="Calibri"/>
                <a:cs typeface="Calibri"/>
              </a:rPr>
              <a:t> incentive</a:t>
            </a:r>
            <a:r>
              <a:rPr sz="2800" spc="20" dirty="0">
                <a:solidFill>
                  <a:srgbClr val="404040"/>
                </a:solidFill>
                <a:latin typeface="Calibri"/>
                <a:cs typeface="Calibri"/>
              </a:rPr>
              <a:t> </a:t>
            </a:r>
            <a:r>
              <a:rPr sz="2800" spc="-5" dirty="0">
                <a:solidFill>
                  <a:srgbClr val="404040"/>
                </a:solidFill>
                <a:latin typeface="Calibri"/>
                <a:cs typeface="Calibri"/>
              </a:rPr>
              <a:t>mechanisms</a:t>
            </a:r>
            <a:r>
              <a:rPr sz="2800" spc="25" dirty="0">
                <a:solidFill>
                  <a:srgbClr val="404040"/>
                </a:solidFill>
                <a:latin typeface="Calibri"/>
                <a:cs typeface="Calibri"/>
              </a:rPr>
              <a:t> </a:t>
            </a:r>
            <a:r>
              <a:rPr sz="2800" spc="-5" dirty="0">
                <a:solidFill>
                  <a:srgbClr val="404040"/>
                </a:solidFill>
                <a:latin typeface="Calibri"/>
                <a:cs typeface="Calibri"/>
              </a:rPr>
              <a:t>in </a:t>
            </a:r>
            <a:r>
              <a:rPr sz="2800" spc="-15" dirty="0">
                <a:solidFill>
                  <a:srgbClr val="404040"/>
                </a:solidFill>
                <a:latin typeface="Calibri"/>
                <a:cs typeface="Calibri"/>
              </a:rPr>
              <a:t>Bitcoin</a:t>
            </a:r>
            <a:endParaRPr sz="2800">
              <a:latin typeface="Calibri"/>
              <a:cs typeface="Calibri"/>
            </a:endParaRPr>
          </a:p>
          <a:p>
            <a:pPr marL="304800" marR="5080" indent="-182880">
              <a:lnSpc>
                <a:spcPts val="2590"/>
              </a:lnSpc>
              <a:spcBef>
                <a:spcPts val="475"/>
              </a:spcBef>
              <a:buClr>
                <a:srgbClr val="D24717"/>
              </a:buClr>
              <a:buChar char="◦"/>
              <a:tabLst>
                <a:tab pos="305435" algn="l"/>
              </a:tabLst>
            </a:pPr>
            <a:r>
              <a:rPr sz="2400" dirty="0">
                <a:solidFill>
                  <a:srgbClr val="404040"/>
                </a:solidFill>
                <a:latin typeface="Calibri"/>
                <a:cs typeface="Calibri"/>
              </a:rPr>
              <a:t>Block </a:t>
            </a:r>
            <a:r>
              <a:rPr sz="2400" spc="-10" dirty="0">
                <a:solidFill>
                  <a:srgbClr val="404040"/>
                </a:solidFill>
                <a:latin typeface="Calibri"/>
                <a:cs typeface="Calibri"/>
              </a:rPr>
              <a:t>creation </a:t>
            </a:r>
            <a:r>
              <a:rPr sz="2400" spc="-20" dirty="0">
                <a:solidFill>
                  <a:srgbClr val="404040"/>
                </a:solidFill>
                <a:latin typeface="Calibri"/>
                <a:cs typeface="Calibri"/>
              </a:rPr>
              <a:t>reward: </a:t>
            </a:r>
            <a:r>
              <a:rPr sz="2400" dirty="0">
                <a:solidFill>
                  <a:srgbClr val="404040"/>
                </a:solidFill>
                <a:latin typeface="Calibri"/>
                <a:cs typeface="Calibri"/>
              </a:rPr>
              <a:t>a </a:t>
            </a:r>
            <a:r>
              <a:rPr sz="2400" spc="-5" dirty="0">
                <a:solidFill>
                  <a:srgbClr val="404040"/>
                </a:solidFill>
                <a:latin typeface="Calibri"/>
                <a:cs typeface="Calibri"/>
              </a:rPr>
              <a:t>block </a:t>
            </a:r>
            <a:r>
              <a:rPr sz="2400" spc="-10" dirty="0">
                <a:solidFill>
                  <a:srgbClr val="404040"/>
                </a:solidFill>
                <a:latin typeface="Calibri"/>
                <a:cs typeface="Calibri"/>
              </a:rPr>
              <a:t>proposal </a:t>
            </a:r>
            <a:r>
              <a:rPr sz="2400" spc="-15" dirty="0">
                <a:solidFill>
                  <a:srgbClr val="404040"/>
                </a:solidFill>
                <a:latin typeface="Calibri"/>
                <a:cs typeface="Calibri"/>
              </a:rPr>
              <a:t>creates </a:t>
            </a:r>
            <a:r>
              <a:rPr sz="2400" dirty="0">
                <a:solidFill>
                  <a:srgbClr val="404040"/>
                </a:solidFill>
                <a:latin typeface="Calibri"/>
                <a:cs typeface="Calibri"/>
              </a:rPr>
              <a:t>a </a:t>
            </a:r>
            <a:r>
              <a:rPr sz="2400" spc="-5" dirty="0">
                <a:solidFill>
                  <a:srgbClr val="404040"/>
                </a:solidFill>
                <a:latin typeface="Calibri"/>
                <a:cs typeface="Calibri"/>
              </a:rPr>
              <a:t>number </a:t>
            </a:r>
            <a:r>
              <a:rPr sz="2400" spc="-530" dirty="0">
                <a:solidFill>
                  <a:srgbClr val="404040"/>
                </a:solidFill>
                <a:latin typeface="Calibri"/>
                <a:cs typeface="Calibri"/>
              </a:rPr>
              <a:t> </a:t>
            </a:r>
            <a:r>
              <a:rPr sz="2400" spc="-5" dirty="0">
                <a:solidFill>
                  <a:srgbClr val="404040"/>
                </a:solidFill>
                <a:latin typeface="Calibri"/>
                <a:cs typeface="Calibri"/>
              </a:rPr>
              <a:t>of</a:t>
            </a:r>
            <a:r>
              <a:rPr sz="2400" spc="-15" dirty="0">
                <a:solidFill>
                  <a:srgbClr val="404040"/>
                </a:solidFill>
                <a:latin typeface="Calibri"/>
                <a:cs typeface="Calibri"/>
              </a:rPr>
              <a:t> </a:t>
            </a:r>
            <a:r>
              <a:rPr sz="2400" spc="-5" dirty="0">
                <a:solidFill>
                  <a:srgbClr val="404040"/>
                </a:solidFill>
                <a:latin typeface="Calibri"/>
                <a:cs typeface="Calibri"/>
              </a:rPr>
              <a:t>new </a:t>
            </a:r>
            <a:r>
              <a:rPr sz="2400" spc="-10" dirty="0">
                <a:solidFill>
                  <a:srgbClr val="404040"/>
                </a:solidFill>
                <a:latin typeface="Calibri"/>
                <a:cs typeface="Calibri"/>
              </a:rPr>
              <a:t>bitcoins</a:t>
            </a:r>
            <a:r>
              <a:rPr sz="2400" spc="-30" dirty="0">
                <a:solidFill>
                  <a:srgbClr val="404040"/>
                </a:solidFill>
                <a:latin typeface="Calibri"/>
                <a:cs typeface="Calibri"/>
              </a:rPr>
              <a:t> </a:t>
            </a:r>
            <a:r>
              <a:rPr sz="2400" dirty="0">
                <a:solidFill>
                  <a:srgbClr val="404040"/>
                </a:solidFill>
                <a:latin typeface="Calibri"/>
                <a:cs typeface="Calibri"/>
              </a:rPr>
              <a:t>and</a:t>
            </a:r>
            <a:r>
              <a:rPr sz="2400" spc="-5" dirty="0">
                <a:solidFill>
                  <a:srgbClr val="404040"/>
                </a:solidFill>
                <a:latin typeface="Calibri"/>
                <a:cs typeface="Calibri"/>
              </a:rPr>
              <a:t> </a:t>
            </a:r>
            <a:r>
              <a:rPr sz="2400" spc="-20" dirty="0">
                <a:solidFill>
                  <a:srgbClr val="404040"/>
                </a:solidFill>
                <a:latin typeface="Calibri"/>
                <a:cs typeface="Calibri"/>
              </a:rPr>
              <a:t>transfers</a:t>
            </a:r>
            <a:r>
              <a:rPr sz="2400" spc="-10" dirty="0">
                <a:solidFill>
                  <a:srgbClr val="404040"/>
                </a:solidFill>
                <a:latin typeface="Calibri"/>
                <a:cs typeface="Calibri"/>
              </a:rPr>
              <a:t> </a:t>
            </a:r>
            <a:r>
              <a:rPr sz="2400" dirty="0">
                <a:solidFill>
                  <a:srgbClr val="404040"/>
                </a:solidFill>
                <a:latin typeface="Calibri"/>
                <a:cs typeface="Calibri"/>
              </a:rPr>
              <a:t>them</a:t>
            </a:r>
            <a:r>
              <a:rPr sz="2400" spc="-20" dirty="0">
                <a:solidFill>
                  <a:srgbClr val="404040"/>
                </a:solidFill>
                <a:latin typeface="Calibri"/>
                <a:cs typeface="Calibri"/>
              </a:rPr>
              <a:t> </a:t>
            </a:r>
            <a:r>
              <a:rPr sz="2400" spc="-15" dirty="0">
                <a:solidFill>
                  <a:srgbClr val="404040"/>
                </a:solidFill>
                <a:latin typeface="Calibri"/>
                <a:cs typeface="Calibri"/>
              </a:rPr>
              <a:t>to </a:t>
            </a:r>
            <a:r>
              <a:rPr sz="2400" dirty="0">
                <a:solidFill>
                  <a:srgbClr val="404040"/>
                </a:solidFill>
                <a:latin typeface="Calibri"/>
                <a:cs typeface="Calibri"/>
              </a:rPr>
              <a:t>the</a:t>
            </a:r>
            <a:r>
              <a:rPr sz="2400" spc="-10" dirty="0">
                <a:solidFill>
                  <a:srgbClr val="404040"/>
                </a:solidFill>
                <a:latin typeface="Calibri"/>
                <a:cs typeface="Calibri"/>
              </a:rPr>
              <a:t> proposer</a:t>
            </a:r>
            <a:endParaRPr sz="2400">
              <a:latin typeface="Calibri"/>
              <a:cs typeface="Calibri"/>
            </a:endParaRPr>
          </a:p>
          <a:p>
            <a:pPr marL="487680" lvl="1" indent="-183515">
              <a:spcBef>
                <a:spcPts val="385"/>
              </a:spcBef>
              <a:buClr>
                <a:srgbClr val="D24717"/>
              </a:buClr>
              <a:buChar char="◦"/>
              <a:tabLst>
                <a:tab pos="488315" algn="l"/>
              </a:tabLst>
            </a:pPr>
            <a:r>
              <a:rPr spc="-5" dirty="0">
                <a:solidFill>
                  <a:srgbClr val="404040"/>
                </a:solidFill>
                <a:latin typeface="Calibri"/>
                <a:cs typeface="Calibri"/>
              </a:rPr>
              <a:t>Included</a:t>
            </a:r>
            <a:r>
              <a:rPr spc="5" dirty="0">
                <a:solidFill>
                  <a:srgbClr val="404040"/>
                </a:solidFill>
                <a:latin typeface="Calibri"/>
                <a:cs typeface="Calibri"/>
              </a:rPr>
              <a:t> </a:t>
            </a:r>
            <a:r>
              <a:rPr dirty="0">
                <a:solidFill>
                  <a:srgbClr val="404040"/>
                </a:solidFill>
                <a:latin typeface="Calibri"/>
                <a:cs typeface="Calibri"/>
              </a:rPr>
              <a:t>as</a:t>
            </a:r>
            <a:r>
              <a:rPr spc="-10" dirty="0">
                <a:solidFill>
                  <a:srgbClr val="404040"/>
                </a:solidFill>
                <a:latin typeface="Calibri"/>
                <a:cs typeface="Calibri"/>
              </a:rPr>
              <a:t> </a:t>
            </a:r>
            <a:r>
              <a:rPr dirty="0">
                <a:solidFill>
                  <a:srgbClr val="404040"/>
                </a:solidFill>
                <a:latin typeface="Calibri"/>
                <a:cs typeface="Calibri"/>
              </a:rPr>
              <a:t>a</a:t>
            </a:r>
            <a:r>
              <a:rPr spc="-10" dirty="0">
                <a:solidFill>
                  <a:srgbClr val="404040"/>
                </a:solidFill>
                <a:latin typeface="Calibri"/>
                <a:cs typeface="Calibri"/>
              </a:rPr>
              <a:t> separate </a:t>
            </a:r>
            <a:r>
              <a:rPr spc="-5" dirty="0">
                <a:solidFill>
                  <a:srgbClr val="404040"/>
                </a:solidFill>
                <a:latin typeface="Calibri"/>
                <a:cs typeface="Calibri"/>
              </a:rPr>
              <a:t>transaction</a:t>
            </a:r>
            <a:r>
              <a:rPr spc="5" dirty="0">
                <a:solidFill>
                  <a:srgbClr val="404040"/>
                </a:solidFill>
                <a:latin typeface="Calibri"/>
                <a:cs typeface="Calibri"/>
              </a:rPr>
              <a:t> </a:t>
            </a:r>
            <a:r>
              <a:rPr spc="-5" dirty="0">
                <a:solidFill>
                  <a:srgbClr val="404040"/>
                </a:solidFill>
                <a:latin typeface="Calibri"/>
                <a:cs typeface="Calibri"/>
              </a:rPr>
              <a:t>in</a:t>
            </a:r>
            <a:r>
              <a:rPr dirty="0">
                <a:solidFill>
                  <a:srgbClr val="404040"/>
                </a:solidFill>
                <a:latin typeface="Calibri"/>
                <a:cs typeface="Calibri"/>
              </a:rPr>
              <a:t> the</a:t>
            </a:r>
            <a:r>
              <a:rPr spc="-5" dirty="0">
                <a:solidFill>
                  <a:srgbClr val="404040"/>
                </a:solidFill>
                <a:latin typeface="Calibri"/>
                <a:cs typeface="Calibri"/>
              </a:rPr>
              <a:t> block</a:t>
            </a:r>
            <a:endParaRPr>
              <a:latin typeface="Calibri"/>
              <a:cs typeface="Calibri"/>
            </a:endParaRPr>
          </a:p>
          <a:p>
            <a:pPr marL="487680" lvl="1" indent="-183515">
              <a:spcBef>
                <a:spcPts val="385"/>
              </a:spcBef>
              <a:buClr>
                <a:srgbClr val="D24717"/>
              </a:buClr>
              <a:buChar char="◦"/>
              <a:tabLst>
                <a:tab pos="488315" algn="l"/>
              </a:tabLst>
            </a:pPr>
            <a:r>
              <a:rPr spc="-10" dirty="0">
                <a:solidFill>
                  <a:srgbClr val="404040"/>
                </a:solidFill>
                <a:latin typeface="Calibri"/>
                <a:cs typeface="Calibri"/>
              </a:rPr>
              <a:t>Ensures</a:t>
            </a:r>
            <a:r>
              <a:rPr dirty="0">
                <a:solidFill>
                  <a:srgbClr val="404040"/>
                </a:solidFill>
                <a:latin typeface="Calibri"/>
                <a:cs typeface="Calibri"/>
              </a:rPr>
              <a:t> </a:t>
            </a:r>
            <a:r>
              <a:rPr spc="-5" dirty="0">
                <a:solidFill>
                  <a:srgbClr val="404040"/>
                </a:solidFill>
                <a:latin typeface="Calibri"/>
                <a:cs typeface="Calibri"/>
              </a:rPr>
              <a:t>that</a:t>
            </a:r>
            <a:r>
              <a:rPr spc="5" dirty="0">
                <a:solidFill>
                  <a:srgbClr val="404040"/>
                </a:solidFill>
                <a:latin typeface="Calibri"/>
                <a:cs typeface="Calibri"/>
              </a:rPr>
              <a:t> </a:t>
            </a:r>
            <a:r>
              <a:rPr dirty="0">
                <a:solidFill>
                  <a:srgbClr val="404040"/>
                </a:solidFill>
                <a:latin typeface="Calibri"/>
                <a:cs typeface="Calibri"/>
              </a:rPr>
              <a:t>each</a:t>
            </a:r>
            <a:r>
              <a:rPr spc="15" dirty="0">
                <a:solidFill>
                  <a:srgbClr val="404040"/>
                </a:solidFill>
                <a:latin typeface="Calibri"/>
                <a:cs typeface="Calibri"/>
              </a:rPr>
              <a:t> </a:t>
            </a:r>
            <a:r>
              <a:rPr spc="-10" dirty="0">
                <a:solidFill>
                  <a:srgbClr val="404040"/>
                </a:solidFill>
                <a:latin typeface="Calibri"/>
                <a:cs typeface="Calibri"/>
              </a:rPr>
              <a:t>proposer</a:t>
            </a:r>
            <a:r>
              <a:rPr spc="15" dirty="0">
                <a:solidFill>
                  <a:srgbClr val="404040"/>
                </a:solidFill>
                <a:latin typeface="Calibri"/>
                <a:cs typeface="Calibri"/>
              </a:rPr>
              <a:t> </a:t>
            </a:r>
            <a:r>
              <a:rPr spc="-5" dirty="0">
                <a:solidFill>
                  <a:srgbClr val="404040"/>
                </a:solidFill>
                <a:latin typeface="Calibri"/>
                <a:cs typeface="Calibri"/>
              </a:rPr>
              <a:t>solves</a:t>
            </a:r>
            <a:r>
              <a:rPr spc="-15" dirty="0">
                <a:solidFill>
                  <a:srgbClr val="404040"/>
                </a:solidFill>
                <a:latin typeface="Calibri"/>
                <a:cs typeface="Calibri"/>
              </a:rPr>
              <a:t> </a:t>
            </a:r>
            <a:r>
              <a:rPr dirty="0">
                <a:solidFill>
                  <a:srgbClr val="404040"/>
                </a:solidFill>
                <a:latin typeface="Calibri"/>
                <a:cs typeface="Calibri"/>
              </a:rPr>
              <a:t>a</a:t>
            </a:r>
            <a:r>
              <a:rPr spc="15" dirty="0">
                <a:solidFill>
                  <a:srgbClr val="404040"/>
                </a:solidFill>
                <a:latin typeface="Calibri"/>
                <a:cs typeface="Calibri"/>
              </a:rPr>
              <a:t> </a:t>
            </a:r>
            <a:r>
              <a:rPr spc="-15" dirty="0">
                <a:solidFill>
                  <a:srgbClr val="404040"/>
                </a:solidFill>
                <a:latin typeface="Calibri"/>
                <a:cs typeface="Calibri"/>
              </a:rPr>
              <a:t>different</a:t>
            </a:r>
            <a:r>
              <a:rPr spc="5" dirty="0">
                <a:solidFill>
                  <a:srgbClr val="404040"/>
                </a:solidFill>
                <a:latin typeface="Calibri"/>
                <a:cs typeface="Calibri"/>
              </a:rPr>
              <a:t> </a:t>
            </a:r>
            <a:r>
              <a:rPr spc="-10" dirty="0">
                <a:solidFill>
                  <a:srgbClr val="404040"/>
                </a:solidFill>
                <a:latin typeface="Calibri"/>
                <a:cs typeface="Calibri"/>
              </a:rPr>
              <a:t>cryptopuzzle</a:t>
            </a:r>
            <a:endParaRPr>
              <a:latin typeface="Calibri"/>
              <a:cs typeface="Calibri"/>
            </a:endParaRPr>
          </a:p>
          <a:p>
            <a:pPr marL="487680" lvl="1" indent="-183515">
              <a:spcBef>
                <a:spcPts val="384"/>
              </a:spcBef>
              <a:buClr>
                <a:srgbClr val="D24717"/>
              </a:buClr>
              <a:buChar char="◦"/>
              <a:tabLst>
                <a:tab pos="488315" algn="l"/>
              </a:tabLst>
            </a:pPr>
            <a:r>
              <a:rPr spc="-5" dirty="0">
                <a:solidFill>
                  <a:srgbClr val="404040"/>
                </a:solidFill>
                <a:latin typeface="Calibri"/>
                <a:cs typeface="Calibri"/>
              </a:rPr>
              <a:t>The only</a:t>
            </a:r>
            <a:r>
              <a:rPr dirty="0">
                <a:solidFill>
                  <a:srgbClr val="404040"/>
                </a:solidFill>
                <a:latin typeface="Calibri"/>
                <a:cs typeface="Calibri"/>
              </a:rPr>
              <a:t> </a:t>
            </a:r>
            <a:r>
              <a:rPr spc="-25" dirty="0">
                <a:solidFill>
                  <a:srgbClr val="404040"/>
                </a:solidFill>
                <a:latin typeface="Calibri"/>
                <a:cs typeface="Calibri"/>
              </a:rPr>
              <a:t>way</a:t>
            </a:r>
            <a:r>
              <a:rPr spc="5" dirty="0">
                <a:solidFill>
                  <a:srgbClr val="404040"/>
                </a:solidFill>
                <a:latin typeface="Calibri"/>
                <a:cs typeface="Calibri"/>
              </a:rPr>
              <a:t> </a:t>
            </a:r>
            <a:r>
              <a:rPr spc="-10" dirty="0">
                <a:solidFill>
                  <a:srgbClr val="404040"/>
                </a:solidFill>
                <a:latin typeface="Calibri"/>
                <a:cs typeface="Calibri"/>
              </a:rPr>
              <a:t>to </a:t>
            </a:r>
            <a:r>
              <a:rPr spc="-15" dirty="0">
                <a:solidFill>
                  <a:srgbClr val="404040"/>
                </a:solidFill>
                <a:latin typeface="Calibri"/>
                <a:cs typeface="Calibri"/>
              </a:rPr>
              <a:t>create</a:t>
            </a:r>
            <a:r>
              <a:rPr spc="10" dirty="0">
                <a:solidFill>
                  <a:srgbClr val="404040"/>
                </a:solidFill>
                <a:latin typeface="Calibri"/>
                <a:cs typeface="Calibri"/>
              </a:rPr>
              <a:t> </a:t>
            </a:r>
            <a:r>
              <a:rPr spc="-5" dirty="0">
                <a:solidFill>
                  <a:srgbClr val="404040"/>
                </a:solidFill>
                <a:latin typeface="Calibri"/>
                <a:cs typeface="Calibri"/>
              </a:rPr>
              <a:t>new</a:t>
            </a:r>
            <a:r>
              <a:rPr spc="5" dirty="0">
                <a:solidFill>
                  <a:srgbClr val="404040"/>
                </a:solidFill>
                <a:latin typeface="Calibri"/>
                <a:cs typeface="Calibri"/>
              </a:rPr>
              <a:t> </a:t>
            </a:r>
            <a:r>
              <a:rPr spc="-15" dirty="0">
                <a:solidFill>
                  <a:srgbClr val="404040"/>
                </a:solidFill>
                <a:latin typeface="Calibri"/>
                <a:cs typeface="Calibri"/>
              </a:rPr>
              <a:t>bitcoins</a:t>
            </a:r>
            <a:endParaRPr>
              <a:latin typeface="Calibri"/>
              <a:cs typeface="Calibri"/>
            </a:endParaRPr>
          </a:p>
          <a:p>
            <a:pPr marL="487680" lvl="1" indent="-183515">
              <a:spcBef>
                <a:spcPts val="380"/>
              </a:spcBef>
              <a:buClr>
                <a:srgbClr val="D24717"/>
              </a:buClr>
              <a:buChar char="◦"/>
              <a:tabLst>
                <a:tab pos="488315" algn="l"/>
              </a:tabLst>
            </a:pPr>
            <a:r>
              <a:rPr spc="-5" dirty="0">
                <a:solidFill>
                  <a:srgbClr val="404040"/>
                </a:solidFill>
                <a:latin typeface="Calibri"/>
                <a:cs typeface="Calibri"/>
              </a:rPr>
              <a:t>The</a:t>
            </a:r>
            <a:r>
              <a:rPr dirty="0">
                <a:solidFill>
                  <a:srgbClr val="404040"/>
                </a:solidFill>
                <a:latin typeface="Calibri"/>
                <a:cs typeface="Calibri"/>
              </a:rPr>
              <a:t> </a:t>
            </a:r>
            <a:r>
              <a:rPr spc="-5" dirty="0">
                <a:solidFill>
                  <a:srgbClr val="404040"/>
                </a:solidFill>
                <a:latin typeface="Calibri"/>
                <a:cs typeface="Calibri"/>
              </a:rPr>
              <a:t>amount</a:t>
            </a:r>
            <a:r>
              <a:rPr spc="10" dirty="0">
                <a:solidFill>
                  <a:srgbClr val="404040"/>
                </a:solidFill>
                <a:latin typeface="Calibri"/>
                <a:cs typeface="Calibri"/>
              </a:rPr>
              <a:t> </a:t>
            </a:r>
            <a:r>
              <a:rPr spc="-5" dirty="0">
                <a:solidFill>
                  <a:srgbClr val="404040"/>
                </a:solidFill>
                <a:latin typeface="Calibri"/>
                <a:cs typeface="Calibri"/>
              </a:rPr>
              <a:t>is</a:t>
            </a:r>
            <a:r>
              <a:rPr spc="5" dirty="0">
                <a:solidFill>
                  <a:srgbClr val="404040"/>
                </a:solidFill>
                <a:latin typeface="Calibri"/>
                <a:cs typeface="Calibri"/>
              </a:rPr>
              <a:t> </a:t>
            </a:r>
            <a:r>
              <a:rPr spc="-10" dirty="0">
                <a:solidFill>
                  <a:srgbClr val="404040"/>
                </a:solidFill>
                <a:latin typeface="Calibri"/>
                <a:cs typeface="Calibri"/>
              </a:rPr>
              <a:t>predefined</a:t>
            </a:r>
            <a:r>
              <a:rPr spc="20" dirty="0">
                <a:solidFill>
                  <a:srgbClr val="404040"/>
                </a:solidFill>
                <a:latin typeface="Calibri"/>
                <a:cs typeface="Calibri"/>
              </a:rPr>
              <a:t> </a:t>
            </a:r>
            <a:r>
              <a:rPr dirty="0">
                <a:solidFill>
                  <a:srgbClr val="404040"/>
                </a:solidFill>
                <a:latin typeface="Calibri"/>
                <a:cs typeface="Calibri"/>
              </a:rPr>
              <a:t>and</a:t>
            </a:r>
            <a:r>
              <a:rPr spc="10" dirty="0">
                <a:solidFill>
                  <a:srgbClr val="404040"/>
                </a:solidFill>
                <a:latin typeface="Calibri"/>
                <a:cs typeface="Calibri"/>
              </a:rPr>
              <a:t> </a:t>
            </a:r>
            <a:r>
              <a:rPr spc="-5" dirty="0">
                <a:solidFill>
                  <a:srgbClr val="404040"/>
                </a:solidFill>
                <a:latin typeface="Calibri"/>
                <a:cs typeface="Calibri"/>
              </a:rPr>
              <a:t>gets</a:t>
            </a:r>
            <a:r>
              <a:rPr spc="5" dirty="0">
                <a:solidFill>
                  <a:srgbClr val="404040"/>
                </a:solidFill>
                <a:latin typeface="Calibri"/>
                <a:cs typeface="Calibri"/>
              </a:rPr>
              <a:t> </a:t>
            </a:r>
            <a:r>
              <a:rPr spc="-5" dirty="0">
                <a:solidFill>
                  <a:srgbClr val="404040"/>
                </a:solidFill>
                <a:latin typeface="Calibri"/>
                <a:cs typeface="Calibri"/>
              </a:rPr>
              <a:t>halved</a:t>
            </a:r>
            <a:r>
              <a:rPr spc="5" dirty="0">
                <a:solidFill>
                  <a:srgbClr val="404040"/>
                </a:solidFill>
                <a:latin typeface="Calibri"/>
                <a:cs typeface="Calibri"/>
              </a:rPr>
              <a:t> </a:t>
            </a:r>
            <a:r>
              <a:rPr spc="-5" dirty="0">
                <a:solidFill>
                  <a:srgbClr val="404040"/>
                </a:solidFill>
                <a:latin typeface="Calibri"/>
                <a:cs typeface="Calibri"/>
              </a:rPr>
              <a:t>every</a:t>
            </a:r>
            <a:r>
              <a:rPr spc="20" dirty="0">
                <a:solidFill>
                  <a:srgbClr val="404040"/>
                </a:solidFill>
                <a:latin typeface="Calibri"/>
                <a:cs typeface="Calibri"/>
              </a:rPr>
              <a:t> </a:t>
            </a:r>
            <a:r>
              <a:rPr spc="-5" dirty="0">
                <a:solidFill>
                  <a:srgbClr val="404040"/>
                </a:solidFill>
                <a:latin typeface="Calibri"/>
                <a:cs typeface="Calibri"/>
              </a:rPr>
              <a:t>210,000</a:t>
            </a:r>
            <a:r>
              <a:rPr spc="30" dirty="0">
                <a:solidFill>
                  <a:srgbClr val="404040"/>
                </a:solidFill>
                <a:latin typeface="Calibri"/>
                <a:cs typeface="Calibri"/>
              </a:rPr>
              <a:t> </a:t>
            </a:r>
            <a:r>
              <a:rPr spc="-10" dirty="0">
                <a:solidFill>
                  <a:srgbClr val="404040"/>
                </a:solidFill>
                <a:latin typeface="Calibri"/>
                <a:cs typeface="Calibri"/>
              </a:rPr>
              <a:t>blocks</a:t>
            </a:r>
            <a:endParaRPr>
              <a:latin typeface="Calibri"/>
              <a:cs typeface="Calibri"/>
            </a:endParaRPr>
          </a:p>
          <a:p>
            <a:pPr marL="487680" lvl="1" indent="-183515">
              <a:spcBef>
                <a:spcPts val="385"/>
              </a:spcBef>
              <a:buClr>
                <a:srgbClr val="D24717"/>
              </a:buClr>
              <a:buChar char="◦"/>
              <a:tabLst>
                <a:tab pos="488315" algn="l"/>
              </a:tabLst>
            </a:pPr>
            <a:r>
              <a:rPr spc="-10" dirty="0">
                <a:solidFill>
                  <a:srgbClr val="404040"/>
                </a:solidFill>
                <a:latin typeface="Calibri"/>
                <a:cs typeface="Calibri"/>
              </a:rPr>
              <a:t>Predicted</a:t>
            </a:r>
            <a:r>
              <a:rPr spc="15" dirty="0">
                <a:solidFill>
                  <a:srgbClr val="404040"/>
                </a:solidFill>
                <a:latin typeface="Calibri"/>
                <a:cs typeface="Calibri"/>
              </a:rPr>
              <a:t> </a:t>
            </a:r>
            <a:r>
              <a:rPr spc="-10" dirty="0">
                <a:solidFill>
                  <a:srgbClr val="404040"/>
                </a:solidFill>
                <a:latin typeface="Calibri"/>
                <a:cs typeface="Calibri"/>
              </a:rPr>
              <a:t>to </a:t>
            </a:r>
            <a:r>
              <a:rPr spc="-5" dirty="0">
                <a:solidFill>
                  <a:srgbClr val="404040"/>
                </a:solidFill>
                <a:latin typeface="Calibri"/>
                <a:cs typeface="Calibri"/>
              </a:rPr>
              <a:t>go</a:t>
            </a:r>
            <a:r>
              <a:rPr dirty="0">
                <a:solidFill>
                  <a:srgbClr val="404040"/>
                </a:solidFill>
                <a:latin typeface="Calibri"/>
                <a:cs typeface="Calibri"/>
              </a:rPr>
              <a:t> </a:t>
            </a:r>
            <a:r>
              <a:rPr spc="-5" dirty="0">
                <a:solidFill>
                  <a:srgbClr val="404040"/>
                </a:solidFill>
                <a:latin typeface="Calibri"/>
                <a:cs typeface="Calibri"/>
              </a:rPr>
              <a:t>down</a:t>
            </a:r>
            <a:r>
              <a:rPr spc="5" dirty="0">
                <a:solidFill>
                  <a:srgbClr val="404040"/>
                </a:solidFill>
                <a:latin typeface="Calibri"/>
                <a:cs typeface="Calibri"/>
              </a:rPr>
              <a:t> </a:t>
            </a:r>
            <a:r>
              <a:rPr spc="-10" dirty="0">
                <a:solidFill>
                  <a:srgbClr val="404040"/>
                </a:solidFill>
                <a:latin typeface="Calibri"/>
                <a:cs typeface="Calibri"/>
              </a:rPr>
              <a:t>to </a:t>
            </a:r>
            <a:r>
              <a:rPr spc="-20" dirty="0">
                <a:solidFill>
                  <a:srgbClr val="404040"/>
                </a:solidFill>
                <a:latin typeface="Calibri"/>
                <a:cs typeface="Calibri"/>
              </a:rPr>
              <a:t>zero</a:t>
            </a:r>
            <a:r>
              <a:rPr dirty="0">
                <a:solidFill>
                  <a:srgbClr val="404040"/>
                </a:solidFill>
                <a:latin typeface="Calibri"/>
                <a:cs typeface="Calibri"/>
              </a:rPr>
              <a:t> </a:t>
            </a:r>
            <a:r>
              <a:rPr spc="-15" dirty="0">
                <a:solidFill>
                  <a:srgbClr val="404040"/>
                </a:solidFill>
                <a:latin typeface="Calibri"/>
                <a:cs typeface="Calibri"/>
              </a:rPr>
              <a:t>before</a:t>
            </a:r>
            <a:r>
              <a:rPr spc="-10" dirty="0">
                <a:solidFill>
                  <a:srgbClr val="404040"/>
                </a:solidFill>
                <a:latin typeface="Calibri"/>
                <a:cs typeface="Calibri"/>
              </a:rPr>
              <a:t> </a:t>
            </a:r>
            <a:r>
              <a:rPr spc="-5" dirty="0">
                <a:solidFill>
                  <a:srgbClr val="404040"/>
                </a:solidFill>
                <a:latin typeface="Calibri"/>
                <a:cs typeface="Calibri"/>
              </a:rPr>
              <a:t>year</a:t>
            </a:r>
            <a:r>
              <a:rPr spc="5" dirty="0">
                <a:solidFill>
                  <a:srgbClr val="404040"/>
                </a:solidFill>
                <a:latin typeface="Calibri"/>
                <a:cs typeface="Calibri"/>
              </a:rPr>
              <a:t> </a:t>
            </a:r>
            <a:r>
              <a:rPr spc="-5" dirty="0">
                <a:solidFill>
                  <a:srgbClr val="404040"/>
                </a:solidFill>
                <a:latin typeface="Calibri"/>
                <a:cs typeface="Calibri"/>
              </a:rPr>
              <a:t>2140</a:t>
            </a:r>
            <a:endParaRPr>
              <a:latin typeface="Calibri"/>
              <a:cs typeface="Calibri"/>
            </a:endParaRPr>
          </a:p>
          <a:p>
            <a:pPr marL="487680" lvl="1" indent="-183515">
              <a:spcBef>
                <a:spcPts val="390"/>
              </a:spcBef>
              <a:buClr>
                <a:srgbClr val="D24717"/>
              </a:buClr>
              <a:buChar char="◦"/>
              <a:tabLst>
                <a:tab pos="488315" algn="l"/>
              </a:tabLst>
            </a:pPr>
            <a:r>
              <a:rPr spc="-5" dirty="0">
                <a:solidFill>
                  <a:srgbClr val="404040"/>
                </a:solidFill>
                <a:latin typeface="Calibri"/>
                <a:cs typeface="Calibri"/>
              </a:rPr>
              <a:t>The geometric</a:t>
            </a:r>
            <a:r>
              <a:rPr spc="15" dirty="0">
                <a:solidFill>
                  <a:srgbClr val="404040"/>
                </a:solidFill>
                <a:latin typeface="Calibri"/>
                <a:cs typeface="Calibri"/>
              </a:rPr>
              <a:t> </a:t>
            </a:r>
            <a:r>
              <a:rPr spc="-10" dirty="0">
                <a:solidFill>
                  <a:srgbClr val="404040"/>
                </a:solidFill>
                <a:latin typeface="Calibri"/>
                <a:cs typeface="Calibri"/>
              </a:rPr>
              <a:t>progression</a:t>
            </a:r>
            <a:r>
              <a:rPr spc="-15" dirty="0">
                <a:solidFill>
                  <a:srgbClr val="404040"/>
                </a:solidFill>
                <a:latin typeface="Calibri"/>
                <a:cs typeface="Calibri"/>
              </a:rPr>
              <a:t> </a:t>
            </a:r>
            <a:r>
              <a:rPr spc="-10" dirty="0">
                <a:solidFill>
                  <a:srgbClr val="404040"/>
                </a:solidFill>
                <a:latin typeface="Calibri"/>
                <a:cs typeface="Calibri"/>
              </a:rPr>
              <a:t>totals</a:t>
            </a:r>
            <a:r>
              <a:rPr spc="-5" dirty="0">
                <a:solidFill>
                  <a:srgbClr val="404040"/>
                </a:solidFill>
                <a:latin typeface="Calibri"/>
                <a:cs typeface="Calibri"/>
              </a:rPr>
              <a:t> </a:t>
            </a:r>
            <a:r>
              <a:rPr spc="-10" dirty="0">
                <a:solidFill>
                  <a:srgbClr val="404040"/>
                </a:solidFill>
                <a:latin typeface="Calibri"/>
                <a:cs typeface="Calibri"/>
              </a:rPr>
              <a:t>to</a:t>
            </a:r>
            <a:r>
              <a:rPr spc="10" dirty="0">
                <a:solidFill>
                  <a:srgbClr val="404040"/>
                </a:solidFill>
                <a:latin typeface="Calibri"/>
                <a:cs typeface="Calibri"/>
              </a:rPr>
              <a:t> </a:t>
            </a:r>
            <a:r>
              <a:rPr dirty="0">
                <a:solidFill>
                  <a:srgbClr val="404040"/>
                </a:solidFill>
                <a:latin typeface="Calibri"/>
                <a:cs typeface="Calibri"/>
              </a:rPr>
              <a:t>21</a:t>
            </a:r>
            <a:r>
              <a:rPr spc="10" dirty="0">
                <a:solidFill>
                  <a:srgbClr val="404040"/>
                </a:solidFill>
                <a:latin typeface="Calibri"/>
                <a:cs typeface="Calibri"/>
              </a:rPr>
              <a:t> </a:t>
            </a:r>
            <a:r>
              <a:rPr spc="-5" dirty="0">
                <a:solidFill>
                  <a:srgbClr val="404040"/>
                </a:solidFill>
                <a:latin typeface="Calibri"/>
                <a:cs typeface="Calibri"/>
              </a:rPr>
              <a:t>million</a:t>
            </a:r>
            <a:r>
              <a:rPr spc="20" dirty="0">
                <a:solidFill>
                  <a:srgbClr val="404040"/>
                </a:solidFill>
                <a:latin typeface="Calibri"/>
                <a:cs typeface="Calibri"/>
              </a:rPr>
              <a:t> </a:t>
            </a:r>
            <a:r>
              <a:rPr spc="-15" dirty="0">
                <a:solidFill>
                  <a:srgbClr val="404040"/>
                </a:solidFill>
                <a:latin typeface="Calibri"/>
                <a:cs typeface="Calibri"/>
              </a:rPr>
              <a:t>bitcoins</a:t>
            </a:r>
            <a:endParaRPr>
              <a:latin typeface="Calibri"/>
              <a:cs typeface="Calibri"/>
            </a:endParaRPr>
          </a:p>
          <a:p>
            <a:pPr marL="487680" lvl="1" indent="-183515">
              <a:spcBef>
                <a:spcPts val="380"/>
              </a:spcBef>
              <a:buClr>
                <a:srgbClr val="D24717"/>
              </a:buClr>
              <a:buChar char="◦"/>
              <a:tabLst>
                <a:tab pos="488315" algn="l"/>
              </a:tabLst>
            </a:pPr>
            <a:r>
              <a:rPr spc="-5" dirty="0">
                <a:solidFill>
                  <a:srgbClr val="404040"/>
                </a:solidFill>
                <a:latin typeface="Calibri"/>
                <a:cs typeface="Calibri"/>
              </a:rPr>
              <a:t>The</a:t>
            </a:r>
            <a:r>
              <a:rPr spc="-10" dirty="0">
                <a:solidFill>
                  <a:srgbClr val="404040"/>
                </a:solidFill>
                <a:latin typeface="Calibri"/>
                <a:cs typeface="Calibri"/>
              </a:rPr>
              <a:t> </a:t>
            </a:r>
            <a:r>
              <a:rPr spc="-5" dirty="0">
                <a:solidFill>
                  <a:srgbClr val="404040"/>
                </a:solidFill>
                <a:latin typeface="Calibri"/>
                <a:cs typeface="Calibri"/>
              </a:rPr>
              <a:t>rules</a:t>
            </a:r>
            <a:r>
              <a:rPr spc="10" dirty="0">
                <a:solidFill>
                  <a:srgbClr val="404040"/>
                </a:solidFill>
                <a:latin typeface="Calibri"/>
                <a:cs typeface="Calibri"/>
              </a:rPr>
              <a:t> </a:t>
            </a:r>
            <a:r>
              <a:rPr spc="-15" dirty="0">
                <a:solidFill>
                  <a:srgbClr val="404040"/>
                </a:solidFill>
                <a:latin typeface="Calibri"/>
                <a:cs typeface="Calibri"/>
              </a:rPr>
              <a:t>may</a:t>
            </a:r>
            <a:r>
              <a:rPr spc="-5" dirty="0">
                <a:solidFill>
                  <a:srgbClr val="404040"/>
                </a:solidFill>
                <a:latin typeface="Calibri"/>
                <a:cs typeface="Calibri"/>
              </a:rPr>
              <a:t> </a:t>
            </a:r>
            <a:r>
              <a:rPr dirty="0">
                <a:solidFill>
                  <a:srgbClr val="404040"/>
                </a:solidFill>
                <a:latin typeface="Calibri"/>
                <a:cs typeface="Calibri"/>
              </a:rPr>
              <a:t>change</a:t>
            </a:r>
            <a:r>
              <a:rPr spc="-5" dirty="0">
                <a:solidFill>
                  <a:srgbClr val="404040"/>
                </a:solidFill>
                <a:latin typeface="Calibri"/>
                <a:cs typeface="Calibri"/>
              </a:rPr>
              <a:t> </a:t>
            </a:r>
            <a:r>
              <a:rPr dirty="0">
                <a:solidFill>
                  <a:srgbClr val="404040"/>
                </a:solidFill>
                <a:latin typeface="Calibri"/>
                <a:cs typeface="Calibri"/>
              </a:rPr>
              <a:t>in</a:t>
            </a:r>
            <a:r>
              <a:rPr spc="5" dirty="0">
                <a:solidFill>
                  <a:srgbClr val="404040"/>
                </a:solidFill>
                <a:latin typeface="Calibri"/>
                <a:cs typeface="Calibri"/>
              </a:rPr>
              <a:t> </a:t>
            </a:r>
            <a:r>
              <a:rPr dirty="0">
                <a:solidFill>
                  <a:srgbClr val="404040"/>
                </a:solidFill>
                <a:latin typeface="Calibri"/>
                <a:cs typeface="Calibri"/>
              </a:rPr>
              <a:t>the</a:t>
            </a:r>
            <a:r>
              <a:rPr spc="5" dirty="0">
                <a:solidFill>
                  <a:srgbClr val="404040"/>
                </a:solidFill>
                <a:latin typeface="Calibri"/>
                <a:cs typeface="Calibri"/>
              </a:rPr>
              <a:t> </a:t>
            </a:r>
            <a:r>
              <a:rPr spc="-10" dirty="0">
                <a:solidFill>
                  <a:srgbClr val="404040"/>
                </a:solidFill>
                <a:latin typeface="Calibri"/>
                <a:cs typeface="Calibri"/>
              </a:rPr>
              <a:t>future</a:t>
            </a:r>
            <a:endParaRPr>
              <a:latin typeface="Calibri"/>
              <a:cs typeface="Calibri"/>
            </a:endParaRPr>
          </a:p>
          <a:p>
            <a:pPr marL="304800" marR="136525" indent="-182880">
              <a:lnSpc>
                <a:spcPts val="2590"/>
              </a:lnSpc>
              <a:spcBef>
                <a:spcPts val="605"/>
              </a:spcBef>
              <a:buClr>
                <a:srgbClr val="D24717"/>
              </a:buClr>
              <a:buChar char="◦"/>
              <a:tabLst>
                <a:tab pos="305435" algn="l"/>
              </a:tabLst>
            </a:pPr>
            <a:r>
              <a:rPr sz="2400" spc="-20" dirty="0">
                <a:solidFill>
                  <a:srgbClr val="404040"/>
                </a:solidFill>
                <a:latin typeface="Calibri"/>
                <a:cs typeface="Calibri"/>
              </a:rPr>
              <a:t>Transaction </a:t>
            </a:r>
            <a:r>
              <a:rPr sz="2400" dirty="0">
                <a:solidFill>
                  <a:srgbClr val="404040"/>
                </a:solidFill>
                <a:latin typeface="Calibri"/>
                <a:cs typeface="Calibri"/>
              </a:rPr>
              <a:t>inclusion </a:t>
            </a:r>
            <a:r>
              <a:rPr sz="2400" spc="-20" dirty="0">
                <a:solidFill>
                  <a:srgbClr val="404040"/>
                </a:solidFill>
                <a:latin typeface="Calibri"/>
                <a:cs typeface="Calibri"/>
              </a:rPr>
              <a:t>fee: </a:t>
            </a:r>
            <a:r>
              <a:rPr sz="2400" dirty="0">
                <a:solidFill>
                  <a:srgbClr val="404040"/>
                </a:solidFill>
                <a:latin typeface="Calibri"/>
                <a:cs typeface="Calibri"/>
              </a:rPr>
              <a:t>Alice </a:t>
            </a:r>
            <a:r>
              <a:rPr sz="2400" spc="-10" dirty="0">
                <a:solidFill>
                  <a:srgbClr val="404040"/>
                </a:solidFill>
                <a:latin typeface="Calibri"/>
                <a:cs typeface="Calibri"/>
              </a:rPr>
              <a:t>can </a:t>
            </a:r>
            <a:r>
              <a:rPr sz="2400" spc="-5" dirty="0">
                <a:solidFill>
                  <a:srgbClr val="404040"/>
                </a:solidFill>
                <a:latin typeface="Calibri"/>
                <a:cs typeface="Calibri"/>
              </a:rPr>
              <a:t>decide </a:t>
            </a:r>
            <a:r>
              <a:rPr sz="2400" spc="-15" dirty="0">
                <a:solidFill>
                  <a:srgbClr val="404040"/>
                </a:solidFill>
                <a:latin typeface="Calibri"/>
                <a:cs typeface="Calibri"/>
              </a:rPr>
              <a:t>to </a:t>
            </a:r>
            <a:r>
              <a:rPr sz="2400" spc="-20" dirty="0">
                <a:solidFill>
                  <a:srgbClr val="404040"/>
                </a:solidFill>
                <a:latin typeface="Calibri"/>
                <a:cs typeface="Calibri"/>
              </a:rPr>
              <a:t>pay </a:t>
            </a:r>
            <a:r>
              <a:rPr sz="2400" dirty="0">
                <a:solidFill>
                  <a:srgbClr val="404040"/>
                </a:solidFill>
                <a:latin typeface="Calibri"/>
                <a:cs typeface="Calibri"/>
              </a:rPr>
              <a:t>a </a:t>
            </a:r>
            <a:r>
              <a:rPr sz="2400" spc="-5" dirty="0">
                <a:solidFill>
                  <a:srgbClr val="404040"/>
                </a:solidFill>
                <a:latin typeface="Calibri"/>
                <a:cs typeface="Calibri"/>
              </a:rPr>
              <a:t>small </a:t>
            </a:r>
            <a:r>
              <a:rPr sz="2400" spc="-530" dirty="0">
                <a:solidFill>
                  <a:srgbClr val="404040"/>
                </a:solidFill>
                <a:latin typeface="Calibri"/>
                <a:cs typeface="Calibri"/>
              </a:rPr>
              <a:t> </a:t>
            </a:r>
            <a:r>
              <a:rPr sz="2400" spc="-25" dirty="0">
                <a:solidFill>
                  <a:srgbClr val="404040"/>
                </a:solidFill>
                <a:latin typeface="Calibri"/>
                <a:cs typeface="Calibri"/>
              </a:rPr>
              <a:t>fee</a:t>
            </a:r>
            <a:r>
              <a:rPr sz="2400" dirty="0">
                <a:solidFill>
                  <a:srgbClr val="404040"/>
                </a:solidFill>
                <a:latin typeface="Calibri"/>
                <a:cs typeface="Calibri"/>
              </a:rPr>
              <a:t> </a:t>
            </a:r>
            <a:r>
              <a:rPr sz="2400" spc="-15" dirty="0">
                <a:solidFill>
                  <a:srgbClr val="404040"/>
                </a:solidFill>
                <a:latin typeface="Calibri"/>
                <a:cs typeface="Calibri"/>
              </a:rPr>
              <a:t>to</a:t>
            </a:r>
            <a:r>
              <a:rPr sz="2400" spc="-10" dirty="0">
                <a:solidFill>
                  <a:srgbClr val="404040"/>
                </a:solidFill>
                <a:latin typeface="Calibri"/>
                <a:cs typeface="Calibri"/>
              </a:rPr>
              <a:t> </a:t>
            </a:r>
            <a:r>
              <a:rPr sz="2400" dirty="0">
                <a:solidFill>
                  <a:srgbClr val="404040"/>
                </a:solidFill>
                <a:latin typeface="Calibri"/>
                <a:cs typeface="Calibri"/>
              </a:rPr>
              <a:t>the</a:t>
            </a:r>
            <a:r>
              <a:rPr sz="2400" spc="-5" dirty="0">
                <a:solidFill>
                  <a:srgbClr val="404040"/>
                </a:solidFill>
                <a:latin typeface="Calibri"/>
                <a:cs typeface="Calibri"/>
              </a:rPr>
              <a:t> block</a:t>
            </a:r>
            <a:r>
              <a:rPr sz="2400" spc="-15" dirty="0">
                <a:solidFill>
                  <a:srgbClr val="404040"/>
                </a:solidFill>
                <a:latin typeface="Calibri"/>
                <a:cs typeface="Calibri"/>
              </a:rPr>
              <a:t> creator</a:t>
            </a:r>
            <a:r>
              <a:rPr sz="2400" spc="-20" dirty="0">
                <a:solidFill>
                  <a:srgbClr val="404040"/>
                </a:solidFill>
                <a:latin typeface="Calibri"/>
                <a:cs typeface="Calibri"/>
              </a:rPr>
              <a:t> </a:t>
            </a:r>
            <a:r>
              <a:rPr sz="2400" dirty="0">
                <a:solidFill>
                  <a:srgbClr val="404040"/>
                </a:solidFill>
                <a:latin typeface="Calibri"/>
                <a:cs typeface="Calibri"/>
              </a:rPr>
              <a:t>as</a:t>
            </a:r>
            <a:r>
              <a:rPr sz="2400" spc="-20" dirty="0">
                <a:solidFill>
                  <a:srgbClr val="404040"/>
                </a:solidFill>
                <a:latin typeface="Calibri"/>
                <a:cs typeface="Calibri"/>
              </a:rPr>
              <a:t> </a:t>
            </a:r>
            <a:r>
              <a:rPr sz="2400" spc="-5" dirty="0">
                <a:solidFill>
                  <a:srgbClr val="404040"/>
                </a:solidFill>
                <a:latin typeface="Calibri"/>
                <a:cs typeface="Calibri"/>
              </a:rPr>
              <a:t>part of her</a:t>
            </a:r>
            <a:r>
              <a:rPr sz="2400" spc="-10" dirty="0">
                <a:solidFill>
                  <a:srgbClr val="404040"/>
                </a:solidFill>
                <a:latin typeface="Calibri"/>
                <a:cs typeface="Calibri"/>
              </a:rPr>
              <a:t> </a:t>
            </a:r>
            <a:r>
              <a:rPr sz="2400" spc="-5" dirty="0">
                <a:solidFill>
                  <a:srgbClr val="404040"/>
                </a:solidFill>
                <a:latin typeface="Calibri"/>
                <a:cs typeface="Calibri"/>
              </a:rPr>
              <a:t>transaction</a:t>
            </a:r>
            <a:endParaRPr sz="2400">
              <a:latin typeface="Calibri"/>
              <a:cs typeface="Calibri"/>
            </a:endParaRPr>
          </a:p>
          <a:p>
            <a:pPr marL="487680" lvl="1" indent="-183515">
              <a:spcBef>
                <a:spcPts val="385"/>
              </a:spcBef>
              <a:buClr>
                <a:srgbClr val="D24717"/>
              </a:buClr>
              <a:buChar char="◦"/>
              <a:tabLst>
                <a:tab pos="488315" algn="l"/>
              </a:tabLst>
            </a:pPr>
            <a:r>
              <a:rPr spc="-25" dirty="0">
                <a:solidFill>
                  <a:srgbClr val="404040"/>
                </a:solidFill>
                <a:latin typeface="Calibri"/>
                <a:cs typeface="Calibri"/>
              </a:rPr>
              <a:t>Voluntarily,</a:t>
            </a:r>
            <a:r>
              <a:rPr spc="5" dirty="0">
                <a:solidFill>
                  <a:srgbClr val="404040"/>
                </a:solidFill>
                <a:latin typeface="Calibri"/>
                <a:cs typeface="Calibri"/>
              </a:rPr>
              <a:t> </a:t>
            </a:r>
            <a:r>
              <a:rPr spc="-5" dirty="0">
                <a:solidFill>
                  <a:srgbClr val="404040"/>
                </a:solidFill>
                <a:latin typeface="Calibri"/>
                <a:cs typeface="Calibri"/>
              </a:rPr>
              <a:t>there</a:t>
            </a:r>
            <a:r>
              <a:rPr dirty="0">
                <a:solidFill>
                  <a:srgbClr val="404040"/>
                </a:solidFill>
                <a:latin typeface="Calibri"/>
                <a:cs typeface="Calibri"/>
              </a:rPr>
              <a:t> </a:t>
            </a:r>
            <a:r>
              <a:rPr spc="-5" dirty="0">
                <a:solidFill>
                  <a:srgbClr val="404040"/>
                </a:solidFill>
                <a:latin typeface="Calibri"/>
                <a:cs typeface="Calibri"/>
              </a:rPr>
              <a:t>is </a:t>
            </a:r>
            <a:r>
              <a:rPr dirty="0">
                <a:solidFill>
                  <a:srgbClr val="404040"/>
                </a:solidFill>
                <a:latin typeface="Calibri"/>
                <a:cs typeface="Calibri"/>
              </a:rPr>
              <a:t>no</a:t>
            </a:r>
            <a:r>
              <a:rPr spc="-5" dirty="0">
                <a:solidFill>
                  <a:srgbClr val="404040"/>
                </a:solidFill>
                <a:latin typeface="Calibri"/>
                <a:cs typeface="Calibri"/>
              </a:rPr>
              <a:t> predefined</a:t>
            </a:r>
            <a:r>
              <a:rPr spc="5" dirty="0">
                <a:solidFill>
                  <a:srgbClr val="404040"/>
                </a:solidFill>
                <a:latin typeface="Calibri"/>
                <a:cs typeface="Calibri"/>
              </a:rPr>
              <a:t> </a:t>
            </a:r>
            <a:r>
              <a:rPr spc="-5" dirty="0">
                <a:solidFill>
                  <a:srgbClr val="404040"/>
                </a:solidFill>
                <a:latin typeface="Calibri"/>
                <a:cs typeface="Calibri"/>
              </a:rPr>
              <a:t>amount</a:t>
            </a:r>
            <a:endParaRPr>
              <a:latin typeface="Calibri"/>
              <a:cs typeface="Calibri"/>
            </a:endParaRPr>
          </a:p>
        </p:txBody>
      </p:sp>
    </p:spTree>
    <p:extLst>
      <p:ext uri="{BB962C8B-B14F-4D97-AF65-F5344CB8AC3E}">
        <p14:creationId xmlns:p14="http://schemas.microsoft.com/office/powerpoint/2010/main" val="183022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6005" y="227204"/>
            <a:ext cx="6196965" cy="566181"/>
          </a:xfrm>
          <a:prstGeom prst="rect">
            <a:avLst/>
          </a:prstGeom>
        </p:spPr>
        <p:txBody>
          <a:bodyPr vert="horz" wrap="square" lIns="0" tIns="12065" rIns="0" bIns="0" rtlCol="0" anchor="t">
            <a:spAutoFit/>
          </a:bodyPr>
          <a:lstStyle/>
          <a:p>
            <a:pPr marL="12700">
              <a:spcBef>
                <a:spcPts val="95"/>
              </a:spcBef>
            </a:pPr>
            <a:r>
              <a:rPr spc="-60" dirty="0"/>
              <a:t>Blockchain</a:t>
            </a:r>
            <a:r>
              <a:rPr spc="-125" dirty="0"/>
              <a:t> </a:t>
            </a:r>
            <a:r>
              <a:rPr spc="-45" dirty="0"/>
              <a:t>vs.</a:t>
            </a:r>
            <a:r>
              <a:rPr spc="-114" dirty="0"/>
              <a:t> </a:t>
            </a:r>
            <a:r>
              <a:rPr spc="-60" dirty="0"/>
              <a:t>Distributed</a:t>
            </a:r>
            <a:r>
              <a:rPr spc="-100" dirty="0"/>
              <a:t> </a:t>
            </a:r>
            <a:r>
              <a:rPr spc="-30" dirty="0"/>
              <a:t>DB</a:t>
            </a:r>
          </a:p>
        </p:txBody>
      </p:sp>
      <p:sp>
        <p:nvSpPr>
          <p:cNvPr id="4" name="object 4"/>
          <p:cNvSpPr txBox="1"/>
          <p:nvPr/>
        </p:nvSpPr>
        <p:spPr>
          <a:xfrm>
            <a:off x="1686864" y="6547586"/>
            <a:ext cx="1529080" cy="205184"/>
          </a:xfrm>
          <a:prstGeom prst="rect">
            <a:avLst/>
          </a:prstGeom>
        </p:spPr>
        <p:txBody>
          <a:bodyPr vert="horz" wrap="square" lIns="0" tIns="0" rIns="0" bIns="0" rtlCol="0">
            <a:spAutoFit/>
          </a:bodyPr>
          <a:lstStyle/>
          <a:p>
            <a:pPr marL="12700">
              <a:lnSpc>
                <a:spcPts val="1614"/>
              </a:lnSpc>
            </a:pPr>
            <a:r>
              <a:rPr sz="1600" spc="-5" dirty="0">
                <a:solidFill>
                  <a:srgbClr val="FFFFFF"/>
                </a:solidFill>
                <a:latin typeface="Calibri"/>
                <a:cs typeface="Calibri"/>
              </a:rPr>
              <a:t>1.</a:t>
            </a:r>
            <a:r>
              <a:rPr sz="1600" spc="-30" dirty="0">
                <a:solidFill>
                  <a:srgbClr val="FFFFFF"/>
                </a:solidFill>
                <a:latin typeface="Calibri"/>
                <a:cs typeface="Calibri"/>
              </a:rPr>
              <a:t> </a:t>
            </a:r>
            <a:r>
              <a:rPr sz="1600" spc="-10" dirty="0">
                <a:solidFill>
                  <a:srgbClr val="FFFFFF"/>
                </a:solidFill>
                <a:latin typeface="Calibri"/>
                <a:cs typeface="Calibri"/>
              </a:rPr>
              <a:t>INTRODUCTION</a:t>
            </a:r>
            <a:endParaRPr sz="1600">
              <a:latin typeface="Calibri"/>
              <a:cs typeface="Calibri"/>
            </a:endParaRPr>
          </a:p>
        </p:txBody>
      </p:sp>
      <p:sp>
        <p:nvSpPr>
          <p:cNvPr id="5" name="object 5"/>
          <p:cNvSpPr txBox="1"/>
          <p:nvPr/>
        </p:nvSpPr>
        <p:spPr>
          <a:xfrm>
            <a:off x="4451986" y="6547586"/>
            <a:ext cx="3289935" cy="205184"/>
          </a:xfrm>
          <a:prstGeom prst="rect">
            <a:avLst/>
          </a:prstGeom>
        </p:spPr>
        <p:txBody>
          <a:bodyPr vert="horz" wrap="square" lIns="0" tIns="0" rIns="0" bIns="0" rtlCol="0">
            <a:spAutoFit/>
          </a:bodyPr>
          <a:lstStyle/>
          <a:p>
            <a:pPr marL="12700">
              <a:lnSpc>
                <a:spcPts val="1614"/>
              </a:lnSpc>
            </a:pPr>
            <a:r>
              <a:rPr sz="1600" spc="-10" dirty="0">
                <a:solidFill>
                  <a:srgbClr val="FFFFFF"/>
                </a:solidFill>
                <a:latin typeface="Calibri"/>
                <a:cs typeface="Calibri"/>
              </a:rPr>
              <a:t>ZHANG,</a:t>
            </a:r>
            <a:r>
              <a:rPr sz="1600" spc="15" dirty="0">
                <a:solidFill>
                  <a:srgbClr val="FFFFFF"/>
                </a:solidFill>
                <a:latin typeface="Calibri"/>
                <a:cs typeface="Calibri"/>
              </a:rPr>
              <a:t> </a:t>
            </a:r>
            <a:r>
              <a:rPr sz="1600" spc="-10" dirty="0">
                <a:solidFill>
                  <a:srgbClr val="FFFFFF"/>
                </a:solidFill>
                <a:latin typeface="Calibri"/>
                <a:cs typeface="Calibri"/>
              </a:rPr>
              <a:t>VITENBERG,</a:t>
            </a:r>
            <a:r>
              <a:rPr sz="1600" spc="40" dirty="0">
                <a:solidFill>
                  <a:srgbClr val="FFFFFF"/>
                </a:solidFill>
                <a:latin typeface="Calibri"/>
                <a:cs typeface="Calibri"/>
              </a:rPr>
              <a:t> </a:t>
            </a:r>
            <a:r>
              <a:rPr sz="1600" spc="-15" dirty="0">
                <a:solidFill>
                  <a:srgbClr val="FFFFFF"/>
                </a:solidFill>
                <a:latin typeface="Calibri"/>
                <a:cs typeface="Calibri"/>
              </a:rPr>
              <a:t>JACOBSEN</a:t>
            </a:r>
            <a:r>
              <a:rPr sz="1600" spc="45" dirty="0">
                <a:solidFill>
                  <a:srgbClr val="FFFFFF"/>
                </a:solidFill>
                <a:latin typeface="Calibri"/>
                <a:cs typeface="Calibri"/>
              </a:rPr>
              <a:t> </a:t>
            </a:r>
            <a:r>
              <a:rPr sz="1600" spc="-5" dirty="0">
                <a:solidFill>
                  <a:srgbClr val="FFFFFF"/>
                </a:solidFill>
                <a:latin typeface="Calibri"/>
                <a:cs typeface="Calibri"/>
              </a:rPr>
              <a:t>©</a:t>
            </a:r>
            <a:r>
              <a:rPr sz="1600" spc="5" dirty="0">
                <a:solidFill>
                  <a:srgbClr val="FFFFFF"/>
                </a:solidFill>
                <a:latin typeface="Calibri"/>
                <a:cs typeface="Calibri"/>
              </a:rPr>
              <a:t> </a:t>
            </a:r>
            <a:r>
              <a:rPr sz="1600" spc="-10" dirty="0">
                <a:solidFill>
                  <a:srgbClr val="FFFFFF"/>
                </a:solidFill>
                <a:latin typeface="Calibri"/>
                <a:cs typeface="Calibri"/>
              </a:rPr>
              <a:t>2018</a:t>
            </a:r>
            <a:endParaRPr sz="1600">
              <a:latin typeface="Calibri"/>
              <a:cs typeface="Calibri"/>
            </a:endParaRPr>
          </a:p>
        </p:txBody>
      </p:sp>
      <p:sp>
        <p:nvSpPr>
          <p:cNvPr id="6" name="object 6"/>
          <p:cNvSpPr txBox="1"/>
          <p:nvPr/>
        </p:nvSpPr>
        <p:spPr>
          <a:xfrm>
            <a:off x="9727438" y="6547586"/>
            <a:ext cx="128270" cy="205184"/>
          </a:xfrm>
          <a:prstGeom prst="rect">
            <a:avLst/>
          </a:prstGeom>
        </p:spPr>
        <p:txBody>
          <a:bodyPr vert="horz" wrap="square" lIns="0" tIns="0" rIns="0" bIns="0" rtlCol="0">
            <a:spAutoFit/>
          </a:bodyPr>
          <a:lstStyle/>
          <a:p>
            <a:pPr marL="12700">
              <a:lnSpc>
                <a:spcPts val="1614"/>
              </a:lnSpc>
            </a:pPr>
            <a:r>
              <a:rPr sz="1600" spc="-5" dirty="0">
                <a:solidFill>
                  <a:srgbClr val="FFFFFF"/>
                </a:solidFill>
                <a:latin typeface="Calibri"/>
                <a:cs typeface="Calibri"/>
              </a:rPr>
              <a:t>9</a:t>
            </a:r>
            <a:endParaRPr sz="1600">
              <a:latin typeface="Calibri"/>
              <a:cs typeface="Calibri"/>
            </a:endParaRPr>
          </a:p>
        </p:txBody>
      </p:sp>
      <p:sp>
        <p:nvSpPr>
          <p:cNvPr id="3" name="object 3"/>
          <p:cNvSpPr txBox="1"/>
          <p:nvPr/>
        </p:nvSpPr>
        <p:spPr>
          <a:xfrm>
            <a:off x="2426005" y="988569"/>
            <a:ext cx="7077709" cy="1381125"/>
          </a:xfrm>
          <a:prstGeom prst="rect">
            <a:avLst/>
          </a:prstGeom>
        </p:spPr>
        <p:txBody>
          <a:bodyPr vert="horz" wrap="square" lIns="0" tIns="47625" rIns="0" bIns="0" rtlCol="0">
            <a:spAutoFit/>
          </a:bodyPr>
          <a:lstStyle/>
          <a:p>
            <a:pPr marL="12700" marR="5080">
              <a:lnSpc>
                <a:spcPts val="2160"/>
              </a:lnSpc>
              <a:spcBef>
                <a:spcPts val="375"/>
              </a:spcBef>
            </a:pPr>
            <a:r>
              <a:rPr sz="2000" spc="-5" dirty="0">
                <a:solidFill>
                  <a:srgbClr val="404040"/>
                </a:solidFill>
                <a:latin typeface="Calibri"/>
                <a:cs typeface="Calibri"/>
              </a:rPr>
              <a:t>Blockchains</a:t>
            </a:r>
            <a:r>
              <a:rPr sz="2000" spc="-15" dirty="0">
                <a:solidFill>
                  <a:srgbClr val="404040"/>
                </a:solidFill>
                <a:latin typeface="Calibri"/>
                <a:cs typeface="Calibri"/>
              </a:rPr>
              <a:t> </a:t>
            </a:r>
            <a:r>
              <a:rPr sz="2000" spc="-10" dirty="0">
                <a:solidFill>
                  <a:srgbClr val="404040"/>
                </a:solidFill>
                <a:latin typeface="Calibri"/>
                <a:cs typeface="Calibri"/>
              </a:rPr>
              <a:t>maintain</a:t>
            </a:r>
            <a:r>
              <a:rPr sz="2000" spc="20" dirty="0">
                <a:solidFill>
                  <a:srgbClr val="404040"/>
                </a:solidFill>
                <a:latin typeface="Calibri"/>
                <a:cs typeface="Calibri"/>
              </a:rPr>
              <a:t> </a:t>
            </a:r>
            <a:r>
              <a:rPr sz="2000" dirty="0">
                <a:solidFill>
                  <a:srgbClr val="404040"/>
                </a:solidFill>
                <a:latin typeface="Calibri"/>
                <a:cs typeface="Calibri"/>
              </a:rPr>
              <a:t>a</a:t>
            </a:r>
            <a:r>
              <a:rPr sz="2000" spc="5" dirty="0">
                <a:solidFill>
                  <a:srgbClr val="404040"/>
                </a:solidFill>
                <a:latin typeface="Calibri"/>
                <a:cs typeface="Calibri"/>
              </a:rPr>
              <a:t> </a:t>
            </a:r>
            <a:r>
              <a:rPr sz="2000" dirty="0">
                <a:solidFill>
                  <a:srgbClr val="404040"/>
                </a:solidFill>
                <a:latin typeface="Calibri"/>
                <a:cs typeface="Calibri"/>
              </a:rPr>
              <a:t>log </a:t>
            </a:r>
            <a:r>
              <a:rPr sz="2000" spc="-10" dirty="0">
                <a:solidFill>
                  <a:srgbClr val="404040"/>
                </a:solidFill>
                <a:latin typeface="Calibri"/>
                <a:cs typeface="Calibri"/>
              </a:rPr>
              <a:t>(aka</a:t>
            </a:r>
            <a:r>
              <a:rPr sz="2000" spc="5" dirty="0">
                <a:solidFill>
                  <a:srgbClr val="404040"/>
                </a:solidFill>
                <a:latin typeface="Calibri"/>
                <a:cs typeface="Calibri"/>
              </a:rPr>
              <a:t> </a:t>
            </a:r>
            <a:r>
              <a:rPr sz="2000" dirty="0">
                <a:solidFill>
                  <a:srgbClr val="404040"/>
                </a:solidFill>
                <a:latin typeface="Calibri"/>
                <a:cs typeface="Calibri"/>
              </a:rPr>
              <a:t>a</a:t>
            </a:r>
            <a:r>
              <a:rPr sz="2000" spc="5" dirty="0">
                <a:solidFill>
                  <a:srgbClr val="404040"/>
                </a:solidFill>
                <a:latin typeface="Calibri"/>
                <a:cs typeface="Calibri"/>
              </a:rPr>
              <a:t> </a:t>
            </a:r>
            <a:r>
              <a:rPr sz="2000" spc="-5" dirty="0">
                <a:solidFill>
                  <a:srgbClr val="404040"/>
                </a:solidFill>
                <a:latin typeface="Calibri"/>
                <a:cs typeface="Calibri"/>
              </a:rPr>
              <a:t>ledger)</a:t>
            </a:r>
            <a:r>
              <a:rPr sz="2000" dirty="0">
                <a:solidFill>
                  <a:srgbClr val="404040"/>
                </a:solidFill>
                <a:latin typeface="Calibri"/>
                <a:cs typeface="Calibri"/>
              </a:rPr>
              <a:t> </a:t>
            </a:r>
            <a:r>
              <a:rPr sz="2000" spc="-5" dirty="0">
                <a:solidFill>
                  <a:srgbClr val="404040"/>
                </a:solidFill>
                <a:latin typeface="Calibri"/>
                <a:cs typeface="Calibri"/>
              </a:rPr>
              <a:t>of</a:t>
            </a:r>
            <a:r>
              <a:rPr sz="2000" spc="-15" dirty="0">
                <a:solidFill>
                  <a:srgbClr val="404040"/>
                </a:solidFill>
                <a:latin typeface="Calibri"/>
                <a:cs typeface="Calibri"/>
              </a:rPr>
              <a:t> </a:t>
            </a:r>
            <a:r>
              <a:rPr sz="2000" dirty="0">
                <a:solidFill>
                  <a:srgbClr val="404040"/>
                </a:solidFill>
                <a:latin typeface="Calibri"/>
                <a:cs typeface="Calibri"/>
              </a:rPr>
              <a:t>all</a:t>
            </a:r>
            <a:r>
              <a:rPr sz="2000" spc="5" dirty="0">
                <a:solidFill>
                  <a:srgbClr val="404040"/>
                </a:solidFill>
                <a:latin typeface="Calibri"/>
                <a:cs typeface="Calibri"/>
              </a:rPr>
              <a:t> </a:t>
            </a:r>
            <a:r>
              <a:rPr sz="2000" spc="-5" dirty="0">
                <a:solidFill>
                  <a:srgbClr val="404040"/>
                </a:solidFill>
                <a:latin typeface="Calibri"/>
                <a:cs typeface="Calibri"/>
              </a:rPr>
              <a:t>transactions</a:t>
            </a:r>
            <a:r>
              <a:rPr sz="2000" spc="5" dirty="0">
                <a:solidFill>
                  <a:srgbClr val="404040"/>
                </a:solidFill>
                <a:latin typeface="Calibri"/>
                <a:cs typeface="Calibri"/>
              </a:rPr>
              <a:t> </a:t>
            </a:r>
            <a:r>
              <a:rPr sz="2000" spc="-5" dirty="0">
                <a:solidFill>
                  <a:srgbClr val="404040"/>
                </a:solidFill>
                <a:latin typeface="Calibri"/>
                <a:cs typeface="Calibri"/>
              </a:rPr>
              <a:t>since</a:t>
            </a:r>
            <a:r>
              <a:rPr sz="2000" spc="20" dirty="0">
                <a:solidFill>
                  <a:srgbClr val="404040"/>
                </a:solidFill>
                <a:latin typeface="Calibri"/>
                <a:cs typeface="Calibri"/>
              </a:rPr>
              <a:t> </a:t>
            </a:r>
            <a:r>
              <a:rPr sz="2000" dirty="0">
                <a:solidFill>
                  <a:srgbClr val="404040"/>
                </a:solidFill>
                <a:latin typeface="Calibri"/>
                <a:cs typeface="Calibri"/>
              </a:rPr>
              <a:t>the </a:t>
            </a:r>
            <a:r>
              <a:rPr sz="2000" spc="-440" dirty="0">
                <a:solidFill>
                  <a:srgbClr val="404040"/>
                </a:solidFill>
                <a:latin typeface="Calibri"/>
                <a:cs typeface="Calibri"/>
              </a:rPr>
              <a:t> </a:t>
            </a:r>
            <a:r>
              <a:rPr sz="2000" spc="-10" dirty="0">
                <a:solidFill>
                  <a:srgbClr val="404040"/>
                </a:solidFill>
                <a:latin typeface="Calibri"/>
                <a:cs typeface="Calibri"/>
              </a:rPr>
              <a:t>start</a:t>
            </a:r>
            <a:r>
              <a:rPr sz="2000" spc="5" dirty="0">
                <a:solidFill>
                  <a:srgbClr val="404040"/>
                </a:solidFill>
                <a:latin typeface="Calibri"/>
                <a:cs typeface="Calibri"/>
              </a:rPr>
              <a:t> </a:t>
            </a:r>
            <a:r>
              <a:rPr sz="2000" spc="-5" dirty="0">
                <a:solidFill>
                  <a:srgbClr val="404040"/>
                </a:solidFill>
                <a:latin typeface="Calibri"/>
                <a:cs typeface="Calibri"/>
              </a:rPr>
              <a:t>of</a:t>
            </a:r>
            <a:r>
              <a:rPr sz="2000" spc="-10" dirty="0">
                <a:solidFill>
                  <a:srgbClr val="404040"/>
                </a:solidFill>
                <a:latin typeface="Calibri"/>
                <a:cs typeface="Calibri"/>
              </a:rPr>
              <a:t> </a:t>
            </a:r>
            <a:r>
              <a:rPr sz="2000" spc="-5" dirty="0">
                <a:solidFill>
                  <a:srgbClr val="404040"/>
                </a:solidFill>
                <a:latin typeface="Calibri"/>
                <a:cs typeface="Calibri"/>
              </a:rPr>
              <a:t>deployment</a:t>
            </a:r>
            <a:endParaRPr sz="2000">
              <a:latin typeface="Calibri"/>
              <a:cs typeface="Calibri"/>
            </a:endParaRPr>
          </a:p>
          <a:p>
            <a:pPr marL="304800" indent="-183515">
              <a:spcBef>
                <a:spcPts val="170"/>
              </a:spcBef>
              <a:buClr>
                <a:srgbClr val="D24717"/>
              </a:buClr>
              <a:buChar char="◦"/>
              <a:tabLst>
                <a:tab pos="305435" algn="l"/>
              </a:tabLst>
            </a:pPr>
            <a:r>
              <a:rPr spc="5" dirty="0">
                <a:solidFill>
                  <a:srgbClr val="404040"/>
                </a:solidFill>
                <a:latin typeface="Calibri"/>
                <a:cs typeface="Calibri"/>
              </a:rPr>
              <a:t>e.g.</a:t>
            </a:r>
            <a:r>
              <a:rPr spc="-5" dirty="0">
                <a:solidFill>
                  <a:srgbClr val="404040"/>
                </a:solidFill>
                <a:latin typeface="Calibri"/>
                <a:cs typeface="Calibri"/>
              </a:rPr>
              <a:t> in</a:t>
            </a:r>
            <a:r>
              <a:rPr spc="10" dirty="0">
                <a:solidFill>
                  <a:srgbClr val="404040"/>
                </a:solidFill>
                <a:latin typeface="Calibri"/>
                <a:cs typeface="Calibri"/>
              </a:rPr>
              <a:t> </a:t>
            </a:r>
            <a:r>
              <a:rPr spc="-10" dirty="0">
                <a:solidFill>
                  <a:srgbClr val="404040"/>
                </a:solidFill>
                <a:latin typeface="Calibri"/>
                <a:cs typeface="Calibri"/>
              </a:rPr>
              <a:t>Bitcoin,</a:t>
            </a:r>
            <a:r>
              <a:rPr spc="5" dirty="0">
                <a:solidFill>
                  <a:srgbClr val="404040"/>
                </a:solidFill>
                <a:latin typeface="Calibri"/>
                <a:cs typeface="Calibri"/>
              </a:rPr>
              <a:t> </a:t>
            </a:r>
            <a:r>
              <a:rPr spc="-10" dirty="0">
                <a:solidFill>
                  <a:srgbClr val="404040"/>
                </a:solidFill>
                <a:latin typeface="Calibri"/>
                <a:cs typeface="Calibri"/>
              </a:rPr>
              <a:t>there</a:t>
            </a:r>
            <a:r>
              <a:rPr spc="15" dirty="0">
                <a:solidFill>
                  <a:srgbClr val="404040"/>
                </a:solidFill>
                <a:latin typeface="Calibri"/>
                <a:cs typeface="Calibri"/>
              </a:rPr>
              <a:t> </a:t>
            </a:r>
            <a:r>
              <a:rPr spc="-5" dirty="0">
                <a:solidFill>
                  <a:srgbClr val="404040"/>
                </a:solidFill>
                <a:latin typeface="Calibri"/>
                <a:cs typeface="Calibri"/>
              </a:rPr>
              <a:t>is</a:t>
            </a:r>
            <a:r>
              <a:rPr dirty="0">
                <a:solidFill>
                  <a:srgbClr val="404040"/>
                </a:solidFill>
                <a:latin typeface="Calibri"/>
                <a:cs typeface="Calibri"/>
              </a:rPr>
              <a:t> </a:t>
            </a:r>
            <a:r>
              <a:rPr spc="-5" dirty="0">
                <a:solidFill>
                  <a:srgbClr val="404040"/>
                </a:solidFill>
                <a:latin typeface="Calibri"/>
                <a:cs typeface="Calibri"/>
              </a:rPr>
              <a:t>no</a:t>
            </a:r>
            <a:r>
              <a:rPr spc="10" dirty="0">
                <a:solidFill>
                  <a:srgbClr val="404040"/>
                </a:solidFill>
                <a:latin typeface="Calibri"/>
                <a:cs typeface="Calibri"/>
              </a:rPr>
              <a:t> </a:t>
            </a:r>
            <a:r>
              <a:rPr spc="-10" dirty="0">
                <a:solidFill>
                  <a:srgbClr val="404040"/>
                </a:solidFill>
                <a:latin typeface="Calibri"/>
                <a:cs typeface="Calibri"/>
              </a:rPr>
              <a:t>direct</a:t>
            </a:r>
            <a:r>
              <a:rPr spc="5" dirty="0">
                <a:solidFill>
                  <a:srgbClr val="404040"/>
                </a:solidFill>
                <a:latin typeface="Calibri"/>
                <a:cs typeface="Calibri"/>
              </a:rPr>
              <a:t> </a:t>
            </a:r>
            <a:r>
              <a:rPr spc="-15" dirty="0">
                <a:solidFill>
                  <a:srgbClr val="404040"/>
                </a:solidFill>
                <a:latin typeface="Calibri"/>
                <a:cs typeface="Calibri"/>
              </a:rPr>
              <a:t>record</a:t>
            </a:r>
            <a:r>
              <a:rPr spc="25" dirty="0">
                <a:solidFill>
                  <a:srgbClr val="404040"/>
                </a:solidFill>
                <a:latin typeface="Calibri"/>
                <a:cs typeface="Calibri"/>
              </a:rPr>
              <a:t> </a:t>
            </a:r>
            <a:r>
              <a:rPr spc="-5" dirty="0">
                <a:solidFill>
                  <a:srgbClr val="404040"/>
                </a:solidFill>
                <a:latin typeface="Calibri"/>
                <a:cs typeface="Calibri"/>
              </a:rPr>
              <a:t>of </a:t>
            </a:r>
            <a:r>
              <a:rPr dirty="0">
                <a:solidFill>
                  <a:srgbClr val="404040"/>
                </a:solidFill>
                <a:latin typeface="Calibri"/>
                <a:cs typeface="Calibri"/>
              </a:rPr>
              <a:t>the</a:t>
            </a:r>
            <a:r>
              <a:rPr spc="15" dirty="0">
                <a:solidFill>
                  <a:srgbClr val="404040"/>
                </a:solidFill>
                <a:latin typeface="Calibri"/>
                <a:cs typeface="Calibri"/>
              </a:rPr>
              <a:t> </a:t>
            </a:r>
            <a:r>
              <a:rPr spc="-10" dirty="0">
                <a:solidFill>
                  <a:srgbClr val="404040"/>
                </a:solidFill>
                <a:latin typeface="Calibri"/>
                <a:cs typeface="Calibri"/>
              </a:rPr>
              <a:t>current</a:t>
            </a:r>
            <a:r>
              <a:rPr spc="5" dirty="0">
                <a:solidFill>
                  <a:srgbClr val="404040"/>
                </a:solidFill>
                <a:latin typeface="Calibri"/>
                <a:cs typeface="Calibri"/>
              </a:rPr>
              <a:t> </a:t>
            </a:r>
            <a:r>
              <a:rPr spc="-20" dirty="0">
                <a:solidFill>
                  <a:srgbClr val="404040"/>
                </a:solidFill>
                <a:latin typeface="Calibri"/>
                <a:cs typeface="Calibri"/>
              </a:rPr>
              <a:t>state</a:t>
            </a:r>
            <a:endParaRPr>
              <a:latin typeface="Calibri"/>
              <a:cs typeface="Calibri"/>
            </a:endParaRPr>
          </a:p>
          <a:p>
            <a:pPr marL="12700">
              <a:spcBef>
                <a:spcPts val="1345"/>
              </a:spcBef>
            </a:pPr>
            <a:r>
              <a:rPr sz="2000" spc="-5" dirty="0">
                <a:solidFill>
                  <a:srgbClr val="404040"/>
                </a:solidFill>
                <a:latin typeface="Calibri"/>
                <a:cs typeface="Calibri"/>
              </a:rPr>
              <a:t>The </a:t>
            </a:r>
            <a:r>
              <a:rPr sz="2000" spc="-10" dirty="0">
                <a:solidFill>
                  <a:srgbClr val="404040"/>
                </a:solidFill>
                <a:latin typeface="Calibri"/>
                <a:cs typeface="Calibri"/>
              </a:rPr>
              <a:t>trust</a:t>
            </a:r>
            <a:r>
              <a:rPr sz="2000" dirty="0">
                <a:solidFill>
                  <a:srgbClr val="404040"/>
                </a:solidFill>
                <a:latin typeface="Calibri"/>
                <a:cs typeface="Calibri"/>
              </a:rPr>
              <a:t> </a:t>
            </a:r>
            <a:r>
              <a:rPr sz="2000" spc="-5" dirty="0">
                <a:solidFill>
                  <a:srgbClr val="404040"/>
                </a:solidFill>
                <a:latin typeface="Calibri"/>
                <a:cs typeface="Calibri"/>
              </a:rPr>
              <a:t>model</a:t>
            </a:r>
            <a:r>
              <a:rPr sz="2000" spc="-15" dirty="0">
                <a:solidFill>
                  <a:srgbClr val="404040"/>
                </a:solidFill>
                <a:latin typeface="Calibri"/>
                <a:cs typeface="Calibri"/>
              </a:rPr>
              <a:t> </a:t>
            </a:r>
            <a:r>
              <a:rPr sz="2000" dirty="0">
                <a:solidFill>
                  <a:srgbClr val="404040"/>
                </a:solidFill>
                <a:latin typeface="Calibri"/>
                <a:cs typeface="Calibri"/>
              </a:rPr>
              <a:t>is</a:t>
            </a:r>
            <a:r>
              <a:rPr sz="2000" spc="5" dirty="0">
                <a:solidFill>
                  <a:srgbClr val="404040"/>
                </a:solidFill>
                <a:latin typeface="Calibri"/>
                <a:cs typeface="Calibri"/>
              </a:rPr>
              <a:t> </a:t>
            </a:r>
            <a:r>
              <a:rPr sz="2000" spc="-5" dirty="0">
                <a:solidFill>
                  <a:srgbClr val="404040"/>
                </a:solidFill>
                <a:latin typeface="Calibri"/>
                <a:cs typeface="Calibri"/>
              </a:rPr>
              <a:t>fundamentally</a:t>
            </a:r>
            <a:r>
              <a:rPr sz="2000" spc="-10" dirty="0">
                <a:solidFill>
                  <a:srgbClr val="404040"/>
                </a:solidFill>
                <a:latin typeface="Calibri"/>
                <a:cs typeface="Calibri"/>
              </a:rPr>
              <a:t> </a:t>
            </a:r>
            <a:r>
              <a:rPr sz="2000" spc="-15" dirty="0">
                <a:solidFill>
                  <a:srgbClr val="404040"/>
                </a:solidFill>
                <a:latin typeface="Calibri"/>
                <a:cs typeface="Calibri"/>
              </a:rPr>
              <a:t>different</a:t>
            </a:r>
            <a:endParaRPr sz="2000">
              <a:latin typeface="Calibri"/>
              <a:cs typeface="Calibri"/>
            </a:endParaRPr>
          </a:p>
        </p:txBody>
      </p:sp>
    </p:spTree>
    <p:extLst>
      <p:ext uri="{BB962C8B-B14F-4D97-AF65-F5344CB8AC3E}">
        <p14:creationId xmlns:p14="http://schemas.microsoft.com/office/powerpoint/2010/main" val="29585042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5798" y="156219"/>
            <a:ext cx="6732602" cy="566181"/>
          </a:xfrm>
          <a:prstGeom prst="rect">
            <a:avLst/>
          </a:prstGeom>
        </p:spPr>
        <p:txBody>
          <a:bodyPr vert="horz" wrap="square" lIns="0" tIns="12065" rIns="0" bIns="0" rtlCol="0" anchor="t">
            <a:spAutoFit/>
          </a:bodyPr>
          <a:lstStyle/>
          <a:p>
            <a:pPr marL="12700">
              <a:spcBef>
                <a:spcPts val="95"/>
              </a:spcBef>
            </a:pPr>
            <a:r>
              <a:rPr spc="-60" dirty="0"/>
              <a:t>Cryptoeconomy</a:t>
            </a:r>
            <a:r>
              <a:rPr spc="-155" dirty="0"/>
              <a:t> </a:t>
            </a:r>
            <a:r>
              <a:rPr spc="-25" dirty="0"/>
              <a:t>of</a:t>
            </a:r>
            <a:r>
              <a:rPr spc="-140" dirty="0"/>
              <a:t> </a:t>
            </a:r>
            <a:r>
              <a:rPr spc="-50" dirty="0"/>
              <a:t>Mining</a:t>
            </a:r>
          </a:p>
        </p:txBody>
      </p:sp>
      <p:sp>
        <p:nvSpPr>
          <p:cNvPr id="4" name="object 4"/>
          <p:cNvSpPr txBox="1"/>
          <p:nvPr/>
        </p:nvSpPr>
        <p:spPr>
          <a:xfrm>
            <a:off x="1686864" y="6547586"/>
            <a:ext cx="2065020" cy="205184"/>
          </a:xfrm>
          <a:prstGeom prst="rect">
            <a:avLst/>
          </a:prstGeom>
        </p:spPr>
        <p:txBody>
          <a:bodyPr vert="horz" wrap="square" lIns="0" tIns="0" rIns="0" bIns="0" rtlCol="0">
            <a:spAutoFit/>
          </a:bodyPr>
          <a:lstStyle/>
          <a:p>
            <a:pPr marL="12700">
              <a:lnSpc>
                <a:spcPts val="1614"/>
              </a:lnSpc>
            </a:pPr>
            <a:r>
              <a:rPr sz="1600" spc="-5" dirty="0">
                <a:solidFill>
                  <a:srgbClr val="FFFFFF"/>
                </a:solidFill>
                <a:latin typeface="Calibri"/>
                <a:cs typeface="Calibri"/>
              </a:rPr>
              <a:t>2.5</a:t>
            </a:r>
            <a:r>
              <a:rPr sz="1600" spc="-30" dirty="0">
                <a:solidFill>
                  <a:srgbClr val="FFFFFF"/>
                </a:solidFill>
                <a:latin typeface="Calibri"/>
                <a:cs typeface="Calibri"/>
              </a:rPr>
              <a:t> </a:t>
            </a:r>
            <a:r>
              <a:rPr sz="1600" spc="-10" dirty="0">
                <a:solidFill>
                  <a:srgbClr val="FFFFFF"/>
                </a:solidFill>
                <a:latin typeface="Calibri"/>
                <a:cs typeface="Calibri"/>
              </a:rPr>
              <a:t>BITCOIN</a:t>
            </a:r>
            <a:r>
              <a:rPr sz="1600" spc="-30" dirty="0">
                <a:solidFill>
                  <a:srgbClr val="FFFFFF"/>
                </a:solidFill>
                <a:latin typeface="Calibri"/>
                <a:cs typeface="Calibri"/>
              </a:rPr>
              <a:t> </a:t>
            </a:r>
            <a:r>
              <a:rPr sz="1600" spc="-10" dirty="0">
                <a:solidFill>
                  <a:srgbClr val="FFFFFF"/>
                </a:solidFill>
                <a:latin typeface="Calibri"/>
                <a:cs typeface="Calibri"/>
              </a:rPr>
              <a:t>CONSENSUS</a:t>
            </a:r>
            <a:endParaRPr sz="1600">
              <a:latin typeface="Calibri"/>
              <a:cs typeface="Calibri"/>
            </a:endParaRPr>
          </a:p>
        </p:txBody>
      </p:sp>
      <p:sp>
        <p:nvSpPr>
          <p:cNvPr id="3" name="object 3"/>
          <p:cNvSpPr txBox="1"/>
          <p:nvPr/>
        </p:nvSpPr>
        <p:spPr>
          <a:xfrm>
            <a:off x="2426004" y="952047"/>
            <a:ext cx="7379334" cy="5359801"/>
          </a:xfrm>
          <a:prstGeom prst="rect">
            <a:avLst/>
          </a:prstGeom>
        </p:spPr>
        <p:txBody>
          <a:bodyPr vert="horz" wrap="square" lIns="0" tIns="40005" rIns="0" bIns="0" rtlCol="0">
            <a:spAutoFit/>
          </a:bodyPr>
          <a:lstStyle/>
          <a:p>
            <a:pPr marL="12700">
              <a:spcBef>
                <a:spcPts val="315"/>
              </a:spcBef>
            </a:pPr>
            <a:r>
              <a:rPr sz="2400" spc="-5" dirty="0">
                <a:solidFill>
                  <a:srgbClr val="404040"/>
                </a:solidFill>
                <a:latin typeface="Calibri"/>
                <a:cs typeface="Calibri"/>
              </a:rPr>
              <a:t>Incentives</a:t>
            </a:r>
            <a:r>
              <a:rPr sz="2400" spc="-10" dirty="0">
                <a:solidFill>
                  <a:srgbClr val="404040"/>
                </a:solidFill>
                <a:latin typeface="Calibri"/>
                <a:cs typeface="Calibri"/>
              </a:rPr>
              <a:t> give</a:t>
            </a:r>
            <a:r>
              <a:rPr sz="2400" spc="-5" dirty="0">
                <a:solidFill>
                  <a:srgbClr val="404040"/>
                </a:solidFill>
                <a:latin typeface="Calibri"/>
                <a:cs typeface="Calibri"/>
              </a:rPr>
              <a:t> </a:t>
            </a:r>
            <a:r>
              <a:rPr sz="2400" dirty="0">
                <a:solidFill>
                  <a:srgbClr val="404040"/>
                </a:solidFill>
                <a:latin typeface="Calibri"/>
                <a:cs typeface="Calibri"/>
              </a:rPr>
              <a:t>rise</a:t>
            </a:r>
            <a:r>
              <a:rPr sz="2400" spc="-5" dirty="0">
                <a:solidFill>
                  <a:srgbClr val="404040"/>
                </a:solidFill>
                <a:latin typeface="Calibri"/>
                <a:cs typeface="Calibri"/>
              </a:rPr>
              <a:t> </a:t>
            </a:r>
            <a:r>
              <a:rPr sz="2400" spc="-15" dirty="0">
                <a:solidFill>
                  <a:srgbClr val="404040"/>
                </a:solidFill>
                <a:latin typeface="Calibri"/>
                <a:cs typeface="Calibri"/>
              </a:rPr>
              <a:t>to</a:t>
            </a:r>
            <a:r>
              <a:rPr sz="2400" spc="-30" dirty="0">
                <a:solidFill>
                  <a:srgbClr val="404040"/>
                </a:solidFill>
                <a:latin typeface="Calibri"/>
                <a:cs typeface="Calibri"/>
              </a:rPr>
              <a:t> </a:t>
            </a:r>
            <a:r>
              <a:rPr sz="2400" dirty="0">
                <a:solidFill>
                  <a:srgbClr val="404040"/>
                </a:solidFill>
                <a:latin typeface="Calibri"/>
                <a:cs typeface="Calibri"/>
              </a:rPr>
              <a:t>the</a:t>
            </a:r>
            <a:r>
              <a:rPr sz="2400" spc="-5" dirty="0">
                <a:solidFill>
                  <a:srgbClr val="404040"/>
                </a:solidFill>
                <a:latin typeface="Calibri"/>
                <a:cs typeface="Calibri"/>
              </a:rPr>
              <a:t> </a:t>
            </a:r>
            <a:r>
              <a:rPr sz="2400" dirty="0">
                <a:solidFill>
                  <a:srgbClr val="404040"/>
                </a:solidFill>
                <a:latin typeface="Calibri"/>
                <a:cs typeface="Calibri"/>
              </a:rPr>
              <a:t>mining</a:t>
            </a:r>
            <a:r>
              <a:rPr sz="2400" spc="-25" dirty="0">
                <a:solidFill>
                  <a:srgbClr val="404040"/>
                </a:solidFill>
                <a:latin typeface="Calibri"/>
                <a:cs typeface="Calibri"/>
              </a:rPr>
              <a:t> </a:t>
            </a:r>
            <a:r>
              <a:rPr sz="2400" spc="-5" dirty="0">
                <a:solidFill>
                  <a:srgbClr val="404040"/>
                </a:solidFill>
                <a:latin typeface="Calibri"/>
                <a:cs typeface="Calibri"/>
              </a:rPr>
              <a:t>industry</a:t>
            </a:r>
            <a:r>
              <a:rPr sz="2400" spc="-15" dirty="0">
                <a:solidFill>
                  <a:srgbClr val="404040"/>
                </a:solidFill>
                <a:latin typeface="Calibri"/>
                <a:cs typeface="Calibri"/>
              </a:rPr>
              <a:t> </a:t>
            </a:r>
            <a:r>
              <a:rPr sz="2400" dirty="0">
                <a:solidFill>
                  <a:srgbClr val="404040"/>
                </a:solidFill>
                <a:latin typeface="Calibri"/>
                <a:cs typeface="Calibri"/>
              </a:rPr>
              <a:t>in</a:t>
            </a:r>
            <a:r>
              <a:rPr sz="2400" spc="-5" dirty="0">
                <a:solidFill>
                  <a:srgbClr val="404040"/>
                </a:solidFill>
                <a:latin typeface="Calibri"/>
                <a:cs typeface="Calibri"/>
              </a:rPr>
              <a:t> </a:t>
            </a:r>
            <a:r>
              <a:rPr sz="2400" spc="-10" dirty="0">
                <a:solidFill>
                  <a:srgbClr val="404040"/>
                </a:solidFill>
                <a:latin typeface="Calibri"/>
                <a:cs typeface="Calibri"/>
              </a:rPr>
              <a:t>Bitcoin</a:t>
            </a:r>
            <a:endParaRPr sz="2400">
              <a:latin typeface="Calibri"/>
              <a:cs typeface="Calibri"/>
            </a:endParaRPr>
          </a:p>
          <a:p>
            <a:pPr marL="304800" marR="1032510" indent="-182880">
              <a:lnSpc>
                <a:spcPts val="2160"/>
              </a:lnSpc>
              <a:spcBef>
                <a:spcPts val="455"/>
              </a:spcBef>
              <a:buClr>
                <a:srgbClr val="D24717"/>
              </a:buClr>
              <a:buChar char="◦"/>
              <a:tabLst>
                <a:tab pos="305435" algn="l"/>
              </a:tabLst>
            </a:pPr>
            <a:r>
              <a:rPr sz="2000" spc="-5" dirty="0">
                <a:solidFill>
                  <a:srgbClr val="404040"/>
                </a:solidFill>
                <a:latin typeface="Calibri"/>
                <a:cs typeface="Calibri"/>
              </a:rPr>
              <a:t>Miners:</a:t>
            </a:r>
            <a:r>
              <a:rPr sz="2000" spc="5" dirty="0">
                <a:solidFill>
                  <a:srgbClr val="404040"/>
                </a:solidFill>
                <a:latin typeface="Calibri"/>
                <a:cs typeface="Calibri"/>
              </a:rPr>
              <a:t> </a:t>
            </a:r>
            <a:r>
              <a:rPr sz="2000" spc="-5" dirty="0">
                <a:solidFill>
                  <a:srgbClr val="404040"/>
                </a:solidFill>
                <a:latin typeface="Calibri"/>
                <a:cs typeface="Calibri"/>
              </a:rPr>
              <a:t>cracking</a:t>
            </a:r>
            <a:r>
              <a:rPr sz="2000" spc="5" dirty="0">
                <a:solidFill>
                  <a:srgbClr val="404040"/>
                </a:solidFill>
                <a:latin typeface="Calibri"/>
                <a:cs typeface="Calibri"/>
              </a:rPr>
              <a:t> </a:t>
            </a:r>
            <a:r>
              <a:rPr sz="2000" spc="-5" dirty="0">
                <a:solidFill>
                  <a:srgbClr val="404040"/>
                </a:solidFill>
                <a:latin typeface="Calibri"/>
                <a:cs typeface="Calibri"/>
              </a:rPr>
              <a:t>cryptopuzzles</a:t>
            </a:r>
            <a:r>
              <a:rPr sz="2000" spc="-15" dirty="0">
                <a:solidFill>
                  <a:srgbClr val="404040"/>
                </a:solidFill>
                <a:latin typeface="Calibri"/>
                <a:cs typeface="Calibri"/>
              </a:rPr>
              <a:t> </a:t>
            </a:r>
            <a:r>
              <a:rPr sz="2000" dirty="0">
                <a:solidFill>
                  <a:srgbClr val="404040"/>
                </a:solidFill>
                <a:latin typeface="Calibri"/>
                <a:cs typeface="Calibri"/>
              </a:rPr>
              <a:t>and</a:t>
            </a:r>
            <a:r>
              <a:rPr sz="2000" spc="5" dirty="0">
                <a:solidFill>
                  <a:srgbClr val="404040"/>
                </a:solidFill>
                <a:latin typeface="Calibri"/>
                <a:cs typeface="Calibri"/>
              </a:rPr>
              <a:t> </a:t>
            </a:r>
            <a:r>
              <a:rPr sz="2000" spc="-10" dirty="0">
                <a:solidFill>
                  <a:srgbClr val="404040"/>
                </a:solidFill>
                <a:latin typeface="Calibri"/>
                <a:cs typeface="Calibri"/>
              </a:rPr>
              <a:t>listening</a:t>
            </a:r>
            <a:r>
              <a:rPr sz="2000" spc="25" dirty="0">
                <a:solidFill>
                  <a:srgbClr val="404040"/>
                </a:solidFill>
                <a:latin typeface="Calibri"/>
                <a:cs typeface="Calibri"/>
              </a:rPr>
              <a:t> </a:t>
            </a:r>
            <a:r>
              <a:rPr sz="2000" spc="-15" dirty="0">
                <a:solidFill>
                  <a:srgbClr val="404040"/>
                </a:solidFill>
                <a:latin typeface="Calibri"/>
                <a:cs typeface="Calibri"/>
              </a:rPr>
              <a:t>to</a:t>
            </a:r>
            <a:r>
              <a:rPr sz="2000" dirty="0">
                <a:solidFill>
                  <a:srgbClr val="404040"/>
                </a:solidFill>
                <a:latin typeface="Calibri"/>
                <a:cs typeface="Calibri"/>
              </a:rPr>
              <a:t> </a:t>
            </a:r>
            <a:r>
              <a:rPr sz="2000" spc="-5" dirty="0">
                <a:solidFill>
                  <a:srgbClr val="404040"/>
                </a:solidFill>
                <a:latin typeface="Calibri"/>
                <a:cs typeface="Calibri"/>
              </a:rPr>
              <a:t>transaction </a:t>
            </a:r>
            <a:r>
              <a:rPr sz="2000" spc="-434" dirty="0">
                <a:solidFill>
                  <a:srgbClr val="404040"/>
                </a:solidFill>
                <a:latin typeface="Calibri"/>
                <a:cs typeface="Calibri"/>
              </a:rPr>
              <a:t> </a:t>
            </a:r>
            <a:r>
              <a:rPr sz="2000" spc="-10" dirty="0">
                <a:solidFill>
                  <a:srgbClr val="404040"/>
                </a:solidFill>
                <a:latin typeface="Calibri"/>
                <a:cs typeface="Calibri"/>
              </a:rPr>
              <a:t>broadcasts</a:t>
            </a:r>
            <a:endParaRPr sz="2000">
              <a:latin typeface="Calibri"/>
              <a:cs typeface="Calibri"/>
            </a:endParaRPr>
          </a:p>
          <a:p>
            <a:pPr marL="12700" marR="174625">
              <a:lnSpc>
                <a:spcPts val="2590"/>
              </a:lnSpc>
              <a:spcBef>
                <a:spcPts val="1590"/>
              </a:spcBef>
            </a:pPr>
            <a:r>
              <a:rPr sz="2400" spc="-5" dirty="0">
                <a:solidFill>
                  <a:srgbClr val="404040"/>
                </a:solidFill>
                <a:latin typeface="Calibri"/>
                <a:cs typeface="Calibri"/>
              </a:rPr>
              <a:t>Expenses: </a:t>
            </a:r>
            <a:r>
              <a:rPr sz="2400" i="1" spc="-5" dirty="0">
                <a:solidFill>
                  <a:srgbClr val="404040"/>
                </a:solidFill>
                <a:latin typeface="Calibri"/>
                <a:cs typeface="Calibri"/>
              </a:rPr>
              <a:t>mining</a:t>
            </a:r>
            <a:r>
              <a:rPr sz="2400" i="1" dirty="0">
                <a:solidFill>
                  <a:srgbClr val="404040"/>
                </a:solidFill>
                <a:latin typeface="Calibri"/>
                <a:cs typeface="Calibri"/>
              </a:rPr>
              <a:t> rig</a:t>
            </a:r>
            <a:r>
              <a:rPr sz="2400" i="1" spc="5" dirty="0">
                <a:solidFill>
                  <a:srgbClr val="404040"/>
                </a:solidFill>
                <a:latin typeface="Calibri"/>
                <a:cs typeface="Calibri"/>
              </a:rPr>
              <a:t> </a:t>
            </a:r>
            <a:r>
              <a:rPr sz="2400" i="1" dirty="0">
                <a:solidFill>
                  <a:srgbClr val="404040"/>
                </a:solidFill>
                <a:latin typeface="Calibri"/>
                <a:cs typeface="Calibri"/>
              </a:rPr>
              <a:t>+</a:t>
            </a:r>
            <a:r>
              <a:rPr sz="2400" i="1" spc="-5" dirty="0">
                <a:solidFill>
                  <a:srgbClr val="404040"/>
                </a:solidFill>
                <a:latin typeface="Calibri"/>
                <a:cs typeface="Calibri"/>
              </a:rPr>
              <a:t> operating</a:t>
            </a:r>
            <a:r>
              <a:rPr sz="2400" i="1" spc="5" dirty="0">
                <a:solidFill>
                  <a:srgbClr val="404040"/>
                </a:solidFill>
                <a:latin typeface="Calibri"/>
                <a:cs typeface="Calibri"/>
              </a:rPr>
              <a:t> </a:t>
            </a:r>
            <a:r>
              <a:rPr sz="2400" i="1" spc="-15" dirty="0">
                <a:solidFill>
                  <a:srgbClr val="404040"/>
                </a:solidFill>
                <a:latin typeface="Calibri"/>
                <a:cs typeface="Calibri"/>
              </a:rPr>
              <a:t>costs</a:t>
            </a:r>
            <a:r>
              <a:rPr sz="2400" i="1" spc="5" dirty="0">
                <a:solidFill>
                  <a:srgbClr val="404040"/>
                </a:solidFill>
                <a:latin typeface="Calibri"/>
                <a:cs typeface="Calibri"/>
              </a:rPr>
              <a:t> </a:t>
            </a:r>
            <a:r>
              <a:rPr sz="2400" i="1" spc="-15" dirty="0">
                <a:solidFill>
                  <a:srgbClr val="404040"/>
                </a:solidFill>
                <a:latin typeface="Calibri"/>
                <a:cs typeface="Calibri"/>
              </a:rPr>
              <a:t>(electricity,</a:t>
            </a:r>
            <a:r>
              <a:rPr sz="2400" i="1" spc="-10" dirty="0">
                <a:solidFill>
                  <a:srgbClr val="404040"/>
                </a:solidFill>
                <a:latin typeface="Calibri"/>
                <a:cs typeface="Calibri"/>
              </a:rPr>
              <a:t> </a:t>
            </a:r>
            <a:r>
              <a:rPr sz="2400" i="1" spc="-5" dirty="0">
                <a:solidFill>
                  <a:srgbClr val="404040"/>
                </a:solidFill>
                <a:latin typeface="Calibri"/>
                <a:cs typeface="Calibri"/>
              </a:rPr>
              <a:t>cooling, </a:t>
            </a:r>
            <a:r>
              <a:rPr sz="2400" i="1" spc="-525" dirty="0">
                <a:solidFill>
                  <a:srgbClr val="404040"/>
                </a:solidFill>
                <a:latin typeface="Calibri"/>
                <a:cs typeface="Calibri"/>
              </a:rPr>
              <a:t> </a:t>
            </a:r>
            <a:r>
              <a:rPr sz="2400" i="1" spc="-5" dirty="0">
                <a:solidFill>
                  <a:srgbClr val="404040"/>
                </a:solidFill>
                <a:latin typeface="Calibri"/>
                <a:cs typeface="Calibri"/>
              </a:rPr>
              <a:t>repairs)</a:t>
            </a:r>
            <a:endParaRPr sz="2400">
              <a:latin typeface="Calibri"/>
              <a:cs typeface="Calibri"/>
            </a:endParaRPr>
          </a:p>
          <a:p>
            <a:pPr marL="304800" indent="-183515">
              <a:spcBef>
                <a:spcPts val="150"/>
              </a:spcBef>
              <a:buClr>
                <a:srgbClr val="D24717"/>
              </a:buClr>
              <a:buChar char="◦"/>
              <a:tabLst>
                <a:tab pos="305435" algn="l"/>
              </a:tabLst>
            </a:pPr>
            <a:r>
              <a:rPr sz="2000" spc="-15" dirty="0">
                <a:solidFill>
                  <a:srgbClr val="404040"/>
                </a:solidFill>
                <a:latin typeface="Calibri"/>
                <a:cs typeface="Calibri"/>
              </a:rPr>
              <a:t>Paid</a:t>
            </a:r>
            <a:r>
              <a:rPr sz="2000" dirty="0">
                <a:solidFill>
                  <a:srgbClr val="404040"/>
                </a:solidFill>
                <a:latin typeface="Calibri"/>
                <a:cs typeface="Calibri"/>
              </a:rPr>
              <a:t> in</a:t>
            </a:r>
            <a:r>
              <a:rPr sz="2000" spc="-20" dirty="0">
                <a:solidFill>
                  <a:srgbClr val="404040"/>
                </a:solidFill>
                <a:latin typeface="Calibri"/>
                <a:cs typeface="Calibri"/>
              </a:rPr>
              <a:t> </a:t>
            </a:r>
            <a:r>
              <a:rPr sz="2000" spc="-10" dirty="0">
                <a:solidFill>
                  <a:srgbClr val="404040"/>
                </a:solidFill>
                <a:latin typeface="Calibri"/>
                <a:cs typeface="Calibri"/>
              </a:rPr>
              <a:t>real</a:t>
            </a:r>
            <a:r>
              <a:rPr sz="2000" spc="-5" dirty="0">
                <a:solidFill>
                  <a:srgbClr val="404040"/>
                </a:solidFill>
                <a:latin typeface="Calibri"/>
                <a:cs typeface="Calibri"/>
              </a:rPr>
              <a:t> currency</a:t>
            </a:r>
            <a:endParaRPr sz="2000">
              <a:latin typeface="Calibri"/>
              <a:cs typeface="Calibri"/>
            </a:endParaRPr>
          </a:p>
          <a:p>
            <a:pPr marL="304800" indent="-183515">
              <a:spcBef>
                <a:spcPts val="359"/>
              </a:spcBef>
              <a:buClr>
                <a:srgbClr val="D24717"/>
              </a:buClr>
              <a:buChar char="◦"/>
              <a:tabLst>
                <a:tab pos="305435" algn="l"/>
              </a:tabLst>
            </a:pPr>
            <a:r>
              <a:rPr sz="2000" spc="-10" dirty="0">
                <a:solidFill>
                  <a:srgbClr val="404040"/>
                </a:solidFill>
                <a:latin typeface="Calibri"/>
                <a:cs typeface="Calibri"/>
              </a:rPr>
              <a:t>Operating costs are</a:t>
            </a:r>
            <a:r>
              <a:rPr sz="2000" spc="-5" dirty="0">
                <a:solidFill>
                  <a:srgbClr val="404040"/>
                </a:solidFill>
                <a:latin typeface="Calibri"/>
                <a:cs typeface="Calibri"/>
              </a:rPr>
              <a:t> variable</a:t>
            </a:r>
            <a:endParaRPr sz="2000">
              <a:latin typeface="Calibri"/>
              <a:cs typeface="Calibri"/>
            </a:endParaRPr>
          </a:p>
          <a:p>
            <a:pPr marL="12700" marR="5080">
              <a:lnSpc>
                <a:spcPts val="2590"/>
              </a:lnSpc>
              <a:spcBef>
                <a:spcPts val="1620"/>
              </a:spcBef>
            </a:pPr>
            <a:r>
              <a:rPr sz="2400" spc="-10" dirty="0">
                <a:solidFill>
                  <a:srgbClr val="404040"/>
                </a:solidFill>
                <a:latin typeface="Calibri"/>
                <a:cs typeface="Calibri"/>
              </a:rPr>
              <a:t>Profits: </a:t>
            </a:r>
            <a:r>
              <a:rPr sz="2400" i="1" spc="-5" dirty="0">
                <a:solidFill>
                  <a:srgbClr val="404040"/>
                </a:solidFill>
                <a:latin typeface="Calibri"/>
                <a:cs typeface="Calibri"/>
              </a:rPr>
              <a:t>block </a:t>
            </a:r>
            <a:r>
              <a:rPr sz="2400" i="1" dirty="0">
                <a:solidFill>
                  <a:srgbClr val="404040"/>
                </a:solidFill>
                <a:latin typeface="Calibri"/>
                <a:cs typeface="Calibri"/>
              </a:rPr>
              <a:t>reward + </a:t>
            </a:r>
            <a:r>
              <a:rPr sz="2400" i="1" spc="-5" dirty="0">
                <a:solidFill>
                  <a:srgbClr val="404040"/>
                </a:solidFill>
                <a:latin typeface="Calibri"/>
                <a:cs typeface="Calibri"/>
              </a:rPr>
              <a:t>transaction </a:t>
            </a:r>
            <a:r>
              <a:rPr sz="2400" i="1" spc="-15" dirty="0">
                <a:solidFill>
                  <a:srgbClr val="404040"/>
                </a:solidFill>
                <a:latin typeface="Calibri"/>
                <a:cs typeface="Calibri"/>
              </a:rPr>
              <a:t>fee </a:t>
            </a:r>
            <a:r>
              <a:rPr sz="2400" i="1" dirty="0">
                <a:solidFill>
                  <a:srgbClr val="404040"/>
                </a:solidFill>
                <a:latin typeface="Calibri"/>
                <a:cs typeface="Calibri"/>
              </a:rPr>
              <a:t>* # of </a:t>
            </a:r>
            <a:r>
              <a:rPr sz="2400" i="1" spc="-5" dirty="0">
                <a:solidFill>
                  <a:srgbClr val="404040"/>
                </a:solidFill>
                <a:latin typeface="Calibri"/>
                <a:cs typeface="Calibri"/>
              </a:rPr>
              <a:t>transactions </a:t>
            </a:r>
            <a:r>
              <a:rPr sz="2400" i="1" dirty="0">
                <a:solidFill>
                  <a:srgbClr val="404040"/>
                </a:solidFill>
                <a:latin typeface="Calibri"/>
                <a:cs typeface="Calibri"/>
              </a:rPr>
              <a:t>in </a:t>
            </a:r>
            <a:r>
              <a:rPr sz="2400" i="1" spc="-530" dirty="0">
                <a:solidFill>
                  <a:srgbClr val="404040"/>
                </a:solidFill>
                <a:latin typeface="Calibri"/>
                <a:cs typeface="Calibri"/>
              </a:rPr>
              <a:t> </a:t>
            </a:r>
            <a:r>
              <a:rPr sz="2400" i="1" dirty="0">
                <a:solidFill>
                  <a:srgbClr val="404040"/>
                </a:solidFill>
                <a:latin typeface="Calibri"/>
                <a:cs typeface="Calibri"/>
              </a:rPr>
              <a:t>a</a:t>
            </a:r>
            <a:r>
              <a:rPr sz="2400" i="1" spc="-10" dirty="0">
                <a:solidFill>
                  <a:srgbClr val="404040"/>
                </a:solidFill>
                <a:latin typeface="Calibri"/>
                <a:cs typeface="Calibri"/>
              </a:rPr>
              <a:t> </a:t>
            </a:r>
            <a:r>
              <a:rPr sz="2400" i="1" spc="-5" dirty="0">
                <a:solidFill>
                  <a:srgbClr val="404040"/>
                </a:solidFill>
                <a:latin typeface="Calibri"/>
                <a:cs typeface="Calibri"/>
              </a:rPr>
              <a:t>block</a:t>
            </a:r>
            <a:endParaRPr sz="2400">
              <a:latin typeface="Calibri"/>
              <a:cs typeface="Calibri"/>
            </a:endParaRPr>
          </a:p>
          <a:p>
            <a:pPr marL="304800" indent="-183515">
              <a:spcBef>
                <a:spcPts val="150"/>
              </a:spcBef>
              <a:buClr>
                <a:srgbClr val="D24717"/>
              </a:buClr>
              <a:buChar char="◦"/>
              <a:tabLst>
                <a:tab pos="305435" algn="l"/>
              </a:tabLst>
            </a:pPr>
            <a:r>
              <a:rPr sz="2000" spc="-15" dirty="0">
                <a:solidFill>
                  <a:srgbClr val="404040"/>
                </a:solidFill>
                <a:latin typeface="Calibri"/>
                <a:cs typeface="Calibri"/>
              </a:rPr>
              <a:t>Paid</a:t>
            </a:r>
            <a:r>
              <a:rPr sz="2000" spc="-10" dirty="0">
                <a:solidFill>
                  <a:srgbClr val="404040"/>
                </a:solidFill>
                <a:latin typeface="Calibri"/>
                <a:cs typeface="Calibri"/>
              </a:rPr>
              <a:t> </a:t>
            </a:r>
            <a:r>
              <a:rPr sz="2000" dirty="0">
                <a:solidFill>
                  <a:srgbClr val="404040"/>
                </a:solidFill>
                <a:latin typeface="Calibri"/>
                <a:cs typeface="Calibri"/>
              </a:rPr>
              <a:t>in</a:t>
            </a:r>
            <a:r>
              <a:rPr sz="2000" spc="-20" dirty="0">
                <a:solidFill>
                  <a:srgbClr val="404040"/>
                </a:solidFill>
                <a:latin typeface="Calibri"/>
                <a:cs typeface="Calibri"/>
              </a:rPr>
              <a:t> </a:t>
            </a:r>
            <a:r>
              <a:rPr sz="2000" spc="-10" dirty="0">
                <a:solidFill>
                  <a:srgbClr val="404040"/>
                </a:solidFill>
                <a:latin typeface="Calibri"/>
                <a:cs typeface="Calibri"/>
              </a:rPr>
              <a:t>Bitcoins</a:t>
            </a:r>
            <a:endParaRPr sz="2000">
              <a:latin typeface="Calibri"/>
              <a:cs typeface="Calibri"/>
            </a:endParaRPr>
          </a:p>
          <a:p>
            <a:pPr marL="304800" indent="-183515">
              <a:spcBef>
                <a:spcPts val="360"/>
              </a:spcBef>
              <a:buClr>
                <a:srgbClr val="D24717"/>
              </a:buClr>
              <a:buChar char="◦"/>
              <a:tabLst>
                <a:tab pos="305435" algn="l"/>
              </a:tabLst>
            </a:pPr>
            <a:r>
              <a:rPr sz="2000" spc="-5" dirty="0">
                <a:solidFill>
                  <a:srgbClr val="404040"/>
                </a:solidFill>
                <a:latin typeface="Calibri"/>
                <a:cs typeface="Calibri"/>
              </a:rPr>
              <a:t>The </a:t>
            </a:r>
            <a:r>
              <a:rPr sz="2000" spc="-15" dirty="0">
                <a:solidFill>
                  <a:srgbClr val="404040"/>
                </a:solidFill>
                <a:latin typeface="Calibri"/>
                <a:cs typeface="Calibri"/>
              </a:rPr>
              <a:t>fee</a:t>
            </a:r>
            <a:r>
              <a:rPr sz="2000" dirty="0">
                <a:solidFill>
                  <a:srgbClr val="404040"/>
                </a:solidFill>
                <a:latin typeface="Calibri"/>
                <a:cs typeface="Calibri"/>
              </a:rPr>
              <a:t> and</a:t>
            </a:r>
            <a:r>
              <a:rPr sz="2000" spc="-15" dirty="0">
                <a:solidFill>
                  <a:srgbClr val="404040"/>
                </a:solidFill>
                <a:latin typeface="Calibri"/>
                <a:cs typeface="Calibri"/>
              </a:rPr>
              <a:t> </a:t>
            </a:r>
            <a:r>
              <a:rPr sz="2000" spc="-25" dirty="0">
                <a:solidFill>
                  <a:srgbClr val="404040"/>
                </a:solidFill>
                <a:latin typeface="Calibri"/>
                <a:cs typeface="Calibri"/>
              </a:rPr>
              <a:t>rate</a:t>
            </a:r>
            <a:r>
              <a:rPr sz="2000" spc="10" dirty="0">
                <a:solidFill>
                  <a:srgbClr val="404040"/>
                </a:solidFill>
                <a:latin typeface="Calibri"/>
                <a:cs typeface="Calibri"/>
              </a:rPr>
              <a:t> </a:t>
            </a:r>
            <a:r>
              <a:rPr sz="2000" spc="-5" dirty="0">
                <a:solidFill>
                  <a:srgbClr val="404040"/>
                </a:solidFill>
                <a:latin typeface="Calibri"/>
                <a:cs typeface="Calibri"/>
              </a:rPr>
              <a:t>of transactions</a:t>
            </a:r>
            <a:r>
              <a:rPr sz="2000" spc="10" dirty="0">
                <a:solidFill>
                  <a:srgbClr val="404040"/>
                </a:solidFill>
                <a:latin typeface="Calibri"/>
                <a:cs typeface="Calibri"/>
              </a:rPr>
              <a:t> </a:t>
            </a:r>
            <a:r>
              <a:rPr sz="2000" spc="-10" dirty="0">
                <a:solidFill>
                  <a:srgbClr val="404040"/>
                </a:solidFill>
                <a:latin typeface="Calibri"/>
                <a:cs typeface="Calibri"/>
              </a:rPr>
              <a:t>are</a:t>
            </a:r>
            <a:r>
              <a:rPr sz="2000" spc="5" dirty="0">
                <a:solidFill>
                  <a:srgbClr val="404040"/>
                </a:solidFill>
                <a:latin typeface="Calibri"/>
                <a:cs typeface="Calibri"/>
              </a:rPr>
              <a:t> </a:t>
            </a:r>
            <a:r>
              <a:rPr sz="2000" spc="-5" dirty="0">
                <a:solidFill>
                  <a:srgbClr val="404040"/>
                </a:solidFill>
                <a:latin typeface="Calibri"/>
                <a:cs typeface="Calibri"/>
              </a:rPr>
              <a:t>unpredictable</a:t>
            </a:r>
            <a:endParaRPr sz="2000">
              <a:latin typeface="Calibri"/>
              <a:cs typeface="Calibri"/>
            </a:endParaRPr>
          </a:p>
          <a:p>
            <a:pPr marL="304800" indent="-183515">
              <a:spcBef>
                <a:spcPts val="360"/>
              </a:spcBef>
              <a:buClr>
                <a:srgbClr val="D24717"/>
              </a:buClr>
              <a:buChar char="◦"/>
              <a:tabLst>
                <a:tab pos="305435" algn="l"/>
              </a:tabLst>
            </a:pPr>
            <a:r>
              <a:rPr sz="2000" spc="-5" dirty="0">
                <a:solidFill>
                  <a:srgbClr val="404040"/>
                </a:solidFill>
                <a:latin typeface="Calibri"/>
                <a:cs typeface="Calibri"/>
              </a:rPr>
              <a:t>The </a:t>
            </a:r>
            <a:r>
              <a:rPr sz="2000" dirty="0">
                <a:solidFill>
                  <a:srgbClr val="404040"/>
                </a:solidFill>
                <a:latin typeface="Calibri"/>
                <a:cs typeface="Calibri"/>
              </a:rPr>
              <a:t>mean</a:t>
            </a:r>
            <a:r>
              <a:rPr sz="2000" spc="-10" dirty="0">
                <a:solidFill>
                  <a:srgbClr val="404040"/>
                </a:solidFill>
                <a:latin typeface="Calibri"/>
                <a:cs typeface="Calibri"/>
              </a:rPr>
              <a:t> </a:t>
            </a:r>
            <a:r>
              <a:rPr sz="2000" spc="-5" dirty="0">
                <a:solidFill>
                  <a:srgbClr val="404040"/>
                </a:solidFill>
                <a:latin typeface="Calibri"/>
                <a:cs typeface="Calibri"/>
              </a:rPr>
              <a:t>time</a:t>
            </a:r>
            <a:r>
              <a:rPr sz="2000" spc="5" dirty="0">
                <a:solidFill>
                  <a:srgbClr val="404040"/>
                </a:solidFill>
                <a:latin typeface="Calibri"/>
                <a:cs typeface="Calibri"/>
              </a:rPr>
              <a:t> </a:t>
            </a:r>
            <a:r>
              <a:rPr sz="2000" spc="-10" dirty="0">
                <a:solidFill>
                  <a:srgbClr val="404040"/>
                </a:solidFill>
                <a:latin typeface="Calibri"/>
                <a:cs typeface="Calibri"/>
              </a:rPr>
              <a:t>to</a:t>
            </a:r>
            <a:r>
              <a:rPr sz="2000" spc="-5" dirty="0">
                <a:solidFill>
                  <a:srgbClr val="404040"/>
                </a:solidFill>
                <a:latin typeface="Calibri"/>
                <a:cs typeface="Calibri"/>
              </a:rPr>
              <a:t> </a:t>
            </a:r>
            <a:r>
              <a:rPr sz="2000" spc="-10" dirty="0">
                <a:solidFill>
                  <a:srgbClr val="404040"/>
                </a:solidFill>
                <a:latin typeface="Calibri"/>
                <a:cs typeface="Calibri"/>
              </a:rPr>
              <a:t>next</a:t>
            </a:r>
            <a:r>
              <a:rPr sz="2000" spc="-5" dirty="0">
                <a:solidFill>
                  <a:srgbClr val="404040"/>
                </a:solidFill>
                <a:latin typeface="Calibri"/>
                <a:cs typeface="Calibri"/>
              </a:rPr>
              <a:t> block</a:t>
            </a:r>
            <a:r>
              <a:rPr sz="2000" spc="-10" dirty="0">
                <a:solidFill>
                  <a:srgbClr val="404040"/>
                </a:solidFill>
                <a:latin typeface="Calibri"/>
                <a:cs typeface="Calibri"/>
              </a:rPr>
              <a:t> </a:t>
            </a:r>
            <a:r>
              <a:rPr sz="2000" dirty="0">
                <a:solidFill>
                  <a:srgbClr val="404040"/>
                </a:solidFill>
                <a:latin typeface="Calibri"/>
                <a:cs typeface="Calibri"/>
              </a:rPr>
              <a:t>is</a:t>
            </a:r>
            <a:r>
              <a:rPr sz="2000" spc="-5" dirty="0">
                <a:solidFill>
                  <a:srgbClr val="404040"/>
                </a:solidFill>
                <a:latin typeface="Calibri"/>
                <a:cs typeface="Calibri"/>
              </a:rPr>
              <a:t> </a:t>
            </a:r>
            <a:r>
              <a:rPr sz="2000" spc="-10" dirty="0">
                <a:solidFill>
                  <a:srgbClr val="404040"/>
                </a:solidFill>
                <a:latin typeface="Calibri"/>
                <a:cs typeface="Calibri"/>
              </a:rPr>
              <a:t>easy</a:t>
            </a:r>
            <a:r>
              <a:rPr sz="2000" dirty="0">
                <a:solidFill>
                  <a:srgbClr val="404040"/>
                </a:solidFill>
                <a:latin typeface="Calibri"/>
                <a:cs typeface="Calibri"/>
              </a:rPr>
              <a:t> </a:t>
            </a:r>
            <a:r>
              <a:rPr sz="2000" spc="-10" dirty="0">
                <a:solidFill>
                  <a:srgbClr val="404040"/>
                </a:solidFill>
                <a:latin typeface="Calibri"/>
                <a:cs typeface="Calibri"/>
              </a:rPr>
              <a:t>to</a:t>
            </a:r>
            <a:r>
              <a:rPr sz="2000" spc="-20" dirty="0">
                <a:solidFill>
                  <a:srgbClr val="404040"/>
                </a:solidFill>
                <a:latin typeface="Calibri"/>
                <a:cs typeface="Calibri"/>
              </a:rPr>
              <a:t> </a:t>
            </a:r>
            <a:r>
              <a:rPr sz="2000" spc="-5" dirty="0">
                <a:solidFill>
                  <a:srgbClr val="404040"/>
                </a:solidFill>
                <a:latin typeface="Calibri"/>
                <a:cs typeface="Calibri"/>
              </a:rPr>
              <a:t>compute</a:t>
            </a:r>
            <a:endParaRPr sz="2000">
              <a:latin typeface="Calibri"/>
              <a:cs typeface="Calibri"/>
            </a:endParaRPr>
          </a:p>
          <a:p>
            <a:pPr marL="487680" lvl="1" indent="-183515">
              <a:spcBef>
                <a:spcPts val="434"/>
              </a:spcBef>
              <a:buClr>
                <a:srgbClr val="D24717"/>
              </a:buClr>
              <a:buChar char="◦"/>
              <a:tabLst>
                <a:tab pos="488315" algn="l"/>
              </a:tabLst>
            </a:pPr>
            <a:r>
              <a:rPr sz="1600" spc="-30" dirty="0">
                <a:solidFill>
                  <a:srgbClr val="404040"/>
                </a:solidFill>
                <a:latin typeface="Calibri"/>
                <a:cs typeface="Calibri"/>
              </a:rPr>
              <a:t>However,</a:t>
            </a:r>
            <a:r>
              <a:rPr sz="1600" spc="50" dirty="0">
                <a:solidFill>
                  <a:srgbClr val="404040"/>
                </a:solidFill>
                <a:latin typeface="Calibri"/>
                <a:cs typeface="Calibri"/>
              </a:rPr>
              <a:t> </a:t>
            </a:r>
            <a:r>
              <a:rPr sz="1600" spc="-5" dirty="0">
                <a:solidFill>
                  <a:srgbClr val="404040"/>
                </a:solidFill>
                <a:latin typeface="Calibri"/>
                <a:cs typeface="Calibri"/>
              </a:rPr>
              <a:t>the</a:t>
            </a:r>
            <a:r>
              <a:rPr sz="1600" dirty="0">
                <a:solidFill>
                  <a:srgbClr val="404040"/>
                </a:solidFill>
                <a:latin typeface="Calibri"/>
                <a:cs typeface="Calibri"/>
              </a:rPr>
              <a:t> </a:t>
            </a:r>
            <a:r>
              <a:rPr sz="1600" spc="-5" dirty="0">
                <a:solidFill>
                  <a:srgbClr val="404040"/>
                </a:solidFill>
                <a:latin typeface="Calibri"/>
                <a:cs typeface="Calibri"/>
              </a:rPr>
              <a:t>per-miner</a:t>
            </a:r>
            <a:r>
              <a:rPr sz="1600" spc="20" dirty="0">
                <a:solidFill>
                  <a:srgbClr val="404040"/>
                </a:solidFill>
                <a:latin typeface="Calibri"/>
                <a:cs typeface="Calibri"/>
              </a:rPr>
              <a:t> </a:t>
            </a:r>
            <a:r>
              <a:rPr sz="1600" spc="-5" dirty="0">
                <a:solidFill>
                  <a:srgbClr val="404040"/>
                </a:solidFill>
                <a:latin typeface="Calibri"/>
                <a:cs typeface="Calibri"/>
              </a:rPr>
              <a:t>sample</a:t>
            </a:r>
            <a:r>
              <a:rPr sz="1600" dirty="0">
                <a:solidFill>
                  <a:srgbClr val="404040"/>
                </a:solidFill>
                <a:latin typeface="Calibri"/>
                <a:cs typeface="Calibri"/>
              </a:rPr>
              <a:t> </a:t>
            </a:r>
            <a:r>
              <a:rPr sz="1600" spc="-5" dirty="0">
                <a:solidFill>
                  <a:srgbClr val="404040"/>
                </a:solidFill>
                <a:latin typeface="Calibri"/>
                <a:cs typeface="Calibri"/>
              </a:rPr>
              <a:t>is</a:t>
            </a:r>
            <a:r>
              <a:rPr sz="1600" spc="5" dirty="0">
                <a:solidFill>
                  <a:srgbClr val="404040"/>
                </a:solidFill>
                <a:latin typeface="Calibri"/>
                <a:cs typeface="Calibri"/>
              </a:rPr>
              <a:t> </a:t>
            </a:r>
            <a:r>
              <a:rPr sz="1600" spc="-5" dirty="0">
                <a:solidFill>
                  <a:srgbClr val="404040"/>
                </a:solidFill>
                <a:latin typeface="Calibri"/>
                <a:cs typeface="Calibri"/>
              </a:rPr>
              <a:t>small</a:t>
            </a:r>
            <a:r>
              <a:rPr sz="1600" spc="-20" dirty="0">
                <a:solidFill>
                  <a:srgbClr val="404040"/>
                </a:solidFill>
                <a:latin typeface="Calibri"/>
                <a:cs typeface="Calibri"/>
              </a:rPr>
              <a:t> </a:t>
            </a:r>
            <a:r>
              <a:rPr sz="1600" spc="-5" dirty="0">
                <a:solidFill>
                  <a:srgbClr val="404040"/>
                </a:solidFill>
                <a:latin typeface="Calibri"/>
                <a:cs typeface="Calibri"/>
              </a:rPr>
              <a:t>while</a:t>
            </a:r>
            <a:r>
              <a:rPr sz="1600" dirty="0">
                <a:solidFill>
                  <a:srgbClr val="404040"/>
                </a:solidFill>
                <a:latin typeface="Calibri"/>
                <a:cs typeface="Calibri"/>
              </a:rPr>
              <a:t> </a:t>
            </a:r>
            <a:r>
              <a:rPr sz="1600" spc="-10" dirty="0">
                <a:solidFill>
                  <a:srgbClr val="404040"/>
                </a:solidFill>
                <a:latin typeface="Calibri"/>
                <a:cs typeface="Calibri"/>
              </a:rPr>
              <a:t>variations </a:t>
            </a:r>
            <a:r>
              <a:rPr sz="1600" spc="-15" dirty="0">
                <a:solidFill>
                  <a:srgbClr val="404040"/>
                </a:solidFill>
                <a:latin typeface="Calibri"/>
                <a:cs typeface="Calibri"/>
              </a:rPr>
              <a:t>are</a:t>
            </a:r>
            <a:r>
              <a:rPr sz="1600" spc="20" dirty="0">
                <a:solidFill>
                  <a:srgbClr val="404040"/>
                </a:solidFill>
                <a:latin typeface="Calibri"/>
                <a:cs typeface="Calibri"/>
              </a:rPr>
              <a:t> </a:t>
            </a:r>
            <a:r>
              <a:rPr sz="1600" spc="-10" dirty="0">
                <a:solidFill>
                  <a:srgbClr val="404040"/>
                </a:solidFill>
                <a:latin typeface="Calibri"/>
                <a:cs typeface="Calibri"/>
              </a:rPr>
              <a:t>huge</a:t>
            </a:r>
            <a:endParaRPr sz="1600">
              <a:latin typeface="Calibri"/>
              <a:cs typeface="Calibri"/>
            </a:endParaRPr>
          </a:p>
          <a:p>
            <a:pPr marL="12700">
              <a:spcBef>
                <a:spcPts val="1255"/>
              </a:spcBef>
            </a:pPr>
            <a:r>
              <a:rPr sz="2400" dirty="0">
                <a:solidFill>
                  <a:srgbClr val="404040"/>
                </a:solidFill>
                <a:latin typeface="Calibri"/>
                <a:cs typeface="Calibri"/>
              </a:rPr>
              <a:t>Mining</a:t>
            </a:r>
            <a:r>
              <a:rPr sz="2400" spc="-25" dirty="0">
                <a:solidFill>
                  <a:srgbClr val="404040"/>
                </a:solidFill>
                <a:latin typeface="Calibri"/>
                <a:cs typeface="Calibri"/>
              </a:rPr>
              <a:t> </a:t>
            </a:r>
            <a:r>
              <a:rPr sz="2400" spc="-5" dirty="0">
                <a:solidFill>
                  <a:srgbClr val="404040"/>
                </a:solidFill>
                <a:latin typeface="Calibri"/>
                <a:cs typeface="Calibri"/>
              </a:rPr>
              <a:t>pools:</a:t>
            </a:r>
            <a:r>
              <a:rPr sz="2400" dirty="0">
                <a:solidFill>
                  <a:srgbClr val="404040"/>
                </a:solidFill>
                <a:latin typeface="Calibri"/>
                <a:cs typeface="Calibri"/>
              </a:rPr>
              <a:t> </a:t>
            </a:r>
            <a:r>
              <a:rPr sz="2400" spc="-15" dirty="0">
                <a:solidFill>
                  <a:srgbClr val="404040"/>
                </a:solidFill>
                <a:latin typeface="Calibri"/>
                <a:cs typeface="Calibri"/>
              </a:rPr>
              <a:t>groups</a:t>
            </a:r>
            <a:r>
              <a:rPr sz="2400" spc="-5" dirty="0">
                <a:solidFill>
                  <a:srgbClr val="404040"/>
                </a:solidFill>
                <a:latin typeface="Calibri"/>
                <a:cs typeface="Calibri"/>
              </a:rPr>
              <a:t> </a:t>
            </a:r>
            <a:r>
              <a:rPr sz="2400" spc="-10" dirty="0">
                <a:solidFill>
                  <a:srgbClr val="404040"/>
                </a:solidFill>
                <a:latin typeface="Calibri"/>
                <a:cs typeface="Calibri"/>
              </a:rPr>
              <a:t>of</a:t>
            </a:r>
            <a:r>
              <a:rPr sz="2400" spc="-5" dirty="0">
                <a:solidFill>
                  <a:srgbClr val="404040"/>
                </a:solidFill>
                <a:latin typeface="Calibri"/>
                <a:cs typeface="Calibri"/>
              </a:rPr>
              <a:t> </a:t>
            </a:r>
            <a:r>
              <a:rPr sz="2400" spc="-15" dirty="0">
                <a:solidFill>
                  <a:srgbClr val="404040"/>
                </a:solidFill>
                <a:latin typeface="Calibri"/>
                <a:cs typeface="Calibri"/>
              </a:rPr>
              <a:t>cooperating</a:t>
            </a:r>
            <a:r>
              <a:rPr sz="2400" dirty="0">
                <a:solidFill>
                  <a:srgbClr val="404040"/>
                </a:solidFill>
                <a:latin typeface="Calibri"/>
                <a:cs typeface="Calibri"/>
              </a:rPr>
              <a:t> </a:t>
            </a:r>
            <a:r>
              <a:rPr sz="2400" spc="-10" dirty="0">
                <a:solidFill>
                  <a:srgbClr val="404040"/>
                </a:solidFill>
                <a:latin typeface="Calibri"/>
                <a:cs typeface="Calibri"/>
              </a:rPr>
              <a:t>miners</a:t>
            </a:r>
            <a:endParaRPr sz="2400">
              <a:latin typeface="Calibri"/>
              <a:cs typeface="Calibri"/>
            </a:endParaRPr>
          </a:p>
        </p:txBody>
      </p:sp>
    </p:spTree>
    <p:extLst>
      <p:ext uri="{BB962C8B-B14F-4D97-AF65-F5344CB8AC3E}">
        <p14:creationId xmlns:p14="http://schemas.microsoft.com/office/powerpoint/2010/main" val="27239724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10460" y="1029717"/>
            <a:ext cx="5955030" cy="573405"/>
          </a:xfrm>
          <a:prstGeom prst="rect">
            <a:avLst/>
          </a:prstGeom>
        </p:spPr>
        <p:txBody>
          <a:bodyPr vert="horz" wrap="square" lIns="0" tIns="12065" rIns="0" bIns="0" rtlCol="0">
            <a:spAutoFit/>
          </a:bodyPr>
          <a:lstStyle/>
          <a:p>
            <a:pPr marL="12700">
              <a:lnSpc>
                <a:spcPts val="2280"/>
              </a:lnSpc>
              <a:spcBef>
                <a:spcPts val="95"/>
              </a:spcBef>
            </a:pPr>
            <a:r>
              <a:rPr sz="1900" spc="-5" dirty="0">
                <a:solidFill>
                  <a:srgbClr val="404040"/>
                </a:solidFill>
                <a:latin typeface="Calibri"/>
                <a:cs typeface="Calibri"/>
              </a:rPr>
              <a:t>A</a:t>
            </a:r>
            <a:r>
              <a:rPr sz="1900" spc="-10" dirty="0">
                <a:solidFill>
                  <a:srgbClr val="404040"/>
                </a:solidFill>
                <a:latin typeface="Calibri"/>
                <a:cs typeface="Calibri"/>
              </a:rPr>
              <a:t> </a:t>
            </a:r>
            <a:r>
              <a:rPr sz="1900" spc="-5" dirty="0">
                <a:solidFill>
                  <a:srgbClr val="404040"/>
                </a:solidFill>
                <a:latin typeface="Calibri"/>
                <a:cs typeface="Calibri"/>
              </a:rPr>
              <a:t>miner</a:t>
            </a:r>
            <a:r>
              <a:rPr sz="1900" spc="15" dirty="0">
                <a:solidFill>
                  <a:srgbClr val="404040"/>
                </a:solidFill>
                <a:latin typeface="Calibri"/>
                <a:cs typeface="Calibri"/>
              </a:rPr>
              <a:t> </a:t>
            </a:r>
            <a:r>
              <a:rPr sz="1900" spc="-15" dirty="0">
                <a:solidFill>
                  <a:srgbClr val="404040"/>
                </a:solidFill>
                <a:latin typeface="Calibri"/>
                <a:cs typeface="Calibri"/>
              </a:rPr>
              <a:t>broadcasts</a:t>
            </a:r>
            <a:r>
              <a:rPr sz="1900" spc="-5" dirty="0">
                <a:solidFill>
                  <a:srgbClr val="404040"/>
                </a:solidFill>
                <a:latin typeface="Calibri"/>
                <a:cs typeface="Calibri"/>
              </a:rPr>
              <a:t> the</a:t>
            </a:r>
            <a:r>
              <a:rPr sz="1900" spc="15" dirty="0">
                <a:solidFill>
                  <a:srgbClr val="404040"/>
                </a:solidFill>
                <a:latin typeface="Calibri"/>
                <a:cs typeface="Calibri"/>
              </a:rPr>
              <a:t> </a:t>
            </a:r>
            <a:r>
              <a:rPr sz="1900" spc="-15" dirty="0">
                <a:solidFill>
                  <a:srgbClr val="404040"/>
                </a:solidFill>
                <a:latin typeface="Calibri"/>
                <a:cs typeface="Calibri"/>
              </a:rPr>
              <a:t>proposed</a:t>
            </a:r>
            <a:r>
              <a:rPr sz="1900" spc="15" dirty="0">
                <a:solidFill>
                  <a:srgbClr val="404040"/>
                </a:solidFill>
                <a:latin typeface="Calibri"/>
                <a:cs typeface="Calibri"/>
              </a:rPr>
              <a:t> </a:t>
            </a:r>
            <a:r>
              <a:rPr sz="1900" spc="-10" dirty="0">
                <a:solidFill>
                  <a:srgbClr val="404040"/>
                </a:solidFill>
                <a:latin typeface="Calibri"/>
                <a:cs typeface="Calibri"/>
              </a:rPr>
              <a:t>block</a:t>
            </a:r>
            <a:endParaRPr sz="1900">
              <a:latin typeface="Calibri"/>
              <a:cs typeface="Calibri"/>
            </a:endParaRPr>
          </a:p>
          <a:p>
            <a:pPr marL="304800" indent="-183515">
              <a:lnSpc>
                <a:spcPts val="2039"/>
              </a:lnSpc>
              <a:buClr>
                <a:srgbClr val="D24717"/>
              </a:buClr>
              <a:buChar char="◦"/>
              <a:tabLst>
                <a:tab pos="305435" algn="l"/>
              </a:tabLst>
            </a:pPr>
            <a:r>
              <a:rPr sz="1700" spc="-5" dirty="0">
                <a:solidFill>
                  <a:srgbClr val="404040"/>
                </a:solidFill>
                <a:latin typeface="Calibri"/>
                <a:cs typeface="Calibri"/>
              </a:rPr>
              <a:t>The</a:t>
            </a:r>
            <a:r>
              <a:rPr sz="1700" spc="-10" dirty="0">
                <a:solidFill>
                  <a:srgbClr val="404040"/>
                </a:solidFill>
                <a:latin typeface="Calibri"/>
                <a:cs typeface="Calibri"/>
              </a:rPr>
              <a:t> </a:t>
            </a:r>
            <a:r>
              <a:rPr sz="1700" dirty="0">
                <a:solidFill>
                  <a:srgbClr val="404040"/>
                </a:solidFill>
                <a:latin typeface="Calibri"/>
                <a:cs typeface="Calibri"/>
              </a:rPr>
              <a:t>block</a:t>
            </a:r>
            <a:r>
              <a:rPr sz="1700" spc="-20" dirty="0">
                <a:solidFill>
                  <a:srgbClr val="404040"/>
                </a:solidFill>
                <a:latin typeface="Calibri"/>
                <a:cs typeface="Calibri"/>
              </a:rPr>
              <a:t> </a:t>
            </a:r>
            <a:r>
              <a:rPr sz="1700" dirty="0">
                <a:solidFill>
                  <a:srgbClr val="404040"/>
                </a:solidFill>
                <a:latin typeface="Calibri"/>
                <a:cs typeface="Calibri"/>
              </a:rPr>
              <a:t>includes a</a:t>
            </a:r>
            <a:r>
              <a:rPr sz="1700" spc="-25" dirty="0">
                <a:solidFill>
                  <a:srgbClr val="404040"/>
                </a:solidFill>
                <a:latin typeface="Calibri"/>
                <a:cs typeface="Calibri"/>
              </a:rPr>
              <a:t> </a:t>
            </a:r>
            <a:r>
              <a:rPr sz="1700" dirty="0">
                <a:solidFill>
                  <a:srgbClr val="404040"/>
                </a:solidFill>
                <a:latin typeface="Calibri"/>
                <a:cs typeface="Calibri"/>
              </a:rPr>
              <a:t>hash</a:t>
            </a:r>
            <a:r>
              <a:rPr sz="1700" spc="-10" dirty="0">
                <a:solidFill>
                  <a:srgbClr val="404040"/>
                </a:solidFill>
                <a:latin typeface="Calibri"/>
                <a:cs typeface="Calibri"/>
              </a:rPr>
              <a:t> </a:t>
            </a:r>
            <a:r>
              <a:rPr sz="1700" spc="-5" dirty="0">
                <a:solidFill>
                  <a:srgbClr val="404040"/>
                </a:solidFill>
                <a:latin typeface="Calibri"/>
                <a:cs typeface="Calibri"/>
              </a:rPr>
              <a:t>to</a:t>
            </a:r>
            <a:r>
              <a:rPr sz="1700" spc="-25" dirty="0">
                <a:solidFill>
                  <a:srgbClr val="404040"/>
                </a:solidFill>
                <a:latin typeface="Calibri"/>
                <a:cs typeface="Calibri"/>
              </a:rPr>
              <a:t> </a:t>
            </a:r>
            <a:r>
              <a:rPr sz="1700" dirty="0">
                <a:solidFill>
                  <a:srgbClr val="404040"/>
                </a:solidFill>
                <a:latin typeface="Calibri"/>
                <a:cs typeface="Calibri"/>
              </a:rPr>
              <a:t>the</a:t>
            </a:r>
            <a:r>
              <a:rPr sz="1700" spc="-5" dirty="0">
                <a:solidFill>
                  <a:srgbClr val="404040"/>
                </a:solidFill>
                <a:latin typeface="Calibri"/>
                <a:cs typeface="Calibri"/>
              </a:rPr>
              <a:t> </a:t>
            </a:r>
            <a:r>
              <a:rPr sz="1700" spc="-10" dirty="0">
                <a:solidFill>
                  <a:srgbClr val="404040"/>
                </a:solidFill>
                <a:latin typeface="Calibri"/>
                <a:cs typeface="Calibri"/>
              </a:rPr>
              <a:t>latest</a:t>
            </a:r>
            <a:r>
              <a:rPr sz="1700" spc="-25" dirty="0">
                <a:solidFill>
                  <a:srgbClr val="404040"/>
                </a:solidFill>
                <a:latin typeface="Calibri"/>
                <a:cs typeface="Calibri"/>
              </a:rPr>
              <a:t> </a:t>
            </a:r>
            <a:r>
              <a:rPr sz="1700" dirty="0">
                <a:solidFill>
                  <a:srgbClr val="404040"/>
                </a:solidFill>
                <a:latin typeface="Calibri"/>
                <a:cs typeface="Calibri"/>
              </a:rPr>
              <a:t>block</a:t>
            </a:r>
            <a:r>
              <a:rPr sz="1700" spc="-10" dirty="0">
                <a:solidFill>
                  <a:srgbClr val="404040"/>
                </a:solidFill>
                <a:latin typeface="Calibri"/>
                <a:cs typeface="Calibri"/>
              </a:rPr>
              <a:t> </a:t>
            </a:r>
            <a:r>
              <a:rPr sz="1700" dirty="0">
                <a:solidFill>
                  <a:srgbClr val="404040"/>
                </a:solidFill>
                <a:latin typeface="Calibri"/>
                <a:cs typeface="Calibri"/>
              </a:rPr>
              <a:t>known</a:t>
            </a:r>
            <a:r>
              <a:rPr sz="1700" spc="-35" dirty="0">
                <a:solidFill>
                  <a:srgbClr val="404040"/>
                </a:solidFill>
                <a:latin typeface="Calibri"/>
                <a:cs typeface="Calibri"/>
              </a:rPr>
              <a:t> </a:t>
            </a:r>
            <a:r>
              <a:rPr sz="1700" spc="-5" dirty="0">
                <a:solidFill>
                  <a:srgbClr val="404040"/>
                </a:solidFill>
                <a:latin typeface="Calibri"/>
                <a:cs typeface="Calibri"/>
              </a:rPr>
              <a:t>to</a:t>
            </a:r>
            <a:r>
              <a:rPr sz="1700" dirty="0">
                <a:solidFill>
                  <a:srgbClr val="404040"/>
                </a:solidFill>
                <a:latin typeface="Calibri"/>
                <a:cs typeface="Calibri"/>
              </a:rPr>
              <a:t> the</a:t>
            </a:r>
            <a:r>
              <a:rPr sz="1700" spc="-10" dirty="0">
                <a:solidFill>
                  <a:srgbClr val="404040"/>
                </a:solidFill>
                <a:latin typeface="Calibri"/>
                <a:cs typeface="Calibri"/>
              </a:rPr>
              <a:t> </a:t>
            </a:r>
            <a:r>
              <a:rPr sz="1700" dirty="0">
                <a:solidFill>
                  <a:srgbClr val="404040"/>
                </a:solidFill>
                <a:latin typeface="Calibri"/>
                <a:cs typeface="Calibri"/>
              </a:rPr>
              <a:t>miner</a:t>
            </a:r>
            <a:endParaRPr sz="1700">
              <a:latin typeface="Calibri"/>
              <a:cs typeface="Calibri"/>
            </a:endParaRPr>
          </a:p>
        </p:txBody>
      </p:sp>
      <p:sp>
        <p:nvSpPr>
          <p:cNvPr id="4" name="object 4"/>
          <p:cNvSpPr txBox="1"/>
          <p:nvPr/>
        </p:nvSpPr>
        <p:spPr>
          <a:xfrm>
            <a:off x="1686864" y="6547586"/>
            <a:ext cx="2065020" cy="205184"/>
          </a:xfrm>
          <a:prstGeom prst="rect">
            <a:avLst/>
          </a:prstGeom>
        </p:spPr>
        <p:txBody>
          <a:bodyPr vert="horz" wrap="square" lIns="0" tIns="0" rIns="0" bIns="0" rtlCol="0">
            <a:spAutoFit/>
          </a:bodyPr>
          <a:lstStyle/>
          <a:p>
            <a:pPr marL="12700">
              <a:lnSpc>
                <a:spcPts val="1614"/>
              </a:lnSpc>
            </a:pPr>
            <a:r>
              <a:rPr sz="1600" spc="-5" dirty="0">
                <a:solidFill>
                  <a:srgbClr val="FFFFFF"/>
                </a:solidFill>
                <a:latin typeface="Calibri"/>
                <a:cs typeface="Calibri"/>
              </a:rPr>
              <a:t>2.5</a:t>
            </a:r>
            <a:r>
              <a:rPr sz="1600" spc="-30" dirty="0">
                <a:solidFill>
                  <a:srgbClr val="FFFFFF"/>
                </a:solidFill>
                <a:latin typeface="Calibri"/>
                <a:cs typeface="Calibri"/>
              </a:rPr>
              <a:t> </a:t>
            </a:r>
            <a:r>
              <a:rPr sz="1600" spc="-10" dirty="0">
                <a:solidFill>
                  <a:srgbClr val="FFFFFF"/>
                </a:solidFill>
                <a:latin typeface="Calibri"/>
                <a:cs typeface="Calibri"/>
              </a:rPr>
              <a:t>BITCOIN</a:t>
            </a:r>
            <a:r>
              <a:rPr sz="1600" spc="-30" dirty="0">
                <a:solidFill>
                  <a:srgbClr val="FFFFFF"/>
                </a:solidFill>
                <a:latin typeface="Calibri"/>
                <a:cs typeface="Calibri"/>
              </a:rPr>
              <a:t> </a:t>
            </a:r>
            <a:r>
              <a:rPr sz="1600" spc="-10" dirty="0">
                <a:solidFill>
                  <a:srgbClr val="FFFFFF"/>
                </a:solidFill>
                <a:latin typeface="Calibri"/>
                <a:cs typeface="Calibri"/>
              </a:rPr>
              <a:t>CONSENSUS</a:t>
            </a:r>
            <a:endParaRPr sz="1600">
              <a:latin typeface="Calibri"/>
              <a:cs typeface="Calibri"/>
            </a:endParaRPr>
          </a:p>
        </p:txBody>
      </p:sp>
      <p:sp>
        <p:nvSpPr>
          <p:cNvPr id="6" name="object 6"/>
          <p:cNvSpPr txBox="1"/>
          <p:nvPr/>
        </p:nvSpPr>
        <p:spPr>
          <a:xfrm>
            <a:off x="9625330" y="6547586"/>
            <a:ext cx="229870" cy="205184"/>
          </a:xfrm>
          <a:prstGeom prst="rect">
            <a:avLst/>
          </a:prstGeom>
        </p:spPr>
        <p:txBody>
          <a:bodyPr vert="horz" wrap="square" lIns="0" tIns="0" rIns="0" bIns="0" rtlCol="0">
            <a:spAutoFit/>
          </a:bodyPr>
          <a:lstStyle/>
          <a:p>
            <a:pPr marL="12700">
              <a:lnSpc>
                <a:spcPts val="1614"/>
              </a:lnSpc>
            </a:pPr>
            <a:r>
              <a:rPr sz="1600" spc="-10" dirty="0">
                <a:solidFill>
                  <a:srgbClr val="FFFFFF"/>
                </a:solidFill>
                <a:latin typeface="Calibri"/>
                <a:cs typeface="Calibri"/>
              </a:rPr>
              <a:t>37</a:t>
            </a:r>
            <a:endParaRPr sz="1600">
              <a:latin typeface="Calibri"/>
              <a:cs typeface="Calibri"/>
            </a:endParaRPr>
          </a:p>
        </p:txBody>
      </p:sp>
      <p:sp>
        <p:nvSpPr>
          <p:cNvPr id="3" name="object 3"/>
          <p:cNvSpPr txBox="1">
            <a:spLocks noGrp="1"/>
          </p:cNvSpPr>
          <p:nvPr>
            <p:ph type="title"/>
          </p:nvPr>
        </p:nvSpPr>
        <p:spPr>
          <a:xfrm>
            <a:off x="2426003" y="227203"/>
            <a:ext cx="7675259" cy="566181"/>
          </a:xfrm>
          <a:prstGeom prst="rect">
            <a:avLst/>
          </a:prstGeom>
        </p:spPr>
        <p:txBody>
          <a:bodyPr vert="horz" wrap="square" lIns="0" tIns="12065" rIns="0" bIns="0" rtlCol="0" anchor="t">
            <a:spAutoFit/>
          </a:bodyPr>
          <a:lstStyle/>
          <a:p>
            <a:pPr marL="12700">
              <a:spcBef>
                <a:spcPts val="95"/>
              </a:spcBef>
            </a:pPr>
            <a:r>
              <a:rPr spc="-60" dirty="0"/>
              <a:t>Reaching</a:t>
            </a:r>
            <a:r>
              <a:rPr spc="-114" dirty="0"/>
              <a:t> </a:t>
            </a:r>
            <a:r>
              <a:rPr spc="-55" dirty="0"/>
              <a:t>consensus</a:t>
            </a:r>
            <a:r>
              <a:rPr spc="-100" dirty="0"/>
              <a:t> </a:t>
            </a:r>
            <a:r>
              <a:rPr spc="-30" dirty="0"/>
              <a:t>in</a:t>
            </a:r>
            <a:r>
              <a:rPr spc="-100" dirty="0"/>
              <a:t> </a:t>
            </a:r>
            <a:r>
              <a:rPr spc="-60" dirty="0"/>
              <a:t>Bitcoin</a:t>
            </a:r>
          </a:p>
        </p:txBody>
      </p:sp>
    </p:spTree>
    <p:extLst>
      <p:ext uri="{BB962C8B-B14F-4D97-AF65-F5344CB8AC3E}">
        <p14:creationId xmlns:p14="http://schemas.microsoft.com/office/powerpoint/2010/main" val="26347155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10461" y="1029716"/>
            <a:ext cx="7670165" cy="1833880"/>
          </a:xfrm>
          <a:prstGeom prst="rect">
            <a:avLst/>
          </a:prstGeom>
        </p:spPr>
        <p:txBody>
          <a:bodyPr vert="horz" wrap="square" lIns="0" tIns="12065" rIns="0" bIns="0" rtlCol="0">
            <a:spAutoFit/>
          </a:bodyPr>
          <a:lstStyle/>
          <a:p>
            <a:pPr marL="12700">
              <a:lnSpc>
                <a:spcPts val="2280"/>
              </a:lnSpc>
              <a:spcBef>
                <a:spcPts val="95"/>
              </a:spcBef>
            </a:pPr>
            <a:r>
              <a:rPr sz="1900" spc="-5" dirty="0">
                <a:solidFill>
                  <a:srgbClr val="404040"/>
                </a:solidFill>
                <a:latin typeface="Calibri"/>
                <a:cs typeface="Calibri"/>
              </a:rPr>
              <a:t>A</a:t>
            </a:r>
            <a:r>
              <a:rPr sz="1900" spc="-10" dirty="0">
                <a:solidFill>
                  <a:srgbClr val="404040"/>
                </a:solidFill>
                <a:latin typeface="Calibri"/>
                <a:cs typeface="Calibri"/>
              </a:rPr>
              <a:t> </a:t>
            </a:r>
            <a:r>
              <a:rPr sz="1900" spc="-5" dirty="0">
                <a:solidFill>
                  <a:srgbClr val="404040"/>
                </a:solidFill>
                <a:latin typeface="Calibri"/>
                <a:cs typeface="Calibri"/>
              </a:rPr>
              <a:t>miner</a:t>
            </a:r>
            <a:r>
              <a:rPr sz="1900" spc="15" dirty="0">
                <a:solidFill>
                  <a:srgbClr val="404040"/>
                </a:solidFill>
                <a:latin typeface="Calibri"/>
                <a:cs typeface="Calibri"/>
              </a:rPr>
              <a:t> </a:t>
            </a:r>
            <a:r>
              <a:rPr sz="1900" spc="-15" dirty="0">
                <a:solidFill>
                  <a:srgbClr val="404040"/>
                </a:solidFill>
                <a:latin typeface="Calibri"/>
                <a:cs typeface="Calibri"/>
              </a:rPr>
              <a:t>broadcasts</a:t>
            </a:r>
            <a:r>
              <a:rPr sz="1900" spc="-5" dirty="0">
                <a:solidFill>
                  <a:srgbClr val="404040"/>
                </a:solidFill>
                <a:latin typeface="Calibri"/>
                <a:cs typeface="Calibri"/>
              </a:rPr>
              <a:t> the</a:t>
            </a:r>
            <a:r>
              <a:rPr sz="1900" spc="15" dirty="0">
                <a:solidFill>
                  <a:srgbClr val="404040"/>
                </a:solidFill>
                <a:latin typeface="Calibri"/>
                <a:cs typeface="Calibri"/>
              </a:rPr>
              <a:t> </a:t>
            </a:r>
            <a:r>
              <a:rPr sz="1900" spc="-15" dirty="0">
                <a:solidFill>
                  <a:srgbClr val="404040"/>
                </a:solidFill>
                <a:latin typeface="Calibri"/>
                <a:cs typeface="Calibri"/>
              </a:rPr>
              <a:t>proposed</a:t>
            </a:r>
            <a:r>
              <a:rPr sz="1900" spc="15" dirty="0">
                <a:solidFill>
                  <a:srgbClr val="404040"/>
                </a:solidFill>
                <a:latin typeface="Calibri"/>
                <a:cs typeface="Calibri"/>
              </a:rPr>
              <a:t> </a:t>
            </a:r>
            <a:r>
              <a:rPr sz="1900" spc="-10" dirty="0">
                <a:solidFill>
                  <a:srgbClr val="404040"/>
                </a:solidFill>
                <a:latin typeface="Calibri"/>
                <a:cs typeface="Calibri"/>
              </a:rPr>
              <a:t>block</a:t>
            </a:r>
            <a:endParaRPr sz="1900">
              <a:latin typeface="Calibri"/>
              <a:cs typeface="Calibri"/>
            </a:endParaRPr>
          </a:p>
          <a:p>
            <a:pPr marL="304800" indent="-183515">
              <a:lnSpc>
                <a:spcPts val="2039"/>
              </a:lnSpc>
              <a:buClr>
                <a:srgbClr val="D24717"/>
              </a:buClr>
              <a:buChar char="◦"/>
              <a:tabLst>
                <a:tab pos="305435" algn="l"/>
              </a:tabLst>
            </a:pPr>
            <a:r>
              <a:rPr sz="1700" spc="-5" dirty="0">
                <a:solidFill>
                  <a:srgbClr val="404040"/>
                </a:solidFill>
                <a:latin typeface="Calibri"/>
                <a:cs typeface="Calibri"/>
              </a:rPr>
              <a:t>The</a:t>
            </a:r>
            <a:r>
              <a:rPr sz="1700" spc="-10" dirty="0">
                <a:solidFill>
                  <a:srgbClr val="404040"/>
                </a:solidFill>
                <a:latin typeface="Calibri"/>
                <a:cs typeface="Calibri"/>
              </a:rPr>
              <a:t> </a:t>
            </a:r>
            <a:r>
              <a:rPr sz="1700" dirty="0">
                <a:solidFill>
                  <a:srgbClr val="404040"/>
                </a:solidFill>
                <a:latin typeface="Calibri"/>
                <a:cs typeface="Calibri"/>
              </a:rPr>
              <a:t>block</a:t>
            </a:r>
            <a:r>
              <a:rPr sz="1700" spc="-20" dirty="0">
                <a:solidFill>
                  <a:srgbClr val="404040"/>
                </a:solidFill>
                <a:latin typeface="Calibri"/>
                <a:cs typeface="Calibri"/>
              </a:rPr>
              <a:t> </a:t>
            </a:r>
            <a:r>
              <a:rPr sz="1700" dirty="0">
                <a:solidFill>
                  <a:srgbClr val="404040"/>
                </a:solidFill>
                <a:latin typeface="Calibri"/>
                <a:cs typeface="Calibri"/>
              </a:rPr>
              <a:t>includes a</a:t>
            </a:r>
            <a:r>
              <a:rPr sz="1700" spc="-25" dirty="0">
                <a:solidFill>
                  <a:srgbClr val="404040"/>
                </a:solidFill>
                <a:latin typeface="Calibri"/>
                <a:cs typeface="Calibri"/>
              </a:rPr>
              <a:t> </a:t>
            </a:r>
            <a:r>
              <a:rPr sz="1700" dirty="0">
                <a:solidFill>
                  <a:srgbClr val="404040"/>
                </a:solidFill>
                <a:latin typeface="Calibri"/>
                <a:cs typeface="Calibri"/>
              </a:rPr>
              <a:t>hash</a:t>
            </a:r>
            <a:r>
              <a:rPr sz="1700" spc="-10" dirty="0">
                <a:solidFill>
                  <a:srgbClr val="404040"/>
                </a:solidFill>
                <a:latin typeface="Calibri"/>
                <a:cs typeface="Calibri"/>
              </a:rPr>
              <a:t> </a:t>
            </a:r>
            <a:r>
              <a:rPr sz="1700" spc="-5" dirty="0">
                <a:solidFill>
                  <a:srgbClr val="404040"/>
                </a:solidFill>
                <a:latin typeface="Calibri"/>
                <a:cs typeface="Calibri"/>
              </a:rPr>
              <a:t>to</a:t>
            </a:r>
            <a:r>
              <a:rPr sz="1700" spc="-25" dirty="0">
                <a:solidFill>
                  <a:srgbClr val="404040"/>
                </a:solidFill>
                <a:latin typeface="Calibri"/>
                <a:cs typeface="Calibri"/>
              </a:rPr>
              <a:t> </a:t>
            </a:r>
            <a:r>
              <a:rPr sz="1700" dirty="0">
                <a:solidFill>
                  <a:srgbClr val="404040"/>
                </a:solidFill>
                <a:latin typeface="Calibri"/>
                <a:cs typeface="Calibri"/>
              </a:rPr>
              <a:t>the</a:t>
            </a:r>
            <a:r>
              <a:rPr sz="1700" spc="-10" dirty="0">
                <a:solidFill>
                  <a:srgbClr val="404040"/>
                </a:solidFill>
                <a:latin typeface="Calibri"/>
                <a:cs typeface="Calibri"/>
              </a:rPr>
              <a:t> latest</a:t>
            </a:r>
            <a:r>
              <a:rPr sz="1700" spc="-20" dirty="0">
                <a:solidFill>
                  <a:srgbClr val="404040"/>
                </a:solidFill>
                <a:latin typeface="Calibri"/>
                <a:cs typeface="Calibri"/>
              </a:rPr>
              <a:t> </a:t>
            </a:r>
            <a:r>
              <a:rPr sz="1700" dirty="0">
                <a:solidFill>
                  <a:srgbClr val="404040"/>
                </a:solidFill>
                <a:latin typeface="Calibri"/>
                <a:cs typeface="Calibri"/>
              </a:rPr>
              <a:t>block</a:t>
            </a:r>
            <a:r>
              <a:rPr sz="1700" spc="-10" dirty="0">
                <a:solidFill>
                  <a:srgbClr val="404040"/>
                </a:solidFill>
                <a:latin typeface="Calibri"/>
                <a:cs typeface="Calibri"/>
              </a:rPr>
              <a:t> </a:t>
            </a:r>
            <a:r>
              <a:rPr sz="1700" dirty="0">
                <a:solidFill>
                  <a:srgbClr val="404040"/>
                </a:solidFill>
                <a:latin typeface="Calibri"/>
                <a:cs typeface="Calibri"/>
              </a:rPr>
              <a:t>known</a:t>
            </a:r>
            <a:r>
              <a:rPr sz="1700" spc="-35" dirty="0">
                <a:solidFill>
                  <a:srgbClr val="404040"/>
                </a:solidFill>
                <a:latin typeface="Calibri"/>
                <a:cs typeface="Calibri"/>
              </a:rPr>
              <a:t> </a:t>
            </a:r>
            <a:r>
              <a:rPr sz="1700" spc="-5" dirty="0">
                <a:solidFill>
                  <a:srgbClr val="404040"/>
                </a:solidFill>
                <a:latin typeface="Calibri"/>
                <a:cs typeface="Calibri"/>
              </a:rPr>
              <a:t>to</a:t>
            </a:r>
            <a:r>
              <a:rPr sz="1700" dirty="0">
                <a:solidFill>
                  <a:srgbClr val="404040"/>
                </a:solidFill>
                <a:latin typeface="Calibri"/>
                <a:cs typeface="Calibri"/>
              </a:rPr>
              <a:t> the</a:t>
            </a:r>
            <a:r>
              <a:rPr sz="1700" spc="-10" dirty="0">
                <a:solidFill>
                  <a:srgbClr val="404040"/>
                </a:solidFill>
                <a:latin typeface="Calibri"/>
                <a:cs typeface="Calibri"/>
              </a:rPr>
              <a:t> </a:t>
            </a:r>
            <a:r>
              <a:rPr sz="1700" dirty="0">
                <a:solidFill>
                  <a:srgbClr val="404040"/>
                </a:solidFill>
                <a:latin typeface="Calibri"/>
                <a:cs typeface="Calibri"/>
              </a:rPr>
              <a:t>miner</a:t>
            </a:r>
            <a:endParaRPr sz="1700">
              <a:latin typeface="Calibri"/>
              <a:cs typeface="Calibri"/>
            </a:endParaRPr>
          </a:p>
          <a:p>
            <a:pPr marL="12700">
              <a:lnSpc>
                <a:spcPts val="2280"/>
              </a:lnSpc>
              <a:spcBef>
                <a:spcPts val="1145"/>
              </a:spcBef>
            </a:pPr>
            <a:r>
              <a:rPr sz="1900" spc="-5" dirty="0">
                <a:latin typeface="Calibri"/>
                <a:cs typeface="Calibri"/>
              </a:rPr>
              <a:t>When</a:t>
            </a:r>
            <a:r>
              <a:rPr sz="1900" spc="-10" dirty="0">
                <a:latin typeface="Calibri"/>
                <a:cs typeface="Calibri"/>
              </a:rPr>
              <a:t> </a:t>
            </a:r>
            <a:r>
              <a:rPr sz="1900" spc="-5" dirty="0">
                <a:latin typeface="Calibri"/>
                <a:cs typeface="Calibri"/>
              </a:rPr>
              <a:t>a peer</a:t>
            </a:r>
            <a:r>
              <a:rPr sz="1900" spc="5" dirty="0">
                <a:latin typeface="Calibri"/>
                <a:cs typeface="Calibri"/>
              </a:rPr>
              <a:t> </a:t>
            </a:r>
            <a:r>
              <a:rPr sz="1900" spc="-10" dirty="0">
                <a:latin typeface="Calibri"/>
                <a:cs typeface="Calibri"/>
              </a:rPr>
              <a:t>receives</a:t>
            </a:r>
            <a:r>
              <a:rPr sz="1900" spc="15" dirty="0">
                <a:latin typeface="Calibri"/>
                <a:cs typeface="Calibri"/>
              </a:rPr>
              <a:t> </a:t>
            </a:r>
            <a:r>
              <a:rPr sz="1900" spc="-5" dirty="0">
                <a:latin typeface="Calibri"/>
                <a:cs typeface="Calibri"/>
              </a:rPr>
              <a:t>a</a:t>
            </a:r>
            <a:r>
              <a:rPr sz="1900" spc="-10" dirty="0">
                <a:latin typeface="Calibri"/>
                <a:cs typeface="Calibri"/>
              </a:rPr>
              <a:t> </a:t>
            </a:r>
            <a:r>
              <a:rPr sz="1900" spc="-15" dirty="0">
                <a:latin typeface="Calibri"/>
                <a:cs typeface="Calibri"/>
              </a:rPr>
              <a:t>proposed</a:t>
            </a:r>
            <a:r>
              <a:rPr sz="1900" spc="10" dirty="0">
                <a:latin typeface="Calibri"/>
                <a:cs typeface="Calibri"/>
              </a:rPr>
              <a:t> </a:t>
            </a:r>
            <a:r>
              <a:rPr sz="1900" spc="-10" dirty="0">
                <a:latin typeface="Calibri"/>
                <a:cs typeface="Calibri"/>
              </a:rPr>
              <a:t>block</a:t>
            </a:r>
            <a:endParaRPr sz="1900">
              <a:latin typeface="Calibri"/>
              <a:cs typeface="Calibri"/>
            </a:endParaRPr>
          </a:p>
          <a:p>
            <a:pPr marL="304800" indent="-183515">
              <a:lnSpc>
                <a:spcPts val="2039"/>
              </a:lnSpc>
              <a:buClr>
                <a:srgbClr val="D24717"/>
              </a:buClr>
              <a:buChar char="◦"/>
              <a:tabLst>
                <a:tab pos="305435" algn="l"/>
              </a:tabLst>
            </a:pPr>
            <a:r>
              <a:rPr sz="1700" dirty="0">
                <a:latin typeface="Calibri"/>
                <a:cs typeface="Calibri"/>
              </a:rPr>
              <a:t>Check</a:t>
            </a:r>
            <a:r>
              <a:rPr sz="1700" spc="-15" dirty="0">
                <a:latin typeface="Calibri"/>
                <a:cs typeface="Calibri"/>
              </a:rPr>
              <a:t> </a:t>
            </a:r>
            <a:r>
              <a:rPr sz="1700" spc="-5" dirty="0">
                <a:latin typeface="Calibri"/>
                <a:cs typeface="Calibri"/>
              </a:rPr>
              <a:t>that</a:t>
            </a:r>
            <a:r>
              <a:rPr sz="1700" spc="-10" dirty="0">
                <a:latin typeface="Calibri"/>
                <a:cs typeface="Calibri"/>
              </a:rPr>
              <a:t> </a:t>
            </a:r>
            <a:r>
              <a:rPr sz="1700" dirty="0">
                <a:latin typeface="Calibri"/>
                <a:cs typeface="Calibri"/>
              </a:rPr>
              <a:t>the</a:t>
            </a:r>
            <a:r>
              <a:rPr sz="1700" spc="-15" dirty="0">
                <a:latin typeface="Calibri"/>
                <a:cs typeface="Calibri"/>
              </a:rPr>
              <a:t> </a:t>
            </a:r>
            <a:r>
              <a:rPr sz="1700" spc="-5" dirty="0">
                <a:latin typeface="Calibri"/>
                <a:cs typeface="Calibri"/>
              </a:rPr>
              <a:t>proof</a:t>
            </a:r>
            <a:r>
              <a:rPr sz="1700" spc="-30" dirty="0">
                <a:latin typeface="Calibri"/>
                <a:cs typeface="Calibri"/>
              </a:rPr>
              <a:t> </a:t>
            </a:r>
            <a:r>
              <a:rPr sz="1700" spc="-5" dirty="0">
                <a:latin typeface="Calibri"/>
                <a:cs typeface="Calibri"/>
              </a:rPr>
              <a:t>of</a:t>
            </a:r>
            <a:r>
              <a:rPr sz="1700" dirty="0">
                <a:latin typeface="Calibri"/>
                <a:cs typeface="Calibri"/>
              </a:rPr>
              <a:t> cryptopuzzle</a:t>
            </a:r>
            <a:r>
              <a:rPr sz="1700" spc="-10" dirty="0">
                <a:latin typeface="Calibri"/>
                <a:cs typeface="Calibri"/>
              </a:rPr>
              <a:t> </a:t>
            </a:r>
            <a:r>
              <a:rPr sz="1700" spc="-5" dirty="0">
                <a:latin typeface="Calibri"/>
                <a:cs typeface="Calibri"/>
              </a:rPr>
              <a:t>solution</a:t>
            </a:r>
            <a:r>
              <a:rPr sz="1700" spc="-15" dirty="0">
                <a:latin typeface="Calibri"/>
                <a:cs typeface="Calibri"/>
              </a:rPr>
              <a:t> </a:t>
            </a:r>
            <a:r>
              <a:rPr sz="1700" dirty="0">
                <a:latin typeface="Calibri"/>
                <a:cs typeface="Calibri"/>
              </a:rPr>
              <a:t>is</a:t>
            </a:r>
            <a:r>
              <a:rPr sz="1700" spc="-40" dirty="0">
                <a:latin typeface="Calibri"/>
                <a:cs typeface="Calibri"/>
              </a:rPr>
              <a:t> </a:t>
            </a:r>
            <a:r>
              <a:rPr sz="1700" spc="-5" dirty="0">
                <a:latin typeface="Calibri"/>
                <a:cs typeface="Calibri"/>
              </a:rPr>
              <a:t>valid</a:t>
            </a:r>
            <a:endParaRPr sz="1700">
              <a:latin typeface="Calibri"/>
              <a:cs typeface="Calibri"/>
            </a:endParaRPr>
          </a:p>
          <a:p>
            <a:pPr marL="304800" indent="-183515">
              <a:spcBef>
                <a:spcPts val="190"/>
              </a:spcBef>
              <a:buClr>
                <a:srgbClr val="D24717"/>
              </a:buClr>
              <a:buChar char="◦"/>
              <a:tabLst>
                <a:tab pos="305435" algn="l"/>
              </a:tabLst>
            </a:pPr>
            <a:r>
              <a:rPr sz="1700" dirty="0">
                <a:latin typeface="Calibri"/>
                <a:cs typeface="Calibri"/>
              </a:rPr>
              <a:t>Check</a:t>
            </a:r>
            <a:r>
              <a:rPr sz="1700" spc="-10" dirty="0">
                <a:latin typeface="Calibri"/>
                <a:cs typeface="Calibri"/>
              </a:rPr>
              <a:t> </a:t>
            </a:r>
            <a:r>
              <a:rPr sz="1700" spc="-5" dirty="0">
                <a:latin typeface="Calibri"/>
                <a:cs typeface="Calibri"/>
              </a:rPr>
              <a:t>that</a:t>
            </a:r>
            <a:r>
              <a:rPr sz="1700" spc="-10" dirty="0">
                <a:latin typeface="Calibri"/>
                <a:cs typeface="Calibri"/>
              </a:rPr>
              <a:t> </a:t>
            </a:r>
            <a:r>
              <a:rPr sz="1700" dirty="0">
                <a:latin typeface="Calibri"/>
                <a:cs typeface="Calibri"/>
              </a:rPr>
              <a:t>each</a:t>
            </a:r>
            <a:r>
              <a:rPr sz="1700" spc="-10" dirty="0">
                <a:latin typeface="Calibri"/>
                <a:cs typeface="Calibri"/>
              </a:rPr>
              <a:t> </a:t>
            </a:r>
            <a:r>
              <a:rPr sz="1700" spc="-5" dirty="0">
                <a:latin typeface="Calibri"/>
                <a:cs typeface="Calibri"/>
              </a:rPr>
              <a:t>transaction</a:t>
            </a:r>
            <a:r>
              <a:rPr sz="1700" spc="-40" dirty="0">
                <a:latin typeface="Calibri"/>
                <a:cs typeface="Calibri"/>
              </a:rPr>
              <a:t> </a:t>
            </a:r>
            <a:r>
              <a:rPr sz="1700" dirty="0">
                <a:latin typeface="Calibri"/>
                <a:cs typeface="Calibri"/>
              </a:rPr>
              <a:t>is</a:t>
            </a:r>
            <a:r>
              <a:rPr sz="1700" spc="-5" dirty="0">
                <a:latin typeface="Calibri"/>
                <a:cs typeface="Calibri"/>
              </a:rPr>
              <a:t> valid</a:t>
            </a:r>
            <a:r>
              <a:rPr sz="1700" spc="-35" dirty="0">
                <a:latin typeface="Calibri"/>
                <a:cs typeface="Calibri"/>
              </a:rPr>
              <a:t> </a:t>
            </a:r>
            <a:r>
              <a:rPr sz="1700" spc="-5" dirty="0">
                <a:latin typeface="Calibri"/>
                <a:cs typeface="Calibri"/>
              </a:rPr>
              <a:t>(business</a:t>
            </a:r>
            <a:r>
              <a:rPr sz="1700" spc="-10" dirty="0">
                <a:latin typeface="Calibri"/>
                <a:cs typeface="Calibri"/>
              </a:rPr>
              <a:t> </a:t>
            </a:r>
            <a:r>
              <a:rPr sz="1700" dirty="0">
                <a:latin typeface="Calibri"/>
                <a:cs typeface="Calibri"/>
              </a:rPr>
              <a:t>logic)</a:t>
            </a:r>
            <a:endParaRPr sz="1700">
              <a:latin typeface="Calibri"/>
              <a:cs typeface="Calibri"/>
            </a:endParaRPr>
          </a:p>
          <a:p>
            <a:pPr marL="304800" indent="-183515">
              <a:spcBef>
                <a:spcPts val="195"/>
              </a:spcBef>
              <a:buClr>
                <a:srgbClr val="D24717"/>
              </a:buClr>
              <a:buChar char="◦"/>
              <a:tabLst>
                <a:tab pos="305435" algn="l"/>
              </a:tabLst>
            </a:pPr>
            <a:r>
              <a:rPr sz="1700" dirty="0">
                <a:latin typeface="Calibri"/>
                <a:cs typeface="Calibri"/>
              </a:rPr>
              <a:t>If the</a:t>
            </a:r>
            <a:r>
              <a:rPr sz="1700" spc="-5" dirty="0">
                <a:latin typeface="Calibri"/>
                <a:cs typeface="Calibri"/>
              </a:rPr>
              <a:t> </a:t>
            </a:r>
            <a:r>
              <a:rPr sz="1700" dirty="0">
                <a:latin typeface="Calibri"/>
                <a:cs typeface="Calibri"/>
              </a:rPr>
              <a:t>hash</a:t>
            </a:r>
            <a:r>
              <a:rPr sz="1700" spc="-20" dirty="0">
                <a:latin typeface="Calibri"/>
                <a:cs typeface="Calibri"/>
              </a:rPr>
              <a:t> </a:t>
            </a:r>
            <a:r>
              <a:rPr sz="1700" spc="-5" dirty="0">
                <a:latin typeface="Calibri"/>
                <a:cs typeface="Calibri"/>
              </a:rPr>
              <a:t>pointer</a:t>
            </a:r>
            <a:r>
              <a:rPr sz="1700" spc="-25" dirty="0">
                <a:latin typeface="Calibri"/>
                <a:cs typeface="Calibri"/>
              </a:rPr>
              <a:t> </a:t>
            </a:r>
            <a:r>
              <a:rPr sz="1700" dirty="0">
                <a:latin typeface="Calibri"/>
                <a:cs typeface="Calibri"/>
              </a:rPr>
              <a:t>is </a:t>
            </a:r>
            <a:r>
              <a:rPr sz="1700" spc="-5" dirty="0">
                <a:latin typeface="Calibri"/>
                <a:cs typeface="Calibri"/>
              </a:rPr>
              <a:t>valid,</a:t>
            </a:r>
            <a:r>
              <a:rPr sz="1700" spc="-30" dirty="0">
                <a:latin typeface="Calibri"/>
                <a:cs typeface="Calibri"/>
              </a:rPr>
              <a:t> </a:t>
            </a:r>
            <a:r>
              <a:rPr sz="1700" dirty="0">
                <a:latin typeface="Calibri"/>
                <a:cs typeface="Calibri"/>
              </a:rPr>
              <a:t>append</a:t>
            </a:r>
            <a:r>
              <a:rPr sz="1700" spc="-45" dirty="0">
                <a:latin typeface="Calibri"/>
                <a:cs typeface="Calibri"/>
              </a:rPr>
              <a:t> </a:t>
            </a:r>
            <a:r>
              <a:rPr sz="1700" dirty="0">
                <a:latin typeface="Calibri"/>
                <a:cs typeface="Calibri"/>
              </a:rPr>
              <a:t>the</a:t>
            </a:r>
            <a:r>
              <a:rPr sz="1700" spc="-5" dirty="0">
                <a:latin typeface="Calibri"/>
                <a:cs typeface="Calibri"/>
              </a:rPr>
              <a:t> new</a:t>
            </a:r>
            <a:r>
              <a:rPr sz="1700" spc="-20" dirty="0">
                <a:latin typeface="Calibri"/>
                <a:cs typeface="Calibri"/>
              </a:rPr>
              <a:t> </a:t>
            </a:r>
            <a:r>
              <a:rPr sz="1700" dirty="0">
                <a:latin typeface="Calibri"/>
                <a:cs typeface="Calibri"/>
              </a:rPr>
              <a:t>block</a:t>
            </a:r>
            <a:r>
              <a:rPr sz="1700" spc="-5" dirty="0">
                <a:latin typeface="Calibri"/>
                <a:cs typeface="Calibri"/>
              </a:rPr>
              <a:t> to</a:t>
            </a:r>
            <a:r>
              <a:rPr sz="1700" dirty="0">
                <a:latin typeface="Calibri"/>
                <a:cs typeface="Calibri"/>
              </a:rPr>
              <a:t> the</a:t>
            </a:r>
            <a:r>
              <a:rPr sz="1700" spc="-5" dirty="0">
                <a:latin typeface="Calibri"/>
                <a:cs typeface="Calibri"/>
              </a:rPr>
              <a:t> local</a:t>
            </a:r>
            <a:r>
              <a:rPr sz="1700" spc="-15" dirty="0">
                <a:latin typeface="Calibri"/>
                <a:cs typeface="Calibri"/>
              </a:rPr>
              <a:t> </a:t>
            </a:r>
            <a:r>
              <a:rPr sz="1700" spc="-5" dirty="0">
                <a:latin typeface="Calibri"/>
                <a:cs typeface="Calibri"/>
              </a:rPr>
              <a:t>copy</a:t>
            </a:r>
            <a:r>
              <a:rPr sz="1700" spc="5" dirty="0">
                <a:latin typeface="Calibri"/>
                <a:cs typeface="Calibri"/>
              </a:rPr>
              <a:t> </a:t>
            </a:r>
            <a:r>
              <a:rPr sz="1700" spc="-5" dirty="0">
                <a:latin typeface="Calibri"/>
                <a:cs typeface="Calibri"/>
              </a:rPr>
              <a:t>of</a:t>
            </a:r>
            <a:r>
              <a:rPr sz="1700" spc="5" dirty="0">
                <a:latin typeface="Calibri"/>
                <a:cs typeface="Calibri"/>
              </a:rPr>
              <a:t> </a:t>
            </a:r>
            <a:r>
              <a:rPr sz="1700" dirty="0">
                <a:latin typeface="Calibri"/>
                <a:cs typeface="Calibri"/>
              </a:rPr>
              <a:t>the</a:t>
            </a:r>
            <a:r>
              <a:rPr sz="1700" spc="-5" dirty="0">
                <a:latin typeface="Calibri"/>
                <a:cs typeface="Calibri"/>
              </a:rPr>
              <a:t> blockchain</a:t>
            </a:r>
            <a:endParaRPr sz="1700">
              <a:latin typeface="Calibri"/>
              <a:cs typeface="Calibri"/>
            </a:endParaRPr>
          </a:p>
        </p:txBody>
      </p:sp>
      <p:sp>
        <p:nvSpPr>
          <p:cNvPr id="4" name="object 4"/>
          <p:cNvSpPr txBox="1"/>
          <p:nvPr/>
        </p:nvSpPr>
        <p:spPr>
          <a:xfrm>
            <a:off x="1686864" y="6547586"/>
            <a:ext cx="2065020" cy="205184"/>
          </a:xfrm>
          <a:prstGeom prst="rect">
            <a:avLst/>
          </a:prstGeom>
        </p:spPr>
        <p:txBody>
          <a:bodyPr vert="horz" wrap="square" lIns="0" tIns="0" rIns="0" bIns="0" rtlCol="0">
            <a:spAutoFit/>
          </a:bodyPr>
          <a:lstStyle/>
          <a:p>
            <a:pPr marL="12700">
              <a:lnSpc>
                <a:spcPts val="1614"/>
              </a:lnSpc>
            </a:pPr>
            <a:r>
              <a:rPr sz="1600" spc="-5" dirty="0">
                <a:solidFill>
                  <a:srgbClr val="FFFFFF"/>
                </a:solidFill>
                <a:latin typeface="Calibri"/>
                <a:cs typeface="Calibri"/>
              </a:rPr>
              <a:t>2.5</a:t>
            </a:r>
            <a:r>
              <a:rPr sz="1600" spc="-30" dirty="0">
                <a:solidFill>
                  <a:srgbClr val="FFFFFF"/>
                </a:solidFill>
                <a:latin typeface="Calibri"/>
                <a:cs typeface="Calibri"/>
              </a:rPr>
              <a:t> </a:t>
            </a:r>
            <a:r>
              <a:rPr sz="1600" spc="-10" dirty="0">
                <a:solidFill>
                  <a:srgbClr val="FFFFFF"/>
                </a:solidFill>
                <a:latin typeface="Calibri"/>
                <a:cs typeface="Calibri"/>
              </a:rPr>
              <a:t>BITCOIN</a:t>
            </a:r>
            <a:r>
              <a:rPr sz="1600" spc="-30" dirty="0">
                <a:solidFill>
                  <a:srgbClr val="FFFFFF"/>
                </a:solidFill>
                <a:latin typeface="Calibri"/>
                <a:cs typeface="Calibri"/>
              </a:rPr>
              <a:t> </a:t>
            </a:r>
            <a:r>
              <a:rPr sz="1600" spc="-10" dirty="0">
                <a:solidFill>
                  <a:srgbClr val="FFFFFF"/>
                </a:solidFill>
                <a:latin typeface="Calibri"/>
                <a:cs typeface="Calibri"/>
              </a:rPr>
              <a:t>CONSENSUS</a:t>
            </a:r>
            <a:endParaRPr sz="1600">
              <a:latin typeface="Calibri"/>
              <a:cs typeface="Calibri"/>
            </a:endParaRPr>
          </a:p>
        </p:txBody>
      </p:sp>
      <p:sp>
        <p:nvSpPr>
          <p:cNvPr id="6" name="object 6"/>
          <p:cNvSpPr txBox="1"/>
          <p:nvPr/>
        </p:nvSpPr>
        <p:spPr>
          <a:xfrm>
            <a:off x="9625330" y="6547586"/>
            <a:ext cx="229870" cy="205184"/>
          </a:xfrm>
          <a:prstGeom prst="rect">
            <a:avLst/>
          </a:prstGeom>
        </p:spPr>
        <p:txBody>
          <a:bodyPr vert="horz" wrap="square" lIns="0" tIns="0" rIns="0" bIns="0" rtlCol="0">
            <a:spAutoFit/>
          </a:bodyPr>
          <a:lstStyle/>
          <a:p>
            <a:pPr marL="12700">
              <a:lnSpc>
                <a:spcPts val="1614"/>
              </a:lnSpc>
            </a:pPr>
            <a:r>
              <a:rPr sz="1600" spc="-10" dirty="0">
                <a:solidFill>
                  <a:srgbClr val="FFFFFF"/>
                </a:solidFill>
                <a:latin typeface="Calibri"/>
                <a:cs typeface="Calibri"/>
              </a:rPr>
              <a:t>37</a:t>
            </a:r>
            <a:endParaRPr sz="1600">
              <a:latin typeface="Calibri"/>
              <a:cs typeface="Calibri"/>
            </a:endParaRPr>
          </a:p>
        </p:txBody>
      </p:sp>
      <p:sp>
        <p:nvSpPr>
          <p:cNvPr id="3" name="object 3"/>
          <p:cNvSpPr txBox="1">
            <a:spLocks noGrp="1"/>
          </p:cNvSpPr>
          <p:nvPr>
            <p:ph type="title"/>
          </p:nvPr>
        </p:nvSpPr>
        <p:spPr>
          <a:xfrm>
            <a:off x="2151696" y="155766"/>
            <a:ext cx="7928929" cy="566181"/>
          </a:xfrm>
          <a:prstGeom prst="rect">
            <a:avLst/>
          </a:prstGeom>
        </p:spPr>
        <p:txBody>
          <a:bodyPr vert="horz" wrap="square" lIns="0" tIns="12065" rIns="0" bIns="0" rtlCol="0" anchor="t">
            <a:spAutoFit/>
          </a:bodyPr>
          <a:lstStyle/>
          <a:p>
            <a:pPr marL="12700">
              <a:spcBef>
                <a:spcPts val="95"/>
              </a:spcBef>
            </a:pPr>
            <a:r>
              <a:rPr spc="-60" dirty="0"/>
              <a:t>Reaching</a:t>
            </a:r>
            <a:r>
              <a:rPr spc="-114" dirty="0"/>
              <a:t> </a:t>
            </a:r>
            <a:r>
              <a:rPr spc="-55" dirty="0"/>
              <a:t>consensus</a:t>
            </a:r>
            <a:r>
              <a:rPr spc="-100" dirty="0"/>
              <a:t> </a:t>
            </a:r>
            <a:r>
              <a:rPr spc="-30" dirty="0"/>
              <a:t>in</a:t>
            </a:r>
            <a:r>
              <a:rPr spc="-100" dirty="0"/>
              <a:t> </a:t>
            </a:r>
            <a:r>
              <a:rPr spc="-60" dirty="0"/>
              <a:t>Bitcoin</a:t>
            </a:r>
          </a:p>
        </p:txBody>
      </p:sp>
    </p:spTree>
    <p:extLst>
      <p:ext uri="{BB962C8B-B14F-4D97-AF65-F5344CB8AC3E}">
        <p14:creationId xmlns:p14="http://schemas.microsoft.com/office/powerpoint/2010/main" val="11101184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10461" y="1029716"/>
            <a:ext cx="7670165" cy="3302000"/>
          </a:xfrm>
          <a:prstGeom prst="rect">
            <a:avLst/>
          </a:prstGeom>
        </p:spPr>
        <p:txBody>
          <a:bodyPr vert="horz" wrap="square" lIns="0" tIns="12065" rIns="0" bIns="0" rtlCol="0">
            <a:spAutoFit/>
          </a:bodyPr>
          <a:lstStyle/>
          <a:p>
            <a:pPr marL="12700">
              <a:lnSpc>
                <a:spcPts val="2280"/>
              </a:lnSpc>
              <a:spcBef>
                <a:spcPts val="95"/>
              </a:spcBef>
            </a:pPr>
            <a:r>
              <a:rPr sz="1900" spc="-5" dirty="0">
                <a:solidFill>
                  <a:srgbClr val="404040"/>
                </a:solidFill>
                <a:latin typeface="Calibri"/>
                <a:cs typeface="Calibri"/>
              </a:rPr>
              <a:t>A</a:t>
            </a:r>
            <a:r>
              <a:rPr sz="1900" spc="-10" dirty="0">
                <a:solidFill>
                  <a:srgbClr val="404040"/>
                </a:solidFill>
                <a:latin typeface="Calibri"/>
                <a:cs typeface="Calibri"/>
              </a:rPr>
              <a:t> </a:t>
            </a:r>
            <a:r>
              <a:rPr sz="1900" spc="-5" dirty="0">
                <a:solidFill>
                  <a:srgbClr val="404040"/>
                </a:solidFill>
                <a:latin typeface="Calibri"/>
                <a:cs typeface="Calibri"/>
              </a:rPr>
              <a:t>miner</a:t>
            </a:r>
            <a:r>
              <a:rPr sz="1900" spc="15" dirty="0">
                <a:solidFill>
                  <a:srgbClr val="404040"/>
                </a:solidFill>
                <a:latin typeface="Calibri"/>
                <a:cs typeface="Calibri"/>
              </a:rPr>
              <a:t> </a:t>
            </a:r>
            <a:r>
              <a:rPr sz="1900" spc="-15" dirty="0">
                <a:solidFill>
                  <a:srgbClr val="404040"/>
                </a:solidFill>
                <a:latin typeface="Calibri"/>
                <a:cs typeface="Calibri"/>
              </a:rPr>
              <a:t>broadcasts</a:t>
            </a:r>
            <a:r>
              <a:rPr sz="1900" spc="-5" dirty="0">
                <a:solidFill>
                  <a:srgbClr val="404040"/>
                </a:solidFill>
                <a:latin typeface="Calibri"/>
                <a:cs typeface="Calibri"/>
              </a:rPr>
              <a:t> the</a:t>
            </a:r>
            <a:r>
              <a:rPr sz="1900" spc="15" dirty="0">
                <a:solidFill>
                  <a:srgbClr val="404040"/>
                </a:solidFill>
                <a:latin typeface="Calibri"/>
                <a:cs typeface="Calibri"/>
              </a:rPr>
              <a:t> </a:t>
            </a:r>
            <a:r>
              <a:rPr sz="1900" spc="-15" dirty="0">
                <a:solidFill>
                  <a:srgbClr val="404040"/>
                </a:solidFill>
                <a:latin typeface="Calibri"/>
                <a:cs typeface="Calibri"/>
              </a:rPr>
              <a:t>proposed</a:t>
            </a:r>
            <a:r>
              <a:rPr sz="1900" spc="15" dirty="0">
                <a:solidFill>
                  <a:srgbClr val="404040"/>
                </a:solidFill>
                <a:latin typeface="Calibri"/>
                <a:cs typeface="Calibri"/>
              </a:rPr>
              <a:t> </a:t>
            </a:r>
            <a:r>
              <a:rPr sz="1900" spc="-10" dirty="0">
                <a:solidFill>
                  <a:srgbClr val="404040"/>
                </a:solidFill>
                <a:latin typeface="Calibri"/>
                <a:cs typeface="Calibri"/>
              </a:rPr>
              <a:t>block</a:t>
            </a:r>
            <a:endParaRPr sz="1900">
              <a:latin typeface="Calibri"/>
              <a:cs typeface="Calibri"/>
            </a:endParaRPr>
          </a:p>
          <a:p>
            <a:pPr marL="304800" indent="-183515">
              <a:lnSpc>
                <a:spcPts val="2039"/>
              </a:lnSpc>
              <a:buClr>
                <a:srgbClr val="D24717"/>
              </a:buClr>
              <a:buChar char="◦"/>
              <a:tabLst>
                <a:tab pos="305435" algn="l"/>
              </a:tabLst>
            </a:pPr>
            <a:r>
              <a:rPr sz="1700" spc="-5" dirty="0">
                <a:solidFill>
                  <a:srgbClr val="404040"/>
                </a:solidFill>
                <a:latin typeface="Calibri"/>
                <a:cs typeface="Calibri"/>
              </a:rPr>
              <a:t>The</a:t>
            </a:r>
            <a:r>
              <a:rPr sz="1700" spc="-10" dirty="0">
                <a:solidFill>
                  <a:srgbClr val="404040"/>
                </a:solidFill>
                <a:latin typeface="Calibri"/>
                <a:cs typeface="Calibri"/>
              </a:rPr>
              <a:t> </a:t>
            </a:r>
            <a:r>
              <a:rPr sz="1700" dirty="0">
                <a:solidFill>
                  <a:srgbClr val="404040"/>
                </a:solidFill>
                <a:latin typeface="Calibri"/>
                <a:cs typeface="Calibri"/>
              </a:rPr>
              <a:t>block</a:t>
            </a:r>
            <a:r>
              <a:rPr sz="1700" spc="-20" dirty="0">
                <a:solidFill>
                  <a:srgbClr val="404040"/>
                </a:solidFill>
                <a:latin typeface="Calibri"/>
                <a:cs typeface="Calibri"/>
              </a:rPr>
              <a:t> </a:t>
            </a:r>
            <a:r>
              <a:rPr sz="1700" dirty="0">
                <a:solidFill>
                  <a:srgbClr val="404040"/>
                </a:solidFill>
                <a:latin typeface="Calibri"/>
                <a:cs typeface="Calibri"/>
              </a:rPr>
              <a:t>includes a</a:t>
            </a:r>
            <a:r>
              <a:rPr sz="1700" spc="-25" dirty="0">
                <a:solidFill>
                  <a:srgbClr val="404040"/>
                </a:solidFill>
                <a:latin typeface="Calibri"/>
                <a:cs typeface="Calibri"/>
              </a:rPr>
              <a:t> </a:t>
            </a:r>
            <a:r>
              <a:rPr sz="1700" dirty="0">
                <a:solidFill>
                  <a:srgbClr val="404040"/>
                </a:solidFill>
                <a:latin typeface="Calibri"/>
                <a:cs typeface="Calibri"/>
              </a:rPr>
              <a:t>hash</a:t>
            </a:r>
            <a:r>
              <a:rPr sz="1700" spc="-10" dirty="0">
                <a:solidFill>
                  <a:srgbClr val="404040"/>
                </a:solidFill>
                <a:latin typeface="Calibri"/>
                <a:cs typeface="Calibri"/>
              </a:rPr>
              <a:t> </a:t>
            </a:r>
            <a:r>
              <a:rPr sz="1700" spc="-5" dirty="0">
                <a:solidFill>
                  <a:srgbClr val="404040"/>
                </a:solidFill>
                <a:latin typeface="Calibri"/>
                <a:cs typeface="Calibri"/>
              </a:rPr>
              <a:t>to</a:t>
            </a:r>
            <a:r>
              <a:rPr sz="1700" spc="-25" dirty="0">
                <a:solidFill>
                  <a:srgbClr val="404040"/>
                </a:solidFill>
                <a:latin typeface="Calibri"/>
                <a:cs typeface="Calibri"/>
              </a:rPr>
              <a:t> </a:t>
            </a:r>
            <a:r>
              <a:rPr sz="1700" dirty="0">
                <a:solidFill>
                  <a:srgbClr val="404040"/>
                </a:solidFill>
                <a:latin typeface="Calibri"/>
                <a:cs typeface="Calibri"/>
              </a:rPr>
              <a:t>the</a:t>
            </a:r>
            <a:r>
              <a:rPr sz="1700" spc="-10" dirty="0">
                <a:solidFill>
                  <a:srgbClr val="404040"/>
                </a:solidFill>
                <a:latin typeface="Calibri"/>
                <a:cs typeface="Calibri"/>
              </a:rPr>
              <a:t> latest</a:t>
            </a:r>
            <a:r>
              <a:rPr sz="1700" spc="-20" dirty="0">
                <a:solidFill>
                  <a:srgbClr val="404040"/>
                </a:solidFill>
                <a:latin typeface="Calibri"/>
                <a:cs typeface="Calibri"/>
              </a:rPr>
              <a:t> </a:t>
            </a:r>
            <a:r>
              <a:rPr sz="1700" dirty="0">
                <a:solidFill>
                  <a:srgbClr val="404040"/>
                </a:solidFill>
                <a:latin typeface="Calibri"/>
                <a:cs typeface="Calibri"/>
              </a:rPr>
              <a:t>block</a:t>
            </a:r>
            <a:r>
              <a:rPr sz="1700" spc="-10" dirty="0">
                <a:solidFill>
                  <a:srgbClr val="404040"/>
                </a:solidFill>
                <a:latin typeface="Calibri"/>
                <a:cs typeface="Calibri"/>
              </a:rPr>
              <a:t> </a:t>
            </a:r>
            <a:r>
              <a:rPr sz="1700" dirty="0">
                <a:solidFill>
                  <a:srgbClr val="404040"/>
                </a:solidFill>
                <a:latin typeface="Calibri"/>
                <a:cs typeface="Calibri"/>
              </a:rPr>
              <a:t>known</a:t>
            </a:r>
            <a:r>
              <a:rPr sz="1700" spc="-35" dirty="0">
                <a:solidFill>
                  <a:srgbClr val="404040"/>
                </a:solidFill>
                <a:latin typeface="Calibri"/>
                <a:cs typeface="Calibri"/>
              </a:rPr>
              <a:t> </a:t>
            </a:r>
            <a:r>
              <a:rPr sz="1700" spc="-5" dirty="0">
                <a:solidFill>
                  <a:srgbClr val="404040"/>
                </a:solidFill>
                <a:latin typeface="Calibri"/>
                <a:cs typeface="Calibri"/>
              </a:rPr>
              <a:t>to</a:t>
            </a:r>
            <a:r>
              <a:rPr sz="1700" dirty="0">
                <a:solidFill>
                  <a:srgbClr val="404040"/>
                </a:solidFill>
                <a:latin typeface="Calibri"/>
                <a:cs typeface="Calibri"/>
              </a:rPr>
              <a:t> the</a:t>
            </a:r>
            <a:r>
              <a:rPr sz="1700" spc="-10" dirty="0">
                <a:solidFill>
                  <a:srgbClr val="404040"/>
                </a:solidFill>
                <a:latin typeface="Calibri"/>
                <a:cs typeface="Calibri"/>
              </a:rPr>
              <a:t> </a:t>
            </a:r>
            <a:r>
              <a:rPr sz="1700" dirty="0">
                <a:solidFill>
                  <a:srgbClr val="404040"/>
                </a:solidFill>
                <a:latin typeface="Calibri"/>
                <a:cs typeface="Calibri"/>
              </a:rPr>
              <a:t>miner</a:t>
            </a:r>
            <a:endParaRPr sz="1700">
              <a:latin typeface="Calibri"/>
              <a:cs typeface="Calibri"/>
            </a:endParaRPr>
          </a:p>
          <a:p>
            <a:pPr marL="12700">
              <a:lnSpc>
                <a:spcPts val="2280"/>
              </a:lnSpc>
              <a:spcBef>
                <a:spcPts val="1145"/>
              </a:spcBef>
            </a:pPr>
            <a:r>
              <a:rPr sz="1900" spc="-5" dirty="0">
                <a:latin typeface="Calibri"/>
                <a:cs typeface="Calibri"/>
              </a:rPr>
              <a:t>When</a:t>
            </a:r>
            <a:r>
              <a:rPr sz="1900" spc="-10" dirty="0">
                <a:latin typeface="Calibri"/>
                <a:cs typeface="Calibri"/>
              </a:rPr>
              <a:t> </a:t>
            </a:r>
            <a:r>
              <a:rPr sz="1900" spc="-5" dirty="0">
                <a:latin typeface="Calibri"/>
                <a:cs typeface="Calibri"/>
              </a:rPr>
              <a:t>a peer</a:t>
            </a:r>
            <a:r>
              <a:rPr sz="1900" spc="5" dirty="0">
                <a:latin typeface="Calibri"/>
                <a:cs typeface="Calibri"/>
              </a:rPr>
              <a:t> </a:t>
            </a:r>
            <a:r>
              <a:rPr sz="1900" spc="-10" dirty="0">
                <a:latin typeface="Calibri"/>
                <a:cs typeface="Calibri"/>
              </a:rPr>
              <a:t>receives</a:t>
            </a:r>
            <a:r>
              <a:rPr sz="1900" spc="15" dirty="0">
                <a:latin typeface="Calibri"/>
                <a:cs typeface="Calibri"/>
              </a:rPr>
              <a:t> </a:t>
            </a:r>
            <a:r>
              <a:rPr sz="1900" spc="-5" dirty="0">
                <a:latin typeface="Calibri"/>
                <a:cs typeface="Calibri"/>
              </a:rPr>
              <a:t>a</a:t>
            </a:r>
            <a:r>
              <a:rPr sz="1900" spc="-10" dirty="0">
                <a:latin typeface="Calibri"/>
                <a:cs typeface="Calibri"/>
              </a:rPr>
              <a:t> </a:t>
            </a:r>
            <a:r>
              <a:rPr sz="1900" spc="-15" dirty="0">
                <a:latin typeface="Calibri"/>
                <a:cs typeface="Calibri"/>
              </a:rPr>
              <a:t>proposed</a:t>
            </a:r>
            <a:r>
              <a:rPr sz="1900" spc="10" dirty="0">
                <a:latin typeface="Calibri"/>
                <a:cs typeface="Calibri"/>
              </a:rPr>
              <a:t> </a:t>
            </a:r>
            <a:r>
              <a:rPr sz="1900" spc="-10" dirty="0">
                <a:latin typeface="Calibri"/>
                <a:cs typeface="Calibri"/>
              </a:rPr>
              <a:t>block</a:t>
            </a:r>
            <a:endParaRPr sz="1900">
              <a:latin typeface="Calibri"/>
              <a:cs typeface="Calibri"/>
            </a:endParaRPr>
          </a:p>
          <a:p>
            <a:pPr marL="304800" indent="-183515">
              <a:lnSpc>
                <a:spcPts val="2039"/>
              </a:lnSpc>
              <a:buClr>
                <a:srgbClr val="D24717"/>
              </a:buClr>
              <a:buChar char="◦"/>
              <a:tabLst>
                <a:tab pos="305435" algn="l"/>
              </a:tabLst>
            </a:pPr>
            <a:r>
              <a:rPr sz="1700" dirty="0">
                <a:latin typeface="Calibri"/>
                <a:cs typeface="Calibri"/>
              </a:rPr>
              <a:t>Check</a:t>
            </a:r>
            <a:r>
              <a:rPr sz="1700" spc="-15" dirty="0">
                <a:latin typeface="Calibri"/>
                <a:cs typeface="Calibri"/>
              </a:rPr>
              <a:t> </a:t>
            </a:r>
            <a:r>
              <a:rPr sz="1700" spc="-5" dirty="0">
                <a:latin typeface="Calibri"/>
                <a:cs typeface="Calibri"/>
              </a:rPr>
              <a:t>that</a:t>
            </a:r>
            <a:r>
              <a:rPr sz="1700" spc="-10" dirty="0">
                <a:latin typeface="Calibri"/>
                <a:cs typeface="Calibri"/>
              </a:rPr>
              <a:t> </a:t>
            </a:r>
            <a:r>
              <a:rPr sz="1700" dirty="0">
                <a:latin typeface="Calibri"/>
                <a:cs typeface="Calibri"/>
              </a:rPr>
              <a:t>the</a:t>
            </a:r>
            <a:r>
              <a:rPr sz="1700" spc="-15" dirty="0">
                <a:latin typeface="Calibri"/>
                <a:cs typeface="Calibri"/>
              </a:rPr>
              <a:t> </a:t>
            </a:r>
            <a:r>
              <a:rPr sz="1700" spc="-5" dirty="0">
                <a:latin typeface="Calibri"/>
                <a:cs typeface="Calibri"/>
              </a:rPr>
              <a:t>proof</a:t>
            </a:r>
            <a:r>
              <a:rPr sz="1700" spc="-30" dirty="0">
                <a:latin typeface="Calibri"/>
                <a:cs typeface="Calibri"/>
              </a:rPr>
              <a:t> </a:t>
            </a:r>
            <a:r>
              <a:rPr sz="1700" spc="-5" dirty="0">
                <a:latin typeface="Calibri"/>
                <a:cs typeface="Calibri"/>
              </a:rPr>
              <a:t>of</a:t>
            </a:r>
            <a:r>
              <a:rPr sz="1700" dirty="0">
                <a:latin typeface="Calibri"/>
                <a:cs typeface="Calibri"/>
              </a:rPr>
              <a:t> cryptopuzzle</a:t>
            </a:r>
            <a:r>
              <a:rPr sz="1700" spc="-10" dirty="0">
                <a:latin typeface="Calibri"/>
                <a:cs typeface="Calibri"/>
              </a:rPr>
              <a:t> </a:t>
            </a:r>
            <a:r>
              <a:rPr sz="1700" spc="-5" dirty="0">
                <a:latin typeface="Calibri"/>
                <a:cs typeface="Calibri"/>
              </a:rPr>
              <a:t>solution</a:t>
            </a:r>
            <a:r>
              <a:rPr sz="1700" spc="-15" dirty="0">
                <a:latin typeface="Calibri"/>
                <a:cs typeface="Calibri"/>
              </a:rPr>
              <a:t> </a:t>
            </a:r>
            <a:r>
              <a:rPr sz="1700" dirty="0">
                <a:latin typeface="Calibri"/>
                <a:cs typeface="Calibri"/>
              </a:rPr>
              <a:t>is</a:t>
            </a:r>
            <a:r>
              <a:rPr sz="1700" spc="-40" dirty="0">
                <a:latin typeface="Calibri"/>
                <a:cs typeface="Calibri"/>
              </a:rPr>
              <a:t> </a:t>
            </a:r>
            <a:r>
              <a:rPr sz="1700" spc="-5" dirty="0">
                <a:latin typeface="Calibri"/>
                <a:cs typeface="Calibri"/>
              </a:rPr>
              <a:t>valid</a:t>
            </a:r>
            <a:endParaRPr sz="1700">
              <a:latin typeface="Calibri"/>
              <a:cs typeface="Calibri"/>
            </a:endParaRPr>
          </a:p>
          <a:p>
            <a:pPr marL="304800" indent="-183515">
              <a:spcBef>
                <a:spcPts val="190"/>
              </a:spcBef>
              <a:buClr>
                <a:srgbClr val="D24717"/>
              </a:buClr>
              <a:buChar char="◦"/>
              <a:tabLst>
                <a:tab pos="305435" algn="l"/>
              </a:tabLst>
            </a:pPr>
            <a:r>
              <a:rPr sz="1700" dirty="0">
                <a:latin typeface="Calibri"/>
                <a:cs typeface="Calibri"/>
              </a:rPr>
              <a:t>Check</a:t>
            </a:r>
            <a:r>
              <a:rPr sz="1700" spc="-10" dirty="0">
                <a:latin typeface="Calibri"/>
                <a:cs typeface="Calibri"/>
              </a:rPr>
              <a:t> </a:t>
            </a:r>
            <a:r>
              <a:rPr sz="1700" spc="-5" dirty="0">
                <a:latin typeface="Calibri"/>
                <a:cs typeface="Calibri"/>
              </a:rPr>
              <a:t>that</a:t>
            </a:r>
            <a:r>
              <a:rPr sz="1700" spc="-10" dirty="0">
                <a:latin typeface="Calibri"/>
                <a:cs typeface="Calibri"/>
              </a:rPr>
              <a:t> </a:t>
            </a:r>
            <a:r>
              <a:rPr sz="1700" dirty="0">
                <a:latin typeface="Calibri"/>
                <a:cs typeface="Calibri"/>
              </a:rPr>
              <a:t>each</a:t>
            </a:r>
            <a:r>
              <a:rPr sz="1700" spc="-10" dirty="0">
                <a:latin typeface="Calibri"/>
                <a:cs typeface="Calibri"/>
              </a:rPr>
              <a:t> </a:t>
            </a:r>
            <a:r>
              <a:rPr sz="1700" spc="-5" dirty="0">
                <a:latin typeface="Calibri"/>
                <a:cs typeface="Calibri"/>
              </a:rPr>
              <a:t>transaction</a:t>
            </a:r>
            <a:r>
              <a:rPr sz="1700" spc="-40" dirty="0">
                <a:latin typeface="Calibri"/>
                <a:cs typeface="Calibri"/>
              </a:rPr>
              <a:t> </a:t>
            </a:r>
            <a:r>
              <a:rPr sz="1700" dirty="0">
                <a:latin typeface="Calibri"/>
                <a:cs typeface="Calibri"/>
              </a:rPr>
              <a:t>is</a:t>
            </a:r>
            <a:r>
              <a:rPr sz="1700" spc="-5" dirty="0">
                <a:latin typeface="Calibri"/>
                <a:cs typeface="Calibri"/>
              </a:rPr>
              <a:t> valid</a:t>
            </a:r>
            <a:r>
              <a:rPr sz="1700" spc="-35" dirty="0">
                <a:latin typeface="Calibri"/>
                <a:cs typeface="Calibri"/>
              </a:rPr>
              <a:t> </a:t>
            </a:r>
            <a:r>
              <a:rPr sz="1700" spc="-5" dirty="0">
                <a:latin typeface="Calibri"/>
                <a:cs typeface="Calibri"/>
              </a:rPr>
              <a:t>(business</a:t>
            </a:r>
            <a:r>
              <a:rPr sz="1700" spc="-10" dirty="0">
                <a:latin typeface="Calibri"/>
                <a:cs typeface="Calibri"/>
              </a:rPr>
              <a:t> </a:t>
            </a:r>
            <a:r>
              <a:rPr sz="1700" dirty="0">
                <a:latin typeface="Calibri"/>
                <a:cs typeface="Calibri"/>
              </a:rPr>
              <a:t>logic)</a:t>
            </a:r>
            <a:endParaRPr sz="1700">
              <a:latin typeface="Calibri"/>
              <a:cs typeface="Calibri"/>
            </a:endParaRPr>
          </a:p>
          <a:p>
            <a:pPr marL="304800" indent="-183515">
              <a:spcBef>
                <a:spcPts val="195"/>
              </a:spcBef>
              <a:buClr>
                <a:srgbClr val="D24717"/>
              </a:buClr>
              <a:buChar char="◦"/>
              <a:tabLst>
                <a:tab pos="305435" algn="l"/>
              </a:tabLst>
            </a:pPr>
            <a:r>
              <a:rPr sz="1700" dirty="0">
                <a:latin typeface="Calibri"/>
                <a:cs typeface="Calibri"/>
              </a:rPr>
              <a:t>If the</a:t>
            </a:r>
            <a:r>
              <a:rPr sz="1700" spc="-5" dirty="0">
                <a:latin typeface="Calibri"/>
                <a:cs typeface="Calibri"/>
              </a:rPr>
              <a:t> </a:t>
            </a:r>
            <a:r>
              <a:rPr sz="1700" dirty="0">
                <a:latin typeface="Calibri"/>
                <a:cs typeface="Calibri"/>
              </a:rPr>
              <a:t>hash</a:t>
            </a:r>
            <a:r>
              <a:rPr sz="1700" spc="-20" dirty="0">
                <a:latin typeface="Calibri"/>
                <a:cs typeface="Calibri"/>
              </a:rPr>
              <a:t> </a:t>
            </a:r>
            <a:r>
              <a:rPr sz="1700" spc="-5" dirty="0">
                <a:latin typeface="Calibri"/>
                <a:cs typeface="Calibri"/>
              </a:rPr>
              <a:t>pointer</a:t>
            </a:r>
            <a:r>
              <a:rPr sz="1700" spc="-25" dirty="0">
                <a:latin typeface="Calibri"/>
                <a:cs typeface="Calibri"/>
              </a:rPr>
              <a:t> </a:t>
            </a:r>
            <a:r>
              <a:rPr sz="1700" dirty="0">
                <a:latin typeface="Calibri"/>
                <a:cs typeface="Calibri"/>
              </a:rPr>
              <a:t>is </a:t>
            </a:r>
            <a:r>
              <a:rPr sz="1700" spc="-5" dirty="0">
                <a:latin typeface="Calibri"/>
                <a:cs typeface="Calibri"/>
              </a:rPr>
              <a:t>valid,</a:t>
            </a:r>
            <a:r>
              <a:rPr sz="1700" spc="-30" dirty="0">
                <a:latin typeface="Calibri"/>
                <a:cs typeface="Calibri"/>
              </a:rPr>
              <a:t> </a:t>
            </a:r>
            <a:r>
              <a:rPr sz="1700" dirty="0">
                <a:latin typeface="Calibri"/>
                <a:cs typeface="Calibri"/>
              </a:rPr>
              <a:t>append</a:t>
            </a:r>
            <a:r>
              <a:rPr sz="1700" spc="-45" dirty="0">
                <a:latin typeface="Calibri"/>
                <a:cs typeface="Calibri"/>
              </a:rPr>
              <a:t> </a:t>
            </a:r>
            <a:r>
              <a:rPr sz="1700" dirty="0">
                <a:latin typeface="Calibri"/>
                <a:cs typeface="Calibri"/>
              </a:rPr>
              <a:t>the</a:t>
            </a:r>
            <a:r>
              <a:rPr sz="1700" spc="-5" dirty="0">
                <a:latin typeface="Calibri"/>
                <a:cs typeface="Calibri"/>
              </a:rPr>
              <a:t> new</a:t>
            </a:r>
            <a:r>
              <a:rPr sz="1700" spc="-20" dirty="0">
                <a:latin typeface="Calibri"/>
                <a:cs typeface="Calibri"/>
              </a:rPr>
              <a:t> </a:t>
            </a:r>
            <a:r>
              <a:rPr sz="1700" dirty="0">
                <a:latin typeface="Calibri"/>
                <a:cs typeface="Calibri"/>
              </a:rPr>
              <a:t>block</a:t>
            </a:r>
            <a:r>
              <a:rPr sz="1700" spc="-5" dirty="0">
                <a:latin typeface="Calibri"/>
                <a:cs typeface="Calibri"/>
              </a:rPr>
              <a:t> to</a:t>
            </a:r>
            <a:r>
              <a:rPr sz="1700" dirty="0">
                <a:latin typeface="Calibri"/>
                <a:cs typeface="Calibri"/>
              </a:rPr>
              <a:t> the</a:t>
            </a:r>
            <a:r>
              <a:rPr sz="1700" spc="-5" dirty="0">
                <a:latin typeface="Calibri"/>
                <a:cs typeface="Calibri"/>
              </a:rPr>
              <a:t> local</a:t>
            </a:r>
            <a:r>
              <a:rPr sz="1700" spc="-15" dirty="0">
                <a:latin typeface="Calibri"/>
                <a:cs typeface="Calibri"/>
              </a:rPr>
              <a:t> </a:t>
            </a:r>
            <a:r>
              <a:rPr sz="1700" spc="-5" dirty="0">
                <a:latin typeface="Calibri"/>
                <a:cs typeface="Calibri"/>
              </a:rPr>
              <a:t>copy</a:t>
            </a:r>
            <a:r>
              <a:rPr sz="1700" spc="5" dirty="0">
                <a:latin typeface="Calibri"/>
                <a:cs typeface="Calibri"/>
              </a:rPr>
              <a:t> </a:t>
            </a:r>
            <a:r>
              <a:rPr sz="1700" spc="-5" dirty="0">
                <a:latin typeface="Calibri"/>
                <a:cs typeface="Calibri"/>
              </a:rPr>
              <a:t>of</a:t>
            </a:r>
            <a:r>
              <a:rPr sz="1700" spc="5" dirty="0">
                <a:latin typeface="Calibri"/>
                <a:cs typeface="Calibri"/>
              </a:rPr>
              <a:t> </a:t>
            </a:r>
            <a:r>
              <a:rPr sz="1700" dirty="0">
                <a:latin typeface="Calibri"/>
                <a:cs typeface="Calibri"/>
              </a:rPr>
              <a:t>the</a:t>
            </a:r>
            <a:r>
              <a:rPr sz="1700" spc="-5" dirty="0">
                <a:latin typeface="Calibri"/>
                <a:cs typeface="Calibri"/>
              </a:rPr>
              <a:t> blockchain</a:t>
            </a:r>
            <a:endParaRPr sz="1700">
              <a:latin typeface="Calibri"/>
              <a:cs typeface="Calibri"/>
            </a:endParaRPr>
          </a:p>
          <a:p>
            <a:pPr>
              <a:lnSpc>
                <a:spcPct val="100000"/>
              </a:lnSpc>
              <a:buClr>
                <a:srgbClr val="D24717"/>
              </a:buClr>
              <a:buFont typeface="Calibri"/>
              <a:buChar char="◦"/>
            </a:pPr>
            <a:endParaRPr sz="1700">
              <a:latin typeface="Calibri"/>
              <a:cs typeface="Calibri"/>
            </a:endParaRPr>
          </a:p>
          <a:p>
            <a:pPr>
              <a:spcBef>
                <a:spcPts val="55"/>
              </a:spcBef>
              <a:buClr>
                <a:srgbClr val="D24717"/>
              </a:buClr>
              <a:buFont typeface="Calibri"/>
              <a:buChar char="◦"/>
            </a:pPr>
            <a:endParaRPr sz="2350">
              <a:latin typeface="Calibri"/>
              <a:cs typeface="Calibri"/>
            </a:endParaRPr>
          </a:p>
          <a:p>
            <a:pPr marL="12700"/>
            <a:r>
              <a:rPr sz="1900" spc="-10" dirty="0">
                <a:latin typeface="Calibri"/>
                <a:cs typeface="Calibri"/>
              </a:rPr>
              <a:t>Local</a:t>
            </a:r>
            <a:r>
              <a:rPr sz="1900" spc="-15" dirty="0">
                <a:latin typeface="Calibri"/>
                <a:cs typeface="Calibri"/>
              </a:rPr>
              <a:t> </a:t>
            </a:r>
            <a:r>
              <a:rPr sz="1900" spc="-10" dirty="0">
                <a:latin typeface="Calibri"/>
                <a:cs typeface="Calibri"/>
              </a:rPr>
              <a:t>copies </a:t>
            </a:r>
            <a:r>
              <a:rPr sz="1900" spc="-15" dirty="0">
                <a:latin typeface="Calibri"/>
                <a:cs typeface="Calibri"/>
              </a:rPr>
              <a:t>may</a:t>
            </a:r>
            <a:r>
              <a:rPr sz="1900" spc="-10" dirty="0">
                <a:latin typeface="Calibri"/>
                <a:cs typeface="Calibri"/>
              </a:rPr>
              <a:t> </a:t>
            </a:r>
            <a:r>
              <a:rPr sz="1900" spc="-15" dirty="0">
                <a:latin typeface="Calibri"/>
                <a:cs typeface="Calibri"/>
              </a:rPr>
              <a:t>diverge!</a:t>
            </a:r>
            <a:endParaRPr sz="1900">
              <a:latin typeface="Calibri"/>
              <a:cs typeface="Calibri"/>
            </a:endParaRPr>
          </a:p>
          <a:p>
            <a:pPr marL="304800" indent="-183515">
              <a:spcBef>
                <a:spcPts val="10"/>
              </a:spcBef>
              <a:buClr>
                <a:srgbClr val="D24717"/>
              </a:buClr>
              <a:buChar char="◦"/>
              <a:tabLst>
                <a:tab pos="305435" algn="l"/>
              </a:tabLst>
            </a:pPr>
            <a:r>
              <a:rPr sz="1700" spc="-5" dirty="0">
                <a:latin typeface="Calibri"/>
                <a:cs typeface="Calibri"/>
              </a:rPr>
              <a:t>Lost</a:t>
            </a:r>
            <a:r>
              <a:rPr sz="1700" spc="-15" dirty="0">
                <a:latin typeface="Calibri"/>
                <a:cs typeface="Calibri"/>
              </a:rPr>
              <a:t> </a:t>
            </a:r>
            <a:r>
              <a:rPr sz="1700" dirty="0">
                <a:latin typeface="Calibri"/>
                <a:cs typeface="Calibri"/>
              </a:rPr>
              <a:t>messages</a:t>
            </a:r>
            <a:r>
              <a:rPr sz="1700" spc="-20" dirty="0">
                <a:latin typeface="Calibri"/>
                <a:cs typeface="Calibri"/>
              </a:rPr>
              <a:t> </a:t>
            </a:r>
            <a:r>
              <a:rPr sz="1700" dirty="0">
                <a:latin typeface="Calibri"/>
                <a:cs typeface="Calibri"/>
              </a:rPr>
              <a:t>and</a:t>
            </a:r>
            <a:r>
              <a:rPr sz="1700" spc="-35" dirty="0">
                <a:latin typeface="Calibri"/>
                <a:cs typeface="Calibri"/>
              </a:rPr>
              <a:t> </a:t>
            </a:r>
            <a:r>
              <a:rPr sz="1700" spc="-5" dirty="0">
                <a:latin typeface="Calibri"/>
                <a:cs typeface="Calibri"/>
              </a:rPr>
              <a:t>concurrent</a:t>
            </a:r>
            <a:r>
              <a:rPr sz="1700" spc="-10" dirty="0">
                <a:latin typeface="Calibri"/>
                <a:cs typeface="Calibri"/>
              </a:rPr>
              <a:t> </a:t>
            </a:r>
            <a:r>
              <a:rPr sz="1700" spc="-5" dirty="0">
                <a:latin typeface="Calibri"/>
                <a:cs typeface="Calibri"/>
              </a:rPr>
              <a:t>blocks</a:t>
            </a:r>
            <a:r>
              <a:rPr sz="1700" spc="-45" dirty="0">
                <a:latin typeface="Calibri"/>
                <a:cs typeface="Calibri"/>
              </a:rPr>
              <a:t> </a:t>
            </a:r>
            <a:r>
              <a:rPr sz="1700" spc="-5" dirty="0">
                <a:latin typeface="Calibri"/>
                <a:cs typeface="Calibri"/>
              </a:rPr>
              <a:t>arriving</a:t>
            </a:r>
            <a:r>
              <a:rPr sz="1700" spc="-35" dirty="0">
                <a:latin typeface="Calibri"/>
                <a:cs typeface="Calibri"/>
              </a:rPr>
              <a:t> </a:t>
            </a:r>
            <a:r>
              <a:rPr sz="1700" dirty="0">
                <a:latin typeface="Calibri"/>
                <a:cs typeface="Calibri"/>
              </a:rPr>
              <a:t>in</a:t>
            </a:r>
            <a:r>
              <a:rPr sz="1700" spc="-25" dirty="0">
                <a:latin typeface="Calibri"/>
                <a:cs typeface="Calibri"/>
              </a:rPr>
              <a:t> </a:t>
            </a:r>
            <a:r>
              <a:rPr sz="1700" spc="-10" dirty="0">
                <a:latin typeface="Calibri"/>
                <a:cs typeface="Calibri"/>
              </a:rPr>
              <a:t>reverse</a:t>
            </a:r>
            <a:r>
              <a:rPr sz="1700" spc="-35" dirty="0">
                <a:latin typeface="Calibri"/>
                <a:cs typeface="Calibri"/>
              </a:rPr>
              <a:t> </a:t>
            </a:r>
            <a:r>
              <a:rPr sz="1700" spc="-5" dirty="0">
                <a:latin typeface="Calibri"/>
                <a:cs typeface="Calibri"/>
              </a:rPr>
              <a:t>order</a:t>
            </a:r>
            <a:endParaRPr sz="1700">
              <a:latin typeface="Calibri"/>
              <a:cs typeface="Calibri"/>
            </a:endParaRPr>
          </a:p>
          <a:p>
            <a:pPr marL="304800" indent="-183515">
              <a:spcBef>
                <a:spcPts val="190"/>
              </a:spcBef>
              <a:buClr>
                <a:srgbClr val="D24717"/>
              </a:buClr>
              <a:buChar char="◦"/>
              <a:tabLst>
                <a:tab pos="305435" algn="l"/>
              </a:tabLst>
            </a:pPr>
            <a:r>
              <a:rPr sz="1700" spc="-5" dirty="0">
                <a:latin typeface="Calibri"/>
                <a:cs typeface="Calibri"/>
              </a:rPr>
              <a:t>The</a:t>
            </a:r>
            <a:r>
              <a:rPr sz="1700" spc="-15" dirty="0">
                <a:latin typeface="Calibri"/>
                <a:cs typeface="Calibri"/>
              </a:rPr>
              <a:t> </a:t>
            </a:r>
            <a:r>
              <a:rPr sz="1700" spc="-5" dirty="0">
                <a:latin typeface="Calibri"/>
                <a:cs typeface="Calibri"/>
              </a:rPr>
              <a:t>probability</a:t>
            </a:r>
            <a:r>
              <a:rPr sz="1700" spc="-30" dirty="0">
                <a:latin typeface="Calibri"/>
                <a:cs typeface="Calibri"/>
              </a:rPr>
              <a:t> </a:t>
            </a:r>
            <a:r>
              <a:rPr sz="1700" dirty="0">
                <a:latin typeface="Calibri"/>
                <a:cs typeface="Calibri"/>
              </a:rPr>
              <a:t>depends</a:t>
            </a:r>
            <a:r>
              <a:rPr sz="1700" spc="-15" dirty="0">
                <a:latin typeface="Calibri"/>
                <a:cs typeface="Calibri"/>
              </a:rPr>
              <a:t> </a:t>
            </a:r>
            <a:r>
              <a:rPr sz="1700" spc="-5" dirty="0">
                <a:latin typeface="Calibri"/>
                <a:cs typeface="Calibri"/>
              </a:rPr>
              <a:t>on</a:t>
            </a:r>
            <a:r>
              <a:rPr sz="1700" spc="-40" dirty="0">
                <a:latin typeface="Calibri"/>
                <a:cs typeface="Calibri"/>
              </a:rPr>
              <a:t> </a:t>
            </a:r>
            <a:r>
              <a:rPr sz="1700" dirty="0">
                <a:latin typeface="Calibri"/>
                <a:cs typeface="Calibri"/>
              </a:rPr>
              <a:t>the</a:t>
            </a:r>
            <a:r>
              <a:rPr sz="1700" spc="-15" dirty="0">
                <a:latin typeface="Calibri"/>
                <a:cs typeface="Calibri"/>
              </a:rPr>
              <a:t> </a:t>
            </a:r>
            <a:r>
              <a:rPr sz="1700" spc="-5" dirty="0">
                <a:latin typeface="Calibri"/>
                <a:cs typeface="Calibri"/>
              </a:rPr>
              <a:t>network</a:t>
            </a:r>
            <a:endParaRPr sz="1700">
              <a:latin typeface="Calibri"/>
              <a:cs typeface="Calibri"/>
            </a:endParaRPr>
          </a:p>
        </p:txBody>
      </p:sp>
      <p:sp>
        <p:nvSpPr>
          <p:cNvPr id="4" name="object 4"/>
          <p:cNvSpPr txBox="1"/>
          <p:nvPr/>
        </p:nvSpPr>
        <p:spPr>
          <a:xfrm>
            <a:off x="1686864" y="6547586"/>
            <a:ext cx="2065020" cy="205184"/>
          </a:xfrm>
          <a:prstGeom prst="rect">
            <a:avLst/>
          </a:prstGeom>
        </p:spPr>
        <p:txBody>
          <a:bodyPr vert="horz" wrap="square" lIns="0" tIns="0" rIns="0" bIns="0" rtlCol="0">
            <a:spAutoFit/>
          </a:bodyPr>
          <a:lstStyle/>
          <a:p>
            <a:pPr marL="12700">
              <a:lnSpc>
                <a:spcPts val="1614"/>
              </a:lnSpc>
            </a:pPr>
            <a:r>
              <a:rPr sz="1600" spc="-5" dirty="0">
                <a:solidFill>
                  <a:srgbClr val="FFFFFF"/>
                </a:solidFill>
                <a:latin typeface="Calibri"/>
                <a:cs typeface="Calibri"/>
              </a:rPr>
              <a:t>2.5</a:t>
            </a:r>
            <a:r>
              <a:rPr sz="1600" spc="-30" dirty="0">
                <a:solidFill>
                  <a:srgbClr val="FFFFFF"/>
                </a:solidFill>
                <a:latin typeface="Calibri"/>
                <a:cs typeface="Calibri"/>
              </a:rPr>
              <a:t> </a:t>
            </a:r>
            <a:r>
              <a:rPr sz="1600" spc="-10" dirty="0">
                <a:solidFill>
                  <a:srgbClr val="FFFFFF"/>
                </a:solidFill>
                <a:latin typeface="Calibri"/>
                <a:cs typeface="Calibri"/>
              </a:rPr>
              <a:t>BITCOIN</a:t>
            </a:r>
            <a:r>
              <a:rPr sz="1600" spc="-30" dirty="0">
                <a:solidFill>
                  <a:srgbClr val="FFFFFF"/>
                </a:solidFill>
                <a:latin typeface="Calibri"/>
                <a:cs typeface="Calibri"/>
              </a:rPr>
              <a:t> </a:t>
            </a:r>
            <a:r>
              <a:rPr sz="1600" spc="-10" dirty="0">
                <a:solidFill>
                  <a:srgbClr val="FFFFFF"/>
                </a:solidFill>
                <a:latin typeface="Calibri"/>
                <a:cs typeface="Calibri"/>
              </a:rPr>
              <a:t>CONSENSUS</a:t>
            </a:r>
            <a:endParaRPr sz="1600">
              <a:latin typeface="Calibri"/>
              <a:cs typeface="Calibri"/>
            </a:endParaRPr>
          </a:p>
        </p:txBody>
      </p:sp>
      <p:sp>
        <p:nvSpPr>
          <p:cNvPr id="6" name="object 6"/>
          <p:cNvSpPr txBox="1"/>
          <p:nvPr/>
        </p:nvSpPr>
        <p:spPr>
          <a:xfrm>
            <a:off x="9625330" y="6547586"/>
            <a:ext cx="229870" cy="205184"/>
          </a:xfrm>
          <a:prstGeom prst="rect">
            <a:avLst/>
          </a:prstGeom>
        </p:spPr>
        <p:txBody>
          <a:bodyPr vert="horz" wrap="square" lIns="0" tIns="0" rIns="0" bIns="0" rtlCol="0">
            <a:spAutoFit/>
          </a:bodyPr>
          <a:lstStyle/>
          <a:p>
            <a:pPr marL="12700">
              <a:lnSpc>
                <a:spcPts val="1614"/>
              </a:lnSpc>
            </a:pPr>
            <a:r>
              <a:rPr sz="1600" spc="-10" dirty="0">
                <a:solidFill>
                  <a:srgbClr val="FFFFFF"/>
                </a:solidFill>
                <a:latin typeface="Calibri"/>
                <a:cs typeface="Calibri"/>
              </a:rPr>
              <a:t>37</a:t>
            </a:r>
            <a:endParaRPr sz="1600">
              <a:latin typeface="Calibri"/>
              <a:cs typeface="Calibri"/>
            </a:endParaRPr>
          </a:p>
        </p:txBody>
      </p:sp>
      <p:sp>
        <p:nvSpPr>
          <p:cNvPr id="3" name="object 3"/>
          <p:cNvSpPr txBox="1">
            <a:spLocks noGrp="1"/>
          </p:cNvSpPr>
          <p:nvPr>
            <p:ph type="title"/>
          </p:nvPr>
        </p:nvSpPr>
        <p:spPr>
          <a:xfrm>
            <a:off x="2426004" y="227203"/>
            <a:ext cx="7429196" cy="566181"/>
          </a:xfrm>
          <a:prstGeom prst="rect">
            <a:avLst/>
          </a:prstGeom>
        </p:spPr>
        <p:txBody>
          <a:bodyPr vert="horz" wrap="square" lIns="0" tIns="12065" rIns="0" bIns="0" rtlCol="0" anchor="t">
            <a:spAutoFit/>
          </a:bodyPr>
          <a:lstStyle/>
          <a:p>
            <a:pPr marL="12700">
              <a:spcBef>
                <a:spcPts val="95"/>
              </a:spcBef>
            </a:pPr>
            <a:r>
              <a:rPr spc="-60" dirty="0"/>
              <a:t>Reaching</a:t>
            </a:r>
            <a:r>
              <a:rPr spc="-114" dirty="0"/>
              <a:t> </a:t>
            </a:r>
            <a:r>
              <a:rPr spc="-55" dirty="0"/>
              <a:t>consensus</a:t>
            </a:r>
            <a:r>
              <a:rPr spc="-100" dirty="0"/>
              <a:t> </a:t>
            </a:r>
            <a:r>
              <a:rPr spc="-30" dirty="0"/>
              <a:t>in</a:t>
            </a:r>
            <a:r>
              <a:rPr spc="-100" dirty="0"/>
              <a:t> </a:t>
            </a:r>
            <a:r>
              <a:rPr spc="-60" dirty="0"/>
              <a:t>Bitcoin</a:t>
            </a:r>
          </a:p>
        </p:txBody>
      </p:sp>
    </p:spTree>
    <p:extLst>
      <p:ext uri="{BB962C8B-B14F-4D97-AF65-F5344CB8AC3E}">
        <p14:creationId xmlns:p14="http://schemas.microsoft.com/office/powerpoint/2010/main" val="8917914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10461" y="1029716"/>
            <a:ext cx="7818755" cy="3302000"/>
          </a:xfrm>
          <a:prstGeom prst="rect">
            <a:avLst/>
          </a:prstGeom>
        </p:spPr>
        <p:txBody>
          <a:bodyPr vert="horz" wrap="square" lIns="0" tIns="12065" rIns="0" bIns="0" rtlCol="0">
            <a:spAutoFit/>
          </a:bodyPr>
          <a:lstStyle/>
          <a:p>
            <a:pPr marL="12700">
              <a:lnSpc>
                <a:spcPts val="2280"/>
              </a:lnSpc>
              <a:spcBef>
                <a:spcPts val="95"/>
              </a:spcBef>
            </a:pPr>
            <a:r>
              <a:rPr sz="1900" spc="-5" dirty="0">
                <a:solidFill>
                  <a:srgbClr val="404040"/>
                </a:solidFill>
                <a:latin typeface="Calibri"/>
                <a:cs typeface="Calibri"/>
              </a:rPr>
              <a:t>A</a:t>
            </a:r>
            <a:r>
              <a:rPr sz="1900" spc="-10" dirty="0">
                <a:solidFill>
                  <a:srgbClr val="404040"/>
                </a:solidFill>
                <a:latin typeface="Calibri"/>
                <a:cs typeface="Calibri"/>
              </a:rPr>
              <a:t> </a:t>
            </a:r>
            <a:r>
              <a:rPr sz="1900" spc="-5" dirty="0">
                <a:solidFill>
                  <a:srgbClr val="404040"/>
                </a:solidFill>
                <a:latin typeface="Calibri"/>
                <a:cs typeface="Calibri"/>
              </a:rPr>
              <a:t>miner</a:t>
            </a:r>
            <a:r>
              <a:rPr sz="1900" spc="15" dirty="0">
                <a:solidFill>
                  <a:srgbClr val="404040"/>
                </a:solidFill>
                <a:latin typeface="Calibri"/>
                <a:cs typeface="Calibri"/>
              </a:rPr>
              <a:t> </a:t>
            </a:r>
            <a:r>
              <a:rPr sz="1900" spc="-15" dirty="0">
                <a:solidFill>
                  <a:srgbClr val="404040"/>
                </a:solidFill>
                <a:latin typeface="Calibri"/>
                <a:cs typeface="Calibri"/>
              </a:rPr>
              <a:t>broadcasts</a:t>
            </a:r>
            <a:r>
              <a:rPr sz="1900" spc="-5" dirty="0">
                <a:solidFill>
                  <a:srgbClr val="404040"/>
                </a:solidFill>
                <a:latin typeface="Calibri"/>
                <a:cs typeface="Calibri"/>
              </a:rPr>
              <a:t> the</a:t>
            </a:r>
            <a:r>
              <a:rPr sz="1900" spc="15" dirty="0">
                <a:solidFill>
                  <a:srgbClr val="404040"/>
                </a:solidFill>
                <a:latin typeface="Calibri"/>
                <a:cs typeface="Calibri"/>
              </a:rPr>
              <a:t> </a:t>
            </a:r>
            <a:r>
              <a:rPr sz="1900" spc="-15" dirty="0">
                <a:solidFill>
                  <a:srgbClr val="404040"/>
                </a:solidFill>
                <a:latin typeface="Calibri"/>
                <a:cs typeface="Calibri"/>
              </a:rPr>
              <a:t>proposed</a:t>
            </a:r>
            <a:r>
              <a:rPr sz="1900" spc="15" dirty="0">
                <a:solidFill>
                  <a:srgbClr val="404040"/>
                </a:solidFill>
                <a:latin typeface="Calibri"/>
                <a:cs typeface="Calibri"/>
              </a:rPr>
              <a:t> </a:t>
            </a:r>
            <a:r>
              <a:rPr sz="1900" spc="-10" dirty="0">
                <a:solidFill>
                  <a:srgbClr val="404040"/>
                </a:solidFill>
                <a:latin typeface="Calibri"/>
                <a:cs typeface="Calibri"/>
              </a:rPr>
              <a:t>block</a:t>
            </a:r>
            <a:endParaRPr sz="1900">
              <a:latin typeface="Calibri"/>
              <a:cs typeface="Calibri"/>
            </a:endParaRPr>
          </a:p>
          <a:p>
            <a:pPr marL="304800" indent="-183515">
              <a:lnSpc>
                <a:spcPts val="2039"/>
              </a:lnSpc>
              <a:buClr>
                <a:srgbClr val="D24717"/>
              </a:buClr>
              <a:buChar char="◦"/>
              <a:tabLst>
                <a:tab pos="305435" algn="l"/>
              </a:tabLst>
            </a:pPr>
            <a:r>
              <a:rPr sz="1700" spc="-5" dirty="0">
                <a:solidFill>
                  <a:srgbClr val="404040"/>
                </a:solidFill>
                <a:latin typeface="Calibri"/>
                <a:cs typeface="Calibri"/>
              </a:rPr>
              <a:t>The</a:t>
            </a:r>
            <a:r>
              <a:rPr sz="1700" spc="-10" dirty="0">
                <a:solidFill>
                  <a:srgbClr val="404040"/>
                </a:solidFill>
                <a:latin typeface="Calibri"/>
                <a:cs typeface="Calibri"/>
              </a:rPr>
              <a:t> </a:t>
            </a:r>
            <a:r>
              <a:rPr sz="1700" dirty="0">
                <a:solidFill>
                  <a:srgbClr val="404040"/>
                </a:solidFill>
                <a:latin typeface="Calibri"/>
                <a:cs typeface="Calibri"/>
              </a:rPr>
              <a:t>block</a:t>
            </a:r>
            <a:r>
              <a:rPr sz="1700" spc="-20" dirty="0">
                <a:solidFill>
                  <a:srgbClr val="404040"/>
                </a:solidFill>
                <a:latin typeface="Calibri"/>
                <a:cs typeface="Calibri"/>
              </a:rPr>
              <a:t> </a:t>
            </a:r>
            <a:r>
              <a:rPr sz="1700" dirty="0">
                <a:solidFill>
                  <a:srgbClr val="404040"/>
                </a:solidFill>
                <a:latin typeface="Calibri"/>
                <a:cs typeface="Calibri"/>
              </a:rPr>
              <a:t>includes a</a:t>
            </a:r>
            <a:r>
              <a:rPr sz="1700" spc="-25" dirty="0">
                <a:solidFill>
                  <a:srgbClr val="404040"/>
                </a:solidFill>
                <a:latin typeface="Calibri"/>
                <a:cs typeface="Calibri"/>
              </a:rPr>
              <a:t> </a:t>
            </a:r>
            <a:r>
              <a:rPr sz="1700" dirty="0">
                <a:solidFill>
                  <a:srgbClr val="404040"/>
                </a:solidFill>
                <a:latin typeface="Calibri"/>
                <a:cs typeface="Calibri"/>
              </a:rPr>
              <a:t>hash</a:t>
            </a:r>
            <a:r>
              <a:rPr sz="1700" spc="-10" dirty="0">
                <a:solidFill>
                  <a:srgbClr val="404040"/>
                </a:solidFill>
                <a:latin typeface="Calibri"/>
                <a:cs typeface="Calibri"/>
              </a:rPr>
              <a:t> </a:t>
            </a:r>
            <a:r>
              <a:rPr sz="1700" spc="-5" dirty="0">
                <a:solidFill>
                  <a:srgbClr val="404040"/>
                </a:solidFill>
                <a:latin typeface="Calibri"/>
                <a:cs typeface="Calibri"/>
              </a:rPr>
              <a:t>to</a:t>
            </a:r>
            <a:r>
              <a:rPr sz="1700" spc="-25" dirty="0">
                <a:solidFill>
                  <a:srgbClr val="404040"/>
                </a:solidFill>
                <a:latin typeface="Calibri"/>
                <a:cs typeface="Calibri"/>
              </a:rPr>
              <a:t> </a:t>
            </a:r>
            <a:r>
              <a:rPr sz="1700" dirty="0">
                <a:solidFill>
                  <a:srgbClr val="404040"/>
                </a:solidFill>
                <a:latin typeface="Calibri"/>
                <a:cs typeface="Calibri"/>
              </a:rPr>
              <a:t>the</a:t>
            </a:r>
            <a:r>
              <a:rPr sz="1700" spc="-10" dirty="0">
                <a:solidFill>
                  <a:srgbClr val="404040"/>
                </a:solidFill>
                <a:latin typeface="Calibri"/>
                <a:cs typeface="Calibri"/>
              </a:rPr>
              <a:t> latest</a:t>
            </a:r>
            <a:r>
              <a:rPr sz="1700" spc="-20" dirty="0">
                <a:solidFill>
                  <a:srgbClr val="404040"/>
                </a:solidFill>
                <a:latin typeface="Calibri"/>
                <a:cs typeface="Calibri"/>
              </a:rPr>
              <a:t> </a:t>
            </a:r>
            <a:r>
              <a:rPr sz="1700" dirty="0">
                <a:solidFill>
                  <a:srgbClr val="404040"/>
                </a:solidFill>
                <a:latin typeface="Calibri"/>
                <a:cs typeface="Calibri"/>
              </a:rPr>
              <a:t>block</a:t>
            </a:r>
            <a:r>
              <a:rPr sz="1700" spc="-10" dirty="0">
                <a:solidFill>
                  <a:srgbClr val="404040"/>
                </a:solidFill>
                <a:latin typeface="Calibri"/>
                <a:cs typeface="Calibri"/>
              </a:rPr>
              <a:t> </a:t>
            </a:r>
            <a:r>
              <a:rPr sz="1700" dirty="0">
                <a:solidFill>
                  <a:srgbClr val="404040"/>
                </a:solidFill>
                <a:latin typeface="Calibri"/>
                <a:cs typeface="Calibri"/>
              </a:rPr>
              <a:t>known</a:t>
            </a:r>
            <a:r>
              <a:rPr sz="1700" spc="-35" dirty="0">
                <a:solidFill>
                  <a:srgbClr val="404040"/>
                </a:solidFill>
                <a:latin typeface="Calibri"/>
                <a:cs typeface="Calibri"/>
              </a:rPr>
              <a:t> </a:t>
            </a:r>
            <a:r>
              <a:rPr sz="1700" spc="-5" dirty="0">
                <a:solidFill>
                  <a:srgbClr val="404040"/>
                </a:solidFill>
                <a:latin typeface="Calibri"/>
                <a:cs typeface="Calibri"/>
              </a:rPr>
              <a:t>to</a:t>
            </a:r>
            <a:r>
              <a:rPr sz="1700" dirty="0">
                <a:solidFill>
                  <a:srgbClr val="404040"/>
                </a:solidFill>
                <a:latin typeface="Calibri"/>
                <a:cs typeface="Calibri"/>
              </a:rPr>
              <a:t> the</a:t>
            </a:r>
            <a:r>
              <a:rPr sz="1700" spc="-10" dirty="0">
                <a:solidFill>
                  <a:srgbClr val="404040"/>
                </a:solidFill>
                <a:latin typeface="Calibri"/>
                <a:cs typeface="Calibri"/>
              </a:rPr>
              <a:t> </a:t>
            </a:r>
            <a:r>
              <a:rPr sz="1700" dirty="0">
                <a:solidFill>
                  <a:srgbClr val="404040"/>
                </a:solidFill>
                <a:latin typeface="Calibri"/>
                <a:cs typeface="Calibri"/>
              </a:rPr>
              <a:t>miner</a:t>
            </a:r>
            <a:endParaRPr sz="1700">
              <a:latin typeface="Calibri"/>
              <a:cs typeface="Calibri"/>
            </a:endParaRPr>
          </a:p>
          <a:p>
            <a:pPr marL="12700">
              <a:lnSpc>
                <a:spcPts val="2280"/>
              </a:lnSpc>
              <a:spcBef>
                <a:spcPts val="1145"/>
              </a:spcBef>
            </a:pPr>
            <a:r>
              <a:rPr sz="1900" spc="-5" dirty="0">
                <a:latin typeface="Calibri"/>
                <a:cs typeface="Calibri"/>
              </a:rPr>
              <a:t>When</a:t>
            </a:r>
            <a:r>
              <a:rPr sz="1900" spc="-10" dirty="0">
                <a:latin typeface="Calibri"/>
                <a:cs typeface="Calibri"/>
              </a:rPr>
              <a:t> </a:t>
            </a:r>
            <a:r>
              <a:rPr sz="1900" spc="-5" dirty="0">
                <a:latin typeface="Calibri"/>
                <a:cs typeface="Calibri"/>
              </a:rPr>
              <a:t>a peer</a:t>
            </a:r>
            <a:r>
              <a:rPr sz="1900" spc="5" dirty="0">
                <a:latin typeface="Calibri"/>
                <a:cs typeface="Calibri"/>
              </a:rPr>
              <a:t> </a:t>
            </a:r>
            <a:r>
              <a:rPr sz="1900" spc="-10" dirty="0">
                <a:latin typeface="Calibri"/>
                <a:cs typeface="Calibri"/>
              </a:rPr>
              <a:t>receives</a:t>
            </a:r>
            <a:r>
              <a:rPr sz="1900" spc="15" dirty="0">
                <a:latin typeface="Calibri"/>
                <a:cs typeface="Calibri"/>
              </a:rPr>
              <a:t> </a:t>
            </a:r>
            <a:r>
              <a:rPr sz="1900" spc="-5" dirty="0">
                <a:latin typeface="Calibri"/>
                <a:cs typeface="Calibri"/>
              </a:rPr>
              <a:t>a</a:t>
            </a:r>
            <a:r>
              <a:rPr sz="1900" spc="-10" dirty="0">
                <a:latin typeface="Calibri"/>
                <a:cs typeface="Calibri"/>
              </a:rPr>
              <a:t> </a:t>
            </a:r>
            <a:r>
              <a:rPr sz="1900" spc="-15" dirty="0">
                <a:latin typeface="Calibri"/>
                <a:cs typeface="Calibri"/>
              </a:rPr>
              <a:t>proposed</a:t>
            </a:r>
            <a:r>
              <a:rPr sz="1900" spc="10" dirty="0">
                <a:latin typeface="Calibri"/>
                <a:cs typeface="Calibri"/>
              </a:rPr>
              <a:t> </a:t>
            </a:r>
            <a:r>
              <a:rPr sz="1900" spc="-10" dirty="0">
                <a:latin typeface="Calibri"/>
                <a:cs typeface="Calibri"/>
              </a:rPr>
              <a:t>block</a:t>
            </a:r>
            <a:endParaRPr sz="1900">
              <a:latin typeface="Calibri"/>
              <a:cs typeface="Calibri"/>
            </a:endParaRPr>
          </a:p>
          <a:p>
            <a:pPr marL="304800" indent="-183515">
              <a:lnSpc>
                <a:spcPts val="2039"/>
              </a:lnSpc>
              <a:buClr>
                <a:srgbClr val="D24717"/>
              </a:buClr>
              <a:buChar char="◦"/>
              <a:tabLst>
                <a:tab pos="305435" algn="l"/>
              </a:tabLst>
            </a:pPr>
            <a:r>
              <a:rPr sz="1700" dirty="0">
                <a:latin typeface="Calibri"/>
                <a:cs typeface="Calibri"/>
              </a:rPr>
              <a:t>Check</a:t>
            </a:r>
            <a:r>
              <a:rPr sz="1700" spc="-15" dirty="0">
                <a:latin typeface="Calibri"/>
                <a:cs typeface="Calibri"/>
              </a:rPr>
              <a:t> </a:t>
            </a:r>
            <a:r>
              <a:rPr sz="1700" spc="-5" dirty="0">
                <a:latin typeface="Calibri"/>
                <a:cs typeface="Calibri"/>
              </a:rPr>
              <a:t>that</a:t>
            </a:r>
            <a:r>
              <a:rPr sz="1700" spc="-10" dirty="0">
                <a:latin typeface="Calibri"/>
                <a:cs typeface="Calibri"/>
              </a:rPr>
              <a:t> </a:t>
            </a:r>
            <a:r>
              <a:rPr sz="1700" dirty="0">
                <a:latin typeface="Calibri"/>
                <a:cs typeface="Calibri"/>
              </a:rPr>
              <a:t>the</a:t>
            </a:r>
            <a:r>
              <a:rPr sz="1700" spc="-15" dirty="0">
                <a:latin typeface="Calibri"/>
                <a:cs typeface="Calibri"/>
              </a:rPr>
              <a:t> </a:t>
            </a:r>
            <a:r>
              <a:rPr sz="1700" spc="-5" dirty="0">
                <a:latin typeface="Calibri"/>
                <a:cs typeface="Calibri"/>
              </a:rPr>
              <a:t>proof</a:t>
            </a:r>
            <a:r>
              <a:rPr sz="1700" spc="-30" dirty="0">
                <a:latin typeface="Calibri"/>
                <a:cs typeface="Calibri"/>
              </a:rPr>
              <a:t> </a:t>
            </a:r>
            <a:r>
              <a:rPr sz="1700" spc="-5" dirty="0">
                <a:latin typeface="Calibri"/>
                <a:cs typeface="Calibri"/>
              </a:rPr>
              <a:t>of</a:t>
            </a:r>
            <a:r>
              <a:rPr sz="1700" dirty="0">
                <a:latin typeface="Calibri"/>
                <a:cs typeface="Calibri"/>
              </a:rPr>
              <a:t> cryptopuzzle</a:t>
            </a:r>
            <a:r>
              <a:rPr sz="1700" spc="-10" dirty="0">
                <a:latin typeface="Calibri"/>
                <a:cs typeface="Calibri"/>
              </a:rPr>
              <a:t> </a:t>
            </a:r>
            <a:r>
              <a:rPr sz="1700" spc="-5" dirty="0">
                <a:latin typeface="Calibri"/>
                <a:cs typeface="Calibri"/>
              </a:rPr>
              <a:t>solution</a:t>
            </a:r>
            <a:r>
              <a:rPr sz="1700" spc="-15" dirty="0">
                <a:latin typeface="Calibri"/>
                <a:cs typeface="Calibri"/>
              </a:rPr>
              <a:t> </a:t>
            </a:r>
            <a:r>
              <a:rPr sz="1700" dirty="0">
                <a:latin typeface="Calibri"/>
                <a:cs typeface="Calibri"/>
              </a:rPr>
              <a:t>is</a:t>
            </a:r>
            <a:r>
              <a:rPr sz="1700" spc="-40" dirty="0">
                <a:latin typeface="Calibri"/>
                <a:cs typeface="Calibri"/>
              </a:rPr>
              <a:t> </a:t>
            </a:r>
            <a:r>
              <a:rPr sz="1700" spc="-5" dirty="0">
                <a:latin typeface="Calibri"/>
                <a:cs typeface="Calibri"/>
              </a:rPr>
              <a:t>valid</a:t>
            </a:r>
            <a:endParaRPr sz="1700">
              <a:latin typeface="Calibri"/>
              <a:cs typeface="Calibri"/>
            </a:endParaRPr>
          </a:p>
          <a:p>
            <a:pPr marL="304800" indent="-183515">
              <a:spcBef>
                <a:spcPts val="190"/>
              </a:spcBef>
              <a:buClr>
                <a:srgbClr val="D24717"/>
              </a:buClr>
              <a:buChar char="◦"/>
              <a:tabLst>
                <a:tab pos="305435" algn="l"/>
              </a:tabLst>
            </a:pPr>
            <a:r>
              <a:rPr sz="1700" dirty="0">
                <a:latin typeface="Calibri"/>
                <a:cs typeface="Calibri"/>
              </a:rPr>
              <a:t>Check</a:t>
            </a:r>
            <a:r>
              <a:rPr sz="1700" spc="-10" dirty="0">
                <a:latin typeface="Calibri"/>
                <a:cs typeface="Calibri"/>
              </a:rPr>
              <a:t> </a:t>
            </a:r>
            <a:r>
              <a:rPr sz="1700" spc="-5" dirty="0">
                <a:latin typeface="Calibri"/>
                <a:cs typeface="Calibri"/>
              </a:rPr>
              <a:t>that</a:t>
            </a:r>
            <a:r>
              <a:rPr sz="1700" spc="-10" dirty="0">
                <a:latin typeface="Calibri"/>
                <a:cs typeface="Calibri"/>
              </a:rPr>
              <a:t> </a:t>
            </a:r>
            <a:r>
              <a:rPr sz="1700" dirty="0">
                <a:latin typeface="Calibri"/>
                <a:cs typeface="Calibri"/>
              </a:rPr>
              <a:t>each</a:t>
            </a:r>
            <a:r>
              <a:rPr sz="1700" spc="-10" dirty="0">
                <a:latin typeface="Calibri"/>
                <a:cs typeface="Calibri"/>
              </a:rPr>
              <a:t> </a:t>
            </a:r>
            <a:r>
              <a:rPr sz="1700" spc="-5" dirty="0">
                <a:latin typeface="Calibri"/>
                <a:cs typeface="Calibri"/>
              </a:rPr>
              <a:t>transaction</a:t>
            </a:r>
            <a:r>
              <a:rPr sz="1700" spc="-40" dirty="0">
                <a:latin typeface="Calibri"/>
                <a:cs typeface="Calibri"/>
              </a:rPr>
              <a:t> </a:t>
            </a:r>
            <a:r>
              <a:rPr sz="1700" dirty="0">
                <a:latin typeface="Calibri"/>
                <a:cs typeface="Calibri"/>
              </a:rPr>
              <a:t>is</a:t>
            </a:r>
            <a:r>
              <a:rPr sz="1700" spc="-5" dirty="0">
                <a:latin typeface="Calibri"/>
                <a:cs typeface="Calibri"/>
              </a:rPr>
              <a:t> valid</a:t>
            </a:r>
            <a:r>
              <a:rPr sz="1700" spc="-35" dirty="0">
                <a:latin typeface="Calibri"/>
                <a:cs typeface="Calibri"/>
              </a:rPr>
              <a:t> </a:t>
            </a:r>
            <a:r>
              <a:rPr sz="1700" spc="-5" dirty="0">
                <a:latin typeface="Calibri"/>
                <a:cs typeface="Calibri"/>
              </a:rPr>
              <a:t>(business</a:t>
            </a:r>
            <a:r>
              <a:rPr sz="1700" spc="-10" dirty="0">
                <a:latin typeface="Calibri"/>
                <a:cs typeface="Calibri"/>
              </a:rPr>
              <a:t> </a:t>
            </a:r>
            <a:r>
              <a:rPr sz="1700" dirty="0">
                <a:latin typeface="Calibri"/>
                <a:cs typeface="Calibri"/>
              </a:rPr>
              <a:t>logic)</a:t>
            </a:r>
            <a:endParaRPr sz="1700">
              <a:latin typeface="Calibri"/>
              <a:cs typeface="Calibri"/>
            </a:endParaRPr>
          </a:p>
          <a:p>
            <a:pPr marL="304800" indent="-183515">
              <a:spcBef>
                <a:spcPts val="195"/>
              </a:spcBef>
              <a:buClr>
                <a:srgbClr val="D24717"/>
              </a:buClr>
              <a:buChar char="◦"/>
              <a:tabLst>
                <a:tab pos="305435" algn="l"/>
              </a:tabLst>
            </a:pPr>
            <a:r>
              <a:rPr sz="1700" dirty="0">
                <a:latin typeface="Calibri"/>
                <a:cs typeface="Calibri"/>
              </a:rPr>
              <a:t>If the</a:t>
            </a:r>
            <a:r>
              <a:rPr sz="1700" spc="-5" dirty="0">
                <a:latin typeface="Calibri"/>
                <a:cs typeface="Calibri"/>
              </a:rPr>
              <a:t> </a:t>
            </a:r>
            <a:r>
              <a:rPr sz="1700" dirty="0">
                <a:latin typeface="Calibri"/>
                <a:cs typeface="Calibri"/>
              </a:rPr>
              <a:t>hash</a:t>
            </a:r>
            <a:r>
              <a:rPr sz="1700" spc="-20" dirty="0">
                <a:latin typeface="Calibri"/>
                <a:cs typeface="Calibri"/>
              </a:rPr>
              <a:t> </a:t>
            </a:r>
            <a:r>
              <a:rPr sz="1700" spc="-5" dirty="0">
                <a:latin typeface="Calibri"/>
                <a:cs typeface="Calibri"/>
              </a:rPr>
              <a:t>pointer</a:t>
            </a:r>
            <a:r>
              <a:rPr sz="1700" spc="-25" dirty="0">
                <a:latin typeface="Calibri"/>
                <a:cs typeface="Calibri"/>
              </a:rPr>
              <a:t> </a:t>
            </a:r>
            <a:r>
              <a:rPr sz="1700" dirty="0">
                <a:latin typeface="Calibri"/>
                <a:cs typeface="Calibri"/>
              </a:rPr>
              <a:t>is </a:t>
            </a:r>
            <a:r>
              <a:rPr sz="1700" spc="-5" dirty="0">
                <a:latin typeface="Calibri"/>
                <a:cs typeface="Calibri"/>
              </a:rPr>
              <a:t>valid,</a:t>
            </a:r>
            <a:r>
              <a:rPr sz="1700" spc="-35" dirty="0">
                <a:latin typeface="Calibri"/>
                <a:cs typeface="Calibri"/>
              </a:rPr>
              <a:t> </a:t>
            </a:r>
            <a:r>
              <a:rPr sz="1700" dirty="0">
                <a:latin typeface="Calibri"/>
                <a:cs typeface="Calibri"/>
              </a:rPr>
              <a:t>append</a:t>
            </a:r>
            <a:r>
              <a:rPr sz="1700" spc="-40" dirty="0">
                <a:latin typeface="Calibri"/>
                <a:cs typeface="Calibri"/>
              </a:rPr>
              <a:t> </a:t>
            </a:r>
            <a:r>
              <a:rPr sz="1700" dirty="0">
                <a:latin typeface="Calibri"/>
                <a:cs typeface="Calibri"/>
              </a:rPr>
              <a:t>the</a:t>
            </a:r>
            <a:r>
              <a:rPr sz="1700" spc="-5" dirty="0">
                <a:latin typeface="Calibri"/>
                <a:cs typeface="Calibri"/>
              </a:rPr>
              <a:t> new</a:t>
            </a:r>
            <a:r>
              <a:rPr sz="1700" spc="-20" dirty="0">
                <a:latin typeface="Calibri"/>
                <a:cs typeface="Calibri"/>
              </a:rPr>
              <a:t> </a:t>
            </a:r>
            <a:r>
              <a:rPr sz="1700" dirty="0">
                <a:latin typeface="Calibri"/>
                <a:cs typeface="Calibri"/>
              </a:rPr>
              <a:t>block</a:t>
            </a:r>
            <a:r>
              <a:rPr sz="1700" spc="-5" dirty="0">
                <a:latin typeface="Calibri"/>
                <a:cs typeface="Calibri"/>
              </a:rPr>
              <a:t> to </a:t>
            </a:r>
            <a:r>
              <a:rPr sz="1700" dirty="0">
                <a:latin typeface="Calibri"/>
                <a:cs typeface="Calibri"/>
              </a:rPr>
              <a:t>the</a:t>
            </a:r>
            <a:r>
              <a:rPr sz="1700" spc="-5" dirty="0">
                <a:latin typeface="Calibri"/>
                <a:cs typeface="Calibri"/>
              </a:rPr>
              <a:t> local</a:t>
            </a:r>
            <a:r>
              <a:rPr sz="1700" spc="-15" dirty="0">
                <a:latin typeface="Calibri"/>
                <a:cs typeface="Calibri"/>
              </a:rPr>
              <a:t> </a:t>
            </a:r>
            <a:r>
              <a:rPr sz="1700" spc="-5" dirty="0">
                <a:latin typeface="Calibri"/>
                <a:cs typeface="Calibri"/>
              </a:rPr>
              <a:t>copy</a:t>
            </a:r>
            <a:r>
              <a:rPr sz="1700" spc="5" dirty="0">
                <a:latin typeface="Calibri"/>
                <a:cs typeface="Calibri"/>
              </a:rPr>
              <a:t> </a:t>
            </a:r>
            <a:r>
              <a:rPr sz="1700" spc="-5" dirty="0">
                <a:latin typeface="Calibri"/>
                <a:cs typeface="Calibri"/>
              </a:rPr>
              <a:t>of</a:t>
            </a:r>
            <a:r>
              <a:rPr sz="1700" spc="10" dirty="0">
                <a:latin typeface="Calibri"/>
                <a:cs typeface="Calibri"/>
              </a:rPr>
              <a:t> </a:t>
            </a:r>
            <a:r>
              <a:rPr sz="1700" dirty="0">
                <a:latin typeface="Calibri"/>
                <a:cs typeface="Calibri"/>
              </a:rPr>
              <a:t>the</a:t>
            </a:r>
            <a:r>
              <a:rPr sz="1700" spc="-5" dirty="0">
                <a:latin typeface="Calibri"/>
                <a:cs typeface="Calibri"/>
              </a:rPr>
              <a:t> blockchain</a:t>
            </a:r>
            <a:endParaRPr sz="1700">
              <a:latin typeface="Calibri"/>
              <a:cs typeface="Calibri"/>
            </a:endParaRPr>
          </a:p>
          <a:p>
            <a:pPr marL="304800" indent="-183515">
              <a:lnSpc>
                <a:spcPts val="1835"/>
              </a:lnSpc>
              <a:spcBef>
                <a:spcPts val="190"/>
              </a:spcBef>
              <a:buClr>
                <a:srgbClr val="D24717"/>
              </a:buClr>
              <a:buChar char="◦"/>
              <a:tabLst>
                <a:tab pos="305435" algn="l"/>
              </a:tabLst>
            </a:pPr>
            <a:r>
              <a:rPr sz="1700" spc="-5" dirty="0">
                <a:latin typeface="Calibri"/>
                <a:cs typeface="Calibri"/>
              </a:rPr>
              <a:t>Conflict resolution:</a:t>
            </a:r>
            <a:r>
              <a:rPr sz="1700" spc="-45" dirty="0">
                <a:latin typeface="Calibri"/>
                <a:cs typeface="Calibri"/>
              </a:rPr>
              <a:t> </a:t>
            </a:r>
            <a:r>
              <a:rPr sz="1700" dirty="0">
                <a:latin typeface="Calibri"/>
                <a:cs typeface="Calibri"/>
              </a:rPr>
              <a:t>if</a:t>
            </a:r>
            <a:r>
              <a:rPr sz="1700" spc="15" dirty="0">
                <a:latin typeface="Calibri"/>
                <a:cs typeface="Calibri"/>
              </a:rPr>
              <a:t> </a:t>
            </a:r>
            <a:r>
              <a:rPr sz="1700" dirty="0">
                <a:latin typeface="Calibri"/>
                <a:cs typeface="Calibri"/>
              </a:rPr>
              <a:t>the</a:t>
            </a:r>
            <a:r>
              <a:rPr sz="1700" spc="-5" dirty="0">
                <a:latin typeface="Calibri"/>
                <a:cs typeface="Calibri"/>
              </a:rPr>
              <a:t> proposed </a:t>
            </a:r>
            <a:r>
              <a:rPr sz="1700" dirty="0">
                <a:latin typeface="Calibri"/>
                <a:cs typeface="Calibri"/>
              </a:rPr>
              <a:t>chain</a:t>
            </a:r>
            <a:r>
              <a:rPr sz="1700" spc="-45" dirty="0">
                <a:latin typeface="Calibri"/>
                <a:cs typeface="Calibri"/>
              </a:rPr>
              <a:t> </a:t>
            </a:r>
            <a:r>
              <a:rPr sz="1700" dirty="0">
                <a:latin typeface="Calibri"/>
                <a:cs typeface="Calibri"/>
              </a:rPr>
              <a:t>is longer</a:t>
            </a:r>
            <a:r>
              <a:rPr sz="1700" spc="-25" dirty="0">
                <a:latin typeface="Calibri"/>
                <a:cs typeface="Calibri"/>
              </a:rPr>
              <a:t> </a:t>
            </a:r>
            <a:r>
              <a:rPr sz="1700" dirty="0">
                <a:latin typeface="Calibri"/>
                <a:cs typeface="Calibri"/>
              </a:rPr>
              <a:t>than</a:t>
            </a:r>
            <a:r>
              <a:rPr sz="1700" spc="-20" dirty="0">
                <a:latin typeface="Calibri"/>
                <a:cs typeface="Calibri"/>
              </a:rPr>
              <a:t> </a:t>
            </a:r>
            <a:r>
              <a:rPr sz="1700" dirty="0">
                <a:latin typeface="Calibri"/>
                <a:cs typeface="Calibri"/>
              </a:rPr>
              <a:t>the</a:t>
            </a:r>
            <a:r>
              <a:rPr sz="1700" spc="-5" dirty="0">
                <a:latin typeface="Calibri"/>
                <a:cs typeface="Calibri"/>
              </a:rPr>
              <a:t> current</a:t>
            </a:r>
            <a:r>
              <a:rPr sz="1700" spc="-30" dirty="0">
                <a:latin typeface="Calibri"/>
                <a:cs typeface="Calibri"/>
              </a:rPr>
              <a:t> </a:t>
            </a:r>
            <a:r>
              <a:rPr sz="1700" spc="-5" dirty="0">
                <a:latin typeface="Calibri"/>
                <a:cs typeface="Calibri"/>
              </a:rPr>
              <a:t>local </a:t>
            </a:r>
            <a:r>
              <a:rPr sz="1700" spc="-30" dirty="0">
                <a:latin typeface="Calibri"/>
                <a:cs typeface="Calibri"/>
              </a:rPr>
              <a:t>copy,</a:t>
            </a:r>
            <a:r>
              <a:rPr sz="1700" spc="-5" dirty="0">
                <a:latin typeface="Calibri"/>
                <a:cs typeface="Calibri"/>
              </a:rPr>
              <a:t> replace</a:t>
            </a:r>
            <a:endParaRPr sz="1700">
              <a:latin typeface="Calibri"/>
              <a:cs typeface="Calibri"/>
            </a:endParaRPr>
          </a:p>
          <a:p>
            <a:pPr marL="304800">
              <a:lnSpc>
                <a:spcPts val="1835"/>
              </a:lnSpc>
            </a:pPr>
            <a:r>
              <a:rPr sz="1700" dirty="0">
                <a:latin typeface="Calibri"/>
                <a:cs typeface="Calibri"/>
              </a:rPr>
              <a:t>the</a:t>
            </a:r>
            <a:r>
              <a:rPr sz="1700" spc="-35" dirty="0">
                <a:latin typeface="Calibri"/>
                <a:cs typeface="Calibri"/>
              </a:rPr>
              <a:t> </a:t>
            </a:r>
            <a:r>
              <a:rPr sz="1700" dirty="0">
                <a:latin typeface="Calibri"/>
                <a:cs typeface="Calibri"/>
              </a:rPr>
              <a:t>local</a:t>
            </a:r>
            <a:r>
              <a:rPr sz="1700" spc="-40" dirty="0">
                <a:latin typeface="Calibri"/>
                <a:cs typeface="Calibri"/>
              </a:rPr>
              <a:t> </a:t>
            </a:r>
            <a:r>
              <a:rPr sz="1700" spc="-5" dirty="0">
                <a:latin typeface="Calibri"/>
                <a:cs typeface="Calibri"/>
              </a:rPr>
              <a:t>copy</a:t>
            </a:r>
            <a:endParaRPr sz="1700">
              <a:latin typeface="Calibri"/>
              <a:cs typeface="Calibri"/>
            </a:endParaRPr>
          </a:p>
          <a:p>
            <a:pPr marL="12700">
              <a:spcBef>
                <a:spcPts val="1135"/>
              </a:spcBef>
            </a:pPr>
            <a:r>
              <a:rPr sz="1900" spc="-10" dirty="0">
                <a:latin typeface="Calibri"/>
                <a:cs typeface="Calibri"/>
              </a:rPr>
              <a:t>Local</a:t>
            </a:r>
            <a:r>
              <a:rPr sz="1900" spc="-15" dirty="0">
                <a:latin typeface="Calibri"/>
                <a:cs typeface="Calibri"/>
              </a:rPr>
              <a:t> </a:t>
            </a:r>
            <a:r>
              <a:rPr sz="1900" spc="-10" dirty="0">
                <a:latin typeface="Calibri"/>
                <a:cs typeface="Calibri"/>
              </a:rPr>
              <a:t>copies </a:t>
            </a:r>
            <a:r>
              <a:rPr sz="1900" spc="-15" dirty="0">
                <a:latin typeface="Calibri"/>
                <a:cs typeface="Calibri"/>
              </a:rPr>
              <a:t>may</a:t>
            </a:r>
            <a:r>
              <a:rPr sz="1900" spc="-10" dirty="0">
                <a:latin typeface="Calibri"/>
                <a:cs typeface="Calibri"/>
              </a:rPr>
              <a:t> </a:t>
            </a:r>
            <a:r>
              <a:rPr sz="1900" spc="-15" dirty="0">
                <a:latin typeface="Calibri"/>
                <a:cs typeface="Calibri"/>
              </a:rPr>
              <a:t>diverge!</a:t>
            </a:r>
            <a:endParaRPr sz="1900">
              <a:latin typeface="Calibri"/>
              <a:cs typeface="Calibri"/>
            </a:endParaRPr>
          </a:p>
          <a:p>
            <a:pPr marL="304800" indent="-183515">
              <a:spcBef>
                <a:spcPts val="10"/>
              </a:spcBef>
              <a:buClr>
                <a:srgbClr val="D24717"/>
              </a:buClr>
              <a:buChar char="◦"/>
              <a:tabLst>
                <a:tab pos="305435" algn="l"/>
              </a:tabLst>
            </a:pPr>
            <a:r>
              <a:rPr sz="1700" spc="-5" dirty="0">
                <a:latin typeface="Calibri"/>
                <a:cs typeface="Calibri"/>
              </a:rPr>
              <a:t>Lost</a:t>
            </a:r>
            <a:r>
              <a:rPr sz="1700" spc="-15" dirty="0">
                <a:latin typeface="Calibri"/>
                <a:cs typeface="Calibri"/>
              </a:rPr>
              <a:t> </a:t>
            </a:r>
            <a:r>
              <a:rPr sz="1700" dirty="0">
                <a:latin typeface="Calibri"/>
                <a:cs typeface="Calibri"/>
              </a:rPr>
              <a:t>messages</a:t>
            </a:r>
            <a:r>
              <a:rPr sz="1700" spc="-20" dirty="0">
                <a:latin typeface="Calibri"/>
                <a:cs typeface="Calibri"/>
              </a:rPr>
              <a:t> </a:t>
            </a:r>
            <a:r>
              <a:rPr sz="1700" dirty="0">
                <a:latin typeface="Calibri"/>
                <a:cs typeface="Calibri"/>
              </a:rPr>
              <a:t>and</a:t>
            </a:r>
            <a:r>
              <a:rPr sz="1700" spc="-35" dirty="0">
                <a:latin typeface="Calibri"/>
                <a:cs typeface="Calibri"/>
              </a:rPr>
              <a:t> </a:t>
            </a:r>
            <a:r>
              <a:rPr sz="1700" spc="-5" dirty="0">
                <a:latin typeface="Calibri"/>
                <a:cs typeface="Calibri"/>
              </a:rPr>
              <a:t>concurrent</a:t>
            </a:r>
            <a:r>
              <a:rPr sz="1700" spc="-10" dirty="0">
                <a:latin typeface="Calibri"/>
                <a:cs typeface="Calibri"/>
              </a:rPr>
              <a:t> </a:t>
            </a:r>
            <a:r>
              <a:rPr sz="1700" spc="-5" dirty="0">
                <a:latin typeface="Calibri"/>
                <a:cs typeface="Calibri"/>
              </a:rPr>
              <a:t>blocks</a:t>
            </a:r>
            <a:r>
              <a:rPr sz="1700" spc="-45" dirty="0">
                <a:latin typeface="Calibri"/>
                <a:cs typeface="Calibri"/>
              </a:rPr>
              <a:t> </a:t>
            </a:r>
            <a:r>
              <a:rPr sz="1700" spc="-5" dirty="0">
                <a:latin typeface="Calibri"/>
                <a:cs typeface="Calibri"/>
              </a:rPr>
              <a:t>arriving</a:t>
            </a:r>
            <a:r>
              <a:rPr sz="1700" spc="-35" dirty="0">
                <a:latin typeface="Calibri"/>
                <a:cs typeface="Calibri"/>
              </a:rPr>
              <a:t> </a:t>
            </a:r>
            <a:r>
              <a:rPr sz="1700" dirty="0">
                <a:latin typeface="Calibri"/>
                <a:cs typeface="Calibri"/>
              </a:rPr>
              <a:t>in</a:t>
            </a:r>
            <a:r>
              <a:rPr sz="1700" spc="-25" dirty="0">
                <a:latin typeface="Calibri"/>
                <a:cs typeface="Calibri"/>
              </a:rPr>
              <a:t> </a:t>
            </a:r>
            <a:r>
              <a:rPr sz="1700" spc="-10" dirty="0">
                <a:latin typeface="Calibri"/>
                <a:cs typeface="Calibri"/>
              </a:rPr>
              <a:t>reverse</a:t>
            </a:r>
            <a:r>
              <a:rPr sz="1700" spc="-35" dirty="0">
                <a:latin typeface="Calibri"/>
                <a:cs typeface="Calibri"/>
              </a:rPr>
              <a:t> </a:t>
            </a:r>
            <a:r>
              <a:rPr sz="1700" spc="-5" dirty="0">
                <a:latin typeface="Calibri"/>
                <a:cs typeface="Calibri"/>
              </a:rPr>
              <a:t>order</a:t>
            </a:r>
            <a:endParaRPr sz="1700">
              <a:latin typeface="Calibri"/>
              <a:cs typeface="Calibri"/>
            </a:endParaRPr>
          </a:p>
          <a:p>
            <a:pPr marL="304800" indent="-183515">
              <a:spcBef>
                <a:spcPts val="190"/>
              </a:spcBef>
              <a:buClr>
                <a:srgbClr val="D24717"/>
              </a:buClr>
              <a:buChar char="◦"/>
              <a:tabLst>
                <a:tab pos="305435" algn="l"/>
              </a:tabLst>
            </a:pPr>
            <a:r>
              <a:rPr sz="1700" spc="-5" dirty="0">
                <a:latin typeface="Calibri"/>
                <a:cs typeface="Calibri"/>
              </a:rPr>
              <a:t>The</a:t>
            </a:r>
            <a:r>
              <a:rPr sz="1700" spc="-15" dirty="0">
                <a:latin typeface="Calibri"/>
                <a:cs typeface="Calibri"/>
              </a:rPr>
              <a:t> </a:t>
            </a:r>
            <a:r>
              <a:rPr sz="1700" spc="-5" dirty="0">
                <a:latin typeface="Calibri"/>
                <a:cs typeface="Calibri"/>
              </a:rPr>
              <a:t>probability</a:t>
            </a:r>
            <a:r>
              <a:rPr sz="1700" spc="-30" dirty="0">
                <a:latin typeface="Calibri"/>
                <a:cs typeface="Calibri"/>
              </a:rPr>
              <a:t> </a:t>
            </a:r>
            <a:r>
              <a:rPr sz="1700" dirty="0">
                <a:latin typeface="Calibri"/>
                <a:cs typeface="Calibri"/>
              </a:rPr>
              <a:t>depends</a:t>
            </a:r>
            <a:r>
              <a:rPr sz="1700" spc="-15" dirty="0">
                <a:latin typeface="Calibri"/>
                <a:cs typeface="Calibri"/>
              </a:rPr>
              <a:t> </a:t>
            </a:r>
            <a:r>
              <a:rPr sz="1700" spc="-5" dirty="0">
                <a:latin typeface="Calibri"/>
                <a:cs typeface="Calibri"/>
              </a:rPr>
              <a:t>on</a:t>
            </a:r>
            <a:r>
              <a:rPr sz="1700" spc="-40" dirty="0">
                <a:latin typeface="Calibri"/>
                <a:cs typeface="Calibri"/>
              </a:rPr>
              <a:t> </a:t>
            </a:r>
            <a:r>
              <a:rPr sz="1700" dirty="0">
                <a:latin typeface="Calibri"/>
                <a:cs typeface="Calibri"/>
              </a:rPr>
              <a:t>the</a:t>
            </a:r>
            <a:r>
              <a:rPr sz="1700" spc="-15" dirty="0">
                <a:latin typeface="Calibri"/>
                <a:cs typeface="Calibri"/>
              </a:rPr>
              <a:t> </a:t>
            </a:r>
            <a:r>
              <a:rPr sz="1700" spc="-5" dirty="0">
                <a:latin typeface="Calibri"/>
                <a:cs typeface="Calibri"/>
              </a:rPr>
              <a:t>network</a:t>
            </a:r>
            <a:endParaRPr sz="1700">
              <a:latin typeface="Calibri"/>
              <a:cs typeface="Calibri"/>
            </a:endParaRPr>
          </a:p>
        </p:txBody>
      </p:sp>
      <p:sp>
        <p:nvSpPr>
          <p:cNvPr id="4" name="object 4"/>
          <p:cNvSpPr txBox="1"/>
          <p:nvPr/>
        </p:nvSpPr>
        <p:spPr>
          <a:xfrm>
            <a:off x="1686864" y="6547586"/>
            <a:ext cx="2065020" cy="205184"/>
          </a:xfrm>
          <a:prstGeom prst="rect">
            <a:avLst/>
          </a:prstGeom>
        </p:spPr>
        <p:txBody>
          <a:bodyPr vert="horz" wrap="square" lIns="0" tIns="0" rIns="0" bIns="0" rtlCol="0">
            <a:spAutoFit/>
          </a:bodyPr>
          <a:lstStyle/>
          <a:p>
            <a:pPr marL="12700">
              <a:lnSpc>
                <a:spcPts val="1614"/>
              </a:lnSpc>
            </a:pPr>
            <a:r>
              <a:rPr sz="1600" spc="-5" dirty="0">
                <a:solidFill>
                  <a:srgbClr val="FFFFFF"/>
                </a:solidFill>
                <a:latin typeface="Calibri"/>
                <a:cs typeface="Calibri"/>
              </a:rPr>
              <a:t>2.5</a:t>
            </a:r>
            <a:r>
              <a:rPr sz="1600" spc="-30" dirty="0">
                <a:solidFill>
                  <a:srgbClr val="FFFFFF"/>
                </a:solidFill>
                <a:latin typeface="Calibri"/>
                <a:cs typeface="Calibri"/>
              </a:rPr>
              <a:t> </a:t>
            </a:r>
            <a:r>
              <a:rPr sz="1600" spc="-10" dirty="0">
                <a:solidFill>
                  <a:srgbClr val="FFFFFF"/>
                </a:solidFill>
                <a:latin typeface="Calibri"/>
                <a:cs typeface="Calibri"/>
              </a:rPr>
              <a:t>BITCOIN</a:t>
            </a:r>
            <a:r>
              <a:rPr sz="1600" spc="-30" dirty="0">
                <a:solidFill>
                  <a:srgbClr val="FFFFFF"/>
                </a:solidFill>
                <a:latin typeface="Calibri"/>
                <a:cs typeface="Calibri"/>
              </a:rPr>
              <a:t> </a:t>
            </a:r>
            <a:r>
              <a:rPr sz="1600" spc="-10" dirty="0">
                <a:solidFill>
                  <a:srgbClr val="FFFFFF"/>
                </a:solidFill>
                <a:latin typeface="Calibri"/>
                <a:cs typeface="Calibri"/>
              </a:rPr>
              <a:t>CONSENSUS</a:t>
            </a:r>
            <a:endParaRPr sz="1600">
              <a:latin typeface="Calibri"/>
              <a:cs typeface="Calibri"/>
            </a:endParaRPr>
          </a:p>
        </p:txBody>
      </p:sp>
      <p:sp>
        <p:nvSpPr>
          <p:cNvPr id="6" name="object 6"/>
          <p:cNvSpPr txBox="1"/>
          <p:nvPr/>
        </p:nvSpPr>
        <p:spPr>
          <a:xfrm>
            <a:off x="9625330" y="6547586"/>
            <a:ext cx="229870" cy="205184"/>
          </a:xfrm>
          <a:prstGeom prst="rect">
            <a:avLst/>
          </a:prstGeom>
        </p:spPr>
        <p:txBody>
          <a:bodyPr vert="horz" wrap="square" lIns="0" tIns="0" rIns="0" bIns="0" rtlCol="0">
            <a:spAutoFit/>
          </a:bodyPr>
          <a:lstStyle/>
          <a:p>
            <a:pPr marL="12700">
              <a:lnSpc>
                <a:spcPts val="1614"/>
              </a:lnSpc>
            </a:pPr>
            <a:r>
              <a:rPr sz="1600" spc="-10" dirty="0">
                <a:solidFill>
                  <a:srgbClr val="FFFFFF"/>
                </a:solidFill>
                <a:latin typeface="Calibri"/>
                <a:cs typeface="Calibri"/>
              </a:rPr>
              <a:t>37</a:t>
            </a:r>
            <a:endParaRPr sz="1600">
              <a:latin typeface="Calibri"/>
              <a:cs typeface="Calibri"/>
            </a:endParaRPr>
          </a:p>
        </p:txBody>
      </p:sp>
      <p:sp>
        <p:nvSpPr>
          <p:cNvPr id="3" name="object 3"/>
          <p:cNvSpPr txBox="1">
            <a:spLocks noGrp="1"/>
          </p:cNvSpPr>
          <p:nvPr>
            <p:ph type="title"/>
          </p:nvPr>
        </p:nvSpPr>
        <p:spPr>
          <a:xfrm>
            <a:off x="2426004" y="227203"/>
            <a:ext cx="7803212" cy="566181"/>
          </a:xfrm>
          <a:prstGeom prst="rect">
            <a:avLst/>
          </a:prstGeom>
        </p:spPr>
        <p:txBody>
          <a:bodyPr vert="horz" wrap="square" lIns="0" tIns="12065" rIns="0" bIns="0" rtlCol="0" anchor="t">
            <a:spAutoFit/>
          </a:bodyPr>
          <a:lstStyle/>
          <a:p>
            <a:pPr marL="12700">
              <a:spcBef>
                <a:spcPts val="95"/>
              </a:spcBef>
            </a:pPr>
            <a:r>
              <a:rPr spc="-60" dirty="0"/>
              <a:t>Reaching</a:t>
            </a:r>
            <a:r>
              <a:rPr spc="-114" dirty="0"/>
              <a:t> </a:t>
            </a:r>
            <a:r>
              <a:rPr spc="-55" dirty="0"/>
              <a:t>consensus</a:t>
            </a:r>
            <a:r>
              <a:rPr spc="-100" dirty="0"/>
              <a:t> </a:t>
            </a:r>
            <a:r>
              <a:rPr spc="-30" dirty="0"/>
              <a:t>in</a:t>
            </a:r>
            <a:r>
              <a:rPr spc="-100" dirty="0"/>
              <a:t> </a:t>
            </a:r>
            <a:r>
              <a:rPr spc="-60" dirty="0"/>
              <a:t>Bitcoin</a:t>
            </a:r>
          </a:p>
        </p:txBody>
      </p:sp>
    </p:spTree>
    <p:extLst>
      <p:ext uri="{BB962C8B-B14F-4D97-AF65-F5344CB8AC3E}">
        <p14:creationId xmlns:p14="http://schemas.microsoft.com/office/powerpoint/2010/main" val="13680410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10461" y="1029716"/>
            <a:ext cx="7818755" cy="4999990"/>
          </a:xfrm>
          <a:prstGeom prst="rect">
            <a:avLst/>
          </a:prstGeom>
        </p:spPr>
        <p:txBody>
          <a:bodyPr vert="horz" wrap="square" lIns="0" tIns="12065" rIns="0" bIns="0" rtlCol="0">
            <a:spAutoFit/>
          </a:bodyPr>
          <a:lstStyle/>
          <a:p>
            <a:pPr marL="12700">
              <a:lnSpc>
                <a:spcPts val="2280"/>
              </a:lnSpc>
              <a:spcBef>
                <a:spcPts val="95"/>
              </a:spcBef>
            </a:pPr>
            <a:r>
              <a:rPr sz="1900" spc="-5" dirty="0">
                <a:solidFill>
                  <a:srgbClr val="404040"/>
                </a:solidFill>
                <a:latin typeface="Calibri"/>
                <a:cs typeface="Calibri"/>
              </a:rPr>
              <a:t>A</a:t>
            </a:r>
            <a:r>
              <a:rPr sz="1900" spc="-10" dirty="0">
                <a:solidFill>
                  <a:srgbClr val="404040"/>
                </a:solidFill>
                <a:latin typeface="Calibri"/>
                <a:cs typeface="Calibri"/>
              </a:rPr>
              <a:t> </a:t>
            </a:r>
            <a:r>
              <a:rPr sz="1900" spc="-5" dirty="0">
                <a:solidFill>
                  <a:srgbClr val="404040"/>
                </a:solidFill>
                <a:latin typeface="Calibri"/>
                <a:cs typeface="Calibri"/>
              </a:rPr>
              <a:t>miner</a:t>
            </a:r>
            <a:r>
              <a:rPr sz="1900" spc="15" dirty="0">
                <a:solidFill>
                  <a:srgbClr val="404040"/>
                </a:solidFill>
                <a:latin typeface="Calibri"/>
                <a:cs typeface="Calibri"/>
              </a:rPr>
              <a:t> </a:t>
            </a:r>
            <a:r>
              <a:rPr sz="1900" spc="-15" dirty="0">
                <a:solidFill>
                  <a:srgbClr val="404040"/>
                </a:solidFill>
                <a:latin typeface="Calibri"/>
                <a:cs typeface="Calibri"/>
              </a:rPr>
              <a:t>broadcasts</a:t>
            </a:r>
            <a:r>
              <a:rPr sz="1900" spc="-5" dirty="0">
                <a:solidFill>
                  <a:srgbClr val="404040"/>
                </a:solidFill>
                <a:latin typeface="Calibri"/>
                <a:cs typeface="Calibri"/>
              </a:rPr>
              <a:t> the</a:t>
            </a:r>
            <a:r>
              <a:rPr sz="1900" spc="15" dirty="0">
                <a:solidFill>
                  <a:srgbClr val="404040"/>
                </a:solidFill>
                <a:latin typeface="Calibri"/>
                <a:cs typeface="Calibri"/>
              </a:rPr>
              <a:t> </a:t>
            </a:r>
            <a:r>
              <a:rPr sz="1900" spc="-15" dirty="0">
                <a:solidFill>
                  <a:srgbClr val="404040"/>
                </a:solidFill>
                <a:latin typeface="Calibri"/>
                <a:cs typeface="Calibri"/>
              </a:rPr>
              <a:t>proposed</a:t>
            </a:r>
            <a:r>
              <a:rPr sz="1900" spc="15" dirty="0">
                <a:solidFill>
                  <a:srgbClr val="404040"/>
                </a:solidFill>
                <a:latin typeface="Calibri"/>
                <a:cs typeface="Calibri"/>
              </a:rPr>
              <a:t> </a:t>
            </a:r>
            <a:r>
              <a:rPr sz="1900" spc="-10" dirty="0">
                <a:solidFill>
                  <a:srgbClr val="404040"/>
                </a:solidFill>
                <a:latin typeface="Calibri"/>
                <a:cs typeface="Calibri"/>
              </a:rPr>
              <a:t>block</a:t>
            </a:r>
            <a:endParaRPr sz="1900" dirty="0">
              <a:latin typeface="Calibri"/>
              <a:cs typeface="Calibri"/>
            </a:endParaRPr>
          </a:p>
          <a:p>
            <a:pPr marL="304800" indent="-183515">
              <a:lnSpc>
                <a:spcPts val="2039"/>
              </a:lnSpc>
              <a:buClr>
                <a:srgbClr val="D24717"/>
              </a:buClr>
              <a:buChar char="◦"/>
              <a:tabLst>
                <a:tab pos="305435" algn="l"/>
              </a:tabLst>
            </a:pPr>
            <a:r>
              <a:rPr sz="1700" spc="-5" dirty="0">
                <a:solidFill>
                  <a:srgbClr val="404040"/>
                </a:solidFill>
                <a:latin typeface="Calibri"/>
                <a:cs typeface="Calibri"/>
              </a:rPr>
              <a:t>The</a:t>
            </a:r>
            <a:r>
              <a:rPr sz="1700" spc="-10" dirty="0">
                <a:solidFill>
                  <a:srgbClr val="404040"/>
                </a:solidFill>
                <a:latin typeface="Calibri"/>
                <a:cs typeface="Calibri"/>
              </a:rPr>
              <a:t> </a:t>
            </a:r>
            <a:r>
              <a:rPr sz="1700" dirty="0">
                <a:solidFill>
                  <a:srgbClr val="404040"/>
                </a:solidFill>
                <a:latin typeface="Calibri"/>
                <a:cs typeface="Calibri"/>
              </a:rPr>
              <a:t>block</a:t>
            </a:r>
            <a:r>
              <a:rPr sz="1700" spc="-20" dirty="0">
                <a:solidFill>
                  <a:srgbClr val="404040"/>
                </a:solidFill>
                <a:latin typeface="Calibri"/>
                <a:cs typeface="Calibri"/>
              </a:rPr>
              <a:t> </a:t>
            </a:r>
            <a:r>
              <a:rPr sz="1700" dirty="0">
                <a:solidFill>
                  <a:srgbClr val="404040"/>
                </a:solidFill>
                <a:latin typeface="Calibri"/>
                <a:cs typeface="Calibri"/>
              </a:rPr>
              <a:t>includes a</a:t>
            </a:r>
            <a:r>
              <a:rPr sz="1700" spc="-25" dirty="0">
                <a:solidFill>
                  <a:srgbClr val="404040"/>
                </a:solidFill>
                <a:latin typeface="Calibri"/>
                <a:cs typeface="Calibri"/>
              </a:rPr>
              <a:t> </a:t>
            </a:r>
            <a:r>
              <a:rPr sz="1700" dirty="0">
                <a:solidFill>
                  <a:srgbClr val="404040"/>
                </a:solidFill>
                <a:latin typeface="Calibri"/>
                <a:cs typeface="Calibri"/>
              </a:rPr>
              <a:t>hash</a:t>
            </a:r>
            <a:r>
              <a:rPr sz="1700" spc="-10" dirty="0">
                <a:solidFill>
                  <a:srgbClr val="404040"/>
                </a:solidFill>
                <a:latin typeface="Calibri"/>
                <a:cs typeface="Calibri"/>
              </a:rPr>
              <a:t> </a:t>
            </a:r>
            <a:r>
              <a:rPr sz="1700" spc="-5" dirty="0">
                <a:solidFill>
                  <a:srgbClr val="404040"/>
                </a:solidFill>
                <a:latin typeface="Calibri"/>
                <a:cs typeface="Calibri"/>
              </a:rPr>
              <a:t>to</a:t>
            </a:r>
            <a:r>
              <a:rPr sz="1700" spc="-25" dirty="0">
                <a:solidFill>
                  <a:srgbClr val="404040"/>
                </a:solidFill>
                <a:latin typeface="Calibri"/>
                <a:cs typeface="Calibri"/>
              </a:rPr>
              <a:t> </a:t>
            </a:r>
            <a:r>
              <a:rPr sz="1700" dirty="0">
                <a:solidFill>
                  <a:srgbClr val="404040"/>
                </a:solidFill>
                <a:latin typeface="Calibri"/>
                <a:cs typeface="Calibri"/>
              </a:rPr>
              <a:t>the</a:t>
            </a:r>
            <a:r>
              <a:rPr sz="1700" spc="-10" dirty="0">
                <a:solidFill>
                  <a:srgbClr val="404040"/>
                </a:solidFill>
                <a:latin typeface="Calibri"/>
                <a:cs typeface="Calibri"/>
              </a:rPr>
              <a:t> latest</a:t>
            </a:r>
            <a:r>
              <a:rPr sz="1700" spc="-20" dirty="0">
                <a:solidFill>
                  <a:srgbClr val="404040"/>
                </a:solidFill>
                <a:latin typeface="Calibri"/>
                <a:cs typeface="Calibri"/>
              </a:rPr>
              <a:t> </a:t>
            </a:r>
            <a:r>
              <a:rPr sz="1700" dirty="0">
                <a:solidFill>
                  <a:srgbClr val="404040"/>
                </a:solidFill>
                <a:latin typeface="Calibri"/>
                <a:cs typeface="Calibri"/>
              </a:rPr>
              <a:t>block</a:t>
            </a:r>
            <a:r>
              <a:rPr sz="1700" spc="-10" dirty="0">
                <a:solidFill>
                  <a:srgbClr val="404040"/>
                </a:solidFill>
                <a:latin typeface="Calibri"/>
                <a:cs typeface="Calibri"/>
              </a:rPr>
              <a:t> </a:t>
            </a:r>
            <a:r>
              <a:rPr sz="1700" dirty="0">
                <a:solidFill>
                  <a:srgbClr val="404040"/>
                </a:solidFill>
                <a:latin typeface="Calibri"/>
                <a:cs typeface="Calibri"/>
              </a:rPr>
              <a:t>known</a:t>
            </a:r>
            <a:r>
              <a:rPr sz="1700" spc="-35" dirty="0">
                <a:solidFill>
                  <a:srgbClr val="404040"/>
                </a:solidFill>
                <a:latin typeface="Calibri"/>
                <a:cs typeface="Calibri"/>
              </a:rPr>
              <a:t> </a:t>
            </a:r>
            <a:r>
              <a:rPr sz="1700" spc="-5" dirty="0">
                <a:solidFill>
                  <a:srgbClr val="404040"/>
                </a:solidFill>
                <a:latin typeface="Calibri"/>
                <a:cs typeface="Calibri"/>
              </a:rPr>
              <a:t>to</a:t>
            </a:r>
            <a:r>
              <a:rPr sz="1700" dirty="0">
                <a:solidFill>
                  <a:srgbClr val="404040"/>
                </a:solidFill>
                <a:latin typeface="Calibri"/>
                <a:cs typeface="Calibri"/>
              </a:rPr>
              <a:t> the</a:t>
            </a:r>
            <a:r>
              <a:rPr sz="1700" spc="-10" dirty="0">
                <a:solidFill>
                  <a:srgbClr val="404040"/>
                </a:solidFill>
                <a:latin typeface="Calibri"/>
                <a:cs typeface="Calibri"/>
              </a:rPr>
              <a:t> </a:t>
            </a:r>
            <a:r>
              <a:rPr sz="1700" dirty="0">
                <a:solidFill>
                  <a:srgbClr val="404040"/>
                </a:solidFill>
                <a:latin typeface="Calibri"/>
                <a:cs typeface="Calibri"/>
              </a:rPr>
              <a:t>miner</a:t>
            </a:r>
            <a:endParaRPr sz="1700" dirty="0">
              <a:latin typeface="Calibri"/>
              <a:cs typeface="Calibri"/>
            </a:endParaRPr>
          </a:p>
          <a:p>
            <a:pPr marL="12700">
              <a:lnSpc>
                <a:spcPts val="2280"/>
              </a:lnSpc>
              <a:spcBef>
                <a:spcPts val="1145"/>
              </a:spcBef>
            </a:pPr>
            <a:r>
              <a:rPr sz="1900" spc="-5" dirty="0">
                <a:latin typeface="Calibri"/>
                <a:cs typeface="Calibri"/>
              </a:rPr>
              <a:t>When</a:t>
            </a:r>
            <a:r>
              <a:rPr sz="1900" spc="-10" dirty="0">
                <a:latin typeface="Calibri"/>
                <a:cs typeface="Calibri"/>
              </a:rPr>
              <a:t> </a:t>
            </a:r>
            <a:r>
              <a:rPr sz="1900" spc="-5" dirty="0">
                <a:latin typeface="Calibri"/>
                <a:cs typeface="Calibri"/>
              </a:rPr>
              <a:t>a peer</a:t>
            </a:r>
            <a:r>
              <a:rPr sz="1900" spc="5" dirty="0">
                <a:latin typeface="Calibri"/>
                <a:cs typeface="Calibri"/>
              </a:rPr>
              <a:t> </a:t>
            </a:r>
            <a:r>
              <a:rPr sz="1900" spc="-10" dirty="0">
                <a:latin typeface="Calibri"/>
                <a:cs typeface="Calibri"/>
              </a:rPr>
              <a:t>receives</a:t>
            </a:r>
            <a:r>
              <a:rPr sz="1900" spc="15" dirty="0">
                <a:latin typeface="Calibri"/>
                <a:cs typeface="Calibri"/>
              </a:rPr>
              <a:t> </a:t>
            </a:r>
            <a:r>
              <a:rPr sz="1900" spc="-5" dirty="0">
                <a:latin typeface="Calibri"/>
                <a:cs typeface="Calibri"/>
              </a:rPr>
              <a:t>a</a:t>
            </a:r>
            <a:r>
              <a:rPr sz="1900" spc="-10" dirty="0">
                <a:latin typeface="Calibri"/>
                <a:cs typeface="Calibri"/>
              </a:rPr>
              <a:t> </a:t>
            </a:r>
            <a:r>
              <a:rPr sz="1900" spc="-15" dirty="0">
                <a:latin typeface="Calibri"/>
                <a:cs typeface="Calibri"/>
              </a:rPr>
              <a:t>proposed</a:t>
            </a:r>
            <a:r>
              <a:rPr sz="1900" spc="10" dirty="0">
                <a:latin typeface="Calibri"/>
                <a:cs typeface="Calibri"/>
              </a:rPr>
              <a:t> </a:t>
            </a:r>
            <a:r>
              <a:rPr sz="1900" spc="-10" dirty="0">
                <a:latin typeface="Calibri"/>
                <a:cs typeface="Calibri"/>
              </a:rPr>
              <a:t>block</a:t>
            </a:r>
            <a:endParaRPr sz="1900" dirty="0">
              <a:latin typeface="Calibri"/>
              <a:cs typeface="Calibri"/>
            </a:endParaRPr>
          </a:p>
          <a:p>
            <a:pPr marL="304800" indent="-183515">
              <a:lnSpc>
                <a:spcPts val="2039"/>
              </a:lnSpc>
              <a:buClr>
                <a:srgbClr val="D24717"/>
              </a:buClr>
              <a:buChar char="◦"/>
              <a:tabLst>
                <a:tab pos="305435" algn="l"/>
              </a:tabLst>
            </a:pPr>
            <a:r>
              <a:rPr sz="1700" dirty="0">
                <a:latin typeface="Calibri"/>
                <a:cs typeface="Calibri"/>
              </a:rPr>
              <a:t>Check</a:t>
            </a:r>
            <a:r>
              <a:rPr sz="1700" spc="-15" dirty="0">
                <a:latin typeface="Calibri"/>
                <a:cs typeface="Calibri"/>
              </a:rPr>
              <a:t> </a:t>
            </a:r>
            <a:r>
              <a:rPr sz="1700" spc="-5" dirty="0">
                <a:latin typeface="Calibri"/>
                <a:cs typeface="Calibri"/>
              </a:rPr>
              <a:t>that</a:t>
            </a:r>
            <a:r>
              <a:rPr sz="1700" spc="-10" dirty="0">
                <a:latin typeface="Calibri"/>
                <a:cs typeface="Calibri"/>
              </a:rPr>
              <a:t> </a:t>
            </a:r>
            <a:r>
              <a:rPr sz="1700" dirty="0">
                <a:latin typeface="Calibri"/>
                <a:cs typeface="Calibri"/>
              </a:rPr>
              <a:t>the</a:t>
            </a:r>
            <a:r>
              <a:rPr sz="1700" spc="-15" dirty="0">
                <a:latin typeface="Calibri"/>
                <a:cs typeface="Calibri"/>
              </a:rPr>
              <a:t> </a:t>
            </a:r>
            <a:r>
              <a:rPr sz="1700" spc="-5" dirty="0">
                <a:latin typeface="Calibri"/>
                <a:cs typeface="Calibri"/>
              </a:rPr>
              <a:t>proof</a:t>
            </a:r>
            <a:r>
              <a:rPr sz="1700" spc="-30" dirty="0">
                <a:latin typeface="Calibri"/>
                <a:cs typeface="Calibri"/>
              </a:rPr>
              <a:t> </a:t>
            </a:r>
            <a:r>
              <a:rPr sz="1700" spc="-5" dirty="0">
                <a:latin typeface="Calibri"/>
                <a:cs typeface="Calibri"/>
              </a:rPr>
              <a:t>of</a:t>
            </a:r>
            <a:r>
              <a:rPr sz="1700" dirty="0">
                <a:latin typeface="Calibri"/>
                <a:cs typeface="Calibri"/>
              </a:rPr>
              <a:t> cryptopuzzle</a:t>
            </a:r>
            <a:r>
              <a:rPr sz="1700" spc="-10" dirty="0">
                <a:latin typeface="Calibri"/>
                <a:cs typeface="Calibri"/>
              </a:rPr>
              <a:t> </a:t>
            </a:r>
            <a:r>
              <a:rPr sz="1700" spc="-5" dirty="0">
                <a:latin typeface="Calibri"/>
                <a:cs typeface="Calibri"/>
              </a:rPr>
              <a:t>solution</a:t>
            </a:r>
            <a:r>
              <a:rPr sz="1700" spc="-15" dirty="0">
                <a:latin typeface="Calibri"/>
                <a:cs typeface="Calibri"/>
              </a:rPr>
              <a:t> </a:t>
            </a:r>
            <a:r>
              <a:rPr sz="1700" dirty="0">
                <a:latin typeface="Calibri"/>
                <a:cs typeface="Calibri"/>
              </a:rPr>
              <a:t>is</a:t>
            </a:r>
            <a:r>
              <a:rPr sz="1700" spc="-40" dirty="0">
                <a:latin typeface="Calibri"/>
                <a:cs typeface="Calibri"/>
              </a:rPr>
              <a:t> </a:t>
            </a:r>
            <a:r>
              <a:rPr sz="1700" spc="-5" dirty="0">
                <a:latin typeface="Calibri"/>
                <a:cs typeface="Calibri"/>
              </a:rPr>
              <a:t>valid</a:t>
            </a:r>
            <a:endParaRPr sz="1700" dirty="0">
              <a:latin typeface="Calibri"/>
              <a:cs typeface="Calibri"/>
            </a:endParaRPr>
          </a:p>
          <a:p>
            <a:pPr marL="304800" indent="-183515">
              <a:spcBef>
                <a:spcPts val="190"/>
              </a:spcBef>
              <a:buClr>
                <a:srgbClr val="D24717"/>
              </a:buClr>
              <a:buChar char="◦"/>
              <a:tabLst>
                <a:tab pos="305435" algn="l"/>
              </a:tabLst>
            </a:pPr>
            <a:r>
              <a:rPr sz="1700" dirty="0">
                <a:latin typeface="Calibri"/>
                <a:cs typeface="Calibri"/>
              </a:rPr>
              <a:t>Check</a:t>
            </a:r>
            <a:r>
              <a:rPr sz="1700" spc="-10" dirty="0">
                <a:latin typeface="Calibri"/>
                <a:cs typeface="Calibri"/>
              </a:rPr>
              <a:t> </a:t>
            </a:r>
            <a:r>
              <a:rPr sz="1700" spc="-5" dirty="0">
                <a:latin typeface="Calibri"/>
                <a:cs typeface="Calibri"/>
              </a:rPr>
              <a:t>that</a:t>
            </a:r>
            <a:r>
              <a:rPr sz="1700" spc="-10" dirty="0">
                <a:latin typeface="Calibri"/>
                <a:cs typeface="Calibri"/>
              </a:rPr>
              <a:t> </a:t>
            </a:r>
            <a:r>
              <a:rPr sz="1700" dirty="0">
                <a:latin typeface="Calibri"/>
                <a:cs typeface="Calibri"/>
              </a:rPr>
              <a:t>each</a:t>
            </a:r>
            <a:r>
              <a:rPr sz="1700" spc="-10" dirty="0">
                <a:latin typeface="Calibri"/>
                <a:cs typeface="Calibri"/>
              </a:rPr>
              <a:t> </a:t>
            </a:r>
            <a:r>
              <a:rPr sz="1700" spc="-5" dirty="0">
                <a:latin typeface="Calibri"/>
                <a:cs typeface="Calibri"/>
              </a:rPr>
              <a:t>transaction</a:t>
            </a:r>
            <a:r>
              <a:rPr sz="1700" spc="-40" dirty="0">
                <a:latin typeface="Calibri"/>
                <a:cs typeface="Calibri"/>
              </a:rPr>
              <a:t> </a:t>
            </a:r>
            <a:r>
              <a:rPr sz="1700" dirty="0">
                <a:latin typeface="Calibri"/>
                <a:cs typeface="Calibri"/>
              </a:rPr>
              <a:t>is</a:t>
            </a:r>
            <a:r>
              <a:rPr sz="1700" spc="-5" dirty="0">
                <a:latin typeface="Calibri"/>
                <a:cs typeface="Calibri"/>
              </a:rPr>
              <a:t> valid</a:t>
            </a:r>
            <a:r>
              <a:rPr sz="1700" spc="-35" dirty="0">
                <a:latin typeface="Calibri"/>
                <a:cs typeface="Calibri"/>
              </a:rPr>
              <a:t> </a:t>
            </a:r>
            <a:r>
              <a:rPr sz="1700" spc="-5" dirty="0">
                <a:latin typeface="Calibri"/>
                <a:cs typeface="Calibri"/>
              </a:rPr>
              <a:t>(business</a:t>
            </a:r>
            <a:r>
              <a:rPr sz="1700" spc="-10" dirty="0">
                <a:latin typeface="Calibri"/>
                <a:cs typeface="Calibri"/>
              </a:rPr>
              <a:t> </a:t>
            </a:r>
            <a:r>
              <a:rPr sz="1700" dirty="0">
                <a:latin typeface="Calibri"/>
                <a:cs typeface="Calibri"/>
              </a:rPr>
              <a:t>logic)</a:t>
            </a:r>
          </a:p>
          <a:p>
            <a:pPr marL="304800" indent="-183515">
              <a:spcBef>
                <a:spcPts val="195"/>
              </a:spcBef>
              <a:buClr>
                <a:srgbClr val="D24717"/>
              </a:buClr>
              <a:buChar char="◦"/>
              <a:tabLst>
                <a:tab pos="305435" algn="l"/>
              </a:tabLst>
            </a:pPr>
            <a:r>
              <a:rPr sz="1700" dirty="0">
                <a:latin typeface="Calibri"/>
                <a:cs typeface="Calibri"/>
              </a:rPr>
              <a:t>If the</a:t>
            </a:r>
            <a:r>
              <a:rPr sz="1700" spc="-5" dirty="0">
                <a:latin typeface="Calibri"/>
                <a:cs typeface="Calibri"/>
              </a:rPr>
              <a:t> </a:t>
            </a:r>
            <a:r>
              <a:rPr sz="1700" dirty="0">
                <a:latin typeface="Calibri"/>
                <a:cs typeface="Calibri"/>
              </a:rPr>
              <a:t>hash</a:t>
            </a:r>
            <a:r>
              <a:rPr sz="1700" spc="-20" dirty="0">
                <a:latin typeface="Calibri"/>
                <a:cs typeface="Calibri"/>
              </a:rPr>
              <a:t> </a:t>
            </a:r>
            <a:r>
              <a:rPr sz="1700" spc="-5" dirty="0">
                <a:latin typeface="Calibri"/>
                <a:cs typeface="Calibri"/>
              </a:rPr>
              <a:t>pointer</a:t>
            </a:r>
            <a:r>
              <a:rPr sz="1700" spc="-25" dirty="0">
                <a:latin typeface="Calibri"/>
                <a:cs typeface="Calibri"/>
              </a:rPr>
              <a:t> </a:t>
            </a:r>
            <a:r>
              <a:rPr sz="1700" dirty="0">
                <a:latin typeface="Calibri"/>
                <a:cs typeface="Calibri"/>
              </a:rPr>
              <a:t>is </a:t>
            </a:r>
            <a:r>
              <a:rPr sz="1700" spc="-5" dirty="0">
                <a:latin typeface="Calibri"/>
                <a:cs typeface="Calibri"/>
              </a:rPr>
              <a:t>valid,</a:t>
            </a:r>
            <a:r>
              <a:rPr sz="1700" spc="-35" dirty="0">
                <a:latin typeface="Calibri"/>
                <a:cs typeface="Calibri"/>
              </a:rPr>
              <a:t> </a:t>
            </a:r>
            <a:r>
              <a:rPr sz="1700" dirty="0">
                <a:latin typeface="Calibri"/>
                <a:cs typeface="Calibri"/>
              </a:rPr>
              <a:t>append</a:t>
            </a:r>
            <a:r>
              <a:rPr sz="1700" spc="-40" dirty="0">
                <a:latin typeface="Calibri"/>
                <a:cs typeface="Calibri"/>
              </a:rPr>
              <a:t> </a:t>
            </a:r>
            <a:r>
              <a:rPr sz="1700" dirty="0">
                <a:latin typeface="Calibri"/>
                <a:cs typeface="Calibri"/>
              </a:rPr>
              <a:t>the</a:t>
            </a:r>
            <a:r>
              <a:rPr sz="1700" spc="-5" dirty="0">
                <a:latin typeface="Calibri"/>
                <a:cs typeface="Calibri"/>
              </a:rPr>
              <a:t> new</a:t>
            </a:r>
            <a:r>
              <a:rPr sz="1700" spc="-20" dirty="0">
                <a:latin typeface="Calibri"/>
                <a:cs typeface="Calibri"/>
              </a:rPr>
              <a:t> </a:t>
            </a:r>
            <a:r>
              <a:rPr sz="1700" dirty="0">
                <a:latin typeface="Calibri"/>
                <a:cs typeface="Calibri"/>
              </a:rPr>
              <a:t>block</a:t>
            </a:r>
            <a:r>
              <a:rPr sz="1700" spc="-5" dirty="0">
                <a:latin typeface="Calibri"/>
                <a:cs typeface="Calibri"/>
              </a:rPr>
              <a:t> to </a:t>
            </a:r>
            <a:r>
              <a:rPr sz="1700" dirty="0">
                <a:latin typeface="Calibri"/>
                <a:cs typeface="Calibri"/>
              </a:rPr>
              <a:t>the</a:t>
            </a:r>
            <a:r>
              <a:rPr sz="1700" spc="-5" dirty="0">
                <a:latin typeface="Calibri"/>
                <a:cs typeface="Calibri"/>
              </a:rPr>
              <a:t> local</a:t>
            </a:r>
            <a:r>
              <a:rPr sz="1700" spc="-15" dirty="0">
                <a:latin typeface="Calibri"/>
                <a:cs typeface="Calibri"/>
              </a:rPr>
              <a:t> </a:t>
            </a:r>
            <a:r>
              <a:rPr sz="1700" spc="-5" dirty="0">
                <a:latin typeface="Calibri"/>
                <a:cs typeface="Calibri"/>
              </a:rPr>
              <a:t>copy</a:t>
            </a:r>
            <a:r>
              <a:rPr sz="1700" spc="5" dirty="0">
                <a:latin typeface="Calibri"/>
                <a:cs typeface="Calibri"/>
              </a:rPr>
              <a:t> </a:t>
            </a:r>
            <a:r>
              <a:rPr sz="1700" spc="-5" dirty="0">
                <a:latin typeface="Calibri"/>
                <a:cs typeface="Calibri"/>
              </a:rPr>
              <a:t>of</a:t>
            </a:r>
            <a:r>
              <a:rPr sz="1700" spc="10" dirty="0">
                <a:latin typeface="Calibri"/>
                <a:cs typeface="Calibri"/>
              </a:rPr>
              <a:t> </a:t>
            </a:r>
            <a:r>
              <a:rPr sz="1700" dirty="0">
                <a:latin typeface="Calibri"/>
                <a:cs typeface="Calibri"/>
              </a:rPr>
              <a:t>the</a:t>
            </a:r>
            <a:r>
              <a:rPr sz="1700" spc="-5" dirty="0">
                <a:latin typeface="Calibri"/>
                <a:cs typeface="Calibri"/>
              </a:rPr>
              <a:t> blockchain</a:t>
            </a:r>
            <a:endParaRPr sz="1700" dirty="0">
              <a:latin typeface="Calibri"/>
              <a:cs typeface="Calibri"/>
            </a:endParaRPr>
          </a:p>
          <a:p>
            <a:pPr marL="304800" indent="-183515">
              <a:lnSpc>
                <a:spcPts val="1835"/>
              </a:lnSpc>
              <a:spcBef>
                <a:spcPts val="190"/>
              </a:spcBef>
              <a:buClr>
                <a:srgbClr val="D24717"/>
              </a:buClr>
              <a:buChar char="◦"/>
              <a:tabLst>
                <a:tab pos="305435" algn="l"/>
              </a:tabLst>
            </a:pPr>
            <a:r>
              <a:rPr sz="1700" spc="-5" dirty="0">
                <a:latin typeface="Calibri"/>
                <a:cs typeface="Calibri"/>
              </a:rPr>
              <a:t>Conflict resolution:</a:t>
            </a:r>
            <a:r>
              <a:rPr sz="1700" spc="-45" dirty="0">
                <a:latin typeface="Calibri"/>
                <a:cs typeface="Calibri"/>
              </a:rPr>
              <a:t> </a:t>
            </a:r>
            <a:r>
              <a:rPr sz="1700" dirty="0">
                <a:latin typeface="Calibri"/>
                <a:cs typeface="Calibri"/>
              </a:rPr>
              <a:t>if</a:t>
            </a:r>
            <a:r>
              <a:rPr sz="1700" spc="15" dirty="0">
                <a:latin typeface="Calibri"/>
                <a:cs typeface="Calibri"/>
              </a:rPr>
              <a:t> </a:t>
            </a:r>
            <a:r>
              <a:rPr sz="1700" dirty="0">
                <a:latin typeface="Calibri"/>
                <a:cs typeface="Calibri"/>
              </a:rPr>
              <a:t>the</a:t>
            </a:r>
            <a:r>
              <a:rPr sz="1700" spc="-5" dirty="0">
                <a:latin typeface="Calibri"/>
                <a:cs typeface="Calibri"/>
              </a:rPr>
              <a:t> proposed </a:t>
            </a:r>
            <a:r>
              <a:rPr sz="1700" dirty="0">
                <a:latin typeface="Calibri"/>
                <a:cs typeface="Calibri"/>
              </a:rPr>
              <a:t>chain</a:t>
            </a:r>
            <a:r>
              <a:rPr sz="1700" spc="-45" dirty="0">
                <a:latin typeface="Calibri"/>
                <a:cs typeface="Calibri"/>
              </a:rPr>
              <a:t> </a:t>
            </a:r>
            <a:r>
              <a:rPr sz="1700" dirty="0">
                <a:latin typeface="Calibri"/>
                <a:cs typeface="Calibri"/>
              </a:rPr>
              <a:t>is longer</a:t>
            </a:r>
            <a:r>
              <a:rPr sz="1700" spc="-25" dirty="0">
                <a:latin typeface="Calibri"/>
                <a:cs typeface="Calibri"/>
              </a:rPr>
              <a:t> </a:t>
            </a:r>
            <a:r>
              <a:rPr sz="1700" dirty="0">
                <a:latin typeface="Calibri"/>
                <a:cs typeface="Calibri"/>
              </a:rPr>
              <a:t>than</a:t>
            </a:r>
            <a:r>
              <a:rPr sz="1700" spc="-20" dirty="0">
                <a:latin typeface="Calibri"/>
                <a:cs typeface="Calibri"/>
              </a:rPr>
              <a:t> </a:t>
            </a:r>
            <a:r>
              <a:rPr sz="1700" dirty="0">
                <a:latin typeface="Calibri"/>
                <a:cs typeface="Calibri"/>
              </a:rPr>
              <a:t>the</a:t>
            </a:r>
            <a:r>
              <a:rPr sz="1700" spc="-5" dirty="0">
                <a:latin typeface="Calibri"/>
                <a:cs typeface="Calibri"/>
              </a:rPr>
              <a:t> current</a:t>
            </a:r>
            <a:r>
              <a:rPr sz="1700" spc="-30" dirty="0">
                <a:latin typeface="Calibri"/>
                <a:cs typeface="Calibri"/>
              </a:rPr>
              <a:t> </a:t>
            </a:r>
            <a:r>
              <a:rPr sz="1700" spc="-5" dirty="0">
                <a:latin typeface="Calibri"/>
                <a:cs typeface="Calibri"/>
              </a:rPr>
              <a:t>local </a:t>
            </a:r>
            <a:r>
              <a:rPr sz="1700" spc="-30" dirty="0">
                <a:latin typeface="Calibri"/>
                <a:cs typeface="Calibri"/>
              </a:rPr>
              <a:t>copy,</a:t>
            </a:r>
            <a:r>
              <a:rPr sz="1700" spc="-5" dirty="0">
                <a:latin typeface="Calibri"/>
                <a:cs typeface="Calibri"/>
              </a:rPr>
              <a:t> replace</a:t>
            </a:r>
            <a:endParaRPr sz="1700" dirty="0">
              <a:latin typeface="Calibri"/>
              <a:cs typeface="Calibri"/>
            </a:endParaRPr>
          </a:p>
          <a:p>
            <a:pPr marL="304800">
              <a:lnSpc>
                <a:spcPts val="1835"/>
              </a:lnSpc>
            </a:pPr>
            <a:r>
              <a:rPr sz="1700" dirty="0">
                <a:latin typeface="Calibri"/>
                <a:cs typeface="Calibri"/>
              </a:rPr>
              <a:t>the</a:t>
            </a:r>
            <a:r>
              <a:rPr sz="1700" spc="-35" dirty="0">
                <a:latin typeface="Calibri"/>
                <a:cs typeface="Calibri"/>
              </a:rPr>
              <a:t> </a:t>
            </a:r>
            <a:r>
              <a:rPr sz="1700" dirty="0">
                <a:latin typeface="Calibri"/>
                <a:cs typeface="Calibri"/>
              </a:rPr>
              <a:t>local</a:t>
            </a:r>
            <a:r>
              <a:rPr sz="1700" spc="-40" dirty="0">
                <a:latin typeface="Calibri"/>
                <a:cs typeface="Calibri"/>
              </a:rPr>
              <a:t> </a:t>
            </a:r>
            <a:r>
              <a:rPr sz="1700" spc="-5" dirty="0">
                <a:latin typeface="Calibri"/>
                <a:cs typeface="Calibri"/>
              </a:rPr>
              <a:t>copy</a:t>
            </a:r>
            <a:endParaRPr sz="1700" dirty="0">
              <a:latin typeface="Calibri"/>
              <a:cs typeface="Calibri"/>
            </a:endParaRPr>
          </a:p>
          <a:p>
            <a:pPr marL="12700">
              <a:spcBef>
                <a:spcPts val="1135"/>
              </a:spcBef>
            </a:pPr>
            <a:r>
              <a:rPr sz="1900" spc="-10" dirty="0">
                <a:latin typeface="Calibri"/>
                <a:cs typeface="Calibri"/>
              </a:rPr>
              <a:t>Local</a:t>
            </a:r>
            <a:r>
              <a:rPr sz="1900" spc="-15" dirty="0">
                <a:latin typeface="Calibri"/>
                <a:cs typeface="Calibri"/>
              </a:rPr>
              <a:t> </a:t>
            </a:r>
            <a:r>
              <a:rPr sz="1900" spc="-10" dirty="0">
                <a:latin typeface="Calibri"/>
                <a:cs typeface="Calibri"/>
              </a:rPr>
              <a:t>copies </a:t>
            </a:r>
            <a:r>
              <a:rPr sz="1900" spc="-15" dirty="0">
                <a:latin typeface="Calibri"/>
                <a:cs typeface="Calibri"/>
              </a:rPr>
              <a:t>may</a:t>
            </a:r>
            <a:r>
              <a:rPr sz="1900" spc="-10" dirty="0">
                <a:latin typeface="Calibri"/>
                <a:cs typeface="Calibri"/>
              </a:rPr>
              <a:t> </a:t>
            </a:r>
            <a:r>
              <a:rPr sz="1900" spc="-15" dirty="0">
                <a:latin typeface="Calibri"/>
                <a:cs typeface="Calibri"/>
              </a:rPr>
              <a:t>diverge!</a:t>
            </a:r>
            <a:endParaRPr sz="1900" dirty="0">
              <a:latin typeface="Calibri"/>
              <a:cs typeface="Calibri"/>
            </a:endParaRPr>
          </a:p>
          <a:p>
            <a:pPr marL="304800" indent="-183515">
              <a:spcBef>
                <a:spcPts val="10"/>
              </a:spcBef>
              <a:buClr>
                <a:srgbClr val="D24717"/>
              </a:buClr>
              <a:buChar char="◦"/>
              <a:tabLst>
                <a:tab pos="305435" algn="l"/>
              </a:tabLst>
            </a:pPr>
            <a:r>
              <a:rPr sz="1700" spc="-5" dirty="0">
                <a:latin typeface="Calibri"/>
                <a:cs typeface="Calibri"/>
              </a:rPr>
              <a:t>Lost</a:t>
            </a:r>
            <a:r>
              <a:rPr sz="1700" spc="-15" dirty="0">
                <a:latin typeface="Calibri"/>
                <a:cs typeface="Calibri"/>
              </a:rPr>
              <a:t> </a:t>
            </a:r>
            <a:r>
              <a:rPr sz="1700" dirty="0">
                <a:latin typeface="Calibri"/>
                <a:cs typeface="Calibri"/>
              </a:rPr>
              <a:t>messages</a:t>
            </a:r>
            <a:r>
              <a:rPr sz="1700" spc="-20" dirty="0">
                <a:latin typeface="Calibri"/>
                <a:cs typeface="Calibri"/>
              </a:rPr>
              <a:t> </a:t>
            </a:r>
            <a:r>
              <a:rPr sz="1700" dirty="0">
                <a:latin typeface="Calibri"/>
                <a:cs typeface="Calibri"/>
              </a:rPr>
              <a:t>and</a:t>
            </a:r>
            <a:r>
              <a:rPr sz="1700" spc="-35" dirty="0">
                <a:latin typeface="Calibri"/>
                <a:cs typeface="Calibri"/>
              </a:rPr>
              <a:t> </a:t>
            </a:r>
            <a:r>
              <a:rPr sz="1700" spc="-5" dirty="0">
                <a:latin typeface="Calibri"/>
                <a:cs typeface="Calibri"/>
              </a:rPr>
              <a:t>concurrent</a:t>
            </a:r>
            <a:r>
              <a:rPr sz="1700" spc="-10" dirty="0">
                <a:latin typeface="Calibri"/>
                <a:cs typeface="Calibri"/>
              </a:rPr>
              <a:t> </a:t>
            </a:r>
            <a:r>
              <a:rPr sz="1700" spc="-5" dirty="0">
                <a:latin typeface="Calibri"/>
                <a:cs typeface="Calibri"/>
              </a:rPr>
              <a:t>blocks</a:t>
            </a:r>
            <a:r>
              <a:rPr sz="1700" spc="-45" dirty="0">
                <a:latin typeface="Calibri"/>
                <a:cs typeface="Calibri"/>
              </a:rPr>
              <a:t> </a:t>
            </a:r>
            <a:r>
              <a:rPr sz="1700" spc="-5" dirty="0">
                <a:latin typeface="Calibri"/>
                <a:cs typeface="Calibri"/>
              </a:rPr>
              <a:t>arriving</a:t>
            </a:r>
            <a:r>
              <a:rPr sz="1700" spc="-35" dirty="0">
                <a:latin typeface="Calibri"/>
                <a:cs typeface="Calibri"/>
              </a:rPr>
              <a:t> </a:t>
            </a:r>
            <a:r>
              <a:rPr sz="1700" dirty="0">
                <a:latin typeface="Calibri"/>
                <a:cs typeface="Calibri"/>
              </a:rPr>
              <a:t>in</a:t>
            </a:r>
            <a:r>
              <a:rPr sz="1700" spc="-25" dirty="0">
                <a:latin typeface="Calibri"/>
                <a:cs typeface="Calibri"/>
              </a:rPr>
              <a:t> </a:t>
            </a:r>
            <a:r>
              <a:rPr sz="1700" spc="-10" dirty="0">
                <a:latin typeface="Calibri"/>
                <a:cs typeface="Calibri"/>
              </a:rPr>
              <a:t>reverse</a:t>
            </a:r>
            <a:r>
              <a:rPr sz="1700" spc="-35" dirty="0">
                <a:latin typeface="Calibri"/>
                <a:cs typeface="Calibri"/>
              </a:rPr>
              <a:t> </a:t>
            </a:r>
            <a:r>
              <a:rPr sz="1700" spc="-5" dirty="0">
                <a:latin typeface="Calibri"/>
                <a:cs typeface="Calibri"/>
              </a:rPr>
              <a:t>order</a:t>
            </a:r>
            <a:endParaRPr sz="1700" dirty="0">
              <a:latin typeface="Calibri"/>
              <a:cs typeface="Calibri"/>
            </a:endParaRPr>
          </a:p>
          <a:p>
            <a:pPr marL="304800" indent="-183515">
              <a:spcBef>
                <a:spcPts val="190"/>
              </a:spcBef>
              <a:buClr>
                <a:srgbClr val="D24717"/>
              </a:buClr>
              <a:buChar char="◦"/>
              <a:tabLst>
                <a:tab pos="305435" algn="l"/>
              </a:tabLst>
            </a:pPr>
            <a:r>
              <a:rPr sz="1700" spc="-5" dirty="0">
                <a:latin typeface="Calibri"/>
                <a:cs typeface="Calibri"/>
              </a:rPr>
              <a:t>The</a:t>
            </a:r>
            <a:r>
              <a:rPr sz="1700" spc="-15" dirty="0">
                <a:latin typeface="Calibri"/>
                <a:cs typeface="Calibri"/>
              </a:rPr>
              <a:t> </a:t>
            </a:r>
            <a:r>
              <a:rPr sz="1700" spc="-5" dirty="0">
                <a:latin typeface="Calibri"/>
                <a:cs typeface="Calibri"/>
              </a:rPr>
              <a:t>probability</a:t>
            </a:r>
            <a:r>
              <a:rPr sz="1700" spc="-30" dirty="0">
                <a:latin typeface="Calibri"/>
                <a:cs typeface="Calibri"/>
              </a:rPr>
              <a:t> </a:t>
            </a:r>
            <a:r>
              <a:rPr sz="1700" dirty="0">
                <a:latin typeface="Calibri"/>
                <a:cs typeface="Calibri"/>
              </a:rPr>
              <a:t>depends</a:t>
            </a:r>
            <a:r>
              <a:rPr sz="1700" spc="-15" dirty="0">
                <a:latin typeface="Calibri"/>
                <a:cs typeface="Calibri"/>
              </a:rPr>
              <a:t> </a:t>
            </a:r>
            <a:r>
              <a:rPr sz="1700" spc="-5" dirty="0">
                <a:latin typeface="Calibri"/>
                <a:cs typeface="Calibri"/>
              </a:rPr>
              <a:t>on</a:t>
            </a:r>
            <a:r>
              <a:rPr sz="1700" spc="-40" dirty="0">
                <a:latin typeface="Calibri"/>
                <a:cs typeface="Calibri"/>
              </a:rPr>
              <a:t> </a:t>
            </a:r>
            <a:r>
              <a:rPr sz="1700" dirty="0">
                <a:latin typeface="Calibri"/>
                <a:cs typeface="Calibri"/>
              </a:rPr>
              <a:t>the</a:t>
            </a:r>
            <a:r>
              <a:rPr sz="1700" spc="-15" dirty="0">
                <a:latin typeface="Calibri"/>
                <a:cs typeface="Calibri"/>
              </a:rPr>
              <a:t> </a:t>
            </a:r>
            <a:r>
              <a:rPr sz="1700" spc="-5" dirty="0">
                <a:latin typeface="Calibri"/>
                <a:cs typeface="Calibri"/>
              </a:rPr>
              <a:t>network</a:t>
            </a:r>
            <a:endParaRPr sz="1700" dirty="0">
              <a:latin typeface="Calibri"/>
              <a:cs typeface="Calibri"/>
            </a:endParaRPr>
          </a:p>
          <a:p>
            <a:pPr marL="12700">
              <a:lnSpc>
                <a:spcPts val="2055"/>
              </a:lnSpc>
              <a:spcBef>
                <a:spcPts val="1135"/>
              </a:spcBef>
            </a:pPr>
            <a:r>
              <a:rPr sz="1900" spc="-10" dirty="0">
                <a:latin typeface="Calibri"/>
                <a:cs typeface="Calibri"/>
              </a:rPr>
              <a:t>Probabilistic</a:t>
            </a:r>
            <a:r>
              <a:rPr sz="1900" spc="30" dirty="0">
                <a:latin typeface="Calibri"/>
                <a:cs typeface="Calibri"/>
              </a:rPr>
              <a:t> </a:t>
            </a:r>
            <a:r>
              <a:rPr sz="1900" spc="-15" dirty="0">
                <a:latin typeface="Calibri"/>
                <a:cs typeface="Calibri"/>
              </a:rPr>
              <a:t>convergence</a:t>
            </a:r>
            <a:r>
              <a:rPr sz="1900" spc="35" dirty="0">
                <a:latin typeface="Calibri"/>
                <a:cs typeface="Calibri"/>
              </a:rPr>
              <a:t> </a:t>
            </a:r>
            <a:r>
              <a:rPr sz="1900" spc="-15" dirty="0">
                <a:latin typeface="Calibri"/>
                <a:cs typeface="Calibri"/>
              </a:rPr>
              <a:t>over</a:t>
            </a:r>
            <a:r>
              <a:rPr sz="1900" spc="30" dirty="0">
                <a:latin typeface="Calibri"/>
                <a:cs typeface="Calibri"/>
              </a:rPr>
              <a:t> </a:t>
            </a:r>
            <a:r>
              <a:rPr sz="1900" spc="-5" dirty="0">
                <a:latin typeface="Calibri"/>
                <a:cs typeface="Calibri"/>
              </a:rPr>
              <a:t>time</a:t>
            </a:r>
            <a:r>
              <a:rPr sz="1900" spc="5" dirty="0">
                <a:latin typeface="Calibri"/>
                <a:cs typeface="Calibri"/>
              </a:rPr>
              <a:t> </a:t>
            </a:r>
            <a:r>
              <a:rPr sz="1900" spc="-5" dirty="0">
                <a:latin typeface="Calibri"/>
                <a:cs typeface="Calibri"/>
              </a:rPr>
              <a:t>is</a:t>
            </a:r>
            <a:r>
              <a:rPr sz="1900" dirty="0">
                <a:latin typeface="Calibri"/>
                <a:cs typeface="Calibri"/>
              </a:rPr>
              <a:t> </a:t>
            </a:r>
            <a:r>
              <a:rPr sz="1900" spc="-20" dirty="0">
                <a:latin typeface="Calibri"/>
                <a:cs typeface="Calibri"/>
              </a:rPr>
              <a:t>proven</a:t>
            </a:r>
            <a:r>
              <a:rPr sz="1900" spc="45" dirty="0">
                <a:latin typeface="Calibri"/>
                <a:cs typeface="Calibri"/>
              </a:rPr>
              <a:t> </a:t>
            </a:r>
            <a:r>
              <a:rPr sz="1900" spc="-5" dirty="0">
                <a:latin typeface="Calibri"/>
                <a:cs typeface="Calibri"/>
              </a:rPr>
              <a:t>when</a:t>
            </a:r>
            <a:r>
              <a:rPr sz="1900" spc="15" dirty="0">
                <a:latin typeface="Calibri"/>
                <a:cs typeface="Calibri"/>
              </a:rPr>
              <a:t> </a:t>
            </a:r>
            <a:r>
              <a:rPr sz="1900" spc="-5" dirty="0">
                <a:latin typeface="Calibri"/>
                <a:cs typeface="Calibri"/>
              </a:rPr>
              <a:t>using</a:t>
            </a:r>
            <a:r>
              <a:rPr sz="1900" dirty="0">
                <a:latin typeface="Calibri"/>
                <a:cs typeface="Calibri"/>
              </a:rPr>
              <a:t> </a:t>
            </a:r>
            <a:r>
              <a:rPr sz="1900" spc="-5" dirty="0">
                <a:latin typeface="Calibri"/>
                <a:cs typeface="Calibri"/>
              </a:rPr>
              <a:t>the</a:t>
            </a:r>
            <a:r>
              <a:rPr sz="1900" dirty="0">
                <a:latin typeface="Calibri"/>
                <a:cs typeface="Calibri"/>
              </a:rPr>
              <a:t> </a:t>
            </a:r>
            <a:r>
              <a:rPr sz="1900" spc="-10" dirty="0">
                <a:latin typeface="Calibri"/>
                <a:cs typeface="Calibri"/>
              </a:rPr>
              <a:t>longest</a:t>
            </a:r>
            <a:r>
              <a:rPr sz="1900" spc="15" dirty="0">
                <a:latin typeface="Calibri"/>
                <a:cs typeface="Calibri"/>
              </a:rPr>
              <a:t> </a:t>
            </a:r>
            <a:r>
              <a:rPr sz="1900" spc="-5" dirty="0">
                <a:latin typeface="Calibri"/>
                <a:cs typeface="Calibri"/>
              </a:rPr>
              <a:t>chain</a:t>
            </a:r>
            <a:r>
              <a:rPr sz="1900" spc="5" dirty="0">
                <a:latin typeface="Calibri"/>
                <a:cs typeface="Calibri"/>
              </a:rPr>
              <a:t> </a:t>
            </a:r>
            <a:r>
              <a:rPr sz="1900" spc="-20" dirty="0">
                <a:latin typeface="Calibri"/>
                <a:cs typeface="Calibri"/>
              </a:rPr>
              <a:t>for</a:t>
            </a:r>
            <a:endParaRPr sz="1900" dirty="0">
              <a:latin typeface="Calibri"/>
              <a:cs typeface="Calibri"/>
            </a:endParaRPr>
          </a:p>
          <a:p>
            <a:pPr marL="12700">
              <a:lnSpc>
                <a:spcPts val="2050"/>
              </a:lnSpc>
            </a:pPr>
            <a:r>
              <a:rPr sz="1900" spc="-10" dirty="0">
                <a:latin typeface="Calibri"/>
                <a:cs typeface="Calibri"/>
              </a:rPr>
              <a:t>conflict</a:t>
            </a:r>
            <a:r>
              <a:rPr sz="1900" spc="-30" dirty="0">
                <a:latin typeface="Calibri"/>
                <a:cs typeface="Calibri"/>
              </a:rPr>
              <a:t> </a:t>
            </a:r>
            <a:r>
              <a:rPr sz="1900" spc="-10" dirty="0">
                <a:latin typeface="Calibri"/>
                <a:cs typeface="Calibri"/>
              </a:rPr>
              <a:t>resolution</a:t>
            </a:r>
            <a:endParaRPr sz="1900" dirty="0">
              <a:latin typeface="Calibri"/>
              <a:cs typeface="Calibri"/>
            </a:endParaRPr>
          </a:p>
          <a:p>
            <a:pPr marL="304800" marR="11430" indent="-182880">
              <a:lnSpc>
                <a:spcPct val="80000"/>
              </a:lnSpc>
              <a:spcBef>
                <a:spcPts val="405"/>
              </a:spcBef>
              <a:buClr>
                <a:srgbClr val="D24717"/>
              </a:buClr>
              <a:buChar char="◦"/>
              <a:tabLst>
                <a:tab pos="305435" algn="l"/>
              </a:tabLst>
            </a:pPr>
            <a:r>
              <a:rPr sz="1700" spc="-5" dirty="0">
                <a:latin typeface="Calibri"/>
                <a:cs typeface="Calibri"/>
              </a:rPr>
              <a:t>The probability of </a:t>
            </a:r>
            <a:r>
              <a:rPr sz="1700" dirty="0">
                <a:latin typeface="Calibri"/>
                <a:cs typeface="Calibri"/>
              </a:rPr>
              <a:t>a </a:t>
            </a:r>
            <a:r>
              <a:rPr sz="1700" spc="-5" dirty="0">
                <a:latin typeface="Calibri"/>
                <a:cs typeface="Calibri"/>
              </a:rPr>
              <a:t>block </a:t>
            </a:r>
            <a:r>
              <a:rPr sz="1700" dirty="0">
                <a:latin typeface="Calibri"/>
                <a:cs typeface="Calibri"/>
              </a:rPr>
              <a:t>being non-final decreases </a:t>
            </a:r>
            <a:r>
              <a:rPr sz="1700" spc="-10" dirty="0">
                <a:latin typeface="Calibri"/>
                <a:cs typeface="Calibri"/>
              </a:rPr>
              <a:t>exponentially </a:t>
            </a:r>
            <a:r>
              <a:rPr sz="1700" dirty="0">
                <a:latin typeface="Calibri"/>
                <a:cs typeface="Calibri"/>
              </a:rPr>
              <a:t>with the number </a:t>
            </a:r>
            <a:r>
              <a:rPr sz="1700" spc="-5" dirty="0">
                <a:latin typeface="Calibri"/>
                <a:cs typeface="Calibri"/>
              </a:rPr>
              <a:t>of </a:t>
            </a:r>
            <a:r>
              <a:rPr sz="1700" spc="-370" dirty="0">
                <a:latin typeface="Calibri"/>
                <a:cs typeface="Calibri"/>
              </a:rPr>
              <a:t> </a:t>
            </a:r>
            <a:r>
              <a:rPr sz="1700" spc="-5" dirty="0">
                <a:latin typeface="Calibri"/>
                <a:cs typeface="Calibri"/>
              </a:rPr>
              <a:t>later</a:t>
            </a:r>
            <a:r>
              <a:rPr sz="1700" spc="-25" dirty="0">
                <a:latin typeface="Calibri"/>
                <a:cs typeface="Calibri"/>
              </a:rPr>
              <a:t> </a:t>
            </a:r>
            <a:r>
              <a:rPr sz="1700" dirty="0">
                <a:latin typeface="Calibri"/>
                <a:cs typeface="Calibri"/>
              </a:rPr>
              <a:t>blocks</a:t>
            </a:r>
            <a:r>
              <a:rPr sz="1700" spc="-25" dirty="0">
                <a:latin typeface="Calibri"/>
                <a:cs typeface="Calibri"/>
              </a:rPr>
              <a:t> </a:t>
            </a:r>
            <a:r>
              <a:rPr sz="1700" spc="-10" dirty="0">
                <a:latin typeface="Calibri"/>
                <a:cs typeface="Calibri"/>
              </a:rPr>
              <a:t>stored</a:t>
            </a:r>
            <a:r>
              <a:rPr sz="1700" spc="-30" dirty="0">
                <a:latin typeface="Calibri"/>
                <a:cs typeface="Calibri"/>
              </a:rPr>
              <a:t> </a:t>
            </a:r>
            <a:r>
              <a:rPr sz="1700" dirty="0">
                <a:latin typeface="Calibri"/>
                <a:cs typeface="Calibri"/>
              </a:rPr>
              <a:t>in</a:t>
            </a:r>
            <a:r>
              <a:rPr sz="1700" spc="-20" dirty="0">
                <a:latin typeface="Calibri"/>
                <a:cs typeface="Calibri"/>
              </a:rPr>
              <a:t> </a:t>
            </a:r>
            <a:r>
              <a:rPr sz="1700" dirty="0">
                <a:latin typeface="Calibri"/>
                <a:cs typeface="Calibri"/>
              </a:rPr>
              <a:t>the</a:t>
            </a:r>
            <a:r>
              <a:rPr sz="1700" spc="-10" dirty="0">
                <a:latin typeface="Calibri"/>
                <a:cs typeface="Calibri"/>
              </a:rPr>
              <a:t> </a:t>
            </a:r>
            <a:r>
              <a:rPr sz="1700" dirty="0">
                <a:latin typeface="Calibri"/>
                <a:cs typeface="Calibri"/>
              </a:rPr>
              <a:t>chain</a:t>
            </a:r>
          </a:p>
          <a:p>
            <a:pPr marL="304800" indent="-183515">
              <a:spcBef>
                <a:spcPts val="190"/>
              </a:spcBef>
              <a:buClr>
                <a:srgbClr val="D24717"/>
              </a:buClr>
              <a:buChar char="◦"/>
              <a:tabLst>
                <a:tab pos="305435" algn="l"/>
              </a:tabLst>
            </a:pPr>
            <a:r>
              <a:rPr sz="1700" spc="-5" dirty="0">
                <a:latin typeface="Calibri"/>
                <a:cs typeface="Calibri"/>
              </a:rPr>
              <a:t>The</a:t>
            </a:r>
            <a:r>
              <a:rPr sz="1700" spc="-10" dirty="0">
                <a:latin typeface="Calibri"/>
                <a:cs typeface="Calibri"/>
              </a:rPr>
              <a:t> standard</a:t>
            </a:r>
            <a:r>
              <a:rPr sz="1700" spc="-40" dirty="0">
                <a:latin typeface="Calibri"/>
                <a:cs typeface="Calibri"/>
              </a:rPr>
              <a:t> </a:t>
            </a:r>
            <a:r>
              <a:rPr sz="1700" dirty="0">
                <a:latin typeface="Calibri"/>
                <a:cs typeface="Calibri"/>
              </a:rPr>
              <a:t>client</a:t>
            </a:r>
            <a:r>
              <a:rPr sz="1700" spc="-20" dirty="0">
                <a:latin typeface="Calibri"/>
                <a:cs typeface="Calibri"/>
              </a:rPr>
              <a:t> </a:t>
            </a:r>
            <a:r>
              <a:rPr sz="1700" dirty="0">
                <a:latin typeface="Calibri"/>
                <a:cs typeface="Calibri"/>
              </a:rPr>
              <a:t>sends</a:t>
            </a:r>
            <a:r>
              <a:rPr sz="1700" spc="-40" dirty="0">
                <a:latin typeface="Calibri"/>
                <a:cs typeface="Calibri"/>
              </a:rPr>
              <a:t> </a:t>
            </a:r>
            <a:r>
              <a:rPr sz="1700" dirty="0">
                <a:latin typeface="Calibri"/>
                <a:cs typeface="Calibri"/>
              </a:rPr>
              <a:t>a</a:t>
            </a:r>
            <a:r>
              <a:rPr sz="1700" spc="5" dirty="0">
                <a:latin typeface="Calibri"/>
                <a:cs typeface="Calibri"/>
              </a:rPr>
              <a:t> </a:t>
            </a:r>
            <a:r>
              <a:rPr sz="1700" spc="-5" dirty="0">
                <a:latin typeface="Calibri"/>
                <a:cs typeface="Calibri"/>
              </a:rPr>
              <a:t>confirmation</a:t>
            </a:r>
            <a:r>
              <a:rPr sz="1700" spc="-35" dirty="0">
                <a:latin typeface="Calibri"/>
                <a:cs typeface="Calibri"/>
              </a:rPr>
              <a:t> </a:t>
            </a:r>
            <a:r>
              <a:rPr sz="1700" spc="-10" dirty="0">
                <a:latin typeface="Calibri"/>
                <a:cs typeface="Calibri"/>
              </a:rPr>
              <a:t>after</a:t>
            </a:r>
            <a:r>
              <a:rPr sz="1700" spc="10" dirty="0">
                <a:latin typeface="Calibri"/>
                <a:cs typeface="Calibri"/>
              </a:rPr>
              <a:t> </a:t>
            </a:r>
            <a:r>
              <a:rPr sz="1700" dirty="0">
                <a:latin typeface="Calibri"/>
                <a:cs typeface="Calibri"/>
              </a:rPr>
              <a:t>six</a:t>
            </a:r>
            <a:r>
              <a:rPr sz="1700" spc="-15" dirty="0">
                <a:latin typeface="Calibri"/>
                <a:cs typeface="Calibri"/>
              </a:rPr>
              <a:t> </a:t>
            </a:r>
            <a:r>
              <a:rPr sz="1700" spc="-5" dirty="0">
                <a:latin typeface="Calibri"/>
                <a:cs typeface="Calibri"/>
              </a:rPr>
              <a:t>later </a:t>
            </a:r>
            <a:r>
              <a:rPr sz="1700" dirty="0">
                <a:latin typeface="Calibri"/>
                <a:cs typeface="Calibri"/>
              </a:rPr>
              <a:t>blocks</a:t>
            </a:r>
            <a:r>
              <a:rPr sz="1700" spc="-30" dirty="0">
                <a:latin typeface="Calibri"/>
                <a:cs typeface="Calibri"/>
              </a:rPr>
              <a:t> </a:t>
            </a:r>
            <a:r>
              <a:rPr sz="1700" spc="-10" dirty="0">
                <a:latin typeface="Calibri"/>
                <a:cs typeface="Calibri"/>
              </a:rPr>
              <a:t>stored</a:t>
            </a:r>
            <a:r>
              <a:rPr sz="1700" spc="-30" dirty="0">
                <a:latin typeface="Calibri"/>
                <a:cs typeface="Calibri"/>
              </a:rPr>
              <a:t> </a:t>
            </a:r>
            <a:r>
              <a:rPr sz="1700" dirty="0">
                <a:latin typeface="Calibri"/>
                <a:cs typeface="Calibri"/>
              </a:rPr>
              <a:t>in the</a:t>
            </a:r>
            <a:r>
              <a:rPr sz="1700" spc="-5" dirty="0">
                <a:latin typeface="Calibri"/>
                <a:cs typeface="Calibri"/>
              </a:rPr>
              <a:t> </a:t>
            </a:r>
            <a:r>
              <a:rPr sz="1700" dirty="0">
                <a:latin typeface="Calibri"/>
                <a:cs typeface="Calibri"/>
              </a:rPr>
              <a:t>chain</a:t>
            </a:r>
          </a:p>
          <a:p>
            <a:pPr marL="304800" indent="-183515">
              <a:spcBef>
                <a:spcPts val="195"/>
              </a:spcBef>
              <a:buClr>
                <a:srgbClr val="D24717"/>
              </a:buClr>
              <a:buChar char="◦"/>
              <a:tabLst>
                <a:tab pos="305435" algn="l"/>
              </a:tabLst>
            </a:pPr>
            <a:r>
              <a:rPr sz="1700" spc="-40" dirty="0">
                <a:latin typeface="Calibri"/>
                <a:cs typeface="Calibri"/>
              </a:rPr>
              <a:t>Takes</a:t>
            </a:r>
            <a:r>
              <a:rPr sz="1700" spc="-15" dirty="0">
                <a:latin typeface="Calibri"/>
                <a:cs typeface="Calibri"/>
              </a:rPr>
              <a:t> </a:t>
            </a:r>
            <a:r>
              <a:rPr sz="1700" dirty="0">
                <a:latin typeface="Calibri"/>
                <a:cs typeface="Calibri"/>
              </a:rPr>
              <a:t>an</a:t>
            </a:r>
            <a:r>
              <a:rPr sz="1700" spc="-15" dirty="0">
                <a:latin typeface="Calibri"/>
                <a:cs typeface="Calibri"/>
              </a:rPr>
              <a:t> </a:t>
            </a:r>
            <a:r>
              <a:rPr sz="1700" spc="-5" dirty="0">
                <a:latin typeface="Calibri"/>
                <a:cs typeface="Calibri"/>
              </a:rPr>
              <a:t>order of</a:t>
            </a:r>
            <a:r>
              <a:rPr sz="1700" spc="-30" dirty="0">
                <a:latin typeface="Calibri"/>
                <a:cs typeface="Calibri"/>
              </a:rPr>
              <a:t> </a:t>
            </a:r>
            <a:r>
              <a:rPr sz="1700" dirty="0">
                <a:latin typeface="Calibri"/>
                <a:cs typeface="Calibri"/>
              </a:rPr>
              <a:t>one</a:t>
            </a:r>
            <a:r>
              <a:rPr sz="1700" spc="-15" dirty="0">
                <a:latin typeface="Calibri"/>
                <a:cs typeface="Calibri"/>
              </a:rPr>
              <a:t> </a:t>
            </a:r>
            <a:r>
              <a:rPr sz="1700" dirty="0">
                <a:latin typeface="Calibri"/>
                <a:cs typeface="Calibri"/>
              </a:rPr>
              <a:t>hour</a:t>
            </a:r>
            <a:r>
              <a:rPr sz="1700" spc="-35" dirty="0">
                <a:latin typeface="Calibri"/>
                <a:cs typeface="Calibri"/>
              </a:rPr>
              <a:t> </a:t>
            </a:r>
            <a:r>
              <a:rPr sz="1700" dirty="0">
                <a:latin typeface="Calibri"/>
                <a:cs typeface="Calibri"/>
              </a:rPr>
              <a:t>in</a:t>
            </a:r>
            <a:r>
              <a:rPr sz="1700" spc="-10" dirty="0">
                <a:latin typeface="Calibri"/>
                <a:cs typeface="Calibri"/>
              </a:rPr>
              <a:t> </a:t>
            </a:r>
            <a:r>
              <a:rPr sz="1700" spc="-5" dirty="0">
                <a:latin typeface="Calibri"/>
                <a:cs typeface="Calibri"/>
              </a:rPr>
              <a:t>practice</a:t>
            </a:r>
            <a:endParaRPr sz="1700" dirty="0">
              <a:latin typeface="Calibri"/>
              <a:cs typeface="Calibri"/>
            </a:endParaRPr>
          </a:p>
        </p:txBody>
      </p:sp>
      <p:sp>
        <p:nvSpPr>
          <p:cNvPr id="4" name="object 4"/>
          <p:cNvSpPr txBox="1"/>
          <p:nvPr/>
        </p:nvSpPr>
        <p:spPr>
          <a:xfrm>
            <a:off x="1686864" y="6547586"/>
            <a:ext cx="2065020" cy="205184"/>
          </a:xfrm>
          <a:prstGeom prst="rect">
            <a:avLst/>
          </a:prstGeom>
        </p:spPr>
        <p:txBody>
          <a:bodyPr vert="horz" wrap="square" lIns="0" tIns="0" rIns="0" bIns="0" rtlCol="0">
            <a:spAutoFit/>
          </a:bodyPr>
          <a:lstStyle/>
          <a:p>
            <a:pPr marL="12700">
              <a:lnSpc>
                <a:spcPts val="1614"/>
              </a:lnSpc>
            </a:pPr>
            <a:r>
              <a:rPr sz="1600" spc="-5" dirty="0">
                <a:solidFill>
                  <a:srgbClr val="FFFFFF"/>
                </a:solidFill>
                <a:latin typeface="Calibri"/>
                <a:cs typeface="Calibri"/>
              </a:rPr>
              <a:t>2.5</a:t>
            </a:r>
            <a:r>
              <a:rPr sz="1600" spc="-30" dirty="0">
                <a:solidFill>
                  <a:srgbClr val="FFFFFF"/>
                </a:solidFill>
                <a:latin typeface="Calibri"/>
                <a:cs typeface="Calibri"/>
              </a:rPr>
              <a:t> </a:t>
            </a:r>
            <a:r>
              <a:rPr sz="1600" spc="-10" dirty="0">
                <a:solidFill>
                  <a:srgbClr val="FFFFFF"/>
                </a:solidFill>
                <a:latin typeface="Calibri"/>
                <a:cs typeface="Calibri"/>
              </a:rPr>
              <a:t>BITCOIN</a:t>
            </a:r>
            <a:r>
              <a:rPr sz="1600" spc="-30" dirty="0">
                <a:solidFill>
                  <a:srgbClr val="FFFFFF"/>
                </a:solidFill>
                <a:latin typeface="Calibri"/>
                <a:cs typeface="Calibri"/>
              </a:rPr>
              <a:t> </a:t>
            </a:r>
            <a:r>
              <a:rPr sz="1600" spc="-10" dirty="0">
                <a:solidFill>
                  <a:srgbClr val="FFFFFF"/>
                </a:solidFill>
                <a:latin typeface="Calibri"/>
                <a:cs typeface="Calibri"/>
              </a:rPr>
              <a:t>CONSENSUS</a:t>
            </a:r>
            <a:endParaRPr sz="1600">
              <a:latin typeface="Calibri"/>
              <a:cs typeface="Calibri"/>
            </a:endParaRPr>
          </a:p>
        </p:txBody>
      </p:sp>
      <p:sp>
        <p:nvSpPr>
          <p:cNvPr id="5" name="object 5"/>
          <p:cNvSpPr txBox="1">
            <a:spLocks noGrp="1"/>
          </p:cNvSpPr>
          <p:nvPr>
            <p:ph type="ftr" sz="quarter" idx="4294967295"/>
          </p:nvPr>
        </p:nvSpPr>
        <p:spPr>
          <a:xfrm>
            <a:off x="4451985" y="6547587"/>
            <a:ext cx="3291840" cy="410369"/>
          </a:xfrm>
          <a:prstGeom prst="rect">
            <a:avLst/>
          </a:prstGeom>
        </p:spPr>
        <p:txBody>
          <a:bodyPr vert="horz" wrap="square" lIns="0" tIns="0" rIns="0" bIns="0" rtlCol="0">
            <a:spAutoFit/>
          </a:bodyPr>
          <a:lstStyle/>
          <a:p>
            <a:pPr marL="12700">
              <a:lnSpc>
                <a:spcPts val="1614"/>
              </a:lnSpc>
            </a:pPr>
            <a:r>
              <a:rPr spc="-10" dirty="0"/>
              <a:t>ZHANG,</a:t>
            </a:r>
            <a:r>
              <a:rPr spc="10" dirty="0"/>
              <a:t> </a:t>
            </a:r>
            <a:r>
              <a:rPr spc="-10" dirty="0"/>
              <a:t>VITENBERG,</a:t>
            </a:r>
            <a:r>
              <a:rPr spc="40" dirty="0"/>
              <a:t> </a:t>
            </a:r>
            <a:r>
              <a:rPr spc="-15" dirty="0"/>
              <a:t>JACOBSEN</a:t>
            </a:r>
            <a:r>
              <a:rPr spc="45" dirty="0"/>
              <a:t> </a:t>
            </a:r>
            <a:r>
              <a:rPr spc="-5" dirty="0"/>
              <a:t>©</a:t>
            </a:r>
            <a:r>
              <a:rPr spc="30" dirty="0"/>
              <a:t> </a:t>
            </a:r>
            <a:r>
              <a:rPr spc="-10" dirty="0"/>
              <a:t>2018</a:t>
            </a:r>
          </a:p>
        </p:txBody>
      </p:sp>
      <p:sp>
        <p:nvSpPr>
          <p:cNvPr id="6" name="object 6"/>
          <p:cNvSpPr txBox="1"/>
          <p:nvPr/>
        </p:nvSpPr>
        <p:spPr>
          <a:xfrm>
            <a:off x="9625330" y="6547586"/>
            <a:ext cx="229870" cy="205184"/>
          </a:xfrm>
          <a:prstGeom prst="rect">
            <a:avLst/>
          </a:prstGeom>
        </p:spPr>
        <p:txBody>
          <a:bodyPr vert="horz" wrap="square" lIns="0" tIns="0" rIns="0" bIns="0" rtlCol="0">
            <a:spAutoFit/>
          </a:bodyPr>
          <a:lstStyle/>
          <a:p>
            <a:pPr marL="12700">
              <a:lnSpc>
                <a:spcPts val="1614"/>
              </a:lnSpc>
            </a:pPr>
            <a:r>
              <a:rPr sz="1600" spc="-10" dirty="0">
                <a:solidFill>
                  <a:srgbClr val="FFFFFF"/>
                </a:solidFill>
                <a:latin typeface="Calibri"/>
                <a:cs typeface="Calibri"/>
              </a:rPr>
              <a:t>37</a:t>
            </a:r>
            <a:endParaRPr sz="1600">
              <a:latin typeface="Calibri"/>
              <a:cs typeface="Calibri"/>
            </a:endParaRPr>
          </a:p>
        </p:txBody>
      </p:sp>
      <p:sp>
        <p:nvSpPr>
          <p:cNvPr id="3" name="object 3"/>
          <p:cNvSpPr txBox="1">
            <a:spLocks noGrp="1"/>
          </p:cNvSpPr>
          <p:nvPr>
            <p:ph type="title"/>
          </p:nvPr>
        </p:nvSpPr>
        <p:spPr>
          <a:xfrm>
            <a:off x="2426004" y="227203"/>
            <a:ext cx="7532384" cy="566181"/>
          </a:xfrm>
          <a:prstGeom prst="rect">
            <a:avLst/>
          </a:prstGeom>
        </p:spPr>
        <p:txBody>
          <a:bodyPr vert="horz" wrap="square" lIns="0" tIns="12065" rIns="0" bIns="0" rtlCol="0" anchor="t">
            <a:spAutoFit/>
          </a:bodyPr>
          <a:lstStyle/>
          <a:p>
            <a:pPr marL="12700">
              <a:spcBef>
                <a:spcPts val="95"/>
              </a:spcBef>
            </a:pPr>
            <a:r>
              <a:rPr spc="-60" dirty="0"/>
              <a:t>Reaching</a:t>
            </a:r>
            <a:r>
              <a:rPr spc="-114" dirty="0"/>
              <a:t> </a:t>
            </a:r>
            <a:r>
              <a:rPr spc="-55" dirty="0"/>
              <a:t>consensus</a:t>
            </a:r>
            <a:r>
              <a:rPr spc="-100" dirty="0"/>
              <a:t> </a:t>
            </a:r>
            <a:r>
              <a:rPr spc="-30" dirty="0"/>
              <a:t>in</a:t>
            </a:r>
            <a:r>
              <a:rPr spc="-100" dirty="0"/>
              <a:t> </a:t>
            </a:r>
            <a:r>
              <a:rPr spc="-60" dirty="0"/>
              <a:t>Bitcoin</a:t>
            </a:r>
          </a:p>
        </p:txBody>
      </p:sp>
    </p:spTree>
    <p:extLst>
      <p:ext uri="{BB962C8B-B14F-4D97-AF65-F5344CB8AC3E}">
        <p14:creationId xmlns:p14="http://schemas.microsoft.com/office/powerpoint/2010/main" val="15495191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6005" y="227203"/>
            <a:ext cx="2784550" cy="566181"/>
          </a:xfrm>
          <a:prstGeom prst="rect">
            <a:avLst/>
          </a:prstGeom>
        </p:spPr>
        <p:txBody>
          <a:bodyPr vert="horz" wrap="square" lIns="0" tIns="12065" rIns="0" bIns="0" rtlCol="0" anchor="t">
            <a:spAutoFit/>
          </a:bodyPr>
          <a:lstStyle/>
          <a:p>
            <a:pPr marL="12700">
              <a:spcBef>
                <a:spcPts val="95"/>
              </a:spcBef>
            </a:pPr>
            <a:r>
              <a:rPr spc="-60" dirty="0"/>
              <a:t>Branching</a:t>
            </a:r>
          </a:p>
        </p:txBody>
      </p:sp>
      <p:sp>
        <p:nvSpPr>
          <p:cNvPr id="3" name="object 3"/>
          <p:cNvSpPr/>
          <p:nvPr/>
        </p:nvSpPr>
        <p:spPr>
          <a:xfrm>
            <a:off x="2246377" y="2046733"/>
            <a:ext cx="4011295" cy="2654935"/>
          </a:xfrm>
          <a:custGeom>
            <a:avLst/>
            <a:gdLst/>
            <a:ahLst/>
            <a:cxnLst/>
            <a:rect l="l" t="t" r="r" b="b"/>
            <a:pathLst>
              <a:path w="4011295" h="2654935">
                <a:moveTo>
                  <a:pt x="0" y="442467"/>
                </a:moveTo>
                <a:lnTo>
                  <a:pt x="2596" y="394259"/>
                </a:lnTo>
                <a:lnTo>
                  <a:pt x="10205" y="347554"/>
                </a:lnTo>
                <a:lnTo>
                  <a:pt x="22558" y="302621"/>
                </a:lnTo>
                <a:lnTo>
                  <a:pt x="39383" y="259731"/>
                </a:lnTo>
                <a:lnTo>
                  <a:pt x="60412" y="219154"/>
                </a:lnTo>
                <a:lnTo>
                  <a:pt x="85373" y="181160"/>
                </a:lnTo>
                <a:lnTo>
                  <a:pt x="113998" y="146019"/>
                </a:lnTo>
                <a:lnTo>
                  <a:pt x="146016" y="114001"/>
                </a:lnTo>
                <a:lnTo>
                  <a:pt x="181158" y="85376"/>
                </a:lnTo>
                <a:lnTo>
                  <a:pt x="219153" y="60414"/>
                </a:lnTo>
                <a:lnTo>
                  <a:pt x="259731" y="39385"/>
                </a:lnTo>
                <a:lnTo>
                  <a:pt x="302623" y="22559"/>
                </a:lnTo>
                <a:lnTo>
                  <a:pt x="347558" y="10206"/>
                </a:lnTo>
                <a:lnTo>
                  <a:pt x="394267" y="2596"/>
                </a:lnTo>
                <a:lnTo>
                  <a:pt x="442480" y="0"/>
                </a:lnTo>
                <a:lnTo>
                  <a:pt x="3568700" y="0"/>
                </a:lnTo>
                <a:lnTo>
                  <a:pt x="3616908" y="2596"/>
                </a:lnTo>
                <a:lnTo>
                  <a:pt x="3663613" y="10206"/>
                </a:lnTo>
                <a:lnTo>
                  <a:pt x="3708546" y="22559"/>
                </a:lnTo>
                <a:lnTo>
                  <a:pt x="3751436" y="39385"/>
                </a:lnTo>
                <a:lnTo>
                  <a:pt x="3792013" y="60414"/>
                </a:lnTo>
                <a:lnTo>
                  <a:pt x="3830007" y="85376"/>
                </a:lnTo>
                <a:lnTo>
                  <a:pt x="3865148" y="114001"/>
                </a:lnTo>
                <a:lnTo>
                  <a:pt x="3897166" y="146019"/>
                </a:lnTo>
                <a:lnTo>
                  <a:pt x="3925791" y="181160"/>
                </a:lnTo>
                <a:lnTo>
                  <a:pt x="3950753" y="219154"/>
                </a:lnTo>
                <a:lnTo>
                  <a:pt x="3971782" y="259731"/>
                </a:lnTo>
                <a:lnTo>
                  <a:pt x="3988608" y="302621"/>
                </a:lnTo>
                <a:lnTo>
                  <a:pt x="4000961" y="347554"/>
                </a:lnTo>
                <a:lnTo>
                  <a:pt x="4008571" y="394259"/>
                </a:lnTo>
                <a:lnTo>
                  <a:pt x="4011168" y="442467"/>
                </a:lnTo>
                <a:lnTo>
                  <a:pt x="4011168" y="2212340"/>
                </a:lnTo>
                <a:lnTo>
                  <a:pt x="4008571" y="2260548"/>
                </a:lnTo>
                <a:lnTo>
                  <a:pt x="4000961" y="2307253"/>
                </a:lnTo>
                <a:lnTo>
                  <a:pt x="3988608" y="2352186"/>
                </a:lnTo>
                <a:lnTo>
                  <a:pt x="3971782" y="2395076"/>
                </a:lnTo>
                <a:lnTo>
                  <a:pt x="3950753" y="2435653"/>
                </a:lnTo>
                <a:lnTo>
                  <a:pt x="3925791" y="2473647"/>
                </a:lnTo>
                <a:lnTo>
                  <a:pt x="3897166" y="2508788"/>
                </a:lnTo>
                <a:lnTo>
                  <a:pt x="3865148" y="2540806"/>
                </a:lnTo>
                <a:lnTo>
                  <a:pt x="3830007" y="2569431"/>
                </a:lnTo>
                <a:lnTo>
                  <a:pt x="3792013" y="2594393"/>
                </a:lnTo>
                <a:lnTo>
                  <a:pt x="3751436" y="2615422"/>
                </a:lnTo>
                <a:lnTo>
                  <a:pt x="3708546" y="2632248"/>
                </a:lnTo>
                <a:lnTo>
                  <a:pt x="3663613" y="2644601"/>
                </a:lnTo>
                <a:lnTo>
                  <a:pt x="3616908" y="2652211"/>
                </a:lnTo>
                <a:lnTo>
                  <a:pt x="3568700" y="2654807"/>
                </a:lnTo>
                <a:lnTo>
                  <a:pt x="442480" y="2654807"/>
                </a:lnTo>
                <a:lnTo>
                  <a:pt x="394267" y="2652211"/>
                </a:lnTo>
                <a:lnTo>
                  <a:pt x="347558" y="2644601"/>
                </a:lnTo>
                <a:lnTo>
                  <a:pt x="302623" y="2632248"/>
                </a:lnTo>
                <a:lnTo>
                  <a:pt x="259731" y="2615422"/>
                </a:lnTo>
                <a:lnTo>
                  <a:pt x="219153" y="2594393"/>
                </a:lnTo>
                <a:lnTo>
                  <a:pt x="181158" y="2569431"/>
                </a:lnTo>
                <a:lnTo>
                  <a:pt x="146016" y="2540806"/>
                </a:lnTo>
                <a:lnTo>
                  <a:pt x="113998" y="2508788"/>
                </a:lnTo>
                <a:lnTo>
                  <a:pt x="85373" y="2473647"/>
                </a:lnTo>
                <a:lnTo>
                  <a:pt x="60412" y="2435653"/>
                </a:lnTo>
                <a:lnTo>
                  <a:pt x="39383" y="2395076"/>
                </a:lnTo>
                <a:lnTo>
                  <a:pt x="22558" y="2352186"/>
                </a:lnTo>
                <a:lnTo>
                  <a:pt x="10205" y="2307253"/>
                </a:lnTo>
                <a:lnTo>
                  <a:pt x="2596" y="2260548"/>
                </a:lnTo>
                <a:lnTo>
                  <a:pt x="0" y="2212340"/>
                </a:lnTo>
                <a:lnTo>
                  <a:pt x="0" y="442467"/>
                </a:lnTo>
                <a:close/>
              </a:path>
            </a:pathLst>
          </a:custGeom>
          <a:ln w="15240">
            <a:solidFill>
              <a:srgbClr val="000000"/>
            </a:solidFill>
          </a:ln>
        </p:spPr>
        <p:txBody>
          <a:bodyPr wrap="square" lIns="0" tIns="0" rIns="0" bIns="0" rtlCol="0"/>
          <a:lstStyle/>
          <a:p>
            <a:endParaRPr/>
          </a:p>
        </p:txBody>
      </p:sp>
      <p:sp>
        <p:nvSpPr>
          <p:cNvPr id="4" name="object 4"/>
          <p:cNvSpPr txBox="1"/>
          <p:nvPr/>
        </p:nvSpPr>
        <p:spPr>
          <a:xfrm>
            <a:off x="3293491" y="2112390"/>
            <a:ext cx="1917064" cy="299720"/>
          </a:xfrm>
          <a:prstGeom prst="rect">
            <a:avLst/>
          </a:prstGeom>
        </p:spPr>
        <p:txBody>
          <a:bodyPr vert="horz" wrap="square" lIns="0" tIns="12700" rIns="0" bIns="0" rtlCol="0">
            <a:spAutoFit/>
          </a:bodyPr>
          <a:lstStyle/>
          <a:p>
            <a:pPr marL="12700">
              <a:spcBef>
                <a:spcPts val="100"/>
              </a:spcBef>
            </a:pPr>
            <a:r>
              <a:rPr spc="-5" dirty="0">
                <a:latin typeface="Calibri"/>
                <a:cs typeface="Calibri"/>
              </a:rPr>
              <a:t>Common</a:t>
            </a:r>
            <a:r>
              <a:rPr spc="-45" dirty="0">
                <a:latin typeface="Calibri"/>
                <a:cs typeface="Calibri"/>
              </a:rPr>
              <a:t> </a:t>
            </a:r>
            <a:r>
              <a:rPr spc="-10" dirty="0">
                <a:latin typeface="Calibri"/>
                <a:cs typeface="Calibri"/>
              </a:rPr>
              <a:t>Blockchain</a:t>
            </a:r>
            <a:endParaRPr>
              <a:latin typeface="Calibri"/>
              <a:cs typeface="Calibri"/>
            </a:endParaRPr>
          </a:p>
        </p:txBody>
      </p:sp>
      <p:sp>
        <p:nvSpPr>
          <p:cNvPr id="5" name="object 5"/>
          <p:cNvSpPr/>
          <p:nvPr/>
        </p:nvSpPr>
        <p:spPr>
          <a:xfrm>
            <a:off x="5119116" y="2563367"/>
            <a:ext cx="1076325" cy="1927860"/>
          </a:xfrm>
          <a:custGeom>
            <a:avLst/>
            <a:gdLst/>
            <a:ahLst/>
            <a:cxnLst/>
            <a:rect l="l" t="t" r="r" b="b"/>
            <a:pathLst>
              <a:path w="1076325" h="1927860">
                <a:moveTo>
                  <a:pt x="0" y="179324"/>
                </a:moveTo>
                <a:lnTo>
                  <a:pt x="6404" y="131644"/>
                </a:lnTo>
                <a:lnTo>
                  <a:pt x="24478" y="88805"/>
                </a:lnTo>
                <a:lnTo>
                  <a:pt x="52514" y="52514"/>
                </a:lnTo>
                <a:lnTo>
                  <a:pt x="88805" y="24478"/>
                </a:lnTo>
                <a:lnTo>
                  <a:pt x="131644" y="6404"/>
                </a:lnTo>
                <a:lnTo>
                  <a:pt x="179324" y="0"/>
                </a:lnTo>
                <a:lnTo>
                  <a:pt x="896620" y="0"/>
                </a:lnTo>
                <a:lnTo>
                  <a:pt x="944299" y="6404"/>
                </a:lnTo>
                <a:lnTo>
                  <a:pt x="987138" y="24478"/>
                </a:lnTo>
                <a:lnTo>
                  <a:pt x="1023429" y="52514"/>
                </a:lnTo>
                <a:lnTo>
                  <a:pt x="1051465" y="88805"/>
                </a:lnTo>
                <a:lnTo>
                  <a:pt x="1069539" y="131644"/>
                </a:lnTo>
                <a:lnTo>
                  <a:pt x="1075944" y="179324"/>
                </a:lnTo>
                <a:lnTo>
                  <a:pt x="1075944" y="1748536"/>
                </a:lnTo>
                <a:lnTo>
                  <a:pt x="1069539" y="1796215"/>
                </a:lnTo>
                <a:lnTo>
                  <a:pt x="1051465" y="1839054"/>
                </a:lnTo>
                <a:lnTo>
                  <a:pt x="1023429" y="1875345"/>
                </a:lnTo>
                <a:lnTo>
                  <a:pt x="987138" y="1903381"/>
                </a:lnTo>
                <a:lnTo>
                  <a:pt x="944299" y="1921455"/>
                </a:lnTo>
                <a:lnTo>
                  <a:pt x="896620" y="1927860"/>
                </a:lnTo>
                <a:lnTo>
                  <a:pt x="179324" y="1927860"/>
                </a:lnTo>
                <a:lnTo>
                  <a:pt x="131644" y="1921455"/>
                </a:lnTo>
                <a:lnTo>
                  <a:pt x="88805" y="1903381"/>
                </a:lnTo>
                <a:lnTo>
                  <a:pt x="52514" y="1875345"/>
                </a:lnTo>
                <a:lnTo>
                  <a:pt x="24478" y="1839054"/>
                </a:lnTo>
                <a:lnTo>
                  <a:pt x="6404" y="1796215"/>
                </a:lnTo>
                <a:lnTo>
                  <a:pt x="0" y="1748536"/>
                </a:lnTo>
                <a:lnTo>
                  <a:pt x="0" y="179324"/>
                </a:lnTo>
                <a:close/>
              </a:path>
            </a:pathLst>
          </a:custGeom>
          <a:ln w="15240">
            <a:solidFill>
              <a:srgbClr val="000000"/>
            </a:solidFill>
          </a:ln>
        </p:spPr>
        <p:txBody>
          <a:bodyPr wrap="square" lIns="0" tIns="0" rIns="0" bIns="0" rtlCol="0"/>
          <a:lstStyle/>
          <a:p>
            <a:endParaRPr/>
          </a:p>
        </p:txBody>
      </p:sp>
      <p:sp>
        <p:nvSpPr>
          <p:cNvPr id="6" name="object 6"/>
          <p:cNvSpPr txBox="1"/>
          <p:nvPr/>
        </p:nvSpPr>
        <p:spPr>
          <a:xfrm>
            <a:off x="5379465" y="2634234"/>
            <a:ext cx="556260" cy="228909"/>
          </a:xfrm>
          <a:prstGeom prst="rect">
            <a:avLst/>
          </a:prstGeom>
        </p:spPr>
        <p:txBody>
          <a:bodyPr vert="horz" wrap="square" lIns="0" tIns="13335" rIns="0" bIns="0" rtlCol="0">
            <a:spAutoFit/>
          </a:bodyPr>
          <a:lstStyle/>
          <a:p>
            <a:pPr marL="12700">
              <a:spcBef>
                <a:spcPts val="105"/>
              </a:spcBef>
            </a:pPr>
            <a:r>
              <a:rPr sz="1400" b="1" dirty="0">
                <a:latin typeface="Calibri"/>
                <a:cs typeface="Calibri"/>
              </a:rPr>
              <a:t>Block</a:t>
            </a:r>
            <a:r>
              <a:rPr sz="1400" b="1" spc="-75" dirty="0">
                <a:latin typeface="Calibri"/>
                <a:cs typeface="Calibri"/>
              </a:rPr>
              <a:t> </a:t>
            </a:r>
            <a:r>
              <a:rPr sz="1400" b="1" dirty="0">
                <a:latin typeface="Calibri"/>
                <a:cs typeface="Calibri"/>
              </a:rPr>
              <a:t>2</a:t>
            </a:r>
            <a:endParaRPr sz="1400">
              <a:latin typeface="Calibri"/>
              <a:cs typeface="Calibri"/>
            </a:endParaRPr>
          </a:p>
        </p:txBody>
      </p:sp>
      <p:sp>
        <p:nvSpPr>
          <p:cNvPr id="7" name="object 7"/>
          <p:cNvSpPr txBox="1"/>
          <p:nvPr/>
        </p:nvSpPr>
        <p:spPr>
          <a:xfrm>
            <a:off x="5272785" y="2989326"/>
            <a:ext cx="770890" cy="299720"/>
          </a:xfrm>
          <a:prstGeom prst="rect">
            <a:avLst/>
          </a:prstGeom>
        </p:spPr>
        <p:txBody>
          <a:bodyPr vert="horz" wrap="square" lIns="0" tIns="12700" rIns="0" bIns="0" rtlCol="0">
            <a:spAutoFit/>
          </a:bodyPr>
          <a:lstStyle/>
          <a:p>
            <a:pPr marL="12700" marR="5080" indent="17780">
              <a:spcBef>
                <a:spcPts val="100"/>
              </a:spcBef>
            </a:pPr>
            <a:r>
              <a:rPr sz="900" dirty="0">
                <a:latin typeface="Calibri"/>
                <a:cs typeface="Calibri"/>
              </a:rPr>
              <a:t>Proof-of-Work: </a:t>
            </a:r>
            <a:r>
              <a:rPr sz="900" spc="-190" dirty="0">
                <a:latin typeface="Calibri"/>
                <a:cs typeface="Calibri"/>
              </a:rPr>
              <a:t> </a:t>
            </a:r>
            <a:r>
              <a:rPr sz="900" dirty="0">
                <a:latin typeface="Calibri"/>
                <a:cs typeface="Calibri"/>
              </a:rPr>
              <a:t>000000</a:t>
            </a:r>
            <a:r>
              <a:rPr sz="900" spc="-15" dirty="0">
                <a:latin typeface="Calibri"/>
                <a:cs typeface="Calibri"/>
              </a:rPr>
              <a:t>9</a:t>
            </a:r>
            <a:r>
              <a:rPr sz="900" dirty="0">
                <a:latin typeface="Calibri"/>
                <a:cs typeface="Calibri"/>
              </a:rPr>
              <a:t>0</a:t>
            </a:r>
            <a:r>
              <a:rPr sz="900" spc="-5" dirty="0">
                <a:latin typeface="Calibri"/>
                <a:cs typeface="Calibri"/>
              </a:rPr>
              <a:t>b41bx</a:t>
            </a:r>
            <a:endParaRPr sz="900">
              <a:latin typeface="Calibri"/>
              <a:cs typeface="Calibri"/>
            </a:endParaRPr>
          </a:p>
        </p:txBody>
      </p:sp>
      <p:sp>
        <p:nvSpPr>
          <p:cNvPr id="8" name="object 8"/>
          <p:cNvSpPr txBox="1"/>
          <p:nvPr/>
        </p:nvSpPr>
        <p:spPr>
          <a:xfrm>
            <a:off x="5298694" y="3400805"/>
            <a:ext cx="718820" cy="299720"/>
          </a:xfrm>
          <a:prstGeom prst="rect">
            <a:avLst/>
          </a:prstGeom>
        </p:spPr>
        <p:txBody>
          <a:bodyPr vert="horz" wrap="square" lIns="0" tIns="12700" rIns="0" bIns="0" rtlCol="0">
            <a:spAutoFit/>
          </a:bodyPr>
          <a:lstStyle/>
          <a:p>
            <a:pPr marL="27305" marR="5080" indent="-15240">
              <a:spcBef>
                <a:spcPts val="100"/>
              </a:spcBef>
            </a:pPr>
            <a:r>
              <a:rPr sz="900" dirty="0">
                <a:latin typeface="Calibri"/>
                <a:cs typeface="Calibri"/>
              </a:rPr>
              <a:t>Pr</a:t>
            </a:r>
            <a:r>
              <a:rPr sz="900" spc="-5" dirty="0">
                <a:latin typeface="Calibri"/>
                <a:cs typeface="Calibri"/>
              </a:rPr>
              <a:t>e</a:t>
            </a:r>
            <a:r>
              <a:rPr sz="900" dirty="0">
                <a:latin typeface="Calibri"/>
                <a:cs typeface="Calibri"/>
              </a:rPr>
              <a:t>vio</a:t>
            </a:r>
            <a:r>
              <a:rPr sz="900" spc="-5" dirty="0">
                <a:latin typeface="Calibri"/>
                <a:cs typeface="Calibri"/>
              </a:rPr>
              <a:t>u</a:t>
            </a:r>
            <a:r>
              <a:rPr sz="900" dirty="0">
                <a:latin typeface="Calibri"/>
                <a:cs typeface="Calibri"/>
              </a:rPr>
              <a:t>s</a:t>
            </a:r>
            <a:r>
              <a:rPr sz="900" spc="5" dirty="0">
                <a:latin typeface="Calibri"/>
                <a:cs typeface="Calibri"/>
              </a:rPr>
              <a:t> </a:t>
            </a:r>
            <a:r>
              <a:rPr sz="900" dirty="0">
                <a:latin typeface="Calibri"/>
                <a:cs typeface="Calibri"/>
              </a:rPr>
              <a:t>P</a:t>
            </a:r>
            <a:r>
              <a:rPr sz="900" spc="5" dirty="0">
                <a:latin typeface="Calibri"/>
                <a:cs typeface="Calibri"/>
              </a:rPr>
              <a:t>O</a:t>
            </a:r>
            <a:r>
              <a:rPr sz="900" dirty="0">
                <a:latin typeface="Calibri"/>
                <a:cs typeface="Calibri"/>
              </a:rPr>
              <a:t>W:  </a:t>
            </a:r>
            <a:r>
              <a:rPr sz="900" spc="-5" dirty="0">
                <a:latin typeface="Calibri"/>
                <a:cs typeface="Calibri"/>
              </a:rPr>
              <a:t>000000948fixf</a:t>
            </a:r>
            <a:endParaRPr sz="900">
              <a:latin typeface="Calibri"/>
              <a:cs typeface="Calibri"/>
            </a:endParaRPr>
          </a:p>
        </p:txBody>
      </p:sp>
      <p:sp>
        <p:nvSpPr>
          <p:cNvPr id="9" name="object 9"/>
          <p:cNvSpPr/>
          <p:nvPr/>
        </p:nvSpPr>
        <p:spPr>
          <a:xfrm>
            <a:off x="3752089" y="2555748"/>
            <a:ext cx="1076325" cy="1935480"/>
          </a:xfrm>
          <a:custGeom>
            <a:avLst/>
            <a:gdLst/>
            <a:ahLst/>
            <a:cxnLst/>
            <a:rect l="l" t="t" r="r" b="b"/>
            <a:pathLst>
              <a:path w="1076325" h="1935479">
                <a:moveTo>
                  <a:pt x="0" y="179324"/>
                </a:moveTo>
                <a:lnTo>
                  <a:pt x="6404" y="131644"/>
                </a:lnTo>
                <a:lnTo>
                  <a:pt x="24478" y="88805"/>
                </a:lnTo>
                <a:lnTo>
                  <a:pt x="52514" y="52514"/>
                </a:lnTo>
                <a:lnTo>
                  <a:pt x="88805" y="24478"/>
                </a:lnTo>
                <a:lnTo>
                  <a:pt x="131644" y="6404"/>
                </a:lnTo>
                <a:lnTo>
                  <a:pt x="179324" y="0"/>
                </a:lnTo>
                <a:lnTo>
                  <a:pt x="896619" y="0"/>
                </a:lnTo>
                <a:lnTo>
                  <a:pt x="944299" y="6404"/>
                </a:lnTo>
                <a:lnTo>
                  <a:pt x="987138" y="24478"/>
                </a:lnTo>
                <a:lnTo>
                  <a:pt x="1023429" y="52514"/>
                </a:lnTo>
                <a:lnTo>
                  <a:pt x="1051465" y="88805"/>
                </a:lnTo>
                <a:lnTo>
                  <a:pt x="1069539" y="131644"/>
                </a:lnTo>
                <a:lnTo>
                  <a:pt x="1075944" y="179324"/>
                </a:lnTo>
                <a:lnTo>
                  <a:pt x="1075944" y="1756156"/>
                </a:lnTo>
                <a:lnTo>
                  <a:pt x="1069539" y="1803835"/>
                </a:lnTo>
                <a:lnTo>
                  <a:pt x="1051465" y="1846674"/>
                </a:lnTo>
                <a:lnTo>
                  <a:pt x="1023429" y="1882965"/>
                </a:lnTo>
                <a:lnTo>
                  <a:pt x="987138" y="1911001"/>
                </a:lnTo>
                <a:lnTo>
                  <a:pt x="944299" y="1929075"/>
                </a:lnTo>
                <a:lnTo>
                  <a:pt x="896619" y="1935479"/>
                </a:lnTo>
                <a:lnTo>
                  <a:pt x="179324" y="1935479"/>
                </a:lnTo>
                <a:lnTo>
                  <a:pt x="131644" y="1929075"/>
                </a:lnTo>
                <a:lnTo>
                  <a:pt x="88805" y="1911001"/>
                </a:lnTo>
                <a:lnTo>
                  <a:pt x="52514" y="1882965"/>
                </a:lnTo>
                <a:lnTo>
                  <a:pt x="24478" y="1846674"/>
                </a:lnTo>
                <a:lnTo>
                  <a:pt x="6404" y="1803835"/>
                </a:lnTo>
                <a:lnTo>
                  <a:pt x="0" y="1756156"/>
                </a:lnTo>
                <a:lnTo>
                  <a:pt x="0" y="179324"/>
                </a:lnTo>
                <a:close/>
              </a:path>
            </a:pathLst>
          </a:custGeom>
          <a:ln w="15240">
            <a:solidFill>
              <a:srgbClr val="000000"/>
            </a:solidFill>
          </a:ln>
        </p:spPr>
        <p:txBody>
          <a:bodyPr wrap="square" lIns="0" tIns="0" rIns="0" bIns="0" rtlCol="0"/>
          <a:lstStyle/>
          <a:p>
            <a:endParaRPr/>
          </a:p>
        </p:txBody>
      </p:sp>
      <p:sp>
        <p:nvSpPr>
          <p:cNvPr id="10" name="object 10"/>
          <p:cNvSpPr txBox="1"/>
          <p:nvPr/>
        </p:nvSpPr>
        <p:spPr>
          <a:xfrm>
            <a:off x="4011929" y="2630806"/>
            <a:ext cx="556260" cy="228909"/>
          </a:xfrm>
          <a:prstGeom prst="rect">
            <a:avLst/>
          </a:prstGeom>
        </p:spPr>
        <p:txBody>
          <a:bodyPr vert="horz" wrap="square" lIns="0" tIns="13335" rIns="0" bIns="0" rtlCol="0">
            <a:spAutoFit/>
          </a:bodyPr>
          <a:lstStyle/>
          <a:p>
            <a:pPr marL="12700">
              <a:spcBef>
                <a:spcPts val="105"/>
              </a:spcBef>
            </a:pPr>
            <a:r>
              <a:rPr sz="1400" b="1" dirty="0">
                <a:latin typeface="Calibri"/>
                <a:cs typeface="Calibri"/>
              </a:rPr>
              <a:t>Block</a:t>
            </a:r>
            <a:r>
              <a:rPr sz="1400" b="1" spc="-75" dirty="0">
                <a:latin typeface="Calibri"/>
                <a:cs typeface="Calibri"/>
              </a:rPr>
              <a:t> </a:t>
            </a:r>
            <a:r>
              <a:rPr sz="1400" b="1" dirty="0">
                <a:latin typeface="Calibri"/>
                <a:cs typeface="Calibri"/>
              </a:rPr>
              <a:t>1</a:t>
            </a:r>
            <a:endParaRPr sz="1400">
              <a:latin typeface="Calibri"/>
              <a:cs typeface="Calibri"/>
            </a:endParaRPr>
          </a:p>
        </p:txBody>
      </p:sp>
      <p:sp>
        <p:nvSpPr>
          <p:cNvPr id="11" name="object 11"/>
          <p:cNvSpPr txBox="1"/>
          <p:nvPr/>
        </p:nvSpPr>
        <p:spPr>
          <a:xfrm>
            <a:off x="3923538" y="2986278"/>
            <a:ext cx="732790" cy="299720"/>
          </a:xfrm>
          <a:prstGeom prst="rect">
            <a:avLst/>
          </a:prstGeom>
        </p:spPr>
        <p:txBody>
          <a:bodyPr vert="horz" wrap="square" lIns="0" tIns="12700" rIns="0" bIns="0" rtlCol="0">
            <a:spAutoFit/>
          </a:bodyPr>
          <a:lstStyle/>
          <a:p>
            <a:pPr marL="35560" marR="5080" indent="-22860">
              <a:spcBef>
                <a:spcPts val="100"/>
              </a:spcBef>
            </a:pPr>
            <a:r>
              <a:rPr sz="900" dirty="0">
                <a:latin typeface="Calibri"/>
                <a:cs typeface="Calibri"/>
              </a:rPr>
              <a:t>Pr</a:t>
            </a:r>
            <a:r>
              <a:rPr sz="900" spc="5" dirty="0">
                <a:latin typeface="Calibri"/>
                <a:cs typeface="Calibri"/>
              </a:rPr>
              <a:t>o</a:t>
            </a:r>
            <a:r>
              <a:rPr sz="900" dirty="0">
                <a:latin typeface="Calibri"/>
                <a:cs typeface="Calibri"/>
              </a:rPr>
              <a:t>of-</a:t>
            </a:r>
            <a:r>
              <a:rPr sz="900" spc="5" dirty="0">
                <a:latin typeface="Calibri"/>
                <a:cs typeface="Calibri"/>
              </a:rPr>
              <a:t>o</a:t>
            </a:r>
            <a:r>
              <a:rPr sz="900" dirty="0">
                <a:latin typeface="Calibri"/>
                <a:cs typeface="Calibri"/>
              </a:rPr>
              <a:t>f-Wor</a:t>
            </a:r>
            <a:r>
              <a:rPr sz="900" spc="-5" dirty="0">
                <a:latin typeface="Calibri"/>
                <a:cs typeface="Calibri"/>
              </a:rPr>
              <a:t>k</a:t>
            </a:r>
            <a:r>
              <a:rPr sz="900" dirty="0">
                <a:latin typeface="Calibri"/>
                <a:cs typeface="Calibri"/>
              </a:rPr>
              <a:t>:  </a:t>
            </a:r>
            <a:r>
              <a:rPr sz="900" spc="-5" dirty="0">
                <a:latin typeface="Calibri"/>
                <a:cs typeface="Calibri"/>
              </a:rPr>
              <a:t>000000948fixf</a:t>
            </a:r>
            <a:endParaRPr sz="900">
              <a:latin typeface="Calibri"/>
              <a:cs typeface="Calibri"/>
            </a:endParaRPr>
          </a:p>
        </p:txBody>
      </p:sp>
      <p:sp>
        <p:nvSpPr>
          <p:cNvPr id="12" name="object 12"/>
          <p:cNvSpPr txBox="1"/>
          <p:nvPr/>
        </p:nvSpPr>
        <p:spPr>
          <a:xfrm>
            <a:off x="3931157" y="3397758"/>
            <a:ext cx="718820" cy="299720"/>
          </a:xfrm>
          <a:prstGeom prst="rect">
            <a:avLst/>
          </a:prstGeom>
        </p:spPr>
        <p:txBody>
          <a:bodyPr vert="horz" wrap="square" lIns="0" tIns="12700" rIns="0" bIns="0" rtlCol="0">
            <a:spAutoFit/>
          </a:bodyPr>
          <a:lstStyle/>
          <a:p>
            <a:pPr marL="26034" marR="5080" indent="-13970">
              <a:spcBef>
                <a:spcPts val="100"/>
              </a:spcBef>
            </a:pPr>
            <a:r>
              <a:rPr sz="900" dirty="0">
                <a:latin typeface="Calibri"/>
                <a:cs typeface="Calibri"/>
              </a:rPr>
              <a:t>Pr</a:t>
            </a:r>
            <a:r>
              <a:rPr sz="900" spc="-5" dirty="0">
                <a:latin typeface="Calibri"/>
                <a:cs typeface="Calibri"/>
              </a:rPr>
              <a:t>e</a:t>
            </a:r>
            <a:r>
              <a:rPr sz="900" dirty="0">
                <a:latin typeface="Calibri"/>
                <a:cs typeface="Calibri"/>
              </a:rPr>
              <a:t>vio</a:t>
            </a:r>
            <a:r>
              <a:rPr sz="900" spc="-5" dirty="0">
                <a:latin typeface="Calibri"/>
                <a:cs typeface="Calibri"/>
              </a:rPr>
              <a:t>u</a:t>
            </a:r>
            <a:r>
              <a:rPr sz="900" dirty="0">
                <a:latin typeface="Calibri"/>
                <a:cs typeface="Calibri"/>
              </a:rPr>
              <a:t>s</a:t>
            </a:r>
            <a:r>
              <a:rPr sz="900" spc="5" dirty="0">
                <a:latin typeface="Calibri"/>
                <a:cs typeface="Calibri"/>
              </a:rPr>
              <a:t> </a:t>
            </a:r>
            <a:r>
              <a:rPr sz="900" dirty="0">
                <a:latin typeface="Calibri"/>
                <a:cs typeface="Calibri"/>
              </a:rPr>
              <a:t>P</a:t>
            </a:r>
            <a:r>
              <a:rPr sz="900" spc="5" dirty="0">
                <a:latin typeface="Calibri"/>
                <a:cs typeface="Calibri"/>
              </a:rPr>
              <a:t>O</a:t>
            </a:r>
            <a:r>
              <a:rPr sz="900" dirty="0">
                <a:latin typeface="Calibri"/>
                <a:cs typeface="Calibri"/>
              </a:rPr>
              <a:t>W:  </a:t>
            </a:r>
            <a:r>
              <a:rPr sz="900" spc="-5" dirty="0">
                <a:latin typeface="Calibri"/>
                <a:cs typeface="Calibri"/>
              </a:rPr>
              <a:t>000000958fdji</a:t>
            </a:r>
            <a:endParaRPr sz="900">
              <a:latin typeface="Calibri"/>
              <a:cs typeface="Calibri"/>
            </a:endParaRPr>
          </a:p>
        </p:txBody>
      </p:sp>
      <p:sp>
        <p:nvSpPr>
          <p:cNvPr id="13" name="object 13"/>
          <p:cNvSpPr/>
          <p:nvPr/>
        </p:nvSpPr>
        <p:spPr>
          <a:xfrm>
            <a:off x="2395728" y="2555748"/>
            <a:ext cx="1076325" cy="1935480"/>
          </a:xfrm>
          <a:custGeom>
            <a:avLst/>
            <a:gdLst/>
            <a:ahLst/>
            <a:cxnLst/>
            <a:rect l="l" t="t" r="r" b="b"/>
            <a:pathLst>
              <a:path w="1076325" h="1935479">
                <a:moveTo>
                  <a:pt x="0" y="179324"/>
                </a:moveTo>
                <a:lnTo>
                  <a:pt x="6405" y="131644"/>
                </a:lnTo>
                <a:lnTo>
                  <a:pt x="24483" y="88805"/>
                </a:lnTo>
                <a:lnTo>
                  <a:pt x="52524" y="52514"/>
                </a:lnTo>
                <a:lnTo>
                  <a:pt x="88817" y="24478"/>
                </a:lnTo>
                <a:lnTo>
                  <a:pt x="131653" y="6404"/>
                </a:lnTo>
                <a:lnTo>
                  <a:pt x="179324" y="0"/>
                </a:lnTo>
                <a:lnTo>
                  <a:pt x="896620" y="0"/>
                </a:lnTo>
                <a:lnTo>
                  <a:pt x="944299" y="6404"/>
                </a:lnTo>
                <a:lnTo>
                  <a:pt x="987138" y="24478"/>
                </a:lnTo>
                <a:lnTo>
                  <a:pt x="1023429" y="52514"/>
                </a:lnTo>
                <a:lnTo>
                  <a:pt x="1051465" y="88805"/>
                </a:lnTo>
                <a:lnTo>
                  <a:pt x="1069539" y="131644"/>
                </a:lnTo>
                <a:lnTo>
                  <a:pt x="1075944" y="179324"/>
                </a:lnTo>
                <a:lnTo>
                  <a:pt x="1075944" y="1756156"/>
                </a:lnTo>
                <a:lnTo>
                  <a:pt x="1069539" y="1803835"/>
                </a:lnTo>
                <a:lnTo>
                  <a:pt x="1051465" y="1846674"/>
                </a:lnTo>
                <a:lnTo>
                  <a:pt x="1023429" y="1882965"/>
                </a:lnTo>
                <a:lnTo>
                  <a:pt x="987138" y="1911001"/>
                </a:lnTo>
                <a:lnTo>
                  <a:pt x="944299" y="1929075"/>
                </a:lnTo>
                <a:lnTo>
                  <a:pt x="896620" y="1935479"/>
                </a:lnTo>
                <a:lnTo>
                  <a:pt x="179324" y="1935479"/>
                </a:lnTo>
                <a:lnTo>
                  <a:pt x="131653" y="1929075"/>
                </a:lnTo>
                <a:lnTo>
                  <a:pt x="88817" y="1911001"/>
                </a:lnTo>
                <a:lnTo>
                  <a:pt x="52524" y="1882965"/>
                </a:lnTo>
                <a:lnTo>
                  <a:pt x="24483" y="1846674"/>
                </a:lnTo>
                <a:lnTo>
                  <a:pt x="6405" y="1803835"/>
                </a:lnTo>
                <a:lnTo>
                  <a:pt x="0" y="1756156"/>
                </a:lnTo>
                <a:lnTo>
                  <a:pt x="0" y="179324"/>
                </a:lnTo>
                <a:close/>
              </a:path>
            </a:pathLst>
          </a:custGeom>
          <a:ln w="15240">
            <a:solidFill>
              <a:srgbClr val="000000"/>
            </a:solidFill>
          </a:ln>
        </p:spPr>
        <p:txBody>
          <a:bodyPr wrap="square" lIns="0" tIns="0" rIns="0" bIns="0" rtlCol="0"/>
          <a:lstStyle/>
          <a:p>
            <a:endParaRPr/>
          </a:p>
        </p:txBody>
      </p:sp>
      <p:sp>
        <p:nvSpPr>
          <p:cNvPr id="14" name="object 14"/>
          <p:cNvSpPr txBox="1"/>
          <p:nvPr/>
        </p:nvSpPr>
        <p:spPr>
          <a:xfrm>
            <a:off x="2655519" y="2630806"/>
            <a:ext cx="556260" cy="228909"/>
          </a:xfrm>
          <a:prstGeom prst="rect">
            <a:avLst/>
          </a:prstGeom>
        </p:spPr>
        <p:txBody>
          <a:bodyPr vert="horz" wrap="square" lIns="0" tIns="13335" rIns="0" bIns="0" rtlCol="0">
            <a:spAutoFit/>
          </a:bodyPr>
          <a:lstStyle/>
          <a:p>
            <a:pPr marL="12700">
              <a:spcBef>
                <a:spcPts val="105"/>
              </a:spcBef>
            </a:pPr>
            <a:r>
              <a:rPr sz="1400" b="1" dirty="0">
                <a:latin typeface="Calibri"/>
                <a:cs typeface="Calibri"/>
              </a:rPr>
              <a:t>Block</a:t>
            </a:r>
            <a:r>
              <a:rPr sz="1400" b="1" spc="-75" dirty="0">
                <a:latin typeface="Calibri"/>
                <a:cs typeface="Calibri"/>
              </a:rPr>
              <a:t> </a:t>
            </a:r>
            <a:r>
              <a:rPr sz="1400" b="1" dirty="0">
                <a:latin typeface="Calibri"/>
                <a:cs typeface="Calibri"/>
              </a:rPr>
              <a:t>0</a:t>
            </a:r>
            <a:endParaRPr sz="1400">
              <a:latin typeface="Calibri"/>
              <a:cs typeface="Calibri"/>
            </a:endParaRPr>
          </a:p>
        </p:txBody>
      </p:sp>
      <p:sp>
        <p:nvSpPr>
          <p:cNvPr id="15" name="object 15"/>
          <p:cNvSpPr txBox="1"/>
          <p:nvPr/>
        </p:nvSpPr>
        <p:spPr>
          <a:xfrm>
            <a:off x="2567127" y="2986278"/>
            <a:ext cx="732790" cy="299720"/>
          </a:xfrm>
          <a:prstGeom prst="rect">
            <a:avLst/>
          </a:prstGeom>
        </p:spPr>
        <p:txBody>
          <a:bodyPr vert="horz" wrap="square" lIns="0" tIns="12700" rIns="0" bIns="0" rtlCol="0">
            <a:spAutoFit/>
          </a:bodyPr>
          <a:lstStyle/>
          <a:p>
            <a:pPr marL="33655" marR="5080" indent="-21590">
              <a:spcBef>
                <a:spcPts val="100"/>
              </a:spcBef>
            </a:pPr>
            <a:r>
              <a:rPr sz="900" dirty="0">
                <a:latin typeface="Calibri"/>
                <a:cs typeface="Calibri"/>
              </a:rPr>
              <a:t>Pr</a:t>
            </a:r>
            <a:r>
              <a:rPr sz="900" spc="5" dirty="0">
                <a:latin typeface="Calibri"/>
                <a:cs typeface="Calibri"/>
              </a:rPr>
              <a:t>o</a:t>
            </a:r>
            <a:r>
              <a:rPr sz="900" dirty="0">
                <a:latin typeface="Calibri"/>
                <a:cs typeface="Calibri"/>
              </a:rPr>
              <a:t>of-</a:t>
            </a:r>
            <a:r>
              <a:rPr sz="900" spc="5" dirty="0">
                <a:latin typeface="Calibri"/>
                <a:cs typeface="Calibri"/>
              </a:rPr>
              <a:t>o</a:t>
            </a:r>
            <a:r>
              <a:rPr sz="900" dirty="0">
                <a:latin typeface="Calibri"/>
                <a:cs typeface="Calibri"/>
              </a:rPr>
              <a:t>f-Wor</a:t>
            </a:r>
            <a:r>
              <a:rPr sz="900" spc="-5" dirty="0">
                <a:latin typeface="Calibri"/>
                <a:cs typeface="Calibri"/>
              </a:rPr>
              <a:t>k</a:t>
            </a:r>
            <a:r>
              <a:rPr sz="900" dirty="0">
                <a:latin typeface="Calibri"/>
                <a:cs typeface="Calibri"/>
              </a:rPr>
              <a:t>:  </a:t>
            </a:r>
            <a:r>
              <a:rPr sz="900" spc="-5" dirty="0">
                <a:latin typeface="Calibri"/>
                <a:cs typeface="Calibri"/>
              </a:rPr>
              <a:t>000000958fdji</a:t>
            </a:r>
            <a:endParaRPr sz="900">
              <a:latin typeface="Calibri"/>
              <a:cs typeface="Calibri"/>
            </a:endParaRPr>
          </a:p>
        </p:txBody>
      </p:sp>
      <p:sp>
        <p:nvSpPr>
          <p:cNvPr id="16" name="object 16"/>
          <p:cNvSpPr txBox="1"/>
          <p:nvPr/>
        </p:nvSpPr>
        <p:spPr>
          <a:xfrm>
            <a:off x="2582876" y="3397759"/>
            <a:ext cx="702945" cy="151323"/>
          </a:xfrm>
          <a:prstGeom prst="rect">
            <a:avLst/>
          </a:prstGeom>
        </p:spPr>
        <p:txBody>
          <a:bodyPr vert="horz" wrap="square" lIns="0" tIns="12700" rIns="0" bIns="0" rtlCol="0">
            <a:spAutoFit/>
          </a:bodyPr>
          <a:lstStyle/>
          <a:p>
            <a:pPr>
              <a:spcBef>
                <a:spcPts val="100"/>
              </a:spcBef>
            </a:pPr>
            <a:r>
              <a:rPr sz="900" spc="-5" dirty="0">
                <a:latin typeface="Calibri"/>
                <a:cs typeface="Calibri"/>
              </a:rPr>
              <a:t>Previous</a:t>
            </a:r>
            <a:r>
              <a:rPr sz="900" spc="-25" dirty="0">
                <a:latin typeface="Calibri"/>
                <a:cs typeface="Calibri"/>
              </a:rPr>
              <a:t> </a:t>
            </a:r>
            <a:r>
              <a:rPr sz="900" spc="-5" dirty="0">
                <a:latin typeface="Calibri"/>
                <a:cs typeface="Calibri"/>
              </a:rPr>
              <a:t>block:</a:t>
            </a:r>
            <a:endParaRPr sz="900">
              <a:latin typeface="Calibri"/>
              <a:cs typeface="Calibri"/>
            </a:endParaRPr>
          </a:p>
        </p:txBody>
      </p:sp>
      <p:sp>
        <p:nvSpPr>
          <p:cNvPr id="17" name="object 17"/>
          <p:cNvSpPr txBox="1"/>
          <p:nvPr/>
        </p:nvSpPr>
        <p:spPr>
          <a:xfrm>
            <a:off x="2916682" y="3534918"/>
            <a:ext cx="35560" cy="151323"/>
          </a:xfrm>
          <a:prstGeom prst="rect">
            <a:avLst/>
          </a:prstGeom>
        </p:spPr>
        <p:txBody>
          <a:bodyPr vert="horz" wrap="square" lIns="0" tIns="12700" rIns="0" bIns="0" rtlCol="0">
            <a:spAutoFit/>
          </a:bodyPr>
          <a:lstStyle/>
          <a:p>
            <a:pPr>
              <a:spcBef>
                <a:spcPts val="100"/>
              </a:spcBef>
            </a:pPr>
            <a:r>
              <a:rPr sz="900" dirty="0">
                <a:latin typeface="Calibri"/>
                <a:cs typeface="Calibri"/>
              </a:rPr>
              <a:t>-</a:t>
            </a:r>
            <a:endParaRPr sz="900">
              <a:latin typeface="Calibri"/>
              <a:cs typeface="Calibri"/>
            </a:endParaRPr>
          </a:p>
        </p:txBody>
      </p:sp>
      <p:grpSp>
        <p:nvGrpSpPr>
          <p:cNvPr id="18" name="object 18"/>
          <p:cNvGrpSpPr/>
          <p:nvPr/>
        </p:nvGrpSpPr>
        <p:grpSpPr>
          <a:xfrm>
            <a:off x="2439669" y="3204998"/>
            <a:ext cx="2846070" cy="1204595"/>
            <a:chOff x="915669" y="3204997"/>
            <a:chExt cx="2846070" cy="1204595"/>
          </a:xfrm>
        </p:grpSpPr>
        <p:pic>
          <p:nvPicPr>
            <p:cNvPr id="19" name="object 19"/>
            <p:cNvPicPr/>
            <p:nvPr/>
          </p:nvPicPr>
          <p:blipFill>
            <a:blip r:embed="rId2" cstate="print"/>
            <a:stretch>
              <a:fillRect/>
            </a:stretch>
          </p:blipFill>
          <p:spPr>
            <a:xfrm>
              <a:off x="3121152" y="3204997"/>
              <a:ext cx="640118" cy="455650"/>
            </a:xfrm>
            <a:prstGeom prst="rect">
              <a:avLst/>
            </a:prstGeom>
          </p:spPr>
        </p:pic>
        <p:sp>
          <p:nvSpPr>
            <p:cNvPr id="20" name="object 20"/>
            <p:cNvSpPr/>
            <p:nvPr/>
          </p:nvSpPr>
          <p:spPr>
            <a:xfrm>
              <a:off x="3220974" y="3304793"/>
              <a:ext cx="487680" cy="302260"/>
            </a:xfrm>
            <a:custGeom>
              <a:avLst/>
              <a:gdLst/>
              <a:ahLst/>
              <a:cxnLst/>
              <a:rect l="l" t="t" r="r" b="b"/>
              <a:pathLst>
                <a:path w="487679" h="302260">
                  <a:moveTo>
                    <a:pt x="73183" y="29185"/>
                  </a:moveTo>
                  <a:lnTo>
                    <a:pt x="59788" y="51326"/>
                  </a:lnTo>
                  <a:lnTo>
                    <a:pt x="474217" y="302259"/>
                  </a:lnTo>
                  <a:lnTo>
                    <a:pt x="487679" y="280034"/>
                  </a:lnTo>
                  <a:lnTo>
                    <a:pt x="73183" y="29185"/>
                  </a:lnTo>
                  <a:close/>
                </a:path>
                <a:path w="487679" h="302260">
                  <a:moveTo>
                    <a:pt x="0" y="0"/>
                  </a:moveTo>
                  <a:lnTo>
                    <a:pt x="46354" y="73532"/>
                  </a:lnTo>
                  <a:lnTo>
                    <a:pt x="59788" y="51326"/>
                  </a:lnTo>
                  <a:lnTo>
                    <a:pt x="48640" y="44576"/>
                  </a:lnTo>
                  <a:lnTo>
                    <a:pt x="62102" y="22478"/>
                  </a:lnTo>
                  <a:lnTo>
                    <a:pt x="77240" y="22478"/>
                  </a:lnTo>
                  <a:lnTo>
                    <a:pt x="86613" y="6984"/>
                  </a:lnTo>
                  <a:lnTo>
                    <a:pt x="0" y="0"/>
                  </a:lnTo>
                  <a:close/>
                </a:path>
                <a:path w="487679" h="302260">
                  <a:moveTo>
                    <a:pt x="62102" y="22478"/>
                  </a:moveTo>
                  <a:lnTo>
                    <a:pt x="48640" y="44576"/>
                  </a:lnTo>
                  <a:lnTo>
                    <a:pt x="59788" y="51326"/>
                  </a:lnTo>
                  <a:lnTo>
                    <a:pt x="73183" y="29185"/>
                  </a:lnTo>
                  <a:lnTo>
                    <a:pt x="62102" y="22478"/>
                  </a:lnTo>
                  <a:close/>
                </a:path>
                <a:path w="487679" h="302260">
                  <a:moveTo>
                    <a:pt x="77240" y="22478"/>
                  </a:moveTo>
                  <a:lnTo>
                    <a:pt x="62102" y="22478"/>
                  </a:lnTo>
                  <a:lnTo>
                    <a:pt x="73183" y="29185"/>
                  </a:lnTo>
                  <a:lnTo>
                    <a:pt x="77240" y="22478"/>
                  </a:lnTo>
                  <a:close/>
                </a:path>
              </a:pathLst>
            </a:custGeom>
            <a:solidFill>
              <a:srgbClr val="000000"/>
            </a:solidFill>
          </p:spPr>
          <p:txBody>
            <a:bodyPr wrap="square" lIns="0" tIns="0" rIns="0" bIns="0" rtlCol="0"/>
            <a:lstStyle/>
            <a:p>
              <a:endParaRPr/>
            </a:p>
          </p:txBody>
        </p:sp>
        <p:pic>
          <p:nvPicPr>
            <p:cNvPr id="21" name="object 21"/>
            <p:cNvPicPr/>
            <p:nvPr/>
          </p:nvPicPr>
          <p:blipFill>
            <a:blip r:embed="rId3" cstate="print"/>
            <a:stretch>
              <a:fillRect/>
            </a:stretch>
          </p:blipFill>
          <p:spPr>
            <a:xfrm>
              <a:off x="1754123" y="3226346"/>
              <a:ext cx="672084" cy="419061"/>
            </a:xfrm>
            <a:prstGeom prst="rect">
              <a:avLst/>
            </a:prstGeom>
          </p:spPr>
        </p:pic>
        <p:sp>
          <p:nvSpPr>
            <p:cNvPr id="22" name="object 22"/>
            <p:cNvSpPr/>
            <p:nvPr/>
          </p:nvSpPr>
          <p:spPr>
            <a:xfrm>
              <a:off x="1853945" y="3326002"/>
              <a:ext cx="518795" cy="267335"/>
            </a:xfrm>
            <a:custGeom>
              <a:avLst/>
              <a:gdLst/>
              <a:ahLst/>
              <a:cxnLst/>
              <a:rect l="l" t="t" r="r" b="b"/>
              <a:pathLst>
                <a:path w="518794" h="267335">
                  <a:moveTo>
                    <a:pt x="75328" y="23163"/>
                  </a:moveTo>
                  <a:lnTo>
                    <a:pt x="63755" y="46393"/>
                  </a:lnTo>
                  <a:lnTo>
                    <a:pt x="507111" y="267081"/>
                  </a:lnTo>
                  <a:lnTo>
                    <a:pt x="518668" y="243967"/>
                  </a:lnTo>
                  <a:lnTo>
                    <a:pt x="75328" y="23163"/>
                  </a:lnTo>
                  <a:close/>
                </a:path>
                <a:path w="518794" h="267335">
                  <a:moveTo>
                    <a:pt x="86868" y="0"/>
                  </a:moveTo>
                  <a:lnTo>
                    <a:pt x="0" y="126"/>
                  </a:lnTo>
                  <a:lnTo>
                    <a:pt x="52197" y="69596"/>
                  </a:lnTo>
                  <a:lnTo>
                    <a:pt x="63755" y="46393"/>
                  </a:lnTo>
                  <a:lnTo>
                    <a:pt x="52197" y="40639"/>
                  </a:lnTo>
                  <a:lnTo>
                    <a:pt x="63754" y="17399"/>
                  </a:lnTo>
                  <a:lnTo>
                    <a:pt x="78200" y="17399"/>
                  </a:lnTo>
                  <a:lnTo>
                    <a:pt x="86868" y="0"/>
                  </a:lnTo>
                  <a:close/>
                </a:path>
                <a:path w="518794" h="267335">
                  <a:moveTo>
                    <a:pt x="63754" y="17399"/>
                  </a:moveTo>
                  <a:lnTo>
                    <a:pt x="52197" y="40639"/>
                  </a:lnTo>
                  <a:lnTo>
                    <a:pt x="63755" y="46393"/>
                  </a:lnTo>
                  <a:lnTo>
                    <a:pt x="75328" y="23163"/>
                  </a:lnTo>
                  <a:lnTo>
                    <a:pt x="63754" y="17399"/>
                  </a:lnTo>
                  <a:close/>
                </a:path>
                <a:path w="518794" h="267335">
                  <a:moveTo>
                    <a:pt x="78200" y="17399"/>
                  </a:moveTo>
                  <a:lnTo>
                    <a:pt x="63754" y="17399"/>
                  </a:lnTo>
                  <a:lnTo>
                    <a:pt x="75328" y="23163"/>
                  </a:lnTo>
                  <a:lnTo>
                    <a:pt x="78200" y="17399"/>
                  </a:lnTo>
                  <a:close/>
                </a:path>
              </a:pathLst>
            </a:custGeom>
            <a:solidFill>
              <a:srgbClr val="000000"/>
            </a:solidFill>
          </p:spPr>
          <p:txBody>
            <a:bodyPr wrap="square" lIns="0" tIns="0" rIns="0" bIns="0" rtlCol="0"/>
            <a:lstStyle/>
            <a:p>
              <a:endParaRPr/>
            </a:p>
          </p:txBody>
        </p:sp>
        <p:pic>
          <p:nvPicPr>
            <p:cNvPr id="23" name="object 23"/>
            <p:cNvPicPr/>
            <p:nvPr/>
          </p:nvPicPr>
          <p:blipFill>
            <a:blip r:embed="rId4" cstate="print"/>
            <a:stretch>
              <a:fillRect/>
            </a:stretch>
          </p:blipFill>
          <p:spPr>
            <a:xfrm>
              <a:off x="922019" y="4245863"/>
              <a:ext cx="978407" cy="156972"/>
            </a:xfrm>
            <a:prstGeom prst="rect">
              <a:avLst/>
            </a:prstGeom>
          </p:spPr>
        </p:pic>
        <p:sp>
          <p:nvSpPr>
            <p:cNvPr id="24" name="object 24"/>
            <p:cNvSpPr/>
            <p:nvPr/>
          </p:nvSpPr>
          <p:spPr>
            <a:xfrm>
              <a:off x="922019" y="4245863"/>
              <a:ext cx="978535" cy="157480"/>
            </a:xfrm>
            <a:custGeom>
              <a:avLst/>
              <a:gdLst/>
              <a:ahLst/>
              <a:cxnLst/>
              <a:rect l="l" t="t" r="r" b="b"/>
              <a:pathLst>
                <a:path w="978535" h="157479">
                  <a:moveTo>
                    <a:pt x="0" y="26162"/>
                  </a:moveTo>
                  <a:lnTo>
                    <a:pt x="2055" y="15966"/>
                  </a:lnTo>
                  <a:lnTo>
                    <a:pt x="7661" y="7651"/>
                  </a:lnTo>
                  <a:lnTo>
                    <a:pt x="15976" y="2051"/>
                  </a:lnTo>
                  <a:lnTo>
                    <a:pt x="26162" y="0"/>
                  </a:lnTo>
                  <a:lnTo>
                    <a:pt x="952246" y="0"/>
                  </a:lnTo>
                  <a:lnTo>
                    <a:pt x="962441" y="2051"/>
                  </a:lnTo>
                  <a:lnTo>
                    <a:pt x="970756" y="7651"/>
                  </a:lnTo>
                  <a:lnTo>
                    <a:pt x="976356" y="15966"/>
                  </a:lnTo>
                  <a:lnTo>
                    <a:pt x="978407" y="26162"/>
                  </a:lnTo>
                  <a:lnTo>
                    <a:pt x="978407" y="130810"/>
                  </a:lnTo>
                  <a:lnTo>
                    <a:pt x="976356" y="141005"/>
                  </a:lnTo>
                  <a:lnTo>
                    <a:pt x="970756" y="149320"/>
                  </a:lnTo>
                  <a:lnTo>
                    <a:pt x="962441" y="154920"/>
                  </a:lnTo>
                  <a:lnTo>
                    <a:pt x="952246" y="156972"/>
                  </a:lnTo>
                  <a:lnTo>
                    <a:pt x="26162" y="156972"/>
                  </a:lnTo>
                  <a:lnTo>
                    <a:pt x="15976" y="154920"/>
                  </a:lnTo>
                  <a:lnTo>
                    <a:pt x="7661" y="149320"/>
                  </a:lnTo>
                  <a:lnTo>
                    <a:pt x="2055" y="141005"/>
                  </a:lnTo>
                  <a:lnTo>
                    <a:pt x="0" y="130810"/>
                  </a:lnTo>
                  <a:lnTo>
                    <a:pt x="0" y="26162"/>
                  </a:lnTo>
                  <a:close/>
                </a:path>
              </a:pathLst>
            </a:custGeom>
            <a:ln w="12192">
              <a:solidFill>
                <a:srgbClr val="9B2C1F"/>
              </a:solidFill>
            </a:ln>
          </p:spPr>
          <p:txBody>
            <a:bodyPr wrap="square" lIns="0" tIns="0" rIns="0" bIns="0" rtlCol="0"/>
            <a:lstStyle/>
            <a:p>
              <a:endParaRPr/>
            </a:p>
          </p:txBody>
        </p:sp>
      </p:grpSp>
      <p:sp>
        <p:nvSpPr>
          <p:cNvPr id="25" name="object 25"/>
          <p:cNvSpPr txBox="1"/>
          <p:nvPr/>
        </p:nvSpPr>
        <p:spPr>
          <a:xfrm>
            <a:off x="2779573" y="4236212"/>
            <a:ext cx="311785" cy="151323"/>
          </a:xfrm>
          <a:prstGeom prst="rect">
            <a:avLst/>
          </a:prstGeom>
        </p:spPr>
        <p:txBody>
          <a:bodyPr vert="horz" wrap="square" lIns="0" tIns="12700" rIns="0" bIns="0" rtlCol="0">
            <a:spAutoFit/>
          </a:bodyPr>
          <a:lstStyle/>
          <a:p>
            <a:pPr marL="12700">
              <a:spcBef>
                <a:spcPts val="100"/>
              </a:spcBef>
            </a:pPr>
            <a:r>
              <a:rPr sz="900" spc="-5" dirty="0">
                <a:latin typeface="Calibri"/>
                <a:cs typeface="Calibri"/>
              </a:rPr>
              <a:t>n</a:t>
            </a:r>
            <a:r>
              <a:rPr sz="900" spc="5" dirty="0">
                <a:latin typeface="Calibri"/>
                <a:cs typeface="Calibri"/>
              </a:rPr>
              <a:t>o</a:t>
            </a:r>
            <a:r>
              <a:rPr sz="900" spc="-5" dirty="0">
                <a:latin typeface="Calibri"/>
                <a:cs typeface="Calibri"/>
              </a:rPr>
              <a:t>nce</a:t>
            </a:r>
            <a:endParaRPr sz="900">
              <a:latin typeface="Calibri"/>
              <a:cs typeface="Calibri"/>
            </a:endParaRPr>
          </a:p>
        </p:txBody>
      </p:sp>
      <p:grpSp>
        <p:nvGrpSpPr>
          <p:cNvPr id="26" name="object 26"/>
          <p:cNvGrpSpPr/>
          <p:nvPr/>
        </p:nvGrpSpPr>
        <p:grpSpPr>
          <a:xfrm>
            <a:off x="2447289" y="1435609"/>
            <a:ext cx="7576184" cy="2743835"/>
            <a:chOff x="923289" y="1435608"/>
            <a:chExt cx="7576184" cy="2743835"/>
          </a:xfrm>
        </p:grpSpPr>
        <p:pic>
          <p:nvPicPr>
            <p:cNvPr id="27" name="object 27"/>
            <p:cNvPicPr/>
            <p:nvPr/>
          </p:nvPicPr>
          <p:blipFill>
            <a:blip r:embed="rId5" cstate="print"/>
            <a:stretch>
              <a:fillRect/>
            </a:stretch>
          </p:blipFill>
          <p:spPr>
            <a:xfrm>
              <a:off x="929639" y="3877056"/>
              <a:ext cx="978408" cy="295656"/>
            </a:xfrm>
            <a:prstGeom prst="rect">
              <a:avLst/>
            </a:prstGeom>
          </p:spPr>
        </p:pic>
        <p:sp>
          <p:nvSpPr>
            <p:cNvPr id="28" name="object 28"/>
            <p:cNvSpPr/>
            <p:nvPr/>
          </p:nvSpPr>
          <p:spPr>
            <a:xfrm>
              <a:off x="929639" y="3877056"/>
              <a:ext cx="978535" cy="295910"/>
            </a:xfrm>
            <a:custGeom>
              <a:avLst/>
              <a:gdLst/>
              <a:ahLst/>
              <a:cxnLst/>
              <a:rect l="l" t="t" r="r" b="b"/>
              <a:pathLst>
                <a:path w="978535" h="295910">
                  <a:moveTo>
                    <a:pt x="0" y="49276"/>
                  </a:moveTo>
                  <a:lnTo>
                    <a:pt x="3872" y="30110"/>
                  </a:lnTo>
                  <a:lnTo>
                    <a:pt x="14431" y="14446"/>
                  </a:lnTo>
                  <a:lnTo>
                    <a:pt x="30094" y="3877"/>
                  </a:lnTo>
                  <a:lnTo>
                    <a:pt x="49275" y="0"/>
                  </a:lnTo>
                  <a:lnTo>
                    <a:pt x="929132" y="0"/>
                  </a:lnTo>
                  <a:lnTo>
                    <a:pt x="948297" y="3877"/>
                  </a:lnTo>
                  <a:lnTo>
                    <a:pt x="963961" y="14446"/>
                  </a:lnTo>
                  <a:lnTo>
                    <a:pt x="974530" y="30110"/>
                  </a:lnTo>
                  <a:lnTo>
                    <a:pt x="978408" y="49276"/>
                  </a:lnTo>
                  <a:lnTo>
                    <a:pt x="978408" y="246380"/>
                  </a:lnTo>
                  <a:lnTo>
                    <a:pt x="974530" y="265545"/>
                  </a:lnTo>
                  <a:lnTo>
                    <a:pt x="963961" y="281209"/>
                  </a:lnTo>
                  <a:lnTo>
                    <a:pt x="948297" y="291778"/>
                  </a:lnTo>
                  <a:lnTo>
                    <a:pt x="929132" y="295656"/>
                  </a:lnTo>
                  <a:lnTo>
                    <a:pt x="49275" y="295656"/>
                  </a:lnTo>
                  <a:lnTo>
                    <a:pt x="30094" y="291778"/>
                  </a:lnTo>
                  <a:lnTo>
                    <a:pt x="14431" y="281209"/>
                  </a:lnTo>
                  <a:lnTo>
                    <a:pt x="3872" y="265545"/>
                  </a:lnTo>
                  <a:lnTo>
                    <a:pt x="0" y="246380"/>
                  </a:lnTo>
                  <a:lnTo>
                    <a:pt x="0" y="49276"/>
                  </a:lnTo>
                  <a:close/>
                </a:path>
              </a:pathLst>
            </a:custGeom>
            <a:ln w="12191">
              <a:solidFill>
                <a:srgbClr val="A18E6A"/>
              </a:solidFill>
            </a:ln>
          </p:spPr>
          <p:txBody>
            <a:bodyPr wrap="square" lIns="0" tIns="0" rIns="0" bIns="0" rtlCol="0"/>
            <a:lstStyle/>
            <a:p>
              <a:endParaRPr/>
            </a:p>
          </p:txBody>
        </p:sp>
        <p:sp>
          <p:nvSpPr>
            <p:cNvPr id="29" name="object 29"/>
            <p:cNvSpPr/>
            <p:nvPr/>
          </p:nvSpPr>
          <p:spPr>
            <a:xfrm>
              <a:off x="4805172" y="1443228"/>
              <a:ext cx="3686810" cy="2385060"/>
            </a:xfrm>
            <a:custGeom>
              <a:avLst/>
              <a:gdLst/>
              <a:ahLst/>
              <a:cxnLst/>
              <a:rect l="l" t="t" r="r" b="b"/>
              <a:pathLst>
                <a:path w="3686809" h="2385060">
                  <a:moveTo>
                    <a:pt x="0" y="397510"/>
                  </a:moveTo>
                  <a:lnTo>
                    <a:pt x="2673" y="351143"/>
                  </a:lnTo>
                  <a:lnTo>
                    <a:pt x="10496" y="306350"/>
                  </a:lnTo>
                  <a:lnTo>
                    <a:pt x="23169" y="263428"/>
                  </a:lnTo>
                  <a:lnTo>
                    <a:pt x="40395" y="222675"/>
                  </a:lnTo>
                  <a:lnTo>
                    <a:pt x="61876" y="184389"/>
                  </a:lnTo>
                  <a:lnTo>
                    <a:pt x="87314" y="148869"/>
                  </a:lnTo>
                  <a:lnTo>
                    <a:pt x="116411" y="116411"/>
                  </a:lnTo>
                  <a:lnTo>
                    <a:pt x="148869" y="87314"/>
                  </a:lnTo>
                  <a:lnTo>
                    <a:pt x="184389" y="61876"/>
                  </a:lnTo>
                  <a:lnTo>
                    <a:pt x="222675" y="40395"/>
                  </a:lnTo>
                  <a:lnTo>
                    <a:pt x="263428" y="23169"/>
                  </a:lnTo>
                  <a:lnTo>
                    <a:pt x="306350" y="10496"/>
                  </a:lnTo>
                  <a:lnTo>
                    <a:pt x="351143" y="2673"/>
                  </a:lnTo>
                  <a:lnTo>
                    <a:pt x="397510" y="0"/>
                  </a:lnTo>
                  <a:lnTo>
                    <a:pt x="3289046" y="0"/>
                  </a:lnTo>
                  <a:lnTo>
                    <a:pt x="3335412" y="2673"/>
                  </a:lnTo>
                  <a:lnTo>
                    <a:pt x="3380205" y="10496"/>
                  </a:lnTo>
                  <a:lnTo>
                    <a:pt x="3423127" y="23169"/>
                  </a:lnTo>
                  <a:lnTo>
                    <a:pt x="3463880" y="40395"/>
                  </a:lnTo>
                  <a:lnTo>
                    <a:pt x="3502166" y="61876"/>
                  </a:lnTo>
                  <a:lnTo>
                    <a:pt x="3537686" y="87314"/>
                  </a:lnTo>
                  <a:lnTo>
                    <a:pt x="3570144" y="116411"/>
                  </a:lnTo>
                  <a:lnTo>
                    <a:pt x="3599241" y="148869"/>
                  </a:lnTo>
                  <a:lnTo>
                    <a:pt x="3624679" y="184389"/>
                  </a:lnTo>
                  <a:lnTo>
                    <a:pt x="3646160" y="222675"/>
                  </a:lnTo>
                  <a:lnTo>
                    <a:pt x="3663386" y="263428"/>
                  </a:lnTo>
                  <a:lnTo>
                    <a:pt x="3676059" y="306350"/>
                  </a:lnTo>
                  <a:lnTo>
                    <a:pt x="3683882" y="351143"/>
                  </a:lnTo>
                  <a:lnTo>
                    <a:pt x="3686555" y="397510"/>
                  </a:lnTo>
                  <a:lnTo>
                    <a:pt x="3686555" y="1987550"/>
                  </a:lnTo>
                  <a:lnTo>
                    <a:pt x="3683882" y="2033916"/>
                  </a:lnTo>
                  <a:lnTo>
                    <a:pt x="3676059" y="2078709"/>
                  </a:lnTo>
                  <a:lnTo>
                    <a:pt x="3663386" y="2121631"/>
                  </a:lnTo>
                  <a:lnTo>
                    <a:pt x="3646160" y="2162384"/>
                  </a:lnTo>
                  <a:lnTo>
                    <a:pt x="3624679" y="2200670"/>
                  </a:lnTo>
                  <a:lnTo>
                    <a:pt x="3599241" y="2236190"/>
                  </a:lnTo>
                  <a:lnTo>
                    <a:pt x="3570144" y="2268648"/>
                  </a:lnTo>
                  <a:lnTo>
                    <a:pt x="3537686" y="2297745"/>
                  </a:lnTo>
                  <a:lnTo>
                    <a:pt x="3502166" y="2323183"/>
                  </a:lnTo>
                  <a:lnTo>
                    <a:pt x="3463880" y="2344664"/>
                  </a:lnTo>
                  <a:lnTo>
                    <a:pt x="3423127" y="2361890"/>
                  </a:lnTo>
                  <a:lnTo>
                    <a:pt x="3380205" y="2374563"/>
                  </a:lnTo>
                  <a:lnTo>
                    <a:pt x="3335412" y="2382386"/>
                  </a:lnTo>
                  <a:lnTo>
                    <a:pt x="3289046" y="2385060"/>
                  </a:lnTo>
                  <a:lnTo>
                    <a:pt x="397510" y="2385060"/>
                  </a:lnTo>
                  <a:lnTo>
                    <a:pt x="351143" y="2382386"/>
                  </a:lnTo>
                  <a:lnTo>
                    <a:pt x="306350" y="2374563"/>
                  </a:lnTo>
                  <a:lnTo>
                    <a:pt x="263428" y="2361890"/>
                  </a:lnTo>
                  <a:lnTo>
                    <a:pt x="222675" y="2344664"/>
                  </a:lnTo>
                  <a:lnTo>
                    <a:pt x="184389" y="2323183"/>
                  </a:lnTo>
                  <a:lnTo>
                    <a:pt x="148869" y="2297745"/>
                  </a:lnTo>
                  <a:lnTo>
                    <a:pt x="116411" y="2268648"/>
                  </a:lnTo>
                  <a:lnTo>
                    <a:pt x="87314" y="2236190"/>
                  </a:lnTo>
                  <a:lnTo>
                    <a:pt x="61876" y="2200670"/>
                  </a:lnTo>
                  <a:lnTo>
                    <a:pt x="40395" y="2162384"/>
                  </a:lnTo>
                  <a:lnTo>
                    <a:pt x="23169" y="2121631"/>
                  </a:lnTo>
                  <a:lnTo>
                    <a:pt x="10496" y="2078709"/>
                  </a:lnTo>
                  <a:lnTo>
                    <a:pt x="2673" y="2033916"/>
                  </a:lnTo>
                  <a:lnTo>
                    <a:pt x="0" y="1987550"/>
                  </a:lnTo>
                  <a:lnTo>
                    <a:pt x="0" y="397510"/>
                  </a:lnTo>
                  <a:close/>
                </a:path>
              </a:pathLst>
            </a:custGeom>
            <a:ln w="15240">
              <a:solidFill>
                <a:srgbClr val="00AF50"/>
              </a:solidFill>
            </a:ln>
          </p:spPr>
          <p:txBody>
            <a:bodyPr wrap="square" lIns="0" tIns="0" rIns="0" bIns="0" rtlCol="0"/>
            <a:lstStyle/>
            <a:p>
              <a:endParaRPr/>
            </a:p>
          </p:txBody>
        </p:sp>
      </p:grpSp>
      <p:sp>
        <p:nvSpPr>
          <p:cNvPr id="30" name="object 30"/>
          <p:cNvSpPr txBox="1"/>
          <p:nvPr/>
        </p:nvSpPr>
        <p:spPr>
          <a:xfrm>
            <a:off x="2636622" y="3868039"/>
            <a:ext cx="612775" cy="299720"/>
          </a:xfrm>
          <a:prstGeom prst="rect">
            <a:avLst/>
          </a:prstGeom>
        </p:spPr>
        <p:txBody>
          <a:bodyPr vert="horz" wrap="square" lIns="0" tIns="12700" rIns="0" bIns="0" rtlCol="0">
            <a:spAutoFit/>
          </a:bodyPr>
          <a:lstStyle/>
          <a:p>
            <a:pPr algn="ctr">
              <a:spcBef>
                <a:spcPts val="100"/>
              </a:spcBef>
            </a:pPr>
            <a:r>
              <a:rPr sz="900" spc="-5" dirty="0">
                <a:latin typeface="Calibri"/>
                <a:cs typeface="Calibri"/>
              </a:rPr>
              <a:t>Transactions</a:t>
            </a:r>
            <a:endParaRPr sz="900">
              <a:latin typeface="Calibri"/>
              <a:cs typeface="Calibri"/>
            </a:endParaRPr>
          </a:p>
          <a:p>
            <a:pPr algn="ctr">
              <a:lnSpc>
                <a:spcPct val="100000"/>
              </a:lnSpc>
            </a:pPr>
            <a:r>
              <a:rPr sz="900" dirty="0">
                <a:latin typeface="Calibri"/>
                <a:cs typeface="Calibri"/>
              </a:rPr>
              <a:t>…</a:t>
            </a:r>
            <a:endParaRPr sz="900">
              <a:latin typeface="Calibri"/>
              <a:cs typeface="Calibri"/>
            </a:endParaRPr>
          </a:p>
        </p:txBody>
      </p:sp>
      <p:grpSp>
        <p:nvGrpSpPr>
          <p:cNvPr id="31" name="object 31"/>
          <p:cNvGrpSpPr/>
          <p:nvPr/>
        </p:nvGrpSpPr>
        <p:grpSpPr>
          <a:xfrm>
            <a:off x="3780790" y="4251705"/>
            <a:ext cx="991235" cy="170180"/>
            <a:chOff x="2256789" y="4251705"/>
            <a:chExt cx="991235" cy="170180"/>
          </a:xfrm>
        </p:grpSpPr>
        <p:pic>
          <p:nvPicPr>
            <p:cNvPr id="32" name="object 32"/>
            <p:cNvPicPr/>
            <p:nvPr/>
          </p:nvPicPr>
          <p:blipFill>
            <a:blip r:embed="rId6" cstate="print"/>
            <a:stretch>
              <a:fillRect/>
            </a:stretch>
          </p:blipFill>
          <p:spPr>
            <a:xfrm>
              <a:off x="2263139" y="4258055"/>
              <a:ext cx="978408" cy="156971"/>
            </a:xfrm>
            <a:prstGeom prst="rect">
              <a:avLst/>
            </a:prstGeom>
          </p:spPr>
        </p:pic>
        <p:sp>
          <p:nvSpPr>
            <p:cNvPr id="33" name="object 33"/>
            <p:cNvSpPr/>
            <p:nvPr/>
          </p:nvSpPr>
          <p:spPr>
            <a:xfrm>
              <a:off x="2263139" y="4258055"/>
              <a:ext cx="978535" cy="157480"/>
            </a:xfrm>
            <a:custGeom>
              <a:avLst/>
              <a:gdLst/>
              <a:ahLst/>
              <a:cxnLst/>
              <a:rect l="l" t="t" r="r" b="b"/>
              <a:pathLst>
                <a:path w="978535" h="157479">
                  <a:moveTo>
                    <a:pt x="0" y="26162"/>
                  </a:moveTo>
                  <a:lnTo>
                    <a:pt x="2051" y="15966"/>
                  </a:lnTo>
                  <a:lnTo>
                    <a:pt x="7651" y="7651"/>
                  </a:lnTo>
                  <a:lnTo>
                    <a:pt x="15966" y="2051"/>
                  </a:lnTo>
                  <a:lnTo>
                    <a:pt x="26162" y="0"/>
                  </a:lnTo>
                  <a:lnTo>
                    <a:pt x="952246" y="0"/>
                  </a:lnTo>
                  <a:lnTo>
                    <a:pt x="962441" y="2051"/>
                  </a:lnTo>
                  <a:lnTo>
                    <a:pt x="970756" y="7651"/>
                  </a:lnTo>
                  <a:lnTo>
                    <a:pt x="976356" y="15966"/>
                  </a:lnTo>
                  <a:lnTo>
                    <a:pt x="978408" y="26162"/>
                  </a:lnTo>
                  <a:lnTo>
                    <a:pt x="978408" y="130810"/>
                  </a:lnTo>
                  <a:lnTo>
                    <a:pt x="976356" y="141005"/>
                  </a:lnTo>
                  <a:lnTo>
                    <a:pt x="970756" y="149320"/>
                  </a:lnTo>
                  <a:lnTo>
                    <a:pt x="962441" y="154920"/>
                  </a:lnTo>
                  <a:lnTo>
                    <a:pt x="952246" y="156972"/>
                  </a:lnTo>
                  <a:lnTo>
                    <a:pt x="26162" y="156972"/>
                  </a:lnTo>
                  <a:lnTo>
                    <a:pt x="15966" y="154920"/>
                  </a:lnTo>
                  <a:lnTo>
                    <a:pt x="7651" y="149320"/>
                  </a:lnTo>
                  <a:lnTo>
                    <a:pt x="2051" y="141005"/>
                  </a:lnTo>
                  <a:lnTo>
                    <a:pt x="0" y="130810"/>
                  </a:lnTo>
                  <a:lnTo>
                    <a:pt x="0" y="26162"/>
                  </a:lnTo>
                  <a:close/>
                </a:path>
              </a:pathLst>
            </a:custGeom>
            <a:ln w="12192">
              <a:solidFill>
                <a:srgbClr val="9B2C1F"/>
              </a:solidFill>
            </a:ln>
          </p:spPr>
          <p:txBody>
            <a:bodyPr wrap="square" lIns="0" tIns="0" rIns="0" bIns="0" rtlCol="0"/>
            <a:lstStyle/>
            <a:p>
              <a:endParaRPr/>
            </a:p>
          </p:txBody>
        </p:sp>
      </p:grpSp>
      <p:sp>
        <p:nvSpPr>
          <p:cNvPr id="34" name="object 34"/>
          <p:cNvSpPr txBox="1"/>
          <p:nvPr/>
        </p:nvSpPr>
        <p:spPr>
          <a:xfrm>
            <a:off x="4120642" y="4248151"/>
            <a:ext cx="311150" cy="151323"/>
          </a:xfrm>
          <a:prstGeom prst="rect">
            <a:avLst/>
          </a:prstGeom>
        </p:spPr>
        <p:txBody>
          <a:bodyPr vert="horz" wrap="square" lIns="0" tIns="12700" rIns="0" bIns="0" rtlCol="0">
            <a:spAutoFit/>
          </a:bodyPr>
          <a:lstStyle/>
          <a:p>
            <a:pPr marL="12700">
              <a:spcBef>
                <a:spcPts val="100"/>
              </a:spcBef>
            </a:pPr>
            <a:r>
              <a:rPr sz="900" spc="-5" dirty="0">
                <a:latin typeface="Calibri"/>
                <a:cs typeface="Calibri"/>
              </a:rPr>
              <a:t>n</a:t>
            </a:r>
            <a:r>
              <a:rPr sz="900" dirty="0">
                <a:latin typeface="Calibri"/>
                <a:cs typeface="Calibri"/>
              </a:rPr>
              <a:t>o</a:t>
            </a:r>
            <a:r>
              <a:rPr sz="900" spc="-5" dirty="0">
                <a:latin typeface="Calibri"/>
                <a:cs typeface="Calibri"/>
              </a:rPr>
              <a:t>n</a:t>
            </a:r>
            <a:r>
              <a:rPr sz="900" dirty="0">
                <a:latin typeface="Calibri"/>
                <a:cs typeface="Calibri"/>
              </a:rPr>
              <a:t>ce</a:t>
            </a:r>
            <a:endParaRPr sz="900">
              <a:latin typeface="Calibri"/>
              <a:cs typeface="Calibri"/>
            </a:endParaRPr>
          </a:p>
        </p:txBody>
      </p:sp>
      <p:grpSp>
        <p:nvGrpSpPr>
          <p:cNvPr id="35" name="object 35"/>
          <p:cNvGrpSpPr/>
          <p:nvPr/>
        </p:nvGrpSpPr>
        <p:grpSpPr>
          <a:xfrm>
            <a:off x="3788411" y="3882897"/>
            <a:ext cx="991235" cy="307340"/>
            <a:chOff x="2264410" y="3882897"/>
            <a:chExt cx="991235" cy="307340"/>
          </a:xfrm>
        </p:grpSpPr>
        <p:pic>
          <p:nvPicPr>
            <p:cNvPr id="36" name="object 36"/>
            <p:cNvPicPr/>
            <p:nvPr/>
          </p:nvPicPr>
          <p:blipFill>
            <a:blip r:embed="rId7" cstate="print"/>
            <a:stretch>
              <a:fillRect/>
            </a:stretch>
          </p:blipFill>
          <p:spPr>
            <a:xfrm>
              <a:off x="2270760" y="3889247"/>
              <a:ext cx="978407" cy="294131"/>
            </a:xfrm>
            <a:prstGeom prst="rect">
              <a:avLst/>
            </a:prstGeom>
          </p:spPr>
        </p:pic>
        <p:sp>
          <p:nvSpPr>
            <p:cNvPr id="37" name="object 37"/>
            <p:cNvSpPr/>
            <p:nvPr/>
          </p:nvSpPr>
          <p:spPr>
            <a:xfrm>
              <a:off x="2270760" y="3889247"/>
              <a:ext cx="978535" cy="294640"/>
            </a:xfrm>
            <a:custGeom>
              <a:avLst/>
              <a:gdLst/>
              <a:ahLst/>
              <a:cxnLst/>
              <a:rect l="l" t="t" r="r" b="b"/>
              <a:pathLst>
                <a:path w="978535" h="294639">
                  <a:moveTo>
                    <a:pt x="0" y="49021"/>
                  </a:moveTo>
                  <a:lnTo>
                    <a:pt x="3855" y="29950"/>
                  </a:lnTo>
                  <a:lnTo>
                    <a:pt x="14366" y="14366"/>
                  </a:lnTo>
                  <a:lnTo>
                    <a:pt x="29950" y="3855"/>
                  </a:lnTo>
                  <a:lnTo>
                    <a:pt x="49021" y="0"/>
                  </a:lnTo>
                  <a:lnTo>
                    <a:pt x="929385" y="0"/>
                  </a:lnTo>
                  <a:lnTo>
                    <a:pt x="948457" y="3855"/>
                  </a:lnTo>
                  <a:lnTo>
                    <a:pt x="964041" y="14366"/>
                  </a:lnTo>
                  <a:lnTo>
                    <a:pt x="974552" y="29950"/>
                  </a:lnTo>
                  <a:lnTo>
                    <a:pt x="978407" y="49021"/>
                  </a:lnTo>
                  <a:lnTo>
                    <a:pt x="978407" y="245109"/>
                  </a:lnTo>
                  <a:lnTo>
                    <a:pt x="974552" y="264181"/>
                  </a:lnTo>
                  <a:lnTo>
                    <a:pt x="964041" y="279765"/>
                  </a:lnTo>
                  <a:lnTo>
                    <a:pt x="948457" y="290276"/>
                  </a:lnTo>
                  <a:lnTo>
                    <a:pt x="929385" y="294131"/>
                  </a:lnTo>
                  <a:lnTo>
                    <a:pt x="49021" y="294131"/>
                  </a:lnTo>
                  <a:lnTo>
                    <a:pt x="29950" y="290276"/>
                  </a:lnTo>
                  <a:lnTo>
                    <a:pt x="14366" y="279765"/>
                  </a:lnTo>
                  <a:lnTo>
                    <a:pt x="3855" y="264181"/>
                  </a:lnTo>
                  <a:lnTo>
                    <a:pt x="0" y="245109"/>
                  </a:lnTo>
                  <a:lnTo>
                    <a:pt x="0" y="49021"/>
                  </a:lnTo>
                  <a:close/>
                </a:path>
              </a:pathLst>
            </a:custGeom>
            <a:ln w="12192">
              <a:solidFill>
                <a:srgbClr val="A18E6A"/>
              </a:solidFill>
            </a:ln>
          </p:spPr>
          <p:txBody>
            <a:bodyPr wrap="square" lIns="0" tIns="0" rIns="0" bIns="0" rtlCol="0"/>
            <a:lstStyle/>
            <a:p>
              <a:endParaRPr/>
            </a:p>
          </p:txBody>
        </p:sp>
      </p:grpSp>
      <p:sp>
        <p:nvSpPr>
          <p:cNvPr id="38" name="object 38"/>
          <p:cNvSpPr txBox="1"/>
          <p:nvPr/>
        </p:nvSpPr>
        <p:spPr>
          <a:xfrm>
            <a:off x="3977768" y="3879595"/>
            <a:ext cx="612775" cy="299720"/>
          </a:xfrm>
          <a:prstGeom prst="rect">
            <a:avLst/>
          </a:prstGeom>
        </p:spPr>
        <p:txBody>
          <a:bodyPr vert="horz" wrap="square" lIns="0" tIns="12700" rIns="0" bIns="0" rtlCol="0">
            <a:spAutoFit/>
          </a:bodyPr>
          <a:lstStyle/>
          <a:p>
            <a:pPr algn="ctr">
              <a:spcBef>
                <a:spcPts val="100"/>
              </a:spcBef>
            </a:pPr>
            <a:r>
              <a:rPr sz="900" spc="-5" dirty="0">
                <a:latin typeface="Calibri"/>
                <a:cs typeface="Calibri"/>
              </a:rPr>
              <a:t>Transactions</a:t>
            </a:r>
            <a:endParaRPr sz="900">
              <a:latin typeface="Calibri"/>
              <a:cs typeface="Calibri"/>
            </a:endParaRPr>
          </a:p>
          <a:p>
            <a:pPr algn="ctr">
              <a:lnSpc>
                <a:spcPct val="100000"/>
              </a:lnSpc>
            </a:pPr>
            <a:r>
              <a:rPr sz="900" dirty="0">
                <a:latin typeface="Calibri"/>
                <a:cs typeface="Calibri"/>
              </a:rPr>
              <a:t>…</a:t>
            </a:r>
            <a:endParaRPr sz="900">
              <a:latin typeface="Calibri"/>
              <a:cs typeface="Calibri"/>
            </a:endParaRPr>
          </a:p>
        </p:txBody>
      </p:sp>
      <p:grpSp>
        <p:nvGrpSpPr>
          <p:cNvPr id="39" name="object 39"/>
          <p:cNvGrpSpPr/>
          <p:nvPr/>
        </p:nvGrpSpPr>
        <p:grpSpPr>
          <a:xfrm>
            <a:off x="5144771" y="4257802"/>
            <a:ext cx="991235" cy="170180"/>
            <a:chOff x="3620770" y="4257802"/>
            <a:chExt cx="991235" cy="170180"/>
          </a:xfrm>
        </p:grpSpPr>
        <p:pic>
          <p:nvPicPr>
            <p:cNvPr id="40" name="object 40"/>
            <p:cNvPicPr/>
            <p:nvPr/>
          </p:nvPicPr>
          <p:blipFill>
            <a:blip r:embed="rId8" cstate="print"/>
            <a:stretch>
              <a:fillRect/>
            </a:stretch>
          </p:blipFill>
          <p:spPr>
            <a:xfrm>
              <a:off x="3627120" y="4264152"/>
              <a:ext cx="978407" cy="156972"/>
            </a:xfrm>
            <a:prstGeom prst="rect">
              <a:avLst/>
            </a:prstGeom>
          </p:spPr>
        </p:pic>
        <p:sp>
          <p:nvSpPr>
            <p:cNvPr id="41" name="object 41"/>
            <p:cNvSpPr/>
            <p:nvPr/>
          </p:nvSpPr>
          <p:spPr>
            <a:xfrm>
              <a:off x="3627120" y="4264152"/>
              <a:ext cx="978535" cy="157480"/>
            </a:xfrm>
            <a:custGeom>
              <a:avLst/>
              <a:gdLst/>
              <a:ahLst/>
              <a:cxnLst/>
              <a:rect l="l" t="t" r="r" b="b"/>
              <a:pathLst>
                <a:path w="978535" h="157479">
                  <a:moveTo>
                    <a:pt x="0" y="26162"/>
                  </a:moveTo>
                  <a:lnTo>
                    <a:pt x="2051" y="15966"/>
                  </a:lnTo>
                  <a:lnTo>
                    <a:pt x="7651" y="7651"/>
                  </a:lnTo>
                  <a:lnTo>
                    <a:pt x="15966" y="2051"/>
                  </a:lnTo>
                  <a:lnTo>
                    <a:pt x="26162" y="0"/>
                  </a:lnTo>
                  <a:lnTo>
                    <a:pt x="952245" y="0"/>
                  </a:lnTo>
                  <a:lnTo>
                    <a:pt x="962441" y="2051"/>
                  </a:lnTo>
                  <a:lnTo>
                    <a:pt x="970756" y="7651"/>
                  </a:lnTo>
                  <a:lnTo>
                    <a:pt x="976356" y="15966"/>
                  </a:lnTo>
                  <a:lnTo>
                    <a:pt x="978407" y="26162"/>
                  </a:lnTo>
                  <a:lnTo>
                    <a:pt x="978407" y="130810"/>
                  </a:lnTo>
                  <a:lnTo>
                    <a:pt x="976356" y="141005"/>
                  </a:lnTo>
                  <a:lnTo>
                    <a:pt x="970756" y="149320"/>
                  </a:lnTo>
                  <a:lnTo>
                    <a:pt x="962441" y="154920"/>
                  </a:lnTo>
                  <a:lnTo>
                    <a:pt x="952245" y="156972"/>
                  </a:lnTo>
                  <a:lnTo>
                    <a:pt x="26162" y="156972"/>
                  </a:lnTo>
                  <a:lnTo>
                    <a:pt x="15966" y="154920"/>
                  </a:lnTo>
                  <a:lnTo>
                    <a:pt x="7651" y="149320"/>
                  </a:lnTo>
                  <a:lnTo>
                    <a:pt x="2051" y="141005"/>
                  </a:lnTo>
                  <a:lnTo>
                    <a:pt x="0" y="130810"/>
                  </a:lnTo>
                  <a:lnTo>
                    <a:pt x="0" y="26162"/>
                  </a:lnTo>
                  <a:close/>
                </a:path>
              </a:pathLst>
            </a:custGeom>
            <a:ln w="12192">
              <a:solidFill>
                <a:srgbClr val="9B2C1F"/>
              </a:solidFill>
            </a:ln>
          </p:spPr>
          <p:txBody>
            <a:bodyPr wrap="square" lIns="0" tIns="0" rIns="0" bIns="0" rtlCol="0"/>
            <a:lstStyle/>
            <a:p>
              <a:endParaRPr/>
            </a:p>
          </p:txBody>
        </p:sp>
      </p:grpSp>
      <p:sp>
        <p:nvSpPr>
          <p:cNvPr id="42" name="object 42"/>
          <p:cNvSpPr txBox="1"/>
          <p:nvPr/>
        </p:nvSpPr>
        <p:spPr>
          <a:xfrm>
            <a:off x="5485003" y="4255135"/>
            <a:ext cx="311150" cy="151323"/>
          </a:xfrm>
          <a:prstGeom prst="rect">
            <a:avLst/>
          </a:prstGeom>
        </p:spPr>
        <p:txBody>
          <a:bodyPr vert="horz" wrap="square" lIns="0" tIns="12700" rIns="0" bIns="0" rtlCol="0">
            <a:spAutoFit/>
          </a:bodyPr>
          <a:lstStyle/>
          <a:p>
            <a:pPr marL="12700">
              <a:spcBef>
                <a:spcPts val="100"/>
              </a:spcBef>
            </a:pPr>
            <a:r>
              <a:rPr sz="900" spc="-5" dirty="0">
                <a:latin typeface="Calibri"/>
                <a:cs typeface="Calibri"/>
              </a:rPr>
              <a:t>n</a:t>
            </a:r>
            <a:r>
              <a:rPr sz="900" dirty="0">
                <a:latin typeface="Calibri"/>
                <a:cs typeface="Calibri"/>
              </a:rPr>
              <a:t>o</a:t>
            </a:r>
            <a:r>
              <a:rPr sz="900" spc="-5" dirty="0">
                <a:latin typeface="Calibri"/>
                <a:cs typeface="Calibri"/>
              </a:rPr>
              <a:t>n</a:t>
            </a:r>
            <a:r>
              <a:rPr sz="900" dirty="0">
                <a:latin typeface="Calibri"/>
                <a:cs typeface="Calibri"/>
              </a:rPr>
              <a:t>ce</a:t>
            </a:r>
            <a:endParaRPr sz="900">
              <a:latin typeface="Calibri"/>
              <a:cs typeface="Calibri"/>
            </a:endParaRPr>
          </a:p>
        </p:txBody>
      </p:sp>
      <p:grpSp>
        <p:nvGrpSpPr>
          <p:cNvPr id="43" name="object 43"/>
          <p:cNvGrpSpPr/>
          <p:nvPr/>
        </p:nvGrpSpPr>
        <p:grpSpPr>
          <a:xfrm>
            <a:off x="5152391" y="3888994"/>
            <a:ext cx="991235" cy="308610"/>
            <a:chOff x="3628390" y="3888994"/>
            <a:chExt cx="991235" cy="308610"/>
          </a:xfrm>
        </p:grpSpPr>
        <p:pic>
          <p:nvPicPr>
            <p:cNvPr id="44" name="object 44"/>
            <p:cNvPicPr/>
            <p:nvPr/>
          </p:nvPicPr>
          <p:blipFill>
            <a:blip r:embed="rId9" cstate="print"/>
            <a:stretch>
              <a:fillRect/>
            </a:stretch>
          </p:blipFill>
          <p:spPr>
            <a:xfrm>
              <a:off x="3634740" y="3895344"/>
              <a:ext cx="978408" cy="295656"/>
            </a:xfrm>
            <a:prstGeom prst="rect">
              <a:avLst/>
            </a:prstGeom>
          </p:spPr>
        </p:pic>
        <p:sp>
          <p:nvSpPr>
            <p:cNvPr id="45" name="object 45"/>
            <p:cNvSpPr/>
            <p:nvPr/>
          </p:nvSpPr>
          <p:spPr>
            <a:xfrm>
              <a:off x="3634740" y="3895344"/>
              <a:ext cx="978535" cy="295910"/>
            </a:xfrm>
            <a:custGeom>
              <a:avLst/>
              <a:gdLst/>
              <a:ahLst/>
              <a:cxnLst/>
              <a:rect l="l" t="t" r="r" b="b"/>
              <a:pathLst>
                <a:path w="978535" h="295910">
                  <a:moveTo>
                    <a:pt x="0" y="49275"/>
                  </a:moveTo>
                  <a:lnTo>
                    <a:pt x="3877" y="30110"/>
                  </a:lnTo>
                  <a:lnTo>
                    <a:pt x="14446" y="14446"/>
                  </a:lnTo>
                  <a:lnTo>
                    <a:pt x="30110" y="3877"/>
                  </a:lnTo>
                  <a:lnTo>
                    <a:pt x="49275" y="0"/>
                  </a:lnTo>
                  <a:lnTo>
                    <a:pt x="929132" y="0"/>
                  </a:lnTo>
                  <a:lnTo>
                    <a:pt x="948297" y="3877"/>
                  </a:lnTo>
                  <a:lnTo>
                    <a:pt x="963961" y="14446"/>
                  </a:lnTo>
                  <a:lnTo>
                    <a:pt x="974530" y="30110"/>
                  </a:lnTo>
                  <a:lnTo>
                    <a:pt x="978408" y="49275"/>
                  </a:lnTo>
                  <a:lnTo>
                    <a:pt x="978408" y="246379"/>
                  </a:lnTo>
                  <a:lnTo>
                    <a:pt x="974530" y="265545"/>
                  </a:lnTo>
                  <a:lnTo>
                    <a:pt x="963961" y="281209"/>
                  </a:lnTo>
                  <a:lnTo>
                    <a:pt x="948297" y="291778"/>
                  </a:lnTo>
                  <a:lnTo>
                    <a:pt x="929132" y="295655"/>
                  </a:lnTo>
                  <a:lnTo>
                    <a:pt x="49275" y="295655"/>
                  </a:lnTo>
                  <a:lnTo>
                    <a:pt x="30110" y="291778"/>
                  </a:lnTo>
                  <a:lnTo>
                    <a:pt x="14446" y="281209"/>
                  </a:lnTo>
                  <a:lnTo>
                    <a:pt x="3877" y="265545"/>
                  </a:lnTo>
                  <a:lnTo>
                    <a:pt x="0" y="246379"/>
                  </a:lnTo>
                  <a:lnTo>
                    <a:pt x="0" y="49275"/>
                  </a:lnTo>
                  <a:close/>
                </a:path>
              </a:pathLst>
            </a:custGeom>
            <a:ln w="12191">
              <a:solidFill>
                <a:srgbClr val="A18E6A"/>
              </a:solidFill>
            </a:ln>
          </p:spPr>
          <p:txBody>
            <a:bodyPr wrap="square" lIns="0" tIns="0" rIns="0" bIns="0" rtlCol="0"/>
            <a:lstStyle/>
            <a:p>
              <a:endParaRPr/>
            </a:p>
          </p:txBody>
        </p:sp>
      </p:grpSp>
      <p:sp>
        <p:nvSpPr>
          <p:cNvPr id="46" name="object 46"/>
          <p:cNvSpPr txBox="1"/>
          <p:nvPr/>
        </p:nvSpPr>
        <p:spPr>
          <a:xfrm>
            <a:off x="5342002" y="3886580"/>
            <a:ext cx="612775" cy="299720"/>
          </a:xfrm>
          <a:prstGeom prst="rect">
            <a:avLst/>
          </a:prstGeom>
        </p:spPr>
        <p:txBody>
          <a:bodyPr vert="horz" wrap="square" lIns="0" tIns="12700" rIns="0" bIns="0" rtlCol="0">
            <a:spAutoFit/>
          </a:bodyPr>
          <a:lstStyle/>
          <a:p>
            <a:pPr algn="ctr">
              <a:spcBef>
                <a:spcPts val="100"/>
              </a:spcBef>
            </a:pPr>
            <a:r>
              <a:rPr sz="900" spc="-5" dirty="0">
                <a:latin typeface="Calibri"/>
                <a:cs typeface="Calibri"/>
              </a:rPr>
              <a:t>Transactions</a:t>
            </a:r>
            <a:endParaRPr sz="900">
              <a:latin typeface="Calibri"/>
              <a:cs typeface="Calibri"/>
            </a:endParaRPr>
          </a:p>
          <a:p>
            <a:pPr algn="ctr">
              <a:lnSpc>
                <a:spcPct val="100000"/>
              </a:lnSpc>
            </a:pPr>
            <a:r>
              <a:rPr sz="900" dirty="0">
                <a:latin typeface="Calibri"/>
                <a:cs typeface="Calibri"/>
              </a:rPr>
              <a:t>…</a:t>
            </a:r>
            <a:endParaRPr sz="900">
              <a:latin typeface="Calibri"/>
              <a:cs typeface="Calibri"/>
            </a:endParaRPr>
          </a:p>
        </p:txBody>
      </p:sp>
      <p:sp>
        <p:nvSpPr>
          <p:cNvPr id="47" name="object 47"/>
          <p:cNvSpPr/>
          <p:nvPr/>
        </p:nvSpPr>
        <p:spPr>
          <a:xfrm>
            <a:off x="6402324" y="1810511"/>
            <a:ext cx="1077595" cy="1927860"/>
          </a:xfrm>
          <a:custGeom>
            <a:avLst/>
            <a:gdLst/>
            <a:ahLst/>
            <a:cxnLst/>
            <a:rect l="l" t="t" r="r" b="b"/>
            <a:pathLst>
              <a:path w="1077595" h="1927860">
                <a:moveTo>
                  <a:pt x="0" y="179577"/>
                </a:moveTo>
                <a:lnTo>
                  <a:pt x="6414" y="131835"/>
                </a:lnTo>
                <a:lnTo>
                  <a:pt x="24515" y="88937"/>
                </a:lnTo>
                <a:lnTo>
                  <a:pt x="52593" y="52593"/>
                </a:lnTo>
                <a:lnTo>
                  <a:pt x="88937" y="24515"/>
                </a:lnTo>
                <a:lnTo>
                  <a:pt x="131835" y="6414"/>
                </a:lnTo>
                <a:lnTo>
                  <a:pt x="179577" y="0"/>
                </a:lnTo>
                <a:lnTo>
                  <a:pt x="897889" y="0"/>
                </a:lnTo>
                <a:lnTo>
                  <a:pt x="945632" y="6414"/>
                </a:lnTo>
                <a:lnTo>
                  <a:pt x="988530" y="24515"/>
                </a:lnTo>
                <a:lnTo>
                  <a:pt x="1024874" y="52593"/>
                </a:lnTo>
                <a:lnTo>
                  <a:pt x="1052952" y="88937"/>
                </a:lnTo>
                <a:lnTo>
                  <a:pt x="1071053" y="131835"/>
                </a:lnTo>
                <a:lnTo>
                  <a:pt x="1077467" y="179577"/>
                </a:lnTo>
                <a:lnTo>
                  <a:pt x="1077467" y="1748282"/>
                </a:lnTo>
                <a:lnTo>
                  <a:pt x="1071053" y="1796024"/>
                </a:lnTo>
                <a:lnTo>
                  <a:pt x="1052952" y="1838922"/>
                </a:lnTo>
                <a:lnTo>
                  <a:pt x="1024874" y="1875266"/>
                </a:lnTo>
                <a:lnTo>
                  <a:pt x="988530" y="1903344"/>
                </a:lnTo>
                <a:lnTo>
                  <a:pt x="945632" y="1921445"/>
                </a:lnTo>
                <a:lnTo>
                  <a:pt x="897889" y="1927860"/>
                </a:lnTo>
                <a:lnTo>
                  <a:pt x="179577" y="1927860"/>
                </a:lnTo>
                <a:lnTo>
                  <a:pt x="131835" y="1921445"/>
                </a:lnTo>
                <a:lnTo>
                  <a:pt x="88937" y="1903344"/>
                </a:lnTo>
                <a:lnTo>
                  <a:pt x="52593" y="1875266"/>
                </a:lnTo>
                <a:lnTo>
                  <a:pt x="24515" y="1838922"/>
                </a:lnTo>
                <a:lnTo>
                  <a:pt x="6414" y="1796024"/>
                </a:lnTo>
                <a:lnTo>
                  <a:pt x="0" y="1748282"/>
                </a:lnTo>
                <a:lnTo>
                  <a:pt x="0" y="179577"/>
                </a:lnTo>
                <a:close/>
              </a:path>
            </a:pathLst>
          </a:custGeom>
          <a:ln w="15239">
            <a:solidFill>
              <a:srgbClr val="000000"/>
            </a:solidFill>
          </a:ln>
        </p:spPr>
        <p:txBody>
          <a:bodyPr wrap="square" lIns="0" tIns="0" rIns="0" bIns="0" rtlCol="0"/>
          <a:lstStyle/>
          <a:p>
            <a:endParaRPr/>
          </a:p>
        </p:txBody>
      </p:sp>
      <p:sp>
        <p:nvSpPr>
          <p:cNvPr id="48" name="object 48"/>
          <p:cNvSpPr txBox="1"/>
          <p:nvPr/>
        </p:nvSpPr>
        <p:spPr>
          <a:xfrm>
            <a:off x="6663691" y="1388533"/>
            <a:ext cx="1931035" cy="732790"/>
          </a:xfrm>
          <a:prstGeom prst="rect">
            <a:avLst/>
          </a:prstGeom>
        </p:spPr>
        <p:txBody>
          <a:bodyPr vert="horz" wrap="square" lIns="0" tIns="135255" rIns="0" bIns="0" rtlCol="0">
            <a:spAutoFit/>
          </a:bodyPr>
          <a:lstStyle/>
          <a:p>
            <a:pPr marL="1103630">
              <a:spcBef>
                <a:spcPts val="1065"/>
              </a:spcBef>
            </a:pPr>
            <a:r>
              <a:rPr spc="-10" dirty="0">
                <a:solidFill>
                  <a:srgbClr val="00AF50"/>
                </a:solidFill>
                <a:latin typeface="Calibri"/>
                <a:cs typeface="Calibri"/>
              </a:rPr>
              <a:t>Branch</a:t>
            </a:r>
            <a:r>
              <a:rPr spc="-65" dirty="0">
                <a:solidFill>
                  <a:srgbClr val="00AF50"/>
                </a:solidFill>
                <a:latin typeface="Calibri"/>
                <a:cs typeface="Calibri"/>
              </a:rPr>
              <a:t> </a:t>
            </a:r>
            <a:r>
              <a:rPr dirty="0">
                <a:solidFill>
                  <a:srgbClr val="00AF50"/>
                </a:solidFill>
                <a:latin typeface="Calibri"/>
                <a:cs typeface="Calibri"/>
              </a:rPr>
              <a:t>1</a:t>
            </a:r>
            <a:endParaRPr>
              <a:latin typeface="Calibri"/>
              <a:cs typeface="Calibri"/>
            </a:endParaRPr>
          </a:p>
          <a:p>
            <a:pPr marL="12700">
              <a:spcBef>
                <a:spcPts val="760"/>
              </a:spcBef>
            </a:pPr>
            <a:r>
              <a:rPr sz="1400" b="1" dirty="0">
                <a:solidFill>
                  <a:srgbClr val="00AF50"/>
                </a:solidFill>
                <a:latin typeface="Calibri"/>
                <a:cs typeface="Calibri"/>
              </a:rPr>
              <a:t>Block</a:t>
            </a:r>
            <a:r>
              <a:rPr sz="1400" b="1" spc="-45" dirty="0">
                <a:solidFill>
                  <a:srgbClr val="00AF50"/>
                </a:solidFill>
                <a:latin typeface="Calibri"/>
                <a:cs typeface="Calibri"/>
              </a:rPr>
              <a:t> </a:t>
            </a:r>
            <a:r>
              <a:rPr sz="1400" b="1" dirty="0">
                <a:solidFill>
                  <a:srgbClr val="00AF50"/>
                </a:solidFill>
                <a:latin typeface="Calibri"/>
                <a:cs typeface="Calibri"/>
              </a:rPr>
              <a:t>3</a:t>
            </a:r>
            <a:endParaRPr sz="1400">
              <a:latin typeface="Calibri"/>
              <a:cs typeface="Calibri"/>
            </a:endParaRPr>
          </a:p>
        </p:txBody>
      </p:sp>
      <p:sp>
        <p:nvSpPr>
          <p:cNvPr id="49" name="object 49"/>
          <p:cNvSpPr txBox="1"/>
          <p:nvPr/>
        </p:nvSpPr>
        <p:spPr>
          <a:xfrm>
            <a:off x="6575297" y="2236470"/>
            <a:ext cx="732790" cy="299720"/>
          </a:xfrm>
          <a:prstGeom prst="rect">
            <a:avLst/>
          </a:prstGeom>
        </p:spPr>
        <p:txBody>
          <a:bodyPr vert="horz" wrap="square" lIns="0" tIns="12700" rIns="0" bIns="0" rtlCol="0">
            <a:spAutoFit/>
          </a:bodyPr>
          <a:lstStyle/>
          <a:p>
            <a:pPr marL="19685" marR="5080" indent="-7620">
              <a:spcBef>
                <a:spcPts val="100"/>
              </a:spcBef>
            </a:pPr>
            <a:r>
              <a:rPr sz="900" dirty="0">
                <a:latin typeface="Calibri"/>
                <a:cs typeface="Calibri"/>
              </a:rPr>
              <a:t>Pr</a:t>
            </a:r>
            <a:r>
              <a:rPr sz="900" spc="5" dirty="0">
                <a:latin typeface="Calibri"/>
                <a:cs typeface="Calibri"/>
              </a:rPr>
              <a:t>o</a:t>
            </a:r>
            <a:r>
              <a:rPr sz="900" dirty="0">
                <a:latin typeface="Calibri"/>
                <a:cs typeface="Calibri"/>
              </a:rPr>
              <a:t>of-</a:t>
            </a:r>
            <a:r>
              <a:rPr sz="900" spc="5" dirty="0">
                <a:latin typeface="Calibri"/>
                <a:cs typeface="Calibri"/>
              </a:rPr>
              <a:t>o</a:t>
            </a:r>
            <a:r>
              <a:rPr sz="900" dirty="0">
                <a:latin typeface="Calibri"/>
                <a:cs typeface="Calibri"/>
              </a:rPr>
              <a:t>f-Wor</a:t>
            </a:r>
            <a:r>
              <a:rPr sz="900" spc="-5" dirty="0">
                <a:latin typeface="Calibri"/>
                <a:cs typeface="Calibri"/>
              </a:rPr>
              <a:t>k</a:t>
            </a:r>
            <a:r>
              <a:rPr sz="900" dirty="0">
                <a:latin typeface="Calibri"/>
                <a:cs typeface="Calibri"/>
              </a:rPr>
              <a:t>:  </a:t>
            </a:r>
            <a:r>
              <a:rPr sz="900" spc="-10" dirty="0">
                <a:latin typeface="Calibri"/>
                <a:cs typeface="Calibri"/>
              </a:rPr>
              <a:t>0000009ff33xe</a:t>
            </a:r>
            <a:endParaRPr sz="900">
              <a:latin typeface="Calibri"/>
              <a:cs typeface="Calibri"/>
            </a:endParaRPr>
          </a:p>
        </p:txBody>
      </p:sp>
      <p:sp>
        <p:nvSpPr>
          <p:cNvPr id="50" name="object 50"/>
          <p:cNvSpPr txBox="1"/>
          <p:nvPr/>
        </p:nvSpPr>
        <p:spPr>
          <a:xfrm>
            <a:off x="6557009" y="2647646"/>
            <a:ext cx="770890" cy="300355"/>
          </a:xfrm>
          <a:prstGeom prst="rect">
            <a:avLst/>
          </a:prstGeom>
        </p:spPr>
        <p:txBody>
          <a:bodyPr vert="horz" wrap="square" lIns="0" tIns="12700" rIns="0" bIns="0" rtlCol="0">
            <a:spAutoFit/>
          </a:bodyPr>
          <a:lstStyle/>
          <a:p>
            <a:pPr marL="38100">
              <a:spcBef>
                <a:spcPts val="100"/>
              </a:spcBef>
            </a:pPr>
            <a:r>
              <a:rPr sz="900" spc="-5" dirty="0">
                <a:latin typeface="Calibri"/>
                <a:cs typeface="Calibri"/>
              </a:rPr>
              <a:t>Previous</a:t>
            </a:r>
            <a:r>
              <a:rPr sz="900" spc="-25" dirty="0">
                <a:latin typeface="Calibri"/>
                <a:cs typeface="Calibri"/>
              </a:rPr>
              <a:t> </a:t>
            </a:r>
            <a:r>
              <a:rPr sz="900" dirty="0">
                <a:latin typeface="Calibri"/>
                <a:cs typeface="Calibri"/>
              </a:rPr>
              <a:t>POW:</a:t>
            </a:r>
            <a:endParaRPr sz="900">
              <a:latin typeface="Calibri"/>
              <a:cs typeface="Calibri"/>
            </a:endParaRPr>
          </a:p>
          <a:p>
            <a:pPr marL="12700">
              <a:spcBef>
                <a:spcPts val="5"/>
              </a:spcBef>
            </a:pPr>
            <a:r>
              <a:rPr sz="900" spc="-5" dirty="0">
                <a:latin typeface="Calibri"/>
                <a:cs typeface="Calibri"/>
              </a:rPr>
              <a:t>00000090b41bx</a:t>
            </a:r>
            <a:endParaRPr sz="900">
              <a:latin typeface="Calibri"/>
              <a:cs typeface="Calibri"/>
            </a:endParaRPr>
          </a:p>
        </p:txBody>
      </p:sp>
      <p:grpSp>
        <p:nvGrpSpPr>
          <p:cNvPr id="51" name="object 51"/>
          <p:cNvGrpSpPr/>
          <p:nvPr/>
        </p:nvGrpSpPr>
        <p:grpSpPr>
          <a:xfrm>
            <a:off x="6440171" y="3424173"/>
            <a:ext cx="991235" cy="170180"/>
            <a:chOff x="4916170" y="3424173"/>
            <a:chExt cx="991235" cy="170180"/>
          </a:xfrm>
        </p:grpSpPr>
        <p:pic>
          <p:nvPicPr>
            <p:cNvPr id="52" name="object 52"/>
            <p:cNvPicPr/>
            <p:nvPr/>
          </p:nvPicPr>
          <p:blipFill>
            <a:blip r:embed="rId8" cstate="print"/>
            <a:stretch>
              <a:fillRect/>
            </a:stretch>
          </p:blipFill>
          <p:spPr>
            <a:xfrm>
              <a:off x="4922520" y="3430523"/>
              <a:ext cx="978407" cy="156972"/>
            </a:xfrm>
            <a:prstGeom prst="rect">
              <a:avLst/>
            </a:prstGeom>
          </p:spPr>
        </p:pic>
        <p:sp>
          <p:nvSpPr>
            <p:cNvPr id="53" name="object 53"/>
            <p:cNvSpPr/>
            <p:nvPr/>
          </p:nvSpPr>
          <p:spPr>
            <a:xfrm>
              <a:off x="4922520" y="3430523"/>
              <a:ext cx="978535" cy="157480"/>
            </a:xfrm>
            <a:custGeom>
              <a:avLst/>
              <a:gdLst/>
              <a:ahLst/>
              <a:cxnLst/>
              <a:rect l="l" t="t" r="r" b="b"/>
              <a:pathLst>
                <a:path w="978535" h="157479">
                  <a:moveTo>
                    <a:pt x="0" y="26162"/>
                  </a:moveTo>
                  <a:lnTo>
                    <a:pt x="2051" y="15966"/>
                  </a:lnTo>
                  <a:lnTo>
                    <a:pt x="7651" y="7651"/>
                  </a:lnTo>
                  <a:lnTo>
                    <a:pt x="15966" y="2051"/>
                  </a:lnTo>
                  <a:lnTo>
                    <a:pt x="26162" y="0"/>
                  </a:lnTo>
                  <a:lnTo>
                    <a:pt x="952245" y="0"/>
                  </a:lnTo>
                  <a:lnTo>
                    <a:pt x="962441" y="2051"/>
                  </a:lnTo>
                  <a:lnTo>
                    <a:pt x="970756" y="7651"/>
                  </a:lnTo>
                  <a:lnTo>
                    <a:pt x="976356" y="15966"/>
                  </a:lnTo>
                  <a:lnTo>
                    <a:pt x="978407" y="26162"/>
                  </a:lnTo>
                  <a:lnTo>
                    <a:pt x="978407" y="130810"/>
                  </a:lnTo>
                  <a:lnTo>
                    <a:pt x="976356" y="141005"/>
                  </a:lnTo>
                  <a:lnTo>
                    <a:pt x="970756" y="149320"/>
                  </a:lnTo>
                  <a:lnTo>
                    <a:pt x="962441" y="154920"/>
                  </a:lnTo>
                  <a:lnTo>
                    <a:pt x="952245" y="156972"/>
                  </a:lnTo>
                  <a:lnTo>
                    <a:pt x="26162" y="156972"/>
                  </a:lnTo>
                  <a:lnTo>
                    <a:pt x="15966" y="154920"/>
                  </a:lnTo>
                  <a:lnTo>
                    <a:pt x="7651" y="149320"/>
                  </a:lnTo>
                  <a:lnTo>
                    <a:pt x="2051" y="141005"/>
                  </a:lnTo>
                  <a:lnTo>
                    <a:pt x="0" y="130810"/>
                  </a:lnTo>
                  <a:lnTo>
                    <a:pt x="0" y="26162"/>
                  </a:lnTo>
                  <a:close/>
                </a:path>
              </a:pathLst>
            </a:custGeom>
            <a:ln w="12192">
              <a:solidFill>
                <a:srgbClr val="9B2C1F"/>
              </a:solidFill>
            </a:ln>
          </p:spPr>
          <p:txBody>
            <a:bodyPr wrap="square" lIns="0" tIns="0" rIns="0" bIns="0" rtlCol="0"/>
            <a:lstStyle/>
            <a:p>
              <a:endParaRPr/>
            </a:p>
          </p:txBody>
        </p:sp>
      </p:grpSp>
      <p:sp>
        <p:nvSpPr>
          <p:cNvPr id="54" name="object 54"/>
          <p:cNvSpPr txBox="1"/>
          <p:nvPr/>
        </p:nvSpPr>
        <p:spPr>
          <a:xfrm>
            <a:off x="6780657" y="3421127"/>
            <a:ext cx="311150" cy="151323"/>
          </a:xfrm>
          <a:prstGeom prst="rect">
            <a:avLst/>
          </a:prstGeom>
        </p:spPr>
        <p:txBody>
          <a:bodyPr vert="horz" wrap="square" lIns="0" tIns="12700" rIns="0" bIns="0" rtlCol="0">
            <a:spAutoFit/>
          </a:bodyPr>
          <a:lstStyle/>
          <a:p>
            <a:pPr marL="12700">
              <a:spcBef>
                <a:spcPts val="100"/>
              </a:spcBef>
            </a:pPr>
            <a:r>
              <a:rPr sz="900" spc="-5" dirty="0">
                <a:latin typeface="Calibri"/>
                <a:cs typeface="Calibri"/>
              </a:rPr>
              <a:t>n</a:t>
            </a:r>
            <a:r>
              <a:rPr sz="900" dirty="0">
                <a:latin typeface="Calibri"/>
                <a:cs typeface="Calibri"/>
              </a:rPr>
              <a:t>o</a:t>
            </a:r>
            <a:r>
              <a:rPr sz="900" spc="-5" dirty="0">
                <a:latin typeface="Calibri"/>
                <a:cs typeface="Calibri"/>
              </a:rPr>
              <a:t>n</a:t>
            </a:r>
            <a:r>
              <a:rPr sz="900" dirty="0">
                <a:latin typeface="Calibri"/>
                <a:cs typeface="Calibri"/>
              </a:rPr>
              <a:t>ce</a:t>
            </a:r>
            <a:endParaRPr sz="900">
              <a:latin typeface="Calibri"/>
              <a:cs typeface="Calibri"/>
            </a:endParaRPr>
          </a:p>
        </p:txBody>
      </p:sp>
      <p:grpSp>
        <p:nvGrpSpPr>
          <p:cNvPr id="55" name="object 55"/>
          <p:cNvGrpSpPr/>
          <p:nvPr/>
        </p:nvGrpSpPr>
        <p:grpSpPr>
          <a:xfrm>
            <a:off x="6447791" y="3055366"/>
            <a:ext cx="991235" cy="308610"/>
            <a:chOff x="4923790" y="3055366"/>
            <a:chExt cx="991235" cy="308610"/>
          </a:xfrm>
        </p:grpSpPr>
        <p:pic>
          <p:nvPicPr>
            <p:cNvPr id="56" name="object 56"/>
            <p:cNvPicPr/>
            <p:nvPr/>
          </p:nvPicPr>
          <p:blipFill>
            <a:blip r:embed="rId9" cstate="print"/>
            <a:stretch>
              <a:fillRect/>
            </a:stretch>
          </p:blipFill>
          <p:spPr>
            <a:xfrm>
              <a:off x="4930140" y="3061716"/>
              <a:ext cx="978408" cy="295656"/>
            </a:xfrm>
            <a:prstGeom prst="rect">
              <a:avLst/>
            </a:prstGeom>
          </p:spPr>
        </p:pic>
        <p:sp>
          <p:nvSpPr>
            <p:cNvPr id="57" name="object 57"/>
            <p:cNvSpPr/>
            <p:nvPr/>
          </p:nvSpPr>
          <p:spPr>
            <a:xfrm>
              <a:off x="4930140" y="3061716"/>
              <a:ext cx="978535" cy="295910"/>
            </a:xfrm>
            <a:custGeom>
              <a:avLst/>
              <a:gdLst/>
              <a:ahLst/>
              <a:cxnLst/>
              <a:rect l="l" t="t" r="r" b="b"/>
              <a:pathLst>
                <a:path w="978535" h="295910">
                  <a:moveTo>
                    <a:pt x="0" y="49275"/>
                  </a:moveTo>
                  <a:lnTo>
                    <a:pt x="3877" y="30110"/>
                  </a:lnTo>
                  <a:lnTo>
                    <a:pt x="14446" y="14446"/>
                  </a:lnTo>
                  <a:lnTo>
                    <a:pt x="30110" y="3877"/>
                  </a:lnTo>
                  <a:lnTo>
                    <a:pt x="49275" y="0"/>
                  </a:lnTo>
                  <a:lnTo>
                    <a:pt x="929132" y="0"/>
                  </a:lnTo>
                  <a:lnTo>
                    <a:pt x="948297" y="3877"/>
                  </a:lnTo>
                  <a:lnTo>
                    <a:pt x="963961" y="14446"/>
                  </a:lnTo>
                  <a:lnTo>
                    <a:pt x="974530" y="30110"/>
                  </a:lnTo>
                  <a:lnTo>
                    <a:pt x="978408" y="49275"/>
                  </a:lnTo>
                  <a:lnTo>
                    <a:pt x="978408" y="246380"/>
                  </a:lnTo>
                  <a:lnTo>
                    <a:pt x="974530" y="265545"/>
                  </a:lnTo>
                  <a:lnTo>
                    <a:pt x="963961" y="281209"/>
                  </a:lnTo>
                  <a:lnTo>
                    <a:pt x="948297" y="291778"/>
                  </a:lnTo>
                  <a:lnTo>
                    <a:pt x="929132" y="295656"/>
                  </a:lnTo>
                  <a:lnTo>
                    <a:pt x="49275" y="295656"/>
                  </a:lnTo>
                  <a:lnTo>
                    <a:pt x="30110" y="291778"/>
                  </a:lnTo>
                  <a:lnTo>
                    <a:pt x="14446" y="281209"/>
                  </a:lnTo>
                  <a:lnTo>
                    <a:pt x="3877" y="265545"/>
                  </a:lnTo>
                  <a:lnTo>
                    <a:pt x="0" y="246380"/>
                  </a:lnTo>
                  <a:lnTo>
                    <a:pt x="0" y="49275"/>
                  </a:lnTo>
                  <a:close/>
                </a:path>
              </a:pathLst>
            </a:custGeom>
            <a:ln w="12192">
              <a:solidFill>
                <a:srgbClr val="A18E6A"/>
              </a:solidFill>
            </a:ln>
          </p:spPr>
          <p:txBody>
            <a:bodyPr wrap="square" lIns="0" tIns="0" rIns="0" bIns="0" rtlCol="0"/>
            <a:lstStyle/>
            <a:p>
              <a:endParaRPr/>
            </a:p>
          </p:txBody>
        </p:sp>
      </p:grpSp>
      <p:sp>
        <p:nvSpPr>
          <p:cNvPr id="58" name="object 58"/>
          <p:cNvSpPr txBox="1"/>
          <p:nvPr/>
        </p:nvSpPr>
        <p:spPr>
          <a:xfrm>
            <a:off x="6637783" y="3052953"/>
            <a:ext cx="612775" cy="299720"/>
          </a:xfrm>
          <a:prstGeom prst="rect">
            <a:avLst/>
          </a:prstGeom>
        </p:spPr>
        <p:txBody>
          <a:bodyPr vert="horz" wrap="square" lIns="0" tIns="12700" rIns="0" bIns="0" rtlCol="0">
            <a:spAutoFit/>
          </a:bodyPr>
          <a:lstStyle/>
          <a:p>
            <a:pPr algn="ctr">
              <a:spcBef>
                <a:spcPts val="100"/>
              </a:spcBef>
            </a:pPr>
            <a:r>
              <a:rPr sz="900" spc="-5" dirty="0">
                <a:latin typeface="Calibri"/>
                <a:cs typeface="Calibri"/>
              </a:rPr>
              <a:t>Transactions</a:t>
            </a:r>
            <a:endParaRPr sz="900">
              <a:latin typeface="Calibri"/>
              <a:cs typeface="Calibri"/>
            </a:endParaRPr>
          </a:p>
          <a:p>
            <a:pPr algn="ctr">
              <a:lnSpc>
                <a:spcPct val="100000"/>
              </a:lnSpc>
            </a:pPr>
            <a:r>
              <a:rPr sz="900" dirty="0">
                <a:latin typeface="Calibri"/>
                <a:cs typeface="Calibri"/>
              </a:rPr>
              <a:t>…</a:t>
            </a:r>
            <a:endParaRPr sz="900">
              <a:latin typeface="Calibri"/>
              <a:cs typeface="Calibri"/>
            </a:endParaRPr>
          </a:p>
        </p:txBody>
      </p:sp>
      <p:grpSp>
        <p:nvGrpSpPr>
          <p:cNvPr id="59" name="object 59"/>
          <p:cNvGrpSpPr/>
          <p:nvPr/>
        </p:nvGrpSpPr>
        <p:grpSpPr>
          <a:xfrm>
            <a:off x="6013704" y="2791993"/>
            <a:ext cx="4010025" cy="3528060"/>
            <a:chOff x="4489703" y="2791993"/>
            <a:chExt cx="4010025" cy="3528060"/>
          </a:xfrm>
        </p:grpSpPr>
        <p:pic>
          <p:nvPicPr>
            <p:cNvPr id="60" name="object 60"/>
            <p:cNvPicPr/>
            <p:nvPr/>
          </p:nvPicPr>
          <p:blipFill>
            <a:blip r:embed="rId10" cstate="print"/>
            <a:stretch>
              <a:fillRect/>
            </a:stretch>
          </p:blipFill>
          <p:spPr>
            <a:xfrm>
              <a:off x="4489703" y="2791993"/>
              <a:ext cx="612686" cy="473938"/>
            </a:xfrm>
            <a:prstGeom prst="rect">
              <a:avLst/>
            </a:prstGeom>
          </p:spPr>
        </p:pic>
        <p:sp>
          <p:nvSpPr>
            <p:cNvPr id="61" name="object 61"/>
            <p:cNvSpPr/>
            <p:nvPr/>
          </p:nvSpPr>
          <p:spPr>
            <a:xfrm>
              <a:off x="4589525" y="2814065"/>
              <a:ext cx="459740" cy="320675"/>
            </a:xfrm>
            <a:custGeom>
              <a:avLst/>
              <a:gdLst/>
              <a:ahLst/>
              <a:cxnLst/>
              <a:rect l="l" t="t" r="r" b="b"/>
              <a:pathLst>
                <a:path w="459739" h="320675">
                  <a:moveTo>
                    <a:pt x="42163" y="244348"/>
                  </a:moveTo>
                  <a:lnTo>
                    <a:pt x="0" y="320294"/>
                  </a:lnTo>
                  <a:lnTo>
                    <a:pt x="86106" y="308483"/>
                  </a:lnTo>
                  <a:lnTo>
                    <a:pt x="76447" y="294386"/>
                  </a:lnTo>
                  <a:lnTo>
                    <a:pt x="60706" y="294386"/>
                  </a:lnTo>
                  <a:lnTo>
                    <a:pt x="46100" y="273050"/>
                  </a:lnTo>
                  <a:lnTo>
                    <a:pt x="56807" y="265721"/>
                  </a:lnTo>
                  <a:lnTo>
                    <a:pt x="42163" y="244348"/>
                  </a:lnTo>
                  <a:close/>
                </a:path>
                <a:path w="459739" h="320675">
                  <a:moveTo>
                    <a:pt x="56807" y="265721"/>
                  </a:moveTo>
                  <a:lnTo>
                    <a:pt x="46100" y="273050"/>
                  </a:lnTo>
                  <a:lnTo>
                    <a:pt x="60706" y="294386"/>
                  </a:lnTo>
                  <a:lnTo>
                    <a:pt x="71422" y="287052"/>
                  </a:lnTo>
                  <a:lnTo>
                    <a:pt x="56807" y="265721"/>
                  </a:lnTo>
                  <a:close/>
                </a:path>
                <a:path w="459739" h="320675">
                  <a:moveTo>
                    <a:pt x="71422" y="287052"/>
                  </a:moveTo>
                  <a:lnTo>
                    <a:pt x="60706" y="294386"/>
                  </a:lnTo>
                  <a:lnTo>
                    <a:pt x="76447" y="294386"/>
                  </a:lnTo>
                  <a:lnTo>
                    <a:pt x="71422" y="287052"/>
                  </a:lnTo>
                  <a:close/>
                </a:path>
                <a:path w="459739" h="320675">
                  <a:moveTo>
                    <a:pt x="445008" y="0"/>
                  </a:moveTo>
                  <a:lnTo>
                    <a:pt x="56807" y="265721"/>
                  </a:lnTo>
                  <a:lnTo>
                    <a:pt x="71422" y="287052"/>
                  </a:lnTo>
                  <a:lnTo>
                    <a:pt x="459739" y="21336"/>
                  </a:lnTo>
                  <a:lnTo>
                    <a:pt x="445008" y="0"/>
                  </a:lnTo>
                  <a:close/>
                </a:path>
              </a:pathLst>
            </a:custGeom>
            <a:solidFill>
              <a:srgbClr val="000000"/>
            </a:solidFill>
          </p:spPr>
          <p:txBody>
            <a:bodyPr wrap="square" lIns="0" tIns="0" rIns="0" bIns="0" rtlCol="0"/>
            <a:lstStyle/>
            <a:p>
              <a:endParaRPr/>
            </a:p>
          </p:txBody>
        </p:sp>
        <p:sp>
          <p:nvSpPr>
            <p:cNvPr id="62" name="object 62"/>
            <p:cNvSpPr/>
            <p:nvPr/>
          </p:nvSpPr>
          <p:spPr>
            <a:xfrm>
              <a:off x="4805171" y="3927347"/>
              <a:ext cx="3686810" cy="2385060"/>
            </a:xfrm>
            <a:custGeom>
              <a:avLst/>
              <a:gdLst/>
              <a:ahLst/>
              <a:cxnLst/>
              <a:rect l="l" t="t" r="r" b="b"/>
              <a:pathLst>
                <a:path w="3686809" h="2385060">
                  <a:moveTo>
                    <a:pt x="0" y="397509"/>
                  </a:moveTo>
                  <a:lnTo>
                    <a:pt x="2673" y="351143"/>
                  </a:lnTo>
                  <a:lnTo>
                    <a:pt x="10496" y="306350"/>
                  </a:lnTo>
                  <a:lnTo>
                    <a:pt x="23169" y="263428"/>
                  </a:lnTo>
                  <a:lnTo>
                    <a:pt x="40395" y="222675"/>
                  </a:lnTo>
                  <a:lnTo>
                    <a:pt x="61876" y="184389"/>
                  </a:lnTo>
                  <a:lnTo>
                    <a:pt x="87314" y="148869"/>
                  </a:lnTo>
                  <a:lnTo>
                    <a:pt x="116411" y="116411"/>
                  </a:lnTo>
                  <a:lnTo>
                    <a:pt x="148869" y="87314"/>
                  </a:lnTo>
                  <a:lnTo>
                    <a:pt x="184389" y="61876"/>
                  </a:lnTo>
                  <a:lnTo>
                    <a:pt x="222675" y="40395"/>
                  </a:lnTo>
                  <a:lnTo>
                    <a:pt x="263428" y="23169"/>
                  </a:lnTo>
                  <a:lnTo>
                    <a:pt x="306350" y="10496"/>
                  </a:lnTo>
                  <a:lnTo>
                    <a:pt x="351143" y="2673"/>
                  </a:lnTo>
                  <a:lnTo>
                    <a:pt x="397510" y="0"/>
                  </a:lnTo>
                  <a:lnTo>
                    <a:pt x="3289046" y="0"/>
                  </a:lnTo>
                  <a:lnTo>
                    <a:pt x="3335412" y="2673"/>
                  </a:lnTo>
                  <a:lnTo>
                    <a:pt x="3380205" y="10496"/>
                  </a:lnTo>
                  <a:lnTo>
                    <a:pt x="3423127" y="23169"/>
                  </a:lnTo>
                  <a:lnTo>
                    <a:pt x="3463880" y="40395"/>
                  </a:lnTo>
                  <a:lnTo>
                    <a:pt x="3502166" y="61876"/>
                  </a:lnTo>
                  <a:lnTo>
                    <a:pt x="3537686" y="87314"/>
                  </a:lnTo>
                  <a:lnTo>
                    <a:pt x="3570144" y="116411"/>
                  </a:lnTo>
                  <a:lnTo>
                    <a:pt x="3599241" y="148869"/>
                  </a:lnTo>
                  <a:lnTo>
                    <a:pt x="3624679" y="184389"/>
                  </a:lnTo>
                  <a:lnTo>
                    <a:pt x="3646160" y="222675"/>
                  </a:lnTo>
                  <a:lnTo>
                    <a:pt x="3663386" y="263428"/>
                  </a:lnTo>
                  <a:lnTo>
                    <a:pt x="3676059" y="306350"/>
                  </a:lnTo>
                  <a:lnTo>
                    <a:pt x="3683882" y="351143"/>
                  </a:lnTo>
                  <a:lnTo>
                    <a:pt x="3686555" y="397509"/>
                  </a:lnTo>
                  <a:lnTo>
                    <a:pt x="3686555" y="1987537"/>
                  </a:lnTo>
                  <a:lnTo>
                    <a:pt x="3683882" y="2033896"/>
                  </a:lnTo>
                  <a:lnTo>
                    <a:pt x="3676059" y="2078685"/>
                  </a:lnTo>
                  <a:lnTo>
                    <a:pt x="3663386" y="2121604"/>
                  </a:lnTo>
                  <a:lnTo>
                    <a:pt x="3646160" y="2162357"/>
                  </a:lnTo>
                  <a:lnTo>
                    <a:pt x="3624679" y="2200644"/>
                  </a:lnTo>
                  <a:lnTo>
                    <a:pt x="3599241" y="2236167"/>
                  </a:lnTo>
                  <a:lnTo>
                    <a:pt x="3570144" y="2268627"/>
                  </a:lnTo>
                  <a:lnTo>
                    <a:pt x="3537686" y="2297728"/>
                  </a:lnTo>
                  <a:lnTo>
                    <a:pt x="3502166" y="2323170"/>
                  </a:lnTo>
                  <a:lnTo>
                    <a:pt x="3463880" y="2344655"/>
                  </a:lnTo>
                  <a:lnTo>
                    <a:pt x="3423127" y="2361884"/>
                  </a:lnTo>
                  <a:lnTo>
                    <a:pt x="3380205" y="2374561"/>
                  </a:lnTo>
                  <a:lnTo>
                    <a:pt x="3335412" y="2382385"/>
                  </a:lnTo>
                  <a:lnTo>
                    <a:pt x="3289046" y="2385060"/>
                  </a:lnTo>
                  <a:lnTo>
                    <a:pt x="397510" y="2385060"/>
                  </a:lnTo>
                  <a:lnTo>
                    <a:pt x="351143" y="2382385"/>
                  </a:lnTo>
                  <a:lnTo>
                    <a:pt x="306350" y="2374561"/>
                  </a:lnTo>
                  <a:lnTo>
                    <a:pt x="263428" y="2361884"/>
                  </a:lnTo>
                  <a:lnTo>
                    <a:pt x="222675" y="2344655"/>
                  </a:lnTo>
                  <a:lnTo>
                    <a:pt x="184389" y="2323170"/>
                  </a:lnTo>
                  <a:lnTo>
                    <a:pt x="148869" y="2297728"/>
                  </a:lnTo>
                  <a:lnTo>
                    <a:pt x="116411" y="2268627"/>
                  </a:lnTo>
                  <a:lnTo>
                    <a:pt x="87314" y="2236167"/>
                  </a:lnTo>
                  <a:lnTo>
                    <a:pt x="61876" y="2200644"/>
                  </a:lnTo>
                  <a:lnTo>
                    <a:pt x="40395" y="2162357"/>
                  </a:lnTo>
                  <a:lnTo>
                    <a:pt x="23169" y="2121604"/>
                  </a:lnTo>
                  <a:lnTo>
                    <a:pt x="10496" y="2078685"/>
                  </a:lnTo>
                  <a:lnTo>
                    <a:pt x="2673" y="2033896"/>
                  </a:lnTo>
                  <a:lnTo>
                    <a:pt x="0" y="1987537"/>
                  </a:lnTo>
                  <a:lnTo>
                    <a:pt x="0" y="397509"/>
                  </a:lnTo>
                  <a:close/>
                </a:path>
              </a:pathLst>
            </a:custGeom>
            <a:ln w="15240">
              <a:solidFill>
                <a:srgbClr val="FF0000"/>
              </a:solidFill>
              <a:prstDash val="sysDash"/>
            </a:ln>
          </p:spPr>
          <p:txBody>
            <a:bodyPr wrap="square" lIns="0" tIns="0" rIns="0" bIns="0" rtlCol="0"/>
            <a:lstStyle/>
            <a:p>
              <a:endParaRPr/>
            </a:p>
          </p:txBody>
        </p:sp>
      </p:grpSp>
      <p:sp>
        <p:nvSpPr>
          <p:cNvPr id="63" name="object 63"/>
          <p:cNvSpPr txBox="1"/>
          <p:nvPr/>
        </p:nvSpPr>
        <p:spPr>
          <a:xfrm>
            <a:off x="7754874" y="3995166"/>
            <a:ext cx="839469" cy="299720"/>
          </a:xfrm>
          <a:prstGeom prst="rect">
            <a:avLst/>
          </a:prstGeom>
        </p:spPr>
        <p:txBody>
          <a:bodyPr vert="horz" wrap="square" lIns="0" tIns="12700" rIns="0" bIns="0" rtlCol="0">
            <a:spAutoFit/>
          </a:bodyPr>
          <a:lstStyle/>
          <a:p>
            <a:pPr marL="12700">
              <a:spcBef>
                <a:spcPts val="100"/>
              </a:spcBef>
            </a:pPr>
            <a:r>
              <a:rPr spc="-10" dirty="0">
                <a:solidFill>
                  <a:srgbClr val="FF0000"/>
                </a:solidFill>
                <a:latin typeface="Calibri"/>
                <a:cs typeface="Calibri"/>
              </a:rPr>
              <a:t>Branch</a:t>
            </a:r>
            <a:r>
              <a:rPr spc="-65" dirty="0">
                <a:solidFill>
                  <a:srgbClr val="FF0000"/>
                </a:solidFill>
                <a:latin typeface="Calibri"/>
                <a:cs typeface="Calibri"/>
              </a:rPr>
              <a:t> </a:t>
            </a:r>
            <a:r>
              <a:rPr dirty="0">
                <a:solidFill>
                  <a:srgbClr val="FF0000"/>
                </a:solidFill>
                <a:latin typeface="Calibri"/>
                <a:cs typeface="Calibri"/>
              </a:rPr>
              <a:t>2</a:t>
            </a:r>
            <a:endParaRPr>
              <a:latin typeface="Calibri"/>
              <a:cs typeface="Calibri"/>
            </a:endParaRPr>
          </a:p>
        </p:txBody>
      </p:sp>
      <p:sp>
        <p:nvSpPr>
          <p:cNvPr id="64" name="object 64"/>
          <p:cNvSpPr/>
          <p:nvPr/>
        </p:nvSpPr>
        <p:spPr>
          <a:xfrm>
            <a:off x="6402324" y="4293108"/>
            <a:ext cx="1077595" cy="1929764"/>
          </a:xfrm>
          <a:custGeom>
            <a:avLst/>
            <a:gdLst/>
            <a:ahLst/>
            <a:cxnLst/>
            <a:rect l="l" t="t" r="r" b="b"/>
            <a:pathLst>
              <a:path w="1077595" h="1929764">
                <a:moveTo>
                  <a:pt x="0" y="179578"/>
                </a:moveTo>
                <a:lnTo>
                  <a:pt x="6414" y="131835"/>
                </a:lnTo>
                <a:lnTo>
                  <a:pt x="24515" y="88937"/>
                </a:lnTo>
                <a:lnTo>
                  <a:pt x="52593" y="52593"/>
                </a:lnTo>
                <a:lnTo>
                  <a:pt x="88937" y="24515"/>
                </a:lnTo>
                <a:lnTo>
                  <a:pt x="131835" y="6414"/>
                </a:lnTo>
                <a:lnTo>
                  <a:pt x="179577" y="0"/>
                </a:lnTo>
                <a:lnTo>
                  <a:pt x="897889" y="0"/>
                </a:lnTo>
                <a:lnTo>
                  <a:pt x="945632" y="6414"/>
                </a:lnTo>
                <a:lnTo>
                  <a:pt x="988530" y="24515"/>
                </a:lnTo>
                <a:lnTo>
                  <a:pt x="1024874" y="52593"/>
                </a:lnTo>
                <a:lnTo>
                  <a:pt x="1052952" y="88937"/>
                </a:lnTo>
                <a:lnTo>
                  <a:pt x="1071053" y="131835"/>
                </a:lnTo>
                <a:lnTo>
                  <a:pt x="1077467" y="179578"/>
                </a:lnTo>
                <a:lnTo>
                  <a:pt x="1077467" y="1749806"/>
                </a:lnTo>
                <a:lnTo>
                  <a:pt x="1071053" y="1797543"/>
                </a:lnTo>
                <a:lnTo>
                  <a:pt x="1052952" y="1840440"/>
                </a:lnTo>
                <a:lnTo>
                  <a:pt x="1024874" y="1876785"/>
                </a:lnTo>
                <a:lnTo>
                  <a:pt x="988530" y="1904865"/>
                </a:lnTo>
                <a:lnTo>
                  <a:pt x="945632" y="1922969"/>
                </a:lnTo>
                <a:lnTo>
                  <a:pt x="897889" y="1929384"/>
                </a:lnTo>
                <a:lnTo>
                  <a:pt x="179577" y="1929384"/>
                </a:lnTo>
                <a:lnTo>
                  <a:pt x="131835" y="1922969"/>
                </a:lnTo>
                <a:lnTo>
                  <a:pt x="88937" y="1904865"/>
                </a:lnTo>
                <a:lnTo>
                  <a:pt x="52593" y="1876785"/>
                </a:lnTo>
                <a:lnTo>
                  <a:pt x="24515" y="1840440"/>
                </a:lnTo>
                <a:lnTo>
                  <a:pt x="6414" y="1797543"/>
                </a:lnTo>
                <a:lnTo>
                  <a:pt x="0" y="1749806"/>
                </a:lnTo>
                <a:lnTo>
                  <a:pt x="0" y="179578"/>
                </a:lnTo>
                <a:close/>
              </a:path>
            </a:pathLst>
          </a:custGeom>
          <a:ln w="15240">
            <a:solidFill>
              <a:srgbClr val="000000"/>
            </a:solidFill>
          </a:ln>
        </p:spPr>
        <p:txBody>
          <a:bodyPr wrap="square" lIns="0" tIns="0" rIns="0" bIns="0" rtlCol="0"/>
          <a:lstStyle/>
          <a:p>
            <a:endParaRPr/>
          </a:p>
        </p:txBody>
      </p:sp>
      <p:sp>
        <p:nvSpPr>
          <p:cNvPr id="65" name="object 65"/>
          <p:cNvSpPr txBox="1"/>
          <p:nvPr/>
        </p:nvSpPr>
        <p:spPr>
          <a:xfrm>
            <a:off x="6663690" y="4365116"/>
            <a:ext cx="556260" cy="228268"/>
          </a:xfrm>
          <a:prstGeom prst="rect">
            <a:avLst/>
          </a:prstGeom>
        </p:spPr>
        <p:txBody>
          <a:bodyPr vert="horz" wrap="square" lIns="0" tIns="12700" rIns="0" bIns="0" rtlCol="0">
            <a:spAutoFit/>
          </a:bodyPr>
          <a:lstStyle/>
          <a:p>
            <a:pPr marL="12700">
              <a:spcBef>
                <a:spcPts val="100"/>
              </a:spcBef>
            </a:pPr>
            <a:r>
              <a:rPr sz="1400" b="1" dirty="0">
                <a:solidFill>
                  <a:srgbClr val="FF0000"/>
                </a:solidFill>
                <a:latin typeface="Calibri"/>
                <a:cs typeface="Calibri"/>
              </a:rPr>
              <a:t>Block</a:t>
            </a:r>
            <a:r>
              <a:rPr sz="1400" b="1" spc="-75" dirty="0">
                <a:solidFill>
                  <a:srgbClr val="FF0000"/>
                </a:solidFill>
                <a:latin typeface="Calibri"/>
                <a:cs typeface="Calibri"/>
              </a:rPr>
              <a:t> </a:t>
            </a:r>
            <a:r>
              <a:rPr sz="1400" b="1" dirty="0">
                <a:solidFill>
                  <a:srgbClr val="FF0000"/>
                </a:solidFill>
                <a:latin typeface="Calibri"/>
                <a:cs typeface="Calibri"/>
              </a:rPr>
              <a:t>3</a:t>
            </a:r>
            <a:endParaRPr sz="1400">
              <a:latin typeface="Calibri"/>
              <a:cs typeface="Calibri"/>
            </a:endParaRPr>
          </a:p>
        </p:txBody>
      </p:sp>
      <p:grpSp>
        <p:nvGrpSpPr>
          <p:cNvPr id="66" name="object 66"/>
          <p:cNvGrpSpPr/>
          <p:nvPr/>
        </p:nvGrpSpPr>
        <p:grpSpPr>
          <a:xfrm>
            <a:off x="6440171" y="5539485"/>
            <a:ext cx="998855" cy="538480"/>
            <a:chOff x="4916170" y="5539485"/>
            <a:chExt cx="998855" cy="538480"/>
          </a:xfrm>
        </p:grpSpPr>
        <p:pic>
          <p:nvPicPr>
            <p:cNvPr id="67" name="object 67"/>
            <p:cNvPicPr/>
            <p:nvPr/>
          </p:nvPicPr>
          <p:blipFill>
            <a:blip r:embed="rId8" cstate="print"/>
            <a:stretch>
              <a:fillRect/>
            </a:stretch>
          </p:blipFill>
          <p:spPr>
            <a:xfrm>
              <a:off x="4922520" y="5914643"/>
              <a:ext cx="978407" cy="156972"/>
            </a:xfrm>
            <a:prstGeom prst="rect">
              <a:avLst/>
            </a:prstGeom>
          </p:spPr>
        </p:pic>
        <p:sp>
          <p:nvSpPr>
            <p:cNvPr id="68" name="object 68"/>
            <p:cNvSpPr/>
            <p:nvPr/>
          </p:nvSpPr>
          <p:spPr>
            <a:xfrm>
              <a:off x="4922520" y="5914643"/>
              <a:ext cx="978535" cy="157480"/>
            </a:xfrm>
            <a:custGeom>
              <a:avLst/>
              <a:gdLst/>
              <a:ahLst/>
              <a:cxnLst/>
              <a:rect l="l" t="t" r="r" b="b"/>
              <a:pathLst>
                <a:path w="978535" h="157479">
                  <a:moveTo>
                    <a:pt x="0" y="26161"/>
                  </a:moveTo>
                  <a:lnTo>
                    <a:pt x="2051" y="15976"/>
                  </a:lnTo>
                  <a:lnTo>
                    <a:pt x="7651" y="7661"/>
                  </a:lnTo>
                  <a:lnTo>
                    <a:pt x="15966" y="2055"/>
                  </a:lnTo>
                  <a:lnTo>
                    <a:pt x="26162" y="0"/>
                  </a:lnTo>
                  <a:lnTo>
                    <a:pt x="952245" y="0"/>
                  </a:lnTo>
                  <a:lnTo>
                    <a:pt x="962441" y="2055"/>
                  </a:lnTo>
                  <a:lnTo>
                    <a:pt x="970756" y="7661"/>
                  </a:lnTo>
                  <a:lnTo>
                    <a:pt x="976356" y="15976"/>
                  </a:lnTo>
                  <a:lnTo>
                    <a:pt x="978407" y="26161"/>
                  </a:lnTo>
                  <a:lnTo>
                    <a:pt x="978407" y="130809"/>
                  </a:lnTo>
                  <a:lnTo>
                    <a:pt x="976356" y="140995"/>
                  </a:lnTo>
                  <a:lnTo>
                    <a:pt x="970756" y="149310"/>
                  </a:lnTo>
                  <a:lnTo>
                    <a:pt x="962441" y="154916"/>
                  </a:lnTo>
                  <a:lnTo>
                    <a:pt x="952245" y="156971"/>
                  </a:lnTo>
                  <a:lnTo>
                    <a:pt x="26162" y="156971"/>
                  </a:lnTo>
                  <a:lnTo>
                    <a:pt x="15966" y="154916"/>
                  </a:lnTo>
                  <a:lnTo>
                    <a:pt x="7651" y="149310"/>
                  </a:lnTo>
                  <a:lnTo>
                    <a:pt x="2051" y="140995"/>
                  </a:lnTo>
                  <a:lnTo>
                    <a:pt x="0" y="130809"/>
                  </a:lnTo>
                  <a:lnTo>
                    <a:pt x="0" y="26161"/>
                  </a:lnTo>
                  <a:close/>
                </a:path>
              </a:pathLst>
            </a:custGeom>
            <a:ln w="12192">
              <a:solidFill>
                <a:srgbClr val="9B2C1F"/>
              </a:solidFill>
            </a:ln>
          </p:spPr>
          <p:txBody>
            <a:bodyPr wrap="square" lIns="0" tIns="0" rIns="0" bIns="0" rtlCol="0"/>
            <a:lstStyle/>
            <a:p>
              <a:endParaRPr/>
            </a:p>
          </p:txBody>
        </p:sp>
        <p:pic>
          <p:nvPicPr>
            <p:cNvPr id="69" name="object 69"/>
            <p:cNvPicPr/>
            <p:nvPr/>
          </p:nvPicPr>
          <p:blipFill>
            <a:blip r:embed="rId11" cstate="print"/>
            <a:stretch>
              <a:fillRect/>
            </a:stretch>
          </p:blipFill>
          <p:spPr>
            <a:xfrm>
              <a:off x="4930140" y="5545835"/>
              <a:ext cx="978408" cy="294131"/>
            </a:xfrm>
            <a:prstGeom prst="rect">
              <a:avLst/>
            </a:prstGeom>
          </p:spPr>
        </p:pic>
        <p:sp>
          <p:nvSpPr>
            <p:cNvPr id="70" name="object 70"/>
            <p:cNvSpPr/>
            <p:nvPr/>
          </p:nvSpPr>
          <p:spPr>
            <a:xfrm>
              <a:off x="4930140" y="5545835"/>
              <a:ext cx="978535" cy="294640"/>
            </a:xfrm>
            <a:custGeom>
              <a:avLst/>
              <a:gdLst/>
              <a:ahLst/>
              <a:cxnLst/>
              <a:rect l="l" t="t" r="r" b="b"/>
              <a:pathLst>
                <a:path w="978535" h="294639">
                  <a:moveTo>
                    <a:pt x="0" y="49021"/>
                  </a:moveTo>
                  <a:lnTo>
                    <a:pt x="3855" y="29950"/>
                  </a:lnTo>
                  <a:lnTo>
                    <a:pt x="14366" y="14366"/>
                  </a:lnTo>
                  <a:lnTo>
                    <a:pt x="29950" y="3855"/>
                  </a:lnTo>
                  <a:lnTo>
                    <a:pt x="49022" y="0"/>
                  </a:lnTo>
                  <a:lnTo>
                    <a:pt x="929386" y="0"/>
                  </a:lnTo>
                  <a:lnTo>
                    <a:pt x="948457" y="3855"/>
                  </a:lnTo>
                  <a:lnTo>
                    <a:pt x="964041" y="14366"/>
                  </a:lnTo>
                  <a:lnTo>
                    <a:pt x="974552" y="29950"/>
                  </a:lnTo>
                  <a:lnTo>
                    <a:pt x="978408" y="49021"/>
                  </a:lnTo>
                  <a:lnTo>
                    <a:pt x="978408" y="245109"/>
                  </a:lnTo>
                  <a:lnTo>
                    <a:pt x="974552" y="264192"/>
                  </a:lnTo>
                  <a:lnTo>
                    <a:pt x="964041" y="279774"/>
                  </a:lnTo>
                  <a:lnTo>
                    <a:pt x="948457" y="290279"/>
                  </a:lnTo>
                  <a:lnTo>
                    <a:pt x="929386" y="294131"/>
                  </a:lnTo>
                  <a:lnTo>
                    <a:pt x="49022" y="294131"/>
                  </a:lnTo>
                  <a:lnTo>
                    <a:pt x="29950" y="290279"/>
                  </a:lnTo>
                  <a:lnTo>
                    <a:pt x="14366" y="279774"/>
                  </a:lnTo>
                  <a:lnTo>
                    <a:pt x="3855" y="264192"/>
                  </a:lnTo>
                  <a:lnTo>
                    <a:pt x="0" y="245109"/>
                  </a:lnTo>
                  <a:lnTo>
                    <a:pt x="0" y="49021"/>
                  </a:lnTo>
                  <a:close/>
                </a:path>
              </a:pathLst>
            </a:custGeom>
            <a:ln w="12192">
              <a:solidFill>
                <a:srgbClr val="A18E6A"/>
              </a:solidFill>
            </a:ln>
          </p:spPr>
          <p:txBody>
            <a:bodyPr wrap="square" lIns="0" tIns="0" rIns="0" bIns="0" rtlCol="0"/>
            <a:lstStyle/>
            <a:p>
              <a:endParaRPr/>
            </a:p>
          </p:txBody>
        </p:sp>
      </p:grpSp>
      <p:sp>
        <p:nvSpPr>
          <p:cNvPr id="71" name="object 71"/>
          <p:cNvSpPr txBox="1"/>
          <p:nvPr/>
        </p:nvSpPr>
        <p:spPr>
          <a:xfrm>
            <a:off x="6557009" y="4720208"/>
            <a:ext cx="770890" cy="1347470"/>
          </a:xfrm>
          <a:prstGeom prst="rect">
            <a:avLst/>
          </a:prstGeom>
        </p:spPr>
        <p:txBody>
          <a:bodyPr vert="horz" wrap="square" lIns="0" tIns="12700" rIns="0" bIns="0" rtlCol="0">
            <a:spAutoFit/>
          </a:bodyPr>
          <a:lstStyle/>
          <a:p>
            <a:pPr algn="ctr">
              <a:spcBef>
                <a:spcPts val="100"/>
              </a:spcBef>
            </a:pPr>
            <a:r>
              <a:rPr sz="900" dirty="0">
                <a:latin typeface="Calibri"/>
                <a:cs typeface="Calibri"/>
              </a:rPr>
              <a:t>Proof-of-Work:</a:t>
            </a:r>
            <a:endParaRPr sz="900">
              <a:latin typeface="Calibri"/>
              <a:cs typeface="Calibri"/>
            </a:endParaRPr>
          </a:p>
          <a:p>
            <a:pPr algn="ctr">
              <a:lnSpc>
                <a:spcPct val="100000"/>
              </a:lnSpc>
            </a:pPr>
            <a:r>
              <a:rPr sz="900" spc="-5" dirty="0">
                <a:latin typeface="Calibri"/>
                <a:cs typeface="Calibri"/>
              </a:rPr>
              <a:t>000000hhjg93g</a:t>
            </a:r>
            <a:endParaRPr sz="900">
              <a:latin typeface="Calibri"/>
              <a:cs typeface="Calibri"/>
            </a:endParaRPr>
          </a:p>
          <a:p>
            <a:pPr>
              <a:spcBef>
                <a:spcPts val="45"/>
              </a:spcBef>
            </a:pPr>
            <a:endParaRPr sz="850">
              <a:latin typeface="Calibri"/>
              <a:cs typeface="Calibri"/>
            </a:endParaRPr>
          </a:p>
          <a:p>
            <a:pPr marL="12700" marR="5080" indent="-635" algn="ctr"/>
            <a:r>
              <a:rPr sz="900" spc="-5" dirty="0">
                <a:latin typeface="Calibri"/>
                <a:cs typeface="Calibri"/>
              </a:rPr>
              <a:t>Previous </a:t>
            </a:r>
            <a:r>
              <a:rPr sz="900" dirty="0">
                <a:latin typeface="Calibri"/>
                <a:cs typeface="Calibri"/>
              </a:rPr>
              <a:t>POW: </a:t>
            </a:r>
            <a:r>
              <a:rPr sz="900" spc="5" dirty="0">
                <a:latin typeface="Calibri"/>
                <a:cs typeface="Calibri"/>
              </a:rPr>
              <a:t> </a:t>
            </a:r>
            <a:r>
              <a:rPr sz="900" dirty="0">
                <a:latin typeface="Calibri"/>
                <a:cs typeface="Calibri"/>
              </a:rPr>
              <a:t>000000</a:t>
            </a:r>
            <a:r>
              <a:rPr sz="900" spc="-15" dirty="0">
                <a:latin typeface="Calibri"/>
                <a:cs typeface="Calibri"/>
              </a:rPr>
              <a:t>9</a:t>
            </a:r>
            <a:r>
              <a:rPr sz="900" dirty="0">
                <a:latin typeface="Calibri"/>
                <a:cs typeface="Calibri"/>
              </a:rPr>
              <a:t>0</a:t>
            </a:r>
            <a:r>
              <a:rPr sz="900" spc="-5" dirty="0">
                <a:latin typeface="Calibri"/>
                <a:cs typeface="Calibri"/>
              </a:rPr>
              <a:t>b41bx</a:t>
            </a:r>
            <a:endParaRPr sz="900">
              <a:latin typeface="Calibri"/>
              <a:cs typeface="Calibri"/>
            </a:endParaRPr>
          </a:p>
          <a:p>
            <a:pPr>
              <a:spcBef>
                <a:spcPts val="50"/>
              </a:spcBef>
            </a:pPr>
            <a:endParaRPr sz="800">
              <a:latin typeface="Calibri"/>
              <a:cs typeface="Calibri"/>
            </a:endParaRPr>
          </a:p>
          <a:p>
            <a:pPr marL="3175" algn="ctr"/>
            <a:r>
              <a:rPr sz="900" spc="-5" dirty="0">
                <a:latin typeface="Calibri"/>
                <a:cs typeface="Calibri"/>
              </a:rPr>
              <a:t>Transactions</a:t>
            </a:r>
            <a:endParaRPr sz="900">
              <a:latin typeface="Calibri"/>
              <a:cs typeface="Calibri"/>
            </a:endParaRPr>
          </a:p>
          <a:p>
            <a:pPr marL="635" algn="ctr"/>
            <a:r>
              <a:rPr sz="900" dirty="0">
                <a:latin typeface="Calibri"/>
                <a:cs typeface="Calibri"/>
              </a:rPr>
              <a:t>…</a:t>
            </a:r>
            <a:endParaRPr sz="900">
              <a:latin typeface="Calibri"/>
              <a:cs typeface="Calibri"/>
            </a:endParaRPr>
          </a:p>
          <a:p>
            <a:pPr marR="5080" algn="ctr">
              <a:spcBef>
                <a:spcPts val="740"/>
              </a:spcBef>
            </a:pPr>
            <a:r>
              <a:rPr sz="900" spc="-5" dirty="0">
                <a:latin typeface="Calibri"/>
                <a:cs typeface="Calibri"/>
              </a:rPr>
              <a:t>nonce</a:t>
            </a:r>
            <a:endParaRPr sz="900">
              <a:latin typeface="Calibri"/>
              <a:cs typeface="Calibri"/>
            </a:endParaRPr>
          </a:p>
        </p:txBody>
      </p:sp>
      <p:grpSp>
        <p:nvGrpSpPr>
          <p:cNvPr id="72" name="object 72"/>
          <p:cNvGrpSpPr/>
          <p:nvPr/>
        </p:nvGrpSpPr>
        <p:grpSpPr>
          <a:xfrm>
            <a:off x="6033516" y="3133344"/>
            <a:ext cx="597535" cy="2216150"/>
            <a:chOff x="4509515" y="3133344"/>
            <a:chExt cx="597535" cy="2216150"/>
          </a:xfrm>
        </p:grpSpPr>
        <p:pic>
          <p:nvPicPr>
            <p:cNvPr id="73" name="object 73"/>
            <p:cNvPicPr/>
            <p:nvPr/>
          </p:nvPicPr>
          <p:blipFill>
            <a:blip r:embed="rId12" cstate="print"/>
            <a:stretch>
              <a:fillRect/>
            </a:stretch>
          </p:blipFill>
          <p:spPr>
            <a:xfrm>
              <a:off x="4509515" y="3133344"/>
              <a:ext cx="597420" cy="2215895"/>
            </a:xfrm>
            <a:prstGeom prst="rect">
              <a:avLst/>
            </a:prstGeom>
          </p:spPr>
        </p:pic>
        <p:sp>
          <p:nvSpPr>
            <p:cNvPr id="74" name="object 74"/>
            <p:cNvSpPr/>
            <p:nvPr/>
          </p:nvSpPr>
          <p:spPr>
            <a:xfrm>
              <a:off x="4587239" y="3233166"/>
              <a:ext cx="466725" cy="2063750"/>
            </a:xfrm>
            <a:custGeom>
              <a:avLst/>
              <a:gdLst/>
              <a:ahLst/>
              <a:cxnLst/>
              <a:rect l="l" t="t" r="r" b="b"/>
              <a:pathLst>
                <a:path w="466725" h="2063750">
                  <a:moveTo>
                    <a:pt x="50670" y="73415"/>
                  </a:moveTo>
                  <a:lnTo>
                    <a:pt x="25393" y="78732"/>
                  </a:lnTo>
                  <a:lnTo>
                    <a:pt x="441325" y="2063369"/>
                  </a:lnTo>
                  <a:lnTo>
                    <a:pt x="466725" y="2058035"/>
                  </a:lnTo>
                  <a:lnTo>
                    <a:pt x="50670" y="73415"/>
                  </a:lnTo>
                  <a:close/>
                </a:path>
                <a:path w="466725" h="2063750">
                  <a:moveTo>
                    <a:pt x="22098" y="0"/>
                  </a:moveTo>
                  <a:lnTo>
                    <a:pt x="0" y="84074"/>
                  </a:lnTo>
                  <a:lnTo>
                    <a:pt x="25393" y="78732"/>
                  </a:lnTo>
                  <a:lnTo>
                    <a:pt x="22733" y="66039"/>
                  </a:lnTo>
                  <a:lnTo>
                    <a:pt x="48006" y="60706"/>
                  </a:lnTo>
                  <a:lnTo>
                    <a:pt x="70232" y="60706"/>
                  </a:lnTo>
                  <a:lnTo>
                    <a:pt x="22098" y="0"/>
                  </a:lnTo>
                  <a:close/>
                </a:path>
                <a:path w="466725" h="2063750">
                  <a:moveTo>
                    <a:pt x="48006" y="60706"/>
                  </a:moveTo>
                  <a:lnTo>
                    <a:pt x="22733" y="66039"/>
                  </a:lnTo>
                  <a:lnTo>
                    <a:pt x="25393" y="78732"/>
                  </a:lnTo>
                  <a:lnTo>
                    <a:pt x="50670" y="73415"/>
                  </a:lnTo>
                  <a:lnTo>
                    <a:pt x="48006" y="60706"/>
                  </a:lnTo>
                  <a:close/>
                </a:path>
                <a:path w="466725" h="2063750">
                  <a:moveTo>
                    <a:pt x="70232" y="60706"/>
                  </a:moveTo>
                  <a:lnTo>
                    <a:pt x="48006" y="60706"/>
                  </a:lnTo>
                  <a:lnTo>
                    <a:pt x="50670" y="73415"/>
                  </a:lnTo>
                  <a:lnTo>
                    <a:pt x="76073" y="68072"/>
                  </a:lnTo>
                  <a:lnTo>
                    <a:pt x="70232" y="60706"/>
                  </a:lnTo>
                  <a:close/>
                </a:path>
              </a:pathLst>
            </a:custGeom>
            <a:solidFill>
              <a:srgbClr val="000000"/>
            </a:solidFill>
          </p:spPr>
          <p:txBody>
            <a:bodyPr wrap="square" lIns="0" tIns="0" rIns="0" bIns="0" rtlCol="0"/>
            <a:lstStyle/>
            <a:p>
              <a:endParaRPr/>
            </a:p>
          </p:txBody>
        </p:sp>
      </p:grpSp>
      <p:sp>
        <p:nvSpPr>
          <p:cNvPr id="75" name="object 75"/>
          <p:cNvSpPr txBox="1"/>
          <p:nvPr/>
        </p:nvSpPr>
        <p:spPr>
          <a:xfrm>
            <a:off x="1686864" y="6547586"/>
            <a:ext cx="2065020" cy="205184"/>
          </a:xfrm>
          <a:prstGeom prst="rect">
            <a:avLst/>
          </a:prstGeom>
        </p:spPr>
        <p:txBody>
          <a:bodyPr vert="horz" wrap="square" lIns="0" tIns="0" rIns="0" bIns="0" rtlCol="0">
            <a:spAutoFit/>
          </a:bodyPr>
          <a:lstStyle/>
          <a:p>
            <a:pPr marL="12700">
              <a:lnSpc>
                <a:spcPts val="1614"/>
              </a:lnSpc>
            </a:pPr>
            <a:r>
              <a:rPr sz="1600" spc="-5" dirty="0">
                <a:solidFill>
                  <a:srgbClr val="FFFFFF"/>
                </a:solidFill>
                <a:latin typeface="Calibri"/>
                <a:cs typeface="Calibri"/>
              </a:rPr>
              <a:t>2.5</a:t>
            </a:r>
            <a:r>
              <a:rPr sz="1600" spc="-30" dirty="0">
                <a:solidFill>
                  <a:srgbClr val="FFFFFF"/>
                </a:solidFill>
                <a:latin typeface="Calibri"/>
                <a:cs typeface="Calibri"/>
              </a:rPr>
              <a:t> </a:t>
            </a:r>
            <a:r>
              <a:rPr sz="1600" spc="-10" dirty="0">
                <a:solidFill>
                  <a:srgbClr val="FFFFFF"/>
                </a:solidFill>
                <a:latin typeface="Calibri"/>
                <a:cs typeface="Calibri"/>
              </a:rPr>
              <a:t>BITCOIN</a:t>
            </a:r>
            <a:r>
              <a:rPr sz="1600" spc="-30" dirty="0">
                <a:solidFill>
                  <a:srgbClr val="FFFFFF"/>
                </a:solidFill>
                <a:latin typeface="Calibri"/>
                <a:cs typeface="Calibri"/>
              </a:rPr>
              <a:t> </a:t>
            </a:r>
            <a:r>
              <a:rPr sz="1600" spc="-10" dirty="0">
                <a:solidFill>
                  <a:srgbClr val="FFFFFF"/>
                </a:solidFill>
                <a:latin typeface="Calibri"/>
                <a:cs typeface="Calibri"/>
              </a:rPr>
              <a:t>CONSENSUS</a:t>
            </a:r>
            <a:endParaRPr sz="1600">
              <a:latin typeface="Calibri"/>
              <a:cs typeface="Calibri"/>
            </a:endParaRPr>
          </a:p>
        </p:txBody>
      </p:sp>
      <p:sp>
        <p:nvSpPr>
          <p:cNvPr id="77" name="object 77"/>
          <p:cNvSpPr txBox="1"/>
          <p:nvPr/>
        </p:nvSpPr>
        <p:spPr>
          <a:xfrm>
            <a:off x="9625330" y="6547586"/>
            <a:ext cx="229870" cy="205184"/>
          </a:xfrm>
          <a:prstGeom prst="rect">
            <a:avLst/>
          </a:prstGeom>
        </p:spPr>
        <p:txBody>
          <a:bodyPr vert="horz" wrap="square" lIns="0" tIns="0" rIns="0" bIns="0" rtlCol="0">
            <a:spAutoFit/>
          </a:bodyPr>
          <a:lstStyle/>
          <a:p>
            <a:pPr marL="12700">
              <a:lnSpc>
                <a:spcPts val="1614"/>
              </a:lnSpc>
            </a:pPr>
            <a:r>
              <a:rPr sz="1600" spc="-10" dirty="0">
                <a:solidFill>
                  <a:srgbClr val="FFFFFF"/>
                </a:solidFill>
                <a:latin typeface="Calibri"/>
                <a:cs typeface="Calibri"/>
              </a:rPr>
              <a:t>38</a:t>
            </a:r>
            <a:endParaRPr sz="1600">
              <a:latin typeface="Calibri"/>
              <a:cs typeface="Calibri"/>
            </a:endParaRPr>
          </a:p>
        </p:txBody>
      </p:sp>
    </p:spTree>
    <p:extLst>
      <p:ext uri="{BB962C8B-B14F-4D97-AF65-F5344CB8AC3E}">
        <p14:creationId xmlns:p14="http://schemas.microsoft.com/office/powerpoint/2010/main" val="5996780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6005" y="227203"/>
            <a:ext cx="2574620" cy="566181"/>
          </a:xfrm>
          <a:prstGeom prst="rect">
            <a:avLst/>
          </a:prstGeom>
        </p:spPr>
        <p:txBody>
          <a:bodyPr vert="horz" wrap="square" lIns="0" tIns="12065" rIns="0" bIns="0" rtlCol="0" anchor="t">
            <a:spAutoFit/>
          </a:bodyPr>
          <a:lstStyle/>
          <a:p>
            <a:pPr marL="12700">
              <a:spcBef>
                <a:spcPts val="95"/>
              </a:spcBef>
            </a:pPr>
            <a:r>
              <a:rPr spc="-60" dirty="0"/>
              <a:t>Branching</a:t>
            </a:r>
          </a:p>
        </p:txBody>
      </p:sp>
      <p:sp>
        <p:nvSpPr>
          <p:cNvPr id="3" name="object 3"/>
          <p:cNvSpPr/>
          <p:nvPr/>
        </p:nvSpPr>
        <p:spPr>
          <a:xfrm>
            <a:off x="2246377" y="2046733"/>
            <a:ext cx="4011295" cy="2654935"/>
          </a:xfrm>
          <a:custGeom>
            <a:avLst/>
            <a:gdLst/>
            <a:ahLst/>
            <a:cxnLst/>
            <a:rect l="l" t="t" r="r" b="b"/>
            <a:pathLst>
              <a:path w="4011295" h="2654935">
                <a:moveTo>
                  <a:pt x="0" y="442467"/>
                </a:moveTo>
                <a:lnTo>
                  <a:pt x="2596" y="394259"/>
                </a:lnTo>
                <a:lnTo>
                  <a:pt x="10205" y="347554"/>
                </a:lnTo>
                <a:lnTo>
                  <a:pt x="22558" y="302621"/>
                </a:lnTo>
                <a:lnTo>
                  <a:pt x="39383" y="259731"/>
                </a:lnTo>
                <a:lnTo>
                  <a:pt x="60412" y="219154"/>
                </a:lnTo>
                <a:lnTo>
                  <a:pt x="85373" y="181160"/>
                </a:lnTo>
                <a:lnTo>
                  <a:pt x="113998" y="146019"/>
                </a:lnTo>
                <a:lnTo>
                  <a:pt x="146016" y="114001"/>
                </a:lnTo>
                <a:lnTo>
                  <a:pt x="181158" y="85376"/>
                </a:lnTo>
                <a:lnTo>
                  <a:pt x="219153" y="60414"/>
                </a:lnTo>
                <a:lnTo>
                  <a:pt x="259731" y="39385"/>
                </a:lnTo>
                <a:lnTo>
                  <a:pt x="302623" y="22559"/>
                </a:lnTo>
                <a:lnTo>
                  <a:pt x="347558" y="10206"/>
                </a:lnTo>
                <a:lnTo>
                  <a:pt x="394267" y="2596"/>
                </a:lnTo>
                <a:lnTo>
                  <a:pt x="442480" y="0"/>
                </a:lnTo>
                <a:lnTo>
                  <a:pt x="3568700" y="0"/>
                </a:lnTo>
                <a:lnTo>
                  <a:pt x="3616908" y="2596"/>
                </a:lnTo>
                <a:lnTo>
                  <a:pt x="3663613" y="10206"/>
                </a:lnTo>
                <a:lnTo>
                  <a:pt x="3708546" y="22559"/>
                </a:lnTo>
                <a:lnTo>
                  <a:pt x="3751436" y="39385"/>
                </a:lnTo>
                <a:lnTo>
                  <a:pt x="3792013" y="60414"/>
                </a:lnTo>
                <a:lnTo>
                  <a:pt x="3830007" y="85376"/>
                </a:lnTo>
                <a:lnTo>
                  <a:pt x="3865148" y="114001"/>
                </a:lnTo>
                <a:lnTo>
                  <a:pt x="3897166" y="146019"/>
                </a:lnTo>
                <a:lnTo>
                  <a:pt x="3925791" y="181160"/>
                </a:lnTo>
                <a:lnTo>
                  <a:pt x="3950753" y="219154"/>
                </a:lnTo>
                <a:lnTo>
                  <a:pt x="3971782" y="259731"/>
                </a:lnTo>
                <a:lnTo>
                  <a:pt x="3988608" y="302621"/>
                </a:lnTo>
                <a:lnTo>
                  <a:pt x="4000961" y="347554"/>
                </a:lnTo>
                <a:lnTo>
                  <a:pt x="4008571" y="394259"/>
                </a:lnTo>
                <a:lnTo>
                  <a:pt x="4011168" y="442467"/>
                </a:lnTo>
                <a:lnTo>
                  <a:pt x="4011168" y="2212340"/>
                </a:lnTo>
                <a:lnTo>
                  <a:pt x="4008571" y="2260548"/>
                </a:lnTo>
                <a:lnTo>
                  <a:pt x="4000961" y="2307253"/>
                </a:lnTo>
                <a:lnTo>
                  <a:pt x="3988608" y="2352186"/>
                </a:lnTo>
                <a:lnTo>
                  <a:pt x="3971782" y="2395076"/>
                </a:lnTo>
                <a:lnTo>
                  <a:pt x="3950753" y="2435653"/>
                </a:lnTo>
                <a:lnTo>
                  <a:pt x="3925791" y="2473647"/>
                </a:lnTo>
                <a:lnTo>
                  <a:pt x="3897166" y="2508788"/>
                </a:lnTo>
                <a:lnTo>
                  <a:pt x="3865148" y="2540806"/>
                </a:lnTo>
                <a:lnTo>
                  <a:pt x="3830007" y="2569431"/>
                </a:lnTo>
                <a:lnTo>
                  <a:pt x="3792013" y="2594393"/>
                </a:lnTo>
                <a:lnTo>
                  <a:pt x="3751436" y="2615422"/>
                </a:lnTo>
                <a:lnTo>
                  <a:pt x="3708546" y="2632248"/>
                </a:lnTo>
                <a:lnTo>
                  <a:pt x="3663613" y="2644601"/>
                </a:lnTo>
                <a:lnTo>
                  <a:pt x="3616908" y="2652211"/>
                </a:lnTo>
                <a:lnTo>
                  <a:pt x="3568700" y="2654807"/>
                </a:lnTo>
                <a:lnTo>
                  <a:pt x="442480" y="2654807"/>
                </a:lnTo>
                <a:lnTo>
                  <a:pt x="394267" y="2652211"/>
                </a:lnTo>
                <a:lnTo>
                  <a:pt x="347558" y="2644601"/>
                </a:lnTo>
                <a:lnTo>
                  <a:pt x="302623" y="2632248"/>
                </a:lnTo>
                <a:lnTo>
                  <a:pt x="259731" y="2615422"/>
                </a:lnTo>
                <a:lnTo>
                  <a:pt x="219153" y="2594393"/>
                </a:lnTo>
                <a:lnTo>
                  <a:pt x="181158" y="2569431"/>
                </a:lnTo>
                <a:lnTo>
                  <a:pt x="146016" y="2540806"/>
                </a:lnTo>
                <a:lnTo>
                  <a:pt x="113998" y="2508788"/>
                </a:lnTo>
                <a:lnTo>
                  <a:pt x="85373" y="2473647"/>
                </a:lnTo>
                <a:lnTo>
                  <a:pt x="60412" y="2435653"/>
                </a:lnTo>
                <a:lnTo>
                  <a:pt x="39383" y="2395076"/>
                </a:lnTo>
                <a:lnTo>
                  <a:pt x="22558" y="2352186"/>
                </a:lnTo>
                <a:lnTo>
                  <a:pt x="10205" y="2307253"/>
                </a:lnTo>
                <a:lnTo>
                  <a:pt x="2596" y="2260548"/>
                </a:lnTo>
                <a:lnTo>
                  <a:pt x="0" y="2212340"/>
                </a:lnTo>
                <a:lnTo>
                  <a:pt x="0" y="442467"/>
                </a:lnTo>
                <a:close/>
              </a:path>
            </a:pathLst>
          </a:custGeom>
          <a:ln w="15240">
            <a:solidFill>
              <a:srgbClr val="000000"/>
            </a:solidFill>
          </a:ln>
        </p:spPr>
        <p:txBody>
          <a:bodyPr wrap="square" lIns="0" tIns="0" rIns="0" bIns="0" rtlCol="0"/>
          <a:lstStyle/>
          <a:p>
            <a:endParaRPr/>
          </a:p>
        </p:txBody>
      </p:sp>
      <p:sp>
        <p:nvSpPr>
          <p:cNvPr id="4" name="object 4"/>
          <p:cNvSpPr txBox="1"/>
          <p:nvPr/>
        </p:nvSpPr>
        <p:spPr>
          <a:xfrm>
            <a:off x="3293491" y="2112390"/>
            <a:ext cx="1917064" cy="299720"/>
          </a:xfrm>
          <a:prstGeom prst="rect">
            <a:avLst/>
          </a:prstGeom>
        </p:spPr>
        <p:txBody>
          <a:bodyPr vert="horz" wrap="square" lIns="0" tIns="12700" rIns="0" bIns="0" rtlCol="0">
            <a:spAutoFit/>
          </a:bodyPr>
          <a:lstStyle/>
          <a:p>
            <a:pPr marL="12700">
              <a:spcBef>
                <a:spcPts val="100"/>
              </a:spcBef>
            </a:pPr>
            <a:r>
              <a:rPr spc="-5" dirty="0">
                <a:latin typeface="Calibri"/>
                <a:cs typeface="Calibri"/>
              </a:rPr>
              <a:t>Common</a:t>
            </a:r>
            <a:r>
              <a:rPr spc="-45" dirty="0">
                <a:latin typeface="Calibri"/>
                <a:cs typeface="Calibri"/>
              </a:rPr>
              <a:t> </a:t>
            </a:r>
            <a:r>
              <a:rPr spc="-10" dirty="0">
                <a:latin typeface="Calibri"/>
                <a:cs typeface="Calibri"/>
              </a:rPr>
              <a:t>Blockchain</a:t>
            </a:r>
            <a:endParaRPr>
              <a:latin typeface="Calibri"/>
              <a:cs typeface="Calibri"/>
            </a:endParaRPr>
          </a:p>
        </p:txBody>
      </p:sp>
      <p:sp>
        <p:nvSpPr>
          <p:cNvPr id="5" name="object 5"/>
          <p:cNvSpPr/>
          <p:nvPr/>
        </p:nvSpPr>
        <p:spPr>
          <a:xfrm>
            <a:off x="5119116" y="2563367"/>
            <a:ext cx="1076325" cy="1927860"/>
          </a:xfrm>
          <a:custGeom>
            <a:avLst/>
            <a:gdLst/>
            <a:ahLst/>
            <a:cxnLst/>
            <a:rect l="l" t="t" r="r" b="b"/>
            <a:pathLst>
              <a:path w="1076325" h="1927860">
                <a:moveTo>
                  <a:pt x="0" y="179324"/>
                </a:moveTo>
                <a:lnTo>
                  <a:pt x="6404" y="131644"/>
                </a:lnTo>
                <a:lnTo>
                  <a:pt x="24478" y="88805"/>
                </a:lnTo>
                <a:lnTo>
                  <a:pt x="52514" y="52514"/>
                </a:lnTo>
                <a:lnTo>
                  <a:pt x="88805" y="24478"/>
                </a:lnTo>
                <a:lnTo>
                  <a:pt x="131644" y="6404"/>
                </a:lnTo>
                <a:lnTo>
                  <a:pt x="179324" y="0"/>
                </a:lnTo>
                <a:lnTo>
                  <a:pt x="896620" y="0"/>
                </a:lnTo>
                <a:lnTo>
                  <a:pt x="944299" y="6404"/>
                </a:lnTo>
                <a:lnTo>
                  <a:pt x="987138" y="24478"/>
                </a:lnTo>
                <a:lnTo>
                  <a:pt x="1023429" y="52514"/>
                </a:lnTo>
                <a:lnTo>
                  <a:pt x="1051465" y="88805"/>
                </a:lnTo>
                <a:lnTo>
                  <a:pt x="1069539" y="131644"/>
                </a:lnTo>
                <a:lnTo>
                  <a:pt x="1075944" y="179324"/>
                </a:lnTo>
                <a:lnTo>
                  <a:pt x="1075944" y="1748536"/>
                </a:lnTo>
                <a:lnTo>
                  <a:pt x="1069539" y="1796215"/>
                </a:lnTo>
                <a:lnTo>
                  <a:pt x="1051465" y="1839054"/>
                </a:lnTo>
                <a:lnTo>
                  <a:pt x="1023429" y="1875345"/>
                </a:lnTo>
                <a:lnTo>
                  <a:pt x="987138" y="1903381"/>
                </a:lnTo>
                <a:lnTo>
                  <a:pt x="944299" y="1921455"/>
                </a:lnTo>
                <a:lnTo>
                  <a:pt x="896620" y="1927860"/>
                </a:lnTo>
                <a:lnTo>
                  <a:pt x="179324" y="1927860"/>
                </a:lnTo>
                <a:lnTo>
                  <a:pt x="131644" y="1921455"/>
                </a:lnTo>
                <a:lnTo>
                  <a:pt x="88805" y="1903381"/>
                </a:lnTo>
                <a:lnTo>
                  <a:pt x="52514" y="1875345"/>
                </a:lnTo>
                <a:lnTo>
                  <a:pt x="24478" y="1839054"/>
                </a:lnTo>
                <a:lnTo>
                  <a:pt x="6404" y="1796215"/>
                </a:lnTo>
                <a:lnTo>
                  <a:pt x="0" y="1748536"/>
                </a:lnTo>
                <a:lnTo>
                  <a:pt x="0" y="179324"/>
                </a:lnTo>
                <a:close/>
              </a:path>
            </a:pathLst>
          </a:custGeom>
          <a:ln w="15240">
            <a:solidFill>
              <a:srgbClr val="000000"/>
            </a:solidFill>
          </a:ln>
        </p:spPr>
        <p:txBody>
          <a:bodyPr wrap="square" lIns="0" tIns="0" rIns="0" bIns="0" rtlCol="0"/>
          <a:lstStyle/>
          <a:p>
            <a:endParaRPr/>
          </a:p>
        </p:txBody>
      </p:sp>
      <p:sp>
        <p:nvSpPr>
          <p:cNvPr id="6" name="object 6"/>
          <p:cNvSpPr txBox="1"/>
          <p:nvPr/>
        </p:nvSpPr>
        <p:spPr>
          <a:xfrm>
            <a:off x="5272785" y="2989326"/>
            <a:ext cx="770890" cy="299720"/>
          </a:xfrm>
          <a:prstGeom prst="rect">
            <a:avLst/>
          </a:prstGeom>
        </p:spPr>
        <p:txBody>
          <a:bodyPr vert="horz" wrap="square" lIns="0" tIns="12700" rIns="0" bIns="0" rtlCol="0">
            <a:spAutoFit/>
          </a:bodyPr>
          <a:lstStyle/>
          <a:p>
            <a:pPr marL="12700" marR="5080" indent="17780">
              <a:spcBef>
                <a:spcPts val="100"/>
              </a:spcBef>
            </a:pPr>
            <a:r>
              <a:rPr sz="900" dirty="0">
                <a:latin typeface="Calibri"/>
                <a:cs typeface="Calibri"/>
              </a:rPr>
              <a:t>Proof-of-Work: </a:t>
            </a:r>
            <a:r>
              <a:rPr sz="900" spc="-190" dirty="0">
                <a:latin typeface="Calibri"/>
                <a:cs typeface="Calibri"/>
              </a:rPr>
              <a:t> </a:t>
            </a:r>
            <a:r>
              <a:rPr sz="900" dirty="0">
                <a:latin typeface="Calibri"/>
                <a:cs typeface="Calibri"/>
              </a:rPr>
              <a:t>000000</a:t>
            </a:r>
            <a:r>
              <a:rPr sz="900" spc="-15" dirty="0">
                <a:latin typeface="Calibri"/>
                <a:cs typeface="Calibri"/>
              </a:rPr>
              <a:t>9</a:t>
            </a:r>
            <a:r>
              <a:rPr sz="900" dirty="0">
                <a:latin typeface="Calibri"/>
                <a:cs typeface="Calibri"/>
              </a:rPr>
              <a:t>0</a:t>
            </a:r>
            <a:r>
              <a:rPr sz="900" spc="-5" dirty="0">
                <a:latin typeface="Calibri"/>
                <a:cs typeface="Calibri"/>
              </a:rPr>
              <a:t>b41bx</a:t>
            </a:r>
            <a:endParaRPr sz="900">
              <a:latin typeface="Calibri"/>
              <a:cs typeface="Calibri"/>
            </a:endParaRPr>
          </a:p>
        </p:txBody>
      </p:sp>
      <p:sp>
        <p:nvSpPr>
          <p:cNvPr id="7" name="object 7"/>
          <p:cNvSpPr txBox="1"/>
          <p:nvPr/>
        </p:nvSpPr>
        <p:spPr>
          <a:xfrm>
            <a:off x="5298694" y="3400805"/>
            <a:ext cx="718820" cy="299720"/>
          </a:xfrm>
          <a:prstGeom prst="rect">
            <a:avLst/>
          </a:prstGeom>
        </p:spPr>
        <p:txBody>
          <a:bodyPr vert="horz" wrap="square" lIns="0" tIns="12700" rIns="0" bIns="0" rtlCol="0">
            <a:spAutoFit/>
          </a:bodyPr>
          <a:lstStyle/>
          <a:p>
            <a:pPr marL="27305" marR="5080" indent="-15240">
              <a:spcBef>
                <a:spcPts val="100"/>
              </a:spcBef>
            </a:pPr>
            <a:r>
              <a:rPr sz="900" dirty="0">
                <a:latin typeface="Calibri"/>
                <a:cs typeface="Calibri"/>
              </a:rPr>
              <a:t>Pr</a:t>
            </a:r>
            <a:r>
              <a:rPr sz="900" spc="-5" dirty="0">
                <a:latin typeface="Calibri"/>
                <a:cs typeface="Calibri"/>
              </a:rPr>
              <a:t>e</a:t>
            </a:r>
            <a:r>
              <a:rPr sz="900" dirty="0">
                <a:latin typeface="Calibri"/>
                <a:cs typeface="Calibri"/>
              </a:rPr>
              <a:t>vio</a:t>
            </a:r>
            <a:r>
              <a:rPr sz="900" spc="-5" dirty="0">
                <a:latin typeface="Calibri"/>
                <a:cs typeface="Calibri"/>
              </a:rPr>
              <a:t>u</a:t>
            </a:r>
            <a:r>
              <a:rPr sz="900" dirty="0">
                <a:latin typeface="Calibri"/>
                <a:cs typeface="Calibri"/>
              </a:rPr>
              <a:t>s</a:t>
            </a:r>
            <a:r>
              <a:rPr sz="900" spc="5" dirty="0">
                <a:latin typeface="Calibri"/>
                <a:cs typeface="Calibri"/>
              </a:rPr>
              <a:t> </a:t>
            </a:r>
            <a:r>
              <a:rPr sz="900" dirty="0">
                <a:latin typeface="Calibri"/>
                <a:cs typeface="Calibri"/>
              </a:rPr>
              <a:t>P</a:t>
            </a:r>
            <a:r>
              <a:rPr sz="900" spc="5" dirty="0">
                <a:latin typeface="Calibri"/>
                <a:cs typeface="Calibri"/>
              </a:rPr>
              <a:t>O</a:t>
            </a:r>
            <a:r>
              <a:rPr sz="900" dirty="0">
                <a:latin typeface="Calibri"/>
                <a:cs typeface="Calibri"/>
              </a:rPr>
              <a:t>W:  </a:t>
            </a:r>
            <a:r>
              <a:rPr sz="900" spc="-5" dirty="0">
                <a:latin typeface="Calibri"/>
                <a:cs typeface="Calibri"/>
              </a:rPr>
              <a:t>000000948fixf</a:t>
            </a:r>
            <a:endParaRPr sz="900">
              <a:latin typeface="Calibri"/>
              <a:cs typeface="Calibri"/>
            </a:endParaRPr>
          </a:p>
        </p:txBody>
      </p:sp>
      <p:sp>
        <p:nvSpPr>
          <p:cNvPr id="8" name="object 8"/>
          <p:cNvSpPr/>
          <p:nvPr/>
        </p:nvSpPr>
        <p:spPr>
          <a:xfrm>
            <a:off x="3752089" y="2555748"/>
            <a:ext cx="1076325" cy="1935480"/>
          </a:xfrm>
          <a:custGeom>
            <a:avLst/>
            <a:gdLst/>
            <a:ahLst/>
            <a:cxnLst/>
            <a:rect l="l" t="t" r="r" b="b"/>
            <a:pathLst>
              <a:path w="1076325" h="1935479">
                <a:moveTo>
                  <a:pt x="0" y="179324"/>
                </a:moveTo>
                <a:lnTo>
                  <a:pt x="6404" y="131644"/>
                </a:lnTo>
                <a:lnTo>
                  <a:pt x="24478" y="88805"/>
                </a:lnTo>
                <a:lnTo>
                  <a:pt x="52514" y="52514"/>
                </a:lnTo>
                <a:lnTo>
                  <a:pt x="88805" y="24478"/>
                </a:lnTo>
                <a:lnTo>
                  <a:pt x="131644" y="6404"/>
                </a:lnTo>
                <a:lnTo>
                  <a:pt x="179324" y="0"/>
                </a:lnTo>
                <a:lnTo>
                  <a:pt x="896619" y="0"/>
                </a:lnTo>
                <a:lnTo>
                  <a:pt x="944299" y="6404"/>
                </a:lnTo>
                <a:lnTo>
                  <a:pt x="987138" y="24478"/>
                </a:lnTo>
                <a:lnTo>
                  <a:pt x="1023429" y="52514"/>
                </a:lnTo>
                <a:lnTo>
                  <a:pt x="1051465" y="88805"/>
                </a:lnTo>
                <a:lnTo>
                  <a:pt x="1069539" y="131644"/>
                </a:lnTo>
                <a:lnTo>
                  <a:pt x="1075944" y="179324"/>
                </a:lnTo>
                <a:lnTo>
                  <a:pt x="1075944" y="1756156"/>
                </a:lnTo>
                <a:lnTo>
                  <a:pt x="1069539" y="1803835"/>
                </a:lnTo>
                <a:lnTo>
                  <a:pt x="1051465" y="1846674"/>
                </a:lnTo>
                <a:lnTo>
                  <a:pt x="1023429" y="1882965"/>
                </a:lnTo>
                <a:lnTo>
                  <a:pt x="987138" y="1911001"/>
                </a:lnTo>
                <a:lnTo>
                  <a:pt x="944299" y="1929075"/>
                </a:lnTo>
                <a:lnTo>
                  <a:pt x="896619" y="1935479"/>
                </a:lnTo>
                <a:lnTo>
                  <a:pt x="179324" y="1935479"/>
                </a:lnTo>
                <a:lnTo>
                  <a:pt x="131644" y="1929075"/>
                </a:lnTo>
                <a:lnTo>
                  <a:pt x="88805" y="1911001"/>
                </a:lnTo>
                <a:lnTo>
                  <a:pt x="52514" y="1882965"/>
                </a:lnTo>
                <a:lnTo>
                  <a:pt x="24478" y="1846674"/>
                </a:lnTo>
                <a:lnTo>
                  <a:pt x="6404" y="1803835"/>
                </a:lnTo>
                <a:lnTo>
                  <a:pt x="0" y="1756156"/>
                </a:lnTo>
                <a:lnTo>
                  <a:pt x="0" y="179324"/>
                </a:lnTo>
                <a:close/>
              </a:path>
            </a:pathLst>
          </a:custGeom>
          <a:ln w="15240">
            <a:solidFill>
              <a:srgbClr val="000000"/>
            </a:solidFill>
          </a:ln>
        </p:spPr>
        <p:txBody>
          <a:bodyPr wrap="square" lIns="0" tIns="0" rIns="0" bIns="0" rtlCol="0"/>
          <a:lstStyle/>
          <a:p>
            <a:endParaRPr/>
          </a:p>
        </p:txBody>
      </p:sp>
      <p:sp>
        <p:nvSpPr>
          <p:cNvPr id="9" name="object 9"/>
          <p:cNvSpPr txBox="1"/>
          <p:nvPr/>
        </p:nvSpPr>
        <p:spPr>
          <a:xfrm>
            <a:off x="4011929" y="2634234"/>
            <a:ext cx="1924050" cy="228909"/>
          </a:xfrm>
          <a:prstGeom prst="rect">
            <a:avLst/>
          </a:prstGeom>
        </p:spPr>
        <p:txBody>
          <a:bodyPr vert="horz" wrap="square" lIns="0" tIns="13335" rIns="0" bIns="0" rtlCol="0">
            <a:spAutoFit/>
          </a:bodyPr>
          <a:lstStyle/>
          <a:p>
            <a:pPr marL="12700">
              <a:spcBef>
                <a:spcPts val="105"/>
              </a:spcBef>
              <a:tabLst>
                <a:tab pos="1379855" algn="l"/>
              </a:tabLst>
            </a:pPr>
            <a:r>
              <a:rPr sz="2100" b="1" baseline="1984" dirty="0">
                <a:latin typeface="Calibri"/>
                <a:cs typeface="Calibri"/>
              </a:rPr>
              <a:t>Block</a:t>
            </a:r>
            <a:r>
              <a:rPr sz="2100" b="1" spc="-7" baseline="1984" dirty="0">
                <a:latin typeface="Calibri"/>
                <a:cs typeface="Calibri"/>
              </a:rPr>
              <a:t> </a:t>
            </a:r>
            <a:r>
              <a:rPr sz="2100" b="1" baseline="1984" dirty="0">
                <a:latin typeface="Calibri"/>
                <a:cs typeface="Calibri"/>
              </a:rPr>
              <a:t>1	</a:t>
            </a:r>
            <a:r>
              <a:rPr sz="1400" b="1" dirty="0">
                <a:latin typeface="Calibri"/>
                <a:cs typeface="Calibri"/>
              </a:rPr>
              <a:t>Block</a:t>
            </a:r>
            <a:r>
              <a:rPr sz="1400" b="1" spc="-70" dirty="0">
                <a:latin typeface="Calibri"/>
                <a:cs typeface="Calibri"/>
              </a:rPr>
              <a:t> </a:t>
            </a:r>
            <a:r>
              <a:rPr sz="1400" b="1" dirty="0">
                <a:latin typeface="Calibri"/>
                <a:cs typeface="Calibri"/>
              </a:rPr>
              <a:t>2</a:t>
            </a:r>
            <a:endParaRPr sz="1400">
              <a:latin typeface="Calibri"/>
              <a:cs typeface="Calibri"/>
            </a:endParaRPr>
          </a:p>
        </p:txBody>
      </p:sp>
      <p:sp>
        <p:nvSpPr>
          <p:cNvPr id="10" name="object 10"/>
          <p:cNvSpPr txBox="1"/>
          <p:nvPr/>
        </p:nvSpPr>
        <p:spPr>
          <a:xfrm>
            <a:off x="3923538" y="2986278"/>
            <a:ext cx="732790" cy="299720"/>
          </a:xfrm>
          <a:prstGeom prst="rect">
            <a:avLst/>
          </a:prstGeom>
        </p:spPr>
        <p:txBody>
          <a:bodyPr vert="horz" wrap="square" lIns="0" tIns="12700" rIns="0" bIns="0" rtlCol="0">
            <a:spAutoFit/>
          </a:bodyPr>
          <a:lstStyle/>
          <a:p>
            <a:pPr marL="35560" marR="5080" indent="-22860">
              <a:spcBef>
                <a:spcPts val="100"/>
              </a:spcBef>
            </a:pPr>
            <a:r>
              <a:rPr sz="900" dirty="0">
                <a:latin typeface="Calibri"/>
                <a:cs typeface="Calibri"/>
              </a:rPr>
              <a:t>Pr</a:t>
            </a:r>
            <a:r>
              <a:rPr sz="900" spc="5" dirty="0">
                <a:latin typeface="Calibri"/>
                <a:cs typeface="Calibri"/>
              </a:rPr>
              <a:t>o</a:t>
            </a:r>
            <a:r>
              <a:rPr sz="900" dirty="0">
                <a:latin typeface="Calibri"/>
                <a:cs typeface="Calibri"/>
              </a:rPr>
              <a:t>of-</a:t>
            </a:r>
            <a:r>
              <a:rPr sz="900" spc="5" dirty="0">
                <a:latin typeface="Calibri"/>
                <a:cs typeface="Calibri"/>
              </a:rPr>
              <a:t>o</a:t>
            </a:r>
            <a:r>
              <a:rPr sz="900" dirty="0">
                <a:latin typeface="Calibri"/>
                <a:cs typeface="Calibri"/>
              </a:rPr>
              <a:t>f-Wor</a:t>
            </a:r>
            <a:r>
              <a:rPr sz="900" spc="-5" dirty="0">
                <a:latin typeface="Calibri"/>
                <a:cs typeface="Calibri"/>
              </a:rPr>
              <a:t>k</a:t>
            </a:r>
            <a:r>
              <a:rPr sz="900" dirty="0">
                <a:latin typeface="Calibri"/>
                <a:cs typeface="Calibri"/>
              </a:rPr>
              <a:t>:  </a:t>
            </a:r>
            <a:r>
              <a:rPr sz="900" spc="-5" dirty="0">
                <a:latin typeface="Calibri"/>
                <a:cs typeface="Calibri"/>
              </a:rPr>
              <a:t>000000948fixf</a:t>
            </a:r>
            <a:endParaRPr sz="900">
              <a:latin typeface="Calibri"/>
              <a:cs typeface="Calibri"/>
            </a:endParaRPr>
          </a:p>
        </p:txBody>
      </p:sp>
      <p:sp>
        <p:nvSpPr>
          <p:cNvPr id="11" name="object 11"/>
          <p:cNvSpPr txBox="1"/>
          <p:nvPr/>
        </p:nvSpPr>
        <p:spPr>
          <a:xfrm>
            <a:off x="3931157" y="3397758"/>
            <a:ext cx="718820" cy="299720"/>
          </a:xfrm>
          <a:prstGeom prst="rect">
            <a:avLst/>
          </a:prstGeom>
        </p:spPr>
        <p:txBody>
          <a:bodyPr vert="horz" wrap="square" lIns="0" tIns="12700" rIns="0" bIns="0" rtlCol="0">
            <a:spAutoFit/>
          </a:bodyPr>
          <a:lstStyle/>
          <a:p>
            <a:pPr marL="26034" marR="5080" indent="-13970">
              <a:spcBef>
                <a:spcPts val="100"/>
              </a:spcBef>
            </a:pPr>
            <a:r>
              <a:rPr sz="900" dirty="0">
                <a:latin typeface="Calibri"/>
                <a:cs typeface="Calibri"/>
              </a:rPr>
              <a:t>Pr</a:t>
            </a:r>
            <a:r>
              <a:rPr sz="900" spc="-5" dirty="0">
                <a:latin typeface="Calibri"/>
                <a:cs typeface="Calibri"/>
              </a:rPr>
              <a:t>e</a:t>
            </a:r>
            <a:r>
              <a:rPr sz="900" dirty="0">
                <a:latin typeface="Calibri"/>
                <a:cs typeface="Calibri"/>
              </a:rPr>
              <a:t>vio</a:t>
            </a:r>
            <a:r>
              <a:rPr sz="900" spc="-5" dirty="0">
                <a:latin typeface="Calibri"/>
                <a:cs typeface="Calibri"/>
              </a:rPr>
              <a:t>u</a:t>
            </a:r>
            <a:r>
              <a:rPr sz="900" dirty="0">
                <a:latin typeface="Calibri"/>
                <a:cs typeface="Calibri"/>
              </a:rPr>
              <a:t>s</a:t>
            </a:r>
            <a:r>
              <a:rPr sz="900" spc="5" dirty="0">
                <a:latin typeface="Calibri"/>
                <a:cs typeface="Calibri"/>
              </a:rPr>
              <a:t> </a:t>
            </a:r>
            <a:r>
              <a:rPr sz="900" dirty="0">
                <a:latin typeface="Calibri"/>
                <a:cs typeface="Calibri"/>
              </a:rPr>
              <a:t>P</a:t>
            </a:r>
            <a:r>
              <a:rPr sz="900" spc="5" dirty="0">
                <a:latin typeface="Calibri"/>
                <a:cs typeface="Calibri"/>
              </a:rPr>
              <a:t>O</a:t>
            </a:r>
            <a:r>
              <a:rPr sz="900" dirty="0">
                <a:latin typeface="Calibri"/>
                <a:cs typeface="Calibri"/>
              </a:rPr>
              <a:t>W:  </a:t>
            </a:r>
            <a:r>
              <a:rPr sz="900" spc="-5" dirty="0">
                <a:latin typeface="Calibri"/>
                <a:cs typeface="Calibri"/>
              </a:rPr>
              <a:t>000000958fdji</a:t>
            </a:r>
            <a:endParaRPr sz="900">
              <a:latin typeface="Calibri"/>
              <a:cs typeface="Calibri"/>
            </a:endParaRPr>
          </a:p>
        </p:txBody>
      </p:sp>
      <p:sp>
        <p:nvSpPr>
          <p:cNvPr id="12" name="object 12"/>
          <p:cNvSpPr/>
          <p:nvPr/>
        </p:nvSpPr>
        <p:spPr>
          <a:xfrm>
            <a:off x="2395728" y="2555748"/>
            <a:ext cx="1076325" cy="1935480"/>
          </a:xfrm>
          <a:custGeom>
            <a:avLst/>
            <a:gdLst/>
            <a:ahLst/>
            <a:cxnLst/>
            <a:rect l="l" t="t" r="r" b="b"/>
            <a:pathLst>
              <a:path w="1076325" h="1935479">
                <a:moveTo>
                  <a:pt x="0" y="179324"/>
                </a:moveTo>
                <a:lnTo>
                  <a:pt x="6405" y="131644"/>
                </a:lnTo>
                <a:lnTo>
                  <a:pt x="24483" y="88805"/>
                </a:lnTo>
                <a:lnTo>
                  <a:pt x="52524" y="52514"/>
                </a:lnTo>
                <a:lnTo>
                  <a:pt x="88817" y="24478"/>
                </a:lnTo>
                <a:lnTo>
                  <a:pt x="131653" y="6404"/>
                </a:lnTo>
                <a:lnTo>
                  <a:pt x="179324" y="0"/>
                </a:lnTo>
                <a:lnTo>
                  <a:pt x="896620" y="0"/>
                </a:lnTo>
                <a:lnTo>
                  <a:pt x="944299" y="6404"/>
                </a:lnTo>
                <a:lnTo>
                  <a:pt x="987138" y="24478"/>
                </a:lnTo>
                <a:lnTo>
                  <a:pt x="1023429" y="52514"/>
                </a:lnTo>
                <a:lnTo>
                  <a:pt x="1051465" y="88805"/>
                </a:lnTo>
                <a:lnTo>
                  <a:pt x="1069539" y="131644"/>
                </a:lnTo>
                <a:lnTo>
                  <a:pt x="1075944" y="179324"/>
                </a:lnTo>
                <a:lnTo>
                  <a:pt x="1075944" y="1756156"/>
                </a:lnTo>
                <a:lnTo>
                  <a:pt x="1069539" y="1803835"/>
                </a:lnTo>
                <a:lnTo>
                  <a:pt x="1051465" y="1846674"/>
                </a:lnTo>
                <a:lnTo>
                  <a:pt x="1023429" y="1882965"/>
                </a:lnTo>
                <a:lnTo>
                  <a:pt x="987138" y="1911001"/>
                </a:lnTo>
                <a:lnTo>
                  <a:pt x="944299" y="1929075"/>
                </a:lnTo>
                <a:lnTo>
                  <a:pt x="896620" y="1935479"/>
                </a:lnTo>
                <a:lnTo>
                  <a:pt x="179324" y="1935479"/>
                </a:lnTo>
                <a:lnTo>
                  <a:pt x="131653" y="1929075"/>
                </a:lnTo>
                <a:lnTo>
                  <a:pt x="88817" y="1911001"/>
                </a:lnTo>
                <a:lnTo>
                  <a:pt x="52524" y="1882965"/>
                </a:lnTo>
                <a:lnTo>
                  <a:pt x="24483" y="1846674"/>
                </a:lnTo>
                <a:lnTo>
                  <a:pt x="6405" y="1803835"/>
                </a:lnTo>
                <a:lnTo>
                  <a:pt x="0" y="1756156"/>
                </a:lnTo>
                <a:lnTo>
                  <a:pt x="0" y="179324"/>
                </a:lnTo>
                <a:close/>
              </a:path>
            </a:pathLst>
          </a:custGeom>
          <a:ln w="15240">
            <a:solidFill>
              <a:srgbClr val="000000"/>
            </a:solidFill>
          </a:ln>
        </p:spPr>
        <p:txBody>
          <a:bodyPr wrap="square" lIns="0" tIns="0" rIns="0" bIns="0" rtlCol="0"/>
          <a:lstStyle/>
          <a:p>
            <a:endParaRPr/>
          </a:p>
        </p:txBody>
      </p:sp>
      <p:sp>
        <p:nvSpPr>
          <p:cNvPr id="13" name="object 13"/>
          <p:cNvSpPr txBox="1"/>
          <p:nvPr/>
        </p:nvSpPr>
        <p:spPr>
          <a:xfrm>
            <a:off x="2655519" y="2630806"/>
            <a:ext cx="556260" cy="228909"/>
          </a:xfrm>
          <a:prstGeom prst="rect">
            <a:avLst/>
          </a:prstGeom>
        </p:spPr>
        <p:txBody>
          <a:bodyPr vert="horz" wrap="square" lIns="0" tIns="13335" rIns="0" bIns="0" rtlCol="0">
            <a:spAutoFit/>
          </a:bodyPr>
          <a:lstStyle/>
          <a:p>
            <a:pPr marL="12700">
              <a:spcBef>
                <a:spcPts val="105"/>
              </a:spcBef>
            </a:pPr>
            <a:r>
              <a:rPr sz="1400" b="1" dirty="0">
                <a:latin typeface="Calibri"/>
                <a:cs typeface="Calibri"/>
              </a:rPr>
              <a:t>Block</a:t>
            </a:r>
            <a:r>
              <a:rPr sz="1400" b="1" spc="-75" dirty="0">
                <a:latin typeface="Calibri"/>
                <a:cs typeface="Calibri"/>
              </a:rPr>
              <a:t> </a:t>
            </a:r>
            <a:r>
              <a:rPr sz="1400" b="1" dirty="0">
                <a:latin typeface="Calibri"/>
                <a:cs typeface="Calibri"/>
              </a:rPr>
              <a:t>0</a:t>
            </a:r>
            <a:endParaRPr sz="1400">
              <a:latin typeface="Calibri"/>
              <a:cs typeface="Calibri"/>
            </a:endParaRPr>
          </a:p>
        </p:txBody>
      </p:sp>
      <p:sp>
        <p:nvSpPr>
          <p:cNvPr id="14" name="object 14"/>
          <p:cNvSpPr txBox="1"/>
          <p:nvPr/>
        </p:nvSpPr>
        <p:spPr>
          <a:xfrm>
            <a:off x="2567127" y="2986278"/>
            <a:ext cx="732790" cy="299720"/>
          </a:xfrm>
          <a:prstGeom prst="rect">
            <a:avLst/>
          </a:prstGeom>
        </p:spPr>
        <p:txBody>
          <a:bodyPr vert="horz" wrap="square" lIns="0" tIns="12700" rIns="0" bIns="0" rtlCol="0">
            <a:spAutoFit/>
          </a:bodyPr>
          <a:lstStyle/>
          <a:p>
            <a:pPr marL="33655" marR="5080" indent="-21590">
              <a:spcBef>
                <a:spcPts val="100"/>
              </a:spcBef>
            </a:pPr>
            <a:r>
              <a:rPr sz="900" dirty="0">
                <a:latin typeface="Calibri"/>
                <a:cs typeface="Calibri"/>
              </a:rPr>
              <a:t>Pr</a:t>
            </a:r>
            <a:r>
              <a:rPr sz="900" spc="5" dirty="0">
                <a:latin typeface="Calibri"/>
                <a:cs typeface="Calibri"/>
              </a:rPr>
              <a:t>o</a:t>
            </a:r>
            <a:r>
              <a:rPr sz="900" dirty="0">
                <a:latin typeface="Calibri"/>
                <a:cs typeface="Calibri"/>
              </a:rPr>
              <a:t>of-</a:t>
            </a:r>
            <a:r>
              <a:rPr sz="900" spc="5" dirty="0">
                <a:latin typeface="Calibri"/>
                <a:cs typeface="Calibri"/>
              </a:rPr>
              <a:t>o</a:t>
            </a:r>
            <a:r>
              <a:rPr sz="900" dirty="0">
                <a:latin typeface="Calibri"/>
                <a:cs typeface="Calibri"/>
              </a:rPr>
              <a:t>f-Wor</a:t>
            </a:r>
            <a:r>
              <a:rPr sz="900" spc="-5" dirty="0">
                <a:latin typeface="Calibri"/>
                <a:cs typeface="Calibri"/>
              </a:rPr>
              <a:t>k</a:t>
            </a:r>
            <a:r>
              <a:rPr sz="900" dirty="0">
                <a:latin typeface="Calibri"/>
                <a:cs typeface="Calibri"/>
              </a:rPr>
              <a:t>:  </a:t>
            </a:r>
            <a:r>
              <a:rPr sz="900" spc="-5" dirty="0">
                <a:latin typeface="Calibri"/>
                <a:cs typeface="Calibri"/>
              </a:rPr>
              <a:t>000000958fdji</a:t>
            </a:r>
            <a:endParaRPr sz="900">
              <a:latin typeface="Calibri"/>
              <a:cs typeface="Calibri"/>
            </a:endParaRPr>
          </a:p>
        </p:txBody>
      </p:sp>
      <p:sp>
        <p:nvSpPr>
          <p:cNvPr id="15" name="object 15"/>
          <p:cNvSpPr txBox="1"/>
          <p:nvPr/>
        </p:nvSpPr>
        <p:spPr>
          <a:xfrm>
            <a:off x="2582876" y="3397759"/>
            <a:ext cx="702945" cy="151323"/>
          </a:xfrm>
          <a:prstGeom prst="rect">
            <a:avLst/>
          </a:prstGeom>
        </p:spPr>
        <p:txBody>
          <a:bodyPr vert="horz" wrap="square" lIns="0" tIns="12700" rIns="0" bIns="0" rtlCol="0">
            <a:spAutoFit/>
          </a:bodyPr>
          <a:lstStyle/>
          <a:p>
            <a:pPr>
              <a:spcBef>
                <a:spcPts val="100"/>
              </a:spcBef>
            </a:pPr>
            <a:r>
              <a:rPr sz="900" spc="-5" dirty="0">
                <a:latin typeface="Calibri"/>
                <a:cs typeface="Calibri"/>
              </a:rPr>
              <a:t>Previous</a:t>
            </a:r>
            <a:r>
              <a:rPr sz="900" spc="-25" dirty="0">
                <a:latin typeface="Calibri"/>
                <a:cs typeface="Calibri"/>
              </a:rPr>
              <a:t> </a:t>
            </a:r>
            <a:r>
              <a:rPr sz="900" spc="-5" dirty="0">
                <a:latin typeface="Calibri"/>
                <a:cs typeface="Calibri"/>
              </a:rPr>
              <a:t>block:</a:t>
            </a:r>
            <a:endParaRPr sz="900">
              <a:latin typeface="Calibri"/>
              <a:cs typeface="Calibri"/>
            </a:endParaRPr>
          </a:p>
        </p:txBody>
      </p:sp>
      <p:sp>
        <p:nvSpPr>
          <p:cNvPr id="16" name="object 16"/>
          <p:cNvSpPr txBox="1"/>
          <p:nvPr/>
        </p:nvSpPr>
        <p:spPr>
          <a:xfrm>
            <a:off x="2916682" y="3534918"/>
            <a:ext cx="35560" cy="151323"/>
          </a:xfrm>
          <a:prstGeom prst="rect">
            <a:avLst/>
          </a:prstGeom>
        </p:spPr>
        <p:txBody>
          <a:bodyPr vert="horz" wrap="square" lIns="0" tIns="12700" rIns="0" bIns="0" rtlCol="0">
            <a:spAutoFit/>
          </a:bodyPr>
          <a:lstStyle/>
          <a:p>
            <a:pPr>
              <a:spcBef>
                <a:spcPts val="100"/>
              </a:spcBef>
            </a:pPr>
            <a:r>
              <a:rPr sz="900" dirty="0">
                <a:latin typeface="Calibri"/>
                <a:cs typeface="Calibri"/>
              </a:rPr>
              <a:t>-</a:t>
            </a:r>
            <a:endParaRPr sz="900">
              <a:latin typeface="Calibri"/>
              <a:cs typeface="Calibri"/>
            </a:endParaRPr>
          </a:p>
        </p:txBody>
      </p:sp>
      <p:grpSp>
        <p:nvGrpSpPr>
          <p:cNvPr id="17" name="object 17"/>
          <p:cNvGrpSpPr/>
          <p:nvPr/>
        </p:nvGrpSpPr>
        <p:grpSpPr>
          <a:xfrm>
            <a:off x="2439669" y="3204998"/>
            <a:ext cx="2846070" cy="1204595"/>
            <a:chOff x="915669" y="3204997"/>
            <a:chExt cx="2846070" cy="1204595"/>
          </a:xfrm>
        </p:grpSpPr>
        <p:pic>
          <p:nvPicPr>
            <p:cNvPr id="18" name="object 18"/>
            <p:cNvPicPr/>
            <p:nvPr/>
          </p:nvPicPr>
          <p:blipFill>
            <a:blip r:embed="rId2" cstate="print"/>
            <a:stretch>
              <a:fillRect/>
            </a:stretch>
          </p:blipFill>
          <p:spPr>
            <a:xfrm>
              <a:off x="3121152" y="3204997"/>
              <a:ext cx="640118" cy="455650"/>
            </a:xfrm>
            <a:prstGeom prst="rect">
              <a:avLst/>
            </a:prstGeom>
          </p:spPr>
        </p:pic>
        <p:sp>
          <p:nvSpPr>
            <p:cNvPr id="19" name="object 19"/>
            <p:cNvSpPr/>
            <p:nvPr/>
          </p:nvSpPr>
          <p:spPr>
            <a:xfrm>
              <a:off x="3220974" y="3304793"/>
              <a:ext cx="487680" cy="302260"/>
            </a:xfrm>
            <a:custGeom>
              <a:avLst/>
              <a:gdLst/>
              <a:ahLst/>
              <a:cxnLst/>
              <a:rect l="l" t="t" r="r" b="b"/>
              <a:pathLst>
                <a:path w="487679" h="302260">
                  <a:moveTo>
                    <a:pt x="73183" y="29185"/>
                  </a:moveTo>
                  <a:lnTo>
                    <a:pt x="59788" y="51326"/>
                  </a:lnTo>
                  <a:lnTo>
                    <a:pt x="474217" y="302259"/>
                  </a:lnTo>
                  <a:lnTo>
                    <a:pt x="487679" y="280034"/>
                  </a:lnTo>
                  <a:lnTo>
                    <a:pt x="73183" y="29185"/>
                  </a:lnTo>
                  <a:close/>
                </a:path>
                <a:path w="487679" h="302260">
                  <a:moveTo>
                    <a:pt x="0" y="0"/>
                  </a:moveTo>
                  <a:lnTo>
                    <a:pt x="46354" y="73532"/>
                  </a:lnTo>
                  <a:lnTo>
                    <a:pt x="59788" y="51326"/>
                  </a:lnTo>
                  <a:lnTo>
                    <a:pt x="48640" y="44576"/>
                  </a:lnTo>
                  <a:lnTo>
                    <a:pt x="62102" y="22478"/>
                  </a:lnTo>
                  <a:lnTo>
                    <a:pt x="77240" y="22478"/>
                  </a:lnTo>
                  <a:lnTo>
                    <a:pt x="86613" y="6984"/>
                  </a:lnTo>
                  <a:lnTo>
                    <a:pt x="0" y="0"/>
                  </a:lnTo>
                  <a:close/>
                </a:path>
                <a:path w="487679" h="302260">
                  <a:moveTo>
                    <a:pt x="62102" y="22478"/>
                  </a:moveTo>
                  <a:lnTo>
                    <a:pt x="48640" y="44576"/>
                  </a:lnTo>
                  <a:lnTo>
                    <a:pt x="59788" y="51326"/>
                  </a:lnTo>
                  <a:lnTo>
                    <a:pt x="73183" y="29185"/>
                  </a:lnTo>
                  <a:lnTo>
                    <a:pt x="62102" y="22478"/>
                  </a:lnTo>
                  <a:close/>
                </a:path>
                <a:path w="487679" h="302260">
                  <a:moveTo>
                    <a:pt x="77240" y="22478"/>
                  </a:moveTo>
                  <a:lnTo>
                    <a:pt x="62102" y="22478"/>
                  </a:lnTo>
                  <a:lnTo>
                    <a:pt x="73183" y="29185"/>
                  </a:lnTo>
                  <a:lnTo>
                    <a:pt x="77240" y="22478"/>
                  </a:lnTo>
                  <a:close/>
                </a:path>
              </a:pathLst>
            </a:custGeom>
            <a:solidFill>
              <a:srgbClr val="000000"/>
            </a:solidFill>
          </p:spPr>
          <p:txBody>
            <a:bodyPr wrap="square" lIns="0" tIns="0" rIns="0" bIns="0" rtlCol="0"/>
            <a:lstStyle/>
            <a:p>
              <a:endParaRPr/>
            </a:p>
          </p:txBody>
        </p:sp>
        <p:pic>
          <p:nvPicPr>
            <p:cNvPr id="20" name="object 20"/>
            <p:cNvPicPr/>
            <p:nvPr/>
          </p:nvPicPr>
          <p:blipFill>
            <a:blip r:embed="rId3" cstate="print"/>
            <a:stretch>
              <a:fillRect/>
            </a:stretch>
          </p:blipFill>
          <p:spPr>
            <a:xfrm>
              <a:off x="1754123" y="3226346"/>
              <a:ext cx="672084" cy="419061"/>
            </a:xfrm>
            <a:prstGeom prst="rect">
              <a:avLst/>
            </a:prstGeom>
          </p:spPr>
        </p:pic>
        <p:sp>
          <p:nvSpPr>
            <p:cNvPr id="21" name="object 21"/>
            <p:cNvSpPr/>
            <p:nvPr/>
          </p:nvSpPr>
          <p:spPr>
            <a:xfrm>
              <a:off x="1853945" y="3326002"/>
              <a:ext cx="518795" cy="267335"/>
            </a:xfrm>
            <a:custGeom>
              <a:avLst/>
              <a:gdLst/>
              <a:ahLst/>
              <a:cxnLst/>
              <a:rect l="l" t="t" r="r" b="b"/>
              <a:pathLst>
                <a:path w="518794" h="267335">
                  <a:moveTo>
                    <a:pt x="75328" y="23163"/>
                  </a:moveTo>
                  <a:lnTo>
                    <a:pt x="63755" y="46393"/>
                  </a:lnTo>
                  <a:lnTo>
                    <a:pt x="507111" y="267081"/>
                  </a:lnTo>
                  <a:lnTo>
                    <a:pt x="518668" y="243967"/>
                  </a:lnTo>
                  <a:lnTo>
                    <a:pt x="75328" y="23163"/>
                  </a:lnTo>
                  <a:close/>
                </a:path>
                <a:path w="518794" h="267335">
                  <a:moveTo>
                    <a:pt x="86868" y="0"/>
                  </a:moveTo>
                  <a:lnTo>
                    <a:pt x="0" y="126"/>
                  </a:lnTo>
                  <a:lnTo>
                    <a:pt x="52197" y="69596"/>
                  </a:lnTo>
                  <a:lnTo>
                    <a:pt x="63755" y="46393"/>
                  </a:lnTo>
                  <a:lnTo>
                    <a:pt x="52197" y="40639"/>
                  </a:lnTo>
                  <a:lnTo>
                    <a:pt x="63754" y="17399"/>
                  </a:lnTo>
                  <a:lnTo>
                    <a:pt x="78200" y="17399"/>
                  </a:lnTo>
                  <a:lnTo>
                    <a:pt x="86868" y="0"/>
                  </a:lnTo>
                  <a:close/>
                </a:path>
                <a:path w="518794" h="267335">
                  <a:moveTo>
                    <a:pt x="63754" y="17399"/>
                  </a:moveTo>
                  <a:lnTo>
                    <a:pt x="52197" y="40639"/>
                  </a:lnTo>
                  <a:lnTo>
                    <a:pt x="63755" y="46393"/>
                  </a:lnTo>
                  <a:lnTo>
                    <a:pt x="75328" y="23163"/>
                  </a:lnTo>
                  <a:lnTo>
                    <a:pt x="63754" y="17399"/>
                  </a:lnTo>
                  <a:close/>
                </a:path>
                <a:path w="518794" h="267335">
                  <a:moveTo>
                    <a:pt x="78200" y="17399"/>
                  </a:moveTo>
                  <a:lnTo>
                    <a:pt x="63754" y="17399"/>
                  </a:lnTo>
                  <a:lnTo>
                    <a:pt x="75328" y="23163"/>
                  </a:lnTo>
                  <a:lnTo>
                    <a:pt x="78200" y="17399"/>
                  </a:lnTo>
                  <a:close/>
                </a:path>
              </a:pathLst>
            </a:custGeom>
            <a:solidFill>
              <a:srgbClr val="000000"/>
            </a:solidFill>
          </p:spPr>
          <p:txBody>
            <a:bodyPr wrap="square" lIns="0" tIns="0" rIns="0" bIns="0" rtlCol="0"/>
            <a:lstStyle/>
            <a:p>
              <a:endParaRPr/>
            </a:p>
          </p:txBody>
        </p:sp>
        <p:pic>
          <p:nvPicPr>
            <p:cNvPr id="22" name="object 22"/>
            <p:cNvPicPr/>
            <p:nvPr/>
          </p:nvPicPr>
          <p:blipFill>
            <a:blip r:embed="rId4" cstate="print"/>
            <a:stretch>
              <a:fillRect/>
            </a:stretch>
          </p:blipFill>
          <p:spPr>
            <a:xfrm>
              <a:off x="922019" y="4245863"/>
              <a:ext cx="978407" cy="156972"/>
            </a:xfrm>
            <a:prstGeom prst="rect">
              <a:avLst/>
            </a:prstGeom>
          </p:spPr>
        </p:pic>
        <p:sp>
          <p:nvSpPr>
            <p:cNvPr id="23" name="object 23"/>
            <p:cNvSpPr/>
            <p:nvPr/>
          </p:nvSpPr>
          <p:spPr>
            <a:xfrm>
              <a:off x="922019" y="4245863"/>
              <a:ext cx="978535" cy="157480"/>
            </a:xfrm>
            <a:custGeom>
              <a:avLst/>
              <a:gdLst/>
              <a:ahLst/>
              <a:cxnLst/>
              <a:rect l="l" t="t" r="r" b="b"/>
              <a:pathLst>
                <a:path w="978535" h="157479">
                  <a:moveTo>
                    <a:pt x="0" y="26162"/>
                  </a:moveTo>
                  <a:lnTo>
                    <a:pt x="2055" y="15966"/>
                  </a:lnTo>
                  <a:lnTo>
                    <a:pt x="7661" y="7651"/>
                  </a:lnTo>
                  <a:lnTo>
                    <a:pt x="15976" y="2051"/>
                  </a:lnTo>
                  <a:lnTo>
                    <a:pt x="26162" y="0"/>
                  </a:lnTo>
                  <a:lnTo>
                    <a:pt x="952246" y="0"/>
                  </a:lnTo>
                  <a:lnTo>
                    <a:pt x="962441" y="2051"/>
                  </a:lnTo>
                  <a:lnTo>
                    <a:pt x="970756" y="7651"/>
                  </a:lnTo>
                  <a:lnTo>
                    <a:pt x="976356" y="15966"/>
                  </a:lnTo>
                  <a:lnTo>
                    <a:pt x="978407" y="26162"/>
                  </a:lnTo>
                  <a:lnTo>
                    <a:pt x="978407" y="130810"/>
                  </a:lnTo>
                  <a:lnTo>
                    <a:pt x="976356" y="141005"/>
                  </a:lnTo>
                  <a:lnTo>
                    <a:pt x="970756" y="149320"/>
                  </a:lnTo>
                  <a:lnTo>
                    <a:pt x="962441" y="154920"/>
                  </a:lnTo>
                  <a:lnTo>
                    <a:pt x="952246" y="156972"/>
                  </a:lnTo>
                  <a:lnTo>
                    <a:pt x="26162" y="156972"/>
                  </a:lnTo>
                  <a:lnTo>
                    <a:pt x="15976" y="154920"/>
                  </a:lnTo>
                  <a:lnTo>
                    <a:pt x="7661" y="149320"/>
                  </a:lnTo>
                  <a:lnTo>
                    <a:pt x="2055" y="141005"/>
                  </a:lnTo>
                  <a:lnTo>
                    <a:pt x="0" y="130810"/>
                  </a:lnTo>
                  <a:lnTo>
                    <a:pt x="0" y="26162"/>
                  </a:lnTo>
                  <a:close/>
                </a:path>
              </a:pathLst>
            </a:custGeom>
            <a:ln w="12192">
              <a:solidFill>
                <a:srgbClr val="9B2C1F"/>
              </a:solidFill>
            </a:ln>
          </p:spPr>
          <p:txBody>
            <a:bodyPr wrap="square" lIns="0" tIns="0" rIns="0" bIns="0" rtlCol="0"/>
            <a:lstStyle/>
            <a:p>
              <a:endParaRPr/>
            </a:p>
          </p:txBody>
        </p:sp>
      </p:grpSp>
      <p:sp>
        <p:nvSpPr>
          <p:cNvPr id="24" name="object 24"/>
          <p:cNvSpPr txBox="1"/>
          <p:nvPr/>
        </p:nvSpPr>
        <p:spPr>
          <a:xfrm>
            <a:off x="2779573" y="4236212"/>
            <a:ext cx="311785" cy="151323"/>
          </a:xfrm>
          <a:prstGeom prst="rect">
            <a:avLst/>
          </a:prstGeom>
        </p:spPr>
        <p:txBody>
          <a:bodyPr vert="horz" wrap="square" lIns="0" tIns="12700" rIns="0" bIns="0" rtlCol="0">
            <a:spAutoFit/>
          </a:bodyPr>
          <a:lstStyle/>
          <a:p>
            <a:pPr marL="12700">
              <a:spcBef>
                <a:spcPts val="100"/>
              </a:spcBef>
            </a:pPr>
            <a:r>
              <a:rPr sz="900" spc="-5" dirty="0">
                <a:latin typeface="Calibri"/>
                <a:cs typeface="Calibri"/>
              </a:rPr>
              <a:t>n</a:t>
            </a:r>
            <a:r>
              <a:rPr sz="900" spc="5" dirty="0">
                <a:latin typeface="Calibri"/>
                <a:cs typeface="Calibri"/>
              </a:rPr>
              <a:t>o</a:t>
            </a:r>
            <a:r>
              <a:rPr sz="900" spc="-5" dirty="0">
                <a:latin typeface="Calibri"/>
                <a:cs typeface="Calibri"/>
              </a:rPr>
              <a:t>nce</a:t>
            </a:r>
            <a:endParaRPr sz="900">
              <a:latin typeface="Calibri"/>
              <a:cs typeface="Calibri"/>
            </a:endParaRPr>
          </a:p>
        </p:txBody>
      </p:sp>
      <p:sp>
        <p:nvSpPr>
          <p:cNvPr id="25" name="object 25"/>
          <p:cNvSpPr/>
          <p:nvPr/>
        </p:nvSpPr>
        <p:spPr>
          <a:xfrm>
            <a:off x="6329171" y="1443227"/>
            <a:ext cx="3686810" cy="2385060"/>
          </a:xfrm>
          <a:custGeom>
            <a:avLst/>
            <a:gdLst/>
            <a:ahLst/>
            <a:cxnLst/>
            <a:rect l="l" t="t" r="r" b="b"/>
            <a:pathLst>
              <a:path w="3686809" h="2385060">
                <a:moveTo>
                  <a:pt x="0" y="397510"/>
                </a:moveTo>
                <a:lnTo>
                  <a:pt x="2673" y="351143"/>
                </a:lnTo>
                <a:lnTo>
                  <a:pt x="10496" y="306350"/>
                </a:lnTo>
                <a:lnTo>
                  <a:pt x="23169" y="263428"/>
                </a:lnTo>
                <a:lnTo>
                  <a:pt x="40395" y="222675"/>
                </a:lnTo>
                <a:lnTo>
                  <a:pt x="61876" y="184389"/>
                </a:lnTo>
                <a:lnTo>
                  <a:pt x="87314" y="148869"/>
                </a:lnTo>
                <a:lnTo>
                  <a:pt x="116411" y="116411"/>
                </a:lnTo>
                <a:lnTo>
                  <a:pt x="148869" y="87314"/>
                </a:lnTo>
                <a:lnTo>
                  <a:pt x="184389" y="61876"/>
                </a:lnTo>
                <a:lnTo>
                  <a:pt x="222675" y="40395"/>
                </a:lnTo>
                <a:lnTo>
                  <a:pt x="263428" y="23169"/>
                </a:lnTo>
                <a:lnTo>
                  <a:pt x="306350" y="10496"/>
                </a:lnTo>
                <a:lnTo>
                  <a:pt x="351143" y="2673"/>
                </a:lnTo>
                <a:lnTo>
                  <a:pt x="397510" y="0"/>
                </a:lnTo>
                <a:lnTo>
                  <a:pt x="3289046" y="0"/>
                </a:lnTo>
                <a:lnTo>
                  <a:pt x="3335412" y="2673"/>
                </a:lnTo>
                <a:lnTo>
                  <a:pt x="3380205" y="10496"/>
                </a:lnTo>
                <a:lnTo>
                  <a:pt x="3423127" y="23169"/>
                </a:lnTo>
                <a:lnTo>
                  <a:pt x="3463880" y="40395"/>
                </a:lnTo>
                <a:lnTo>
                  <a:pt x="3502166" y="61876"/>
                </a:lnTo>
                <a:lnTo>
                  <a:pt x="3537686" y="87314"/>
                </a:lnTo>
                <a:lnTo>
                  <a:pt x="3570144" y="116411"/>
                </a:lnTo>
                <a:lnTo>
                  <a:pt x="3599241" y="148869"/>
                </a:lnTo>
                <a:lnTo>
                  <a:pt x="3624679" y="184389"/>
                </a:lnTo>
                <a:lnTo>
                  <a:pt x="3646160" y="222675"/>
                </a:lnTo>
                <a:lnTo>
                  <a:pt x="3663386" y="263428"/>
                </a:lnTo>
                <a:lnTo>
                  <a:pt x="3676059" y="306350"/>
                </a:lnTo>
                <a:lnTo>
                  <a:pt x="3683882" y="351143"/>
                </a:lnTo>
                <a:lnTo>
                  <a:pt x="3686555" y="397510"/>
                </a:lnTo>
                <a:lnTo>
                  <a:pt x="3686555" y="1987550"/>
                </a:lnTo>
                <a:lnTo>
                  <a:pt x="3683882" y="2033916"/>
                </a:lnTo>
                <a:lnTo>
                  <a:pt x="3676059" y="2078709"/>
                </a:lnTo>
                <a:lnTo>
                  <a:pt x="3663386" y="2121631"/>
                </a:lnTo>
                <a:lnTo>
                  <a:pt x="3646160" y="2162384"/>
                </a:lnTo>
                <a:lnTo>
                  <a:pt x="3624679" y="2200670"/>
                </a:lnTo>
                <a:lnTo>
                  <a:pt x="3599241" y="2236190"/>
                </a:lnTo>
                <a:lnTo>
                  <a:pt x="3570144" y="2268648"/>
                </a:lnTo>
                <a:lnTo>
                  <a:pt x="3537686" y="2297745"/>
                </a:lnTo>
                <a:lnTo>
                  <a:pt x="3502166" y="2323183"/>
                </a:lnTo>
                <a:lnTo>
                  <a:pt x="3463880" y="2344664"/>
                </a:lnTo>
                <a:lnTo>
                  <a:pt x="3423127" y="2361890"/>
                </a:lnTo>
                <a:lnTo>
                  <a:pt x="3380205" y="2374563"/>
                </a:lnTo>
                <a:lnTo>
                  <a:pt x="3335412" y="2382386"/>
                </a:lnTo>
                <a:lnTo>
                  <a:pt x="3289046" y="2385060"/>
                </a:lnTo>
                <a:lnTo>
                  <a:pt x="397510" y="2385060"/>
                </a:lnTo>
                <a:lnTo>
                  <a:pt x="351143" y="2382386"/>
                </a:lnTo>
                <a:lnTo>
                  <a:pt x="306350" y="2374563"/>
                </a:lnTo>
                <a:lnTo>
                  <a:pt x="263428" y="2361890"/>
                </a:lnTo>
                <a:lnTo>
                  <a:pt x="222675" y="2344664"/>
                </a:lnTo>
                <a:lnTo>
                  <a:pt x="184389" y="2323183"/>
                </a:lnTo>
                <a:lnTo>
                  <a:pt x="148869" y="2297745"/>
                </a:lnTo>
                <a:lnTo>
                  <a:pt x="116411" y="2268648"/>
                </a:lnTo>
                <a:lnTo>
                  <a:pt x="87314" y="2236190"/>
                </a:lnTo>
                <a:lnTo>
                  <a:pt x="61876" y="2200670"/>
                </a:lnTo>
                <a:lnTo>
                  <a:pt x="40395" y="2162384"/>
                </a:lnTo>
                <a:lnTo>
                  <a:pt x="23169" y="2121631"/>
                </a:lnTo>
                <a:lnTo>
                  <a:pt x="10496" y="2078709"/>
                </a:lnTo>
                <a:lnTo>
                  <a:pt x="2673" y="2033916"/>
                </a:lnTo>
                <a:lnTo>
                  <a:pt x="0" y="1987550"/>
                </a:lnTo>
                <a:lnTo>
                  <a:pt x="0" y="397510"/>
                </a:lnTo>
                <a:close/>
              </a:path>
            </a:pathLst>
          </a:custGeom>
          <a:ln w="15240">
            <a:solidFill>
              <a:srgbClr val="00AF50"/>
            </a:solidFill>
          </a:ln>
        </p:spPr>
        <p:txBody>
          <a:bodyPr wrap="square" lIns="0" tIns="0" rIns="0" bIns="0" rtlCol="0"/>
          <a:lstStyle/>
          <a:p>
            <a:endParaRPr/>
          </a:p>
        </p:txBody>
      </p:sp>
      <p:sp>
        <p:nvSpPr>
          <p:cNvPr id="26" name="object 26"/>
          <p:cNvSpPr txBox="1"/>
          <p:nvPr/>
        </p:nvSpPr>
        <p:spPr>
          <a:xfrm>
            <a:off x="7754874" y="1511300"/>
            <a:ext cx="839469" cy="299720"/>
          </a:xfrm>
          <a:prstGeom prst="rect">
            <a:avLst/>
          </a:prstGeom>
        </p:spPr>
        <p:txBody>
          <a:bodyPr vert="horz" wrap="square" lIns="0" tIns="12700" rIns="0" bIns="0" rtlCol="0">
            <a:spAutoFit/>
          </a:bodyPr>
          <a:lstStyle/>
          <a:p>
            <a:pPr marL="12700">
              <a:spcBef>
                <a:spcPts val="100"/>
              </a:spcBef>
            </a:pPr>
            <a:r>
              <a:rPr spc="-10" dirty="0">
                <a:solidFill>
                  <a:srgbClr val="00AF50"/>
                </a:solidFill>
                <a:latin typeface="Calibri"/>
                <a:cs typeface="Calibri"/>
              </a:rPr>
              <a:t>Branch</a:t>
            </a:r>
            <a:r>
              <a:rPr spc="-65" dirty="0">
                <a:solidFill>
                  <a:srgbClr val="00AF50"/>
                </a:solidFill>
                <a:latin typeface="Calibri"/>
                <a:cs typeface="Calibri"/>
              </a:rPr>
              <a:t> </a:t>
            </a:r>
            <a:r>
              <a:rPr dirty="0">
                <a:solidFill>
                  <a:srgbClr val="00AF50"/>
                </a:solidFill>
                <a:latin typeface="Calibri"/>
                <a:cs typeface="Calibri"/>
              </a:rPr>
              <a:t>1</a:t>
            </a:r>
            <a:endParaRPr>
              <a:latin typeface="Calibri"/>
              <a:cs typeface="Calibri"/>
            </a:endParaRPr>
          </a:p>
        </p:txBody>
      </p:sp>
      <p:grpSp>
        <p:nvGrpSpPr>
          <p:cNvPr id="27" name="object 27"/>
          <p:cNvGrpSpPr/>
          <p:nvPr/>
        </p:nvGrpSpPr>
        <p:grpSpPr>
          <a:xfrm>
            <a:off x="2447290" y="3870705"/>
            <a:ext cx="991235" cy="308610"/>
            <a:chOff x="923289" y="3870705"/>
            <a:chExt cx="991235" cy="308610"/>
          </a:xfrm>
        </p:grpSpPr>
        <p:pic>
          <p:nvPicPr>
            <p:cNvPr id="28" name="object 28"/>
            <p:cNvPicPr/>
            <p:nvPr/>
          </p:nvPicPr>
          <p:blipFill>
            <a:blip r:embed="rId5" cstate="print"/>
            <a:stretch>
              <a:fillRect/>
            </a:stretch>
          </p:blipFill>
          <p:spPr>
            <a:xfrm>
              <a:off x="929639" y="3877055"/>
              <a:ext cx="978408" cy="295656"/>
            </a:xfrm>
            <a:prstGeom prst="rect">
              <a:avLst/>
            </a:prstGeom>
          </p:spPr>
        </p:pic>
        <p:sp>
          <p:nvSpPr>
            <p:cNvPr id="29" name="object 29"/>
            <p:cNvSpPr/>
            <p:nvPr/>
          </p:nvSpPr>
          <p:spPr>
            <a:xfrm>
              <a:off x="929639" y="3877055"/>
              <a:ext cx="978535" cy="295910"/>
            </a:xfrm>
            <a:custGeom>
              <a:avLst/>
              <a:gdLst/>
              <a:ahLst/>
              <a:cxnLst/>
              <a:rect l="l" t="t" r="r" b="b"/>
              <a:pathLst>
                <a:path w="978535" h="295910">
                  <a:moveTo>
                    <a:pt x="0" y="49276"/>
                  </a:moveTo>
                  <a:lnTo>
                    <a:pt x="3872" y="30110"/>
                  </a:lnTo>
                  <a:lnTo>
                    <a:pt x="14431" y="14446"/>
                  </a:lnTo>
                  <a:lnTo>
                    <a:pt x="30094" y="3877"/>
                  </a:lnTo>
                  <a:lnTo>
                    <a:pt x="49275" y="0"/>
                  </a:lnTo>
                  <a:lnTo>
                    <a:pt x="929132" y="0"/>
                  </a:lnTo>
                  <a:lnTo>
                    <a:pt x="948297" y="3877"/>
                  </a:lnTo>
                  <a:lnTo>
                    <a:pt x="963961" y="14446"/>
                  </a:lnTo>
                  <a:lnTo>
                    <a:pt x="974530" y="30110"/>
                  </a:lnTo>
                  <a:lnTo>
                    <a:pt x="978408" y="49276"/>
                  </a:lnTo>
                  <a:lnTo>
                    <a:pt x="978408" y="246380"/>
                  </a:lnTo>
                  <a:lnTo>
                    <a:pt x="974530" y="265545"/>
                  </a:lnTo>
                  <a:lnTo>
                    <a:pt x="963961" y="281209"/>
                  </a:lnTo>
                  <a:lnTo>
                    <a:pt x="948297" y="291778"/>
                  </a:lnTo>
                  <a:lnTo>
                    <a:pt x="929132" y="295656"/>
                  </a:lnTo>
                  <a:lnTo>
                    <a:pt x="49275" y="295656"/>
                  </a:lnTo>
                  <a:lnTo>
                    <a:pt x="30094" y="291778"/>
                  </a:lnTo>
                  <a:lnTo>
                    <a:pt x="14431" y="281209"/>
                  </a:lnTo>
                  <a:lnTo>
                    <a:pt x="3872" y="265545"/>
                  </a:lnTo>
                  <a:lnTo>
                    <a:pt x="0" y="246380"/>
                  </a:lnTo>
                  <a:lnTo>
                    <a:pt x="0" y="49276"/>
                  </a:lnTo>
                  <a:close/>
                </a:path>
              </a:pathLst>
            </a:custGeom>
            <a:ln w="12191">
              <a:solidFill>
                <a:srgbClr val="A18E6A"/>
              </a:solidFill>
            </a:ln>
          </p:spPr>
          <p:txBody>
            <a:bodyPr wrap="square" lIns="0" tIns="0" rIns="0" bIns="0" rtlCol="0"/>
            <a:lstStyle/>
            <a:p>
              <a:endParaRPr/>
            </a:p>
          </p:txBody>
        </p:sp>
      </p:grpSp>
      <p:sp>
        <p:nvSpPr>
          <p:cNvPr id="30" name="object 30"/>
          <p:cNvSpPr txBox="1"/>
          <p:nvPr/>
        </p:nvSpPr>
        <p:spPr>
          <a:xfrm>
            <a:off x="2636622" y="3868039"/>
            <a:ext cx="612775" cy="299720"/>
          </a:xfrm>
          <a:prstGeom prst="rect">
            <a:avLst/>
          </a:prstGeom>
        </p:spPr>
        <p:txBody>
          <a:bodyPr vert="horz" wrap="square" lIns="0" tIns="12700" rIns="0" bIns="0" rtlCol="0">
            <a:spAutoFit/>
          </a:bodyPr>
          <a:lstStyle/>
          <a:p>
            <a:pPr algn="ctr">
              <a:spcBef>
                <a:spcPts val="100"/>
              </a:spcBef>
            </a:pPr>
            <a:r>
              <a:rPr sz="900" spc="-5" dirty="0">
                <a:latin typeface="Calibri"/>
                <a:cs typeface="Calibri"/>
              </a:rPr>
              <a:t>Transactions</a:t>
            </a:r>
            <a:endParaRPr sz="900">
              <a:latin typeface="Calibri"/>
              <a:cs typeface="Calibri"/>
            </a:endParaRPr>
          </a:p>
          <a:p>
            <a:pPr algn="ctr">
              <a:lnSpc>
                <a:spcPct val="100000"/>
              </a:lnSpc>
            </a:pPr>
            <a:r>
              <a:rPr sz="900" dirty="0">
                <a:latin typeface="Calibri"/>
                <a:cs typeface="Calibri"/>
              </a:rPr>
              <a:t>…</a:t>
            </a:r>
            <a:endParaRPr sz="900">
              <a:latin typeface="Calibri"/>
              <a:cs typeface="Calibri"/>
            </a:endParaRPr>
          </a:p>
        </p:txBody>
      </p:sp>
      <p:grpSp>
        <p:nvGrpSpPr>
          <p:cNvPr id="31" name="object 31"/>
          <p:cNvGrpSpPr/>
          <p:nvPr/>
        </p:nvGrpSpPr>
        <p:grpSpPr>
          <a:xfrm>
            <a:off x="3780790" y="4251705"/>
            <a:ext cx="991235" cy="170180"/>
            <a:chOff x="2256789" y="4251705"/>
            <a:chExt cx="991235" cy="170180"/>
          </a:xfrm>
        </p:grpSpPr>
        <p:pic>
          <p:nvPicPr>
            <p:cNvPr id="32" name="object 32"/>
            <p:cNvPicPr/>
            <p:nvPr/>
          </p:nvPicPr>
          <p:blipFill>
            <a:blip r:embed="rId6" cstate="print"/>
            <a:stretch>
              <a:fillRect/>
            </a:stretch>
          </p:blipFill>
          <p:spPr>
            <a:xfrm>
              <a:off x="2263139" y="4258055"/>
              <a:ext cx="978408" cy="156971"/>
            </a:xfrm>
            <a:prstGeom prst="rect">
              <a:avLst/>
            </a:prstGeom>
          </p:spPr>
        </p:pic>
        <p:sp>
          <p:nvSpPr>
            <p:cNvPr id="33" name="object 33"/>
            <p:cNvSpPr/>
            <p:nvPr/>
          </p:nvSpPr>
          <p:spPr>
            <a:xfrm>
              <a:off x="2263139" y="4258055"/>
              <a:ext cx="978535" cy="157480"/>
            </a:xfrm>
            <a:custGeom>
              <a:avLst/>
              <a:gdLst/>
              <a:ahLst/>
              <a:cxnLst/>
              <a:rect l="l" t="t" r="r" b="b"/>
              <a:pathLst>
                <a:path w="978535" h="157479">
                  <a:moveTo>
                    <a:pt x="0" y="26162"/>
                  </a:moveTo>
                  <a:lnTo>
                    <a:pt x="2051" y="15966"/>
                  </a:lnTo>
                  <a:lnTo>
                    <a:pt x="7651" y="7651"/>
                  </a:lnTo>
                  <a:lnTo>
                    <a:pt x="15966" y="2051"/>
                  </a:lnTo>
                  <a:lnTo>
                    <a:pt x="26162" y="0"/>
                  </a:lnTo>
                  <a:lnTo>
                    <a:pt x="952246" y="0"/>
                  </a:lnTo>
                  <a:lnTo>
                    <a:pt x="962441" y="2051"/>
                  </a:lnTo>
                  <a:lnTo>
                    <a:pt x="970756" y="7651"/>
                  </a:lnTo>
                  <a:lnTo>
                    <a:pt x="976356" y="15966"/>
                  </a:lnTo>
                  <a:lnTo>
                    <a:pt x="978408" y="26162"/>
                  </a:lnTo>
                  <a:lnTo>
                    <a:pt x="978408" y="130810"/>
                  </a:lnTo>
                  <a:lnTo>
                    <a:pt x="976356" y="141005"/>
                  </a:lnTo>
                  <a:lnTo>
                    <a:pt x="970756" y="149320"/>
                  </a:lnTo>
                  <a:lnTo>
                    <a:pt x="962441" y="154920"/>
                  </a:lnTo>
                  <a:lnTo>
                    <a:pt x="952246" y="156972"/>
                  </a:lnTo>
                  <a:lnTo>
                    <a:pt x="26162" y="156972"/>
                  </a:lnTo>
                  <a:lnTo>
                    <a:pt x="15966" y="154920"/>
                  </a:lnTo>
                  <a:lnTo>
                    <a:pt x="7651" y="149320"/>
                  </a:lnTo>
                  <a:lnTo>
                    <a:pt x="2051" y="141005"/>
                  </a:lnTo>
                  <a:lnTo>
                    <a:pt x="0" y="130810"/>
                  </a:lnTo>
                  <a:lnTo>
                    <a:pt x="0" y="26162"/>
                  </a:lnTo>
                  <a:close/>
                </a:path>
              </a:pathLst>
            </a:custGeom>
            <a:ln w="12192">
              <a:solidFill>
                <a:srgbClr val="9B2C1F"/>
              </a:solidFill>
            </a:ln>
          </p:spPr>
          <p:txBody>
            <a:bodyPr wrap="square" lIns="0" tIns="0" rIns="0" bIns="0" rtlCol="0"/>
            <a:lstStyle/>
            <a:p>
              <a:endParaRPr/>
            </a:p>
          </p:txBody>
        </p:sp>
      </p:grpSp>
      <p:sp>
        <p:nvSpPr>
          <p:cNvPr id="34" name="object 34"/>
          <p:cNvSpPr txBox="1"/>
          <p:nvPr/>
        </p:nvSpPr>
        <p:spPr>
          <a:xfrm>
            <a:off x="4120642" y="4248151"/>
            <a:ext cx="311150" cy="151323"/>
          </a:xfrm>
          <a:prstGeom prst="rect">
            <a:avLst/>
          </a:prstGeom>
        </p:spPr>
        <p:txBody>
          <a:bodyPr vert="horz" wrap="square" lIns="0" tIns="12700" rIns="0" bIns="0" rtlCol="0">
            <a:spAutoFit/>
          </a:bodyPr>
          <a:lstStyle/>
          <a:p>
            <a:pPr marL="12700">
              <a:spcBef>
                <a:spcPts val="100"/>
              </a:spcBef>
            </a:pPr>
            <a:r>
              <a:rPr sz="900" spc="-5" dirty="0">
                <a:latin typeface="Calibri"/>
                <a:cs typeface="Calibri"/>
              </a:rPr>
              <a:t>n</a:t>
            </a:r>
            <a:r>
              <a:rPr sz="900" dirty="0">
                <a:latin typeface="Calibri"/>
                <a:cs typeface="Calibri"/>
              </a:rPr>
              <a:t>o</a:t>
            </a:r>
            <a:r>
              <a:rPr sz="900" spc="-5" dirty="0">
                <a:latin typeface="Calibri"/>
                <a:cs typeface="Calibri"/>
              </a:rPr>
              <a:t>n</a:t>
            </a:r>
            <a:r>
              <a:rPr sz="900" dirty="0">
                <a:latin typeface="Calibri"/>
                <a:cs typeface="Calibri"/>
              </a:rPr>
              <a:t>ce</a:t>
            </a:r>
            <a:endParaRPr sz="900">
              <a:latin typeface="Calibri"/>
              <a:cs typeface="Calibri"/>
            </a:endParaRPr>
          </a:p>
        </p:txBody>
      </p:sp>
      <p:grpSp>
        <p:nvGrpSpPr>
          <p:cNvPr id="35" name="object 35"/>
          <p:cNvGrpSpPr/>
          <p:nvPr/>
        </p:nvGrpSpPr>
        <p:grpSpPr>
          <a:xfrm>
            <a:off x="3788411" y="3882897"/>
            <a:ext cx="991235" cy="307340"/>
            <a:chOff x="2264410" y="3882897"/>
            <a:chExt cx="991235" cy="307340"/>
          </a:xfrm>
        </p:grpSpPr>
        <p:pic>
          <p:nvPicPr>
            <p:cNvPr id="36" name="object 36"/>
            <p:cNvPicPr/>
            <p:nvPr/>
          </p:nvPicPr>
          <p:blipFill>
            <a:blip r:embed="rId7" cstate="print"/>
            <a:stretch>
              <a:fillRect/>
            </a:stretch>
          </p:blipFill>
          <p:spPr>
            <a:xfrm>
              <a:off x="2270760" y="3889247"/>
              <a:ext cx="978407" cy="294131"/>
            </a:xfrm>
            <a:prstGeom prst="rect">
              <a:avLst/>
            </a:prstGeom>
          </p:spPr>
        </p:pic>
        <p:sp>
          <p:nvSpPr>
            <p:cNvPr id="37" name="object 37"/>
            <p:cNvSpPr/>
            <p:nvPr/>
          </p:nvSpPr>
          <p:spPr>
            <a:xfrm>
              <a:off x="2270760" y="3889247"/>
              <a:ext cx="978535" cy="294640"/>
            </a:xfrm>
            <a:custGeom>
              <a:avLst/>
              <a:gdLst/>
              <a:ahLst/>
              <a:cxnLst/>
              <a:rect l="l" t="t" r="r" b="b"/>
              <a:pathLst>
                <a:path w="978535" h="294639">
                  <a:moveTo>
                    <a:pt x="0" y="49021"/>
                  </a:moveTo>
                  <a:lnTo>
                    <a:pt x="3855" y="29950"/>
                  </a:lnTo>
                  <a:lnTo>
                    <a:pt x="14366" y="14366"/>
                  </a:lnTo>
                  <a:lnTo>
                    <a:pt x="29950" y="3855"/>
                  </a:lnTo>
                  <a:lnTo>
                    <a:pt x="49021" y="0"/>
                  </a:lnTo>
                  <a:lnTo>
                    <a:pt x="929385" y="0"/>
                  </a:lnTo>
                  <a:lnTo>
                    <a:pt x="948457" y="3855"/>
                  </a:lnTo>
                  <a:lnTo>
                    <a:pt x="964041" y="14366"/>
                  </a:lnTo>
                  <a:lnTo>
                    <a:pt x="974552" y="29950"/>
                  </a:lnTo>
                  <a:lnTo>
                    <a:pt x="978407" y="49021"/>
                  </a:lnTo>
                  <a:lnTo>
                    <a:pt x="978407" y="245109"/>
                  </a:lnTo>
                  <a:lnTo>
                    <a:pt x="974552" y="264181"/>
                  </a:lnTo>
                  <a:lnTo>
                    <a:pt x="964041" y="279765"/>
                  </a:lnTo>
                  <a:lnTo>
                    <a:pt x="948457" y="290276"/>
                  </a:lnTo>
                  <a:lnTo>
                    <a:pt x="929385" y="294131"/>
                  </a:lnTo>
                  <a:lnTo>
                    <a:pt x="49021" y="294131"/>
                  </a:lnTo>
                  <a:lnTo>
                    <a:pt x="29950" y="290276"/>
                  </a:lnTo>
                  <a:lnTo>
                    <a:pt x="14366" y="279765"/>
                  </a:lnTo>
                  <a:lnTo>
                    <a:pt x="3855" y="264181"/>
                  </a:lnTo>
                  <a:lnTo>
                    <a:pt x="0" y="245109"/>
                  </a:lnTo>
                  <a:lnTo>
                    <a:pt x="0" y="49021"/>
                  </a:lnTo>
                  <a:close/>
                </a:path>
              </a:pathLst>
            </a:custGeom>
            <a:ln w="12192">
              <a:solidFill>
                <a:srgbClr val="A18E6A"/>
              </a:solidFill>
            </a:ln>
          </p:spPr>
          <p:txBody>
            <a:bodyPr wrap="square" lIns="0" tIns="0" rIns="0" bIns="0" rtlCol="0"/>
            <a:lstStyle/>
            <a:p>
              <a:endParaRPr/>
            </a:p>
          </p:txBody>
        </p:sp>
      </p:grpSp>
      <p:sp>
        <p:nvSpPr>
          <p:cNvPr id="38" name="object 38"/>
          <p:cNvSpPr txBox="1"/>
          <p:nvPr/>
        </p:nvSpPr>
        <p:spPr>
          <a:xfrm>
            <a:off x="3977768" y="3879595"/>
            <a:ext cx="612775" cy="299720"/>
          </a:xfrm>
          <a:prstGeom prst="rect">
            <a:avLst/>
          </a:prstGeom>
        </p:spPr>
        <p:txBody>
          <a:bodyPr vert="horz" wrap="square" lIns="0" tIns="12700" rIns="0" bIns="0" rtlCol="0">
            <a:spAutoFit/>
          </a:bodyPr>
          <a:lstStyle/>
          <a:p>
            <a:pPr algn="ctr">
              <a:spcBef>
                <a:spcPts val="100"/>
              </a:spcBef>
            </a:pPr>
            <a:r>
              <a:rPr sz="900" spc="-5" dirty="0">
                <a:latin typeface="Calibri"/>
                <a:cs typeface="Calibri"/>
              </a:rPr>
              <a:t>Transactions</a:t>
            </a:r>
            <a:endParaRPr sz="900">
              <a:latin typeface="Calibri"/>
              <a:cs typeface="Calibri"/>
            </a:endParaRPr>
          </a:p>
          <a:p>
            <a:pPr algn="ctr">
              <a:lnSpc>
                <a:spcPct val="100000"/>
              </a:lnSpc>
            </a:pPr>
            <a:r>
              <a:rPr sz="900" dirty="0">
                <a:latin typeface="Calibri"/>
                <a:cs typeface="Calibri"/>
              </a:rPr>
              <a:t>…</a:t>
            </a:r>
            <a:endParaRPr sz="900">
              <a:latin typeface="Calibri"/>
              <a:cs typeface="Calibri"/>
            </a:endParaRPr>
          </a:p>
        </p:txBody>
      </p:sp>
      <p:grpSp>
        <p:nvGrpSpPr>
          <p:cNvPr id="39" name="object 39"/>
          <p:cNvGrpSpPr/>
          <p:nvPr/>
        </p:nvGrpSpPr>
        <p:grpSpPr>
          <a:xfrm>
            <a:off x="5144771" y="4257802"/>
            <a:ext cx="991235" cy="170180"/>
            <a:chOff x="3620770" y="4257802"/>
            <a:chExt cx="991235" cy="170180"/>
          </a:xfrm>
        </p:grpSpPr>
        <p:pic>
          <p:nvPicPr>
            <p:cNvPr id="40" name="object 40"/>
            <p:cNvPicPr/>
            <p:nvPr/>
          </p:nvPicPr>
          <p:blipFill>
            <a:blip r:embed="rId8" cstate="print"/>
            <a:stretch>
              <a:fillRect/>
            </a:stretch>
          </p:blipFill>
          <p:spPr>
            <a:xfrm>
              <a:off x="3627120" y="4264152"/>
              <a:ext cx="978407" cy="156972"/>
            </a:xfrm>
            <a:prstGeom prst="rect">
              <a:avLst/>
            </a:prstGeom>
          </p:spPr>
        </p:pic>
        <p:sp>
          <p:nvSpPr>
            <p:cNvPr id="41" name="object 41"/>
            <p:cNvSpPr/>
            <p:nvPr/>
          </p:nvSpPr>
          <p:spPr>
            <a:xfrm>
              <a:off x="3627120" y="4264152"/>
              <a:ext cx="978535" cy="157480"/>
            </a:xfrm>
            <a:custGeom>
              <a:avLst/>
              <a:gdLst/>
              <a:ahLst/>
              <a:cxnLst/>
              <a:rect l="l" t="t" r="r" b="b"/>
              <a:pathLst>
                <a:path w="978535" h="157479">
                  <a:moveTo>
                    <a:pt x="0" y="26162"/>
                  </a:moveTo>
                  <a:lnTo>
                    <a:pt x="2051" y="15966"/>
                  </a:lnTo>
                  <a:lnTo>
                    <a:pt x="7651" y="7651"/>
                  </a:lnTo>
                  <a:lnTo>
                    <a:pt x="15966" y="2051"/>
                  </a:lnTo>
                  <a:lnTo>
                    <a:pt x="26162" y="0"/>
                  </a:lnTo>
                  <a:lnTo>
                    <a:pt x="952245" y="0"/>
                  </a:lnTo>
                  <a:lnTo>
                    <a:pt x="962441" y="2051"/>
                  </a:lnTo>
                  <a:lnTo>
                    <a:pt x="970756" y="7651"/>
                  </a:lnTo>
                  <a:lnTo>
                    <a:pt x="976356" y="15966"/>
                  </a:lnTo>
                  <a:lnTo>
                    <a:pt x="978407" y="26162"/>
                  </a:lnTo>
                  <a:lnTo>
                    <a:pt x="978407" y="130810"/>
                  </a:lnTo>
                  <a:lnTo>
                    <a:pt x="976356" y="141005"/>
                  </a:lnTo>
                  <a:lnTo>
                    <a:pt x="970756" y="149320"/>
                  </a:lnTo>
                  <a:lnTo>
                    <a:pt x="962441" y="154920"/>
                  </a:lnTo>
                  <a:lnTo>
                    <a:pt x="952245" y="156972"/>
                  </a:lnTo>
                  <a:lnTo>
                    <a:pt x="26162" y="156972"/>
                  </a:lnTo>
                  <a:lnTo>
                    <a:pt x="15966" y="154920"/>
                  </a:lnTo>
                  <a:lnTo>
                    <a:pt x="7651" y="149320"/>
                  </a:lnTo>
                  <a:lnTo>
                    <a:pt x="2051" y="141005"/>
                  </a:lnTo>
                  <a:lnTo>
                    <a:pt x="0" y="130810"/>
                  </a:lnTo>
                  <a:lnTo>
                    <a:pt x="0" y="26162"/>
                  </a:lnTo>
                  <a:close/>
                </a:path>
              </a:pathLst>
            </a:custGeom>
            <a:ln w="12192">
              <a:solidFill>
                <a:srgbClr val="9B2C1F"/>
              </a:solidFill>
            </a:ln>
          </p:spPr>
          <p:txBody>
            <a:bodyPr wrap="square" lIns="0" tIns="0" rIns="0" bIns="0" rtlCol="0"/>
            <a:lstStyle/>
            <a:p>
              <a:endParaRPr/>
            </a:p>
          </p:txBody>
        </p:sp>
      </p:grpSp>
      <p:sp>
        <p:nvSpPr>
          <p:cNvPr id="42" name="object 42"/>
          <p:cNvSpPr txBox="1"/>
          <p:nvPr/>
        </p:nvSpPr>
        <p:spPr>
          <a:xfrm>
            <a:off x="5485003" y="4255135"/>
            <a:ext cx="311150" cy="151323"/>
          </a:xfrm>
          <a:prstGeom prst="rect">
            <a:avLst/>
          </a:prstGeom>
        </p:spPr>
        <p:txBody>
          <a:bodyPr vert="horz" wrap="square" lIns="0" tIns="12700" rIns="0" bIns="0" rtlCol="0">
            <a:spAutoFit/>
          </a:bodyPr>
          <a:lstStyle/>
          <a:p>
            <a:pPr marL="12700">
              <a:spcBef>
                <a:spcPts val="100"/>
              </a:spcBef>
            </a:pPr>
            <a:r>
              <a:rPr sz="900" spc="-5" dirty="0">
                <a:latin typeface="Calibri"/>
                <a:cs typeface="Calibri"/>
              </a:rPr>
              <a:t>n</a:t>
            </a:r>
            <a:r>
              <a:rPr sz="900" dirty="0">
                <a:latin typeface="Calibri"/>
                <a:cs typeface="Calibri"/>
              </a:rPr>
              <a:t>o</a:t>
            </a:r>
            <a:r>
              <a:rPr sz="900" spc="-5" dirty="0">
                <a:latin typeface="Calibri"/>
                <a:cs typeface="Calibri"/>
              </a:rPr>
              <a:t>n</a:t>
            </a:r>
            <a:r>
              <a:rPr sz="900" dirty="0">
                <a:latin typeface="Calibri"/>
                <a:cs typeface="Calibri"/>
              </a:rPr>
              <a:t>ce</a:t>
            </a:r>
            <a:endParaRPr sz="900">
              <a:latin typeface="Calibri"/>
              <a:cs typeface="Calibri"/>
            </a:endParaRPr>
          </a:p>
        </p:txBody>
      </p:sp>
      <p:grpSp>
        <p:nvGrpSpPr>
          <p:cNvPr id="43" name="object 43"/>
          <p:cNvGrpSpPr/>
          <p:nvPr/>
        </p:nvGrpSpPr>
        <p:grpSpPr>
          <a:xfrm>
            <a:off x="5152391" y="3888994"/>
            <a:ext cx="991235" cy="308610"/>
            <a:chOff x="3628390" y="3888994"/>
            <a:chExt cx="991235" cy="308610"/>
          </a:xfrm>
        </p:grpSpPr>
        <p:pic>
          <p:nvPicPr>
            <p:cNvPr id="44" name="object 44"/>
            <p:cNvPicPr/>
            <p:nvPr/>
          </p:nvPicPr>
          <p:blipFill>
            <a:blip r:embed="rId9" cstate="print"/>
            <a:stretch>
              <a:fillRect/>
            </a:stretch>
          </p:blipFill>
          <p:spPr>
            <a:xfrm>
              <a:off x="3634740" y="3895344"/>
              <a:ext cx="978408" cy="295656"/>
            </a:xfrm>
            <a:prstGeom prst="rect">
              <a:avLst/>
            </a:prstGeom>
          </p:spPr>
        </p:pic>
        <p:sp>
          <p:nvSpPr>
            <p:cNvPr id="45" name="object 45"/>
            <p:cNvSpPr/>
            <p:nvPr/>
          </p:nvSpPr>
          <p:spPr>
            <a:xfrm>
              <a:off x="3634740" y="3895344"/>
              <a:ext cx="978535" cy="295910"/>
            </a:xfrm>
            <a:custGeom>
              <a:avLst/>
              <a:gdLst/>
              <a:ahLst/>
              <a:cxnLst/>
              <a:rect l="l" t="t" r="r" b="b"/>
              <a:pathLst>
                <a:path w="978535" h="295910">
                  <a:moveTo>
                    <a:pt x="0" y="49275"/>
                  </a:moveTo>
                  <a:lnTo>
                    <a:pt x="3877" y="30110"/>
                  </a:lnTo>
                  <a:lnTo>
                    <a:pt x="14446" y="14446"/>
                  </a:lnTo>
                  <a:lnTo>
                    <a:pt x="30110" y="3877"/>
                  </a:lnTo>
                  <a:lnTo>
                    <a:pt x="49275" y="0"/>
                  </a:lnTo>
                  <a:lnTo>
                    <a:pt x="929132" y="0"/>
                  </a:lnTo>
                  <a:lnTo>
                    <a:pt x="948297" y="3877"/>
                  </a:lnTo>
                  <a:lnTo>
                    <a:pt x="963961" y="14446"/>
                  </a:lnTo>
                  <a:lnTo>
                    <a:pt x="974530" y="30110"/>
                  </a:lnTo>
                  <a:lnTo>
                    <a:pt x="978408" y="49275"/>
                  </a:lnTo>
                  <a:lnTo>
                    <a:pt x="978408" y="246379"/>
                  </a:lnTo>
                  <a:lnTo>
                    <a:pt x="974530" y="265545"/>
                  </a:lnTo>
                  <a:lnTo>
                    <a:pt x="963961" y="281209"/>
                  </a:lnTo>
                  <a:lnTo>
                    <a:pt x="948297" y="291778"/>
                  </a:lnTo>
                  <a:lnTo>
                    <a:pt x="929132" y="295655"/>
                  </a:lnTo>
                  <a:lnTo>
                    <a:pt x="49275" y="295655"/>
                  </a:lnTo>
                  <a:lnTo>
                    <a:pt x="30110" y="291778"/>
                  </a:lnTo>
                  <a:lnTo>
                    <a:pt x="14446" y="281209"/>
                  </a:lnTo>
                  <a:lnTo>
                    <a:pt x="3877" y="265545"/>
                  </a:lnTo>
                  <a:lnTo>
                    <a:pt x="0" y="246379"/>
                  </a:lnTo>
                  <a:lnTo>
                    <a:pt x="0" y="49275"/>
                  </a:lnTo>
                  <a:close/>
                </a:path>
              </a:pathLst>
            </a:custGeom>
            <a:ln w="12191">
              <a:solidFill>
                <a:srgbClr val="A18E6A"/>
              </a:solidFill>
            </a:ln>
          </p:spPr>
          <p:txBody>
            <a:bodyPr wrap="square" lIns="0" tIns="0" rIns="0" bIns="0" rtlCol="0"/>
            <a:lstStyle/>
            <a:p>
              <a:endParaRPr/>
            </a:p>
          </p:txBody>
        </p:sp>
      </p:grpSp>
      <p:sp>
        <p:nvSpPr>
          <p:cNvPr id="46" name="object 46"/>
          <p:cNvSpPr txBox="1"/>
          <p:nvPr/>
        </p:nvSpPr>
        <p:spPr>
          <a:xfrm>
            <a:off x="5342002" y="3886580"/>
            <a:ext cx="612775" cy="299720"/>
          </a:xfrm>
          <a:prstGeom prst="rect">
            <a:avLst/>
          </a:prstGeom>
        </p:spPr>
        <p:txBody>
          <a:bodyPr vert="horz" wrap="square" lIns="0" tIns="12700" rIns="0" bIns="0" rtlCol="0">
            <a:spAutoFit/>
          </a:bodyPr>
          <a:lstStyle/>
          <a:p>
            <a:pPr algn="ctr">
              <a:spcBef>
                <a:spcPts val="100"/>
              </a:spcBef>
            </a:pPr>
            <a:r>
              <a:rPr sz="900" spc="-5" dirty="0">
                <a:latin typeface="Calibri"/>
                <a:cs typeface="Calibri"/>
              </a:rPr>
              <a:t>Transactions</a:t>
            </a:r>
            <a:endParaRPr sz="900">
              <a:latin typeface="Calibri"/>
              <a:cs typeface="Calibri"/>
            </a:endParaRPr>
          </a:p>
          <a:p>
            <a:pPr algn="ctr">
              <a:lnSpc>
                <a:spcPct val="100000"/>
              </a:lnSpc>
            </a:pPr>
            <a:r>
              <a:rPr sz="900" dirty="0">
                <a:latin typeface="Calibri"/>
                <a:cs typeface="Calibri"/>
              </a:rPr>
              <a:t>…</a:t>
            </a:r>
            <a:endParaRPr sz="900">
              <a:latin typeface="Calibri"/>
              <a:cs typeface="Calibri"/>
            </a:endParaRPr>
          </a:p>
        </p:txBody>
      </p:sp>
      <p:sp>
        <p:nvSpPr>
          <p:cNvPr id="47" name="object 47"/>
          <p:cNvSpPr/>
          <p:nvPr/>
        </p:nvSpPr>
        <p:spPr>
          <a:xfrm>
            <a:off x="6402324" y="1810511"/>
            <a:ext cx="1077595" cy="1927860"/>
          </a:xfrm>
          <a:custGeom>
            <a:avLst/>
            <a:gdLst/>
            <a:ahLst/>
            <a:cxnLst/>
            <a:rect l="l" t="t" r="r" b="b"/>
            <a:pathLst>
              <a:path w="1077595" h="1927860">
                <a:moveTo>
                  <a:pt x="0" y="179577"/>
                </a:moveTo>
                <a:lnTo>
                  <a:pt x="6414" y="131835"/>
                </a:lnTo>
                <a:lnTo>
                  <a:pt x="24515" y="88937"/>
                </a:lnTo>
                <a:lnTo>
                  <a:pt x="52593" y="52593"/>
                </a:lnTo>
                <a:lnTo>
                  <a:pt x="88937" y="24515"/>
                </a:lnTo>
                <a:lnTo>
                  <a:pt x="131835" y="6414"/>
                </a:lnTo>
                <a:lnTo>
                  <a:pt x="179577" y="0"/>
                </a:lnTo>
                <a:lnTo>
                  <a:pt x="897889" y="0"/>
                </a:lnTo>
                <a:lnTo>
                  <a:pt x="945632" y="6414"/>
                </a:lnTo>
                <a:lnTo>
                  <a:pt x="988530" y="24515"/>
                </a:lnTo>
                <a:lnTo>
                  <a:pt x="1024874" y="52593"/>
                </a:lnTo>
                <a:lnTo>
                  <a:pt x="1052952" y="88937"/>
                </a:lnTo>
                <a:lnTo>
                  <a:pt x="1071053" y="131835"/>
                </a:lnTo>
                <a:lnTo>
                  <a:pt x="1077467" y="179577"/>
                </a:lnTo>
                <a:lnTo>
                  <a:pt x="1077467" y="1748282"/>
                </a:lnTo>
                <a:lnTo>
                  <a:pt x="1071053" y="1796024"/>
                </a:lnTo>
                <a:lnTo>
                  <a:pt x="1052952" y="1838922"/>
                </a:lnTo>
                <a:lnTo>
                  <a:pt x="1024874" y="1875266"/>
                </a:lnTo>
                <a:lnTo>
                  <a:pt x="988530" y="1903344"/>
                </a:lnTo>
                <a:lnTo>
                  <a:pt x="945632" y="1921445"/>
                </a:lnTo>
                <a:lnTo>
                  <a:pt x="897889" y="1927860"/>
                </a:lnTo>
                <a:lnTo>
                  <a:pt x="179577" y="1927860"/>
                </a:lnTo>
                <a:lnTo>
                  <a:pt x="131835" y="1921445"/>
                </a:lnTo>
                <a:lnTo>
                  <a:pt x="88937" y="1903344"/>
                </a:lnTo>
                <a:lnTo>
                  <a:pt x="52593" y="1875266"/>
                </a:lnTo>
                <a:lnTo>
                  <a:pt x="24515" y="1838922"/>
                </a:lnTo>
                <a:lnTo>
                  <a:pt x="6414" y="1796024"/>
                </a:lnTo>
                <a:lnTo>
                  <a:pt x="0" y="1748282"/>
                </a:lnTo>
                <a:lnTo>
                  <a:pt x="0" y="179577"/>
                </a:lnTo>
                <a:close/>
              </a:path>
            </a:pathLst>
          </a:custGeom>
          <a:ln w="15239">
            <a:solidFill>
              <a:srgbClr val="000000"/>
            </a:solidFill>
          </a:ln>
        </p:spPr>
        <p:txBody>
          <a:bodyPr wrap="square" lIns="0" tIns="0" rIns="0" bIns="0" rtlCol="0"/>
          <a:lstStyle/>
          <a:p>
            <a:endParaRPr/>
          </a:p>
        </p:txBody>
      </p:sp>
      <p:sp>
        <p:nvSpPr>
          <p:cNvPr id="48" name="object 48"/>
          <p:cNvSpPr txBox="1"/>
          <p:nvPr/>
        </p:nvSpPr>
        <p:spPr>
          <a:xfrm>
            <a:off x="6663690" y="1881378"/>
            <a:ext cx="556260" cy="228909"/>
          </a:xfrm>
          <a:prstGeom prst="rect">
            <a:avLst/>
          </a:prstGeom>
        </p:spPr>
        <p:txBody>
          <a:bodyPr vert="horz" wrap="square" lIns="0" tIns="13335" rIns="0" bIns="0" rtlCol="0">
            <a:spAutoFit/>
          </a:bodyPr>
          <a:lstStyle/>
          <a:p>
            <a:pPr marL="12700">
              <a:spcBef>
                <a:spcPts val="105"/>
              </a:spcBef>
            </a:pPr>
            <a:r>
              <a:rPr sz="1400" b="1" dirty="0">
                <a:solidFill>
                  <a:srgbClr val="00AF50"/>
                </a:solidFill>
                <a:latin typeface="Calibri"/>
                <a:cs typeface="Calibri"/>
              </a:rPr>
              <a:t>Block</a:t>
            </a:r>
            <a:r>
              <a:rPr sz="1400" b="1" spc="-75" dirty="0">
                <a:solidFill>
                  <a:srgbClr val="00AF50"/>
                </a:solidFill>
                <a:latin typeface="Calibri"/>
                <a:cs typeface="Calibri"/>
              </a:rPr>
              <a:t> </a:t>
            </a:r>
            <a:r>
              <a:rPr sz="1400" b="1" dirty="0">
                <a:solidFill>
                  <a:srgbClr val="00AF50"/>
                </a:solidFill>
                <a:latin typeface="Calibri"/>
                <a:cs typeface="Calibri"/>
              </a:rPr>
              <a:t>3</a:t>
            </a:r>
            <a:endParaRPr sz="1400">
              <a:latin typeface="Calibri"/>
              <a:cs typeface="Calibri"/>
            </a:endParaRPr>
          </a:p>
        </p:txBody>
      </p:sp>
      <p:sp>
        <p:nvSpPr>
          <p:cNvPr id="49" name="object 49"/>
          <p:cNvSpPr txBox="1"/>
          <p:nvPr/>
        </p:nvSpPr>
        <p:spPr>
          <a:xfrm>
            <a:off x="6575297" y="2236470"/>
            <a:ext cx="732790" cy="299720"/>
          </a:xfrm>
          <a:prstGeom prst="rect">
            <a:avLst/>
          </a:prstGeom>
        </p:spPr>
        <p:txBody>
          <a:bodyPr vert="horz" wrap="square" lIns="0" tIns="12700" rIns="0" bIns="0" rtlCol="0">
            <a:spAutoFit/>
          </a:bodyPr>
          <a:lstStyle/>
          <a:p>
            <a:pPr marL="19685" marR="5080" indent="-7620">
              <a:spcBef>
                <a:spcPts val="100"/>
              </a:spcBef>
            </a:pPr>
            <a:r>
              <a:rPr sz="900" dirty="0">
                <a:latin typeface="Calibri"/>
                <a:cs typeface="Calibri"/>
              </a:rPr>
              <a:t>Pr</a:t>
            </a:r>
            <a:r>
              <a:rPr sz="900" spc="5" dirty="0">
                <a:latin typeface="Calibri"/>
                <a:cs typeface="Calibri"/>
              </a:rPr>
              <a:t>o</a:t>
            </a:r>
            <a:r>
              <a:rPr sz="900" dirty="0">
                <a:latin typeface="Calibri"/>
                <a:cs typeface="Calibri"/>
              </a:rPr>
              <a:t>of-</a:t>
            </a:r>
            <a:r>
              <a:rPr sz="900" spc="5" dirty="0">
                <a:latin typeface="Calibri"/>
                <a:cs typeface="Calibri"/>
              </a:rPr>
              <a:t>o</a:t>
            </a:r>
            <a:r>
              <a:rPr sz="900" dirty="0">
                <a:latin typeface="Calibri"/>
                <a:cs typeface="Calibri"/>
              </a:rPr>
              <a:t>f-Wor</a:t>
            </a:r>
            <a:r>
              <a:rPr sz="900" spc="-5" dirty="0">
                <a:latin typeface="Calibri"/>
                <a:cs typeface="Calibri"/>
              </a:rPr>
              <a:t>k</a:t>
            </a:r>
            <a:r>
              <a:rPr sz="900" dirty="0">
                <a:latin typeface="Calibri"/>
                <a:cs typeface="Calibri"/>
              </a:rPr>
              <a:t>:  </a:t>
            </a:r>
            <a:r>
              <a:rPr sz="900" spc="-10" dirty="0">
                <a:latin typeface="Calibri"/>
                <a:cs typeface="Calibri"/>
              </a:rPr>
              <a:t>0000009ff33xe</a:t>
            </a:r>
            <a:endParaRPr sz="900">
              <a:latin typeface="Calibri"/>
              <a:cs typeface="Calibri"/>
            </a:endParaRPr>
          </a:p>
        </p:txBody>
      </p:sp>
      <p:sp>
        <p:nvSpPr>
          <p:cNvPr id="50" name="object 50"/>
          <p:cNvSpPr txBox="1"/>
          <p:nvPr/>
        </p:nvSpPr>
        <p:spPr>
          <a:xfrm>
            <a:off x="6557009" y="2647646"/>
            <a:ext cx="770890" cy="300355"/>
          </a:xfrm>
          <a:prstGeom prst="rect">
            <a:avLst/>
          </a:prstGeom>
        </p:spPr>
        <p:txBody>
          <a:bodyPr vert="horz" wrap="square" lIns="0" tIns="12700" rIns="0" bIns="0" rtlCol="0">
            <a:spAutoFit/>
          </a:bodyPr>
          <a:lstStyle/>
          <a:p>
            <a:pPr marL="38100">
              <a:spcBef>
                <a:spcPts val="100"/>
              </a:spcBef>
            </a:pPr>
            <a:r>
              <a:rPr sz="900" spc="-5" dirty="0">
                <a:latin typeface="Calibri"/>
                <a:cs typeface="Calibri"/>
              </a:rPr>
              <a:t>Previous</a:t>
            </a:r>
            <a:r>
              <a:rPr sz="900" spc="-25" dirty="0">
                <a:latin typeface="Calibri"/>
                <a:cs typeface="Calibri"/>
              </a:rPr>
              <a:t> </a:t>
            </a:r>
            <a:r>
              <a:rPr sz="900" dirty="0">
                <a:latin typeface="Calibri"/>
                <a:cs typeface="Calibri"/>
              </a:rPr>
              <a:t>POW:</a:t>
            </a:r>
            <a:endParaRPr sz="900">
              <a:latin typeface="Calibri"/>
              <a:cs typeface="Calibri"/>
            </a:endParaRPr>
          </a:p>
          <a:p>
            <a:pPr marL="12700">
              <a:spcBef>
                <a:spcPts val="5"/>
              </a:spcBef>
            </a:pPr>
            <a:r>
              <a:rPr sz="900" spc="-5" dirty="0">
                <a:latin typeface="Calibri"/>
                <a:cs typeface="Calibri"/>
              </a:rPr>
              <a:t>00000090b41bx</a:t>
            </a:r>
            <a:endParaRPr sz="900">
              <a:latin typeface="Calibri"/>
              <a:cs typeface="Calibri"/>
            </a:endParaRPr>
          </a:p>
        </p:txBody>
      </p:sp>
      <p:grpSp>
        <p:nvGrpSpPr>
          <p:cNvPr id="51" name="object 51"/>
          <p:cNvGrpSpPr/>
          <p:nvPr/>
        </p:nvGrpSpPr>
        <p:grpSpPr>
          <a:xfrm>
            <a:off x="6440171" y="3424173"/>
            <a:ext cx="991235" cy="170180"/>
            <a:chOff x="4916170" y="3424173"/>
            <a:chExt cx="991235" cy="170180"/>
          </a:xfrm>
        </p:grpSpPr>
        <p:pic>
          <p:nvPicPr>
            <p:cNvPr id="52" name="object 52"/>
            <p:cNvPicPr/>
            <p:nvPr/>
          </p:nvPicPr>
          <p:blipFill>
            <a:blip r:embed="rId8" cstate="print"/>
            <a:stretch>
              <a:fillRect/>
            </a:stretch>
          </p:blipFill>
          <p:spPr>
            <a:xfrm>
              <a:off x="4922520" y="3430523"/>
              <a:ext cx="978407" cy="156972"/>
            </a:xfrm>
            <a:prstGeom prst="rect">
              <a:avLst/>
            </a:prstGeom>
          </p:spPr>
        </p:pic>
        <p:sp>
          <p:nvSpPr>
            <p:cNvPr id="53" name="object 53"/>
            <p:cNvSpPr/>
            <p:nvPr/>
          </p:nvSpPr>
          <p:spPr>
            <a:xfrm>
              <a:off x="4922520" y="3430523"/>
              <a:ext cx="978535" cy="157480"/>
            </a:xfrm>
            <a:custGeom>
              <a:avLst/>
              <a:gdLst/>
              <a:ahLst/>
              <a:cxnLst/>
              <a:rect l="l" t="t" r="r" b="b"/>
              <a:pathLst>
                <a:path w="978535" h="157479">
                  <a:moveTo>
                    <a:pt x="0" y="26162"/>
                  </a:moveTo>
                  <a:lnTo>
                    <a:pt x="2051" y="15966"/>
                  </a:lnTo>
                  <a:lnTo>
                    <a:pt x="7651" y="7651"/>
                  </a:lnTo>
                  <a:lnTo>
                    <a:pt x="15966" y="2051"/>
                  </a:lnTo>
                  <a:lnTo>
                    <a:pt x="26162" y="0"/>
                  </a:lnTo>
                  <a:lnTo>
                    <a:pt x="952245" y="0"/>
                  </a:lnTo>
                  <a:lnTo>
                    <a:pt x="962441" y="2051"/>
                  </a:lnTo>
                  <a:lnTo>
                    <a:pt x="970756" y="7651"/>
                  </a:lnTo>
                  <a:lnTo>
                    <a:pt x="976356" y="15966"/>
                  </a:lnTo>
                  <a:lnTo>
                    <a:pt x="978407" y="26162"/>
                  </a:lnTo>
                  <a:lnTo>
                    <a:pt x="978407" y="130810"/>
                  </a:lnTo>
                  <a:lnTo>
                    <a:pt x="976356" y="141005"/>
                  </a:lnTo>
                  <a:lnTo>
                    <a:pt x="970756" y="149320"/>
                  </a:lnTo>
                  <a:lnTo>
                    <a:pt x="962441" y="154920"/>
                  </a:lnTo>
                  <a:lnTo>
                    <a:pt x="952245" y="156972"/>
                  </a:lnTo>
                  <a:lnTo>
                    <a:pt x="26162" y="156972"/>
                  </a:lnTo>
                  <a:lnTo>
                    <a:pt x="15966" y="154920"/>
                  </a:lnTo>
                  <a:lnTo>
                    <a:pt x="7651" y="149320"/>
                  </a:lnTo>
                  <a:lnTo>
                    <a:pt x="2051" y="141005"/>
                  </a:lnTo>
                  <a:lnTo>
                    <a:pt x="0" y="130810"/>
                  </a:lnTo>
                  <a:lnTo>
                    <a:pt x="0" y="26162"/>
                  </a:lnTo>
                  <a:close/>
                </a:path>
              </a:pathLst>
            </a:custGeom>
            <a:ln w="12192">
              <a:solidFill>
                <a:srgbClr val="9B2C1F"/>
              </a:solidFill>
            </a:ln>
          </p:spPr>
          <p:txBody>
            <a:bodyPr wrap="square" lIns="0" tIns="0" rIns="0" bIns="0" rtlCol="0"/>
            <a:lstStyle/>
            <a:p>
              <a:endParaRPr/>
            </a:p>
          </p:txBody>
        </p:sp>
      </p:grpSp>
      <p:sp>
        <p:nvSpPr>
          <p:cNvPr id="54" name="object 54"/>
          <p:cNvSpPr txBox="1"/>
          <p:nvPr/>
        </p:nvSpPr>
        <p:spPr>
          <a:xfrm>
            <a:off x="6780657" y="3421127"/>
            <a:ext cx="311150" cy="151323"/>
          </a:xfrm>
          <a:prstGeom prst="rect">
            <a:avLst/>
          </a:prstGeom>
        </p:spPr>
        <p:txBody>
          <a:bodyPr vert="horz" wrap="square" lIns="0" tIns="12700" rIns="0" bIns="0" rtlCol="0">
            <a:spAutoFit/>
          </a:bodyPr>
          <a:lstStyle/>
          <a:p>
            <a:pPr marL="12700">
              <a:spcBef>
                <a:spcPts val="100"/>
              </a:spcBef>
            </a:pPr>
            <a:r>
              <a:rPr sz="900" spc="-5" dirty="0">
                <a:latin typeface="Calibri"/>
                <a:cs typeface="Calibri"/>
              </a:rPr>
              <a:t>n</a:t>
            </a:r>
            <a:r>
              <a:rPr sz="900" dirty="0">
                <a:latin typeface="Calibri"/>
                <a:cs typeface="Calibri"/>
              </a:rPr>
              <a:t>o</a:t>
            </a:r>
            <a:r>
              <a:rPr sz="900" spc="-5" dirty="0">
                <a:latin typeface="Calibri"/>
                <a:cs typeface="Calibri"/>
              </a:rPr>
              <a:t>n</a:t>
            </a:r>
            <a:r>
              <a:rPr sz="900" dirty="0">
                <a:latin typeface="Calibri"/>
                <a:cs typeface="Calibri"/>
              </a:rPr>
              <a:t>ce</a:t>
            </a:r>
            <a:endParaRPr sz="900">
              <a:latin typeface="Calibri"/>
              <a:cs typeface="Calibri"/>
            </a:endParaRPr>
          </a:p>
        </p:txBody>
      </p:sp>
      <p:grpSp>
        <p:nvGrpSpPr>
          <p:cNvPr id="55" name="object 55"/>
          <p:cNvGrpSpPr/>
          <p:nvPr/>
        </p:nvGrpSpPr>
        <p:grpSpPr>
          <a:xfrm>
            <a:off x="6447791" y="3055366"/>
            <a:ext cx="991235" cy="308610"/>
            <a:chOff x="4923790" y="3055366"/>
            <a:chExt cx="991235" cy="308610"/>
          </a:xfrm>
        </p:grpSpPr>
        <p:pic>
          <p:nvPicPr>
            <p:cNvPr id="56" name="object 56"/>
            <p:cNvPicPr/>
            <p:nvPr/>
          </p:nvPicPr>
          <p:blipFill>
            <a:blip r:embed="rId9" cstate="print"/>
            <a:stretch>
              <a:fillRect/>
            </a:stretch>
          </p:blipFill>
          <p:spPr>
            <a:xfrm>
              <a:off x="4930140" y="3061716"/>
              <a:ext cx="978408" cy="295656"/>
            </a:xfrm>
            <a:prstGeom prst="rect">
              <a:avLst/>
            </a:prstGeom>
          </p:spPr>
        </p:pic>
        <p:sp>
          <p:nvSpPr>
            <p:cNvPr id="57" name="object 57"/>
            <p:cNvSpPr/>
            <p:nvPr/>
          </p:nvSpPr>
          <p:spPr>
            <a:xfrm>
              <a:off x="4930140" y="3061716"/>
              <a:ext cx="978535" cy="295910"/>
            </a:xfrm>
            <a:custGeom>
              <a:avLst/>
              <a:gdLst/>
              <a:ahLst/>
              <a:cxnLst/>
              <a:rect l="l" t="t" r="r" b="b"/>
              <a:pathLst>
                <a:path w="978535" h="295910">
                  <a:moveTo>
                    <a:pt x="0" y="49275"/>
                  </a:moveTo>
                  <a:lnTo>
                    <a:pt x="3877" y="30110"/>
                  </a:lnTo>
                  <a:lnTo>
                    <a:pt x="14446" y="14446"/>
                  </a:lnTo>
                  <a:lnTo>
                    <a:pt x="30110" y="3877"/>
                  </a:lnTo>
                  <a:lnTo>
                    <a:pt x="49275" y="0"/>
                  </a:lnTo>
                  <a:lnTo>
                    <a:pt x="929132" y="0"/>
                  </a:lnTo>
                  <a:lnTo>
                    <a:pt x="948297" y="3877"/>
                  </a:lnTo>
                  <a:lnTo>
                    <a:pt x="963961" y="14446"/>
                  </a:lnTo>
                  <a:lnTo>
                    <a:pt x="974530" y="30110"/>
                  </a:lnTo>
                  <a:lnTo>
                    <a:pt x="978408" y="49275"/>
                  </a:lnTo>
                  <a:lnTo>
                    <a:pt x="978408" y="246380"/>
                  </a:lnTo>
                  <a:lnTo>
                    <a:pt x="974530" y="265545"/>
                  </a:lnTo>
                  <a:lnTo>
                    <a:pt x="963961" y="281209"/>
                  </a:lnTo>
                  <a:lnTo>
                    <a:pt x="948297" y="291778"/>
                  </a:lnTo>
                  <a:lnTo>
                    <a:pt x="929132" y="295656"/>
                  </a:lnTo>
                  <a:lnTo>
                    <a:pt x="49275" y="295656"/>
                  </a:lnTo>
                  <a:lnTo>
                    <a:pt x="30110" y="291778"/>
                  </a:lnTo>
                  <a:lnTo>
                    <a:pt x="14446" y="281209"/>
                  </a:lnTo>
                  <a:lnTo>
                    <a:pt x="3877" y="265545"/>
                  </a:lnTo>
                  <a:lnTo>
                    <a:pt x="0" y="246380"/>
                  </a:lnTo>
                  <a:lnTo>
                    <a:pt x="0" y="49275"/>
                  </a:lnTo>
                  <a:close/>
                </a:path>
              </a:pathLst>
            </a:custGeom>
            <a:ln w="12192">
              <a:solidFill>
                <a:srgbClr val="A18E6A"/>
              </a:solidFill>
            </a:ln>
          </p:spPr>
          <p:txBody>
            <a:bodyPr wrap="square" lIns="0" tIns="0" rIns="0" bIns="0" rtlCol="0"/>
            <a:lstStyle/>
            <a:p>
              <a:endParaRPr/>
            </a:p>
          </p:txBody>
        </p:sp>
      </p:grpSp>
      <p:sp>
        <p:nvSpPr>
          <p:cNvPr id="58" name="object 58"/>
          <p:cNvSpPr txBox="1"/>
          <p:nvPr/>
        </p:nvSpPr>
        <p:spPr>
          <a:xfrm>
            <a:off x="6637783" y="3052953"/>
            <a:ext cx="612775" cy="299720"/>
          </a:xfrm>
          <a:prstGeom prst="rect">
            <a:avLst/>
          </a:prstGeom>
        </p:spPr>
        <p:txBody>
          <a:bodyPr vert="horz" wrap="square" lIns="0" tIns="12700" rIns="0" bIns="0" rtlCol="0">
            <a:spAutoFit/>
          </a:bodyPr>
          <a:lstStyle/>
          <a:p>
            <a:pPr algn="ctr">
              <a:spcBef>
                <a:spcPts val="100"/>
              </a:spcBef>
            </a:pPr>
            <a:r>
              <a:rPr sz="900" spc="-5" dirty="0">
                <a:latin typeface="Calibri"/>
                <a:cs typeface="Calibri"/>
              </a:rPr>
              <a:t>Transactions</a:t>
            </a:r>
            <a:endParaRPr sz="900">
              <a:latin typeface="Calibri"/>
              <a:cs typeface="Calibri"/>
            </a:endParaRPr>
          </a:p>
          <a:p>
            <a:pPr algn="ctr">
              <a:lnSpc>
                <a:spcPct val="100000"/>
              </a:lnSpc>
            </a:pPr>
            <a:r>
              <a:rPr sz="900" dirty="0">
                <a:latin typeface="Calibri"/>
                <a:cs typeface="Calibri"/>
              </a:rPr>
              <a:t>…</a:t>
            </a:r>
            <a:endParaRPr sz="900">
              <a:latin typeface="Calibri"/>
              <a:cs typeface="Calibri"/>
            </a:endParaRPr>
          </a:p>
        </p:txBody>
      </p:sp>
      <p:grpSp>
        <p:nvGrpSpPr>
          <p:cNvPr id="59" name="object 59"/>
          <p:cNvGrpSpPr/>
          <p:nvPr/>
        </p:nvGrpSpPr>
        <p:grpSpPr>
          <a:xfrm>
            <a:off x="6013704" y="2791993"/>
            <a:ext cx="4010025" cy="3528060"/>
            <a:chOff x="4489703" y="2791993"/>
            <a:chExt cx="4010025" cy="3528060"/>
          </a:xfrm>
        </p:grpSpPr>
        <p:pic>
          <p:nvPicPr>
            <p:cNvPr id="60" name="object 60"/>
            <p:cNvPicPr/>
            <p:nvPr/>
          </p:nvPicPr>
          <p:blipFill>
            <a:blip r:embed="rId10" cstate="print"/>
            <a:stretch>
              <a:fillRect/>
            </a:stretch>
          </p:blipFill>
          <p:spPr>
            <a:xfrm>
              <a:off x="4489703" y="2791993"/>
              <a:ext cx="612686" cy="473938"/>
            </a:xfrm>
            <a:prstGeom prst="rect">
              <a:avLst/>
            </a:prstGeom>
          </p:spPr>
        </p:pic>
        <p:sp>
          <p:nvSpPr>
            <p:cNvPr id="61" name="object 61"/>
            <p:cNvSpPr/>
            <p:nvPr/>
          </p:nvSpPr>
          <p:spPr>
            <a:xfrm>
              <a:off x="4589525" y="2814065"/>
              <a:ext cx="459740" cy="320675"/>
            </a:xfrm>
            <a:custGeom>
              <a:avLst/>
              <a:gdLst/>
              <a:ahLst/>
              <a:cxnLst/>
              <a:rect l="l" t="t" r="r" b="b"/>
              <a:pathLst>
                <a:path w="459739" h="320675">
                  <a:moveTo>
                    <a:pt x="42163" y="244348"/>
                  </a:moveTo>
                  <a:lnTo>
                    <a:pt x="0" y="320294"/>
                  </a:lnTo>
                  <a:lnTo>
                    <a:pt x="86106" y="308483"/>
                  </a:lnTo>
                  <a:lnTo>
                    <a:pt x="76447" y="294386"/>
                  </a:lnTo>
                  <a:lnTo>
                    <a:pt x="60706" y="294386"/>
                  </a:lnTo>
                  <a:lnTo>
                    <a:pt x="46100" y="273050"/>
                  </a:lnTo>
                  <a:lnTo>
                    <a:pt x="56807" y="265721"/>
                  </a:lnTo>
                  <a:lnTo>
                    <a:pt x="42163" y="244348"/>
                  </a:lnTo>
                  <a:close/>
                </a:path>
                <a:path w="459739" h="320675">
                  <a:moveTo>
                    <a:pt x="56807" y="265721"/>
                  </a:moveTo>
                  <a:lnTo>
                    <a:pt x="46100" y="273050"/>
                  </a:lnTo>
                  <a:lnTo>
                    <a:pt x="60706" y="294386"/>
                  </a:lnTo>
                  <a:lnTo>
                    <a:pt x="71422" y="287052"/>
                  </a:lnTo>
                  <a:lnTo>
                    <a:pt x="56807" y="265721"/>
                  </a:lnTo>
                  <a:close/>
                </a:path>
                <a:path w="459739" h="320675">
                  <a:moveTo>
                    <a:pt x="71422" y="287052"/>
                  </a:moveTo>
                  <a:lnTo>
                    <a:pt x="60706" y="294386"/>
                  </a:lnTo>
                  <a:lnTo>
                    <a:pt x="76447" y="294386"/>
                  </a:lnTo>
                  <a:lnTo>
                    <a:pt x="71422" y="287052"/>
                  </a:lnTo>
                  <a:close/>
                </a:path>
                <a:path w="459739" h="320675">
                  <a:moveTo>
                    <a:pt x="445008" y="0"/>
                  </a:moveTo>
                  <a:lnTo>
                    <a:pt x="56807" y="265721"/>
                  </a:lnTo>
                  <a:lnTo>
                    <a:pt x="71422" y="287052"/>
                  </a:lnTo>
                  <a:lnTo>
                    <a:pt x="459739" y="21336"/>
                  </a:lnTo>
                  <a:lnTo>
                    <a:pt x="445008" y="0"/>
                  </a:lnTo>
                  <a:close/>
                </a:path>
              </a:pathLst>
            </a:custGeom>
            <a:solidFill>
              <a:srgbClr val="000000"/>
            </a:solidFill>
          </p:spPr>
          <p:txBody>
            <a:bodyPr wrap="square" lIns="0" tIns="0" rIns="0" bIns="0" rtlCol="0"/>
            <a:lstStyle/>
            <a:p>
              <a:endParaRPr/>
            </a:p>
          </p:txBody>
        </p:sp>
        <p:sp>
          <p:nvSpPr>
            <p:cNvPr id="62" name="object 62"/>
            <p:cNvSpPr/>
            <p:nvPr/>
          </p:nvSpPr>
          <p:spPr>
            <a:xfrm>
              <a:off x="4805171" y="3927347"/>
              <a:ext cx="3686810" cy="2385060"/>
            </a:xfrm>
            <a:custGeom>
              <a:avLst/>
              <a:gdLst/>
              <a:ahLst/>
              <a:cxnLst/>
              <a:rect l="l" t="t" r="r" b="b"/>
              <a:pathLst>
                <a:path w="3686809" h="2385060">
                  <a:moveTo>
                    <a:pt x="0" y="397509"/>
                  </a:moveTo>
                  <a:lnTo>
                    <a:pt x="2673" y="351143"/>
                  </a:lnTo>
                  <a:lnTo>
                    <a:pt x="10496" y="306350"/>
                  </a:lnTo>
                  <a:lnTo>
                    <a:pt x="23169" y="263428"/>
                  </a:lnTo>
                  <a:lnTo>
                    <a:pt x="40395" y="222675"/>
                  </a:lnTo>
                  <a:lnTo>
                    <a:pt x="61876" y="184389"/>
                  </a:lnTo>
                  <a:lnTo>
                    <a:pt x="87314" y="148869"/>
                  </a:lnTo>
                  <a:lnTo>
                    <a:pt x="116411" y="116411"/>
                  </a:lnTo>
                  <a:lnTo>
                    <a:pt x="148869" y="87314"/>
                  </a:lnTo>
                  <a:lnTo>
                    <a:pt x="184389" y="61876"/>
                  </a:lnTo>
                  <a:lnTo>
                    <a:pt x="222675" y="40395"/>
                  </a:lnTo>
                  <a:lnTo>
                    <a:pt x="263428" y="23169"/>
                  </a:lnTo>
                  <a:lnTo>
                    <a:pt x="306350" y="10496"/>
                  </a:lnTo>
                  <a:lnTo>
                    <a:pt x="351143" y="2673"/>
                  </a:lnTo>
                  <a:lnTo>
                    <a:pt x="397510" y="0"/>
                  </a:lnTo>
                  <a:lnTo>
                    <a:pt x="3289046" y="0"/>
                  </a:lnTo>
                  <a:lnTo>
                    <a:pt x="3335412" y="2673"/>
                  </a:lnTo>
                  <a:lnTo>
                    <a:pt x="3380205" y="10496"/>
                  </a:lnTo>
                  <a:lnTo>
                    <a:pt x="3423127" y="23169"/>
                  </a:lnTo>
                  <a:lnTo>
                    <a:pt x="3463880" y="40395"/>
                  </a:lnTo>
                  <a:lnTo>
                    <a:pt x="3502166" y="61876"/>
                  </a:lnTo>
                  <a:lnTo>
                    <a:pt x="3537686" y="87314"/>
                  </a:lnTo>
                  <a:lnTo>
                    <a:pt x="3570144" y="116411"/>
                  </a:lnTo>
                  <a:lnTo>
                    <a:pt x="3599241" y="148869"/>
                  </a:lnTo>
                  <a:lnTo>
                    <a:pt x="3624679" y="184389"/>
                  </a:lnTo>
                  <a:lnTo>
                    <a:pt x="3646160" y="222675"/>
                  </a:lnTo>
                  <a:lnTo>
                    <a:pt x="3663386" y="263428"/>
                  </a:lnTo>
                  <a:lnTo>
                    <a:pt x="3676059" y="306350"/>
                  </a:lnTo>
                  <a:lnTo>
                    <a:pt x="3683882" y="351143"/>
                  </a:lnTo>
                  <a:lnTo>
                    <a:pt x="3686555" y="397509"/>
                  </a:lnTo>
                  <a:lnTo>
                    <a:pt x="3686555" y="1987537"/>
                  </a:lnTo>
                  <a:lnTo>
                    <a:pt x="3683882" y="2033896"/>
                  </a:lnTo>
                  <a:lnTo>
                    <a:pt x="3676059" y="2078685"/>
                  </a:lnTo>
                  <a:lnTo>
                    <a:pt x="3663386" y="2121604"/>
                  </a:lnTo>
                  <a:lnTo>
                    <a:pt x="3646160" y="2162357"/>
                  </a:lnTo>
                  <a:lnTo>
                    <a:pt x="3624679" y="2200644"/>
                  </a:lnTo>
                  <a:lnTo>
                    <a:pt x="3599241" y="2236167"/>
                  </a:lnTo>
                  <a:lnTo>
                    <a:pt x="3570144" y="2268627"/>
                  </a:lnTo>
                  <a:lnTo>
                    <a:pt x="3537686" y="2297728"/>
                  </a:lnTo>
                  <a:lnTo>
                    <a:pt x="3502166" y="2323170"/>
                  </a:lnTo>
                  <a:lnTo>
                    <a:pt x="3463880" y="2344655"/>
                  </a:lnTo>
                  <a:lnTo>
                    <a:pt x="3423127" y="2361884"/>
                  </a:lnTo>
                  <a:lnTo>
                    <a:pt x="3380205" y="2374561"/>
                  </a:lnTo>
                  <a:lnTo>
                    <a:pt x="3335412" y="2382385"/>
                  </a:lnTo>
                  <a:lnTo>
                    <a:pt x="3289046" y="2385060"/>
                  </a:lnTo>
                  <a:lnTo>
                    <a:pt x="397510" y="2385060"/>
                  </a:lnTo>
                  <a:lnTo>
                    <a:pt x="351143" y="2382385"/>
                  </a:lnTo>
                  <a:lnTo>
                    <a:pt x="306350" y="2374561"/>
                  </a:lnTo>
                  <a:lnTo>
                    <a:pt x="263428" y="2361884"/>
                  </a:lnTo>
                  <a:lnTo>
                    <a:pt x="222675" y="2344655"/>
                  </a:lnTo>
                  <a:lnTo>
                    <a:pt x="184389" y="2323170"/>
                  </a:lnTo>
                  <a:lnTo>
                    <a:pt x="148869" y="2297728"/>
                  </a:lnTo>
                  <a:lnTo>
                    <a:pt x="116411" y="2268627"/>
                  </a:lnTo>
                  <a:lnTo>
                    <a:pt x="87314" y="2236167"/>
                  </a:lnTo>
                  <a:lnTo>
                    <a:pt x="61876" y="2200644"/>
                  </a:lnTo>
                  <a:lnTo>
                    <a:pt x="40395" y="2162357"/>
                  </a:lnTo>
                  <a:lnTo>
                    <a:pt x="23169" y="2121604"/>
                  </a:lnTo>
                  <a:lnTo>
                    <a:pt x="10496" y="2078685"/>
                  </a:lnTo>
                  <a:lnTo>
                    <a:pt x="2673" y="2033896"/>
                  </a:lnTo>
                  <a:lnTo>
                    <a:pt x="0" y="1987537"/>
                  </a:lnTo>
                  <a:lnTo>
                    <a:pt x="0" y="397509"/>
                  </a:lnTo>
                  <a:close/>
                </a:path>
              </a:pathLst>
            </a:custGeom>
            <a:ln w="15240">
              <a:solidFill>
                <a:srgbClr val="FF0000"/>
              </a:solidFill>
              <a:prstDash val="sysDash"/>
            </a:ln>
          </p:spPr>
          <p:txBody>
            <a:bodyPr wrap="square" lIns="0" tIns="0" rIns="0" bIns="0" rtlCol="0"/>
            <a:lstStyle/>
            <a:p>
              <a:endParaRPr/>
            </a:p>
          </p:txBody>
        </p:sp>
      </p:grpSp>
      <p:sp>
        <p:nvSpPr>
          <p:cNvPr id="63" name="object 63"/>
          <p:cNvSpPr txBox="1"/>
          <p:nvPr/>
        </p:nvSpPr>
        <p:spPr>
          <a:xfrm>
            <a:off x="7754874" y="3995166"/>
            <a:ext cx="839469" cy="299720"/>
          </a:xfrm>
          <a:prstGeom prst="rect">
            <a:avLst/>
          </a:prstGeom>
        </p:spPr>
        <p:txBody>
          <a:bodyPr vert="horz" wrap="square" lIns="0" tIns="12700" rIns="0" bIns="0" rtlCol="0">
            <a:spAutoFit/>
          </a:bodyPr>
          <a:lstStyle/>
          <a:p>
            <a:pPr marL="12700">
              <a:spcBef>
                <a:spcPts val="100"/>
              </a:spcBef>
            </a:pPr>
            <a:r>
              <a:rPr spc="-10" dirty="0">
                <a:solidFill>
                  <a:srgbClr val="FF0000"/>
                </a:solidFill>
                <a:latin typeface="Calibri"/>
                <a:cs typeface="Calibri"/>
              </a:rPr>
              <a:t>Branch</a:t>
            </a:r>
            <a:r>
              <a:rPr spc="-65" dirty="0">
                <a:solidFill>
                  <a:srgbClr val="FF0000"/>
                </a:solidFill>
                <a:latin typeface="Calibri"/>
                <a:cs typeface="Calibri"/>
              </a:rPr>
              <a:t> </a:t>
            </a:r>
            <a:r>
              <a:rPr dirty="0">
                <a:solidFill>
                  <a:srgbClr val="FF0000"/>
                </a:solidFill>
                <a:latin typeface="Calibri"/>
                <a:cs typeface="Calibri"/>
              </a:rPr>
              <a:t>2</a:t>
            </a:r>
            <a:endParaRPr>
              <a:latin typeface="Calibri"/>
              <a:cs typeface="Calibri"/>
            </a:endParaRPr>
          </a:p>
        </p:txBody>
      </p:sp>
      <p:sp>
        <p:nvSpPr>
          <p:cNvPr id="64" name="object 64"/>
          <p:cNvSpPr/>
          <p:nvPr/>
        </p:nvSpPr>
        <p:spPr>
          <a:xfrm>
            <a:off x="6402324" y="4293108"/>
            <a:ext cx="1077595" cy="1929764"/>
          </a:xfrm>
          <a:custGeom>
            <a:avLst/>
            <a:gdLst/>
            <a:ahLst/>
            <a:cxnLst/>
            <a:rect l="l" t="t" r="r" b="b"/>
            <a:pathLst>
              <a:path w="1077595" h="1929764">
                <a:moveTo>
                  <a:pt x="0" y="179578"/>
                </a:moveTo>
                <a:lnTo>
                  <a:pt x="6414" y="131835"/>
                </a:lnTo>
                <a:lnTo>
                  <a:pt x="24515" y="88937"/>
                </a:lnTo>
                <a:lnTo>
                  <a:pt x="52593" y="52593"/>
                </a:lnTo>
                <a:lnTo>
                  <a:pt x="88937" y="24515"/>
                </a:lnTo>
                <a:lnTo>
                  <a:pt x="131835" y="6414"/>
                </a:lnTo>
                <a:lnTo>
                  <a:pt x="179577" y="0"/>
                </a:lnTo>
                <a:lnTo>
                  <a:pt x="897889" y="0"/>
                </a:lnTo>
                <a:lnTo>
                  <a:pt x="945632" y="6414"/>
                </a:lnTo>
                <a:lnTo>
                  <a:pt x="988530" y="24515"/>
                </a:lnTo>
                <a:lnTo>
                  <a:pt x="1024874" y="52593"/>
                </a:lnTo>
                <a:lnTo>
                  <a:pt x="1052952" y="88937"/>
                </a:lnTo>
                <a:lnTo>
                  <a:pt x="1071053" y="131835"/>
                </a:lnTo>
                <a:lnTo>
                  <a:pt x="1077467" y="179578"/>
                </a:lnTo>
                <a:lnTo>
                  <a:pt x="1077467" y="1749806"/>
                </a:lnTo>
                <a:lnTo>
                  <a:pt x="1071053" y="1797543"/>
                </a:lnTo>
                <a:lnTo>
                  <a:pt x="1052952" y="1840440"/>
                </a:lnTo>
                <a:lnTo>
                  <a:pt x="1024874" y="1876785"/>
                </a:lnTo>
                <a:lnTo>
                  <a:pt x="988530" y="1904865"/>
                </a:lnTo>
                <a:lnTo>
                  <a:pt x="945632" y="1922969"/>
                </a:lnTo>
                <a:lnTo>
                  <a:pt x="897889" y="1929384"/>
                </a:lnTo>
                <a:lnTo>
                  <a:pt x="179577" y="1929384"/>
                </a:lnTo>
                <a:lnTo>
                  <a:pt x="131835" y="1922969"/>
                </a:lnTo>
                <a:lnTo>
                  <a:pt x="88937" y="1904865"/>
                </a:lnTo>
                <a:lnTo>
                  <a:pt x="52593" y="1876785"/>
                </a:lnTo>
                <a:lnTo>
                  <a:pt x="24515" y="1840440"/>
                </a:lnTo>
                <a:lnTo>
                  <a:pt x="6414" y="1797543"/>
                </a:lnTo>
                <a:lnTo>
                  <a:pt x="0" y="1749806"/>
                </a:lnTo>
                <a:lnTo>
                  <a:pt x="0" y="179578"/>
                </a:lnTo>
                <a:close/>
              </a:path>
            </a:pathLst>
          </a:custGeom>
          <a:ln w="15240">
            <a:solidFill>
              <a:srgbClr val="000000"/>
            </a:solidFill>
          </a:ln>
        </p:spPr>
        <p:txBody>
          <a:bodyPr wrap="square" lIns="0" tIns="0" rIns="0" bIns="0" rtlCol="0"/>
          <a:lstStyle/>
          <a:p>
            <a:endParaRPr/>
          </a:p>
        </p:txBody>
      </p:sp>
      <p:sp>
        <p:nvSpPr>
          <p:cNvPr id="65" name="object 65"/>
          <p:cNvSpPr txBox="1"/>
          <p:nvPr/>
        </p:nvSpPr>
        <p:spPr>
          <a:xfrm>
            <a:off x="6663690" y="4365116"/>
            <a:ext cx="556260" cy="228268"/>
          </a:xfrm>
          <a:prstGeom prst="rect">
            <a:avLst/>
          </a:prstGeom>
        </p:spPr>
        <p:txBody>
          <a:bodyPr vert="horz" wrap="square" lIns="0" tIns="12700" rIns="0" bIns="0" rtlCol="0">
            <a:spAutoFit/>
          </a:bodyPr>
          <a:lstStyle/>
          <a:p>
            <a:pPr marL="12700">
              <a:spcBef>
                <a:spcPts val="100"/>
              </a:spcBef>
            </a:pPr>
            <a:r>
              <a:rPr sz="1400" b="1" dirty="0">
                <a:solidFill>
                  <a:srgbClr val="FF0000"/>
                </a:solidFill>
                <a:latin typeface="Calibri"/>
                <a:cs typeface="Calibri"/>
              </a:rPr>
              <a:t>Block</a:t>
            </a:r>
            <a:r>
              <a:rPr sz="1400" b="1" spc="-75" dirty="0">
                <a:solidFill>
                  <a:srgbClr val="FF0000"/>
                </a:solidFill>
                <a:latin typeface="Calibri"/>
                <a:cs typeface="Calibri"/>
              </a:rPr>
              <a:t> </a:t>
            </a:r>
            <a:r>
              <a:rPr sz="1400" b="1" dirty="0">
                <a:solidFill>
                  <a:srgbClr val="FF0000"/>
                </a:solidFill>
                <a:latin typeface="Calibri"/>
                <a:cs typeface="Calibri"/>
              </a:rPr>
              <a:t>3</a:t>
            </a:r>
            <a:endParaRPr sz="1400">
              <a:latin typeface="Calibri"/>
              <a:cs typeface="Calibri"/>
            </a:endParaRPr>
          </a:p>
        </p:txBody>
      </p:sp>
      <p:grpSp>
        <p:nvGrpSpPr>
          <p:cNvPr id="66" name="object 66"/>
          <p:cNvGrpSpPr/>
          <p:nvPr/>
        </p:nvGrpSpPr>
        <p:grpSpPr>
          <a:xfrm>
            <a:off x="6440171" y="5539485"/>
            <a:ext cx="998855" cy="538480"/>
            <a:chOff x="4916170" y="5539485"/>
            <a:chExt cx="998855" cy="538480"/>
          </a:xfrm>
        </p:grpSpPr>
        <p:pic>
          <p:nvPicPr>
            <p:cNvPr id="67" name="object 67"/>
            <p:cNvPicPr/>
            <p:nvPr/>
          </p:nvPicPr>
          <p:blipFill>
            <a:blip r:embed="rId8" cstate="print"/>
            <a:stretch>
              <a:fillRect/>
            </a:stretch>
          </p:blipFill>
          <p:spPr>
            <a:xfrm>
              <a:off x="4922520" y="5914643"/>
              <a:ext cx="978407" cy="156972"/>
            </a:xfrm>
            <a:prstGeom prst="rect">
              <a:avLst/>
            </a:prstGeom>
          </p:spPr>
        </p:pic>
        <p:sp>
          <p:nvSpPr>
            <p:cNvPr id="68" name="object 68"/>
            <p:cNvSpPr/>
            <p:nvPr/>
          </p:nvSpPr>
          <p:spPr>
            <a:xfrm>
              <a:off x="4922520" y="5914643"/>
              <a:ext cx="978535" cy="157480"/>
            </a:xfrm>
            <a:custGeom>
              <a:avLst/>
              <a:gdLst/>
              <a:ahLst/>
              <a:cxnLst/>
              <a:rect l="l" t="t" r="r" b="b"/>
              <a:pathLst>
                <a:path w="978535" h="157479">
                  <a:moveTo>
                    <a:pt x="0" y="26161"/>
                  </a:moveTo>
                  <a:lnTo>
                    <a:pt x="2051" y="15976"/>
                  </a:lnTo>
                  <a:lnTo>
                    <a:pt x="7651" y="7661"/>
                  </a:lnTo>
                  <a:lnTo>
                    <a:pt x="15966" y="2055"/>
                  </a:lnTo>
                  <a:lnTo>
                    <a:pt x="26162" y="0"/>
                  </a:lnTo>
                  <a:lnTo>
                    <a:pt x="952245" y="0"/>
                  </a:lnTo>
                  <a:lnTo>
                    <a:pt x="962441" y="2055"/>
                  </a:lnTo>
                  <a:lnTo>
                    <a:pt x="970756" y="7661"/>
                  </a:lnTo>
                  <a:lnTo>
                    <a:pt x="976356" y="15976"/>
                  </a:lnTo>
                  <a:lnTo>
                    <a:pt x="978407" y="26161"/>
                  </a:lnTo>
                  <a:lnTo>
                    <a:pt x="978407" y="130809"/>
                  </a:lnTo>
                  <a:lnTo>
                    <a:pt x="976356" y="140995"/>
                  </a:lnTo>
                  <a:lnTo>
                    <a:pt x="970756" y="149310"/>
                  </a:lnTo>
                  <a:lnTo>
                    <a:pt x="962441" y="154916"/>
                  </a:lnTo>
                  <a:lnTo>
                    <a:pt x="952245" y="156971"/>
                  </a:lnTo>
                  <a:lnTo>
                    <a:pt x="26162" y="156971"/>
                  </a:lnTo>
                  <a:lnTo>
                    <a:pt x="15966" y="154916"/>
                  </a:lnTo>
                  <a:lnTo>
                    <a:pt x="7651" y="149310"/>
                  </a:lnTo>
                  <a:lnTo>
                    <a:pt x="2051" y="140995"/>
                  </a:lnTo>
                  <a:lnTo>
                    <a:pt x="0" y="130809"/>
                  </a:lnTo>
                  <a:lnTo>
                    <a:pt x="0" y="26161"/>
                  </a:lnTo>
                  <a:close/>
                </a:path>
              </a:pathLst>
            </a:custGeom>
            <a:ln w="12192">
              <a:solidFill>
                <a:srgbClr val="9B2C1F"/>
              </a:solidFill>
            </a:ln>
          </p:spPr>
          <p:txBody>
            <a:bodyPr wrap="square" lIns="0" tIns="0" rIns="0" bIns="0" rtlCol="0"/>
            <a:lstStyle/>
            <a:p>
              <a:endParaRPr/>
            </a:p>
          </p:txBody>
        </p:sp>
        <p:pic>
          <p:nvPicPr>
            <p:cNvPr id="69" name="object 69"/>
            <p:cNvPicPr/>
            <p:nvPr/>
          </p:nvPicPr>
          <p:blipFill>
            <a:blip r:embed="rId11" cstate="print"/>
            <a:stretch>
              <a:fillRect/>
            </a:stretch>
          </p:blipFill>
          <p:spPr>
            <a:xfrm>
              <a:off x="4930140" y="5545835"/>
              <a:ext cx="978408" cy="294131"/>
            </a:xfrm>
            <a:prstGeom prst="rect">
              <a:avLst/>
            </a:prstGeom>
          </p:spPr>
        </p:pic>
        <p:sp>
          <p:nvSpPr>
            <p:cNvPr id="70" name="object 70"/>
            <p:cNvSpPr/>
            <p:nvPr/>
          </p:nvSpPr>
          <p:spPr>
            <a:xfrm>
              <a:off x="4930140" y="5545835"/>
              <a:ext cx="978535" cy="294640"/>
            </a:xfrm>
            <a:custGeom>
              <a:avLst/>
              <a:gdLst/>
              <a:ahLst/>
              <a:cxnLst/>
              <a:rect l="l" t="t" r="r" b="b"/>
              <a:pathLst>
                <a:path w="978535" h="294639">
                  <a:moveTo>
                    <a:pt x="0" y="49021"/>
                  </a:moveTo>
                  <a:lnTo>
                    <a:pt x="3855" y="29950"/>
                  </a:lnTo>
                  <a:lnTo>
                    <a:pt x="14366" y="14366"/>
                  </a:lnTo>
                  <a:lnTo>
                    <a:pt x="29950" y="3855"/>
                  </a:lnTo>
                  <a:lnTo>
                    <a:pt x="49022" y="0"/>
                  </a:lnTo>
                  <a:lnTo>
                    <a:pt x="929386" y="0"/>
                  </a:lnTo>
                  <a:lnTo>
                    <a:pt x="948457" y="3855"/>
                  </a:lnTo>
                  <a:lnTo>
                    <a:pt x="964041" y="14366"/>
                  </a:lnTo>
                  <a:lnTo>
                    <a:pt x="974552" y="29950"/>
                  </a:lnTo>
                  <a:lnTo>
                    <a:pt x="978408" y="49021"/>
                  </a:lnTo>
                  <a:lnTo>
                    <a:pt x="978408" y="245109"/>
                  </a:lnTo>
                  <a:lnTo>
                    <a:pt x="974552" y="264192"/>
                  </a:lnTo>
                  <a:lnTo>
                    <a:pt x="964041" y="279774"/>
                  </a:lnTo>
                  <a:lnTo>
                    <a:pt x="948457" y="290279"/>
                  </a:lnTo>
                  <a:lnTo>
                    <a:pt x="929386" y="294131"/>
                  </a:lnTo>
                  <a:lnTo>
                    <a:pt x="49022" y="294131"/>
                  </a:lnTo>
                  <a:lnTo>
                    <a:pt x="29950" y="290279"/>
                  </a:lnTo>
                  <a:lnTo>
                    <a:pt x="14366" y="279774"/>
                  </a:lnTo>
                  <a:lnTo>
                    <a:pt x="3855" y="264192"/>
                  </a:lnTo>
                  <a:lnTo>
                    <a:pt x="0" y="245109"/>
                  </a:lnTo>
                  <a:lnTo>
                    <a:pt x="0" y="49021"/>
                  </a:lnTo>
                  <a:close/>
                </a:path>
              </a:pathLst>
            </a:custGeom>
            <a:ln w="12192">
              <a:solidFill>
                <a:srgbClr val="A18E6A"/>
              </a:solidFill>
            </a:ln>
          </p:spPr>
          <p:txBody>
            <a:bodyPr wrap="square" lIns="0" tIns="0" rIns="0" bIns="0" rtlCol="0"/>
            <a:lstStyle/>
            <a:p>
              <a:endParaRPr/>
            </a:p>
          </p:txBody>
        </p:sp>
      </p:grpSp>
      <p:sp>
        <p:nvSpPr>
          <p:cNvPr id="71" name="object 71"/>
          <p:cNvSpPr txBox="1"/>
          <p:nvPr/>
        </p:nvSpPr>
        <p:spPr>
          <a:xfrm>
            <a:off x="6557009" y="4720208"/>
            <a:ext cx="770890" cy="1347470"/>
          </a:xfrm>
          <a:prstGeom prst="rect">
            <a:avLst/>
          </a:prstGeom>
        </p:spPr>
        <p:txBody>
          <a:bodyPr vert="horz" wrap="square" lIns="0" tIns="12700" rIns="0" bIns="0" rtlCol="0">
            <a:spAutoFit/>
          </a:bodyPr>
          <a:lstStyle/>
          <a:p>
            <a:pPr algn="ctr">
              <a:spcBef>
                <a:spcPts val="100"/>
              </a:spcBef>
            </a:pPr>
            <a:r>
              <a:rPr sz="900" dirty="0">
                <a:latin typeface="Calibri"/>
                <a:cs typeface="Calibri"/>
              </a:rPr>
              <a:t>Proof-of-Work:</a:t>
            </a:r>
            <a:endParaRPr sz="900">
              <a:latin typeface="Calibri"/>
              <a:cs typeface="Calibri"/>
            </a:endParaRPr>
          </a:p>
          <a:p>
            <a:pPr algn="ctr">
              <a:lnSpc>
                <a:spcPct val="100000"/>
              </a:lnSpc>
            </a:pPr>
            <a:r>
              <a:rPr sz="900" spc="-5" dirty="0">
                <a:latin typeface="Calibri"/>
                <a:cs typeface="Calibri"/>
              </a:rPr>
              <a:t>000000hhjg93g</a:t>
            </a:r>
            <a:endParaRPr sz="900">
              <a:latin typeface="Calibri"/>
              <a:cs typeface="Calibri"/>
            </a:endParaRPr>
          </a:p>
          <a:p>
            <a:pPr>
              <a:spcBef>
                <a:spcPts val="45"/>
              </a:spcBef>
            </a:pPr>
            <a:endParaRPr sz="850">
              <a:latin typeface="Calibri"/>
              <a:cs typeface="Calibri"/>
            </a:endParaRPr>
          </a:p>
          <a:p>
            <a:pPr marL="12700" marR="5080" indent="-635" algn="ctr"/>
            <a:r>
              <a:rPr sz="900" spc="-5" dirty="0">
                <a:latin typeface="Calibri"/>
                <a:cs typeface="Calibri"/>
              </a:rPr>
              <a:t>Previous </a:t>
            </a:r>
            <a:r>
              <a:rPr sz="900" dirty="0">
                <a:latin typeface="Calibri"/>
                <a:cs typeface="Calibri"/>
              </a:rPr>
              <a:t>POW: </a:t>
            </a:r>
            <a:r>
              <a:rPr sz="900" spc="5" dirty="0">
                <a:latin typeface="Calibri"/>
                <a:cs typeface="Calibri"/>
              </a:rPr>
              <a:t> </a:t>
            </a:r>
            <a:r>
              <a:rPr sz="900" dirty="0">
                <a:latin typeface="Calibri"/>
                <a:cs typeface="Calibri"/>
              </a:rPr>
              <a:t>000000</a:t>
            </a:r>
            <a:r>
              <a:rPr sz="900" spc="-15" dirty="0">
                <a:latin typeface="Calibri"/>
                <a:cs typeface="Calibri"/>
              </a:rPr>
              <a:t>9</a:t>
            </a:r>
            <a:r>
              <a:rPr sz="900" dirty="0">
                <a:latin typeface="Calibri"/>
                <a:cs typeface="Calibri"/>
              </a:rPr>
              <a:t>0</a:t>
            </a:r>
            <a:r>
              <a:rPr sz="900" spc="-5" dirty="0">
                <a:latin typeface="Calibri"/>
                <a:cs typeface="Calibri"/>
              </a:rPr>
              <a:t>b41bx</a:t>
            </a:r>
            <a:endParaRPr sz="900">
              <a:latin typeface="Calibri"/>
              <a:cs typeface="Calibri"/>
            </a:endParaRPr>
          </a:p>
          <a:p>
            <a:pPr>
              <a:spcBef>
                <a:spcPts val="50"/>
              </a:spcBef>
            </a:pPr>
            <a:endParaRPr sz="800">
              <a:latin typeface="Calibri"/>
              <a:cs typeface="Calibri"/>
            </a:endParaRPr>
          </a:p>
          <a:p>
            <a:pPr marL="3175" algn="ctr"/>
            <a:r>
              <a:rPr sz="900" spc="-5" dirty="0">
                <a:latin typeface="Calibri"/>
                <a:cs typeface="Calibri"/>
              </a:rPr>
              <a:t>Transactions</a:t>
            </a:r>
            <a:endParaRPr sz="900">
              <a:latin typeface="Calibri"/>
              <a:cs typeface="Calibri"/>
            </a:endParaRPr>
          </a:p>
          <a:p>
            <a:pPr marL="635" algn="ctr"/>
            <a:r>
              <a:rPr sz="900" dirty="0">
                <a:latin typeface="Calibri"/>
                <a:cs typeface="Calibri"/>
              </a:rPr>
              <a:t>…</a:t>
            </a:r>
            <a:endParaRPr sz="900">
              <a:latin typeface="Calibri"/>
              <a:cs typeface="Calibri"/>
            </a:endParaRPr>
          </a:p>
          <a:p>
            <a:pPr marR="5080" algn="ctr">
              <a:spcBef>
                <a:spcPts val="740"/>
              </a:spcBef>
            </a:pPr>
            <a:r>
              <a:rPr sz="900" spc="-5" dirty="0">
                <a:latin typeface="Calibri"/>
                <a:cs typeface="Calibri"/>
              </a:rPr>
              <a:t>nonce</a:t>
            </a:r>
            <a:endParaRPr sz="900">
              <a:latin typeface="Calibri"/>
              <a:cs typeface="Calibri"/>
            </a:endParaRPr>
          </a:p>
        </p:txBody>
      </p:sp>
      <p:grpSp>
        <p:nvGrpSpPr>
          <p:cNvPr id="72" name="object 72"/>
          <p:cNvGrpSpPr/>
          <p:nvPr/>
        </p:nvGrpSpPr>
        <p:grpSpPr>
          <a:xfrm>
            <a:off x="3736848" y="1379219"/>
            <a:ext cx="2894330" cy="3970020"/>
            <a:chOff x="2212848" y="1379219"/>
            <a:chExt cx="2894330" cy="3970020"/>
          </a:xfrm>
        </p:grpSpPr>
        <p:pic>
          <p:nvPicPr>
            <p:cNvPr id="73" name="object 73"/>
            <p:cNvPicPr/>
            <p:nvPr/>
          </p:nvPicPr>
          <p:blipFill>
            <a:blip r:embed="rId12" cstate="print"/>
            <a:stretch>
              <a:fillRect/>
            </a:stretch>
          </p:blipFill>
          <p:spPr>
            <a:xfrm>
              <a:off x="4509516" y="3133343"/>
              <a:ext cx="597420" cy="2215895"/>
            </a:xfrm>
            <a:prstGeom prst="rect">
              <a:avLst/>
            </a:prstGeom>
          </p:spPr>
        </p:pic>
        <p:sp>
          <p:nvSpPr>
            <p:cNvPr id="74" name="object 74"/>
            <p:cNvSpPr/>
            <p:nvPr/>
          </p:nvSpPr>
          <p:spPr>
            <a:xfrm>
              <a:off x="4587240" y="3233165"/>
              <a:ext cx="466725" cy="2063750"/>
            </a:xfrm>
            <a:custGeom>
              <a:avLst/>
              <a:gdLst/>
              <a:ahLst/>
              <a:cxnLst/>
              <a:rect l="l" t="t" r="r" b="b"/>
              <a:pathLst>
                <a:path w="466725" h="2063750">
                  <a:moveTo>
                    <a:pt x="50670" y="73415"/>
                  </a:moveTo>
                  <a:lnTo>
                    <a:pt x="25393" y="78732"/>
                  </a:lnTo>
                  <a:lnTo>
                    <a:pt x="441325" y="2063369"/>
                  </a:lnTo>
                  <a:lnTo>
                    <a:pt x="466725" y="2058035"/>
                  </a:lnTo>
                  <a:lnTo>
                    <a:pt x="50670" y="73415"/>
                  </a:lnTo>
                  <a:close/>
                </a:path>
                <a:path w="466725" h="2063750">
                  <a:moveTo>
                    <a:pt x="22098" y="0"/>
                  </a:moveTo>
                  <a:lnTo>
                    <a:pt x="0" y="84074"/>
                  </a:lnTo>
                  <a:lnTo>
                    <a:pt x="25393" y="78732"/>
                  </a:lnTo>
                  <a:lnTo>
                    <a:pt x="22733" y="66039"/>
                  </a:lnTo>
                  <a:lnTo>
                    <a:pt x="48006" y="60706"/>
                  </a:lnTo>
                  <a:lnTo>
                    <a:pt x="70232" y="60706"/>
                  </a:lnTo>
                  <a:lnTo>
                    <a:pt x="22098" y="0"/>
                  </a:lnTo>
                  <a:close/>
                </a:path>
                <a:path w="466725" h="2063750">
                  <a:moveTo>
                    <a:pt x="48006" y="60706"/>
                  </a:moveTo>
                  <a:lnTo>
                    <a:pt x="22733" y="66039"/>
                  </a:lnTo>
                  <a:lnTo>
                    <a:pt x="25393" y="78732"/>
                  </a:lnTo>
                  <a:lnTo>
                    <a:pt x="50670" y="73415"/>
                  </a:lnTo>
                  <a:lnTo>
                    <a:pt x="48006" y="60706"/>
                  </a:lnTo>
                  <a:close/>
                </a:path>
                <a:path w="466725" h="2063750">
                  <a:moveTo>
                    <a:pt x="70232" y="60706"/>
                  </a:moveTo>
                  <a:lnTo>
                    <a:pt x="48006" y="60706"/>
                  </a:lnTo>
                  <a:lnTo>
                    <a:pt x="50670" y="73415"/>
                  </a:lnTo>
                  <a:lnTo>
                    <a:pt x="76073" y="68072"/>
                  </a:lnTo>
                  <a:lnTo>
                    <a:pt x="70232" y="60706"/>
                  </a:lnTo>
                  <a:close/>
                </a:path>
              </a:pathLst>
            </a:custGeom>
            <a:solidFill>
              <a:srgbClr val="000000"/>
            </a:solidFill>
          </p:spPr>
          <p:txBody>
            <a:bodyPr wrap="square" lIns="0" tIns="0" rIns="0" bIns="0" rtlCol="0"/>
            <a:lstStyle/>
            <a:p>
              <a:endParaRPr/>
            </a:p>
          </p:txBody>
        </p:sp>
        <p:sp>
          <p:nvSpPr>
            <p:cNvPr id="75" name="object 75"/>
            <p:cNvSpPr/>
            <p:nvPr/>
          </p:nvSpPr>
          <p:spPr>
            <a:xfrm>
              <a:off x="2220468" y="1386839"/>
              <a:ext cx="2814955" cy="1225550"/>
            </a:xfrm>
            <a:custGeom>
              <a:avLst/>
              <a:gdLst/>
              <a:ahLst/>
              <a:cxnLst/>
              <a:rect l="l" t="t" r="r" b="b"/>
              <a:pathLst>
                <a:path w="2814954" h="1225550">
                  <a:moveTo>
                    <a:pt x="2520696" y="0"/>
                  </a:moveTo>
                  <a:lnTo>
                    <a:pt x="0" y="0"/>
                  </a:lnTo>
                  <a:lnTo>
                    <a:pt x="0" y="1225296"/>
                  </a:lnTo>
                  <a:lnTo>
                    <a:pt x="2520696" y="1225296"/>
                  </a:lnTo>
                  <a:lnTo>
                    <a:pt x="2520696" y="1021080"/>
                  </a:lnTo>
                  <a:lnTo>
                    <a:pt x="2814955" y="954786"/>
                  </a:lnTo>
                  <a:lnTo>
                    <a:pt x="2520696" y="714756"/>
                  </a:lnTo>
                  <a:lnTo>
                    <a:pt x="2520696" y="0"/>
                  </a:lnTo>
                  <a:close/>
                </a:path>
              </a:pathLst>
            </a:custGeom>
            <a:solidFill>
              <a:srgbClr val="FFFFFF"/>
            </a:solidFill>
          </p:spPr>
          <p:txBody>
            <a:bodyPr wrap="square" lIns="0" tIns="0" rIns="0" bIns="0" rtlCol="0"/>
            <a:lstStyle/>
            <a:p>
              <a:endParaRPr/>
            </a:p>
          </p:txBody>
        </p:sp>
        <p:sp>
          <p:nvSpPr>
            <p:cNvPr id="76" name="object 76"/>
            <p:cNvSpPr/>
            <p:nvPr/>
          </p:nvSpPr>
          <p:spPr>
            <a:xfrm>
              <a:off x="2220468" y="1386839"/>
              <a:ext cx="2814955" cy="1225550"/>
            </a:xfrm>
            <a:custGeom>
              <a:avLst/>
              <a:gdLst/>
              <a:ahLst/>
              <a:cxnLst/>
              <a:rect l="l" t="t" r="r" b="b"/>
              <a:pathLst>
                <a:path w="2814954" h="1225550">
                  <a:moveTo>
                    <a:pt x="0" y="0"/>
                  </a:moveTo>
                  <a:lnTo>
                    <a:pt x="1470406" y="0"/>
                  </a:lnTo>
                  <a:lnTo>
                    <a:pt x="2100580" y="0"/>
                  </a:lnTo>
                  <a:lnTo>
                    <a:pt x="2520696" y="0"/>
                  </a:lnTo>
                  <a:lnTo>
                    <a:pt x="2520696" y="714756"/>
                  </a:lnTo>
                  <a:lnTo>
                    <a:pt x="2814955" y="954786"/>
                  </a:lnTo>
                  <a:lnTo>
                    <a:pt x="2520696" y="1021080"/>
                  </a:lnTo>
                  <a:lnTo>
                    <a:pt x="2520696" y="1225296"/>
                  </a:lnTo>
                  <a:lnTo>
                    <a:pt x="2100580" y="1225296"/>
                  </a:lnTo>
                  <a:lnTo>
                    <a:pt x="1470406" y="1225296"/>
                  </a:lnTo>
                  <a:lnTo>
                    <a:pt x="0" y="1225296"/>
                  </a:lnTo>
                  <a:lnTo>
                    <a:pt x="0" y="1021080"/>
                  </a:lnTo>
                  <a:lnTo>
                    <a:pt x="0" y="714756"/>
                  </a:lnTo>
                  <a:lnTo>
                    <a:pt x="0" y="0"/>
                  </a:lnTo>
                  <a:close/>
                </a:path>
              </a:pathLst>
            </a:custGeom>
            <a:ln w="15240">
              <a:solidFill>
                <a:srgbClr val="000000"/>
              </a:solidFill>
            </a:ln>
          </p:spPr>
          <p:txBody>
            <a:bodyPr wrap="square" lIns="0" tIns="0" rIns="0" bIns="0" rtlCol="0"/>
            <a:lstStyle/>
            <a:p>
              <a:endParaRPr/>
            </a:p>
          </p:txBody>
        </p:sp>
      </p:grpSp>
      <p:sp>
        <p:nvSpPr>
          <p:cNvPr id="77" name="object 77"/>
          <p:cNvSpPr txBox="1"/>
          <p:nvPr/>
        </p:nvSpPr>
        <p:spPr>
          <a:xfrm>
            <a:off x="3957066" y="1423161"/>
            <a:ext cx="2094864" cy="299720"/>
          </a:xfrm>
          <a:prstGeom prst="rect">
            <a:avLst/>
          </a:prstGeom>
        </p:spPr>
        <p:txBody>
          <a:bodyPr vert="horz" wrap="square" lIns="0" tIns="12700" rIns="0" bIns="0" rtlCol="0">
            <a:spAutoFit/>
          </a:bodyPr>
          <a:lstStyle/>
          <a:p>
            <a:pPr marL="12700">
              <a:spcBef>
                <a:spcPts val="100"/>
              </a:spcBef>
            </a:pPr>
            <a:r>
              <a:rPr spc="-10" dirty="0">
                <a:latin typeface="Calibri"/>
                <a:cs typeface="Calibri"/>
              </a:rPr>
              <a:t>Here,</a:t>
            </a:r>
            <a:r>
              <a:rPr spc="5" dirty="0">
                <a:latin typeface="Calibri"/>
                <a:cs typeface="Calibri"/>
              </a:rPr>
              <a:t> </a:t>
            </a:r>
            <a:r>
              <a:rPr spc="-10" dirty="0">
                <a:latin typeface="Calibri"/>
                <a:cs typeface="Calibri"/>
              </a:rPr>
              <a:t>two</a:t>
            </a:r>
            <a:r>
              <a:rPr spc="-20" dirty="0">
                <a:latin typeface="Calibri"/>
                <a:cs typeface="Calibri"/>
              </a:rPr>
              <a:t> </a:t>
            </a:r>
            <a:r>
              <a:rPr spc="-10" dirty="0">
                <a:latin typeface="Calibri"/>
                <a:cs typeface="Calibri"/>
              </a:rPr>
              <a:t>blocks</a:t>
            </a:r>
            <a:r>
              <a:rPr spc="10" dirty="0">
                <a:latin typeface="Calibri"/>
                <a:cs typeface="Calibri"/>
              </a:rPr>
              <a:t> </a:t>
            </a:r>
            <a:r>
              <a:rPr dirty="0">
                <a:latin typeface="Calibri"/>
                <a:cs typeface="Calibri"/>
              </a:rPr>
              <a:t>3</a:t>
            </a:r>
            <a:r>
              <a:rPr spc="-15" dirty="0">
                <a:latin typeface="Calibri"/>
                <a:cs typeface="Calibri"/>
              </a:rPr>
              <a:t> </a:t>
            </a:r>
            <a:r>
              <a:rPr spc="-10" dirty="0">
                <a:latin typeface="Calibri"/>
                <a:cs typeface="Calibri"/>
              </a:rPr>
              <a:t>are</a:t>
            </a:r>
            <a:endParaRPr>
              <a:latin typeface="Calibri"/>
              <a:cs typeface="Calibri"/>
            </a:endParaRPr>
          </a:p>
        </p:txBody>
      </p:sp>
      <p:sp>
        <p:nvSpPr>
          <p:cNvPr id="81" name="object 81"/>
          <p:cNvSpPr txBox="1"/>
          <p:nvPr/>
        </p:nvSpPr>
        <p:spPr>
          <a:xfrm>
            <a:off x="1686864" y="6547586"/>
            <a:ext cx="2065020" cy="205184"/>
          </a:xfrm>
          <a:prstGeom prst="rect">
            <a:avLst/>
          </a:prstGeom>
        </p:spPr>
        <p:txBody>
          <a:bodyPr vert="horz" wrap="square" lIns="0" tIns="0" rIns="0" bIns="0" rtlCol="0">
            <a:spAutoFit/>
          </a:bodyPr>
          <a:lstStyle/>
          <a:p>
            <a:pPr marL="12700">
              <a:lnSpc>
                <a:spcPts val="1614"/>
              </a:lnSpc>
            </a:pPr>
            <a:r>
              <a:rPr sz="1600" spc="-5" dirty="0">
                <a:solidFill>
                  <a:srgbClr val="FFFFFF"/>
                </a:solidFill>
                <a:latin typeface="Calibri"/>
                <a:cs typeface="Calibri"/>
              </a:rPr>
              <a:t>2.5</a:t>
            </a:r>
            <a:r>
              <a:rPr sz="1600" spc="-30" dirty="0">
                <a:solidFill>
                  <a:srgbClr val="FFFFFF"/>
                </a:solidFill>
                <a:latin typeface="Calibri"/>
                <a:cs typeface="Calibri"/>
              </a:rPr>
              <a:t> </a:t>
            </a:r>
            <a:r>
              <a:rPr sz="1600" spc="-10" dirty="0">
                <a:solidFill>
                  <a:srgbClr val="FFFFFF"/>
                </a:solidFill>
                <a:latin typeface="Calibri"/>
                <a:cs typeface="Calibri"/>
              </a:rPr>
              <a:t>BITCOIN</a:t>
            </a:r>
            <a:r>
              <a:rPr sz="1600" spc="-30" dirty="0">
                <a:solidFill>
                  <a:srgbClr val="FFFFFF"/>
                </a:solidFill>
                <a:latin typeface="Calibri"/>
                <a:cs typeface="Calibri"/>
              </a:rPr>
              <a:t> </a:t>
            </a:r>
            <a:r>
              <a:rPr sz="1600" spc="-10" dirty="0">
                <a:solidFill>
                  <a:srgbClr val="FFFFFF"/>
                </a:solidFill>
                <a:latin typeface="Calibri"/>
                <a:cs typeface="Calibri"/>
              </a:rPr>
              <a:t>CONSENSUS</a:t>
            </a:r>
            <a:endParaRPr sz="1600">
              <a:latin typeface="Calibri"/>
              <a:cs typeface="Calibri"/>
            </a:endParaRPr>
          </a:p>
        </p:txBody>
      </p:sp>
      <p:sp>
        <p:nvSpPr>
          <p:cNvPr id="83" name="object 83"/>
          <p:cNvSpPr txBox="1"/>
          <p:nvPr/>
        </p:nvSpPr>
        <p:spPr>
          <a:xfrm>
            <a:off x="9625330" y="6547586"/>
            <a:ext cx="229870" cy="205184"/>
          </a:xfrm>
          <a:prstGeom prst="rect">
            <a:avLst/>
          </a:prstGeom>
        </p:spPr>
        <p:txBody>
          <a:bodyPr vert="horz" wrap="square" lIns="0" tIns="0" rIns="0" bIns="0" rtlCol="0">
            <a:spAutoFit/>
          </a:bodyPr>
          <a:lstStyle/>
          <a:p>
            <a:pPr marL="12700">
              <a:lnSpc>
                <a:spcPts val="1614"/>
              </a:lnSpc>
            </a:pPr>
            <a:r>
              <a:rPr sz="1600" spc="-10" dirty="0">
                <a:solidFill>
                  <a:srgbClr val="FFFFFF"/>
                </a:solidFill>
                <a:latin typeface="Calibri"/>
                <a:cs typeface="Calibri"/>
              </a:rPr>
              <a:t>38</a:t>
            </a:r>
            <a:endParaRPr sz="1600">
              <a:latin typeface="Calibri"/>
              <a:cs typeface="Calibri"/>
            </a:endParaRPr>
          </a:p>
        </p:txBody>
      </p:sp>
      <p:sp>
        <p:nvSpPr>
          <p:cNvPr id="78" name="object 78"/>
          <p:cNvSpPr txBox="1"/>
          <p:nvPr/>
        </p:nvSpPr>
        <p:spPr>
          <a:xfrm>
            <a:off x="3880867" y="1697482"/>
            <a:ext cx="2245995" cy="299720"/>
          </a:xfrm>
          <a:prstGeom prst="rect">
            <a:avLst/>
          </a:prstGeom>
        </p:spPr>
        <p:txBody>
          <a:bodyPr vert="horz" wrap="square" lIns="0" tIns="12700" rIns="0" bIns="0" rtlCol="0">
            <a:spAutoFit/>
          </a:bodyPr>
          <a:lstStyle/>
          <a:p>
            <a:pPr marL="12700">
              <a:spcBef>
                <a:spcPts val="100"/>
              </a:spcBef>
            </a:pPr>
            <a:r>
              <a:rPr spc="-5" dirty="0">
                <a:latin typeface="Calibri"/>
                <a:cs typeface="Calibri"/>
              </a:rPr>
              <a:t>solved</a:t>
            </a:r>
            <a:r>
              <a:rPr spc="-15" dirty="0">
                <a:latin typeface="Calibri"/>
                <a:cs typeface="Calibri"/>
              </a:rPr>
              <a:t> </a:t>
            </a:r>
            <a:r>
              <a:rPr spc="-5" dirty="0">
                <a:latin typeface="Calibri"/>
                <a:cs typeface="Calibri"/>
              </a:rPr>
              <a:t>at</a:t>
            </a:r>
            <a:r>
              <a:rPr spc="-20" dirty="0">
                <a:latin typeface="Calibri"/>
                <a:cs typeface="Calibri"/>
              </a:rPr>
              <a:t> </a:t>
            </a:r>
            <a:r>
              <a:rPr dirty="0">
                <a:latin typeface="Calibri"/>
                <a:cs typeface="Calibri"/>
              </a:rPr>
              <a:t>the</a:t>
            </a:r>
            <a:r>
              <a:rPr spc="-20" dirty="0">
                <a:latin typeface="Calibri"/>
                <a:cs typeface="Calibri"/>
              </a:rPr>
              <a:t> </a:t>
            </a:r>
            <a:r>
              <a:rPr dirty="0">
                <a:latin typeface="Calibri"/>
                <a:cs typeface="Calibri"/>
              </a:rPr>
              <a:t>same</a:t>
            </a:r>
            <a:r>
              <a:rPr spc="-30" dirty="0">
                <a:latin typeface="Calibri"/>
                <a:cs typeface="Calibri"/>
              </a:rPr>
              <a:t> </a:t>
            </a:r>
            <a:r>
              <a:rPr spc="-5" dirty="0">
                <a:latin typeface="Calibri"/>
                <a:cs typeface="Calibri"/>
              </a:rPr>
              <a:t>time</a:t>
            </a:r>
            <a:endParaRPr>
              <a:latin typeface="Calibri"/>
              <a:cs typeface="Calibri"/>
            </a:endParaRPr>
          </a:p>
        </p:txBody>
      </p:sp>
      <p:sp>
        <p:nvSpPr>
          <p:cNvPr id="79" name="object 79"/>
          <p:cNvSpPr txBox="1"/>
          <p:nvPr/>
        </p:nvSpPr>
        <p:spPr>
          <a:xfrm>
            <a:off x="3848862" y="1972183"/>
            <a:ext cx="2312035" cy="299720"/>
          </a:xfrm>
          <a:prstGeom prst="rect">
            <a:avLst/>
          </a:prstGeom>
        </p:spPr>
        <p:txBody>
          <a:bodyPr vert="horz" wrap="square" lIns="0" tIns="12700" rIns="0" bIns="0" rtlCol="0">
            <a:spAutoFit/>
          </a:bodyPr>
          <a:lstStyle/>
          <a:p>
            <a:pPr marL="12700">
              <a:spcBef>
                <a:spcPts val="100"/>
              </a:spcBef>
            </a:pPr>
            <a:r>
              <a:rPr spc="-5" dirty="0">
                <a:latin typeface="Calibri"/>
                <a:cs typeface="Calibri"/>
              </a:rPr>
              <a:t>by</a:t>
            </a:r>
            <a:r>
              <a:rPr spc="-15" dirty="0">
                <a:latin typeface="Calibri"/>
                <a:cs typeface="Calibri"/>
              </a:rPr>
              <a:t> different</a:t>
            </a:r>
            <a:r>
              <a:rPr spc="-5" dirty="0">
                <a:latin typeface="Calibri"/>
                <a:cs typeface="Calibri"/>
              </a:rPr>
              <a:t> </a:t>
            </a:r>
            <a:r>
              <a:rPr spc="-10" dirty="0">
                <a:latin typeface="Calibri"/>
                <a:cs typeface="Calibri"/>
              </a:rPr>
              <a:t>miners</a:t>
            </a:r>
            <a:r>
              <a:rPr spc="-15" dirty="0">
                <a:latin typeface="Calibri"/>
                <a:cs typeface="Calibri"/>
              </a:rPr>
              <a:t> </a:t>
            </a:r>
            <a:r>
              <a:rPr spc="-5" dirty="0">
                <a:latin typeface="Calibri"/>
                <a:cs typeface="Calibri"/>
              </a:rPr>
              <a:t>(very</a:t>
            </a:r>
            <a:endParaRPr>
              <a:latin typeface="Calibri"/>
              <a:cs typeface="Calibri"/>
            </a:endParaRPr>
          </a:p>
        </p:txBody>
      </p:sp>
      <p:sp>
        <p:nvSpPr>
          <p:cNvPr id="80" name="object 80"/>
          <p:cNvSpPr txBox="1"/>
          <p:nvPr/>
        </p:nvSpPr>
        <p:spPr>
          <a:xfrm>
            <a:off x="4228339" y="2246503"/>
            <a:ext cx="1553845" cy="299720"/>
          </a:xfrm>
          <a:prstGeom prst="rect">
            <a:avLst/>
          </a:prstGeom>
        </p:spPr>
        <p:txBody>
          <a:bodyPr vert="horz" wrap="square" lIns="0" tIns="12700" rIns="0" bIns="0" rtlCol="0">
            <a:spAutoFit/>
          </a:bodyPr>
          <a:lstStyle/>
          <a:p>
            <a:pPr marL="12700">
              <a:spcBef>
                <a:spcPts val="100"/>
              </a:spcBef>
            </a:pPr>
            <a:r>
              <a:rPr spc="-20" dirty="0">
                <a:latin typeface="Calibri"/>
                <a:cs typeface="Calibri"/>
              </a:rPr>
              <a:t>rare</a:t>
            </a:r>
            <a:r>
              <a:rPr spc="-35" dirty="0">
                <a:latin typeface="Calibri"/>
                <a:cs typeface="Calibri"/>
              </a:rPr>
              <a:t> </a:t>
            </a:r>
            <a:r>
              <a:rPr spc="-10" dirty="0">
                <a:latin typeface="Calibri"/>
                <a:cs typeface="Calibri"/>
              </a:rPr>
              <a:t>occurrence)</a:t>
            </a:r>
            <a:endParaRPr>
              <a:latin typeface="Calibri"/>
              <a:cs typeface="Calibri"/>
            </a:endParaRPr>
          </a:p>
        </p:txBody>
      </p:sp>
    </p:spTree>
    <p:extLst>
      <p:ext uri="{BB962C8B-B14F-4D97-AF65-F5344CB8AC3E}">
        <p14:creationId xmlns:p14="http://schemas.microsoft.com/office/powerpoint/2010/main" val="41615774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67434" y="187160"/>
            <a:ext cx="2760980" cy="566181"/>
          </a:xfrm>
          <a:prstGeom prst="rect">
            <a:avLst/>
          </a:prstGeom>
        </p:spPr>
        <p:txBody>
          <a:bodyPr vert="horz" wrap="square" lIns="0" tIns="12065" rIns="0" bIns="0" rtlCol="0" anchor="t">
            <a:spAutoFit/>
          </a:bodyPr>
          <a:lstStyle/>
          <a:p>
            <a:pPr marL="12700">
              <a:spcBef>
                <a:spcPts val="95"/>
              </a:spcBef>
            </a:pPr>
            <a:r>
              <a:rPr spc="-60" dirty="0"/>
              <a:t>Branching</a:t>
            </a:r>
          </a:p>
        </p:txBody>
      </p:sp>
      <p:sp>
        <p:nvSpPr>
          <p:cNvPr id="3" name="object 3"/>
          <p:cNvSpPr/>
          <p:nvPr/>
        </p:nvSpPr>
        <p:spPr>
          <a:xfrm>
            <a:off x="2246377" y="2046733"/>
            <a:ext cx="4011295" cy="2654935"/>
          </a:xfrm>
          <a:custGeom>
            <a:avLst/>
            <a:gdLst/>
            <a:ahLst/>
            <a:cxnLst/>
            <a:rect l="l" t="t" r="r" b="b"/>
            <a:pathLst>
              <a:path w="4011295" h="2654935">
                <a:moveTo>
                  <a:pt x="0" y="442467"/>
                </a:moveTo>
                <a:lnTo>
                  <a:pt x="2596" y="394259"/>
                </a:lnTo>
                <a:lnTo>
                  <a:pt x="10205" y="347554"/>
                </a:lnTo>
                <a:lnTo>
                  <a:pt x="22558" y="302621"/>
                </a:lnTo>
                <a:lnTo>
                  <a:pt x="39383" y="259731"/>
                </a:lnTo>
                <a:lnTo>
                  <a:pt x="60412" y="219154"/>
                </a:lnTo>
                <a:lnTo>
                  <a:pt x="85373" y="181160"/>
                </a:lnTo>
                <a:lnTo>
                  <a:pt x="113998" y="146019"/>
                </a:lnTo>
                <a:lnTo>
                  <a:pt x="146016" y="114001"/>
                </a:lnTo>
                <a:lnTo>
                  <a:pt x="181158" y="85376"/>
                </a:lnTo>
                <a:lnTo>
                  <a:pt x="219153" y="60414"/>
                </a:lnTo>
                <a:lnTo>
                  <a:pt x="259731" y="39385"/>
                </a:lnTo>
                <a:lnTo>
                  <a:pt x="302623" y="22559"/>
                </a:lnTo>
                <a:lnTo>
                  <a:pt x="347558" y="10206"/>
                </a:lnTo>
                <a:lnTo>
                  <a:pt x="394267" y="2596"/>
                </a:lnTo>
                <a:lnTo>
                  <a:pt x="442480" y="0"/>
                </a:lnTo>
                <a:lnTo>
                  <a:pt x="3568700" y="0"/>
                </a:lnTo>
                <a:lnTo>
                  <a:pt x="3616908" y="2596"/>
                </a:lnTo>
                <a:lnTo>
                  <a:pt x="3663613" y="10206"/>
                </a:lnTo>
                <a:lnTo>
                  <a:pt x="3708546" y="22559"/>
                </a:lnTo>
                <a:lnTo>
                  <a:pt x="3751436" y="39385"/>
                </a:lnTo>
                <a:lnTo>
                  <a:pt x="3792013" y="60414"/>
                </a:lnTo>
                <a:lnTo>
                  <a:pt x="3830007" y="85376"/>
                </a:lnTo>
                <a:lnTo>
                  <a:pt x="3865148" y="114001"/>
                </a:lnTo>
                <a:lnTo>
                  <a:pt x="3897166" y="146019"/>
                </a:lnTo>
                <a:lnTo>
                  <a:pt x="3925791" y="181160"/>
                </a:lnTo>
                <a:lnTo>
                  <a:pt x="3950753" y="219154"/>
                </a:lnTo>
                <a:lnTo>
                  <a:pt x="3971782" y="259731"/>
                </a:lnTo>
                <a:lnTo>
                  <a:pt x="3988608" y="302621"/>
                </a:lnTo>
                <a:lnTo>
                  <a:pt x="4000961" y="347554"/>
                </a:lnTo>
                <a:lnTo>
                  <a:pt x="4008571" y="394259"/>
                </a:lnTo>
                <a:lnTo>
                  <a:pt x="4011168" y="442467"/>
                </a:lnTo>
                <a:lnTo>
                  <a:pt x="4011168" y="2212340"/>
                </a:lnTo>
                <a:lnTo>
                  <a:pt x="4008571" y="2260548"/>
                </a:lnTo>
                <a:lnTo>
                  <a:pt x="4000961" y="2307253"/>
                </a:lnTo>
                <a:lnTo>
                  <a:pt x="3988608" y="2352186"/>
                </a:lnTo>
                <a:lnTo>
                  <a:pt x="3971782" y="2395076"/>
                </a:lnTo>
                <a:lnTo>
                  <a:pt x="3950753" y="2435653"/>
                </a:lnTo>
                <a:lnTo>
                  <a:pt x="3925791" y="2473647"/>
                </a:lnTo>
                <a:lnTo>
                  <a:pt x="3897166" y="2508788"/>
                </a:lnTo>
                <a:lnTo>
                  <a:pt x="3865148" y="2540806"/>
                </a:lnTo>
                <a:lnTo>
                  <a:pt x="3830007" y="2569431"/>
                </a:lnTo>
                <a:lnTo>
                  <a:pt x="3792013" y="2594393"/>
                </a:lnTo>
                <a:lnTo>
                  <a:pt x="3751436" y="2615422"/>
                </a:lnTo>
                <a:lnTo>
                  <a:pt x="3708546" y="2632248"/>
                </a:lnTo>
                <a:lnTo>
                  <a:pt x="3663613" y="2644601"/>
                </a:lnTo>
                <a:lnTo>
                  <a:pt x="3616908" y="2652211"/>
                </a:lnTo>
                <a:lnTo>
                  <a:pt x="3568700" y="2654807"/>
                </a:lnTo>
                <a:lnTo>
                  <a:pt x="442480" y="2654807"/>
                </a:lnTo>
                <a:lnTo>
                  <a:pt x="394267" y="2652211"/>
                </a:lnTo>
                <a:lnTo>
                  <a:pt x="347558" y="2644601"/>
                </a:lnTo>
                <a:lnTo>
                  <a:pt x="302623" y="2632248"/>
                </a:lnTo>
                <a:lnTo>
                  <a:pt x="259731" y="2615422"/>
                </a:lnTo>
                <a:lnTo>
                  <a:pt x="219153" y="2594393"/>
                </a:lnTo>
                <a:lnTo>
                  <a:pt x="181158" y="2569431"/>
                </a:lnTo>
                <a:lnTo>
                  <a:pt x="146016" y="2540806"/>
                </a:lnTo>
                <a:lnTo>
                  <a:pt x="113998" y="2508788"/>
                </a:lnTo>
                <a:lnTo>
                  <a:pt x="85373" y="2473647"/>
                </a:lnTo>
                <a:lnTo>
                  <a:pt x="60412" y="2435653"/>
                </a:lnTo>
                <a:lnTo>
                  <a:pt x="39383" y="2395076"/>
                </a:lnTo>
                <a:lnTo>
                  <a:pt x="22558" y="2352186"/>
                </a:lnTo>
                <a:lnTo>
                  <a:pt x="10205" y="2307253"/>
                </a:lnTo>
                <a:lnTo>
                  <a:pt x="2596" y="2260548"/>
                </a:lnTo>
                <a:lnTo>
                  <a:pt x="0" y="2212340"/>
                </a:lnTo>
                <a:lnTo>
                  <a:pt x="0" y="442467"/>
                </a:lnTo>
                <a:close/>
              </a:path>
            </a:pathLst>
          </a:custGeom>
          <a:ln w="15240">
            <a:solidFill>
              <a:srgbClr val="000000"/>
            </a:solidFill>
          </a:ln>
        </p:spPr>
        <p:txBody>
          <a:bodyPr wrap="square" lIns="0" tIns="0" rIns="0" bIns="0" rtlCol="0"/>
          <a:lstStyle/>
          <a:p>
            <a:endParaRPr/>
          </a:p>
        </p:txBody>
      </p:sp>
      <p:sp>
        <p:nvSpPr>
          <p:cNvPr id="4" name="object 4"/>
          <p:cNvSpPr txBox="1"/>
          <p:nvPr/>
        </p:nvSpPr>
        <p:spPr>
          <a:xfrm>
            <a:off x="3293491" y="2112390"/>
            <a:ext cx="1917064" cy="299720"/>
          </a:xfrm>
          <a:prstGeom prst="rect">
            <a:avLst/>
          </a:prstGeom>
        </p:spPr>
        <p:txBody>
          <a:bodyPr vert="horz" wrap="square" lIns="0" tIns="12700" rIns="0" bIns="0" rtlCol="0">
            <a:spAutoFit/>
          </a:bodyPr>
          <a:lstStyle/>
          <a:p>
            <a:pPr marL="12700">
              <a:spcBef>
                <a:spcPts val="100"/>
              </a:spcBef>
            </a:pPr>
            <a:r>
              <a:rPr spc="-5" dirty="0">
                <a:latin typeface="Calibri"/>
                <a:cs typeface="Calibri"/>
              </a:rPr>
              <a:t>Common</a:t>
            </a:r>
            <a:r>
              <a:rPr spc="-45" dirty="0">
                <a:latin typeface="Calibri"/>
                <a:cs typeface="Calibri"/>
              </a:rPr>
              <a:t> </a:t>
            </a:r>
            <a:r>
              <a:rPr spc="-10" dirty="0">
                <a:latin typeface="Calibri"/>
                <a:cs typeface="Calibri"/>
              </a:rPr>
              <a:t>Blockchain</a:t>
            </a:r>
            <a:endParaRPr>
              <a:latin typeface="Calibri"/>
              <a:cs typeface="Calibri"/>
            </a:endParaRPr>
          </a:p>
        </p:txBody>
      </p:sp>
      <p:sp>
        <p:nvSpPr>
          <p:cNvPr id="5" name="object 5"/>
          <p:cNvSpPr/>
          <p:nvPr/>
        </p:nvSpPr>
        <p:spPr>
          <a:xfrm>
            <a:off x="5119116" y="2563367"/>
            <a:ext cx="1076325" cy="1927860"/>
          </a:xfrm>
          <a:custGeom>
            <a:avLst/>
            <a:gdLst/>
            <a:ahLst/>
            <a:cxnLst/>
            <a:rect l="l" t="t" r="r" b="b"/>
            <a:pathLst>
              <a:path w="1076325" h="1927860">
                <a:moveTo>
                  <a:pt x="0" y="179324"/>
                </a:moveTo>
                <a:lnTo>
                  <a:pt x="6404" y="131644"/>
                </a:lnTo>
                <a:lnTo>
                  <a:pt x="24478" y="88805"/>
                </a:lnTo>
                <a:lnTo>
                  <a:pt x="52514" y="52514"/>
                </a:lnTo>
                <a:lnTo>
                  <a:pt x="88805" y="24478"/>
                </a:lnTo>
                <a:lnTo>
                  <a:pt x="131644" y="6404"/>
                </a:lnTo>
                <a:lnTo>
                  <a:pt x="179324" y="0"/>
                </a:lnTo>
                <a:lnTo>
                  <a:pt x="896620" y="0"/>
                </a:lnTo>
                <a:lnTo>
                  <a:pt x="944299" y="6404"/>
                </a:lnTo>
                <a:lnTo>
                  <a:pt x="987138" y="24478"/>
                </a:lnTo>
                <a:lnTo>
                  <a:pt x="1023429" y="52514"/>
                </a:lnTo>
                <a:lnTo>
                  <a:pt x="1051465" y="88805"/>
                </a:lnTo>
                <a:lnTo>
                  <a:pt x="1069539" y="131644"/>
                </a:lnTo>
                <a:lnTo>
                  <a:pt x="1075944" y="179324"/>
                </a:lnTo>
                <a:lnTo>
                  <a:pt x="1075944" y="1748536"/>
                </a:lnTo>
                <a:lnTo>
                  <a:pt x="1069539" y="1796215"/>
                </a:lnTo>
                <a:lnTo>
                  <a:pt x="1051465" y="1839054"/>
                </a:lnTo>
                <a:lnTo>
                  <a:pt x="1023429" y="1875345"/>
                </a:lnTo>
                <a:lnTo>
                  <a:pt x="987138" y="1903381"/>
                </a:lnTo>
                <a:lnTo>
                  <a:pt x="944299" y="1921455"/>
                </a:lnTo>
                <a:lnTo>
                  <a:pt x="896620" y="1927860"/>
                </a:lnTo>
                <a:lnTo>
                  <a:pt x="179324" y="1927860"/>
                </a:lnTo>
                <a:lnTo>
                  <a:pt x="131644" y="1921455"/>
                </a:lnTo>
                <a:lnTo>
                  <a:pt x="88805" y="1903381"/>
                </a:lnTo>
                <a:lnTo>
                  <a:pt x="52514" y="1875345"/>
                </a:lnTo>
                <a:lnTo>
                  <a:pt x="24478" y="1839054"/>
                </a:lnTo>
                <a:lnTo>
                  <a:pt x="6404" y="1796215"/>
                </a:lnTo>
                <a:lnTo>
                  <a:pt x="0" y="1748536"/>
                </a:lnTo>
                <a:lnTo>
                  <a:pt x="0" y="179324"/>
                </a:lnTo>
                <a:close/>
              </a:path>
            </a:pathLst>
          </a:custGeom>
          <a:ln w="15240">
            <a:solidFill>
              <a:srgbClr val="000000"/>
            </a:solidFill>
          </a:ln>
        </p:spPr>
        <p:txBody>
          <a:bodyPr wrap="square" lIns="0" tIns="0" rIns="0" bIns="0" rtlCol="0"/>
          <a:lstStyle/>
          <a:p>
            <a:endParaRPr/>
          </a:p>
        </p:txBody>
      </p:sp>
      <p:sp>
        <p:nvSpPr>
          <p:cNvPr id="6" name="object 6"/>
          <p:cNvSpPr txBox="1"/>
          <p:nvPr/>
        </p:nvSpPr>
        <p:spPr>
          <a:xfrm>
            <a:off x="5272785" y="2989326"/>
            <a:ext cx="770890" cy="299720"/>
          </a:xfrm>
          <a:prstGeom prst="rect">
            <a:avLst/>
          </a:prstGeom>
        </p:spPr>
        <p:txBody>
          <a:bodyPr vert="horz" wrap="square" lIns="0" tIns="12700" rIns="0" bIns="0" rtlCol="0">
            <a:spAutoFit/>
          </a:bodyPr>
          <a:lstStyle/>
          <a:p>
            <a:pPr marL="12700" marR="5080" indent="17780">
              <a:spcBef>
                <a:spcPts val="100"/>
              </a:spcBef>
            </a:pPr>
            <a:r>
              <a:rPr sz="900" dirty="0">
                <a:latin typeface="Calibri"/>
                <a:cs typeface="Calibri"/>
              </a:rPr>
              <a:t>Proof-of-Work: </a:t>
            </a:r>
            <a:r>
              <a:rPr sz="900" spc="-190" dirty="0">
                <a:latin typeface="Calibri"/>
                <a:cs typeface="Calibri"/>
              </a:rPr>
              <a:t> </a:t>
            </a:r>
            <a:r>
              <a:rPr sz="900" dirty="0">
                <a:latin typeface="Calibri"/>
                <a:cs typeface="Calibri"/>
              </a:rPr>
              <a:t>000000</a:t>
            </a:r>
            <a:r>
              <a:rPr sz="900" spc="-15" dirty="0">
                <a:latin typeface="Calibri"/>
                <a:cs typeface="Calibri"/>
              </a:rPr>
              <a:t>9</a:t>
            </a:r>
            <a:r>
              <a:rPr sz="900" dirty="0">
                <a:latin typeface="Calibri"/>
                <a:cs typeface="Calibri"/>
              </a:rPr>
              <a:t>0</a:t>
            </a:r>
            <a:r>
              <a:rPr sz="900" spc="-5" dirty="0">
                <a:latin typeface="Calibri"/>
                <a:cs typeface="Calibri"/>
              </a:rPr>
              <a:t>b41bx</a:t>
            </a:r>
            <a:endParaRPr sz="900">
              <a:latin typeface="Calibri"/>
              <a:cs typeface="Calibri"/>
            </a:endParaRPr>
          </a:p>
        </p:txBody>
      </p:sp>
      <p:sp>
        <p:nvSpPr>
          <p:cNvPr id="7" name="object 7"/>
          <p:cNvSpPr txBox="1"/>
          <p:nvPr/>
        </p:nvSpPr>
        <p:spPr>
          <a:xfrm>
            <a:off x="5298694" y="3400805"/>
            <a:ext cx="718820" cy="299720"/>
          </a:xfrm>
          <a:prstGeom prst="rect">
            <a:avLst/>
          </a:prstGeom>
        </p:spPr>
        <p:txBody>
          <a:bodyPr vert="horz" wrap="square" lIns="0" tIns="12700" rIns="0" bIns="0" rtlCol="0">
            <a:spAutoFit/>
          </a:bodyPr>
          <a:lstStyle/>
          <a:p>
            <a:pPr marL="27305" marR="5080" indent="-15240">
              <a:spcBef>
                <a:spcPts val="100"/>
              </a:spcBef>
            </a:pPr>
            <a:r>
              <a:rPr sz="900" dirty="0">
                <a:latin typeface="Calibri"/>
                <a:cs typeface="Calibri"/>
              </a:rPr>
              <a:t>Pr</a:t>
            </a:r>
            <a:r>
              <a:rPr sz="900" spc="-5" dirty="0">
                <a:latin typeface="Calibri"/>
                <a:cs typeface="Calibri"/>
              </a:rPr>
              <a:t>e</a:t>
            </a:r>
            <a:r>
              <a:rPr sz="900" dirty="0">
                <a:latin typeface="Calibri"/>
                <a:cs typeface="Calibri"/>
              </a:rPr>
              <a:t>vio</a:t>
            </a:r>
            <a:r>
              <a:rPr sz="900" spc="-5" dirty="0">
                <a:latin typeface="Calibri"/>
                <a:cs typeface="Calibri"/>
              </a:rPr>
              <a:t>u</a:t>
            </a:r>
            <a:r>
              <a:rPr sz="900" dirty="0">
                <a:latin typeface="Calibri"/>
                <a:cs typeface="Calibri"/>
              </a:rPr>
              <a:t>s</a:t>
            </a:r>
            <a:r>
              <a:rPr sz="900" spc="5" dirty="0">
                <a:latin typeface="Calibri"/>
                <a:cs typeface="Calibri"/>
              </a:rPr>
              <a:t> </a:t>
            </a:r>
            <a:r>
              <a:rPr sz="900" dirty="0">
                <a:latin typeface="Calibri"/>
                <a:cs typeface="Calibri"/>
              </a:rPr>
              <a:t>P</a:t>
            </a:r>
            <a:r>
              <a:rPr sz="900" spc="5" dirty="0">
                <a:latin typeface="Calibri"/>
                <a:cs typeface="Calibri"/>
              </a:rPr>
              <a:t>O</a:t>
            </a:r>
            <a:r>
              <a:rPr sz="900" dirty="0">
                <a:latin typeface="Calibri"/>
                <a:cs typeface="Calibri"/>
              </a:rPr>
              <a:t>W:  </a:t>
            </a:r>
            <a:r>
              <a:rPr sz="900" spc="-5" dirty="0">
                <a:latin typeface="Calibri"/>
                <a:cs typeface="Calibri"/>
              </a:rPr>
              <a:t>000000948fixf</a:t>
            </a:r>
            <a:endParaRPr sz="900">
              <a:latin typeface="Calibri"/>
              <a:cs typeface="Calibri"/>
            </a:endParaRPr>
          </a:p>
        </p:txBody>
      </p:sp>
      <p:sp>
        <p:nvSpPr>
          <p:cNvPr id="8" name="object 8"/>
          <p:cNvSpPr/>
          <p:nvPr/>
        </p:nvSpPr>
        <p:spPr>
          <a:xfrm>
            <a:off x="3752089" y="2555748"/>
            <a:ext cx="1076325" cy="1935480"/>
          </a:xfrm>
          <a:custGeom>
            <a:avLst/>
            <a:gdLst/>
            <a:ahLst/>
            <a:cxnLst/>
            <a:rect l="l" t="t" r="r" b="b"/>
            <a:pathLst>
              <a:path w="1076325" h="1935479">
                <a:moveTo>
                  <a:pt x="0" y="179324"/>
                </a:moveTo>
                <a:lnTo>
                  <a:pt x="6404" y="131644"/>
                </a:lnTo>
                <a:lnTo>
                  <a:pt x="24478" y="88805"/>
                </a:lnTo>
                <a:lnTo>
                  <a:pt x="52514" y="52514"/>
                </a:lnTo>
                <a:lnTo>
                  <a:pt x="88805" y="24478"/>
                </a:lnTo>
                <a:lnTo>
                  <a:pt x="131644" y="6404"/>
                </a:lnTo>
                <a:lnTo>
                  <a:pt x="179324" y="0"/>
                </a:lnTo>
                <a:lnTo>
                  <a:pt x="896619" y="0"/>
                </a:lnTo>
                <a:lnTo>
                  <a:pt x="944299" y="6404"/>
                </a:lnTo>
                <a:lnTo>
                  <a:pt x="987138" y="24478"/>
                </a:lnTo>
                <a:lnTo>
                  <a:pt x="1023429" y="52514"/>
                </a:lnTo>
                <a:lnTo>
                  <a:pt x="1051465" y="88805"/>
                </a:lnTo>
                <a:lnTo>
                  <a:pt x="1069539" y="131644"/>
                </a:lnTo>
                <a:lnTo>
                  <a:pt x="1075944" y="179324"/>
                </a:lnTo>
                <a:lnTo>
                  <a:pt x="1075944" y="1756156"/>
                </a:lnTo>
                <a:lnTo>
                  <a:pt x="1069539" y="1803835"/>
                </a:lnTo>
                <a:lnTo>
                  <a:pt x="1051465" y="1846674"/>
                </a:lnTo>
                <a:lnTo>
                  <a:pt x="1023429" y="1882965"/>
                </a:lnTo>
                <a:lnTo>
                  <a:pt x="987138" y="1911001"/>
                </a:lnTo>
                <a:lnTo>
                  <a:pt x="944299" y="1929075"/>
                </a:lnTo>
                <a:lnTo>
                  <a:pt x="896619" y="1935479"/>
                </a:lnTo>
                <a:lnTo>
                  <a:pt x="179324" y="1935479"/>
                </a:lnTo>
                <a:lnTo>
                  <a:pt x="131644" y="1929075"/>
                </a:lnTo>
                <a:lnTo>
                  <a:pt x="88805" y="1911001"/>
                </a:lnTo>
                <a:lnTo>
                  <a:pt x="52514" y="1882965"/>
                </a:lnTo>
                <a:lnTo>
                  <a:pt x="24478" y="1846674"/>
                </a:lnTo>
                <a:lnTo>
                  <a:pt x="6404" y="1803835"/>
                </a:lnTo>
                <a:lnTo>
                  <a:pt x="0" y="1756156"/>
                </a:lnTo>
                <a:lnTo>
                  <a:pt x="0" y="179324"/>
                </a:lnTo>
                <a:close/>
              </a:path>
            </a:pathLst>
          </a:custGeom>
          <a:ln w="15240">
            <a:solidFill>
              <a:srgbClr val="000000"/>
            </a:solidFill>
          </a:ln>
        </p:spPr>
        <p:txBody>
          <a:bodyPr wrap="square" lIns="0" tIns="0" rIns="0" bIns="0" rtlCol="0"/>
          <a:lstStyle/>
          <a:p>
            <a:endParaRPr/>
          </a:p>
        </p:txBody>
      </p:sp>
      <p:sp>
        <p:nvSpPr>
          <p:cNvPr id="9" name="object 9"/>
          <p:cNvSpPr txBox="1"/>
          <p:nvPr/>
        </p:nvSpPr>
        <p:spPr>
          <a:xfrm>
            <a:off x="4011929" y="2634234"/>
            <a:ext cx="1924050" cy="228909"/>
          </a:xfrm>
          <a:prstGeom prst="rect">
            <a:avLst/>
          </a:prstGeom>
        </p:spPr>
        <p:txBody>
          <a:bodyPr vert="horz" wrap="square" lIns="0" tIns="13335" rIns="0" bIns="0" rtlCol="0">
            <a:spAutoFit/>
          </a:bodyPr>
          <a:lstStyle/>
          <a:p>
            <a:pPr marL="12700">
              <a:spcBef>
                <a:spcPts val="105"/>
              </a:spcBef>
              <a:tabLst>
                <a:tab pos="1379855" algn="l"/>
              </a:tabLst>
            </a:pPr>
            <a:r>
              <a:rPr sz="2100" b="1" baseline="1984" dirty="0">
                <a:latin typeface="Calibri"/>
                <a:cs typeface="Calibri"/>
              </a:rPr>
              <a:t>Block</a:t>
            </a:r>
            <a:r>
              <a:rPr sz="2100" b="1" spc="-7" baseline="1984" dirty="0">
                <a:latin typeface="Calibri"/>
                <a:cs typeface="Calibri"/>
              </a:rPr>
              <a:t> </a:t>
            </a:r>
            <a:r>
              <a:rPr sz="2100" b="1" baseline="1984" dirty="0">
                <a:latin typeface="Calibri"/>
                <a:cs typeface="Calibri"/>
              </a:rPr>
              <a:t>1	</a:t>
            </a:r>
            <a:r>
              <a:rPr sz="1400" b="1" dirty="0">
                <a:latin typeface="Calibri"/>
                <a:cs typeface="Calibri"/>
              </a:rPr>
              <a:t>Block</a:t>
            </a:r>
            <a:r>
              <a:rPr sz="1400" b="1" spc="-70" dirty="0">
                <a:latin typeface="Calibri"/>
                <a:cs typeface="Calibri"/>
              </a:rPr>
              <a:t> </a:t>
            </a:r>
            <a:r>
              <a:rPr sz="1400" b="1" dirty="0">
                <a:latin typeface="Calibri"/>
                <a:cs typeface="Calibri"/>
              </a:rPr>
              <a:t>2</a:t>
            </a:r>
            <a:endParaRPr sz="1400">
              <a:latin typeface="Calibri"/>
              <a:cs typeface="Calibri"/>
            </a:endParaRPr>
          </a:p>
        </p:txBody>
      </p:sp>
      <p:sp>
        <p:nvSpPr>
          <p:cNvPr id="10" name="object 10"/>
          <p:cNvSpPr txBox="1"/>
          <p:nvPr/>
        </p:nvSpPr>
        <p:spPr>
          <a:xfrm>
            <a:off x="3923538" y="2986278"/>
            <a:ext cx="732790" cy="299720"/>
          </a:xfrm>
          <a:prstGeom prst="rect">
            <a:avLst/>
          </a:prstGeom>
        </p:spPr>
        <p:txBody>
          <a:bodyPr vert="horz" wrap="square" lIns="0" tIns="12700" rIns="0" bIns="0" rtlCol="0">
            <a:spAutoFit/>
          </a:bodyPr>
          <a:lstStyle/>
          <a:p>
            <a:pPr marL="35560" marR="5080" indent="-22860">
              <a:spcBef>
                <a:spcPts val="100"/>
              </a:spcBef>
            </a:pPr>
            <a:r>
              <a:rPr sz="900" dirty="0">
                <a:latin typeface="Calibri"/>
                <a:cs typeface="Calibri"/>
              </a:rPr>
              <a:t>Pr</a:t>
            </a:r>
            <a:r>
              <a:rPr sz="900" spc="5" dirty="0">
                <a:latin typeface="Calibri"/>
                <a:cs typeface="Calibri"/>
              </a:rPr>
              <a:t>o</a:t>
            </a:r>
            <a:r>
              <a:rPr sz="900" dirty="0">
                <a:latin typeface="Calibri"/>
                <a:cs typeface="Calibri"/>
              </a:rPr>
              <a:t>of-</a:t>
            </a:r>
            <a:r>
              <a:rPr sz="900" spc="5" dirty="0">
                <a:latin typeface="Calibri"/>
                <a:cs typeface="Calibri"/>
              </a:rPr>
              <a:t>o</a:t>
            </a:r>
            <a:r>
              <a:rPr sz="900" dirty="0">
                <a:latin typeface="Calibri"/>
                <a:cs typeface="Calibri"/>
              </a:rPr>
              <a:t>f-Wor</a:t>
            </a:r>
            <a:r>
              <a:rPr sz="900" spc="-5" dirty="0">
                <a:latin typeface="Calibri"/>
                <a:cs typeface="Calibri"/>
              </a:rPr>
              <a:t>k</a:t>
            </a:r>
            <a:r>
              <a:rPr sz="900" dirty="0">
                <a:latin typeface="Calibri"/>
                <a:cs typeface="Calibri"/>
              </a:rPr>
              <a:t>:  </a:t>
            </a:r>
            <a:r>
              <a:rPr sz="900" spc="-5" dirty="0">
                <a:latin typeface="Calibri"/>
                <a:cs typeface="Calibri"/>
              </a:rPr>
              <a:t>000000948fixf</a:t>
            </a:r>
            <a:endParaRPr sz="900">
              <a:latin typeface="Calibri"/>
              <a:cs typeface="Calibri"/>
            </a:endParaRPr>
          </a:p>
        </p:txBody>
      </p:sp>
      <p:sp>
        <p:nvSpPr>
          <p:cNvPr id="11" name="object 11"/>
          <p:cNvSpPr txBox="1"/>
          <p:nvPr/>
        </p:nvSpPr>
        <p:spPr>
          <a:xfrm>
            <a:off x="3931157" y="3397758"/>
            <a:ext cx="718820" cy="299720"/>
          </a:xfrm>
          <a:prstGeom prst="rect">
            <a:avLst/>
          </a:prstGeom>
        </p:spPr>
        <p:txBody>
          <a:bodyPr vert="horz" wrap="square" lIns="0" tIns="12700" rIns="0" bIns="0" rtlCol="0">
            <a:spAutoFit/>
          </a:bodyPr>
          <a:lstStyle/>
          <a:p>
            <a:pPr marL="26034" marR="5080" indent="-13970">
              <a:spcBef>
                <a:spcPts val="100"/>
              </a:spcBef>
            </a:pPr>
            <a:r>
              <a:rPr sz="900" dirty="0">
                <a:latin typeface="Calibri"/>
                <a:cs typeface="Calibri"/>
              </a:rPr>
              <a:t>Pr</a:t>
            </a:r>
            <a:r>
              <a:rPr sz="900" spc="-5" dirty="0">
                <a:latin typeface="Calibri"/>
                <a:cs typeface="Calibri"/>
              </a:rPr>
              <a:t>e</a:t>
            </a:r>
            <a:r>
              <a:rPr sz="900" dirty="0">
                <a:latin typeface="Calibri"/>
                <a:cs typeface="Calibri"/>
              </a:rPr>
              <a:t>vio</a:t>
            </a:r>
            <a:r>
              <a:rPr sz="900" spc="-5" dirty="0">
                <a:latin typeface="Calibri"/>
                <a:cs typeface="Calibri"/>
              </a:rPr>
              <a:t>u</a:t>
            </a:r>
            <a:r>
              <a:rPr sz="900" dirty="0">
                <a:latin typeface="Calibri"/>
                <a:cs typeface="Calibri"/>
              </a:rPr>
              <a:t>s</a:t>
            </a:r>
            <a:r>
              <a:rPr sz="900" spc="5" dirty="0">
                <a:latin typeface="Calibri"/>
                <a:cs typeface="Calibri"/>
              </a:rPr>
              <a:t> </a:t>
            </a:r>
            <a:r>
              <a:rPr sz="900" dirty="0">
                <a:latin typeface="Calibri"/>
                <a:cs typeface="Calibri"/>
              </a:rPr>
              <a:t>P</a:t>
            </a:r>
            <a:r>
              <a:rPr sz="900" spc="5" dirty="0">
                <a:latin typeface="Calibri"/>
                <a:cs typeface="Calibri"/>
              </a:rPr>
              <a:t>O</a:t>
            </a:r>
            <a:r>
              <a:rPr sz="900" dirty="0">
                <a:latin typeface="Calibri"/>
                <a:cs typeface="Calibri"/>
              </a:rPr>
              <a:t>W:  </a:t>
            </a:r>
            <a:r>
              <a:rPr sz="900" spc="-5" dirty="0">
                <a:latin typeface="Calibri"/>
                <a:cs typeface="Calibri"/>
              </a:rPr>
              <a:t>000000958fdji</a:t>
            </a:r>
            <a:endParaRPr sz="900">
              <a:latin typeface="Calibri"/>
              <a:cs typeface="Calibri"/>
            </a:endParaRPr>
          </a:p>
        </p:txBody>
      </p:sp>
      <p:sp>
        <p:nvSpPr>
          <p:cNvPr id="12" name="object 12"/>
          <p:cNvSpPr/>
          <p:nvPr/>
        </p:nvSpPr>
        <p:spPr>
          <a:xfrm>
            <a:off x="2395728" y="2555748"/>
            <a:ext cx="1076325" cy="1935480"/>
          </a:xfrm>
          <a:custGeom>
            <a:avLst/>
            <a:gdLst/>
            <a:ahLst/>
            <a:cxnLst/>
            <a:rect l="l" t="t" r="r" b="b"/>
            <a:pathLst>
              <a:path w="1076325" h="1935479">
                <a:moveTo>
                  <a:pt x="0" y="179324"/>
                </a:moveTo>
                <a:lnTo>
                  <a:pt x="6405" y="131644"/>
                </a:lnTo>
                <a:lnTo>
                  <a:pt x="24483" y="88805"/>
                </a:lnTo>
                <a:lnTo>
                  <a:pt x="52524" y="52514"/>
                </a:lnTo>
                <a:lnTo>
                  <a:pt x="88817" y="24478"/>
                </a:lnTo>
                <a:lnTo>
                  <a:pt x="131653" y="6404"/>
                </a:lnTo>
                <a:lnTo>
                  <a:pt x="179324" y="0"/>
                </a:lnTo>
                <a:lnTo>
                  <a:pt x="896620" y="0"/>
                </a:lnTo>
                <a:lnTo>
                  <a:pt x="944299" y="6404"/>
                </a:lnTo>
                <a:lnTo>
                  <a:pt x="987138" y="24478"/>
                </a:lnTo>
                <a:lnTo>
                  <a:pt x="1023429" y="52514"/>
                </a:lnTo>
                <a:lnTo>
                  <a:pt x="1051465" y="88805"/>
                </a:lnTo>
                <a:lnTo>
                  <a:pt x="1069539" y="131644"/>
                </a:lnTo>
                <a:lnTo>
                  <a:pt x="1075944" y="179324"/>
                </a:lnTo>
                <a:lnTo>
                  <a:pt x="1075944" y="1756156"/>
                </a:lnTo>
                <a:lnTo>
                  <a:pt x="1069539" y="1803835"/>
                </a:lnTo>
                <a:lnTo>
                  <a:pt x="1051465" y="1846674"/>
                </a:lnTo>
                <a:lnTo>
                  <a:pt x="1023429" y="1882965"/>
                </a:lnTo>
                <a:lnTo>
                  <a:pt x="987138" y="1911001"/>
                </a:lnTo>
                <a:lnTo>
                  <a:pt x="944299" y="1929075"/>
                </a:lnTo>
                <a:lnTo>
                  <a:pt x="896620" y="1935479"/>
                </a:lnTo>
                <a:lnTo>
                  <a:pt x="179324" y="1935479"/>
                </a:lnTo>
                <a:lnTo>
                  <a:pt x="131653" y="1929075"/>
                </a:lnTo>
                <a:lnTo>
                  <a:pt x="88817" y="1911001"/>
                </a:lnTo>
                <a:lnTo>
                  <a:pt x="52524" y="1882965"/>
                </a:lnTo>
                <a:lnTo>
                  <a:pt x="24483" y="1846674"/>
                </a:lnTo>
                <a:lnTo>
                  <a:pt x="6405" y="1803835"/>
                </a:lnTo>
                <a:lnTo>
                  <a:pt x="0" y="1756156"/>
                </a:lnTo>
                <a:lnTo>
                  <a:pt x="0" y="179324"/>
                </a:lnTo>
                <a:close/>
              </a:path>
            </a:pathLst>
          </a:custGeom>
          <a:ln w="15240">
            <a:solidFill>
              <a:srgbClr val="000000"/>
            </a:solidFill>
          </a:ln>
        </p:spPr>
        <p:txBody>
          <a:bodyPr wrap="square" lIns="0" tIns="0" rIns="0" bIns="0" rtlCol="0"/>
          <a:lstStyle/>
          <a:p>
            <a:endParaRPr/>
          </a:p>
        </p:txBody>
      </p:sp>
      <p:sp>
        <p:nvSpPr>
          <p:cNvPr id="13" name="object 13"/>
          <p:cNvSpPr txBox="1"/>
          <p:nvPr/>
        </p:nvSpPr>
        <p:spPr>
          <a:xfrm>
            <a:off x="2655519" y="2630806"/>
            <a:ext cx="556260" cy="228909"/>
          </a:xfrm>
          <a:prstGeom prst="rect">
            <a:avLst/>
          </a:prstGeom>
        </p:spPr>
        <p:txBody>
          <a:bodyPr vert="horz" wrap="square" lIns="0" tIns="13335" rIns="0" bIns="0" rtlCol="0">
            <a:spAutoFit/>
          </a:bodyPr>
          <a:lstStyle/>
          <a:p>
            <a:pPr marL="12700">
              <a:spcBef>
                <a:spcPts val="105"/>
              </a:spcBef>
            </a:pPr>
            <a:r>
              <a:rPr sz="1400" b="1" dirty="0">
                <a:latin typeface="Calibri"/>
                <a:cs typeface="Calibri"/>
              </a:rPr>
              <a:t>Block</a:t>
            </a:r>
            <a:r>
              <a:rPr sz="1400" b="1" spc="-75" dirty="0">
                <a:latin typeface="Calibri"/>
                <a:cs typeface="Calibri"/>
              </a:rPr>
              <a:t> </a:t>
            </a:r>
            <a:r>
              <a:rPr sz="1400" b="1" dirty="0">
                <a:latin typeface="Calibri"/>
                <a:cs typeface="Calibri"/>
              </a:rPr>
              <a:t>0</a:t>
            </a:r>
            <a:endParaRPr sz="1400">
              <a:latin typeface="Calibri"/>
              <a:cs typeface="Calibri"/>
            </a:endParaRPr>
          </a:p>
        </p:txBody>
      </p:sp>
      <p:sp>
        <p:nvSpPr>
          <p:cNvPr id="14" name="object 14"/>
          <p:cNvSpPr txBox="1"/>
          <p:nvPr/>
        </p:nvSpPr>
        <p:spPr>
          <a:xfrm>
            <a:off x="2567127" y="2986278"/>
            <a:ext cx="732790" cy="299720"/>
          </a:xfrm>
          <a:prstGeom prst="rect">
            <a:avLst/>
          </a:prstGeom>
        </p:spPr>
        <p:txBody>
          <a:bodyPr vert="horz" wrap="square" lIns="0" tIns="12700" rIns="0" bIns="0" rtlCol="0">
            <a:spAutoFit/>
          </a:bodyPr>
          <a:lstStyle/>
          <a:p>
            <a:pPr marL="33655" marR="5080" indent="-21590">
              <a:spcBef>
                <a:spcPts val="100"/>
              </a:spcBef>
            </a:pPr>
            <a:r>
              <a:rPr sz="900" dirty="0">
                <a:latin typeface="Calibri"/>
                <a:cs typeface="Calibri"/>
              </a:rPr>
              <a:t>Pr</a:t>
            </a:r>
            <a:r>
              <a:rPr sz="900" spc="5" dirty="0">
                <a:latin typeface="Calibri"/>
                <a:cs typeface="Calibri"/>
              </a:rPr>
              <a:t>o</a:t>
            </a:r>
            <a:r>
              <a:rPr sz="900" dirty="0">
                <a:latin typeface="Calibri"/>
                <a:cs typeface="Calibri"/>
              </a:rPr>
              <a:t>of-</a:t>
            </a:r>
            <a:r>
              <a:rPr sz="900" spc="5" dirty="0">
                <a:latin typeface="Calibri"/>
                <a:cs typeface="Calibri"/>
              </a:rPr>
              <a:t>o</a:t>
            </a:r>
            <a:r>
              <a:rPr sz="900" dirty="0">
                <a:latin typeface="Calibri"/>
                <a:cs typeface="Calibri"/>
              </a:rPr>
              <a:t>f-Wor</a:t>
            </a:r>
            <a:r>
              <a:rPr sz="900" spc="-5" dirty="0">
                <a:latin typeface="Calibri"/>
                <a:cs typeface="Calibri"/>
              </a:rPr>
              <a:t>k</a:t>
            </a:r>
            <a:r>
              <a:rPr sz="900" dirty="0">
                <a:latin typeface="Calibri"/>
                <a:cs typeface="Calibri"/>
              </a:rPr>
              <a:t>:  </a:t>
            </a:r>
            <a:r>
              <a:rPr sz="900" spc="-5" dirty="0">
                <a:latin typeface="Calibri"/>
                <a:cs typeface="Calibri"/>
              </a:rPr>
              <a:t>000000958fdji</a:t>
            </a:r>
            <a:endParaRPr sz="900">
              <a:latin typeface="Calibri"/>
              <a:cs typeface="Calibri"/>
            </a:endParaRPr>
          </a:p>
        </p:txBody>
      </p:sp>
      <p:sp>
        <p:nvSpPr>
          <p:cNvPr id="15" name="object 15"/>
          <p:cNvSpPr txBox="1"/>
          <p:nvPr/>
        </p:nvSpPr>
        <p:spPr>
          <a:xfrm>
            <a:off x="2582876" y="3397759"/>
            <a:ext cx="702945" cy="151323"/>
          </a:xfrm>
          <a:prstGeom prst="rect">
            <a:avLst/>
          </a:prstGeom>
        </p:spPr>
        <p:txBody>
          <a:bodyPr vert="horz" wrap="square" lIns="0" tIns="12700" rIns="0" bIns="0" rtlCol="0">
            <a:spAutoFit/>
          </a:bodyPr>
          <a:lstStyle/>
          <a:p>
            <a:pPr>
              <a:spcBef>
                <a:spcPts val="100"/>
              </a:spcBef>
            </a:pPr>
            <a:r>
              <a:rPr sz="900" spc="-5" dirty="0">
                <a:latin typeface="Calibri"/>
                <a:cs typeface="Calibri"/>
              </a:rPr>
              <a:t>Previous</a:t>
            </a:r>
            <a:r>
              <a:rPr sz="900" spc="-25" dirty="0">
                <a:latin typeface="Calibri"/>
                <a:cs typeface="Calibri"/>
              </a:rPr>
              <a:t> </a:t>
            </a:r>
            <a:r>
              <a:rPr sz="900" spc="-5" dirty="0">
                <a:latin typeface="Calibri"/>
                <a:cs typeface="Calibri"/>
              </a:rPr>
              <a:t>block:</a:t>
            </a:r>
            <a:endParaRPr sz="900">
              <a:latin typeface="Calibri"/>
              <a:cs typeface="Calibri"/>
            </a:endParaRPr>
          </a:p>
        </p:txBody>
      </p:sp>
      <p:sp>
        <p:nvSpPr>
          <p:cNvPr id="16" name="object 16"/>
          <p:cNvSpPr txBox="1"/>
          <p:nvPr/>
        </p:nvSpPr>
        <p:spPr>
          <a:xfrm>
            <a:off x="2916682" y="3534918"/>
            <a:ext cx="35560" cy="151323"/>
          </a:xfrm>
          <a:prstGeom prst="rect">
            <a:avLst/>
          </a:prstGeom>
        </p:spPr>
        <p:txBody>
          <a:bodyPr vert="horz" wrap="square" lIns="0" tIns="12700" rIns="0" bIns="0" rtlCol="0">
            <a:spAutoFit/>
          </a:bodyPr>
          <a:lstStyle/>
          <a:p>
            <a:pPr>
              <a:spcBef>
                <a:spcPts val="100"/>
              </a:spcBef>
            </a:pPr>
            <a:r>
              <a:rPr sz="900" dirty="0">
                <a:latin typeface="Calibri"/>
                <a:cs typeface="Calibri"/>
              </a:rPr>
              <a:t>-</a:t>
            </a:r>
            <a:endParaRPr sz="900">
              <a:latin typeface="Calibri"/>
              <a:cs typeface="Calibri"/>
            </a:endParaRPr>
          </a:p>
        </p:txBody>
      </p:sp>
      <p:grpSp>
        <p:nvGrpSpPr>
          <p:cNvPr id="17" name="object 17"/>
          <p:cNvGrpSpPr/>
          <p:nvPr/>
        </p:nvGrpSpPr>
        <p:grpSpPr>
          <a:xfrm>
            <a:off x="2439669" y="3204998"/>
            <a:ext cx="2846070" cy="1204595"/>
            <a:chOff x="915669" y="3204997"/>
            <a:chExt cx="2846070" cy="1204595"/>
          </a:xfrm>
        </p:grpSpPr>
        <p:pic>
          <p:nvPicPr>
            <p:cNvPr id="18" name="object 18"/>
            <p:cNvPicPr/>
            <p:nvPr/>
          </p:nvPicPr>
          <p:blipFill>
            <a:blip r:embed="rId2" cstate="print"/>
            <a:stretch>
              <a:fillRect/>
            </a:stretch>
          </p:blipFill>
          <p:spPr>
            <a:xfrm>
              <a:off x="3121152" y="3204997"/>
              <a:ext cx="640118" cy="455650"/>
            </a:xfrm>
            <a:prstGeom prst="rect">
              <a:avLst/>
            </a:prstGeom>
          </p:spPr>
        </p:pic>
        <p:sp>
          <p:nvSpPr>
            <p:cNvPr id="19" name="object 19"/>
            <p:cNvSpPr/>
            <p:nvPr/>
          </p:nvSpPr>
          <p:spPr>
            <a:xfrm>
              <a:off x="3220974" y="3304793"/>
              <a:ext cx="487680" cy="302260"/>
            </a:xfrm>
            <a:custGeom>
              <a:avLst/>
              <a:gdLst/>
              <a:ahLst/>
              <a:cxnLst/>
              <a:rect l="l" t="t" r="r" b="b"/>
              <a:pathLst>
                <a:path w="487679" h="302260">
                  <a:moveTo>
                    <a:pt x="73183" y="29185"/>
                  </a:moveTo>
                  <a:lnTo>
                    <a:pt x="59788" y="51326"/>
                  </a:lnTo>
                  <a:lnTo>
                    <a:pt x="474217" y="302259"/>
                  </a:lnTo>
                  <a:lnTo>
                    <a:pt x="487679" y="280034"/>
                  </a:lnTo>
                  <a:lnTo>
                    <a:pt x="73183" y="29185"/>
                  </a:lnTo>
                  <a:close/>
                </a:path>
                <a:path w="487679" h="302260">
                  <a:moveTo>
                    <a:pt x="0" y="0"/>
                  </a:moveTo>
                  <a:lnTo>
                    <a:pt x="46354" y="73532"/>
                  </a:lnTo>
                  <a:lnTo>
                    <a:pt x="59788" y="51326"/>
                  </a:lnTo>
                  <a:lnTo>
                    <a:pt x="48640" y="44576"/>
                  </a:lnTo>
                  <a:lnTo>
                    <a:pt x="62102" y="22478"/>
                  </a:lnTo>
                  <a:lnTo>
                    <a:pt x="77240" y="22478"/>
                  </a:lnTo>
                  <a:lnTo>
                    <a:pt x="86613" y="6984"/>
                  </a:lnTo>
                  <a:lnTo>
                    <a:pt x="0" y="0"/>
                  </a:lnTo>
                  <a:close/>
                </a:path>
                <a:path w="487679" h="302260">
                  <a:moveTo>
                    <a:pt x="62102" y="22478"/>
                  </a:moveTo>
                  <a:lnTo>
                    <a:pt x="48640" y="44576"/>
                  </a:lnTo>
                  <a:lnTo>
                    <a:pt x="59788" y="51326"/>
                  </a:lnTo>
                  <a:lnTo>
                    <a:pt x="73183" y="29185"/>
                  </a:lnTo>
                  <a:lnTo>
                    <a:pt x="62102" y="22478"/>
                  </a:lnTo>
                  <a:close/>
                </a:path>
                <a:path w="487679" h="302260">
                  <a:moveTo>
                    <a:pt x="77240" y="22478"/>
                  </a:moveTo>
                  <a:lnTo>
                    <a:pt x="62102" y="22478"/>
                  </a:lnTo>
                  <a:lnTo>
                    <a:pt x="73183" y="29185"/>
                  </a:lnTo>
                  <a:lnTo>
                    <a:pt x="77240" y="22478"/>
                  </a:lnTo>
                  <a:close/>
                </a:path>
              </a:pathLst>
            </a:custGeom>
            <a:solidFill>
              <a:srgbClr val="000000"/>
            </a:solidFill>
          </p:spPr>
          <p:txBody>
            <a:bodyPr wrap="square" lIns="0" tIns="0" rIns="0" bIns="0" rtlCol="0"/>
            <a:lstStyle/>
            <a:p>
              <a:endParaRPr/>
            </a:p>
          </p:txBody>
        </p:sp>
        <p:pic>
          <p:nvPicPr>
            <p:cNvPr id="20" name="object 20"/>
            <p:cNvPicPr/>
            <p:nvPr/>
          </p:nvPicPr>
          <p:blipFill>
            <a:blip r:embed="rId3" cstate="print"/>
            <a:stretch>
              <a:fillRect/>
            </a:stretch>
          </p:blipFill>
          <p:spPr>
            <a:xfrm>
              <a:off x="1754123" y="3226346"/>
              <a:ext cx="672084" cy="419061"/>
            </a:xfrm>
            <a:prstGeom prst="rect">
              <a:avLst/>
            </a:prstGeom>
          </p:spPr>
        </p:pic>
        <p:sp>
          <p:nvSpPr>
            <p:cNvPr id="21" name="object 21"/>
            <p:cNvSpPr/>
            <p:nvPr/>
          </p:nvSpPr>
          <p:spPr>
            <a:xfrm>
              <a:off x="1853945" y="3326002"/>
              <a:ext cx="518795" cy="267335"/>
            </a:xfrm>
            <a:custGeom>
              <a:avLst/>
              <a:gdLst/>
              <a:ahLst/>
              <a:cxnLst/>
              <a:rect l="l" t="t" r="r" b="b"/>
              <a:pathLst>
                <a:path w="518794" h="267335">
                  <a:moveTo>
                    <a:pt x="75328" y="23163"/>
                  </a:moveTo>
                  <a:lnTo>
                    <a:pt x="63755" y="46393"/>
                  </a:lnTo>
                  <a:lnTo>
                    <a:pt x="507111" y="267081"/>
                  </a:lnTo>
                  <a:lnTo>
                    <a:pt x="518668" y="243967"/>
                  </a:lnTo>
                  <a:lnTo>
                    <a:pt x="75328" y="23163"/>
                  </a:lnTo>
                  <a:close/>
                </a:path>
                <a:path w="518794" h="267335">
                  <a:moveTo>
                    <a:pt x="86868" y="0"/>
                  </a:moveTo>
                  <a:lnTo>
                    <a:pt x="0" y="126"/>
                  </a:lnTo>
                  <a:lnTo>
                    <a:pt x="52197" y="69596"/>
                  </a:lnTo>
                  <a:lnTo>
                    <a:pt x="63755" y="46393"/>
                  </a:lnTo>
                  <a:lnTo>
                    <a:pt x="52197" y="40639"/>
                  </a:lnTo>
                  <a:lnTo>
                    <a:pt x="63754" y="17399"/>
                  </a:lnTo>
                  <a:lnTo>
                    <a:pt x="78200" y="17399"/>
                  </a:lnTo>
                  <a:lnTo>
                    <a:pt x="86868" y="0"/>
                  </a:lnTo>
                  <a:close/>
                </a:path>
                <a:path w="518794" h="267335">
                  <a:moveTo>
                    <a:pt x="63754" y="17399"/>
                  </a:moveTo>
                  <a:lnTo>
                    <a:pt x="52197" y="40639"/>
                  </a:lnTo>
                  <a:lnTo>
                    <a:pt x="63755" y="46393"/>
                  </a:lnTo>
                  <a:lnTo>
                    <a:pt x="75328" y="23163"/>
                  </a:lnTo>
                  <a:lnTo>
                    <a:pt x="63754" y="17399"/>
                  </a:lnTo>
                  <a:close/>
                </a:path>
                <a:path w="518794" h="267335">
                  <a:moveTo>
                    <a:pt x="78200" y="17399"/>
                  </a:moveTo>
                  <a:lnTo>
                    <a:pt x="63754" y="17399"/>
                  </a:lnTo>
                  <a:lnTo>
                    <a:pt x="75328" y="23163"/>
                  </a:lnTo>
                  <a:lnTo>
                    <a:pt x="78200" y="17399"/>
                  </a:lnTo>
                  <a:close/>
                </a:path>
              </a:pathLst>
            </a:custGeom>
            <a:solidFill>
              <a:srgbClr val="000000"/>
            </a:solidFill>
          </p:spPr>
          <p:txBody>
            <a:bodyPr wrap="square" lIns="0" tIns="0" rIns="0" bIns="0" rtlCol="0"/>
            <a:lstStyle/>
            <a:p>
              <a:endParaRPr/>
            </a:p>
          </p:txBody>
        </p:sp>
        <p:pic>
          <p:nvPicPr>
            <p:cNvPr id="22" name="object 22"/>
            <p:cNvPicPr/>
            <p:nvPr/>
          </p:nvPicPr>
          <p:blipFill>
            <a:blip r:embed="rId4" cstate="print"/>
            <a:stretch>
              <a:fillRect/>
            </a:stretch>
          </p:blipFill>
          <p:spPr>
            <a:xfrm>
              <a:off x="922019" y="4245863"/>
              <a:ext cx="978407" cy="156972"/>
            </a:xfrm>
            <a:prstGeom prst="rect">
              <a:avLst/>
            </a:prstGeom>
          </p:spPr>
        </p:pic>
        <p:sp>
          <p:nvSpPr>
            <p:cNvPr id="23" name="object 23"/>
            <p:cNvSpPr/>
            <p:nvPr/>
          </p:nvSpPr>
          <p:spPr>
            <a:xfrm>
              <a:off x="922019" y="4245863"/>
              <a:ext cx="978535" cy="157480"/>
            </a:xfrm>
            <a:custGeom>
              <a:avLst/>
              <a:gdLst/>
              <a:ahLst/>
              <a:cxnLst/>
              <a:rect l="l" t="t" r="r" b="b"/>
              <a:pathLst>
                <a:path w="978535" h="157479">
                  <a:moveTo>
                    <a:pt x="0" y="26162"/>
                  </a:moveTo>
                  <a:lnTo>
                    <a:pt x="2055" y="15966"/>
                  </a:lnTo>
                  <a:lnTo>
                    <a:pt x="7661" y="7651"/>
                  </a:lnTo>
                  <a:lnTo>
                    <a:pt x="15976" y="2051"/>
                  </a:lnTo>
                  <a:lnTo>
                    <a:pt x="26162" y="0"/>
                  </a:lnTo>
                  <a:lnTo>
                    <a:pt x="952246" y="0"/>
                  </a:lnTo>
                  <a:lnTo>
                    <a:pt x="962441" y="2051"/>
                  </a:lnTo>
                  <a:lnTo>
                    <a:pt x="970756" y="7651"/>
                  </a:lnTo>
                  <a:lnTo>
                    <a:pt x="976356" y="15966"/>
                  </a:lnTo>
                  <a:lnTo>
                    <a:pt x="978407" y="26162"/>
                  </a:lnTo>
                  <a:lnTo>
                    <a:pt x="978407" y="130810"/>
                  </a:lnTo>
                  <a:lnTo>
                    <a:pt x="976356" y="141005"/>
                  </a:lnTo>
                  <a:lnTo>
                    <a:pt x="970756" y="149320"/>
                  </a:lnTo>
                  <a:lnTo>
                    <a:pt x="962441" y="154920"/>
                  </a:lnTo>
                  <a:lnTo>
                    <a:pt x="952246" y="156972"/>
                  </a:lnTo>
                  <a:lnTo>
                    <a:pt x="26162" y="156972"/>
                  </a:lnTo>
                  <a:lnTo>
                    <a:pt x="15976" y="154920"/>
                  </a:lnTo>
                  <a:lnTo>
                    <a:pt x="7661" y="149320"/>
                  </a:lnTo>
                  <a:lnTo>
                    <a:pt x="2055" y="141005"/>
                  </a:lnTo>
                  <a:lnTo>
                    <a:pt x="0" y="130810"/>
                  </a:lnTo>
                  <a:lnTo>
                    <a:pt x="0" y="26162"/>
                  </a:lnTo>
                  <a:close/>
                </a:path>
              </a:pathLst>
            </a:custGeom>
            <a:ln w="12192">
              <a:solidFill>
                <a:srgbClr val="9B2C1F"/>
              </a:solidFill>
            </a:ln>
          </p:spPr>
          <p:txBody>
            <a:bodyPr wrap="square" lIns="0" tIns="0" rIns="0" bIns="0" rtlCol="0"/>
            <a:lstStyle/>
            <a:p>
              <a:endParaRPr/>
            </a:p>
          </p:txBody>
        </p:sp>
      </p:grpSp>
      <p:sp>
        <p:nvSpPr>
          <p:cNvPr id="24" name="object 24"/>
          <p:cNvSpPr txBox="1"/>
          <p:nvPr/>
        </p:nvSpPr>
        <p:spPr>
          <a:xfrm>
            <a:off x="2779573" y="4236212"/>
            <a:ext cx="311785" cy="151323"/>
          </a:xfrm>
          <a:prstGeom prst="rect">
            <a:avLst/>
          </a:prstGeom>
        </p:spPr>
        <p:txBody>
          <a:bodyPr vert="horz" wrap="square" lIns="0" tIns="12700" rIns="0" bIns="0" rtlCol="0">
            <a:spAutoFit/>
          </a:bodyPr>
          <a:lstStyle/>
          <a:p>
            <a:pPr marL="12700">
              <a:spcBef>
                <a:spcPts val="100"/>
              </a:spcBef>
            </a:pPr>
            <a:r>
              <a:rPr sz="900" spc="-5" dirty="0">
                <a:latin typeface="Calibri"/>
                <a:cs typeface="Calibri"/>
              </a:rPr>
              <a:t>n</a:t>
            </a:r>
            <a:r>
              <a:rPr sz="900" spc="5" dirty="0">
                <a:latin typeface="Calibri"/>
                <a:cs typeface="Calibri"/>
              </a:rPr>
              <a:t>o</a:t>
            </a:r>
            <a:r>
              <a:rPr sz="900" spc="-5" dirty="0">
                <a:latin typeface="Calibri"/>
                <a:cs typeface="Calibri"/>
              </a:rPr>
              <a:t>nce</a:t>
            </a:r>
            <a:endParaRPr sz="900">
              <a:latin typeface="Calibri"/>
              <a:cs typeface="Calibri"/>
            </a:endParaRPr>
          </a:p>
        </p:txBody>
      </p:sp>
      <p:sp>
        <p:nvSpPr>
          <p:cNvPr id="25" name="object 25"/>
          <p:cNvSpPr/>
          <p:nvPr/>
        </p:nvSpPr>
        <p:spPr>
          <a:xfrm>
            <a:off x="6329171" y="1443227"/>
            <a:ext cx="3686810" cy="2385060"/>
          </a:xfrm>
          <a:custGeom>
            <a:avLst/>
            <a:gdLst/>
            <a:ahLst/>
            <a:cxnLst/>
            <a:rect l="l" t="t" r="r" b="b"/>
            <a:pathLst>
              <a:path w="3686809" h="2385060">
                <a:moveTo>
                  <a:pt x="0" y="397510"/>
                </a:moveTo>
                <a:lnTo>
                  <a:pt x="2673" y="351143"/>
                </a:lnTo>
                <a:lnTo>
                  <a:pt x="10496" y="306350"/>
                </a:lnTo>
                <a:lnTo>
                  <a:pt x="23169" y="263428"/>
                </a:lnTo>
                <a:lnTo>
                  <a:pt x="40395" y="222675"/>
                </a:lnTo>
                <a:lnTo>
                  <a:pt x="61876" y="184389"/>
                </a:lnTo>
                <a:lnTo>
                  <a:pt x="87314" y="148869"/>
                </a:lnTo>
                <a:lnTo>
                  <a:pt x="116411" y="116411"/>
                </a:lnTo>
                <a:lnTo>
                  <a:pt x="148869" y="87314"/>
                </a:lnTo>
                <a:lnTo>
                  <a:pt x="184389" y="61876"/>
                </a:lnTo>
                <a:lnTo>
                  <a:pt x="222675" y="40395"/>
                </a:lnTo>
                <a:lnTo>
                  <a:pt x="263428" y="23169"/>
                </a:lnTo>
                <a:lnTo>
                  <a:pt x="306350" y="10496"/>
                </a:lnTo>
                <a:lnTo>
                  <a:pt x="351143" y="2673"/>
                </a:lnTo>
                <a:lnTo>
                  <a:pt x="397510" y="0"/>
                </a:lnTo>
                <a:lnTo>
                  <a:pt x="3289046" y="0"/>
                </a:lnTo>
                <a:lnTo>
                  <a:pt x="3335412" y="2673"/>
                </a:lnTo>
                <a:lnTo>
                  <a:pt x="3380205" y="10496"/>
                </a:lnTo>
                <a:lnTo>
                  <a:pt x="3423127" y="23169"/>
                </a:lnTo>
                <a:lnTo>
                  <a:pt x="3463880" y="40395"/>
                </a:lnTo>
                <a:lnTo>
                  <a:pt x="3502166" y="61876"/>
                </a:lnTo>
                <a:lnTo>
                  <a:pt x="3537686" y="87314"/>
                </a:lnTo>
                <a:lnTo>
                  <a:pt x="3570144" y="116411"/>
                </a:lnTo>
                <a:lnTo>
                  <a:pt x="3599241" y="148869"/>
                </a:lnTo>
                <a:lnTo>
                  <a:pt x="3624679" y="184389"/>
                </a:lnTo>
                <a:lnTo>
                  <a:pt x="3646160" y="222675"/>
                </a:lnTo>
                <a:lnTo>
                  <a:pt x="3663386" y="263428"/>
                </a:lnTo>
                <a:lnTo>
                  <a:pt x="3676059" y="306350"/>
                </a:lnTo>
                <a:lnTo>
                  <a:pt x="3683882" y="351143"/>
                </a:lnTo>
                <a:lnTo>
                  <a:pt x="3686555" y="397510"/>
                </a:lnTo>
                <a:lnTo>
                  <a:pt x="3686555" y="1987550"/>
                </a:lnTo>
                <a:lnTo>
                  <a:pt x="3683882" y="2033916"/>
                </a:lnTo>
                <a:lnTo>
                  <a:pt x="3676059" y="2078709"/>
                </a:lnTo>
                <a:lnTo>
                  <a:pt x="3663386" y="2121631"/>
                </a:lnTo>
                <a:lnTo>
                  <a:pt x="3646160" y="2162384"/>
                </a:lnTo>
                <a:lnTo>
                  <a:pt x="3624679" y="2200670"/>
                </a:lnTo>
                <a:lnTo>
                  <a:pt x="3599241" y="2236190"/>
                </a:lnTo>
                <a:lnTo>
                  <a:pt x="3570144" y="2268648"/>
                </a:lnTo>
                <a:lnTo>
                  <a:pt x="3537686" y="2297745"/>
                </a:lnTo>
                <a:lnTo>
                  <a:pt x="3502166" y="2323183"/>
                </a:lnTo>
                <a:lnTo>
                  <a:pt x="3463880" y="2344664"/>
                </a:lnTo>
                <a:lnTo>
                  <a:pt x="3423127" y="2361890"/>
                </a:lnTo>
                <a:lnTo>
                  <a:pt x="3380205" y="2374563"/>
                </a:lnTo>
                <a:lnTo>
                  <a:pt x="3335412" y="2382386"/>
                </a:lnTo>
                <a:lnTo>
                  <a:pt x="3289046" y="2385060"/>
                </a:lnTo>
                <a:lnTo>
                  <a:pt x="397510" y="2385060"/>
                </a:lnTo>
                <a:lnTo>
                  <a:pt x="351143" y="2382386"/>
                </a:lnTo>
                <a:lnTo>
                  <a:pt x="306350" y="2374563"/>
                </a:lnTo>
                <a:lnTo>
                  <a:pt x="263428" y="2361890"/>
                </a:lnTo>
                <a:lnTo>
                  <a:pt x="222675" y="2344664"/>
                </a:lnTo>
                <a:lnTo>
                  <a:pt x="184389" y="2323183"/>
                </a:lnTo>
                <a:lnTo>
                  <a:pt x="148869" y="2297745"/>
                </a:lnTo>
                <a:lnTo>
                  <a:pt x="116411" y="2268648"/>
                </a:lnTo>
                <a:lnTo>
                  <a:pt x="87314" y="2236190"/>
                </a:lnTo>
                <a:lnTo>
                  <a:pt x="61876" y="2200670"/>
                </a:lnTo>
                <a:lnTo>
                  <a:pt x="40395" y="2162384"/>
                </a:lnTo>
                <a:lnTo>
                  <a:pt x="23169" y="2121631"/>
                </a:lnTo>
                <a:lnTo>
                  <a:pt x="10496" y="2078709"/>
                </a:lnTo>
                <a:lnTo>
                  <a:pt x="2673" y="2033916"/>
                </a:lnTo>
                <a:lnTo>
                  <a:pt x="0" y="1987550"/>
                </a:lnTo>
                <a:lnTo>
                  <a:pt x="0" y="397510"/>
                </a:lnTo>
                <a:close/>
              </a:path>
            </a:pathLst>
          </a:custGeom>
          <a:ln w="15240">
            <a:solidFill>
              <a:srgbClr val="00AF50"/>
            </a:solidFill>
          </a:ln>
        </p:spPr>
        <p:txBody>
          <a:bodyPr wrap="square" lIns="0" tIns="0" rIns="0" bIns="0" rtlCol="0"/>
          <a:lstStyle/>
          <a:p>
            <a:endParaRPr/>
          </a:p>
        </p:txBody>
      </p:sp>
      <p:sp>
        <p:nvSpPr>
          <p:cNvPr id="26" name="object 26"/>
          <p:cNvSpPr txBox="1"/>
          <p:nvPr/>
        </p:nvSpPr>
        <p:spPr>
          <a:xfrm>
            <a:off x="7754874" y="1511300"/>
            <a:ext cx="839469" cy="299720"/>
          </a:xfrm>
          <a:prstGeom prst="rect">
            <a:avLst/>
          </a:prstGeom>
        </p:spPr>
        <p:txBody>
          <a:bodyPr vert="horz" wrap="square" lIns="0" tIns="12700" rIns="0" bIns="0" rtlCol="0">
            <a:spAutoFit/>
          </a:bodyPr>
          <a:lstStyle/>
          <a:p>
            <a:pPr marL="12700">
              <a:spcBef>
                <a:spcPts val="100"/>
              </a:spcBef>
            </a:pPr>
            <a:r>
              <a:rPr spc="-10" dirty="0">
                <a:solidFill>
                  <a:srgbClr val="00AF50"/>
                </a:solidFill>
                <a:latin typeface="Calibri"/>
                <a:cs typeface="Calibri"/>
              </a:rPr>
              <a:t>Branch</a:t>
            </a:r>
            <a:r>
              <a:rPr spc="-65" dirty="0">
                <a:solidFill>
                  <a:srgbClr val="00AF50"/>
                </a:solidFill>
                <a:latin typeface="Calibri"/>
                <a:cs typeface="Calibri"/>
              </a:rPr>
              <a:t> </a:t>
            </a:r>
            <a:r>
              <a:rPr dirty="0">
                <a:solidFill>
                  <a:srgbClr val="00AF50"/>
                </a:solidFill>
                <a:latin typeface="Calibri"/>
                <a:cs typeface="Calibri"/>
              </a:rPr>
              <a:t>1</a:t>
            </a:r>
            <a:endParaRPr>
              <a:latin typeface="Calibri"/>
              <a:cs typeface="Calibri"/>
            </a:endParaRPr>
          </a:p>
        </p:txBody>
      </p:sp>
      <p:grpSp>
        <p:nvGrpSpPr>
          <p:cNvPr id="27" name="object 27"/>
          <p:cNvGrpSpPr/>
          <p:nvPr/>
        </p:nvGrpSpPr>
        <p:grpSpPr>
          <a:xfrm>
            <a:off x="2447290" y="3870705"/>
            <a:ext cx="991235" cy="308610"/>
            <a:chOff x="923289" y="3870705"/>
            <a:chExt cx="991235" cy="308610"/>
          </a:xfrm>
        </p:grpSpPr>
        <p:pic>
          <p:nvPicPr>
            <p:cNvPr id="28" name="object 28"/>
            <p:cNvPicPr/>
            <p:nvPr/>
          </p:nvPicPr>
          <p:blipFill>
            <a:blip r:embed="rId5" cstate="print"/>
            <a:stretch>
              <a:fillRect/>
            </a:stretch>
          </p:blipFill>
          <p:spPr>
            <a:xfrm>
              <a:off x="929639" y="3877055"/>
              <a:ext cx="978408" cy="295656"/>
            </a:xfrm>
            <a:prstGeom prst="rect">
              <a:avLst/>
            </a:prstGeom>
          </p:spPr>
        </p:pic>
        <p:sp>
          <p:nvSpPr>
            <p:cNvPr id="29" name="object 29"/>
            <p:cNvSpPr/>
            <p:nvPr/>
          </p:nvSpPr>
          <p:spPr>
            <a:xfrm>
              <a:off x="929639" y="3877055"/>
              <a:ext cx="978535" cy="295910"/>
            </a:xfrm>
            <a:custGeom>
              <a:avLst/>
              <a:gdLst/>
              <a:ahLst/>
              <a:cxnLst/>
              <a:rect l="l" t="t" r="r" b="b"/>
              <a:pathLst>
                <a:path w="978535" h="295910">
                  <a:moveTo>
                    <a:pt x="0" y="49276"/>
                  </a:moveTo>
                  <a:lnTo>
                    <a:pt x="3872" y="30110"/>
                  </a:lnTo>
                  <a:lnTo>
                    <a:pt x="14431" y="14446"/>
                  </a:lnTo>
                  <a:lnTo>
                    <a:pt x="30094" y="3877"/>
                  </a:lnTo>
                  <a:lnTo>
                    <a:pt x="49275" y="0"/>
                  </a:lnTo>
                  <a:lnTo>
                    <a:pt x="929132" y="0"/>
                  </a:lnTo>
                  <a:lnTo>
                    <a:pt x="948297" y="3877"/>
                  </a:lnTo>
                  <a:lnTo>
                    <a:pt x="963961" y="14446"/>
                  </a:lnTo>
                  <a:lnTo>
                    <a:pt x="974530" y="30110"/>
                  </a:lnTo>
                  <a:lnTo>
                    <a:pt x="978408" y="49276"/>
                  </a:lnTo>
                  <a:lnTo>
                    <a:pt x="978408" y="246380"/>
                  </a:lnTo>
                  <a:lnTo>
                    <a:pt x="974530" y="265545"/>
                  </a:lnTo>
                  <a:lnTo>
                    <a:pt x="963961" y="281209"/>
                  </a:lnTo>
                  <a:lnTo>
                    <a:pt x="948297" y="291778"/>
                  </a:lnTo>
                  <a:lnTo>
                    <a:pt x="929132" y="295656"/>
                  </a:lnTo>
                  <a:lnTo>
                    <a:pt x="49275" y="295656"/>
                  </a:lnTo>
                  <a:lnTo>
                    <a:pt x="30094" y="291778"/>
                  </a:lnTo>
                  <a:lnTo>
                    <a:pt x="14431" y="281209"/>
                  </a:lnTo>
                  <a:lnTo>
                    <a:pt x="3872" y="265545"/>
                  </a:lnTo>
                  <a:lnTo>
                    <a:pt x="0" y="246380"/>
                  </a:lnTo>
                  <a:lnTo>
                    <a:pt x="0" y="49276"/>
                  </a:lnTo>
                  <a:close/>
                </a:path>
              </a:pathLst>
            </a:custGeom>
            <a:ln w="12191">
              <a:solidFill>
                <a:srgbClr val="A18E6A"/>
              </a:solidFill>
            </a:ln>
          </p:spPr>
          <p:txBody>
            <a:bodyPr wrap="square" lIns="0" tIns="0" rIns="0" bIns="0" rtlCol="0"/>
            <a:lstStyle/>
            <a:p>
              <a:endParaRPr/>
            </a:p>
          </p:txBody>
        </p:sp>
      </p:grpSp>
      <p:sp>
        <p:nvSpPr>
          <p:cNvPr id="30" name="object 30"/>
          <p:cNvSpPr txBox="1"/>
          <p:nvPr/>
        </p:nvSpPr>
        <p:spPr>
          <a:xfrm>
            <a:off x="2636622" y="3868039"/>
            <a:ext cx="612775" cy="299720"/>
          </a:xfrm>
          <a:prstGeom prst="rect">
            <a:avLst/>
          </a:prstGeom>
        </p:spPr>
        <p:txBody>
          <a:bodyPr vert="horz" wrap="square" lIns="0" tIns="12700" rIns="0" bIns="0" rtlCol="0">
            <a:spAutoFit/>
          </a:bodyPr>
          <a:lstStyle/>
          <a:p>
            <a:pPr algn="ctr">
              <a:spcBef>
                <a:spcPts val="100"/>
              </a:spcBef>
            </a:pPr>
            <a:r>
              <a:rPr sz="900" spc="-5" dirty="0">
                <a:latin typeface="Calibri"/>
                <a:cs typeface="Calibri"/>
              </a:rPr>
              <a:t>Transactions</a:t>
            </a:r>
            <a:endParaRPr sz="900">
              <a:latin typeface="Calibri"/>
              <a:cs typeface="Calibri"/>
            </a:endParaRPr>
          </a:p>
          <a:p>
            <a:pPr algn="ctr">
              <a:lnSpc>
                <a:spcPct val="100000"/>
              </a:lnSpc>
            </a:pPr>
            <a:r>
              <a:rPr sz="900" dirty="0">
                <a:latin typeface="Calibri"/>
                <a:cs typeface="Calibri"/>
              </a:rPr>
              <a:t>…</a:t>
            </a:r>
            <a:endParaRPr sz="900">
              <a:latin typeface="Calibri"/>
              <a:cs typeface="Calibri"/>
            </a:endParaRPr>
          </a:p>
        </p:txBody>
      </p:sp>
      <p:grpSp>
        <p:nvGrpSpPr>
          <p:cNvPr id="31" name="object 31"/>
          <p:cNvGrpSpPr/>
          <p:nvPr/>
        </p:nvGrpSpPr>
        <p:grpSpPr>
          <a:xfrm>
            <a:off x="3780790" y="3882897"/>
            <a:ext cx="998855" cy="538480"/>
            <a:chOff x="2256789" y="3882897"/>
            <a:chExt cx="998855" cy="538480"/>
          </a:xfrm>
        </p:grpSpPr>
        <p:pic>
          <p:nvPicPr>
            <p:cNvPr id="32" name="object 32"/>
            <p:cNvPicPr/>
            <p:nvPr/>
          </p:nvPicPr>
          <p:blipFill>
            <a:blip r:embed="rId6" cstate="print"/>
            <a:stretch>
              <a:fillRect/>
            </a:stretch>
          </p:blipFill>
          <p:spPr>
            <a:xfrm>
              <a:off x="2263139" y="4258055"/>
              <a:ext cx="978408" cy="156971"/>
            </a:xfrm>
            <a:prstGeom prst="rect">
              <a:avLst/>
            </a:prstGeom>
          </p:spPr>
        </p:pic>
        <p:sp>
          <p:nvSpPr>
            <p:cNvPr id="33" name="object 33"/>
            <p:cNvSpPr/>
            <p:nvPr/>
          </p:nvSpPr>
          <p:spPr>
            <a:xfrm>
              <a:off x="2263139" y="4258055"/>
              <a:ext cx="978535" cy="157480"/>
            </a:xfrm>
            <a:custGeom>
              <a:avLst/>
              <a:gdLst/>
              <a:ahLst/>
              <a:cxnLst/>
              <a:rect l="l" t="t" r="r" b="b"/>
              <a:pathLst>
                <a:path w="978535" h="157479">
                  <a:moveTo>
                    <a:pt x="0" y="26162"/>
                  </a:moveTo>
                  <a:lnTo>
                    <a:pt x="2051" y="15966"/>
                  </a:lnTo>
                  <a:lnTo>
                    <a:pt x="7651" y="7651"/>
                  </a:lnTo>
                  <a:lnTo>
                    <a:pt x="15966" y="2051"/>
                  </a:lnTo>
                  <a:lnTo>
                    <a:pt x="26162" y="0"/>
                  </a:lnTo>
                  <a:lnTo>
                    <a:pt x="952246" y="0"/>
                  </a:lnTo>
                  <a:lnTo>
                    <a:pt x="962441" y="2051"/>
                  </a:lnTo>
                  <a:lnTo>
                    <a:pt x="970756" y="7651"/>
                  </a:lnTo>
                  <a:lnTo>
                    <a:pt x="976356" y="15966"/>
                  </a:lnTo>
                  <a:lnTo>
                    <a:pt x="978408" y="26162"/>
                  </a:lnTo>
                  <a:lnTo>
                    <a:pt x="978408" y="130810"/>
                  </a:lnTo>
                  <a:lnTo>
                    <a:pt x="976356" y="141005"/>
                  </a:lnTo>
                  <a:lnTo>
                    <a:pt x="970756" y="149320"/>
                  </a:lnTo>
                  <a:lnTo>
                    <a:pt x="962441" y="154920"/>
                  </a:lnTo>
                  <a:lnTo>
                    <a:pt x="952246" y="156972"/>
                  </a:lnTo>
                  <a:lnTo>
                    <a:pt x="26162" y="156972"/>
                  </a:lnTo>
                  <a:lnTo>
                    <a:pt x="15966" y="154920"/>
                  </a:lnTo>
                  <a:lnTo>
                    <a:pt x="7651" y="149320"/>
                  </a:lnTo>
                  <a:lnTo>
                    <a:pt x="2051" y="141005"/>
                  </a:lnTo>
                  <a:lnTo>
                    <a:pt x="0" y="130810"/>
                  </a:lnTo>
                  <a:lnTo>
                    <a:pt x="0" y="26162"/>
                  </a:lnTo>
                  <a:close/>
                </a:path>
              </a:pathLst>
            </a:custGeom>
            <a:ln w="12192">
              <a:solidFill>
                <a:srgbClr val="9B2C1F"/>
              </a:solidFill>
            </a:ln>
          </p:spPr>
          <p:txBody>
            <a:bodyPr wrap="square" lIns="0" tIns="0" rIns="0" bIns="0" rtlCol="0"/>
            <a:lstStyle/>
            <a:p>
              <a:endParaRPr/>
            </a:p>
          </p:txBody>
        </p:sp>
        <p:pic>
          <p:nvPicPr>
            <p:cNvPr id="34" name="object 34"/>
            <p:cNvPicPr/>
            <p:nvPr/>
          </p:nvPicPr>
          <p:blipFill>
            <a:blip r:embed="rId7" cstate="print"/>
            <a:stretch>
              <a:fillRect/>
            </a:stretch>
          </p:blipFill>
          <p:spPr>
            <a:xfrm>
              <a:off x="2270759" y="3889247"/>
              <a:ext cx="978407" cy="294131"/>
            </a:xfrm>
            <a:prstGeom prst="rect">
              <a:avLst/>
            </a:prstGeom>
          </p:spPr>
        </p:pic>
        <p:sp>
          <p:nvSpPr>
            <p:cNvPr id="35" name="object 35"/>
            <p:cNvSpPr/>
            <p:nvPr/>
          </p:nvSpPr>
          <p:spPr>
            <a:xfrm>
              <a:off x="2270759" y="3889247"/>
              <a:ext cx="978535" cy="294640"/>
            </a:xfrm>
            <a:custGeom>
              <a:avLst/>
              <a:gdLst/>
              <a:ahLst/>
              <a:cxnLst/>
              <a:rect l="l" t="t" r="r" b="b"/>
              <a:pathLst>
                <a:path w="978535" h="294639">
                  <a:moveTo>
                    <a:pt x="0" y="49021"/>
                  </a:moveTo>
                  <a:lnTo>
                    <a:pt x="3855" y="29950"/>
                  </a:lnTo>
                  <a:lnTo>
                    <a:pt x="14366" y="14366"/>
                  </a:lnTo>
                  <a:lnTo>
                    <a:pt x="29950" y="3855"/>
                  </a:lnTo>
                  <a:lnTo>
                    <a:pt x="49021" y="0"/>
                  </a:lnTo>
                  <a:lnTo>
                    <a:pt x="929385" y="0"/>
                  </a:lnTo>
                  <a:lnTo>
                    <a:pt x="948457" y="3855"/>
                  </a:lnTo>
                  <a:lnTo>
                    <a:pt x="964041" y="14366"/>
                  </a:lnTo>
                  <a:lnTo>
                    <a:pt x="974552" y="29950"/>
                  </a:lnTo>
                  <a:lnTo>
                    <a:pt x="978407" y="49021"/>
                  </a:lnTo>
                  <a:lnTo>
                    <a:pt x="978407" y="245109"/>
                  </a:lnTo>
                  <a:lnTo>
                    <a:pt x="974552" y="264181"/>
                  </a:lnTo>
                  <a:lnTo>
                    <a:pt x="964041" y="279765"/>
                  </a:lnTo>
                  <a:lnTo>
                    <a:pt x="948457" y="290276"/>
                  </a:lnTo>
                  <a:lnTo>
                    <a:pt x="929385" y="294131"/>
                  </a:lnTo>
                  <a:lnTo>
                    <a:pt x="49021" y="294131"/>
                  </a:lnTo>
                  <a:lnTo>
                    <a:pt x="29950" y="290276"/>
                  </a:lnTo>
                  <a:lnTo>
                    <a:pt x="14366" y="279765"/>
                  </a:lnTo>
                  <a:lnTo>
                    <a:pt x="3855" y="264181"/>
                  </a:lnTo>
                  <a:lnTo>
                    <a:pt x="0" y="245109"/>
                  </a:lnTo>
                  <a:lnTo>
                    <a:pt x="0" y="49021"/>
                  </a:lnTo>
                  <a:close/>
                </a:path>
              </a:pathLst>
            </a:custGeom>
            <a:ln w="12192">
              <a:solidFill>
                <a:srgbClr val="A18E6A"/>
              </a:solidFill>
            </a:ln>
          </p:spPr>
          <p:txBody>
            <a:bodyPr wrap="square" lIns="0" tIns="0" rIns="0" bIns="0" rtlCol="0"/>
            <a:lstStyle/>
            <a:p>
              <a:endParaRPr/>
            </a:p>
          </p:txBody>
        </p:sp>
      </p:grpSp>
      <p:sp>
        <p:nvSpPr>
          <p:cNvPr id="36" name="object 36"/>
          <p:cNvSpPr txBox="1"/>
          <p:nvPr/>
        </p:nvSpPr>
        <p:spPr>
          <a:xfrm>
            <a:off x="3977768" y="3879595"/>
            <a:ext cx="612775" cy="299720"/>
          </a:xfrm>
          <a:prstGeom prst="rect">
            <a:avLst/>
          </a:prstGeom>
        </p:spPr>
        <p:txBody>
          <a:bodyPr vert="horz" wrap="square" lIns="0" tIns="12700" rIns="0" bIns="0" rtlCol="0">
            <a:spAutoFit/>
          </a:bodyPr>
          <a:lstStyle/>
          <a:p>
            <a:pPr algn="ctr">
              <a:spcBef>
                <a:spcPts val="100"/>
              </a:spcBef>
            </a:pPr>
            <a:r>
              <a:rPr sz="900" spc="-5" dirty="0">
                <a:latin typeface="Calibri"/>
                <a:cs typeface="Calibri"/>
              </a:rPr>
              <a:t>Transactions</a:t>
            </a:r>
            <a:endParaRPr sz="900">
              <a:latin typeface="Calibri"/>
              <a:cs typeface="Calibri"/>
            </a:endParaRPr>
          </a:p>
          <a:p>
            <a:pPr algn="ctr">
              <a:lnSpc>
                <a:spcPct val="100000"/>
              </a:lnSpc>
            </a:pPr>
            <a:r>
              <a:rPr sz="900" dirty="0">
                <a:latin typeface="Calibri"/>
                <a:cs typeface="Calibri"/>
              </a:rPr>
              <a:t>…</a:t>
            </a:r>
            <a:endParaRPr sz="900">
              <a:latin typeface="Calibri"/>
              <a:cs typeface="Calibri"/>
            </a:endParaRPr>
          </a:p>
        </p:txBody>
      </p:sp>
      <p:grpSp>
        <p:nvGrpSpPr>
          <p:cNvPr id="37" name="object 37"/>
          <p:cNvGrpSpPr/>
          <p:nvPr/>
        </p:nvGrpSpPr>
        <p:grpSpPr>
          <a:xfrm>
            <a:off x="5144771" y="3888994"/>
            <a:ext cx="998855" cy="538480"/>
            <a:chOff x="3620770" y="3888994"/>
            <a:chExt cx="998855" cy="538480"/>
          </a:xfrm>
        </p:grpSpPr>
        <p:pic>
          <p:nvPicPr>
            <p:cNvPr id="38" name="object 38"/>
            <p:cNvPicPr/>
            <p:nvPr/>
          </p:nvPicPr>
          <p:blipFill>
            <a:blip r:embed="rId8" cstate="print"/>
            <a:stretch>
              <a:fillRect/>
            </a:stretch>
          </p:blipFill>
          <p:spPr>
            <a:xfrm>
              <a:off x="3627120" y="4264152"/>
              <a:ext cx="978407" cy="156972"/>
            </a:xfrm>
            <a:prstGeom prst="rect">
              <a:avLst/>
            </a:prstGeom>
          </p:spPr>
        </p:pic>
        <p:sp>
          <p:nvSpPr>
            <p:cNvPr id="39" name="object 39"/>
            <p:cNvSpPr/>
            <p:nvPr/>
          </p:nvSpPr>
          <p:spPr>
            <a:xfrm>
              <a:off x="3627120" y="4264152"/>
              <a:ext cx="978535" cy="157480"/>
            </a:xfrm>
            <a:custGeom>
              <a:avLst/>
              <a:gdLst/>
              <a:ahLst/>
              <a:cxnLst/>
              <a:rect l="l" t="t" r="r" b="b"/>
              <a:pathLst>
                <a:path w="978535" h="157479">
                  <a:moveTo>
                    <a:pt x="0" y="26162"/>
                  </a:moveTo>
                  <a:lnTo>
                    <a:pt x="2051" y="15966"/>
                  </a:lnTo>
                  <a:lnTo>
                    <a:pt x="7651" y="7651"/>
                  </a:lnTo>
                  <a:lnTo>
                    <a:pt x="15966" y="2051"/>
                  </a:lnTo>
                  <a:lnTo>
                    <a:pt x="26162" y="0"/>
                  </a:lnTo>
                  <a:lnTo>
                    <a:pt x="952245" y="0"/>
                  </a:lnTo>
                  <a:lnTo>
                    <a:pt x="962441" y="2051"/>
                  </a:lnTo>
                  <a:lnTo>
                    <a:pt x="970756" y="7651"/>
                  </a:lnTo>
                  <a:lnTo>
                    <a:pt x="976356" y="15966"/>
                  </a:lnTo>
                  <a:lnTo>
                    <a:pt x="978407" y="26162"/>
                  </a:lnTo>
                  <a:lnTo>
                    <a:pt x="978407" y="130810"/>
                  </a:lnTo>
                  <a:lnTo>
                    <a:pt x="976356" y="141005"/>
                  </a:lnTo>
                  <a:lnTo>
                    <a:pt x="970756" y="149320"/>
                  </a:lnTo>
                  <a:lnTo>
                    <a:pt x="962441" y="154920"/>
                  </a:lnTo>
                  <a:lnTo>
                    <a:pt x="952245" y="156972"/>
                  </a:lnTo>
                  <a:lnTo>
                    <a:pt x="26162" y="156972"/>
                  </a:lnTo>
                  <a:lnTo>
                    <a:pt x="15966" y="154920"/>
                  </a:lnTo>
                  <a:lnTo>
                    <a:pt x="7651" y="149320"/>
                  </a:lnTo>
                  <a:lnTo>
                    <a:pt x="2051" y="141005"/>
                  </a:lnTo>
                  <a:lnTo>
                    <a:pt x="0" y="130810"/>
                  </a:lnTo>
                  <a:lnTo>
                    <a:pt x="0" y="26162"/>
                  </a:lnTo>
                  <a:close/>
                </a:path>
              </a:pathLst>
            </a:custGeom>
            <a:ln w="12192">
              <a:solidFill>
                <a:srgbClr val="9B2C1F"/>
              </a:solidFill>
            </a:ln>
          </p:spPr>
          <p:txBody>
            <a:bodyPr wrap="square" lIns="0" tIns="0" rIns="0" bIns="0" rtlCol="0"/>
            <a:lstStyle/>
            <a:p>
              <a:endParaRPr/>
            </a:p>
          </p:txBody>
        </p:sp>
        <p:pic>
          <p:nvPicPr>
            <p:cNvPr id="40" name="object 40"/>
            <p:cNvPicPr/>
            <p:nvPr/>
          </p:nvPicPr>
          <p:blipFill>
            <a:blip r:embed="rId9" cstate="print"/>
            <a:stretch>
              <a:fillRect/>
            </a:stretch>
          </p:blipFill>
          <p:spPr>
            <a:xfrm>
              <a:off x="3634740" y="3895344"/>
              <a:ext cx="978408" cy="295656"/>
            </a:xfrm>
            <a:prstGeom prst="rect">
              <a:avLst/>
            </a:prstGeom>
          </p:spPr>
        </p:pic>
        <p:sp>
          <p:nvSpPr>
            <p:cNvPr id="41" name="object 41"/>
            <p:cNvSpPr/>
            <p:nvPr/>
          </p:nvSpPr>
          <p:spPr>
            <a:xfrm>
              <a:off x="3634740" y="3895344"/>
              <a:ext cx="978535" cy="295910"/>
            </a:xfrm>
            <a:custGeom>
              <a:avLst/>
              <a:gdLst/>
              <a:ahLst/>
              <a:cxnLst/>
              <a:rect l="l" t="t" r="r" b="b"/>
              <a:pathLst>
                <a:path w="978535" h="295910">
                  <a:moveTo>
                    <a:pt x="0" y="49275"/>
                  </a:moveTo>
                  <a:lnTo>
                    <a:pt x="3877" y="30110"/>
                  </a:lnTo>
                  <a:lnTo>
                    <a:pt x="14446" y="14446"/>
                  </a:lnTo>
                  <a:lnTo>
                    <a:pt x="30110" y="3877"/>
                  </a:lnTo>
                  <a:lnTo>
                    <a:pt x="49275" y="0"/>
                  </a:lnTo>
                  <a:lnTo>
                    <a:pt x="929132" y="0"/>
                  </a:lnTo>
                  <a:lnTo>
                    <a:pt x="948297" y="3877"/>
                  </a:lnTo>
                  <a:lnTo>
                    <a:pt x="963961" y="14446"/>
                  </a:lnTo>
                  <a:lnTo>
                    <a:pt x="974530" y="30110"/>
                  </a:lnTo>
                  <a:lnTo>
                    <a:pt x="978408" y="49275"/>
                  </a:lnTo>
                  <a:lnTo>
                    <a:pt x="978408" y="246379"/>
                  </a:lnTo>
                  <a:lnTo>
                    <a:pt x="974530" y="265545"/>
                  </a:lnTo>
                  <a:lnTo>
                    <a:pt x="963961" y="281209"/>
                  </a:lnTo>
                  <a:lnTo>
                    <a:pt x="948297" y="291778"/>
                  </a:lnTo>
                  <a:lnTo>
                    <a:pt x="929132" y="295655"/>
                  </a:lnTo>
                  <a:lnTo>
                    <a:pt x="49275" y="295655"/>
                  </a:lnTo>
                  <a:lnTo>
                    <a:pt x="30110" y="291778"/>
                  </a:lnTo>
                  <a:lnTo>
                    <a:pt x="14446" y="281209"/>
                  </a:lnTo>
                  <a:lnTo>
                    <a:pt x="3877" y="265545"/>
                  </a:lnTo>
                  <a:lnTo>
                    <a:pt x="0" y="246379"/>
                  </a:lnTo>
                  <a:lnTo>
                    <a:pt x="0" y="49275"/>
                  </a:lnTo>
                  <a:close/>
                </a:path>
              </a:pathLst>
            </a:custGeom>
            <a:ln w="12191">
              <a:solidFill>
                <a:srgbClr val="A18E6A"/>
              </a:solidFill>
            </a:ln>
          </p:spPr>
          <p:txBody>
            <a:bodyPr wrap="square" lIns="0" tIns="0" rIns="0" bIns="0" rtlCol="0"/>
            <a:lstStyle/>
            <a:p>
              <a:endParaRPr/>
            </a:p>
          </p:txBody>
        </p:sp>
      </p:grpSp>
      <p:sp>
        <p:nvSpPr>
          <p:cNvPr id="42" name="object 42"/>
          <p:cNvSpPr txBox="1"/>
          <p:nvPr/>
        </p:nvSpPr>
        <p:spPr>
          <a:xfrm>
            <a:off x="5342002" y="3886580"/>
            <a:ext cx="612775" cy="299720"/>
          </a:xfrm>
          <a:prstGeom prst="rect">
            <a:avLst/>
          </a:prstGeom>
        </p:spPr>
        <p:txBody>
          <a:bodyPr vert="horz" wrap="square" lIns="0" tIns="12700" rIns="0" bIns="0" rtlCol="0">
            <a:spAutoFit/>
          </a:bodyPr>
          <a:lstStyle/>
          <a:p>
            <a:pPr algn="ctr">
              <a:spcBef>
                <a:spcPts val="100"/>
              </a:spcBef>
            </a:pPr>
            <a:r>
              <a:rPr sz="900" spc="-5" dirty="0">
                <a:latin typeface="Calibri"/>
                <a:cs typeface="Calibri"/>
              </a:rPr>
              <a:t>Transactions</a:t>
            </a:r>
            <a:endParaRPr sz="900">
              <a:latin typeface="Calibri"/>
              <a:cs typeface="Calibri"/>
            </a:endParaRPr>
          </a:p>
          <a:p>
            <a:pPr algn="ctr">
              <a:lnSpc>
                <a:spcPct val="100000"/>
              </a:lnSpc>
            </a:pPr>
            <a:r>
              <a:rPr sz="900" dirty="0">
                <a:latin typeface="Calibri"/>
                <a:cs typeface="Calibri"/>
              </a:rPr>
              <a:t>…</a:t>
            </a:r>
            <a:endParaRPr sz="900">
              <a:latin typeface="Calibri"/>
              <a:cs typeface="Calibri"/>
            </a:endParaRPr>
          </a:p>
        </p:txBody>
      </p:sp>
      <p:sp>
        <p:nvSpPr>
          <p:cNvPr id="43" name="object 43"/>
          <p:cNvSpPr/>
          <p:nvPr/>
        </p:nvSpPr>
        <p:spPr>
          <a:xfrm>
            <a:off x="6402324" y="1810511"/>
            <a:ext cx="1077595" cy="1927860"/>
          </a:xfrm>
          <a:custGeom>
            <a:avLst/>
            <a:gdLst/>
            <a:ahLst/>
            <a:cxnLst/>
            <a:rect l="l" t="t" r="r" b="b"/>
            <a:pathLst>
              <a:path w="1077595" h="1927860">
                <a:moveTo>
                  <a:pt x="0" y="179577"/>
                </a:moveTo>
                <a:lnTo>
                  <a:pt x="6414" y="131835"/>
                </a:lnTo>
                <a:lnTo>
                  <a:pt x="24515" y="88937"/>
                </a:lnTo>
                <a:lnTo>
                  <a:pt x="52593" y="52593"/>
                </a:lnTo>
                <a:lnTo>
                  <a:pt x="88937" y="24515"/>
                </a:lnTo>
                <a:lnTo>
                  <a:pt x="131835" y="6414"/>
                </a:lnTo>
                <a:lnTo>
                  <a:pt x="179577" y="0"/>
                </a:lnTo>
                <a:lnTo>
                  <a:pt x="897889" y="0"/>
                </a:lnTo>
                <a:lnTo>
                  <a:pt x="945632" y="6414"/>
                </a:lnTo>
                <a:lnTo>
                  <a:pt x="988530" y="24515"/>
                </a:lnTo>
                <a:lnTo>
                  <a:pt x="1024874" y="52593"/>
                </a:lnTo>
                <a:lnTo>
                  <a:pt x="1052952" y="88937"/>
                </a:lnTo>
                <a:lnTo>
                  <a:pt x="1071053" y="131835"/>
                </a:lnTo>
                <a:lnTo>
                  <a:pt x="1077467" y="179577"/>
                </a:lnTo>
                <a:lnTo>
                  <a:pt x="1077467" y="1748282"/>
                </a:lnTo>
                <a:lnTo>
                  <a:pt x="1071053" y="1796024"/>
                </a:lnTo>
                <a:lnTo>
                  <a:pt x="1052952" y="1838922"/>
                </a:lnTo>
                <a:lnTo>
                  <a:pt x="1024874" y="1875266"/>
                </a:lnTo>
                <a:lnTo>
                  <a:pt x="988530" y="1903344"/>
                </a:lnTo>
                <a:lnTo>
                  <a:pt x="945632" y="1921445"/>
                </a:lnTo>
                <a:lnTo>
                  <a:pt x="897889" y="1927860"/>
                </a:lnTo>
                <a:lnTo>
                  <a:pt x="179577" y="1927860"/>
                </a:lnTo>
                <a:lnTo>
                  <a:pt x="131835" y="1921445"/>
                </a:lnTo>
                <a:lnTo>
                  <a:pt x="88937" y="1903344"/>
                </a:lnTo>
                <a:lnTo>
                  <a:pt x="52593" y="1875266"/>
                </a:lnTo>
                <a:lnTo>
                  <a:pt x="24515" y="1838922"/>
                </a:lnTo>
                <a:lnTo>
                  <a:pt x="6414" y="1796024"/>
                </a:lnTo>
                <a:lnTo>
                  <a:pt x="0" y="1748282"/>
                </a:lnTo>
                <a:lnTo>
                  <a:pt x="0" y="179577"/>
                </a:lnTo>
                <a:close/>
              </a:path>
            </a:pathLst>
          </a:custGeom>
          <a:ln w="15239">
            <a:solidFill>
              <a:srgbClr val="000000"/>
            </a:solidFill>
          </a:ln>
        </p:spPr>
        <p:txBody>
          <a:bodyPr wrap="square" lIns="0" tIns="0" rIns="0" bIns="0" rtlCol="0"/>
          <a:lstStyle/>
          <a:p>
            <a:endParaRPr/>
          </a:p>
        </p:txBody>
      </p:sp>
      <p:sp>
        <p:nvSpPr>
          <p:cNvPr id="44" name="object 44"/>
          <p:cNvSpPr txBox="1"/>
          <p:nvPr/>
        </p:nvSpPr>
        <p:spPr>
          <a:xfrm>
            <a:off x="6663690" y="1881378"/>
            <a:ext cx="556260" cy="228909"/>
          </a:xfrm>
          <a:prstGeom prst="rect">
            <a:avLst/>
          </a:prstGeom>
        </p:spPr>
        <p:txBody>
          <a:bodyPr vert="horz" wrap="square" lIns="0" tIns="13335" rIns="0" bIns="0" rtlCol="0">
            <a:spAutoFit/>
          </a:bodyPr>
          <a:lstStyle/>
          <a:p>
            <a:pPr marL="12700">
              <a:spcBef>
                <a:spcPts val="105"/>
              </a:spcBef>
            </a:pPr>
            <a:r>
              <a:rPr sz="1400" b="1" dirty="0">
                <a:solidFill>
                  <a:srgbClr val="00AF50"/>
                </a:solidFill>
                <a:latin typeface="Calibri"/>
                <a:cs typeface="Calibri"/>
              </a:rPr>
              <a:t>Block</a:t>
            </a:r>
            <a:r>
              <a:rPr sz="1400" b="1" spc="-75" dirty="0">
                <a:solidFill>
                  <a:srgbClr val="00AF50"/>
                </a:solidFill>
                <a:latin typeface="Calibri"/>
                <a:cs typeface="Calibri"/>
              </a:rPr>
              <a:t> </a:t>
            </a:r>
            <a:r>
              <a:rPr sz="1400" b="1" dirty="0">
                <a:solidFill>
                  <a:srgbClr val="00AF50"/>
                </a:solidFill>
                <a:latin typeface="Calibri"/>
                <a:cs typeface="Calibri"/>
              </a:rPr>
              <a:t>3</a:t>
            </a:r>
            <a:endParaRPr sz="1400">
              <a:latin typeface="Calibri"/>
              <a:cs typeface="Calibri"/>
            </a:endParaRPr>
          </a:p>
        </p:txBody>
      </p:sp>
      <p:sp>
        <p:nvSpPr>
          <p:cNvPr id="45" name="object 45"/>
          <p:cNvSpPr txBox="1"/>
          <p:nvPr/>
        </p:nvSpPr>
        <p:spPr>
          <a:xfrm>
            <a:off x="6575297" y="2236470"/>
            <a:ext cx="732790" cy="299720"/>
          </a:xfrm>
          <a:prstGeom prst="rect">
            <a:avLst/>
          </a:prstGeom>
        </p:spPr>
        <p:txBody>
          <a:bodyPr vert="horz" wrap="square" lIns="0" tIns="12700" rIns="0" bIns="0" rtlCol="0">
            <a:spAutoFit/>
          </a:bodyPr>
          <a:lstStyle/>
          <a:p>
            <a:pPr marL="19685" marR="5080" indent="-7620">
              <a:spcBef>
                <a:spcPts val="100"/>
              </a:spcBef>
            </a:pPr>
            <a:r>
              <a:rPr sz="900" dirty="0">
                <a:latin typeface="Calibri"/>
                <a:cs typeface="Calibri"/>
              </a:rPr>
              <a:t>Pr</a:t>
            </a:r>
            <a:r>
              <a:rPr sz="900" spc="5" dirty="0">
                <a:latin typeface="Calibri"/>
                <a:cs typeface="Calibri"/>
              </a:rPr>
              <a:t>o</a:t>
            </a:r>
            <a:r>
              <a:rPr sz="900" dirty="0">
                <a:latin typeface="Calibri"/>
                <a:cs typeface="Calibri"/>
              </a:rPr>
              <a:t>of-</a:t>
            </a:r>
            <a:r>
              <a:rPr sz="900" spc="5" dirty="0">
                <a:latin typeface="Calibri"/>
                <a:cs typeface="Calibri"/>
              </a:rPr>
              <a:t>o</a:t>
            </a:r>
            <a:r>
              <a:rPr sz="900" dirty="0">
                <a:latin typeface="Calibri"/>
                <a:cs typeface="Calibri"/>
              </a:rPr>
              <a:t>f-Wor</a:t>
            </a:r>
            <a:r>
              <a:rPr sz="900" spc="-5" dirty="0">
                <a:latin typeface="Calibri"/>
                <a:cs typeface="Calibri"/>
              </a:rPr>
              <a:t>k</a:t>
            </a:r>
            <a:r>
              <a:rPr sz="900" dirty="0">
                <a:latin typeface="Calibri"/>
                <a:cs typeface="Calibri"/>
              </a:rPr>
              <a:t>:  </a:t>
            </a:r>
            <a:r>
              <a:rPr sz="900" spc="-10" dirty="0">
                <a:latin typeface="Calibri"/>
                <a:cs typeface="Calibri"/>
              </a:rPr>
              <a:t>0000009ff33xe</a:t>
            </a:r>
            <a:endParaRPr sz="900">
              <a:latin typeface="Calibri"/>
              <a:cs typeface="Calibri"/>
            </a:endParaRPr>
          </a:p>
        </p:txBody>
      </p:sp>
      <p:sp>
        <p:nvSpPr>
          <p:cNvPr id="46" name="object 46"/>
          <p:cNvSpPr txBox="1"/>
          <p:nvPr/>
        </p:nvSpPr>
        <p:spPr>
          <a:xfrm>
            <a:off x="6557009" y="2647646"/>
            <a:ext cx="770890" cy="300355"/>
          </a:xfrm>
          <a:prstGeom prst="rect">
            <a:avLst/>
          </a:prstGeom>
        </p:spPr>
        <p:txBody>
          <a:bodyPr vert="horz" wrap="square" lIns="0" tIns="12700" rIns="0" bIns="0" rtlCol="0">
            <a:spAutoFit/>
          </a:bodyPr>
          <a:lstStyle/>
          <a:p>
            <a:pPr marL="38100">
              <a:spcBef>
                <a:spcPts val="100"/>
              </a:spcBef>
            </a:pPr>
            <a:r>
              <a:rPr sz="900" spc="-5" dirty="0">
                <a:latin typeface="Calibri"/>
                <a:cs typeface="Calibri"/>
              </a:rPr>
              <a:t>Previous</a:t>
            </a:r>
            <a:r>
              <a:rPr sz="900" spc="-25" dirty="0">
                <a:latin typeface="Calibri"/>
                <a:cs typeface="Calibri"/>
              </a:rPr>
              <a:t> </a:t>
            </a:r>
            <a:r>
              <a:rPr sz="900" dirty="0">
                <a:latin typeface="Calibri"/>
                <a:cs typeface="Calibri"/>
              </a:rPr>
              <a:t>POW:</a:t>
            </a:r>
            <a:endParaRPr sz="900">
              <a:latin typeface="Calibri"/>
              <a:cs typeface="Calibri"/>
            </a:endParaRPr>
          </a:p>
          <a:p>
            <a:pPr marL="12700">
              <a:spcBef>
                <a:spcPts val="5"/>
              </a:spcBef>
            </a:pPr>
            <a:r>
              <a:rPr sz="900" spc="-5" dirty="0">
                <a:latin typeface="Calibri"/>
                <a:cs typeface="Calibri"/>
              </a:rPr>
              <a:t>00000090b41bx</a:t>
            </a:r>
            <a:endParaRPr sz="900">
              <a:latin typeface="Calibri"/>
              <a:cs typeface="Calibri"/>
            </a:endParaRPr>
          </a:p>
        </p:txBody>
      </p:sp>
      <p:grpSp>
        <p:nvGrpSpPr>
          <p:cNvPr id="47" name="object 47"/>
          <p:cNvGrpSpPr/>
          <p:nvPr/>
        </p:nvGrpSpPr>
        <p:grpSpPr>
          <a:xfrm>
            <a:off x="6440171" y="3424173"/>
            <a:ext cx="991235" cy="170180"/>
            <a:chOff x="4916170" y="3424173"/>
            <a:chExt cx="991235" cy="170180"/>
          </a:xfrm>
        </p:grpSpPr>
        <p:pic>
          <p:nvPicPr>
            <p:cNvPr id="48" name="object 48"/>
            <p:cNvPicPr/>
            <p:nvPr/>
          </p:nvPicPr>
          <p:blipFill>
            <a:blip r:embed="rId8" cstate="print"/>
            <a:stretch>
              <a:fillRect/>
            </a:stretch>
          </p:blipFill>
          <p:spPr>
            <a:xfrm>
              <a:off x="4922520" y="3430523"/>
              <a:ext cx="978407" cy="156972"/>
            </a:xfrm>
            <a:prstGeom prst="rect">
              <a:avLst/>
            </a:prstGeom>
          </p:spPr>
        </p:pic>
        <p:sp>
          <p:nvSpPr>
            <p:cNvPr id="49" name="object 49"/>
            <p:cNvSpPr/>
            <p:nvPr/>
          </p:nvSpPr>
          <p:spPr>
            <a:xfrm>
              <a:off x="4922520" y="3430523"/>
              <a:ext cx="978535" cy="157480"/>
            </a:xfrm>
            <a:custGeom>
              <a:avLst/>
              <a:gdLst/>
              <a:ahLst/>
              <a:cxnLst/>
              <a:rect l="l" t="t" r="r" b="b"/>
              <a:pathLst>
                <a:path w="978535" h="157479">
                  <a:moveTo>
                    <a:pt x="0" y="26162"/>
                  </a:moveTo>
                  <a:lnTo>
                    <a:pt x="2051" y="15966"/>
                  </a:lnTo>
                  <a:lnTo>
                    <a:pt x="7651" y="7651"/>
                  </a:lnTo>
                  <a:lnTo>
                    <a:pt x="15966" y="2051"/>
                  </a:lnTo>
                  <a:lnTo>
                    <a:pt x="26162" y="0"/>
                  </a:lnTo>
                  <a:lnTo>
                    <a:pt x="952245" y="0"/>
                  </a:lnTo>
                  <a:lnTo>
                    <a:pt x="962441" y="2051"/>
                  </a:lnTo>
                  <a:lnTo>
                    <a:pt x="970756" y="7651"/>
                  </a:lnTo>
                  <a:lnTo>
                    <a:pt x="976356" y="15966"/>
                  </a:lnTo>
                  <a:lnTo>
                    <a:pt x="978407" y="26162"/>
                  </a:lnTo>
                  <a:lnTo>
                    <a:pt x="978407" y="130810"/>
                  </a:lnTo>
                  <a:lnTo>
                    <a:pt x="976356" y="141005"/>
                  </a:lnTo>
                  <a:lnTo>
                    <a:pt x="970756" y="149320"/>
                  </a:lnTo>
                  <a:lnTo>
                    <a:pt x="962441" y="154920"/>
                  </a:lnTo>
                  <a:lnTo>
                    <a:pt x="952245" y="156972"/>
                  </a:lnTo>
                  <a:lnTo>
                    <a:pt x="26162" y="156972"/>
                  </a:lnTo>
                  <a:lnTo>
                    <a:pt x="15966" y="154920"/>
                  </a:lnTo>
                  <a:lnTo>
                    <a:pt x="7651" y="149320"/>
                  </a:lnTo>
                  <a:lnTo>
                    <a:pt x="2051" y="141005"/>
                  </a:lnTo>
                  <a:lnTo>
                    <a:pt x="0" y="130810"/>
                  </a:lnTo>
                  <a:lnTo>
                    <a:pt x="0" y="26162"/>
                  </a:lnTo>
                  <a:close/>
                </a:path>
              </a:pathLst>
            </a:custGeom>
            <a:ln w="12192">
              <a:solidFill>
                <a:srgbClr val="9B2C1F"/>
              </a:solidFill>
            </a:ln>
          </p:spPr>
          <p:txBody>
            <a:bodyPr wrap="square" lIns="0" tIns="0" rIns="0" bIns="0" rtlCol="0"/>
            <a:lstStyle/>
            <a:p>
              <a:endParaRPr/>
            </a:p>
          </p:txBody>
        </p:sp>
      </p:grpSp>
      <p:sp>
        <p:nvSpPr>
          <p:cNvPr id="50" name="object 50"/>
          <p:cNvSpPr txBox="1"/>
          <p:nvPr/>
        </p:nvSpPr>
        <p:spPr>
          <a:xfrm>
            <a:off x="6780657" y="3421127"/>
            <a:ext cx="311150" cy="151323"/>
          </a:xfrm>
          <a:prstGeom prst="rect">
            <a:avLst/>
          </a:prstGeom>
        </p:spPr>
        <p:txBody>
          <a:bodyPr vert="horz" wrap="square" lIns="0" tIns="12700" rIns="0" bIns="0" rtlCol="0">
            <a:spAutoFit/>
          </a:bodyPr>
          <a:lstStyle/>
          <a:p>
            <a:pPr marL="12700">
              <a:spcBef>
                <a:spcPts val="100"/>
              </a:spcBef>
            </a:pPr>
            <a:r>
              <a:rPr sz="900" spc="-5" dirty="0">
                <a:latin typeface="Calibri"/>
                <a:cs typeface="Calibri"/>
              </a:rPr>
              <a:t>n</a:t>
            </a:r>
            <a:r>
              <a:rPr sz="900" dirty="0">
                <a:latin typeface="Calibri"/>
                <a:cs typeface="Calibri"/>
              </a:rPr>
              <a:t>o</a:t>
            </a:r>
            <a:r>
              <a:rPr sz="900" spc="-5" dirty="0">
                <a:latin typeface="Calibri"/>
                <a:cs typeface="Calibri"/>
              </a:rPr>
              <a:t>n</a:t>
            </a:r>
            <a:r>
              <a:rPr sz="900" dirty="0">
                <a:latin typeface="Calibri"/>
                <a:cs typeface="Calibri"/>
              </a:rPr>
              <a:t>ce</a:t>
            </a:r>
            <a:endParaRPr sz="900">
              <a:latin typeface="Calibri"/>
              <a:cs typeface="Calibri"/>
            </a:endParaRPr>
          </a:p>
        </p:txBody>
      </p:sp>
      <p:grpSp>
        <p:nvGrpSpPr>
          <p:cNvPr id="51" name="object 51"/>
          <p:cNvGrpSpPr/>
          <p:nvPr/>
        </p:nvGrpSpPr>
        <p:grpSpPr>
          <a:xfrm>
            <a:off x="6447791" y="3055366"/>
            <a:ext cx="991235" cy="308610"/>
            <a:chOff x="4923790" y="3055366"/>
            <a:chExt cx="991235" cy="308610"/>
          </a:xfrm>
        </p:grpSpPr>
        <p:pic>
          <p:nvPicPr>
            <p:cNvPr id="52" name="object 52"/>
            <p:cNvPicPr/>
            <p:nvPr/>
          </p:nvPicPr>
          <p:blipFill>
            <a:blip r:embed="rId9" cstate="print"/>
            <a:stretch>
              <a:fillRect/>
            </a:stretch>
          </p:blipFill>
          <p:spPr>
            <a:xfrm>
              <a:off x="4930140" y="3061716"/>
              <a:ext cx="978408" cy="295656"/>
            </a:xfrm>
            <a:prstGeom prst="rect">
              <a:avLst/>
            </a:prstGeom>
          </p:spPr>
        </p:pic>
        <p:sp>
          <p:nvSpPr>
            <p:cNvPr id="53" name="object 53"/>
            <p:cNvSpPr/>
            <p:nvPr/>
          </p:nvSpPr>
          <p:spPr>
            <a:xfrm>
              <a:off x="4930140" y="3061716"/>
              <a:ext cx="978535" cy="295910"/>
            </a:xfrm>
            <a:custGeom>
              <a:avLst/>
              <a:gdLst/>
              <a:ahLst/>
              <a:cxnLst/>
              <a:rect l="l" t="t" r="r" b="b"/>
              <a:pathLst>
                <a:path w="978535" h="295910">
                  <a:moveTo>
                    <a:pt x="0" y="49275"/>
                  </a:moveTo>
                  <a:lnTo>
                    <a:pt x="3877" y="30110"/>
                  </a:lnTo>
                  <a:lnTo>
                    <a:pt x="14446" y="14446"/>
                  </a:lnTo>
                  <a:lnTo>
                    <a:pt x="30110" y="3877"/>
                  </a:lnTo>
                  <a:lnTo>
                    <a:pt x="49275" y="0"/>
                  </a:lnTo>
                  <a:lnTo>
                    <a:pt x="929132" y="0"/>
                  </a:lnTo>
                  <a:lnTo>
                    <a:pt x="948297" y="3877"/>
                  </a:lnTo>
                  <a:lnTo>
                    <a:pt x="963961" y="14446"/>
                  </a:lnTo>
                  <a:lnTo>
                    <a:pt x="974530" y="30110"/>
                  </a:lnTo>
                  <a:lnTo>
                    <a:pt x="978408" y="49275"/>
                  </a:lnTo>
                  <a:lnTo>
                    <a:pt x="978408" y="246380"/>
                  </a:lnTo>
                  <a:lnTo>
                    <a:pt x="974530" y="265545"/>
                  </a:lnTo>
                  <a:lnTo>
                    <a:pt x="963961" y="281209"/>
                  </a:lnTo>
                  <a:lnTo>
                    <a:pt x="948297" y="291778"/>
                  </a:lnTo>
                  <a:lnTo>
                    <a:pt x="929132" y="295656"/>
                  </a:lnTo>
                  <a:lnTo>
                    <a:pt x="49275" y="295656"/>
                  </a:lnTo>
                  <a:lnTo>
                    <a:pt x="30110" y="291778"/>
                  </a:lnTo>
                  <a:lnTo>
                    <a:pt x="14446" y="281209"/>
                  </a:lnTo>
                  <a:lnTo>
                    <a:pt x="3877" y="265545"/>
                  </a:lnTo>
                  <a:lnTo>
                    <a:pt x="0" y="246380"/>
                  </a:lnTo>
                  <a:lnTo>
                    <a:pt x="0" y="49275"/>
                  </a:lnTo>
                  <a:close/>
                </a:path>
              </a:pathLst>
            </a:custGeom>
            <a:ln w="12192">
              <a:solidFill>
                <a:srgbClr val="A18E6A"/>
              </a:solidFill>
            </a:ln>
          </p:spPr>
          <p:txBody>
            <a:bodyPr wrap="square" lIns="0" tIns="0" rIns="0" bIns="0" rtlCol="0"/>
            <a:lstStyle/>
            <a:p>
              <a:endParaRPr/>
            </a:p>
          </p:txBody>
        </p:sp>
      </p:grpSp>
      <p:sp>
        <p:nvSpPr>
          <p:cNvPr id="54" name="object 54"/>
          <p:cNvSpPr txBox="1"/>
          <p:nvPr/>
        </p:nvSpPr>
        <p:spPr>
          <a:xfrm>
            <a:off x="6637783" y="3052953"/>
            <a:ext cx="612775" cy="299720"/>
          </a:xfrm>
          <a:prstGeom prst="rect">
            <a:avLst/>
          </a:prstGeom>
        </p:spPr>
        <p:txBody>
          <a:bodyPr vert="horz" wrap="square" lIns="0" tIns="12700" rIns="0" bIns="0" rtlCol="0">
            <a:spAutoFit/>
          </a:bodyPr>
          <a:lstStyle/>
          <a:p>
            <a:pPr algn="ctr">
              <a:spcBef>
                <a:spcPts val="100"/>
              </a:spcBef>
            </a:pPr>
            <a:r>
              <a:rPr sz="900" spc="-5" dirty="0">
                <a:latin typeface="Calibri"/>
                <a:cs typeface="Calibri"/>
              </a:rPr>
              <a:t>Transactions</a:t>
            </a:r>
            <a:endParaRPr sz="900">
              <a:latin typeface="Calibri"/>
              <a:cs typeface="Calibri"/>
            </a:endParaRPr>
          </a:p>
          <a:p>
            <a:pPr algn="ctr">
              <a:lnSpc>
                <a:spcPct val="100000"/>
              </a:lnSpc>
            </a:pPr>
            <a:r>
              <a:rPr sz="900" dirty="0">
                <a:latin typeface="Calibri"/>
                <a:cs typeface="Calibri"/>
              </a:rPr>
              <a:t>…</a:t>
            </a:r>
            <a:endParaRPr sz="900">
              <a:latin typeface="Calibri"/>
              <a:cs typeface="Calibri"/>
            </a:endParaRPr>
          </a:p>
        </p:txBody>
      </p:sp>
      <p:grpSp>
        <p:nvGrpSpPr>
          <p:cNvPr id="55" name="object 55"/>
          <p:cNvGrpSpPr/>
          <p:nvPr/>
        </p:nvGrpSpPr>
        <p:grpSpPr>
          <a:xfrm>
            <a:off x="6013704" y="2791993"/>
            <a:ext cx="4010025" cy="3528060"/>
            <a:chOff x="4489703" y="2791993"/>
            <a:chExt cx="4010025" cy="3528060"/>
          </a:xfrm>
        </p:grpSpPr>
        <p:pic>
          <p:nvPicPr>
            <p:cNvPr id="56" name="object 56"/>
            <p:cNvPicPr/>
            <p:nvPr/>
          </p:nvPicPr>
          <p:blipFill>
            <a:blip r:embed="rId10" cstate="print"/>
            <a:stretch>
              <a:fillRect/>
            </a:stretch>
          </p:blipFill>
          <p:spPr>
            <a:xfrm>
              <a:off x="4489703" y="2791993"/>
              <a:ext cx="612686" cy="473938"/>
            </a:xfrm>
            <a:prstGeom prst="rect">
              <a:avLst/>
            </a:prstGeom>
          </p:spPr>
        </p:pic>
        <p:sp>
          <p:nvSpPr>
            <p:cNvPr id="57" name="object 57"/>
            <p:cNvSpPr/>
            <p:nvPr/>
          </p:nvSpPr>
          <p:spPr>
            <a:xfrm>
              <a:off x="4589525" y="2814065"/>
              <a:ext cx="459740" cy="320675"/>
            </a:xfrm>
            <a:custGeom>
              <a:avLst/>
              <a:gdLst/>
              <a:ahLst/>
              <a:cxnLst/>
              <a:rect l="l" t="t" r="r" b="b"/>
              <a:pathLst>
                <a:path w="459739" h="320675">
                  <a:moveTo>
                    <a:pt x="42163" y="244348"/>
                  </a:moveTo>
                  <a:lnTo>
                    <a:pt x="0" y="320294"/>
                  </a:lnTo>
                  <a:lnTo>
                    <a:pt x="86106" y="308483"/>
                  </a:lnTo>
                  <a:lnTo>
                    <a:pt x="76447" y="294386"/>
                  </a:lnTo>
                  <a:lnTo>
                    <a:pt x="60706" y="294386"/>
                  </a:lnTo>
                  <a:lnTo>
                    <a:pt x="46100" y="273050"/>
                  </a:lnTo>
                  <a:lnTo>
                    <a:pt x="56807" y="265721"/>
                  </a:lnTo>
                  <a:lnTo>
                    <a:pt x="42163" y="244348"/>
                  </a:lnTo>
                  <a:close/>
                </a:path>
                <a:path w="459739" h="320675">
                  <a:moveTo>
                    <a:pt x="56807" y="265721"/>
                  </a:moveTo>
                  <a:lnTo>
                    <a:pt x="46100" y="273050"/>
                  </a:lnTo>
                  <a:lnTo>
                    <a:pt x="60706" y="294386"/>
                  </a:lnTo>
                  <a:lnTo>
                    <a:pt x="71422" y="287052"/>
                  </a:lnTo>
                  <a:lnTo>
                    <a:pt x="56807" y="265721"/>
                  </a:lnTo>
                  <a:close/>
                </a:path>
                <a:path w="459739" h="320675">
                  <a:moveTo>
                    <a:pt x="71422" y="287052"/>
                  </a:moveTo>
                  <a:lnTo>
                    <a:pt x="60706" y="294386"/>
                  </a:lnTo>
                  <a:lnTo>
                    <a:pt x="76447" y="294386"/>
                  </a:lnTo>
                  <a:lnTo>
                    <a:pt x="71422" y="287052"/>
                  </a:lnTo>
                  <a:close/>
                </a:path>
                <a:path w="459739" h="320675">
                  <a:moveTo>
                    <a:pt x="445008" y="0"/>
                  </a:moveTo>
                  <a:lnTo>
                    <a:pt x="56807" y="265721"/>
                  </a:lnTo>
                  <a:lnTo>
                    <a:pt x="71422" y="287052"/>
                  </a:lnTo>
                  <a:lnTo>
                    <a:pt x="459739" y="21336"/>
                  </a:lnTo>
                  <a:lnTo>
                    <a:pt x="445008" y="0"/>
                  </a:lnTo>
                  <a:close/>
                </a:path>
              </a:pathLst>
            </a:custGeom>
            <a:solidFill>
              <a:srgbClr val="000000"/>
            </a:solidFill>
          </p:spPr>
          <p:txBody>
            <a:bodyPr wrap="square" lIns="0" tIns="0" rIns="0" bIns="0" rtlCol="0"/>
            <a:lstStyle/>
            <a:p>
              <a:endParaRPr/>
            </a:p>
          </p:txBody>
        </p:sp>
        <p:sp>
          <p:nvSpPr>
            <p:cNvPr id="58" name="object 58"/>
            <p:cNvSpPr/>
            <p:nvPr/>
          </p:nvSpPr>
          <p:spPr>
            <a:xfrm>
              <a:off x="4805171" y="3927347"/>
              <a:ext cx="3686810" cy="2385060"/>
            </a:xfrm>
            <a:custGeom>
              <a:avLst/>
              <a:gdLst/>
              <a:ahLst/>
              <a:cxnLst/>
              <a:rect l="l" t="t" r="r" b="b"/>
              <a:pathLst>
                <a:path w="3686809" h="2385060">
                  <a:moveTo>
                    <a:pt x="0" y="397509"/>
                  </a:moveTo>
                  <a:lnTo>
                    <a:pt x="2673" y="351143"/>
                  </a:lnTo>
                  <a:lnTo>
                    <a:pt x="10496" y="306350"/>
                  </a:lnTo>
                  <a:lnTo>
                    <a:pt x="23169" y="263428"/>
                  </a:lnTo>
                  <a:lnTo>
                    <a:pt x="40395" y="222675"/>
                  </a:lnTo>
                  <a:lnTo>
                    <a:pt x="61876" y="184389"/>
                  </a:lnTo>
                  <a:lnTo>
                    <a:pt x="87314" y="148869"/>
                  </a:lnTo>
                  <a:lnTo>
                    <a:pt x="116411" y="116411"/>
                  </a:lnTo>
                  <a:lnTo>
                    <a:pt x="148869" y="87314"/>
                  </a:lnTo>
                  <a:lnTo>
                    <a:pt x="184389" y="61876"/>
                  </a:lnTo>
                  <a:lnTo>
                    <a:pt x="222675" y="40395"/>
                  </a:lnTo>
                  <a:lnTo>
                    <a:pt x="263428" y="23169"/>
                  </a:lnTo>
                  <a:lnTo>
                    <a:pt x="306350" y="10496"/>
                  </a:lnTo>
                  <a:lnTo>
                    <a:pt x="351143" y="2673"/>
                  </a:lnTo>
                  <a:lnTo>
                    <a:pt x="397510" y="0"/>
                  </a:lnTo>
                  <a:lnTo>
                    <a:pt x="3289046" y="0"/>
                  </a:lnTo>
                  <a:lnTo>
                    <a:pt x="3335412" y="2673"/>
                  </a:lnTo>
                  <a:lnTo>
                    <a:pt x="3380205" y="10496"/>
                  </a:lnTo>
                  <a:lnTo>
                    <a:pt x="3423127" y="23169"/>
                  </a:lnTo>
                  <a:lnTo>
                    <a:pt x="3463880" y="40395"/>
                  </a:lnTo>
                  <a:lnTo>
                    <a:pt x="3502166" y="61876"/>
                  </a:lnTo>
                  <a:lnTo>
                    <a:pt x="3537686" y="87314"/>
                  </a:lnTo>
                  <a:lnTo>
                    <a:pt x="3570144" y="116411"/>
                  </a:lnTo>
                  <a:lnTo>
                    <a:pt x="3599241" y="148869"/>
                  </a:lnTo>
                  <a:lnTo>
                    <a:pt x="3624679" y="184389"/>
                  </a:lnTo>
                  <a:lnTo>
                    <a:pt x="3646160" y="222675"/>
                  </a:lnTo>
                  <a:lnTo>
                    <a:pt x="3663386" y="263428"/>
                  </a:lnTo>
                  <a:lnTo>
                    <a:pt x="3676059" y="306350"/>
                  </a:lnTo>
                  <a:lnTo>
                    <a:pt x="3683882" y="351143"/>
                  </a:lnTo>
                  <a:lnTo>
                    <a:pt x="3686555" y="397509"/>
                  </a:lnTo>
                  <a:lnTo>
                    <a:pt x="3686555" y="1987537"/>
                  </a:lnTo>
                  <a:lnTo>
                    <a:pt x="3683882" y="2033896"/>
                  </a:lnTo>
                  <a:lnTo>
                    <a:pt x="3676059" y="2078685"/>
                  </a:lnTo>
                  <a:lnTo>
                    <a:pt x="3663386" y="2121604"/>
                  </a:lnTo>
                  <a:lnTo>
                    <a:pt x="3646160" y="2162357"/>
                  </a:lnTo>
                  <a:lnTo>
                    <a:pt x="3624679" y="2200644"/>
                  </a:lnTo>
                  <a:lnTo>
                    <a:pt x="3599241" y="2236167"/>
                  </a:lnTo>
                  <a:lnTo>
                    <a:pt x="3570144" y="2268627"/>
                  </a:lnTo>
                  <a:lnTo>
                    <a:pt x="3537686" y="2297728"/>
                  </a:lnTo>
                  <a:lnTo>
                    <a:pt x="3502166" y="2323170"/>
                  </a:lnTo>
                  <a:lnTo>
                    <a:pt x="3463880" y="2344655"/>
                  </a:lnTo>
                  <a:lnTo>
                    <a:pt x="3423127" y="2361884"/>
                  </a:lnTo>
                  <a:lnTo>
                    <a:pt x="3380205" y="2374561"/>
                  </a:lnTo>
                  <a:lnTo>
                    <a:pt x="3335412" y="2382385"/>
                  </a:lnTo>
                  <a:lnTo>
                    <a:pt x="3289046" y="2385060"/>
                  </a:lnTo>
                  <a:lnTo>
                    <a:pt x="397510" y="2385060"/>
                  </a:lnTo>
                  <a:lnTo>
                    <a:pt x="351143" y="2382385"/>
                  </a:lnTo>
                  <a:lnTo>
                    <a:pt x="306350" y="2374561"/>
                  </a:lnTo>
                  <a:lnTo>
                    <a:pt x="263428" y="2361884"/>
                  </a:lnTo>
                  <a:lnTo>
                    <a:pt x="222675" y="2344655"/>
                  </a:lnTo>
                  <a:lnTo>
                    <a:pt x="184389" y="2323170"/>
                  </a:lnTo>
                  <a:lnTo>
                    <a:pt x="148869" y="2297728"/>
                  </a:lnTo>
                  <a:lnTo>
                    <a:pt x="116411" y="2268627"/>
                  </a:lnTo>
                  <a:lnTo>
                    <a:pt x="87314" y="2236167"/>
                  </a:lnTo>
                  <a:lnTo>
                    <a:pt x="61876" y="2200644"/>
                  </a:lnTo>
                  <a:lnTo>
                    <a:pt x="40395" y="2162357"/>
                  </a:lnTo>
                  <a:lnTo>
                    <a:pt x="23169" y="2121604"/>
                  </a:lnTo>
                  <a:lnTo>
                    <a:pt x="10496" y="2078685"/>
                  </a:lnTo>
                  <a:lnTo>
                    <a:pt x="2673" y="2033896"/>
                  </a:lnTo>
                  <a:lnTo>
                    <a:pt x="0" y="1987537"/>
                  </a:lnTo>
                  <a:lnTo>
                    <a:pt x="0" y="397509"/>
                  </a:lnTo>
                  <a:close/>
                </a:path>
              </a:pathLst>
            </a:custGeom>
            <a:ln w="15240">
              <a:solidFill>
                <a:srgbClr val="FF0000"/>
              </a:solidFill>
              <a:prstDash val="sysDash"/>
            </a:ln>
          </p:spPr>
          <p:txBody>
            <a:bodyPr wrap="square" lIns="0" tIns="0" rIns="0" bIns="0" rtlCol="0"/>
            <a:lstStyle/>
            <a:p>
              <a:endParaRPr/>
            </a:p>
          </p:txBody>
        </p:sp>
      </p:grpSp>
      <p:sp>
        <p:nvSpPr>
          <p:cNvPr id="59" name="object 59"/>
          <p:cNvSpPr txBox="1"/>
          <p:nvPr/>
        </p:nvSpPr>
        <p:spPr>
          <a:xfrm>
            <a:off x="7754874" y="3995166"/>
            <a:ext cx="839469" cy="299720"/>
          </a:xfrm>
          <a:prstGeom prst="rect">
            <a:avLst/>
          </a:prstGeom>
        </p:spPr>
        <p:txBody>
          <a:bodyPr vert="horz" wrap="square" lIns="0" tIns="12700" rIns="0" bIns="0" rtlCol="0">
            <a:spAutoFit/>
          </a:bodyPr>
          <a:lstStyle/>
          <a:p>
            <a:pPr marL="12700">
              <a:spcBef>
                <a:spcPts val="100"/>
              </a:spcBef>
            </a:pPr>
            <a:r>
              <a:rPr spc="-10" dirty="0">
                <a:solidFill>
                  <a:srgbClr val="FF0000"/>
                </a:solidFill>
                <a:latin typeface="Calibri"/>
                <a:cs typeface="Calibri"/>
              </a:rPr>
              <a:t>Branch</a:t>
            </a:r>
            <a:r>
              <a:rPr spc="-65" dirty="0">
                <a:solidFill>
                  <a:srgbClr val="FF0000"/>
                </a:solidFill>
                <a:latin typeface="Calibri"/>
                <a:cs typeface="Calibri"/>
              </a:rPr>
              <a:t> </a:t>
            </a:r>
            <a:r>
              <a:rPr dirty="0">
                <a:solidFill>
                  <a:srgbClr val="FF0000"/>
                </a:solidFill>
                <a:latin typeface="Calibri"/>
                <a:cs typeface="Calibri"/>
              </a:rPr>
              <a:t>2</a:t>
            </a:r>
            <a:endParaRPr>
              <a:latin typeface="Calibri"/>
              <a:cs typeface="Calibri"/>
            </a:endParaRPr>
          </a:p>
        </p:txBody>
      </p:sp>
      <p:sp>
        <p:nvSpPr>
          <p:cNvPr id="60" name="object 60"/>
          <p:cNvSpPr/>
          <p:nvPr/>
        </p:nvSpPr>
        <p:spPr>
          <a:xfrm>
            <a:off x="6402324" y="4293108"/>
            <a:ext cx="1077595" cy="1929764"/>
          </a:xfrm>
          <a:custGeom>
            <a:avLst/>
            <a:gdLst/>
            <a:ahLst/>
            <a:cxnLst/>
            <a:rect l="l" t="t" r="r" b="b"/>
            <a:pathLst>
              <a:path w="1077595" h="1929764">
                <a:moveTo>
                  <a:pt x="0" y="179578"/>
                </a:moveTo>
                <a:lnTo>
                  <a:pt x="6414" y="131835"/>
                </a:lnTo>
                <a:lnTo>
                  <a:pt x="24515" y="88937"/>
                </a:lnTo>
                <a:lnTo>
                  <a:pt x="52593" y="52593"/>
                </a:lnTo>
                <a:lnTo>
                  <a:pt x="88937" y="24515"/>
                </a:lnTo>
                <a:lnTo>
                  <a:pt x="131835" y="6414"/>
                </a:lnTo>
                <a:lnTo>
                  <a:pt x="179577" y="0"/>
                </a:lnTo>
                <a:lnTo>
                  <a:pt x="897889" y="0"/>
                </a:lnTo>
                <a:lnTo>
                  <a:pt x="945632" y="6414"/>
                </a:lnTo>
                <a:lnTo>
                  <a:pt x="988530" y="24515"/>
                </a:lnTo>
                <a:lnTo>
                  <a:pt x="1024874" y="52593"/>
                </a:lnTo>
                <a:lnTo>
                  <a:pt x="1052952" y="88937"/>
                </a:lnTo>
                <a:lnTo>
                  <a:pt x="1071053" y="131835"/>
                </a:lnTo>
                <a:lnTo>
                  <a:pt x="1077467" y="179578"/>
                </a:lnTo>
                <a:lnTo>
                  <a:pt x="1077467" y="1749806"/>
                </a:lnTo>
                <a:lnTo>
                  <a:pt x="1071053" y="1797543"/>
                </a:lnTo>
                <a:lnTo>
                  <a:pt x="1052952" y="1840440"/>
                </a:lnTo>
                <a:lnTo>
                  <a:pt x="1024874" y="1876785"/>
                </a:lnTo>
                <a:lnTo>
                  <a:pt x="988530" y="1904865"/>
                </a:lnTo>
                <a:lnTo>
                  <a:pt x="945632" y="1922969"/>
                </a:lnTo>
                <a:lnTo>
                  <a:pt x="897889" y="1929384"/>
                </a:lnTo>
                <a:lnTo>
                  <a:pt x="179577" y="1929384"/>
                </a:lnTo>
                <a:lnTo>
                  <a:pt x="131835" y="1922969"/>
                </a:lnTo>
                <a:lnTo>
                  <a:pt x="88937" y="1904865"/>
                </a:lnTo>
                <a:lnTo>
                  <a:pt x="52593" y="1876785"/>
                </a:lnTo>
                <a:lnTo>
                  <a:pt x="24515" y="1840440"/>
                </a:lnTo>
                <a:lnTo>
                  <a:pt x="6414" y="1797543"/>
                </a:lnTo>
                <a:lnTo>
                  <a:pt x="0" y="1749806"/>
                </a:lnTo>
                <a:lnTo>
                  <a:pt x="0" y="179578"/>
                </a:lnTo>
                <a:close/>
              </a:path>
            </a:pathLst>
          </a:custGeom>
          <a:ln w="15240">
            <a:solidFill>
              <a:srgbClr val="000000"/>
            </a:solidFill>
          </a:ln>
        </p:spPr>
        <p:txBody>
          <a:bodyPr wrap="square" lIns="0" tIns="0" rIns="0" bIns="0" rtlCol="0"/>
          <a:lstStyle/>
          <a:p>
            <a:endParaRPr/>
          </a:p>
        </p:txBody>
      </p:sp>
      <p:sp>
        <p:nvSpPr>
          <p:cNvPr id="61" name="object 61"/>
          <p:cNvSpPr txBox="1"/>
          <p:nvPr/>
        </p:nvSpPr>
        <p:spPr>
          <a:xfrm>
            <a:off x="6663690" y="4365116"/>
            <a:ext cx="556260" cy="228268"/>
          </a:xfrm>
          <a:prstGeom prst="rect">
            <a:avLst/>
          </a:prstGeom>
        </p:spPr>
        <p:txBody>
          <a:bodyPr vert="horz" wrap="square" lIns="0" tIns="12700" rIns="0" bIns="0" rtlCol="0">
            <a:spAutoFit/>
          </a:bodyPr>
          <a:lstStyle/>
          <a:p>
            <a:pPr marL="12700">
              <a:spcBef>
                <a:spcPts val="100"/>
              </a:spcBef>
            </a:pPr>
            <a:r>
              <a:rPr sz="1400" b="1" dirty="0">
                <a:solidFill>
                  <a:srgbClr val="FF0000"/>
                </a:solidFill>
                <a:latin typeface="Calibri"/>
                <a:cs typeface="Calibri"/>
              </a:rPr>
              <a:t>Block</a:t>
            </a:r>
            <a:r>
              <a:rPr sz="1400" b="1" spc="-75" dirty="0">
                <a:solidFill>
                  <a:srgbClr val="FF0000"/>
                </a:solidFill>
                <a:latin typeface="Calibri"/>
                <a:cs typeface="Calibri"/>
              </a:rPr>
              <a:t> </a:t>
            </a:r>
            <a:r>
              <a:rPr sz="1400" b="1" dirty="0">
                <a:solidFill>
                  <a:srgbClr val="FF0000"/>
                </a:solidFill>
                <a:latin typeface="Calibri"/>
                <a:cs typeface="Calibri"/>
              </a:rPr>
              <a:t>3</a:t>
            </a:r>
            <a:endParaRPr sz="1400">
              <a:latin typeface="Calibri"/>
              <a:cs typeface="Calibri"/>
            </a:endParaRPr>
          </a:p>
        </p:txBody>
      </p:sp>
      <p:sp>
        <p:nvSpPr>
          <p:cNvPr id="62" name="object 62"/>
          <p:cNvSpPr txBox="1"/>
          <p:nvPr/>
        </p:nvSpPr>
        <p:spPr>
          <a:xfrm>
            <a:off x="6570727" y="4720209"/>
            <a:ext cx="742315" cy="300355"/>
          </a:xfrm>
          <a:prstGeom prst="rect">
            <a:avLst/>
          </a:prstGeom>
        </p:spPr>
        <p:txBody>
          <a:bodyPr vert="horz" wrap="square" lIns="0" tIns="12700" rIns="0" bIns="0" rtlCol="0">
            <a:spAutoFit/>
          </a:bodyPr>
          <a:lstStyle/>
          <a:p>
            <a:pPr marL="17145">
              <a:spcBef>
                <a:spcPts val="100"/>
              </a:spcBef>
            </a:pPr>
            <a:r>
              <a:rPr sz="900" dirty="0">
                <a:latin typeface="Calibri"/>
                <a:cs typeface="Calibri"/>
              </a:rPr>
              <a:t>Proof-of-Work:</a:t>
            </a:r>
            <a:endParaRPr sz="900">
              <a:latin typeface="Calibri"/>
              <a:cs typeface="Calibri"/>
            </a:endParaRPr>
          </a:p>
          <a:p>
            <a:pPr marL="12700"/>
            <a:r>
              <a:rPr sz="900" spc="-5" dirty="0">
                <a:latin typeface="Calibri"/>
                <a:cs typeface="Calibri"/>
              </a:rPr>
              <a:t>000000hhjg93g</a:t>
            </a:r>
            <a:endParaRPr sz="900">
              <a:latin typeface="Calibri"/>
              <a:cs typeface="Calibri"/>
            </a:endParaRPr>
          </a:p>
        </p:txBody>
      </p:sp>
      <p:sp>
        <p:nvSpPr>
          <p:cNvPr id="63" name="object 63"/>
          <p:cNvSpPr txBox="1"/>
          <p:nvPr/>
        </p:nvSpPr>
        <p:spPr>
          <a:xfrm>
            <a:off x="6557009" y="5132070"/>
            <a:ext cx="770890" cy="299720"/>
          </a:xfrm>
          <a:prstGeom prst="rect">
            <a:avLst/>
          </a:prstGeom>
        </p:spPr>
        <p:txBody>
          <a:bodyPr vert="horz" wrap="square" lIns="0" tIns="12700" rIns="0" bIns="0" rtlCol="0">
            <a:spAutoFit/>
          </a:bodyPr>
          <a:lstStyle/>
          <a:p>
            <a:pPr marL="12700" marR="5080" indent="25400">
              <a:spcBef>
                <a:spcPts val="100"/>
              </a:spcBef>
            </a:pPr>
            <a:r>
              <a:rPr sz="900" spc="-5" dirty="0">
                <a:latin typeface="Calibri"/>
                <a:cs typeface="Calibri"/>
              </a:rPr>
              <a:t>Previous </a:t>
            </a:r>
            <a:r>
              <a:rPr sz="900" dirty="0">
                <a:latin typeface="Calibri"/>
                <a:cs typeface="Calibri"/>
              </a:rPr>
              <a:t>POW: </a:t>
            </a:r>
            <a:r>
              <a:rPr sz="900" spc="-190" dirty="0">
                <a:latin typeface="Calibri"/>
                <a:cs typeface="Calibri"/>
              </a:rPr>
              <a:t> </a:t>
            </a:r>
            <a:r>
              <a:rPr sz="900" dirty="0">
                <a:latin typeface="Calibri"/>
                <a:cs typeface="Calibri"/>
              </a:rPr>
              <a:t>000000</a:t>
            </a:r>
            <a:r>
              <a:rPr sz="900" spc="-15" dirty="0">
                <a:latin typeface="Calibri"/>
                <a:cs typeface="Calibri"/>
              </a:rPr>
              <a:t>9</a:t>
            </a:r>
            <a:r>
              <a:rPr sz="900" dirty="0">
                <a:latin typeface="Calibri"/>
                <a:cs typeface="Calibri"/>
              </a:rPr>
              <a:t>0</a:t>
            </a:r>
            <a:r>
              <a:rPr sz="900" spc="-5" dirty="0">
                <a:latin typeface="Calibri"/>
                <a:cs typeface="Calibri"/>
              </a:rPr>
              <a:t>b41bx</a:t>
            </a:r>
            <a:endParaRPr sz="900">
              <a:latin typeface="Calibri"/>
              <a:cs typeface="Calibri"/>
            </a:endParaRPr>
          </a:p>
        </p:txBody>
      </p:sp>
      <p:grpSp>
        <p:nvGrpSpPr>
          <p:cNvPr id="64" name="object 64"/>
          <p:cNvGrpSpPr/>
          <p:nvPr/>
        </p:nvGrpSpPr>
        <p:grpSpPr>
          <a:xfrm>
            <a:off x="6440171" y="5908294"/>
            <a:ext cx="991235" cy="170180"/>
            <a:chOff x="4916170" y="5908294"/>
            <a:chExt cx="991235" cy="170180"/>
          </a:xfrm>
        </p:grpSpPr>
        <p:pic>
          <p:nvPicPr>
            <p:cNvPr id="65" name="object 65"/>
            <p:cNvPicPr/>
            <p:nvPr/>
          </p:nvPicPr>
          <p:blipFill>
            <a:blip r:embed="rId8" cstate="print"/>
            <a:stretch>
              <a:fillRect/>
            </a:stretch>
          </p:blipFill>
          <p:spPr>
            <a:xfrm>
              <a:off x="4922520" y="5914644"/>
              <a:ext cx="978407" cy="156972"/>
            </a:xfrm>
            <a:prstGeom prst="rect">
              <a:avLst/>
            </a:prstGeom>
          </p:spPr>
        </p:pic>
        <p:sp>
          <p:nvSpPr>
            <p:cNvPr id="66" name="object 66"/>
            <p:cNvSpPr/>
            <p:nvPr/>
          </p:nvSpPr>
          <p:spPr>
            <a:xfrm>
              <a:off x="4922520" y="5914644"/>
              <a:ext cx="978535" cy="157480"/>
            </a:xfrm>
            <a:custGeom>
              <a:avLst/>
              <a:gdLst/>
              <a:ahLst/>
              <a:cxnLst/>
              <a:rect l="l" t="t" r="r" b="b"/>
              <a:pathLst>
                <a:path w="978535" h="157479">
                  <a:moveTo>
                    <a:pt x="0" y="26161"/>
                  </a:moveTo>
                  <a:lnTo>
                    <a:pt x="2051" y="15976"/>
                  </a:lnTo>
                  <a:lnTo>
                    <a:pt x="7651" y="7661"/>
                  </a:lnTo>
                  <a:lnTo>
                    <a:pt x="15966" y="2055"/>
                  </a:lnTo>
                  <a:lnTo>
                    <a:pt x="26162" y="0"/>
                  </a:lnTo>
                  <a:lnTo>
                    <a:pt x="952245" y="0"/>
                  </a:lnTo>
                  <a:lnTo>
                    <a:pt x="962441" y="2055"/>
                  </a:lnTo>
                  <a:lnTo>
                    <a:pt x="970756" y="7661"/>
                  </a:lnTo>
                  <a:lnTo>
                    <a:pt x="976356" y="15976"/>
                  </a:lnTo>
                  <a:lnTo>
                    <a:pt x="978407" y="26161"/>
                  </a:lnTo>
                  <a:lnTo>
                    <a:pt x="978407" y="130809"/>
                  </a:lnTo>
                  <a:lnTo>
                    <a:pt x="976356" y="140995"/>
                  </a:lnTo>
                  <a:lnTo>
                    <a:pt x="970756" y="149310"/>
                  </a:lnTo>
                  <a:lnTo>
                    <a:pt x="962441" y="154916"/>
                  </a:lnTo>
                  <a:lnTo>
                    <a:pt x="952245" y="156971"/>
                  </a:lnTo>
                  <a:lnTo>
                    <a:pt x="26162" y="156971"/>
                  </a:lnTo>
                  <a:lnTo>
                    <a:pt x="15966" y="154916"/>
                  </a:lnTo>
                  <a:lnTo>
                    <a:pt x="7651" y="149310"/>
                  </a:lnTo>
                  <a:lnTo>
                    <a:pt x="2051" y="140995"/>
                  </a:lnTo>
                  <a:lnTo>
                    <a:pt x="0" y="130809"/>
                  </a:lnTo>
                  <a:lnTo>
                    <a:pt x="0" y="26161"/>
                  </a:lnTo>
                  <a:close/>
                </a:path>
              </a:pathLst>
            </a:custGeom>
            <a:ln w="12192">
              <a:solidFill>
                <a:srgbClr val="9B2C1F"/>
              </a:solidFill>
            </a:ln>
          </p:spPr>
          <p:txBody>
            <a:bodyPr wrap="square" lIns="0" tIns="0" rIns="0" bIns="0" rtlCol="0"/>
            <a:lstStyle/>
            <a:p>
              <a:endParaRPr/>
            </a:p>
          </p:txBody>
        </p:sp>
      </p:grpSp>
      <p:sp>
        <p:nvSpPr>
          <p:cNvPr id="67" name="object 67"/>
          <p:cNvSpPr txBox="1"/>
          <p:nvPr/>
        </p:nvSpPr>
        <p:spPr>
          <a:xfrm>
            <a:off x="6780657" y="5904992"/>
            <a:ext cx="311150" cy="151323"/>
          </a:xfrm>
          <a:prstGeom prst="rect">
            <a:avLst/>
          </a:prstGeom>
        </p:spPr>
        <p:txBody>
          <a:bodyPr vert="horz" wrap="square" lIns="0" tIns="12700" rIns="0" bIns="0" rtlCol="0">
            <a:spAutoFit/>
          </a:bodyPr>
          <a:lstStyle/>
          <a:p>
            <a:pPr marL="12700">
              <a:spcBef>
                <a:spcPts val="100"/>
              </a:spcBef>
            </a:pPr>
            <a:r>
              <a:rPr sz="900" spc="-5" dirty="0">
                <a:latin typeface="Calibri"/>
                <a:cs typeface="Calibri"/>
              </a:rPr>
              <a:t>n</a:t>
            </a:r>
            <a:r>
              <a:rPr sz="900" dirty="0">
                <a:latin typeface="Calibri"/>
                <a:cs typeface="Calibri"/>
              </a:rPr>
              <a:t>o</a:t>
            </a:r>
            <a:r>
              <a:rPr sz="900" spc="-5" dirty="0">
                <a:latin typeface="Calibri"/>
                <a:cs typeface="Calibri"/>
              </a:rPr>
              <a:t>n</a:t>
            </a:r>
            <a:r>
              <a:rPr sz="900" dirty="0">
                <a:latin typeface="Calibri"/>
                <a:cs typeface="Calibri"/>
              </a:rPr>
              <a:t>ce</a:t>
            </a:r>
            <a:endParaRPr sz="900">
              <a:latin typeface="Calibri"/>
              <a:cs typeface="Calibri"/>
            </a:endParaRPr>
          </a:p>
        </p:txBody>
      </p:sp>
      <p:grpSp>
        <p:nvGrpSpPr>
          <p:cNvPr id="68" name="object 68"/>
          <p:cNvGrpSpPr/>
          <p:nvPr/>
        </p:nvGrpSpPr>
        <p:grpSpPr>
          <a:xfrm>
            <a:off x="6447791" y="5539485"/>
            <a:ext cx="991235" cy="307340"/>
            <a:chOff x="4923790" y="5539485"/>
            <a:chExt cx="991235" cy="307340"/>
          </a:xfrm>
        </p:grpSpPr>
        <p:pic>
          <p:nvPicPr>
            <p:cNvPr id="69" name="object 69"/>
            <p:cNvPicPr/>
            <p:nvPr/>
          </p:nvPicPr>
          <p:blipFill>
            <a:blip r:embed="rId11" cstate="print"/>
            <a:stretch>
              <a:fillRect/>
            </a:stretch>
          </p:blipFill>
          <p:spPr>
            <a:xfrm>
              <a:off x="4930140" y="5545835"/>
              <a:ext cx="978408" cy="294131"/>
            </a:xfrm>
            <a:prstGeom prst="rect">
              <a:avLst/>
            </a:prstGeom>
          </p:spPr>
        </p:pic>
        <p:sp>
          <p:nvSpPr>
            <p:cNvPr id="70" name="object 70"/>
            <p:cNvSpPr/>
            <p:nvPr/>
          </p:nvSpPr>
          <p:spPr>
            <a:xfrm>
              <a:off x="4930140" y="5545835"/>
              <a:ext cx="978535" cy="294640"/>
            </a:xfrm>
            <a:custGeom>
              <a:avLst/>
              <a:gdLst/>
              <a:ahLst/>
              <a:cxnLst/>
              <a:rect l="l" t="t" r="r" b="b"/>
              <a:pathLst>
                <a:path w="978535" h="294639">
                  <a:moveTo>
                    <a:pt x="0" y="49021"/>
                  </a:moveTo>
                  <a:lnTo>
                    <a:pt x="3855" y="29950"/>
                  </a:lnTo>
                  <a:lnTo>
                    <a:pt x="14366" y="14366"/>
                  </a:lnTo>
                  <a:lnTo>
                    <a:pt x="29950" y="3855"/>
                  </a:lnTo>
                  <a:lnTo>
                    <a:pt x="49022" y="0"/>
                  </a:lnTo>
                  <a:lnTo>
                    <a:pt x="929386" y="0"/>
                  </a:lnTo>
                  <a:lnTo>
                    <a:pt x="948457" y="3855"/>
                  </a:lnTo>
                  <a:lnTo>
                    <a:pt x="964041" y="14366"/>
                  </a:lnTo>
                  <a:lnTo>
                    <a:pt x="974552" y="29950"/>
                  </a:lnTo>
                  <a:lnTo>
                    <a:pt x="978408" y="49021"/>
                  </a:lnTo>
                  <a:lnTo>
                    <a:pt x="978408" y="245109"/>
                  </a:lnTo>
                  <a:lnTo>
                    <a:pt x="974552" y="264192"/>
                  </a:lnTo>
                  <a:lnTo>
                    <a:pt x="964041" y="279774"/>
                  </a:lnTo>
                  <a:lnTo>
                    <a:pt x="948457" y="290279"/>
                  </a:lnTo>
                  <a:lnTo>
                    <a:pt x="929386" y="294131"/>
                  </a:lnTo>
                  <a:lnTo>
                    <a:pt x="49022" y="294131"/>
                  </a:lnTo>
                  <a:lnTo>
                    <a:pt x="29950" y="290279"/>
                  </a:lnTo>
                  <a:lnTo>
                    <a:pt x="14366" y="279774"/>
                  </a:lnTo>
                  <a:lnTo>
                    <a:pt x="3855" y="264192"/>
                  </a:lnTo>
                  <a:lnTo>
                    <a:pt x="0" y="245109"/>
                  </a:lnTo>
                  <a:lnTo>
                    <a:pt x="0" y="49021"/>
                  </a:lnTo>
                  <a:close/>
                </a:path>
              </a:pathLst>
            </a:custGeom>
            <a:ln w="12192">
              <a:solidFill>
                <a:srgbClr val="A18E6A"/>
              </a:solidFill>
            </a:ln>
          </p:spPr>
          <p:txBody>
            <a:bodyPr wrap="square" lIns="0" tIns="0" rIns="0" bIns="0" rtlCol="0"/>
            <a:lstStyle/>
            <a:p>
              <a:endParaRPr/>
            </a:p>
          </p:txBody>
        </p:sp>
      </p:grpSp>
      <p:sp>
        <p:nvSpPr>
          <p:cNvPr id="71" name="object 71"/>
          <p:cNvSpPr txBox="1"/>
          <p:nvPr/>
        </p:nvSpPr>
        <p:spPr>
          <a:xfrm>
            <a:off x="6637783" y="5536793"/>
            <a:ext cx="612775" cy="299720"/>
          </a:xfrm>
          <a:prstGeom prst="rect">
            <a:avLst/>
          </a:prstGeom>
        </p:spPr>
        <p:txBody>
          <a:bodyPr vert="horz" wrap="square" lIns="0" tIns="12700" rIns="0" bIns="0" rtlCol="0">
            <a:spAutoFit/>
          </a:bodyPr>
          <a:lstStyle/>
          <a:p>
            <a:pPr algn="ctr">
              <a:spcBef>
                <a:spcPts val="100"/>
              </a:spcBef>
            </a:pPr>
            <a:r>
              <a:rPr sz="900" spc="-5" dirty="0">
                <a:latin typeface="Calibri"/>
                <a:cs typeface="Calibri"/>
              </a:rPr>
              <a:t>Transactions</a:t>
            </a:r>
            <a:endParaRPr sz="900">
              <a:latin typeface="Calibri"/>
              <a:cs typeface="Calibri"/>
            </a:endParaRPr>
          </a:p>
          <a:p>
            <a:pPr algn="ctr">
              <a:lnSpc>
                <a:spcPct val="100000"/>
              </a:lnSpc>
            </a:pPr>
            <a:r>
              <a:rPr sz="900" dirty="0">
                <a:latin typeface="Calibri"/>
                <a:cs typeface="Calibri"/>
              </a:rPr>
              <a:t>…</a:t>
            </a:r>
            <a:endParaRPr sz="900">
              <a:latin typeface="Calibri"/>
              <a:cs typeface="Calibri"/>
            </a:endParaRPr>
          </a:p>
        </p:txBody>
      </p:sp>
      <p:grpSp>
        <p:nvGrpSpPr>
          <p:cNvPr id="72" name="object 72"/>
          <p:cNvGrpSpPr/>
          <p:nvPr/>
        </p:nvGrpSpPr>
        <p:grpSpPr>
          <a:xfrm>
            <a:off x="3736848" y="1379219"/>
            <a:ext cx="2894330" cy="3970020"/>
            <a:chOff x="2212848" y="1379219"/>
            <a:chExt cx="2894330" cy="3970020"/>
          </a:xfrm>
        </p:grpSpPr>
        <p:pic>
          <p:nvPicPr>
            <p:cNvPr id="73" name="object 73"/>
            <p:cNvPicPr/>
            <p:nvPr/>
          </p:nvPicPr>
          <p:blipFill>
            <a:blip r:embed="rId12" cstate="print"/>
            <a:stretch>
              <a:fillRect/>
            </a:stretch>
          </p:blipFill>
          <p:spPr>
            <a:xfrm>
              <a:off x="4509516" y="3133343"/>
              <a:ext cx="597420" cy="2215895"/>
            </a:xfrm>
            <a:prstGeom prst="rect">
              <a:avLst/>
            </a:prstGeom>
          </p:spPr>
        </p:pic>
        <p:sp>
          <p:nvSpPr>
            <p:cNvPr id="74" name="object 74"/>
            <p:cNvSpPr/>
            <p:nvPr/>
          </p:nvSpPr>
          <p:spPr>
            <a:xfrm>
              <a:off x="4587240" y="3233165"/>
              <a:ext cx="466725" cy="2063750"/>
            </a:xfrm>
            <a:custGeom>
              <a:avLst/>
              <a:gdLst/>
              <a:ahLst/>
              <a:cxnLst/>
              <a:rect l="l" t="t" r="r" b="b"/>
              <a:pathLst>
                <a:path w="466725" h="2063750">
                  <a:moveTo>
                    <a:pt x="50670" y="73415"/>
                  </a:moveTo>
                  <a:lnTo>
                    <a:pt x="25393" y="78732"/>
                  </a:lnTo>
                  <a:lnTo>
                    <a:pt x="441325" y="2063369"/>
                  </a:lnTo>
                  <a:lnTo>
                    <a:pt x="466725" y="2058035"/>
                  </a:lnTo>
                  <a:lnTo>
                    <a:pt x="50670" y="73415"/>
                  </a:lnTo>
                  <a:close/>
                </a:path>
                <a:path w="466725" h="2063750">
                  <a:moveTo>
                    <a:pt x="22098" y="0"/>
                  </a:moveTo>
                  <a:lnTo>
                    <a:pt x="0" y="84074"/>
                  </a:lnTo>
                  <a:lnTo>
                    <a:pt x="25393" y="78732"/>
                  </a:lnTo>
                  <a:lnTo>
                    <a:pt x="22733" y="66039"/>
                  </a:lnTo>
                  <a:lnTo>
                    <a:pt x="48006" y="60706"/>
                  </a:lnTo>
                  <a:lnTo>
                    <a:pt x="70232" y="60706"/>
                  </a:lnTo>
                  <a:lnTo>
                    <a:pt x="22098" y="0"/>
                  </a:lnTo>
                  <a:close/>
                </a:path>
                <a:path w="466725" h="2063750">
                  <a:moveTo>
                    <a:pt x="48006" y="60706"/>
                  </a:moveTo>
                  <a:lnTo>
                    <a:pt x="22733" y="66039"/>
                  </a:lnTo>
                  <a:lnTo>
                    <a:pt x="25393" y="78732"/>
                  </a:lnTo>
                  <a:lnTo>
                    <a:pt x="50670" y="73415"/>
                  </a:lnTo>
                  <a:lnTo>
                    <a:pt x="48006" y="60706"/>
                  </a:lnTo>
                  <a:close/>
                </a:path>
                <a:path w="466725" h="2063750">
                  <a:moveTo>
                    <a:pt x="70232" y="60706"/>
                  </a:moveTo>
                  <a:lnTo>
                    <a:pt x="48006" y="60706"/>
                  </a:lnTo>
                  <a:lnTo>
                    <a:pt x="50670" y="73415"/>
                  </a:lnTo>
                  <a:lnTo>
                    <a:pt x="76073" y="68072"/>
                  </a:lnTo>
                  <a:lnTo>
                    <a:pt x="70232" y="60706"/>
                  </a:lnTo>
                  <a:close/>
                </a:path>
              </a:pathLst>
            </a:custGeom>
            <a:solidFill>
              <a:srgbClr val="000000"/>
            </a:solidFill>
          </p:spPr>
          <p:txBody>
            <a:bodyPr wrap="square" lIns="0" tIns="0" rIns="0" bIns="0" rtlCol="0"/>
            <a:lstStyle/>
            <a:p>
              <a:endParaRPr/>
            </a:p>
          </p:txBody>
        </p:sp>
        <p:sp>
          <p:nvSpPr>
            <p:cNvPr id="75" name="object 75"/>
            <p:cNvSpPr/>
            <p:nvPr/>
          </p:nvSpPr>
          <p:spPr>
            <a:xfrm>
              <a:off x="2220468" y="1386839"/>
              <a:ext cx="2814955" cy="1225550"/>
            </a:xfrm>
            <a:custGeom>
              <a:avLst/>
              <a:gdLst/>
              <a:ahLst/>
              <a:cxnLst/>
              <a:rect l="l" t="t" r="r" b="b"/>
              <a:pathLst>
                <a:path w="2814954" h="1225550">
                  <a:moveTo>
                    <a:pt x="2520696" y="0"/>
                  </a:moveTo>
                  <a:lnTo>
                    <a:pt x="0" y="0"/>
                  </a:lnTo>
                  <a:lnTo>
                    <a:pt x="0" y="1225296"/>
                  </a:lnTo>
                  <a:lnTo>
                    <a:pt x="2520696" y="1225296"/>
                  </a:lnTo>
                  <a:lnTo>
                    <a:pt x="2520696" y="1021080"/>
                  </a:lnTo>
                  <a:lnTo>
                    <a:pt x="2814955" y="954786"/>
                  </a:lnTo>
                  <a:lnTo>
                    <a:pt x="2520696" y="714756"/>
                  </a:lnTo>
                  <a:lnTo>
                    <a:pt x="2520696" y="0"/>
                  </a:lnTo>
                  <a:close/>
                </a:path>
              </a:pathLst>
            </a:custGeom>
            <a:solidFill>
              <a:srgbClr val="FFFFFF"/>
            </a:solidFill>
          </p:spPr>
          <p:txBody>
            <a:bodyPr wrap="square" lIns="0" tIns="0" rIns="0" bIns="0" rtlCol="0"/>
            <a:lstStyle/>
            <a:p>
              <a:endParaRPr/>
            </a:p>
          </p:txBody>
        </p:sp>
        <p:sp>
          <p:nvSpPr>
            <p:cNvPr id="76" name="object 76"/>
            <p:cNvSpPr/>
            <p:nvPr/>
          </p:nvSpPr>
          <p:spPr>
            <a:xfrm>
              <a:off x="2220468" y="1386839"/>
              <a:ext cx="2814955" cy="1225550"/>
            </a:xfrm>
            <a:custGeom>
              <a:avLst/>
              <a:gdLst/>
              <a:ahLst/>
              <a:cxnLst/>
              <a:rect l="l" t="t" r="r" b="b"/>
              <a:pathLst>
                <a:path w="2814954" h="1225550">
                  <a:moveTo>
                    <a:pt x="0" y="0"/>
                  </a:moveTo>
                  <a:lnTo>
                    <a:pt x="1470406" y="0"/>
                  </a:lnTo>
                  <a:lnTo>
                    <a:pt x="2100580" y="0"/>
                  </a:lnTo>
                  <a:lnTo>
                    <a:pt x="2520696" y="0"/>
                  </a:lnTo>
                  <a:lnTo>
                    <a:pt x="2520696" y="714756"/>
                  </a:lnTo>
                  <a:lnTo>
                    <a:pt x="2814955" y="954786"/>
                  </a:lnTo>
                  <a:lnTo>
                    <a:pt x="2520696" y="1021080"/>
                  </a:lnTo>
                  <a:lnTo>
                    <a:pt x="2520696" y="1225296"/>
                  </a:lnTo>
                  <a:lnTo>
                    <a:pt x="2100580" y="1225296"/>
                  </a:lnTo>
                  <a:lnTo>
                    <a:pt x="1470406" y="1225296"/>
                  </a:lnTo>
                  <a:lnTo>
                    <a:pt x="0" y="1225296"/>
                  </a:lnTo>
                  <a:lnTo>
                    <a:pt x="0" y="1021080"/>
                  </a:lnTo>
                  <a:lnTo>
                    <a:pt x="0" y="714756"/>
                  </a:lnTo>
                  <a:lnTo>
                    <a:pt x="0" y="0"/>
                  </a:lnTo>
                  <a:close/>
                </a:path>
              </a:pathLst>
            </a:custGeom>
            <a:ln w="15240">
              <a:solidFill>
                <a:srgbClr val="000000"/>
              </a:solidFill>
            </a:ln>
          </p:spPr>
          <p:txBody>
            <a:bodyPr wrap="square" lIns="0" tIns="0" rIns="0" bIns="0" rtlCol="0"/>
            <a:lstStyle/>
            <a:p>
              <a:endParaRPr/>
            </a:p>
          </p:txBody>
        </p:sp>
      </p:grpSp>
      <p:sp>
        <p:nvSpPr>
          <p:cNvPr id="77" name="object 77"/>
          <p:cNvSpPr txBox="1"/>
          <p:nvPr/>
        </p:nvSpPr>
        <p:spPr>
          <a:xfrm>
            <a:off x="3957066" y="1423161"/>
            <a:ext cx="2094864" cy="299720"/>
          </a:xfrm>
          <a:prstGeom prst="rect">
            <a:avLst/>
          </a:prstGeom>
        </p:spPr>
        <p:txBody>
          <a:bodyPr vert="horz" wrap="square" lIns="0" tIns="12700" rIns="0" bIns="0" rtlCol="0">
            <a:spAutoFit/>
          </a:bodyPr>
          <a:lstStyle/>
          <a:p>
            <a:pPr marL="12700">
              <a:spcBef>
                <a:spcPts val="100"/>
              </a:spcBef>
            </a:pPr>
            <a:r>
              <a:rPr spc="-10" dirty="0">
                <a:latin typeface="Calibri"/>
                <a:cs typeface="Calibri"/>
              </a:rPr>
              <a:t>Here,</a:t>
            </a:r>
            <a:r>
              <a:rPr spc="5" dirty="0">
                <a:latin typeface="Calibri"/>
                <a:cs typeface="Calibri"/>
              </a:rPr>
              <a:t> </a:t>
            </a:r>
            <a:r>
              <a:rPr spc="-10" dirty="0">
                <a:latin typeface="Calibri"/>
                <a:cs typeface="Calibri"/>
              </a:rPr>
              <a:t>two</a:t>
            </a:r>
            <a:r>
              <a:rPr spc="-20" dirty="0">
                <a:latin typeface="Calibri"/>
                <a:cs typeface="Calibri"/>
              </a:rPr>
              <a:t> </a:t>
            </a:r>
            <a:r>
              <a:rPr spc="-10" dirty="0">
                <a:latin typeface="Calibri"/>
                <a:cs typeface="Calibri"/>
              </a:rPr>
              <a:t>blocks</a:t>
            </a:r>
            <a:r>
              <a:rPr spc="10" dirty="0">
                <a:latin typeface="Calibri"/>
                <a:cs typeface="Calibri"/>
              </a:rPr>
              <a:t> </a:t>
            </a:r>
            <a:r>
              <a:rPr dirty="0">
                <a:latin typeface="Calibri"/>
                <a:cs typeface="Calibri"/>
              </a:rPr>
              <a:t>3</a:t>
            </a:r>
            <a:r>
              <a:rPr spc="-15" dirty="0">
                <a:latin typeface="Calibri"/>
                <a:cs typeface="Calibri"/>
              </a:rPr>
              <a:t> </a:t>
            </a:r>
            <a:r>
              <a:rPr spc="-10" dirty="0">
                <a:latin typeface="Calibri"/>
                <a:cs typeface="Calibri"/>
              </a:rPr>
              <a:t>are</a:t>
            </a:r>
            <a:endParaRPr>
              <a:latin typeface="Calibri"/>
              <a:cs typeface="Calibri"/>
            </a:endParaRPr>
          </a:p>
        </p:txBody>
      </p:sp>
      <p:sp>
        <p:nvSpPr>
          <p:cNvPr id="78" name="object 78"/>
          <p:cNvSpPr txBox="1"/>
          <p:nvPr/>
        </p:nvSpPr>
        <p:spPr>
          <a:xfrm>
            <a:off x="3880867" y="1697482"/>
            <a:ext cx="2245995" cy="299720"/>
          </a:xfrm>
          <a:prstGeom prst="rect">
            <a:avLst/>
          </a:prstGeom>
        </p:spPr>
        <p:txBody>
          <a:bodyPr vert="horz" wrap="square" lIns="0" tIns="12700" rIns="0" bIns="0" rtlCol="0">
            <a:spAutoFit/>
          </a:bodyPr>
          <a:lstStyle/>
          <a:p>
            <a:pPr marL="12700">
              <a:spcBef>
                <a:spcPts val="100"/>
              </a:spcBef>
            </a:pPr>
            <a:r>
              <a:rPr spc="-5" dirty="0">
                <a:latin typeface="Calibri"/>
                <a:cs typeface="Calibri"/>
              </a:rPr>
              <a:t>solved</a:t>
            </a:r>
            <a:r>
              <a:rPr spc="-15" dirty="0">
                <a:latin typeface="Calibri"/>
                <a:cs typeface="Calibri"/>
              </a:rPr>
              <a:t> </a:t>
            </a:r>
            <a:r>
              <a:rPr spc="-5" dirty="0">
                <a:latin typeface="Calibri"/>
                <a:cs typeface="Calibri"/>
              </a:rPr>
              <a:t>at</a:t>
            </a:r>
            <a:r>
              <a:rPr spc="-20" dirty="0">
                <a:latin typeface="Calibri"/>
                <a:cs typeface="Calibri"/>
              </a:rPr>
              <a:t> </a:t>
            </a:r>
            <a:r>
              <a:rPr dirty="0">
                <a:latin typeface="Calibri"/>
                <a:cs typeface="Calibri"/>
              </a:rPr>
              <a:t>the</a:t>
            </a:r>
            <a:r>
              <a:rPr spc="-20" dirty="0">
                <a:latin typeface="Calibri"/>
                <a:cs typeface="Calibri"/>
              </a:rPr>
              <a:t> </a:t>
            </a:r>
            <a:r>
              <a:rPr dirty="0">
                <a:latin typeface="Calibri"/>
                <a:cs typeface="Calibri"/>
              </a:rPr>
              <a:t>same</a:t>
            </a:r>
            <a:r>
              <a:rPr spc="-30" dirty="0">
                <a:latin typeface="Calibri"/>
                <a:cs typeface="Calibri"/>
              </a:rPr>
              <a:t> </a:t>
            </a:r>
            <a:r>
              <a:rPr spc="-5" dirty="0">
                <a:latin typeface="Calibri"/>
                <a:cs typeface="Calibri"/>
              </a:rPr>
              <a:t>time</a:t>
            </a:r>
            <a:endParaRPr>
              <a:latin typeface="Calibri"/>
              <a:cs typeface="Calibri"/>
            </a:endParaRPr>
          </a:p>
        </p:txBody>
      </p:sp>
      <p:sp>
        <p:nvSpPr>
          <p:cNvPr id="79" name="object 79"/>
          <p:cNvSpPr txBox="1"/>
          <p:nvPr/>
        </p:nvSpPr>
        <p:spPr>
          <a:xfrm>
            <a:off x="3848862" y="1972183"/>
            <a:ext cx="2312035" cy="299720"/>
          </a:xfrm>
          <a:prstGeom prst="rect">
            <a:avLst/>
          </a:prstGeom>
        </p:spPr>
        <p:txBody>
          <a:bodyPr vert="horz" wrap="square" lIns="0" tIns="12700" rIns="0" bIns="0" rtlCol="0">
            <a:spAutoFit/>
          </a:bodyPr>
          <a:lstStyle/>
          <a:p>
            <a:pPr marL="12700">
              <a:spcBef>
                <a:spcPts val="100"/>
              </a:spcBef>
            </a:pPr>
            <a:r>
              <a:rPr spc="-5" dirty="0">
                <a:latin typeface="Calibri"/>
                <a:cs typeface="Calibri"/>
              </a:rPr>
              <a:t>by</a:t>
            </a:r>
            <a:r>
              <a:rPr spc="-15" dirty="0">
                <a:latin typeface="Calibri"/>
                <a:cs typeface="Calibri"/>
              </a:rPr>
              <a:t> different</a:t>
            </a:r>
            <a:r>
              <a:rPr spc="-5" dirty="0">
                <a:latin typeface="Calibri"/>
                <a:cs typeface="Calibri"/>
              </a:rPr>
              <a:t> </a:t>
            </a:r>
            <a:r>
              <a:rPr spc="-10" dirty="0">
                <a:latin typeface="Calibri"/>
                <a:cs typeface="Calibri"/>
              </a:rPr>
              <a:t>miners</a:t>
            </a:r>
            <a:r>
              <a:rPr spc="-15" dirty="0">
                <a:latin typeface="Calibri"/>
                <a:cs typeface="Calibri"/>
              </a:rPr>
              <a:t> </a:t>
            </a:r>
            <a:r>
              <a:rPr spc="-5" dirty="0">
                <a:latin typeface="Calibri"/>
                <a:cs typeface="Calibri"/>
              </a:rPr>
              <a:t>(very</a:t>
            </a:r>
            <a:endParaRPr>
              <a:latin typeface="Calibri"/>
              <a:cs typeface="Calibri"/>
            </a:endParaRPr>
          </a:p>
        </p:txBody>
      </p:sp>
      <p:sp>
        <p:nvSpPr>
          <p:cNvPr id="80" name="object 80"/>
          <p:cNvSpPr txBox="1"/>
          <p:nvPr/>
        </p:nvSpPr>
        <p:spPr>
          <a:xfrm>
            <a:off x="4228339" y="2246503"/>
            <a:ext cx="1553845" cy="299720"/>
          </a:xfrm>
          <a:prstGeom prst="rect">
            <a:avLst/>
          </a:prstGeom>
        </p:spPr>
        <p:txBody>
          <a:bodyPr vert="horz" wrap="square" lIns="0" tIns="12700" rIns="0" bIns="0" rtlCol="0">
            <a:spAutoFit/>
          </a:bodyPr>
          <a:lstStyle/>
          <a:p>
            <a:pPr marL="12700">
              <a:spcBef>
                <a:spcPts val="100"/>
              </a:spcBef>
            </a:pPr>
            <a:r>
              <a:rPr spc="-20" dirty="0">
                <a:latin typeface="Calibri"/>
                <a:cs typeface="Calibri"/>
              </a:rPr>
              <a:t>rare</a:t>
            </a:r>
            <a:r>
              <a:rPr spc="-35" dirty="0">
                <a:latin typeface="Calibri"/>
                <a:cs typeface="Calibri"/>
              </a:rPr>
              <a:t> </a:t>
            </a:r>
            <a:r>
              <a:rPr spc="-10" dirty="0">
                <a:latin typeface="Calibri"/>
                <a:cs typeface="Calibri"/>
              </a:rPr>
              <a:t>occurrence)</a:t>
            </a:r>
            <a:endParaRPr>
              <a:latin typeface="Calibri"/>
              <a:cs typeface="Calibri"/>
            </a:endParaRPr>
          </a:p>
        </p:txBody>
      </p:sp>
      <p:grpSp>
        <p:nvGrpSpPr>
          <p:cNvPr id="81" name="object 81"/>
          <p:cNvGrpSpPr/>
          <p:nvPr/>
        </p:nvGrpSpPr>
        <p:grpSpPr>
          <a:xfrm>
            <a:off x="3765804" y="4532376"/>
            <a:ext cx="2830830" cy="1240790"/>
            <a:chOff x="2241804" y="4532376"/>
            <a:chExt cx="2830830" cy="1240790"/>
          </a:xfrm>
        </p:grpSpPr>
        <p:sp>
          <p:nvSpPr>
            <p:cNvPr id="82" name="object 82"/>
            <p:cNvSpPr/>
            <p:nvPr/>
          </p:nvSpPr>
          <p:spPr>
            <a:xfrm>
              <a:off x="2249424" y="4539996"/>
              <a:ext cx="2815590" cy="1225550"/>
            </a:xfrm>
            <a:custGeom>
              <a:avLst/>
              <a:gdLst/>
              <a:ahLst/>
              <a:cxnLst/>
              <a:rect l="l" t="t" r="r" b="b"/>
              <a:pathLst>
                <a:path w="2815590" h="1225550">
                  <a:moveTo>
                    <a:pt x="2520696" y="0"/>
                  </a:moveTo>
                  <a:lnTo>
                    <a:pt x="0" y="0"/>
                  </a:lnTo>
                  <a:lnTo>
                    <a:pt x="0" y="1225295"/>
                  </a:lnTo>
                  <a:lnTo>
                    <a:pt x="2520696" y="1225295"/>
                  </a:lnTo>
                  <a:lnTo>
                    <a:pt x="2520696" y="1021079"/>
                  </a:lnTo>
                  <a:lnTo>
                    <a:pt x="2815336" y="926464"/>
                  </a:lnTo>
                  <a:lnTo>
                    <a:pt x="2520696" y="714755"/>
                  </a:lnTo>
                  <a:lnTo>
                    <a:pt x="2520696" y="0"/>
                  </a:lnTo>
                  <a:close/>
                </a:path>
              </a:pathLst>
            </a:custGeom>
            <a:solidFill>
              <a:srgbClr val="FFFFFF"/>
            </a:solidFill>
          </p:spPr>
          <p:txBody>
            <a:bodyPr wrap="square" lIns="0" tIns="0" rIns="0" bIns="0" rtlCol="0"/>
            <a:lstStyle/>
            <a:p>
              <a:endParaRPr/>
            </a:p>
          </p:txBody>
        </p:sp>
        <p:sp>
          <p:nvSpPr>
            <p:cNvPr id="83" name="object 83"/>
            <p:cNvSpPr/>
            <p:nvPr/>
          </p:nvSpPr>
          <p:spPr>
            <a:xfrm>
              <a:off x="2249424" y="4539996"/>
              <a:ext cx="2815590" cy="1225550"/>
            </a:xfrm>
            <a:custGeom>
              <a:avLst/>
              <a:gdLst/>
              <a:ahLst/>
              <a:cxnLst/>
              <a:rect l="l" t="t" r="r" b="b"/>
              <a:pathLst>
                <a:path w="2815590" h="1225550">
                  <a:moveTo>
                    <a:pt x="0" y="0"/>
                  </a:moveTo>
                  <a:lnTo>
                    <a:pt x="1470405" y="0"/>
                  </a:lnTo>
                  <a:lnTo>
                    <a:pt x="2100579" y="0"/>
                  </a:lnTo>
                  <a:lnTo>
                    <a:pt x="2520696" y="0"/>
                  </a:lnTo>
                  <a:lnTo>
                    <a:pt x="2520696" y="714755"/>
                  </a:lnTo>
                  <a:lnTo>
                    <a:pt x="2815336" y="926464"/>
                  </a:lnTo>
                  <a:lnTo>
                    <a:pt x="2520696" y="1021079"/>
                  </a:lnTo>
                  <a:lnTo>
                    <a:pt x="2520696" y="1225295"/>
                  </a:lnTo>
                  <a:lnTo>
                    <a:pt x="2100579" y="1225295"/>
                  </a:lnTo>
                  <a:lnTo>
                    <a:pt x="1470405" y="1225295"/>
                  </a:lnTo>
                  <a:lnTo>
                    <a:pt x="0" y="1225295"/>
                  </a:lnTo>
                  <a:lnTo>
                    <a:pt x="0" y="1021079"/>
                  </a:lnTo>
                  <a:lnTo>
                    <a:pt x="0" y="714755"/>
                  </a:lnTo>
                  <a:lnTo>
                    <a:pt x="0" y="0"/>
                  </a:lnTo>
                  <a:close/>
                </a:path>
              </a:pathLst>
            </a:custGeom>
            <a:ln w="15239">
              <a:solidFill>
                <a:srgbClr val="000000"/>
              </a:solidFill>
            </a:ln>
          </p:spPr>
          <p:txBody>
            <a:bodyPr wrap="square" lIns="0" tIns="0" rIns="0" bIns="0" rtlCol="0"/>
            <a:lstStyle/>
            <a:p>
              <a:endParaRPr/>
            </a:p>
          </p:txBody>
        </p:sp>
      </p:grpSp>
      <p:sp>
        <p:nvSpPr>
          <p:cNvPr id="84" name="object 84"/>
          <p:cNvSpPr txBox="1"/>
          <p:nvPr/>
        </p:nvSpPr>
        <p:spPr>
          <a:xfrm>
            <a:off x="3891152" y="4255134"/>
            <a:ext cx="2284730" cy="1445260"/>
          </a:xfrm>
          <a:prstGeom prst="rect">
            <a:avLst/>
          </a:prstGeom>
        </p:spPr>
        <p:txBody>
          <a:bodyPr vert="horz" wrap="square" lIns="0" tIns="12700" rIns="0" bIns="0" rtlCol="0">
            <a:spAutoFit/>
          </a:bodyPr>
          <a:lstStyle/>
          <a:p>
            <a:pPr marL="241935">
              <a:spcBef>
                <a:spcPts val="100"/>
              </a:spcBef>
              <a:tabLst>
                <a:tab pos="1605915" algn="l"/>
              </a:tabLst>
            </a:pPr>
            <a:r>
              <a:rPr sz="1350" spc="-7" baseline="3086" dirty="0">
                <a:latin typeface="Calibri"/>
                <a:cs typeface="Calibri"/>
              </a:rPr>
              <a:t>nonce	</a:t>
            </a:r>
            <a:r>
              <a:rPr sz="900" spc="-5" dirty="0">
                <a:latin typeface="Calibri"/>
                <a:cs typeface="Calibri"/>
              </a:rPr>
              <a:t>nonce</a:t>
            </a:r>
            <a:endParaRPr sz="900">
              <a:latin typeface="Calibri"/>
              <a:cs typeface="Calibri"/>
            </a:endParaRPr>
          </a:p>
          <a:p>
            <a:pPr>
              <a:spcBef>
                <a:spcPts val="50"/>
              </a:spcBef>
            </a:pPr>
            <a:endParaRPr sz="1150">
              <a:latin typeface="Calibri"/>
              <a:cs typeface="Calibri"/>
            </a:endParaRPr>
          </a:p>
          <a:p>
            <a:pPr marL="12700" marR="5080" indent="1905" algn="ctr"/>
            <a:r>
              <a:rPr spc="-5" dirty="0">
                <a:latin typeface="Calibri"/>
                <a:cs typeface="Calibri"/>
              </a:rPr>
              <a:t>Due </a:t>
            </a:r>
            <a:r>
              <a:rPr spc="-10" dirty="0">
                <a:latin typeface="Calibri"/>
                <a:cs typeface="Calibri"/>
              </a:rPr>
              <a:t>to </a:t>
            </a:r>
            <a:r>
              <a:rPr i="1" spc="-5" dirty="0">
                <a:latin typeface="Calibri"/>
                <a:cs typeface="Calibri"/>
              </a:rPr>
              <a:t>network delays</a:t>
            </a:r>
            <a:r>
              <a:rPr spc="-5" dirty="0">
                <a:latin typeface="Calibri"/>
                <a:cs typeface="Calibri"/>
              </a:rPr>
              <a:t>, </a:t>
            </a:r>
            <a:r>
              <a:rPr dirty="0">
                <a:latin typeface="Calibri"/>
                <a:cs typeface="Calibri"/>
              </a:rPr>
              <a:t> </a:t>
            </a:r>
            <a:r>
              <a:rPr spc="-15" dirty="0">
                <a:latin typeface="Calibri"/>
                <a:cs typeface="Calibri"/>
              </a:rPr>
              <a:t>different</a:t>
            </a:r>
            <a:r>
              <a:rPr spc="-10" dirty="0">
                <a:latin typeface="Calibri"/>
                <a:cs typeface="Calibri"/>
              </a:rPr>
              <a:t> miners</a:t>
            </a:r>
            <a:r>
              <a:rPr spc="5" dirty="0">
                <a:latin typeface="Calibri"/>
                <a:cs typeface="Calibri"/>
              </a:rPr>
              <a:t> </a:t>
            </a:r>
            <a:r>
              <a:rPr spc="-5" dirty="0">
                <a:latin typeface="Calibri"/>
                <a:cs typeface="Calibri"/>
              </a:rPr>
              <a:t>begin </a:t>
            </a:r>
            <a:r>
              <a:rPr dirty="0">
                <a:latin typeface="Calibri"/>
                <a:cs typeface="Calibri"/>
              </a:rPr>
              <a:t> </a:t>
            </a:r>
            <a:r>
              <a:rPr spc="-10" dirty="0">
                <a:latin typeface="Calibri"/>
                <a:cs typeface="Calibri"/>
              </a:rPr>
              <a:t>working </a:t>
            </a:r>
            <a:r>
              <a:rPr spc="-5" dirty="0">
                <a:latin typeface="Calibri"/>
                <a:cs typeface="Calibri"/>
              </a:rPr>
              <a:t>on </a:t>
            </a:r>
            <a:r>
              <a:rPr dirty="0">
                <a:latin typeface="Calibri"/>
                <a:cs typeface="Calibri"/>
              </a:rPr>
              <a:t>their </a:t>
            </a:r>
            <a:r>
              <a:rPr spc="-10" dirty="0">
                <a:latin typeface="Calibri"/>
                <a:cs typeface="Calibri"/>
              </a:rPr>
              <a:t>version </a:t>
            </a:r>
            <a:r>
              <a:rPr spc="-395" dirty="0">
                <a:latin typeface="Calibri"/>
                <a:cs typeface="Calibri"/>
              </a:rPr>
              <a:t> </a:t>
            </a:r>
            <a:r>
              <a:rPr spc="-5" dirty="0">
                <a:latin typeface="Calibri"/>
                <a:cs typeface="Calibri"/>
              </a:rPr>
              <a:t>of</a:t>
            </a:r>
            <a:r>
              <a:rPr spc="-10" dirty="0">
                <a:latin typeface="Calibri"/>
                <a:cs typeface="Calibri"/>
              </a:rPr>
              <a:t> </a:t>
            </a:r>
            <a:r>
              <a:rPr spc="-5" dirty="0">
                <a:latin typeface="Calibri"/>
                <a:cs typeface="Calibri"/>
              </a:rPr>
              <a:t>block</a:t>
            </a:r>
            <a:r>
              <a:rPr spc="20" dirty="0">
                <a:latin typeface="Calibri"/>
                <a:cs typeface="Calibri"/>
              </a:rPr>
              <a:t> </a:t>
            </a:r>
            <a:r>
              <a:rPr dirty="0">
                <a:latin typeface="Calibri"/>
                <a:cs typeface="Calibri"/>
              </a:rPr>
              <a:t>3</a:t>
            </a:r>
            <a:endParaRPr>
              <a:latin typeface="Calibri"/>
              <a:cs typeface="Calibri"/>
            </a:endParaRPr>
          </a:p>
        </p:txBody>
      </p:sp>
      <p:sp>
        <p:nvSpPr>
          <p:cNvPr id="85" name="object 85"/>
          <p:cNvSpPr txBox="1"/>
          <p:nvPr/>
        </p:nvSpPr>
        <p:spPr>
          <a:xfrm>
            <a:off x="1686864" y="6547586"/>
            <a:ext cx="2065020" cy="205184"/>
          </a:xfrm>
          <a:prstGeom prst="rect">
            <a:avLst/>
          </a:prstGeom>
        </p:spPr>
        <p:txBody>
          <a:bodyPr vert="horz" wrap="square" lIns="0" tIns="0" rIns="0" bIns="0" rtlCol="0">
            <a:spAutoFit/>
          </a:bodyPr>
          <a:lstStyle/>
          <a:p>
            <a:pPr marL="12700">
              <a:lnSpc>
                <a:spcPts val="1614"/>
              </a:lnSpc>
            </a:pPr>
            <a:r>
              <a:rPr sz="1600" spc="-5" dirty="0">
                <a:solidFill>
                  <a:srgbClr val="FFFFFF"/>
                </a:solidFill>
                <a:latin typeface="Calibri"/>
                <a:cs typeface="Calibri"/>
              </a:rPr>
              <a:t>2.5</a:t>
            </a:r>
            <a:r>
              <a:rPr sz="1600" spc="-30" dirty="0">
                <a:solidFill>
                  <a:srgbClr val="FFFFFF"/>
                </a:solidFill>
                <a:latin typeface="Calibri"/>
                <a:cs typeface="Calibri"/>
              </a:rPr>
              <a:t> </a:t>
            </a:r>
            <a:r>
              <a:rPr sz="1600" spc="-10" dirty="0">
                <a:solidFill>
                  <a:srgbClr val="FFFFFF"/>
                </a:solidFill>
                <a:latin typeface="Calibri"/>
                <a:cs typeface="Calibri"/>
              </a:rPr>
              <a:t>BITCOIN</a:t>
            </a:r>
            <a:r>
              <a:rPr sz="1600" spc="-30" dirty="0">
                <a:solidFill>
                  <a:srgbClr val="FFFFFF"/>
                </a:solidFill>
                <a:latin typeface="Calibri"/>
                <a:cs typeface="Calibri"/>
              </a:rPr>
              <a:t> </a:t>
            </a:r>
            <a:r>
              <a:rPr sz="1600" spc="-10" dirty="0">
                <a:solidFill>
                  <a:srgbClr val="FFFFFF"/>
                </a:solidFill>
                <a:latin typeface="Calibri"/>
                <a:cs typeface="Calibri"/>
              </a:rPr>
              <a:t>CONSENSUS</a:t>
            </a:r>
            <a:endParaRPr sz="1600">
              <a:latin typeface="Calibri"/>
              <a:cs typeface="Calibri"/>
            </a:endParaRPr>
          </a:p>
        </p:txBody>
      </p:sp>
      <p:sp>
        <p:nvSpPr>
          <p:cNvPr id="87" name="object 87"/>
          <p:cNvSpPr txBox="1"/>
          <p:nvPr/>
        </p:nvSpPr>
        <p:spPr>
          <a:xfrm>
            <a:off x="9625330" y="6547586"/>
            <a:ext cx="229870" cy="205184"/>
          </a:xfrm>
          <a:prstGeom prst="rect">
            <a:avLst/>
          </a:prstGeom>
        </p:spPr>
        <p:txBody>
          <a:bodyPr vert="horz" wrap="square" lIns="0" tIns="0" rIns="0" bIns="0" rtlCol="0">
            <a:spAutoFit/>
          </a:bodyPr>
          <a:lstStyle/>
          <a:p>
            <a:pPr marL="12700">
              <a:lnSpc>
                <a:spcPts val="1614"/>
              </a:lnSpc>
            </a:pPr>
            <a:r>
              <a:rPr sz="1600" spc="-10" dirty="0">
                <a:solidFill>
                  <a:srgbClr val="FFFFFF"/>
                </a:solidFill>
                <a:latin typeface="Calibri"/>
                <a:cs typeface="Calibri"/>
              </a:rPr>
              <a:t>38</a:t>
            </a:r>
            <a:endParaRPr sz="1600">
              <a:latin typeface="Calibri"/>
              <a:cs typeface="Calibri"/>
            </a:endParaRPr>
          </a:p>
        </p:txBody>
      </p:sp>
    </p:spTree>
    <p:extLst>
      <p:ext uri="{BB962C8B-B14F-4D97-AF65-F5344CB8AC3E}">
        <p14:creationId xmlns:p14="http://schemas.microsoft.com/office/powerpoint/2010/main" val="40336298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6005" y="227203"/>
            <a:ext cx="3160408" cy="566181"/>
          </a:xfrm>
          <a:prstGeom prst="rect">
            <a:avLst/>
          </a:prstGeom>
        </p:spPr>
        <p:txBody>
          <a:bodyPr vert="horz" wrap="square" lIns="0" tIns="12065" rIns="0" bIns="0" rtlCol="0" anchor="t">
            <a:spAutoFit/>
          </a:bodyPr>
          <a:lstStyle/>
          <a:p>
            <a:pPr marL="12700">
              <a:spcBef>
                <a:spcPts val="95"/>
              </a:spcBef>
            </a:pPr>
            <a:r>
              <a:rPr spc="-60" dirty="0"/>
              <a:t>Branching</a:t>
            </a:r>
          </a:p>
        </p:txBody>
      </p:sp>
      <p:sp>
        <p:nvSpPr>
          <p:cNvPr id="3" name="object 3"/>
          <p:cNvSpPr/>
          <p:nvPr/>
        </p:nvSpPr>
        <p:spPr>
          <a:xfrm>
            <a:off x="2246377" y="2046733"/>
            <a:ext cx="4011295" cy="2654935"/>
          </a:xfrm>
          <a:custGeom>
            <a:avLst/>
            <a:gdLst/>
            <a:ahLst/>
            <a:cxnLst/>
            <a:rect l="l" t="t" r="r" b="b"/>
            <a:pathLst>
              <a:path w="4011295" h="2654935">
                <a:moveTo>
                  <a:pt x="0" y="442467"/>
                </a:moveTo>
                <a:lnTo>
                  <a:pt x="2596" y="394259"/>
                </a:lnTo>
                <a:lnTo>
                  <a:pt x="10205" y="347554"/>
                </a:lnTo>
                <a:lnTo>
                  <a:pt x="22558" y="302621"/>
                </a:lnTo>
                <a:lnTo>
                  <a:pt x="39383" y="259731"/>
                </a:lnTo>
                <a:lnTo>
                  <a:pt x="60412" y="219154"/>
                </a:lnTo>
                <a:lnTo>
                  <a:pt x="85373" y="181160"/>
                </a:lnTo>
                <a:lnTo>
                  <a:pt x="113998" y="146019"/>
                </a:lnTo>
                <a:lnTo>
                  <a:pt x="146016" y="114001"/>
                </a:lnTo>
                <a:lnTo>
                  <a:pt x="181158" y="85376"/>
                </a:lnTo>
                <a:lnTo>
                  <a:pt x="219153" y="60414"/>
                </a:lnTo>
                <a:lnTo>
                  <a:pt x="259731" y="39385"/>
                </a:lnTo>
                <a:lnTo>
                  <a:pt x="302623" y="22559"/>
                </a:lnTo>
                <a:lnTo>
                  <a:pt x="347558" y="10206"/>
                </a:lnTo>
                <a:lnTo>
                  <a:pt x="394267" y="2596"/>
                </a:lnTo>
                <a:lnTo>
                  <a:pt x="442480" y="0"/>
                </a:lnTo>
                <a:lnTo>
                  <a:pt x="3568700" y="0"/>
                </a:lnTo>
                <a:lnTo>
                  <a:pt x="3616908" y="2596"/>
                </a:lnTo>
                <a:lnTo>
                  <a:pt x="3663613" y="10206"/>
                </a:lnTo>
                <a:lnTo>
                  <a:pt x="3708546" y="22559"/>
                </a:lnTo>
                <a:lnTo>
                  <a:pt x="3751436" y="39385"/>
                </a:lnTo>
                <a:lnTo>
                  <a:pt x="3792013" y="60414"/>
                </a:lnTo>
                <a:lnTo>
                  <a:pt x="3830007" y="85376"/>
                </a:lnTo>
                <a:lnTo>
                  <a:pt x="3865148" y="114001"/>
                </a:lnTo>
                <a:lnTo>
                  <a:pt x="3897166" y="146019"/>
                </a:lnTo>
                <a:lnTo>
                  <a:pt x="3925791" y="181160"/>
                </a:lnTo>
                <a:lnTo>
                  <a:pt x="3950753" y="219154"/>
                </a:lnTo>
                <a:lnTo>
                  <a:pt x="3971782" y="259731"/>
                </a:lnTo>
                <a:lnTo>
                  <a:pt x="3988608" y="302621"/>
                </a:lnTo>
                <a:lnTo>
                  <a:pt x="4000961" y="347554"/>
                </a:lnTo>
                <a:lnTo>
                  <a:pt x="4008571" y="394259"/>
                </a:lnTo>
                <a:lnTo>
                  <a:pt x="4011168" y="442467"/>
                </a:lnTo>
                <a:lnTo>
                  <a:pt x="4011168" y="2212340"/>
                </a:lnTo>
                <a:lnTo>
                  <a:pt x="4008571" y="2260548"/>
                </a:lnTo>
                <a:lnTo>
                  <a:pt x="4000961" y="2307253"/>
                </a:lnTo>
                <a:lnTo>
                  <a:pt x="3988608" y="2352186"/>
                </a:lnTo>
                <a:lnTo>
                  <a:pt x="3971782" y="2395076"/>
                </a:lnTo>
                <a:lnTo>
                  <a:pt x="3950753" y="2435653"/>
                </a:lnTo>
                <a:lnTo>
                  <a:pt x="3925791" y="2473647"/>
                </a:lnTo>
                <a:lnTo>
                  <a:pt x="3897166" y="2508788"/>
                </a:lnTo>
                <a:lnTo>
                  <a:pt x="3865148" y="2540806"/>
                </a:lnTo>
                <a:lnTo>
                  <a:pt x="3830007" y="2569431"/>
                </a:lnTo>
                <a:lnTo>
                  <a:pt x="3792013" y="2594393"/>
                </a:lnTo>
                <a:lnTo>
                  <a:pt x="3751436" y="2615422"/>
                </a:lnTo>
                <a:lnTo>
                  <a:pt x="3708546" y="2632248"/>
                </a:lnTo>
                <a:lnTo>
                  <a:pt x="3663613" y="2644601"/>
                </a:lnTo>
                <a:lnTo>
                  <a:pt x="3616908" y="2652211"/>
                </a:lnTo>
                <a:lnTo>
                  <a:pt x="3568700" y="2654807"/>
                </a:lnTo>
                <a:lnTo>
                  <a:pt x="442480" y="2654807"/>
                </a:lnTo>
                <a:lnTo>
                  <a:pt x="394267" y="2652211"/>
                </a:lnTo>
                <a:lnTo>
                  <a:pt x="347558" y="2644601"/>
                </a:lnTo>
                <a:lnTo>
                  <a:pt x="302623" y="2632248"/>
                </a:lnTo>
                <a:lnTo>
                  <a:pt x="259731" y="2615422"/>
                </a:lnTo>
                <a:lnTo>
                  <a:pt x="219153" y="2594393"/>
                </a:lnTo>
                <a:lnTo>
                  <a:pt x="181158" y="2569431"/>
                </a:lnTo>
                <a:lnTo>
                  <a:pt x="146016" y="2540806"/>
                </a:lnTo>
                <a:lnTo>
                  <a:pt x="113998" y="2508788"/>
                </a:lnTo>
                <a:lnTo>
                  <a:pt x="85373" y="2473647"/>
                </a:lnTo>
                <a:lnTo>
                  <a:pt x="60412" y="2435653"/>
                </a:lnTo>
                <a:lnTo>
                  <a:pt x="39383" y="2395076"/>
                </a:lnTo>
                <a:lnTo>
                  <a:pt x="22558" y="2352186"/>
                </a:lnTo>
                <a:lnTo>
                  <a:pt x="10205" y="2307253"/>
                </a:lnTo>
                <a:lnTo>
                  <a:pt x="2596" y="2260548"/>
                </a:lnTo>
                <a:lnTo>
                  <a:pt x="0" y="2212340"/>
                </a:lnTo>
                <a:lnTo>
                  <a:pt x="0" y="442467"/>
                </a:lnTo>
                <a:close/>
              </a:path>
            </a:pathLst>
          </a:custGeom>
          <a:ln w="15240">
            <a:solidFill>
              <a:srgbClr val="000000"/>
            </a:solidFill>
          </a:ln>
        </p:spPr>
        <p:txBody>
          <a:bodyPr wrap="square" lIns="0" tIns="0" rIns="0" bIns="0" rtlCol="0"/>
          <a:lstStyle/>
          <a:p>
            <a:endParaRPr/>
          </a:p>
        </p:txBody>
      </p:sp>
      <p:sp>
        <p:nvSpPr>
          <p:cNvPr id="4" name="object 4"/>
          <p:cNvSpPr txBox="1"/>
          <p:nvPr/>
        </p:nvSpPr>
        <p:spPr>
          <a:xfrm>
            <a:off x="3293491" y="2112390"/>
            <a:ext cx="1917064" cy="299720"/>
          </a:xfrm>
          <a:prstGeom prst="rect">
            <a:avLst/>
          </a:prstGeom>
        </p:spPr>
        <p:txBody>
          <a:bodyPr vert="horz" wrap="square" lIns="0" tIns="12700" rIns="0" bIns="0" rtlCol="0">
            <a:spAutoFit/>
          </a:bodyPr>
          <a:lstStyle/>
          <a:p>
            <a:pPr marL="12700">
              <a:spcBef>
                <a:spcPts val="100"/>
              </a:spcBef>
            </a:pPr>
            <a:r>
              <a:rPr spc="-5" dirty="0">
                <a:latin typeface="Calibri"/>
                <a:cs typeface="Calibri"/>
              </a:rPr>
              <a:t>Common</a:t>
            </a:r>
            <a:r>
              <a:rPr spc="-45" dirty="0">
                <a:latin typeface="Calibri"/>
                <a:cs typeface="Calibri"/>
              </a:rPr>
              <a:t> </a:t>
            </a:r>
            <a:r>
              <a:rPr spc="-10" dirty="0">
                <a:latin typeface="Calibri"/>
                <a:cs typeface="Calibri"/>
              </a:rPr>
              <a:t>Blockchain</a:t>
            </a:r>
            <a:endParaRPr>
              <a:latin typeface="Calibri"/>
              <a:cs typeface="Calibri"/>
            </a:endParaRPr>
          </a:p>
        </p:txBody>
      </p:sp>
      <p:sp>
        <p:nvSpPr>
          <p:cNvPr id="5" name="object 5"/>
          <p:cNvSpPr/>
          <p:nvPr/>
        </p:nvSpPr>
        <p:spPr>
          <a:xfrm>
            <a:off x="5119116" y="2563367"/>
            <a:ext cx="1076325" cy="1927860"/>
          </a:xfrm>
          <a:custGeom>
            <a:avLst/>
            <a:gdLst/>
            <a:ahLst/>
            <a:cxnLst/>
            <a:rect l="l" t="t" r="r" b="b"/>
            <a:pathLst>
              <a:path w="1076325" h="1927860">
                <a:moveTo>
                  <a:pt x="0" y="179324"/>
                </a:moveTo>
                <a:lnTo>
                  <a:pt x="6404" y="131644"/>
                </a:lnTo>
                <a:lnTo>
                  <a:pt x="24478" y="88805"/>
                </a:lnTo>
                <a:lnTo>
                  <a:pt x="52514" y="52514"/>
                </a:lnTo>
                <a:lnTo>
                  <a:pt x="88805" y="24478"/>
                </a:lnTo>
                <a:lnTo>
                  <a:pt x="131644" y="6404"/>
                </a:lnTo>
                <a:lnTo>
                  <a:pt x="179324" y="0"/>
                </a:lnTo>
                <a:lnTo>
                  <a:pt x="896620" y="0"/>
                </a:lnTo>
                <a:lnTo>
                  <a:pt x="944299" y="6404"/>
                </a:lnTo>
                <a:lnTo>
                  <a:pt x="987138" y="24478"/>
                </a:lnTo>
                <a:lnTo>
                  <a:pt x="1023429" y="52514"/>
                </a:lnTo>
                <a:lnTo>
                  <a:pt x="1051465" y="88805"/>
                </a:lnTo>
                <a:lnTo>
                  <a:pt x="1069539" y="131644"/>
                </a:lnTo>
                <a:lnTo>
                  <a:pt x="1075944" y="179324"/>
                </a:lnTo>
                <a:lnTo>
                  <a:pt x="1075944" y="1748536"/>
                </a:lnTo>
                <a:lnTo>
                  <a:pt x="1069539" y="1796215"/>
                </a:lnTo>
                <a:lnTo>
                  <a:pt x="1051465" y="1839054"/>
                </a:lnTo>
                <a:lnTo>
                  <a:pt x="1023429" y="1875345"/>
                </a:lnTo>
                <a:lnTo>
                  <a:pt x="987138" y="1903381"/>
                </a:lnTo>
                <a:lnTo>
                  <a:pt x="944299" y="1921455"/>
                </a:lnTo>
                <a:lnTo>
                  <a:pt x="896620" y="1927860"/>
                </a:lnTo>
                <a:lnTo>
                  <a:pt x="179324" y="1927860"/>
                </a:lnTo>
                <a:lnTo>
                  <a:pt x="131644" y="1921455"/>
                </a:lnTo>
                <a:lnTo>
                  <a:pt x="88805" y="1903381"/>
                </a:lnTo>
                <a:lnTo>
                  <a:pt x="52514" y="1875345"/>
                </a:lnTo>
                <a:lnTo>
                  <a:pt x="24478" y="1839054"/>
                </a:lnTo>
                <a:lnTo>
                  <a:pt x="6404" y="1796215"/>
                </a:lnTo>
                <a:lnTo>
                  <a:pt x="0" y="1748536"/>
                </a:lnTo>
                <a:lnTo>
                  <a:pt x="0" y="179324"/>
                </a:lnTo>
                <a:close/>
              </a:path>
            </a:pathLst>
          </a:custGeom>
          <a:ln w="15240">
            <a:solidFill>
              <a:srgbClr val="000000"/>
            </a:solidFill>
          </a:ln>
        </p:spPr>
        <p:txBody>
          <a:bodyPr wrap="square" lIns="0" tIns="0" rIns="0" bIns="0" rtlCol="0"/>
          <a:lstStyle/>
          <a:p>
            <a:endParaRPr/>
          </a:p>
        </p:txBody>
      </p:sp>
      <p:sp>
        <p:nvSpPr>
          <p:cNvPr id="6" name="object 6"/>
          <p:cNvSpPr txBox="1"/>
          <p:nvPr/>
        </p:nvSpPr>
        <p:spPr>
          <a:xfrm>
            <a:off x="5272785" y="2989326"/>
            <a:ext cx="770890" cy="299720"/>
          </a:xfrm>
          <a:prstGeom prst="rect">
            <a:avLst/>
          </a:prstGeom>
        </p:spPr>
        <p:txBody>
          <a:bodyPr vert="horz" wrap="square" lIns="0" tIns="12700" rIns="0" bIns="0" rtlCol="0">
            <a:spAutoFit/>
          </a:bodyPr>
          <a:lstStyle/>
          <a:p>
            <a:pPr marL="12700" marR="5080" indent="17780">
              <a:spcBef>
                <a:spcPts val="100"/>
              </a:spcBef>
            </a:pPr>
            <a:r>
              <a:rPr sz="900" dirty="0">
                <a:latin typeface="Calibri"/>
                <a:cs typeface="Calibri"/>
              </a:rPr>
              <a:t>Proof-of-Work: </a:t>
            </a:r>
            <a:r>
              <a:rPr sz="900" spc="-190" dirty="0">
                <a:latin typeface="Calibri"/>
                <a:cs typeface="Calibri"/>
              </a:rPr>
              <a:t> </a:t>
            </a:r>
            <a:r>
              <a:rPr sz="900" dirty="0">
                <a:latin typeface="Calibri"/>
                <a:cs typeface="Calibri"/>
              </a:rPr>
              <a:t>000000</a:t>
            </a:r>
            <a:r>
              <a:rPr sz="900" spc="-15" dirty="0">
                <a:latin typeface="Calibri"/>
                <a:cs typeface="Calibri"/>
              </a:rPr>
              <a:t>9</a:t>
            </a:r>
            <a:r>
              <a:rPr sz="900" dirty="0">
                <a:latin typeface="Calibri"/>
                <a:cs typeface="Calibri"/>
              </a:rPr>
              <a:t>0</a:t>
            </a:r>
            <a:r>
              <a:rPr sz="900" spc="-5" dirty="0">
                <a:latin typeface="Calibri"/>
                <a:cs typeface="Calibri"/>
              </a:rPr>
              <a:t>b41bx</a:t>
            </a:r>
            <a:endParaRPr sz="900">
              <a:latin typeface="Calibri"/>
              <a:cs typeface="Calibri"/>
            </a:endParaRPr>
          </a:p>
        </p:txBody>
      </p:sp>
      <p:sp>
        <p:nvSpPr>
          <p:cNvPr id="7" name="object 7"/>
          <p:cNvSpPr txBox="1"/>
          <p:nvPr/>
        </p:nvSpPr>
        <p:spPr>
          <a:xfrm>
            <a:off x="5298694" y="3400805"/>
            <a:ext cx="718820" cy="299720"/>
          </a:xfrm>
          <a:prstGeom prst="rect">
            <a:avLst/>
          </a:prstGeom>
        </p:spPr>
        <p:txBody>
          <a:bodyPr vert="horz" wrap="square" lIns="0" tIns="12700" rIns="0" bIns="0" rtlCol="0">
            <a:spAutoFit/>
          </a:bodyPr>
          <a:lstStyle/>
          <a:p>
            <a:pPr marL="27305" marR="5080" indent="-15240">
              <a:spcBef>
                <a:spcPts val="100"/>
              </a:spcBef>
            </a:pPr>
            <a:r>
              <a:rPr sz="900" dirty="0">
                <a:latin typeface="Calibri"/>
                <a:cs typeface="Calibri"/>
              </a:rPr>
              <a:t>Pr</a:t>
            </a:r>
            <a:r>
              <a:rPr sz="900" spc="-5" dirty="0">
                <a:latin typeface="Calibri"/>
                <a:cs typeface="Calibri"/>
              </a:rPr>
              <a:t>e</a:t>
            </a:r>
            <a:r>
              <a:rPr sz="900" dirty="0">
                <a:latin typeface="Calibri"/>
                <a:cs typeface="Calibri"/>
              </a:rPr>
              <a:t>vio</a:t>
            </a:r>
            <a:r>
              <a:rPr sz="900" spc="-5" dirty="0">
                <a:latin typeface="Calibri"/>
                <a:cs typeface="Calibri"/>
              </a:rPr>
              <a:t>u</a:t>
            </a:r>
            <a:r>
              <a:rPr sz="900" dirty="0">
                <a:latin typeface="Calibri"/>
                <a:cs typeface="Calibri"/>
              </a:rPr>
              <a:t>s</a:t>
            </a:r>
            <a:r>
              <a:rPr sz="900" spc="5" dirty="0">
                <a:latin typeface="Calibri"/>
                <a:cs typeface="Calibri"/>
              </a:rPr>
              <a:t> </a:t>
            </a:r>
            <a:r>
              <a:rPr sz="900" dirty="0">
                <a:latin typeface="Calibri"/>
                <a:cs typeface="Calibri"/>
              </a:rPr>
              <a:t>P</a:t>
            </a:r>
            <a:r>
              <a:rPr sz="900" spc="5" dirty="0">
                <a:latin typeface="Calibri"/>
                <a:cs typeface="Calibri"/>
              </a:rPr>
              <a:t>O</a:t>
            </a:r>
            <a:r>
              <a:rPr sz="900" dirty="0">
                <a:latin typeface="Calibri"/>
                <a:cs typeface="Calibri"/>
              </a:rPr>
              <a:t>W:  </a:t>
            </a:r>
            <a:r>
              <a:rPr sz="900" spc="-5" dirty="0">
                <a:latin typeface="Calibri"/>
                <a:cs typeface="Calibri"/>
              </a:rPr>
              <a:t>000000948fixf</a:t>
            </a:r>
            <a:endParaRPr sz="900">
              <a:latin typeface="Calibri"/>
              <a:cs typeface="Calibri"/>
            </a:endParaRPr>
          </a:p>
        </p:txBody>
      </p:sp>
      <p:sp>
        <p:nvSpPr>
          <p:cNvPr id="8" name="object 8"/>
          <p:cNvSpPr/>
          <p:nvPr/>
        </p:nvSpPr>
        <p:spPr>
          <a:xfrm>
            <a:off x="3752089" y="2555748"/>
            <a:ext cx="1076325" cy="1935480"/>
          </a:xfrm>
          <a:custGeom>
            <a:avLst/>
            <a:gdLst/>
            <a:ahLst/>
            <a:cxnLst/>
            <a:rect l="l" t="t" r="r" b="b"/>
            <a:pathLst>
              <a:path w="1076325" h="1935479">
                <a:moveTo>
                  <a:pt x="0" y="179324"/>
                </a:moveTo>
                <a:lnTo>
                  <a:pt x="6404" y="131644"/>
                </a:lnTo>
                <a:lnTo>
                  <a:pt x="24478" y="88805"/>
                </a:lnTo>
                <a:lnTo>
                  <a:pt x="52514" y="52514"/>
                </a:lnTo>
                <a:lnTo>
                  <a:pt x="88805" y="24478"/>
                </a:lnTo>
                <a:lnTo>
                  <a:pt x="131644" y="6404"/>
                </a:lnTo>
                <a:lnTo>
                  <a:pt x="179324" y="0"/>
                </a:lnTo>
                <a:lnTo>
                  <a:pt x="896619" y="0"/>
                </a:lnTo>
                <a:lnTo>
                  <a:pt x="944299" y="6404"/>
                </a:lnTo>
                <a:lnTo>
                  <a:pt x="987138" y="24478"/>
                </a:lnTo>
                <a:lnTo>
                  <a:pt x="1023429" y="52514"/>
                </a:lnTo>
                <a:lnTo>
                  <a:pt x="1051465" y="88805"/>
                </a:lnTo>
                <a:lnTo>
                  <a:pt x="1069539" y="131644"/>
                </a:lnTo>
                <a:lnTo>
                  <a:pt x="1075944" y="179324"/>
                </a:lnTo>
                <a:lnTo>
                  <a:pt x="1075944" y="1756156"/>
                </a:lnTo>
                <a:lnTo>
                  <a:pt x="1069539" y="1803835"/>
                </a:lnTo>
                <a:lnTo>
                  <a:pt x="1051465" y="1846674"/>
                </a:lnTo>
                <a:lnTo>
                  <a:pt x="1023429" y="1882965"/>
                </a:lnTo>
                <a:lnTo>
                  <a:pt x="987138" y="1911001"/>
                </a:lnTo>
                <a:lnTo>
                  <a:pt x="944299" y="1929075"/>
                </a:lnTo>
                <a:lnTo>
                  <a:pt x="896619" y="1935479"/>
                </a:lnTo>
                <a:lnTo>
                  <a:pt x="179324" y="1935479"/>
                </a:lnTo>
                <a:lnTo>
                  <a:pt x="131644" y="1929075"/>
                </a:lnTo>
                <a:lnTo>
                  <a:pt x="88805" y="1911001"/>
                </a:lnTo>
                <a:lnTo>
                  <a:pt x="52514" y="1882965"/>
                </a:lnTo>
                <a:lnTo>
                  <a:pt x="24478" y="1846674"/>
                </a:lnTo>
                <a:lnTo>
                  <a:pt x="6404" y="1803835"/>
                </a:lnTo>
                <a:lnTo>
                  <a:pt x="0" y="1756156"/>
                </a:lnTo>
                <a:lnTo>
                  <a:pt x="0" y="179324"/>
                </a:lnTo>
                <a:close/>
              </a:path>
            </a:pathLst>
          </a:custGeom>
          <a:ln w="15240">
            <a:solidFill>
              <a:srgbClr val="000000"/>
            </a:solidFill>
          </a:ln>
        </p:spPr>
        <p:txBody>
          <a:bodyPr wrap="square" lIns="0" tIns="0" rIns="0" bIns="0" rtlCol="0"/>
          <a:lstStyle/>
          <a:p>
            <a:endParaRPr/>
          </a:p>
        </p:txBody>
      </p:sp>
      <p:sp>
        <p:nvSpPr>
          <p:cNvPr id="9" name="object 9"/>
          <p:cNvSpPr txBox="1"/>
          <p:nvPr/>
        </p:nvSpPr>
        <p:spPr>
          <a:xfrm>
            <a:off x="4011929" y="2634234"/>
            <a:ext cx="1924050" cy="228909"/>
          </a:xfrm>
          <a:prstGeom prst="rect">
            <a:avLst/>
          </a:prstGeom>
        </p:spPr>
        <p:txBody>
          <a:bodyPr vert="horz" wrap="square" lIns="0" tIns="13335" rIns="0" bIns="0" rtlCol="0">
            <a:spAutoFit/>
          </a:bodyPr>
          <a:lstStyle/>
          <a:p>
            <a:pPr marL="12700">
              <a:spcBef>
                <a:spcPts val="105"/>
              </a:spcBef>
              <a:tabLst>
                <a:tab pos="1379855" algn="l"/>
              </a:tabLst>
            </a:pPr>
            <a:r>
              <a:rPr sz="2100" b="1" baseline="1984" dirty="0">
                <a:latin typeface="Calibri"/>
                <a:cs typeface="Calibri"/>
              </a:rPr>
              <a:t>Block</a:t>
            </a:r>
            <a:r>
              <a:rPr sz="2100" b="1" spc="-7" baseline="1984" dirty="0">
                <a:latin typeface="Calibri"/>
                <a:cs typeface="Calibri"/>
              </a:rPr>
              <a:t> </a:t>
            </a:r>
            <a:r>
              <a:rPr sz="2100" b="1" baseline="1984" dirty="0">
                <a:latin typeface="Calibri"/>
                <a:cs typeface="Calibri"/>
              </a:rPr>
              <a:t>1	</a:t>
            </a:r>
            <a:r>
              <a:rPr sz="1400" b="1" dirty="0">
                <a:latin typeface="Calibri"/>
                <a:cs typeface="Calibri"/>
              </a:rPr>
              <a:t>Block</a:t>
            </a:r>
            <a:r>
              <a:rPr sz="1400" b="1" spc="-70" dirty="0">
                <a:latin typeface="Calibri"/>
                <a:cs typeface="Calibri"/>
              </a:rPr>
              <a:t> </a:t>
            </a:r>
            <a:r>
              <a:rPr sz="1400" b="1" dirty="0">
                <a:latin typeface="Calibri"/>
                <a:cs typeface="Calibri"/>
              </a:rPr>
              <a:t>2</a:t>
            </a:r>
            <a:endParaRPr sz="1400">
              <a:latin typeface="Calibri"/>
              <a:cs typeface="Calibri"/>
            </a:endParaRPr>
          </a:p>
        </p:txBody>
      </p:sp>
      <p:sp>
        <p:nvSpPr>
          <p:cNvPr id="10" name="object 10"/>
          <p:cNvSpPr txBox="1"/>
          <p:nvPr/>
        </p:nvSpPr>
        <p:spPr>
          <a:xfrm>
            <a:off x="3923538" y="2986278"/>
            <a:ext cx="732790" cy="299720"/>
          </a:xfrm>
          <a:prstGeom prst="rect">
            <a:avLst/>
          </a:prstGeom>
        </p:spPr>
        <p:txBody>
          <a:bodyPr vert="horz" wrap="square" lIns="0" tIns="12700" rIns="0" bIns="0" rtlCol="0">
            <a:spAutoFit/>
          </a:bodyPr>
          <a:lstStyle/>
          <a:p>
            <a:pPr marL="35560" marR="5080" indent="-22860">
              <a:spcBef>
                <a:spcPts val="100"/>
              </a:spcBef>
            </a:pPr>
            <a:r>
              <a:rPr sz="900" dirty="0">
                <a:latin typeface="Calibri"/>
                <a:cs typeface="Calibri"/>
              </a:rPr>
              <a:t>Pr</a:t>
            </a:r>
            <a:r>
              <a:rPr sz="900" spc="5" dirty="0">
                <a:latin typeface="Calibri"/>
                <a:cs typeface="Calibri"/>
              </a:rPr>
              <a:t>o</a:t>
            </a:r>
            <a:r>
              <a:rPr sz="900" dirty="0">
                <a:latin typeface="Calibri"/>
                <a:cs typeface="Calibri"/>
              </a:rPr>
              <a:t>of-</a:t>
            </a:r>
            <a:r>
              <a:rPr sz="900" spc="5" dirty="0">
                <a:latin typeface="Calibri"/>
                <a:cs typeface="Calibri"/>
              </a:rPr>
              <a:t>o</a:t>
            </a:r>
            <a:r>
              <a:rPr sz="900" dirty="0">
                <a:latin typeface="Calibri"/>
                <a:cs typeface="Calibri"/>
              </a:rPr>
              <a:t>f-Wor</a:t>
            </a:r>
            <a:r>
              <a:rPr sz="900" spc="-5" dirty="0">
                <a:latin typeface="Calibri"/>
                <a:cs typeface="Calibri"/>
              </a:rPr>
              <a:t>k</a:t>
            </a:r>
            <a:r>
              <a:rPr sz="900" dirty="0">
                <a:latin typeface="Calibri"/>
                <a:cs typeface="Calibri"/>
              </a:rPr>
              <a:t>:  </a:t>
            </a:r>
            <a:r>
              <a:rPr sz="900" spc="-5" dirty="0">
                <a:latin typeface="Calibri"/>
                <a:cs typeface="Calibri"/>
              </a:rPr>
              <a:t>000000948fixf</a:t>
            </a:r>
            <a:endParaRPr sz="900">
              <a:latin typeface="Calibri"/>
              <a:cs typeface="Calibri"/>
            </a:endParaRPr>
          </a:p>
        </p:txBody>
      </p:sp>
      <p:sp>
        <p:nvSpPr>
          <p:cNvPr id="11" name="object 11"/>
          <p:cNvSpPr txBox="1"/>
          <p:nvPr/>
        </p:nvSpPr>
        <p:spPr>
          <a:xfrm>
            <a:off x="3931157" y="3397758"/>
            <a:ext cx="718820" cy="299720"/>
          </a:xfrm>
          <a:prstGeom prst="rect">
            <a:avLst/>
          </a:prstGeom>
        </p:spPr>
        <p:txBody>
          <a:bodyPr vert="horz" wrap="square" lIns="0" tIns="12700" rIns="0" bIns="0" rtlCol="0">
            <a:spAutoFit/>
          </a:bodyPr>
          <a:lstStyle/>
          <a:p>
            <a:pPr marL="26034" marR="5080" indent="-13970">
              <a:spcBef>
                <a:spcPts val="100"/>
              </a:spcBef>
            </a:pPr>
            <a:r>
              <a:rPr sz="900" dirty="0">
                <a:latin typeface="Calibri"/>
                <a:cs typeface="Calibri"/>
              </a:rPr>
              <a:t>Pr</a:t>
            </a:r>
            <a:r>
              <a:rPr sz="900" spc="-5" dirty="0">
                <a:latin typeface="Calibri"/>
                <a:cs typeface="Calibri"/>
              </a:rPr>
              <a:t>e</a:t>
            </a:r>
            <a:r>
              <a:rPr sz="900" dirty="0">
                <a:latin typeface="Calibri"/>
                <a:cs typeface="Calibri"/>
              </a:rPr>
              <a:t>vio</a:t>
            </a:r>
            <a:r>
              <a:rPr sz="900" spc="-5" dirty="0">
                <a:latin typeface="Calibri"/>
                <a:cs typeface="Calibri"/>
              </a:rPr>
              <a:t>u</a:t>
            </a:r>
            <a:r>
              <a:rPr sz="900" dirty="0">
                <a:latin typeface="Calibri"/>
                <a:cs typeface="Calibri"/>
              </a:rPr>
              <a:t>s</a:t>
            </a:r>
            <a:r>
              <a:rPr sz="900" spc="5" dirty="0">
                <a:latin typeface="Calibri"/>
                <a:cs typeface="Calibri"/>
              </a:rPr>
              <a:t> </a:t>
            </a:r>
            <a:r>
              <a:rPr sz="900" dirty="0">
                <a:latin typeface="Calibri"/>
                <a:cs typeface="Calibri"/>
              </a:rPr>
              <a:t>P</a:t>
            </a:r>
            <a:r>
              <a:rPr sz="900" spc="5" dirty="0">
                <a:latin typeface="Calibri"/>
                <a:cs typeface="Calibri"/>
              </a:rPr>
              <a:t>O</a:t>
            </a:r>
            <a:r>
              <a:rPr sz="900" dirty="0">
                <a:latin typeface="Calibri"/>
                <a:cs typeface="Calibri"/>
              </a:rPr>
              <a:t>W:  </a:t>
            </a:r>
            <a:r>
              <a:rPr sz="900" spc="-5" dirty="0">
                <a:latin typeface="Calibri"/>
                <a:cs typeface="Calibri"/>
              </a:rPr>
              <a:t>000000958fdji</a:t>
            </a:r>
            <a:endParaRPr sz="900">
              <a:latin typeface="Calibri"/>
              <a:cs typeface="Calibri"/>
            </a:endParaRPr>
          </a:p>
        </p:txBody>
      </p:sp>
      <p:sp>
        <p:nvSpPr>
          <p:cNvPr id="12" name="object 12"/>
          <p:cNvSpPr/>
          <p:nvPr/>
        </p:nvSpPr>
        <p:spPr>
          <a:xfrm>
            <a:off x="2395728" y="2555748"/>
            <a:ext cx="1076325" cy="1935480"/>
          </a:xfrm>
          <a:custGeom>
            <a:avLst/>
            <a:gdLst/>
            <a:ahLst/>
            <a:cxnLst/>
            <a:rect l="l" t="t" r="r" b="b"/>
            <a:pathLst>
              <a:path w="1076325" h="1935479">
                <a:moveTo>
                  <a:pt x="0" y="179324"/>
                </a:moveTo>
                <a:lnTo>
                  <a:pt x="6405" y="131644"/>
                </a:lnTo>
                <a:lnTo>
                  <a:pt x="24483" y="88805"/>
                </a:lnTo>
                <a:lnTo>
                  <a:pt x="52524" y="52514"/>
                </a:lnTo>
                <a:lnTo>
                  <a:pt x="88817" y="24478"/>
                </a:lnTo>
                <a:lnTo>
                  <a:pt x="131653" y="6404"/>
                </a:lnTo>
                <a:lnTo>
                  <a:pt x="179324" y="0"/>
                </a:lnTo>
                <a:lnTo>
                  <a:pt x="896620" y="0"/>
                </a:lnTo>
                <a:lnTo>
                  <a:pt x="944299" y="6404"/>
                </a:lnTo>
                <a:lnTo>
                  <a:pt x="987138" y="24478"/>
                </a:lnTo>
                <a:lnTo>
                  <a:pt x="1023429" y="52514"/>
                </a:lnTo>
                <a:lnTo>
                  <a:pt x="1051465" y="88805"/>
                </a:lnTo>
                <a:lnTo>
                  <a:pt x="1069539" y="131644"/>
                </a:lnTo>
                <a:lnTo>
                  <a:pt x="1075944" y="179324"/>
                </a:lnTo>
                <a:lnTo>
                  <a:pt x="1075944" y="1756156"/>
                </a:lnTo>
                <a:lnTo>
                  <a:pt x="1069539" y="1803835"/>
                </a:lnTo>
                <a:lnTo>
                  <a:pt x="1051465" y="1846674"/>
                </a:lnTo>
                <a:lnTo>
                  <a:pt x="1023429" y="1882965"/>
                </a:lnTo>
                <a:lnTo>
                  <a:pt x="987138" y="1911001"/>
                </a:lnTo>
                <a:lnTo>
                  <a:pt x="944299" y="1929075"/>
                </a:lnTo>
                <a:lnTo>
                  <a:pt x="896620" y="1935479"/>
                </a:lnTo>
                <a:lnTo>
                  <a:pt x="179324" y="1935479"/>
                </a:lnTo>
                <a:lnTo>
                  <a:pt x="131653" y="1929075"/>
                </a:lnTo>
                <a:lnTo>
                  <a:pt x="88817" y="1911001"/>
                </a:lnTo>
                <a:lnTo>
                  <a:pt x="52524" y="1882965"/>
                </a:lnTo>
                <a:lnTo>
                  <a:pt x="24483" y="1846674"/>
                </a:lnTo>
                <a:lnTo>
                  <a:pt x="6405" y="1803835"/>
                </a:lnTo>
                <a:lnTo>
                  <a:pt x="0" y="1756156"/>
                </a:lnTo>
                <a:lnTo>
                  <a:pt x="0" y="179324"/>
                </a:lnTo>
                <a:close/>
              </a:path>
            </a:pathLst>
          </a:custGeom>
          <a:ln w="15240">
            <a:solidFill>
              <a:srgbClr val="000000"/>
            </a:solidFill>
          </a:ln>
        </p:spPr>
        <p:txBody>
          <a:bodyPr wrap="square" lIns="0" tIns="0" rIns="0" bIns="0" rtlCol="0"/>
          <a:lstStyle/>
          <a:p>
            <a:endParaRPr/>
          </a:p>
        </p:txBody>
      </p:sp>
      <p:sp>
        <p:nvSpPr>
          <p:cNvPr id="13" name="object 13"/>
          <p:cNvSpPr txBox="1"/>
          <p:nvPr/>
        </p:nvSpPr>
        <p:spPr>
          <a:xfrm>
            <a:off x="2655519" y="2630806"/>
            <a:ext cx="556260" cy="228909"/>
          </a:xfrm>
          <a:prstGeom prst="rect">
            <a:avLst/>
          </a:prstGeom>
        </p:spPr>
        <p:txBody>
          <a:bodyPr vert="horz" wrap="square" lIns="0" tIns="13335" rIns="0" bIns="0" rtlCol="0">
            <a:spAutoFit/>
          </a:bodyPr>
          <a:lstStyle/>
          <a:p>
            <a:pPr marL="12700">
              <a:spcBef>
                <a:spcPts val="105"/>
              </a:spcBef>
            </a:pPr>
            <a:r>
              <a:rPr sz="1400" b="1" dirty="0">
                <a:latin typeface="Calibri"/>
                <a:cs typeface="Calibri"/>
              </a:rPr>
              <a:t>Block</a:t>
            </a:r>
            <a:r>
              <a:rPr sz="1400" b="1" spc="-75" dirty="0">
                <a:latin typeface="Calibri"/>
                <a:cs typeface="Calibri"/>
              </a:rPr>
              <a:t> </a:t>
            </a:r>
            <a:r>
              <a:rPr sz="1400" b="1" dirty="0">
                <a:latin typeface="Calibri"/>
                <a:cs typeface="Calibri"/>
              </a:rPr>
              <a:t>0</a:t>
            </a:r>
            <a:endParaRPr sz="1400">
              <a:latin typeface="Calibri"/>
              <a:cs typeface="Calibri"/>
            </a:endParaRPr>
          </a:p>
        </p:txBody>
      </p:sp>
      <p:sp>
        <p:nvSpPr>
          <p:cNvPr id="14" name="object 14"/>
          <p:cNvSpPr txBox="1"/>
          <p:nvPr/>
        </p:nvSpPr>
        <p:spPr>
          <a:xfrm>
            <a:off x="2567127" y="2986278"/>
            <a:ext cx="732790" cy="299720"/>
          </a:xfrm>
          <a:prstGeom prst="rect">
            <a:avLst/>
          </a:prstGeom>
        </p:spPr>
        <p:txBody>
          <a:bodyPr vert="horz" wrap="square" lIns="0" tIns="12700" rIns="0" bIns="0" rtlCol="0">
            <a:spAutoFit/>
          </a:bodyPr>
          <a:lstStyle/>
          <a:p>
            <a:pPr marL="33655" marR="5080" indent="-21590">
              <a:spcBef>
                <a:spcPts val="100"/>
              </a:spcBef>
            </a:pPr>
            <a:r>
              <a:rPr sz="900" dirty="0">
                <a:latin typeface="Calibri"/>
                <a:cs typeface="Calibri"/>
              </a:rPr>
              <a:t>Pr</a:t>
            </a:r>
            <a:r>
              <a:rPr sz="900" spc="5" dirty="0">
                <a:latin typeface="Calibri"/>
                <a:cs typeface="Calibri"/>
              </a:rPr>
              <a:t>o</a:t>
            </a:r>
            <a:r>
              <a:rPr sz="900" dirty="0">
                <a:latin typeface="Calibri"/>
                <a:cs typeface="Calibri"/>
              </a:rPr>
              <a:t>of-</a:t>
            </a:r>
            <a:r>
              <a:rPr sz="900" spc="5" dirty="0">
                <a:latin typeface="Calibri"/>
                <a:cs typeface="Calibri"/>
              </a:rPr>
              <a:t>o</a:t>
            </a:r>
            <a:r>
              <a:rPr sz="900" dirty="0">
                <a:latin typeface="Calibri"/>
                <a:cs typeface="Calibri"/>
              </a:rPr>
              <a:t>f-Wor</a:t>
            </a:r>
            <a:r>
              <a:rPr sz="900" spc="-5" dirty="0">
                <a:latin typeface="Calibri"/>
                <a:cs typeface="Calibri"/>
              </a:rPr>
              <a:t>k</a:t>
            </a:r>
            <a:r>
              <a:rPr sz="900" dirty="0">
                <a:latin typeface="Calibri"/>
                <a:cs typeface="Calibri"/>
              </a:rPr>
              <a:t>:  </a:t>
            </a:r>
            <a:r>
              <a:rPr sz="900" spc="-5" dirty="0">
                <a:latin typeface="Calibri"/>
                <a:cs typeface="Calibri"/>
              </a:rPr>
              <a:t>000000958fdji</a:t>
            </a:r>
            <a:endParaRPr sz="900">
              <a:latin typeface="Calibri"/>
              <a:cs typeface="Calibri"/>
            </a:endParaRPr>
          </a:p>
        </p:txBody>
      </p:sp>
      <p:sp>
        <p:nvSpPr>
          <p:cNvPr id="15" name="object 15"/>
          <p:cNvSpPr txBox="1"/>
          <p:nvPr/>
        </p:nvSpPr>
        <p:spPr>
          <a:xfrm>
            <a:off x="2582876" y="3397759"/>
            <a:ext cx="702945" cy="151323"/>
          </a:xfrm>
          <a:prstGeom prst="rect">
            <a:avLst/>
          </a:prstGeom>
        </p:spPr>
        <p:txBody>
          <a:bodyPr vert="horz" wrap="square" lIns="0" tIns="12700" rIns="0" bIns="0" rtlCol="0">
            <a:spAutoFit/>
          </a:bodyPr>
          <a:lstStyle/>
          <a:p>
            <a:pPr>
              <a:spcBef>
                <a:spcPts val="100"/>
              </a:spcBef>
            </a:pPr>
            <a:r>
              <a:rPr sz="900" spc="-5" dirty="0">
                <a:latin typeface="Calibri"/>
                <a:cs typeface="Calibri"/>
              </a:rPr>
              <a:t>Previous</a:t>
            </a:r>
            <a:r>
              <a:rPr sz="900" spc="-25" dirty="0">
                <a:latin typeface="Calibri"/>
                <a:cs typeface="Calibri"/>
              </a:rPr>
              <a:t> </a:t>
            </a:r>
            <a:r>
              <a:rPr sz="900" spc="-5" dirty="0">
                <a:latin typeface="Calibri"/>
                <a:cs typeface="Calibri"/>
              </a:rPr>
              <a:t>block:</a:t>
            </a:r>
            <a:endParaRPr sz="900">
              <a:latin typeface="Calibri"/>
              <a:cs typeface="Calibri"/>
            </a:endParaRPr>
          </a:p>
        </p:txBody>
      </p:sp>
      <p:sp>
        <p:nvSpPr>
          <p:cNvPr id="16" name="object 16"/>
          <p:cNvSpPr txBox="1"/>
          <p:nvPr/>
        </p:nvSpPr>
        <p:spPr>
          <a:xfrm>
            <a:off x="2916682" y="3534918"/>
            <a:ext cx="35560" cy="151323"/>
          </a:xfrm>
          <a:prstGeom prst="rect">
            <a:avLst/>
          </a:prstGeom>
        </p:spPr>
        <p:txBody>
          <a:bodyPr vert="horz" wrap="square" lIns="0" tIns="12700" rIns="0" bIns="0" rtlCol="0">
            <a:spAutoFit/>
          </a:bodyPr>
          <a:lstStyle/>
          <a:p>
            <a:pPr>
              <a:spcBef>
                <a:spcPts val="100"/>
              </a:spcBef>
            </a:pPr>
            <a:r>
              <a:rPr sz="900" dirty="0">
                <a:latin typeface="Calibri"/>
                <a:cs typeface="Calibri"/>
              </a:rPr>
              <a:t>-</a:t>
            </a:r>
            <a:endParaRPr sz="900">
              <a:latin typeface="Calibri"/>
              <a:cs typeface="Calibri"/>
            </a:endParaRPr>
          </a:p>
        </p:txBody>
      </p:sp>
      <p:grpSp>
        <p:nvGrpSpPr>
          <p:cNvPr id="17" name="object 17"/>
          <p:cNvGrpSpPr/>
          <p:nvPr/>
        </p:nvGrpSpPr>
        <p:grpSpPr>
          <a:xfrm>
            <a:off x="2439669" y="3204998"/>
            <a:ext cx="2846070" cy="1204595"/>
            <a:chOff x="915669" y="3204997"/>
            <a:chExt cx="2846070" cy="1204595"/>
          </a:xfrm>
        </p:grpSpPr>
        <p:pic>
          <p:nvPicPr>
            <p:cNvPr id="18" name="object 18"/>
            <p:cNvPicPr/>
            <p:nvPr/>
          </p:nvPicPr>
          <p:blipFill>
            <a:blip r:embed="rId2" cstate="print"/>
            <a:stretch>
              <a:fillRect/>
            </a:stretch>
          </p:blipFill>
          <p:spPr>
            <a:xfrm>
              <a:off x="3121152" y="3204997"/>
              <a:ext cx="640118" cy="455650"/>
            </a:xfrm>
            <a:prstGeom prst="rect">
              <a:avLst/>
            </a:prstGeom>
          </p:spPr>
        </p:pic>
        <p:sp>
          <p:nvSpPr>
            <p:cNvPr id="19" name="object 19"/>
            <p:cNvSpPr/>
            <p:nvPr/>
          </p:nvSpPr>
          <p:spPr>
            <a:xfrm>
              <a:off x="3220974" y="3304793"/>
              <a:ext cx="487680" cy="302260"/>
            </a:xfrm>
            <a:custGeom>
              <a:avLst/>
              <a:gdLst/>
              <a:ahLst/>
              <a:cxnLst/>
              <a:rect l="l" t="t" r="r" b="b"/>
              <a:pathLst>
                <a:path w="487679" h="302260">
                  <a:moveTo>
                    <a:pt x="73183" y="29185"/>
                  </a:moveTo>
                  <a:lnTo>
                    <a:pt x="59788" y="51326"/>
                  </a:lnTo>
                  <a:lnTo>
                    <a:pt x="474217" y="302259"/>
                  </a:lnTo>
                  <a:lnTo>
                    <a:pt x="487679" y="280034"/>
                  </a:lnTo>
                  <a:lnTo>
                    <a:pt x="73183" y="29185"/>
                  </a:lnTo>
                  <a:close/>
                </a:path>
                <a:path w="487679" h="302260">
                  <a:moveTo>
                    <a:pt x="0" y="0"/>
                  </a:moveTo>
                  <a:lnTo>
                    <a:pt x="46354" y="73532"/>
                  </a:lnTo>
                  <a:lnTo>
                    <a:pt x="59788" y="51326"/>
                  </a:lnTo>
                  <a:lnTo>
                    <a:pt x="48640" y="44576"/>
                  </a:lnTo>
                  <a:lnTo>
                    <a:pt x="62102" y="22478"/>
                  </a:lnTo>
                  <a:lnTo>
                    <a:pt x="77240" y="22478"/>
                  </a:lnTo>
                  <a:lnTo>
                    <a:pt x="86613" y="6984"/>
                  </a:lnTo>
                  <a:lnTo>
                    <a:pt x="0" y="0"/>
                  </a:lnTo>
                  <a:close/>
                </a:path>
                <a:path w="487679" h="302260">
                  <a:moveTo>
                    <a:pt x="62102" y="22478"/>
                  </a:moveTo>
                  <a:lnTo>
                    <a:pt x="48640" y="44576"/>
                  </a:lnTo>
                  <a:lnTo>
                    <a:pt x="59788" y="51326"/>
                  </a:lnTo>
                  <a:lnTo>
                    <a:pt x="73183" y="29185"/>
                  </a:lnTo>
                  <a:lnTo>
                    <a:pt x="62102" y="22478"/>
                  </a:lnTo>
                  <a:close/>
                </a:path>
                <a:path w="487679" h="302260">
                  <a:moveTo>
                    <a:pt x="77240" y="22478"/>
                  </a:moveTo>
                  <a:lnTo>
                    <a:pt x="62102" y="22478"/>
                  </a:lnTo>
                  <a:lnTo>
                    <a:pt x="73183" y="29185"/>
                  </a:lnTo>
                  <a:lnTo>
                    <a:pt x="77240" y="22478"/>
                  </a:lnTo>
                  <a:close/>
                </a:path>
              </a:pathLst>
            </a:custGeom>
            <a:solidFill>
              <a:srgbClr val="000000"/>
            </a:solidFill>
          </p:spPr>
          <p:txBody>
            <a:bodyPr wrap="square" lIns="0" tIns="0" rIns="0" bIns="0" rtlCol="0"/>
            <a:lstStyle/>
            <a:p>
              <a:endParaRPr/>
            </a:p>
          </p:txBody>
        </p:sp>
        <p:pic>
          <p:nvPicPr>
            <p:cNvPr id="20" name="object 20"/>
            <p:cNvPicPr/>
            <p:nvPr/>
          </p:nvPicPr>
          <p:blipFill>
            <a:blip r:embed="rId3" cstate="print"/>
            <a:stretch>
              <a:fillRect/>
            </a:stretch>
          </p:blipFill>
          <p:spPr>
            <a:xfrm>
              <a:off x="1754123" y="3226346"/>
              <a:ext cx="672084" cy="419061"/>
            </a:xfrm>
            <a:prstGeom prst="rect">
              <a:avLst/>
            </a:prstGeom>
          </p:spPr>
        </p:pic>
        <p:sp>
          <p:nvSpPr>
            <p:cNvPr id="21" name="object 21"/>
            <p:cNvSpPr/>
            <p:nvPr/>
          </p:nvSpPr>
          <p:spPr>
            <a:xfrm>
              <a:off x="1853945" y="3326002"/>
              <a:ext cx="518795" cy="267335"/>
            </a:xfrm>
            <a:custGeom>
              <a:avLst/>
              <a:gdLst/>
              <a:ahLst/>
              <a:cxnLst/>
              <a:rect l="l" t="t" r="r" b="b"/>
              <a:pathLst>
                <a:path w="518794" h="267335">
                  <a:moveTo>
                    <a:pt x="75328" y="23163"/>
                  </a:moveTo>
                  <a:lnTo>
                    <a:pt x="63755" y="46393"/>
                  </a:lnTo>
                  <a:lnTo>
                    <a:pt x="507111" y="267081"/>
                  </a:lnTo>
                  <a:lnTo>
                    <a:pt x="518668" y="243967"/>
                  </a:lnTo>
                  <a:lnTo>
                    <a:pt x="75328" y="23163"/>
                  </a:lnTo>
                  <a:close/>
                </a:path>
                <a:path w="518794" h="267335">
                  <a:moveTo>
                    <a:pt x="86868" y="0"/>
                  </a:moveTo>
                  <a:lnTo>
                    <a:pt x="0" y="126"/>
                  </a:lnTo>
                  <a:lnTo>
                    <a:pt x="52197" y="69596"/>
                  </a:lnTo>
                  <a:lnTo>
                    <a:pt x="63755" y="46393"/>
                  </a:lnTo>
                  <a:lnTo>
                    <a:pt x="52197" y="40639"/>
                  </a:lnTo>
                  <a:lnTo>
                    <a:pt x="63754" y="17399"/>
                  </a:lnTo>
                  <a:lnTo>
                    <a:pt x="78200" y="17399"/>
                  </a:lnTo>
                  <a:lnTo>
                    <a:pt x="86868" y="0"/>
                  </a:lnTo>
                  <a:close/>
                </a:path>
                <a:path w="518794" h="267335">
                  <a:moveTo>
                    <a:pt x="63754" y="17399"/>
                  </a:moveTo>
                  <a:lnTo>
                    <a:pt x="52197" y="40639"/>
                  </a:lnTo>
                  <a:lnTo>
                    <a:pt x="63755" y="46393"/>
                  </a:lnTo>
                  <a:lnTo>
                    <a:pt x="75328" y="23163"/>
                  </a:lnTo>
                  <a:lnTo>
                    <a:pt x="63754" y="17399"/>
                  </a:lnTo>
                  <a:close/>
                </a:path>
                <a:path w="518794" h="267335">
                  <a:moveTo>
                    <a:pt x="78200" y="17399"/>
                  </a:moveTo>
                  <a:lnTo>
                    <a:pt x="63754" y="17399"/>
                  </a:lnTo>
                  <a:lnTo>
                    <a:pt x="75328" y="23163"/>
                  </a:lnTo>
                  <a:lnTo>
                    <a:pt x="78200" y="17399"/>
                  </a:lnTo>
                  <a:close/>
                </a:path>
              </a:pathLst>
            </a:custGeom>
            <a:solidFill>
              <a:srgbClr val="000000"/>
            </a:solidFill>
          </p:spPr>
          <p:txBody>
            <a:bodyPr wrap="square" lIns="0" tIns="0" rIns="0" bIns="0" rtlCol="0"/>
            <a:lstStyle/>
            <a:p>
              <a:endParaRPr/>
            </a:p>
          </p:txBody>
        </p:sp>
        <p:pic>
          <p:nvPicPr>
            <p:cNvPr id="22" name="object 22"/>
            <p:cNvPicPr/>
            <p:nvPr/>
          </p:nvPicPr>
          <p:blipFill>
            <a:blip r:embed="rId4" cstate="print"/>
            <a:stretch>
              <a:fillRect/>
            </a:stretch>
          </p:blipFill>
          <p:spPr>
            <a:xfrm>
              <a:off x="922019" y="4245863"/>
              <a:ext cx="978407" cy="156972"/>
            </a:xfrm>
            <a:prstGeom prst="rect">
              <a:avLst/>
            </a:prstGeom>
          </p:spPr>
        </p:pic>
        <p:sp>
          <p:nvSpPr>
            <p:cNvPr id="23" name="object 23"/>
            <p:cNvSpPr/>
            <p:nvPr/>
          </p:nvSpPr>
          <p:spPr>
            <a:xfrm>
              <a:off x="922019" y="4245863"/>
              <a:ext cx="978535" cy="157480"/>
            </a:xfrm>
            <a:custGeom>
              <a:avLst/>
              <a:gdLst/>
              <a:ahLst/>
              <a:cxnLst/>
              <a:rect l="l" t="t" r="r" b="b"/>
              <a:pathLst>
                <a:path w="978535" h="157479">
                  <a:moveTo>
                    <a:pt x="0" y="26162"/>
                  </a:moveTo>
                  <a:lnTo>
                    <a:pt x="2055" y="15966"/>
                  </a:lnTo>
                  <a:lnTo>
                    <a:pt x="7661" y="7651"/>
                  </a:lnTo>
                  <a:lnTo>
                    <a:pt x="15976" y="2051"/>
                  </a:lnTo>
                  <a:lnTo>
                    <a:pt x="26162" y="0"/>
                  </a:lnTo>
                  <a:lnTo>
                    <a:pt x="952246" y="0"/>
                  </a:lnTo>
                  <a:lnTo>
                    <a:pt x="962441" y="2051"/>
                  </a:lnTo>
                  <a:lnTo>
                    <a:pt x="970756" y="7651"/>
                  </a:lnTo>
                  <a:lnTo>
                    <a:pt x="976356" y="15966"/>
                  </a:lnTo>
                  <a:lnTo>
                    <a:pt x="978407" y="26162"/>
                  </a:lnTo>
                  <a:lnTo>
                    <a:pt x="978407" y="130810"/>
                  </a:lnTo>
                  <a:lnTo>
                    <a:pt x="976356" y="141005"/>
                  </a:lnTo>
                  <a:lnTo>
                    <a:pt x="970756" y="149320"/>
                  </a:lnTo>
                  <a:lnTo>
                    <a:pt x="962441" y="154920"/>
                  </a:lnTo>
                  <a:lnTo>
                    <a:pt x="952246" y="156972"/>
                  </a:lnTo>
                  <a:lnTo>
                    <a:pt x="26162" y="156972"/>
                  </a:lnTo>
                  <a:lnTo>
                    <a:pt x="15976" y="154920"/>
                  </a:lnTo>
                  <a:lnTo>
                    <a:pt x="7661" y="149320"/>
                  </a:lnTo>
                  <a:lnTo>
                    <a:pt x="2055" y="141005"/>
                  </a:lnTo>
                  <a:lnTo>
                    <a:pt x="0" y="130810"/>
                  </a:lnTo>
                  <a:lnTo>
                    <a:pt x="0" y="26162"/>
                  </a:lnTo>
                  <a:close/>
                </a:path>
              </a:pathLst>
            </a:custGeom>
            <a:ln w="12192">
              <a:solidFill>
                <a:srgbClr val="9B2C1F"/>
              </a:solidFill>
            </a:ln>
          </p:spPr>
          <p:txBody>
            <a:bodyPr wrap="square" lIns="0" tIns="0" rIns="0" bIns="0" rtlCol="0"/>
            <a:lstStyle/>
            <a:p>
              <a:endParaRPr/>
            </a:p>
          </p:txBody>
        </p:sp>
      </p:grpSp>
      <p:sp>
        <p:nvSpPr>
          <p:cNvPr id="24" name="object 24"/>
          <p:cNvSpPr txBox="1"/>
          <p:nvPr/>
        </p:nvSpPr>
        <p:spPr>
          <a:xfrm>
            <a:off x="2779573" y="4236212"/>
            <a:ext cx="311785" cy="151323"/>
          </a:xfrm>
          <a:prstGeom prst="rect">
            <a:avLst/>
          </a:prstGeom>
        </p:spPr>
        <p:txBody>
          <a:bodyPr vert="horz" wrap="square" lIns="0" tIns="12700" rIns="0" bIns="0" rtlCol="0">
            <a:spAutoFit/>
          </a:bodyPr>
          <a:lstStyle/>
          <a:p>
            <a:pPr marL="12700">
              <a:spcBef>
                <a:spcPts val="100"/>
              </a:spcBef>
            </a:pPr>
            <a:r>
              <a:rPr sz="900" spc="-5" dirty="0">
                <a:latin typeface="Calibri"/>
                <a:cs typeface="Calibri"/>
              </a:rPr>
              <a:t>n</a:t>
            </a:r>
            <a:r>
              <a:rPr sz="900" spc="5" dirty="0">
                <a:latin typeface="Calibri"/>
                <a:cs typeface="Calibri"/>
              </a:rPr>
              <a:t>o</a:t>
            </a:r>
            <a:r>
              <a:rPr sz="900" spc="-5" dirty="0">
                <a:latin typeface="Calibri"/>
                <a:cs typeface="Calibri"/>
              </a:rPr>
              <a:t>nce</a:t>
            </a:r>
            <a:endParaRPr sz="900">
              <a:latin typeface="Calibri"/>
              <a:cs typeface="Calibri"/>
            </a:endParaRPr>
          </a:p>
        </p:txBody>
      </p:sp>
      <p:grpSp>
        <p:nvGrpSpPr>
          <p:cNvPr id="25" name="object 25"/>
          <p:cNvGrpSpPr/>
          <p:nvPr/>
        </p:nvGrpSpPr>
        <p:grpSpPr>
          <a:xfrm>
            <a:off x="2447289" y="1435609"/>
            <a:ext cx="7576184" cy="2743835"/>
            <a:chOff x="923289" y="1435608"/>
            <a:chExt cx="7576184" cy="2743835"/>
          </a:xfrm>
        </p:grpSpPr>
        <p:pic>
          <p:nvPicPr>
            <p:cNvPr id="26" name="object 26"/>
            <p:cNvPicPr/>
            <p:nvPr/>
          </p:nvPicPr>
          <p:blipFill>
            <a:blip r:embed="rId5" cstate="print"/>
            <a:stretch>
              <a:fillRect/>
            </a:stretch>
          </p:blipFill>
          <p:spPr>
            <a:xfrm>
              <a:off x="929639" y="3877056"/>
              <a:ext cx="978408" cy="295656"/>
            </a:xfrm>
            <a:prstGeom prst="rect">
              <a:avLst/>
            </a:prstGeom>
          </p:spPr>
        </p:pic>
        <p:sp>
          <p:nvSpPr>
            <p:cNvPr id="27" name="object 27"/>
            <p:cNvSpPr/>
            <p:nvPr/>
          </p:nvSpPr>
          <p:spPr>
            <a:xfrm>
              <a:off x="929639" y="3877056"/>
              <a:ext cx="978535" cy="295910"/>
            </a:xfrm>
            <a:custGeom>
              <a:avLst/>
              <a:gdLst/>
              <a:ahLst/>
              <a:cxnLst/>
              <a:rect l="l" t="t" r="r" b="b"/>
              <a:pathLst>
                <a:path w="978535" h="295910">
                  <a:moveTo>
                    <a:pt x="0" y="49276"/>
                  </a:moveTo>
                  <a:lnTo>
                    <a:pt x="3872" y="30110"/>
                  </a:lnTo>
                  <a:lnTo>
                    <a:pt x="14431" y="14446"/>
                  </a:lnTo>
                  <a:lnTo>
                    <a:pt x="30094" y="3877"/>
                  </a:lnTo>
                  <a:lnTo>
                    <a:pt x="49275" y="0"/>
                  </a:lnTo>
                  <a:lnTo>
                    <a:pt x="929132" y="0"/>
                  </a:lnTo>
                  <a:lnTo>
                    <a:pt x="948297" y="3877"/>
                  </a:lnTo>
                  <a:lnTo>
                    <a:pt x="963961" y="14446"/>
                  </a:lnTo>
                  <a:lnTo>
                    <a:pt x="974530" y="30110"/>
                  </a:lnTo>
                  <a:lnTo>
                    <a:pt x="978408" y="49276"/>
                  </a:lnTo>
                  <a:lnTo>
                    <a:pt x="978408" y="246380"/>
                  </a:lnTo>
                  <a:lnTo>
                    <a:pt x="974530" y="265545"/>
                  </a:lnTo>
                  <a:lnTo>
                    <a:pt x="963961" y="281209"/>
                  </a:lnTo>
                  <a:lnTo>
                    <a:pt x="948297" y="291778"/>
                  </a:lnTo>
                  <a:lnTo>
                    <a:pt x="929132" y="295656"/>
                  </a:lnTo>
                  <a:lnTo>
                    <a:pt x="49275" y="295656"/>
                  </a:lnTo>
                  <a:lnTo>
                    <a:pt x="30094" y="291778"/>
                  </a:lnTo>
                  <a:lnTo>
                    <a:pt x="14431" y="281209"/>
                  </a:lnTo>
                  <a:lnTo>
                    <a:pt x="3872" y="265545"/>
                  </a:lnTo>
                  <a:lnTo>
                    <a:pt x="0" y="246380"/>
                  </a:lnTo>
                  <a:lnTo>
                    <a:pt x="0" y="49276"/>
                  </a:lnTo>
                  <a:close/>
                </a:path>
              </a:pathLst>
            </a:custGeom>
            <a:ln w="12191">
              <a:solidFill>
                <a:srgbClr val="A18E6A"/>
              </a:solidFill>
            </a:ln>
          </p:spPr>
          <p:txBody>
            <a:bodyPr wrap="square" lIns="0" tIns="0" rIns="0" bIns="0" rtlCol="0"/>
            <a:lstStyle/>
            <a:p>
              <a:endParaRPr/>
            </a:p>
          </p:txBody>
        </p:sp>
        <p:sp>
          <p:nvSpPr>
            <p:cNvPr id="28" name="object 28"/>
            <p:cNvSpPr/>
            <p:nvPr/>
          </p:nvSpPr>
          <p:spPr>
            <a:xfrm>
              <a:off x="4805172" y="1443228"/>
              <a:ext cx="3686810" cy="2385060"/>
            </a:xfrm>
            <a:custGeom>
              <a:avLst/>
              <a:gdLst/>
              <a:ahLst/>
              <a:cxnLst/>
              <a:rect l="l" t="t" r="r" b="b"/>
              <a:pathLst>
                <a:path w="3686809" h="2385060">
                  <a:moveTo>
                    <a:pt x="0" y="397510"/>
                  </a:moveTo>
                  <a:lnTo>
                    <a:pt x="2673" y="351143"/>
                  </a:lnTo>
                  <a:lnTo>
                    <a:pt x="10496" y="306350"/>
                  </a:lnTo>
                  <a:lnTo>
                    <a:pt x="23169" y="263428"/>
                  </a:lnTo>
                  <a:lnTo>
                    <a:pt x="40395" y="222675"/>
                  </a:lnTo>
                  <a:lnTo>
                    <a:pt x="61876" y="184389"/>
                  </a:lnTo>
                  <a:lnTo>
                    <a:pt x="87314" y="148869"/>
                  </a:lnTo>
                  <a:lnTo>
                    <a:pt x="116411" y="116411"/>
                  </a:lnTo>
                  <a:lnTo>
                    <a:pt x="148869" y="87314"/>
                  </a:lnTo>
                  <a:lnTo>
                    <a:pt x="184389" y="61876"/>
                  </a:lnTo>
                  <a:lnTo>
                    <a:pt x="222675" y="40395"/>
                  </a:lnTo>
                  <a:lnTo>
                    <a:pt x="263428" y="23169"/>
                  </a:lnTo>
                  <a:lnTo>
                    <a:pt x="306350" y="10496"/>
                  </a:lnTo>
                  <a:lnTo>
                    <a:pt x="351143" y="2673"/>
                  </a:lnTo>
                  <a:lnTo>
                    <a:pt x="397510" y="0"/>
                  </a:lnTo>
                  <a:lnTo>
                    <a:pt x="3289046" y="0"/>
                  </a:lnTo>
                  <a:lnTo>
                    <a:pt x="3335412" y="2673"/>
                  </a:lnTo>
                  <a:lnTo>
                    <a:pt x="3380205" y="10496"/>
                  </a:lnTo>
                  <a:lnTo>
                    <a:pt x="3423127" y="23169"/>
                  </a:lnTo>
                  <a:lnTo>
                    <a:pt x="3463880" y="40395"/>
                  </a:lnTo>
                  <a:lnTo>
                    <a:pt x="3502166" y="61876"/>
                  </a:lnTo>
                  <a:lnTo>
                    <a:pt x="3537686" y="87314"/>
                  </a:lnTo>
                  <a:lnTo>
                    <a:pt x="3570144" y="116411"/>
                  </a:lnTo>
                  <a:lnTo>
                    <a:pt x="3599241" y="148869"/>
                  </a:lnTo>
                  <a:lnTo>
                    <a:pt x="3624679" y="184389"/>
                  </a:lnTo>
                  <a:lnTo>
                    <a:pt x="3646160" y="222675"/>
                  </a:lnTo>
                  <a:lnTo>
                    <a:pt x="3663386" y="263428"/>
                  </a:lnTo>
                  <a:lnTo>
                    <a:pt x="3676059" y="306350"/>
                  </a:lnTo>
                  <a:lnTo>
                    <a:pt x="3683882" y="351143"/>
                  </a:lnTo>
                  <a:lnTo>
                    <a:pt x="3686555" y="397510"/>
                  </a:lnTo>
                  <a:lnTo>
                    <a:pt x="3686555" y="1987550"/>
                  </a:lnTo>
                  <a:lnTo>
                    <a:pt x="3683882" y="2033916"/>
                  </a:lnTo>
                  <a:lnTo>
                    <a:pt x="3676059" y="2078709"/>
                  </a:lnTo>
                  <a:lnTo>
                    <a:pt x="3663386" y="2121631"/>
                  </a:lnTo>
                  <a:lnTo>
                    <a:pt x="3646160" y="2162384"/>
                  </a:lnTo>
                  <a:lnTo>
                    <a:pt x="3624679" y="2200670"/>
                  </a:lnTo>
                  <a:lnTo>
                    <a:pt x="3599241" y="2236190"/>
                  </a:lnTo>
                  <a:lnTo>
                    <a:pt x="3570144" y="2268648"/>
                  </a:lnTo>
                  <a:lnTo>
                    <a:pt x="3537686" y="2297745"/>
                  </a:lnTo>
                  <a:lnTo>
                    <a:pt x="3502166" y="2323183"/>
                  </a:lnTo>
                  <a:lnTo>
                    <a:pt x="3463880" y="2344664"/>
                  </a:lnTo>
                  <a:lnTo>
                    <a:pt x="3423127" y="2361890"/>
                  </a:lnTo>
                  <a:lnTo>
                    <a:pt x="3380205" y="2374563"/>
                  </a:lnTo>
                  <a:lnTo>
                    <a:pt x="3335412" y="2382386"/>
                  </a:lnTo>
                  <a:lnTo>
                    <a:pt x="3289046" y="2385060"/>
                  </a:lnTo>
                  <a:lnTo>
                    <a:pt x="397510" y="2385060"/>
                  </a:lnTo>
                  <a:lnTo>
                    <a:pt x="351143" y="2382386"/>
                  </a:lnTo>
                  <a:lnTo>
                    <a:pt x="306350" y="2374563"/>
                  </a:lnTo>
                  <a:lnTo>
                    <a:pt x="263428" y="2361890"/>
                  </a:lnTo>
                  <a:lnTo>
                    <a:pt x="222675" y="2344664"/>
                  </a:lnTo>
                  <a:lnTo>
                    <a:pt x="184389" y="2323183"/>
                  </a:lnTo>
                  <a:lnTo>
                    <a:pt x="148869" y="2297745"/>
                  </a:lnTo>
                  <a:lnTo>
                    <a:pt x="116411" y="2268648"/>
                  </a:lnTo>
                  <a:lnTo>
                    <a:pt x="87314" y="2236190"/>
                  </a:lnTo>
                  <a:lnTo>
                    <a:pt x="61876" y="2200670"/>
                  </a:lnTo>
                  <a:lnTo>
                    <a:pt x="40395" y="2162384"/>
                  </a:lnTo>
                  <a:lnTo>
                    <a:pt x="23169" y="2121631"/>
                  </a:lnTo>
                  <a:lnTo>
                    <a:pt x="10496" y="2078709"/>
                  </a:lnTo>
                  <a:lnTo>
                    <a:pt x="2673" y="2033916"/>
                  </a:lnTo>
                  <a:lnTo>
                    <a:pt x="0" y="1987550"/>
                  </a:lnTo>
                  <a:lnTo>
                    <a:pt x="0" y="397510"/>
                  </a:lnTo>
                  <a:close/>
                </a:path>
              </a:pathLst>
            </a:custGeom>
            <a:ln w="15240">
              <a:solidFill>
                <a:srgbClr val="00AF50"/>
              </a:solidFill>
            </a:ln>
          </p:spPr>
          <p:txBody>
            <a:bodyPr wrap="square" lIns="0" tIns="0" rIns="0" bIns="0" rtlCol="0"/>
            <a:lstStyle/>
            <a:p>
              <a:endParaRPr/>
            </a:p>
          </p:txBody>
        </p:sp>
      </p:grpSp>
      <p:sp>
        <p:nvSpPr>
          <p:cNvPr id="29" name="object 29"/>
          <p:cNvSpPr txBox="1"/>
          <p:nvPr/>
        </p:nvSpPr>
        <p:spPr>
          <a:xfrm>
            <a:off x="2636622" y="3868039"/>
            <a:ext cx="612775" cy="299720"/>
          </a:xfrm>
          <a:prstGeom prst="rect">
            <a:avLst/>
          </a:prstGeom>
        </p:spPr>
        <p:txBody>
          <a:bodyPr vert="horz" wrap="square" lIns="0" tIns="12700" rIns="0" bIns="0" rtlCol="0">
            <a:spAutoFit/>
          </a:bodyPr>
          <a:lstStyle/>
          <a:p>
            <a:pPr algn="ctr">
              <a:spcBef>
                <a:spcPts val="100"/>
              </a:spcBef>
            </a:pPr>
            <a:r>
              <a:rPr sz="900" spc="-5" dirty="0">
                <a:latin typeface="Calibri"/>
                <a:cs typeface="Calibri"/>
              </a:rPr>
              <a:t>Transactions</a:t>
            </a:r>
            <a:endParaRPr sz="900">
              <a:latin typeface="Calibri"/>
              <a:cs typeface="Calibri"/>
            </a:endParaRPr>
          </a:p>
          <a:p>
            <a:pPr algn="ctr">
              <a:lnSpc>
                <a:spcPct val="100000"/>
              </a:lnSpc>
            </a:pPr>
            <a:r>
              <a:rPr sz="900" dirty="0">
                <a:latin typeface="Calibri"/>
                <a:cs typeface="Calibri"/>
              </a:rPr>
              <a:t>…</a:t>
            </a:r>
            <a:endParaRPr sz="900">
              <a:latin typeface="Calibri"/>
              <a:cs typeface="Calibri"/>
            </a:endParaRPr>
          </a:p>
        </p:txBody>
      </p:sp>
      <p:grpSp>
        <p:nvGrpSpPr>
          <p:cNvPr id="30" name="object 30"/>
          <p:cNvGrpSpPr/>
          <p:nvPr/>
        </p:nvGrpSpPr>
        <p:grpSpPr>
          <a:xfrm>
            <a:off x="3780790" y="3882897"/>
            <a:ext cx="998855" cy="538480"/>
            <a:chOff x="2256789" y="3882897"/>
            <a:chExt cx="998855" cy="538480"/>
          </a:xfrm>
        </p:grpSpPr>
        <p:pic>
          <p:nvPicPr>
            <p:cNvPr id="31" name="object 31"/>
            <p:cNvPicPr/>
            <p:nvPr/>
          </p:nvPicPr>
          <p:blipFill>
            <a:blip r:embed="rId6" cstate="print"/>
            <a:stretch>
              <a:fillRect/>
            </a:stretch>
          </p:blipFill>
          <p:spPr>
            <a:xfrm>
              <a:off x="2263139" y="4258055"/>
              <a:ext cx="978408" cy="156971"/>
            </a:xfrm>
            <a:prstGeom prst="rect">
              <a:avLst/>
            </a:prstGeom>
          </p:spPr>
        </p:pic>
        <p:sp>
          <p:nvSpPr>
            <p:cNvPr id="32" name="object 32"/>
            <p:cNvSpPr/>
            <p:nvPr/>
          </p:nvSpPr>
          <p:spPr>
            <a:xfrm>
              <a:off x="2263139" y="4258055"/>
              <a:ext cx="978535" cy="157480"/>
            </a:xfrm>
            <a:custGeom>
              <a:avLst/>
              <a:gdLst/>
              <a:ahLst/>
              <a:cxnLst/>
              <a:rect l="l" t="t" r="r" b="b"/>
              <a:pathLst>
                <a:path w="978535" h="157479">
                  <a:moveTo>
                    <a:pt x="0" y="26162"/>
                  </a:moveTo>
                  <a:lnTo>
                    <a:pt x="2051" y="15966"/>
                  </a:lnTo>
                  <a:lnTo>
                    <a:pt x="7651" y="7651"/>
                  </a:lnTo>
                  <a:lnTo>
                    <a:pt x="15966" y="2051"/>
                  </a:lnTo>
                  <a:lnTo>
                    <a:pt x="26162" y="0"/>
                  </a:lnTo>
                  <a:lnTo>
                    <a:pt x="952246" y="0"/>
                  </a:lnTo>
                  <a:lnTo>
                    <a:pt x="962441" y="2051"/>
                  </a:lnTo>
                  <a:lnTo>
                    <a:pt x="970756" y="7651"/>
                  </a:lnTo>
                  <a:lnTo>
                    <a:pt x="976356" y="15966"/>
                  </a:lnTo>
                  <a:lnTo>
                    <a:pt x="978408" y="26162"/>
                  </a:lnTo>
                  <a:lnTo>
                    <a:pt x="978408" y="130810"/>
                  </a:lnTo>
                  <a:lnTo>
                    <a:pt x="976356" y="141005"/>
                  </a:lnTo>
                  <a:lnTo>
                    <a:pt x="970756" y="149320"/>
                  </a:lnTo>
                  <a:lnTo>
                    <a:pt x="962441" y="154920"/>
                  </a:lnTo>
                  <a:lnTo>
                    <a:pt x="952246" y="156972"/>
                  </a:lnTo>
                  <a:lnTo>
                    <a:pt x="26162" y="156972"/>
                  </a:lnTo>
                  <a:lnTo>
                    <a:pt x="15966" y="154920"/>
                  </a:lnTo>
                  <a:lnTo>
                    <a:pt x="7651" y="149320"/>
                  </a:lnTo>
                  <a:lnTo>
                    <a:pt x="2051" y="141005"/>
                  </a:lnTo>
                  <a:lnTo>
                    <a:pt x="0" y="130810"/>
                  </a:lnTo>
                  <a:lnTo>
                    <a:pt x="0" y="26162"/>
                  </a:lnTo>
                  <a:close/>
                </a:path>
              </a:pathLst>
            </a:custGeom>
            <a:ln w="12192">
              <a:solidFill>
                <a:srgbClr val="9B2C1F"/>
              </a:solidFill>
            </a:ln>
          </p:spPr>
          <p:txBody>
            <a:bodyPr wrap="square" lIns="0" tIns="0" rIns="0" bIns="0" rtlCol="0"/>
            <a:lstStyle/>
            <a:p>
              <a:endParaRPr/>
            </a:p>
          </p:txBody>
        </p:sp>
        <p:pic>
          <p:nvPicPr>
            <p:cNvPr id="33" name="object 33"/>
            <p:cNvPicPr/>
            <p:nvPr/>
          </p:nvPicPr>
          <p:blipFill>
            <a:blip r:embed="rId7" cstate="print"/>
            <a:stretch>
              <a:fillRect/>
            </a:stretch>
          </p:blipFill>
          <p:spPr>
            <a:xfrm>
              <a:off x="2270759" y="3889247"/>
              <a:ext cx="978407" cy="294131"/>
            </a:xfrm>
            <a:prstGeom prst="rect">
              <a:avLst/>
            </a:prstGeom>
          </p:spPr>
        </p:pic>
        <p:sp>
          <p:nvSpPr>
            <p:cNvPr id="34" name="object 34"/>
            <p:cNvSpPr/>
            <p:nvPr/>
          </p:nvSpPr>
          <p:spPr>
            <a:xfrm>
              <a:off x="2270759" y="3889247"/>
              <a:ext cx="978535" cy="294640"/>
            </a:xfrm>
            <a:custGeom>
              <a:avLst/>
              <a:gdLst/>
              <a:ahLst/>
              <a:cxnLst/>
              <a:rect l="l" t="t" r="r" b="b"/>
              <a:pathLst>
                <a:path w="978535" h="294639">
                  <a:moveTo>
                    <a:pt x="0" y="49021"/>
                  </a:moveTo>
                  <a:lnTo>
                    <a:pt x="3855" y="29950"/>
                  </a:lnTo>
                  <a:lnTo>
                    <a:pt x="14366" y="14366"/>
                  </a:lnTo>
                  <a:lnTo>
                    <a:pt x="29950" y="3855"/>
                  </a:lnTo>
                  <a:lnTo>
                    <a:pt x="49021" y="0"/>
                  </a:lnTo>
                  <a:lnTo>
                    <a:pt x="929385" y="0"/>
                  </a:lnTo>
                  <a:lnTo>
                    <a:pt x="948457" y="3855"/>
                  </a:lnTo>
                  <a:lnTo>
                    <a:pt x="964041" y="14366"/>
                  </a:lnTo>
                  <a:lnTo>
                    <a:pt x="974552" y="29950"/>
                  </a:lnTo>
                  <a:lnTo>
                    <a:pt x="978407" y="49021"/>
                  </a:lnTo>
                  <a:lnTo>
                    <a:pt x="978407" y="245109"/>
                  </a:lnTo>
                  <a:lnTo>
                    <a:pt x="974552" y="264181"/>
                  </a:lnTo>
                  <a:lnTo>
                    <a:pt x="964041" y="279765"/>
                  </a:lnTo>
                  <a:lnTo>
                    <a:pt x="948457" y="290276"/>
                  </a:lnTo>
                  <a:lnTo>
                    <a:pt x="929385" y="294131"/>
                  </a:lnTo>
                  <a:lnTo>
                    <a:pt x="49021" y="294131"/>
                  </a:lnTo>
                  <a:lnTo>
                    <a:pt x="29950" y="290276"/>
                  </a:lnTo>
                  <a:lnTo>
                    <a:pt x="14366" y="279765"/>
                  </a:lnTo>
                  <a:lnTo>
                    <a:pt x="3855" y="264181"/>
                  </a:lnTo>
                  <a:lnTo>
                    <a:pt x="0" y="245109"/>
                  </a:lnTo>
                  <a:lnTo>
                    <a:pt x="0" y="49021"/>
                  </a:lnTo>
                  <a:close/>
                </a:path>
              </a:pathLst>
            </a:custGeom>
            <a:ln w="12192">
              <a:solidFill>
                <a:srgbClr val="A18E6A"/>
              </a:solidFill>
            </a:ln>
          </p:spPr>
          <p:txBody>
            <a:bodyPr wrap="square" lIns="0" tIns="0" rIns="0" bIns="0" rtlCol="0"/>
            <a:lstStyle/>
            <a:p>
              <a:endParaRPr/>
            </a:p>
          </p:txBody>
        </p:sp>
      </p:grpSp>
      <p:sp>
        <p:nvSpPr>
          <p:cNvPr id="35" name="object 35"/>
          <p:cNvSpPr txBox="1"/>
          <p:nvPr/>
        </p:nvSpPr>
        <p:spPr>
          <a:xfrm>
            <a:off x="3977768" y="3879595"/>
            <a:ext cx="612775" cy="299720"/>
          </a:xfrm>
          <a:prstGeom prst="rect">
            <a:avLst/>
          </a:prstGeom>
        </p:spPr>
        <p:txBody>
          <a:bodyPr vert="horz" wrap="square" lIns="0" tIns="12700" rIns="0" bIns="0" rtlCol="0">
            <a:spAutoFit/>
          </a:bodyPr>
          <a:lstStyle/>
          <a:p>
            <a:pPr algn="ctr">
              <a:spcBef>
                <a:spcPts val="100"/>
              </a:spcBef>
            </a:pPr>
            <a:r>
              <a:rPr sz="900" spc="-5" dirty="0">
                <a:latin typeface="Calibri"/>
                <a:cs typeface="Calibri"/>
              </a:rPr>
              <a:t>Transactions</a:t>
            </a:r>
            <a:endParaRPr sz="900">
              <a:latin typeface="Calibri"/>
              <a:cs typeface="Calibri"/>
            </a:endParaRPr>
          </a:p>
          <a:p>
            <a:pPr algn="ctr">
              <a:lnSpc>
                <a:spcPct val="100000"/>
              </a:lnSpc>
            </a:pPr>
            <a:r>
              <a:rPr sz="900" dirty="0">
                <a:latin typeface="Calibri"/>
                <a:cs typeface="Calibri"/>
              </a:rPr>
              <a:t>…</a:t>
            </a:r>
            <a:endParaRPr sz="900">
              <a:latin typeface="Calibri"/>
              <a:cs typeface="Calibri"/>
            </a:endParaRPr>
          </a:p>
        </p:txBody>
      </p:sp>
      <p:grpSp>
        <p:nvGrpSpPr>
          <p:cNvPr id="36" name="object 36"/>
          <p:cNvGrpSpPr/>
          <p:nvPr/>
        </p:nvGrpSpPr>
        <p:grpSpPr>
          <a:xfrm>
            <a:off x="5144771" y="3888994"/>
            <a:ext cx="998855" cy="538480"/>
            <a:chOff x="3620770" y="3888994"/>
            <a:chExt cx="998855" cy="538480"/>
          </a:xfrm>
        </p:grpSpPr>
        <p:pic>
          <p:nvPicPr>
            <p:cNvPr id="37" name="object 37"/>
            <p:cNvPicPr/>
            <p:nvPr/>
          </p:nvPicPr>
          <p:blipFill>
            <a:blip r:embed="rId8" cstate="print"/>
            <a:stretch>
              <a:fillRect/>
            </a:stretch>
          </p:blipFill>
          <p:spPr>
            <a:xfrm>
              <a:off x="3627120" y="4264152"/>
              <a:ext cx="978407" cy="156972"/>
            </a:xfrm>
            <a:prstGeom prst="rect">
              <a:avLst/>
            </a:prstGeom>
          </p:spPr>
        </p:pic>
        <p:sp>
          <p:nvSpPr>
            <p:cNvPr id="38" name="object 38"/>
            <p:cNvSpPr/>
            <p:nvPr/>
          </p:nvSpPr>
          <p:spPr>
            <a:xfrm>
              <a:off x="3627120" y="4264152"/>
              <a:ext cx="978535" cy="157480"/>
            </a:xfrm>
            <a:custGeom>
              <a:avLst/>
              <a:gdLst/>
              <a:ahLst/>
              <a:cxnLst/>
              <a:rect l="l" t="t" r="r" b="b"/>
              <a:pathLst>
                <a:path w="978535" h="157479">
                  <a:moveTo>
                    <a:pt x="0" y="26162"/>
                  </a:moveTo>
                  <a:lnTo>
                    <a:pt x="2051" y="15966"/>
                  </a:lnTo>
                  <a:lnTo>
                    <a:pt x="7651" y="7651"/>
                  </a:lnTo>
                  <a:lnTo>
                    <a:pt x="15966" y="2051"/>
                  </a:lnTo>
                  <a:lnTo>
                    <a:pt x="26162" y="0"/>
                  </a:lnTo>
                  <a:lnTo>
                    <a:pt x="952245" y="0"/>
                  </a:lnTo>
                  <a:lnTo>
                    <a:pt x="962441" y="2051"/>
                  </a:lnTo>
                  <a:lnTo>
                    <a:pt x="970756" y="7651"/>
                  </a:lnTo>
                  <a:lnTo>
                    <a:pt x="976356" y="15966"/>
                  </a:lnTo>
                  <a:lnTo>
                    <a:pt x="978407" y="26162"/>
                  </a:lnTo>
                  <a:lnTo>
                    <a:pt x="978407" y="130810"/>
                  </a:lnTo>
                  <a:lnTo>
                    <a:pt x="976356" y="141005"/>
                  </a:lnTo>
                  <a:lnTo>
                    <a:pt x="970756" y="149320"/>
                  </a:lnTo>
                  <a:lnTo>
                    <a:pt x="962441" y="154920"/>
                  </a:lnTo>
                  <a:lnTo>
                    <a:pt x="952245" y="156972"/>
                  </a:lnTo>
                  <a:lnTo>
                    <a:pt x="26162" y="156972"/>
                  </a:lnTo>
                  <a:lnTo>
                    <a:pt x="15966" y="154920"/>
                  </a:lnTo>
                  <a:lnTo>
                    <a:pt x="7651" y="149320"/>
                  </a:lnTo>
                  <a:lnTo>
                    <a:pt x="2051" y="141005"/>
                  </a:lnTo>
                  <a:lnTo>
                    <a:pt x="0" y="130810"/>
                  </a:lnTo>
                  <a:lnTo>
                    <a:pt x="0" y="26162"/>
                  </a:lnTo>
                  <a:close/>
                </a:path>
              </a:pathLst>
            </a:custGeom>
            <a:ln w="12192">
              <a:solidFill>
                <a:srgbClr val="9B2C1F"/>
              </a:solidFill>
            </a:ln>
          </p:spPr>
          <p:txBody>
            <a:bodyPr wrap="square" lIns="0" tIns="0" rIns="0" bIns="0" rtlCol="0"/>
            <a:lstStyle/>
            <a:p>
              <a:endParaRPr/>
            </a:p>
          </p:txBody>
        </p:sp>
        <p:pic>
          <p:nvPicPr>
            <p:cNvPr id="39" name="object 39"/>
            <p:cNvPicPr/>
            <p:nvPr/>
          </p:nvPicPr>
          <p:blipFill>
            <a:blip r:embed="rId9" cstate="print"/>
            <a:stretch>
              <a:fillRect/>
            </a:stretch>
          </p:blipFill>
          <p:spPr>
            <a:xfrm>
              <a:off x="3634740" y="3895344"/>
              <a:ext cx="978408" cy="295656"/>
            </a:xfrm>
            <a:prstGeom prst="rect">
              <a:avLst/>
            </a:prstGeom>
          </p:spPr>
        </p:pic>
        <p:sp>
          <p:nvSpPr>
            <p:cNvPr id="40" name="object 40"/>
            <p:cNvSpPr/>
            <p:nvPr/>
          </p:nvSpPr>
          <p:spPr>
            <a:xfrm>
              <a:off x="3634740" y="3895344"/>
              <a:ext cx="978535" cy="295910"/>
            </a:xfrm>
            <a:custGeom>
              <a:avLst/>
              <a:gdLst/>
              <a:ahLst/>
              <a:cxnLst/>
              <a:rect l="l" t="t" r="r" b="b"/>
              <a:pathLst>
                <a:path w="978535" h="295910">
                  <a:moveTo>
                    <a:pt x="0" y="49275"/>
                  </a:moveTo>
                  <a:lnTo>
                    <a:pt x="3877" y="30110"/>
                  </a:lnTo>
                  <a:lnTo>
                    <a:pt x="14446" y="14446"/>
                  </a:lnTo>
                  <a:lnTo>
                    <a:pt x="30110" y="3877"/>
                  </a:lnTo>
                  <a:lnTo>
                    <a:pt x="49275" y="0"/>
                  </a:lnTo>
                  <a:lnTo>
                    <a:pt x="929132" y="0"/>
                  </a:lnTo>
                  <a:lnTo>
                    <a:pt x="948297" y="3877"/>
                  </a:lnTo>
                  <a:lnTo>
                    <a:pt x="963961" y="14446"/>
                  </a:lnTo>
                  <a:lnTo>
                    <a:pt x="974530" y="30110"/>
                  </a:lnTo>
                  <a:lnTo>
                    <a:pt x="978408" y="49275"/>
                  </a:lnTo>
                  <a:lnTo>
                    <a:pt x="978408" y="246379"/>
                  </a:lnTo>
                  <a:lnTo>
                    <a:pt x="974530" y="265545"/>
                  </a:lnTo>
                  <a:lnTo>
                    <a:pt x="963961" y="281209"/>
                  </a:lnTo>
                  <a:lnTo>
                    <a:pt x="948297" y="291778"/>
                  </a:lnTo>
                  <a:lnTo>
                    <a:pt x="929132" y="295655"/>
                  </a:lnTo>
                  <a:lnTo>
                    <a:pt x="49275" y="295655"/>
                  </a:lnTo>
                  <a:lnTo>
                    <a:pt x="30110" y="291778"/>
                  </a:lnTo>
                  <a:lnTo>
                    <a:pt x="14446" y="281209"/>
                  </a:lnTo>
                  <a:lnTo>
                    <a:pt x="3877" y="265545"/>
                  </a:lnTo>
                  <a:lnTo>
                    <a:pt x="0" y="246379"/>
                  </a:lnTo>
                  <a:lnTo>
                    <a:pt x="0" y="49275"/>
                  </a:lnTo>
                  <a:close/>
                </a:path>
              </a:pathLst>
            </a:custGeom>
            <a:ln w="12191">
              <a:solidFill>
                <a:srgbClr val="A18E6A"/>
              </a:solidFill>
            </a:ln>
          </p:spPr>
          <p:txBody>
            <a:bodyPr wrap="square" lIns="0" tIns="0" rIns="0" bIns="0" rtlCol="0"/>
            <a:lstStyle/>
            <a:p>
              <a:endParaRPr/>
            </a:p>
          </p:txBody>
        </p:sp>
      </p:grpSp>
      <p:sp>
        <p:nvSpPr>
          <p:cNvPr id="41" name="object 41"/>
          <p:cNvSpPr txBox="1"/>
          <p:nvPr/>
        </p:nvSpPr>
        <p:spPr>
          <a:xfrm>
            <a:off x="5342002" y="3886580"/>
            <a:ext cx="612775" cy="299720"/>
          </a:xfrm>
          <a:prstGeom prst="rect">
            <a:avLst/>
          </a:prstGeom>
        </p:spPr>
        <p:txBody>
          <a:bodyPr vert="horz" wrap="square" lIns="0" tIns="12700" rIns="0" bIns="0" rtlCol="0">
            <a:spAutoFit/>
          </a:bodyPr>
          <a:lstStyle/>
          <a:p>
            <a:pPr algn="ctr">
              <a:spcBef>
                <a:spcPts val="100"/>
              </a:spcBef>
            </a:pPr>
            <a:r>
              <a:rPr sz="900" spc="-5" dirty="0">
                <a:latin typeface="Calibri"/>
                <a:cs typeface="Calibri"/>
              </a:rPr>
              <a:t>Transactions</a:t>
            </a:r>
            <a:endParaRPr sz="900">
              <a:latin typeface="Calibri"/>
              <a:cs typeface="Calibri"/>
            </a:endParaRPr>
          </a:p>
          <a:p>
            <a:pPr algn="ctr">
              <a:lnSpc>
                <a:spcPct val="100000"/>
              </a:lnSpc>
            </a:pPr>
            <a:r>
              <a:rPr sz="900" dirty="0">
                <a:latin typeface="Calibri"/>
                <a:cs typeface="Calibri"/>
              </a:rPr>
              <a:t>…</a:t>
            </a:r>
            <a:endParaRPr sz="900">
              <a:latin typeface="Calibri"/>
              <a:cs typeface="Calibri"/>
            </a:endParaRPr>
          </a:p>
        </p:txBody>
      </p:sp>
      <p:sp>
        <p:nvSpPr>
          <p:cNvPr id="42" name="object 42"/>
          <p:cNvSpPr/>
          <p:nvPr/>
        </p:nvSpPr>
        <p:spPr>
          <a:xfrm>
            <a:off x="6402324" y="1810511"/>
            <a:ext cx="1077595" cy="1927860"/>
          </a:xfrm>
          <a:custGeom>
            <a:avLst/>
            <a:gdLst/>
            <a:ahLst/>
            <a:cxnLst/>
            <a:rect l="l" t="t" r="r" b="b"/>
            <a:pathLst>
              <a:path w="1077595" h="1927860">
                <a:moveTo>
                  <a:pt x="0" y="179577"/>
                </a:moveTo>
                <a:lnTo>
                  <a:pt x="6414" y="131835"/>
                </a:lnTo>
                <a:lnTo>
                  <a:pt x="24515" y="88937"/>
                </a:lnTo>
                <a:lnTo>
                  <a:pt x="52593" y="52593"/>
                </a:lnTo>
                <a:lnTo>
                  <a:pt x="88937" y="24515"/>
                </a:lnTo>
                <a:lnTo>
                  <a:pt x="131835" y="6414"/>
                </a:lnTo>
                <a:lnTo>
                  <a:pt x="179577" y="0"/>
                </a:lnTo>
                <a:lnTo>
                  <a:pt x="897889" y="0"/>
                </a:lnTo>
                <a:lnTo>
                  <a:pt x="945632" y="6414"/>
                </a:lnTo>
                <a:lnTo>
                  <a:pt x="988530" y="24515"/>
                </a:lnTo>
                <a:lnTo>
                  <a:pt x="1024874" y="52593"/>
                </a:lnTo>
                <a:lnTo>
                  <a:pt x="1052952" y="88937"/>
                </a:lnTo>
                <a:lnTo>
                  <a:pt x="1071053" y="131835"/>
                </a:lnTo>
                <a:lnTo>
                  <a:pt x="1077467" y="179577"/>
                </a:lnTo>
                <a:lnTo>
                  <a:pt x="1077467" y="1748282"/>
                </a:lnTo>
                <a:lnTo>
                  <a:pt x="1071053" y="1796024"/>
                </a:lnTo>
                <a:lnTo>
                  <a:pt x="1052952" y="1838922"/>
                </a:lnTo>
                <a:lnTo>
                  <a:pt x="1024874" y="1875266"/>
                </a:lnTo>
                <a:lnTo>
                  <a:pt x="988530" y="1903344"/>
                </a:lnTo>
                <a:lnTo>
                  <a:pt x="945632" y="1921445"/>
                </a:lnTo>
                <a:lnTo>
                  <a:pt x="897889" y="1927860"/>
                </a:lnTo>
                <a:lnTo>
                  <a:pt x="179577" y="1927860"/>
                </a:lnTo>
                <a:lnTo>
                  <a:pt x="131835" y="1921445"/>
                </a:lnTo>
                <a:lnTo>
                  <a:pt x="88937" y="1903344"/>
                </a:lnTo>
                <a:lnTo>
                  <a:pt x="52593" y="1875266"/>
                </a:lnTo>
                <a:lnTo>
                  <a:pt x="24515" y="1838922"/>
                </a:lnTo>
                <a:lnTo>
                  <a:pt x="6414" y="1796024"/>
                </a:lnTo>
                <a:lnTo>
                  <a:pt x="0" y="1748282"/>
                </a:lnTo>
                <a:lnTo>
                  <a:pt x="0" y="179577"/>
                </a:lnTo>
                <a:close/>
              </a:path>
            </a:pathLst>
          </a:custGeom>
          <a:ln w="15239">
            <a:solidFill>
              <a:srgbClr val="000000"/>
            </a:solidFill>
          </a:ln>
        </p:spPr>
        <p:txBody>
          <a:bodyPr wrap="square" lIns="0" tIns="0" rIns="0" bIns="0" rtlCol="0"/>
          <a:lstStyle/>
          <a:p>
            <a:endParaRPr/>
          </a:p>
        </p:txBody>
      </p:sp>
      <p:sp>
        <p:nvSpPr>
          <p:cNvPr id="43" name="object 43"/>
          <p:cNvSpPr txBox="1"/>
          <p:nvPr/>
        </p:nvSpPr>
        <p:spPr>
          <a:xfrm>
            <a:off x="6663690" y="1881378"/>
            <a:ext cx="556260" cy="228909"/>
          </a:xfrm>
          <a:prstGeom prst="rect">
            <a:avLst/>
          </a:prstGeom>
        </p:spPr>
        <p:txBody>
          <a:bodyPr vert="horz" wrap="square" lIns="0" tIns="13335" rIns="0" bIns="0" rtlCol="0">
            <a:spAutoFit/>
          </a:bodyPr>
          <a:lstStyle/>
          <a:p>
            <a:pPr marL="12700">
              <a:spcBef>
                <a:spcPts val="105"/>
              </a:spcBef>
            </a:pPr>
            <a:r>
              <a:rPr sz="1400" b="1" dirty="0">
                <a:solidFill>
                  <a:srgbClr val="00AF50"/>
                </a:solidFill>
                <a:latin typeface="Calibri"/>
                <a:cs typeface="Calibri"/>
              </a:rPr>
              <a:t>Block</a:t>
            </a:r>
            <a:r>
              <a:rPr sz="1400" b="1" spc="-75" dirty="0">
                <a:solidFill>
                  <a:srgbClr val="00AF50"/>
                </a:solidFill>
                <a:latin typeface="Calibri"/>
                <a:cs typeface="Calibri"/>
              </a:rPr>
              <a:t> </a:t>
            </a:r>
            <a:r>
              <a:rPr sz="1400" b="1" dirty="0">
                <a:solidFill>
                  <a:srgbClr val="00AF50"/>
                </a:solidFill>
                <a:latin typeface="Calibri"/>
                <a:cs typeface="Calibri"/>
              </a:rPr>
              <a:t>3</a:t>
            </a:r>
            <a:endParaRPr sz="1400">
              <a:latin typeface="Calibri"/>
              <a:cs typeface="Calibri"/>
            </a:endParaRPr>
          </a:p>
        </p:txBody>
      </p:sp>
      <p:sp>
        <p:nvSpPr>
          <p:cNvPr id="44" name="object 44"/>
          <p:cNvSpPr txBox="1"/>
          <p:nvPr/>
        </p:nvSpPr>
        <p:spPr>
          <a:xfrm>
            <a:off x="6575297" y="2236470"/>
            <a:ext cx="732790" cy="299720"/>
          </a:xfrm>
          <a:prstGeom prst="rect">
            <a:avLst/>
          </a:prstGeom>
        </p:spPr>
        <p:txBody>
          <a:bodyPr vert="horz" wrap="square" lIns="0" tIns="12700" rIns="0" bIns="0" rtlCol="0">
            <a:spAutoFit/>
          </a:bodyPr>
          <a:lstStyle/>
          <a:p>
            <a:pPr marL="19685" marR="5080" indent="-7620">
              <a:spcBef>
                <a:spcPts val="100"/>
              </a:spcBef>
            </a:pPr>
            <a:r>
              <a:rPr sz="900" dirty="0">
                <a:latin typeface="Calibri"/>
                <a:cs typeface="Calibri"/>
              </a:rPr>
              <a:t>Pr</a:t>
            </a:r>
            <a:r>
              <a:rPr sz="900" spc="5" dirty="0">
                <a:latin typeface="Calibri"/>
                <a:cs typeface="Calibri"/>
              </a:rPr>
              <a:t>o</a:t>
            </a:r>
            <a:r>
              <a:rPr sz="900" dirty="0">
                <a:latin typeface="Calibri"/>
                <a:cs typeface="Calibri"/>
              </a:rPr>
              <a:t>of-</a:t>
            </a:r>
            <a:r>
              <a:rPr sz="900" spc="5" dirty="0">
                <a:latin typeface="Calibri"/>
                <a:cs typeface="Calibri"/>
              </a:rPr>
              <a:t>o</a:t>
            </a:r>
            <a:r>
              <a:rPr sz="900" dirty="0">
                <a:latin typeface="Calibri"/>
                <a:cs typeface="Calibri"/>
              </a:rPr>
              <a:t>f-Wor</a:t>
            </a:r>
            <a:r>
              <a:rPr sz="900" spc="-5" dirty="0">
                <a:latin typeface="Calibri"/>
                <a:cs typeface="Calibri"/>
              </a:rPr>
              <a:t>k</a:t>
            </a:r>
            <a:r>
              <a:rPr sz="900" dirty="0">
                <a:latin typeface="Calibri"/>
                <a:cs typeface="Calibri"/>
              </a:rPr>
              <a:t>:  </a:t>
            </a:r>
            <a:r>
              <a:rPr sz="900" spc="-10" dirty="0">
                <a:latin typeface="Calibri"/>
                <a:cs typeface="Calibri"/>
              </a:rPr>
              <a:t>0000009ff33xe</a:t>
            </a:r>
            <a:endParaRPr sz="900">
              <a:latin typeface="Calibri"/>
              <a:cs typeface="Calibri"/>
            </a:endParaRPr>
          </a:p>
        </p:txBody>
      </p:sp>
      <p:sp>
        <p:nvSpPr>
          <p:cNvPr id="45" name="object 45"/>
          <p:cNvSpPr txBox="1"/>
          <p:nvPr/>
        </p:nvSpPr>
        <p:spPr>
          <a:xfrm>
            <a:off x="6557009" y="2647646"/>
            <a:ext cx="770890" cy="300355"/>
          </a:xfrm>
          <a:prstGeom prst="rect">
            <a:avLst/>
          </a:prstGeom>
        </p:spPr>
        <p:txBody>
          <a:bodyPr vert="horz" wrap="square" lIns="0" tIns="12700" rIns="0" bIns="0" rtlCol="0">
            <a:spAutoFit/>
          </a:bodyPr>
          <a:lstStyle/>
          <a:p>
            <a:pPr marL="38100">
              <a:spcBef>
                <a:spcPts val="100"/>
              </a:spcBef>
            </a:pPr>
            <a:r>
              <a:rPr sz="900" spc="-5" dirty="0">
                <a:latin typeface="Calibri"/>
                <a:cs typeface="Calibri"/>
              </a:rPr>
              <a:t>Previous</a:t>
            </a:r>
            <a:r>
              <a:rPr sz="900" spc="-25" dirty="0">
                <a:latin typeface="Calibri"/>
                <a:cs typeface="Calibri"/>
              </a:rPr>
              <a:t> </a:t>
            </a:r>
            <a:r>
              <a:rPr sz="900" dirty="0">
                <a:latin typeface="Calibri"/>
                <a:cs typeface="Calibri"/>
              </a:rPr>
              <a:t>POW:</a:t>
            </a:r>
            <a:endParaRPr sz="900">
              <a:latin typeface="Calibri"/>
              <a:cs typeface="Calibri"/>
            </a:endParaRPr>
          </a:p>
          <a:p>
            <a:pPr marL="12700">
              <a:spcBef>
                <a:spcPts val="5"/>
              </a:spcBef>
            </a:pPr>
            <a:r>
              <a:rPr sz="900" spc="-5" dirty="0">
                <a:latin typeface="Calibri"/>
                <a:cs typeface="Calibri"/>
              </a:rPr>
              <a:t>00000090b41bx</a:t>
            </a:r>
            <a:endParaRPr sz="900">
              <a:latin typeface="Calibri"/>
              <a:cs typeface="Calibri"/>
            </a:endParaRPr>
          </a:p>
        </p:txBody>
      </p:sp>
      <p:grpSp>
        <p:nvGrpSpPr>
          <p:cNvPr id="46" name="object 46"/>
          <p:cNvGrpSpPr/>
          <p:nvPr/>
        </p:nvGrpSpPr>
        <p:grpSpPr>
          <a:xfrm>
            <a:off x="6440171" y="3424173"/>
            <a:ext cx="991235" cy="170180"/>
            <a:chOff x="4916170" y="3424173"/>
            <a:chExt cx="991235" cy="170180"/>
          </a:xfrm>
        </p:grpSpPr>
        <p:pic>
          <p:nvPicPr>
            <p:cNvPr id="47" name="object 47"/>
            <p:cNvPicPr/>
            <p:nvPr/>
          </p:nvPicPr>
          <p:blipFill>
            <a:blip r:embed="rId8" cstate="print"/>
            <a:stretch>
              <a:fillRect/>
            </a:stretch>
          </p:blipFill>
          <p:spPr>
            <a:xfrm>
              <a:off x="4922520" y="3430523"/>
              <a:ext cx="978407" cy="156972"/>
            </a:xfrm>
            <a:prstGeom prst="rect">
              <a:avLst/>
            </a:prstGeom>
          </p:spPr>
        </p:pic>
        <p:sp>
          <p:nvSpPr>
            <p:cNvPr id="48" name="object 48"/>
            <p:cNvSpPr/>
            <p:nvPr/>
          </p:nvSpPr>
          <p:spPr>
            <a:xfrm>
              <a:off x="4922520" y="3430523"/>
              <a:ext cx="978535" cy="157480"/>
            </a:xfrm>
            <a:custGeom>
              <a:avLst/>
              <a:gdLst/>
              <a:ahLst/>
              <a:cxnLst/>
              <a:rect l="l" t="t" r="r" b="b"/>
              <a:pathLst>
                <a:path w="978535" h="157479">
                  <a:moveTo>
                    <a:pt x="0" y="26162"/>
                  </a:moveTo>
                  <a:lnTo>
                    <a:pt x="2051" y="15966"/>
                  </a:lnTo>
                  <a:lnTo>
                    <a:pt x="7651" y="7651"/>
                  </a:lnTo>
                  <a:lnTo>
                    <a:pt x="15966" y="2051"/>
                  </a:lnTo>
                  <a:lnTo>
                    <a:pt x="26162" y="0"/>
                  </a:lnTo>
                  <a:lnTo>
                    <a:pt x="952245" y="0"/>
                  </a:lnTo>
                  <a:lnTo>
                    <a:pt x="962441" y="2051"/>
                  </a:lnTo>
                  <a:lnTo>
                    <a:pt x="970756" y="7651"/>
                  </a:lnTo>
                  <a:lnTo>
                    <a:pt x="976356" y="15966"/>
                  </a:lnTo>
                  <a:lnTo>
                    <a:pt x="978407" y="26162"/>
                  </a:lnTo>
                  <a:lnTo>
                    <a:pt x="978407" y="130810"/>
                  </a:lnTo>
                  <a:lnTo>
                    <a:pt x="976356" y="141005"/>
                  </a:lnTo>
                  <a:lnTo>
                    <a:pt x="970756" y="149320"/>
                  </a:lnTo>
                  <a:lnTo>
                    <a:pt x="962441" y="154920"/>
                  </a:lnTo>
                  <a:lnTo>
                    <a:pt x="952245" y="156972"/>
                  </a:lnTo>
                  <a:lnTo>
                    <a:pt x="26162" y="156972"/>
                  </a:lnTo>
                  <a:lnTo>
                    <a:pt x="15966" y="154920"/>
                  </a:lnTo>
                  <a:lnTo>
                    <a:pt x="7651" y="149320"/>
                  </a:lnTo>
                  <a:lnTo>
                    <a:pt x="2051" y="141005"/>
                  </a:lnTo>
                  <a:lnTo>
                    <a:pt x="0" y="130810"/>
                  </a:lnTo>
                  <a:lnTo>
                    <a:pt x="0" y="26162"/>
                  </a:lnTo>
                  <a:close/>
                </a:path>
              </a:pathLst>
            </a:custGeom>
            <a:ln w="12192">
              <a:solidFill>
                <a:srgbClr val="9B2C1F"/>
              </a:solidFill>
            </a:ln>
          </p:spPr>
          <p:txBody>
            <a:bodyPr wrap="square" lIns="0" tIns="0" rIns="0" bIns="0" rtlCol="0"/>
            <a:lstStyle/>
            <a:p>
              <a:endParaRPr/>
            </a:p>
          </p:txBody>
        </p:sp>
      </p:grpSp>
      <p:sp>
        <p:nvSpPr>
          <p:cNvPr id="49" name="object 49"/>
          <p:cNvSpPr txBox="1"/>
          <p:nvPr/>
        </p:nvSpPr>
        <p:spPr>
          <a:xfrm>
            <a:off x="6780657" y="3421127"/>
            <a:ext cx="311150" cy="151323"/>
          </a:xfrm>
          <a:prstGeom prst="rect">
            <a:avLst/>
          </a:prstGeom>
        </p:spPr>
        <p:txBody>
          <a:bodyPr vert="horz" wrap="square" lIns="0" tIns="12700" rIns="0" bIns="0" rtlCol="0">
            <a:spAutoFit/>
          </a:bodyPr>
          <a:lstStyle/>
          <a:p>
            <a:pPr marL="12700">
              <a:spcBef>
                <a:spcPts val="100"/>
              </a:spcBef>
            </a:pPr>
            <a:r>
              <a:rPr sz="900" spc="-5" dirty="0">
                <a:latin typeface="Calibri"/>
                <a:cs typeface="Calibri"/>
              </a:rPr>
              <a:t>n</a:t>
            </a:r>
            <a:r>
              <a:rPr sz="900" dirty="0">
                <a:latin typeface="Calibri"/>
                <a:cs typeface="Calibri"/>
              </a:rPr>
              <a:t>o</a:t>
            </a:r>
            <a:r>
              <a:rPr sz="900" spc="-5" dirty="0">
                <a:latin typeface="Calibri"/>
                <a:cs typeface="Calibri"/>
              </a:rPr>
              <a:t>n</a:t>
            </a:r>
            <a:r>
              <a:rPr sz="900" dirty="0">
                <a:latin typeface="Calibri"/>
                <a:cs typeface="Calibri"/>
              </a:rPr>
              <a:t>ce</a:t>
            </a:r>
            <a:endParaRPr sz="900">
              <a:latin typeface="Calibri"/>
              <a:cs typeface="Calibri"/>
            </a:endParaRPr>
          </a:p>
        </p:txBody>
      </p:sp>
      <p:grpSp>
        <p:nvGrpSpPr>
          <p:cNvPr id="50" name="object 50"/>
          <p:cNvGrpSpPr/>
          <p:nvPr/>
        </p:nvGrpSpPr>
        <p:grpSpPr>
          <a:xfrm>
            <a:off x="6447791" y="3055366"/>
            <a:ext cx="991235" cy="308610"/>
            <a:chOff x="4923790" y="3055366"/>
            <a:chExt cx="991235" cy="308610"/>
          </a:xfrm>
        </p:grpSpPr>
        <p:pic>
          <p:nvPicPr>
            <p:cNvPr id="51" name="object 51"/>
            <p:cNvPicPr/>
            <p:nvPr/>
          </p:nvPicPr>
          <p:blipFill>
            <a:blip r:embed="rId9" cstate="print"/>
            <a:stretch>
              <a:fillRect/>
            </a:stretch>
          </p:blipFill>
          <p:spPr>
            <a:xfrm>
              <a:off x="4930140" y="3061716"/>
              <a:ext cx="978408" cy="295656"/>
            </a:xfrm>
            <a:prstGeom prst="rect">
              <a:avLst/>
            </a:prstGeom>
          </p:spPr>
        </p:pic>
        <p:sp>
          <p:nvSpPr>
            <p:cNvPr id="52" name="object 52"/>
            <p:cNvSpPr/>
            <p:nvPr/>
          </p:nvSpPr>
          <p:spPr>
            <a:xfrm>
              <a:off x="4930140" y="3061716"/>
              <a:ext cx="978535" cy="295910"/>
            </a:xfrm>
            <a:custGeom>
              <a:avLst/>
              <a:gdLst/>
              <a:ahLst/>
              <a:cxnLst/>
              <a:rect l="l" t="t" r="r" b="b"/>
              <a:pathLst>
                <a:path w="978535" h="295910">
                  <a:moveTo>
                    <a:pt x="0" y="49275"/>
                  </a:moveTo>
                  <a:lnTo>
                    <a:pt x="3877" y="30110"/>
                  </a:lnTo>
                  <a:lnTo>
                    <a:pt x="14446" y="14446"/>
                  </a:lnTo>
                  <a:lnTo>
                    <a:pt x="30110" y="3877"/>
                  </a:lnTo>
                  <a:lnTo>
                    <a:pt x="49275" y="0"/>
                  </a:lnTo>
                  <a:lnTo>
                    <a:pt x="929132" y="0"/>
                  </a:lnTo>
                  <a:lnTo>
                    <a:pt x="948297" y="3877"/>
                  </a:lnTo>
                  <a:lnTo>
                    <a:pt x="963961" y="14446"/>
                  </a:lnTo>
                  <a:lnTo>
                    <a:pt x="974530" y="30110"/>
                  </a:lnTo>
                  <a:lnTo>
                    <a:pt x="978408" y="49275"/>
                  </a:lnTo>
                  <a:lnTo>
                    <a:pt x="978408" y="246380"/>
                  </a:lnTo>
                  <a:lnTo>
                    <a:pt x="974530" y="265545"/>
                  </a:lnTo>
                  <a:lnTo>
                    <a:pt x="963961" y="281209"/>
                  </a:lnTo>
                  <a:lnTo>
                    <a:pt x="948297" y="291778"/>
                  </a:lnTo>
                  <a:lnTo>
                    <a:pt x="929132" y="295656"/>
                  </a:lnTo>
                  <a:lnTo>
                    <a:pt x="49275" y="295656"/>
                  </a:lnTo>
                  <a:lnTo>
                    <a:pt x="30110" y="291778"/>
                  </a:lnTo>
                  <a:lnTo>
                    <a:pt x="14446" y="281209"/>
                  </a:lnTo>
                  <a:lnTo>
                    <a:pt x="3877" y="265545"/>
                  </a:lnTo>
                  <a:lnTo>
                    <a:pt x="0" y="246380"/>
                  </a:lnTo>
                  <a:lnTo>
                    <a:pt x="0" y="49275"/>
                  </a:lnTo>
                  <a:close/>
                </a:path>
              </a:pathLst>
            </a:custGeom>
            <a:ln w="12192">
              <a:solidFill>
                <a:srgbClr val="A18E6A"/>
              </a:solidFill>
            </a:ln>
          </p:spPr>
          <p:txBody>
            <a:bodyPr wrap="square" lIns="0" tIns="0" rIns="0" bIns="0" rtlCol="0"/>
            <a:lstStyle/>
            <a:p>
              <a:endParaRPr/>
            </a:p>
          </p:txBody>
        </p:sp>
      </p:grpSp>
      <p:sp>
        <p:nvSpPr>
          <p:cNvPr id="53" name="object 53"/>
          <p:cNvSpPr txBox="1"/>
          <p:nvPr/>
        </p:nvSpPr>
        <p:spPr>
          <a:xfrm>
            <a:off x="6637783" y="3052953"/>
            <a:ext cx="612775" cy="299720"/>
          </a:xfrm>
          <a:prstGeom prst="rect">
            <a:avLst/>
          </a:prstGeom>
        </p:spPr>
        <p:txBody>
          <a:bodyPr vert="horz" wrap="square" lIns="0" tIns="12700" rIns="0" bIns="0" rtlCol="0">
            <a:spAutoFit/>
          </a:bodyPr>
          <a:lstStyle/>
          <a:p>
            <a:pPr algn="ctr">
              <a:spcBef>
                <a:spcPts val="100"/>
              </a:spcBef>
            </a:pPr>
            <a:r>
              <a:rPr sz="900" spc="-5" dirty="0">
                <a:latin typeface="Calibri"/>
                <a:cs typeface="Calibri"/>
              </a:rPr>
              <a:t>Transactions</a:t>
            </a:r>
            <a:endParaRPr sz="900">
              <a:latin typeface="Calibri"/>
              <a:cs typeface="Calibri"/>
            </a:endParaRPr>
          </a:p>
          <a:p>
            <a:pPr algn="ctr">
              <a:lnSpc>
                <a:spcPct val="100000"/>
              </a:lnSpc>
            </a:pPr>
            <a:r>
              <a:rPr sz="900" dirty="0">
                <a:latin typeface="Calibri"/>
                <a:cs typeface="Calibri"/>
              </a:rPr>
              <a:t>…</a:t>
            </a:r>
            <a:endParaRPr sz="900">
              <a:latin typeface="Calibri"/>
              <a:cs typeface="Calibri"/>
            </a:endParaRPr>
          </a:p>
        </p:txBody>
      </p:sp>
      <p:grpSp>
        <p:nvGrpSpPr>
          <p:cNvPr id="54" name="object 54"/>
          <p:cNvGrpSpPr/>
          <p:nvPr/>
        </p:nvGrpSpPr>
        <p:grpSpPr>
          <a:xfrm>
            <a:off x="6013703" y="1802892"/>
            <a:ext cx="2725420" cy="1943100"/>
            <a:chOff x="4489703" y="1802892"/>
            <a:chExt cx="2725420" cy="1943100"/>
          </a:xfrm>
        </p:grpSpPr>
        <p:pic>
          <p:nvPicPr>
            <p:cNvPr id="55" name="object 55"/>
            <p:cNvPicPr/>
            <p:nvPr/>
          </p:nvPicPr>
          <p:blipFill>
            <a:blip r:embed="rId10" cstate="print"/>
            <a:stretch>
              <a:fillRect/>
            </a:stretch>
          </p:blipFill>
          <p:spPr>
            <a:xfrm>
              <a:off x="4489703" y="2791993"/>
              <a:ext cx="612686" cy="473938"/>
            </a:xfrm>
            <a:prstGeom prst="rect">
              <a:avLst/>
            </a:prstGeom>
          </p:spPr>
        </p:pic>
        <p:sp>
          <p:nvSpPr>
            <p:cNvPr id="56" name="object 56"/>
            <p:cNvSpPr/>
            <p:nvPr/>
          </p:nvSpPr>
          <p:spPr>
            <a:xfrm>
              <a:off x="4589525" y="2814066"/>
              <a:ext cx="459740" cy="320675"/>
            </a:xfrm>
            <a:custGeom>
              <a:avLst/>
              <a:gdLst/>
              <a:ahLst/>
              <a:cxnLst/>
              <a:rect l="l" t="t" r="r" b="b"/>
              <a:pathLst>
                <a:path w="459739" h="320675">
                  <a:moveTo>
                    <a:pt x="42163" y="244348"/>
                  </a:moveTo>
                  <a:lnTo>
                    <a:pt x="0" y="320294"/>
                  </a:lnTo>
                  <a:lnTo>
                    <a:pt x="86106" y="308483"/>
                  </a:lnTo>
                  <a:lnTo>
                    <a:pt x="76447" y="294386"/>
                  </a:lnTo>
                  <a:lnTo>
                    <a:pt x="60706" y="294386"/>
                  </a:lnTo>
                  <a:lnTo>
                    <a:pt x="46100" y="273050"/>
                  </a:lnTo>
                  <a:lnTo>
                    <a:pt x="56807" y="265721"/>
                  </a:lnTo>
                  <a:lnTo>
                    <a:pt x="42163" y="244348"/>
                  </a:lnTo>
                  <a:close/>
                </a:path>
                <a:path w="459739" h="320675">
                  <a:moveTo>
                    <a:pt x="56807" y="265721"/>
                  </a:moveTo>
                  <a:lnTo>
                    <a:pt x="46100" y="273050"/>
                  </a:lnTo>
                  <a:lnTo>
                    <a:pt x="60706" y="294386"/>
                  </a:lnTo>
                  <a:lnTo>
                    <a:pt x="71422" y="287052"/>
                  </a:lnTo>
                  <a:lnTo>
                    <a:pt x="56807" y="265721"/>
                  </a:lnTo>
                  <a:close/>
                </a:path>
                <a:path w="459739" h="320675">
                  <a:moveTo>
                    <a:pt x="71422" y="287052"/>
                  </a:moveTo>
                  <a:lnTo>
                    <a:pt x="60706" y="294386"/>
                  </a:lnTo>
                  <a:lnTo>
                    <a:pt x="76447" y="294386"/>
                  </a:lnTo>
                  <a:lnTo>
                    <a:pt x="71422" y="287052"/>
                  </a:lnTo>
                  <a:close/>
                </a:path>
                <a:path w="459739" h="320675">
                  <a:moveTo>
                    <a:pt x="445008" y="0"/>
                  </a:moveTo>
                  <a:lnTo>
                    <a:pt x="56807" y="265721"/>
                  </a:lnTo>
                  <a:lnTo>
                    <a:pt x="71422" y="287052"/>
                  </a:lnTo>
                  <a:lnTo>
                    <a:pt x="459739" y="21336"/>
                  </a:lnTo>
                  <a:lnTo>
                    <a:pt x="445008" y="0"/>
                  </a:lnTo>
                  <a:close/>
                </a:path>
              </a:pathLst>
            </a:custGeom>
            <a:solidFill>
              <a:srgbClr val="000000"/>
            </a:solidFill>
          </p:spPr>
          <p:txBody>
            <a:bodyPr wrap="square" lIns="0" tIns="0" rIns="0" bIns="0" rtlCol="0"/>
            <a:lstStyle/>
            <a:p>
              <a:endParaRPr/>
            </a:p>
          </p:txBody>
        </p:sp>
        <p:sp>
          <p:nvSpPr>
            <p:cNvPr id="57" name="object 57"/>
            <p:cNvSpPr/>
            <p:nvPr/>
          </p:nvSpPr>
          <p:spPr>
            <a:xfrm>
              <a:off x="6129527" y="1810512"/>
              <a:ext cx="1077595" cy="1927860"/>
            </a:xfrm>
            <a:custGeom>
              <a:avLst/>
              <a:gdLst/>
              <a:ahLst/>
              <a:cxnLst/>
              <a:rect l="l" t="t" r="r" b="b"/>
              <a:pathLst>
                <a:path w="1077595" h="1927860">
                  <a:moveTo>
                    <a:pt x="0" y="179577"/>
                  </a:moveTo>
                  <a:lnTo>
                    <a:pt x="6414" y="131835"/>
                  </a:lnTo>
                  <a:lnTo>
                    <a:pt x="24515" y="88937"/>
                  </a:lnTo>
                  <a:lnTo>
                    <a:pt x="52593" y="52593"/>
                  </a:lnTo>
                  <a:lnTo>
                    <a:pt x="88937" y="24515"/>
                  </a:lnTo>
                  <a:lnTo>
                    <a:pt x="131835" y="6414"/>
                  </a:lnTo>
                  <a:lnTo>
                    <a:pt x="179577" y="0"/>
                  </a:lnTo>
                  <a:lnTo>
                    <a:pt x="897890" y="0"/>
                  </a:lnTo>
                  <a:lnTo>
                    <a:pt x="945632" y="6414"/>
                  </a:lnTo>
                  <a:lnTo>
                    <a:pt x="988530" y="24515"/>
                  </a:lnTo>
                  <a:lnTo>
                    <a:pt x="1024874" y="52593"/>
                  </a:lnTo>
                  <a:lnTo>
                    <a:pt x="1052952" y="88937"/>
                  </a:lnTo>
                  <a:lnTo>
                    <a:pt x="1071053" y="131835"/>
                  </a:lnTo>
                  <a:lnTo>
                    <a:pt x="1077468" y="179577"/>
                  </a:lnTo>
                  <a:lnTo>
                    <a:pt x="1077468" y="1748282"/>
                  </a:lnTo>
                  <a:lnTo>
                    <a:pt x="1071053" y="1796024"/>
                  </a:lnTo>
                  <a:lnTo>
                    <a:pt x="1052952" y="1838922"/>
                  </a:lnTo>
                  <a:lnTo>
                    <a:pt x="1024874" y="1875266"/>
                  </a:lnTo>
                  <a:lnTo>
                    <a:pt x="988530" y="1903344"/>
                  </a:lnTo>
                  <a:lnTo>
                    <a:pt x="945632" y="1921445"/>
                  </a:lnTo>
                  <a:lnTo>
                    <a:pt x="897890" y="1927860"/>
                  </a:lnTo>
                  <a:lnTo>
                    <a:pt x="179577" y="1927860"/>
                  </a:lnTo>
                  <a:lnTo>
                    <a:pt x="131835" y="1921445"/>
                  </a:lnTo>
                  <a:lnTo>
                    <a:pt x="88937" y="1903344"/>
                  </a:lnTo>
                  <a:lnTo>
                    <a:pt x="52593" y="1875266"/>
                  </a:lnTo>
                  <a:lnTo>
                    <a:pt x="24515" y="1838922"/>
                  </a:lnTo>
                  <a:lnTo>
                    <a:pt x="6414" y="1796024"/>
                  </a:lnTo>
                  <a:lnTo>
                    <a:pt x="0" y="1748282"/>
                  </a:lnTo>
                  <a:lnTo>
                    <a:pt x="0" y="179577"/>
                  </a:lnTo>
                  <a:close/>
                </a:path>
              </a:pathLst>
            </a:custGeom>
            <a:ln w="15240">
              <a:solidFill>
                <a:srgbClr val="000000"/>
              </a:solidFill>
            </a:ln>
          </p:spPr>
          <p:txBody>
            <a:bodyPr wrap="square" lIns="0" tIns="0" rIns="0" bIns="0" rtlCol="0"/>
            <a:lstStyle/>
            <a:p>
              <a:endParaRPr/>
            </a:p>
          </p:txBody>
        </p:sp>
      </p:grpSp>
      <p:sp>
        <p:nvSpPr>
          <p:cNvPr id="58" name="object 58"/>
          <p:cNvSpPr txBox="1"/>
          <p:nvPr/>
        </p:nvSpPr>
        <p:spPr>
          <a:xfrm>
            <a:off x="7754874" y="1388533"/>
            <a:ext cx="839469" cy="732790"/>
          </a:xfrm>
          <a:prstGeom prst="rect">
            <a:avLst/>
          </a:prstGeom>
        </p:spPr>
        <p:txBody>
          <a:bodyPr vert="horz" wrap="square" lIns="0" tIns="135255" rIns="0" bIns="0" rtlCol="0">
            <a:spAutoFit/>
          </a:bodyPr>
          <a:lstStyle/>
          <a:p>
            <a:pPr algn="ctr">
              <a:spcBef>
                <a:spcPts val="1065"/>
              </a:spcBef>
            </a:pPr>
            <a:r>
              <a:rPr spc="-10" dirty="0">
                <a:solidFill>
                  <a:srgbClr val="00AF50"/>
                </a:solidFill>
                <a:latin typeface="Calibri"/>
                <a:cs typeface="Calibri"/>
              </a:rPr>
              <a:t>Branch</a:t>
            </a:r>
            <a:r>
              <a:rPr spc="-55" dirty="0">
                <a:solidFill>
                  <a:srgbClr val="00AF50"/>
                </a:solidFill>
                <a:latin typeface="Calibri"/>
                <a:cs typeface="Calibri"/>
              </a:rPr>
              <a:t> </a:t>
            </a:r>
            <a:r>
              <a:rPr dirty="0">
                <a:solidFill>
                  <a:srgbClr val="00AF50"/>
                </a:solidFill>
                <a:latin typeface="Calibri"/>
                <a:cs typeface="Calibri"/>
              </a:rPr>
              <a:t>1</a:t>
            </a:r>
            <a:endParaRPr>
              <a:latin typeface="Calibri"/>
              <a:cs typeface="Calibri"/>
            </a:endParaRPr>
          </a:p>
          <a:p>
            <a:pPr marL="37465" algn="ctr">
              <a:spcBef>
                <a:spcPts val="760"/>
              </a:spcBef>
            </a:pPr>
            <a:r>
              <a:rPr sz="1400" b="1" dirty="0">
                <a:solidFill>
                  <a:srgbClr val="00AF50"/>
                </a:solidFill>
                <a:latin typeface="Calibri"/>
                <a:cs typeface="Calibri"/>
              </a:rPr>
              <a:t>Block</a:t>
            </a:r>
            <a:r>
              <a:rPr sz="1400" b="1" spc="-45" dirty="0">
                <a:solidFill>
                  <a:srgbClr val="00AF50"/>
                </a:solidFill>
                <a:latin typeface="Calibri"/>
                <a:cs typeface="Calibri"/>
              </a:rPr>
              <a:t> </a:t>
            </a:r>
            <a:r>
              <a:rPr sz="1400" b="1" dirty="0">
                <a:solidFill>
                  <a:srgbClr val="00AF50"/>
                </a:solidFill>
                <a:latin typeface="Calibri"/>
                <a:cs typeface="Calibri"/>
              </a:rPr>
              <a:t>4</a:t>
            </a:r>
            <a:endParaRPr sz="1400">
              <a:latin typeface="Calibri"/>
              <a:cs typeface="Calibri"/>
            </a:endParaRPr>
          </a:p>
        </p:txBody>
      </p:sp>
      <p:sp>
        <p:nvSpPr>
          <p:cNvPr id="59" name="object 59"/>
          <p:cNvSpPr txBox="1"/>
          <p:nvPr/>
        </p:nvSpPr>
        <p:spPr>
          <a:xfrm>
            <a:off x="7826755" y="2236470"/>
            <a:ext cx="732790" cy="299720"/>
          </a:xfrm>
          <a:prstGeom prst="rect">
            <a:avLst/>
          </a:prstGeom>
        </p:spPr>
        <p:txBody>
          <a:bodyPr vert="horz" wrap="square" lIns="0" tIns="12700" rIns="0" bIns="0" rtlCol="0">
            <a:spAutoFit/>
          </a:bodyPr>
          <a:lstStyle/>
          <a:p>
            <a:pPr marL="20320" marR="5080" indent="-7620">
              <a:spcBef>
                <a:spcPts val="100"/>
              </a:spcBef>
            </a:pPr>
            <a:r>
              <a:rPr sz="900" dirty="0">
                <a:latin typeface="Calibri"/>
                <a:cs typeface="Calibri"/>
              </a:rPr>
              <a:t>Pr</a:t>
            </a:r>
            <a:r>
              <a:rPr sz="900" spc="5" dirty="0">
                <a:latin typeface="Calibri"/>
                <a:cs typeface="Calibri"/>
              </a:rPr>
              <a:t>o</a:t>
            </a:r>
            <a:r>
              <a:rPr sz="900" dirty="0">
                <a:latin typeface="Calibri"/>
                <a:cs typeface="Calibri"/>
              </a:rPr>
              <a:t>of-</a:t>
            </a:r>
            <a:r>
              <a:rPr sz="900" spc="5" dirty="0">
                <a:latin typeface="Calibri"/>
                <a:cs typeface="Calibri"/>
              </a:rPr>
              <a:t>o</a:t>
            </a:r>
            <a:r>
              <a:rPr sz="900" dirty="0">
                <a:latin typeface="Calibri"/>
                <a:cs typeface="Calibri"/>
              </a:rPr>
              <a:t>f-Wor</a:t>
            </a:r>
            <a:r>
              <a:rPr sz="900" spc="-5" dirty="0">
                <a:latin typeface="Calibri"/>
                <a:cs typeface="Calibri"/>
              </a:rPr>
              <a:t>k</a:t>
            </a:r>
            <a:r>
              <a:rPr sz="900" dirty="0">
                <a:latin typeface="Calibri"/>
                <a:cs typeface="Calibri"/>
              </a:rPr>
              <a:t>:  </a:t>
            </a:r>
            <a:r>
              <a:rPr sz="900" spc="-10" dirty="0">
                <a:latin typeface="Calibri"/>
                <a:cs typeface="Calibri"/>
              </a:rPr>
              <a:t>000000zzzbbf4</a:t>
            </a:r>
            <a:endParaRPr sz="900">
              <a:latin typeface="Calibri"/>
              <a:cs typeface="Calibri"/>
            </a:endParaRPr>
          </a:p>
        </p:txBody>
      </p:sp>
      <p:sp>
        <p:nvSpPr>
          <p:cNvPr id="60" name="object 60"/>
          <p:cNvSpPr txBox="1"/>
          <p:nvPr/>
        </p:nvSpPr>
        <p:spPr>
          <a:xfrm>
            <a:off x="7834376" y="2647646"/>
            <a:ext cx="718820" cy="300355"/>
          </a:xfrm>
          <a:prstGeom prst="rect">
            <a:avLst/>
          </a:prstGeom>
        </p:spPr>
        <p:txBody>
          <a:bodyPr vert="horz" wrap="square" lIns="0" tIns="12700" rIns="0" bIns="0" rtlCol="0">
            <a:spAutoFit/>
          </a:bodyPr>
          <a:lstStyle/>
          <a:p>
            <a:pPr marL="12700">
              <a:spcBef>
                <a:spcPts val="100"/>
              </a:spcBef>
            </a:pPr>
            <a:r>
              <a:rPr sz="900" dirty="0">
                <a:latin typeface="Calibri"/>
                <a:cs typeface="Calibri"/>
              </a:rPr>
              <a:t>Pr</a:t>
            </a:r>
            <a:r>
              <a:rPr sz="900" spc="-10" dirty="0">
                <a:latin typeface="Calibri"/>
                <a:cs typeface="Calibri"/>
              </a:rPr>
              <a:t>e</a:t>
            </a:r>
            <a:r>
              <a:rPr sz="900" dirty="0">
                <a:latin typeface="Calibri"/>
                <a:cs typeface="Calibri"/>
              </a:rPr>
              <a:t>v</a:t>
            </a:r>
            <a:r>
              <a:rPr sz="900" spc="-5" dirty="0">
                <a:latin typeface="Calibri"/>
                <a:cs typeface="Calibri"/>
              </a:rPr>
              <a:t>i</a:t>
            </a:r>
            <a:r>
              <a:rPr sz="900" dirty="0">
                <a:latin typeface="Calibri"/>
                <a:cs typeface="Calibri"/>
              </a:rPr>
              <a:t>o</a:t>
            </a:r>
            <a:r>
              <a:rPr sz="900" spc="-10" dirty="0">
                <a:latin typeface="Calibri"/>
                <a:cs typeface="Calibri"/>
              </a:rPr>
              <a:t>u</a:t>
            </a:r>
            <a:r>
              <a:rPr sz="900" dirty="0">
                <a:latin typeface="Calibri"/>
                <a:cs typeface="Calibri"/>
              </a:rPr>
              <a:t>s</a:t>
            </a:r>
            <a:r>
              <a:rPr sz="900" spc="5" dirty="0">
                <a:latin typeface="Calibri"/>
                <a:cs typeface="Calibri"/>
              </a:rPr>
              <a:t> </a:t>
            </a:r>
            <a:r>
              <a:rPr sz="900" dirty="0">
                <a:latin typeface="Calibri"/>
                <a:cs typeface="Calibri"/>
              </a:rPr>
              <a:t>POW:</a:t>
            </a:r>
            <a:endParaRPr sz="900">
              <a:latin typeface="Calibri"/>
              <a:cs typeface="Calibri"/>
            </a:endParaRPr>
          </a:p>
          <a:p>
            <a:pPr marL="12700">
              <a:spcBef>
                <a:spcPts val="5"/>
              </a:spcBef>
            </a:pPr>
            <a:r>
              <a:rPr sz="900" spc="-10" dirty="0">
                <a:latin typeface="Calibri"/>
                <a:cs typeface="Calibri"/>
              </a:rPr>
              <a:t>0000009ff33xe</a:t>
            </a:r>
            <a:endParaRPr sz="900">
              <a:latin typeface="Calibri"/>
              <a:cs typeface="Calibri"/>
            </a:endParaRPr>
          </a:p>
        </p:txBody>
      </p:sp>
      <p:grpSp>
        <p:nvGrpSpPr>
          <p:cNvPr id="61" name="object 61"/>
          <p:cNvGrpSpPr/>
          <p:nvPr/>
        </p:nvGrpSpPr>
        <p:grpSpPr>
          <a:xfrm>
            <a:off x="7181088" y="2452142"/>
            <a:ext cx="1512570" cy="1120775"/>
            <a:chOff x="5657088" y="2452141"/>
            <a:chExt cx="1512570" cy="1120775"/>
          </a:xfrm>
        </p:grpSpPr>
        <p:pic>
          <p:nvPicPr>
            <p:cNvPr id="62" name="object 62"/>
            <p:cNvPicPr/>
            <p:nvPr/>
          </p:nvPicPr>
          <p:blipFill>
            <a:blip r:embed="rId2" cstate="print"/>
            <a:stretch>
              <a:fillRect/>
            </a:stretch>
          </p:blipFill>
          <p:spPr>
            <a:xfrm>
              <a:off x="5657088" y="2452141"/>
              <a:ext cx="640118" cy="455650"/>
            </a:xfrm>
            <a:prstGeom prst="rect">
              <a:avLst/>
            </a:prstGeom>
          </p:spPr>
        </p:pic>
        <p:sp>
          <p:nvSpPr>
            <p:cNvPr id="63" name="object 63"/>
            <p:cNvSpPr/>
            <p:nvPr/>
          </p:nvSpPr>
          <p:spPr>
            <a:xfrm>
              <a:off x="5756910" y="2551938"/>
              <a:ext cx="487680" cy="302260"/>
            </a:xfrm>
            <a:custGeom>
              <a:avLst/>
              <a:gdLst/>
              <a:ahLst/>
              <a:cxnLst/>
              <a:rect l="l" t="t" r="r" b="b"/>
              <a:pathLst>
                <a:path w="487679" h="302260">
                  <a:moveTo>
                    <a:pt x="73183" y="29185"/>
                  </a:moveTo>
                  <a:lnTo>
                    <a:pt x="59788" y="51326"/>
                  </a:lnTo>
                  <a:lnTo>
                    <a:pt x="474217" y="302260"/>
                  </a:lnTo>
                  <a:lnTo>
                    <a:pt x="487679" y="280035"/>
                  </a:lnTo>
                  <a:lnTo>
                    <a:pt x="73183" y="29185"/>
                  </a:lnTo>
                  <a:close/>
                </a:path>
                <a:path w="487679" h="302260">
                  <a:moveTo>
                    <a:pt x="0" y="0"/>
                  </a:moveTo>
                  <a:lnTo>
                    <a:pt x="46354" y="73533"/>
                  </a:lnTo>
                  <a:lnTo>
                    <a:pt x="59788" y="51326"/>
                  </a:lnTo>
                  <a:lnTo>
                    <a:pt x="48640" y="44576"/>
                  </a:lnTo>
                  <a:lnTo>
                    <a:pt x="62102" y="22478"/>
                  </a:lnTo>
                  <a:lnTo>
                    <a:pt x="77240" y="22478"/>
                  </a:lnTo>
                  <a:lnTo>
                    <a:pt x="86613" y="6985"/>
                  </a:lnTo>
                  <a:lnTo>
                    <a:pt x="0" y="0"/>
                  </a:lnTo>
                  <a:close/>
                </a:path>
                <a:path w="487679" h="302260">
                  <a:moveTo>
                    <a:pt x="62102" y="22478"/>
                  </a:moveTo>
                  <a:lnTo>
                    <a:pt x="48640" y="44576"/>
                  </a:lnTo>
                  <a:lnTo>
                    <a:pt x="59788" y="51326"/>
                  </a:lnTo>
                  <a:lnTo>
                    <a:pt x="73183" y="29185"/>
                  </a:lnTo>
                  <a:lnTo>
                    <a:pt x="62102" y="22478"/>
                  </a:lnTo>
                  <a:close/>
                </a:path>
                <a:path w="487679" h="302260">
                  <a:moveTo>
                    <a:pt x="77240" y="22478"/>
                  </a:moveTo>
                  <a:lnTo>
                    <a:pt x="62102" y="22478"/>
                  </a:lnTo>
                  <a:lnTo>
                    <a:pt x="73183" y="29185"/>
                  </a:lnTo>
                  <a:lnTo>
                    <a:pt x="77240" y="22478"/>
                  </a:lnTo>
                  <a:close/>
                </a:path>
              </a:pathLst>
            </a:custGeom>
            <a:solidFill>
              <a:srgbClr val="000000"/>
            </a:solidFill>
          </p:spPr>
          <p:txBody>
            <a:bodyPr wrap="square" lIns="0" tIns="0" rIns="0" bIns="0" rtlCol="0"/>
            <a:lstStyle/>
            <a:p>
              <a:endParaRPr/>
            </a:p>
          </p:txBody>
        </p:sp>
        <p:pic>
          <p:nvPicPr>
            <p:cNvPr id="64" name="object 64"/>
            <p:cNvPicPr/>
            <p:nvPr/>
          </p:nvPicPr>
          <p:blipFill>
            <a:blip r:embed="rId11" cstate="print"/>
            <a:stretch>
              <a:fillRect/>
            </a:stretch>
          </p:blipFill>
          <p:spPr>
            <a:xfrm>
              <a:off x="6184392" y="3407663"/>
              <a:ext cx="978408" cy="158496"/>
            </a:xfrm>
            <a:prstGeom prst="rect">
              <a:avLst/>
            </a:prstGeom>
          </p:spPr>
        </p:pic>
        <p:sp>
          <p:nvSpPr>
            <p:cNvPr id="65" name="object 65"/>
            <p:cNvSpPr/>
            <p:nvPr/>
          </p:nvSpPr>
          <p:spPr>
            <a:xfrm>
              <a:off x="6184392" y="3407663"/>
              <a:ext cx="978535" cy="158750"/>
            </a:xfrm>
            <a:custGeom>
              <a:avLst/>
              <a:gdLst/>
              <a:ahLst/>
              <a:cxnLst/>
              <a:rect l="l" t="t" r="r" b="b"/>
              <a:pathLst>
                <a:path w="978534" h="158750">
                  <a:moveTo>
                    <a:pt x="0" y="26415"/>
                  </a:moveTo>
                  <a:lnTo>
                    <a:pt x="2073" y="16127"/>
                  </a:lnTo>
                  <a:lnTo>
                    <a:pt x="7731" y="7731"/>
                  </a:lnTo>
                  <a:lnTo>
                    <a:pt x="16127" y="2073"/>
                  </a:lnTo>
                  <a:lnTo>
                    <a:pt x="26416" y="0"/>
                  </a:lnTo>
                  <a:lnTo>
                    <a:pt x="951991" y="0"/>
                  </a:lnTo>
                  <a:lnTo>
                    <a:pt x="962280" y="2073"/>
                  </a:lnTo>
                  <a:lnTo>
                    <a:pt x="970676" y="7731"/>
                  </a:lnTo>
                  <a:lnTo>
                    <a:pt x="976334" y="16127"/>
                  </a:lnTo>
                  <a:lnTo>
                    <a:pt x="978408" y="26415"/>
                  </a:lnTo>
                  <a:lnTo>
                    <a:pt x="978408" y="132080"/>
                  </a:lnTo>
                  <a:lnTo>
                    <a:pt x="976334" y="142368"/>
                  </a:lnTo>
                  <a:lnTo>
                    <a:pt x="970676" y="150764"/>
                  </a:lnTo>
                  <a:lnTo>
                    <a:pt x="962280" y="156422"/>
                  </a:lnTo>
                  <a:lnTo>
                    <a:pt x="951991" y="158496"/>
                  </a:lnTo>
                  <a:lnTo>
                    <a:pt x="26416" y="158496"/>
                  </a:lnTo>
                  <a:lnTo>
                    <a:pt x="16127" y="156422"/>
                  </a:lnTo>
                  <a:lnTo>
                    <a:pt x="7731" y="150764"/>
                  </a:lnTo>
                  <a:lnTo>
                    <a:pt x="2073" y="142368"/>
                  </a:lnTo>
                  <a:lnTo>
                    <a:pt x="0" y="132080"/>
                  </a:lnTo>
                  <a:lnTo>
                    <a:pt x="0" y="26415"/>
                  </a:lnTo>
                  <a:close/>
                </a:path>
              </a:pathLst>
            </a:custGeom>
            <a:ln w="12192">
              <a:solidFill>
                <a:srgbClr val="9B2C1F"/>
              </a:solidFill>
            </a:ln>
          </p:spPr>
          <p:txBody>
            <a:bodyPr wrap="square" lIns="0" tIns="0" rIns="0" bIns="0" rtlCol="0"/>
            <a:lstStyle/>
            <a:p>
              <a:endParaRPr/>
            </a:p>
          </p:txBody>
        </p:sp>
      </p:grpSp>
      <p:sp>
        <p:nvSpPr>
          <p:cNvPr id="66" name="object 66"/>
          <p:cNvSpPr txBox="1"/>
          <p:nvPr/>
        </p:nvSpPr>
        <p:spPr>
          <a:xfrm>
            <a:off x="8043418" y="3398902"/>
            <a:ext cx="311150" cy="151323"/>
          </a:xfrm>
          <a:prstGeom prst="rect">
            <a:avLst/>
          </a:prstGeom>
        </p:spPr>
        <p:txBody>
          <a:bodyPr vert="horz" wrap="square" lIns="0" tIns="12700" rIns="0" bIns="0" rtlCol="0">
            <a:spAutoFit/>
          </a:bodyPr>
          <a:lstStyle/>
          <a:p>
            <a:pPr marL="12700">
              <a:spcBef>
                <a:spcPts val="100"/>
              </a:spcBef>
            </a:pPr>
            <a:r>
              <a:rPr sz="900" spc="-5" dirty="0">
                <a:latin typeface="Calibri"/>
                <a:cs typeface="Calibri"/>
              </a:rPr>
              <a:t>n</a:t>
            </a:r>
            <a:r>
              <a:rPr sz="900" dirty="0">
                <a:latin typeface="Calibri"/>
                <a:cs typeface="Calibri"/>
              </a:rPr>
              <a:t>o</a:t>
            </a:r>
            <a:r>
              <a:rPr sz="900" spc="-5" dirty="0">
                <a:latin typeface="Calibri"/>
                <a:cs typeface="Calibri"/>
              </a:rPr>
              <a:t>n</a:t>
            </a:r>
            <a:r>
              <a:rPr sz="900" dirty="0">
                <a:latin typeface="Calibri"/>
                <a:cs typeface="Calibri"/>
              </a:rPr>
              <a:t>ce</a:t>
            </a:r>
            <a:endParaRPr sz="900">
              <a:latin typeface="Calibri"/>
              <a:cs typeface="Calibri"/>
            </a:endParaRPr>
          </a:p>
        </p:txBody>
      </p:sp>
      <p:grpSp>
        <p:nvGrpSpPr>
          <p:cNvPr id="67" name="object 67"/>
          <p:cNvGrpSpPr/>
          <p:nvPr/>
        </p:nvGrpSpPr>
        <p:grpSpPr>
          <a:xfrm>
            <a:off x="7709662" y="3034029"/>
            <a:ext cx="991235" cy="307340"/>
            <a:chOff x="6185661" y="3034029"/>
            <a:chExt cx="991235" cy="307340"/>
          </a:xfrm>
        </p:grpSpPr>
        <p:pic>
          <p:nvPicPr>
            <p:cNvPr id="68" name="object 68"/>
            <p:cNvPicPr/>
            <p:nvPr/>
          </p:nvPicPr>
          <p:blipFill>
            <a:blip r:embed="rId12" cstate="print"/>
            <a:stretch>
              <a:fillRect/>
            </a:stretch>
          </p:blipFill>
          <p:spPr>
            <a:xfrm>
              <a:off x="6192011" y="3040379"/>
              <a:ext cx="978408" cy="294132"/>
            </a:xfrm>
            <a:prstGeom prst="rect">
              <a:avLst/>
            </a:prstGeom>
          </p:spPr>
        </p:pic>
        <p:sp>
          <p:nvSpPr>
            <p:cNvPr id="69" name="object 69"/>
            <p:cNvSpPr/>
            <p:nvPr/>
          </p:nvSpPr>
          <p:spPr>
            <a:xfrm>
              <a:off x="6192011" y="3040379"/>
              <a:ext cx="978535" cy="294640"/>
            </a:xfrm>
            <a:custGeom>
              <a:avLst/>
              <a:gdLst/>
              <a:ahLst/>
              <a:cxnLst/>
              <a:rect l="l" t="t" r="r" b="b"/>
              <a:pathLst>
                <a:path w="978534" h="294639">
                  <a:moveTo>
                    <a:pt x="0" y="49022"/>
                  </a:moveTo>
                  <a:lnTo>
                    <a:pt x="3855" y="29950"/>
                  </a:lnTo>
                  <a:lnTo>
                    <a:pt x="14366" y="14366"/>
                  </a:lnTo>
                  <a:lnTo>
                    <a:pt x="29950" y="3855"/>
                  </a:lnTo>
                  <a:lnTo>
                    <a:pt x="49022" y="0"/>
                  </a:lnTo>
                  <a:lnTo>
                    <a:pt x="929386" y="0"/>
                  </a:lnTo>
                  <a:lnTo>
                    <a:pt x="948457" y="3855"/>
                  </a:lnTo>
                  <a:lnTo>
                    <a:pt x="964041" y="14366"/>
                  </a:lnTo>
                  <a:lnTo>
                    <a:pt x="974552" y="29950"/>
                  </a:lnTo>
                  <a:lnTo>
                    <a:pt x="978408" y="49022"/>
                  </a:lnTo>
                  <a:lnTo>
                    <a:pt x="978408" y="245110"/>
                  </a:lnTo>
                  <a:lnTo>
                    <a:pt x="974552" y="264181"/>
                  </a:lnTo>
                  <a:lnTo>
                    <a:pt x="964041" y="279765"/>
                  </a:lnTo>
                  <a:lnTo>
                    <a:pt x="948457" y="290276"/>
                  </a:lnTo>
                  <a:lnTo>
                    <a:pt x="929386" y="294132"/>
                  </a:lnTo>
                  <a:lnTo>
                    <a:pt x="49022" y="294132"/>
                  </a:lnTo>
                  <a:lnTo>
                    <a:pt x="29950" y="290276"/>
                  </a:lnTo>
                  <a:lnTo>
                    <a:pt x="14366" y="279765"/>
                  </a:lnTo>
                  <a:lnTo>
                    <a:pt x="3855" y="264181"/>
                  </a:lnTo>
                  <a:lnTo>
                    <a:pt x="0" y="245110"/>
                  </a:lnTo>
                  <a:lnTo>
                    <a:pt x="0" y="49022"/>
                  </a:lnTo>
                  <a:close/>
                </a:path>
              </a:pathLst>
            </a:custGeom>
            <a:ln w="12191">
              <a:solidFill>
                <a:srgbClr val="A18E6A"/>
              </a:solidFill>
            </a:ln>
          </p:spPr>
          <p:txBody>
            <a:bodyPr wrap="square" lIns="0" tIns="0" rIns="0" bIns="0" rtlCol="0"/>
            <a:lstStyle/>
            <a:p>
              <a:endParaRPr/>
            </a:p>
          </p:txBody>
        </p:sp>
      </p:grpSp>
      <p:sp>
        <p:nvSpPr>
          <p:cNvPr id="70" name="object 70"/>
          <p:cNvSpPr txBox="1"/>
          <p:nvPr/>
        </p:nvSpPr>
        <p:spPr>
          <a:xfrm>
            <a:off x="7900543" y="3030473"/>
            <a:ext cx="612775" cy="299720"/>
          </a:xfrm>
          <a:prstGeom prst="rect">
            <a:avLst/>
          </a:prstGeom>
        </p:spPr>
        <p:txBody>
          <a:bodyPr vert="horz" wrap="square" lIns="0" tIns="12700" rIns="0" bIns="0" rtlCol="0">
            <a:spAutoFit/>
          </a:bodyPr>
          <a:lstStyle/>
          <a:p>
            <a:pPr algn="ctr">
              <a:spcBef>
                <a:spcPts val="100"/>
              </a:spcBef>
            </a:pPr>
            <a:r>
              <a:rPr sz="900" spc="-5" dirty="0">
                <a:latin typeface="Calibri"/>
                <a:cs typeface="Calibri"/>
              </a:rPr>
              <a:t>Transactions</a:t>
            </a:r>
            <a:endParaRPr sz="900">
              <a:latin typeface="Calibri"/>
              <a:cs typeface="Calibri"/>
            </a:endParaRPr>
          </a:p>
          <a:p>
            <a:pPr algn="ctr">
              <a:lnSpc>
                <a:spcPct val="100000"/>
              </a:lnSpc>
            </a:pPr>
            <a:r>
              <a:rPr sz="900" dirty="0">
                <a:latin typeface="Calibri"/>
                <a:cs typeface="Calibri"/>
              </a:rPr>
              <a:t>…</a:t>
            </a:r>
            <a:endParaRPr sz="900">
              <a:latin typeface="Calibri"/>
              <a:cs typeface="Calibri"/>
            </a:endParaRPr>
          </a:p>
        </p:txBody>
      </p:sp>
      <p:grpSp>
        <p:nvGrpSpPr>
          <p:cNvPr id="71" name="object 71"/>
          <p:cNvGrpSpPr/>
          <p:nvPr/>
        </p:nvGrpSpPr>
        <p:grpSpPr>
          <a:xfrm>
            <a:off x="6321552" y="3919728"/>
            <a:ext cx="3702050" cy="2400300"/>
            <a:chOff x="4797552" y="3919728"/>
            <a:chExt cx="3702050" cy="2400300"/>
          </a:xfrm>
        </p:grpSpPr>
        <p:sp>
          <p:nvSpPr>
            <p:cNvPr id="72" name="object 72"/>
            <p:cNvSpPr/>
            <p:nvPr/>
          </p:nvSpPr>
          <p:spPr>
            <a:xfrm>
              <a:off x="4805172" y="3927348"/>
              <a:ext cx="3686810" cy="2385060"/>
            </a:xfrm>
            <a:custGeom>
              <a:avLst/>
              <a:gdLst/>
              <a:ahLst/>
              <a:cxnLst/>
              <a:rect l="l" t="t" r="r" b="b"/>
              <a:pathLst>
                <a:path w="3686809" h="2385060">
                  <a:moveTo>
                    <a:pt x="0" y="397509"/>
                  </a:moveTo>
                  <a:lnTo>
                    <a:pt x="2673" y="351143"/>
                  </a:lnTo>
                  <a:lnTo>
                    <a:pt x="10496" y="306350"/>
                  </a:lnTo>
                  <a:lnTo>
                    <a:pt x="23169" y="263428"/>
                  </a:lnTo>
                  <a:lnTo>
                    <a:pt x="40395" y="222675"/>
                  </a:lnTo>
                  <a:lnTo>
                    <a:pt x="61876" y="184389"/>
                  </a:lnTo>
                  <a:lnTo>
                    <a:pt x="87314" y="148869"/>
                  </a:lnTo>
                  <a:lnTo>
                    <a:pt x="116411" y="116411"/>
                  </a:lnTo>
                  <a:lnTo>
                    <a:pt x="148869" y="87314"/>
                  </a:lnTo>
                  <a:lnTo>
                    <a:pt x="184389" y="61876"/>
                  </a:lnTo>
                  <a:lnTo>
                    <a:pt x="222675" y="40395"/>
                  </a:lnTo>
                  <a:lnTo>
                    <a:pt x="263428" y="23169"/>
                  </a:lnTo>
                  <a:lnTo>
                    <a:pt x="306350" y="10496"/>
                  </a:lnTo>
                  <a:lnTo>
                    <a:pt x="351143" y="2673"/>
                  </a:lnTo>
                  <a:lnTo>
                    <a:pt x="397510" y="0"/>
                  </a:lnTo>
                  <a:lnTo>
                    <a:pt x="3289046" y="0"/>
                  </a:lnTo>
                  <a:lnTo>
                    <a:pt x="3335412" y="2673"/>
                  </a:lnTo>
                  <a:lnTo>
                    <a:pt x="3380205" y="10496"/>
                  </a:lnTo>
                  <a:lnTo>
                    <a:pt x="3423127" y="23169"/>
                  </a:lnTo>
                  <a:lnTo>
                    <a:pt x="3463880" y="40395"/>
                  </a:lnTo>
                  <a:lnTo>
                    <a:pt x="3502166" y="61876"/>
                  </a:lnTo>
                  <a:lnTo>
                    <a:pt x="3537686" y="87314"/>
                  </a:lnTo>
                  <a:lnTo>
                    <a:pt x="3570144" y="116411"/>
                  </a:lnTo>
                  <a:lnTo>
                    <a:pt x="3599241" y="148869"/>
                  </a:lnTo>
                  <a:lnTo>
                    <a:pt x="3624679" y="184389"/>
                  </a:lnTo>
                  <a:lnTo>
                    <a:pt x="3646160" y="222675"/>
                  </a:lnTo>
                  <a:lnTo>
                    <a:pt x="3663386" y="263428"/>
                  </a:lnTo>
                  <a:lnTo>
                    <a:pt x="3676059" y="306350"/>
                  </a:lnTo>
                  <a:lnTo>
                    <a:pt x="3683882" y="351143"/>
                  </a:lnTo>
                  <a:lnTo>
                    <a:pt x="3686555" y="397509"/>
                  </a:lnTo>
                  <a:lnTo>
                    <a:pt x="3686555" y="1987537"/>
                  </a:lnTo>
                  <a:lnTo>
                    <a:pt x="3683882" y="2033896"/>
                  </a:lnTo>
                  <a:lnTo>
                    <a:pt x="3676059" y="2078685"/>
                  </a:lnTo>
                  <a:lnTo>
                    <a:pt x="3663386" y="2121604"/>
                  </a:lnTo>
                  <a:lnTo>
                    <a:pt x="3646160" y="2162357"/>
                  </a:lnTo>
                  <a:lnTo>
                    <a:pt x="3624679" y="2200644"/>
                  </a:lnTo>
                  <a:lnTo>
                    <a:pt x="3599241" y="2236167"/>
                  </a:lnTo>
                  <a:lnTo>
                    <a:pt x="3570144" y="2268627"/>
                  </a:lnTo>
                  <a:lnTo>
                    <a:pt x="3537686" y="2297728"/>
                  </a:lnTo>
                  <a:lnTo>
                    <a:pt x="3502166" y="2323170"/>
                  </a:lnTo>
                  <a:lnTo>
                    <a:pt x="3463880" y="2344655"/>
                  </a:lnTo>
                  <a:lnTo>
                    <a:pt x="3423127" y="2361884"/>
                  </a:lnTo>
                  <a:lnTo>
                    <a:pt x="3380205" y="2374561"/>
                  </a:lnTo>
                  <a:lnTo>
                    <a:pt x="3335412" y="2382385"/>
                  </a:lnTo>
                  <a:lnTo>
                    <a:pt x="3289046" y="2385060"/>
                  </a:lnTo>
                  <a:lnTo>
                    <a:pt x="397510" y="2385060"/>
                  </a:lnTo>
                  <a:lnTo>
                    <a:pt x="351143" y="2382385"/>
                  </a:lnTo>
                  <a:lnTo>
                    <a:pt x="306350" y="2374561"/>
                  </a:lnTo>
                  <a:lnTo>
                    <a:pt x="263428" y="2361884"/>
                  </a:lnTo>
                  <a:lnTo>
                    <a:pt x="222675" y="2344655"/>
                  </a:lnTo>
                  <a:lnTo>
                    <a:pt x="184389" y="2323170"/>
                  </a:lnTo>
                  <a:lnTo>
                    <a:pt x="148869" y="2297728"/>
                  </a:lnTo>
                  <a:lnTo>
                    <a:pt x="116411" y="2268627"/>
                  </a:lnTo>
                  <a:lnTo>
                    <a:pt x="87314" y="2236167"/>
                  </a:lnTo>
                  <a:lnTo>
                    <a:pt x="61876" y="2200644"/>
                  </a:lnTo>
                  <a:lnTo>
                    <a:pt x="40395" y="2162357"/>
                  </a:lnTo>
                  <a:lnTo>
                    <a:pt x="23169" y="2121604"/>
                  </a:lnTo>
                  <a:lnTo>
                    <a:pt x="10496" y="2078685"/>
                  </a:lnTo>
                  <a:lnTo>
                    <a:pt x="2673" y="2033896"/>
                  </a:lnTo>
                  <a:lnTo>
                    <a:pt x="0" y="1987537"/>
                  </a:lnTo>
                  <a:lnTo>
                    <a:pt x="0" y="397509"/>
                  </a:lnTo>
                  <a:close/>
                </a:path>
              </a:pathLst>
            </a:custGeom>
            <a:ln w="15240">
              <a:solidFill>
                <a:srgbClr val="FF0000"/>
              </a:solidFill>
              <a:prstDash val="sysDash"/>
            </a:ln>
          </p:spPr>
          <p:txBody>
            <a:bodyPr wrap="square" lIns="0" tIns="0" rIns="0" bIns="0" rtlCol="0"/>
            <a:lstStyle/>
            <a:p>
              <a:endParaRPr/>
            </a:p>
          </p:txBody>
        </p:sp>
        <p:sp>
          <p:nvSpPr>
            <p:cNvPr id="73" name="object 73"/>
            <p:cNvSpPr/>
            <p:nvPr/>
          </p:nvSpPr>
          <p:spPr>
            <a:xfrm>
              <a:off x="4878324" y="4293108"/>
              <a:ext cx="1077595" cy="1929764"/>
            </a:xfrm>
            <a:custGeom>
              <a:avLst/>
              <a:gdLst/>
              <a:ahLst/>
              <a:cxnLst/>
              <a:rect l="l" t="t" r="r" b="b"/>
              <a:pathLst>
                <a:path w="1077595" h="1929764">
                  <a:moveTo>
                    <a:pt x="0" y="179578"/>
                  </a:moveTo>
                  <a:lnTo>
                    <a:pt x="6414" y="131835"/>
                  </a:lnTo>
                  <a:lnTo>
                    <a:pt x="24515" y="88937"/>
                  </a:lnTo>
                  <a:lnTo>
                    <a:pt x="52593" y="52593"/>
                  </a:lnTo>
                  <a:lnTo>
                    <a:pt x="88937" y="24515"/>
                  </a:lnTo>
                  <a:lnTo>
                    <a:pt x="131835" y="6414"/>
                  </a:lnTo>
                  <a:lnTo>
                    <a:pt x="179577" y="0"/>
                  </a:lnTo>
                  <a:lnTo>
                    <a:pt x="897889" y="0"/>
                  </a:lnTo>
                  <a:lnTo>
                    <a:pt x="945632" y="6414"/>
                  </a:lnTo>
                  <a:lnTo>
                    <a:pt x="988530" y="24515"/>
                  </a:lnTo>
                  <a:lnTo>
                    <a:pt x="1024874" y="52593"/>
                  </a:lnTo>
                  <a:lnTo>
                    <a:pt x="1052952" y="88937"/>
                  </a:lnTo>
                  <a:lnTo>
                    <a:pt x="1071053" y="131835"/>
                  </a:lnTo>
                  <a:lnTo>
                    <a:pt x="1077467" y="179578"/>
                  </a:lnTo>
                  <a:lnTo>
                    <a:pt x="1077467" y="1749806"/>
                  </a:lnTo>
                  <a:lnTo>
                    <a:pt x="1071053" y="1797543"/>
                  </a:lnTo>
                  <a:lnTo>
                    <a:pt x="1052952" y="1840440"/>
                  </a:lnTo>
                  <a:lnTo>
                    <a:pt x="1024874" y="1876785"/>
                  </a:lnTo>
                  <a:lnTo>
                    <a:pt x="988530" y="1904865"/>
                  </a:lnTo>
                  <a:lnTo>
                    <a:pt x="945632" y="1922969"/>
                  </a:lnTo>
                  <a:lnTo>
                    <a:pt x="897889" y="1929384"/>
                  </a:lnTo>
                  <a:lnTo>
                    <a:pt x="179577" y="1929384"/>
                  </a:lnTo>
                  <a:lnTo>
                    <a:pt x="131835" y="1922969"/>
                  </a:lnTo>
                  <a:lnTo>
                    <a:pt x="88937" y="1904865"/>
                  </a:lnTo>
                  <a:lnTo>
                    <a:pt x="52593" y="1876785"/>
                  </a:lnTo>
                  <a:lnTo>
                    <a:pt x="24515" y="1840440"/>
                  </a:lnTo>
                  <a:lnTo>
                    <a:pt x="6414" y="1797543"/>
                  </a:lnTo>
                  <a:lnTo>
                    <a:pt x="0" y="1749806"/>
                  </a:lnTo>
                  <a:lnTo>
                    <a:pt x="0" y="179578"/>
                  </a:lnTo>
                  <a:close/>
                </a:path>
              </a:pathLst>
            </a:custGeom>
            <a:ln w="15240">
              <a:solidFill>
                <a:srgbClr val="000000"/>
              </a:solidFill>
            </a:ln>
          </p:spPr>
          <p:txBody>
            <a:bodyPr wrap="square" lIns="0" tIns="0" rIns="0" bIns="0" rtlCol="0"/>
            <a:lstStyle/>
            <a:p>
              <a:endParaRPr/>
            </a:p>
          </p:txBody>
        </p:sp>
      </p:grpSp>
      <p:sp>
        <p:nvSpPr>
          <p:cNvPr id="74" name="object 74"/>
          <p:cNvSpPr txBox="1"/>
          <p:nvPr/>
        </p:nvSpPr>
        <p:spPr>
          <a:xfrm>
            <a:off x="6663690" y="4365116"/>
            <a:ext cx="556260" cy="228268"/>
          </a:xfrm>
          <a:prstGeom prst="rect">
            <a:avLst/>
          </a:prstGeom>
        </p:spPr>
        <p:txBody>
          <a:bodyPr vert="horz" wrap="square" lIns="0" tIns="12700" rIns="0" bIns="0" rtlCol="0">
            <a:spAutoFit/>
          </a:bodyPr>
          <a:lstStyle/>
          <a:p>
            <a:pPr marL="12700">
              <a:spcBef>
                <a:spcPts val="100"/>
              </a:spcBef>
            </a:pPr>
            <a:r>
              <a:rPr sz="1400" b="1" dirty="0">
                <a:solidFill>
                  <a:srgbClr val="FF0000"/>
                </a:solidFill>
                <a:latin typeface="Calibri"/>
                <a:cs typeface="Calibri"/>
              </a:rPr>
              <a:t>Block</a:t>
            </a:r>
            <a:r>
              <a:rPr sz="1400" b="1" spc="-75" dirty="0">
                <a:solidFill>
                  <a:srgbClr val="FF0000"/>
                </a:solidFill>
                <a:latin typeface="Calibri"/>
                <a:cs typeface="Calibri"/>
              </a:rPr>
              <a:t> </a:t>
            </a:r>
            <a:r>
              <a:rPr sz="1400" b="1" dirty="0">
                <a:solidFill>
                  <a:srgbClr val="FF0000"/>
                </a:solidFill>
                <a:latin typeface="Calibri"/>
                <a:cs typeface="Calibri"/>
              </a:rPr>
              <a:t>3</a:t>
            </a:r>
            <a:endParaRPr sz="1400">
              <a:latin typeface="Calibri"/>
              <a:cs typeface="Calibri"/>
            </a:endParaRPr>
          </a:p>
        </p:txBody>
      </p:sp>
      <p:sp>
        <p:nvSpPr>
          <p:cNvPr id="75" name="object 75"/>
          <p:cNvSpPr txBox="1"/>
          <p:nvPr/>
        </p:nvSpPr>
        <p:spPr>
          <a:xfrm>
            <a:off x="6570727" y="4720209"/>
            <a:ext cx="742315" cy="300355"/>
          </a:xfrm>
          <a:prstGeom prst="rect">
            <a:avLst/>
          </a:prstGeom>
        </p:spPr>
        <p:txBody>
          <a:bodyPr vert="horz" wrap="square" lIns="0" tIns="12700" rIns="0" bIns="0" rtlCol="0">
            <a:spAutoFit/>
          </a:bodyPr>
          <a:lstStyle/>
          <a:p>
            <a:pPr marL="17145">
              <a:spcBef>
                <a:spcPts val="100"/>
              </a:spcBef>
            </a:pPr>
            <a:r>
              <a:rPr sz="900" dirty="0">
                <a:latin typeface="Calibri"/>
                <a:cs typeface="Calibri"/>
              </a:rPr>
              <a:t>Proof-of-Work:</a:t>
            </a:r>
            <a:endParaRPr sz="900">
              <a:latin typeface="Calibri"/>
              <a:cs typeface="Calibri"/>
            </a:endParaRPr>
          </a:p>
          <a:p>
            <a:pPr marL="12700"/>
            <a:r>
              <a:rPr sz="900" spc="-5" dirty="0">
                <a:latin typeface="Calibri"/>
                <a:cs typeface="Calibri"/>
              </a:rPr>
              <a:t>000000hhjg93g</a:t>
            </a:r>
            <a:endParaRPr sz="900">
              <a:latin typeface="Calibri"/>
              <a:cs typeface="Calibri"/>
            </a:endParaRPr>
          </a:p>
        </p:txBody>
      </p:sp>
      <p:sp>
        <p:nvSpPr>
          <p:cNvPr id="76" name="object 76"/>
          <p:cNvSpPr txBox="1"/>
          <p:nvPr/>
        </p:nvSpPr>
        <p:spPr>
          <a:xfrm>
            <a:off x="6557009" y="5132070"/>
            <a:ext cx="770890" cy="299720"/>
          </a:xfrm>
          <a:prstGeom prst="rect">
            <a:avLst/>
          </a:prstGeom>
        </p:spPr>
        <p:txBody>
          <a:bodyPr vert="horz" wrap="square" lIns="0" tIns="12700" rIns="0" bIns="0" rtlCol="0">
            <a:spAutoFit/>
          </a:bodyPr>
          <a:lstStyle/>
          <a:p>
            <a:pPr marL="12700" marR="5080" indent="25400">
              <a:spcBef>
                <a:spcPts val="100"/>
              </a:spcBef>
            </a:pPr>
            <a:r>
              <a:rPr sz="900" spc="-5" dirty="0">
                <a:latin typeface="Calibri"/>
                <a:cs typeface="Calibri"/>
              </a:rPr>
              <a:t>Previous </a:t>
            </a:r>
            <a:r>
              <a:rPr sz="900" dirty="0">
                <a:latin typeface="Calibri"/>
                <a:cs typeface="Calibri"/>
              </a:rPr>
              <a:t>POW: </a:t>
            </a:r>
            <a:r>
              <a:rPr sz="900" spc="-190" dirty="0">
                <a:latin typeface="Calibri"/>
                <a:cs typeface="Calibri"/>
              </a:rPr>
              <a:t> </a:t>
            </a:r>
            <a:r>
              <a:rPr sz="900" dirty="0">
                <a:latin typeface="Calibri"/>
                <a:cs typeface="Calibri"/>
              </a:rPr>
              <a:t>000000</a:t>
            </a:r>
            <a:r>
              <a:rPr sz="900" spc="-15" dirty="0">
                <a:latin typeface="Calibri"/>
                <a:cs typeface="Calibri"/>
              </a:rPr>
              <a:t>9</a:t>
            </a:r>
            <a:r>
              <a:rPr sz="900" dirty="0">
                <a:latin typeface="Calibri"/>
                <a:cs typeface="Calibri"/>
              </a:rPr>
              <a:t>0</a:t>
            </a:r>
            <a:r>
              <a:rPr sz="900" spc="-5" dirty="0">
                <a:latin typeface="Calibri"/>
                <a:cs typeface="Calibri"/>
              </a:rPr>
              <a:t>b41bx</a:t>
            </a:r>
            <a:endParaRPr sz="900">
              <a:latin typeface="Calibri"/>
              <a:cs typeface="Calibri"/>
            </a:endParaRPr>
          </a:p>
        </p:txBody>
      </p:sp>
      <p:grpSp>
        <p:nvGrpSpPr>
          <p:cNvPr id="77" name="object 77"/>
          <p:cNvGrpSpPr/>
          <p:nvPr/>
        </p:nvGrpSpPr>
        <p:grpSpPr>
          <a:xfrm>
            <a:off x="6440171" y="5908294"/>
            <a:ext cx="991235" cy="170180"/>
            <a:chOff x="4916170" y="5908294"/>
            <a:chExt cx="991235" cy="170180"/>
          </a:xfrm>
        </p:grpSpPr>
        <p:pic>
          <p:nvPicPr>
            <p:cNvPr id="78" name="object 78"/>
            <p:cNvPicPr/>
            <p:nvPr/>
          </p:nvPicPr>
          <p:blipFill>
            <a:blip r:embed="rId8" cstate="print"/>
            <a:stretch>
              <a:fillRect/>
            </a:stretch>
          </p:blipFill>
          <p:spPr>
            <a:xfrm>
              <a:off x="4922520" y="5914644"/>
              <a:ext cx="978407" cy="156972"/>
            </a:xfrm>
            <a:prstGeom prst="rect">
              <a:avLst/>
            </a:prstGeom>
          </p:spPr>
        </p:pic>
        <p:sp>
          <p:nvSpPr>
            <p:cNvPr id="79" name="object 79"/>
            <p:cNvSpPr/>
            <p:nvPr/>
          </p:nvSpPr>
          <p:spPr>
            <a:xfrm>
              <a:off x="4922520" y="5914644"/>
              <a:ext cx="978535" cy="157480"/>
            </a:xfrm>
            <a:custGeom>
              <a:avLst/>
              <a:gdLst/>
              <a:ahLst/>
              <a:cxnLst/>
              <a:rect l="l" t="t" r="r" b="b"/>
              <a:pathLst>
                <a:path w="978535" h="157479">
                  <a:moveTo>
                    <a:pt x="0" y="26161"/>
                  </a:moveTo>
                  <a:lnTo>
                    <a:pt x="2051" y="15976"/>
                  </a:lnTo>
                  <a:lnTo>
                    <a:pt x="7651" y="7661"/>
                  </a:lnTo>
                  <a:lnTo>
                    <a:pt x="15966" y="2055"/>
                  </a:lnTo>
                  <a:lnTo>
                    <a:pt x="26162" y="0"/>
                  </a:lnTo>
                  <a:lnTo>
                    <a:pt x="952245" y="0"/>
                  </a:lnTo>
                  <a:lnTo>
                    <a:pt x="962441" y="2055"/>
                  </a:lnTo>
                  <a:lnTo>
                    <a:pt x="970756" y="7661"/>
                  </a:lnTo>
                  <a:lnTo>
                    <a:pt x="976356" y="15976"/>
                  </a:lnTo>
                  <a:lnTo>
                    <a:pt x="978407" y="26161"/>
                  </a:lnTo>
                  <a:lnTo>
                    <a:pt x="978407" y="130809"/>
                  </a:lnTo>
                  <a:lnTo>
                    <a:pt x="976356" y="140995"/>
                  </a:lnTo>
                  <a:lnTo>
                    <a:pt x="970756" y="149310"/>
                  </a:lnTo>
                  <a:lnTo>
                    <a:pt x="962441" y="154916"/>
                  </a:lnTo>
                  <a:lnTo>
                    <a:pt x="952245" y="156971"/>
                  </a:lnTo>
                  <a:lnTo>
                    <a:pt x="26162" y="156971"/>
                  </a:lnTo>
                  <a:lnTo>
                    <a:pt x="15966" y="154916"/>
                  </a:lnTo>
                  <a:lnTo>
                    <a:pt x="7651" y="149310"/>
                  </a:lnTo>
                  <a:lnTo>
                    <a:pt x="2051" y="140995"/>
                  </a:lnTo>
                  <a:lnTo>
                    <a:pt x="0" y="130809"/>
                  </a:lnTo>
                  <a:lnTo>
                    <a:pt x="0" y="26161"/>
                  </a:lnTo>
                  <a:close/>
                </a:path>
              </a:pathLst>
            </a:custGeom>
            <a:ln w="12192">
              <a:solidFill>
                <a:srgbClr val="9B2C1F"/>
              </a:solidFill>
            </a:ln>
          </p:spPr>
          <p:txBody>
            <a:bodyPr wrap="square" lIns="0" tIns="0" rIns="0" bIns="0" rtlCol="0"/>
            <a:lstStyle/>
            <a:p>
              <a:endParaRPr/>
            </a:p>
          </p:txBody>
        </p:sp>
      </p:grpSp>
      <p:sp>
        <p:nvSpPr>
          <p:cNvPr id="80" name="object 80"/>
          <p:cNvSpPr txBox="1"/>
          <p:nvPr/>
        </p:nvSpPr>
        <p:spPr>
          <a:xfrm>
            <a:off x="6780657" y="5904992"/>
            <a:ext cx="311150" cy="151323"/>
          </a:xfrm>
          <a:prstGeom prst="rect">
            <a:avLst/>
          </a:prstGeom>
        </p:spPr>
        <p:txBody>
          <a:bodyPr vert="horz" wrap="square" lIns="0" tIns="12700" rIns="0" bIns="0" rtlCol="0">
            <a:spAutoFit/>
          </a:bodyPr>
          <a:lstStyle/>
          <a:p>
            <a:pPr marL="12700">
              <a:spcBef>
                <a:spcPts val="100"/>
              </a:spcBef>
            </a:pPr>
            <a:r>
              <a:rPr sz="900" spc="-5" dirty="0">
                <a:latin typeface="Calibri"/>
                <a:cs typeface="Calibri"/>
              </a:rPr>
              <a:t>n</a:t>
            </a:r>
            <a:r>
              <a:rPr sz="900" dirty="0">
                <a:latin typeface="Calibri"/>
                <a:cs typeface="Calibri"/>
              </a:rPr>
              <a:t>o</a:t>
            </a:r>
            <a:r>
              <a:rPr sz="900" spc="-5" dirty="0">
                <a:latin typeface="Calibri"/>
                <a:cs typeface="Calibri"/>
              </a:rPr>
              <a:t>n</a:t>
            </a:r>
            <a:r>
              <a:rPr sz="900" dirty="0">
                <a:latin typeface="Calibri"/>
                <a:cs typeface="Calibri"/>
              </a:rPr>
              <a:t>ce</a:t>
            </a:r>
            <a:endParaRPr sz="900">
              <a:latin typeface="Calibri"/>
              <a:cs typeface="Calibri"/>
            </a:endParaRPr>
          </a:p>
        </p:txBody>
      </p:sp>
      <p:grpSp>
        <p:nvGrpSpPr>
          <p:cNvPr id="81" name="object 81"/>
          <p:cNvGrpSpPr/>
          <p:nvPr/>
        </p:nvGrpSpPr>
        <p:grpSpPr>
          <a:xfrm>
            <a:off x="6447791" y="5539485"/>
            <a:ext cx="991235" cy="307340"/>
            <a:chOff x="4923790" y="5539485"/>
            <a:chExt cx="991235" cy="307340"/>
          </a:xfrm>
        </p:grpSpPr>
        <p:pic>
          <p:nvPicPr>
            <p:cNvPr id="82" name="object 82"/>
            <p:cNvPicPr/>
            <p:nvPr/>
          </p:nvPicPr>
          <p:blipFill>
            <a:blip r:embed="rId13" cstate="print"/>
            <a:stretch>
              <a:fillRect/>
            </a:stretch>
          </p:blipFill>
          <p:spPr>
            <a:xfrm>
              <a:off x="4930140" y="5545835"/>
              <a:ext cx="978408" cy="294131"/>
            </a:xfrm>
            <a:prstGeom prst="rect">
              <a:avLst/>
            </a:prstGeom>
          </p:spPr>
        </p:pic>
        <p:sp>
          <p:nvSpPr>
            <p:cNvPr id="83" name="object 83"/>
            <p:cNvSpPr/>
            <p:nvPr/>
          </p:nvSpPr>
          <p:spPr>
            <a:xfrm>
              <a:off x="4930140" y="5545835"/>
              <a:ext cx="978535" cy="294640"/>
            </a:xfrm>
            <a:custGeom>
              <a:avLst/>
              <a:gdLst/>
              <a:ahLst/>
              <a:cxnLst/>
              <a:rect l="l" t="t" r="r" b="b"/>
              <a:pathLst>
                <a:path w="978535" h="294639">
                  <a:moveTo>
                    <a:pt x="0" y="49021"/>
                  </a:moveTo>
                  <a:lnTo>
                    <a:pt x="3855" y="29950"/>
                  </a:lnTo>
                  <a:lnTo>
                    <a:pt x="14366" y="14366"/>
                  </a:lnTo>
                  <a:lnTo>
                    <a:pt x="29950" y="3855"/>
                  </a:lnTo>
                  <a:lnTo>
                    <a:pt x="49022" y="0"/>
                  </a:lnTo>
                  <a:lnTo>
                    <a:pt x="929386" y="0"/>
                  </a:lnTo>
                  <a:lnTo>
                    <a:pt x="948457" y="3855"/>
                  </a:lnTo>
                  <a:lnTo>
                    <a:pt x="964041" y="14366"/>
                  </a:lnTo>
                  <a:lnTo>
                    <a:pt x="974552" y="29950"/>
                  </a:lnTo>
                  <a:lnTo>
                    <a:pt x="978408" y="49021"/>
                  </a:lnTo>
                  <a:lnTo>
                    <a:pt x="978408" y="245109"/>
                  </a:lnTo>
                  <a:lnTo>
                    <a:pt x="974552" y="264192"/>
                  </a:lnTo>
                  <a:lnTo>
                    <a:pt x="964041" y="279774"/>
                  </a:lnTo>
                  <a:lnTo>
                    <a:pt x="948457" y="290279"/>
                  </a:lnTo>
                  <a:lnTo>
                    <a:pt x="929386" y="294131"/>
                  </a:lnTo>
                  <a:lnTo>
                    <a:pt x="49022" y="294131"/>
                  </a:lnTo>
                  <a:lnTo>
                    <a:pt x="29950" y="290279"/>
                  </a:lnTo>
                  <a:lnTo>
                    <a:pt x="14366" y="279774"/>
                  </a:lnTo>
                  <a:lnTo>
                    <a:pt x="3855" y="264192"/>
                  </a:lnTo>
                  <a:lnTo>
                    <a:pt x="0" y="245109"/>
                  </a:lnTo>
                  <a:lnTo>
                    <a:pt x="0" y="49021"/>
                  </a:lnTo>
                  <a:close/>
                </a:path>
              </a:pathLst>
            </a:custGeom>
            <a:ln w="12192">
              <a:solidFill>
                <a:srgbClr val="A18E6A"/>
              </a:solidFill>
            </a:ln>
          </p:spPr>
          <p:txBody>
            <a:bodyPr wrap="square" lIns="0" tIns="0" rIns="0" bIns="0" rtlCol="0"/>
            <a:lstStyle/>
            <a:p>
              <a:endParaRPr/>
            </a:p>
          </p:txBody>
        </p:sp>
      </p:grpSp>
      <p:sp>
        <p:nvSpPr>
          <p:cNvPr id="84" name="object 84"/>
          <p:cNvSpPr txBox="1"/>
          <p:nvPr/>
        </p:nvSpPr>
        <p:spPr>
          <a:xfrm>
            <a:off x="6637783" y="5536793"/>
            <a:ext cx="612775" cy="299720"/>
          </a:xfrm>
          <a:prstGeom prst="rect">
            <a:avLst/>
          </a:prstGeom>
        </p:spPr>
        <p:txBody>
          <a:bodyPr vert="horz" wrap="square" lIns="0" tIns="12700" rIns="0" bIns="0" rtlCol="0">
            <a:spAutoFit/>
          </a:bodyPr>
          <a:lstStyle/>
          <a:p>
            <a:pPr algn="ctr">
              <a:spcBef>
                <a:spcPts val="100"/>
              </a:spcBef>
            </a:pPr>
            <a:r>
              <a:rPr sz="900" spc="-5" dirty="0">
                <a:latin typeface="Calibri"/>
                <a:cs typeface="Calibri"/>
              </a:rPr>
              <a:t>Transactions</a:t>
            </a:r>
            <a:endParaRPr sz="900">
              <a:latin typeface="Calibri"/>
              <a:cs typeface="Calibri"/>
            </a:endParaRPr>
          </a:p>
          <a:p>
            <a:pPr algn="ctr">
              <a:lnSpc>
                <a:spcPct val="100000"/>
              </a:lnSpc>
            </a:pPr>
            <a:r>
              <a:rPr sz="900" dirty="0">
                <a:latin typeface="Calibri"/>
                <a:cs typeface="Calibri"/>
              </a:rPr>
              <a:t>…</a:t>
            </a:r>
            <a:endParaRPr sz="900">
              <a:latin typeface="Calibri"/>
              <a:cs typeface="Calibri"/>
            </a:endParaRPr>
          </a:p>
        </p:txBody>
      </p:sp>
      <p:sp>
        <p:nvSpPr>
          <p:cNvPr id="85" name="object 85"/>
          <p:cNvSpPr/>
          <p:nvPr/>
        </p:nvSpPr>
        <p:spPr>
          <a:xfrm>
            <a:off x="7653529" y="4293108"/>
            <a:ext cx="1077595" cy="1929764"/>
          </a:xfrm>
          <a:custGeom>
            <a:avLst/>
            <a:gdLst/>
            <a:ahLst/>
            <a:cxnLst/>
            <a:rect l="l" t="t" r="r" b="b"/>
            <a:pathLst>
              <a:path w="1077595" h="1929764">
                <a:moveTo>
                  <a:pt x="0" y="179578"/>
                </a:moveTo>
                <a:lnTo>
                  <a:pt x="6414" y="131835"/>
                </a:lnTo>
                <a:lnTo>
                  <a:pt x="24515" y="88937"/>
                </a:lnTo>
                <a:lnTo>
                  <a:pt x="52593" y="52593"/>
                </a:lnTo>
                <a:lnTo>
                  <a:pt x="88937" y="24515"/>
                </a:lnTo>
                <a:lnTo>
                  <a:pt x="131835" y="6414"/>
                </a:lnTo>
                <a:lnTo>
                  <a:pt x="179577" y="0"/>
                </a:lnTo>
                <a:lnTo>
                  <a:pt x="897890" y="0"/>
                </a:lnTo>
                <a:lnTo>
                  <a:pt x="945632" y="6414"/>
                </a:lnTo>
                <a:lnTo>
                  <a:pt x="988530" y="24515"/>
                </a:lnTo>
                <a:lnTo>
                  <a:pt x="1024874" y="52593"/>
                </a:lnTo>
                <a:lnTo>
                  <a:pt x="1052952" y="88937"/>
                </a:lnTo>
                <a:lnTo>
                  <a:pt x="1071053" y="131835"/>
                </a:lnTo>
                <a:lnTo>
                  <a:pt x="1077468" y="179578"/>
                </a:lnTo>
                <a:lnTo>
                  <a:pt x="1077468" y="1749806"/>
                </a:lnTo>
                <a:lnTo>
                  <a:pt x="1071053" y="1797543"/>
                </a:lnTo>
                <a:lnTo>
                  <a:pt x="1052952" y="1840440"/>
                </a:lnTo>
                <a:lnTo>
                  <a:pt x="1024874" y="1876785"/>
                </a:lnTo>
                <a:lnTo>
                  <a:pt x="988530" y="1904865"/>
                </a:lnTo>
                <a:lnTo>
                  <a:pt x="945632" y="1922969"/>
                </a:lnTo>
                <a:lnTo>
                  <a:pt x="897890" y="1929384"/>
                </a:lnTo>
                <a:lnTo>
                  <a:pt x="179577" y="1929384"/>
                </a:lnTo>
                <a:lnTo>
                  <a:pt x="131835" y="1922969"/>
                </a:lnTo>
                <a:lnTo>
                  <a:pt x="88937" y="1904865"/>
                </a:lnTo>
                <a:lnTo>
                  <a:pt x="52593" y="1876785"/>
                </a:lnTo>
                <a:lnTo>
                  <a:pt x="24515" y="1840440"/>
                </a:lnTo>
                <a:lnTo>
                  <a:pt x="6414" y="1797543"/>
                </a:lnTo>
                <a:lnTo>
                  <a:pt x="0" y="1749806"/>
                </a:lnTo>
                <a:lnTo>
                  <a:pt x="0" y="179578"/>
                </a:lnTo>
                <a:close/>
              </a:path>
            </a:pathLst>
          </a:custGeom>
          <a:ln w="15240">
            <a:solidFill>
              <a:srgbClr val="000000"/>
            </a:solidFill>
            <a:prstDash val="sysDash"/>
          </a:ln>
        </p:spPr>
        <p:txBody>
          <a:bodyPr wrap="square" lIns="0" tIns="0" rIns="0" bIns="0" rtlCol="0"/>
          <a:lstStyle/>
          <a:p>
            <a:endParaRPr/>
          </a:p>
        </p:txBody>
      </p:sp>
      <p:sp>
        <p:nvSpPr>
          <p:cNvPr id="86" name="object 86"/>
          <p:cNvSpPr txBox="1"/>
          <p:nvPr/>
        </p:nvSpPr>
        <p:spPr>
          <a:xfrm>
            <a:off x="7754874" y="3872563"/>
            <a:ext cx="839469" cy="732155"/>
          </a:xfrm>
          <a:prstGeom prst="rect">
            <a:avLst/>
          </a:prstGeom>
        </p:spPr>
        <p:txBody>
          <a:bodyPr vert="horz" wrap="square" lIns="0" tIns="135255" rIns="0" bIns="0" rtlCol="0">
            <a:spAutoFit/>
          </a:bodyPr>
          <a:lstStyle/>
          <a:p>
            <a:pPr algn="ctr">
              <a:spcBef>
                <a:spcPts val="1065"/>
              </a:spcBef>
            </a:pPr>
            <a:r>
              <a:rPr spc="-10" dirty="0">
                <a:solidFill>
                  <a:srgbClr val="FF0000"/>
                </a:solidFill>
                <a:latin typeface="Calibri"/>
                <a:cs typeface="Calibri"/>
              </a:rPr>
              <a:t>Branch</a:t>
            </a:r>
            <a:r>
              <a:rPr spc="-55" dirty="0">
                <a:solidFill>
                  <a:srgbClr val="FF0000"/>
                </a:solidFill>
                <a:latin typeface="Calibri"/>
                <a:cs typeface="Calibri"/>
              </a:rPr>
              <a:t> </a:t>
            </a:r>
            <a:r>
              <a:rPr dirty="0">
                <a:solidFill>
                  <a:srgbClr val="FF0000"/>
                </a:solidFill>
                <a:latin typeface="Calibri"/>
                <a:cs typeface="Calibri"/>
              </a:rPr>
              <a:t>2</a:t>
            </a:r>
            <a:endParaRPr>
              <a:latin typeface="Calibri"/>
              <a:cs typeface="Calibri"/>
            </a:endParaRPr>
          </a:p>
          <a:p>
            <a:pPr marL="37465" algn="ctr">
              <a:spcBef>
                <a:spcPts val="755"/>
              </a:spcBef>
            </a:pPr>
            <a:r>
              <a:rPr sz="1400" b="1" dirty="0">
                <a:solidFill>
                  <a:srgbClr val="FF0000"/>
                </a:solidFill>
                <a:latin typeface="Calibri"/>
                <a:cs typeface="Calibri"/>
              </a:rPr>
              <a:t>Block</a:t>
            </a:r>
            <a:r>
              <a:rPr sz="1400" b="1" spc="-45" dirty="0">
                <a:solidFill>
                  <a:srgbClr val="FF0000"/>
                </a:solidFill>
                <a:latin typeface="Calibri"/>
                <a:cs typeface="Calibri"/>
              </a:rPr>
              <a:t> </a:t>
            </a:r>
            <a:r>
              <a:rPr sz="1400" b="1" dirty="0">
                <a:solidFill>
                  <a:srgbClr val="FF0000"/>
                </a:solidFill>
                <a:latin typeface="Calibri"/>
                <a:cs typeface="Calibri"/>
              </a:rPr>
              <a:t>4</a:t>
            </a:r>
            <a:endParaRPr sz="1400">
              <a:latin typeface="Calibri"/>
              <a:cs typeface="Calibri"/>
            </a:endParaRPr>
          </a:p>
        </p:txBody>
      </p:sp>
      <p:sp>
        <p:nvSpPr>
          <p:cNvPr id="87" name="object 87"/>
          <p:cNvSpPr txBox="1"/>
          <p:nvPr/>
        </p:nvSpPr>
        <p:spPr>
          <a:xfrm>
            <a:off x="7826755" y="4720209"/>
            <a:ext cx="732790" cy="300355"/>
          </a:xfrm>
          <a:prstGeom prst="rect">
            <a:avLst/>
          </a:prstGeom>
        </p:spPr>
        <p:txBody>
          <a:bodyPr vert="horz" wrap="square" lIns="0" tIns="12700" rIns="0" bIns="0" rtlCol="0">
            <a:spAutoFit/>
          </a:bodyPr>
          <a:lstStyle/>
          <a:p>
            <a:pPr algn="ctr">
              <a:spcBef>
                <a:spcPts val="100"/>
              </a:spcBef>
            </a:pPr>
            <a:r>
              <a:rPr sz="900" dirty="0">
                <a:latin typeface="Calibri"/>
                <a:cs typeface="Calibri"/>
              </a:rPr>
              <a:t>Proof-of-Work:</a:t>
            </a:r>
            <a:endParaRPr sz="900">
              <a:latin typeface="Calibri"/>
              <a:cs typeface="Calibri"/>
            </a:endParaRPr>
          </a:p>
          <a:p>
            <a:pPr marL="1270" algn="ctr"/>
            <a:r>
              <a:rPr sz="900" dirty="0">
                <a:latin typeface="Calibri"/>
                <a:cs typeface="Calibri"/>
              </a:rPr>
              <a:t>???</a:t>
            </a:r>
            <a:endParaRPr sz="900">
              <a:latin typeface="Calibri"/>
              <a:cs typeface="Calibri"/>
            </a:endParaRPr>
          </a:p>
        </p:txBody>
      </p:sp>
      <p:sp>
        <p:nvSpPr>
          <p:cNvPr id="88" name="object 88"/>
          <p:cNvSpPr txBox="1"/>
          <p:nvPr/>
        </p:nvSpPr>
        <p:spPr>
          <a:xfrm>
            <a:off x="7822185" y="5132070"/>
            <a:ext cx="742315" cy="299720"/>
          </a:xfrm>
          <a:prstGeom prst="rect">
            <a:avLst/>
          </a:prstGeom>
        </p:spPr>
        <p:txBody>
          <a:bodyPr vert="horz" wrap="square" lIns="0" tIns="12700" rIns="0" bIns="0" rtlCol="0">
            <a:spAutoFit/>
          </a:bodyPr>
          <a:lstStyle/>
          <a:p>
            <a:pPr marL="12700" marR="5080" indent="12065">
              <a:spcBef>
                <a:spcPts val="100"/>
              </a:spcBef>
            </a:pPr>
            <a:r>
              <a:rPr sz="900" spc="-5" dirty="0">
                <a:latin typeface="Calibri"/>
                <a:cs typeface="Calibri"/>
              </a:rPr>
              <a:t>Previous </a:t>
            </a:r>
            <a:r>
              <a:rPr sz="900" dirty="0">
                <a:latin typeface="Calibri"/>
                <a:cs typeface="Calibri"/>
              </a:rPr>
              <a:t>POW: </a:t>
            </a:r>
            <a:r>
              <a:rPr sz="900" spc="-190" dirty="0">
                <a:latin typeface="Calibri"/>
                <a:cs typeface="Calibri"/>
              </a:rPr>
              <a:t> </a:t>
            </a:r>
            <a:r>
              <a:rPr sz="900" spc="-5" dirty="0">
                <a:latin typeface="Calibri"/>
                <a:cs typeface="Calibri"/>
              </a:rPr>
              <a:t>000000hhjg93</a:t>
            </a:r>
            <a:r>
              <a:rPr sz="900" dirty="0">
                <a:latin typeface="Calibri"/>
                <a:cs typeface="Calibri"/>
              </a:rPr>
              <a:t>g</a:t>
            </a:r>
            <a:endParaRPr sz="900">
              <a:latin typeface="Calibri"/>
              <a:cs typeface="Calibri"/>
            </a:endParaRPr>
          </a:p>
        </p:txBody>
      </p:sp>
      <p:sp>
        <p:nvSpPr>
          <p:cNvPr id="89" name="object 89"/>
          <p:cNvSpPr/>
          <p:nvPr/>
        </p:nvSpPr>
        <p:spPr>
          <a:xfrm>
            <a:off x="7708392" y="5891784"/>
            <a:ext cx="978535" cy="157480"/>
          </a:xfrm>
          <a:custGeom>
            <a:avLst/>
            <a:gdLst/>
            <a:ahLst/>
            <a:cxnLst/>
            <a:rect l="l" t="t" r="r" b="b"/>
            <a:pathLst>
              <a:path w="978534" h="157479">
                <a:moveTo>
                  <a:pt x="952246" y="0"/>
                </a:moveTo>
                <a:lnTo>
                  <a:pt x="26162" y="0"/>
                </a:lnTo>
                <a:lnTo>
                  <a:pt x="15966" y="2055"/>
                </a:lnTo>
                <a:lnTo>
                  <a:pt x="7651" y="7661"/>
                </a:lnTo>
                <a:lnTo>
                  <a:pt x="2051" y="15976"/>
                </a:lnTo>
                <a:lnTo>
                  <a:pt x="0" y="26161"/>
                </a:lnTo>
                <a:lnTo>
                  <a:pt x="0" y="130809"/>
                </a:lnTo>
                <a:lnTo>
                  <a:pt x="2051" y="140995"/>
                </a:lnTo>
                <a:lnTo>
                  <a:pt x="7651" y="149310"/>
                </a:lnTo>
                <a:lnTo>
                  <a:pt x="15966" y="154916"/>
                </a:lnTo>
                <a:lnTo>
                  <a:pt x="26162" y="156971"/>
                </a:lnTo>
                <a:lnTo>
                  <a:pt x="952246" y="156971"/>
                </a:lnTo>
                <a:lnTo>
                  <a:pt x="962441" y="154916"/>
                </a:lnTo>
                <a:lnTo>
                  <a:pt x="970756" y="149310"/>
                </a:lnTo>
                <a:lnTo>
                  <a:pt x="976356" y="140995"/>
                </a:lnTo>
                <a:lnTo>
                  <a:pt x="978408" y="130809"/>
                </a:lnTo>
                <a:lnTo>
                  <a:pt x="978408" y="26161"/>
                </a:lnTo>
                <a:lnTo>
                  <a:pt x="976356" y="15976"/>
                </a:lnTo>
                <a:lnTo>
                  <a:pt x="970756" y="7661"/>
                </a:lnTo>
                <a:lnTo>
                  <a:pt x="962441" y="2055"/>
                </a:lnTo>
                <a:lnTo>
                  <a:pt x="952246" y="0"/>
                </a:lnTo>
                <a:close/>
              </a:path>
            </a:pathLst>
          </a:custGeom>
          <a:solidFill>
            <a:srgbClr val="9B2C1F">
              <a:alpha val="50195"/>
            </a:srgbClr>
          </a:solidFill>
        </p:spPr>
        <p:txBody>
          <a:bodyPr wrap="square" lIns="0" tIns="0" rIns="0" bIns="0" rtlCol="0"/>
          <a:lstStyle/>
          <a:p>
            <a:endParaRPr/>
          </a:p>
        </p:txBody>
      </p:sp>
      <p:sp>
        <p:nvSpPr>
          <p:cNvPr id="90" name="object 90"/>
          <p:cNvSpPr txBox="1"/>
          <p:nvPr/>
        </p:nvSpPr>
        <p:spPr>
          <a:xfrm>
            <a:off x="8043418" y="5882742"/>
            <a:ext cx="311150" cy="151323"/>
          </a:xfrm>
          <a:prstGeom prst="rect">
            <a:avLst/>
          </a:prstGeom>
        </p:spPr>
        <p:txBody>
          <a:bodyPr vert="horz" wrap="square" lIns="0" tIns="12700" rIns="0" bIns="0" rtlCol="0">
            <a:spAutoFit/>
          </a:bodyPr>
          <a:lstStyle/>
          <a:p>
            <a:pPr marL="12700">
              <a:spcBef>
                <a:spcPts val="100"/>
              </a:spcBef>
            </a:pPr>
            <a:r>
              <a:rPr sz="900" spc="-5" dirty="0">
                <a:solidFill>
                  <a:srgbClr val="FFFFFF"/>
                </a:solidFill>
                <a:latin typeface="Calibri"/>
                <a:cs typeface="Calibri"/>
              </a:rPr>
              <a:t>n</a:t>
            </a:r>
            <a:r>
              <a:rPr sz="900" dirty="0">
                <a:solidFill>
                  <a:srgbClr val="FFFFFF"/>
                </a:solidFill>
                <a:latin typeface="Calibri"/>
                <a:cs typeface="Calibri"/>
              </a:rPr>
              <a:t>o</a:t>
            </a:r>
            <a:r>
              <a:rPr sz="900" spc="-5" dirty="0">
                <a:solidFill>
                  <a:srgbClr val="FFFFFF"/>
                </a:solidFill>
                <a:latin typeface="Calibri"/>
                <a:cs typeface="Calibri"/>
              </a:rPr>
              <a:t>n</a:t>
            </a:r>
            <a:r>
              <a:rPr sz="900" dirty="0">
                <a:solidFill>
                  <a:srgbClr val="FFFFFF"/>
                </a:solidFill>
                <a:latin typeface="Calibri"/>
                <a:cs typeface="Calibri"/>
              </a:rPr>
              <a:t>ce</a:t>
            </a:r>
            <a:endParaRPr sz="900">
              <a:latin typeface="Calibri"/>
              <a:cs typeface="Calibri"/>
            </a:endParaRPr>
          </a:p>
        </p:txBody>
      </p:sp>
      <p:grpSp>
        <p:nvGrpSpPr>
          <p:cNvPr id="91" name="object 91"/>
          <p:cNvGrpSpPr/>
          <p:nvPr/>
        </p:nvGrpSpPr>
        <p:grpSpPr>
          <a:xfrm>
            <a:off x="7709662" y="5516626"/>
            <a:ext cx="991235" cy="308610"/>
            <a:chOff x="6185661" y="5516626"/>
            <a:chExt cx="991235" cy="308610"/>
          </a:xfrm>
        </p:grpSpPr>
        <p:pic>
          <p:nvPicPr>
            <p:cNvPr id="92" name="object 92"/>
            <p:cNvPicPr/>
            <p:nvPr/>
          </p:nvPicPr>
          <p:blipFill>
            <a:blip r:embed="rId14" cstate="print"/>
            <a:stretch>
              <a:fillRect/>
            </a:stretch>
          </p:blipFill>
          <p:spPr>
            <a:xfrm>
              <a:off x="6192011" y="5522976"/>
              <a:ext cx="978408" cy="295656"/>
            </a:xfrm>
            <a:prstGeom prst="rect">
              <a:avLst/>
            </a:prstGeom>
          </p:spPr>
        </p:pic>
        <p:sp>
          <p:nvSpPr>
            <p:cNvPr id="93" name="object 93"/>
            <p:cNvSpPr/>
            <p:nvPr/>
          </p:nvSpPr>
          <p:spPr>
            <a:xfrm>
              <a:off x="6192011" y="5522976"/>
              <a:ext cx="978535" cy="295910"/>
            </a:xfrm>
            <a:custGeom>
              <a:avLst/>
              <a:gdLst/>
              <a:ahLst/>
              <a:cxnLst/>
              <a:rect l="l" t="t" r="r" b="b"/>
              <a:pathLst>
                <a:path w="978534" h="295910">
                  <a:moveTo>
                    <a:pt x="0" y="49276"/>
                  </a:moveTo>
                  <a:lnTo>
                    <a:pt x="3877" y="30110"/>
                  </a:lnTo>
                  <a:lnTo>
                    <a:pt x="14446" y="14446"/>
                  </a:lnTo>
                  <a:lnTo>
                    <a:pt x="30110" y="3877"/>
                  </a:lnTo>
                  <a:lnTo>
                    <a:pt x="49275" y="0"/>
                  </a:lnTo>
                  <a:lnTo>
                    <a:pt x="929132" y="0"/>
                  </a:lnTo>
                  <a:lnTo>
                    <a:pt x="948297" y="3877"/>
                  </a:lnTo>
                  <a:lnTo>
                    <a:pt x="963961" y="14446"/>
                  </a:lnTo>
                  <a:lnTo>
                    <a:pt x="974530" y="30110"/>
                  </a:lnTo>
                  <a:lnTo>
                    <a:pt x="978408" y="49276"/>
                  </a:lnTo>
                  <a:lnTo>
                    <a:pt x="978408" y="246380"/>
                  </a:lnTo>
                  <a:lnTo>
                    <a:pt x="974530" y="265561"/>
                  </a:lnTo>
                  <a:lnTo>
                    <a:pt x="963961" y="281224"/>
                  </a:lnTo>
                  <a:lnTo>
                    <a:pt x="948297" y="291783"/>
                  </a:lnTo>
                  <a:lnTo>
                    <a:pt x="929132" y="295656"/>
                  </a:lnTo>
                  <a:lnTo>
                    <a:pt x="49275" y="295656"/>
                  </a:lnTo>
                  <a:lnTo>
                    <a:pt x="30110" y="291783"/>
                  </a:lnTo>
                  <a:lnTo>
                    <a:pt x="14446" y="281224"/>
                  </a:lnTo>
                  <a:lnTo>
                    <a:pt x="3877" y="265561"/>
                  </a:lnTo>
                  <a:lnTo>
                    <a:pt x="0" y="246380"/>
                  </a:lnTo>
                  <a:lnTo>
                    <a:pt x="0" y="49276"/>
                  </a:lnTo>
                  <a:close/>
                </a:path>
              </a:pathLst>
            </a:custGeom>
            <a:ln w="12191">
              <a:solidFill>
                <a:srgbClr val="A18E6A"/>
              </a:solidFill>
            </a:ln>
          </p:spPr>
          <p:txBody>
            <a:bodyPr wrap="square" lIns="0" tIns="0" rIns="0" bIns="0" rtlCol="0"/>
            <a:lstStyle/>
            <a:p>
              <a:endParaRPr/>
            </a:p>
          </p:txBody>
        </p:sp>
      </p:grpSp>
      <p:sp>
        <p:nvSpPr>
          <p:cNvPr id="94" name="object 94"/>
          <p:cNvSpPr txBox="1"/>
          <p:nvPr/>
        </p:nvSpPr>
        <p:spPr>
          <a:xfrm>
            <a:off x="7900543" y="5514239"/>
            <a:ext cx="612775" cy="300355"/>
          </a:xfrm>
          <a:prstGeom prst="rect">
            <a:avLst/>
          </a:prstGeom>
        </p:spPr>
        <p:txBody>
          <a:bodyPr vert="horz" wrap="square" lIns="0" tIns="12700" rIns="0" bIns="0" rtlCol="0">
            <a:spAutoFit/>
          </a:bodyPr>
          <a:lstStyle/>
          <a:p>
            <a:pPr algn="ctr">
              <a:spcBef>
                <a:spcPts val="100"/>
              </a:spcBef>
            </a:pPr>
            <a:r>
              <a:rPr sz="900" spc="-5" dirty="0">
                <a:latin typeface="Calibri"/>
                <a:cs typeface="Calibri"/>
              </a:rPr>
              <a:t>Transactions</a:t>
            </a:r>
            <a:endParaRPr sz="900">
              <a:latin typeface="Calibri"/>
              <a:cs typeface="Calibri"/>
            </a:endParaRPr>
          </a:p>
          <a:p>
            <a:pPr algn="ctr">
              <a:lnSpc>
                <a:spcPct val="100000"/>
              </a:lnSpc>
            </a:pPr>
            <a:r>
              <a:rPr sz="900" dirty="0">
                <a:latin typeface="Calibri"/>
                <a:cs typeface="Calibri"/>
              </a:rPr>
              <a:t>…</a:t>
            </a:r>
            <a:endParaRPr sz="900">
              <a:latin typeface="Calibri"/>
              <a:cs typeface="Calibri"/>
            </a:endParaRPr>
          </a:p>
        </p:txBody>
      </p:sp>
      <p:grpSp>
        <p:nvGrpSpPr>
          <p:cNvPr id="95" name="object 95"/>
          <p:cNvGrpSpPr/>
          <p:nvPr/>
        </p:nvGrpSpPr>
        <p:grpSpPr>
          <a:xfrm>
            <a:off x="3736848" y="1379219"/>
            <a:ext cx="2894330" cy="3970020"/>
            <a:chOff x="2212848" y="1379219"/>
            <a:chExt cx="2894330" cy="3970020"/>
          </a:xfrm>
        </p:grpSpPr>
        <p:pic>
          <p:nvPicPr>
            <p:cNvPr id="96" name="object 96"/>
            <p:cNvPicPr/>
            <p:nvPr/>
          </p:nvPicPr>
          <p:blipFill>
            <a:blip r:embed="rId15" cstate="print"/>
            <a:stretch>
              <a:fillRect/>
            </a:stretch>
          </p:blipFill>
          <p:spPr>
            <a:xfrm>
              <a:off x="4509516" y="3133343"/>
              <a:ext cx="597420" cy="2215895"/>
            </a:xfrm>
            <a:prstGeom prst="rect">
              <a:avLst/>
            </a:prstGeom>
          </p:spPr>
        </p:pic>
        <p:sp>
          <p:nvSpPr>
            <p:cNvPr id="97" name="object 97"/>
            <p:cNvSpPr/>
            <p:nvPr/>
          </p:nvSpPr>
          <p:spPr>
            <a:xfrm>
              <a:off x="4587240" y="3233165"/>
              <a:ext cx="466725" cy="2063750"/>
            </a:xfrm>
            <a:custGeom>
              <a:avLst/>
              <a:gdLst/>
              <a:ahLst/>
              <a:cxnLst/>
              <a:rect l="l" t="t" r="r" b="b"/>
              <a:pathLst>
                <a:path w="466725" h="2063750">
                  <a:moveTo>
                    <a:pt x="50670" y="73415"/>
                  </a:moveTo>
                  <a:lnTo>
                    <a:pt x="25393" y="78732"/>
                  </a:lnTo>
                  <a:lnTo>
                    <a:pt x="441325" y="2063369"/>
                  </a:lnTo>
                  <a:lnTo>
                    <a:pt x="466725" y="2058035"/>
                  </a:lnTo>
                  <a:lnTo>
                    <a:pt x="50670" y="73415"/>
                  </a:lnTo>
                  <a:close/>
                </a:path>
                <a:path w="466725" h="2063750">
                  <a:moveTo>
                    <a:pt x="22098" y="0"/>
                  </a:moveTo>
                  <a:lnTo>
                    <a:pt x="0" y="84074"/>
                  </a:lnTo>
                  <a:lnTo>
                    <a:pt x="25393" y="78732"/>
                  </a:lnTo>
                  <a:lnTo>
                    <a:pt x="22733" y="66039"/>
                  </a:lnTo>
                  <a:lnTo>
                    <a:pt x="48006" y="60706"/>
                  </a:lnTo>
                  <a:lnTo>
                    <a:pt x="70232" y="60706"/>
                  </a:lnTo>
                  <a:lnTo>
                    <a:pt x="22098" y="0"/>
                  </a:lnTo>
                  <a:close/>
                </a:path>
                <a:path w="466725" h="2063750">
                  <a:moveTo>
                    <a:pt x="48006" y="60706"/>
                  </a:moveTo>
                  <a:lnTo>
                    <a:pt x="22733" y="66039"/>
                  </a:lnTo>
                  <a:lnTo>
                    <a:pt x="25393" y="78732"/>
                  </a:lnTo>
                  <a:lnTo>
                    <a:pt x="50670" y="73415"/>
                  </a:lnTo>
                  <a:lnTo>
                    <a:pt x="48006" y="60706"/>
                  </a:lnTo>
                  <a:close/>
                </a:path>
                <a:path w="466725" h="2063750">
                  <a:moveTo>
                    <a:pt x="70232" y="60706"/>
                  </a:moveTo>
                  <a:lnTo>
                    <a:pt x="48006" y="60706"/>
                  </a:lnTo>
                  <a:lnTo>
                    <a:pt x="50670" y="73415"/>
                  </a:lnTo>
                  <a:lnTo>
                    <a:pt x="76073" y="68072"/>
                  </a:lnTo>
                  <a:lnTo>
                    <a:pt x="70232" y="60706"/>
                  </a:lnTo>
                  <a:close/>
                </a:path>
              </a:pathLst>
            </a:custGeom>
            <a:solidFill>
              <a:srgbClr val="000000"/>
            </a:solidFill>
          </p:spPr>
          <p:txBody>
            <a:bodyPr wrap="square" lIns="0" tIns="0" rIns="0" bIns="0" rtlCol="0"/>
            <a:lstStyle/>
            <a:p>
              <a:endParaRPr/>
            </a:p>
          </p:txBody>
        </p:sp>
        <p:sp>
          <p:nvSpPr>
            <p:cNvPr id="98" name="object 98"/>
            <p:cNvSpPr/>
            <p:nvPr/>
          </p:nvSpPr>
          <p:spPr>
            <a:xfrm>
              <a:off x="2220468" y="1386839"/>
              <a:ext cx="2814955" cy="1225550"/>
            </a:xfrm>
            <a:custGeom>
              <a:avLst/>
              <a:gdLst/>
              <a:ahLst/>
              <a:cxnLst/>
              <a:rect l="l" t="t" r="r" b="b"/>
              <a:pathLst>
                <a:path w="2814954" h="1225550">
                  <a:moveTo>
                    <a:pt x="2520696" y="0"/>
                  </a:moveTo>
                  <a:lnTo>
                    <a:pt x="0" y="0"/>
                  </a:lnTo>
                  <a:lnTo>
                    <a:pt x="0" y="1225296"/>
                  </a:lnTo>
                  <a:lnTo>
                    <a:pt x="2520696" y="1225296"/>
                  </a:lnTo>
                  <a:lnTo>
                    <a:pt x="2520696" y="1021080"/>
                  </a:lnTo>
                  <a:lnTo>
                    <a:pt x="2814955" y="954786"/>
                  </a:lnTo>
                  <a:lnTo>
                    <a:pt x="2520696" y="714756"/>
                  </a:lnTo>
                  <a:lnTo>
                    <a:pt x="2520696" y="0"/>
                  </a:lnTo>
                  <a:close/>
                </a:path>
              </a:pathLst>
            </a:custGeom>
            <a:solidFill>
              <a:srgbClr val="FFFFFF"/>
            </a:solidFill>
          </p:spPr>
          <p:txBody>
            <a:bodyPr wrap="square" lIns="0" tIns="0" rIns="0" bIns="0" rtlCol="0"/>
            <a:lstStyle/>
            <a:p>
              <a:endParaRPr/>
            </a:p>
          </p:txBody>
        </p:sp>
        <p:sp>
          <p:nvSpPr>
            <p:cNvPr id="99" name="object 99"/>
            <p:cNvSpPr/>
            <p:nvPr/>
          </p:nvSpPr>
          <p:spPr>
            <a:xfrm>
              <a:off x="2220468" y="1386839"/>
              <a:ext cx="2814955" cy="1225550"/>
            </a:xfrm>
            <a:custGeom>
              <a:avLst/>
              <a:gdLst/>
              <a:ahLst/>
              <a:cxnLst/>
              <a:rect l="l" t="t" r="r" b="b"/>
              <a:pathLst>
                <a:path w="2814954" h="1225550">
                  <a:moveTo>
                    <a:pt x="0" y="0"/>
                  </a:moveTo>
                  <a:lnTo>
                    <a:pt x="1470406" y="0"/>
                  </a:lnTo>
                  <a:lnTo>
                    <a:pt x="2100580" y="0"/>
                  </a:lnTo>
                  <a:lnTo>
                    <a:pt x="2520696" y="0"/>
                  </a:lnTo>
                  <a:lnTo>
                    <a:pt x="2520696" y="714756"/>
                  </a:lnTo>
                  <a:lnTo>
                    <a:pt x="2814955" y="954786"/>
                  </a:lnTo>
                  <a:lnTo>
                    <a:pt x="2520696" y="1021080"/>
                  </a:lnTo>
                  <a:lnTo>
                    <a:pt x="2520696" y="1225296"/>
                  </a:lnTo>
                  <a:lnTo>
                    <a:pt x="2100580" y="1225296"/>
                  </a:lnTo>
                  <a:lnTo>
                    <a:pt x="1470406" y="1225296"/>
                  </a:lnTo>
                  <a:lnTo>
                    <a:pt x="0" y="1225296"/>
                  </a:lnTo>
                  <a:lnTo>
                    <a:pt x="0" y="1021080"/>
                  </a:lnTo>
                  <a:lnTo>
                    <a:pt x="0" y="714756"/>
                  </a:lnTo>
                  <a:lnTo>
                    <a:pt x="0" y="0"/>
                  </a:lnTo>
                  <a:close/>
                </a:path>
              </a:pathLst>
            </a:custGeom>
            <a:ln w="15240">
              <a:solidFill>
                <a:srgbClr val="000000"/>
              </a:solidFill>
            </a:ln>
          </p:spPr>
          <p:txBody>
            <a:bodyPr wrap="square" lIns="0" tIns="0" rIns="0" bIns="0" rtlCol="0"/>
            <a:lstStyle/>
            <a:p>
              <a:endParaRPr/>
            </a:p>
          </p:txBody>
        </p:sp>
      </p:grpSp>
      <p:sp>
        <p:nvSpPr>
          <p:cNvPr id="100" name="object 100"/>
          <p:cNvSpPr txBox="1"/>
          <p:nvPr/>
        </p:nvSpPr>
        <p:spPr>
          <a:xfrm>
            <a:off x="3957066" y="1423161"/>
            <a:ext cx="2094864" cy="299720"/>
          </a:xfrm>
          <a:prstGeom prst="rect">
            <a:avLst/>
          </a:prstGeom>
        </p:spPr>
        <p:txBody>
          <a:bodyPr vert="horz" wrap="square" lIns="0" tIns="12700" rIns="0" bIns="0" rtlCol="0">
            <a:spAutoFit/>
          </a:bodyPr>
          <a:lstStyle/>
          <a:p>
            <a:pPr marL="12700">
              <a:spcBef>
                <a:spcPts val="100"/>
              </a:spcBef>
            </a:pPr>
            <a:r>
              <a:rPr spc="-10" dirty="0">
                <a:latin typeface="Calibri"/>
                <a:cs typeface="Calibri"/>
              </a:rPr>
              <a:t>Here,</a:t>
            </a:r>
            <a:r>
              <a:rPr spc="5" dirty="0">
                <a:latin typeface="Calibri"/>
                <a:cs typeface="Calibri"/>
              </a:rPr>
              <a:t> </a:t>
            </a:r>
            <a:r>
              <a:rPr spc="-10" dirty="0">
                <a:latin typeface="Calibri"/>
                <a:cs typeface="Calibri"/>
              </a:rPr>
              <a:t>two</a:t>
            </a:r>
            <a:r>
              <a:rPr spc="-20" dirty="0">
                <a:latin typeface="Calibri"/>
                <a:cs typeface="Calibri"/>
              </a:rPr>
              <a:t> </a:t>
            </a:r>
            <a:r>
              <a:rPr spc="-10" dirty="0">
                <a:latin typeface="Calibri"/>
                <a:cs typeface="Calibri"/>
              </a:rPr>
              <a:t>blocks</a:t>
            </a:r>
            <a:r>
              <a:rPr spc="10" dirty="0">
                <a:latin typeface="Calibri"/>
                <a:cs typeface="Calibri"/>
              </a:rPr>
              <a:t> </a:t>
            </a:r>
            <a:r>
              <a:rPr dirty="0">
                <a:latin typeface="Calibri"/>
                <a:cs typeface="Calibri"/>
              </a:rPr>
              <a:t>3</a:t>
            </a:r>
            <a:r>
              <a:rPr spc="-15" dirty="0">
                <a:latin typeface="Calibri"/>
                <a:cs typeface="Calibri"/>
              </a:rPr>
              <a:t> </a:t>
            </a:r>
            <a:r>
              <a:rPr spc="-10" dirty="0">
                <a:latin typeface="Calibri"/>
                <a:cs typeface="Calibri"/>
              </a:rPr>
              <a:t>are</a:t>
            </a:r>
            <a:endParaRPr>
              <a:latin typeface="Calibri"/>
              <a:cs typeface="Calibri"/>
            </a:endParaRPr>
          </a:p>
        </p:txBody>
      </p:sp>
      <p:sp>
        <p:nvSpPr>
          <p:cNvPr id="101" name="object 101"/>
          <p:cNvSpPr txBox="1"/>
          <p:nvPr/>
        </p:nvSpPr>
        <p:spPr>
          <a:xfrm>
            <a:off x="3880867" y="1697482"/>
            <a:ext cx="2245995" cy="299720"/>
          </a:xfrm>
          <a:prstGeom prst="rect">
            <a:avLst/>
          </a:prstGeom>
        </p:spPr>
        <p:txBody>
          <a:bodyPr vert="horz" wrap="square" lIns="0" tIns="12700" rIns="0" bIns="0" rtlCol="0">
            <a:spAutoFit/>
          </a:bodyPr>
          <a:lstStyle/>
          <a:p>
            <a:pPr marL="12700">
              <a:spcBef>
                <a:spcPts val="100"/>
              </a:spcBef>
            </a:pPr>
            <a:r>
              <a:rPr spc="-5" dirty="0">
                <a:latin typeface="Calibri"/>
                <a:cs typeface="Calibri"/>
              </a:rPr>
              <a:t>solved</a:t>
            </a:r>
            <a:r>
              <a:rPr spc="-15" dirty="0">
                <a:latin typeface="Calibri"/>
                <a:cs typeface="Calibri"/>
              </a:rPr>
              <a:t> </a:t>
            </a:r>
            <a:r>
              <a:rPr spc="-5" dirty="0">
                <a:latin typeface="Calibri"/>
                <a:cs typeface="Calibri"/>
              </a:rPr>
              <a:t>at</a:t>
            </a:r>
            <a:r>
              <a:rPr spc="-20" dirty="0">
                <a:latin typeface="Calibri"/>
                <a:cs typeface="Calibri"/>
              </a:rPr>
              <a:t> </a:t>
            </a:r>
            <a:r>
              <a:rPr dirty="0">
                <a:latin typeface="Calibri"/>
                <a:cs typeface="Calibri"/>
              </a:rPr>
              <a:t>the</a:t>
            </a:r>
            <a:r>
              <a:rPr spc="-20" dirty="0">
                <a:latin typeface="Calibri"/>
                <a:cs typeface="Calibri"/>
              </a:rPr>
              <a:t> </a:t>
            </a:r>
            <a:r>
              <a:rPr dirty="0">
                <a:latin typeface="Calibri"/>
                <a:cs typeface="Calibri"/>
              </a:rPr>
              <a:t>same</a:t>
            </a:r>
            <a:r>
              <a:rPr spc="-30" dirty="0">
                <a:latin typeface="Calibri"/>
                <a:cs typeface="Calibri"/>
              </a:rPr>
              <a:t> </a:t>
            </a:r>
            <a:r>
              <a:rPr spc="-5" dirty="0">
                <a:latin typeface="Calibri"/>
                <a:cs typeface="Calibri"/>
              </a:rPr>
              <a:t>time</a:t>
            </a:r>
            <a:endParaRPr>
              <a:latin typeface="Calibri"/>
              <a:cs typeface="Calibri"/>
            </a:endParaRPr>
          </a:p>
        </p:txBody>
      </p:sp>
      <p:sp>
        <p:nvSpPr>
          <p:cNvPr id="102" name="object 102"/>
          <p:cNvSpPr txBox="1"/>
          <p:nvPr/>
        </p:nvSpPr>
        <p:spPr>
          <a:xfrm>
            <a:off x="3848862" y="1972183"/>
            <a:ext cx="2312035" cy="299720"/>
          </a:xfrm>
          <a:prstGeom prst="rect">
            <a:avLst/>
          </a:prstGeom>
        </p:spPr>
        <p:txBody>
          <a:bodyPr vert="horz" wrap="square" lIns="0" tIns="12700" rIns="0" bIns="0" rtlCol="0">
            <a:spAutoFit/>
          </a:bodyPr>
          <a:lstStyle/>
          <a:p>
            <a:pPr marL="12700">
              <a:spcBef>
                <a:spcPts val="100"/>
              </a:spcBef>
            </a:pPr>
            <a:r>
              <a:rPr spc="-5" dirty="0">
                <a:latin typeface="Calibri"/>
                <a:cs typeface="Calibri"/>
              </a:rPr>
              <a:t>by</a:t>
            </a:r>
            <a:r>
              <a:rPr spc="-15" dirty="0">
                <a:latin typeface="Calibri"/>
                <a:cs typeface="Calibri"/>
              </a:rPr>
              <a:t> different</a:t>
            </a:r>
            <a:r>
              <a:rPr spc="-5" dirty="0">
                <a:latin typeface="Calibri"/>
                <a:cs typeface="Calibri"/>
              </a:rPr>
              <a:t> </a:t>
            </a:r>
            <a:r>
              <a:rPr spc="-10" dirty="0">
                <a:latin typeface="Calibri"/>
                <a:cs typeface="Calibri"/>
              </a:rPr>
              <a:t>miners</a:t>
            </a:r>
            <a:r>
              <a:rPr spc="-15" dirty="0">
                <a:latin typeface="Calibri"/>
                <a:cs typeface="Calibri"/>
              </a:rPr>
              <a:t> </a:t>
            </a:r>
            <a:r>
              <a:rPr spc="-5" dirty="0">
                <a:latin typeface="Calibri"/>
                <a:cs typeface="Calibri"/>
              </a:rPr>
              <a:t>(very</a:t>
            </a:r>
            <a:endParaRPr>
              <a:latin typeface="Calibri"/>
              <a:cs typeface="Calibri"/>
            </a:endParaRPr>
          </a:p>
        </p:txBody>
      </p:sp>
      <p:sp>
        <p:nvSpPr>
          <p:cNvPr id="103" name="object 103"/>
          <p:cNvSpPr txBox="1"/>
          <p:nvPr/>
        </p:nvSpPr>
        <p:spPr>
          <a:xfrm>
            <a:off x="4228339" y="2246503"/>
            <a:ext cx="1553845" cy="299720"/>
          </a:xfrm>
          <a:prstGeom prst="rect">
            <a:avLst/>
          </a:prstGeom>
        </p:spPr>
        <p:txBody>
          <a:bodyPr vert="horz" wrap="square" lIns="0" tIns="12700" rIns="0" bIns="0" rtlCol="0">
            <a:spAutoFit/>
          </a:bodyPr>
          <a:lstStyle/>
          <a:p>
            <a:pPr marL="12700">
              <a:spcBef>
                <a:spcPts val="100"/>
              </a:spcBef>
            </a:pPr>
            <a:r>
              <a:rPr spc="-20" dirty="0">
                <a:latin typeface="Calibri"/>
                <a:cs typeface="Calibri"/>
              </a:rPr>
              <a:t>rare</a:t>
            </a:r>
            <a:r>
              <a:rPr spc="-35" dirty="0">
                <a:latin typeface="Calibri"/>
                <a:cs typeface="Calibri"/>
              </a:rPr>
              <a:t> </a:t>
            </a:r>
            <a:r>
              <a:rPr spc="-10" dirty="0">
                <a:latin typeface="Calibri"/>
                <a:cs typeface="Calibri"/>
              </a:rPr>
              <a:t>occurrence)</a:t>
            </a:r>
            <a:endParaRPr>
              <a:latin typeface="Calibri"/>
              <a:cs typeface="Calibri"/>
            </a:endParaRPr>
          </a:p>
        </p:txBody>
      </p:sp>
      <p:grpSp>
        <p:nvGrpSpPr>
          <p:cNvPr id="104" name="object 104"/>
          <p:cNvGrpSpPr/>
          <p:nvPr/>
        </p:nvGrpSpPr>
        <p:grpSpPr>
          <a:xfrm>
            <a:off x="3765804" y="4532376"/>
            <a:ext cx="2830830" cy="1240790"/>
            <a:chOff x="2241804" y="4532376"/>
            <a:chExt cx="2830830" cy="1240790"/>
          </a:xfrm>
        </p:grpSpPr>
        <p:sp>
          <p:nvSpPr>
            <p:cNvPr id="105" name="object 105"/>
            <p:cNvSpPr/>
            <p:nvPr/>
          </p:nvSpPr>
          <p:spPr>
            <a:xfrm>
              <a:off x="2249424" y="4539996"/>
              <a:ext cx="2815590" cy="1225550"/>
            </a:xfrm>
            <a:custGeom>
              <a:avLst/>
              <a:gdLst/>
              <a:ahLst/>
              <a:cxnLst/>
              <a:rect l="l" t="t" r="r" b="b"/>
              <a:pathLst>
                <a:path w="2815590" h="1225550">
                  <a:moveTo>
                    <a:pt x="2520696" y="0"/>
                  </a:moveTo>
                  <a:lnTo>
                    <a:pt x="0" y="0"/>
                  </a:lnTo>
                  <a:lnTo>
                    <a:pt x="0" y="1225295"/>
                  </a:lnTo>
                  <a:lnTo>
                    <a:pt x="2520696" y="1225295"/>
                  </a:lnTo>
                  <a:lnTo>
                    <a:pt x="2520696" y="1021079"/>
                  </a:lnTo>
                  <a:lnTo>
                    <a:pt x="2815336" y="926464"/>
                  </a:lnTo>
                  <a:lnTo>
                    <a:pt x="2520696" y="714755"/>
                  </a:lnTo>
                  <a:lnTo>
                    <a:pt x="2520696" y="0"/>
                  </a:lnTo>
                  <a:close/>
                </a:path>
              </a:pathLst>
            </a:custGeom>
            <a:solidFill>
              <a:srgbClr val="FFFFFF"/>
            </a:solidFill>
          </p:spPr>
          <p:txBody>
            <a:bodyPr wrap="square" lIns="0" tIns="0" rIns="0" bIns="0" rtlCol="0"/>
            <a:lstStyle/>
            <a:p>
              <a:endParaRPr/>
            </a:p>
          </p:txBody>
        </p:sp>
        <p:sp>
          <p:nvSpPr>
            <p:cNvPr id="106" name="object 106"/>
            <p:cNvSpPr/>
            <p:nvPr/>
          </p:nvSpPr>
          <p:spPr>
            <a:xfrm>
              <a:off x="2249424" y="4539996"/>
              <a:ext cx="2815590" cy="1225550"/>
            </a:xfrm>
            <a:custGeom>
              <a:avLst/>
              <a:gdLst/>
              <a:ahLst/>
              <a:cxnLst/>
              <a:rect l="l" t="t" r="r" b="b"/>
              <a:pathLst>
                <a:path w="2815590" h="1225550">
                  <a:moveTo>
                    <a:pt x="0" y="0"/>
                  </a:moveTo>
                  <a:lnTo>
                    <a:pt x="1470405" y="0"/>
                  </a:lnTo>
                  <a:lnTo>
                    <a:pt x="2100579" y="0"/>
                  </a:lnTo>
                  <a:lnTo>
                    <a:pt x="2520696" y="0"/>
                  </a:lnTo>
                  <a:lnTo>
                    <a:pt x="2520696" y="714755"/>
                  </a:lnTo>
                  <a:lnTo>
                    <a:pt x="2815336" y="926464"/>
                  </a:lnTo>
                  <a:lnTo>
                    <a:pt x="2520696" y="1021079"/>
                  </a:lnTo>
                  <a:lnTo>
                    <a:pt x="2520696" y="1225295"/>
                  </a:lnTo>
                  <a:lnTo>
                    <a:pt x="2100579" y="1225295"/>
                  </a:lnTo>
                  <a:lnTo>
                    <a:pt x="1470405" y="1225295"/>
                  </a:lnTo>
                  <a:lnTo>
                    <a:pt x="0" y="1225295"/>
                  </a:lnTo>
                  <a:lnTo>
                    <a:pt x="0" y="1021079"/>
                  </a:lnTo>
                  <a:lnTo>
                    <a:pt x="0" y="714755"/>
                  </a:lnTo>
                  <a:lnTo>
                    <a:pt x="0" y="0"/>
                  </a:lnTo>
                  <a:close/>
                </a:path>
              </a:pathLst>
            </a:custGeom>
            <a:ln w="15239">
              <a:solidFill>
                <a:srgbClr val="000000"/>
              </a:solidFill>
            </a:ln>
          </p:spPr>
          <p:txBody>
            <a:bodyPr wrap="square" lIns="0" tIns="0" rIns="0" bIns="0" rtlCol="0"/>
            <a:lstStyle/>
            <a:p>
              <a:endParaRPr/>
            </a:p>
          </p:txBody>
        </p:sp>
      </p:grpSp>
      <p:sp>
        <p:nvSpPr>
          <p:cNvPr id="107" name="object 107"/>
          <p:cNvSpPr txBox="1"/>
          <p:nvPr/>
        </p:nvSpPr>
        <p:spPr>
          <a:xfrm>
            <a:off x="3891152" y="4255134"/>
            <a:ext cx="2284730" cy="1445260"/>
          </a:xfrm>
          <a:prstGeom prst="rect">
            <a:avLst/>
          </a:prstGeom>
        </p:spPr>
        <p:txBody>
          <a:bodyPr vert="horz" wrap="square" lIns="0" tIns="12700" rIns="0" bIns="0" rtlCol="0">
            <a:spAutoFit/>
          </a:bodyPr>
          <a:lstStyle/>
          <a:p>
            <a:pPr marL="241935">
              <a:spcBef>
                <a:spcPts val="100"/>
              </a:spcBef>
              <a:tabLst>
                <a:tab pos="1605915" algn="l"/>
              </a:tabLst>
            </a:pPr>
            <a:r>
              <a:rPr sz="1350" spc="-7" baseline="3086" dirty="0">
                <a:latin typeface="Calibri"/>
                <a:cs typeface="Calibri"/>
              </a:rPr>
              <a:t>nonce	</a:t>
            </a:r>
            <a:r>
              <a:rPr sz="900" spc="-5" dirty="0">
                <a:latin typeface="Calibri"/>
                <a:cs typeface="Calibri"/>
              </a:rPr>
              <a:t>nonce</a:t>
            </a:r>
            <a:endParaRPr sz="900">
              <a:latin typeface="Calibri"/>
              <a:cs typeface="Calibri"/>
            </a:endParaRPr>
          </a:p>
          <a:p>
            <a:pPr>
              <a:spcBef>
                <a:spcPts val="50"/>
              </a:spcBef>
            </a:pPr>
            <a:endParaRPr sz="1150">
              <a:latin typeface="Calibri"/>
              <a:cs typeface="Calibri"/>
            </a:endParaRPr>
          </a:p>
          <a:p>
            <a:pPr marL="12700" marR="5080" indent="1905" algn="ctr"/>
            <a:r>
              <a:rPr spc="-5" dirty="0">
                <a:latin typeface="Calibri"/>
                <a:cs typeface="Calibri"/>
              </a:rPr>
              <a:t>Due </a:t>
            </a:r>
            <a:r>
              <a:rPr spc="-10" dirty="0">
                <a:latin typeface="Calibri"/>
                <a:cs typeface="Calibri"/>
              </a:rPr>
              <a:t>to </a:t>
            </a:r>
            <a:r>
              <a:rPr i="1" spc="-5" dirty="0">
                <a:latin typeface="Calibri"/>
                <a:cs typeface="Calibri"/>
              </a:rPr>
              <a:t>network delays</a:t>
            </a:r>
            <a:r>
              <a:rPr spc="-5" dirty="0">
                <a:latin typeface="Calibri"/>
                <a:cs typeface="Calibri"/>
              </a:rPr>
              <a:t>, </a:t>
            </a:r>
            <a:r>
              <a:rPr dirty="0">
                <a:latin typeface="Calibri"/>
                <a:cs typeface="Calibri"/>
              </a:rPr>
              <a:t> </a:t>
            </a:r>
            <a:r>
              <a:rPr spc="-15" dirty="0">
                <a:latin typeface="Calibri"/>
                <a:cs typeface="Calibri"/>
              </a:rPr>
              <a:t>different</a:t>
            </a:r>
            <a:r>
              <a:rPr spc="-10" dirty="0">
                <a:latin typeface="Calibri"/>
                <a:cs typeface="Calibri"/>
              </a:rPr>
              <a:t> miners</a:t>
            </a:r>
            <a:r>
              <a:rPr spc="5" dirty="0">
                <a:latin typeface="Calibri"/>
                <a:cs typeface="Calibri"/>
              </a:rPr>
              <a:t> </a:t>
            </a:r>
            <a:r>
              <a:rPr spc="-5" dirty="0">
                <a:latin typeface="Calibri"/>
                <a:cs typeface="Calibri"/>
              </a:rPr>
              <a:t>begin </a:t>
            </a:r>
            <a:r>
              <a:rPr dirty="0">
                <a:latin typeface="Calibri"/>
                <a:cs typeface="Calibri"/>
              </a:rPr>
              <a:t> </a:t>
            </a:r>
            <a:r>
              <a:rPr spc="-10" dirty="0">
                <a:latin typeface="Calibri"/>
                <a:cs typeface="Calibri"/>
              </a:rPr>
              <a:t>working </a:t>
            </a:r>
            <a:r>
              <a:rPr spc="-5" dirty="0">
                <a:latin typeface="Calibri"/>
                <a:cs typeface="Calibri"/>
              </a:rPr>
              <a:t>on </a:t>
            </a:r>
            <a:r>
              <a:rPr dirty="0">
                <a:latin typeface="Calibri"/>
                <a:cs typeface="Calibri"/>
              </a:rPr>
              <a:t>their </a:t>
            </a:r>
            <a:r>
              <a:rPr spc="-10" dirty="0">
                <a:latin typeface="Calibri"/>
                <a:cs typeface="Calibri"/>
              </a:rPr>
              <a:t>version </a:t>
            </a:r>
            <a:r>
              <a:rPr spc="-395" dirty="0">
                <a:latin typeface="Calibri"/>
                <a:cs typeface="Calibri"/>
              </a:rPr>
              <a:t> </a:t>
            </a:r>
            <a:r>
              <a:rPr spc="-5" dirty="0">
                <a:latin typeface="Calibri"/>
                <a:cs typeface="Calibri"/>
              </a:rPr>
              <a:t>of</a:t>
            </a:r>
            <a:r>
              <a:rPr spc="-10" dirty="0">
                <a:latin typeface="Calibri"/>
                <a:cs typeface="Calibri"/>
              </a:rPr>
              <a:t> </a:t>
            </a:r>
            <a:r>
              <a:rPr spc="-5" dirty="0">
                <a:latin typeface="Calibri"/>
                <a:cs typeface="Calibri"/>
              </a:rPr>
              <a:t>block</a:t>
            </a:r>
            <a:r>
              <a:rPr spc="20" dirty="0">
                <a:latin typeface="Calibri"/>
                <a:cs typeface="Calibri"/>
              </a:rPr>
              <a:t> </a:t>
            </a:r>
            <a:r>
              <a:rPr dirty="0">
                <a:latin typeface="Calibri"/>
                <a:cs typeface="Calibri"/>
              </a:rPr>
              <a:t>3</a:t>
            </a:r>
            <a:endParaRPr>
              <a:latin typeface="Calibri"/>
              <a:cs typeface="Calibri"/>
            </a:endParaRPr>
          </a:p>
        </p:txBody>
      </p:sp>
      <p:grpSp>
        <p:nvGrpSpPr>
          <p:cNvPr id="108" name="object 108"/>
          <p:cNvGrpSpPr/>
          <p:nvPr/>
        </p:nvGrpSpPr>
        <p:grpSpPr>
          <a:xfrm>
            <a:off x="7223760" y="4913401"/>
            <a:ext cx="640715" cy="455930"/>
            <a:chOff x="5699759" y="4913401"/>
            <a:chExt cx="640715" cy="455930"/>
          </a:xfrm>
        </p:grpSpPr>
        <p:pic>
          <p:nvPicPr>
            <p:cNvPr id="109" name="object 109"/>
            <p:cNvPicPr/>
            <p:nvPr/>
          </p:nvPicPr>
          <p:blipFill>
            <a:blip r:embed="rId2" cstate="print"/>
            <a:stretch>
              <a:fillRect/>
            </a:stretch>
          </p:blipFill>
          <p:spPr>
            <a:xfrm>
              <a:off x="5699759" y="4913401"/>
              <a:ext cx="640118" cy="455650"/>
            </a:xfrm>
            <a:prstGeom prst="rect">
              <a:avLst/>
            </a:prstGeom>
          </p:spPr>
        </p:pic>
        <p:sp>
          <p:nvSpPr>
            <p:cNvPr id="110" name="object 110"/>
            <p:cNvSpPr/>
            <p:nvPr/>
          </p:nvSpPr>
          <p:spPr>
            <a:xfrm>
              <a:off x="5799581" y="5013197"/>
              <a:ext cx="487680" cy="302260"/>
            </a:xfrm>
            <a:custGeom>
              <a:avLst/>
              <a:gdLst/>
              <a:ahLst/>
              <a:cxnLst/>
              <a:rect l="l" t="t" r="r" b="b"/>
              <a:pathLst>
                <a:path w="487679" h="302260">
                  <a:moveTo>
                    <a:pt x="73183" y="29185"/>
                  </a:moveTo>
                  <a:lnTo>
                    <a:pt x="59788" y="51326"/>
                  </a:lnTo>
                  <a:lnTo>
                    <a:pt x="474217" y="302259"/>
                  </a:lnTo>
                  <a:lnTo>
                    <a:pt x="487679" y="280034"/>
                  </a:lnTo>
                  <a:lnTo>
                    <a:pt x="73183" y="29185"/>
                  </a:lnTo>
                  <a:close/>
                </a:path>
                <a:path w="487679" h="302260">
                  <a:moveTo>
                    <a:pt x="0" y="0"/>
                  </a:moveTo>
                  <a:lnTo>
                    <a:pt x="46354" y="73532"/>
                  </a:lnTo>
                  <a:lnTo>
                    <a:pt x="59788" y="51326"/>
                  </a:lnTo>
                  <a:lnTo>
                    <a:pt x="48640" y="44576"/>
                  </a:lnTo>
                  <a:lnTo>
                    <a:pt x="62102" y="22478"/>
                  </a:lnTo>
                  <a:lnTo>
                    <a:pt x="77240" y="22478"/>
                  </a:lnTo>
                  <a:lnTo>
                    <a:pt x="86613" y="6984"/>
                  </a:lnTo>
                  <a:lnTo>
                    <a:pt x="0" y="0"/>
                  </a:lnTo>
                  <a:close/>
                </a:path>
                <a:path w="487679" h="302260">
                  <a:moveTo>
                    <a:pt x="62102" y="22478"/>
                  </a:moveTo>
                  <a:lnTo>
                    <a:pt x="48640" y="44576"/>
                  </a:lnTo>
                  <a:lnTo>
                    <a:pt x="59788" y="51326"/>
                  </a:lnTo>
                  <a:lnTo>
                    <a:pt x="73183" y="29185"/>
                  </a:lnTo>
                  <a:lnTo>
                    <a:pt x="62102" y="22478"/>
                  </a:lnTo>
                  <a:close/>
                </a:path>
                <a:path w="487679" h="302260">
                  <a:moveTo>
                    <a:pt x="77240" y="22478"/>
                  </a:moveTo>
                  <a:lnTo>
                    <a:pt x="62102" y="22478"/>
                  </a:lnTo>
                  <a:lnTo>
                    <a:pt x="73183" y="29185"/>
                  </a:lnTo>
                  <a:lnTo>
                    <a:pt x="77240" y="22478"/>
                  </a:lnTo>
                  <a:close/>
                </a:path>
              </a:pathLst>
            </a:custGeom>
            <a:solidFill>
              <a:srgbClr val="000000"/>
            </a:solidFill>
          </p:spPr>
          <p:txBody>
            <a:bodyPr wrap="square" lIns="0" tIns="0" rIns="0" bIns="0" rtlCol="0"/>
            <a:lstStyle/>
            <a:p>
              <a:endParaRPr/>
            </a:p>
          </p:txBody>
        </p:sp>
      </p:grpSp>
      <p:sp>
        <p:nvSpPr>
          <p:cNvPr id="111" name="object 111"/>
          <p:cNvSpPr txBox="1"/>
          <p:nvPr/>
        </p:nvSpPr>
        <p:spPr>
          <a:xfrm>
            <a:off x="1686864" y="6547586"/>
            <a:ext cx="2065020" cy="205184"/>
          </a:xfrm>
          <a:prstGeom prst="rect">
            <a:avLst/>
          </a:prstGeom>
        </p:spPr>
        <p:txBody>
          <a:bodyPr vert="horz" wrap="square" lIns="0" tIns="0" rIns="0" bIns="0" rtlCol="0">
            <a:spAutoFit/>
          </a:bodyPr>
          <a:lstStyle/>
          <a:p>
            <a:pPr marL="12700">
              <a:lnSpc>
                <a:spcPts val="1614"/>
              </a:lnSpc>
            </a:pPr>
            <a:r>
              <a:rPr sz="1600" spc="-5" dirty="0">
                <a:solidFill>
                  <a:srgbClr val="FFFFFF"/>
                </a:solidFill>
                <a:latin typeface="Calibri"/>
                <a:cs typeface="Calibri"/>
              </a:rPr>
              <a:t>2.5</a:t>
            </a:r>
            <a:r>
              <a:rPr sz="1600" spc="-30" dirty="0">
                <a:solidFill>
                  <a:srgbClr val="FFFFFF"/>
                </a:solidFill>
                <a:latin typeface="Calibri"/>
                <a:cs typeface="Calibri"/>
              </a:rPr>
              <a:t> </a:t>
            </a:r>
            <a:r>
              <a:rPr sz="1600" spc="-10" dirty="0">
                <a:solidFill>
                  <a:srgbClr val="FFFFFF"/>
                </a:solidFill>
                <a:latin typeface="Calibri"/>
                <a:cs typeface="Calibri"/>
              </a:rPr>
              <a:t>BITCOIN</a:t>
            </a:r>
            <a:r>
              <a:rPr sz="1600" spc="-30" dirty="0">
                <a:solidFill>
                  <a:srgbClr val="FFFFFF"/>
                </a:solidFill>
                <a:latin typeface="Calibri"/>
                <a:cs typeface="Calibri"/>
              </a:rPr>
              <a:t> </a:t>
            </a:r>
            <a:r>
              <a:rPr sz="1600" spc="-10" dirty="0">
                <a:solidFill>
                  <a:srgbClr val="FFFFFF"/>
                </a:solidFill>
                <a:latin typeface="Calibri"/>
                <a:cs typeface="Calibri"/>
              </a:rPr>
              <a:t>CONSENSUS</a:t>
            </a:r>
            <a:endParaRPr sz="1600">
              <a:latin typeface="Calibri"/>
              <a:cs typeface="Calibri"/>
            </a:endParaRPr>
          </a:p>
        </p:txBody>
      </p:sp>
      <p:sp>
        <p:nvSpPr>
          <p:cNvPr id="113" name="object 113"/>
          <p:cNvSpPr txBox="1"/>
          <p:nvPr/>
        </p:nvSpPr>
        <p:spPr>
          <a:xfrm>
            <a:off x="9625330" y="6547586"/>
            <a:ext cx="229870" cy="205184"/>
          </a:xfrm>
          <a:prstGeom prst="rect">
            <a:avLst/>
          </a:prstGeom>
        </p:spPr>
        <p:txBody>
          <a:bodyPr vert="horz" wrap="square" lIns="0" tIns="0" rIns="0" bIns="0" rtlCol="0">
            <a:spAutoFit/>
          </a:bodyPr>
          <a:lstStyle/>
          <a:p>
            <a:pPr marL="12700">
              <a:lnSpc>
                <a:spcPts val="1614"/>
              </a:lnSpc>
            </a:pPr>
            <a:r>
              <a:rPr sz="1600" spc="-10" dirty="0">
                <a:solidFill>
                  <a:srgbClr val="FFFFFF"/>
                </a:solidFill>
                <a:latin typeface="Calibri"/>
                <a:cs typeface="Calibri"/>
              </a:rPr>
              <a:t>38</a:t>
            </a:r>
            <a:endParaRPr sz="1600">
              <a:latin typeface="Calibri"/>
              <a:cs typeface="Calibri"/>
            </a:endParaRPr>
          </a:p>
        </p:txBody>
      </p:sp>
    </p:spTree>
    <p:extLst>
      <p:ext uri="{BB962C8B-B14F-4D97-AF65-F5344CB8AC3E}">
        <p14:creationId xmlns:p14="http://schemas.microsoft.com/office/powerpoint/2010/main" val="3760623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6005" y="227204"/>
            <a:ext cx="6196965" cy="566181"/>
          </a:xfrm>
          <a:prstGeom prst="rect">
            <a:avLst/>
          </a:prstGeom>
        </p:spPr>
        <p:txBody>
          <a:bodyPr vert="horz" wrap="square" lIns="0" tIns="12065" rIns="0" bIns="0" rtlCol="0" anchor="t">
            <a:spAutoFit/>
          </a:bodyPr>
          <a:lstStyle/>
          <a:p>
            <a:pPr marL="12700">
              <a:spcBef>
                <a:spcPts val="95"/>
              </a:spcBef>
            </a:pPr>
            <a:r>
              <a:rPr spc="-60" dirty="0"/>
              <a:t>Blockchain</a:t>
            </a:r>
            <a:r>
              <a:rPr spc="-125" dirty="0"/>
              <a:t> </a:t>
            </a:r>
            <a:r>
              <a:rPr spc="-45" dirty="0"/>
              <a:t>vs.</a:t>
            </a:r>
            <a:r>
              <a:rPr spc="-114" dirty="0"/>
              <a:t> </a:t>
            </a:r>
            <a:r>
              <a:rPr spc="-60" dirty="0"/>
              <a:t>Distributed</a:t>
            </a:r>
            <a:r>
              <a:rPr spc="-100" dirty="0"/>
              <a:t> </a:t>
            </a:r>
            <a:r>
              <a:rPr spc="-30" dirty="0"/>
              <a:t>DB</a:t>
            </a:r>
          </a:p>
        </p:txBody>
      </p:sp>
      <p:sp>
        <p:nvSpPr>
          <p:cNvPr id="3" name="object 3"/>
          <p:cNvSpPr txBox="1"/>
          <p:nvPr/>
        </p:nvSpPr>
        <p:spPr>
          <a:xfrm>
            <a:off x="2426005" y="988569"/>
            <a:ext cx="7077709" cy="1381125"/>
          </a:xfrm>
          <a:prstGeom prst="rect">
            <a:avLst/>
          </a:prstGeom>
        </p:spPr>
        <p:txBody>
          <a:bodyPr vert="horz" wrap="square" lIns="0" tIns="47625" rIns="0" bIns="0" rtlCol="0">
            <a:spAutoFit/>
          </a:bodyPr>
          <a:lstStyle/>
          <a:p>
            <a:pPr marL="12700" marR="5080">
              <a:lnSpc>
                <a:spcPts val="2160"/>
              </a:lnSpc>
              <a:spcBef>
                <a:spcPts val="375"/>
              </a:spcBef>
            </a:pPr>
            <a:r>
              <a:rPr sz="2000" spc="-5" dirty="0">
                <a:solidFill>
                  <a:srgbClr val="404040"/>
                </a:solidFill>
                <a:latin typeface="Calibri"/>
                <a:cs typeface="Calibri"/>
              </a:rPr>
              <a:t>Blockchains</a:t>
            </a:r>
            <a:r>
              <a:rPr sz="2000" spc="-15" dirty="0">
                <a:solidFill>
                  <a:srgbClr val="404040"/>
                </a:solidFill>
                <a:latin typeface="Calibri"/>
                <a:cs typeface="Calibri"/>
              </a:rPr>
              <a:t> </a:t>
            </a:r>
            <a:r>
              <a:rPr sz="2000" spc="-10" dirty="0">
                <a:solidFill>
                  <a:srgbClr val="404040"/>
                </a:solidFill>
                <a:latin typeface="Calibri"/>
                <a:cs typeface="Calibri"/>
              </a:rPr>
              <a:t>maintain</a:t>
            </a:r>
            <a:r>
              <a:rPr sz="2000" spc="20" dirty="0">
                <a:solidFill>
                  <a:srgbClr val="404040"/>
                </a:solidFill>
                <a:latin typeface="Calibri"/>
                <a:cs typeface="Calibri"/>
              </a:rPr>
              <a:t> </a:t>
            </a:r>
            <a:r>
              <a:rPr sz="2000" dirty="0">
                <a:solidFill>
                  <a:srgbClr val="404040"/>
                </a:solidFill>
                <a:latin typeface="Calibri"/>
                <a:cs typeface="Calibri"/>
              </a:rPr>
              <a:t>a</a:t>
            </a:r>
            <a:r>
              <a:rPr sz="2000" spc="5" dirty="0">
                <a:solidFill>
                  <a:srgbClr val="404040"/>
                </a:solidFill>
                <a:latin typeface="Calibri"/>
                <a:cs typeface="Calibri"/>
              </a:rPr>
              <a:t> </a:t>
            </a:r>
            <a:r>
              <a:rPr sz="2000" dirty="0">
                <a:solidFill>
                  <a:srgbClr val="404040"/>
                </a:solidFill>
                <a:latin typeface="Calibri"/>
                <a:cs typeface="Calibri"/>
              </a:rPr>
              <a:t>log </a:t>
            </a:r>
            <a:r>
              <a:rPr sz="2000" spc="-10" dirty="0">
                <a:solidFill>
                  <a:srgbClr val="404040"/>
                </a:solidFill>
                <a:latin typeface="Calibri"/>
                <a:cs typeface="Calibri"/>
              </a:rPr>
              <a:t>(aka</a:t>
            </a:r>
            <a:r>
              <a:rPr sz="2000" spc="5" dirty="0">
                <a:solidFill>
                  <a:srgbClr val="404040"/>
                </a:solidFill>
                <a:latin typeface="Calibri"/>
                <a:cs typeface="Calibri"/>
              </a:rPr>
              <a:t> </a:t>
            </a:r>
            <a:r>
              <a:rPr sz="2000" dirty="0">
                <a:solidFill>
                  <a:srgbClr val="404040"/>
                </a:solidFill>
                <a:latin typeface="Calibri"/>
                <a:cs typeface="Calibri"/>
              </a:rPr>
              <a:t>a</a:t>
            </a:r>
            <a:r>
              <a:rPr sz="2000" spc="5" dirty="0">
                <a:solidFill>
                  <a:srgbClr val="404040"/>
                </a:solidFill>
                <a:latin typeface="Calibri"/>
                <a:cs typeface="Calibri"/>
              </a:rPr>
              <a:t> </a:t>
            </a:r>
            <a:r>
              <a:rPr sz="2000" spc="-5" dirty="0">
                <a:solidFill>
                  <a:srgbClr val="404040"/>
                </a:solidFill>
                <a:latin typeface="Calibri"/>
                <a:cs typeface="Calibri"/>
              </a:rPr>
              <a:t>ledger)</a:t>
            </a:r>
            <a:r>
              <a:rPr sz="2000" dirty="0">
                <a:solidFill>
                  <a:srgbClr val="404040"/>
                </a:solidFill>
                <a:latin typeface="Calibri"/>
                <a:cs typeface="Calibri"/>
              </a:rPr>
              <a:t> </a:t>
            </a:r>
            <a:r>
              <a:rPr sz="2000" spc="-5" dirty="0">
                <a:solidFill>
                  <a:srgbClr val="404040"/>
                </a:solidFill>
                <a:latin typeface="Calibri"/>
                <a:cs typeface="Calibri"/>
              </a:rPr>
              <a:t>of</a:t>
            </a:r>
            <a:r>
              <a:rPr sz="2000" spc="-15" dirty="0">
                <a:solidFill>
                  <a:srgbClr val="404040"/>
                </a:solidFill>
                <a:latin typeface="Calibri"/>
                <a:cs typeface="Calibri"/>
              </a:rPr>
              <a:t> </a:t>
            </a:r>
            <a:r>
              <a:rPr sz="2000" dirty="0">
                <a:solidFill>
                  <a:srgbClr val="404040"/>
                </a:solidFill>
                <a:latin typeface="Calibri"/>
                <a:cs typeface="Calibri"/>
              </a:rPr>
              <a:t>all</a:t>
            </a:r>
            <a:r>
              <a:rPr sz="2000" spc="5" dirty="0">
                <a:solidFill>
                  <a:srgbClr val="404040"/>
                </a:solidFill>
                <a:latin typeface="Calibri"/>
                <a:cs typeface="Calibri"/>
              </a:rPr>
              <a:t> </a:t>
            </a:r>
            <a:r>
              <a:rPr sz="2000" spc="-5" dirty="0">
                <a:solidFill>
                  <a:srgbClr val="404040"/>
                </a:solidFill>
                <a:latin typeface="Calibri"/>
                <a:cs typeface="Calibri"/>
              </a:rPr>
              <a:t>transactions</a:t>
            </a:r>
            <a:r>
              <a:rPr sz="2000" spc="5" dirty="0">
                <a:solidFill>
                  <a:srgbClr val="404040"/>
                </a:solidFill>
                <a:latin typeface="Calibri"/>
                <a:cs typeface="Calibri"/>
              </a:rPr>
              <a:t> </a:t>
            </a:r>
            <a:r>
              <a:rPr sz="2000" spc="-5" dirty="0">
                <a:solidFill>
                  <a:srgbClr val="404040"/>
                </a:solidFill>
                <a:latin typeface="Calibri"/>
                <a:cs typeface="Calibri"/>
              </a:rPr>
              <a:t>since</a:t>
            </a:r>
            <a:r>
              <a:rPr sz="2000" spc="20" dirty="0">
                <a:solidFill>
                  <a:srgbClr val="404040"/>
                </a:solidFill>
                <a:latin typeface="Calibri"/>
                <a:cs typeface="Calibri"/>
              </a:rPr>
              <a:t> </a:t>
            </a:r>
            <a:r>
              <a:rPr sz="2000" dirty="0">
                <a:solidFill>
                  <a:srgbClr val="404040"/>
                </a:solidFill>
                <a:latin typeface="Calibri"/>
                <a:cs typeface="Calibri"/>
              </a:rPr>
              <a:t>the </a:t>
            </a:r>
            <a:r>
              <a:rPr sz="2000" spc="-440" dirty="0">
                <a:solidFill>
                  <a:srgbClr val="404040"/>
                </a:solidFill>
                <a:latin typeface="Calibri"/>
                <a:cs typeface="Calibri"/>
              </a:rPr>
              <a:t> </a:t>
            </a:r>
            <a:r>
              <a:rPr sz="2000" spc="-10" dirty="0">
                <a:solidFill>
                  <a:srgbClr val="404040"/>
                </a:solidFill>
                <a:latin typeface="Calibri"/>
                <a:cs typeface="Calibri"/>
              </a:rPr>
              <a:t>start</a:t>
            </a:r>
            <a:r>
              <a:rPr sz="2000" spc="5" dirty="0">
                <a:solidFill>
                  <a:srgbClr val="404040"/>
                </a:solidFill>
                <a:latin typeface="Calibri"/>
                <a:cs typeface="Calibri"/>
              </a:rPr>
              <a:t> </a:t>
            </a:r>
            <a:r>
              <a:rPr sz="2000" spc="-5" dirty="0">
                <a:solidFill>
                  <a:srgbClr val="404040"/>
                </a:solidFill>
                <a:latin typeface="Calibri"/>
                <a:cs typeface="Calibri"/>
              </a:rPr>
              <a:t>of</a:t>
            </a:r>
            <a:r>
              <a:rPr sz="2000" spc="-10" dirty="0">
                <a:solidFill>
                  <a:srgbClr val="404040"/>
                </a:solidFill>
                <a:latin typeface="Calibri"/>
                <a:cs typeface="Calibri"/>
              </a:rPr>
              <a:t> </a:t>
            </a:r>
            <a:r>
              <a:rPr sz="2000" spc="-5" dirty="0">
                <a:solidFill>
                  <a:srgbClr val="404040"/>
                </a:solidFill>
                <a:latin typeface="Calibri"/>
                <a:cs typeface="Calibri"/>
              </a:rPr>
              <a:t>deployment</a:t>
            </a:r>
            <a:endParaRPr sz="2000">
              <a:latin typeface="Calibri"/>
              <a:cs typeface="Calibri"/>
            </a:endParaRPr>
          </a:p>
          <a:p>
            <a:pPr marL="304800" indent="-183515">
              <a:spcBef>
                <a:spcPts val="170"/>
              </a:spcBef>
              <a:buClr>
                <a:srgbClr val="D24717"/>
              </a:buClr>
              <a:buChar char="◦"/>
              <a:tabLst>
                <a:tab pos="305435" algn="l"/>
              </a:tabLst>
            </a:pPr>
            <a:r>
              <a:rPr spc="5" dirty="0">
                <a:solidFill>
                  <a:srgbClr val="404040"/>
                </a:solidFill>
                <a:latin typeface="Calibri"/>
                <a:cs typeface="Calibri"/>
              </a:rPr>
              <a:t>e.g.</a:t>
            </a:r>
            <a:r>
              <a:rPr spc="-5" dirty="0">
                <a:solidFill>
                  <a:srgbClr val="404040"/>
                </a:solidFill>
                <a:latin typeface="Calibri"/>
                <a:cs typeface="Calibri"/>
              </a:rPr>
              <a:t> in</a:t>
            </a:r>
            <a:r>
              <a:rPr spc="10" dirty="0">
                <a:solidFill>
                  <a:srgbClr val="404040"/>
                </a:solidFill>
                <a:latin typeface="Calibri"/>
                <a:cs typeface="Calibri"/>
              </a:rPr>
              <a:t> </a:t>
            </a:r>
            <a:r>
              <a:rPr spc="-10" dirty="0">
                <a:solidFill>
                  <a:srgbClr val="404040"/>
                </a:solidFill>
                <a:latin typeface="Calibri"/>
                <a:cs typeface="Calibri"/>
              </a:rPr>
              <a:t>Bitcoin,</a:t>
            </a:r>
            <a:r>
              <a:rPr spc="5" dirty="0">
                <a:solidFill>
                  <a:srgbClr val="404040"/>
                </a:solidFill>
                <a:latin typeface="Calibri"/>
                <a:cs typeface="Calibri"/>
              </a:rPr>
              <a:t> </a:t>
            </a:r>
            <a:r>
              <a:rPr spc="-10" dirty="0">
                <a:solidFill>
                  <a:srgbClr val="404040"/>
                </a:solidFill>
                <a:latin typeface="Calibri"/>
                <a:cs typeface="Calibri"/>
              </a:rPr>
              <a:t>there</a:t>
            </a:r>
            <a:r>
              <a:rPr spc="15" dirty="0">
                <a:solidFill>
                  <a:srgbClr val="404040"/>
                </a:solidFill>
                <a:latin typeface="Calibri"/>
                <a:cs typeface="Calibri"/>
              </a:rPr>
              <a:t> </a:t>
            </a:r>
            <a:r>
              <a:rPr spc="-5" dirty="0">
                <a:solidFill>
                  <a:srgbClr val="404040"/>
                </a:solidFill>
                <a:latin typeface="Calibri"/>
                <a:cs typeface="Calibri"/>
              </a:rPr>
              <a:t>is</a:t>
            </a:r>
            <a:r>
              <a:rPr dirty="0">
                <a:solidFill>
                  <a:srgbClr val="404040"/>
                </a:solidFill>
                <a:latin typeface="Calibri"/>
                <a:cs typeface="Calibri"/>
              </a:rPr>
              <a:t> </a:t>
            </a:r>
            <a:r>
              <a:rPr spc="-5" dirty="0">
                <a:solidFill>
                  <a:srgbClr val="404040"/>
                </a:solidFill>
                <a:latin typeface="Calibri"/>
                <a:cs typeface="Calibri"/>
              </a:rPr>
              <a:t>no</a:t>
            </a:r>
            <a:r>
              <a:rPr spc="10" dirty="0">
                <a:solidFill>
                  <a:srgbClr val="404040"/>
                </a:solidFill>
                <a:latin typeface="Calibri"/>
                <a:cs typeface="Calibri"/>
              </a:rPr>
              <a:t> </a:t>
            </a:r>
            <a:r>
              <a:rPr spc="-10" dirty="0">
                <a:solidFill>
                  <a:srgbClr val="404040"/>
                </a:solidFill>
                <a:latin typeface="Calibri"/>
                <a:cs typeface="Calibri"/>
              </a:rPr>
              <a:t>direct</a:t>
            </a:r>
            <a:r>
              <a:rPr spc="5" dirty="0">
                <a:solidFill>
                  <a:srgbClr val="404040"/>
                </a:solidFill>
                <a:latin typeface="Calibri"/>
                <a:cs typeface="Calibri"/>
              </a:rPr>
              <a:t> </a:t>
            </a:r>
            <a:r>
              <a:rPr spc="-15" dirty="0">
                <a:solidFill>
                  <a:srgbClr val="404040"/>
                </a:solidFill>
                <a:latin typeface="Calibri"/>
                <a:cs typeface="Calibri"/>
              </a:rPr>
              <a:t>record</a:t>
            </a:r>
            <a:r>
              <a:rPr spc="25" dirty="0">
                <a:solidFill>
                  <a:srgbClr val="404040"/>
                </a:solidFill>
                <a:latin typeface="Calibri"/>
                <a:cs typeface="Calibri"/>
              </a:rPr>
              <a:t> </a:t>
            </a:r>
            <a:r>
              <a:rPr spc="-5" dirty="0">
                <a:solidFill>
                  <a:srgbClr val="404040"/>
                </a:solidFill>
                <a:latin typeface="Calibri"/>
                <a:cs typeface="Calibri"/>
              </a:rPr>
              <a:t>of </a:t>
            </a:r>
            <a:r>
              <a:rPr dirty="0">
                <a:solidFill>
                  <a:srgbClr val="404040"/>
                </a:solidFill>
                <a:latin typeface="Calibri"/>
                <a:cs typeface="Calibri"/>
              </a:rPr>
              <a:t>the</a:t>
            </a:r>
            <a:r>
              <a:rPr spc="15" dirty="0">
                <a:solidFill>
                  <a:srgbClr val="404040"/>
                </a:solidFill>
                <a:latin typeface="Calibri"/>
                <a:cs typeface="Calibri"/>
              </a:rPr>
              <a:t> </a:t>
            </a:r>
            <a:r>
              <a:rPr spc="-10" dirty="0">
                <a:solidFill>
                  <a:srgbClr val="404040"/>
                </a:solidFill>
                <a:latin typeface="Calibri"/>
                <a:cs typeface="Calibri"/>
              </a:rPr>
              <a:t>current</a:t>
            </a:r>
            <a:r>
              <a:rPr spc="5" dirty="0">
                <a:solidFill>
                  <a:srgbClr val="404040"/>
                </a:solidFill>
                <a:latin typeface="Calibri"/>
                <a:cs typeface="Calibri"/>
              </a:rPr>
              <a:t> </a:t>
            </a:r>
            <a:r>
              <a:rPr spc="-20" dirty="0">
                <a:solidFill>
                  <a:srgbClr val="404040"/>
                </a:solidFill>
                <a:latin typeface="Calibri"/>
                <a:cs typeface="Calibri"/>
              </a:rPr>
              <a:t>state</a:t>
            </a:r>
            <a:endParaRPr>
              <a:latin typeface="Calibri"/>
              <a:cs typeface="Calibri"/>
            </a:endParaRPr>
          </a:p>
          <a:p>
            <a:pPr marL="12700">
              <a:spcBef>
                <a:spcPts val="1345"/>
              </a:spcBef>
            </a:pPr>
            <a:r>
              <a:rPr sz="2000" spc="-5" dirty="0">
                <a:solidFill>
                  <a:srgbClr val="404040"/>
                </a:solidFill>
                <a:latin typeface="Calibri"/>
                <a:cs typeface="Calibri"/>
              </a:rPr>
              <a:t>The </a:t>
            </a:r>
            <a:r>
              <a:rPr sz="2000" spc="-10" dirty="0">
                <a:solidFill>
                  <a:srgbClr val="404040"/>
                </a:solidFill>
                <a:latin typeface="Calibri"/>
                <a:cs typeface="Calibri"/>
              </a:rPr>
              <a:t>trust</a:t>
            </a:r>
            <a:r>
              <a:rPr sz="2000" dirty="0">
                <a:solidFill>
                  <a:srgbClr val="404040"/>
                </a:solidFill>
                <a:latin typeface="Calibri"/>
                <a:cs typeface="Calibri"/>
              </a:rPr>
              <a:t> </a:t>
            </a:r>
            <a:r>
              <a:rPr sz="2000" spc="-5" dirty="0">
                <a:solidFill>
                  <a:srgbClr val="404040"/>
                </a:solidFill>
                <a:latin typeface="Calibri"/>
                <a:cs typeface="Calibri"/>
              </a:rPr>
              <a:t>model</a:t>
            </a:r>
            <a:r>
              <a:rPr sz="2000" spc="-15" dirty="0">
                <a:solidFill>
                  <a:srgbClr val="404040"/>
                </a:solidFill>
                <a:latin typeface="Calibri"/>
                <a:cs typeface="Calibri"/>
              </a:rPr>
              <a:t> </a:t>
            </a:r>
            <a:r>
              <a:rPr sz="2000" dirty="0">
                <a:solidFill>
                  <a:srgbClr val="404040"/>
                </a:solidFill>
                <a:latin typeface="Calibri"/>
                <a:cs typeface="Calibri"/>
              </a:rPr>
              <a:t>is</a:t>
            </a:r>
            <a:r>
              <a:rPr sz="2000" spc="5" dirty="0">
                <a:solidFill>
                  <a:srgbClr val="404040"/>
                </a:solidFill>
                <a:latin typeface="Calibri"/>
                <a:cs typeface="Calibri"/>
              </a:rPr>
              <a:t> </a:t>
            </a:r>
            <a:r>
              <a:rPr sz="2000" spc="-5" dirty="0">
                <a:solidFill>
                  <a:srgbClr val="404040"/>
                </a:solidFill>
                <a:latin typeface="Calibri"/>
                <a:cs typeface="Calibri"/>
              </a:rPr>
              <a:t>fundamentally</a:t>
            </a:r>
            <a:r>
              <a:rPr sz="2000" spc="-10" dirty="0">
                <a:solidFill>
                  <a:srgbClr val="404040"/>
                </a:solidFill>
                <a:latin typeface="Calibri"/>
                <a:cs typeface="Calibri"/>
              </a:rPr>
              <a:t> </a:t>
            </a:r>
            <a:r>
              <a:rPr sz="2000" spc="-15" dirty="0">
                <a:solidFill>
                  <a:srgbClr val="404040"/>
                </a:solidFill>
                <a:latin typeface="Calibri"/>
                <a:cs typeface="Calibri"/>
              </a:rPr>
              <a:t>different</a:t>
            </a:r>
            <a:endParaRPr sz="2000">
              <a:latin typeface="Calibri"/>
              <a:cs typeface="Calibri"/>
            </a:endParaRPr>
          </a:p>
        </p:txBody>
      </p:sp>
      <p:pic>
        <p:nvPicPr>
          <p:cNvPr id="4" name="object 4"/>
          <p:cNvPicPr/>
          <p:nvPr/>
        </p:nvPicPr>
        <p:blipFill>
          <a:blip r:embed="rId2" cstate="print"/>
          <a:stretch>
            <a:fillRect/>
          </a:stretch>
        </p:blipFill>
        <p:spPr>
          <a:xfrm>
            <a:off x="4029455" y="2510027"/>
            <a:ext cx="5903976" cy="3447288"/>
          </a:xfrm>
          <a:prstGeom prst="rect">
            <a:avLst/>
          </a:prstGeom>
        </p:spPr>
      </p:pic>
      <p:sp>
        <p:nvSpPr>
          <p:cNvPr id="5" name="object 5"/>
          <p:cNvSpPr txBox="1"/>
          <p:nvPr/>
        </p:nvSpPr>
        <p:spPr>
          <a:xfrm>
            <a:off x="2611628" y="3968954"/>
            <a:ext cx="1059815" cy="574675"/>
          </a:xfrm>
          <a:prstGeom prst="rect">
            <a:avLst/>
          </a:prstGeom>
        </p:spPr>
        <p:txBody>
          <a:bodyPr vert="horz" wrap="square" lIns="0" tIns="12700" rIns="0" bIns="0" rtlCol="0">
            <a:spAutoFit/>
          </a:bodyPr>
          <a:lstStyle/>
          <a:p>
            <a:pPr marL="12700">
              <a:spcBef>
                <a:spcPts val="100"/>
              </a:spcBef>
            </a:pPr>
            <a:r>
              <a:rPr spc="-10" dirty="0">
                <a:latin typeface="Calibri"/>
                <a:cs typeface="Calibri"/>
              </a:rPr>
              <a:t>Distributed</a:t>
            </a:r>
            <a:endParaRPr>
              <a:latin typeface="Calibri"/>
              <a:cs typeface="Calibri"/>
            </a:endParaRPr>
          </a:p>
          <a:p>
            <a:pPr marL="12700">
              <a:spcBef>
                <a:spcPts val="5"/>
              </a:spcBef>
            </a:pPr>
            <a:r>
              <a:rPr spc="-10" dirty="0">
                <a:latin typeface="Calibri"/>
                <a:cs typeface="Calibri"/>
              </a:rPr>
              <a:t>database</a:t>
            </a:r>
            <a:endParaRPr>
              <a:latin typeface="Calibri"/>
              <a:cs typeface="Calibri"/>
            </a:endParaRPr>
          </a:p>
        </p:txBody>
      </p:sp>
      <p:sp>
        <p:nvSpPr>
          <p:cNvPr id="6" name="object 6"/>
          <p:cNvSpPr txBox="1"/>
          <p:nvPr/>
        </p:nvSpPr>
        <p:spPr>
          <a:xfrm>
            <a:off x="1686864" y="6547586"/>
            <a:ext cx="1529080" cy="205184"/>
          </a:xfrm>
          <a:prstGeom prst="rect">
            <a:avLst/>
          </a:prstGeom>
        </p:spPr>
        <p:txBody>
          <a:bodyPr vert="horz" wrap="square" lIns="0" tIns="0" rIns="0" bIns="0" rtlCol="0">
            <a:spAutoFit/>
          </a:bodyPr>
          <a:lstStyle/>
          <a:p>
            <a:pPr marL="12700">
              <a:lnSpc>
                <a:spcPts val="1614"/>
              </a:lnSpc>
            </a:pPr>
            <a:r>
              <a:rPr sz="1600" spc="-5" dirty="0">
                <a:solidFill>
                  <a:srgbClr val="FFFFFF"/>
                </a:solidFill>
                <a:latin typeface="Calibri"/>
                <a:cs typeface="Calibri"/>
              </a:rPr>
              <a:t>1.</a:t>
            </a:r>
            <a:r>
              <a:rPr sz="1600" spc="-30" dirty="0">
                <a:solidFill>
                  <a:srgbClr val="FFFFFF"/>
                </a:solidFill>
                <a:latin typeface="Calibri"/>
                <a:cs typeface="Calibri"/>
              </a:rPr>
              <a:t> </a:t>
            </a:r>
            <a:r>
              <a:rPr sz="1600" spc="-10" dirty="0">
                <a:solidFill>
                  <a:srgbClr val="FFFFFF"/>
                </a:solidFill>
                <a:latin typeface="Calibri"/>
                <a:cs typeface="Calibri"/>
              </a:rPr>
              <a:t>INTRODUCTION</a:t>
            </a:r>
            <a:endParaRPr sz="1600">
              <a:latin typeface="Calibri"/>
              <a:cs typeface="Calibri"/>
            </a:endParaRPr>
          </a:p>
        </p:txBody>
      </p:sp>
      <p:sp>
        <p:nvSpPr>
          <p:cNvPr id="7" name="object 7"/>
          <p:cNvSpPr txBox="1"/>
          <p:nvPr/>
        </p:nvSpPr>
        <p:spPr>
          <a:xfrm>
            <a:off x="4451986" y="6547586"/>
            <a:ext cx="3289935" cy="205184"/>
          </a:xfrm>
          <a:prstGeom prst="rect">
            <a:avLst/>
          </a:prstGeom>
        </p:spPr>
        <p:txBody>
          <a:bodyPr vert="horz" wrap="square" lIns="0" tIns="0" rIns="0" bIns="0" rtlCol="0">
            <a:spAutoFit/>
          </a:bodyPr>
          <a:lstStyle/>
          <a:p>
            <a:pPr marL="12700">
              <a:lnSpc>
                <a:spcPts val="1614"/>
              </a:lnSpc>
            </a:pPr>
            <a:r>
              <a:rPr sz="1600" spc="-10" dirty="0">
                <a:solidFill>
                  <a:srgbClr val="FFFFFF"/>
                </a:solidFill>
                <a:latin typeface="Calibri"/>
                <a:cs typeface="Calibri"/>
              </a:rPr>
              <a:t>ZHANG,</a:t>
            </a:r>
            <a:r>
              <a:rPr sz="1600" spc="15" dirty="0">
                <a:solidFill>
                  <a:srgbClr val="FFFFFF"/>
                </a:solidFill>
                <a:latin typeface="Calibri"/>
                <a:cs typeface="Calibri"/>
              </a:rPr>
              <a:t> </a:t>
            </a:r>
            <a:r>
              <a:rPr sz="1600" spc="-10" dirty="0">
                <a:solidFill>
                  <a:srgbClr val="FFFFFF"/>
                </a:solidFill>
                <a:latin typeface="Calibri"/>
                <a:cs typeface="Calibri"/>
              </a:rPr>
              <a:t>VITENBERG,</a:t>
            </a:r>
            <a:r>
              <a:rPr sz="1600" spc="40" dirty="0">
                <a:solidFill>
                  <a:srgbClr val="FFFFFF"/>
                </a:solidFill>
                <a:latin typeface="Calibri"/>
                <a:cs typeface="Calibri"/>
              </a:rPr>
              <a:t> </a:t>
            </a:r>
            <a:r>
              <a:rPr sz="1600" spc="-15" dirty="0">
                <a:solidFill>
                  <a:srgbClr val="FFFFFF"/>
                </a:solidFill>
                <a:latin typeface="Calibri"/>
                <a:cs typeface="Calibri"/>
              </a:rPr>
              <a:t>JACOBSEN</a:t>
            </a:r>
            <a:r>
              <a:rPr sz="1600" spc="45" dirty="0">
                <a:solidFill>
                  <a:srgbClr val="FFFFFF"/>
                </a:solidFill>
                <a:latin typeface="Calibri"/>
                <a:cs typeface="Calibri"/>
              </a:rPr>
              <a:t> </a:t>
            </a:r>
            <a:r>
              <a:rPr sz="1600" spc="-5" dirty="0">
                <a:solidFill>
                  <a:srgbClr val="FFFFFF"/>
                </a:solidFill>
                <a:latin typeface="Calibri"/>
                <a:cs typeface="Calibri"/>
              </a:rPr>
              <a:t>©</a:t>
            </a:r>
            <a:r>
              <a:rPr sz="1600" spc="5" dirty="0">
                <a:solidFill>
                  <a:srgbClr val="FFFFFF"/>
                </a:solidFill>
                <a:latin typeface="Calibri"/>
                <a:cs typeface="Calibri"/>
              </a:rPr>
              <a:t> </a:t>
            </a:r>
            <a:r>
              <a:rPr sz="1600" spc="-10" dirty="0">
                <a:solidFill>
                  <a:srgbClr val="FFFFFF"/>
                </a:solidFill>
                <a:latin typeface="Calibri"/>
                <a:cs typeface="Calibri"/>
              </a:rPr>
              <a:t>2018</a:t>
            </a:r>
            <a:endParaRPr sz="1600">
              <a:latin typeface="Calibri"/>
              <a:cs typeface="Calibri"/>
            </a:endParaRPr>
          </a:p>
        </p:txBody>
      </p:sp>
      <p:sp>
        <p:nvSpPr>
          <p:cNvPr id="8" name="object 8"/>
          <p:cNvSpPr txBox="1"/>
          <p:nvPr/>
        </p:nvSpPr>
        <p:spPr>
          <a:xfrm>
            <a:off x="9727438" y="6547586"/>
            <a:ext cx="128270" cy="205184"/>
          </a:xfrm>
          <a:prstGeom prst="rect">
            <a:avLst/>
          </a:prstGeom>
        </p:spPr>
        <p:txBody>
          <a:bodyPr vert="horz" wrap="square" lIns="0" tIns="0" rIns="0" bIns="0" rtlCol="0">
            <a:spAutoFit/>
          </a:bodyPr>
          <a:lstStyle/>
          <a:p>
            <a:pPr marL="12700">
              <a:lnSpc>
                <a:spcPts val="1614"/>
              </a:lnSpc>
            </a:pPr>
            <a:r>
              <a:rPr sz="1600" spc="-5" dirty="0">
                <a:solidFill>
                  <a:srgbClr val="FFFFFF"/>
                </a:solidFill>
                <a:latin typeface="Calibri"/>
                <a:cs typeface="Calibri"/>
              </a:rPr>
              <a:t>9</a:t>
            </a:r>
            <a:endParaRPr sz="1600">
              <a:latin typeface="Calibri"/>
              <a:cs typeface="Calibri"/>
            </a:endParaRPr>
          </a:p>
        </p:txBody>
      </p:sp>
    </p:spTree>
    <p:extLst>
      <p:ext uri="{BB962C8B-B14F-4D97-AF65-F5344CB8AC3E}">
        <p14:creationId xmlns:p14="http://schemas.microsoft.com/office/powerpoint/2010/main" val="9235071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46376" y="2046732"/>
            <a:ext cx="4011295" cy="2654935"/>
          </a:xfrm>
          <a:custGeom>
            <a:avLst/>
            <a:gdLst/>
            <a:ahLst/>
            <a:cxnLst/>
            <a:rect l="l" t="t" r="r" b="b"/>
            <a:pathLst>
              <a:path w="4011295" h="2654935">
                <a:moveTo>
                  <a:pt x="0" y="442467"/>
                </a:moveTo>
                <a:lnTo>
                  <a:pt x="2596" y="394259"/>
                </a:lnTo>
                <a:lnTo>
                  <a:pt x="10205" y="347554"/>
                </a:lnTo>
                <a:lnTo>
                  <a:pt x="22558" y="302621"/>
                </a:lnTo>
                <a:lnTo>
                  <a:pt x="39383" y="259731"/>
                </a:lnTo>
                <a:lnTo>
                  <a:pt x="60412" y="219154"/>
                </a:lnTo>
                <a:lnTo>
                  <a:pt x="85373" y="181160"/>
                </a:lnTo>
                <a:lnTo>
                  <a:pt x="113998" y="146019"/>
                </a:lnTo>
                <a:lnTo>
                  <a:pt x="146016" y="114001"/>
                </a:lnTo>
                <a:lnTo>
                  <a:pt x="181158" y="85376"/>
                </a:lnTo>
                <a:lnTo>
                  <a:pt x="219153" y="60414"/>
                </a:lnTo>
                <a:lnTo>
                  <a:pt x="259731" y="39385"/>
                </a:lnTo>
                <a:lnTo>
                  <a:pt x="302623" y="22559"/>
                </a:lnTo>
                <a:lnTo>
                  <a:pt x="347558" y="10206"/>
                </a:lnTo>
                <a:lnTo>
                  <a:pt x="394267" y="2596"/>
                </a:lnTo>
                <a:lnTo>
                  <a:pt x="442480" y="0"/>
                </a:lnTo>
                <a:lnTo>
                  <a:pt x="3568700" y="0"/>
                </a:lnTo>
                <a:lnTo>
                  <a:pt x="3616908" y="2596"/>
                </a:lnTo>
                <a:lnTo>
                  <a:pt x="3663613" y="10206"/>
                </a:lnTo>
                <a:lnTo>
                  <a:pt x="3708546" y="22559"/>
                </a:lnTo>
                <a:lnTo>
                  <a:pt x="3751436" y="39385"/>
                </a:lnTo>
                <a:lnTo>
                  <a:pt x="3792013" y="60414"/>
                </a:lnTo>
                <a:lnTo>
                  <a:pt x="3830007" y="85376"/>
                </a:lnTo>
                <a:lnTo>
                  <a:pt x="3865148" y="114001"/>
                </a:lnTo>
                <a:lnTo>
                  <a:pt x="3897166" y="146019"/>
                </a:lnTo>
                <a:lnTo>
                  <a:pt x="3925791" y="181160"/>
                </a:lnTo>
                <a:lnTo>
                  <a:pt x="3950753" y="219154"/>
                </a:lnTo>
                <a:lnTo>
                  <a:pt x="3971782" y="259731"/>
                </a:lnTo>
                <a:lnTo>
                  <a:pt x="3988608" y="302621"/>
                </a:lnTo>
                <a:lnTo>
                  <a:pt x="4000961" y="347554"/>
                </a:lnTo>
                <a:lnTo>
                  <a:pt x="4008571" y="394259"/>
                </a:lnTo>
                <a:lnTo>
                  <a:pt x="4011168" y="442467"/>
                </a:lnTo>
                <a:lnTo>
                  <a:pt x="4011168" y="2212340"/>
                </a:lnTo>
                <a:lnTo>
                  <a:pt x="4008571" y="2260548"/>
                </a:lnTo>
                <a:lnTo>
                  <a:pt x="4000961" y="2307253"/>
                </a:lnTo>
                <a:lnTo>
                  <a:pt x="3988608" y="2352186"/>
                </a:lnTo>
                <a:lnTo>
                  <a:pt x="3971782" y="2395076"/>
                </a:lnTo>
                <a:lnTo>
                  <a:pt x="3950753" y="2435653"/>
                </a:lnTo>
                <a:lnTo>
                  <a:pt x="3925791" y="2473647"/>
                </a:lnTo>
                <a:lnTo>
                  <a:pt x="3897166" y="2508788"/>
                </a:lnTo>
                <a:lnTo>
                  <a:pt x="3865148" y="2540806"/>
                </a:lnTo>
                <a:lnTo>
                  <a:pt x="3830007" y="2569431"/>
                </a:lnTo>
                <a:lnTo>
                  <a:pt x="3792013" y="2594393"/>
                </a:lnTo>
                <a:lnTo>
                  <a:pt x="3751436" y="2615422"/>
                </a:lnTo>
                <a:lnTo>
                  <a:pt x="3708546" y="2632248"/>
                </a:lnTo>
                <a:lnTo>
                  <a:pt x="3663613" y="2644601"/>
                </a:lnTo>
                <a:lnTo>
                  <a:pt x="3616908" y="2652211"/>
                </a:lnTo>
                <a:lnTo>
                  <a:pt x="3568700" y="2654807"/>
                </a:lnTo>
                <a:lnTo>
                  <a:pt x="442480" y="2654807"/>
                </a:lnTo>
                <a:lnTo>
                  <a:pt x="394267" y="2652211"/>
                </a:lnTo>
                <a:lnTo>
                  <a:pt x="347558" y="2644601"/>
                </a:lnTo>
                <a:lnTo>
                  <a:pt x="302623" y="2632248"/>
                </a:lnTo>
                <a:lnTo>
                  <a:pt x="259731" y="2615422"/>
                </a:lnTo>
                <a:lnTo>
                  <a:pt x="219153" y="2594393"/>
                </a:lnTo>
                <a:lnTo>
                  <a:pt x="181158" y="2569431"/>
                </a:lnTo>
                <a:lnTo>
                  <a:pt x="146016" y="2540806"/>
                </a:lnTo>
                <a:lnTo>
                  <a:pt x="113998" y="2508788"/>
                </a:lnTo>
                <a:lnTo>
                  <a:pt x="85373" y="2473647"/>
                </a:lnTo>
                <a:lnTo>
                  <a:pt x="60412" y="2435653"/>
                </a:lnTo>
                <a:lnTo>
                  <a:pt x="39383" y="2395076"/>
                </a:lnTo>
                <a:lnTo>
                  <a:pt x="22558" y="2352186"/>
                </a:lnTo>
                <a:lnTo>
                  <a:pt x="10205" y="2307253"/>
                </a:lnTo>
                <a:lnTo>
                  <a:pt x="2596" y="2260548"/>
                </a:lnTo>
                <a:lnTo>
                  <a:pt x="0" y="2212340"/>
                </a:lnTo>
                <a:lnTo>
                  <a:pt x="0" y="442467"/>
                </a:lnTo>
                <a:close/>
              </a:path>
            </a:pathLst>
          </a:custGeom>
          <a:ln w="15240">
            <a:solidFill>
              <a:srgbClr val="000000"/>
            </a:solidFill>
          </a:ln>
        </p:spPr>
        <p:txBody>
          <a:bodyPr wrap="square" lIns="0" tIns="0" rIns="0" bIns="0" rtlCol="0"/>
          <a:lstStyle/>
          <a:p>
            <a:endParaRPr/>
          </a:p>
        </p:txBody>
      </p:sp>
      <p:sp>
        <p:nvSpPr>
          <p:cNvPr id="3" name="object 3"/>
          <p:cNvSpPr txBox="1">
            <a:spLocks noGrp="1"/>
          </p:cNvSpPr>
          <p:nvPr>
            <p:ph type="title"/>
          </p:nvPr>
        </p:nvSpPr>
        <p:spPr>
          <a:xfrm>
            <a:off x="2426005" y="227203"/>
            <a:ext cx="2784550" cy="566181"/>
          </a:xfrm>
          <a:prstGeom prst="rect">
            <a:avLst/>
          </a:prstGeom>
        </p:spPr>
        <p:txBody>
          <a:bodyPr vert="horz" wrap="square" lIns="0" tIns="12065" rIns="0" bIns="0" rtlCol="0" anchor="t">
            <a:spAutoFit/>
          </a:bodyPr>
          <a:lstStyle/>
          <a:p>
            <a:pPr marL="12700">
              <a:spcBef>
                <a:spcPts val="95"/>
              </a:spcBef>
            </a:pPr>
            <a:r>
              <a:rPr spc="-60" dirty="0"/>
              <a:t>Branching</a:t>
            </a:r>
          </a:p>
        </p:txBody>
      </p:sp>
      <p:sp>
        <p:nvSpPr>
          <p:cNvPr id="4" name="object 4"/>
          <p:cNvSpPr txBox="1"/>
          <p:nvPr/>
        </p:nvSpPr>
        <p:spPr>
          <a:xfrm>
            <a:off x="3293491" y="2112390"/>
            <a:ext cx="1917064" cy="299720"/>
          </a:xfrm>
          <a:prstGeom prst="rect">
            <a:avLst/>
          </a:prstGeom>
        </p:spPr>
        <p:txBody>
          <a:bodyPr vert="horz" wrap="square" lIns="0" tIns="12700" rIns="0" bIns="0" rtlCol="0">
            <a:spAutoFit/>
          </a:bodyPr>
          <a:lstStyle/>
          <a:p>
            <a:pPr marL="12700">
              <a:spcBef>
                <a:spcPts val="100"/>
              </a:spcBef>
            </a:pPr>
            <a:r>
              <a:rPr spc="-5" dirty="0">
                <a:latin typeface="Calibri"/>
                <a:cs typeface="Calibri"/>
              </a:rPr>
              <a:t>Common</a:t>
            </a:r>
            <a:r>
              <a:rPr spc="-45" dirty="0">
                <a:latin typeface="Calibri"/>
                <a:cs typeface="Calibri"/>
              </a:rPr>
              <a:t> </a:t>
            </a:r>
            <a:r>
              <a:rPr spc="-10" dirty="0">
                <a:latin typeface="Calibri"/>
                <a:cs typeface="Calibri"/>
              </a:rPr>
              <a:t>Blockchain</a:t>
            </a:r>
            <a:endParaRPr>
              <a:latin typeface="Calibri"/>
              <a:cs typeface="Calibri"/>
            </a:endParaRPr>
          </a:p>
        </p:txBody>
      </p:sp>
      <p:sp>
        <p:nvSpPr>
          <p:cNvPr id="5" name="object 5"/>
          <p:cNvSpPr/>
          <p:nvPr/>
        </p:nvSpPr>
        <p:spPr>
          <a:xfrm>
            <a:off x="5119116" y="2563367"/>
            <a:ext cx="1076325" cy="1927860"/>
          </a:xfrm>
          <a:custGeom>
            <a:avLst/>
            <a:gdLst/>
            <a:ahLst/>
            <a:cxnLst/>
            <a:rect l="l" t="t" r="r" b="b"/>
            <a:pathLst>
              <a:path w="1076325" h="1927860">
                <a:moveTo>
                  <a:pt x="0" y="179324"/>
                </a:moveTo>
                <a:lnTo>
                  <a:pt x="6404" y="131644"/>
                </a:lnTo>
                <a:lnTo>
                  <a:pt x="24478" y="88805"/>
                </a:lnTo>
                <a:lnTo>
                  <a:pt x="52514" y="52514"/>
                </a:lnTo>
                <a:lnTo>
                  <a:pt x="88805" y="24478"/>
                </a:lnTo>
                <a:lnTo>
                  <a:pt x="131644" y="6404"/>
                </a:lnTo>
                <a:lnTo>
                  <a:pt x="179324" y="0"/>
                </a:lnTo>
                <a:lnTo>
                  <a:pt x="896620" y="0"/>
                </a:lnTo>
                <a:lnTo>
                  <a:pt x="944299" y="6404"/>
                </a:lnTo>
                <a:lnTo>
                  <a:pt x="987138" y="24478"/>
                </a:lnTo>
                <a:lnTo>
                  <a:pt x="1023429" y="52514"/>
                </a:lnTo>
                <a:lnTo>
                  <a:pt x="1051465" y="88805"/>
                </a:lnTo>
                <a:lnTo>
                  <a:pt x="1069539" y="131644"/>
                </a:lnTo>
                <a:lnTo>
                  <a:pt x="1075944" y="179324"/>
                </a:lnTo>
                <a:lnTo>
                  <a:pt x="1075944" y="1748536"/>
                </a:lnTo>
                <a:lnTo>
                  <a:pt x="1069539" y="1796215"/>
                </a:lnTo>
                <a:lnTo>
                  <a:pt x="1051465" y="1839054"/>
                </a:lnTo>
                <a:lnTo>
                  <a:pt x="1023429" y="1875345"/>
                </a:lnTo>
                <a:lnTo>
                  <a:pt x="987138" y="1903381"/>
                </a:lnTo>
                <a:lnTo>
                  <a:pt x="944299" y="1921455"/>
                </a:lnTo>
                <a:lnTo>
                  <a:pt x="896620" y="1927860"/>
                </a:lnTo>
                <a:lnTo>
                  <a:pt x="179324" y="1927860"/>
                </a:lnTo>
                <a:lnTo>
                  <a:pt x="131644" y="1921455"/>
                </a:lnTo>
                <a:lnTo>
                  <a:pt x="88805" y="1903381"/>
                </a:lnTo>
                <a:lnTo>
                  <a:pt x="52514" y="1875345"/>
                </a:lnTo>
                <a:lnTo>
                  <a:pt x="24478" y="1839054"/>
                </a:lnTo>
                <a:lnTo>
                  <a:pt x="6404" y="1796215"/>
                </a:lnTo>
                <a:lnTo>
                  <a:pt x="0" y="1748536"/>
                </a:lnTo>
                <a:lnTo>
                  <a:pt x="0" y="179324"/>
                </a:lnTo>
                <a:close/>
              </a:path>
            </a:pathLst>
          </a:custGeom>
          <a:ln w="15240">
            <a:solidFill>
              <a:srgbClr val="000000"/>
            </a:solidFill>
          </a:ln>
        </p:spPr>
        <p:txBody>
          <a:bodyPr wrap="square" lIns="0" tIns="0" rIns="0" bIns="0" rtlCol="0"/>
          <a:lstStyle/>
          <a:p>
            <a:endParaRPr/>
          </a:p>
        </p:txBody>
      </p:sp>
      <p:sp>
        <p:nvSpPr>
          <p:cNvPr id="6" name="object 6"/>
          <p:cNvSpPr txBox="1"/>
          <p:nvPr/>
        </p:nvSpPr>
        <p:spPr>
          <a:xfrm>
            <a:off x="5272785" y="2989326"/>
            <a:ext cx="770890" cy="299720"/>
          </a:xfrm>
          <a:prstGeom prst="rect">
            <a:avLst/>
          </a:prstGeom>
        </p:spPr>
        <p:txBody>
          <a:bodyPr vert="horz" wrap="square" lIns="0" tIns="12700" rIns="0" bIns="0" rtlCol="0">
            <a:spAutoFit/>
          </a:bodyPr>
          <a:lstStyle/>
          <a:p>
            <a:pPr marL="12700" marR="5080" indent="17780">
              <a:spcBef>
                <a:spcPts val="100"/>
              </a:spcBef>
            </a:pPr>
            <a:r>
              <a:rPr sz="900" dirty="0">
                <a:latin typeface="Calibri"/>
                <a:cs typeface="Calibri"/>
              </a:rPr>
              <a:t>Proof-of-Work: </a:t>
            </a:r>
            <a:r>
              <a:rPr sz="900" spc="-190" dirty="0">
                <a:latin typeface="Calibri"/>
                <a:cs typeface="Calibri"/>
              </a:rPr>
              <a:t> </a:t>
            </a:r>
            <a:r>
              <a:rPr sz="900" dirty="0">
                <a:latin typeface="Calibri"/>
                <a:cs typeface="Calibri"/>
              </a:rPr>
              <a:t>000000</a:t>
            </a:r>
            <a:r>
              <a:rPr sz="900" spc="-15" dirty="0">
                <a:latin typeface="Calibri"/>
                <a:cs typeface="Calibri"/>
              </a:rPr>
              <a:t>9</a:t>
            </a:r>
            <a:r>
              <a:rPr sz="900" dirty="0">
                <a:latin typeface="Calibri"/>
                <a:cs typeface="Calibri"/>
              </a:rPr>
              <a:t>0</a:t>
            </a:r>
            <a:r>
              <a:rPr sz="900" spc="-5" dirty="0">
                <a:latin typeface="Calibri"/>
                <a:cs typeface="Calibri"/>
              </a:rPr>
              <a:t>b41bx</a:t>
            </a:r>
            <a:endParaRPr sz="900">
              <a:latin typeface="Calibri"/>
              <a:cs typeface="Calibri"/>
            </a:endParaRPr>
          </a:p>
        </p:txBody>
      </p:sp>
      <p:sp>
        <p:nvSpPr>
          <p:cNvPr id="7" name="object 7"/>
          <p:cNvSpPr txBox="1"/>
          <p:nvPr/>
        </p:nvSpPr>
        <p:spPr>
          <a:xfrm>
            <a:off x="5298694" y="3400805"/>
            <a:ext cx="718820" cy="299720"/>
          </a:xfrm>
          <a:prstGeom prst="rect">
            <a:avLst/>
          </a:prstGeom>
        </p:spPr>
        <p:txBody>
          <a:bodyPr vert="horz" wrap="square" lIns="0" tIns="12700" rIns="0" bIns="0" rtlCol="0">
            <a:spAutoFit/>
          </a:bodyPr>
          <a:lstStyle/>
          <a:p>
            <a:pPr marL="27305" marR="5080" indent="-15240">
              <a:spcBef>
                <a:spcPts val="100"/>
              </a:spcBef>
            </a:pPr>
            <a:r>
              <a:rPr sz="900" dirty="0">
                <a:latin typeface="Calibri"/>
                <a:cs typeface="Calibri"/>
              </a:rPr>
              <a:t>Pr</a:t>
            </a:r>
            <a:r>
              <a:rPr sz="900" spc="-5" dirty="0">
                <a:latin typeface="Calibri"/>
                <a:cs typeface="Calibri"/>
              </a:rPr>
              <a:t>e</a:t>
            </a:r>
            <a:r>
              <a:rPr sz="900" dirty="0">
                <a:latin typeface="Calibri"/>
                <a:cs typeface="Calibri"/>
              </a:rPr>
              <a:t>vio</a:t>
            </a:r>
            <a:r>
              <a:rPr sz="900" spc="-5" dirty="0">
                <a:latin typeface="Calibri"/>
                <a:cs typeface="Calibri"/>
              </a:rPr>
              <a:t>u</a:t>
            </a:r>
            <a:r>
              <a:rPr sz="900" dirty="0">
                <a:latin typeface="Calibri"/>
                <a:cs typeface="Calibri"/>
              </a:rPr>
              <a:t>s</a:t>
            </a:r>
            <a:r>
              <a:rPr sz="900" spc="5" dirty="0">
                <a:latin typeface="Calibri"/>
                <a:cs typeface="Calibri"/>
              </a:rPr>
              <a:t> </a:t>
            </a:r>
            <a:r>
              <a:rPr sz="900" dirty="0">
                <a:latin typeface="Calibri"/>
                <a:cs typeface="Calibri"/>
              </a:rPr>
              <a:t>P</a:t>
            </a:r>
            <a:r>
              <a:rPr sz="900" spc="5" dirty="0">
                <a:latin typeface="Calibri"/>
                <a:cs typeface="Calibri"/>
              </a:rPr>
              <a:t>O</a:t>
            </a:r>
            <a:r>
              <a:rPr sz="900" dirty="0">
                <a:latin typeface="Calibri"/>
                <a:cs typeface="Calibri"/>
              </a:rPr>
              <a:t>W:  </a:t>
            </a:r>
            <a:r>
              <a:rPr sz="900" spc="-5" dirty="0">
                <a:latin typeface="Calibri"/>
                <a:cs typeface="Calibri"/>
              </a:rPr>
              <a:t>000000948fixf</a:t>
            </a:r>
            <a:endParaRPr sz="900">
              <a:latin typeface="Calibri"/>
              <a:cs typeface="Calibri"/>
            </a:endParaRPr>
          </a:p>
        </p:txBody>
      </p:sp>
      <p:sp>
        <p:nvSpPr>
          <p:cNvPr id="8" name="object 8"/>
          <p:cNvSpPr/>
          <p:nvPr/>
        </p:nvSpPr>
        <p:spPr>
          <a:xfrm>
            <a:off x="3752089" y="2555748"/>
            <a:ext cx="1076325" cy="1935480"/>
          </a:xfrm>
          <a:custGeom>
            <a:avLst/>
            <a:gdLst/>
            <a:ahLst/>
            <a:cxnLst/>
            <a:rect l="l" t="t" r="r" b="b"/>
            <a:pathLst>
              <a:path w="1076325" h="1935479">
                <a:moveTo>
                  <a:pt x="0" y="179324"/>
                </a:moveTo>
                <a:lnTo>
                  <a:pt x="6404" y="131644"/>
                </a:lnTo>
                <a:lnTo>
                  <a:pt x="24478" y="88805"/>
                </a:lnTo>
                <a:lnTo>
                  <a:pt x="52514" y="52514"/>
                </a:lnTo>
                <a:lnTo>
                  <a:pt x="88805" y="24478"/>
                </a:lnTo>
                <a:lnTo>
                  <a:pt x="131644" y="6404"/>
                </a:lnTo>
                <a:lnTo>
                  <a:pt x="179324" y="0"/>
                </a:lnTo>
                <a:lnTo>
                  <a:pt x="896619" y="0"/>
                </a:lnTo>
                <a:lnTo>
                  <a:pt x="944299" y="6404"/>
                </a:lnTo>
                <a:lnTo>
                  <a:pt x="987138" y="24478"/>
                </a:lnTo>
                <a:lnTo>
                  <a:pt x="1023429" y="52514"/>
                </a:lnTo>
                <a:lnTo>
                  <a:pt x="1051465" y="88805"/>
                </a:lnTo>
                <a:lnTo>
                  <a:pt x="1069539" y="131644"/>
                </a:lnTo>
                <a:lnTo>
                  <a:pt x="1075944" y="179324"/>
                </a:lnTo>
                <a:lnTo>
                  <a:pt x="1075944" y="1756156"/>
                </a:lnTo>
                <a:lnTo>
                  <a:pt x="1069539" y="1803835"/>
                </a:lnTo>
                <a:lnTo>
                  <a:pt x="1051465" y="1846674"/>
                </a:lnTo>
                <a:lnTo>
                  <a:pt x="1023429" y="1882965"/>
                </a:lnTo>
                <a:lnTo>
                  <a:pt x="987138" y="1911001"/>
                </a:lnTo>
                <a:lnTo>
                  <a:pt x="944299" y="1929075"/>
                </a:lnTo>
                <a:lnTo>
                  <a:pt x="896619" y="1935479"/>
                </a:lnTo>
                <a:lnTo>
                  <a:pt x="179324" y="1935479"/>
                </a:lnTo>
                <a:lnTo>
                  <a:pt x="131644" y="1929075"/>
                </a:lnTo>
                <a:lnTo>
                  <a:pt x="88805" y="1911001"/>
                </a:lnTo>
                <a:lnTo>
                  <a:pt x="52514" y="1882965"/>
                </a:lnTo>
                <a:lnTo>
                  <a:pt x="24478" y="1846674"/>
                </a:lnTo>
                <a:lnTo>
                  <a:pt x="6404" y="1803835"/>
                </a:lnTo>
                <a:lnTo>
                  <a:pt x="0" y="1756156"/>
                </a:lnTo>
                <a:lnTo>
                  <a:pt x="0" y="179324"/>
                </a:lnTo>
                <a:close/>
              </a:path>
            </a:pathLst>
          </a:custGeom>
          <a:ln w="15240">
            <a:solidFill>
              <a:srgbClr val="000000"/>
            </a:solidFill>
          </a:ln>
        </p:spPr>
        <p:txBody>
          <a:bodyPr wrap="square" lIns="0" tIns="0" rIns="0" bIns="0" rtlCol="0"/>
          <a:lstStyle/>
          <a:p>
            <a:endParaRPr/>
          </a:p>
        </p:txBody>
      </p:sp>
      <p:sp>
        <p:nvSpPr>
          <p:cNvPr id="9" name="object 9"/>
          <p:cNvSpPr txBox="1"/>
          <p:nvPr/>
        </p:nvSpPr>
        <p:spPr>
          <a:xfrm>
            <a:off x="4011929" y="2634234"/>
            <a:ext cx="1924050" cy="228909"/>
          </a:xfrm>
          <a:prstGeom prst="rect">
            <a:avLst/>
          </a:prstGeom>
        </p:spPr>
        <p:txBody>
          <a:bodyPr vert="horz" wrap="square" lIns="0" tIns="13335" rIns="0" bIns="0" rtlCol="0">
            <a:spAutoFit/>
          </a:bodyPr>
          <a:lstStyle/>
          <a:p>
            <a:pPr marL="12700">
              <a:spcBef>
                <a:spcPts val="105"/>
              </a:spcBef>
              <a:tabLst>
                <a:tab pos="1379855" algn="l"/>
              </a:tabLst>
            </a:pPr>
            <a:r>
              <a:rPr sz="2100" b="1" baseline="1984" dirty="0">
                <a:latin typeface="Calibri"/>
                <a:cs typeface="Calibri"/>
              </a:rPr>
              <a:t>Block</a:t>
            </a:r>
            <a:r>
              <a:rPr sz="2100" b="1" spc="-7" baseline="1984" dirty="0">
                <a:latin typeface="Calibri"/>
                <a:cs typeface="Calibri"/>
              </a:rPr>
              <a:t> </a:t>
            </a:r>
            <a:r>
              <a:rPr sz="2100" b="1" baseline="1984" dirty="0">
                <a:latin typeface="Calibri"/>
                <a:cs typeface="Calibri"/>
              </a:rPr>
              <a:t>1	</a:t>
            </a:r>
            <a:r>
              <a:rPr sz="1400" b="1" dirty="0">
                <a:latin typeface="Calibri"/>
                <a:cs typeface="Calibri"/>
              </a:rPr>
              <a:t>Block</a:t>
            </a:r>
            <a:r>
              <a:rPr sz="1400" b="1" spc="-70" dirty="0">
                <a:latin typeface="Calibri"/>
                <a:cs typeface="Calibri"/>
              </a:rPr>
              <a:t> </a:t>
            </a:r>
            <a:r>
              <a:rPr sz="1400" b="1" dirty="0">
                <a:latin typeface="Calibri"/>
                <a:cs typeface="Calibri"/>
              </a:rPr>
              <a:t>2</a:t>
            </a:r>
            <a:endParaRPr sz="1400">
              <a:latin typeface="Calibri"/>
              <a:cs typeface="Calibri"/>
            </a:endParaRPr>
          </a:p>
        </p:txBody>
      </p:sp>
      <p:sp>
        <p:nvSpPr>
          <p:cNvPr id="10" name="object 10"/>
          <p:cNvSpPr txBox="1"/>
          <p:nvPr/>
        </p:nvSpPr>
        <p:spPr>
          <a:xfrm>
            <a:off x="3923538" y="2986278"/>
            <a:ext cx="732790" cy="299720"/>
          </a:xfrm>
          <a:prstGeom prst="rect">
            <a:avLst/>
          </a:prstGeom>
        </p:spPr>
        <p:txBody>
          <a:bodyPr vert="horz" wrap="square" lIns="0" tIns="12700" rIns="0" bIns="0" rtlCol="0">
            <a:spAutoFit/>
          </a:bodyPr>
          <a:lstStyle/>
          <a:p>
            <a:pPr marL="35560" marR="5080" indent="-22860">
              <a:spcBef>
                <a:spcPts val="100"/>
              </a:spcBef>
            </a:pPr>
            <a:r>
              <a:rPr sz="900" dirty="0">
                <a:latin typeface="Calibri"/>
                <a:cs typeface="Calibri"/>
              </a:rPr>
              <a:t>Pr</a:t>
            </a:r>
            <a:r>
              <a:rPr sz="900" spc="5" dirty="0">
                <a:latin typeface="Calibri"/>
                <a:cs typeface="Calibri"/>
              </a:rPr>
              <a:t>o</a:t>
            </a:r>
            <a:r>
              <a:rPr sz="900" dirty="0">
                <a:latin typeface="Calibri"/>
                <a:cs typeface="Calibri"/>
              </a:rPr>
              <a:t>of-</a:t>
            </a:r>
            <a:r>
              <a:rPr sz="900" spc="5" dirty="0">
                <a:latin typeface="Calibri"/>
                <a:cs typeface="Calibri"/>
              </a:rPr>
              <a:t>o</a:t>
            </a:r>
            <a:r>
              <a:rPr sz="900" dirty="0">
                <a:latin typeface="Calibri"/>
                <a:cs typeface="Calibri"/>
              </a:rPr>
              <a:t>f-Wor</a:t>
            </a:r>
            <a:r>
              <a:rPr sz="900" spc="-5" dirty="0">
                <a:latin typeface="Calibri"/>
                <a:cs typeface="Calibri"/>
              </a:rPr>
              <a:t>k</a:t>
            </a:r>
            <a:r>
              <a:rPr sz="900" dirty="0">
                <a:latin typeface="Calibri"/>
                <a:cs typeface="Calibri"/>
              </a:rPr>
              <a:t>:  </a:t>
            </a:r>
            <a:r>
              <a:rPr sz="900" spc="-5" dirty="0">
                <a:latin typeface="Calibri"/>
                <a:cs typeface="Calibri"/>
              </a:rPr>
              <a:t>000000948fixf</a:t>
            </a:r>
            <a:endParaRPr sz="900">
              <a:latin typeface="Calibri"/>
              <a:cs typeface="Calibri"/>
            </a:endParaRPr>
          </a:p>
        </p:txBody>
      </p:sp>
      <p:sp>
        <p:nvSpPr>
          <p:cNvPr id="11" name="object 11"/>
          <p:cNvSpPr txBox="1"/>
          <p:nvPr/>
        </p:nvSpPr>
        <p:spPr>
          <a:xfrm>
            <a:off x="3931157" y="3397758"/>
            <a:ext cx="718820" cy="299720"/>
          </a:xfrm>
          <a:prstGeom prst="rect">
            <a:avLst/>
          </a:prstGeom>
        </p:spPr>
        <p:txBody>
          <a:bodyPr vert="horz" wrap="square" lIns="0" tIns="12700" rIns="0" bIns="0" rtlCol="0">
            <a:spAutoFit/>
          </a:bodyPr>
          <a:lstStyle/>
          <a:p>
            <a:pPr marL="26034" marR="5080" indent="-13970">
              <a:spcBef>
                <a:spcPts val="100"/>
              </a:spcBef>
            </a:pPr>
            <a:r>
              <a:rPr sz="900" dirty="0">
                <a:latin typeface="Calibri"/>
                <a:cs typeface="Calibri"/>
              </a:rPr>
              <a:t>Pr</a:t>
            </a:r>
            <a:r>
              <a:rPr sz="900" spc="-5" dirty="0">
                <a:latin typeface="Calibri"/>
                <a:cs typeface="Calibri"/>
              </a:rPr>
              <a:t>e</a:t>
            </a:r>
            <a:r>
              <a:rPr sz="900" dirty="0">
                <a:latin typeface="Calibri"/>
                <a:cs typeface="Calibri"/>
              </a:rPr>
              <a:t>vio</a:t>
            </a:r>
            <a:r>
              <a:rPr sz="900" spc="-5" dirty="0">
                <a:latin typeface="Calibri"/>
                <a:cs typeface="Calibri"/>
              </a:rPr>
              <a:t>u</a:t>
            </a:r>
            <a:r>
              <a:rPr sz="900" dirty="0">
                <a:latin typeface="Calibri"/>
                <a:cs typeface="Calibri"/>
              </a:rPr>
              <a:t>s</a:t>
            </a:r>
            <a:r>
              <a:rPr sz="900" spc="5" dirty="0">
                <a:latin typeface="Calibri"/>
                <a:cs typeface="Calibri"/>
              </a:rPr>
              <a:t> </a:t>
            </a:r>
            <a:r>
              <a:rPr sz="900" dirty="0">
                <a:latin typeface="Calibri"/>
                <a:cs typeface="Calibri"/>
              </a:rPr>
              <a:t>P</a:t>
            </a:r>
            <a:r>
              <a:rPr sz="900" spc="5" dirty="0">
                <a:latin typeface="Calibri"/>
                <a:cs typeface="Calibri"/>
              </a:rPr>
              <a:t>O</a:t>
            </a:r>
            <a:r>
              <a:rPr sz="900" dirty="0">
                <a:latin typeface="Calibri"/>
                <a:cs typeface="Calibri"/>
              </a:rPr>
              <a:t>W:  </a:t>
            </a:r>
            <a:r>
              <a:rPr sz="900" spc="-5" dirty="0">
                <a:latin typeface="Calibri"/>
                <a:cs typeface="Calibri"/>
              </a:rPr>
              <a:t>000000958fdji</a:t>
            </a:r>
            <a:endParaRPr sz="900">
              <a:latin typeface="Calibri"/>
              <a:cs typeface="Calibri"/>
            </a:endParaRPr>
          </a:p>
        </p:txBody>
      </p:sp>
      <p:sp>
        <p:nvSpPr>
          <p:cNvPr id="12" name="object 12"/>
          <p:cNvSpPr/>
          <p:nvPr/>
        </p:nvSpPr>
        <p:spPr>
          <a:xfrm>
            <a:off x="2395728" y="2555748"/>
            <a:ext cx="1076325" cy="1935480"/>
          </a:xfrm>
          <a:custGeom>
            <a:avLst/>
            <a:gdLst/>
            <a:ahLst/>
            <a:cxnLst/>
            <a:rect l="l" t="t" r="r" b="b"/>
            <a:pathLst>
              <a:path w="1076325" h="1935479">
                <a:moveTo>
                  <a:pt x="0" y="179324"/>
                </a:moveTo>
                <a:lnTo>
                  <a:pt x="6405" y="131644"/>
                </a:lnTo>
                <a:lnTo>
                  <a:pt x="24483" y="88805"/>
                </a:lnTo>
                <a:lnTo>
                  <a:pt x="52524" y="52514"/>
                </a:lnTo>
                <a:lnTo>
                  <a:pt x="88817" y="24478"/>
                </a:lnTo>
                <a:lnTo>
                  <a:pt x="131653" y="6404"/>
                </a:lnTo>
                <a:lnTo>
                  <a:pt x="179324" y="0"/>
                </a:lnTo>
                <a:lnTo>
                  <a:pt x="896620" y="0"/>
                </a:lnTo>
                <a:lnTo>
                  <a:pt x="944299" y="6404"/>
                </a:lnTo>
                <a:lnTo>
                  <a:pt x="987138" y="24478"/>
                </a:lnTo>
                <a:lnTo>
                  <a:pt x="1023429" y="52514"/>
                </a:lnTo>
                <a:lnTo>
                  <a:pt x="1051465" y="88805"/>
                </a:lnTo>
                <a:lnTo>
                  <a:pt x="1069539" y="131644"/>
                </a:lnTo>
                <a:lnTo>
                  <a:pt x="1075944" y="179324"/>
                </a:lnTo>
                <a:lnTo>
                  <a:pt x="1075944" y="1756156"/>
                </a:lnTo>
                <a:lnTo>
                  <a:pt x="1069539" y="1803835"/>
                </a:lnTo>
                <a:lnTo>
                  <a:pt x="1051465" y="1846674"/>
                </a:lnTo>
                <a:lnTo>
                  <a:pt x="1023429" y="1882965"/>
                </a:lnTo>
                <a:lnTo>
                  <a:pt x="987138" y="1911001"/>
                </a:lnTo>
                <a:lnTo>
                  <a:pt x="944299" y="1929075"/>
                </a:lnTo>
                <a:lnTo>
                  <a:pt x="896620" y="1935479"/>
                </a:lnTo>
                <a:lnTo>
                  <a:pt x="179324" y="1935479"/>
                </a:lnTo>
                <a:lnTo>
                  <a:pt x="131653" y="1929075"/>
                </a:lnTo>
                <a:lnTo>
                  <a:pt x="88817" y="1911001"/>
                </a:lnTo>
                <a:lnTo>
                  <a:pt x="52524" y="1882965"/>
                </a:lnTo>
                <a:lnTo>
                  <a:pt x="24483" y="1846674"/>
                </a:lnTo>
                <a:lnTo>
                  <a:pt x="6405" y="1803835"/>
                </a:lnTo>
                <a:lnTo>
                  <a:pt x="0" y="1756156"/>
                </a:lnTo>
                <a:lnTo>
                  <a:pt x="0" y="179324"/>
                </a:lnTo>
                <a:close/>
              </a:path>
            </a:pathLst>
          </a:custGeom>
          <a:ln w="15240">
            <a:solidFill>
              <a:srgbClr val="000000"/>
            </a:solidFill>
          </a:ln>
        </p:spPr>
        <p:txBody>
          <a:bodyPr wrap="square" lIns="0" tIns="0" rIns="0" bIns="0" rtlCol="0"/>
          <a:lstStyle/>
          <a:p>
            <a:endParaRPr/>
          </a:p>
        </p:txBody>
      </p:sp>
      <p:sp>
        <p:nvSpPr>
          <p:cNvPr id="13" name="object 13"/>
          <p:cNvSpPr txBox="1"/>
          <p:nvPr/>
        </p:nvSpPr>
        <p:spPr>
          <a:xfrm>
            <a:off x="2655519" y="2630806"/>
            <a:ext cx="556260" cy="228909"/>
          </a:xfrm>
          <a:prstGeom prst="rect">
            <a:avLst/>
          </a:prstGeom>
        </p:spPr>
        <p:txBody>
          <a:bodyPr vert="horz" wrap="square" lIns="0" tIns="13335" rIns="0" bIns="0" rtlCol="0">
            <a:spAutoFit/>
          </a:bodyPr>
          <a:lstStyle/>
          <a:p>
            <a:pPr marL="12700">
              <a:spcBef>
                <a:spcPts val="105"/>
              </a:spcBef>
            </a:pPr>
            <a:r>
              <a:rPr sz="1400" b="1" dirty="0">
                <a:latin typeface="Calibri"/>
                <a:cs typeface="Calibri"/>
              </a:rPr>
              <a:t>Block</a:t>
            </a:r>
            <a:r>
              <a:rPr sz="1400" b="1" spc="-75" dirty="0">
                <a:latin typeface="Calibri"/>
                <a:cs typeface="Calibri"/>
              </a:rPr>
              <a:t> </a:t>
            </a:r>
            <a:r>
              <a:rPr sz="1400" b="1" dirty="0">
                <a:latin typeface="Calibri"/>
                <a:cs typeface="Calibri"/>
              </a:rPr>
              <a:t>0</a:t>
            </a:r>
            <a:endParaRPr sz="1400">
              <a:latin typeface="Calibri"/>
              <a:cs typeface="Calibri"/>
            </a:endParaRPr>
          </a:p>
        </p:txBody>
      </p:sp>
      <p:sp>
        <p:nvSpPr>
          <p:cNvPr id="14" name="object 14"/>
          <p:cNvSpPr txBox="1"/>
          <p:nvPr/>
        </p:nvSpPr>
        <p:spPr>
          <a:xfrm>
            <a:off x="2567127" y="2986278"/>
            <a:ext cx="732790" cy="299720"/>
          </a:xfrm>
          <a:prstGeom prst="rect">
            <a:avLst/>
          </a:prstGeom>
        </p:spPr>
        <p:txBody>
          <a:bodyPr vert="horz" wrap="square" lIns="0" tIns="12700" rIns="0" bIns="0" rtlCol="0">
            <a:spAutoFit/>
          </a:bodyPr>
          <a:lstStyle/>
          <a:p>
            <a:pPr marL="33655" marR="5080" indent="-21590">
              <a:spcBef>
                <a:spcPts val="100"/>
              </a:spcBef>
            </a:pPr>
            <a:r>
              <a:rPr sz="900" dirty="0">
                <a:latin typeface="Calibri"/>
                <a:cs typeface="Calibri"/>
              </a:rPr>
              <a:t>Pr</a:t>
            </a:r>
            <a:r>
              <a:rPr sz="900" spc="5" dirty="0">
                <a:latin typeface="Calibri"/>
                <a:cs typeface="Calibri"/>
              </a:rPr>
              <a:t>o</a:t>
            </a:r>
            <a:r>
              <a:rPr sz="900" dirty="0">
                <a:latin typeface="Calibri"/>
                <a:cs typeface="Calibri"/>
              </a:rPr>
              <a:t>of-</a:t>
            </a:r>
            <a:r>
              <a:rPr sz="900" spc="5" dirty="0">
                <a:latin typeface="Calibri"/>
                <a:cs typeface="Calibri"/>
              </a:rPr>
              <a:t>o</a:t>
            </a:r>
            <a:r>
              <a:rPr sz="900" dirty="0">
                <a:latin typeface="Calibri"/>
                <a:cs typeface="Calibri"/>
              </a:rPr>
              <a:t>f-Wor</a:t>
            </a:r>
            <a:r>
              <a:rPr sz="900" spc="-5" dirty="0">
                <a:latin typeface="Calibri"/>
                <a:cs typeface="Calibri"/>
              </a:rPr>
              <a:t>k</a:t>
            </a:r>
            <a:r>
              <a:rPr sz="900" dirty="0">
                <a:latin typeface="Calibri"/>
                <a:cs typeface="Calibri"/>
              </a:rPr>
              <a:t>:  </a:t>
            </a:r>
            <a:r>
              <a:rPr sz="900" spc="-5" dirty="0">
                <a:latin typeface="Calibri"/>
                <a:cs typeface="Calibri"/>
              </a:rPr>
              <a:t>000000958fdji</a:t>
            </a:r>
            <a:endParaRPr sz="900">
              <a:latin typeface="Calibri"/>
              <a:cs typeface="Calibri"/>
            </a:endParaRPr>
          </a:p>
        </p:txBody>
      </p:sp>
      <p:sp>
        <p:nvSpPr>
          <p:cNvPr id="15" name="object 15"/>
          <p:cNvSpPr txBox="1"/>
          <p:nvPr/>
        </p:nvSpPr>
        <p:spPr>
          <a:xfrm>
            <a:off x="2582876" y="3397759"/>
            <a:ext cx="702945" cy="151323"/>
          </a:xfrm>
          <a:prstGeom prst="rect">
            <a:avLst/>
          </a:prstGeom>
        </p:spPr>
        <p:txBody>
          <a:bodyPr vert="horz" wrap="square" lIns="0" tIns="12700" rIns="0" bIns="0" rtlCol="0">
            <a:spAutoFit/>
          </a:bodyPr>
          <a:lstStyle/>
          <a:p>
            <a:pPr>
              <a:spcBef>
                <a:spcPts val="100"/>
              </a:spcBef>
            </a:pPr>
            <a:r>
              <a:rPr sz="900" spc="-5" dirty="0">
                <a:latin typeface="Calibri"/>
                <a:cs typeface="Calibri"/>
              </a:rPr>
              <a:t>Previous</a:t>
            </a:r>
            <a:r>
              <a:rPr sz="900" spc="-25" dirty="0">
                <a:latin typeface="Calibri"/>
                <a:cs typeface="Calibri"/>
              </a:rPr>
              <a:t> </a:t>
            </a:r>
            <a:r>
              <a:rPr sz="900" spc="-5" dirty="0">
                <a:latin typeface="Calibri"/>
                <a:cs typeface="Calibri"/>
              </a:rPr>
              <a:t>block:</a:t>
            </a:r>
            <a:endParaRPr sz="900">
              <a:latin typeface="Calibri"/>
              <a:cs typeface="Calibri"/>
            </a:endParaRPr>
          </a:p>
        </p:txBody>
      </p:sp>
      <p:sp>
        <p:nvSpPr>
          <p:cNvPr id="16" name="object 16"/>
          <p:cNvSpPr txBox="1"/>
          <p:nvPr/>
        </p:nvSpPr>
        <p:spPr>
          <a:xfrm>
            <a:off x="2916682" y="3534918"/>
            <a:ext cx="35560" cy="151323"/>
          </a:xfrm>
          <a:prstGeom prst="rect">
            <a:avLst/>
          </a:prstGeom>
        </p:spPr>
        <p:txBody>
          <a:bodyPr vert="horz" wrap="square" lIns="0" tIns="12700" rIns="0" bIns="0" rtlCol="0">
            <a:spAutoFit/>
          </a:bodyPr>
          <a:lstStyle/>
          <a:p>
            <a:pPr>
              <a:spcBef>
                <a:spcPts val="100"/>
              </a:spcBef>
            </a:pPr>
            <a:r>
              <a:rPr sz="900" dirty="0">
                <a:latin typeface="Calibri"/>
                <a:cs typeface="Calibri"/>
              </a:rPr>
              <a:t>-</a:t>
            </a:r>
            <a:endParaRPr sz="900">
              <a:latin typeface="Calibri"/>
              <a:cs typeface="Calibri"/>
            </a:endParaRPr>
          </a:p>
        </p:txBody>
      </p:sp>
      <p:grpSp>
        <p:nvGrpSpPr>
          <p:cNvPr id="17" name="object 17"/>
          <p:cNvGrpSpPr/>
          <p:nvPr/>
        </p:nvGrpSpPr>
        <p:grpSpPr>
          <a:xfrm>
            <a:off x="2439669" y="3204998"/>
            <a:ext cx="2846070" cy="1204595"/>
            <a:chOff x="915669" y="3204997"/>
            <a:chExt cx="2846070" cy="1204595"/>
          </a:xfrm>
        </p:grpSpPr>
        <p:pic>
          <p:nvPicPr>
            <p:cNvPr id="18" name="object 18"/>
            <p:cNvPicPr/>
            <p:nvPr/>
          </p:nvPicPr>
          <p:blipFill>
            <a:blip r:embed="rId2" cstate="print"/>
            <a:stretch>
              <a:fillRect/>
            </a:stretch>
          </p:blipFill>
          <p:spPr>
            <a:xfrm>
              <a:off x="3121152" y="3204997"/>
              <a:ext cx="640118" cy="455650"/>
            </a:xfrm>
            <a:prstGeom prst="rect">
              <a:avLst/>
            </a:prstGeom>
          </p:spPr>
        </p:pic>
        <p:sp>
          <p:nvSpPr>
            <p:cNvPr id="19" name="object 19"/>
            <p:cNvSpPr/>
            <p:nvPr/>
          </p:nvSpPr>
          <p:spPr>
            <a:xfrm>
              <a:off x="3220974" y="3304793"/>
              <a:ext cx="487680" cy="302260"/>
            </a:xfrm>
            <a:custGeom>
              <a:avLst/>
              <a:gdLst/>
              <a:ahLst/>
              <a:cxnLst/>
              <a:rect l="l" t="t" r="r" b="b"/>
              <a:pathLst>
                <a:path w="487679" h="302260">
                  <a:moveTo>
                    <a:pt x="73183" y="29185"/>
                  </a:moveTo>
                  <a:lnTo>
                    <a:pt x="59788" y="51326"/>
                  </a:lnTo>
                  <a:lnTo>
                    <a:pt x="474217" y="302259"/>
                  </a:lnTo>
                  <a:lnTo>
                    <a:pt x="487679" y="280034"/>
                  </a:lnTo>
                  <a:lnTo>
                    <a:pt x="73183" y="29185"/>
                  </a:lnTo>
                  <a:close/>
                </a:path>
                <a:path w="487679" h="302260">
                  <a:moveTo>
                    <a:pt x="0" y="0"/>
                  </a:moveTo>
                  <a:lnTo>
                    <a:pt x="46354" y="73532"/>
                  </a:lnTo>
                  <a:lnTo>
                    <a:pt x="59788" y="51326"/>
                  </a:lnTo>
                  <a:lnTo>
                    <a:pt x="48640" y="44576"/>
                  </a:lnTo>
                  <a:lnTo>
                    <a:pt x="62102" y="22478"/>
                  </a:lnTo>
                  <a:lnTo>
                    <a:pt x="77240" y="22478"/>
                  </a:lnTo>
                  <a:lnTo>
                    <a:pt x="86613" y="6984"/>
                  </a:lnTo>
                  <a:lnTo>
                    <a:pt x="0" y="0"/>
                  </a:lnTo>
                  <a:close/>
                </a:path>
                <a:path w="487679" h="302260">
                  <a:moveTo>
                    <a:pt x="62102" y="22478"/>
                  </a:moveTo>
                  <a:lnTo>
                    <a:pt x="48640" y="44576"/>
                  </a:lnTo>
                  <a:lnTo>
                    <a:pt x="59788" y="51326"/>
                  </a:lnTo>
                  <a:lnTo>
                    <a:pt x="73183" y="29185"/>
                  </a:lnTo>
                  <a:lnTo>
                    <a:pt x="62102" y="22478"/>
                  </a:lnTo>
                  <a:close/>
                </a:path>
                <a:path w="487679" h="302260">
                  <a:moveTo>
                    <a:pt x="77240" y="22478"/>
                  </a:moveTo>
                  <a:lnTo>
                    <a:pt x="62102" y="22478"/>
                  </a:lnTo>
                  <a:lnTo>
                    <a:pt x="73183" y="29185"/>
                  </a:lnTo>
                  <a:lnTo>
                    <a:pt x="77240" y="22478"/>
                  </a:lnTo>
                  <a:close/>
                </a:path>
              </a:pathLst>
            </a:custGeom>
            <a:solidFill>
              <a:srgbClr val="000000"/>
            </a:solidFill>
          </p:spPr>
          <p:txBody>
            <a:bodyPr wrap="square" lIns="0" tIns="0" rIns="0" bIns="0" rtlCol="0"/>
            <a:lstStyle/>
            <a:p>
              <a:endParaRPr/>
            </a:p>
          </p:txBody>
        </p:sp>
        <p:pic>
          <p:nvPicPr>
            <p:cNvPr id="20" name="object 20"/>
            <p:cNvPicPr/>
            <p:nvPr/>
          </p:nvPicPr>
          <p:blipFill>
            <a:blip r:embed="rId3" cstate="print"/>
            <a:stretch>
              <a:fillRect/>
            </a:stretch>
          </p:blipFill>
          <p:spPr>
            <a:xfrm>
              <a:off x="1754123" y="3226346"/>
              <a:ext cx="672084" cy="419061"/>
            </a:xfrm>
            <a:prstGeom prst="rect">
              <a:avLst/>
            </a:prstGeom>
          </p:spPr>
        </p:pic>
        <p:sp>
          <p:nvSpPr>
            <p:cNvPr id="21" name="object 21"/>
            <p:cNvSpPr/>
            <p:nvPr/>
          </p:nvSpPr>
          <p:spPr>
            <a:xfrm>
              <a:off x="1853945" y="3326002"/>
              <a:ext cx="518795" cy="267335"/>
            </a:xfrm>
            <a:custGeom>
              <a:avLst/>
              <a:gdLst/>
              <a:ahLst/>
              <a:cxnLst/>
              <a:rect l="l" t="t" r="r" b="b"/>
              <a:pathLst>
                <a:path w="518794" h="267335">
                  <a:moveTo>
                    <a:pt x="75328" y="23163"/>
                  </a:moveTo>
                  <a:lnTo>
                    <a:pt x="63755" y="46393"/>
                  </a:lnTo>
                  <a:lnTo>
                    <a:pt x="507111" y="267081"/>
                  </a:lnTo>
                  <a:lnTo>
                    <a:pt x="518668" y="243967"/>
                  </a:lnTo>
                  <a:lnTo>
                    <a:pt x="75328" y="23163"/>
                  </a:lnTo>
                  <a:close/>
                </a:path>
                <a:path w="518794" h="267335">
                  <a:moveTo>
                    <a:pt x="86868" y="0"/>
                  </a:moveTo>
                  <a:lnTo>
                    <a:pt x="0" y="126"/>
                  </a:lnTo>
                  <a:lnTo>
                    <a:pt x="52197" y="69596"/>
                  </a:lnTo>
                  <a:lnTo>
                    <a:pt x="63755" y="46393"/>
                  </a:lnTo>
                  <a:lnTo>
                    <a:pt x="52197" y="40639"/>
                  </a:lnTo>
                  <a:lnTo>
                    <a:pt x="63754" y="17399"/>
                  </a:lnTo>
                  <a:lnTo>
                    <a:pt x="78200" y="17399"/>
                  </a:lnTo>
                  <a:lnTo>
                    <a:pt x="86868" y="0"/>
                  </a:lnTo>
                  <a:close/>
                </a:path>
                <a:path w="518794" h="267335">
                  <a:moveTo>
                    <a:pt x="63754" y="17399"/>
                  </a:moveTo>
                  <a:lnTo>
                    <a:pt x="52197" y="40639"/>
                  </a:lnTo>
                  <a:lnTo>
                    <a:pt x="63755" y="46393"/>
                  </a:lnTo>
                  <a:lnTo>
                    <a:pt x="75328" y="23163"/>
                  </a:lnTo>
                  <a:lnTo>
                    <a:pt x="63754" y="17399"/>
                  </a:lnTo>
                  <a:close/>
                </a:path>
                <a:path w="518794" h="267335">
                  <a:moveTo>
                    <a:pt x="78200" y="17399"/>
                  </a:moveTo>
                  <a:lnTo>
                    <a:pt x="63754" y="17399"/>
                  </a:lnTo>
                  <a:lnTo>
                    <a:pt x="75328" y="23163"/>
                  </a:lnTo>
                  <a:lnTo>
                    <a:pt x="78200" y="17399"/>
                  </a:lnTo>
                  <a:close/>
                </a:path>
              </a:pathLst>
            </a:custGeom>
            <a:solidFill>
              <a:srgbClr val="000000"/>
            </a:solidFill>
          </p:spPr>
          <p:txBody>
            <a:bodyPr wrap="square" lIns="0" tIns="0" rIns="0" bIns="0" rtlCol="0"/>
            <a:lstStyle/>
            <a:p>
              <a:endParaRPr/>
            </a:p>
          </p:txBody>
        </p:sp>
        <p:pic>
          <p:nvPicPr>
            <p:cNvPr id="22" name="object 22"/>
            <p:cNvPicPr/>
            <p:nvPr/>
          </p:nvPicPr>
          <p:blipFill>
            <a:blip r:embed="rId4" cstate="print"/>
            <a:stretch>
              <a:fillRect/>
            </a:stretch>
          </p:blipFill>
          <p:spPr>
            <a:xfrm>
              <a:off x="922019" y="4245863"/>
              <a:ext cx="978407" cy="156972"/>
            </a:xfrm>
            <a:prstGeom prst="rect">
              <a:avLst/>
            </a:prstGeom>
          </p:spPr>
        </p:pic>
        <p:sp>
          <p:nvSpPr>
            <p:cNvPr id="23" name="object 23"/>
            <p:cNvSpPr/>
            <p:nvPr/>
          </p:nvSpPr>
          <p:spPr>
            <a:xfrm>
              <a:off x="922019" y="4245863"/>
              <a:ext cx="978535" cy="157480"/>
            </a:xfrm>
            <a:custGeom>
              <a:avLst/>
              <a:gdLst/>
              <a:ahLst/>
              <a:cxnLst/>
              <a:rect l="l" t="t" r="r" b="b"/>
              <a:pathLst>
                <a:path w="978535" h="157479">
                  <a:moveTo>
                    <a:pt x="0" y="26162"/>
                  </a:moveTo>
                  <a:lnTo>
                    <a:pt x="2055" y="15966"/>
                  </a:lnTo>
                  <a:lnTo>
                    <a:pt x="7661" y="7651"/>
                  </a:lnTo>
                  <a:lnTo>
                    <a:pt x="15976" y="2051"/>
                  </a:lnTo>
                  <a:lnTo>
                    <a:pt x="26162" y="0"/>
                  </a:lnTo>
                  <a:lnTo>
                    <a:pt x="952246" y="0"/>
                  </a:lnTo>
                  <a:lnTo>
                    <a:pt x="962441" y="2051"/>
                  </a:lnTo>
                  <a:lnTo>
                    <a:pt x="970756" y="7651"/>
                  </a:lnTo>
                  <a:lnTo>
                    <a:pt x="976356" y="15966"/>
                  </a:lnTo>
                  <a:lnTo>
                    <a:pt x="978407" y="26162"/>
                  </a:lnTo>
                  <a:lnTo>
                    <a:pt x="978407" y="130810"/>
                  </a:lnTo>
                  <a:lnTo>
                    <a:pt x="976356" y="141005"/>
                  </a:lnTo>
                  <a:lnTo>
                    <a:pt x="970756" y="149320"/>
                  </a:lnTo>
                  <a:lnTo>
                    <a:pt x="962441" y="154920"/>
                  </a:lnTo>
                  <a:lnTo>
                    <a:pt x="952246" y="156972"/>
                  </a:lnTo>
                  <a:lnTo>
                    <a:pt x="26162" y="156972"/>
                  </a:lnTo>
                  <a:lnTo>
                    <a:pt x="15976" y="154920"/>
                  </a:lnTo>
                  <a:lnTo>
                    <a:pt x="7661" y="149320"/>
                  </a:lnTo>
                  <a:lnTo>
                    <a:pt x="2055" y="141005"/>
                  </a:lnTo>
                  <a:lnTo>
                    <a:pt x="0" y="130810"/>
                  </a:lnTo>
                  <a:lnTo>
                    <a:pt x="0" y="26162"/>
                  </a:lnTo>
                  <a:close/>
                </a:path>
              </a:pathLst>
            </a:custGeom>
            <a:ln w="12192">
              <a:solidFill>
                <a:srgbClr val="9B2C1F"/>
              </a:solidFill>
            </a:ln>
          </p:spPr>
          <p:txBody>
            <a:bodyPr wrap="square" lIns="0" tIns="0" rIns="0" bIns="0" rtlCol="0"/>
            <a:lstStyle/>
            <a:p>
              <a:endParaRPr/>
            </a:p>
          </p:txBody>
        </p:sp>
      </p:grpSp>
      <p:sp>
        <p:nvSpPr>
          <p:cNvPr id="24" name="object 24"/>
          <p:cNvSpPr txBox="1"/>
          <p:nvPr/>
        </p:nvSpPr>
        <p:spPr>
          <a:xfrm>
            <a:off x="2779573" y="4236212"/>
            <a:ext cx="311785" cy="151323"/>
          </a:xfrm>
          <a:prstGeom prst="rect">
            <a:avLst/>
          </a:prstGeom>
        </p:spPr>
        <p:txBody>
          <a:bodyPr vert="horz" wrap="square" lIns="0" tIns="12700" rIns="0" bIns="0" rtlCol="0">
            <a:spAutoFit/>
          </a:bodyPr>
          <a:lstStyle/>
          <a:p>
            <a:pPr marL="12700">
              <a:spcBef>
                <a:spcPts val="100"/>
              </a:spcBef>
            </a:pPr>
            <a:r>
              <a:rPr sz="900" spc="-5" dirty="0">
                <a:latin typeface="Calibri"/>
                <a:cs typeface="Calibri"/>
              </a:rPr>
              <a:t>n</a:t>
            </a:r>
            <a:r>
              <a:rPr sz="900" spc="5" dirty="0">
                <a:latin typeface="Calibri"/>
                <a:cs typeface="Calibri"/>
              </a:rPr>
              <a:t>o</a:t>
            </a:r>
            <a:r>
              <a:rPr sz="900" spc="-5" dirty="0">
                <a:latin typeface="Calibri"/>
                <a:cs typeface="Calibri"/>
              </a:rPr>
              <a:t>nce</a:t>
            </a:r>
            <a:endParaRPr sz="900">
              <a:latin typeface="Calibri"/>
              <a:cs typeface="Calibri"/>
            </a:endParaRPr>
          </a:p>
        </p:txBody>
      </p:sp>
      <p:grpSp>
        <p:nvGrpSpPr>
          <p:cNvPr id="25" name="object 25"/>
          <p:cNvGrpSpPr/>
          <p:nvPr/>
        </p:nvGrpSpPr>
        <p:grpSpPr>
          <a:xfrm>
            <a:off x="2447289" y="1435609"/>
            <a:ext cx="7576184" cy="2743835"/>
            <a:chOff x="923289" y="1435608"/>
            <a:chExt cx="7576184" cy="2743835"/>
          </a:xfrm>
        </p:grpSpPr>
        <p:pic>
          <p:nvPicPr>
            <p:cNvPr id="26" name="object 26"/>
            <p:cNvPicPr/>
            <p:nvPr/>
          </p:nvPicPr>
          <p:blipFill>
            <a:blip r:embed="rId5" cstate="print"/>
            <a:stretch>
              <a:fillRect/>
            </a:stretch>
          </p:blipFill>
          <p:spPr>
            <a:xfrm>
              <a:off x="929639" y="3877056"/>
              <a:ext cx="978408" cy="295656"/>
            </a:xfrm>
            <a:prstGeom prst="rect">
              <a:avLst/>
            </a:prstGeom>
          </p:spPr>
        </p:pic>
        <p:sp>
          <p:nvSpPr>
            <p:cNvPr id="27" name="object 27"/>
            <p:cNvSpPr/>
            <p:nvPr/>
          </p:nvSpPr>
          <p:spPr>
            <a:xfrm>
              <a:off x="929639" y="3877056"/>
              <a:ext cx="978535" cy="295910"/>
            </a:xfrm>
            <a:custGeom>
              <a:avLst/>
              <a:gdLst/>
              <a:ahLst/>
              <a:cxnLst/>
              <a:rect l="l" t="t" r="r" b="b"/>
              <a:pathLst>
                <a:path w="978535" h="295910">
                  <a:moveTo>
                    <a:pt x="0" y="49276"/>
                  </a:moveTo>
                  <a:lnTo>
                    <a:pt x="3872" y="30110"/>
                  </a:lnTo>
                  <a:lnTo>
                    <a:pt x="14431" y="14446"/>
                  </a:lnTo>
                  <a:lnTo>
                    <a:pt x="30094" y="3877"/>
                  </a:lnTo>
                  <a:lnTo>
                    <a:pt x="49275" y="0"/>
                  </a:lnTo>
                  <a:lnTo>
                    <a:pt x="929132" y="0"/>
                  </a:lnTo>
                  <a:lnTo>
                    <a:pt x="948297" y="3877"/>
                  </a:lnTo>
                  <a:lnTo>
                    <a:pt x="963961" y="14446"/>
                  </a:lnTo>
                  <a:lnTo>
                    <a:pt x="974530" y="30110"/>
                  </a:lnTo>
                  <a:lnTo>
                    <a:pt x="978408" y="49276"/>
                  </a:lnTo>
                  <a:lnTo>
                    <a:pt x="978408" y="246380"/>
                  </a:lnTo>
                  <a:lnTo>
                    <a:pt x="974530" y="265545"/>
                  </a:lnTo>
                  <a:lnTo>
                    <a:pt x="963961" y="281209"/>
                  </a:lnTo>
                  <a:lnTo>
                    <a:pt x="948297" y="291778"/>
                  </a:lnTo>
                  <a:lnTo>
                    <a:pt x="929132" y="295656"/>
                  </a:lnTo>
                  <a:lnTo>
                    <a:pt x="49275" y="295656"/>
                  </a:lnTo>
                  <a:lnTo>
                    <a:pt x="30094" y="291778"/>
                  </a:lnTo>
                  <a:lnTo>
                    <a:pt x="14431" y="281209"/>
                  </a:lnTo>
                  <a:lnTo>
                    <a:pt x="3872" y="265545"/>
                  </a:lnTo>
                  <a:lnTo>
                    <a:pt x="0" y="246380"/>
                  </a:lnTo>
                  <a:lnTo>
                    <a:pt x="0" y="49276"/>
                  </a:lnTo>
                  <a:close/>
                </a:path>
              </a:pathLst>
            </a:custGeom>
            <a:ln w="12191">
              <a:solidFill>
                <a:srgbClr val="A18E6A"/>
              </a:solidFill>
            </a:ln>
          </p:spPr>
          <p:txBody>
            <a:bodyPr wrap="square" lIns="0" tIns="0" rIns="0" bIns="0" rtlCol="0"/>
            <a:lstStyle/>
            <a:p>
              <a:endParaRPr/>
            </a:p>
          </p:txBody>
        </p:sp>
        <p:sp>
          <p:nvSpPr>
            <p:cNvPr id="28" name="object 28"/>
            <p:cNvSpPr/>
            <p:nvPr/>
          </p:nvSpPr>
          <p:spPr>
            <a:xfrm>
              <a:off x="4805172" y="1443228"/>
              <a:ext cx="3686810" cy="2385060"/>
            </a:xfrm>
            <a:custGeom>
              <a:avLst/>
              <a:gdLst/>
              <a:ahLst/>
              <a:cxnLst/>
              <a:rect l="l" t="t" r="r" b="b"/>
              <a:pathLst>
                <a:path w="3686809" h="2385060">
                  <a:moveTo>
                    <a:pt x="0" y="397510"/>
                  </a:moveTo>
                  <a:lnTo>
                    <a:pt x="2673" y="351143"/>
                  </a:lnTo>
                  <a:lnTo>
                    <a:pt x="10496" y="306350"/>
                  </a:lnTo>
                  <a:lnTo>
                    <a:pt x="23169" y="263428"/>
                  </a:lnTo>
                  <a:lnTo>
                    <a:pt x="40395" y="222675"/>
                  </a:lnTo>
                  <a:lnTo>
                    <a:pt x="61876" y="184389"/>
                  </a:lnTo>
                  <a:lnTo>
                    <a:pt x="87314" y="148869"/>
                  </a:lnTo>
                  <a:lnTo>
                    <a:pt x="116411" y="116411"/>
                  </a:lnTo>
                  <a:lnTo>
                    <a:pt x="148869" y="87314"/>
                  </a:lnTo>
                  <a:lnTo>
                    <a:pt x="184389" y="61876"/>
                  </a:lnTo>
                  <a:lnTo>
                    <a:pt x="222675" y="40395"/>
                  </a:lnTo>
                  <a:lnTo>
                    <a:pt x="263428" y="23169"/>
                  </a:lnTo>
                  <a:lnTo>
                    <a:pt x="306350" y="10496"/>
                  </a:lnTo>
                  <a:lnTo>
                    <a:pt x="351143" y="2673"/>
                  </a:lnTo>
                  <a:lnTo>
                    <a:pt x="397510" y="0"/>
                  </a:lnTo>
                  <a:lnTo>
                    <a:pt x="3289046" y="0"/>
                  </a:lnTo>
                  <a:lnTo>
                    <a:pt x="3335412" y="2673"/>
                  </a:lnTo>
                  <a:lnTo>
                    <a:pt x="3380205" y="10496"/>
                  </a:lnTo>
                  <a:lnTo>
                    <a:pt x="3423127" y="23169"/>
                  </a:lnTo>
                  <a:lnTo>
                    <a:pt x="3463880" y="40395"/>
                  </a:lnTo>
                  <a:lnTo>
                    <a:pt x="3502166" y="61876"/>
                  </a:lnTo>
                  <a:lnTo>
                    <a:pt x="3537686" y="87314"/>
                  </a:lnTo>
                  <a:lnTo>
                    <a:pt x="3570144" y="116411"/>
                  </a:lnTo>
                  <a:lnTo>
                    <a:pt x="3599241" y="148869"/>
                  </a:lnTo>
                  <a:lnTo>
                    <a:pt x="3624679" y="184389"/>
                  </a:lnTo>
                  <a:lnTo>
                    <a:pt x="3646160" y="222675"/>
                  </a:lnTo>
                  <a:lnTo>
                    <a:pt x="3663386" y="263428"/>
                  </a:lnTo>
                  <a:lnTo>
                    <a:pt x="3676059" y="306350"/>
                  </a:lnTo>
                  <a:lnTo>
                    <a:pt x="3683882" y="351143"/>
                  </a:lnTo>
                  <a:lnTo>
                    <a:pt x="3686555" y="397510"/>
                  </a:lnTo>
                  <a:lnTo>
                    <a:pt x="3686555" y="1987550"/>
                  </a:lnTo>
                  <a:lnTo>
                    <a:pt x="3683882" y="2033916"/>
                  </a:lnTo>
                  <a:lnTo>
                    <a:pt x="3676059" y="2078709"/>
                  </a:lnTo>
                  <a:lnTo>
                    <a:pt x="3663386" y="2121631"/>
                  </a:lnTo>
                  <a:lnTo>
                    <a:pt x="3646160" y="2162384"/>
                  </a:lnTo>
                  <a:lnTo>
                    <a:pt x="3624679" y="2200670"/>
                  </a:lnTo>
                  <a:lnTo>
                    <a:pt x="3599241" y="2236190"/>
                  </a:lnTo>
                  <a:lnTo>
                    <a:pt x="3570144" y="2268648"/>
                  </a:lnTo>
                  <a:lnTo>
                    <a:pt x="3537686" y="2297745"/>
                  </a:lnTo>
                  <a:lnTo>
                    <a:pt x="3502166" y="2323183"/>
                  </a:lnTo>
                  <a:lnTo>
                    <a:pt x="3463880" y="2344664"/>
                  </a:lnTo>
                  <a:lnTo>
                    <a:pt x="3423127" y="2361890"/>
                  </a:lnTo>
                  <a:lnTo>
                    <a:pt x="3380205" y="2374563"/>
                  </a:lnTo>
                  <a:lnTo>
                    <a:pt x="3335412" y="2382386"/>
                  </a:lnTo>
                  <a:lnTo>
                    <a:pt x="3289046" y="2385060"/>
                  </a:lnTo>
                  <a:lnTo>
                    <a:pt x="397510" y="2385060"/>
                  </a:lnTo>
                  <a:lnTo>
                    <a:pt x="351143" y="2382386"/>
                  </a:lnTo>
                  <a:lnTo>
                    <a:pt x="306350" y="2374563"/>
                  </a:lnTo>
                  <a:lnTo>
                    <a:pt x="263428" y="2361890"/>
                  </a:lnTo>
                  <a:lnTo>
                    <a:pt x="222675" y="2344664"/>
                  </a:lnTo>
                  <a:lnTo>
                    <a:pt x="184389" y="2323183"/>
                  </a:lnTo>
                  <a:lnTo>
                    <a:pt x="148869" y="2297745"/>
                  </a:lnTo>
                  <a:lnTo>
                    <a:pt x="116411" y="2268648"/>
                  </a:lnTo>
                  <a:lnTo>
                    <a:pt x="87314" y="2236190"/>
                  </a:lnTo>
                  <a:lnTo>
                    <a:pt x="61876" y="2200670"/>
                  </a:lnTo>
                  <a:lnTo>
                    <a:pt x="40395" y="2162384"/>
                  </a:lnTo>
                  <a:lnTo>
                    <a:pt x="23169" y="2121631"/>
                  </a:lnTo>
                  <a:lnTo>
                    <a:pt x="10496" y="2078709"/>
                  </a:lnTo>
                  <a:lnTo>
                    <a:pt x="2673" y="2033916"/>
                  </a:lnTo>
                  <a:lnTo>
                    <a:pt x="0" y="1987550"/>
                  </a:lnTo>
                  <a:lnTo>
                    <a:pt x="0" y="397510"/>
                  </a:lnTo>
                  <a:close/>
                </a:path>
              </a:pathLst>
            </a:custGeom>
            <a:ln w="15240">
              <a:solidFill>
                <a:srgbClr val="00AF50"/>
              </a:solidFill>
            </a:ln>
          </p:spPr>
          <p:txBody>
            <a:bodyPr wrap="square" lIns="0" tIns="0" rIns="0" bIns="0" rtlCol="0"/>
            <a:lstStyle/>
            <a:p>
              <a:endParaRPr/>
            </a:p>
          </p:txBody>
        </p:sp>
      </p:grpSp>
      <p:sp>
        <p:nvSpPr>
          <p:cNvPr id="29" name="object 29"/>
          <p:cNvSpPr txBox="1"/>
          <p:nvPr/>
        </p:nvSpPr>
        <p:spPr>
          <a:xfrm>
            <a:off x="2636622" y="3868039"/>
            <a:ext cx="612775" cy="299720"/>
          </a:xfrm>
          <a:prstGeom prst="rect">
            <a:avLst/>
          </a:prstGeom>
        </p:spPr>
        <p:txBody>
          <a:bodyPr vert="horz" wrap="square" lIns="0" tIns="12700" rIns="0" bIns="0" rtlCol="0">
            <a:spAutoFit/>
          </a:bodyPr>
          <a:lstStyle/>
          <a:p>
            <a:pPr algn="ctr">
              <a:spcBef>
                <a:spcPts val="100"/>
              </a:spcBef>
            </a:pPr>
            <a:r>
              <a:rPr sz="900" spc="-5" dirty="0">
                <a:latin typeface="Calibri"/>
                <a:cs typeface="Calibri"/>
              </a:rPr>
              <a:t>Transactions</a:t>
            </a:r>
            <a:endParaRPr sz="900">
              <a:latin typeface="Calibri"/>
              <a:cs typeface="Calibri"/>
            </a:endParaRPr>
          </a:p>
          <a:p>
            <a:pPr algn="ctr">
              <a:lnSpc>
                <a:spcPct val="100000"/>
              </a:lnSpc>
            </a:pPr>
            <a:r>
              <a:rPr sz="900" dirty="0">
                <a:latin typeface="Calibri"/>
                <a:cs typeface="Calibri"/>
              </a:rPr>
              <a:t>…</a:t>
            </a:r>
            <a:endParaRPr sz="900">
              <a:latin typeface="Calibri"/>
              <a:cs typeface="Calibri"/>
            </a:endParaRPr>
          </a:p>
        </p:txBody>
      </p:sp>
      <p:grpSp>
        <p:nvGrpSpPr>
          <p:cNvPr id="30" name="object 30"/>
          <p:cNvGrpSpPr/>
          <p:nvPr/>
        </p:nvGrpSpPr>
        <p:grpSpPr>
          <a:xfrm>
            <a:off x="3780790" y="3882897"/>
            <a:ext cx="998855" cy="538480"/>
            <a:chOff x="2256789" y="3882897"/>
            <a:chExt cx="998855" cy="538480"/>
          </a:xfrm>
        </p:grpSpPr>
        <p:pic>
          <p:nvPicPr>
            <p:cNvPr id="31" name="object 31"/>
            <p:cNvPicPr/>
            <p:nvPr/>
          </p:nvPicPr>
          <p:blipFill>
            <a:blip r:embed="rId6" cstate="print"/>
            <a:stretch>
              <a:fillRect/>
            </a:stretch>
          </p:blipFill>
          <p:spPr>
            <a:xfrm>
              <a:off x="2263139" y="4258055"/>
              <a:ext cx="978408" cy="156971"/>
            </a:xfrm>
            <a:prstGeom prst="rect">
              <a:avLst/>
            </a:prstGeom>
          </p:spPr>
        </p:pic>
        <p:sp>
          <p:nvSpPr>
            <p:cNvPr id="32" name="object 32"/>
            <p:cNvSpPr/>
            <p:nvPr/>
          </p:nvSpPr>
          <p:spPr>
            <a:xfrm>
              <a:off x="2263139" y="4258055"/>
              <a:ext cx="978535" cy="157480"/>
            </a:xfrm>
            <a:custGeom>
              <a:avLst/>
              <a:gdLst/>
              <a:ahLst/>
              <a:cxnLst/>
              <a:rect l="l" t="t" r="r" b="b"/>
              <a:pathLst>
                <a:path w="978535" h="157479">
                  <a:moveTo>
                    <a:pt x="0" y="26162"/>
                  </a:moveTo>
                  <a:lnTo>
                    <a:pt x="2051" y="15966"/>
                  </a:lnTo>
                  <a:lnTo>
                    <a:pt x="7651" y="7651"/>
                  </a:lnTo>
                  <a:lnTo>
                    <a:pt x="15966" y="2051"/>
                  </a:lnTo>
                  <a:lnTo>
                    <a:pt x="26162" y="0"/>
                  </a:lnTo>
                  <a:lnTo>
                    <a:pt x="952246" y="0"/>
                  </a:lnTo>
                  <a:lnTo>
                    <a:pt x="962441" y="2051"/>
                  </a:lnTo>
                  <a:lnTo>
                    <a:pt x="970756" y="7651"/>
                  </a:lnTo>
                  <a:lnTo>
                    <a:pt x="976356" y="15966"/>
                  </a:lnTo>
                  <a:lnTo>
                    <a:pt x="978408" y="26162"/>
                  </a:lnTo>
                  <a:lnTo>
                    <a:pt x="978408" y="130810"/>
                  </a:lnTo>
                  <a:lnTo>
                    <a:pt x="976356" y="141005"/>
                  </a:lnTo>
                  <a:lnTo>
                    <a:pt x="970756" y="149320"/>
                  </a:lnTo>
                  <a:lnTo>
                    <a:pt x="962441" y="154920"/>
                  </a:lnTo>
                  <a:lnTo>
                    <a:pt x="952246" y="156972"/>
                  </a:lnTo>
                  <a:lnTo>
                    <a:pt x="26162" y="156972"/>
                  </a:lnTo>
                  <a:lnTo>
                    <a:pt x="15966" y="154920"/>
                  </a:lnTo>
                  <a:lnTo>
                    <a:pt x="7651" y="149320"/>
                  </a:lnTo>
                  <a:lnTo>
                    <a:pt x="2051" y="141005"/>
                  </a:lnTo>
                  <a:lnTo>
                    <a:pt x="0" y="130810"/>
                  </a:lnTo>
                  <a:lnTo>
                    <a:pt x="0" y="26162"/>
                  </a:lnTo>
                  <a:close/>
                </a:path>
              </a:pathLst>
            </a:custGeom>
            <a:ln w="12192">
              <a:solidFill>
                <a:srgbClr val="9B2C1F"/>
              </a:solidFill>
            </a:ln>
          </p:spPr>
          <p:txBody>
            <a:bodyPr wrap="square" lIns="0" tIns="0" rIns="0" bIns="0" rtlCol="0"/>
            <a:lstStyle/>
            <a:p>
              <a:endParaRPr/>
            </a:p>
          </p:txBody>
        </p:sp>
        <p:pic>
          <p:nvPicPr>
            <p:cNvPr id="33" name="object 33"/>
            <p:cNvPicPr/>
            <p:nvPr/>
          </p:nvPicPr>
          <p:blipFill>
            <a:blip r:embed="rId7" cstate="print"/>
            <a:stretch>
              <a:fillRect/>
            </a:stretch>
          </p:blipFill>
          <p:spPr>
            <a:xfrm>
              <a:off x="2270759" y="3889247"/>
              <a:ext cx="978407" cy="294131"/>
            </a:xfrm>
            <a:prstGeom prst="rect">
              <a:avLst/>
            </a:prstGeom>
          </p:spPr>
        </p:pic>
        <p:sp>
          <p:nvSpPr>
            <p:cNvPr id="34" name="object 34"/>
            <p:cNvSpPr/>
            <p:nvPr/>
          </p:nvSpPr>
          <p:spPr>
            <a:xfrm>
              <a:off x="2270759" y="3889247"/>
              <a:ext cx="978535" cy="294640"/>
            </a:xfrm>
            <a:custGeom>
              <a:avLst/>
              <a:gdLst/>
              <a:ahLst/>
              <a:cxnLst/>
              <a:rect l="l" t="t" r="r" b="b"/>
              <a:pathLst>
                <a:path w="978535" h="294639">
                  <a:moveTo>
                    <a:pt x="0" y="49021"/>
                  </a:moveTo>
                  <a:lnTo>
                    <a:pt x="3855" y="29950"/>
                  </a:lnTo>
                  <a:lnTo>
                    <a:pt x="14366" y="14366"/>
                  </a:lnTo>
                  <a:lnTo>
                    <a:pt x="29950" y="3855"/>
                  </a:lnTo>
                  <a:lnTo>
                    <a:pt x="49021" y="0"/>
                  </a:lnTo>
                  <a:lnTo>
                    <a:pt x="929385" y="0"/>
                  </a:lnTo>
                  <a:lnTo>
                    <a:pt x="948457" y="3855"/>
                  </a:lnTo>
                  <a:lnTo>
                    <a:pt x="964041" y="14366"/>
                  </a:lnTo>
                  <a:lnTo>
                    <a:pt x="974552" y="29950"/>
                  </a:lnTo>
                  <a:lnTo>
                    <a:pt x="978407" y="49021"/>
                  </a:lnTo>
                  <a:lnTo>
                    <a:pt x="978407" y="245109"/>
                  </a:lnTo>
                  <a:lnTo>
                    <a:pt x="974552" y="264181"/>
                  </a:lnTo>
                  <a:lnTo>
                    <a:pt x="964041" y="279765"/>
                  </a:lnTo>
                  <a:lnTo>
                    <a:pt x="948457" y="290276"/>
                  </a:lnTo>
                  <a:lnTo>
                    <a:pt x="929385" y="294131"/>
                  </a:lnTo>
                  <a:lnTo>
                    <a:pt x="49021" y="294131"/>
                  </a:lnTo>
                  <a:lnTo>
                    <a:pt x="29950" y="290276"/>
                  </a:lnTo>
                  <a:lnTo>
                    <a:pt x="14366" y="279765"/>
                  </a:lnTo>
                  <a:lnTo>
                    <a:pt x="3855" y="264181"/>
                  </a:lnTo>
                  <a:lnTo>
                    <a:pt x="0" y="245109"/>
                  </a:lnTo>
                  <a:lnTo>
                    <a:pt x="0" y="49021"/>
                  </a:lnTo>
                  <a:close/>
                </a:path>
              </a:pathLst>
            </a:custGeom>
            <a:ln w="12192">
              <a:solidFill>
                <a:srgbClr val="A18E6A"/>
              </a:solidFill>
            </a:ln>
          </p:spPr>
          <p:txBody>
            <a:bodyPr wrap="square" lIns="0" tIns="0" rIns="0" bIns="0" rtlCol="0"/>
            <a:lstStyle/>
            <a:p>
              <a:endParaRPr/>
            </a:p>
          </p:txBody>
        </p:sp>
      </p:grpSp>
      <p:sp>
        <p:nvSpPr>
          <p:cNvPr id="35" name="object 35"/>
          <p:cNvSpPr txBox="1"/>
          <p:nvPr/>
        </p:nvSpPr>
        <p:spPr>
          <a:xfrm>
            <a:off x="3977768" y="3879595"/>
            <a:ext cx="612775" cy="299720"/>
          </a:xfrm>
          <a:prstGeom prst="rect">
            <a:avLst/>
          </a:prstGeom>
        </p:spPr>
        <p:txBody>
          <a:bodyPr vert="horz" wrap="square" lIns="0" tIns="12700" rIns="0" bIns="0" rtlCol="0">
            <a:spAutoFit/>
          </a:bodyPr>
          <a:lstStyle/>
          <a:p>
            <a:pPr algn="ctr">
              <a:spcBef>
                <a:spcPts val="100"/>
              </a:spcBef>
            </a:pPr>
            <a:r>
              <a:rPr sz="900" spc="-5" dirty="0">
                <a:latin typeface="Calibri"/>
                <a:cs typeface="Calibri"/>
              </a:rPr>
              <a:t>Transactions</a:t>
            </a:r>
            <a:endParaRPr sz="900">
              <a:latin typeface="Calibri"/>
              <a:cs typeface="Calibri"/>
            </a:endParaRPr>
          </a:p>
          <a:p>
            <a:pPr algn="ctr">
              <a:lnSpc>
                <a:spcPct val="100000"/>
              </a:lnSpc>
            </a:pPr>
            <a:r>
              <a:rPr sz="900" dirty="0">
                <a:latin typeface="Calibri"/>
                <a:cs typeface="Calibri"/>
              </a:rPr>
              <a:t>…</a:t>
            </a:r>
            <a:endParaRPr sz="900">
              <a:latin typeface="Calibri"/>
              <a:cs typeface="Calibri"/>
            </a:endParaRPr>
          </a:p>
        </p:txBody>
      </p:sp>
      <p:grpSp>
        <p:nvGrpSpPr>
          <p:cNvPr id="36" name="object 36"/>
          <p:cNvGrpSpPr/>
          <p:nvPr/>
        </p:nvGrpSpPr>
        <p:grpSpPr>
          <a:xfrm>
            <a:off x="5144771" y="3888994"/>
            <a:ext cx="998855" cy="538480"/>
            <a:chOff x="3620770" y="3888994"/>
            <a:chExt cx="998855" cy="538480"/>
          </a:xfrm>
        </p:grpSpPr>
        <p:pic>
          <p:nvPicPr>
            <p:cNvPr id="37" name="object 37"/>
            <p:cNvPicPr/>
            <p:nvPr/>
          </p:nvPicPr>
          <p:blipFill>
            <a:blip r:embed="rId8" cstate="print"/>
            <a:stretch>
              <a:fillRect/>
            </a:stretch>
          </p:blipFill>
          <p:spPr>
            <a:xfrm>
              <a:off x="3627120" y="4264152"/>
              <a:ext cx="978407" cy="156972"/>
            </a:xfrm>
            <a:prstGeom prst="rect">
              <a:avLst/>
            </a:prstGeom>
          </p:spPr>
        </p:pic>
        <p:sp>
          <p:nvSpPr>
            <p:cNvPr id="38" name="object 38"/>
            <p:cNvSpPr/>
            <p:nvPr/>
          </p:nvSpPr>
          <p:spPr>
            <a:xfrm>
              <a:off x="3627120" y="4264152"/>
              <a:ext cx="978535" cy="157480"/>
            </a:xfrm>
            <a:custGeom>
              <a:avLst/>
              <a:gdLst/>
              <a:ahLst/>
              <a:cxnLst/>
              <a:rect l="l" t="t" r="r" b="b"/>
              <a:pathLst>
                <a:path w="978535" h="157479">
                  <a:moveTo>
                    <a:pt x="0" y="26162"/>
                  </a:moveTo>
                  <a:lnTo>
                    <a:pt x="2051" y="15966"/>
                  </a:lnTo>
                  <a:lnTo>
                    <a:pt x="7651" y="7651"/>
                  </a:lnTo>
                  <a:lnTo>
                    <a:pt x="15966" y="2051"/>
                  </a:lnTo>
                  <a:lnTo>
                    <a:pt x="26162" y="0"/>
                  </a:lnTo>
                  <a:lnTo>
                    <a:pt x="952245" y="0"/>
                  </a:lnTo>
                  <a:lnTo>
                    <a:pt x="962441" y="2051"/>
                  </a:lnTo>
                  <a:lnTo>
                    <a:pt x="970756" y="7651"/>
                  </a:lnTo>
                  <a:lnTo>
                    <a:pt x="976356" y="15966"/>
                  </a:lnTo>
                  <a:lnTo>
                    <a:pt x="978407" y="26162"/>
                  </a:lnTo>
                  <a:lnTo>
                    <a:pt x="978407" y="130810"/>
                  </a:lnTo>
                  <a:lnTo>
                    <a:pt x="976356" y="141005"/>
                  </a:lnTo>
                  <a:lnTo>
                    <a:pt x="970756" y="149320"/>
                  </a:lnTo>
                  <a:lnTo>
                    <a:pt x="962441" y="154920"/>
                  </a:lnTo>
                  <a:lnTo>
                    <a:pt x="952245" y="156972"/>
                  </a:lnTo>
                  <a:lnTo>
                    <a:pt x="26162" y="156972"/>
                  </a:lnTo>
                  <a:lnTo>
                    <a:pt x="15966" y="154920"/>
                  </a:lnTo>
                  <a:lnTo>
                    <a:pt x="7651" y="149320"/>
                  </a:lnTo>
                  <a:lnTo>
                    <a:pt x="2051" y="141005"/>
                  </a:lnTo>
                  <a:lnTo>
                    <a:pt x="0" y="130810"/>
                  </a:lnTo>
                  <a:lnTo>
                    <a:pt x="0" y="26162"/>
                  </a:lnTo>
                  <a:close/>
                </a:path>
              </a:pathLst>
            </a:custGeom>
            <a:ln w="12192">
              <a:solidFill>
                <a:srgbClr val="9B2C1F"/>
              </a:solidFill>
            </a:ln>
          </p:spPr>
          <p:txBody>
            <a:bodyPr wrap="square" lIns="0" tIns="0" rIns="0" bIns="0" rtlCol="0"/>
            <a:lstStyle/>
            <a:p>
              <a:endParaRPr/>
            </a:p>
          </p:txBody>
        </p:sp>
        <p:pic>
          <p:nvPicPr>
            <p:cNvPr id="39" name="object 39"/>
            <p:cNvPicPr/>
            <p:nvPr/>
          </p:nvPicPr>
          <p:blipFill>
            <a:blip r:embed="rId9" cstate="print"/>
            <a:stretch>
              <a:fillRect/>
            </a:stretch>
          </p:blipFill>
          <p:spPr>
            <a:xfrm>
              <a:off x="3634740" y="3895344"/>
              <a:ext cx="978408" cy="295656"/>
            </a:xfrm>
            <a:prstGeom prst="rect">
              <a:avLst/>
            </a:prstGeom>
          </p:spPr>
        </p:pic>
        <p:sp>
          <p:nvSpPr>
            <p:cNvPr id="40" name="object 40"/>
            <p:cNvSpPr/>
            <p:nvPr/>
          </p:nvSpPr>
          <p:spPr>
            <a:xfrm>
              <a:off x="3634740" y="3895344"/>
              <a:ext cx="978535" cy="295910"/>
            </a:xfrm>
            <a:custGeom>
              <a:avLst/>
              <a:gdLst/>
              <a:ahLst/>
              <a:cxnLst/>
              <a:rect l="l" t="t" r="r" b="b"/>
              <a:pathLst>
                <a:path w="978535" h="295910">
                  <a:moveTo>
                    <a:pt x="0" y="49275"/>
                  </a:moveTo>
                  <a:lnTo>
                    <a:pt x="3877" y="30110"/>
                  </a:lnTo>
                  <a:lnTo>
                    <a:pt x="14446" y="14446"/>
                  </a:lnTo>
                  <a:lnTo>
                    <a:pt x="30110" y="3877"/>
                  </a:lnTo>
                  <a:lnTo>
                    <a:pt x="49275" y="0"/>
                  </a:lnTo>
                  <a:lnTo>
                    <a:pt x="929132" y="0"/>
                  </a:lnTo>
                  <a:lnTo>
                    <a:pt x="948297" y="3877"/>
                  </a:lnTo>
                  <a:lnTo>
                    <a:pt x="963961" y="14446"/>
                  </a:lnTo>
                  <a:lnTo>
                    <a:pt x="974530" y="30110"/>
                  </a:lnTo>
                  <a:lnTo>
                    <a:pt x="978408" y="49275"/>
                  </a:lnTo>
                  <a:lnTo>
                    <a:pt x="978408" y="246379"/>
                  </a:lnTo>
                  <a:lnTo>
                    <a:pt x="974530" y="265545"/>
                  </a:lnTo>
                  <a:lnTo>
                    <a:pt x="963961" y="281209"/>
                  </a:lnTo>
                  <a:lnTo>
                    <a:pt x="948297" y="291778"/>
                  </a:lnTo>
                  <a:lnTo>
                    <a:pt x="929132" y="295655"/>
                  </a:lnTo>
                  <a:lnTo>
                    <a:pt x="49275" y="295655"/>
                  </a:lnTo>
                  <a:lnTo>
                    <a:pt x="30110" y="291778"/>
                  </a:lnTo>
                  <a:lnTo>
                    <a:pt x="14446" y="281209"/>
                  </a:lnTo>
                  <a:lnTo>
                    <a:pt x="3877" y="265545"/>
                  </a:lnTo>
                  <a:lnTo>
                    <a:pt x="0" y="246379"/>
                  </a:lnTo>
                  <a:lnTo>
                    <a:pt x="0" y="49275"/>
                  </a:lnTo>
                  <a:close/>
                </a:path>
              </a:pathLst>
            </a:custGeom>
            <a:ln w="12191">
              <a:solidFill>
                <a:srgbClr val="A18E6A"/>
              </a:solidFill>
            </a:ln>
          </p:spPr>
          <p:txBody>
            <a:bodyPr wrap="square" lIns="0" tIns="0" rIns="0" bIns="0" rtlCol="0"/>
            <a:lstStyle/>
            <a:p>
              <a:endParaRPr/>
            </a:p>
          </p:txBody>
        </p:sp>
      </p:grpSp>
      <p:sp>
        <p:nvSpPr>
          <p:cNvPr id="41" name="object 41"/>
          <p:cNvSpPr txBox="1"/>
          <p:nvPr/>
        </p:nvSpPr>
        <p:spPr>
          <a:xfrm>
            <a:off x="5342002" y="3886580"/>
            <a:ext cx="612775" cy="299720"/>
          </a:xfrm>
          <a:prstGeom prst="rect">
            <a:avLst/>
          </a:prstGeom>
        </p:spPr>
        <p:txBody>
          <a:bodyPr vert="horz" wrap="square" lIns="0" tIns="12700" rIns="0" bIns="0" rtlCol="0">
            <a:spAutoFit/>
          </a:bodyPr>
          <a:lstStyle/>
          <a:p>
            <a:pPr algn="ctr">
              <a:spcBef>
                <a:spcPts val="100"/>
              </a:spcBef>
            </a:pPr>
            <a:r>
              <a:rPr sz="900" spc="-5" dirty="0">
                <a:latin typeface="Calibri"/>
                <a:cs typeface="Calibri"/>
              </a:rPr>
              <a:t>Transactions</a:t>
            </a:r>
            <a:endParaRPr sz="900">
              <a:latin typeface="Calibri"/>
              <a:cs typeface="Calibri"/>
            </a:endParaRPr>
          </a:p>
          <a:p>
            <a:pPr algn="ctr">
              <a:lnSpc>
                <a:spcPct val="100000"/>
              </a:lnSpc>
            </a:pPr>
            <a:r>
              <a:rPr sz="900" dirty="0">
                <a:latin typeface="Calibri"/>
                <a:cs typeface="Calibri"/>
              </a:rPr>
              <a:t>…</a:t>
            </a:r>
            <a:endParaRPr sz="900">
              <a:latin typeface="Calibri"/>
              <a:cs typeface="Calibri"/>
            </a:endParaRPr>
          </a:p>
        </p:txBody>
      </p:sp>
      <p:sp>
        <p:nvSpPr>
          <p:cNvPr id="42" name="object 42"/>
          <p:cNvSpPr/>
          <p:nvPr/>
        </p:nvSpPr>
        <p:spPr>
          <a:xfrm>
            <a:off x="6402324" y="1810511"/>
            <a:ext cx="1077595" cy="1927860"/>
          </a:xfrm>
          <a:custGeom>
            <a:avLst/>
            <a:gdLst/>
            <a:ahLst/>
            <a:cxnLst/>
            <a:rect l="l" t="t" r="r" b="b"/>
            <a:pathLst>
              <a:path w="1077595" h="1927860">
                <a:moveTo>
                  <a:pt x="0" y="179577"/>
                </a:moveTo>
                <a:lnTo>
                  <a:pt x="6414" y="131835"/>
                </a:lnTo>
                <a:lnTo>
                  <a:pt x="24515" y="88937"/>
                </a:lnTo>
                <a:lnTo>
                  <a:pt x="52593" y="52593"/>
                </a:lnTo>
                <a:lnTo>
                  <a:pt x="88937" y="24515"/>
                </a:lnTo>
                <a:lnTo>
                  <a:pt x="131835" y="6414"/>
                </a:lnTo>
                <a:lnTo>
                  <a:pt x="179577" y="0"/>
                </a:lnTo>
                <a:lnTo>
                  <a:pt x="897889" y="0"/>
                </a:lnTo>
                <a:lnTo>
                  <a:pt x="945632" y="6414"/>
                </a:lnTo>
                <a:lnTo>
                  <a:pt x="988530" y="24515"/>
                </a:lnTo>
                <a:lnTo>
                  <a:pt x="1024874" y="52593"/>
                </a:lnTo>
                <a:lnTo>
                  <a:pt x="1052952" y="88937"/>
                </a:lnTo>
                <a:lnTo>
                  <a:pt x="1071053" y="131835"/>
                </a:lnTo>
                <a:lnTo>
                  <a:pt x="1077467" y="179577"/>
                </a:lnTo>
                <a:lnTo>
                  <a:pt x="1077467" y="1748282"/>
                </a:lnTo>
                <a:lnTo>
                  <a:pt x="1071053" y="1796024"/>
                </a:lnTo>
                <a:lnTo>
                  <a:pt x="1052952" y="1838922"/>
                </a:lnTo>
                <a:lnTo>
                  <a:pt x="1024874" y="1875266"/>
                </a:lnTo>
                <a:lnTo>
                  <a:pt x="988530" y="1903344"/>
                </a:lnTo>
                <a:lnTo>
                  <a:pt x="945632" y="1921445"/>
                </a:lnTo>
                <a:lnTo>
                  <a:pt x="897889" y="1927860"/>
                </a:lnTo>
                <a:lnTo>
                  <a:pt x="179577" y="1927860"/>
                </a:lnTo>
                <a:lnTo>
                  <a:pt x="131835" y="1921445"/>
                </a:lnTo>
                <a:lnTo>
                  <a:pt x="88937" y="1903344"/>
                </a:lnTo>
                <a:lnTo>
                  <a:pt x="52593" y="1875266"/>
                </a:lnTo>
                <a:lnTo>
                  <a:pt x="24515" y="1838922"/>
                </a:lnTo>
                <a:lnTo>
                  <a:pt x="6414" y="1796024"/>
                </a:lnTo>
                <a:lnTo>
                  <a:pt x="0" y="1748282"/>
                </a:lnTo>
                <a:lnTo>
                  <a:pt x="0" y="179577"/>
                </a:lnTo>
                <a:close/>
              </a:path>
            </a:pathLst>
          </a:custGeom>
          <a:ln w="15239">
            <a:solidFill>
              <a:srgbClr val="000000"/>
            </a:solidFill>
          </a:ln>
        </p:spPr>
        <p:txBody>
          <a:bodyPr wrap="square" lIns="0" tIns="0" rIns="0" bIns="0" rtlCol="0"/>
          <a:lstStyle/>
          <a:p>
            <a:endParaRPr/>
          </a:p>
        </p:txBody>
      </p:sp>
      <p:sp>
        <p:nvSpPr>
          <p:cNvPr id="43" name="object 43"/>
          <p:cNvSpPr txBox="1"/>
          <p:nvPr/>
        </p:nvSpPr>
        <p:spPr>
          <a:xfrm>
            <a:off x="6663690" y="1881378"/>
            <a:ext cx="556260" cy="228909"/>
          </a:xfrm>
          <a:prstGeom prst="rect">
            <a:avLst/>
          </a:prstGeom>
        </p:spPr>
        <p:txBody>
          <a:bodyPr vert="horz" wrap="square" lIns="0" tIns="13335" rIns="0" bIns="0" rtlCol="0">
            <a:spAutoFit/>
          </a:bodyPr>
          <a:lstStyle/>
          <a:p>
            <a:pPr marL="12700">
              <a:spcBef>
                <a:spcPts val="105"/>
              </a:spcBef>
            </a:pPr>
            <a:r>
              <a:rPr sz="1400" b="1" dirty="0">
                <a:solidFill>
                  <a:srgbClr val="00AF50"/>
                </a:solidFill>
                <a:latin typeface="Calibri"/>
                <a:cs typeface="Calibri"/>
              </a:rPr>
              <a:t>Block</a:t>
            </a:r>
            <a:r>
              <a:rPr sz="1400" b="1" spc="-75" dirty="0">
                <a:solidFill>
                  <a:srgbClr val="00AF50"/>
                </a:solidFill>
                <a:latin typeface="Calibri"/>
                <a:cs typeface="Calibri"/>
              </a:rPr>
              <a:t> </a:t>
            </a:r>
            <a:r>
              <a:rPr sz="1400" b="1" dirty="0">
                <a:solidFill>
                  <a:srgbClr val="00AF50"/>
                </a:solidFill>
                <a:latin typeface="Calibri"/>
                <a:cs typeface="Calibri"/>
              </a:rPr>
              <a:t>3</a:t>
            </a:r>
            <a:endParaRPr sz="1400">
              <a:latin typeface="Calibri"/>
              <a:cs typeface="Calibri"/>
            </a:endParaRPr>
          </a:p>
        </p:txBody>
      </p:sp>
      <p:sp>
        <p:nvSpPr>
          <p:cNvPr id="44" name="object 44"/>
          <p:cNvSpPr txBox="1"/>
          <p:nvPr/>
        </p:nvSpPr>
        <p:spPr>
          <a:xfrm>
            <a:off x="6575297" y="2236470"/>
            <a:ext cx="732790" cy="299720"/>
          </a:xfrm>
          <a:prstGeom prst="rect">
            <a:avLst/>
          </a:prstGeom>
        </p:spPr>
        <p:txBody>
          <a:bodyPr vert="horz" wrap="square" lIns="0" tIns="12700" rIns="0" bIns="0" rtlCol="0">
            <a:spAutoFit/>
          </a:bodyPr>
          <a:lstStyle/>
          <a:p>
            <a:pPr marL="19685" marR="5080" indent="-7620">
              <a:spcBef>
                <a:spcPts val="100"/>
              </a:spcBef>
            </a:pPr>
            <a:r>
              <a:rPr sz="900" dirty="0">
                <a:latin typeface="Calibri"/>
                <a:cs typeface="Calibri"/>
              </a:rPr>
              <a:t>Pr</a:t>
            </a:r>
            <a:r>
              <a:rPr sz="900" spc="5" dirty="0">
                <a:latin typeface="Calibri"/>
                <a:cs typeface="Calibri"/>
              </a:rPr>
              <a:t>o</a:t>
            </a:r>
            <a:r>
              <a:rPr sz="900" dirty="0">
                <a:latin typeface="Calibri"/>
                <a:cs typeface="Calibri"/>
              </a:rPr>
              <a:t>of-</a:t>
            </a:r>
            <a:r>
              <a:rPr sz="900" spc="5" dirty="0">
                <a:latin typeface="Calibri"/>
                <a:cs typeface="Calibri"/>
              </a:rPr>
              <a:t>o</a:t>
            </a:r>
            <a:r>
              <a:rPr sz="900" dirty="0">
                <a:latin typeface="Calibri"/>
                <a:cs typeface="Calibri"/>
              </a:rPr>
              <a:t>f-Wor</a:t>
            </a:r>
            <a:r>
              <a:rPr sz="900" spc="-5" dirty="0">
                <a:latin typeface="Calibri"/>
                <a:cs typeface="Calibri"/>
              </a:rPr>
              <a:t>k</a:t>
            </a:r>
            <a:r>
              <a:rPr sz="900" dirty="0">
                <a:latin typeface="Calibri"/>
                <a:cs typeface="Calibri"/>
              </a:rPr>
              <a:t>:  </a:t>
            </a:r>
            <a:r>
              <a:rPr sz="900" spc="-10" dirty="0">
                <a:latin typeface="Calibri"/>
                <a:cs typeface="Calibri"/>
              </a:rPr>
              <a:t>0000009ff33xe</a:t>
            </a:r>
            <a:endParaRPr sz="900">
              <a:latin typeface="Calibri"/>
              <a:cs typeface="Calibri"/>
            </a:endParaRPr>
          </a:p>
        </p:txBody>
      </p:sp>
      <p:sp>
        <p:nvSpPr>
          <p:cNvPr id="45" name="object 45"/>
          <p:cNvSpPr txBox="1"/>
          <p:nvPr/>
        </p:nvSpPr>
        <p:spPr>
          <a:xfrm>
            <a:off x="6557009" y="2647646"/>
            <a:ext cx="770890" cy="300355"/>
          </a:xfrm>
          <a:prstGeom prst="rect">
            <a:avLst/>
          </a:prstGeom>
        </p:spPr>
        <p:txBody>
          <a:bodyPr vert="horz" wrap="square" lIns="0" tIns="12700" rIns="0" bIns="0" rtlCol="0">
            <a:spAutoFit/>
          </a:bodyPr>
          <a:lstStyle/>
          <a:p>
            <a:pPr marL="38100">
              <a:spcBef>
                <a:spcPts val="100"/>
              </a:spcBef>
            </a:pPr>
            <a:r>
              <a:rPr sz="900" spc="-5" dirty="0">
                <a:latin typeface="Calibri"/>
                <a:cs typeface="Calibri"/>
              </a:rPr>
              <a:t>Previous</a:t>
            </a:r>
            <a:r>
              <a:rPr sz="900" spc="-25" dirty="0">
                <a:latin typeface="Calibri"/>
                <a:cs typeface="Calibri"/>
              </a:rPr>
              <a:t> </a:t>
            </a:r>
            <a:r>
              <a:rPr sz="900" dirty="0">
                <a:latin typeface="Calibri"/>
                <a:cs typeface="Calibri"/>
              </a:rPr>
              <a:t>POW:</a:t>
            </a:r>
            <a:endParaRPr sz="900">
              <a:latin typeface="Calibri"/>
              <a:cs typeface="Calibri"/>
            </a:endParaRPr>
          </a:p>
          <a:p>
            <a:pPr marL="12700">
              <a:spcBef>
                <a:spcPts val="5"/>
              </a:spcBef>
            </a:pPr>
            <a:r>
              <a:rPr sz="900" spc="-5" dirty="0">
                <a:latin typeface="Calibri"/>
                <a:cs typeface="Calibri"/>
              </a:rPr>
              <a:t>00000090b41bx</a:t>
            </a:r>
            <a:endParaRPr sz="900">
              <a:latin typeface="Calibri"/>
              <a:cs typeface="Calibri"/>
            </a:endParaRPr>
          </a:p>
        </p:txBody>
      </p:sp>
      <p:grpSp>
        <p:nvGrpSpPr>
          <p:cNvPr id="46" name="object 46"/>
          <p:cNvGrpSpPr/>
          <p:nvPr/>
        </p:nvGrpSpPr>
        <p:grpSpPr>
          <a:xfrm>
            <a:off x="6440171" y="3424173"/>
            <a:ext cx="991235" cy="170180"/>
            <a:chOff x="4916170" y="3424173"/>
            <a:chExt cx="991235" cy="170180"/>
          </a:xfrm>
        </p:grpSpPr>
        <p:pic>
          <p:nvPicPr>
            <p:cNvPr id="47" name="object 47"/>
            <p:cNvPicPr/>
            <p:nvPr/>
          </p:nvPicPr>
          <p:blipFill>
            <a:blip r:embed="rId8" cstate="print"/>
            <a:stretch>
              <a:fillRect/>
            </a:stretch>
          </p:blipFill>
          <p:spPr>
            <a:xfrm>
              <a:off x="4922520" y="3430523"/>
              <a:ext cx="978407" cy="156972"/>
            </a:xfrm>
            <a:prstGeom prst="rect">
              <a:avLst/>
            </a:prstGeom>
          </p:spPr>
        </p:pic>
        <p:sp>
          <p:nvSpPr>
            <p:cNvPr id="48" name="object 48"/>
            <p:cNvSpPr/>
            <p:nvPr/>
          </p:nvSpPr>
          <p:spPr>
            <a:xfrm>
              <a:off x="4922520" y="3430523"/>
              <a:ext cx="978535" cy="157480"/>
            </a:xfrm>
            <a:custGeom>
              <a:avLst/>
              <a:gdLst/>
              <a:ahLst/>
              <a:cxnLst/>
              <a:rect l="l" t="t" r="r" b="b"/>
              <a:pathLst>
                <a:path w="978535" h="157479">
                  <a:moveTo>
                    <a:pt x="0" y="26162"/>
                  </a:moveTo>
                  <a:lnTo>
                    <a:pt x="2051" y="15966"/>
                  </a:lnTo>
                  <a:lnTo>
                    <a:pt x="7651" y="7651"/>
                  </a:lnTo>
                  <a:lnTo>
                    <a:pt x="15966" y="2051"/>
                  </a:lnTo>
                  <a:lnTo>
                    <a:pt x="26162" y="0"/>
                  </a:lnTo>
                  <a:lnTo>
                    <a:pt x="952245" y="0"/>
                  </a:lnTo>
                  <a:lnTo>
                    <a:pt x="962441" y="2051"/>
                  </a:lnTo>
                  <a:lnTo>
                    <a:pt x="970756" y="7651"/>
                  </a:lnTo>
                  <a:lnTo>
                    <a:pt x="976356" y="15966"/>
                  </a:lnTo>
                  <a:lnTo>
                    <a:pt x="978407" y="26162"/>
                  </a:lnTo>
                  <a:lnTo>
                    <a:pt x="978407" y="130810"/>
                  </a:lnTo>
                  <a:lnTo>
                    <a:pt x="976356" y="141005"/>
                  </a:lnTo>
                  <a:lnTo>
                    <a:pt x="970756" y="149320"/>
                  </a:lnTo>
                  <a:lnTo>
                    <a:pt x="962441" y="154920"/>
                  </a:lnTo>
                  <a:lnTo>
                    <a:pt x="952245" y="156972"/>
                  </a:lnTo>
                  <a:lnTo>
                    <a:pt x="26162" y="156972"/>
                  </a:lnTo>
                  <a:lnTo>
                    <a:pt x="15966" y="154920"/>
                  </a:lnTo>
                  <a:lnTo>
                    <a:pt x="7651" y="149320"/>
                  </a:lnTo>
                  <a:lnTo>
                    <a:pt x="2051" y="141005"/>
                  </a:lnTo>
                  <a:lnTo>
                    <a:pt x="0" y="130810"/>
                  </a:lnTo>
                  <a:lnTo>
                    <a:pt x="0" y="26162"/>
                  </a:lnTo>
                  <a:close/>
                </a:path>
              </a:pathLst>
            </a:custGeom>
            <a:ln w="12192">
              <a:solidFill>
                <a:srgbClr val="9B2C1F"/>
              </a:solidFill>
            </a:ln>
          </p:spPr>
          <p:txBody>
            <a:bodyPr wrap="square" lIns="0" tIns="0" rIns="0" bIns="0" rtlCol="0"/>
            <a:lstStyle/>
            <a:p>
              <a:endParaRPr/>
            </a:p>
          </p:txBody>
        </p:sp>
      </p:grpSp>
      <p:sp>
        <p:nvSpPr>
          <p:cNvPr id="49" name="object 49"/>
          <p:cNvSpPr txBox="1"/>
          <p:nvPr/>
        </p:nvSpPr>
        <p:spPr>
          <a:xfrm>
            <a:off x="6780657" y="3421127"/>
            <a:ext cx="311150" cy="151323"/>
          </a:xfrm>
          <a:prstGeom prst="rect">
            <a:avLst/>
          </a:prstGeom>
        </p:spPr>
        <p:txBody>
          <a:bodyPr vert="horz" wrap="square" lIns="0" tIns="12700" rIns="0" bIns="0" rtlCol="0">
            <a:spAutoFit/>
          </a:bodyPr>
          <a:lstStyle/>
          <a:p>
            <a:pPr marL="12700">
              <a:spcBef>
                <a:spcPts val="100"/>
              </a:spcBef>
            </a:pPr>
            <a:r>
              <a:rPr sz="900" spc="-5" dirty="0">
                <a:latin typeface="Calibri"/>
                <a:cs typeface="Calibri"/>
              </a:rPr>
              <a:t>n</a:t>
            </a:r>
            <a:r>
              <a:rPr sz="900" dirty="0">
                <a:latin typeface="Calibri"/>
                <a:cs typeface="Calibri"/>
              </a:rPr>
              <a:t>o</a:t>
            </a:r>
            <a:r>
              <a:rPr sz="900" spc="-5" dirty="0">
                <a:latin typeface="Calibri"/>
                <a:cs typeface="Calibri"/>
              </a:rPr>
              <a:t>n</a:t>
            </a:r>
            <a:r>
              <a:rPr sz="900" dirty="0">
                <a:latin typeface="Calibri"/>
                <a:cs typeface="Calibri"/>
              </a:rPr>
              <a:t>ce</a:t>
            </a:r>
            <a:endParaRPr sz="900">
              <a:latin typeface="Calibri"/>
              <a:cs typeface="Calibri"/>
            </a:endParaRPr>
          </a:p>
        </p:txBody>
      </p:sp>
      <p:grpSp>
        <p:nvGrpSpPr>
          <p:cNvPr id="50" name="object 50"/>
          <p:cNvGrpSpPr/>
          <p:nvPr/>
        </p:nvGrpSpPr>
        <p:grpSpPr>
          <a:xfrm>
            <a:off x="6447791" y="3055366"/>
            <a:ext cx="991235" cy="308610"/>
            <a:chOff x="4923790" y="3055366"/>
            <a:chExt cx="991235" cy="308610"/>
          </a:xfrm>
        </p:grpSpPr>
        <p:pic>
          <p:nvPicPr>
            <p:cNvPr id="51" name="object 51"/>
            <p:cNvPicPr/>
            <p:nvPr/>
          </p:nvPicPr>
          <p:blipFill>
            <a:blip r:embed="rId9" cstate="print"/>
            <a:stretch>
              <a:fillRect/>
            </a:stretch>
          </p:blipFill>
          <p:spPr>
            <a:xfrm>
              <a:off x="4930140" y="3061716"/>
              <a:ext cx="978408" cy="295656"/>
            </a:xfrm>
            <a:prstGeom prst="rect">
              <a:avLst/>
            </a:prstGeom>
          </p:spPr>
        </p:pic>
        <p:sp>
          <p:nvSpPr>
            <p:cNvPr id="52" name="object 52"/>
            <p:cNvSpPr/>
            <p:nvPr/>
          </p:nvSpPr>
          <p:spPr>
            <a:xfrm>
              <a:off x="4930140" y="3061716"/>
              <a:ext cx="978535" cy="295910"/>
            </a:xfrm>
            <a:custGeom>
              <a:avLst/>
              <a:gdLst/>
              <a:ahLst/>
              <a:cxnLst/>
              <a:rect l="l" t="t" r="r" b="b"/>
              <a:pathLst>
                <a:path w="978535" h="295910">
                  <a:moveTo>
                    <a:pt x="0" y="49275"/>
                  </a:moveTo>
                  <a:lnTo>
                    <a:pt x="3877" y="30110"/>
                  </a:lnTo>
                  <a:lnTo>
                    <a:pt x="14446" y="14446"/>
                  </a:lnTo>
                  <a:lnTo>
                    <a:pt x="30110" y="3877"/>
                  </a:lnTo>
                  <a:lnTo>
                    <a:pt x="49275" y="0"/>
                  </a:lnTo>
                  <a:lnTo>
                    <a:pt x="929132" y="0"/>
                  </a:lnTo>
                  <a:lnTo>
                    <a:pt x="948297" y="3877"/>
                  </a:lnTo>
                  <a:lnTo>
                    <a:pt x="963961" y="14446"/>
                  </a:lnTo>
                  <a:lnTo>
                    <a:pt x="974530" y="30110"/>
                  </a:lnTo>
                  <a:lnTo>
                    <a:pt x="978408" y="49275"/>
                  </a:lnTo>
                  <a:lnTo>
                    <a:pt x="978408" y="246380"/>
                  </a:lnTo>
                  <a:lnTo>
                    <a:pt x="974530" y="265545"/>
                  </a:lnTo>
                  <a:lnTo>
                    <a:pt x="963961" y="281209"/>
                  </a:lnTo>
                  <a:lnTo>
                    <a:pt x="948297" y="291778"/>
                  </a:lnTo>
                  <a:lnTo>
                    <a:pt x="929132" y="295656"/>
                  </a:lnTo>
                  <a:lnTo>
                    <a:pt x="49275" y="295656"/>
                  </a:lnTo>
                  <a:lnTo>
                    <a:pt x="30110" y="291778"/>
                  </a:lnTo>
                  <a:lnTo>
                    <a:pt x="14446" y="281209"/>
                  </a:lnTo>
                  <a:lnTo>
                    <a:pt x="3877" y="265545"/>
                  </a:lnTo>
                  <a:lnTo>
                    <a:pt x="0" y="246380"/>
                  </a:lnTo>
                  <a:lnTo>
                    <a:pt x="0" y="49275"/>
                  </a:lnTo>
                  <a:close/>
                </a:path>
              </a:pathLst>
            </a:custGeom>
            <a:ln w="12192">
              <a:solidFill>
                <a:srgbClr val="A18E6A"/>
              </a:solidFill>
            </a:ln>
          </p:spPr>
          <p:txBody>
            <a:bodyPr wrap="square" lIns="0" tIns="0" rIns="0" bIns="0" rtlCol="0"/>
            <a:lstStyle/>
            <a:p>
              <a:endParaRPr/>
            </a:p>
          </p:txBody>
        </p:sp>
      </p:grpSp>
      <p:sp>
        <p:nvSpPr>
          <p:cNvPr id="53" name="object 53"/>
          <p:cNvSpPr txBox="1"/>
          <p:nvPr/>
        </p:nvSpPr>
        <p:spPr>
          <a:xfrm>
            <a:off x="6637783" y="3052953"/>
            <a:ext cx="612775" cy="299720"/>
          </a:xfrm>
          <a:prstGeom prst="rect">
            <a:avLst/>
          </a:prstGeom>
        </p:spPr>
        <p:txBody>
          <a:bodyPr vert="horz" wrap="square" lIns="0" tIns="12700" rIns="0" bIns="0" rtlCol="0">
            <a:spAutoFit/>
          </a:bodyPr>
          <a:lstStyle/>
          <a:p>
            <a:pPr algn="ctr">
              <a:spcBef>
                <a:spcPts val="100"/>
              </a:spcBef>
            </a:pPr>
            <a:r>
              <a:rPr sz="900" spc="-5" dirty="0">
                <a:latin typeface="Calibri"/>
                <a:cs typeface="Calibri"/>
              </a:rPr>
              <a:t>Transactions</a:t>
            </a:r>
            <a:endParaRPr sz="900">
              <a:latin typeface="Calibri"/>
              <a:cs typeface="Calibri"/>
            </a:endParaRPr>
          </a:p>
          <a:p>
            <a:pPr algn="ctr">
              <a:lnSpc>
                <a:spcPct val="100000"/>
              </a:lnSpc>
            </a:pPr>
            <a:r>
              <a:rPr sz="900" dirty="0">
                <a:latin typeface="Calibri"/>
                <a:cs typeface="Calibri"/>
              </a:rPr>
              <a:t>…</a:t>
            </a:r>
            <a:endParaRPr sz="900">
              <a:latin typeface="Calibri"/>
              <a:cs typeface="Calibri"/>
            </a:endParaRPr>
          </a:p>
        </p:txBody>
      </p:sp>
      <p:grpSp>
        <p:nvGrpSpPr>
          <p:cNvPr id="54" name="object 54"/>
          <p:cNvGrpSpPr/>
          <p:nvPr/>
        </p:nvGrpSpPr>
        <p:grpSpPr>
          <a:xfrm>
            <a:off x="6013703" y="1802892"/>
            <a:ext cx="2725420" cy="1943100"/>
            <a:chOff x="4489703" y="1802892"/>
            <a:chExt cx="2725420" cy="1943100"/>
          </a:xfrm>
        </p:grpSpPr>
        <p:pic>
          <p:nvPicPr>
            <p:cNvPr id="55" name="object 55"/>
            <p:cNvPicPr/>
            <p:nvPr/>
          </p:nvPicPr>
          <p:blipFill>
            <a:blip r:embed="rId10" cstate="print"/>
            <a:stretch>
              <a:fillRect/>
            </a:stretch>
          </p:blipFill>
          <p:spPr>
            <a:xfrm>
              <a:off x="4489703" y="2791993"/>
              <a:ext cx="612686" cy="473938"/>
            </a:xfrm>
            <a:prstGeom prst="rect">
              <a:avLst/>
            </a:prstGeom>
          </p:spPr>
        </p:pic>
        <p:sp>
          <p:nvSpPr>
            <p:cNvPr id="56" name="object 56"/>
            <p:cNvSpPr/>
            <p:nvPr/>
          </p:nvSpPr>
          <p:spPr>
            <a:xfrm>
              <a:off x="4589525" y="2814066"/>
              <a:ext cx="459740" cy="320675"/>
            </a:xfrm>
            <a:custGeom>
              <a:avLst/>
              <a:gdLst/>
              <a:ahLst/>
              <a:cxnLst/>
              <a:rect l="l" t="t" r="r" b="b"/>
              <a:pathLst>
                <a:path w="459739" h="320675">
                  <a:moveTo>
                    <a:pt x="42163" y="244348"/>
                  </a:moveTo>
                  <a:lnTo>
                    <a:pt x="0" y="320294"/>
                  </a:lnTo>
                  <a:lnTo>
                    <a:pt x="86106" y="308483"/>
                  </a:lnTo>
                  <a:lnTo>
                    <a:pt x="76447" y="294386"/>
                  </a:lnTo>
                  <a:lnTo>
                    <a:pt x="60706" y="294386"/>
                  </a:lnTo>
                  <a:lnTo>
                    <a:pt x="46100" y="273050"/>
                  </a:lnTo>
                  <a:lnTo>
                    <a:pt x="56807" y="265721"/>
                  </a:lnTo>
                  <a:lnTo>
                    <a:pt x="42163" y="244348"/>
                  </a:lnTo>
                  <a:close/>
                </a:path>
                <a:path w="459739" h="320675">
                  <a:moveTo>
                    <a:pt x="56807" y="265721"/>
                  </a:moveTo>
                  <a:lnTo>
                    <a:pt x="46100" y="273050"/>
                  </a:lnTo>
                  <a:lnTo>
                    <a:pt x="60706" y="294386"/>
                  </a:lnTo>
                  <a:lnTo>
                    <a:pt x="71422" y="287052"/>
                  </a:lnTo>
                  <a:lnTo>
                    <a:pt x="56807" y="265721"/>
                  </a:lnTo>
                  <a:close/>
                </a:path>
                <a:path w="459739" h="320675">
                  <a:moveTo>
                    <a:pt x="71422" y="287052"/>
                  </a:moveTo>
                  <a:lnTo>
                    <a:pt x="60706" y="294386"/>
                  </a:lnTo>
                  <a:lnTo>
                    <a:pt x="76447" y="294386"/>
                  </a:lnTo>
                  <a:lnTo>
                    <a:pt x="71422" y="287052"/>
                  </a:lnTo>
                  <a:close/>
                </a:path>
                <a:path w="459739" h="320675">
                  <a:moveTo>
                    <a:pt x="445008" y="0"/>
                  </a:moveTo>
                  <a:lnTo>
                    <a:pt x="56807" y="265721"/>
                  </a:lnTo>
                  <a:lnTo>
                    <a:pt x="71422" y="287052"/>
                  </a:lnTo>
                  <a:lnTo>
                    <a:pt x="459739" y="21336"/>
                  </a:lnTo>
                  <a:lnTo>
                    <a:pt x="445008" y="0"/>
                  </a:lnTo>
                  <a:close/>
                </a:path>
              </a:pathLst>
            </a:custGeom>
            <a:solidFill>
              <a:srgbClr val="000000"/>
            </a:solidFill>
          </p:spPr>
          <p:txBody>
            <a:bodyPr wrap="square" lIns="0" tIns="0" rIns="0" bIns="0" rtlCol="0"/>
            <a:lstStyle/>
            <a:p>
              <a:endParaRPr/>
            </a:p>
          </p:txBody>
        </p:sp>
        <p:sp>
          <p:nvSpPr>
            <p:cNvPr id="57" name="object 57"/>
            <p:cNvSpPr/>
            <p:nvPr/>
          </p:nvSpPr>
          <p:spPr>
            <a:xfrm>
              <a:off x="6129527" y="1810512"/>
              <a:ext cx="1077595" cy="1927860"/>
            </a:xfrm>
            <a:custGeom>
              <a:avLst/>
              <a:gdLst/>
              <a:ahLst/>
              <a:cxnLst/>
              <a:rect l="l" t="t" r="r" b="b"/>
              <a:pathLst>
                <a:path w="1077595" h="1927860">
                  <a:moveTo>
                    <a:pt x="0" y="179577"/>
                  </a:moveTo>
                  <a:lnTo>
                    <a:pt x="6414" y="131835"/>
                  </a:lnTo>
                  <a:lnTo>
                    <a:pt x="24515" y="88937"/>
                  </a:lnTo>
                  <a:lnTo>
                    <a:pt x="52593" y="52593"/>
                  </a:lnTo>
                  <a:lnTo>
                    <a:pt x="88937" y="24515"/>
                  </a:lnTo>
                  <a:lnTo>
                    <a:pt x="131835" y="6414"/>
                  </a:lnTo>
                  <a:lnTo>
                    <a:pt x="179577" y="0"/>
                  </a:lnTo>
                  <a:lnTo>
                    <a:pt x="897890" y="0"/>
                  </a:lnTo>
                  <a:lnTo>
                    <a:pt x="945632" y="6414"/>
                  </a:lnTo>
                  <a:lnTo>
                    <a:pt x="988530" y="24515"/>
                  </a:lnTo>
                  <a:lnTo>
                    <a:pt x="1024874" y="52593"/>
                  </a:lnTo>
                  <a:lnTo>
                    <a:pt x="1052952" y="88937"/>
                  </a:lnTo>
                  <a:lnTo>
                    <a:pt x="1071053" y="131835"/>
                  </a:lnTo>
                  <a:lnTo>
                    <a:pt x="1077468" y="179577"/>
                  </a:lnTo>
                  <a:lnTo>
                    <a:pt x="1077468" y="1748282"/>
                  </a:lnTo>
                  <a:lnTo>
                    <a:pt x="1071053" y="1796024"/>
                  </a:lnTo>
                  <a:lnTo>
                    <a:pt x="1052952" y="1838922"/>
                  </a:lnTo>
                  <a:lnTo>
                    <a:pt x="1024874" y="1875266"/>
                  </a:lnTo>
                  <a:lnTo>
                    <a:pt x="988530" y="1903344"/>
                  </a:lnTo>
                  <a:lnTo>
                    <a:pt x="945632" y="1921445"/>
                  </a:lnTo>
                  <a:lnTo>
                    <a:pt x="897890" y="1927860"/>
                  </a:lnTo>
                  <a:lnTo>
                    <a:pt x="179577" y="1927860"/>
                  </a:lnTo>
                  <a:lnTo>
                    <a:pt x="131835" y="1921445"/>
                  </a:lnTo>
                  <a:lnTo>
                    <a:pt x="88937" y="1903344"/>
                  </a:lnTo>
                  <a:lnTo>
                    <a:pt x="52593" y="1875266"/>
                  </a:lnTo>
                  <a:lnTo>
                    <a:pt x="24515" y="1838922"/>
                  </a:lnTo>
                  <a:lnTo>
                    <a:pt x="6414" y="1796024"/>
                  </a:lnTo>
                  <a:lnTo>
                    <a:pt x="0" y="1748282"/>
                  </a:lnTo>
                  <a:lnTo>
                    <a:pt x="0" y="179577"/>
                  </a:lnTo>
                  <a:close/>
                </a:path>
              </a:pathLst>
            </a:custGeom>
            <a:ln w="15240">
              <a:solidFill>
                <a:srgbClr val="000000"/>
              </a:solidFill>
            </a:ln>
          </p:spPr>
          <p:txBody>
            <a:bodyPr wrap="square" lIns="0" tIns="0" rIns="0" bIns="0" rtlCol="0"/>
            <a:lstStyle/>
            <a:p>
              <a:endParaRPr/>
            </a:p>
          </p:txBody>
        </p:sp>
      </p:grpSp>
      <p:sp>
        <p:nvSpPr>
          <p:cNvPr id="58" name="object 58"/>
          <p:cNvSpPr txBox="1"/>
          <p:nvPr/>
        </p:nvSpPr>
        <p:spPr>
          <a:xfrm>
            <a:off x="7826755" y="2236470"/>
            <a:ext cx="732790" cy="299720"/>
          </a:xfrm>
          <a:prstGeom prst="rect">
            <a:avLst/>
          </a:prstGeom>
        </p:spPr>
        <p:txBody>
          <a:bodyPr vert="horz" wrap="square" lIns="0" tIns="12700" rIns="0" bIns="0" rtlCol="0">
            <a:spAutoFit/>
          </a:bodyPr>
          <a:lstStyle/>
          <a:p>
            <a:pPr marL="20320" marR="5080" indent="-7620">
              <a:spcBef>
                <a:spcPts val="100"/>
              </a:spcBef>
            </a:pPr>
            <a:r>
              <a:rPr sz="900" dirty="0">
                <a:latin typeface="Calibri"/>
                <a:cs typeface="Calibri"/>
              </a:rPr>
              <a:t>Pr</a:t>
            </a:r>
            <a:r>
              <a:rPr sz="900" spc="5" dirty="0">
                <a:latin typeface="Calibri"/>
                <a:cs typeface="Calibri"/>
              </a:rPr>
              <a:t>o</a:t>
            </a:r>
            <a:r>
              <a:rPr sz="900" dirty="0">
                <a:latin typeface="Calibri"/>
                <a:cs typeface="Calibri"/>
              </a:rPr>
              <a:t>of-</a:t>
            </a:r>
            <a:r>
              <a:rPr sz="900" spc="5" dirty="0">
                <a:latin typeface="Calibri"/>
                <a:cs typeface="Calibri"/>
              </a:rPr>
              <a:t>o</a:t>
            </a:r>
            <a:r>
              <a:rPr sz="900" dirty="0">
                <a:latin typeface="Calibri"/>
                <a:cs typeface="Calibri"/>
              </a:rPr>
              <a:t>f-Wor</a:t>
            </a:r>
            <a:r>
              <a:rPr sz="900" spc="-5" dirty="0">
                <a:latin typeface="Calibri"/>
                <a:cs typeface="Calibri"/>
              </a:rPr>
              <a:t>k</a:t>
            </a:r>
            <a:r>
              <a:rPr sz="900" dirty="0">
                <a:latin typeface="Calibri"/>
                <a:cs typeface="Calibri"/>
              </a:rPr>
              <a:t>:  </a:t>
            </a:r>
            <a:r>
              <a:rPr sz="900" spc="-10" dirty="0">
                <a:latin typeface="Calibri"/>
                <a:cs typeface="Calibri"/>
              </a:rPr>
              <a:t>000000zzzbbf4</a:t>
            </a:r>
            <a:endParaRPr sz="900">
              <a:latin typeface="Calibri"/>
              <a:cs typeface="Calibri"/>
            </a:endParaRPr>
          </a:p>
        </p:txBody>
      </p:sp>
      <p:sp>
        <p:nvSpPr>
          <p:cNvPr id="59" name="object 59"/>
          <p:cNvSpPr txBox="1"/>
          <p:nvPr/>
        </p:nvSpPr>
        <p:spPr>
          <a:xfrm>
            <a:off x="7834376" y="2647646"/>
            <a:ext cx="718820" cy="300355"/>
          </a:xfrm>
          <a:prstGeom prst="rect">
            <a:avLst/>
          </a:prstGeom>
        </p:spPr>
        <p:txBody>
          <a:bodyPr vert="horz" wrap="square" lIns="0" tIns="12700" rIns="0" bIns="0" rtlCol="0">
            <a:spAutoFit/>
          </a:bodyPr>
          <a:lstStyle/>
          <a:p>
            <a:pPr marL="12700">
              <a:spcBef>
                <a:spcPts val="100"/>
              </a:spcBef>
            </a:pPr>
            <a:r>
              <a:rPr sz="900" dirty="0">
                <a:latin typeface="Calibri"/>
                <a:cs typeface="Calibri"/>
              </a:rPr>
              <a:t>Pr</a:t>
            </a:r>
            <a:r>
              <a:rPr sz="900" spc="-10" dirty="0">
                <a:latin typeface="Calibri"/>
                <a:cs typeface="Calibri"/>
              </a:rPr>
              <a:t>e</a:t>
            </a:r>
            <a:r>
              <a:rPr sz="900" dirty="0">
                <a:latin typeface="Calibri"/>
                <a:cs typeface="Calibri"/>
              </a:rPr>
              <a:t>v</a:t>
            </a:r>
            <a:r>
              <a:rPr sz="900" spc="-5" dirty="0">
                <a:latin typeface="Calibri"/>
                <a:cs typeface="Calibri"/>
              </a:rPr>
              <a:t>i</a:t>
            </a:r>
            <a:r>
              <a:rPr sz="900" dirty="0">
                <a:latin typeface="Calibri"/>
                <a:cs typeface="Calibri"/>
              </a:rPr>
              <a:t>o</a:t>
            </a:r>
            <a:r>
              <a:rPr sz="900" spc="-10" dirty="0">
                <a:latin typeface="Calibri"/>
                <a:cs typeface="Calibri"/>
              </a:rPr>
              <a:t>u</a:t>
            </a:r>
            <a:r>
              <a:rPr sz="900" dirty="0">
                <a:latin typeface="Calibri"/>
                <a:cs typeface="Calibri"/>
              </a:rPr>
              <a:t>s</a:t>
            </a:r>
            <a:r>
              <a:rPr sz="900" spc="5" dirty="0">
                <a:latin typeface="Calibri"/>
                <a:cs typeface="Calibri"/>
              </a:rPr>
              <a:t> </a:t>
            </a:r>
            <a:r>
              <a:rPr sz="900" dirty="0">
                <a:latin typeface="Calibri"/>
                <a:cs typeface="Calibri"/>
              </a:rPr>
              <a:t>POW:</a:t>
            </a:r>
            <a:endParaRPr sz="900">
              <a:latin typeface="Calibri"/>
              <a:cs typeface="Calibri"/>
            </a:endParaRPr>
          </a:p>
          <a:p>
            <a:pPr marL="12700">
              <a:spcBef>
                <a:spcPts val="5"/>
              </a:spcBef>
            </a:pPr>
            <a:r>
              <a:rPr sz="900" spc="-10" dirty="0">
                <a:latin typeface="Calibri"/>
                <a:cs typeface="Calibri"/>
              </a:rPr>
              <a:t>0000009ff33xe</a:t>
            </a:r>
            <a:endParaRPr sz="900">
              <a:latin typeface="Calibri"/>
              <a:cs typeface="Calibri"/>
            </a:endParaRPr>
          </a:p>
        </p:txBody>
      </p:sp>
      <p:grpSp>
        <p:nvGrpSpPr>
          <p:cNvPr id="60" name="object 60"/>
          <p:cNvGrpSpPr/>
          <p:nvPr/>
        </p:nvGrpSpPr>
        <p:grpSpPr>
          <a:xfrm>
            <a:off x="7181088" y="2452142"/>
            <a:ext cx="1512570" cy="1120775"/>
            <a:chOff x="5657088" y="2452141"/>
            <a:chExt cx="1512570" cy="1120775"/>
          </a:xfrm>
        </p:grpSpPr>
        <p:pic>
          <p:nvPicPr>
            <p:cNvPr id="61" name="object 61"/>
            <p:cNvPicPr/>
            <p:nvPr/>
          </p:nvPicPr>
          <p:blipFill>
            <a:blip r:embed="rId2" cstate="print"/>
            <a:stretch>
              <a:fillRect/>
            </a:stretch>
          </p:blipFill>
          <p:spPr>
            <a:xfrm>
              <a:off x="5657088" y="2452141"/>
              <a:ext cx="640118" cy="455650"/>
            </a:xfrm>
            <a:prstGeom prst="rect">
              <a:avLst/>
            </a:prstGeom>
          </p:spPr>
        </p:pic>
        <p:sp>
          <p:nvSpPr>
            <p:cNvPr id="62" name="object 62"/>
            <p:cNvSpPr/>
            <p:nvPr/>
          </p:nvSpPr>
          <p:spPr>
            <a:xfrm>
              <a:off x="5756910" y="2551938"/>
              <a:ext cx="487680" cy="302260"/>
            </a:xfrm>
            <a:custGeom>
              <a:avLst/>
              <a:gdLst/>
              <a:ahLst/>
              <a:cxnLst/>
              <a:rect l="l" t="t" r="r" b="b"/>
              <a:pathLst>
                <a:path w="487679" h="302260">
                  <a:moveTo>
                    <a:pt x="73183" y="29185"/>
                  </a:moveTo>
                  <a:lnTo>
                    <a:pt x="59788" y="51326"/>
                  </a:lnTo>
                  <a:lnTo>
                    <a:pt x="474217" y="302260"/>
                  </a:lnTo>
                  <a:lnTo>
                    <a:pt x="487679" y="280035"/>
                  </a:lnTo>
                  <a:lnTo>
                    <a:pt x="73183" y="29185"/>
                  </a:lnTo>
                  <a:close/>
                </a:path>
                <a:path w="487679" h="302260">
                  <a:moveTo>
                    <a:pt x="0" y="0"/>
                  </a:moveTo>
                  <a:lnTo>
                    <a:pt x="46354" y="73533"/>
                  </a:lnTo>
                  <a:lnTo>
                    <a:pt x="59788" y="51326"/>
                  </a:lnTo>
                  <a:lnTo>
                    <a:pt x="48640" y="44576"/>
                  </a:lnTo>
                  <a:lnTo>
                    <a:pt x="62102" y="22478"/>
                  </a:lnTo>
                  <a:lnTo>
                    <a:pt x="77240" y="22478"/>
                  </a:lnTo>
                  <a:lnTo>
                    <a:pt x="86613" y="6985"/>
                  </a:lnTo>
                  <a:lnTo>
                    <a:pt x="0" y="0"/>
                  </a:lnTo>
                  <a:close/>
                </a:path>
                <a:path w="487679" h="302260">
                  <a:moveTo>
                    <a:pt x="62102" y="22478"/>
                  </a:moveTo>
                  <a:lnTo>
                    <a:pt x="48640" y="44576"/>
                  </a:lnTo>
                  <a:lnTo>
                    <a:pt x="59788" y="51326"/>
                  </a:lnTo>
                  <a:lnTo>
                    <a:pt x="73183" y="29185"/>
                  </a:lnTo>
                  <a:lnTo>
                    <a:pt x="62102" y="22478"/>
                  </a:lnTo>
                  <a:close/>
                </a:path>
                <a:path w="487679" h="302260">
                  <a:moveTo>
                    <a:pt x="77240" y="22478"/>
                  </a:moveTo>
                  <a:lnTo>
                    <a:pt x="62102" y="22478"/>
                  </a:lnTo>
                  <a:lnTo>
                    <a:pt x="73183" y="29185"/>
                  </a:lnTo>
                  <a:lnTo>
                    <a:pt x="77240" y="22478"/>
                  </a:lnTo>
                  <a:close/>
                </a:path>
              </a:pathLst>
            </a:custGeom>
            <a:solidFill>
              <a:srgbClr val="000000"/>
            </a:solidFill>
          </p:spPr>
          <p:txBody>
            <a:bodyPr wrap="square" lIns="0" tIns="0" rIns="0" bIns="0" rtlCol="0"/>
            <a:lstStyle/>
            <a:p>
              <a:endParaRPr/>
            </a:p>
          </p:txBody>
        </p:sp>
        <p:pic>
          <p:nvPicPr>
            <p:cNvPr id="63" name="object 63"/>
            <p:cNvPicPr/>
            <p:nvPr/>
          </p:nvPicPr>
          <p:blipFill>
            <a:blip r:embed="rId11" cstate="print"/>
            <a:stretch>
              <a:fillRect/>
            </a:stretch>
          </p:blipFill>
          <p:spPr>
            <a:xfrm>
              <a:off x="6184392" y="3407663"/>
              <a:ext cx="978408" cy="158496"/>
            </a:xfrm>
            <a:prstGeom prst="rect">
              <a:avLst/>
            </a:prstGeom>
          </p:spPr>
        </p:pic>
        <p:sp>
          <p:nvSpPr>
            <p:cNvPr id="64" name="object 64"/>
            <p:cNvSpPr/>
            <p:nvPr/>
          </p:nvSpPr>
          <p:spPr>
            <a:xfrm>
              <a:off x="6184392" y="3407663"/>
              <a:ext cx="978535" cy="158750"/>
            </a:xfrm>
            <a:custGeom>
              <a:avLst/>
              <a:gdLst/>
              <a:ahLst/>
              <a:cxnLst/>
              <a:rect l="l" t="t" r="r" b="b"/>
              <a:pathLst>
                <a:path w="978534" h="158750">
                  <a:moveTo>
                    <a:pt x="0" y="26415"/>
                  </a:moveTo>
                  <a:lnTo>
                    <a:pt x="2073" y="16127"/>
                  </a:lnTo>
                  <a:lnTo>
                    <a:pt x="7731" y="7731"/>
                  </a:lnTo>
                  <a:lnTo>
                    <a:pt x="16127" y="2073"/>
                  </a:lnTo>
                  <a:lnTo>
                    <a:pt x="26416" y="0"/>
                  </a:lnTo>
                  <a:lnTo>
                    <a:pt x="951991" y="0"/>
                  </a:lnTo>
                  <a:lnTo>
                    <a:pt x="962280" y="2073"/>
                  </a:lnTo>
                  <a:lnTo>
                    <a:pt x="970676" y="7731"/>
                  </a:lnTo>
                  <a:lnTo>
                    <a:pt x="976334" y="16127"/>
                  </a:lnTo>
                  <a:lnTo>
                    <a:pt x="978408" y="26415"/>
                  </a:lnTo>
                  <a:lnTo>
                    <a:pt x="978408" y="132080"/>
                  </a:lnTo>
                  <a:lnTo>
                    <a:pt x="976334" y="142368"/>
                  </a:lnTo>
                  <a:lnTo>
                    <a:pt x="970676" y="150764"/>
                  </a:lnTo>
                  <a:lnTo>
                    <a:pt x="962280" y="156422"/>
                  </a:lnTo>
                  <a:lnTo>
                    <a:pt x="951991" y="158496"/>
                  </a:lnTo>
                  <a:lnTo>
                    <a:pt x="26416" y="158496"/>
                  </a:lnTo>
                  <a:lnTo>
                    <a:pt x="16127" y="156422"/>
                  </a:lnTo>
                  <a:lnTo>
                    <a:pt x="7731" y="150764"/>
                  </a:lnTo>
                  <a:lnTo>
                    <a:pt x="2073" y="142368"/>
                  </a:lnTo>
                  <a:lnTo>
                    <a:pt x="0" y="132080"/>
                  </a:lnTo>
                  <a:lnTo>
                    <a:pt x="0" y="26415"/>
                  </a:lnTo>
                  <a:close/>
                </a:path>
              </a:pathLst>
            </a:custGeom>
            <a:ln w="12192">
              <a:solidFill>
                <a:srgbClr val="9B2C1F"/>
              </a:solidFill>
            </a:ln>
          </p:spPr>
          <p:txBody>
            <a:bodyPr wrap="square" lIns="0" tIns="0" rIns="0" bIns="0" rtlCol="0"/>
            <a:lstStyle/>
            <a:p>
              <a:endParaRPr/>
            </a:p>
          </p:txBody>
        </p:sp>
      </p:grpSp>
      <p:sp>
        <p:nvSpPr>
          <p:cNvPr id="65" name="object 65"/>
          <p:cNvSpPr txBox="1"/>
          <p:nvPr/>
        </p:nvSpPr>
        <p:spPr>
          <a:xfrm>
            <a:off x="8043418" y="3398902"/>
            <a:ext cx="311150" cy="151323"/>
          </a:xfrm>
          <a:prstGeom prst="rect">
            <a:avLst/>
          </a:prstGeom>
        </p:spPr>
        <p:txBody>
          <a:bodyPr vert="horz" wrap="square" lIns="0" tIns="12700" rIns="0" bIns="0" rtlCol="0">
            <a:spAutoFit/>
          </a:bodyPr>
          <a:lstStyle/>
          <a:p>
            <a:pPr marL="12700">
              <a:spcBef>
                <a:spcPts val="100"/>
              </a:spcBef>
            </a:pPr>
            <a:r>
              <a:rPr sz="900" spc="-5" dirty="0">
                <a:latin typeface="Calibri"/>
                <a:cs typeface="Calibri"/>
              </a:rPr>
              <a:t>n</a:t>
            </a:r>
            <a:r>
              <a:rPr sz="900" dirty="0">
                <a:latin typeface="Calibri"/>
                <a:cs typeface="Calibri"/>
              </a:rPr>
              <a:t>o</a:t>
            </a:r>
            <a:r>
              <a:rPr sz="900" spc="-5" dirty="0">
                <a:latin typeface="Calibri"/>
                <a:cs typeface="Calibri"/>
              </a:rPr>
              <a:t>n</a:t>
            </a:r>
            <a:r>
              <a:rPr sz="900" dirty="0">
                <a:latin typeface="Calibri"/>
                <a:cs typeface="Calibri"/>
              </a:rPr>
              <a:t>ce</a:t>
            </a:r>
            <a:endParaRPr sz="900">
              <a:latin typeface="Calibri"/>
              <a:cs typeface="Calibri"/>
            </a:endParaRPr>
          </a:p>
        </p:txBody>
      </p:sp>
      <p:grpSp>
        <p:nvGrpSpPr>
          <p:cNvPr id="66" name="object 66"/>
          <p:cNvGrpSpPr/>
          <p:nvPr/>
        </p:nvGrpSpPr>
        <p:grpSpPr>
          <a:xfrm>
            <a:off x="7709662" y="3034029"/>
            <a:ext cx="991235" cy="307340"/>
            <a:chOff x="6185661" y="3034029"/>
            <a:chExt cx="991235" cy="307340"/>
          </a:xfrm>
        </p:grpSpPr>
        <p:pic>
          <p:nvPicPr>
            <p:cNvPr id="67" name="object 67"/>
            <p:cNvPicPr/>
            <p:nvPr/>
          </p:nvPicPr>
          <p:blipFill>
            <a:blip r:embed="rId12" cstate="print"/>
            <a:stretch>
              <a:fillRect/>
            </a:stretch>
          </p:blipFill>
          <p:spPr>
            <a:xfrm>
              <a:off x="6192011" y="3040379"/>
              <a:ext cx="978408" cy="294132"/>
            </a:xfrm>
            <a:prstGeom prst="rect">
              <a:avLst/>
            </a:prstGeom>
          </p:spPr>
        </p:pic>
        <p:sp>
          <p:nvSpPr>
            <p:cNvPr id="68" name="object 68"/>
            <p:cNvSpPr/>
            <p:nvPr/>
          </p:nvSpPr>
          <p:spPr>
            <a:xfrm>
              <a:off x="6192011" y="3040379"/>
              <a:ext cx="978535" cy="294640"/>
            </a:xfrm>
            <a:custGeom>
              <a:avLst/>
              <a:gdLst/>
              <a:ahLst/>
              <a:cxnLst/>
              <a:rect l="l" t="t" r="r" b="b"/>
              <a:pathLst>
                <a:path w="978534" h="294639">
                  <a:moveTo>
                    <a:pt x="0" y="49022"/>
                  </a:moveTo>
                  <a:lnTo>
                    <a:pt x="3855" y="29950"/>
                  </a:lnTo>
                  <a:lnTo>
                    <a:pt x="14366" y="14366"/>
                  </a:lnTo>
                  <a:lnTo>
                    <a:pt x="29950" y="3855"/>
                  </a:lnTo>
                  <a:lnTo>
                    <a:pt x="49022" y="0"/>
                  </a:lnTo>
                  <a:lnTo>
                    <a:pt x="929386" y="0"/>
                  </a:lnTo>
                  <a:lnTo>
                    <a:pt x="948457" y="3855"/>
                  </a:lnTo>
                  <a:lnTo>
                    <a:pt x="964041" y="14366"/>
                  </a:lnTo>
                  <a:lnTo>
                    <a:pt x="974552" y="29950"/>
                  </a:lnTo>
                  <a:lnTo>
                    <a:pt x="978408" y="49022"/>
                  </a:lnTo>
                  <a:lnTo>
                    <a:pt x="978408" y="245110"/>
                  </a:lnTo>
                  <a:lnTo>
                    <a:pt x="974552" y="264181"/>
                  </a:lnTo>
                  <a:lnTo>
                    <a:pt x="964041" y="279765"/>
                  </a:lnTo>
                  <a:lnTo>
                    <a:pt x="948457" y="290276"/>
                  </a:lnTo>
                  <a:lnTo>
                    <a:pt x="929386" y="294132"/>
                  </a:lnTo>
                  <a:lnTo>
                    <a:pt x="49022" y="294132"/>
                  </a:lnTo>
                  <a:lnTo>
                    <a:pt x="29950" y="290276"/>
                  </a:lnTo>
                  <a:lnTo>
                    <a:pt x="14366" y="279765"/>
                  </a:lnTo>
                  <a:lnTo>
                    <a:pt x="3855" y="264181"/>
                  </a:lnTo>
                  <a:lnTo>
                    <a:pt x="0" y="245110"/>
                  </a:lnTo>
                  <a:lnTo>
                    <a:pt x="0" y="49022"/>
                  </a:lnTo>
                  <a:close/>
                </a:path>
              </a:pathLst>
            </a:custGeom>
            <a:ln w="12191">
              <a:solidFill>
                <a:srgbClr val="A18E6A"/>
              </a:solidFill>
            </a:ln>
          </p:spPr>
          <p:txBody>
            <a:bodyPr wrap="square" lIns="0" tIns="0" rIns="0" bIns="0" rtlCol="0"/>
            <a:lstStyle/>
            <a:p>
              <a:endParaRPr/>
            </a:p>
          </p:txBody>
        </p:sp>
      </p:grpSp>
      <p:sp>
        <p:nvSpPr>
          <p:cNvPr id="69" name="object 69"/>
          <p:cNvSpPr txBox="1"/>
          <p:nvPr/>
        </p:nvSpPr>
        <p:spPr>
          <a:xfrm>
            <a:off x="7900543" y="3030473"/>
            <a:ext cx="612775" cy="299720"/>
          </a:xfrm>
          <a:prstGeom prst="rect">
            <a:avLst/>
          </a:prstGeom>
        </p:spPr>
        <p:txBody>
          <a:bodyPr vert="horz" wrap="square" lIns="0" tIns="12700" rIns="0" bIns="0" rtlCol="0">
            <a:spAutoFit/>
          </a:bodyPr>
          <a:lstStyle/>
          <a:p>
            <a:pPr algn="ctr">
              <a:spcBef>
                <a:spcPts val="100"/>
              </a:spcBef>
            </a:pPr>
            <a:r>
              <a:rPr sz="900" spc="-5" dirty="0">
                <a:latin typeface="Calibri"/>
                <a:cs typeface="Calibri"/>
              </a:rPr>
              <a:t>Transactions</a:t>
            </a:r>
            <a:endParaRPr sz="900">
              <a:latin typeface="Calibri"/>
              <a:cs typeface="Calibri"/>
            </a:endParaRPr>
          </a:p>
          <a:p>
            <a:pPr algn="ctr">
              <a:lnSpc>
                <a:spcPct val="100000"/>
              </a:lnSpc>
            </a:pPr>
            <a:r>
              <a:rPr sz="900" dirty="0">
                <a:latin typeface="Calibri"/>
                <a:cs typeface="Calibri"/>
              </a:rPr>
              <a:t>…</a:t>
            </a:r>
            <a:endParaRPr sz="900">
              <a:latin typeface="Calibri"/>
              <a:cs typeface="Calibri"/>
            </a:endParaRPr>
          </a:p>
        </p:txBody>
      </p:sp>
      <p:grpSp>
        <p:nvGrpSpPr>
          <p:cNvPr id="70" name="object 70"/>
          <p:cNvGrpSpPr/>
          <p:nvPr/>
        </p:nvGrpSpPr>
        <p:grpSpPr>
          <a:xfrm>
            <a:off x="6321552" y="3919728"/>
            <a:ext cx="3702050" cy="2400300"/>
            <a:chOff x="4797552" y="3919728"/>
            <a:chExt cx="3702050" cy="2400300"/>
          </a:xfrm>
        </p:grpSpPr>
        <p:sp>
          <p:nvSpPr>
            <p:cNvPr id="71" name="object 71"/>
            <p:cNvSpPr/>
            <p:nvPr/>
          </p:nvSpPr>
          <p:spPr>
            <a:xfrm>
              <a:off x="4805172" y="3927348"/>
              <a:ext cx="3686810" cy="2385060"/>
            </a:xfrm>
            <a:custGeom>
              <a:avLst/>
              <a:gdLst/>
              <a:ahLst/>
              <a:cxnLst/>
              <a:rect l="l" t="t" r="r" b="b"/>
              <a:pathLst>
                <a:path w="3686809" h="2385060">
                  <a:moveTo>
                    <a:pt x="0" y="397509"/>
                  </a:moveTo>
                  <a:lnTo>
                    <a:pt x="2673" y="351143"/>
                  </a:lnTo>
                  <a:lnTo>
                    <a:pt x="10496" y="306350"/>
                  </a:lnTo>
                  <a:lnTo>
                    <a:pt x="23169" y="263428"/>
                  </a:lnTo>
                  <a:lnTo>
                    <a:pt x="40395" y="222675"/>
                  </a:lnTo>
                  <a:lnTo>
                    <a:pt x="61876" y="184389"/>
                  </a:lnTo>
                  <a:lnTo>
                    <a:pt x="87314" y="148869"/>
                  </a:lnTo>
                  <a:lnTo>
                    <a:pt x="116411" y="116411"/>
                  </a:lnTo>
                  <a:lnTo>
                    <a:pt x="148869" y="87314"/>
                  </a:lnTo>
                  <a:lnTo>
                    <a:pt x="184389" y="61876"/>
                  </a:lnTo>
                  <a:lnTo>
                    <a:pt x="222675" y="40395"/>
                  </a:lnTo>
                  <a:lnTo>
                    <a:pt x="263428" y="23169"/>
                  </a:lnTo>
                  <a:lnTo>
                    <a:pt x="306350" y="10496"/>
                  </a:lnTo>
                  <a:lnTo>
                    <a:pt x="351143" y="2673"/>
                  </a:lnTo>
                  <a:lnTo>
                    <a:pt x="397510" y="0"/>
                  </a:lnTo>
                  <a:lnTo>
                    <a:pt x="3289046" y="0"/>
                  </a:lnTo>
                  <a:lnTo>
                    <a:pt x="3335412" y="2673"/>
                  </a:lnTo>
                  <a:lnTo>
                    <a:pt x="3380205" y="10496"/>
                  </a:lnTo>
                  <a:lnTo>
                    <a:pt x="3423127" y="23169"/>
                  </a:lnTo>
                  <a:lnTo>
                    <a:pt x="3463880" y="40395"/>
                  </a:lnTo>
                  <a:lnTo>
                    <a:pt x="3502166" y="61876"/>
                  </a:lnTo>
                  <a:lnTo>
                    <a:pt x="3537686" y="87314"/>
                  </a:lnTo>
                  <a:lnTo>
                    <a:pt x="3570144" y="116411"/>
                  </a:lnTo>
                  <a:lnTo>
                    <a:pt x="3599241" y="148869"/>
                  </a:lnTo>
                  <a:lnTo>
                    <a:pt x="3624679" y="184389"/>
                  </a:lnTo>
                  <a:lnTo>
                    <a:pt x="3646160" y="222675"/>
                  </a:lnTo>
                  <a:lnTo>
                    <a:pt x="3663386" y="263428"/>
                  </a:lnTo>
                  <a:lnTo>
                    <a:pt x="3676059" y="306350"/>
                  </a:lnTo>
                  <a:lnTo>
                    <a:pt x="3683882" y="351143"/>
                  </a:lnTo>
                  <a:lnTo>
                    <a:pt x="3686555" y="397509"/>
                  </a:lnTo>
                  <a:lnTo>
                    <a:pt x="3686555" y="1987537"/>
                  </a:lnTo>
                  <a:lnTo>
                    <a:pt x="3683882" y="2033896"/>
                  </a:lnTo>
                  <a:lnTo>
                    <a:pt x="3676059" y="2078685"/>
                  </a:lnTo>
                  <a:lnTo>
                    <a:pt x="3663386" y="2121604"/>
                  </a:lnTo>
                  <a:lnTo>
                    <a:pt x="3646160" y="2162357"/>
                  </a:lnTo>
                  <a:lnTo>
                    <a:pt x="3624679" y="2200644"/>
                  </a:lnTo>
                  <a:lnTo>
                    <a:pt x="3599241" y="2236167"/>
                  </a:lnTo>
                  <a:lnTo>
                    <a:pt x="3570144" y="2268627"/>
                  </a:lnTo>
                  <a:lnTo>
                    <a:pt x="3537686" y="2297728"/>
                  </a:lnTo>
                  <a:lnTo>
                    <a:pt x="3502166" y="2323170"/>
                  </a:lnTo>
                  <a:lnTo>
                    <a:pt x="3463880" y="2344655"/>
                  </a:lnTo>
                  <a:lnTo>
                    <a:pt x="3423127" y="2361884"/>
                  </a:lnTo>
                  <a:lnTo>
                    <a:pt x="3380205" y="2374561"/>
                  </a:lnTo>
                  <a:lnTo>
                    <a:pt x="3335412" y="2382385"/>
                  </a:lnTo>
                  <a:lnTo>
                    <a:pt x="3289046" y="2385060"/>
                  </a:lnTo>
                  <a:lnTo>
                    <a:pt x="397510" y="2385060"/>
                  </a:lnTo>
                  <a:lnTo>
                    <a:pt x="351143" y="2382385"/>
                  </a:lnTo>
                  <a:lnTo>
                    <a:pt x="306350" y="2374561"/>
                  </a:lnTo>
                  <a:lnTo>
                    <a:pt x="263428" y="2361884"/>
                  </a:lnTo>
                  <a:lnTo>
                    <a:pt x="222675" y="2344655"/>
                  </a:lnTo>
                  <a:lnTo>
                    <a:pt x="184389" y="2323170"/>
                  </a:lnTo>
                  <a:lnTo>
                    <a:pt x="148869" y="2297728"/>
                  </a:lnTo>
                  <a:lnTo>
                    <a:pt x="116411" y="2268627"/>
                  </a:lnTo>
                  <a:lnTo>
                    <a:pt x="87314" y="2236167"/>
                  </a:lnTo>
                  <a:lnTo>
                    <a:pt x="61876" y="2200644"/>
                  </a:lnTo>
                  <a:lnTo>
                    <a:pt x="40395" y="2162357"/>
                  </a:lnTo>
                  <a:lnTo>
                    <a:pt x="23169" y="2121604"/>
                  </a:lnTo>
                  <a:lnTo>
                    <a:pt x="10496" y="2078685"/>
                  </a:lnTo>
                  <a:lnTo>
                    <a:pt x="2673" y="2033896"/>
                  </a:lnTo>
                  <a:lnTo>
                    <a:pt x="0" y="1987537"/>
                  </a:lnTo>
                  <a:lnTo>
                    <a:pt x="0" y="397509"/>
                  </a:lnTo>
                  <a:close/>
                </a:path>
              </a:pathLst>
            </a:custGeom>
            <a:ln w="15240">
              <a:solidFill>
                <a:srgbClr val="FF0000"/>
              </a:solidFill>
              <a:prstDash val="sysDash"/>
            </a:ln>
          </p:spPr>
          <p:txBody>
            <a:bodyPr wrap="square" lIns="0" tIns="0" rIns="0" bIns="0" rtlCol="0"/>
            <a:lstStyle/>
            <a:p>
              <a:endParaRPr/>
            </a:p>
          </p:txBody>
        </p:sp>
        <p:sp>
          <p:nvSpPr>
            <p:cNvPr id="72" name="object 72"/>
            <p:cNvSpPr/>
            <p:nvPr/>
          </p:nvSpPr>
          <p:spPr>
            <a:xfrm>
              <a:off x="4878324" y="4293108"/>
              <a:ext cx="1077595" cy="1929764"/>
            </a:xfrm>
            <a:custGeom>
              <a:avLst/>
              <a:gdLst/>
              <a:ahLst/>
              <a:cxnLst/>
              <a:rect l="l" t="t" r="r" b="b"/>
              <a:pathLst>
                <a:path w="1077595" h="1929764">
                  <a:moveTo>
                    <a:pt x="0" y="179578"/>
                  </a:moveTo>
                  <a:lnTo>
                    <a:pt x="6414" y="131835"/>
                  </a:lnTo>
                  <a:lnTo>
                    <a:pt x="24515" y="88937"/>
                  </a:lnTo>
                  <a:lnTo>
                    <a:pt x="52593" y="52593"/>
                  </a:lnTo>
                  <a:lnTo>
                    <a:pt x="88937" y="24515"/>
                  </a:lnTo>
                  <a:lnTo>
                    <a:pt x="131835" y="6414"/>
                  </a:lnTo>
                  <a:lnTo>
                    <a:pt x="179577" y="0"/>
                  </a:lnTo>
                  <a:lnTo>
                    <a:pt x="897889" y="0"/>
                  </a:lnTo>
                  <a:lnTo>
                    <a:pt x="945632" y="6414"/>
                  </a:lnTo>
                  <a:lnTo>
                    <a:pt x="988530" y="24515"/>
                  </a:lnTo>
                  <a:lnTo>
                    <a:pt x="1024874" y="52593"/>
                  </a:lnTo>
                  <a:lnTo>
                    <a:pt x="1052952" y="88937"/>
                  </a:lnTo>
                  <a:lnTo>
                    <a:pt x="1071053" y="131835"/>
                  </a:lnTo>
                  <a:lnTo>
                    <a:pt x="1077467" y="179578"/>
                  </a:lnTo>
                  <a:lnTo>
                    <a:pt x="1077467" y="1749806"/>
                  </a:lnTo>
                  <a:lnTo>
                    <a:pt x="1071053" y="1797543"/>
                  </a:lnTo>
                  <a:lnTo>
                    <a:pt x="1052952" y="1840440"/>
                  </a:lnTo>
                  <a:lnTo>
                    <a:pt x="1024874" y="1876785"/>
                  </a:lnTo>
                  <a:lnTo>
                    <a:pt x="988530" y="1904865"/>
                  </a:lnTo>
                  <a:lnTo>
                    <a:pt x="945632" y="1922969"/>
                  </a:lnTo>
                  <a:lnTo>
                    <a:pt x="897889" y="1929384"/>
                  </a:lnTo>
                  <a:lnTo>
                    <a:pt x="179577" y="1929384"/>
                  </a:lnTo>
                  <a:lnTo>
                    <a:pt x="131835" y="1922969"/>
                  </a:lnTo>
                  <a:lnTo>
                    <a:pt x="88937" y="1904865"/>
                  </a:lnTo>
                  <a:lnTo>
                    <a:pt x="52593" y="1876785"/>
                  </a:lnTo>
                  <a:lnTo>
                    <a:pt x="24515" y="1840440"/>
                  </a:lnTo>
                  <a:lnTo>
                    <a:pt x="6414" y="1797543"/>
                  </a:lnTo>
                  <a:lnTo>
                    <a:pt x="0" y="1749806"/>
                  </a:lnTo>
                  <a:lnTo>
                    <a:pt x="0" y="179578"/>
                  </a:lnTo>
                  <a:close/>
                </a:path>
              </a:pathLst>
            </a:custGeom>
            <a:ln w="15240">
              <a:solidFill>
                <a:srgbClr val="000000"/>
              </a:solidFill>
            </a:ln>
          </p:spPr>
          <p:txBody>
            <a:bodyPr wrap="square" lIns="0" tIns="0" rIns="0" bIns="0" rtlCol="0"/>
            <a:lstStyle/>
            <a:p>
              <a:endParaRPr/>
            </a:p>
          </p:txBody>
        </p:sp>
      </p:grpSp>
      <p:sp>
        <p:nvSpPr>
          <p:cNvPr id="73" name="object 73"/>
          <p:cNvSpPr txBox="1"/>
          <p:nvPr/>
        </p:nvSpPr>
        <p:spPr>
          <a:xfrm>
            <a:off x="6663690" y="4365116"/>
            <a:ext cx="556260" cy="228268"/>
          </a:xfrm>
          <a:prstGeom prst="rect">
            <a:avLst/>
          </a:prstGeom>
        </p:spPr>
        <p:txBody>
          <a:bodyPr vert="horz" wrap="square" lIns="0" tIns="12700" rIns="0" bIns="0" rtlCol="0">
            <a:spAutoFit/>
          </a:bodyPr>
          <a:lstStyle/>
          <a:p>
            <a:pPr marL="12700">
              <a:spcBef>
                <a:spcPts val="100"/>
              </a:spcBef>
            </a:pPr>
            <a:r>
              <a:rPr sz="1400" b="1" dirty="0">
                <a:solidFill>
                  <a:srgbClr val="FF0000"/>
                </a:solidFill>
                <a:latin typeface="Calibri"/>
                <a:cs typeface="Calibri"/>
              </a:rPr>
              <a:t>Block</a:t>
            </a:r>
            <a:r>
              <a:rPr sz="1400" b="1" spc="-75" dirty="0">
                <a:solidFill>
                  <a:srgbClr val="FF0000"/>
                </a:solidFill>
                <a:latin typeface="Calibri"/>
                <a:cs typeface="Calibri"/>
              </a:rPr>
              <a:t> </a:t>
            </a:r>
            <a:r>
              <a:rPr sz="1400" b="1" dirty="0">
                <a:solidFill>
                  <a:srgbClr val="FF0000"/>
                </a:solidFill>
                <a:latin typeface="Calibri"/>
                <a:cs typeface="Calibri"/>
              </a:rPr>
              <a:t>3</a:t>
            </a:r>
            <a:endParaRPr sz="1400">
              <a:latin typeface="Calibri"/>
              <a:cs typeface="Calibri"/>
            </a:endParaRPr>
          </a:p>
        </p:txBody>
      </p:sp>
      <p:sp>
        <p:nvSpPr>
          <p:cNvPr id="74" name="object 74"/>
          <p:cNvSpPr txBox="1"/>
          <p:nvPr/>
        </p:nvSpPr>
        <p:spPr>
          <a:xfrm>
            <a:off x="6570727" y="4720209"/>
            <a:ext cx="742315" cy="300355"/>
          </a:xfrm>
          <a:prstGeom prst="rect">
            <a:avLst/>
          </a:prstGeom>
        </p:spPr>
        <p:txBody>
          <a:bodyPr vert="horz" wrap="square" lIns="0" tIns="12700" rIns="0" bIns="0" rtlCol="0">
            <a:spAutoFit/>
          </a:bodyPr>
          <a:lstStyle/>
          <a:p>
            <a:pPr marL="17145">
              <a:spcBef>
                <a:spcPts val="100"/>
              </a:spcBef>
            </a:pPr>
            <a:r>
              <a:rPr sz="900" dirty="0">
                <a:latin typeface="Calibri"/>
                <a:cs typeface="Calibri"/>
              </a:rPr>
              <a:t>Proof-of-Work:</a:t>
            </a:r>
            <a:endParaRPr sz="900">
              <a:latin typeface="Calibri"/>
              <a:cs typeface="Calibri"/>
            </a:endParaRPr>
          </a:p>
          <a:p>
            <a:pPr marL="12700"/>
            <a:r>
              <a:rPr sz="900" spc="-5" dirty="0">
                <a:latin typeface="Calibri"/>
                <a:cs typeface="Calibri"/>
              </a:rPr>
              <a:t>000000hhjg93g</a:t>
            </a:r>
            <a:endParaRPr sz="900">
              <a:latin typeface="Calibri"/>
              <a:cs typeface="Calibri"/>
            </a:endParaRPr>
          </a:p>
        </p:txBody>
      </p:sp>
      <p:sp>
        <p:nvSpPr>
          <p:cNvPr id="75" name="object 75"/>
          <p:cNvSpPr txBox="1"/>
          <p:nvPr/>
        </p:nvSpPr>
        <p:spPr>
          <a:xfrm>
            <a:off x="6557009" y="5132070"/>
            <a:ext cx="770890" cy="299720"/>
          </a:xfrm>
          <a:prstGeom prst="rect">
            <a:avLst/>
          </a:prstGeom>
        </p:spPr>
        <p:txBody>
          <a:bodyPr vert="horz" wrap="square" lIns="0" tIns="12700" rIns="0" bIns="0" rtlCol="0">
            <a:spAutoFit/>
          </a:bodyPr>
          <a:lstStyle/>
          <a:p>
            <a:pPr marL="12700" marR="5080" indent="25400">
              <a:spcBef>
                <a:spcPts val="100"/>
              </a:spcBef>
            </a:pPr>
            <a:r>
              <a:rPr sz="900" spc="-5" dirty="0">
                <a:latin typeface="Calibri"/>
                <a:cs typeface="Calibri"/>
              </a:rPr>
              <a:t>Previous </a:t>
            </a:r>
            <a:r>
              <a:rPr sz="900" dirty="0">
                <a:latin typeface="Calibri"/>
                <a:cs typeface="Calibri"/>
              </a:rPr>
              <a:t>POW: </a:t>
            </a:r>
            <a:r>
              <a:rPr sz="900" spc="-190" dirty="0">
                <a:latin typeface="Calibri"/>
                <a:cs typeface="Calibri"/>
              </a:rPr>
              <a:t> </a:t>
            </a:r>
            <a:r>
              <a:rPr sz="900" dirty="0">
                <a:latin typeface="Calibri"/>
                <a:cs typeface="Calibri"/>
              </a:rPr>
              <a:t>000000</a:t>
            </a:r>
            <a:r>
              <a:rPr sz="900" spc="-15" dirty="0">
                <a:latin typeface="Calibri"/>
                <a:cs typeface="Calibri"/>
              </a:rPr>
              <a:t>9</a:t>
            </a:r>
            <a:r>
              <a:rPr sz="900" dirty="0">
                <a:latin typeface="Calibri"/>
                <a:cs typeface="Calibri"/>
              </a:rPr>
              <a:t>0</a:t>
            </a:r>
            <a:r>
              <a:rPr sz="900" spc="-5" dirty="0">
                <a:latin typeface="Calibri"/>
                <a:cs typeface="Calibri"/>
              </a:rPr>
              <a:t>b41bx</a:t>
            </a:r>
            <a:endParaRPr sz="900">
              <a:latin typeface="Calibri"/>
              <a:cs typeface="Calibri"/>
            </a:endParaRPr>
          </a:p>
        </p:txBody>
      </p:sp>
      <p:grpSp>
        <p:nvGrpSpPr>
          <p:cNvPr id="76" name="object 76"/>
          <p:cNvGrpSpPr/>
          <p:nvPr/>
        </p:nvGrpSpPr>
        <p:grpSpPr>
          <a:xfrm>
            <a:off x="6440171" y="5908294"/>
            <a:ext cx="991235" cy="170180"/>
            <a:chOff x="4916170" y="5908294"/>
            <a:chExt cx="991235" cy="170180"/>
          </a:xfrm>
        </p:grpSpPr>
        <p:pic>
          <p:nvPicPr>
            <p:cNvPr id="77" name="object 77"/>
            <p:cNvPicPr/>
            <p:nvPr/>
          </p:nvPicPr>
          <p:blipFill>
            <a:blip r:embed="rId8" cstate="print"/>
            <a:stretch>
              <a:fillRect/>
            </a:stretch>
          </p:blipFill>
          <p:spPr>
            <a:xfrm>
              <a:off x="4922520" y="5914644"/>
              <a:ext cx="978407" cy="156972"/>
            </a:xfrm>
            <a:prstGeom prst="rect">
              <a:avLst/>
            </a:prstGeom>
          </p:spPr>
        </p:pic>
        <p:sp>
          <p:nvSpPr>
            <p:cNvPr id="78" name="object 78"/>
            <p:cNvSpPr/>
            <p:nvPr/>
          </p:nvSpPr>
          <p:spPr>
            <a:xfrm>
              <a:off x="4922520" y="5914644"/>
              <a:ext cx="978535" cy="157480"/>
            </a:xfrm>
            <a:custGeom>
              <a:avLst/>
              <a:gdLst/>
              <a:ahLst/>
              <a:cxnLst/>
              <a:rect l="l" t="t" r="r" b="b"/>
              <a:pathLst>
                <a:path w="978535" h="157479">
                  <a:moveTo>
                    <a:pt x="0" y="26161"/>
                  </a:moveTo>
                  <a:lnTo>
                    <a:pt x="2051" y="15976"/>
                  </a:lnTo>
                  <a:lnTo>
                    <a:pt x="7651" y="7661"/>
                  </a:lnTo>
                  <a:lnTo>
                    <a:pt x="15966" y="2055"/>
                  </a:lnTo>
                  <a:lnTo>
                    <a:pt x="26162" y="0"/>
                  </a:lnTo>
                  <a:lnTo>
                    <a:pt x="952245" y="0"/>
                  </a:lnTo>
                  <a:lnTo>
                    <a:pt x="962441" y="2055"/>
                  </a:lnTo>
                  <a:lnTo>
                    <a:pt x="970756" y="7661"/>
                  </a:lnTo>
                  <a:lnTo>
                    <a:pt x="976356" y="15976"/>
                  </a:lnTo>
                  <a:lnTo>
                    <a:pt x="978407" y="26161"/>
                  </a:lnTo>
                  <a:lnTo>
                    <a:pt x="978407" y="130809"/>
                  </a:lnTo>
                  <a:lnTo>
                    <a:pt x="976356" y="140995"/>
                  </a:lnTo>
                  <a:lnTo>
                    <a:pt x="970756" y="149310"/>
                  </a:lnTo>
                  <a:lnTo>
                    <a:pt x="962441" y="154916"/>
                  </a:lnTo>
                  <a:lnTo>
                    <a:pt x="952245" y="156971"/>
                  </a:lnTo>
                  <a:lnTo>
                    <a:pt x="26162" y="156971"/>
                  </a:lnTo>
                  <a:lnTo>
                    <a:pt x="15966" y="154916"/>
                  </a:lnTo>
                  <a:lnTo>
                    <a:pt x="7651" y="149310"/>
                  </a:lnTo>
                  <a:lnTo>
                    <a:pt x="2051" y="140995"/>
                  </a:lnTo>
                  <a:lnTo>
                    <a:pt x="0" y="130809"/>
                  </a:lnTo>
                  <a:lnTo>
                    <a:pt x="0" y="26161"/>
                  </a:lnTo>
                  <a:close/>
                </a:path>
              </a:pathLst>
            </a:custGeom>
            <a:ln w="12192">
              <a:solidFill>
                <a:srgbClr val="9B2C1F"/>
              </a:solidFill>
            </a:ln>
          </p:spPr>
          <p:txBody>
            <a:bodyPr wrap="square" lIns="0" tIns="0" rIns="0" bIns="0" rtlCol="0"/>
            <a:lstStyle/>
            <a:p>
              <a:endParaRPr/>
            </a:p>
          </p:txBody>
        </p:sp>
      </p:grpSp>
      <p:sp>
        <p:nvSpPr>
          <p:cNvPr id="79" name="object 79"/>
          <p:cNvSpPr txBox="1"/>
          <p:nvPr/>
        </p:nvSpPr>
        <p:spPr>
          <a:xfrm>
            <a:off x="6780657" y="5904992"/>
            <a:ext cx="311150" cy="151323"/>
          </a:xfrm>
          <a:prstGeom prst="rect">
            <a:avLst/>
          </a:prstGeom>
        </p:spPr>
        <p:txBody>
          <a:bodyPr vert="horz" wrap="square" lIns="0" tIns="12700" rIns="0" bIns="0" rtlCol="0">
            <a:spAutoFit/>
          </a:bodyPr>
          <a:lstStyle/>
          <a:p>
            <a:pPr marL="12700">
              <a:spcBef>
                <a:spcPts val="100"/>
              </a:spcBef>
            </a:pPr>
            <a:r>
              <a:rPr sz="900" spc="-5" dirty="0">
                <a:latin typeface="Calibri"/>
                <a:cs typeface="Calibri"/>
              </a:rPr>
              <a:t>n</a:t>
            </a:r>
            <a:r>
              <a:rPr sz="900" dirty="0">
                <a:latin typeface="Calibri"/>
                <a:cs typeface="Calibri"/>
              </a:rPr>
              <a:t>o</a:t>
            </a:r>
            <a:r>
              <a:rPr sz="900" spc="-5" dirty="0">
                <a:latin typeface="Calibri"/>
                <a:cs typeface="Calibri"/>
              </a:rPr>
              <a:t>n</a:t>
            </a:r>
            <a:r>
              <a:rPr sz="900" dirty="0">
                <a:latin typeface="Calibri"/>
                <a:cs typeface="Calibri"/>
              </a:rPr>
              <a:t>ce</a:t>
            </a:r>
            <a:endParaRPr sz="900">
              <a:latin typeface="Calibri"/>
              <a:cs typeface="Calibri"/>
            </a:endParaRPr>
          </a:p>
        </p:txBody>
      </p:sp>
      <p:grpSp>
        <p:nvGrpSpPr>
          <p:cNvPr id="80" name="object 80"/>
          <p:cNvGrpSpPr/>
          <p:nvPr/>
        </p:nvGrpSpPr>
        <p:grpSpPr>
          <a:xfrm>
            <a:off x="6447791" y="5539485"/>
            <a:ext cx="991235" cy="307340"/>
            <a:chOff x="4923790" y="5539485"/>
            <a:chExt cx="991235" cy="307340"/>
          </a:xfrm>
        </p:grpSpPr>
        <p:pic>
          <p:nvPicPr>
            <p:cNvPr id="81" name="object 81"/>
            <p:cNvPicPr/>
            <p:nvPr/>
          </p:nvPicPr>
          <p:blipFill>
            <a:blip r:embed="rId13" cstate="print"/>
            <a:stretch>
              <a:fillRect/>
            </a:stretch>
          </p:blipFill>
          <p:spPr>
            <a:xfrm>
              <a:off x="4930140" y="5545835"/>
              <a:ext cx="978408" cy="294131"/>
            </a:xfrm>
            <a:prstGeom prst="rect">
              <a:avLst/>
            </a:prstGeom>
          </p:spPr>
        </p:pic>
        <p:sp>
          <p:nvSpPr>
            <p:cNvPr id="82" name="object 82"/>
            <p:cNvSpPr/>
            <p:nvPr/>
          </p:nvSpPr>
          <p:spPr>
            <a:xfrm>
              <a:off x="4930140" y="5545835"/>
              <a:ext cx="978535" cy="294640"/>
            </a:xfrm>
            <a:custGeom>
              <a:avLst/>
              <a:gdLst/>
              <a:ahLst/>
              <a:cxnLst/>
              <a:rect l="l" t="t" r="r" b="b"/>
              <a:pathLst>
                <a:path w="978535" h="294639">
                  <a:moveTo>
                    <a:pt x="0" y="49021"/>
                  </a:moveTo>
                  <a:lnTo>
                    <a:pt x="3855" y="29950"/>
                  </a:lnTo>
                  <a:lnTo>
                    <a:pt x="14366" y="14366"/>
                  </a:lnTo>
                  <a:lnTo>
                    <a:pt x="29950" y="3855"/>
                  </a:lnTo>
                  <a:lnTo>
                    <a:pt x="49022" y="0"/>
                  </a:lnTo>
                  <a:lnTo>
                    <a:pt x="929386" y="0"/>
                  </a:lnTo>
                  <a:lnTo>
                    <a:pt x="948457" y="3855"/>
                  </a:lnTo>
                  <a:lnTo>
                    <a:pt x="964041" y="14366"/>
                  </a:lnTo>
                  <a:lnTo>
                    <a:pt x="974552" y="29950"/>
                  </a:lnTo>
                  <a:lnTo>
                    <a:pt x="978408" y="49021"/>
                  </a:lnTo>
                  <a:lnTo>
                    <a:pt x="978408" y="245109"/>
                  </a:lnTo>
                  <a:lnTo>
                    <a:pt x="974552" y="264192"/>
                  </a:lnTo>
                  <a:lnTo>
                    <a:pt x="964041" y="279774"/>
                  </a:lnTo>
                  <a:lnTo>
                    <a:pt x="948457" y="290279"/>
                  </a:lnTo>
                  <a:lnTo>
                    <a:pt x="929386" y="294131"/>
                  </a:lnTo>
                  <a:lnTo>
                    <a:pt x="49022" y="294131"/>
                  </a:lnTo>
                  <a:lnTo>
                    <a:pt x="29950" y="290279"/>
                  </a:lnTo>
                  <a:lnTo>
                    <a:pt x="14366" y="279774"/>
                  </a:lnTo>
                  <a:lnTo>
                    <a:pt x="3855" y="264192"/>
                  </a:lnTo>
                  <a:lnTo>
                    <a:pt x="0" y="245109"/>
                  </a:lnTo>
                  <a:lnTo>
                    <a:pt x="0" y="49021"/>
                  </a:lnTo>
                  <a:close/>
                </a:path>
              </a:pathLst>
            </a:custGeom>
            <a:ln w="12192">
              <a:solidFill>
                <a:srgbClr val="A18E6A"/>
              </a:solidFill>
            </a:ln>
          </p:spPr>
          <p:txBody>
            <a:bodyPr wrap="square" lIns="0" tIns="0" rIns="0" bIns="0" rtlCol="0"/>
            <a:lstStyle/>
            <a:p>
              <a:endParaRPr/>
            </a:p>
          </p:txBody>
        </p:sp>
      </p:grpSp>
      <p:sp>
        <p:nvSpPr>
          <p:cNvPr id="83" name="object 83"/>
          <p:cNvSpPr txBox="1"/>
          <p:nvPr/>
        </p:nvSpPr>
        <p:spPr>
          <a:xfrm>
            <a:off x="6637783" y="5536793"/>
            <a:ext cx="612775" cy="299720"/>
          </a:xfrm>
          <a:prstGeom prst="rect">
            <a:avLst/>
          </a:prstGeom>
        </p:spPr>
        <p:txBody>
          <a:bodyPr vert="horz" wrap="square" lIns="0" tIns="12700" rIns="0" bIns="0" rtlCol="0">
            <a:spAutoFit/>
          </a:bodyPr>
          <a:lstStyle/>
          <a:p>
            <a:pPr algn="ctr">
              <a:spcBef>
                <a:spcPts val="100"/>
              </a:spcBef>
            </a:pPr>
            <a:r>
              <a:rPr sz="900" spc="-5" dirty="0">
                <a:latin typeface="Calibri"/>
                <a:cs typeface="Calibri"/>
              </a:rPr>
              <a:t>Transactions</a:t>
            </a:r>
            <a:endParaRPr sz="900">
              <a:latin typeface="Calibri"/>
              <a:cs typeface="Calibri"/>
            </a:endParaRPr>
          </a:p>
          <a:p>
            <a:pPr algn="ctr">
              <a:lnSpc>
                <a:spcPct val="100000"/>
              </a:lnSpc>
            </a:pPr>
            <a:r>
              <a:rPr sz="900" dirty="0">
                <a:latin typeface="Calibri"/>
                <a:cs typeface="Calibri"/>
              </a:rPr>
              <a:t>…</a:t>
            </a:r>
            <a:endParaRPr sz="900">
              <a:latin typeface="Calibri"/>
              <a:cs typeface="Calibri"/>
            </a:endParaRPr>
          </a:p>
        </p:txBody>
      </p:sp>
      <p:sp>
        <p:nvSpPr>
          <p:cNvPr id="84" name="object 84"/>
          <p:cNvSpPr/>
          <p:nvPr/>
        </p:nvSpPr>
        <p:spPr>
          <a:xfrm>
            <a:off x="7653529" y="4293108"/>
            <a:ext cx="1077595" cy="1929764"/>
          </a:xfrm>
          <a:custGeom>
            <a:avLst/>
            <a:gdLst/>
            <a:ahLst/>
            <a:cxnLst/>
            <a:rect l="l" t="t" r="r" b="b"/>
            <a:pathLst>
              <a:path w="1077595" h="1929764">
                <a:moveTo>
                  <a:pt x="0" y="179578"/>
                </a:moveTo>
                <a:lnTo>
                  <a:pt x="6414" y="131835"/>
                </a:lnTo>
                <a:lnTo>
                  <a:pt x="24515" y="88937"/>
                </a:lnTo>
                <a:lnTo>
                  <a:pt x="52593" y="52593"/>
                </a:lnTo>
                <a:lnTo>
                  <a:pt x="88937" y="24515"/>
                </a:lnTo>
                <a:lnTo>
                  <a:pt x="131835" y="6414"/>
                </a:lnTo>
                <a:lnTo>
                  <a:pt x="179577" y="0"/>
                </a:lnTo>
                <a:lnTo>
                  <a:pt x="897890" y="0"/>
                </a:lnTo>
                <a:lnTo>
                  <a:pt x="945632" y="6414"/>
                </a:lnTo>
                <a:lnTo>
                  <a:pt x="988530" y="24515"/>
                </a:lnTo>
                <a:lnTo>
                  <a:pt x="1024874" y="52593"/>
                </a:lnTo>
                <a:lnTo>
                  <a:pt x="1052952" y="88937"/>
                </a:lnTo>
                <a:lnTo>
                  <a:pt x="1071053" y="131835"/>
                </a:lnTo>
                <a:lnTo>
                  <a:pt x="1077468" y="179578"/>
                </a:lnTo>
                <a:lnTo>
                  <a:pt x="1077468" y="1749806"/>
                </a:lnTo>
                <a:lnTo>
                  <a:pt x="1071053" y="1797543"/>
                </a:lnTo>
                <a:lnTo>
                  <a:pt x="1052952" y="1840440"/>
                </a:lnTo>
                <a:lnTo>
                  <a:pt x="1024874" y="1876785"/>
                </a:lnTo>
                <a:lnTo>
                  <a:pt x="988530" y="1904865"/>
                </a:lnTo>
                <a:lnTo>
                  <a:pt x="945632" y="1922969"/>
                </a:lnTo>
                <a:lnTo>
                  <a:pt x="897890" y="1929384"/>
                </a:lnTo>
                <a:lnTo>
                  <a:pt x="179577" y="1929384"/>
                </a:lnTo>
                <a:lnTo>
                  <a:pt x="131835" y="1922969"/>
                </a:lnTo>
                <a:lnTo>
                  <a:pt x="88937" y="1904865"/>
                </a:lnTo>
                <a:lnTo>
                  <a:pt x="52593" y="1876785"/>
                </a:lnTo>
                <a:lnTo>
                  <a:pt x="24515" y="1840440"/>
                </a:lnTo>
                <a:lnTo>
                  <a:pt x="6414" y="1797543"/>
                </a:lnTo>
                <a:lnTo>
                  <a:pt x="0" y="1749806"/>
                </a:lnTo>
                <a:lnTo>
                  <a:pt x="0" y="179578"/>
                </a:lnTo>
                <a:close/>
              </a:path>
            </a:pathLst>
          </a:custGeom>
          <a:ln w="15240">
            <a:solidFill>
              <a:srgbClr val="000000"/>
            </a:solidFill>
            <a:prstDash val="sysDash"/>
          </a:ln>
        </p:spPr>
        <p:txBody>
          <a:bodyPr wrap="square" lIns="0" tIns="0" rIns="0" bIns="0" rtlCol="0"/>
          <a:lstStyle/>
          <a:p>
            <a:endParaRPr/>
          </a:p>
        </p:txBody>
      </p:sp>
      <p:sp>
        <p:nvSpPr>
          <p:cNvPr id="85" name="object 85"/>
          <p:cNvSpPr txBox="1"/>
          <p:nvPr/>
        </p:nvSpPr>
        <p:spPr>
          <a:xfrm>
            <a:off x="7754874" y="3872563"/>
            <a:ext cx="839469" cy="732155"/>
          </a:xfrm>
          <a:prstGeom prst="rect">
            <a:avLst/>
          </a:prstGeom>
        </p:spPr>
        <p:txBody>
          <a:bodyPr vert="horz" wrap="square" lIns="0" tIns="135255" rIns="0" bIns="0" rtlCol="0">
            <a:spAutoFit/>
          </a:bodyPr>
          <a:lstStyle/>
          <a:p>
            <a:pPr algn="ctr">
              <a:spcBef>
                <a:spcPts val="1065"/>
              </a:spcBef>
            </a:pPr>
            <a:r>
              <a:rPr spc="-10" dirty="0">
                <a:solidFill>
                  <a:srgbClr val="FF0000"/>
                </a:solidFill>
                <a:latin typeface="Calibri"/>
                <a:cs typeface="Calibri"/>
              </a:rPr>
              <a:t>Branch</a:t>
            </a:r>
            <a:r>
              <a:rPr spc="-55" dirty="0">
                <a:solidFill>
                  <a:srgbClr val="FF0000"/>
                </a:solidFill>
                <a:latin typeface="Calibri"/>
                <a:cs typeface="Calibri"/>
              </a:rPr>
              <a:t> </a:t>
            </a:r>
            <a:r>
              <a:rPr dirty="0">
                <a:solidFill>
                  <a:srgbClr val="FF0000"/>
                </a:solidFill>
                <a:latin typeface="Calibri"/>
                <a:cs typeface="Calibri"/>
              </a:rPr>
              <a:t>2</a:t>
            </a:r>
            <a:endParaRPr>
              <a:latin typeface="Calibri"/>
              <a:cs typeface="Calibri"/>
            </a:endParaRPr>
          </a:p>
          <a:p>
            <a:pPr marL="37465" algn="ctr">
              <a:spcBef>
                <a:spcPts val="755"/>
              </a:spcBef>
            </a:pPr>
            <a:r>
              <a:rPr sz="1400" b="1" dirty="0">
                <a:solidFill>
                  <a:srgbClr val="FF0000"/>
                </a:solidFill>
                <a:latin typeface="Calibri"/>
                <a:cs typeface="Calibri"/>
              </a:rPr>
              <a:t>Block</a:t>
            </a:r>
            <a:r>
              <a:rPr sz="1400" b="1" spc="-45" dirty="0">
                <a:solidFill>
                  <a:srgbClr val="FF0000"/>
                </a:solidFill>
                <a:latin typeface="Calibri"/>
                <a:cs typeface="Calibri"/>
              </a:rPr>
              <a:t> </a:t>
            </a:r>
            <a:r>
              <a:rPr sz="1400" b="1" dirty="0">
                <a:solidFill>
                  <a:srgbClr val="FF0000"/>
                </a:solidFill>
                <a:latin typeface="Calibri"/>
                <a:cs typeface="Calibri"/>
              </a:rPr>
              <a:t>4</a:t>
            </a:r>
            <a:endParaRPr sz="1400">
              <a:latin typeface="Calibri"/>
              <a:cs typeface="Calibri"/>
            </a:endParaRPr>
          </a:p>
        </p:txBody>
      </p:sp>
      <p:sp>
        <p:nvSpPr>
          <p:cNvPr id="86" name="object 86"/>
          <p:cNvSpPr txBox="1"/>
          <p:nvPr/>
        </p:nvSpPr>
        <p:spPr>
          <a:xfrm>
            <a:off x="7826755" y="4720209"/>
            <a:ext cx="732790" cy="300355"/>
          </a:xfrm>
          <a:prstGeom prst="rect">
            <a:avLst/>
          </a:prstGeom>
        </p:spPr>
        <p:txBody>
          <a:bodyPr vert="horz" wrap="square" lIns="0" tIns="12700" rIns="0" bIns="0" rtlCol="0">
            <a:spAutoFit/>
          </a:bodyPr>
          <a:lstStyle/>
          <a:p>
            <a:pPr algn="ctr">
              <a:spcBef>
                <a:spcPts val="100"/>
              </a:spcBef>
            </a:pPr>
            <a:r>
              <a:rPr sz="900" dirty="0">
                <a:latin typeface="Calibri"/>
                <a:cs typeface="Calibri"/>
              </a:rPr>
              <a:t>Proof-of-Work:</a:t>
            </a:r>
            <a:endParaRPr sz="900">
              <a:latin typeface="Calibri"/>
              <a:cs typeface="Calibri"/>
            </a:endParaRPr>
          </a:p>
          <a:p>
            <a:pPr marL="1270" algn="ctr"/>
            <a:r>
              <a:rPr sz="900" dirty="0">
                <a:latin typeface="Calibri"/>
                <a:cs typeface="Calibri"/>
              </a:rPr>
              <a:t>???</a:t>
            </a:r>
            <a:endParaRPr sz="900">
              <a:latin typeface="Calibri"/>
              <a:cs typeface="Calibri"/>
            </a:endParaRPr>
          </a:p>
        </p:txBody>
      </p:sp>
      <p:sp>
        <p:nvSpPr>
          <p:cNvPr id="87" name="object 87"/>
          <p:cNvSpPr txBox="1"/>
          <p:nvPr/>
        </p:nvSpPr>
        <p:spPr>
          <a:xfrm>
            <a:off x="7822185" y="5132070"/>
            <a:ext cx="742315" cy="299720"/>
          </a:xfrm>
          <a:prstGeom prst="rect">
            <a:avLst/>
          </a:prstGeom>
        </p:spPr>
        <p:txBody>
          <a:bodyPr vert="horz" wrap="square" lIns="0" tIns="12700" rIns="0" bIns="0" rtlCol="0">
            <a:spAutoFit/>
          </a:bodyPr>
          <a:lstStyle/>
          <a:p>
            <a:pPr marL="12700" marR="5080" indent="12065">
              <a:spcBef>
                <a:spcPts val="100"/>
              </a:spcBef>
            </a:pPr>
            <a:r>
              <a:rPr sz="900" spc="-5" dirty="0">
                <a:latin typeface="Calibri"/>
                <a:cs typeface="Calibri"/>
              </a:rPr>
              <a:t>Previous </a:t>
            </a:r>
            <a:r>
              <a:rPr sz="900" dirty="0">
                <a:latin typeface="Calibri"/>
                <a:cs typeface="Calibri"/>
              </a:rPr>
              <a:t>POW: </a:t>
            </a:r>
            <a:r>
              <a:rPr sz="900" spc="-190" dirty="0">
                <a:latin typeface="Calibri"/>
                <a:cs typeface="Calibri"/>
              </a:rPr>
              <a:t> </a:t>
            </a:r>
            <a:r>
              <a:rPr sz="900" spc="-5" dirty="0">
                <a:latin typeface="Calibri"/>
                <a:cs typeface="Calibri"/>
              </a:rPr>
              <a:t>000000hhjg93</a:t>
            </a:r>
            <a:r>
              <a:rPr sz="900" dirty="0">
                <a:latin typeface="Calibri"/>
                <a:cs typeface="Calibri"/>
              </a:rPr>
              <a:t>g</a:t>
            </a:r>
            <a:endParaRPr sz="900">
              <a:latin typeface="Calibri"/>
              <a:cs typeface="Calibri"/>
            </a:endParaRPr>
          </a:p>
        </p:txBody>
      </p:sp>
      <p:sp>
        <p:nvSpPr>
          <p:cNvPr id="88" name="object 88"/>
          <p:cNvSpPr/>
          <p:nvPr/>
        </p:nvSpPr>
        <p:spPr>
          <a:xfrm>
            <a:off x="7708392" y="5891784"/>
            <a:ext cx="978535" cy="157480"/>
          </a:xfrm>
          <a:custGeom>
            <a:avLst/>
            <a:gdLst/>
            <a:ahLst/>
            <a:cxnLst/>
            <a:rect l="l" t="t" r="r" b="b"/>
            <a:pathLst>
              <a:path w="978534" h="157479">
                <a:moveTo>
                  <a:pt x="952246" y="0"/>
                </a:moveTo>
                <a:lnTo>
                  <a:pt x="26162" y="0"/>
                </a:lnTo>
                <a:lnTo>
                  <a:pt x="15966" y="2055"/>
                </a:lnTo>
                <a:lnTo>
                  <a:pt x="7651" y="7661"/>
                </a:lnTo>
                <a:lnTo>
                  <a:pt x="2051" y="15976"/>
                </a:lnTo>
                <a:lnTo>
                  <a:pt x="0" y="26161"/>
                </a:lnTo>
                <a:lnTo>
                  <a:pt x="0" y="130809"/>
                </a:lnTo>
                <a:lnTo>
                  <a:pt x="2051" y="140995"/>
                </a:lnTo>
                <a:lnTo>
                  <a:pt x="7651" y="149310"/>
                </a:lnTo>
                <a:lnTo>
                  <a:pt x="15966" y="154916"/>
                </a:lnTo>
                <a:lnTo>
                  <a:pt x="26162" y="156971"/>
                </a:lnTo>
                <a:lnTo>
                  <a:pt x="952246" y="156971"/>
                </a:lnTo>
                <a:lnTo>
                  <a:pt x="962441" y="154916"/>
                </a:lnTo>
                <a:lnTo>
                  <a:pt x="970756" y="149310"/>
                </a:lnTo>
                <a:lnTo>
                  <a:pt x="976356" y="140995"/>
                </a:lnTo>
                <a:lnTo>
                  <a:pt x="978408" y="130809"/>
                </a:lnTo>
                <a:lnTo>
                  <a:pt x="978408" y="26161"/>
                </a:lnTo>
                <a:lnTo>
                  <a:pt x="976356" y="15976"/>
                </a:lnTo>
                <a:lnTo>
                  <a:pt x="970756" y="7661"/>
                </a:lnTo>
                <a:lnTo>
                  <a:pt x="962441" y="2055"/>
                </a:lnTo>
                <a:lnTo>
                  <a:pt x="952246" y="0"/>
                </a:lnTo>
                <a:close/>
              </a:path>
            </a:pathLst>
          </a:custGeom>
          <a:solidFill>
            <a:srgbClr val="9B2C1F">
              <a:alpha val="50195"/>
            </a:srgbClr>
          </a:solidFill>
        </p:spPr>
        <p:txBody>
          <a:bodyPr wrap="square" lIns="0" tIns="0" rIns="0" bIns="0" rtlCol="0"/>
          <a:lstStyle/>
          <a:p>
            <a:endParaRPr/>
          </a:p>
        </p:txBody>
      </p:sp>
      <p:sp>
        <p:nvSpPr>
          <p:cNvPr id="89" name="object 89"/>
          <p:cNvSpPr txBox="1"/>
          <p:nvPr/>
        </p:nvSpPr>
        <p:spPr>
          <a:xfrm>
            <a:off x="8043418" y="5882742"/>
            <a:ext cx="311150" cy="151323"/>
          </a:xfrm>
          <a:prstGeom prst="rect">
            <a:avLst/>
          </a:prstGeom>
        </p:spPr>
        <p:txBody>
          <a:bodyPr vert="horz" wrap="square" lIns="0" tIns="12700" rIns="0" bIns="0" rtlCol="0">
            <a:spAutoFit/>
          </a:bodyPr>
          <a:lstStyle/>
          <a:p>
            <a:pPr marL="12700">
              <a:spcBef>
                <a:spcPts val="100"/>
              </a:spcBef>
            </a:pPr>
            <a:r>
              <a:rPr sz="900" spc="-5" dirty="0">
                <a:solidFill>
                  <a:srgbClr val="FFFFFF"/>
                </a:solidFill>
                <a:latin typeface="Calibri"/>
                <a:cs typeface="Calibri"/>
              </a:rPr>
              <a:t>n</a:t>
            </a:r>
            <a:r>
              <a:rPr sz="900" dirty="0">
                <a:solidFill>
                  <a:srgbClr val="FFFFFF"/>
                </a:solidFill>
                <a:latin typeface="Calibri"/>
                <a:cs typeface="Calibri"/>
              </a:rPr>
              <a:t>o</a:t>
            </a:r>
            <a:r>
              <a:rPr sz="900" spc="-5" dirty="0">
                <a:solidFill>
                  <a:srgbClr val="FFFFFF"/>
                </a:solidFill>
                <a:latin typeface="Calibri"/>
                <a:cs typeface="Calibri"/>
              </a:rPr>
              <a:t>n</a:t>
            </a:r>
            <a:r>
              <a:rPr sz="900" dirty="0">
                <a:solidFill>
                  <a:srgbClr val="FFFFFF"/>
                </a:solidFill>
                <a:latin typeface="Calibri"/>
                <a:cs typeface="Calibri"/>
              </a:rPr>
              <a:t>ce</a:t>
            </a:r>
            <a:endParaRPr sz="900">
              <a:latin typeface="Calibri"/>
              <a:cs typeface="Calibri"/>
            </a:endParaRPr>
          </a:p>
        </p:txBody>
      </p:sp>
      <p:grpSp>
        <p:nvGrpSpPr>
          <p:cNvPr id="90" name="object 90"/>
          <p:cNvGrpSpPr/>
          <p:nvPr/>
        </p:nvGrpSpPr>
        <p:grpSpPr>
          <a:xfrm>
            <a:off x="7709662" y="5516626"/>
            <a:ext cx="991235" cy="308610"/>
            <a:chOff x="6185661" y="5516626"/>
            <a:chExt cx="991235" cy="308610"/>
          </a:xfrm>
        </p:grpSpPr>
        <p:pic>
          <p:nvPicPr>
            <p:cNvPr id="91" name="object 91"/>
            <p:cNvPicPr/>
            <p:nvPr/>
          </p:nvPicPr>
          <p:blipFill>
            <a:blip r:embed="rId14" cstate="print"/>
            <a:stretch>
              <a:fillRect/>
            </a:stretch>
          </p:blipFill>
          <p:spPr>
            <a:xfrm>
              <a:off x="6192011" y="5522976"/>
              <a:ext cx="978408" cy="295656"/>
            </a:xfrm>
            <a:prstGeom prst="rect">
              <a:avLst/>
            </a:prstGeom>
          </p:spPr>
        </p:pic>
        <p:sp>
          <p:nvSpPr>
            <p:cNvPr id="92" name="object 92"/>
            <p:cNvSpPr/>
            <p:nvPr/>
          </p:nvSpPr>
          <p:spPr>
            <a:xfrm>
              <a:off x="6192011" y="5522976"/>
              <a:ext cx="978535" cy="295910"/>
            </a:xfrm>
            <a:custGeom>
              <a:avLst/>
              <a:gdLst/>
              <a:ahLst/>
              <a:cxnLst/>
              <a:rect l="l" t="t" r="r" b="b"/>
              <a:pathLst>
                <a:path w="978534" h="295910">
                  <a:moveTo>
                    <a:pt x="0" y="49276"/>
                  </a:moveTo>
                  <a:lnTo>
                    <a:pt x="3877" y="30110"/>
                  </a:lnTo>
                  <a:lnTo>
                    <a:pt x="14446" y="14446"/>
                  </a:lnTo>
                  <a:lnTo>
                    <a:pt x="30110" y="3877"/>
                  </a:lnTo>
                  <a:lnTo>
                    <a:pt x="49275" y="0"/>
                  </a:lnTo>
                  <a:lnTo>
                    <a:pt x="929132" y="0"/>
                  </a:lnTo>
                  <a:lnTo>
                    <a:pt x="948297" y="3877"/>
                  </a:lnTo>
                  <a:lnTo>
                    <a:pt x="963961" y="14446"/>
                  </a:lnTo>
                  <a:lnTo>
                    <a:pt x="974530" y="30110"/>
                  </a:lnTo>
                  <a:lnTo>
                    <a:pt x="978408" y="49276"/>
                  </a:lnTo>
                  <a:lnTo>
                    <a:pt x="978408" y="246380"/>
                  </a:lnTo>
                  <a:lnTo>
                    <a:pt x="974530" y="265561"/>
                  </a:lnTo>
                  <a:lnTo>
                    <a:pt x="963961" y="281224"/>
                  </a:lnTo>
                  <a:lnTo>
                    <a:pt x="948297" y="291783"/>
                  </a:lnTo>
                  <a:lnTo>
                    <a:pt x="929132" y="295656"/>
                  </a:lnTo>
                  <a:lnTo>
                    <a:pt x="49275" y="295656"/>
                  </a:lnTo>
                  <a:lnTo>
                    <a:pt x="30110" y="291783"/>
                  </a:lnTo>
                  <a:lnTo>
                    <a:pt x="14446" y="281224"/>
                  </a:lnTo>
                  <a:lnTo>
                    <a:pt x="3877" y="265561"/>
                  </a:lnTo>
                  <a:lnTo>
                    <a:pt x="0" y="246380"/>
                  </a:lnTo>
                  <a:lnTo>
                    <a:pt x="0" y="49276"/>
                  </a:lnTo>
                  <a:close/>
                </a:path>
              </a:pathLst>
            </a:custGeom>
            <a:ln w="12191">
              <a:solidFill>
                <a:srgbClr val="A18E6A"/>
              </a:solidFill>
            </a:ln>
          </p:spPr>
          <p:txBody>
            <a:bodyPr wrap="square" lIns="0" tIns="0" rIns="0" bIns="0" rtlCol="0"/>
            <a:lstStyle/>
            <a:p>
              <a:endParaRPr/>
            </a:p>
          </p:txBody>
        </p:sp>
      </p:grpSp>
      <p:sp>
        <p:nvSpPr>
          <p:cNvPr id="93" name="object 93"/>
          <p:cNvSpPr txBox="1"/>
          <p:nvPr/>
        </p:nvSpPr>
        <p:spPr>
          <a:xfrm>
            <a:off x="7900543" y="5514239"/>
            <a:ext cx="612775" cy="300355"/>
          </a:xfrm>
          <a:prstGeom prst="rect">
            <a:avLst/>
          </a:prstGeom>
        </p:spPr>
        <p:txBody>
          <a:bodyPr vert="horz" wrap="square" lIns="0" tIns="12700" rIns="0" bIns="0" rtlCol="0">
            <a:spAutoFit/>
          </a:bodyPr>
          <a:lstStyle/>
          <a:p>
            <a:pPr algn="ctr">
              <a:spcBef>
                <a:spcPts val="100"/>
              </a:spcBef>
            </a:pPr>
            <a:r>
              <a:rPr sz="900" spc="-5" dirty="0">
                <a:latin typeface="Calibri"/>
                <a:cs typeface="Calibri"/>
              </a:rPr>
              <a:t>Transactions</a:t>
            </a:r>
            <a:endParaRPr sz="900">
              <a:latin typeface="Calibri"/>
              <a:cs typeface="Calibri"/>
            </a:endParaRPr>
          </a:p>
          <a:p>
            <a:pPr algn="ctr">
              <a:lnSpc>
                <a:spcPct val="100000"/>
              </a:lnSpc>
            </a:pPr>
            <a:r>
              <a:rPr sz="900" dirty="0">
                <a:latin typeface="Calibri"/>
                <a:cs typeface="Calibri"/>
              </a:rPr>
              <a:t>…</a:t>
            </a:r>
            <a:endParaRPr sz="900">
              <a:latin typeface="Calibri"/>
              <a:cs typeface="Calibri"/>
            </a:endParaRPr>
          </a:p>
        </p:txBody>
      </p:sp>
      <p:grpSp>
        <p:nvGrpSpPr>
          <p:cNvPr id="94" name="object 94"/>
          <p:cNvGrpSpPr/>
          <p:nvPr/>
        </p:nvGrpSpPr>
        <p:grpSpPr>
          <a:xfrm>
            <a:off x="6033515" y="419100"/>
            <a:ext cx="3817620" cy="4930140"/>
            <a:chOff x="4509515" y="419100"/>
            <a:chExt cx="3817620" cy="4930140"/>
          </a:xfrm>
        </p:grpSpPr>
        <p:pic>
          <p:nvPicPr>
            <p:cNvPr id="95" name="object 95"/>
            <p:cNvPicPr/>
            <p:nvPr/>
          </p:nvPicPr>
          <p:blipFill>
            <a:blip r:embed="rId15" cstate="print"/>
            <a:stretch>
              <a:fillRect/>
            </a:stretch>
          </p:blipFill>
          <p:spPr>
            <a:xfrm>
              <a:off x="4509515" y="3133344"/>
              <a:ext cx="597420" cy="2215895"/>
            </a:xfrm>
            <a:prstGeom prst="rect">
              <a:avLst/>
            </a:prstGeom>
          </p:spPr>
        </p:pic>
        <p:sp>
          <p:nvSpPr>
            <p:cNvPr id="96" name="object 96"/>
            <p:cNvSpPr/>
            <p:nvPr/>
          </p:nvSpPr>
          <p:spPr>
            <a:xfrm>
              <a:off x="4587239" y="3233166"/>
              <a:ext cx="466725" cy="2063750"/>
            </a:xfrm>
            <a:custGeom>
              <a:avLst/>
              <a:gdLst/>
              <a:ahLst/>
              <a:cxnLst/>
              <a:rect l="l" t="t" r="r" b="b"/>
              <a:pathLst>
                <a:path w="466725" h="2063750">
                  <a:moveTo>
                    <a:pt x="50670" y="73415"/>
                  </a:moveTo>
                  <a:lnTo>
                    <a:pt x="25393" y="78732"/>
                  </a:lnTo>
                  <a:lnTo>
                    <a:pt x="441325" y="2063369"/>
                  </a:lnTo>
                  <a:lnTo>
                    <a:pt x="466725" y="2058035"/>
                  </a:lnTo>
                  <a:lnTo>
                    <a:pt x="50670" y="73415"/>
                  </a:lnTo>
                  <a:close/>
                </a:path>
                <a:path w="466725" h="2063750">
                  <a:moveTo>
                    <a:pt x="22098" y="0"/>
                  </a:moveTo>
                  <a:lnTo>
                    <a:pt x="0" y="84074"/>
                  </a:lnTo>
                  <a:lnTo>
                    <a:pt x="25393" y="78732"/>
                  </a:lnTo>
                  <a:lnTo>
                    <a:pt x="22733" y="66039"/>
                  </a:lnTo>
                  <a:lnTo>
                    <a:pt x="48006" y="60706"/>
                  </a:lnTo>
                  <a:lnTo>
                    <a:pt x="70232" y="60706"/>
                  </a:lnTo>
                  <a:lnTo>
                    <a:pt x="22098" y="0"/>
                  </a:lnTo>
                  <a:close/>
                </a:path>
                <a:path w="466725" h="2063750">
                  <a:moveTo>
                    <a:pt x="48006" y="60706"/>
                  </a:moveTo>
                  <a:lnTo>
                    <a:pt x="22733" y="66039"/>
                  </a:lnTo>
                  <a:lnTo>
                    <a:pt x="25393" y="78732"/>
                  </a:lnTo>
                  <a:lnTo>
                    <a:pt x="50670" y="73415"/>
                  </a:lnTo>
                  <a:lnTo>
                    <a:pt x="48006" y="60706"/>
                  </a:lnTo>
                  <a:close/>
                </a:path>
                <a:path w="466725" h="2063750">
                  <a:moveTo>
                    <a:pt x="70232" y="60706"/>
                  </a:moveTo>
                  <a:lnTo>
                    <a:pt x="48006" y="60706"/>
                  </a:lnTo>
                  <a:lnTo>
                    <a:pt x="50670" y="73415"/>
                  </a:lnTo>
                  <a:lnTo>
                    <a:pt x="76073" y="68072"/>
                  </a:lnTo>
                  <a:lnTo>
                    <a:pt x="70232" y="60706"/>
                  </a:lnTo>
                  <a:close/>
                </a:path>
              </a:pathLst>
            </a:custGeom>
            <a:solidFill>
              <a:srgbClr val="000000"/>
            </a:solidFill>
          </p:spPr>
          <p:txBody>
            <a:bodyPr wrap="square" lIns="0" tIns="0" rIns="0" bIns="0" rtlCol="0"/>
            <a:lstStyle/>
            <a:p>
              <a:endParaRPr/>
            </a:p>
          </p:txBody>
        </p:sp>
        <p:sp>
          <p:nvSpPr>
            <p:cNvPr id="97" name="object 97"/>
            <p:cNvSpPr/>
            <p:nvPr/>
          </p:nvSpPr>
          <p:spPr>
            <a:xfrm>
              <a:off x="5798819" y="426720"/>
              <a:ext cx="2520950" cy="1481455"/>
            </a:xfrm>
            <a:custGeom>
              <a:avLst/>
              <a:gdLst/>
              <a:ahLst/>
              <a:cxnLst/>
              <a:rect l="l" t="t" r="r" b="b"/>
              <a:pathLst>
                <a:path w="2520950" h="1481455">
                  <a:moveTo>
                    <a:pt x="2520696" y="0"/>
                  </a:moveTo>
                  <a:lnTo>
                    <a:pt x="0" y="0"/>
                  </a:lnTo>
                  <a:lnTo>
                    <a:pt x="0" y="1223771"/>
                  </a:lnTo>
                  <a:lnTo>
                    <a:pt x="420115" y="1223771"/>
                  </a:lnTo>
                  <a:lnTo>
                    <a:pt x="876807" y="1481201"/>
                  </a:lnTo>
                  <a:lnTo>
                    <a:pt x="1050289" y="1223771"/>
                  </a:lnTo>
                  <a:lnTo>
                    <a:pt x="2520696" y="1223771"/>
                  </a:lnTo>
                  <a:lnTo>
                    <a:pt x="2520696" y="0"/>
                  </a:lnTo>
                  <a:close/>
                </a:path>
              </a:pathLst>
            </a:custGeom>
            <a:solidFill>
              <a:srgbClr val="FFFFFF"/>
            </a:solidFill>
          </p:spPr>
          <p:txBody>
            <a:bodyPr wrap="square" lIns="0" tIns="0" rIns="0" bIns="0" rtlCol="0"/>
            <a:lstStyle/>
            <a:p>
              <a:endParaRPr/>
            </a:p>
          </p:txBody>
        </p:sp>
        <p:sp>
          <p:nvSpPr>
            <p:cNvPr id="98" name="object 98"/>
            <p:cNvSpPr/>
            <p:nvPr/>
          </p:nvSpPr>
          <p:spPr>
            <a:xfrm>
              <a:off x="5798819" y="426720"/>
              <a:ext cx="2520950" cy="1481455"/>
            </a:xfrm>
            <a:custGeom>
              <a:avLst/>
              <a:gdLst/>
              <a:ahLst/>
              <a:cxnLst/>
              <a:rect l="l" t="t" r="r" b="b"/>
              <a:pathLst>
                <a:path w="2520950" h="1481455">
                  <a:moveTo>
                    <a:pt x="0" y="0"/>
                  </a:moveTo>
                  <a:lnTo>
                    <a:pt x="420115" y="0"/>
                  </a:lnTo>
                  <a:lnTo>
                    <a:pt x="1050289" y="0"/>
                  </a:lnTo>
                  <a:lnTo>
                    <a:pt x="2520696" y="0"/>
                  </a:lnTo>
                  <a:lnTo>
                    <a:pt x="2520696" y="713866"/>
                  </a:lnTo>
                  <a:lnTo>
                    <a:pt x="2520696" y="1019809"/>
                  </a:lnTo>
                  <a:lnTo>
                    <a:pt x="2520696" y="1223771"/>
                  </a:lnTo>
                  <a:lnTo>
                    <a:pt x="1050289" y="1223771"/>
                  </a:lnTo>
                  <a:lnTo>
                    <a:pt x="876807" y="1481201"/>
                  </a:lnTo>
                  <a:lnTo>
                    <a:pt x="420115" y="1223771"/>
                  </a:lnTo>
                  <a:lnTo>
                    <a:pt x="0" y="1223771"/>
                  </a:lnTo>
                  <a:lnTo>
                    <a:pt x="0" y="1019809"/>
                  </a:lnTo>
                  <a:lnTo>
                    <a:pt x="0" y="713866"/>
                  </a:lnTo>
                  <a:lnTo>
                    <a:pt x="0" y="0"/>
                  </a:lnTo>
                  <a:close/>
                </a:path>
              </a:pathLst>
            </a:custGeom>
            <a:ln w="15239">
              <a:solidFill>
                <a:srgbClr val="000000"/>
              </a:solidFill>
            </a:ln>
          </p:spPr>
          <p:txBody>
            <a:bodyPr wrap="square" lIns="0" tIns="0" rIns="0" bIns="0" rtlCol="0"/>
            <a:lstStyle/>
            <a:p>
              <a:endParaRPr/>
            </a:p>
          </p:txBody>
        </p:sp>
      </p:grpSp>
      <p:sp>
        <p:nvSpPr>
          <p:cNvPr id="99" name="object 99"/>
          <p:cNvSpPr txBox="1"/>
          <p:nvPr/>
        </p:nvSpPr>
        <p:spPr>
          <a:xfrm>
            <a:off x="7502778" y="599947"/>
            <a:ext cx="2162810" cy="574040"/>
          </a:xfrm>
          <a:prstGeom prst="rect">
            <a:avLst/>
          </a:prstGeom>
        </p:spPr>
        <p:txBody>
          <a:bodyPr vert="horz" wrap="square" lIns="0" tIns="12700" rIns="0" bIns="0" rtlCol="0">
            <a:spAutoFit/>
          </a:bodyPr>
          <a:lstStyle/>
          <a:p>
            <a:pPr marL="12700" marR="5080" indent="106680">
              <a:spcBef>
                <a:spcPts val="100"/>
              </a:spcBef>
            </a:pPr>
            <a:r>
              <a:rPr spc="-5" dirty="0">
                <a:latin typeface="Calibri"/>
                <a:cs typeface="Calibri"/>
              </a:rPr>
              <a:t>Due </a:t>
            </a:r>
            <a:r>
              <a:rPr spc="-10" dirty="0">
                <a:latin typeface="Calibri"/>
                <a:cs typeface="Calibri"/>
              </a:rPr>
              <a:t>to </a:t>
            </a:r>
            <a:r>
              <a:rPr spc="-5" dirty="0">
                <a:latin typeface="Calibri"/>
                <a:cs typeface="Calibri"/>
              </a:rPr>
              <a:t>variance, one </a:t>
            </a:r>
            <a:r>
              <a:rPr dirty="0">
                <a:latin typeface="Calibri"/>
                <a:cs typeface="Calibri"/>
              </a:rPr>
              <a:t> </a:t>
            </a:r>
            <a:r>
              <a:rPr spc="-10" dirty="0">
                <a:latin typeface="Calibri"/>
                <a:cs typeface="Calibri"/>
              </a:rPr>
              <a:t>branch </a:t>
            </a:r>
            <a:r>
              <a:rPr spc="-5" dirty="0">
                <a:latin typeface="Calibri"/>
                <a:cs typeface="Calibri"/>
              </a:rPr>
              <a:t>will</a:t>
            </a:r>
            <a:r>
              <a:rPr dirty="0">
                <a:latin typeface="Calibri"/>
                <a:cs typeface="Calibri"/>
              </a:rPr>
              <a:t> </a:t>
            </a:r>
            <a:r>
              <a:rPr spc="-5" dirty="0">
                <a:latin typeface="Calibri"/>
                <a:cs typeface="Calibri"/>
              </a:rPr>
              <a:t>find</a:t>
            </a:r>
            <a:r>
              <a:rPr spc="-10" dirty="0">
                <a:latin typeface="Calibri"/>
                <a:cs typeface="Calibri"/>
              </a:rPr>
              <a:t> </a:t>
            </a:r>
            <a:r>
              <a:rPr dirty="0">
                <a:latin typeface="Calibri"/>
                <a:cs typeface="Calibri"/>
              </a:rPr>
              <a:t>a</a:t>
            </a:r>
            <a:r>
              <a:rPr spc="-20" dirty="0">
                <a:latin typeface="Calibri"/>
                <a:cs typeface="Calibri"/>
              </a:rPr>
              <a:t> </a:t>
            </a:r>
            <a:r>
              <a:rPr spc="-5" dirty="0">
                <a:latin typeface="Calibri"/>
                <a:cs typeface="Calibri"/>
              </a:rPr>
              <a:t>block</a:t>
            </a:r>
            <a:endParaRPr>
              <a:latin typeface="Calibri"/>
              <a:cs typeface="Calibri"/>
            </a:endParaRPr>
          </a:p>
        </p:txBody>
      </p:sp>
      <p:sp>
        <p:nvSpPr>
          <p:cNvPr id="100" name="object 100"/>
          <p:cNvSpPr txBox="1"/>
          <p:nvPr/>
        </p:nvSpPr>
        <p:spPr>
          <a:xfrm>
            <a:off x="7601839" y="1060197"/>
            <a:ext cx="1963420" cy="1061085"/>
          </a:xfrm>
          <a:prstGeom prst="rect">
            <a:avLst/>
          </a:prstGeom>
        </p:spPr>
        <p:txBody>
          <a:bodyPr vert="horz" wrap="square" lIns="0" tIns="12700" rIns="0" bIns="0" rtlCol="0">
            <a:spAutoFit/>
          </a:bodyPr>
          <a:lstStyle/>
          <a:p>
            <a:pPr marL="165735" marR="5080" indent="-153035">
              <a:lnSpc>
                <a:spcPct val="132200"/>
              </a:lnSpc>
              <a:spcBef>
                <a:spcPts val="100"/>
              </a:spcBef>
            </a:pPr>
            <a:r>
              <a:rPr i="1" spc="-15" dirty="0">
                <a:latin typeface="Calibri"/>
                <a:cs typeface="Calibri"/>
              </a:rPr>
              <a:t>faster</a:t>
            </a:r>
            <a:r>
              <a:rPr i="1" spc="-25" dirty="0">
                <a:latin typeface="Calibri"/>
                <a:cs typeface="Calibri"/>
              </a:rPr>
              <a:t> </a:t>
            </a:r>
            <a:r>
              <a:rPr dirty="0">
                <a:latin typeface="Calibri"/>
                <a:cs typeface="Calibri"/>
              </a:rPr>
              <a:t>than</a:t>
            </a:r>
            <a:r>
              <a:rPr spc="-15" dirty="0">
                <a:latin typeface="Calibri"/>
                <a:cs typeface="Calibri"/>
              </a:rPr>
              <a:t> </a:t>
            </a:r>
            <a:r>
              <a:rPr dirty="0">
                <a:latin typeface="Calibri"/>
                <a:cs typeface="Calibri"/>
              </a:rPr>
              <a:t>the</a:t>
            </a:r>
            <a:r>
              <a:rPr spc="-25" dirty="0">
                <a:latin typeface="Calibri"/>
                <a:cs typeface="Calibri"/>
              </a:rPr>
              <a:t> </a:t>
            </a:r>
            <a:r>
              <a:rPr spc="-5" dirty="0">
                <a:latin typeface="Calibri"/>
                <a:cs typeface="Calibri"/>
              </a:rPr>
              <a:t>other </a:t>
            </a:r>
            <a:r>
              <a:rPr spc="-390" dirty="0">
                <a:latin typeface="Calibri"/>
                <a:cs typeface="Calibri"/>
              </a:rPr>
              <a:t> </a:t>
            </a:r>
            <a:r>
              <a:rPr spc="-10" dirty="0">
                <a:solidFill>
                  <a:srgbClr val="00AF50"/>
                </a:solidFill>
                <a:latin typeface="Calibri"/>
                <a:cs typeface="Calibri"/>
              </a:rPr>
              <a:t>Branch</a:t>
            </a:r>
            <a:r>
              <a:rPr spc="-5" dirty="0">
                <a:solidFill>
                  <a:srgbClr val="00AF50"/>
                </a:solidFill>
                <a:latin typeface="Calibri"/>
                <a:cs typeface="Calibri"/>
              </a:rPr>
              <a:t> </a:t>
            </a:r>
            <a:r>
              <a:rPr dirty="0">
                <a:solidFill>
                  <a:srgbClr val="00AF50"/>
                </a:solidFill>
                <a:latin typeface="Calibri"/>
                <a:cs typeface="Calibri"/>
              </a:rPr>
              <a:t>1</a:t>
            </a:r>
            <a:endParaRPr>
              <a:latin typeface="Calibri"/>
              <a:cs typeface="Calibri"/>
            </a:endParaRPr>
          </a:p>
          <a:p>
            <a:pPr marL="325755">
              <a:spcBef>
                <a:spcPts val="755"/>
              </a:spcBef>
            </a:pPr>
            <a:r>
              <a:rPr sz="1400" b="1" dirty="0">
                <a:solidFill>
                  <a:srgbClr val="00AF50"/>
                </a:solidFill>
                <a:latin typeface="Calibri"/>
                <a:cs typeface="Calibri"/>
              </a:rPr>
              <a:t>Block</a:t>
            </a:r>
            <a:r>
              <a:rPr sz="1400" b="1" spc="-45" dirty="0">
                <a:solidFill>
                  <a:srgbClr val="00AF50"/>
                </a:solidFill>
                <a:latin typeface="Calibri"/>
                <a:cs typeface="Calibri"/>
              </a:rPr>
              <a:t> </a:t>
            </a:r>
            <a:r>
              <a:rPr sz="1400" b="1" dirty="0">
                <a:solidFill>
                  <a:srgbClr val="00AF50"/>
                </a:solidFill>
                <a:latin typeface="Calibri"/>
                <a:cs typeface="Calibri"/>
              </a:rPr>
              <a:t>4</a:t>
            </a:r>
            <a:endParaRPr sz="1400">
              <a:latin typeface="Calibri"/>
              <a:cs typeface="Calibri"/>
            </a:endParaRPr>
          </a:p>
        </p:txBody>
      </p:sp>
      <p:grpSp>
        <p:nvGrpSpPr>
          <p:cNvPr id="101" name="object 101"/>
          <p:cNvGrpSpPr/>
          <p:nvPr/>
        </p:nvGrpSpPr>
        <p:grpSpPr>
          <a:xfrm>
            <a:off x="3736849" y="1379219"/>
            <a:ext cx="2830195" cy="1240790"/>
            <a:chOff x="2212848" y="1379219"/>
            <a:chExt cx="2830195" cy="1240790"/>
          </a:xfrm>
        </p:grpSpPr>
        <p:sp>
          <p:nvSpPr>
            <p:cNvPr id="102" name="object 102"/>
            <p:cNvSpPr/>
            <p:nvPr/>
          </p:nvSpPr>
          <p:spPr>
            <a:xfrm>
              <a:off x="2220468" y="1386839"/>
              <a:ext cx="2814955" cy="1225550"/>
            </a:xfrm>
            <a:custGeom>
              <a:avLst/>
              <a:gdLst/>
              <a:ahLst/>
              <a:cxnLst/>
              <a:rect l="l" t="t" r="r" b="b"/>
              <a:pathLst>
                <a:path w="2814954" h="1225550">
                  <a:moveTo>
                    <a:pt x="2520696" y="0"/>
                  </a:moveTo>
                  <a:lnTo>
                    <a:pt x="0" y="0"/>
                  </a:lnTo>
                  <a:lnTo>
                    <a:pt x="0" y="1225296"/>
                  </a:lnTo>
                  <a:lnTo>
                    <a:pt x="2520696" y="1225296"/>
                  </a:lnTo>
                  <a:lnTo>
                    <a:pt x="2520696" y="1021080"/>
                  </a:lnTo>
                  <a:lnTo>
                    <a:pt x="2814955" y="954786"/>
                  </a:lnTo>
                  <a:lnTo>
                    <a:pt x="2520696" y="714756"/>
                  </a:lnTo>
                  <a:lnTo>
                    <a:pt x="2520696" y="0"/>
                  </a:lnTo>
                  <a:close/>
                </a:path>
              </a:pathLst>
            </a:custGeom>
            <a:solidFill>
              <a:srgbClr val="FFFFFF"/>
            </a:solidFill>
          </p:spPr>
          <p:txBody>
            <a:bodyPr wrap="square" lIns="0" tIns="0" rIns="0" bIns="0" rtlCol="0"/>
            <a:lstStyle/>
            <a:p>
              <a:endParaRPr/>
            </a:p>
          </p:txBody>
        </p:sp>
        <p:sp>
          <p:nvSpPr>
            <p:cNvPr id="103" name="object 103"/>
            <p:cNvSpPr/>
            <p:nvPr/>
          </p:nvSpPr>
          <p:spPr>
            <a:xfrm>
              <a:off x="2220468" y="1386839"/>
              <a:ext cx="2814955" cy="1225550"/>
            </a:xfrm>
            <a:custGeom>
              <a:avLst/>
              <a:gdLst/>
              <a:ahLst/>
              <a:cxnLst/>
              <a:rect l="l" t="t" r="r" b="b"/>
              <a:pathLst>
                <a:path w="2814954" h="1225550">
                  <a:moveTo>
                    <a:pt x="0" y="0"/>
                  </a:moveTo>
                  <a:lnTo>
                    <a:pt x="1470406" y="0"/>
                  </a:lnTo>
                  <a:lnTo>
                    <a:pt x="2100580" y="0"/>
                  </a:lnTo>
                  <a:lnTo>
                    <a:pt x="2520696" y="0"/>
                  </a:lnTo>
                  <a:lnTo>
                    <a:pt x="2520696" y="714756"/>
                  </a:lnTo>
                  <a:lnTo>
                    <a:pt x="2814955" y="954786"/>
                  </a:lnTo>
                  <a:lnTo>
                    <a:pt x="2520696" y="1021080"/>
                  </a:lnTo>
                  <a:lnTo>
                    <a:pt x="2520696" y="1225296"/>
                  </a:lnTo>
                  <a:lnTo>
                    <a:pt x="2100580" y="1225296"/>
                  </a:lnTo>
                  <a:lnTo>
                    <a:pt x="1470406" y="1225296"/>
                  </a:lnTo>
                  <a:lnTo>
                    <a:pt x="0" y="1225296"/>
                  </a:lnTo>
                  <a:lnTo>
                    <a:pt x="0" y="1021080"/>
                  </a:lnTo>
                  <a:lnTo>
                    <a:pt x="0" y="714756"/>
                  </a:lnTo>
                  <a:lnTo>
                    <a:pt x="0" y="0"/>
                  </a:lnTo>
                  <a:close/>
                </a:path>
              </a:pathLst>
            </a:custGeom>
            <a:ln w="15240">
              <a:solidFill>
                <a:srgbClr val="000000"/>
              </a:solidFill>
            </a:ln>
          </p:spPr>
          <p:txBody>
            <a:bodyPr wrap="square" lIns="0" tIns="0" rIns="0" bIns="0" rtlCol="0"/>
            <a:lstStyle/>
            <a:p>
              <a:endParaRPr/>
            </a:p>
          </p:txBody>
        </p:sp>
      </p:grpSp>
      <p:sp>
        <p:nvSpPr>
          <p:cNvPr id="104" name="object 104"/>
          <p:cNvSpPr txBox="1"/>
          <p:nvPr/>
        </p:nvSpPr>
        <p:spPr>
          <a:xfrm>
            <a:off x="3957066" y="1423161"/>
            <a:ext cx="2094864" cy="299720"/>
          </a:xfrm>
          <a:prstGeom prst="rect">
            <a:avLst/>
          </a:prstGeom>
        </p:spPr>
        <p:txBody>
          <a:bodyPr vert="horz" wrap="square" lIns="0" tIns="12700" rIns="0" bIns="0" rtlCol="0">
            <a:spAutoFit/>
          </a:bodyPr>
          <a:lstStyle/>
          <a:p>
            <a:pPr marL="12700">
              <a:spcBef>
                <a:spcPts val="100"/>
              </a:spcBef>
            </a:pPr>
            <a:r>
              <a:rPr spc="-10" dirty="0">
                <a:latin typeface="Calibri"/>
                <a:cs typeface="Calibri"/>
              </a:rPr>
              <a:t>Here,</a:t>
            </a:r>
            <a:r>
              <a:rPr spc="5" dirty="0">
                <a:latin typeface="Calibri"/>
                <a:cs typeface="Calibri"/>
              </a:rPr>
              <a:t> </a:t>
            </a:r>
            <a:r>
              <a:rPr spc="-10" dirty="0">
                <a:latin typeface="Calibri"/>
                <a:cs typeface="Calibri"/>
              </a:rPr>
              <a:t>two</a:t>
            </a:r>
            <a:r>
              <a:rPr spc="-20" dirty="0">
                <a:latin typeface="Calibri"/>
                <a:cs typeface="Calibri"/>
              </a:rPr>
              <a:t> </a:t>
            </a:r>
            <a:r>
              <a:rPr spc="-10" dirty="0">
                <a:latin typeface="Calibri"/>
                <a:cs typeface="Calibri"/>
              </a:rPr>
              <a:t>blocks</a:t>
            </a:r>
            <a:r>
              <a:rPr spc="10" dirty="0">
                <a:latin typeface="Calibri"/>
                <a:cs typeface="Calibri"/>
              </a:rPr>
              <a:t> </a:t>
            </a:r>
            <a:r>
              <a:rPr dirty="0">
                <a:latin typeface="Calibri"/>
                <a:cs typeface="Calibri"/>
              </a:rPr>
              <a:t>3</a:t>
            </a:r>
            <a:r>
              <a:rPr spc="-15" dirty="0">
                <a:latin typeface="Calibri"/>
                <a:cs typeface="Calibri"/>
              </a:rPr>
              <a:t> </a:t>
            </a:r>
            <a:r>
              <a:rPr spc="-10" dirty="0">
                <a:latin typeface="Calibri"/>
                <a:cs typeface="Calibri"/>
              </a:rPr>
              <a:t>are</a:t>
            </a:r>
            <a:endParaRPr>
              <a:latin typeface="Calibri"/>
              <a:cs typeface="Calibri"/>
            </a:endParaRPr>
          </a:p>
        </p:txBody>
      </p:sp>
      <p:sp>
        <p:nvSpPr>
          <p:cNvPr id="105" name="object 105"/>
          <p:cNvSpPr txBox="1"/>
          <p:nvPr/>
        </p:nvSpPr>
        <p:spPr>
          <a:xfrm>
            <a:off x="3880867" y="1697482"/>
            <a:ext cx="2245995" cy="299720"/>
          </a:xfrm>
          <a:prstGeom prst="rect">
            <a:avLst/>
          </a:prstGeom>
        </p:spPr>
        <p:txBody>
          <a:bodyPr vert="horz" wrap="square" lIns="0" tIns="12700" rIns="0" bIns="0" rtlCol="0">
            <a:spAutoFit/>
          </a:bodyPr>
          <a:lstStyle/>
          <a:p>
            <a:pPr marL="12700">
              <a:spcBef>
                <a:spcPts val="100"/>
              </a:spcBef>
            </a:pPr>
            <a:r>
              <a:rPr spc="-5" dirty="0">
                <a:latin typeface="Calibri"/>
                <a:cs typeface="Calibri"/>
              </a:rPr>
              <a:t>solved</a:t>
            </a:r>
            <a:r>
              <a:rPr spc="-15" dirty="0">
                <a:latin typeface="Calibri"/>
                <a:cs typeface="Calibri"/>
              </a:rPr>
              <a:t> </a:t>
            </a:r>
            <a:r>
              <a:rPr spc="-5" dirty="0">
                <a:latin typeface="Calibri"/>
                <a:cs typeface="Calibri"/>
              </a:rPr>
              <a:t>at</a:t>
            </a:r>
            <a:r>
              <a:rPr spc="-20" dirty="0">
                <a:latin typeface="Calibri"/>
                <a:cs typeface="Calibri"/>
              </a:rPr>
              <a:t> </a:t>
            </a:r>
            <a:r>
              <a:rPr dirty="0">
                <a:latin typeface="Calibri"/>
                <a:cs typeface="Calibri"/>
              </a:rPr>
              <a:t>the</a:t>
            </a:r>
            <a:r>
              <a:rPr spc="-20" dirty="0">
                <a:latin typeface="Calibri"/>
                <a:cs typeface="Calibri"/>
              </a:rPr>
              <a:t> </a:t>
            </a:r>
            <a:r>
              <a:rPr dirty="0">
                <a:latin typeface="Calibri"/>
                <a:cs typeface="Calibri"/>
              </a:rPr>
              <a:t>same</a:t>
            </a:r>
            <a:r>
              <a:rPr spc="-30" dirty="0">
                <a:latin typeface="Calibri"/>
                <a:cs typeface="Calibri"/>
              </a:rPr>
              <a:t> </a:t>
            </a:r>
            <a:r>
              <a:rPr spc="-5" dirty="0">
                <a:latin typeface="Calibri"/>
                <a:cs typeface="Calibri"/>
              </a:rPr>
              <a:t>time</a:t>
            </a:r>
            <a:endParaRPr>
              <a:latin typeface="Calibri"/>
              <a:cs typeface="Calibri"/>
            </a:endParaRPr>
          </a:p>
        </p:txBody>
      </p:sp>
      <p:sp>
        <p:nvSpPr>
          <p:cNvPr id="106" name="object 106"/>
          <p:cNvSpPr txBox="1"/>
          <p:nvPr/>
        </p:nvSpPr>
        <p:spPr>
          <a:xfrm>
            <a:off x="3848862" y="1972183"/>
            <a:ext cx="2312035" cy="299720"/>
          </a:xfrm>
          <a:prstGeom prst="rect">
            <a:avLst/>
          </a:prstGeom>
        </p:spPr>
        <p:txBody>
          <a:bodyPr vert="horz" wrap="square" lIns="0" tIns="12700" rIns="0" bIns="0" rtlCol="0">
            <a:spAutoFit/>
          </a:bodyPr>
          <a:lstStyle/>
          <a:p>
            <a:pPr marL="12700">
              <a:spcBef>
                <a:spcPts val="100"/>
              </a:spcBef>
            </a:pPr>
            <a:r>
              <a:rPr spc="-5" dirty="0">
                <a:latin typeface="Calibri"/>
                <a:cs typeface="Calibri"/>
              </a:rPr>
              <a:t>by</a:t>
            </a:r>
            <a:r>
              <a:rPr spc="-15" dirty="0">
                <a:latin typeface="Calibri"/>
                <a:cs typeface="Calibri"/>
              </a:rPr>
              <a:t> different</a:t>
            </a:r>
            <a:r>
              <a:rPr spc="-5" dirty="0">
                <a:latin typeface="Calibri"/>
                <a:cs typeface="Calibri"/>
              </a:rPr>
              <a:t> </a:t>
            </a:r>
            <a:r>
              <a:rPr spc="-10" dirty="0">
                <a:latin typeface="Calibri"/>
                <a:cs typeface="Calibri"/>
              </a:rPr>
              <a:t>miners</a:t>
            </a:r>
            <a:r>
              <a:rPr spc="-15" dirty="0">
                <a:latin typeface="Calibri"/>
                <a:cs typeface="Calibri"/>
              </a:rPr>
              <a:t> </a:t>
            </a:r>
            <a:r>
              <a:rPr spc="-5" dirty="0">
                <a:latin typeface="Calibri"/>
                <a:cs typeface="Calibri"/>
              </a:rPr>
              <a:t>(very</a:t>
            </a:r>
            <a:endParaRPr>
              <a:latin typeface="Calibri"/>
              <a:cs typeface="Calibri"/>
            </a:endParaRPr>
          </a:p>
        </p:txBody>
      </p:sp>
      <p:sp>
        <p:nvSpPr>
          <p:cNvPr id="107" name="object 107"/>
          <p:cNvSpPr txBox="1"/>
          <p:nvPr/>
        </p:nvSpPr>
        <p:spPr>
          <a:xfrm>
            <a:off x="4228339" y="2246503"/>
            <a:ext cx="1553845" cy="299720"/>
          </a:xfrm>
          <a:prstGeom prst="rect">
            <a:avLst/>
          </a:prstGeom>
        </p:spPr>
        <p:txBody>
          <a:bodyPr vert="horz" wrap="square" lIns="0" tIns="12700" rIns="0" bIns="0" rtlCol="0">
            <a:spAutoFit/>
          </a:bodyPr>
          <a:lstStyle/>
          <a:p>
            <a:pPr marL="12700">
              <a:spcBef>
                <a:spcPts val="100"/>
              </a:spcBef>
            </a:pPr>
            <a:r>
              <a:rPr spc="-20" dirty="0">
                <a:latin typeface="Calibri"/>
                <a:cs typeface="Calibri"/>
              </a:rPr>
              <a:t>rare</a:t>
            </a:r>
            <a:r>
              <a:rPr spc="-35" dirty="0">
                <a:latin typeface="Calibri"/>
                <a:cs typeface="Calibri"/>
              </a:rPr>
              <a:t> </a:t>
            </a:r>
            <a:r>
              <a:rPr spc="-10" dirty="0">
                <a:latin typeface="Calibri"/>
                <a:cs typeface="Calibri"/>
              </a:rPr>
              <a:t>occurrence)</a:t>
            </a:r>
            <a:endParaRPr>
              <a:latin typeface="Calibri"/>
              <a:cs typeface="Calibri"/>
            </a:endParaRPr>
          </a:p>
        </p:txBody>
      </p:sp>
      <p:grpSp>
        <p:nvGrpSpPr>
          <p:cNvPr id="108" name="object 108"/>
          <p:cNvGrpSpPr/>
          <p:nvPr/>
        </p:nvGrpSpPr>
        <p:grpSpPr>
          <a:xfrm>
            <a:off x="3765804" y="4532376"/>
            <a:ext cx="2830830" cy="1240790"/>
            <a:chOff x="2241804" y="4532376"/>
            <a:chExt cx="2830830" cy="1240790"/>
          </a:xfrm>
        </p:grpSpPr>
        <p:sp>
          <p:nvSpPr>
            <p:cNvPr id="109" name="object 109"/>
            <p:cNvSpPr/>
            <p:nvPr/>
          </p:nvSpPr>
          <p:spPr>
            <a:xfrm>
              <a:off x="2249424" y="4539996"/>
              <a:ext cx="2815590" cy="1225550"/>
            </a:xfrm>
            <a:custGeom>
              <a:avLst/>
              <a:gdLst/>
              <a:ahLst/>
              <a:cxnLst/>
              <a:rect l="l" t="t" r="r" b="b"/>
              <a:pathLst>
                <a:path w="2815590" h="1225550">
                  <a:moveTo>
                    <a:pt x="2520696" y="0"/>
                  </a:moveTo>
                  <a:lnTo>
                    <a:pt x="0" y="0"/>
                  </a:lnTo>
                  <a:lnTo>
                    <a:pt x="0" y="1225295"/>
                  </a:lnTo>
                  <a:lnTo>
                    <a:pt x="2520696" y="1225295"/>
                  </a:lnTo>
                  <a:lnTo>
                    <a:pt x="2520696" y="1021079"/>
                  </a:lnTo>
                  <a:lnTo>
                    <a:pt x="2815336" y="926464"/>
                  </a:lnTo>
                  <a:lnTo>
                    <a:pt x="2520696" y="714755"/>
                  </a:lnTo>
                  <a:lnTo>
                    <a:pt x="2520696" y="0"/>
                  </a:lnTo>
                  <a:close/>
                </a:path>
              </a:pathLst>
            </a:custGeom>
            <a:solidFill>
              <a:srgbClr val="FFFFFF"/>
            </a:solidFill>
          </p:spPr>
          <p:txBody>
            <a:bodyPr wrap="square" lIns="0" tIns="0" rIns="0" bIns="0" rtlCol="0"/>
            <a:lstStyle/>
            <a:p>
              <a:endParaRPr/>
            </a:p>
          </p:txBody>
        </p:sp>
        <p:sp>
          <p:nvSpPr>
            <p:cNvPr id="110" name="object 110"/>
            <p:cNvSpPr/>
            <p:nvPr/>
          </p:nvSpPr>
          <p:spPr>
            <a:xfrm>
              <a:off x="2249424" y="4539996"/>
              <a:ext cx="2815590" cy="1225550"/>
            </a:xfrm>
            <a:custGeom>
              <a:avLst/>
              <a:gdLst/>
              <a:ahLst/>
              <a:cxnLst/>
              <a:rect l="l" t="t" r="r" b="b"/>
              <a:pathLst>
                <a:path w="2815590" h="1225550">
                  <a:moveTo>
                    <a:pt x="0" y="0"/>
                  </a:moveTo>
                  <a:lnTo>
                    <a:pt x="1470405" y="0"/>
                  </a:lnTo>
                  <a:lnTo>
                    <a:pt x="2100579" y="0"/>
                  </a:lnTo>
                  <a:lnTo>
                    <a:pt x="2520696" y="0"/>
                  </a:lnTo>
                  <a:lnTo>
                    <a:pt x="2520696" y="714755"/>
                  </a:lnTo>
                  <a:lnTo>
                    <a:pt x="2815336" y="926464"/>
                  </a:lnTo>
                  <a:lnTo>
                    <a:pt x="2520696" y="1021079"/>
                  </a:lnTo>
                  <a:lnTo>
                    <a:pt x="2520696" y="1225295"/>
                  </a:lnTo>
                  <a:lnTo>
                    <a:pt x="2100579" y="1225295"/>
                  </a:lnTo>
                  <a:lnTo>
                    <a:pt x="1470405" y="1225295"/>
                  </a:lnTo>
                  <a:lnTo>
                    <a:pt x="0" y="1225295"/>
                  </a:lnTo>
                  <a:lnTo>
                    <a:pt x="0" y="1021079"/>
                  </a:lnTo>
                  <a:lnTo>
                    <a:pt x="0" y="714755"/>
                  </a:lnTo>
                  <a:lnTo>
                    <a:pt x="0" y="0"/>
                  </a:lnTo>
                  <a:close/>
                </a:path>
              </a:pathLst>
            </a:custGeom>
            <a:ln w="15239">
              <a:solidFill>
                <a:srgbClr val="000000"/>
              </a:solidFill>
            </a:ln>
          </p:spPr>
          <p:txBody>
            <a:bodyPr wrap="square" lIns="0" tIns="0" rIns="0" bIns="0" rtlCol="0"/>
            <a:lstStyle/>
            <a:p>
              <a:endParaRPr/>
            </a:p>
          </p:txBody>
        </p:sp>
      </p:grpSp>
      <p:sp>
        <p:nvSpPr>
          <p:cNvPr id="111" name="object 111"/>
          <p:cNvSpPr txBox="1"/>
          <p:nvPr/>
        </p:nvSpPr>
        <p:spPr>
          <a:xfrm>
            <a:off x="3891152" y="4255134"/>
            <a:ext cx="2284730" cy="1445260"/>
          </a:xfrm>
          <a:prstGeom prst="rect">
            <a:avLst/>
          </a:prstGeom>
        </p:spPr>
        <p:txBody>
          <a:bodyPr vert="horz" wrap="square" lIns="0" tIns="12700" rIns="0" bIns="0" rtlCol="0">
            <a:spAutoFit/>
          </a:bodyPr>
          <a:lstStyle/>
          <a:p>
            <a:pPr marL="241935">
              <a:spcBef>
                <a:spcPts val="100"/>
              </a:spcBef>
              <a:tabLst>
                <a:tab pos="1605915" algn="l"/>
              </a:tabLst>
            </a:pPr>
            <a:r>
              <a:rPr sz="1350" spc="-7" baseline="3086" dirty="0">
                <a:latin typeface="Calibri"/>
                <a:cs typeface="Calibri"/>
              </a:rPr>
              <a:t>nonce	</a:t>
            </a:r>
            <a:r>
              <a:rPr sz="900" spc="-5" dirty="0">
                <a:latin typeface="Calibri"/>
                <a:cs typeface="Calibri"/>
              </a:rPr>
              <a:t>nonce</a:t>
            </a:r>
            <a:endParaRPr sz="900">
              <a:latin typeface="Calibri"/>
              <a:cs typeface="Calibri"/>
            </a:endParaRPr>
          </a:p>
          <a:p>
            <a:pPr>
              <a:spcBef>
                <a:spcPts val="50"/>
              </a:spcBef>
            </a:pPr>
            <a:endParaRPr sz="1150">
              <a:latin typeface="Calibri"/>
              <a:cs typeface="Calibri"/>
            </a:endParaRPr>
          </a:p>
          <a:p>
            <a:pPr marL="12700" marR="5080" indent="1905" algn="ctr"/>
            <a:r>
              <a:rPr spc="-5" dirty="0">
                <a:latin typeface="Calibri"/>
                <a:cs typeface="Calibri"/>
              </a:rPr>
              <a:t>Due </a:t>
            </a:r>
            <a:r>
              <a:rPr spc="-10" dirty="0">
                <a:latin typeface="Calibri"/>
                <a:cs typeface="Calibri"/>
              </a:rPr>
              <a:t>to </a:t>
            </a:r>
            <a:r>
              <a:rPr i="1" spc="-5" dirty="0">
                <a:latin typeface="Calibri"/>
                <a:cs typeface="Calibri"/>
              </a:rPr>
              <a:t>network delays</a:t>
            </a:r>
            <a:r>
              <a:rPr spc="-5" dirty="0">
                <a:latin typeface="Calibri"/>
                <a:cs typeface="Calibri"/>
              </a:rPr>
              <a:t>, </a:t>
            </a:r>
            <a:r>
              <a:rPr dirty="0">
                <a:latin typeface="Calibri"/>
                <a:cs typeface="Calibri"/>
              </a:rPr>
              <a:t> </a:t>
            </a:r>
            <a:r>
              <a:rPr spc="-15" dirty="0">
                <a:latin typeface="Calibri"/>
                <a:cs typeface="Calibri"/>
              </a:rPr>
              <a:t>different</a:t>
            </a:r>
            <a:r>
              <a:rPr spc="-10" dirty="0">
                <a:latin typeface="Calibri"/>
                <a:cs typeface="Calibri"/>
              </a:rPr>
              <a:t> miners</a:t>
            </a:r>
            <a:r>
              <a:rPr spc="5" dirty="0">
                <a:latin typeface="Calibri"/>
                <a:cs typeface="Calibri"/>
              </a:rPr>
              <a:t> </a:t>
            </a:r>
            <a:r>
              <a:rPr spc="-5" dirty="0">
                <a:latin typeface="Calibri"/>
                <a:cs typeface="Calibri"/>
              </a:rPr>
              <a:t>begin </a:t>
            </a:r>
            <a:r>
              <a:rPr dirty="0">
                <a:latin typeface="Calibri"/>
                <a:cs typeface="Calibri"/>
              </a:rPr>
              <a:t> </a:t>
            </a:r>
            <a:r>
              <a:rPr spc="-10" dirty="0">
                <a:latin typeface="Calibri"/>
                <a:cs typeface="Calibri"/>
              </a:rPr>
              <a:t>working </a:t>
            </a:r>
            <a:r>
              <a:rPr spc="-5" dirty="0">
                <a:latin typeface="Calibri"/>
                <a:cs typeface="Calibri"/>
              </a:rPr>
              <a:t>on </a:t>
            </a:r>
            <a:r>
              <a:rPr dirty="0">
                <a:latin typeface="Calibri"/>
                <a:cs typeface="Calibri"/>
              </a:rPr>
              <a:t>their </a:t>
            </a:r>
            <a:r>
              <a:rPr spc="-10" dirty="0">
                <a:latin typeface="Calibri"/>
                <a:cs typeface="Calibri"/>
              </a:rPr>
              <a:t>version </a:t>
            </a:r>
            <a:r>
              <a:rPr spc="-395" dirty="0">
                <a:latin typeface="Calibri"/>
                <a:cs typeface="Calibri"/>
              </a:rPr>
              <a:t> </a:t>
            </a:r>
            <a:r>
              <a:rPr spc="-5" dirty="0">
                <a:latin typeface="Calibri"/>
                <a:cs typeface="Calibri"/>
              </a:rPr>
              <a:t>of</a:t>
            </a:r>
            <a:r>
              <a:rPr spc="-10" dirty="0">
                <a:latin typeface="Calibri"/>
                <a:cs typeface="Calibri"/>
              </a:rPr>
              <a:t> </a:t>
            </a:r>
            <a:r>
              <a:rPr spc="-5" dirty="0">
                <a:latin typeface="Calibri"/>
                <a:cs typeface="Calibri"/>
              </a:rPr>
              <a:t>block</a:t>
            </a:r>
            <a:r>
              <a:rPr spc="20" dirty="0">
                <a:latin typeface="Calibri"/>
                <a:cs typeface="Calibri"/>
              </a:rPr>
              <a:t> </a:t>
            </a:r>
            <a:r>
              <a:rPr dirty="0">
                <a:latin typeface="Calibri"/>
                <a:cs typeface="Calibri"/>
              </a:rPr>
              <a:t>3</a:t>
            </a:r>
            <a:endParaRPr>
              <a:latin typeface="Calibri"/>
              <a:cs typeface="Calibri"/>
            </a:endParaRPr>
          </a:p>
        </p:txBody>
      </p:sp>
      <p:grpSp>
        <p:nvGrpSpPr>
          <p:cNvPr id="112" name="object 112"/>
          <p:cNvGrpSpPr/>
          <p:nvPr/>
        </p:nvGrpSpPr>
        <p:grpSpPr>
          <a:xfrm>
            <a:off x="7223760" y="4913401"/>
            <a:ext cx="640715" cy="455930"/>
            <a:chOff x="5699759" y="4913401"/>
            <a:chExt cx="640715" cy="455930"/>
          </a:xfrm>
        </p:grpSpPr>
        <p:pic>
          <p:nvPicPr>
            <p:cNvPr id="113" name="object 113"/>
            <p:cNvPicPr/>
            <p:nvPr/>
          </p:nvPicPr>
          <p:blipFill>
            <a:blip r:embed="rId2" cstate="print"/>
            <a:stretch>
              <a:fillRect/>
            </a:stretch>
          </p:blipFill>
          <p:spPr>
            <a:xfrm>
              <a:off x="5699759" y="4913401"/>
              <a:ext cx="640118" cy="455650"/>
            </a:xfrm>
            <a:prstGeom prst="rect">
              <a:avLst/>
            </a:prstGeom>
          </p:spPr>
        </p:pic>
        <p:sp>
          <p:nvSpPr>
            <p:cNvPr id="114" name="object 114"/>
            <p:cNvSpPr/>
            <p:nvPr/>
          </p:nvSpPr>
          <p:spPr>
            <a:xfrm>
              <a:off x="5799581" y="5013197"/>
              <a:ext cx="487680" cy="302260"/>
            </a:xfrm>
            <a:custGeom>
              <a:avLst/>
              <a:gdLst/>
              <a:ahLst/>
              <a:cxnLst/>
              <a:rect l="l" t="t" r="r" b="b"/>
              <a:pathLst>
                <a:path w="487679" h="302260">
                  <a:moveTo>
                    <a:pt x="73183" y="29185"/>
                  </a:moveTo>
                  <a:lnTo>
                    <a:pt x="59788" y="51326"/>
                  </a:lnTo>
                  <a:lnTo>
                    <a:pt x="474217" y="302259"/>
                  </a:lnTo>
                  <a:lnTo>
                    <a:pt x="487679" y="280034"/>
                  </a:lnTo>
                  <a:lnTo>
                    <a:pt x="73183" y="29185"/>
                  </a:lnTo>
                  <a:close/>
                </a:path>
                <a:path w="487679" h="302260">
                  <a:moveTo>
                    <a:pt x="0" y="0"/>
                  </a:moveTo>
                  <a:lnTo>
                    <a:pt x="46354" y="73532"/>
                  </a:lnTo>
                  <a:lnTo>
                    <a:pt x="59788" y="51326"/>
                  </a:lnTo>
                  <a:lnTo>
                    <a:pt x="48640" y="44576"/>
                  </a:lnTo>
                  <a:lnTo>
                    <a:pt x="62102" y="22478"/>
                  </a:lnTo>
                  <a:lnTo>
                    <a:pt x="77240" y="22478"/>
                  </a:lnTo>
                  <a:lnTo>
                    <a:pt x="86613" y="6984"/>
                  </a:lnTo>
                  <a:lnTo>
                    <a:pt x="0" y="0"/>
                  </a:lnTo>
                  <a:close/>
                </a:path>
                <a:path w="487679" h="302260">
                  <a:moveTo>
                    <a:pt x="62102" y="22478"/>
                  </a:moveTo>
                  <a:lnTo>
                    <a:pt x="48640" y="44576"/>
                  </a:lnTo>
                  <a:lnTo>
                    <a:pt x="59788" y="51326"/>
                  </a:lnTo>
                  <a:lnTo>
                    <a:pt x="73183" y="29185"/>
                  </a:lnTo>
                  <a:lnTo>
                    <a:pt x="62102" y="22478"/>
                  </a:lnTo>
                  <a:close/>
                </a:path>
                <a:path w="487679" h="302260">
                  <a:moveTo>
                    <a:pt x="77240" y="22478"/>
                  </a:moveTo>
                  <a:lnTo>
                    <a:pt x="62102" y="22478"/>
                  </a:lnTo>
                  <a:lnTo>
                    <a:pt x="73183" y="29185"/>
                  </a:lnTo>
                  <a:lnTo>
                    <a:pt x="77240" y="22478"/>
                  </a:lnTo>
                  <a:close/>
                </a:path>
              </a:pathLst>
            </a:custGeom>
            <a:solidFill>
              <a:srgbClr val="000000"/>
            </a:solidFill>
          </p:spPr>
          <p:txBody>
            <a:bodyPr wrap="square" lIns="0" tIns="0" rIns="0" bIns="0" rtlCol="0"/>
            <a:lstStyle/>
            <a:p>
              <a:endParaRPr/>
            </a:p>
          </p:txBody>
        </p:sp>
      </p:grpSp>
      <p:sp>
        <p:nvSpPr>
          <p:cNvPr id="115" name="object 115"/>
          <p:cNvSpPr txBox="1"/>
          <p:nvPr/>
        </p:nvSpPr>
        <p:spPr>
          <a:xfrm>
            <a:off x="1686864" y="6547586"/>
            <a:ext cx="2065020" cy="205184"/>
          </a:xfrm>
          <a:prstGeom prst="rect">
            <a:avLst/>
          </a:prstGeom>
        </p:spPr>
        <p:txBody>
          <a:bodyPr vert="horz" wrap="square" lIns="0" tIns="0" rIns="0" bIns="0" rtlCol="0">
            <a:spAutoFit/>
          </a:bodyPr>
          <a:lstStyle/>
          <a:p>
            <a:pPr marL="12700">
              <a:lnSpc>
                <a:spcPts val="1614"/>
              </a:lnSpc>
            </a:pPr>
            <a:r>
              <a:rPr sz="1600" spc="-5" dirty="0">
                <a:solidFill>
                  <a:srgbClr val="FFFFFF"/>
                </a:solidFill>
                <a:latin typeface="Calibri"/>
                <a:cs typeface="Calibri"/>
              </a:rPr>
              <a:t>2.5</a:t>
            </a:r>
            <a:r>
              <a:rPr sz="1600" spc="-30" dirty="0">
                <a:solidFill>
                  <a:srgbClr val="FFFFFF"/>
                </a:solidFill>
                <a:latin typeface="Calibri"/>
                <a:cs typeface="Calibri"/>
              </a:rPr>
              <a:t> </a:t>
            </a:r>
            <a:r>
              <a:rPr sz="1600" spc="-10" dirty="0">
                <a:solidFill>
                  <a:srgbClr val="FFFFFF"/>
                </a:solidFill>
                <a:latin typeface="Calibri"/>
                <a:cs typeface="Calibri"/>
              </a:rPr>
              <a:t>BITCOIN</a:t>
            </a:r>
            <a:r>
              <a:rPr sz="1600" spc="-30" dirty="0">
                <a:solidFill>
                  <a:srgbClr val="FFFFFF"/>
                </a:solidFill>
                <a:latin typeface="Calibri"/>
                <a:cs typeface="Calibri"/>
              </a:rPr>
              <a:t> </a:t>
            </a:r>
            <a:r>
              <a:rPr sz="1600" spc="-10" dirty="0">
                <a:solidFill>
                  <a:srgbClr val="FFFFFF"/>
                </a:solidFill>
                <a:latin typeface="Calibri"/>
                <a:cs typeface="Calibri"/>
              </a:rPr>
              <a:t>CONSENSUS</a:t>
            </a:r>
            <a:endParaRPr sz="1600">
              <a:latin typeface="Calibri"/>
              <a:cs typeface="Calibri"/>
            </a:endParaRPr>
          </a:p>
        </p:txBody>
      </p:sp>
      <p:sp>
        <p:nvSpPr>
          <p:cNvPr id="117" name="object 117"/>
          <p:cNvSpPr txBox="1"/>
          <p:nvPr/>
        </p:nvSpPr>
        <p:spPr>
          <a:xfrm>
            <a:off x="9625330" y="6547586"/>
            <a:ext cx="229870" cy="205184"/>
          </a:xfrm>
          <a:prstGeom prst="rect">
            <a:avLst/>
          </a:prstGeom>
        </p:spPr>
        <p:txBody>
          <a:bodyPr vert="horz" wrap="square" lIns="0" tIns="0" rIns="0" bIns="0" rtlCol="0">
            <a:spAutoFit/>
          </a:bodyPr>
          <a:lstStyle/>
          <a:p>
            <a:pPr marL="12700">
              <a:lnSpc>
                <a:spcPts val="1614"/>
              </a:lnSpc>
            </a:pPr>
            <a:r>
              <a:rPr sz="1600" spc="-10" dirty="0">
                <a:solidFill>
                  <a:srgbClr val="FFFFFF"/>
                </a:solidFill>
                <a:latin typeface="Calibri"/>
                <a:cs typeface="Calibri"/>
              </a:rPr>
              <a:t>38</a:t>
            </a:r>
            <a:endParaRPr sz="1600">
              <a:latin typeface="Calibri"/>
              <a:cs typeface="Calibri"/>
            </a:endParaRPr>
          </a:p>
        </p:txBody>
      </p:sp>
    </p:spTree>
    <p:extLst>
      <p:ext uri="{BB962C8B-B14F-4D97-AF65-F5344CB8AC3E}">
        <p14:creationId xmlns:p14="http://schemas.microsoft.com/office/powerpoint/2010/main" val="3593592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46376" y="2046732"/>
            <a:ext cx="4011295" cy="2654935"/>
          </a:xfrm>
          <a:custGeom>
            <a:avLst/>
            <a:gdLst/>
            <a:ahLst/>
            <a:cxnLst/>
            <a:rect l="l" t="t" r="r" b="b"/>
            <a:pathLst>
              <a:path w="4011295" h="2654935">
                <a:moveTo>
                  <a:pt x="0" y="442467"/>
                </a:moveTo>
                <a:lnTo>
                  <a:pt x="2596" y="394259"/>
                </a:lnTo>
                <a:lnTo>
                  <a:pt x="10205" y="347554"/>
                </a:lnTo>
                <a:lnTo>
                  <a:pt x="22558" y="302621"/>
                </a:lnTo>
                <a:lnTo>
                  <a:pt x="39383" y="259731"/>
                </a:lnTo>
                <a:lnTo>
                  <a:pt x="60412" y="219154"/>
                </a:lnTo>
                <a:lnTo>
                  <a:pt x="85373" y="181160"/>
                </a:lnTo>
                <a:lnTo>
                  <a:pt x="113998" y="146019"/>
                </a:lnTo>
                <a:lnTo>
                  <a:pt x="146016" y="114001"/>
                </a:lnTo>
                <a:lnTo>
                  <a:pt x="181158" y="85376"/>
                </a:lnTo>
                <a:lnTo>
                  <a:pt x="219153" y="60414"/>
                </a:lnTo>
                <a:lnTo>
                  <a:pt x="259731" y="39385"/>
                </a:lnTo>
                <a:lnTo>
                  <a:pt x="302623" y="22559"/>
                </a:lnTo>
                <a:lnTo>
                  <a:pt x="347558" y="10206"/>
                </a:lnTo>
                <a:lnTo>
                  <a:pt x="394267" y="2596"/>
                </a:lnTo>
                <a:lnTo>
                  <a:pt x="442480" y="0"/>
                </a:lnTo>
                <a:lnTo>
                  <a:pt x="3568700" y="0"/>
                </a:lnTo>
                <a:lnTo>
                  <a:pt x="3616908" y="2596"/>
                </a:lnTo>
                <a:lnTo>
                  <a:pt x="3663613" y="10206"/>
                </a:lnTo>
                <a:lnTo>
                  <a:pt x="3708546" y="22559"/>
                </a:lnTo>
                <a:lnTo>
                  <a:pt x="3751436" y="39385"/>
                </a:lnTo>
                <a:lnTo>
                  <a:pt x="3792013" y="60414"/>
                </a:lnTo>
                <a:lnTo>
                  <a:pt x="3830007" y="85376"/>
                </a:lnTo>
                <a:lnTo>
                  <a:pt x="3865148" y="114001"/>
                </a:lnTo>
                <a:lnTo>
                  <a:pt x="3897166" y="146019"/>
                </a:lnTo>
                <a:lnTo>
                  <a:pt x="3925791" y="181160"/>
                </a:lnTo>
                <a:lnTo>
                  <a:pt x="3950753" y="219154"/>
                </a:lnTo>
                <a:lnTo>
                  <a:pt x="3971782" y="259731"/>
                </a:lnTo>
                <a:lnTo>
                  <a:pt x="3988608" y="302621"/>
                </a:lnTo>
                <a:lnTo>
                  <a:pt x="4000961" y="347554"/>
                </a:lnTo>
                <a:lnTo>
                  <a:pt x="4008571" y="394259"/>
                </a:lnTo>
                <a:lnTo>
                  <a:pt x="4011168" y="442467"/>
                </a:lnTo>
                <a:lnTo>
                  <a:pt x="4011168" y="2212340"/>
                </a:lnTo>
                <a:lnTo>
                  <a:pt x="4008571" y="2260548"/>
                </a:lnTo>
                <a:lnTo>
                  <a:pt x="4000961" y="2307253"/>
                </a:lnTo>
                <a:lnTo>
                  <a:pt x="3988608" y="2352186"/>
                </a:lnTo>
                <a:lnTo>
                  <a:pt x="3971782" y="2395076"/>
                </a:lnTo>
                <a:lnTo>
                  <a:pt x="3950753" y="2435653"/>
                </a:lnTo>
                <a:lnTo>
                  <a:pt x="3925791" y="2473647"/>
                </a:lnTo>
                <a:lnTo>
                  <a:pt x="3897166" y="2508788"/>
                </a:lnTo>
                <a:lnTo>
                  <a:pt x="3865148" y="2540806"/>
                </a:lnTo>
                <a:lnTo>
                  <a:pt x="3830007" y="2569431"/>
                </a:lnTo>
                <a:lnTo>
                  <a:pt x="3792013" y="2594393"/>
                </a:lnTo>
                <a:lnTo>
                  <a:pt x="3751436" y="2615422"/>
                </a:lnTo>
                <a:lnTo>
                  <a:pt x="3708546" y="2632248"/>
                </a:lnTo>
                <a:lnTo>
                  <a:pt x="3663613" y="2644601"/>
                </a:lnTo>
                <a:lnTo>
                  <a:pt x="3616908" y="2652211"/>
                </a:lnTo>
                <a:lnTo>
                  <a:pt x="3568700" y="2654807"/>
                </a:lnTo>
                <a:lnTo>
                  <a:pt x="442480" y="2654807"/>
                </a:lnTo>
                <a:lnTo>
                  <a:pt x="394267" y="2652211"/>
                </a:lnTo>
                <a:lnTo>
                  <a:pt x="347558" y="2644601"/>
                </a:lnTo>
                <a:lnTo>
                  <a:pt x="302623" y="2632248"/>
                </a:lnTo>
                <a:lnTo>
                  <a:pt x="259731" y="2615422"/>
                </a:lnTo>
                <a:lnTo>
                  <a:pt x="219153" y="2594393"/>
                </a:lnTo>
                <a:lnTo>
                  <a:pt x="181158" y="2569431"/>
                </a:lnTo>
                <a:lnTo>
                  <a:pt x="146016" y="2540806"/>
                </a:lnTo>
                <a:lnTo>
                  <a:pt x="113998" y="2508788"/>
                </a:lnTo>
                <a:lnTo>
                  <a:pt x="85373" y="2473647"/>
                </a:lnTo>
                <a:lnTo>
                  <a:pt x="60412" y="2435653"/>
                </a:lnTo>
                <a:lnTo>
                  <a:pt x="39383" y="2395076"/>
                </a:lnTo>
                <a:lnTo>
                  <a:pt x="22558" y="2352186"/>
                </a:lnTo>
                <a:lnTo>
                  <a:pt x="10205" y="2307253"/>
                </a:lnTo>
                <a:lnTo>
                  <a:pt x="2596" y="2260548"/>
                </a:lnTo>
                <a:lnTo>
                  <a:pt x="0" y="2212340"/>
                </a:lnTo>
                <a:lnTo>
                  <a:pt x="0" y="442467"/>
                </a:lnTo>
                <a:close/>
              </a:path>
            </a:pathLst>
          </a:custGeom>
          <a:ln w="15240">
            <a:solidFill>
              <a:srgbClr val="000000"/>
            </a:solidFill>
          </a:ln>
        </p:spPr>
        <p:txBody>
          <a:bodyPr wrap="square" lIns="0" tIns="0" rIns="0" bIns="0" rtlCol="0"/>
          <a:lstStyle/>
          <a:p>
            <a:endParaRPr/>
          </a:p>
        </p:txBody>
      </p:sp>
      <p:sp>
        <p:nvSpPr>
          <p:cNvPr id="3" name="object 3"/>
          <p:cNvSpPr txBox="1">
            <a:spLocks noGrp="1"/>
          </p:cNvSpPr>
          <p:nvPr>
            <p:ph type="title"/>
          </p:nvPr>
        </p:nvSpPr>
        <p:spPr>
          <a:xfrm>
            <a:off x="2426005" y="227203"/>
            <a:ext cx="2732736" cy="566181"/>
          </a:xfrm>
          <a:prstGeom prst="rect">
            <a:avLst/>
          </a:prstGeom>
        </p:spPr>
        <p:txBody>
          <a:bodyPr vert="horz" wrap="square" lIns="0" tIns="12065" rIns="0" bIns="0" rtlCol="0" anchor="t">
            <a:spAutoFit/>
          </a:bodyPr>
          <a:lstStyle/>
          <a:p>
            <a:pPr marL="12700">
              <a:spcBef>
                <a:spcPts val="95"/>
              </a:spcBef>
            </a:pPr>
            <a:r>
              <a:rPr spc="-60" dirty="0"/>
              <a:t>Branching</a:t>
            </a:r>
          </a:p>
        </p:txBody>
      </p:sp>
      <p:sp>
        <p:nvSpPr>
          <p:cNvPr id="4" name="object 4"/>
          <p:cNvSpPr txBox="1"/>
          <p:nvPr/>
        </p:nvSpPr>
        <p:spPr>
          <a:xfrm>
            <a:off x="3293491" y="2112390"/>
            <a:ext cx="1917064" cy="299720"/>
          </a:xfrm>
          <a:prstGeom prst="rect">
            <a:avLst/>
          </a:prstGeom>
        </p:spPr>
        <p:txBody>
          <a:bodyPr vert="horz" wrap="square" lIns="0" tIns="12700" rIns="0" bIns="0" rtlCol="0">
            <a:spAutoFit/>
          </a:bodyPr>
          <a:lstStyle/>
          <a:p>
            <a:pPr marL="12700">
              <a:spcBef>
                <a:spcPts val="100"/>
              </a:spcBef>
            </a:pPr>
            <a:r>
              <a:rPr spc="-5" dirty="0">
                <a:latin typeface="Calibri"/>
                <a:cs typeface="Calibri"/>
              </a:rPr>
              <a:t>Common</a:t>
            </a:r>
            <a:r>
              <a:rPr spc="-45" dirty="0">
                <a:latin typeface="Calibri"/>
                <a:cs typeface="Calibri"/>
              </a:rPr>
              <a:t> </a:t>
            </a:r>
            <a:r>
              <a:rPr spc="-10" dirty="0">
                <a:latin typeface="Calibri"/>
                <a:cs typeface="Calibri"/>
              </a:rPr>
              <a:t>Blockchain</a:t>
            </a:r>
            <a:endParaRPr>
              <a:latin typeface="Calibri"/>
              <a:cs typeface="Calibri"/>
            </a:endParaRPr>
          </a:p>
        </p:txBody>
      </p:sp>
      <p:sp>
        <p:nvSpPr>
          <p:cNvPr id="5" name="object 5"/>
          <p:cNvSpPr/>
          <p:nvPr/>
        </p:nvSpPr>
        <p:spPr>
          <a:xfrm>
            <a:off x="5119116" y="2563367"/>
            <a:ext cx="1076325" cy="1927860"/>
          </a:xfrm>
          <a:custGeom>
            <a:avLst/>
            <a:gdLst/>
            <a:ahLst/>
            <a:cxnLst/>
            <a:rect l="l" t="t" r="r" b="b"/>
            <a:pathLst>
              <a:path w="1076325" h="1927860">
                <a:moveTo>
                  <a:pt x="0" y="179324"/>
                </a:moveTo>
                <a:lnTo>
                  <a:pt x="6404" y="131644"/>
                </a:lnTo>
                <a:lnTo>
                  <a:pt x="24478" y="88805"/>
                </a:lnTo>
                <a:lnTo>
                  <a:pt x="52514" y="52514"/>
                </a:lnTo>
                <a:lnTo>
                  <a:pt x="88805" y="24478"/>
                </a:lnTo>
                <a:lnTo>
                  <a:pt x="131644" y="6404"/>
                </a:lnTo>
                <a:lnTo>
                  <a:pt x="179324" y="0"/>
                </a:lnTo>
                <a:lnTo>
                  <a:pt x="896620" y="0"/>
                </a:lnTo>
                <a:lnTo>
                  <a:pt x="944299" y="6404"/>
                </a:lnTo>
                <a:lnTo>
                  <a:pt x="987138" y="24478"/>
                </a:lnTo>
                <a:lnTo>
                  <a:pt x="1023429" y="52514"/>
                </a:lnTo>
                <a:lnTo>
                  <a:pt x="1051465" y="88805"/>
                </a:lnTo>
                <a:lnTo>
                  <a:pt x="1069539" y="131644"/>
                </a:lnTo>
                <a:lnTo>
                  <a:pt x="1075944" y="179324"/>
                </a:lnTo>
                <a:lnTo>
                  <a:pt x="1075944" y="1748536"/>
                </a:lnTo>
                <a:lnTo>
                  <a:pt x="1069539" y="1796215"/>
                </a:lnTo>
                <a:lnTo>
                  <a:pt x="1051465" y="1839054"/>
                </a:lnTo>
                <a:lnTo>
                  <a:pt x="1023429" y="1875345"/>
                </a:lnTo>
                <a:lnTo>
                  <a:pt x="987138" y="1903381"/>
                </a:lnTo>
                <a:lnTo>
                  <a:pt x="944299" y="1921455"/>
                </a:lnTo>
                <a:lnTo>
                  <a:pt x="896620" y="1927860"/>
                </a:lnTo>
                <a:lnTo>
                  <a:pt x="179324" y="1927860"/>
                </a:lnTo>
                <a:lnTo>
                  <a:pt x="131644" y="1921455"/>
                </a:lnTo>
                <a:lnTo>
                  <a:pt x="88805" y="1903381"/>
                </a:lnTo>
                <a:lnTo>
                  <a:pt x="52514" y="1875345"/>
                </a:lnTo>
                <a:lnTo>
                  <a:pt x="24478" y="1839054"/>
                </a:lnTo>
                <a:lnTo>
                  <a:pt x="6404" y="1796215"/>
                </a:lnTo>
                <a:lnTo>
                  <a:pt x="0" y="1748536"/>
                </a:lnTo>
                <a:lnTo>
                  <a:pt x="0" y="179324"/>
                </a:lnTo>
                <a:close/>
              </a:path>
            </a:pathLst>
          </a:custGeom>
          <a:ln w="15240">
            <a:solidFill>
              <a:srgbClr val="000000"/>
            </a:solidFill>
          </a:ln>
        </p:spPr>
        <p:txBody>
          <a:bodyPr wrap="square" lIns="0" tIns="0" rIns="0" bIns="0" rtlCol="0"/>
          <a:lstStyle/>
          <a:p>
            <a:endParaRPr/>
          </a:p>
        </p:txBody>
      </p:sp>
      <p:sp>
        <p:nvSpPr>
          <p:cNvPr id="6" name="object 6"/>
          <p:cNvSpPr txBox="1"/>
          <p:nvPr/>
        </p:nvSpPr>
        <p:spPr>
          <a:xfrm>
            <a:off x="5291073" y="2989327"/>
            <a:ext cx="720090" cy="151323"/>
          </a:xfrm>
          <a:prstGeom prst="rect">
            <a:avLst/>
          </a:prstGeom>
        </p:spPr>
        <p:txBody>
          <a:bodyPr vert="horz" wrap="square" lIns="0" tIns="12700" rIns="0" bIns="0" rtlCol="0">
            <a:spAutoFit/>
          </a:bodyPr>
          <a:lstStyle/>
          <a:p>
            <a:pPr marL="12700">
              <a:spcBef>
                <a:spcPts val="100"/>
              </a:spcBef>
            </a:pPr>
            <a:r>
              <a:rPr sz="900" spc="-10" dirty="0">
                <a:latin typeface="Calibri"/>
                <a:cs typeface="Calibri"/>
              </a:rPr>
              <a:t>Proof-of-Work:</a:t>
            </a:r>
            <a:endParaRPr sz="900">
              <a:latin typeface="Calibri"/>
              <a:cs typeface="Calibri"/>
            </a:endParaRPr>
          </a:p>
        </p:txBody>
      </p:sp>
      <p:sp>
        <p:nvSpPr>
          <p:cNvPr id="7" name="object 7"/>
          <p:cNvSpPr txBox="1"/>
          <p:nvPr/>
        </p:nvSpPr>
        <p:spPr>
          <a:xfrm>
            <a:off x="5272785" y="3126486"/>
            <a:ext cx="770890" cy="151323"/>
          </a:xfrm>
          <a:prstGeom prst="rect">
            <a:avLst/>
          </a:prstGeom>
        </p:spPr>
        <p:txBody>
          <a:bodyPr vert="horz" wrap="square" lIns="0" tIns="12700" rIns="0" bIns="0" rtlCol="0">
            <a:spAutoFit/>
          </a:bodyPr>
          <a:lstStyle/>
          <a:p>
            <a:pPr marL="12700">
              <a:spcBef>
                <a:spcPts val="100"/>
              </a:spcBef>
            </a:pPr>
            <a:r>
              <a:rPr sz="900" spc="-5" dirty="0">
                <a:latin typeface="Calibri"/>
                <a:cs typeface="Calibri"/>
              </a:rPr>
              <a:t>00000090b41bx</a:t>
            </a:r>
            <a:endParaRPr sz="900">
              <a:latin typeface="Calibri"/>
              <a:cs typeface="Calibri"/>
            </a:endParaRPr>
          </a:p>
        </p:txBody>
      </p:sp>
      <p:sp>
        <p:nvSpPr>
          <p:cNvPr id="8" name="object 8"/>
          <p:cNvSpPr txBox="1"/>
          <p:nvPr/>
        </p:nvSpPr>
        <p:spPr>
          <a:xfrm>
            <a:off x="5313934" y="3537967"/>
            <a:ext cx="688340" cy="151323"/>
          </a:xfrm>
          <a:prstGeom prst="rect">
            <a:avLst/>
          </a:prstGeom>
        </p:spPr>
        <p:txBody>
          <a:bodyPr vert="horz" wrap="square" lIns="0" tIns="12700" rIns="0" bIns="0" rtlCol="0">
            <a:spAutoFit/>
          </a:bodyPr>
          <a:lstStyle/>
          <a:p>
            <a:pPr marL="12700">
              <a:spcBef>
                <a:spcPts val="100"/>
              </a:spcBef>
            </a:pPr>
            <a:r>
              <a:rPr sz="900" dirty="0">
                <a:latin typeface="Calibri"/>
                <a:cs typeface="Calibri"/>
              </a:rPr>
              <a:t>000000</a:t>
            </a:r>
            <a:r>
              <a:rPr sz="900" spc="-15" dirty="0">
                <a:latin typeface="Calibri"/>
                <a:cs typeface="Calibri"/>
              </a:rPr>
              <a:t>9</a:t>
            </a:r>
            <a:r>
              <a:rPr sz="900" dirty="0">
                <a:latin typeface="Calibri"/>
                <a:cs typeface="Calibri"/>
              </a:rPr>
              <a:t>4</a:t>
            </a:r>
            <a:r>
              <a:rPr sz="900" spc="-15" dirty="0">
                <a:latin typeface="Calibri"/>
                <a:cs typeface="Calibri"/>
              </a:rPr>
              <a:t>8</a:t>
            </a:r>
            <a:r>
              <a:rPr sz="900" spc="-5" dirty="0">
                <a:latin typeface="Calibri"/>
                <a:cs typeface="Calibri"/>
              </a:rPr>
              <a:t>fi</a:t>
            </a:r>
            <a:r>
              <a:rPr sz="900" spc="-10" dirty="0">
                <a:latin typeface="Calibri"/>
                <a:cs typeface="Calibri"/>
              </a:rPr>
              <a:t>x</a:t>
            </a:r>
            <a:r>
              <a:rPr sz="900" dirty="0">
                <a:latin typeface="Calibri"/>
                <a:cs typeface="Calibri"/>
              </a:rPr>
              <a:t>f</a:t>
            </a:r>
            <a:endParaRPr sz="900">
              <a:latin typeface="Calibri"/>
              <a:cs typeface="Calibri"/>
            </a:endParaRPr>
          </a:p>
        </p:txBody>
      </p:sp>
      <p:sp>
        <p:nvSpPr>
          <p:cNvPr id="9" name="object 9"/>
          <p:cNvSpPr/>
          <p:nvPr/>
        </p:nvSpPr>
        <p:spPr>
          <a:xfrm>
            <a:off x="3752089" y="2555748"/>
            <a:ext cx="1076325" cy="1935480"/>
          </a:xfrm>
          <a:custGeom>
            <a:avLst/>
            <a:gdLst/>
            <a:ahLst/>
            <a:cxnLst/>
            <a:rect l="l" t="t" r="r" b="b"/>
            <a:pathLst>
              <a:path w="1076325" h="1935479">
                <a:moveTo>
                  <a:pt x="0" y="179324"/>
                </a:moveTo>
                <a:lnTo>
                  <a:pt x="6404" y="131644"/>
                </a:lnTo>
                <a:lnTo>
                  <a:pt x="24478" y="88805"/>
                </a:lnTo>
                <a:lnTo>
                  <a:pt x="52514" y="52514"/>
                </a:lnTo>
                <a:lnTo>
                  <a:pt x="88805" y="24478"/>
                </a:lnTo>
                <a:lnTo>
                  <a:pt x="131644" y="6404"/>
                </a:lnTo>
                <a:lnTo>
                  <a:pt x="179324" y="0"/>
                </a:lnTo>
                <a:lnTo>
                  <a:pt x="896619" y="0"/>
                </a:lnTo>
                <a:lnTo>
                  <a:pt x="944299" y="6404"/>
                </a:lnTo>
                <a:lnTo>
                  <a:pt x="987138" y="24478"/>
                </a:lnTo>
                <a:lnTo>
                  <a:pt x="1023429" y="52514"/>
                </a:lnTo>
                <a:lnTo>
                  <a:pt x="1051465" y="88805"/>
                </a:lnTo>
                <a:lnTo>
                  <a:pt x="1069539" y="131644"/>
                </a:lnTo>
                <a:lnTo>
                  <a:pt x="1075944" y="179324"/>
                </a:lnTo>
                <a:lnTo>
                  <a:pt x="1075944" y="1756156"/>
                </a:lnTo>
                <a:lnTo>
                  <a:pt x="1069539" y="1803835"/>
                </a:lnTo>
                <a:lnTo>
                  <a:pt x="1051465" y="1846674"/>
                </a:lnTo>
                <a:lnTo>
                  <a:pt x="1023429" y="1882965"/>
                </a:lnTo>
                <a:lnTo>
                  <a:pt x="987138" y="1911001"/>
                </a:lnTo>
                <a:lnTo>
                  <a:pt x="944299" y="1929075"/>
                </a:lnTo>
                <a:lnTo>
                  <a:pt x="896619" y="1935479"/>
                </a:lnTo>
                <a:lnTo>
                  <a:pt x="179324" y="1935479"/>
                </a:lnTo>
                <a:lnTo>
                  <a:pt x="131644" y="1929075"/>
                </a:lnTo>
                <a:lnTo>
                  <a:pt x="88805" y="1911001"/>
                </a:lnTo>
                <a:lnTo>
                  <a:pt x="52514" y="1882965"/>
                </a:lnTo>
                <a:lnTo>
                  <a:pt x="24478" y="1846674"/>
                </a:lnTo>
                <a:lnTo>
                  <a:pt x="6404" y="1803835"/>
                </a:lnTo>
                <a:lnTo>
                  <a:pt x="0" y="1756156"/>
                </a:lnTo>
                <a:lnTo>
                  <a:pt x="0" y="179324"/>
                </a:lnTo>
                <a:close/>
              </a:path>
            </a:pathLst>
          </a:custGeom>
          <a:ln w="15240">
            <a:solidFill>
              <a:srgbClr val="000000"/>
            </a:solidFill>
          </a:ln>
        </p:spPr>
        <p:txBody>
          <a:bodyPr wrap="square" lIns="0" tIns="0" rIns="0" bIns="0" rtlCol="0"/>
          <a:lstStyle/>
          <a:p>
            <a:endParaRPr/>
          </a:p>
        </p:txBody>
      </p:sp>
      <p:sp>
        <p:nvSpPr>
          <p:cNvPr id="10" name="object 10"/>
          <p:cNvSpPr txBox="1"/>
          <p:nvPr/>
        </p:nvSpPr>
        <p:spPr>
          <a:xfrm>
            <a:off x="4011929" y="2634234"/>
            <a:ext cx="1924050" cy="228909"/>
          </a:xfrm>
          <a:prstGeom prst="rect">
            <a:avLst/>
          </a:prstGeom>
        </p:spPr>
        <p:txBody>
          <a:bodyPr vert="horz" wrap="square" lIns="0" tIns="13335" rIns="0" bIns="0" rtlCol="0">
            <a:spAutoFit/>
          </a:bodyPr>
          <a:lstStyle/>
          <a:p>
            <a:pPr marL="12700">
              <a:spcBef>
                <a:spcPts val="105"/>
              </a:spcBef>
              <a:tabLst>
                <a:tab pos="1379855" algn="l"/>
              </a:tabLst>
            </a:pPr>
            <a:r>
              <a:rPr sz="2100" b="1" baseline="1984" dirty="0">
                <a:latin typeface="Calibri"/>
                <a:cs typeface="Calibri"/>
              </a:rPr>
              <a:t>Block</a:t>
            </a:r>
            <a:r>
              <a:rPr sz="2100" b="1" spc="-7" baseline="1984" dirty="0">
                <a:latin typeface="Calibri"/>
                <a:cs typeface="Calibri"/>
              </a:rPr>
              <a:t> </a:t>
            </a:r>
            <a:r>
              <a:rPr sz="2100" b="1" baseline="1984" dirty="0">
                <a:latin typeface="Calibri"/>
                <a:cs typeface="Calibri"/>
              </a:rPr>
              <a:t>1	</a:t>
            </a:r>
            <a:r>
              <a:rPr sz="1400" b="1" dirty="0">
                <a:latin typeface="Calibri"/>
                <a:cs typeface="Calibri"/>
              </a:rPr>
              <a:t>Block</a:t>
            </a:r>
            <a:r>
              <a:rPr sz="1400" b="1" spc="-70" dirty="0">
                <a:latin typeface="Calibri"/>
                <a:cs typeface="Calibri"/>
              </a:rPr>
              <a:t> </a:t>
            </a:r>
            <a:r>
              <a:rPr sz="1400" b="1" dirty="0">
                <a:latin typeface="Calibri"/>
                <a:cs typeface="Calibri"/>
              </a:rPr>
              <a:t>2</a:t>
            </a:r>
            <a:endParaRPr sz="1400">
              <a:latin typeface="Calibri"/>
              <a:cs typeface="Calibri"/>
            </a:endParaRPr>
          </a:p>
        </p:txBody>
      </p:sp>
      <p:sp>
        <p:nvSpPr>
          <p:cNvPr id="11" name="object 11"/>
          <p:cNvSpPr txBox="1"/>
          <p:nvPr/>
        </p:nvSpPr>
        <p:spPr>
          <a:xfrm>
            <a:off x="3923538" y="2986278"/>
            <a:ext cx="732790" cy="299720"/>
          </a:xfrm>
          <a:prstGeom prst="rect">
            <a:avLst/>
          </a:prstGeom>
        </p:spPr>
        <p:txBody>
          <a:bodyPr vert="horz" wrap="square" lIns="0" tIns="12700" rIns="0" bIns="0" rtlCol="0">
            <a:spAutoFit/>
          </a:bodyPr>
          <a:lstStyle/>
          <a:p>
            <a:pPr marL="35560" marR="5080" indent="-22860">
              <a:spcBef>
                <a:spcPts val="100"/>
              </a:spcBef>
            </a:pPr>
            <a:r>
              <a:rPr sz="900" dirty="0">
                <a:latin typeface="Calibri"/>
                <a:cs typeface="Calibri"/>
              </a:rPr>
              <a:t>Pr</a:t>
            </a:r>
            <a:r>
              <a:rPr sz="900" spc="5" dirty="0">
                <a:latin typeface="Calibri"/>
                <a:cs typeface="Calibri"/>
              </a:rPr>
              <a:t>o</a:t>
            </a:r>
            <a:r>
              <a:rPr sz="900" dirty="0">
                <a:latin typeface="Calibri"/>
                <a:cs typeface="Calibri"/>
              </a:rPr>
              <a:t>of-</a:t>
            </a:r>
            <a:r>
              <a:rPr sz="900" spc="5" dirty="0">
                <a:latin typeface="Calibri"/>
                <a:cs typeface="Calibri"/>
              </a:rPr>
              <a:t>o</a:t>
            </a:r>
            <a:r>
              <a:rPr sz="900" dirty="0">
                <a:latin typeface="Calibri"/>
                <a:cs typeface="Calibri"/>
              </a:rPr>
              <a:t>f-Wor</a:t>
            </a:r>
            <a:r>
              <a:rPr sz="900" spc="-5" dirty="0">
                <a:latin typeface="Calibri"/>
                <a:cs typeface="Calibri"/>
              </a:rPr>
              <a:t>k</a:t>
            </a:r>
            <a:r>
              <a:rPr sz="900" dirty="0">
                <a:latin typeface="Calibri"/>
                <a:cs typeface="Calibri"/>
              </a:rPr>
              <a:t>:  </a:t>
            </a:r>
            <a:r>
              <a:rPr sz="900" spc="-5" dirty="0">
                <a:latin typeface="Calibri"/>
                <a:cs typeface="Calibri"/>
              </a:rPr>
              <a:t>000000948fixf</a:t>
            </a:r>
            <a:endParaRPr sz="900">
              <a:latin typeface="Calibri"/>
              <a:cs typeface="Calibri"/>
            </a:endParaRPr>
          </a:p>
        </p:txBody>
      </p:sp>
      <p:sp>
        <p:nvSpPr>
          <p:cNvPr id="12" name="object 12"/>
          <p:cNvSpPr txBox="1"/>
          <p:nvPr/>
        </p:nvSpPr>
        <p:spPr>
          <a:xfrm>
            <a:off x="3931157" y="3397758"/>
            <a:ext cx="718820" cy="299720"/>
          </a:xfrm>
          <a:prstGeom prst="rect">
            <a:avLst/>
          </a:prstGeom>
        </p:spPr>
        <p:txBody>
          <a:bodyPr vert="horz" wrap="square" lIns="0" tIns="12700" rIns="0" bIns="0" rtlCol="0">
            <a:spAutoFit/>
          </a:bodyPr>
          <a:lstStyle/>
          <a:p>
            <a:pPr marL="26034" marR="5080" indent="-13970">
              <a:spcBef>
                <a:spcPts val="100"/>
              </a:spcBef>
            </a:pPr>
            <a:r>
              <a:rPr sz="900" dirty="0">
                <a:latin typeface="Calibri"/>
                <a:cs typeface="Calibri"/>
              </a:rPr>
              <a:t>Pr</a:t>
            </a:r>
            <a:r>
              <a:rPr sz="900" spc="-5" dirty="0">
                <a:latin typeface="Calibri"/>
                <a:cs typeface="Calibri"/>
              </a:rPr>
              <a:t>e</a:t>
            </a:r>
            <a:r>
              <a:rPr sz="900" dirty="0">
                <a:latin typeface="Calibri"/>
                <a:cs typeface="Calibri"/>
              </a:rPr>
              <a:t>vio</a:t>
            </a:r>
            <a:r>
              <a:rPr sz="900" spc="-5" dirty="0">
                <a:latin typeface="Calibri"/>
                <a:cs typeface="Calibri"/>
              </a:rPr>
              <a:t>u</a:t>
            </a:r>
            <a:r>
              <a:rPr sz="900" dirty="0">
                <a:latin typeface="Calibri"/>
                <a:cs typeface="Calibri"/>
              </a:rPr>
              <a:t>s</a:t>
            </a:r>
            <a:r>
              <a:rPr sz="900" spc="5" dirty="0">
                <a:latin typeface="Calibri"/>
                <a:cs typeface="Calibri"/>
              </a:rPr>
              <a:t> </a:t>
            </a:r>
            <a:r>
              <a:rPr sz="900" dirty="0">
                <a:latin typeface="Calibri"/>
                <a:cs typeface="Calibri"/>
              </a:rPr>
              <a:t>P</a:t>
            </a:r>
            <a:r>
              <a:rPr sz="900" spc="5" dirty="0">
                <a:latin typeface="Calibri"/>
                <a:cs typeface="Calibri"/>
              </a:rPr>
              <a:t>O</a:t>
            </a:r>
            <a:r>
              <a:rPr sz="900" dirty="0">
                <a:latin typeface="Calibri"/>
                <a:cs typeface="Calibri"/>
              </a:rPr>
              <a:t>W:  </a:t>
            </a:r>
            <a:r>
              <a:rPr sz="900" spc="-5" dirty="0">
                <a:latin typeface="Calibri"/>
                <a:cs typeface="Calibri"/>
              </a:rPr>
              <a:t>000000958fdji</a:t>
            </a:r>
            <a:endParaRPr sz="900">
              <a:latin typeface="Calibri"/>
              <a:cs typeface="Calibri"/>
            </a:endParaRPr>
          </a:p>
        </p:txBody>
      </p:sp>
      <p:sp>
        <p:nvSpPr>
          <p:cNvPr id="13" name="object 13"/>
          <p:cNvSpPr/>
          <p:nvPr/>
        </p:nvSpPr>
        <p:spPr>
          <a:xfrm>
            <a:off x="2395728" y="2555748"/>
            <a:ext cx="1076325" cy="1935480"/>
          </a:xfrm>
          <a:custGeom>
            <a:avLst/>
            <a:gdLst/>
            <a:ahLst/>
            <a:cxnLst/>
            <a:rect l="l" t="t" r="r" b="b"/>
            <a:pathLst>
              <a:path w="1076325" h="1935479">
                <a:moveTo>
                  <a:pt x="0" y="179324"/>
                </a:moveTo>
                <a:lnTo>
                  <a:pt x="6405" y="131644"/>
                </a:lnTo>
                <a:lnTo>
                  <a:pt x="24483" y="88805"/>
                </a:lnTo>
                <a:lnTo>
                  <a:pt x="52524" y="52514"/>
                </a:lnTo>
                <a:lnTo>
                  <a:pt x="88817" y="24478"/>
                </a:lnTo>
                <a:lnTo>
                  <a:pt x="131653" y="6404"/>
                </a:lnTo>
                <a:lnTo>
                  <a:pt x="179324" y="0"/>
                </a:lnTo>
                <a:lnTo>
                  <a:pt x="896620" y="0"/>
                </a:lnTo>
                <a:lnTo>
                  <a:pt x="944299" y="6404"/>
                </a:lnTo>
                <a:lnTo>
                  <a:pt x="987138" y="24478"/>
                </a:lnTo>
                <a:lnTo>
                  <a:pt x="1023429" y="52514"/>
                </a:lnTo>
                <a:lnTo>
                  <a:pt x="1051465" y="88805"/>
                </a:lnTo>
                <a:lnTo>
                  <a:pt x="1069539" y="131644"/>
                </a:lnTo>
                <a:lnTo>
                  <a:pt x="1075944" y="179324"/>
                </a:lnTo>
                <a:lnTo>
                  <a:pt x="1075944" y="1756156"/>
                </a:lnTo>
                <a:lnTo>
                  <a:pt x="1069539" y="1803835"/>
                </a:lnTo>
                <a:lnTo>
                  <a:pt x="1051465" y="1846674"/>
                </a:lnTo>
                <a:lnTo>
                  <a:pt x="1023429" y="1882965"/>
                </a:lnTo>
                <a:lnTo>
                  <a:pt x="987138" y="1911001"/>
                </a:lnTo>
                <a:lnTo>
                  <a:pt x="944299" y="1929075"/>
                </a:lnTo>
                <a:lnTo>
                  <a:pt x="896620" y="1935479"/>
                </a:lnTo>
                <a:lnTo>
                  <a:pt x="179324" y="1935479"/>
                </a:lnTo>
                <a:lnTo>
                  <a:pt x="131653" y="1929075"/>
                </a:lnTo>
                <a:lnTo>
                  <a:pt x="88817" y="1911001"/>
                </a:lnTo>
                <a:lnTo>
                  <a:pt x="52524" y="1882965"/>
                </a:lnTo>
                <a:lnTo>
                  <a:pt x="24483" y="1846674"/>
                </a:lnTo>
                <a:lnTo>
                  <a:pt x="6405" y="1803835"/>
                </a:lnTo>
                <a:lnTo>
                  <a:pt x="0" y="1756156"/>
                </a:lnTo>
                <a:lnTo>
                  <a:pt x="0" y="179324"/>
                </a:lnTo>
                <a:close/>
              </a:path>
            </a:pathLst>
          </a:custGeom>
          <a:ln w="15240">
            <a:solidFill>
              <a:srgbClr val="000000"/>
            </a:solidFill>
          </a:ln>
        </p:spPr>
        <p:txBody>
          <a:bodyPr wrap="square" lIns="0" tIns="0" rIns="0" bIns="0" rtlCol="0"/>
          <a:lstStyle/>
          <a:p>
            <a:endParaRPr/>
          </a:p>
        </p:txBody>
      </p:sp>
      <p:sp>
        <p:nvSpPr>
          <p:cNvPr id="14" name="object 14"/>
          <p:cNvSpPr txBox="1"/>
          <p:nvPr/>
        </p:nvSpPr>
        <p:spPr>
          <a:xfrm>
            <a:off x="2655519" y="2630806"/>
            <a:ext cx="556260" cy="228909"/>
          </a:xfrm>
          <a:prstGeom prst="rect">
            <a:avLst/>
          </a:prstGeom>
        </p:spPr>
        <p:txBody>
          <a:bodyPr vert="horz" wrap="square" lIns="0" tIns="13335" rIns="0" bIns="0" rtlCol="0">
            <a:spAutoFit/>
          </a:bodyPr>
          <a:lstStyle/>
          <a:p>
            <a:pPr marL="12700">
              <a:spcBef>
                <a:spcPts val="105"/>
              </a:spcBef>
            </a:pPr>
            <a:r>
              <a:rPr sz="1400" b="1" dirty="0">
                <a:latin typeface="Calibri"/>
                <a:cs typeface="Calibri"/>
              </a:rPr>
              <a:t>Block</a:t>
            </a:r>
            <a:r>
              <a:rPr sz="1400" b="1" spc="-75" dirty="0">
                <a:latin typeface="Calibri"/>
                <a:cs typeface="Calibri"/>
              </a:rPr>
              <a:t> </a:t>
            </a:r>
            <a:r>
              <a:rPr sz="1400" b="1" dirty="0">
                <a:latin typeface="Calibri"/>
                <a:cs typeface="Calibri"/>
              </a:rPr>
              <a:t>0</a:t>
            </a:r>
            <a:endParaRPr sz="1400">
              <a:latin typeface="Calibri"/>
              <a:cs typeface="Calibri"/>
            </a:endParaRPr>
          </a:p>
        </p:txBody>
      </p:sp>
      <p:sp>
        <p:nvSpPr>
          <p:cNvPr id="15" name="object 15"/>
          <p:cNvSpPr txBox="1"/>
          <p:nvPr/>
        </p:nvSpPr>
        <p:spPr>
          <a:xfrm>
            <a:off x="2567127" y="2986278"/>
            <a:ext cx="732790" cy="299720"/>
          </a:xfrm>
          <a:prstGeom prst="rect">
            <a:avLst/>
          </a:prstGeom>
        </p:spPr>
        <p:txBody>
          <a:bodyPr vert="horz" wrap="square" lIns="0" tIns="12700" rIns="0" bIns="0" rtlCol="0">
            <a:spAutoFit/>
          </a:bodyPr>
          <a:lstStyle/>
          <a:p>
            <a:pPr marL="33655" marR="5080" indent="-21590">
              <a:spcBef>
                <a:spcPts val="100"/>
              </a:spcBef>
            </a:pPr>
            <a:r>
              <a:rPr sz="900" dirty="0">
                <a:latin typeface="Calibri"/>
                <a:cs typeface="Calibri"/>
              </a:rPr>
              <a:t>Pr</a:t>
            </a:r>
            <a:r>
              <a:rPr sz="900" spc="5" dirty="0">
                <a:latin typeface="Calibri"/>
                <a:cs typeface="Calibri"/>
              </a:rPr>
              <a:t>o</a:t>
            </a:r>
            <a:r>
              <a:rPr sz="900" dirty="0">
                <a:latin typeface="Calibri"/>
                <a:cs typeface="Calibri"/>
              </a:rPr>
              <a:t>of-</a:t>
            </a:r>
            <a:r>
              <a:rPr sz="900" spc="5" dirty="0">
                <a:latin typeface="Calibri"/>
                <a:cs typeface="Calibri"/>
              </a:rPr>
              <a:t>o</a:t>
            </a:r>
            <a:r>
              <a:rPr sz="900" dirty="0">
                <a:latin typeface="Calibri"/>
                <a:cs typeface="Calibri"/>
              </a:rPr>
              <a:t>f-Wor</a:t>
            </a:r>
            <a:r>
              <a:rPr sz="900" spc="-5" dirty="0">
                <a:latin typeface="Calibri"/>
                <a:cs typeface="Calibri"/>
              </a:rPr>
              <a:t>k</a:t>
            </a:r>
            <a:r>
              <a:rPr sz="900" dirty="0">
                <a:latin typeface="Calibri"/>
                <a:cs typeface="Calibri"/>
              </a:rPr>
              <a:t>:  </a:t>
            </a:r>
            <a:r>
              <a:rPr sz="900" spc="-5" dirty="0">
                <a:latin typeface="Calibri"/>
                <a:cs typeface="Calibri"/>
              </a:rPr>
              <a:t>000000958fdji</a:t>
            </a:r>
            <a:endParaRPr sz="900">
              <a:latin typeface="Calibri"/>
              <a:cs typeface="Calibri"/>
            </a:endParaRPr>
          </a:p>
        </p:txBody>
      </p:sp>
      <p:sp>
        <p:nvSpPr>
          <p:cNvPr id="16" name="object 16"/>
          <p:cNvSpPr txBox="1"/>
          <p:nvPr/>
        </p:nvSpPr>
        <p:spPr>
          <a:xfrm>
            <a:off x="2582876" y="3397759"/>
            <a:ext cx="702945" cy="151323"/>
          </a:xfrm>
          <a:prstGeom prst="rect">
            <a:avLst/>
          </a:prstGeom>
        </p:spPr>
        <p:txBody>
          <a:bodyPr vert="horz" wrap="square" lIns="0" tIns="12700" rIns="0" bIns="0" rtlCol="0">
            <a:spAutoFit/>
          </a:bodyPr>
          <a:lstStyle/>
          <a:p>
            <a:pPr>
              <a:spcBef>
                <a:spcPts val="100"/>
              </a:spcBef>
            </a:pPr>
            <a:r>
              <a:rPr sz="900" spc="-5" dirty="0">
                <a:latin typeface="Calibri"/>
                <a:cs typeface="Calibri"/>
              </a:rPr>
              <a:t>Previous</a:t>
            </a:r>
            <a:r>
              <a:rPr sz="900" spc="-25" dirty="0">
                <a:latin typeface="Calibri"/>
                <a:cs typeface="Calibri"/>
              </a:rPr>
              <a:t> </a:t>
            </a:r>
            <a:r>
              <a:rPr sz="900" spc="-5" dirty="0">
                <a:latin typeface="Calibri"/>
                <a:cs typeface="Calibri"/>
              </a:rPr>
              <a:t>block:</a:t>
            </a:r>
            <a:endParaRPr sz="900">
              <a:latin typeface="Calibri"/>
              <a:cs typeface="Calibri"/>
            </a:endParaRPr>
          </a:p>
        </p:txBody>
      </p:sp>
      <p:sp>
        <p:nvSpPr>
          <p:cNvPr id="17" name="object 17"/>
          <p:cNvSpPr txBox="1"/>
          <p:nvPr/>
        </p:nvSpPr>
        <p:spPr>
          <a:xfrm>
            <a:off x="2916682" y="3534918"/>
            <a:ext cx="35560" cy="151323"/>
          </a:xfrm>
          <a:prstGeom prst="rect">
            <a:avLst/>
          </a:prstGeom>
        </p:spPr>
        <p:txBody>
          <a:bodyPr vert="horz" wrap="square" lIns="0" tIns="12700" rIns="0" bIns="0" rtlCol="0">
            <a:spAutoFit/>
          </a:bodyPr>
          <a:lstStyle/>
          <a:p>
            <a:pPr>
              <a:spcBef>
                <a:spcPts val="100"/>
              </a:spcBef>
            </a:pPr>
            <a:r>
              <a:rPr sz="900" dirty="0">
                <a:latin typeface="Calibri"/>
                <a:cs typeface="Calibri"/>
              </a:rPr>
              <a:t>-</a:t>
            </a:r>
            <a:endParaRPr sz="900">
              <a:latin typeface="Calibri"/>
              <a:cs typeface="Calibri"/>
            </a:endParaRPr>
          </a:p>
        </p:txBody>
      </p:sp>
      <p:grpSp>
        <p:nvGrpSpPr>
          <p:cNvPr id="18" name="object 18"/>
          <p:cNvGrpSpPr/>
          <p:nvPr/>
        </p:nvGrpSpPr>
        <p:grpSpPr>
          <a:xfrm>
            <a:off x="2439669" y="3204998"/>
            <a:ext cx="2846070" cy="1204595"/>
            <a:chOff x="915669" y="3204997"/>
            <a:chExt cx="2846070" cy="1204595"/>
          </a:xfrm>
        </p:grpSpPr>
        <p:pic>
          <p:nvPicPr>
            <p:cNvPr id="19" name="object 19"/>
            <p:cNvPicPr/>
            <p:nvPr/>
          </p:nvPicPr>
          <p:blipFill>
            <a:blip r:embed="rId2" cstate="print"/>
            <a:stretch>
              <a:fillRect/>
            </a:stretch>
          </p:blipFill>
          <p:spPr>
            <a:xfrm>
              <a:off x="3121152" y="3204997"/>
              <a:ext cx="640118" cy="455650"/>
            </a:xfrm>
            <a:prstGeom prst="rect">
              <a:avLst/>
            </a:prstGeom>
          </p:spPr>
        </p:pic>
        <p:sp>
          <p:nvSpPr>
            <p:cNvPr id="20" name="object 20"/>
            <p:cNvSpPr/>
            <p:nvPr/>
          </p:nvSpPr>
          <p:spPr>
            <a:xfrm>
              <a:off x="3220974" y="3304793"/>
              <a:ext cx="487680" cy="302260"/>
            </a:xfrm>
            <a:custGeom>
              <a:avLst/>
              <a:gdLst/>
              <a:ahLst/>
              <a:cxnLst/>
              <a:rect l="l" t="t" r="r" b="b"/>
              <a:pathLst>
                <a:path w="487679" h="302260">
                  <a:moveTo>
                    <a:pt x="73183" y="29185"/>
                  </a:moveTo>
                  <a:lnTo>
                    <a:pt x="59788" y="51326"/>
                  </a:lnTo>
                  <a:lnTo>
                    <a:pt x="474217" y="302259"/>
                  </a:lnTo>
                  <a:lnTo>
                    <a:pt x="487679" y="280034"/>
                  </a:lnTo>
                  <a:lnTo>
                    <a:pt x="73183" y="29185"/>
                  </a:lnTo>
                  <a:close/>
                </a:path>
                <a:path w="487679" h="302260">
                  <a:moveTo>
                    <a:pt x="0" y="0"/>
                  </a:moveTo>
                  <a:lnTo>
                    <a:pt x="46354" y="73532"/>
                  </a:lnTo>
                  <a:lnTo>
                    <a:pt x="59788" y="51326"/>
                  </a:lnTo>
                  <a:lnTo>
                    <a:pt x="48640" y="44576"/>
                  </a:lnTo>
                  <a:lnTo>
                    <a:pt x="62102" y="22478"/>
                  </a:lnTo>
                  <a:lnTo>
                    <a:pt x="77240" y="22478"/>
                  </a:lnTo>
                  <a:lnTo>
                    <a:pt x="86613" y="6984"/>
                  </a:lnTo>
                  <a:lnTo>
                    <a:pt x="0" y="0"/>
                  </a:lnTo>
                  <a:close/>
                </a:path>
                <a:path w="487679" h="302260">
                  <a:moveTo>
                    <a:pt x="62102" y="22478"/>
                  </a:moveTo>
                  <a:lnTo>
                    <a:pt x="48640" y="44576"/>
                  </a:lnTo>
                  <a:lnTo>
                    <a:pt x="59788" y="51326"/>
                  </a:lnTo>
                  <a:lnTo>
                    <a:pt x="73183" y="29185"/>
                  </a:lnTo>
                  <a:lnTo>
                    <a:pt x="62102" y="22478"/>
                  </a:lnTo>
                  <a:close/>
                </a:path>
                <a:path w="487679" h="302260">
                  <a:moveTo>
                    <a:pt x="77240" y="22478"/>
                  </a:moveTo>
                  <a:lnTo>
                    <a:pt x="62102" y="22478"/>
                  </a:lnTo>
                  <a:lnTo>
                    <a:pt x="73183" y="29185"/>
                  </a:lnTo>
                  <a:lnTo>
                    <a:pt x="77240" y="22478"/>
                  </a:lnTo>
                  <a:close/>
                </a:path>
              </a:pathLst>
            </a:custGeom>
            <a:solidFill>
              <a:srgbClr val="000000"/>
            </a:solidFill>
          </p:spPr>
          <p:txBody>
            <a:bodyPr wrap="square" lIns="0" tIns="0" rIns="0" bIns="0" rtlCol="0"/>
            <a:lstStyle/>
            <a:p>
              <a:endParaRPr/>
            </a:p>
          </p:txBody>
        </p:sp>
        <p:pic>
          <p:nvPicPr>
            <p:cNvPr id="21" name="object 21"/>
            <p:cNvPicPr/>
            <p:nvPr/>
          </p:nvPicPr>
          <p:blipFill>
            <a:blip r:embed="rId3" cstate="print"/>
            <a:stretch>
              <a:fillRect/>
            </a:stretch>
          </p:blipFill>
          <p:spPr>
            <a:xfrm>
              <a:off x="1754123" y="3226346"/>
              <a:ext cx="672084" cy="419061"/>
            </a:xfrm>
            <a:prstGeom prst="rect">
              <a:avLst/>
            </a:prstGeom>
          </p:spPr>
        </p:pic>
        <p:sp>
          <p:nvSpPr>
            <p:cNvPr id="22" name="object 22"/>
            <p:cNvSpPr/>
            <p:nvPr/>
          </p:nvSpPr>
          <p:spPr>
            <a:xfrm>
              <a:off x="1853945" y="3326002"/>
              <a:ext cx="518795" cy="267335"/>
            </a:xfrm>
            <a:custGeom>
              <a:avLst/>
              <a:gdLst/>
              <a:ahLst/>
              <a:cxnLst/>
              <a:rect l="l" t="t" r="r" b="b"/>
              <a:pathLst>
                <a:path w="518794" h="267335">
                  <a:moveTo>
                    <a:pt x="75328" y="23163"/>
                  </a:moveTo>
                  <a:lnTo>
                    <a:pt x="63755" y="46393"/>
                  </a:lnTo>
                  <a:lnTo>
                    <a:pt x="507111" y="267081"/>
                  </a:lnTo>
                  <a:lnTo>
                    <a:pt x="518668" y="243967"/>
                  </a:lnTo>
                  <a:lnTo>
                    <a:pt x="75328" y="23163"/>
                  </a:lnTo>
                  <a:close/>
                </a:path>
                <a:path w="518794" h="267335">
                  <a:moveTo>
                    <a:pt x="86868" y="0"/>
                  </a:moveTo>
                  <a:lnTo>
                    <a:pt x="0" y="126"/>
                  </a:lnTo>
                  <a:lnTo>
                    <a:pt x="52197" y="69596"/>
                  </a:lnTo>
                  <a:lnTo>
                    <a:pt x="63755" y="46393"/>
                  </a:lnTo>
                  <a:lnTo>
                    <a:pt x="52197" y="40639"/>
                  </a:lnTo>
                  <a:lnTo>
                    <a:pt x="63754" y="17399"/>
                  </a:lnTo>
                  <a:lnTo>
                    <a:pt x="78200" y="17399"/>
                  </a:lnTo>
                  <a:lnTo>
                    <a:pt x="86868" y="0"/>
                  </a:lnTo>
                  <a:close/>
                </a:path>
                <a:path w="518794" h="267335">
                  <a:moveTo>
                    <a:pt x="63754" y="17399"/>
                  </a:moveTo>
                  <a:lnTo>
                    <a:pt x="52197" y="40639"/>
                  </a:lnTo>
                  <a:lnTo>
                    <a:pt x="63755" y="46393"/>
                  </a:lnTo>
                  <a:lnTo>
                    <a:pt x="75328" y="23163"/>
                  </a:lnTo>
                  <a:lnTo>
                    <a:pt x="63754" y="17399"/>
                  </a:lnTo>
                  <a:close/>
                </a:path>
                <a:path w="518794" h="267335">
                  <a:moveTo>
                    <a:pt x="78200" y="17399"/>
                  </a:moveTo>
                  <a:lnTo>
                    <a:pt x="63754" y="17399"/>
                  </a:lnTo>
                  <a:lnTo>
                    <a:pt x="75328" y="23163"/>
                  </a:lnTo>
                  <a:lnTo>
                    <a:pt x="78200" y="17399"/>
                  </a:lnTo>
                  <a:close/>
                </a:path>
              </a:pathLst>
            </a:custGeom>
            <a:solidFill>
              <a:srgbClr val="000000"/>
            </a:solidFill>
          </p:spPr>
          <p:txBody>
            <a:bodyPr wrap="square" lIns="0" tIns="0" rIns="0" bIns="0" rtlCol="0"/>
            <a:lstStyle/>
            <a:p>
              <a:endParaRPr/>
            </a:p>
          </p:txBody>
        </p:sp>
        <p:pic>
          <p:nvPicPr>
            <p:cNvPr id="23" name="object 23"/>
            <p:cNvPicPr/>
            <p:nvPr/>
          </p:nvPicPr>
          <p:blipFill>
            <a:blip r:embed="rId4" cstate="print"/>
            <a:stretch>
              <a:fillRect/>
            </a:stretch>
          </p:blipFill>
          <p:spPr>
            <a:xfrm>
              <a:off x="922019" y="4245863"/>
              <a:ext cx="978407" cy="156972"/>
            </a:xfrm>
            <a:prstGeom prst="rect">
              <a:avLst/>
            </a:prstGeom>
          </p:spPr>
        </p:pic>
        <p:sp>
          <p:nvSpPr>
            <p:cNvPr id="24" name="object 24"/>
            <p:cNvSpPr/>
            <p:nvPr/>
          </p:nvSpPr>
          <p:spPr>
            <a:xfrm>
              <a:off x="922019" y="4245863"/>
              <a:ext cx="978535" cy="157480"/>
            </a:xfrm>
            <a:custGeom>
              <a:avLst/>
              <a:gdLst/>
              <a:ahLst/>
              <a:cxnLst/>
              <a:rect l="l" t="t" r="r" b="b"/>
              <a:pathLst>
                <a:path w="978535" h="157479">
                  <a:moveTo>
                    <a:pt x="0" y="26162"/>
                  </a:moveTo>
                  <a:lnTo>
                    <a:pt x="2055" y="15966"/>
                  </a:lnTo>
                  <a:lnTo>
                    <a:pt x="7661" y="7651"/>
                  </a:lnTo>
                  <a:lnTo>
                    <a:pt x="15976" y="2051"/>
                  </a:lnTo>
                  <a:lnTo>
                    <a:pt x="26162" y="0"/>
                  </a:lnTo>
                  <a:lnTo>
                    <a:pt x="952246" y="0"/>
                  </a:lnTo>
                  <a:lnTo>
                    <a:pt x="962441" y="2051"/>
                  </a:lnTo>
                  <a:lnTo>
                    <a:pt x="970756" y="7651"/>
                  </a:lnTo>
                  <a:lnTo>
                    <a:pt x="976356" y="15966"/>
                  </a:lnTo>
                  <a:lnTo>
                    <a:pt x="978407" y="26162"/>
                  </a:lnTo>
                  <a:lnTo>
                    <a:pt x="978407" y="130810"/>
                  </a:lnTo>
                  <a:lnTo>
                    <a:pt x="976356" y="141005"/>
                  </a:lnTo>
                  <a:lnTo>
                    <a:pt x="970756" y="149320"/>
                  </a:lnTo>
                  <a:lnTo>
                    <a:pt x="962441" y="154920"/>
                  </a:lnTo>
                  <a:lnTo>
                    <a:pt x="952246" y="156972"/>
                  </a:lnTo>
                  <a:lnTo>
                    <a:pt x="26162" y="156972"/>
                  </a:lnTo>
                  <a:lnTo>
                    <a:pt x="15976" y="154920"/>
                  </a:lnTo>
                  <a:lnTo>
                    <a:pt x="7661" y="149320"/>
                  </a:lnTo>
                  <a:lnTo>
                    <a:pt x="2055" y="141005"/>
                  </a:lnTo>
                  <a:lnTo>
                    <a:pt x="0" y="130810"/>
                  </a:lnTo>
                  <a:lnTo>
                    <a:pt x="0" y="26162"/>
                  </a:lnTo>
                  <a:close/>
                </a:path>
              </a:pathLst>
            </a:custGeom>
            <a:ln w="12192">
              <a:solidFill>
                <a:srgbClr val="9B2C1F"/>
              </a:solidFill>
            </a:ln>
          </p:spPr>
          <p:txBody>
            <a:bodyPr wrap="square" lIns="0" tIns="0" rIns="0" bIns="0" rtlCol="0"/>
            <a:lstStyle/>
            <a:p>
              <a:endParaRPr/>
            </a:p>
          </p:txBody>
        </p:sp>
      </p:grpSp>
      <p:sp>
        <p:nvSpPr>
          <p:cNvPr id="25" name="object 25"/>
          <p:cNvSpPr txBox="1"/>
          <p:nvPr/>
        </p:nvSpPr>
        <p:spPr>
          <a:xfrm>
            <a:off x="2779573" y="4236212"/>
            <a:ext cx="311785" cy="151323"/>
          </a:xfrm>
          <a:prstGeom prst="rect">
            <a:avLst/>
          </a:prstGeom>
        </p:spPr>
        <p:txBody>
          <a:bodyPr vert="horz" wrap="square" lIns="0" tIns="12700" rIns="0" bIns="0" rtlCol="0">
            <a:spAutoFit/>
          </a:bodyPr>
          <a:lstStyle/>
          <a:p>
            <a:pPr marL="12700">
              <a:spcBef>
                <a:spcPts val="100"/>
              </a:spcBef>
            </a:pPr>
            <a:r>
              <a:rPr sz="900" spc="-5" dirty="0">
                <a:latin typeface="Calibri"/>
                <a:cs typeface="Calibri"/>
              </a:rPr>
              <a:t>n</a:t>
            </a:r>
            <a:r>
              <a:rPr sz="900" spc="5" dirty="0">
                <a:latin typeface="Calibri"/>
                <a:cs typeface="Calibri"/>
              </a:rPr>
              <a:t>o</a:t>
            </a:r>
            <a:r>
              <a:rPr sz="900" spc="-5" dirty="0">
                <a:latin typeface="Calibri"/>
                <a:cs typeface="Calibri"/>
              </a:rPr>
              <a:t>nce</a:t>
            </a:r>
            <a:endParaRPr sz="900">
              <a:latin typeface="Calibri"/>
              <a:cs typeface="Calibri"/>
            </a:endParaRPr>
          </a:p>
        </p:txBody>
      </p:sp>
      <p:grpSp>
        <p:nvGrpSpPr>
          <p:cNvPr id="26" name="object 26"/>
          <p:cNvGrpSpPr/>
          <p:nvPr/>
        </p:nvGrpSpPr>
        <p:grpSpPr>
          <a:xfrm>
            <a:off x="2447289" y="1435609"/>
            <a:ext cx="7576184" cy="2743835"/>
            <a:chOff x="923289" y="1435608"/>
            <a:chExt cx="7576184" cy="2743835"/>
          </a:xfrm>
        </p:grpSpPr>
        <p:pic>
          <p:nvPicPr>
            <p:cNvPr id="27" name="object 27"/>
            <p:cNvPicPr/>
            <p:nvPr/>
          </p:nvPicPr>
          <p:blipFill>
            <a:blip r:embed="rId5" cstate="print"/>
            <a:stretch>
              <a:fillRect/>
            </a:stretch>
          </p:blipFill>
          <p:spPr>
            <a:xfrm>
              <a:off x="929639" y="3877056"/>
              <a:ext cx="978408" cy="295656"/>
            </a:xfrm>
            <a:prstGeom prst="rect">
              <a:avLst/>
            </a:prstGeom>
          </p:spPr>
        </p:pic>
        <p:sp>
          <p:nvSpPr>
            <p:cNvPr id="28" name="object 28"/>
            <p:cNvSpPr/>
            <p:nvPr/>
          </p:nvSpPr>
          <p:spPr>
            <a:xfrm>
              <a:off x="929639" y="3877056"/>
              <a:ext cx="978535" cy="295910"/>
            </a:xfrm>
            <a:custGeom>
              <a:avLst/>
              <a:gdLst/>
              <a:ahLst/>
              <a:cxnLst/>
              <a:rect l="l" t="t" r="r" b="b"/>
              <a:pathLst>
                <a:path w="978535" h="295910">
                  <a:moveTo>
                    <a:pt x="0" y="49276"/>
                  </a:moveTo>
                  <a:lnTo>
                    <a:pt x="3872" y="30110"/>
                  </a:lnTo>
                  <a:lnTo>
                    <a:pt x="14431" y="14446"/>
                  </a:lnTo>
                  <a:lnTo>
                    <a:pt x="30094" y="3877"/>
                  </a:lnTo>
                  <a:lnTo>
                    <a:pt x="49275" y="0"/>
                  </a:lnTo>
                  <a:lnTo>
                    <a:pt x="929132" y="0"/>
                  </a:lnTo>
                  <a:lnTo>
                    <a:pt x="948297" y="3877"/>
                  </a:lnTo>
                  <a:lnTo>
                    <a:pt x="963961" y="14446"/>
                  </a:lnTo>
                  <a:lnTo>
                    <a:pt x="974530" y="30110"/>
                  </a:lnTo>
                  <a:lnTo>
                    <a:pt x="978408" y="49276"/>
                  </a:lnTo>
                  <a:lnTo>
                    <a:pt x="978408" y="246380"/>
                  </a:lnTo>
                  <a:lnTo>
                    <a:pt x="974530" y="265545"/>
                  </a:lnTo>
                  <a:lnTo>
                    <a:pt x="963961" y="281209"/>
                  </a:lnTo>
                  <a:lnTo>
                    <a:pt x="948297" y="291778"/>
                  </a:lnTo>
                  <a:lnTo>
                    <a:pt x="929132" y="295656"/>
                  </a:lnTo>
                  <a:lnTo>
                    <a:pt x="49275" y="295656"/>
                  </a:lnTo>
                  <a:lnTo>
                    <a:pt x="30094" y="291778"/>
                  </a:lnTo>
                  <a:lnTo>
                    <a:pt x="14431" y="281209"/>
                  </a:lnTo>
                  <a:lnTo>
                    <a:pt x="3872" y="265545"/>
                  </a:lnTo>
                  <a:lnTo>
                    <a:pt x="0" y="246380"/>
                  </a:lnTo>
                  <a:lnTo>
                    <a:pt x="0" y="49276"/>
                  </a:lnTo>
                  <a:close/>
                </a:path>
              </a:pathLst>
            </a:custGeom>
            <a:ln w="12191">
              <a:solidFill>
                <a:srgbClr val="A18E6A"/>
              </a:solidFill>
            </a:ln>
          </p:spPr>
          <p:txBody>
            <a:bodyPr wrap="square" lIns="0" tIns="0" rIns="0" bIns="0" rtlCol="0"/>
            <a:lstStyle/>
            <a:p>
              <a:endParaRPr/>
            </a:p>
          </p:txBody>
        </p:sp>
        <p:sp>
          <p:nvSpPr>
            <p:cNvPr id="29" name="object 29"/>
            <p:cNvSpPr/>
            <p:nvPr/>
          </p:nvSpPr>
          <p:spPr>
            <a:xfrm>
              <a:off x="4805172" y="1443228"/>
              <a:ext cx="3686810" cy="2385060"/>
            </a:xfrm>
            <a:custGeom>
              <a:avLst/>
              <a:gdLst/>
              <a:ahLst/>
              <a:cxnLst/>
              <a:rect l="l" t="t" r="r" b="b"/>
              <a:pathLst>
                <a:path w="3686809" h="2385060">
                  <a:moveTo>
                    <a:pt x="0" y="397510"/>
                  </a:moveTo>
                  <a:lnTo>
                    <a:pt x="2673" y="351143"/>
                  </a:lnTo>
                  <a:lnTo>
                    <a:pt x="10496" y="306350"/>
                  </a:lnTo>
                  <a:lnTo>
                    <a:pt x="23169" y="263428"/>
                  </a:lnTo>
                  <a:lnTo>
                    <a:pt x="40395" y="222675"/>
                  </a:lnTo>
                  <a:lnTo>
                    <a:pt x="61876" y="184389"/>
                  </a:lnTo>
                  <a:lnTo>
                    <a:pt x="87314" y="148869"/>
                  </a:lnTo>
                  <a:lnTo>
                    <a:pt x="116411" y="116411"/>
                  </a:lnTo>
                  <a:lnTo>
                    <a:pt x="148869" y="87314"/>
                  </a:lnTo>
                  <a:lnTo>
                    <a:pt x="184389" y="61876"/>
                  </a:lnTo>
                  <a:lnTo>
                    <a:pt x="222675" y="40395"/>
                  </a:lnTo>
                  <a:lnTo>
                    <a:pt x="263428" y="23169"/>
                  </a:lnTo>
                  <a:lnTo>
                    <a:pt x="306350" y="10496"/>
                  </a:lnTo>
                  <a:lnTo>
                    <a:pt x="351143" y="2673"/>
                  </a:lnTo>
                  <a:lnTo>
                    <a:pt x="397510" y="0"/>
                  </a:lnTo>
                  <a:lnTo>
                    <a:pt x="3289046" y="0"/>
                  </a:lnTo>
                  <a:lnTo>
                    <a:pt x="3335412" y="2673"/>
                  </a:lnTo>
                  <a:lnTo>
                    <a:pt x="3380205" y="10496"/>
                  </a:lnTo>
                  <a:lnTo>
                    <a:pt x="3423127" y="23169"/>
                  </a:lnTo>
                  <a:lnTo>
                    <a:pt x="3463880" y="40395"/>
                  </a:lnTo>
                  <a:lnTo>
                    <a:pt x="3502166" y="61876"/>
                  </a:lnTo>
                  <a:lnTo>
                    <a:pt x="3537686" y="87314"/>
                  </a:lnTo>
                  <a:lnTo>
                    <a:pt x="3570144" y="116411"/>
                  </a:lnTo>
                  <a:lnTo>
                    <a:pt x="3599241" y="148869"/>
                  </a:lnTo>
                  <a:lnTo>
                    <a:pt x="3624679" y="184389"/>
                  </a:lnTo>
                  <a:lnTo>
                    <a:pt x="3646160" y="222675"/>
                  </a:lnTo>
                  <a:lnTo>
                    <a:pt x="3663386" y="263428"/>
                  </a:lnTo>
                  <a:lnTo>
                    <a:pt x="3676059" y="306350"/>
                  </a:lnTo>
                  <a:lnTo>
                    <a:pt x="3683882" y="351143"/>
                  </a:lnTo>
                  <a:lnTo>
                    <a:pt x="3686555" y="397510"/>
                  </a:lnTo>
                  <a:lnTo>
                    <a:pt x="3686555" y="1987550"/>
                  </a:lnTo>
                  <a:lnTo>
                    <a:pt x="3683882" y="2033916"/>
                  </a:lnTo>
                  <a:lnTo>
                    <a:pt x="3676059" y="2078709"/>
                  </a:lnTo>
                  <a:lnTo>
                    <a:pt x="3663386" y="2121631"/>
                  </a:lnTo>
                  <a:lnTo>
                    <a:pt x="3646160" y="2162384"/>
                  </a:lnTo>
                  <a:lnTo>
                    <a:pt x="3624679" y="2200670"/>
                  </a:lnTo>
                  <a:lnTo>
                    <a:pt x="3599241" y="2236190"/>
                  </a:lnTo>
                  <a:lnTo>
                    <a:pt x="3570144" y="2268648"/>
                  </a:lnTo>
                  <a:lnTo>
                    <a:pt x="3537686" y="2297745"/>
                  </a:lnTo>
                  <a:lnTo>
                    <a:pt x="3502166" y="2323183"/>
                  </a:lnTo>
                  <a:lnTo>
                    <a:pt x="3463880" y="2344664"/>
                  </a:lnTo>
                  <a:lnTo>
                    <a:pt x="3423127" y="2361890"/>
                  </a:lnTo>
                  <a:lnTo>
                    <a:pt x="3380205" y="2374563"/>
                  </a:lnTo>
                  <a:lnTo>
                    <a:pt x="3335412" y="2382386"/>
                  </a:lnTo>
                  <a:lnTo>
                    <a:pt x="3289046" y="2385060"/>
                  </a:lnTo>
                  <a:lnTo>
                    <a:pt x="397510" y="2385060"/>
                  </a:lnTo>
                  <a:lnTo>
                    <a:pt x="351143" y="2382386"/>
                  </a:lnTo>
                  <a:lnTo>
                    <a:pt x="306350" y="2374563"/>
                  </a:lnTo>
                  <a:lnTo>
                    <a:pt x="263428" y="2361890"/>
                  </a:lnTo>
                  <a:lnTo>
                    <a:pt x="222675" y="2344664"/>
                  </a:lnTo>
                  <a:lnTo>
                    <a:pt x="184389" y="2323183"/>
                  </a:lnTo>
                  <a:lnTo>
                    <a:pt x="148869" y="2297745"/>
                  </a:lnTo>
                  <a:lnTo>
                    <a:pt x="116411" y="2268648"/>
                  </a:lnTo>
                  <a:lnTo>
                    <a:pt x="87314" y="2236190"/>
                  </a:lnTo>
                  <a:lnTo>
                    <a:pt x="61876" y="2200670"/>
                  </a:lnTo>
                  <a:lnTo>
                    <a:pt x="40395" y="2162384"/>
                  </a:lnTo>
                  <a:lnTo>
                    <a:pt x="23169" y="2121631"/>
                  </a:lnTo>
                  <a:lnTo>
                    <a:pt x="10496" y="2078709"/>
                  </a:lnTo>
                  <a:lnTo>
                    <a:pt x="2673" y="2033916"/>
                  </a:lnTo>
                  <a:lnTo>
                    <a:pt x="0" y="1987550"/>
                  </a:lnTo>
                  <a:lnTo>
                    <a:pt x="0" y="397510"/>
                  </a:lnTo>
                  <a:close/>
                </a:path>
              </a:pathLst>
            </a:custGeom>
            <a:ln w="15240">
              <a:solidFill>
                <a:srgbClr val="00AF50"/>
              </a:solidFill>
            </a:ln>
          </p:spPr>
          <p:txBody>
            <a:bodyPr wrap="square" lIns="0" tIns="0" rIns="0" bIns="0" rtlCol="0"/>
            <a:lstStyle/>
            <a:p>
              <a:endParaRPr/>
            </a:p>
          </p:txBody>
        </p:sp>
      </p:grpSp>
      <p:sp>
        <p:nvSpPr>
          <p:cNvPr id="30" name="object 30"/>
          <p:cNvSpPr txBox="1"/>
          <p:nvPr/>
        </p:nvSpPr>
        <p:spPr>
          <a:xfrm>
            <a:off x="2636622" y="3868039"/>
            <a:ext cx="612775" cy="299720"/>
          </a:xfrm>
          <a:prstGeom prst="rect">
            <a:avLst/>
          </a:prstGeom>
        </p:spPr>
        <p:txBody>
          <a:bodyPr vert="horz" wrap="square" lIns="0" tIns="12700" rIns="0" bIns="0" rtlCol="0">
            <a:spAutoFit/>
          </a:bodyPr>
          <a:lstStyle/>
          <a:p>
            <a:pPr algn="ctr">
              <a:spcBef>
                <a:spcPts val="100"/>
              </a:spcBef>
            </a:pPr>
            <a:r>
              <a:rPr sz="900" spc="-5" dirty="0">
                <a:latin typeface="Calibri"/>
                <a:cs typeface="Calibri"/>
              </a:rPr>
              <a:t>Transactions</a:t>
            </a:r>
            <a:endParaRPr sz="900">
              <a:latin typeface="Calibri"/>
              <a:cs typeface="Calibri"/>
            </a:endParaRPr>
          </a:p>
          <a:p>
            <a:pPr algn="ctr">
              <a:lnSpc>
                <a:spcPct val="100000"/>
              </a:lnSpc>
            </a:pPr>
            <a:r>
              <a:rPr sz="900" dirty="0">
                <a:latin typeface="Calibri"/>
                <a:cs typeface="Calibri"/>
              </a:rPr>
              <a:t>…</a:t>
            </a:r>
            <a:endParaRPr sz="900">
              <a:latin typeface="Calibri"/>
              <a:cs typeface="Calibri"/>
            </a:endParaRPr>
          </a:p>
        </p:txBody>
      </p:sp>
      <p:grpSp>
        <p:nvGrpSpPr>
          <p:cNvPr id="31" name="object 31"/>
          <p:cNvGrpSpPr/>
          <p:nvPr/>
        </p:nvGrpSpPr>
        <p:grpSpPr>
          <a:xfrm>
            <a:off x="3780790" y="3882897"/>
            <a:ext cx="998855" cy="538480"/>
            <a:chOff x="2256789" y="3882897"/>
            <a:chExt cx="998855" cy="538480"/>
          </a:xfrm>
        </p:grpSpPr>
        <p:pic>
          <p:nvPicPr>
            <p:cNvPr id="32" name="object 32"/>
            <p:cNvPicPr/>
            <p:nvPr/>
          </p:nvPicPr>
          <p:blipFill>
            <a:blip r:embed="rId6" cstate="print"/>
            <a:stretch>
              <a:fillRect/>
            </a:stretch>
          </p:blipFill>
          <p:spPr>
            <a:xfrm>
              <a:off x="2263139" y="4258055"/>
              <a:ext cx="978408" cy="156971"/>
            </a:xfrm>
            <a:prstGeom prst="rect">
              <a:avLst/>
            </a:prstGeom>
          </p:spPr>
        </p:pic>
        <p:sp>
          <p:nvSpPr>
            <p:cNvPr id="33" name="object 33"/>
            <p:cNvSpPr/>
            <p:nvPr/>
          </p:nvSpPr>
          <p:spPr>
            <a:xfrm>
              <a:off x="2263139" y="4258055"/>
              <a:ext cx="978535" cy="157480"/>
            </a:xfrm>
            <a:custGeom>
              <a:avLst/>
              <a:gdLst/>
              <a:ahLst/>
              <a:cxnLst/>
              <a:rect l="l" t="t" r="r" b="b"/>
              <a:pathLst>
                <a:path w="978535" h="157479">
                  <a:moveTo>
                    <a:pt x="0" y="26162"/>
                  </a:moveTo>
                  <a:lnTo>
                    <a:pt x="2051" y="15966"/>
                  </a:lnTo>
                  <a:lnTo>
                    <a:pt x="7651" y="7651"/>
                  </a:lnTo>
                  <a:lnTo>
                    <a:pt x="15966" y="2051"/>
                  </a:lnTo>
                  <a:lnTo>
                    <a:pt x="26162" y="0"/>
                  </a:lnTo>
                  <a:lnTo>
                    <a:pt x="952246" y="0"/>
                  </a:lnTo>
                  <a:lnTo>
                    <a:pt x="962441" y="2051"/>
                  </a:lnTo>
                  <a:lnTo>
                    <a:pt x="970756" y="7651"/>
                  </a:lnTo>
                  <a:lnTo>
                    <a:pt x="976356" y="15966"/>
                  </a:lnTo>
                  <a:lnTo>
                    <a:pt x="978408" y="26162"/>
                  </a:lnTo>
                  <a:lnTo>
                    <a:pt x="978408" y="130810"/>
                  </a:lnTo>
                  <a:lnTo>
                    <a:pt x="976356" y="141005"/>
                  </a:lnTo>
                  <a:lnTo>
                    <a:pt x="970756" y="149320"/>
                  </a:lnTo>
                  <a:lnTo>
                    <a:pt x="962441" y="154920"/>
                  </a:lnTo>
                  <a:lnTo>
                    <a:pt x="952246" y="156972"/>
                  </a:lnTo>
                  <a:lnTo>
                    <a:pt x="26162" y="156972"/>
                  </a:lnTo>
                  <a:lnTo>
                    <a:pt x="15966" y="154920"/>
                  </a:lnTo>
                  <a:lnTo>
                    <a:pt x="7651" y="149320"/>
                  </a:lnTo>
                  <a:lnTo>
                    <a:pt x="2051" y="141005"/>
                  </a:lnTo>
                  <a:lnTo>
                    <a:pt x="0" y="130810"/>
                  </a:lnTo>
                  <a:lnTo>
                    <a:pt x="0" y="26162"/>
                  </a:lnTo>
                  <a:close/>
                </a:path>
              </a:pathLst>
            </a:custGeom>
            <a:ln w="12192">
              <a:solidFill>
                <a:srgbClr val="9B2C1F"/>
              </a:solidFill>
            </a:ln>
          </p:spPr>
          <p:txBody>
            <a:bodyPr wrap="square" lIns="0" tIns="0" rIns="0" bIns="0" rtlCol="0"/>
            <a:lstStyle/>
            <a:p>
              <a:endParaRPr/>
            </a:p>
          </p:txBody>
        </p:sp>
        <p:pic>
          <p:nvPicPr>
            <p:cNvPr id="34" name="object 34"/>
            <p:cNvPicPr/>
            <p:nvPr/>
          </p:nvPicPr>
          <p:blipFill>
            <a:blip r:embed="rId7" cstate="print"/>
            <a:stretch>
              <a:fillRect/>
            </a:stretch>
          </p:blipFill>
          <p:spPr>
            <a:xfrm>
              <a:off x="2270759" y="3889247"/>
              <a:ext cx="978407" cy="294131"/>
            </a:xfrm>
            <a:prstGeom prst="rect">
              <a:avLst/>
            </a:prstGeom>
          </p:spPr>
        </p:pic>
        <p:sp>
          <p:nvSpPr>
            <p:cNvPr id="35" name="object 35"/>
            <p:cNvSpPr/>
            <p:nvPr/>
          </p:nvSpPr>
          <p:spPr>
            <a:xfrm>
              <a:off x="2270759" y="3889247"/>
              <a:ext cx="978535" cy="294640"/>
            </a:xfrm>
            <a:custGeom>
              <a:avLst/>
              <a:gdLst/>
              <a:ahLst/>
              <a:cxnLst/>
              <a:rect l="l" t="t" r="r" b="b"/>
              <a:pathLst>
                <a:path w="978535" h="294639">
                  <a:moveTo>
                    <a:pt x="0" y="49021"/>
                  </a:moveTo>
                  <a:lnTo>
                    <a:pt x="3855" y="29950"/>
                  </a:lnTo>
                  <a:lnTo>
                    <a:pt x="14366" y="14366"/>
                  </a:lnTo>
                  <a:lnTo>
                    <a:pt x="29950" y="3855"/>
                  </a:lnTo>
                  <a:lnTo>
                    <a:pt x="49021" y="0"/>
                  </a:lnTo>
                  <a:lnTo>
                    <a:pt x="929385" y="0"/>
                  </a:lnTo>
                  <a:lnTo>
                    <a:pt x="948457" y="3855"/>
                  </a:lnTo>
                  <a:lnTo>
                    <a:pt x="964041" y="14366"/>
                  </a:lnTo>
                  <a:lnTo>
                    <a:pt x="974552" y="29950"/>
                  </a:lnTo>
                  <a:lnTo>
                    <a:pt x="978407" y="49021"/>
                  </a:lnTo>
                  <a:lnTo>
                    <a:pt x="978407" y="245109"/>
                  </a:lnTo>
                  <a:lnTo>
                    <a:pt x="974552" y="264181"/>
                  </a:lnTo>
                  <a:lnTo>
                    <a:pt x="964041" y="279765"/>
                  </a:lnTo>
                  <a:lnTo>
                    <a:pt x="948457" y="290276"/>
                  </a:lnTo>
                  <a:lnTo>
                    <a:pt x="929385" y="294131"/>
                  </a:lnTo>
                  <a:lnTo>
                    <a:pt x="49021" y="294131"/>
                  </a:lnTo>
                  <a:lnTo>
                    <a:pt x="29950" y="290276"/>
                  </a:lnTo>
                  <a:lnTo>
                    <a:pt x="14366" y="279765"/>
                  </a:lnTo>
                  <a:lnTo>
                    <a:pt x="3855" y="264181"/>
                  </a:lnTo>
                  <a:lnTo>
                    <a:pt x="0" y="245109"/>
                  </a:lnTo>
                  <a:lnTo>
                    <a:pt x="0" y="49021"/>
                  </a:lnTo>
                  <a:close/>
                </a:path>
              </a:pathLst>
            </a:custGeom>
            <a:ln w="12192">
              <a:solidFill>
                <a:srgbClr val="A18E6A"/>
              </a:solidFill>
            </a:ln>
          </p:spPr>
          <p:txBody>
            <a:bodyPr wrap="square" lIns="0" tIns="0" rIns="0" bIns="0" rtlCol="0"/>
            <a:lstStyle/>
            <a:p>
              <a:endParaRPr/>
            </a:p>
          </p:txBody>
        </p:sp>
      </p:grpSp>
      <p:sp>
        <p:nvSpPr>
          <p:cNvPr id="36" name="object 36"/>
          <p:cNvSpPr txBox="1"/>
          <p:nvPr/>
        </p:nvSpPr>
        <p:spPr>
          <a:xfrm>
            <a:off x="3977768" y="3879595"/>
            <a:ext cx="612775" cy="299720"/>
          </a:xfrm>
          <a:prstGeom prst="rect">
            <a:avLst/>
          </a:prstGeom>
        </p:spPr>
        <p:txBody>
          <a:bodyPr vert="horz" wrap="square" lIns="0" tIns="12700" rIns="0" bIns="0" rtlCol="0">
            <a:spAutoFit/>
          </a:bodyPr>
          <a:lstStyle/>
          <a:p>
            <a:pPr algn="ctr">
              <a:spcBef>
                <a:spcPts val="100"/>
              </a:spcBef>
            </a:pPr>
            <a:r>
              <a:rPr sz="900" spc="-5" dirty="0">
                <a:latin typeface="Calibri"/>
                <a:cs typeface="Calibri"/>
              </a:rPr>
              <a:t>Transactions</a:t>
            </a:r>
            <a:endParaRPr sz="900">
              <a:latin typeface="Calibri"/>
              <a:cs typeface="Calibri"/>
            </a:endParaRPr>
          </a:p>
          <a:p>
            <a:pPr algn="ctr">
              <a:lnSpc>
                <a:spcPct val="100000"/>
              </a:lnSpc>
            </a:pPr>
            <a:r>
              <a:rPr sz="900" dirty="0">
                <a:latin typeface="Calibri"/>
                <a:cs typeface="Calibri"/>
              </a:rPr>
              <a:t>…</a:t>
            </a:r>
            <a:endParaRPr sz="900">
              <a:latin typeface="Calibri"/>
              <a:cs typeface="Calibri"/>
            </a:endParaRPr>
          </a:p>
        </p:txBody>
      </p:sp>
      <p:grpSp>
        <p:nvGrpSpPr>
          <p:cNvPr id="37" name="object 37"/>
          <p:cNvGrpSpPr/>
          <p:nvPr/>
        </p:nvGrpSpPr>
        <p:grpSpPr>
          <a:xfrm>
            <a:off x="5144771" y="3888994"/>
            <a:ext cx="998855" cy="538480"/>
            <a:chOff x="3620770" y="3888994"/>
            <a:chExt cx="998855" cy="538480"/>
          </a:xfrm>
        </p:grpSpPr>
        <p:pic>
          <p:nvPicPr>
            <p:cNvPr id="38" name="object 38"/>
            <p:cNvPicPr/>
            <p:nvPr/>
          </p:nvPicPr>
          <p:blipFill>
            <a:blip r:embed="rId8" cstate="print"/>
            <a:stretch>
              <a:fillRect/>
            </a:stretch>
          </p:blipFill>
          <p:spPr>
            <a:xfrm>
              <a:off x="3627120" y="4264152"/>
              <a:ext cx="978407" cy="156972"/>
            </a:xfrm>
            <a:prstGeom prst="rect">
              <a:avLst/>
            </a:prstGeom>
          </p:spPr>
        </p:pic>
        <p:sp>
          <p:nvSpPr>
            <p:cNvPr id="39" name="object 39"/>
            <p:cNvSpPr/>
            <p:nvPr/>
          </p:nvSpPr>
          <p:spPr>
            <a:xfrm>
              <a:off x="3627120" y="4264152"/>
              <a:ext cx="978535" cy="157480"/>
            </a:xfrm>
            <a:custGeom>
              <a:avLst/>
              <a:gdLst/>
              <a:ahLst/>
              <a:cxnLst/>
              <a:rect l="l" t="t" r="r" b="b"/>
              <a:pathLst>
                <a:path w="978535" h="157479">
                  <a:moveTo>
                    <a:pt x="0" y="26162"/>
                  </a:moveTo>
                  <a:lnTo>
                    <a:pt x="2051" y="15966"/>
                  </a:lnTo>
                  <a:lnTo>
                    <a:pt x="7651" y="7651"/>
                  </a:lnTo>
                  <a:lnTo>
                    <a:pt x="15966" y="2051"/>
                  </a:lnTo>
                  <a:lnTo>
                    <a:pt x="26162" y="0"/>
                  </a:lnTo>
                  <a:lnTo>
                    <a:pt x="952245" y="0"/>
                  </a:lnTo>
                  <a:lnTo>
                    <a:pt x="962441" y="2051"/>
                  </a:lnTo>
                  <a:lnTo>
                    <a:pt x="970756" y="7651"/>
                  </a:lnTo>
                  <a:lnTo>
                    <a:pt x="976356" y="15966"/>
                  </a:lnTo>
                  <a:lnTo>
                    <a:pt x="978407" y="26162"/>
                  </a:lnTo>
                  <a:lnTo>
                    <a:pt x="978407" y="130810"/>
                  </a:lnTo>
                  <a:lnTo>
                    <a:pt x="976356" y="141005"/>
                  </a:lnTo>
                  <a:lnTo>
                    <a:pt x="970756" y="149320"/>
                  </a:lnTo>
                  <a:lnTo>
                    <a:pt x="962441" y="154920"/>
                  </a:lnTo>
                  <a:lnTo>
                    <a:pt x="952245" y="156972"/>
                  </a:lnTo>
                  <a:lnTo>
                    <a:pt x="26162" y="156972"/>
                  </a:lnTo>
                  <a:lnTo>
                    <a:pt x="15966" y="154920"/>
                  </a:lnTo>
                  <a:lnTo>
                    <a:pt x="7651" y="149320"/>
                  </a:lnTo>
                  <a:lnTo>
                    <a:pt x="2051" y="141005"/>
                  </a:lnTo>
                  <a:lnTo>
                    <a:pt x="0" y="130810"/>
                  </a:lnTo>
                  <a:lnTo>
                    <a:pt x="0" y="26162"/>
                  </a:lnTo>
                  <a:close/>
                </a:path>
              </a:pathLst>
            </a:custGeom>
            <a:ln w="12192">
              <a:solidFill>
                <a:srgbClr val="9B2C1F"/>
              </a:solidFill>
            </a:ln>
          </p:spPr>
          <p:txBody>
            <a:bodyPr wrap="square" lIns="0" tIns="0" rIns="0" bIns="0" rtlCol="0"/>
            <a:lstStyle/>
            <a:p>
              <a:endParaRPr/>
            </a:p>
          </p:txBody>
        </p:sp>
        <p:pic>
          <p:nvPicPr>
            <p:cNvPr id="40" name="object 40"/>
            <p:cNvPicPr/>
            <p:nvPr/>
          </p:nvPicPr>
          <p:blipFill>
            <a:blip r:embed="rId9" cstate="print"/>
            <a:stretch>
              <a:fillRect/>
            </a:stretch>
          </p:blipFill>
          <p:spPr>
            <a:xfrm>
              <a:off x="3634740" y="3895344"/>
              <a:ext cx="978408" cy="295656"/>
            </a:xfrm>
            <a:prstGeom prst="rect">
              <a:avLst/>
            </a:prstGeom>
          </p:spPr>
        </p:pic>
        <p:sp>
          <p:nvSpPr>
            <p:cNvPr id="41" name="object 41"/>
            <p:cNvSpPr/>
            <p:nvPr/>
          </p:nvSpPr>
          <p:spPr>
            <a:xfrm>
              <a:off x="3634740" y="3895344"/>
              <a:ext cx="978535" cy="295910"/>
            </a:xfrm>
            <a:custGeom>
              <a:avLst/>
              <a:gdLst/>
              <a:ahLst/>
              <a:cxnLst/>
              <a:rect l="l" t="t" r="r" b="b"/>
              <a:pathLst>
                <a:path w="978535" h="295910">
                  <a:moveTo>
                    <a:pt x="0" y="49275"/>
                  </a:moveTo>
                  <a:lnTo>
                    <a:pt x="3877" y="30110"/>
                  </a:lnTo>
                  <a:lnTo>
                    <a:pt x="14446" y="14446"/>
                  </a:lnTo>
                  <a:lnTo>
                    <a:pt x="30110" y="3877"/>
                  </a:lnTo>
                  <a:lnTo>
                    <a:pt x="49275" y="0"/>
                  </a:lnTo>
                  <a:lnTo>
                    <a:pt x="929132" y="0"/>
                  </a:lnTo>
                  <a:lnTo>
                    <a:pt x="948297" y="3877"/>
                  </a:lnTo>
                  <a:lnTo>
                    <a:pt x="963961" y="14446"/>
                  </a:lnTo>
                  <a:lnTo>
                    <a:pt x="974530" y="30110"/>
                  </a:lnTo>
                  <a:lnTo>
                    <a:pt x="978408" y="49275"/>
                  </a:lnTo>
                  <a:lnTo>
                    <a:pt x="978408" y="246379"/>
                  </a:lnTo>
                  <a:lnTo>
                    <a:pt x="974530" y="265545"/>
                  </a:lnTo>
                  <a:lnTo>
                    <a:pt x="963961" y="281209"/>
                  </a:lnTo>
                  <a:lnTo>
                    <a:pt x="948297" y="291778"/>
                  </a:lnTo>
                  <a:lnTo>
                    <a:pt x="929132" y="295655"/>
                  </a:lnTo>
                  <a:lnTo>
                    <a:pt x="49275" y="295655"/>
                  </a:lnTo>
                  <a:lnTo>
                    <a:pt x="30110" y="291778"/>
                  </a:lnTo>
                  <a:lnTo>
                    <a:pt x="14446" y="281209"/>
                  </a:lnTo>
                  <a:lnTo>
                    <a:pt x="3877" y="265545"/>
                  </a:lnTo>
                  <a:lnTo>
                    <a:pt x="0" y="246379"/>
                  </a:lnTo>
                  <a:lnTo>
                    <a:pt x="0" y="49275"/>
                  </a:lnTo>
                  <a:close/>
                </a:path>
              </a:pathLst>
            </a:custGeom>
            <a:ln w="12191">
              <a:solidFill>
                <a:srgbClr val="A18E6A"/>
              </a:solidFill>
            </a:ln>
          </p:spPr>
          <p:txBody>
            <a:bodyPr wrap="square" lIns="0" tIns="0" rIns="0" bIns="0" rtlCol="0"/>
            <a:lstStyle/>
            <a:p>
              <a:endParaRPr/>
            </a:p>
          </p:txBody>
        </p:sp>
      </p:grpSp>
      <p:sp>
        <p:nvSpPr>
          <p:cNvPr id="42" name="object 42"/>
          <p:cNvSpPr txBox="1"/>
          <p:nvPr/>
        </p:nvSpPr>
        <p:spPr>
          <a:xfrm>
            <a:off x="5342002" y="3886580"/>
            <a:ext cx="612775" cy="299720"/>
          </a:xfrm>
          <a:prstGeom prst="rect">
            <a:avLst/>
          </a:prstGeom>
        </p:spPr>
        <p:txBody>
          <a:bodyPr vert="horz" wrap="square" lIns="0" tIns="12700" rIns="0" bIns="0" rtlCol="0">
            <a:spAutoFit/>
          </a:bodyPr>
          <a:lstStyle/>
          <a:p>
            <a:pPr algn="ctr">
              <a:spcBef>
                <a:spcPts val="100"/>
              </a:spcBef>
            </a:pPr>
            <a:r>
              <a:rPr sz="900" spc="-5" dirty="0">
                <a:latin typeface="Calibri"/>
                <a:cs typeface="Calibri"/>
              </a:rPr>
              <a:t>Transactions</a:t>
            </a:r>
            <a:endParaRPr sz="900">
              <a:latin typeface="Calibri"/>
              <a:cs typeface="Calibri"/>
            </a:endParaRPr>
          </a:p>
          <a:p>
            <a:pPr algn="ctr">
              <a:lnSpc>
                <a:spcPct val="100000"/>
              </a:lnSpc>
            </a:pPr>
            <a:r>
              <a:rPr sz="900" dirty="0">
                <a:latin typeface="Calibri"/>
                <a:cs typeface="Calibri"/>
              </a:rPr>
              <a:t>…</a:t>
            </a:r>
            <a:endParaRPr sz="900">
              <a:latin typeface="Calibri"/>
              <a:cs typeface="Calibri"/>
            </a:endParaRPr>
          </a:p>
        </p:txBody>
      </p:sp>
      <p:sp>
        <p:nvSpPr>
          <p:cNvPr id="43" name="object 43"/>
          <p:cNvSpPr/>
          <p:nvPr/>
        </p:nvSpPr>
        <p:spPr>
          <a:xfrm>
            <a:off x="6402324" y="1810511"/>
            <a:ext cx="1077595" cy="1927860"/>
          </a:xfrm>
          <a:custGeom>
            <a:avLst/>
            <a:gdLst/>
            <a:ahLst/>
            <a:cxnLst/>
            <a:rect l="l" t="t" r="r" b="b"/>
            <a:pathLst>
              <a:path w="1077595" h="1927860">
                <a:moveTo>
                  <a:pt x="0" y="179577"/>
                </a:moveTo>
                <a:lnTo>
                  <a:pt x="6414" y="131835"/>
                </a:lnTo>
                <a:lnTo>
                  <a:pt x="24515" y="88937"/>
                </a:lnTo>
                <a:lnTo>
                  <a:pt x="52593" y="52593"/>
                </a:lnTo>
                <a:lnTo>
                  <a:pt x="88937" y="24515"/>
                </a:lnTo>
                <a:lnTo>
                  <a:pt x="131835" y="6414"/>
                </a:lnTo>
                <a:lnTo>
                  <a:pt x="179577" y="0"/>
                </a:lnTo>
                <a:lnTo>
                  <a:pt x="897889" y="0"/>
                </a:lnTo>
                <a:lnTo>
                  <a:pt x="945632" y="6414"/>
                </a:lnTo>
                <a:lnTo>
                  <a:pt x="988530" y="24515"/>
                </a:lnTo>
                <a:lnTo>
                  <a:pt x="1024874" y="52593"/>
                </a:lnTo>
                <a:lnTo>
                  <a:pt x="1052952" y="88937"/>
                </a:lnTo>
                <a:lnTo>
                  <a:pt x="1071053" y="131835"/>
                </a:lnTo>
                <a:lnTo>
                  <a:pt x="1077467" y="179577"/>
                </a:lnTo>
                <a:lnTo>
                  <a:pt x="1077467" y="1748282"/>
                </a:lnTo>
                <a:lnTo>
                  <a:pt x="1071053" y="1796024"/>
                </a:lnTo>
                <a:lnTo>
                  <a:pt x="1052952" y="1838922"/>
                </a:lnTo>
                <a:lnTo>
                  <a:pt x="1024874" y="1875266"/>
                </a:lnTo>
                <a:lnTo>
                  <a:pt x="988530" y="1903344"/>
                </a:lnTo>
                <a:lnTo>
                  <a:pt x="945632" y="1921445"/>
                </a:lnTo>
                <a:lnTo>
                  <a:pt x="897889" y="1927860"/>
                </a:lnTo>
                <a:lnTo>
                  <a:pt x="179577" y="1927860"/>
                </a:lnTo>
                <a:lnTo>
                  <a:pt x="131835" y="1921445"/>
                </a:lnTo>
                <a:lnTo>
                  <a:pt x="88937" y="1903344"/>
                </a:lnTo>
                <a:lnTo>
                  <a:pt x="52593" y="1875266"/>
                </a:lnTo>
                <a:lnTo>
                  <a:pt x="24515" y="1838922"/>
                </a:lnTo>
                <a:lnTo>
                  <a:pt x="6414" y="1796024"/>
                </a:lnTo>
                <a:lnTo>
                  <a:pt x="0" y="1748282"/>
                </a:lnTo>
                <a:lnTo>
                  <a:pt x="0" y="179577"/>
                </a:lnTo>
                <a:close/>
              </a:path>
            </a:pathLst>
          </a:custGeom>
          <a:ln w="15239">
            <a:solidFill>
              <a:srgbClr val="000000"/>
            </a:solidFill>
          </a:ln>
        </p:spPr>
        <p:txBody>
          <a:bodyPr wrap="square" lIns="0" tIns="0" rIns="0" bIns="0" rtlCol="0"/>
          <a:lstStyle/>
          <a:p>
            <a:endParaRPr/>
          </a:p>
        </p:txBody>
      </p:sp>
      <p:sp>
        <p:nvSpPr>
          <p:cNvPr id="44" name="object 44"/>
          <p:cNvSpPr txBox="1"/>
          <p:nvPr/>
        </p:nvSpPr>
        <p:spPr>
          <a:xfrm>
            <a:off x="6663690" y="1881378"/>
            <a:ext cx="556260" cy="228909"/>
          </a:xfrm>
          <a:prstGeom prst="rect">
            <a:avLst/>
          </a:prstGeom>
        </p:spPr>
        <p:txBody>
          <a:bodyPr vert="horz" wrap="square" lIns="0" tIns="13335" rIns="0" bIns="0" rtlCol="0">
            <a:spAutoFit/>
          </a:bodyPr>
          <a:lstStyle/>
          <a:p>
            <a:pPr marL="12700">
              <a:spcBef>
                <a:spcPts val="105"/>
              </a:spcBef>
            </a:pPr>
            <a:r>
              <a:rPr sz="1400" b="1" dirty="0">
                <a:solidFill>
                  <a:srgbClr val="00AF50"/>
                </a:solidFill>
                <a:latin typeface="Calibri"/>
                <a:cs typeface="Calibri"/>
              </a:rPr>
              <a:t>Block</a:t>
            </a:r>
            <a:r>
              <a:rPr sz="1400" b="1" spc="-75" dirty="0">
                <a:solidFill>
                  <a:srgbClr val="00AF50"/>
                </a:solidFill>
                <a:latin typeface="Calibri"/>
                <a:cs typeface="Calibri"/>
              </a:rPr>
              <a:t> </a:t>
            </a:r>
            <a:r>
              <a:rPr sz="1400" b="1" dirty="0">
                <a:solidFill>
                  <a:srgbClr val="00AF50"/>
                </a:solidFill>
                <a:latin typeface="Calibri"/>
                <a:cs typeface="Calibri"/>
              </a:rPr>
              <a:t>3</a:t>
            </a:r>
            <a:endParaRPr sz="1400">
              <a:latin typeface="Calibri"/>
              <a:cs typeface="Calibri"/>
            </a:endParaRPr>
          </a:p>
        </p:txBody>
      </p:sp>
      <p:sp>
        <p:nvSpPr>
          <p:cNvPr id="45" name="object 45"/>
          <p:cNvSpPr txBox="1"/>
          <p:nvPr/>
        </p:nvSpPr>
        <p:spPr>
          <a:xfrm>
            <a:off x="6575297" y="2236470"/>
            <a:ext cx="732790" cy="299720"/>
          </a:xfrm>
          <a:prstGeom prst="rect">
            <a:avLst/>
          </a:prstGeom>
        </p:spPr>
        <p:txBody>
          <a:bodyPr vert="horz" wrap="square" lIns="0" tIns="12700" rIns="0" bIns="0" rtlCol="0">
            <a:spAutoFit/>
          </a:bodyPr>
          <a:lstStyle/>
          <a:p>
            <a:pPr marL="19685" marR="5080" indent="-7620">
              <a:spcBef>
                <a:spcPts val="100"/>
              </a:spcBef>
            </a:pPr>
            <a:r>
              <a:rPr sz="900" dirty="0">
                <a:latin typeface="Calibri"/>
                <a:cs typeface="Calibri"/>
              </a:rPr>
              <a:t>Pr</a:t>
            </a:r>
            <a:r>
              <a:rPr sz="900" spc="5" dirty="0">
                <a:latin typeface="Calibri"/>
                <a:cs typeface="Calibri"/>
              </a:rPr>
              <a:t>o</a:t>
            </a:r>
            <a:r>
              <a:rPr sz="900" dirty="0">
                <a:latin typeface="Calibri"/>
                <a:cs typeface="Calibri"/>
              </a:rPr>
              <a:t>of-</a:t>
            </a:r>
            <a:r>
              <a:rPr sz="900" spc="5" dirty="0">
                <a:latin typeface="Calibri"/>
                <a:cs typeface="Calibri"/>
              </a:rPr>
              <a:t>o</a:t>
            </a:r>
            <a:r>
              <a:rPr sz="900" dirty="0">
                <a:latin typeface="Calibri"/>
                <a:cs typeface="Calibri"/>
              </a:rPr>
              <a:t>f-Wor</a:t>
            </a:r>
            <a:r>
              <a:rPr sz="900" spc="-5" dirty="0">
                <a:latin typeface="Calibri"/>
                <a:cs typeface="Calibri"/>
              </a:rPr>
              <a:t>k</a:t>
            </a:r>
            <a:r>
              <a:rPr sz="900" dirty="0">
                <a:latin typeface="Calibri"/>
                <a:cs typeface="Calibri"/>
              </a:rPr>
              <a:t>:  </a:t>
            </a:r>
            <a:r>
              <a:rPr sz="900" spc="-10" dirty="0">
                <a:latin typeface="Calibri"/>
                <a:cs typeface="Calibri"/>
              </a:rPr>
              <a:t>0000009ff33xe</a:t>
            </a:r>
            <a:endParaRPr sz="900">
              <a:latin typeface="Calibri"/>
              <a:cs typeface="Calibri"/>
            </a:endParaRPr>
          </a:p>
        </p:txBody>
      </p:sp>
      <p:grpSp>
        <p:nvGrpSpPr>
          <p:cNvPr id="46" name="object 46"/>
          <p:cNvGrpSpPr/>
          <p:nvPr/>
        </p:nvGrpSpPr>
        <p:grpSpPr>
          <a:xfrm>
            <a:off x="6440171" y="3055366"/>
            <a:ext cx="998855" cy="538480"/>
            <a:chOff x="4916170" y="3055366"/>
            <a:chExt cx="998855" cy="538480"/>
          </a:xfrm>
        </p:grpSpPr>
        <p:pic>
          <p:nvPicPr>
            <p:cNvPr id="47" name="object 47"/>
            <p:cNvPicPr/>
            <p:nvPr/>
          </p:nvPicPr>
          <p:blipFill>
            <a:blip r:embed="rId8" cstate="print"/>
            <a:stretch>
              <a:fillRect/>
            </a:stretch>
          </p:blipFill>
          <p:spPr>
            <a:xfrm>
              <a:off x="4922520" y="3430524"/>
              <a:ext cx="978407" cy="156972"/>
            </a:xfrm>
            <a:prstGeom prst="rect">
              <a:avLst/>
            </a:prstGeom>
          </p:spPr>
        </p:pic>
        <p:sp>
          <p:nvSpPr>
            <p:cNvPr id="48" name="object 48"/>
            <p:cNvSpPr/>
            <p:nvPr/>
          </p:nvSpPr>
          <p:spPr>
            <a:xfrm>
              <a:off x="4922520" y="3430524"/>
              <a:ext cx="978535" cy="157480"/>
            </a:xfrm>
            <a:custGeom>
              <a:avLst/>
              <a:gdLst/>
              <a:ahLst/>
              <a:cxnLst/>
              <a:rect l="l" t="t" r="r" b="b"/>
              <a:pathLst>
                <a:path w="978535" h="157479">
                  <a:moveTo>
                    <a:pt x="0" y="26162"/>
                  </a:moveTo>
                  <a:lnTo>
                    <a:pt x="2051" y="15966"/>
                  </a:lnTo>
                  <a:lnTo>
                    <a:pt x="7651" y="7651"/>
                  </a:lnTo>
                  <a:lnTo>
                    <a:pt x="15966" y="2051"/>
                  </a:lnTo>
                  <a:lnTo>
                    <a:pt x="26162" y="0"/>
                  </a:lnTo>
                  <a:lnTo>
                    <a:pt x="952245" y="0"/>
                  </a:lnTo>
                  <a:lnTo>
                    <a:pt x="962441" y="2051"/>
                  </a:lnTo>
                  <a:lnTo>
                    <a:pt x="970756" y="7651"/>
                  </a:lnTo>
                  <a:lnTo>
                    <a:pt x="976356" y="15966"/>
                  </a:lnTo>
                  <a:lnTo>
                    <a:pt x="978407" y="26162"/>
                  </a:lnTo>
                  <a:lnTo>
                    <a:pt x="978407" y="130810"/>
                  </a:lnTo>
                  <a:lnTo>
                    <a:pt x="976356" y="141005"/>
                  </a:lnTo>
                  <a:lnTo>
                    <a:pt x="970756" y="149320"/>
                  </a:lnTo>
                  <a:lnTo>
                    <a:pt x="962441" y="154920"/>
                  </a:lnTo>
                  <a:lnTo>
                    <a:pt x="952245" y="156972"/>
                  </a:lnTo>
                  <a:lnTo>
                    <a:pt x="26162" y="156972"/>
                  </a:lnTo>
                  <a:lnTo>
                    <a:pt x="15966" y="154920"/>
                  </a:lnTo>
                  <a:lnTo>
                    <a:pt x="7651" y="149320"/>
                  </a:lnTo>
                  <a:lnTo>
                    <a:pt x="2051" y="141005"/>
                  </a:lnTo>
                  <a:lnTo>
                    <a:pt x="0" y="130810"/>
                  </a:lnTo>
                  <a:lnTo>
                    <a:pt x="0" y="26162"/>
                  </a:lnTo>
                  <a:close/>
                </a:path>
              </a:pathLst>
            </a:custGeom>
            <a:ln w="12192">
              <a:solidFill>
                <a:srgbClr val="9B2C1F"/>
              </a:solidFill>
            </a:ln>
          </p:spPr>
          <p:txBody>
            <a:bodyPr wrap="square" lIns="0" tIns="0" rIns="0" bIns="0" rtlCol="0"/>
            <a:lstStyle/>
            <a:p>
              <a:endParaRPr/>
            </a:p>
          </p:txBody>
        </p:sp>
        <p:pic>
          <p:nvPicPr>
            <p:cNvPr id="49" name="object 49"/>
            <p:cNvPicPr/>
            <p:nvPr/>
          </p:nvPicPr>
          <p:blipFill>
            <a:blip r:embed="rId9" cstate="print"/>
            <a:stretch>
              <a:fillRect/>
            </a:stretch>
          </p:blipFill>
          <p:spPr>
            <a:xfrm>
              <a:off x="4930140" y="3061716"/>
              <a:ext cx="978408" cy="295656"/>
            </a:xfrm>
            <a:prstGeom prst="rect">
              <a:avLst/>
            </a:prstGeom>
          </p:spPr>
        </p:pic>
        <p:sp>
          <p:nvSpPr>
            <p:cNvPr id="50" name="object 50"/>
            <p:cNvSpPr/>
            <p:nvPr/>
          </p:nvSpPr>
          <p:spPr>
            <a:xfrm>
              <a:off x="4930140" y="3061716"/>
              <a:ext cx="978535" cy="295910"/>
            </a:xfrm>
            <a:custGeom>
              <a:avLst/>
              <a:gdLst/>
              <a:ahLst/>
              <a:cxnLst/>
              <a:rect l="l" t="t" r="r" b="b"/>
              <a:pathLst>
                <a:path w="978535" h="295910">
                  <a:moveTo>
                    <a:pt x="0" y="49275"/>
                  </a:moveTo>
                  <a:lnTo>
                    <a:pt x="3877" y="30110"/>
                  </a:lnTo>
                  <a:lnTo>
                    <a:pt x="14446" y="14446"/>
                  </a:lnTo>
                  <a:lnTo>
                    <a:pt x="30110" y="3877"/>
                  </a:lnTo>
                  <a:lnTo>
                    <a:pt x="49275" y="0"/>
                  </a:lnTo>
                  <a:lnTo>
                    <a:pt x="929132" y="0"/>
                  </a:lnTo>
                  <a:lnTo>
                    <a:pt x="948297" y="3877"/>
                  </a:lnTo>
                  <a:lnTo>
                    <a:pt x="963961" y="14446"/>
                  </a:lnTo>
                  <a:lnTo>
                    <a:pt x="974530" y="30110"/>
                  </a:lnTo>
                  <a:lnTo>
                    <a:pt x="978408" y="49275"/>
                  </a:lnTo>
                  <a:lnTo>
                    <a:pt x="978408" y="246380"/>
                  </a:lnTo>
                  <a:lnTo>
                    <a:pt x="974530" y="265545"/>
                  </a:lnTo>
                  <a:lnTo>
                    <a:pt x="963961" y="281209"/>
                  </a:lnTo>
                  <a:lnTo>
                    <a:pt x="948297" y="291778"/>
                  </a:lnTo>
                  <a:lnTo>
                    <a:pt x="929132" y="295656"/>
                  </a:lnTo>
                  <a:lnTo>
                    <a:pt x="49275" y="295656"/>
                  </a:lnTo>
                  <a:lnTo>
                    <a:pt x="30110" y="291778"/>
                  </a:lnTo>
                  <a:lnTo>
                    <a:pt x="14446" y="281209"/>
                  </a:lnTo>
                  <a:lnTo>
                    <a:pt x="3877" y="265545"/>
                  </a:lnTo>
                  <a:lnTo>
                    <a:pt x="0" y="246380"/>
                  </a:lnTo>
                  <a:lnTo>
                    <a:pt x="0" y="49275"/>
                  </a:lnTo>
                  <a:close/>
                </a:path>
              </a:pathLst>
            </a:custGeom>
            <a:ln w="12192">
              <a:solidFill>
                <a:srgbClr val="A18E6A"/>
              </a:solidFill>
            </a:ln>
          </p:spPr>
          <p:txBody>
            <a:bodyPr wrap="square" lIns="0" tIns="0" rIns="0" bIns="0" rtlCol="0"/>
            <a:lstStyle/>
            <a:p>
              <a:endParaRPr/>
            </a:p>
          </p:txBody>
        </p:sp>
      </p:grpSp>
      <p:sp>
        <p:nvSpPr>
          <p:cNvPr id="51" name="object 51"/>
          <p:cNvSpPr txBox="1"/>
          <p:nvPr/>
        </p:nvSpPr>
        <p:spPr>
          <a:xfrm>
            <a:off x="6637783" y="3052954"/>
            <a:ext cx="612775" cy="151323"/>
          </a:xfrm>
          <a:prstGeom prst="rect">
            <a:avLst/>
          </a:prstGeom>
        </p:spPr>
        <p:txBody>
          <a:bodyPr vert="horz" wrap="square" lIns="0" tIns="12700" rIns="0" bIns="0" rtlCol="0">
            <a:spAutoFit/>
          </a:bodyPr>
          <a:lstStyle/>
          <a:p>
            <a:pPr marL="12700">
              <a:spcBef>
                <a:spcPts val="100"/>
              </a:spcBef>
            </a:pPr>
            <a:r>
              <a:rPr sz="900" spc="-5" dirty="0">
                <a:latin typeface="Calibri"/>
                <a:cs typeface="Calibri"/>
              </a:rPr>
              <a:t>Transactions</a:t>
            </a:r>
            <a:endParaRPr sz="900">
              <a:latin typeface="Calibri"/>
              <a:cs typeface="Calibri"/>
            </a:endParaRPr>
          </a:p>
        </p:txBody>
      </p:sp>
      <p:sp>
        <p:nvSpPr>
          <p:cNvPr id="52" name="object 52"/>
          <p:cNvSpPr txBox="1"/>
          <p:nvPr/>
        </p:nvSpPr>
        <p:spPr>
          <a:xfrm>
            <a:off x="6890766" y="3190114"/>
            <a:ext cx="104775" cy="151323"/>
          </a:xfrm>
          <a:prstGeom prst="rect">
            <a:avLst/>
          </a:prstGeom>
        </p:spPr>
        <p:txBody>
          <a:bodyPr vert="horz" wrap="square" lIns="0" tIns="12700" rIns="0" bIns="0" rtlCol="0">
            <a:spAutoFit/>
          </a:bodyPr>
          <a:lstStyle/>
          <a:p>
            <a:pPr marL="12700">
              <a:spcBef>
                <a:spcPts val="100"/>
              </a:spcBef>
            </a:pPr>
            <a:r>
              <a:rPr sz="900" dirty="0">
                <a:latin typeface="Calibri"/>
                <a:cs typeface="Calibri"/>
              </a:rPr>
              <a:t>…</a:t>
            </a:r>
            <a:endParaRPr sz="900">
              <a:latin typeface="Calibri"/>
              <a:cs typeface="Calibri"/>
            </a:endParaRPr>
          </a:p>
        </p:txBody>
      </p:sp>
      <p:grpSp>
        <p:nvGrpSpPr>
          <p:cNvPr id="53" name="object 53"/>
          <p:cNvGrpSpPr/>
          <p:nvPr/>
        </p:nvGrpSpPr>
        <p:grpSpPr>
          <a:xfrm>
            <a:off x="6013703" y="1802892"/>
            <a:ext cx="2725420" cy="1943100"/>
            <a:chOff x="4489703" y="1802892"/>
            <a:chExt cx="2725420" cy="1943100"/>
          </a:xfrm>
        </p:grpSpPr>
        <p:pic>
          <p:nvPicPr>
            <p:cNvPr id="54" name="object 54"/>
            <p:cNvPicPr/>
            <p:nvPr/>
          </p:nvPicPr>
          <p:blipFill>
            <a:blip r:embed="rId10" cstate="print"/>
            <a:stretch>
              <a:fillRect/>
            </a:stretch>
          </p:blipFill>
          <p:spPr>
            <a:xfrm>
              <a:off x="4489703" y="2791993"/>
              <a:ext cx="612686" cy="473938"/>
            </a:xfrm>
            <a:prstGeom prst="rect">
              <a:avLst/>
            </a:prstGeom>
          </p:spPr>
        </p:pic>
        <p:sp>
          <p:nvSpPr>
            <p:cNvPr id="55" name="object 55"/>
            <p:cNvSpPr/>
            <p:nvPr/>
          </p:nvSpPr>
          <p:spPr>
            <a:xfrm>
              <a:off x="4589525" y="2814066"/>
              <a:ext cx="459740" cy="320675"/>
            </a:xfrm>
            <a:custGeom>
              <a:avLst/>
              <a:gdLst/>
              <a:ahLst/>
              <a:cxnLst/>
              <a:rect l="l" t="t" r="r" b="b"/>
              <a:pathLst>
                <a:path w="459739" h="320675">
                  <a:moveTo>
                    <a:pt x="42163" y="244348"/>
                  </a:moveTo>
                  <a:lnTo>
                    <a:pt x="0" y="320294"/>
                  </a:lnTo>
                  <a:lnTo>
                    <a:pt x="86106" y="308483"/>
                  </a:lnTo>
                  <a:lnTo>
                    <a:pt x="76447" y="294386"/>
                  </a:lnTo>
                  <a:lnTo>
                    <a:pt x="60706" y="294386"/>
                  </a:lnTo>
                  <a:lnTo>
                    <a:pt x="46100" y="273050"/>
                  </a:lnTo>
                  <a:lnTo>
                    <a:pt x="56807" y="265721"/>
                  </a:lnTo>
                  <a:lnTo>
                    <a:pt x="42163" y="244348"/>
                  </a:lnTo>
                  <a:close/>
                </a:path>
                <a:path w="459739" h="320675">
                  <a:moveTo>
                    <a:pt x="56807" y="265721"/>
                  </a:moveTo>
                  <a:lnTo>
                    <a:pt x="46100" y="273050"/>
                  </a:lnTo>
                  <a:lnTo>
                    <a:pt x="60706" y="294386"/>
                  </a:lnTo>
                  <a:lnTo>
                    <a:pt x="71422" y="287052"/>
                  </a:lnTo>
                  <a:lnTo>
                    <a:pt x="56807" y="265721"/>
                  </a:lnTo>
                  <a:close/>
                </a:path>
                <a:path w="459739" h="320675">
                  <a:moveTo>
                    <a:pt x="71422" y="287052"/>
                  </a:moveTo>
                  <a:lnTo>
                    <a:pt x="60706" y="294386"/>
                  </a:lnTo>
                  <a:lnTo>
                    <a:pt x="76447" y="294386"/>
                  </a:lnTo>
                  <a:lnTo>
                    <a:pt x="71422" y="287052"/>
                  </a:lnTo>
                  <a:close/>
                </a:path>
                <a:path w="459739" h="320675">
                  <a:moveTo>
                    <a:pt x="445008" y="0"/>
                  </a:moveTo>
                  <a:lnTo>
                    <a:pt x="56807" y="265721"/>
                  </a:lnTo>
                  <a:lnTo>
                    <a:pt x="71422" y="287052"/>
                  </a:lnTo>
                  <a:lnTo>
                    <a:pt x="459739" y="21336"/>
                  </a:lnTo>
                  <a:lnTo>
                    <a:pt x="445008" y="0"/>
                  </a:lnTo>
                  <a:close/>
                </a:path>
              </a:pathLst>
            </a:custGeom>
            <a:solidFill>
              <a:srgbClr val="000000"/>
            </a:solidFill>
          </p:spPr>
          <p:txBody>
            <a:bodyPr wrap="square" lIns="0" tIns="0" rIns="0" bIns="0" rtlCol="0"/>
            <a:lstStyle/>
            <a:p>
              <a:endParaRPr/>
            </a:p>
          </p:txBody>
        </p:sp>
        <p:sp>
          <p:nvSpPr>
            <p:cNvPr id="56" name="object 56"/>
            <p:cNvSpPr/>
            <p:nvPr/>
          </p:nvSpPr>
          <p:spPr>
            <a:xfrm>
              <a:off x="6129527" y="1810512"/>
              <a:ext cx="1077595" cy="1927860"/>
            </a:xfrm>
            <a:custGeom>
              <a:avLst/>
              <a:gdLst/>
              <a:ahLst/>
              <a:cxnLst/>
              <a:rect l="l" t="t" r="r" b="b"/>
              <a:pathLst>
                <a:path w="1077595" h="1927860">
                  <a:moveTo>
                    <a:pt x="0" y="179577"/>
                  </a:moveTo>
                  <a:lnTo>
                    <a:pt x="6414" y="131835"/>
                  </a:lnTo>
                  <a:lnTo>
                    <a:pt x="24515" y="88937"/>
                  </a:lnTo>
                  <a:lnTo>
                    <a:pt x="52593" y="52593"/>
                  </a:lnTo>
                  <a:lnTo>
                    <a:pt x="88937" y="24515"/>
                  </a:lnTo>
                  <a:lnTo>
                    <a:pt x="131835" y="6414"/>
                  </a:lnTo>
                  <a:lnTo>
                    <a:pt x="179577" y="0"/>
                  </a:lnTo>
                  <a:lnTo>
                    <a:pt x="897890" y="0"/>
                  </a:lnTo>
                  <a:lnTo>
                    <a:pt x="945632" y="6414"/>
                  </a:lnTo>
                  <a:lnTo>
                    <a:pt x="988530" y="24515"/>
                  </a:lnTo>
                  <a:lnTo>
                    <a:pt x="1024874" y="52593"/>
                  </a:lnTo>
                  <a:lnTo>
                    <a:pt x="1052952" y="88937"/>
                  </a:lnTo>
                  <a:lnTo>
                    <a:pt x="1071053" y="131835"/>
                  </a:lnTo>
                  <a:lnTo>
                    <a:pt x="1077468" y="179577"/>
                  </a:lnTo>
                  <a:lnTo>
                    <a:pt x="1077468" y="1748282"/>
                  </a:lnTo>
                  <a:lnTo>
                    <a:pt x="1071053" y="1796024"/>
                  </a:lnTo>
                  <a:lnTo>
                    <a:pt x="1052952" y="1838922"/>
                  </a:lnTo>
                  <a:lnTo>
                    <a:pt x="1024874" y="1875266"/>
                  </a:lnTo>
                  <a:lnTo>
                    <a:pt x="988530" y="1903344"/>
                  </a:lnTo>
                  <a:lnTo>
                    <a:pt x="945632" y="1921445"/>
                  </a:lnTo>
                  <a:lnTo>
                    <a:pt x="897890" y="1927860"/>
                  </a:lnTo>
                  <a:lnTo>
                    <a:pt x="179577" y="1927860"/>
                  </a:lnTo>
                  <a:lnTo>
                    <a:pt x="131835" y="1921445"/>
                  </a:lnTo>
                  <a:lnTo>
                    <a:pt x="88937" y="1903344"/>
                  </a:lnTo>
                  <a:lnTo>
                    <a:pt x="52593" y="1875266"/>
                  </a:lnTo>
                  <a:lnTo>
                    <a:pt x="24515" y="1838922"/>
                  </a:lnTo>
                  <a:lnTo>
                    <a:pt x="6414" y="1796024"/>
                  </a:lnTo>
                  <a:lnTo>
                    <a:pt x="0" y="1748282"/>
                  </a:lnTo>
                  <a:lnTo>
                    <a:pt x="0" y="179577"/>
                  </a:lnTo>
                  <a:close/>
                </a:path>
              </a:pathLst>
            </a:custGeom>
            <a:ln w="15240">
              <a:solidFill>
                <a:srgbClr val="000000"/>
              </a:solidFill>
            </a:ln>
          </p:spPr>
          <p:txBody>
            <a:bodyPr wrap="square" lIns="0" tIns="0" rIns="0" bIns="0" rtlCol="0"/>
            <a:lstStyle/>
            <a:p>
              <a:endParaRPr/>
            </a:p>
          </p:txBody>
        </p:sp>
      </p:grpSp>
      <p:sp>
        <p:nvSpPr>
          <p:cNvPr id="57" name="object 57"/>
          <p:cNvSpPr txBox="1"/>
          <p:nvPr/>
        </p:nvSpPr>
        <p:spPr>
          <a:xfrm>
            <a:off x="7826755" y="2236470"/>
            <a:ext cx="732790" cy="299720"/>
          </a:xfrm>
          <a:prstGeom prst="rect">
            <a:avLst/>
          </a:prstGeom>
        </p:spPr>
        <p:txBody>
          <a:bodyPr vert="horz" wrap="square" lIns="0" tIns="12700" rIns="0" bIns="0" rtlCol="0">
            <a:spAutoFit/>
          </a:bodyPr>
          <a:lstStyle/>
          <a:p>
            <a:pPr marL="20320" marR="5080" indent="-7620">
              <a:spcBef>
                <a:spcPts val="100"/>
              </a:spcBef>
            </a:pPr>
            <a:r>
              <a:rPr sz="900" dirty="0">
                <a:latin typeface="Calibri"/>
                <a:cs typeface="Calibri"/>
              </a:rPr>
              <a:t>Pr</a:t>
            </a:r>
            <a:r>
              <a:rPr sz="900" spc="5" dirty="0">
                <a:latin typeface="Calibri"/>
                <a:cs typeface="Calibri"/>
              </a:rPr>
              <a:t>o</a:t>
            </a:r>
            <a:r>
              <a:rPr sz="900" dirty="0">
                <a:latin typeface="Calibri"/>
                <a:cs typeface="Calibri"/>
              </a:rPr>
              <a:t>of-</a:t>
            </a:r>
            <a:r>
              <a:rPr sz="900" spc="5" dirty="0">
                <a:latin typeface="Calibri"/>
                <a:cs typeface="Calibri"/>
              </a:rPr>
              <a:t>o</a:t>
            </a:r>
            <a:r>
              <a:rPr sz="900" dirty="0">
                <a:latin typeface="Calibri"/>
                <a:cs typeface="Calibri"/>
              </a:rPr>
              <a:t>f-Wor</a:t>
            </a:r>
            <a:r>
              <a:rPr sz="900" spc="-5" dirty="0">
                <a:latin typeface="Calibri"/>
                <a:cs typeface="Calibri"/>
              </a:rPr>
              <a:t>k</a:t>
            </a:r>
            <a:r>
              <a:rPr sz="900" dirty="0">
                <a:latin typeface="Calibri"/>
                <a:cs typeface="Calibri"/>
              </a:rPr>
              <a:t>:  </a:t>
            </a:r>
            <a:r>
              <a:rPr sz="900" spc="-10" dirty="0">
                <a:latin typeface="Calibri"/>
                <a:cs typeface="Calibri"/>
              </a:rPr>
              <a:t>000000zzzbbf4</a:t>
            </a:r>
            <a:endParaRPr sz="900">
              <a:latin typeface="Calibri"/>
              <a:cs typeface="Calibri"/>
            </a:endParaRPr>
          </a:p>
        </p:txBody>
      </p:sp>
      <p:sp>
        <p:nvSpPr>
          <p:cNvPr id="58" name="object 58"/>
          <p:cNvSpPr txBox="1"/>
          <p:nvPr/>
        </p:nvSpPr>
        <p:spPr>
          <a:xfrm>
            <a:off x="6582918" y="2647646"/>
            <a:ext cx="1970405" cy="151323"/>
          </a:xfrm>
          <a:prstGeom prst="rect">
            <a:avLst/>
          </a:prstGeom>
        </p:spPr>
        <p:txBody>
          <a:bodyPr vert="horz" wrap="square" lIns="0" tIns="12700" rIns="0" bIns="0" rtlCol="0">
            <a:spAutoFit/>
          </a:bodyPr>
          <a:lstStyle/>
          <a:p>
            <a:pPr marL="12700">
              <a:spcBef>
                <a:spcPts val="100"/>
              </a:spcBef>
              <a:tabLst>
                <a:tab pos="1263650" algn="l"/>
              </a:tabLst>
            </a:pPr>
            <a:r>
              <a:rPr sz="900" spc="-5" dirty="0">
                <a:latin typeface="Calibri"/>
                <a:cs typeface="Calibri"/>
              </a:rPr>
              <a:t>Previous</a:t>
            </a:r>
            <a:r>
              <a:rPr sz="900" spc="10" dirty="0">
                <a:latin typeface="Calibri"/>
                <a:cs typeface="Calibri"/>
              </a:rPr>
              <a:t> </a:t>
            </a:r>
            <a:r>
              <a:rPr sz="900" dirty="0">
                <a:latin typeface="Calibri"/>
                <a:cs typeface="Calibri"/>
              </a:rPr>
              <a:t>POW:	</a:t>
            </a:r>
            <a:r>
              <a:rPr sz="900" spc="-5" dirty="0">
                <a:latin typeface="Calibri"/>
                <a:cs typeface="Calibri"/>
              </a:rPr>
              <a:t>Previous</a:t>
            </a:r>
            <a:r>
              <a:rPr sz="900" spc="-40" dirty="0">
                <a:latin typeface="Calibri"/>
                <a:cs typeface="Calibri"/>
              </a:rPr>
              <a:t> </a:t>
            </a:r>
            <a:r>
              <a:rPr sz="900" dirty="0">
                <a:latin typeface="Calibri"/>
                <a:cs typeface="Calibri"/>
              </a:rPr>
              <a:t>POW:</a:t>
            </a:r>
            <a:endParaRPr sz="900">
              <a:latin typeface="Calibri"/>
              <a:cs typeface="Calibri"/>
            </a:endParaRPr>
          </a:p>
        </p:txBody>
      </p:sp>
      <p:grpSp>
        <p:nvGrpSpPr>
          <p:cNvPr id="59" name="object 59"/>
          <p:cNvGrpSpPr/>
          <p:nvPr/>
        </p:nvGrpSpPr>
        <p:grpSpPr>
          <a:xfrm>
            <a:off x="7181088" y="2452142"/>
            <a:ext cx="1520190" cy="1120775"/>
            <a:chOff x="5657088" y="2452141"/>
            <a:chExt cx="1520190" cy="1120775"/>
          </a:xfrm>
        </p:grpSpPr>
        <p:pic>
          <p:nvPicPr>
            <p:cNvPr id="60" name="object 60"/>
            <p:cNvPicPr/>
            <p:nvPr/>
          </p:nvPicPr>
          <p:blipFill>
            <a:blip r:embed="rId2" cstate="print"/>
            <a:stretch>
              <a:fillRect/>
            </a:stretch>
          </p:blipFill>
          <p:spPr>
            <a:xfrm>
              <a:off x="5657088" y="2452141"/>
              <a:ext cx="640118" cy="455650"/>
            </a:xfrm>
            <a:prstGeom prst="rect">
              <a:avLst/>
            </a:prstGeom>
          </p:spPr>
        </p:pic>
        <p:sp>
          <p:nvSpPr>
            <p:cNvPr id="61" name="object 61"/>
            <p:cNvSpPr/>
            <p:nvPr/>
          </p:nvSpPr>
          <p:spPr>
            <a:xfrm>
              <a:off x="5756910" y="2551938"/>
              <a:ext cx="487680" cy="302260"/>
            </a:xfrm>
            <a:custGeom>
              <a:avLst/>
              <a:gdLst/>
              <a:ahLst/>
              <a:cxnLst/>
              <a:rect l="l" t="t" r="r" b="b"/>
              <a:pathLst>
                <a:path w="487679" h="302260">
                  <a:moveTo>
                    <a:pt x="73183" y="29185"/>
                  </a:moveTo>
                  <a:lnTo>
                    <a:pt x="59788" y="51326"/>
                  </a:lnTo>
                  <a:lnTo>
                    <a:pt x="474217" y="302260"/>
                  </a:lnTo>
                  <a:lnTo>
                    <a:pt x="487679" y="280035"/>
                  </a:lnTo>
                  <a:lnTo>
                    <a:pt x="73183" y="29185"/>
                  </a:lnTo>
                  <a:close/>
                </a:path>
                <a:path w="487679" h="302260">
                  <a:moveTo>
                    <a:pt x="0" y="0"/>
                  </a:moveTo>
                  <a:lnTo>
                    <a:pt x="46354" y="73533"/>
                  </a:lnTo>
                  <a:lnTo>
                    <a:pt x="59788" y="51326"/>
                  </a:lnTo>
                  <a:lnTo>
                    <a:pt x="48640" y="44576"/>
                  </a:lnTo>
                  <a:lnTo>
                    <a:pt x="62102" y="22478"/>
                  </a:lnTo>
                  <a:lnTo>
                    <a:pt x="77240" y="22478"/>
                  </a:lnTo>
                  <a:lnTo>
                    <a:pt x="86613" y="6985"/>
                  </a:lnTo>
                  <a:lnTo>
                    <a:pt x="0" y="0"/>
                  </a:lnTo>
                  <a:close/>
                </a:path>
                <a:path w="487679" h="302260">
                  <a:moveTo>
                    <a:pt x="62102" y="22478"/>
                  </a:moveTo>
                  <a:lnTo>
                    <a:pt x="48640" y="44576"/>
                  </a:lnTo>
                  <a:lnTo>
                    <a:pt x="59788" y="51326"/>
                  </a:lnTo>
                  <a:lnTo>
                    <a:pt x="73183" y="29185"/>
                  </a:lnTo>
                  <a:lnTo>
                    <a:pt x="62102" y="22478"/>
                  </a:lnTo>
                  <a:close/>
                </a:path>
                <a:path w="487679" h="302260">
                  <a:moveTo>
                    <a:pt x="77240" y="22478"/>
                  </a:moveTo>
                  <a:lnTo>
                    <a:pt x="62102" y="22478"/>
                  </a:lnTo>
                  <a:lnTo>
                    <a:pt x="73183" y="29185"/>
                  </a:lnTo>
                  <a:lnTo>
                    <a:pt x="77240" y="22478"/>
                  </a:lnTo>
                  <a:close/>
                </a:path>
              </a:pathLst>
            </a:custGeom>
            <a:solidFill>
              <a:srgbClr val="000000"/>
            </a:solidFill>
          </p:spPr>
          <p:txBody>
            <a:bodyPr wrap="square" lIns="0" tIns="0" rIns="0" bIns="0" rtlCol="0"/>
            <a:lstStyle/>
            <a:p>
              <a:endParaRPr/>
            </a:p>
          </p:txBody>
        </p:sp>
        <p:pic>
          <p:nvPicPr>
            <p:cNvPr id="62" name="object 62"/>
            <p:cNvPicPr/>
            <p:nvPr/>
          </p:nvPicPr>
          <p:blipFill>
            <a:blip r:embed="rId11" cstate="print"/>
            <a:stretch>
              <a:fillRect/>
            </a:stretch>
          </p:blipFill>
          <p:spPr>
            <a:xfrm>
              <a:off x="6184392" y="3407663"/>
              <a:ext cx="978408" cy="158496"/>
            </a:xfrm>
            <a:prstGeom prst="rect">
              <a:avLst/>
            </a:prstGeom>
          </p:spPr>
        </p:pic>
        <p:sp>
          <p:nvSpPr>
            <p:cNvPr id="63" name="object 63"/>
            <p:cNvSpPr/>
            <p:nvPr/>
          </p:nvSpPr>
          <p:spPr>
            <a:xfrm>
              <a:off x="6184392" y="3407663"/>
              <a:ext cx="978535" cy="158750"/>
            </a:xfrm>
            <a:custGeom>
              <a:avLst/>
              <a:gdLst/>
              <a:ahLst/>
              <a:cxnLst/>
              <a:rect l="l" t="t" r="r" b="b"/>
              <a:pathLst>
                <a:path w="978534" h="158750">
                  <a:moveTo>
                    <a:pt x="0" y="26415"/>
                  </a:moveTo>
                  <a:lnTo>
                    <a:pt x="2073" y="16127"/>
                  </a:lnTo>
                  <a:lnTo>
                    <a:pt x="7731" y="7731"/>
                  </a:lnTo>
                  <a:lnTo>
                    <a:pt x="16127" y="2073"/>
                  </a:lnTo>
                  <a:lnTo>
                    <a:pt x="26416" y="0"/>
                  </a:lnTo>
                  <a:lnTo>
                    <a:pt x="951991" y="0"/>
                  </a:lnTo>
                  <a:lnTo>
                    <a:pt x="962280" y="2073"/>
                  </a:lnTo>
                  <a:lnTo>
                    <a:pt x="970676" y="7731"/>
                  </a:lnTo>
                  <a:lnTo>
                    <a:pt x="976334" y="16127"/>
                  </a:lnTo>
                  <a:lnTo>
                    <a:pt x="978408" y="26415"/>
                  </a:lnTo>
                  <a:lnTo>
                    <a:pt x="978408" y="132080"/>
                  </a:lnTo>
                  <a:lnTo>
                    <a:pt x="976334" y="142368"/>
                  </a:lnTo>
                  <a:lnTo>
                    <a:pt x="970676" y="150764"/>
                  </a:lnTo>
                  <a:lnTo>
                    <a:pt x="962280" y="156422"/>
                  </a:lnTo>
                  <a:lnTo>
                    <a:pt x="951991" y="158496"/>
                  </a:lnTo>
                  <a:lnTo>
                    <a:pt x="26416" y="158496"/>
                  </a:lnTo>
                  <a:lnTo>
                    <a:pt x="16127" y="156422"/>
                  </a:lnTo>
                  <a:lnTo>
                    <a:pt x="7731" y="150764"/>
                  </a:lnTo>
                  <a:lnTo>
                    <a:pt x="2073" y="142368"/>
                  </a:lnTo>
                  <a:lnTo>
                    <a:pt x="0" y="132080"/>
                  </a:lnTo>
                  <a:lnTo>
                    <a:pt x="0" y="26415"/>
                  </a:lnTo>
                  <a:close/>
                </a:path>
              </a:pathLst>
            </a:custGeom>
            <a:ln w="12192">
              <a:solidFill>
                <a:srgbClr val="9B2C1F"/>
              </a:solidFill>
            </a:ln>
          </p:spPr>
          <p:txBody>
            <a:bodyPr wrap="square" lIns="0" tIns="0" rIns="0" bIns="0" rtlCol="0"/>
            <a:lstStyle/>
            <a:p>
              <a:endParaRPr/>
            </a:p>
          </p:txBody>
        </p:sp>
        <p:pic>
          <p:nvPicPr>
            <p:cNvPr id="64" name="object 64"/>
            <p:cNvPicPr/>
            <p:nvPr/>
          </p:nvPicPr>
          <p:blipFill>
            <a:blip r:embed="rId12" cstate="print"/>
            <a:stretch>
              <a:fillRect/>
            </a:stretch>
          </p:blipFill>
          <p:spPr>
            <a:xfrm>
              <a:off x="6192012" y="3040380"/>
              <a:ext cx="978408" cy="294132"/>
            </a:xfrm>
            <a:prstGeom prst="rect">
              <a:avLst/>
            </a:prstGeom>
          </p:spPr>
        </p:pic>
        <p:sp>
          <p:nvSpPr>
            <p:cNvPr id="65" name="object 65"/>
            <p:cNvSpPr/>
            <p:nvPr/>
          </p:nvSpPr>
          <p:spPr>
            <a:xfrm>
              <a:off x="6192012" y="3040380"/>
              <a:ext cx="978535" cy="294640"/>
            </a:xfrm>
            <a:custGeom>
              <a:avLst/>
              <a:gdLst/>
              <a:ahLst/>
              <a:cxnLst/>
              <a:rect l="l" t="t" r="r" b="b"/>
              <a:pathLst>
                <a:path w="978534" h="294639">
                  <a:moveTo>
                    <a:pt x="0" y="49022"/>
                  </a:moveTo>
                  <a:lnTo>
                    <a:pt x="3855" y="29950"/>
                  </a:lnTo>
                  <a:lnTo>
                    <a:pt x="14366" y="14366"/>
                  </a:lnTo>
                  <a:lnTo>
                    <a:pt x="29950" y="3855"/>
                  </a:lnTo>
                  <a:lnTo>
                    <a:pt x="49022" y="0"/>
                  </a:lnTo>
                  <a:lnTo>
                    <a:pt x="929386" y="0"/>
                  </a:lnTo>
                  <a:lnTo>
                    <a:pt x="948457" y="3855"/>
                  </a:lnTo>
                  <a:lnTo>
                    <a:pt x="964041" y="14366"/>
                  </a:lnTo>
                  <a:lnTo>
                    <a:pt x="974552" y="29950"/>
                  </a:lnTo>
                  <a:lnTo>
                    <a:pt x="978408" y="49022"/>
                  </a:lnTo>
                  <a:lnTo>
                    <a:pt x="978408" y="245110"/>
                  </a:lnTo>
                  <a:lnTo>
                    <a:pt x="974552" y="264181"/>
                  </a:lnTo>
                  <a:lnTo>
                    <a:pt x="964041" y="279765"/>
                  </a:lnTo>
                  <a:lnTo>
                    <a:pt x="948457" y="290276"/>
                  </a:lnTo>
                  <a:lnTo>
                    <a:pt x="929386" y="294132"/>
                  </a:lnTo>
                  <a:lnTo>
                    <a:pt x="49022" y="294132"/>
                  </a:lnTo>
                  <a:lnTo>
                    <a:pt x="29950" y="290276"/>
                  </a:lnTo>
                  <a:lnTo>
                    <a:pt x="14366" y="279765"/>
                  </a:lnTo>
                  <a:lnTo>
                    <a:pt x="3855" y="264181"/>
                  </a:lnTo>
                  <a:lnTo>
                    <a:pt x="0" y="245110"/>
                  </a:lnTo>
                  <a:lnTo>
                    <a:pt x="0" y="49022"/>
                  </a:lnTo>
                  <a:close/>
                </a:path>
              </a:pathLst>
            </a:custGeom>
            <a:ln w="12191">
              <a:solidFill>
                <a:srgbClr val="A18E6A"/>
              </a:solidFill>
            </a:ln>
          </p:spPr>
          <p:txBody>
            <a:bodyPr wrap="square" lIns="0" tIns="0" rIns="0" bIns="0" rtlCol="0"/>
            <a:lstStyle/>
            <a:p>
              <a:endParaRPr/>
            </a:p>
          </p:txBody>
        </p:sp>
      </p:grpSp>
      <p:sp>
        <p:nvSpPr>
          <p:cNvPr id="66" name="object 66"/>
          <p:cNvSpPr txBox="1"/>
          <p:nvPr/>
        </p:nvSpPr>
        <p:spPr>
          <a:xfrm>
            <a:off x="7900543" y="3030474"/>
            <a:ext cx="612775" cy="151323"/>
          </a:xfrm>
          <a:prstGeom prst="rect">
            <a:avLst/>
          </a:prstGeom>
        </p:spPr>
        <p:txBody>
          <a:bodyPr vert="horz" wrap="square" lIns="0" tIns="12700" rIns="0" bIns="0" rtlCol="0">
            <a:spAutoFit/>
          </a:bodyPr>
          <a:lstStyle/>
          <a:p>
            <a:pPr marL="12700">
              <a:spcBef>
                <a:spcPts val="100"/>
              </a:spcBef>
            </a:pPr>
            <a:r>
              <a:rPr sz="900" spc="-5" dirty="0">
                <a:latin typeface="Calibri"/>
                <a:cs typeface="Calibri"/>
              </a:rPr>
              <a:t>Transactions</a:t>
            </a:r>
            <a:endParaRPr sz="900">
              <a:latin typeface="Calibri"/>
              <a:cs typeface="Calibri"/>
            </a:endParaRPr>
          </a:p>
        </p:txBody>
      </p:sp>
      <p:sp>
        <p:nvSpPr>
          <p:cNvPr id="67" name="object 67"/>
          <p:cNvSpPr txBox="1"/>
          <p:nvPr/>
        </p:nvSpPr>
        <p:spPr>
          <a:xfrm>
            <a:off x="8153528" y="3167635"/>
            <a:ext cx="104775" cy="151323"/>
          </a:xfrm>
          <a:prstGeom prst="rect">
            <a:avLst/>
          </a:prstGeom>
        </p:spPr>
        <p:txBody>
          <a:bodyPr vert="horz" wrap="square" lIns="0" tIns="12700" rIns="0" bIns="0" rtlCol="0">
            <a:spAutoFit/>
          </a:bodyPr>
          <a:lstStyle/>
          <a:p>
            <a:pPr marL="12700">
              <a:spcBef>
                <a:spcPts val="100"/>
              </a:spcBef>
            </a:pPr>
            <a:r>
              <a:rPr sz="900" dirty="0">
                <a:latin typeface="Calibri"/>
                <a:cs typeface="Calibri"/>
              </a:rPr>
              <a:t>…</a:t>
            </a:r>
            <a:endParaRPr sz="900">
              <a:latin typeface="Calibri"/>
              <a:cs typeface="Calibri"/>
            </a:endParaRPr>
          </a:p>
        </p:txBody>
      </p:sp>
      <p:sp>
        <p:nvSpPr>
          <p:cNvPr id="68" name="object 68"/>
          <p:cNvSpPr/>
          <p:nvPr/>
        </p:nvSpPr>
        <p:spPr>
          <a:xfrm>
            <a:off x="6329171" y="3927347"/>
            <a:ext cx="3686810" cy="2385060"/>
          </a:xfrm>
          <a:custGeom>
            <a:avLst/>
            <a:gdLst/>
            <a:ahLst/>
            <a:cxnLst/>
            <a:rect l="l" t="t" r="r" b="b"/>
            <a:pathLst>
              <a:path w="3686809" h="2385060">
                <a:moveTo>
                  <a:pt x="0" y="397509"/>
                </a:moveTo>
                <a:lnTo>
                  <a:pt x="2673" y="351143"/>
                </a:lnTo>
                <a:lnTo>
                  <a:pt x="10496" y="306350"/>
                </a:lnTo>
                <a:lnTo>
                  <a:pt x="23169" y="263428"/>
                </a:lnTo>
                <a:lnTo>
                  <a:pt x="40395" y="222675"/>
                </a:lnTo>
                <a:lnTo>
                  <a:pt x="61876" y="184389"/>
                </a:lnTo>
                <a:lnTo>
                  <a:pt x="87314" y="148869"/>
                </a:lnTo>
                <a:lnTo>
                  <a:pt x="116411" y="116411"/>
                </a:lnTo>
                <a:lnTo>
                  <a:pt x="148869" y="87314"/>
                </a:lnTo>
                <a:lnTo>
                  <a:pt x="184389" y="61876"/>
                </a:lnTo>
                <a:lnTo>
                  <a:pt x="222675" y="40395"/>
                </a:lnTo>
                <a:lnTo>
                  <a:pt x="263428" y="23169"/>
                </a:lnTo>
                <a:lnTo>
                  <a:pt x="306350" y="10496"/>
                </a:lnTo>
                <a:lnTo>
                  <a:pt x="351143" y="2673"/>
                </a:lnTo>
                <a:lnTo>
                  <a:pt x="397510" y="0"/>
                </a:lnTo>
                <a:lnTo>
                  <a:pt x="3289046" y="0"/>
                </a:lnTo>
                <a:lnTo>
                  <a:pt x="3335412" y="2673"/>
                </a:lnTo>
                <a:lnTo>
                  <a:pt x="3380205" y="10496"/>
                </a:lnTo>
                <a:lnTo>
                  <a:pt x="3423127" y="23169"/>
                </a:lnTo>
                <a:lnTo>
                  <a:pt x="3463880" y="40395"/>
                </a:lnTo>
                <a:lnTo>
                  <a:pt x="3502166" y="61876"/>
                </a:lnTo>
                <a:lnTo>
                  <a:pt x="3537686" y="87314"/>
                </a:lnTo>
                <a:lnTo>
                  <a:pt x="3570144" y="116411"/>
                </a:lnTo>
                <a:lnTo>
                  <a:pt x="3599241" y="148869"/>
                </a:lnTo>
                <a:lnTo>
                  <a:pt x="3624679" y="184389"/>
                </a:lnTo>
                <a:lnTo>
                  <a:pt x="3646160" y="222675"/>
                </a:lnTo>
                <a:lnTo>
                  <a:pt x="3663386" y="263428"/>
                </a:lnTo>
                <a:lnTo>
                  <a:pt x="3676059" y="306350"/>
                </a:lnTo>
                <a:lnTo>
                  <a:pt x="3683882" y="351143"/>
                </a:lnTo>
                <a:lnTo>
                  <a:pt x="3686555" y="397509"/>
                </a:lnTo>
                <a:lnTo>
                  <a:pt x="3686555" y="1987537"/>
                </a:lnTo>
                <a:lnTo>
                  <a:pt x="3683882" y="2033896"/>
                </a:lnTo>
                <a:lnTo>
                  <a:pt x="3676059" y="2078685"/>
                </a:lnTo>
                <a:lnTo>
                  <a:pt x="3663386" y="2121604"/>
                </a:lnTo>
                <a:lnTo>
                  <a:pt x="3646160" y="2162357"/>
                </a:lnTo>
                <a:lnTo>
                  <a:pt x="3624679" y="2200644"/>
                </a:lnTo>
                <a:lnTo>
                  <a:pt x="3599241" y="2236167"/>
                </a:lnTo>
                <a:lnTo>
                  <a:pt x="3570144" y="2268627"/>
                </a:lnTo>
                <a:lnTo>
                  <a:pt x="3537686" y="2297728"/>
                </a:lnTo>
                <a:lnTo>
                  <a:pt x="3502166" y="2323170"/>
                </a:lnTo>
                <a:lnTo>
                  <a:pt x="3463880" y="2344655"/>
                </a:lnTo>
                <a:lnTo>
                  <a:pt x="3423127" y="2361884"/>
                </a:lnTo>
                <a:lnTo>
                  <a:pt x="3380205" y="2374561"/>
                </a:lnTo>
                <a:lnTo>
                  <a:pt x="3335412" y="2382385"/>
                </a:lnTo>
                <a:lnTo>
                  <a:pt x="3289046" y="2385060"/>
                </a:lnTo>
                <a:lnTo>
                  <a:pt x="397510" y="2385060"/>
                </a:lnTo>
                <a:lnTo>
                  <a:pt x="351143" y="2382385"/>
                </a:lnTo>
                <a:lnTo>
                  <a:pt x="306350" y="2374561"/>
                </a:lnTo>
                <a:lnTo>
                  <a:pt x="263428" y="2361884"/>
                </a:lnTo>
                <a:lnTo>
                  <a:pt x="222675" y="2344655"/>
                </a:lnTo>
                <a:lnTo>
                  <a:pt x="184389" y="2323170"/>
                </a:lnTo>
                <a:lnTo>
                  <a:pt x="148869" y="2297728"/>
                </a:lnTo>
                <a:lnTo>
                  <a:pt x="116411" y="2268627"/>
                </a:lnTo>
                <a:lnTo>
                  <a:pt x="87314" y="2236167"/>
                </a:lnTo>
                <a:lnTo>
                  <a:pt x="61876" y="2200644"/>
                </a:lnTo>
                <a:lnTo>
                  <a:pt x="40395" y="2162357"/>
                </a:lnTo>
                <a:lnTo>
                  <a:pt x="23169" y="2121604"/>
                </a:lnTo>
                <a:lnTo>
                  <a:pt x="10496" y="2078685"/>
                </a:lnTo>
                <a:lnTo>
                  <a:pt x="2673" y="2033896"/>
                </a:lnTo>
                <a:lnTo>
                  <a:pt x="0" y="1987537"/>
                </a:lnTo>
                <a:lnTo>
                  <a:pt x="0" y="397509"/>
                </a:lnTo>
                <a:close/>
              </a:path>
            </a:pathLst>
          </a:custGeom>
          <a:ln w="15240">
            <a:solidFill>
              <a:srgbClr val="FF0000"/>
            </a:solidFill>
            <a:prstDash val="sysDash"/>
          </a:ln>
        </p:spPr>
        <p:txBody>
          <a:bodyPr wrap="square" lIns="0" tIns="0" rIns="0" bIns="0" rtlCol="0"/>
          <a:lstStyle/>
          <a:p>
            <a:endParaRPr/>
          </a:p>
        </p:txBody>
      </p:sp>
      <p:sp>
        <p:nvSpPr>
          <p:cNvPr id="69" name="object 69"/>
          <p:cNvSpPr txBox="1"/>
          <p:nvPr/>
        </p:nvSpPr>
        <p:spPr>
          <a:xfrm>
            <a:off x="7891932" y="4065015"/>
            <a:ext cx="304800" cy="218008"/>
          </a:xfrm>
          <a:prstGeom prst="rect">
            <a:avLst/>
          </a:prstGeom>
        </p:spPr>
        <p:txBody>
          <a:bodyPr vert="horz" wrap="square" lIns="0" tIns="0" rIns="0" bIns="0" rtlCol="0">
            <a:spAutoFit/>
          </a:bodyPr>
          <a:lstStyle/>
          <a:p>
            <a:pPr>
              <a:lnSpc>
                <a:spcPts val="1710"/>
              </a:lnSpc>
            </a:pPr>
            <a:r>
              <a:rPr spc="-40" dirty="0">
                <a:solidFill>
                  <a:srgbClr val="FF0000"/>
                </a:solidFill>
                <a:latin typeface="Calibri"/>
                <a:cs typeface="Calibri"/>
              </a:rPr>
              <a:t>r</a:t>
            </a:r>
            <a:r>
              <a:rPr dirty="0">
                <a:solidFill>
                  <a:srgbClr val="FF0000"/>
                </a:solidFill>
                <a:latin typeface="Calibri"/>
                <a:cs typeface="Calibri"/>
              </a:rPr>
              <a:t>an</a:t>
            </a:r>
            <a:endParaRPr>
              <a:latin typeface="Calibri"/>
              <a:cs typeface="Calibri"/>
            </a:endParaRPr>
          </a:p>
        </p:txBody>
      </p:sp>
      <p:sp>
        <p:nvSpPr>
          <p:cNvPr id="70" name="object 70"/>
          <p:cNvSpPr/>
          <p:nvPr/>
        </p:nvSpPr>
        <p:spPr>
          <a:xfrm>
            <a:off x="6402324" y="4293108"/>
            <a:ext cx="1077595" cy="1929764"/>
          </a:xfrm>
          <a:custGeom>
            <a:avLst/>
            <a:gdLst/>
            <a:ahLst/>
            <a:cxnLst/>
            <a:rect l="l" t="t" r="r" b="b"/>
            <a:pathLst>
              <a:path w="1077595" h="1929764">
                <a:moveTo>
                  <a:pt x="0" y="179578"/>
                </a:moveTo>
                <a:lnTo>
                  <a:pt x="6414" y="131835"/>
                </a:lnTo>
                <a:lnTo>
                  <a:pt x="24515" y="88937"/>
                </a:lnTo>
                <a:lnTo>
                  <a:pt x="52593" y="52593"/>
                </a:lnTo>
                <a:lnTo>
                  <a:pt x="88937" y="24515"/>
                </a:lnTo>
                <a:lnTo>
                  <a:pt x="131835" y="6414"/>
                </a:lnTo>
                <a:lnTo>
                  <a:pt x="179577" y="0"/>
                </a:lnTo>
                <a:lnTo>
                  <a:pt x="897889" y="0"/>
                </a:lnTo>
                <a:lnTo>
                  <a:pt x="945632" y="6414"/>
                </a:lnTo>
                <a:lnTo>
                  <a:pt x="988530" y="24515"/>
                </a:lnTo>
                <a:lnTo>
                  <a:pt x="1024874" y="52593"/>
                </a:lnTo>
                <a:lnTo>
                  <a:pt x="1052952" y="88937"/>
                </a:lnTo>
                <a:lnTo>
                  <a:pt x="1071053" y="131835"/>
                </a:lnTo>
                <a:lnTo>
                  <a:pt x="1077467" y="179578"/>
                </a:lnTo>
                <a:lnTo>
                  <a:pt x="1077467" y="1749806"/>
                </a:lnTo>
                <a:lnTo>
                  <a:pt x="1071053" y="1797543"/>
                </a:lnTo>
                <a:lnTo>
                  <a:pt x="1052952" y="1840440"/>
                </a:lnTo>
                <a:lnTo>
                  <a:pt x="1024874" y="1876785"/>
                </a:lnTo>
                <a:lnTo>
                  <a:pt x="988530" y="1904865"/>
                </a:lnTo>
                <a:lnTo>
                  <a:pt x="945632" y="1922969"/>
                </a:lnTo>
                <a:lnTo>
                  <a:pt x="897889" y="1929384"/>
                </a:lnTo>
                <a:lnTo>
                  <a:pt x="179577" y="1929384"/>
                </a:lnTo>
                <a:lnTo>
                  <a:pt x="131835" y="1922969"/>
                </a:lnTo>
                <a:lnTo>
                  <a:pt x="88937" y="1904865"/>
                </a:lnTo>
                <a:lnTo>
                  <a:pt x="52593" y="1876785"/>
                </a:lnTo>
                <a:lnTo>
                  <a:pt x="24515" y="1840440"/>
                </a:lnTo>
                <a:lnTo>
                  <a:pt x="6414" y="1797543"/>
                </a:lnTo>
                <a:lnTo>
                  <a:pt x="0" y="1749806"/>
                </a:lnTo>
                <a:lnTo>
                  <a:pt x="0" y="179578"/>
                </a:lnTo>
                <a:close/>
              </a:path>
            </a:pathLst>
          </a:custGeom>
          <a:ln w="15240">
            <a:solidFill>
              <a:srgbClr val="000000"/>
            </a:solidFill>
          </a:ln>
        </p:spPr>
        <p:txBody>
          <a:bodyPr wrap="square" lIns="0" tIns="0" rIns="0" bIns="0" rtlCol="0"/>
          <a:lstStyle/>
          <a:p>
            <a:endParaRPr/>
          </a:p>
        </p:txBody>
      </p:sp>
      <p:sp>
        <p:nvSpPr>
          <p:cNvPr id="71" name="object 71"/>
          <p:cNvSpPr txBox="1"/>
          <p:nvPr/>
        </p:nvSpPr>
        <p:spPr>
          <a:xfrm>
            <a:off x="6663690" y="4365116"/>
            <a:ext cx="556260" cy="228268"/>
          </a:xfrm>
          <a:prstGeom prst="rect">
            <a:avLst/>
          </a:prstGeom>
        </p:spPr>
        <p:txBody>
          <a:bodyPr vert="horz" wrap="square" lIns="0" tIns="12700" rIns="0" bIns="0" rtlCol="0">
            <a:spAutoFit/>
          </a:bodyPr>
          <a:lstStyle/>
          <a:p>
            <a:pPr marL="12700">
              <a:spcBef>
                <a:spcPts val="100"/>
              </a:spcBef>
            </a:pPr>
            <a:r>
              <a:rPr sz="1400" b="1" dirty="0">
                <a:solidFill>
                  <a:srgbClr val="FF0000"/>
                </a:solidFill>
                <a:latin typeface="Calibri"/>
                <a:cs typeface="Calibri"/>
              </a:rPr>
              <a:t>Block</a:t>
            </a:r>
            <a:r>
              <a:rPr sz="1400" b="1" spc="-75" dirty="0">
                <a:solidFill>
                  <a:srgbClr val="FF0000"/>
                </a:solidFill>
                <a:latin typeface="Calibri"/>
                <a:cs typeface="Calibri"/>
              </a:rPr>
              <a:t> </a:t>
            </a:r>
            <a:r>
              <a:rPr sz="1400" b="1" dirty="0">
                <a:solidFill>
                  <a:srgbClr val="FF0000"/>
                </a:solidFill>
                <a:latin typeface="Calibri"/>
                <a:cs typeface="Calibri"/>
              </a:rPr>
              <a:t>3</a:t>
            </a:r>
            <a:endParaRPr sz="1400">
              <a:latin typeface="Calibri"/>
              <a:cs typeface="Calibri"/>
            </a:endParaRPr>
          </a:p>
        </p:txBody>
      </p:sp>
      <p:sp>
        <p:nvSpPr>
          <p:cNvPr id="72" name="object 72"/>
          <p:cNvSpPr txBox="1"/>
          <p:nvPr/>
        </p:nvSpPr>
        <p:spPr>
          <a:xfrm>
            <a:off x="6570727" y="4720209"/>
            <a:ext cx="742315" cy="300355"/>
          </a:xfrm>
          <a:prstGeom prst="rect">
            <a:avLst/>
          </a:prstGeom>
        </p:spPr>
        <p:txBody>
          <a:bodyPr vert="horz" wrap="square" lIns="0" tIns="12700" rIns="0" bIns="0" rtlCol="0">
            <a:spAutoFit/>
          </a:bodyPr>
          <a:lstStyle/>
          <a:p>
            <a:pPr marL="17145">
              <a:spcBef>
                <a:spcPts val="100"/>
              </a:spcBef>
            </a:pPr>
            <a:r>
              <a:rPr sz="900" dirty="0">
                <a:latin typeface="Calibri"/>
                <a:cs typeface="Calibri"/>
              </a:rPr>
              <a:t>Proof-of-Work:</a:t>
            </a:r>
            <a:endParaRPr sz="900">
              <a:latin typeface="Calibri"/>
              <a:cs typeface="Calibri"/>
            </a:endParaRPr>
          </a:p>
          <a:p>
            <a:pPr marL="12700"/>
            <a:r>
              <a:rPr sz="900" spc="-5" dirty="0">
                <a:latin typeface="Calibri"/>
                <a:cs typeface="Calibri"/>
              </a:rPr>
              <a:t>000000hhjg93g</a:t>
            </a:r>
            <a:endParaRPr sz="900">
              <a:latin typeface="Calibri"/>
              <a:cs typeface="Calibri"/>
            </a:endParaRPr>
          </a:p>
        </p:txBody>
      </p:sp>
      <p:sp>
        <p:nvSpPr>
          <p:cNvPr id="73" name="object 73"/>
          <p:cNvSpPr txBox="1"/>
          <p:nvPr/>
        </p:nvSpPr>
        <p:spPr>
          <a:xfrm>
            <a:off x="6557009" y="5132070"/>
            <a:ext cx="770890" cy="299720"/>
          </a:xfrm>
          <a:prstGeom prst="rect">
            <a:avLst/>
          </a:prstGeom>
        </p:spPr>
        <p:txBody>
          <a:bodyPr vert="horz" wrap="square" lIns="0" tIns="12700" rIns="0" bIns="0" rtlCol="0">
            <a:spAutoFit/>
          </a:bodyPr>
          <a:lstStyle/>
          <a:p>
            <a:pPr marL="12700" marR="5080" indent="25400">
              <a:spcBef>
                <a:spcPts val="100"/>
              </a:spcBef>
            </a:pPr>
            <a:r>
              <a:rPr sz="900" spc="-5" dirty="0">
                <a:latin typeface="Calibri"/>
                <a:cs typeface="Calibri"/>
              </a:rPr>
              <a:t>Previous </a:t>
            </a:r>
            <a:r>
              <a:rPr sz="900" dirty="0">
                <a:latin typeface="Calibri"/>
                <a:cs typeface="Calibri"/>
              </a:rPr>
              <a:t>POW: </a:t>
            </a:r>
            <a:r>
              <a:rPr sz="900" spc="-190" dirty="0">
                <a:latin typeface="Calibri"/>
                <a:cs typeface="Calibri"/>
              </a:rPr>
              <a:t> </a:t>
            </a:r>
            <a:r>
              <a:rPr sz="900" dirty="0">
                <a:latin typeface="Calibri"/>
                <a:cs typeface="Calibri"/>
              </a:rPr>
              <a:t>000000</a:t>
            </a:r>
            <a:r>
              <a:rPr sz="900" spc="-15" dirty="0">
                <a:latin typeface="Calibri"/>
                <a:cs typeface="Calibri"/>
              </a:rPr>
              <a:t>9</a:t>
            </a:r>
            <a:r>
              <a:rPr sz="900" dirty="0">
                <a:latin typeface="Calibri"/>
                <a:cs typeface="Calibri"/>
              </a:rPr>
              <a:t>0</a:t>
            </a:r>
            <a:r>
              <a:rPr sz="900" spc="-5" dirty="0">
                <a:latin typeface="Calibri"/>
                <a:cs typeface="Calibri"/>
              </a:rPr>
              <a:t>b41bx</a:t>
            </a:r>
            <a:endParaRPr sz="900">
              <a:latin typeface="Calibri"/>
              <a:cs typeface="Calibri"/>
            </a:endParaRPr>
          </a:p>
        </p:txBody>
      </p:sp>
      <p:grpSp>
        <p:nvGrpSpPr>
          <p:cNvPr id="74" name="object 74"/>
          <p:cNvGrpSpPr/>
          <p:nvPr/>
        </p:nvGrpSpPr>
        <p:grpSpPr>
          <a:xfrm>
            <a:off x="6440171" y="5908294"/>
            <a:ext cx="991235" cy="170180"/>
            <a:chOff x="4916170" y="5908294"/>
            <a:chExt cx="991235" cy="170180"/>
          </a:xfrm>
        </p:grpSpPr>
        <p:pic>
          <p:nvPicPr>
            <p:cNvPr id="75" name="object 75"/>
            <p:cNvPicPr/>
            <p:nvPr/>
          </p:nvPicPr>
          <p:blipFill>
            <a:blip r:embed="rId8" cstate="print"/>
            <a:stretch>
              <a:fillRect/>
            </a:stretch>
          </p:blipFill>
          <p:spPr>
            <a:xfrm>
              <a:off x="4922520" y="5914644"/>
              <a:ext cx="978407" cy="156972"/>
            </a:xfrm>
            <a:prstGeom prst="rect">
              <a:avLst/>
            </a:prstGeom>
          </p:spPr>
        </p:pic>
        <p:sp>
          <p:nvSpPr>
            <p:cNvPr id="76" name="object 76"/>
            <p:cNvSpPr/>
            <p:nvPr/>
          </p:nvSpPr>
          <p:spPr>
            <a:xfrm>
              <a:off x="4922520" y="5914644"/>
              <a:ext cx="978535" cy="157480"/>
            </a:xfrm>
            <a:custGeom>
              <a:avLst/>
              <a:gdLst/>
              <a:ahLst/>
              <a:cxnLst/>
              <a:rect l="l" t="t" r="r" b="b"/>
              <a:pathLst>
                <a:path w="978535" h="157479">
                  <a:moveTo>
                    <a:pt x="0" y="26161"/>
                  </a:moveTo>
                  <a:lnTo>
                    <a:pt x="2051" y="15976"/>
                  </a:lnTo>
                  <a:lnTo>
                    <a:pt x="7651" y="7661"/>
                  </a:lnTo>
                  <a:lnTo>
                    <a:pt x="15966" y="2055"/>
                  </a:lnTo>
                  <a:lnTo>
                    <a:pt x="26162" y="0"/>
                  </a:lnTo>
                  <a:lnTo>
                    <a:pt x="952245" y="0"/>
                  </a:lnTo>
                  <a:lnTo>
                    <a:pt x="962441" y="2055"/>
                  </a:lnTo>
                  <a:lnTo>
                    <a:pt x="970756" y="7661"/>
                  </a:lnTo>
                  <a:lnTo>
                    <a:pt x="976356" y="15976"/>
                  </a:lnTo>
                  <a:lnTo>
                    <a:pt x="978407" y="26161"/>
                  </a:lnTo>
                  <a:lnTo>
                    <a:pt x="978407" y="130809"/>
                  </a:lnTo>
                  <a:lnTo>
                    <a:pt x="976356" y="140995"/>
                  </a:lnTo>
                  <a:lnTo>
                    <a:pt x="970756" y="149310"/>
                  </a:lnTo>
                  <a:lnTo>
                    <a:pt x="962441" y="154916"/>
                  </a:lnTo>
                  <a:lnTo>
                    <a:pt x="952245" y="156971"/>
                  </a:lnTo>
                  <a:lnTo>
                    <a:pt x="26162" y="156971"/>
                  </a:lnTo>
                  <a:lnTo>
                    <a:pt x="15966" y="154916"/>
                  </a:lnTo>
                  <a:lnTo>
                    <a:pt x="7651" y="149310"/>
                  </a:lnTo>
                  <a:lnTo>
                    <a:pt x="2051" y="140995"/>
                  </a:lnTo>
                  <a:lnTo>
                    <a:pt x="0" y="130809"/>
                  </a:lnTo>
                  <a:lnTo>
                    <a:pt x="0" y="26161"/>
                  </a:lnTo>
                  <a:close/>
                </a:path>
              </a:pathLst>
            </a:custGeom>
            <a:ln w="12192">
              <a:solidFill>
                <a:srgbClr val="9B2C1F"/>
              </a:solidFill>
            </a:ln>
          </p:spPr>
          <p:txBody>
            <a:bodyPr wrap="square" lIns="0" tIns="0" rIns="0" bIns="0" rtlCol="0"/>
            <a:lstStyle/>
            <a:p>
              <a:endParaRPr/>
            </a:p>
          </p:txBody>
        </p:sp>
      </p:grpSp>
      <p:sp>
        <p:nvSpPr>
          <p:cNvPr id="77" name="object 77"/>
          <p:cNvSpPr txBox="1"/>
          <p:nvPr/>
        </p:nvSpPr>
        <p:spPr>
          <a:xfrm>
            <a:off x="6780657" y="5904992"/>
            <a:ext cx="311150" cy="151323"/>
          </a:xfrm>
          <a:prstGeom prst="rect">
            <a:avLst/>
          </a:prstGeom>
        </p:spPr>
        <p:txBody>
          <a:bodyPr vert="horz" wrap="square" lIns="0" tIns="12700" rIns="0" bIns="0" rtlCol="0">
            <a:spAutoFit/>
          </a:bodyPr>
          <a:lstStyle/>
          <a:p>
            <a:pPr marL="12700">
              <a:spcBef>
                <a:spcPts val="100"/>
              </a:spcBef>
            </a:pPr>
            <a:r>
              <a:rPr sz="900" spc="-5" dirty="0">
                <a:latin typeface="Calibri"/>
                <a:cs typeface="Calibri"/>
              </a:rPr>
              <a:t>n</a:t>
            </a:r>
            <a:r>
              <a:rPr sz="900" dirty="0">
                <a:latin typeface="Calibri"/>
                <a:cs typeface="Calibri"/>
              </a:rPr>
              <a:t>o</a:t>
            </a:r>
            <a:r>
              <a:rPr sz="900" spc="-5" dirty="0">
                <a:latin typeface="Calibri"/>
                <a:cs typeface="Calibri"/>
              </a:rPr>
              <a:t>n</a:t>
            </a:r>
            <a:r>
              <a:rPr sz="900" dirty="0">
                <a:latin typeface="Calibri"/>
                <a:cs typeface="Calibri"/>
              </a:rPr>
              <a:t>ce</a:t>
            </a:r>
            <a:endParaRPr sz="900">
              <a:latin typeface="Calibri"/>
              <a:cs typeface="Calibri"/>
            </a:endParaRPr>
          </a:p>
        </p:txBody>
      </p:sp>
      <p:grpSp>
        <p:nvGrpSpPr>
          <p:cNvPr id="78" name="object 78"/>
          <p:cNvGrpSpPr/>
          <p:nvPr/>
        </p:nvGrpSpPr>
        <p:grpSpPr>
          <a:xfrm>
            <a:off x="6447791" y="5539485"/>
            <a:ext cx="991235" cy="307340"/>
            <a:chOff x="4923790" y="5539485"/>
            <a:chExt cx="991235" cy="307340"/>
          </a:xfrm>
        </p:grpSpPr>
        <p:pic>
          <p:nvPicPr>
            <p:cNvPr id="79" name="object 79"/>
            <p:cNvPicPr/>
            <p:nvPr/>
          </p:nvPicPr>
          <p:blipFill>
            <a:blip r:embed="rId13" cstate="print"/>
            <a:stretch>
              <a:fillRect/>
            </a:stretch>
          </p:blipFill>
          <p:spPr>
            <a:xfrm>
              <a:off x="4930140" y="5545835"/>
              <a:ext cx="978408" cy="294131"/>
            </a:xfrm>
            <a:prstGeom prst="rect">
              <a:avLst/>
            </a:prstGeom>
          </p:spPr>
        </p:pic>
        <p:sp>
          <p:nvSpPr>
            <p:cNvPr id="80" name="object 80"/>
            <p:cNvSpPr/>
            <p:nvPr/>
          </p:nvSpPr>
          <p:spPr>
            <a:xfrm>
              <a:off x="4930140" y="5545835"/>
              <a:ext cx="978535" cy="294640"/>
            </a:xfrm>
            <a:custGeom>
              <a:avLst/>
              <a:gdLst/>
              <a:ahLst/>
              <a:cxnLst/>
              <a:rect l="l" t="t" r="r" b="b"/>
              <a:pathLst>
                <a:path w="978535" h="294639">
                  <a:moveTo>
                    <a:pt x="0" y="49021"/>
                  </a:moveTo>
                  <a:lnTo>
                    <a:pt x="3855" y="29950"/>
                  </a:lnTo>
                  <a:lnTo>
                    <a:pt x="14366" y="14366"/>
                  </a:lnTo>
                  <a:lnTo>
                    <a:pt x="29950" y="3855"/>
                  </a:lnTo>
                  <a:lnTo>
                    <a:pt x="49022" y="0"/>
                  </a:lnTo>
                  <a:lnTo>
                    <a:pt x="929386" y="0"/>
                  </a:lnTo>
                  <a:lnTo>
                    <a:pt x="948457" y="3855"/>
                  </a:lnTo>
                  <a:lnTo>
                    <a:pt x="964041" y="14366"/>
                  </a:lnTo>
                  <a:lnTo>
                    <a:pt x="974552" y="29950"/>
                  </a:lnTo>
                  <a:lnTo>
                    <a:pt x="978408" y="49021"/>
                  </a:lnTo>
                  <a:lnTo>
                    <a:pt x="978408" y="245109"/>
                  </a:lnTo>
                  <a:lnTo>
                    <a:pt x="974552" y="264192"/>
                  </a:lnTo>
                  <a:lnTo>
                    <a:pt x="964041" y="279774"/>
                  </a:lnTo>
                  <a:lnTo>
                    <a:pt x="948457" y="290279"/>
                  </a:lnTo>
                  <a:lnTo>
                    <a:pt x="929386" y="294131"/>
                  </a:lnTo>
                  <a:lnTo>
                    <a:pt x="49022" y="294131"/>
                  </a:lnTo>
                  <a:lnTo>
                    <a:pt x="29950" y="290279"/>
                  </a:lnTo>
                  <a:lnTo>
                    <a:pt x="14366" y="279774"/>
                  </a:lnTo>
                  <a:lnTo>
                    <a:pt x="3855" y="264192"/>
                  </a:lnTo>
                  <a:lnTo>
                    <a:pt x="0" y="245109"/>
                  </a:lnTo>
                  <a:lnTo>
                    <a:pt x="0" y="49021"/>
                  </a:lnTo>
                  <a:close/>
                </a:path>
              </a:pathLst>
            </a:custGeom>
            <a:ln w="12192">
              <a:solidFill>
                <a:srgbClr val="A18E6A"/>
              </a:solidFill>
            </a:ln>
          </p:spPr>
          <p:txBody>
            <a:bodyPr wrap="square" lIns="0" tIns="0" rIns="0" bIns="0" rtlCol="0"/>
            <a:lstStyle/>
            <a:p>
              <a:endParaRPr/>
            </a:p>
          </p:txBody>
        </p:sp>
      </p:grpSp>
      <p:sp>
        <p:nvSpPr>
          <p:cNvPr id="81" name="object 81"/>
          <p:cNvSpPr txBox="1"/>
          <p:nvPr/>
        </p:nvSpPr>
        <p:spPr>
          <a:xfrm>
            <a:off x="6637783" y="5536793"/>
            <a:ext cx="612775" cy="299720"/>
          </a:xfrm>
          <a:prstGeom prst="rect">
            <a:avLst/>
          </a:prstGeom>
        </p:spPr>
        <p:txBody>
          <a:bodyPr vert="horz" wrap="square" lIns="0" tIns="12700" rIns="0" bIns="0" rtlCol="0">
            <a:spAutoFit/>
          </a:bodyPr>
          <a:lstStyle/>
          <a:p>
            <a:pPr algn="ctr">
              <a:spcBef>
                <a:spcPts val="100"/>
              </a:spcBef>
            </a:pPr>
            <a:r>
              <a:rPr sz="900" spc="-5" dirty="0">
                <a:latin typeface="Calibri"/>
                <a:cs typeface="Calibri"/>
              </a:rPr>
              <a:t>Transactions</a:t>
            </a:r>
            <a:endParaRPr sz="900">
              <a:latin typeface="Calibri"/>
              <a:cs typeface="Calibri"/>
            </a:endParaRPr>
          </a:p>
          <a:p>
            <a:pPr algn="ctr">
              <a:lnSpc>
                <a:spcPct val="100000"/>
              </a:lnSpc>
            </a:pPr>
            <a:r>
              <a:rPr sz="900" dirty="0">
                <a:latin typeface="Calibri"/>
                <a:cs typeface="Calibri"/>
              </a:rPr>
              <a:t>…</a:t>
            </a:r>
            <a:endParaRPr sz="900">
              <a:latin typeface="Calibri"/>
              <a:cs typeface="Calibri"/>
            </a:endParaRPr>
          </a:p>
        </p:txBody>
      </p:sp>
      <p:sp>
        <p:nvSpPr>
          <p:cNvPr id="82" name="object 82"/>
          <p:cNvSpPr/>
          <p:nvPr/>
        </p:nvSpPr>
        <p:spPr>
          <a:xfrm>
            <a:off x="7653529" y="4293108"/>
            <a:ext cx="1077595" cy="1929764"/>
          </a:xfrm>
          <a:custGeom>
            <a:avLst/>
            <a:gdLst/>
            <a:ahLst/>
            <a:cxnLst/>
            <a:rect l="l" t="t" r="r" b="b"/>
            <a:pathLst>
              <a:path w="1077595" h="1929764">
                <a:moveTo>
                  <a:pt x="0" y="179578"/>
                </a:moveTo>
                <a:lnTo>
                  <a:pt x="6414" y="131835"/>
                </a:lnTo>
                <a:lnTo>
                  <a:pt x="24515" y="88937"/>
                </a:lnTo>
                <a:lnTo>
                  <a:pt x="52593" y="52593"/>
                </a:lnTo>
                <a:lnTo>
                  <a:pt x="88937" y="24515"/>
                </a:lnTo>
                <a:lnTo>
                  <a:pt x="131835" y="6414"/>
                </a:lnTo>
                <a:lnTo>
                  <a:pt x="179577" y="0"/>
                </a:lnTo>
                <a:lnTo>
                  <a:pt x="897890" y="0"/>
                </a:lnTo>
                <a:lnTo>
                  <a:pt x="945632" y="6414"/>
                </a:lnTo>
                <a:lnTo>
                  <a:pt x="988530" y="24515"/>
                </a:lnTo>
                <a:lnTo>
                  <a:pt x="1024874" y="52593"/>
                </a:lnTo>
                <a:lnTo>
                  <a:pt x="1052952" y="88937"/>
                </a:lnTo>
                <a:lnTo>
                  <a:pt x="1071053" y="131835"/>
                </a:lnTo>
                <a:lnTo>
                  <a:pt x="1077468" y="179578"/>
                </a:lnTo>
                <a:lnTo>
                  <a:pt x="1077468" y="1749806"/>
                </a:lnTo>
                <a:lnTo>
                  <a:pt x="1071053" y="1797543"/>
                </a:lnTo>
                <a:lnTo>
                  <a:pt x="1052952" y="1840440"/>
                </a:lnTo>
                <a:lnTo>
                  <a:pt x="1024874" y="1876785"/>
                </a:lnTo>
                <a:lnTo>
                  <a:pt x="988530" y="1904865"/>
                </a:lnTo>
                <a:lnTo>
                  <a:pt x="945632" y="1922969"/>
                </a:lnTo>
                <a:lnTo>
                  <a:pt x="897890" y="1929384"/>
                </a:lnTo>
                <a:lnTo>
                  <a:pt x="179577" y="1929384"/>
                </a:lnTo>
                <a:lnTo>
                  <a:pt x="131835" y="1922969"/>
                </a:lnTo>
                <a:lnTo>
                  <a:pt x="88937" y="1904865"/>
                </a:lnTo>
                <a:lnTo>
                  <a:pt x="52593" y="1876785"/>
                </a:lnTo>
                <a:lnTo>
                  <a:pt x="24515" y="1840440"/>
                </a:lnTo>
                <a:lnTo>
                  <a:pt x="6414" y="1797543"/>
                </a:lnTo>
                <a:lnTo>
                  <a:pt x="0" y="1749806"/>
                </a:lnTo>
                <a:lnTo>
                  <a:pt x="0" y="179578"/>
                </a:lnTo>
                <a:close/>
              </a:path>
            </a:pathLst>
          </a:custGeom>
          <a:ln w="15240">
            <a:solidFill>
              <a:srgbClr val="000000"/>
            </a:solidFill>
            <a:prstDash val="sysDash"/>
          </a:ln>
        </p:spPr>
        <p:txBody>
          <a:bodyPr wrap="square" lIns="0" tIns="0" rIns="0" bIns="0" rtlCol="0"/>
          <a:lstStyle/>
          <a:p>
            <a:endParaRPr/>
          </a:p>
        </p:txBody>
      </p:sp>
      <p:sp>
        <p:nvSpPr>
          <p:cNvPr id="83" name="object 83"/>
          <p:cNvSpPr txBox="1"/>
          <p:nvPr/>
        </p:nvSpPr>
        <p:spPr>
          <a:xfrm>
            <a:off x="7754874" y="3872563"/>
            <a:ext cx="839469" cy="732155"/>
          </a:xfrm>
          <a:prstGeom prst="rect">
            <a:avLst/>
          </a:prstGeom>
        </p:spPr>
        <p:txBody>
          <a:bodyPr vert="horz" wrap="square" lIns="0" tIns="135255" rIns="0" bIns="0" rtlCol="0">
            <a:spAutoFit/>
          </a:bodyPr>
          <a:lstStyle/>
          <a:p>
            <a:pPr algn="ctr">
              <a:spcBef>
                <a:spcPts val="1065"/>
              </a:spcBef>
              <a:tabLst>
                <a:tab pos="428625" algn="l"/>
              </a:tabLst>
            </a:pPr>
            <a:r>
              <a:rPr dirty="0">
                <a:solidFill>
                  <a:srgbClr val="FF0000"/>
                </a:solidFill>
                <a:latin typeface="Calibri"/>
                <a:cs typeface="Calibri"/>
              </a:rPr>
              <a:t>B	ch</a:t>
            </a:r>
            <a:r>
              <a:rPr spc="-70" dirty="0">
                <a:solidFill>
                  <a:srgbClr val="FF0000"/>
                </a:solidFill>
                <a:latin typeface="Calibri"/>
                <a:cs typeface="Calibri"/>
              </a:rPr>
              <a:t> </a:t>
            </a:r>
            <a:r>
              <a:rPr dirty="0">
                <a:solidFill>
                  <a:srgbClr val="FF0000"/>
                </a:solidFill>
                <a:latin typeface="Calibri"/>
                <a:cs typeface="Calibri"/>
              </a:rPr>
              <a:t>2</a:t>
            </a:r>
            <a:endParaRPr>
              <a:latin typeface="Calibri"/>
              <a:cs typeface="Calibri"/>
            </a:endParaRPr>
          </a:p>
          <a:p>
            <a:pPr marL="37465" algn="ctr">
              <a:spcBef>
                <a:spcPts val="755"/>
              </a:spcBef>
            </a:pPr>
            <a:r>
              <a:rPr sz="1400" b="1" dirty="0">
                <a:solidFill>
                  <a:srgbClr val="FF0000"/>
                </a:solidFill>
                <a:latin typeface="Calibri"/>
                <a:cs typeface="Calibri"/>
              </a:rPr>
              <a:t>Block</a:t>
            </a:r>
            <a:r>
              <a:rPr sz="1400" b="1" spc="-45" dirty="0">
                <a:solidFill>
                  <a:srgbClr val="FF0000"/>
                </a:solidFill>
                <a:latin typeface="Calibri"/>
                <a:cs typeface="Calibri"/>
              </a:rPr>
              <a:t> </a:t>
            </a:r>
            <a:r>
              <a:rPr sz="1400" b="1" dirty="0">
                <a:solidFill>
                  <a:srgbClr val="FF0000"/>
                </a:solidFill>
                <a:latin typeface="Calibri"/>
                <a:cs typeface="Calibri"/>
              </a:rPr>
              <a:t>4</a:t>
            </a:r>
            <a:endParaRPr sz="1400">
              <a:latin typeface="Calibri"/>
              <a:cs typeface="Calibri"/>
            </a:endParaRPr>
          </a:p>
        </p:txBody>
      </p:sp>
      <p:sp>
        <p:nvSpPr>
          <p:cNvPr id="84" name="object 84"/>
          <p:cNvSpPr txBox="1"/>
          <p:nvPr/>
        </p:nvSpPr>
        <p:spPr>
          <a:xfrm>
            <a:off x="7826755" y="4720209"/>
            <a:ext cx="732790" cy="300355"/>
          </a:xfrm>
          <a:prstGeom prst="rect">
            <a:avLst/>
          </a:prstGeom>
        </p:spPr>
        <p:txBody>
          <a:bodyPr vert="horz" wrap="square" lIns="0" tIns="12700" rIns="0" bIns="0" rtlCol="0">
            <a:spAutoFit/>
          </a:bodyPr>
          <a:lstStyle/>
          <a:p>
            <a:pPr algn="ctr">
              <a:spcBef>
                <a:spcPts val="100"/>
              </a:spcBef>
            </a:pPr>
            <a:r>
              <a:rPr sz="900" dirty="0">
                <a:latin typeface="Calibri"/>
                <a:cs typeface="Calibri"/>
              </a:rPr>
              <a:t>Proof-of-Work:</a:t>
            </a:r>
            <a:endParaRPr sz="900">
              <a:latin typeface="Calibri"/>
              <a:cs typeface="Calibri"/>
            </a:endParaRPr>
          </a:p>
          <a:p>
            <a:pPr marL="1270" algn="ctr"/>
            <a:r>
              <a:rPr sz="900" dirty="0">
                <a:latin typeface="Calibri"/>
                <a:cs typeface="Calibri"/>
              </a:rPr>
              <a:t>???</a:t>
            </a:r>
            <a:endParaRPr sz="900">
              <a:latin typeface="Calibri"/>
              <a:cs typeface="Calibri"/>
            </a:endParaRPr>
          </a:p>
        </p:txBody>
      </p:sp>
      <p:sp>
        <p:nvSpPr>
          <p:cNvPr id="85" name="object 85"/>
          <p:cNvSpPr txBox="1"/>
          <p:nvPr/>
        </p:nvSpPr>
        <p:spPr>
          <a:xfrm>
            <a:off x="7822185" y="5132070"/>
            <a:ext cx="742315" cy="299720"/>
          </a:xfrm>
          <a:prstGeom prst="rect">
            <a:avLst/>
          </a:prstGeom>
        </p:spPr>
        <p:txBody>
          <a:bodyPr vert="horz" wrap="square" lIns="0" tIns="12700" rIns="0" bIns="0" rtlCol="0">
            <a:spAutoFit/>
          </a:bodyPr>
          <a:lstStyle/>
          <a:p>
            <a:pPr marL="12700" marR="5080" indent="12065">
              <a:spcBef>
                <a:spcPts val="100"/>
              </a:spcBef>
            </a:pPr>
            <a:r>
              <a:rPr sz="900" spc="-5" dirty="0">
                <a:latin typeface="Calibri"/>
                <a:cs typeface="Calibri"/>
              </a:rPr>
              <a:t>Previous </a:t>
            </a:r>
            <a:r>
              <a:rPr sz="900" dirty="0">
                <a:latin typeface="Calibri"/>
                <a:cs typeface="Calibri"/>
              </a:rPr>
              <a:t>POW: </a:t>
            </a:r>
            <a:r>
              <a:rPr sz="900" spc="-190" dirty="0">
                <a:latin typeface="Calibri"/>
                <a:cs typeface="Calibri"/>
              </a:rPr>
              <a:t> </a:t>
            </a:r>
            <a:r>
              <a:rPr sz="900" spc="-5" dirty="0">
                <a:latin typeface="Calibri"/>
                <a:cs typeface="Calibri"/>
              </a:rPr>
              <a:t>000000hhjg93</a:t>
            </a:r>
            <a:r>
              <a:rPr sz="900" dirty="0">
                <a:latin typeface="Calibri"/>
                <a:cs typeface="Calibri"/>
              </a:rPr>
              <a:t>g</a:t>
            </a:r>
            <a:endParaRPr sz="900">
              <a:latin typeface="Calibri"/>
              <a:cs typeface="Calibri"/>
            </a:endParaRPr>
          </a:p>
        </p:txBody>
      </p:sp>
      <p:sp>
        <p:nvSpPr>
          <p:cNvPr id="86" name="object 86"/>
          <p:cNvSpPr/>
          <p:nvPr/>
        </p:nvSpPr>
        <p:spPr>
          <a:xfrm>
            <a:off x="7708392" y="5891784"/>
            <a:ext cx="978535" cy="157480"/>
          </a:xfrm>
          <a:custGeom>
            <a:avLst/>
            <a:gdLst/>
            <a:ahLst/>
            <a:cxnLst/>
            <a:rect l="l" t="t" r="r" b="b"/>
            <a:pathLst>
              <a:path w="978534" h="157479">
                <a:moveTo>
                  <a:pt x="952246" y="0"/>
                </a:moveTo>
                <a:lnTo>
                  <a:pt x="26162" y="0"/>
                </a:lnTo>
                <a:lnTo>
                  <a:pt x="15966" y="2055"/>
                </a:lnTo>
                <a:lnTo>
                  <a:pt x="7651" y="7661"/>
                </a:lnTo>
                <a:lnTo>
                  <a:pt x="2051" y="15976"/>
                </a:lnTo>
                <a:lnTo>
                  <a:pt x="0" y="26161"/>
                </a:lnTo>
                <a:lnTo>
                  <a:pt x="0" y="130809"/>
                </a:lnTo>
                <a:lnTo>
                  <a:pt x="2051" y="140995"/>
                </a:lnTo>
                <a:lnTo>
                  <a:pt x="7651" y="149310"/>
                </a:lnTo>
                <a:lnTo>
                  <a:pt x="15966" y="154916"/>
                </a:lnTo>
                <a:lnTo>
                  <a:pt x="26162" y="156971"/>
                </a:lnTo>
                <a:lnTo>
                  <a:pt x="952246" y="156971"/>
                </a:lnTo>
                <a:lnTo>
                  <a:pt x="962441" y="154916"/>
                </a:lnTo>
                <a:lnTo>
                  <a:pt x="970756" y="149310"/>
                </a:lnTo>
                <a:lnTo>
                  <a:pt x="976356" y="140995"/>
                </a:lnTo>
                <a:lnTo>
                  <a:pt x="978408" y="130809"/>
                </a:lnTo>
                <a:lnTo>
                  <a:pt x="978408" y="26161"/>
                </a:lnTo>
                <a:lnTo>
                  <a:pt x="976356" y="15976"/>
                </a:lnTo>
                <a:lnTo>
                  <a:pt x="970756" y="7661"/>
                </a:lnTo>
                <a:lnTo>
                  <a:pt x="962441" y="2055"/>
                </a:lnTo>
                <a:lnTo>
                  <a:pt x="952246" y="0"/>
                </a:lnTo>
                <a:close/>
              </a:path>
            </a:pathLst>
          </a:custGeom>
          <a:solidFill>
            <a:srgbClr val="9B2C1F">
              <a:alpha val="50195"/>
            </a:srgbClr>
          </a:solidFill>
        </p:spPr>
        <p:txBody>
          <a:bodyPr wrap="square" lIns="0" tIns="0" rIns="0" bIns="0" rtlCol="0"/>
          <a:lstStyle/>
          <a:p>
            <a:endParaRPr/>
          </a:p>
        </p:txBody>
      </p:sp>
      <p:sp>
        <p:nvSpPr>
          <p:cNvPr id="87" name="object 87"/>
          <p:cNvSpPr txBox="1"/>
          <p:nvPr/>
        </p:nvSpPr>
        <p:spPr>
          <a:xfrm>
            <a:off x="8043418" y="5882742"/>
            <a:ext cx="311150" cy="151323"/>
          </a:xfrm>
          <a:prstGeom prst="rect">
            <a:avLst/>
          </a:prstGeom>
        </p:spPr>
        <p:txBody>
          <a:bodyPr vert="horz" wrap="square" lIns="0" tIns="12700" rIns="0" bIns="0" rtlCol="0">
            <a:spAutoFit/>
          </a:bodyPr>
          <a:lstStyle/>
          <a:p>
            <a:pPr marL="12700">
              <a:spcBef>
                <a:spcPts val="100"/>
              </a:spcBef>
            </a:pPr>
            <a:r>
              <a:rPr sz="900" spc="-5" dirty="0">
                <a:solidFill>
                  <a:srgbClr val="FFFFFF"/>
                </a:solidFill>
                <a:latin typeface="Calibri"/>
                <a:cs typeface="Calibri"/>
              </a:rPr>
              <a:t>n</a:t>
            </a:r>
            <a:r>
              <a:rPr sz="900" dirty="0">
                <a:solidFill>
                  <a:srgbClr val="FFFFFF"/>
                </a:solidFill>
                <a:latin typeface="Calibri"/>
                <a:cs typeface="Calibri"/>
              </a:rPr>
              <a:t>o</a:t>
            </a:r>
            <a:r>
              <a:rPr sz="900" spc="-5" dirty="0">
                <a:solidFill>
                  <a:srgbClr val="FFFFFF"/>
                </a:solidFill>
                <a:latin typeface="Calibri"/>
                <a:cs typeface="Calibri"/>
              </a:rPr>
              <a:t>n</a:t>
            </a:r>
            <a:r>
              <a:rPr sz="900" dirty="0">
                <a:solidFill>
                  <a:srgbClr val="FFFFFF"/>
                </a:solidFill>
                <a:latin typeface="Calibri"/>
                <a:cs typeface="Calibri"/>
              </a:rPr>
              <a:t>ce</a:t>
            </a:r>
            <a:endParaRPr sz="900">
              <a:latin typeface="Calibri"/>
              <a:cs typeface="Calibri"/>
            </a:endParaRPr>
          </a:p>
        </p:txBody>
      </p:sp>
      <p:grpSp>
        <p:nvGrpSpPr>
          <p:cNvPr id="88" name="object 88"/>
          <p:cNvGrpSpPr/>
          <p:nvPr/>
        </p:nvGrpSpPr>
        <p:grpSpPr>
          <a:xfrm>
            <a:off x="7709662" y="5516626"/>
            <a:ext cx="991235" cy="308610"/>
            <a:chOff x="6185661" y="5516626"/>
            <a:chExt cx="991235" cy="308610"/>
          </a:xfrm>
        </p:grpSpPr>
        <p:pic>
          <p:nvPicPr>
            <p:cNvPr id="89" name="object 89"/>
            <p:cNvPicPr/>
            <p:nvPr/>
          </p:nvPicPr>
          <p:blipFill>
            <a:blip r:embed="rId14" cstate="print"/>
            <a:stretch>
              <a:fillRect/>
            </a:stretch>
          </p:blipFill>
          <p:spPr>
            <a:xfrm>
              <a:off x="6192011" y="5522976"/>
              <a:ext cx="978408" cy="295656"/>
            </a:xfrm>
            <a:prstGeom prst="rect">
              <a:avLst/>
            </a:prstGeom>
          </p:spPr>
        </p:pic>
        <p:sp>
          <p:nvSpPr>
            <p:cNvPr id="90" name="object 90"/>
            <p:cNvSpPr/>
            <p:nvPr/>
          </p:nvSpPr>
          <p:spPr>
            <a:xfrm>
              <a:off x="6192011" y="5522976"/>
              <a:ext cx="978535" cy="295910"/>
            </a:xfrm>
            <a:custGeom>
              <a:avLst/>
              <a:gdLst/>
              <a:ahLst/>
              <a:cxnLst/>
              <a:rect l="l" t="t" r="r" b="b"/>
              <a:pathLst>
                <a:path w="978534" h="295910">
                  <a:moveTo>
                    <a:pt x="0" y="49276"/>
                  </a:moveTo>
                  <a:lnTo>
                    <a:pt x="3877" y="30110"/>
                  </a:lnTo>
                  <a:lnTo>
                    <a:pt x="14446" y="14446"/>
                  </a:lnTo>
                  <a:lnTo>
                    <a:pt x="30110" y="3877"/>
                  </a:lnTo>
                  <a:lnTo>
                    <a:pt x="49275" y="0"/>
                  </a:lnTo>
                  <a:lnTo>
                    <a:pt x="929132" y="0"/>
                  </a:lnTo>
                  <a:lnTo>
                    <a:pt x="948297" y="3877"/>
                  </a:lnTo>
                  <a:lnTo>
                    <a:pt x="963961" y="14446"/>
                  </a:lnTo>
                  <a:lnTo>
                    <a:pt x="974530" y="30110"/>
                  </a:lnTo>
                  <a:lnTo>
                    <a:pt x="978408" y="49276"/>
                  </a:lnTo>
                  <a:lnTo>
                    <a:pt x="978408" y="246380"/>
                  </a:lnTo>
                  <a:lnTo>
                    <a:pt x="974530" y="265561"/>
                  </a:lnTo>
                  <a:lnTo>
                    <a:pt x="963961" y="281224"/>
                  </a:lnTo>
                  <a:lnTo>
                    <a:pt x="948297" y="291783"/>
                  </a:lnTo>
                  <a:lnTo>
                    <a:pt x="929132" y="295656"/>
                  </a:lnTo>
                  <a:lnTo>
                    <a:pt x="49275" y="295656"/>
                  </a:lnTo>
                  <a:lnTo>
                    <a:pt x="30110" y="291783"/>
                  </a:lnTo>
                  <a:lnTo>
                    <a:pt x="14446" y="281224"/>
                  </a:lnTo>
                  <a:lnTo>
                    <a:pt x="3877" y="265561"/>
                  </a:lnTo>
                  <a:lnTo>
                    <a:pt x="0" y="246380"/>
                  </a:lnTo>
                  <a:lnTo>
                    <a:pt x="0" y="49276"/>
                  </a:lnTo>
                  <a:close/>
                </a:path>
              </a:pathLst>
            </a:custGeom>
            <a:ln w="12191">
              <a:solidFill>
                <a:srgbClr val="A18E6A"/>
              </a:solidFill>
            </a:ln>
          </p:spPr>
          <p:txBody>
            <a:bodyPr wrap="square" lIns="0" tIns="0" rIns="0" bIns="0" rtlCol="0"/>
            <a:lstStyle/>
            <a:p>
              <a:endParaRPr/>
            </a:p>
          </p:txBody>
        </p:sp>
      </p:grpSp>
      <p:sp>
        <p:nvSpPr>
          <p:cNvPr id="91" name="object 91"/>
          <p:cNvSpPr txBox="1"/>
          <p:nvPr/>
        </p:nvSpPr>
        <p:spPr>
          <a:xfrm>
            <a:off x="7900543" y="5514239"/>
            <a:ext cx="612775" cy="300355"/>
          </a:xfrm>
          <a:prstGeom prst="rect">
            <a:avLst/>
          </a:prstGeom>
        </p:spPr>
        <p:txBody>
          <a:bodyPr vert="horz" wrap="square" lIns="0" tIns="12700" rIns="0" bIns="0" rtlCol="0">
            <a:spAutoFit/>
          </a:bodyPr>
          <a:lstStyle/>
          <a:p>
            <a:pPr algn="ctr">
              <a:spcBef>
                <a:spcPts val="100"/>
              </a:spcBef>
            </a:pPr>
            <a:r>
              <a:rPr sz="900" spc="-5" dirty="0">
                <a:latin typeface="Calibri"/>
                <a:cs typeface="Calibri"/>
              </a:rPr>
              <a:t>Transactions</a:t>
            </a:r>
            <a:endParaRPr sz="900">
              <a:latin typeface="Calibri"/>
              <a:cs typeface="Calibri"/>
            </a:endParaRPr>
          </a:p>
          <a:p>
            <a:pPr algn="ctr">
              <a:lnSpc>
                <a:spcPct val="100000"/>
              </a:lnSpc>
            </a:pPr>
            <a:r>
              <a:rPr sz="900" dirty="0">
                <a:latin typeface="Calibri"/>
                <a:cs typeface="Calibri"/>
              </a:rPr>
              <a:t>…</a:t>
            </a:r>
            <a:endParaRPr sz="900">
              <a:latin typeface="Calibri"/>
              <a:cs typeface="Calibri"/>
            </a:endParaRPr>
          </a:p>
        </p:txBody>
      </p:sp>
      <p:grpSp>
        <p:nvGrpSpPr>
          <p:cNvPr id="92" name="object 92"/>
          <p:cNvGrpSpPr/>
          <p:nvPr/>
        </p:nvGrpSpPr>
        <p:grpSpPr>
          <a:xfrm>
            <a:off x="6033515" y="419100"/>
            <a:ext cx="3817620" cy="4930140"/>
            <a:chOff x="4509515" y="419100"/>
            <a:chExt cx="3817620" cy="4930140"/>
          </a:xfrm>
        </p:grpSpPr>
        <p:pic>
          <p:nvPicPr>
            <p:cNvPr id="93" name="object 93"/>
            <p:cNvPicPr/>
            <p:nvPr/>
          </p:nvPicPr>
          <p:blipFill>
            <a:blip r:embed="rId15" cstate="print"/>
            <a:stretch>
              <a:fillRect/>
            </a:stretch>
          </p:blipFill>
          <p:spPr>
            <a:xfrm>
              <a:off x="4509515" y="3133344"/>
              <a:ext cx="597420" cy="2215895"/>
            </a:xfrm>
            <a:prstGeom prst="rect">
              <a:avLst/>
            </a:prstGeom>
          </p:spPr>
        </p:pic>
        <p:sp>
          <p:nvSpPr>
            <p:cNvPr id="94" name="object 94"/>
            <p:cNvSpPr/>
            <p:nvPr/>
          </p:nvSpPr>
          <p:spPr>
            <a:xfrm>
              <a:off x="4587239" y="3233166"/>
              <a:ext cx="466725" cy="2063750"/>
            </a:xfrm>
            <a:custGeom>
              <a:avLst/>
              <a:gdLst/>
              <a:ahLst/>
              <a:cxnLst/>
              <a:rect l="l" t="t" r="r" b="b"/>
              <a:pathLst>
                <a:path w="466725" h="2063750">
                  <a:moveTo>
                    <a:pt x="50670" y="73415"/>
                  </a:moveTo>
                  <a:lnTo>
                    <a:pt x="25393" y="78732"/>
                  </a:lnTo>
                  <a:lnTo>
                    <a:pt x="441325" y="2063369"/>
                  </a:lnTo>
                  <a:lnTo>
                    <a:pt x="466725" y="2058035"/>
                  </a:lnTo>
                  <a:lnTo>
                    <a:pt x="50670" y="73415"/>
                  </a:lnTo>
                  <a:close/>
                </a:path>
                <a:path w="466725" h="2063750">
                  <a:moveTo>
                    <a:pt x="22098" y="0"/>
                  </a:moveTo>
                  <a:lnTo>
                    <a:pt x="0" y="84074"/>
                  </a:lnTo>
                  <a:lnTo>
                    <a:pt x="25393" y="78732"/>
                  </a:lnTo>
                  <a:lnTo>
                    <a:pt x="22733" y="66039"/>
                  </a:lnTo>
                  <a:lnTo>
                    <a:pt x="48006" y="60706"/>
                  </a:lnTo>
                  <a:lnTo>
                    <a:pt x="70232" y="60706"/>
                  </a:lnTo>
                  <a:lnTo>
                    <a:pt x="22098" y="0"/>
                  </a:lnTo>
                  <a:close/>
                </a:path>
                <a:path w="466725" h="2063750">
                  <a:moveTo>
                    <a:pt x="48006" y="60706"/>
                  </a:moveTo>
                  <a:lnTo>
                    <a:pt x="22733" y="66039"/>
                  </a:lnTo>
                  <a:lnTo>
                    <a:pt x="25393" y="78732"/>
                  </a:lnTo>
                  <a:lnTo>
                    <a:pt x="50670" y="73415"/>
                  </a:lnTo>
                  <a:lnTo>
                    <a:pt x="48006" y="60706"/>
                  </a:lnTo>
                  <a:close/>
                </a:path>
                <a:path w="466725" h="2063750">
                  <a:moveTo>
                    <a:pt x="70232" y="60706"/>
                  </a:moveTo>
                  <a:lnTo>
                    <a:pt x="48006" y="60706"/>
                  </a:lnTo>
                  <a:lnTo>
                    <a:pt x="50670" y="73415"/>
                  </a:lnTo>
                  <a:lnTo>
                    <a:pt x="76073" y="68072"/>
                  </a:lnTo>
                  <a:lnTo>
                    <a:pt x="70232" y="60706"/>
                  </a:lnTo>
                  <a:close/>
                </a:path>
              </a:pathLst>
            </a:custGeom>
            <a:solidFill>
              <a:srgbClr val="000000"/>
            </a:solidFill>
          </p:spPr>
          <p:txBody>
            <a:bodyPr wrap="square" lIns="0" tIns="0" rIns="0" bIns="0" rtlCol="0"/>
            <a:lstStyle/>
            <a:p>
              <a:endParaRPr/>
            </a:p>
          </p:txBody>
        </p:sp>
        <p:sp>
          <p:nvSpPr>
            <p:cNvPr id="95" name="object 95"/>
            <p:cNvSpPr/>
            <p:nvPr/>
          </p:nvSpPr>
          <p:spPr>
            <a:xfrm>
              <a:off x="5798819" y="426720"/>
              <a:ext cx="2520950" cy="1481455"/>
            </a:xfrm>
            <a:custGeom>
              <a:avLst/>
              <a:gdLst/>
              <a:ahLst/>
              <a:cxnLst/>
              <a:rect l="l" t="t" r="r" b="b"/>
              <a:pathLst>
                <a:path w="2520950" h="1481455">
                  <a:moveTo>
                    <a:pt x="2520696" y="0"/>
                  </a:moveTo>
                  <a:lnTo>
                    <a:pt x="0" y="0"/>
                  </a:lnTo>
                  <a:lnTo>
                    <a:pt x="0" y="1223771"/>
                  </a:lnTo>
                  <a:lnTo>
                    <a:pt x="420115" y="1223771"/>
                  </a:lnTo>
                  <a:lnTo>
                    <a:pt x="876807" y="1481201"/>
                  </a:lnTo>
                  <a:lnTo>
                    <a:pt x="1050289" y="1223771"/>
                  </a:lnTo>
                  <a:lnTo>
                    <a:pt x="2520696" y="1223771"/>
                  </a:lnTo>
                  <a:lnTo>
                    <a:pt x="2520696" y="0"/>
                  </a:lnTo>
                  <a:close/>
                </a:path>
              </a:pathLst>
            </a:custGeom>
            <a:solidFill>
              <a:srgbClr val="FFFFFF"/>
            </a:solidFill>
          </p:spPr>
          <p:txBody>
            <a:bodyPr wrap="square" lIns="0" tIns="0" rIns="0" bIns="0" rtlCol="0"/>
            <a:lstStyle/>
            <a:p>
              <a:endParaRPr/>
            </a:p>
          </p:txBody>
        </p:sp>
        <p:sp>
          <p:nvSpPr>
            <p:cNvPr id="96" name="object 96"/>
            <p:cNvSpPr/>
            <p:nvPr/>
          </p:nvSpPr>
          <p:spPr>
            <a:xfrm>
              <a:off x="5798819" y="426720"/>
              <a:ext cx="2520950" cy="1481455"/>
            </a:xfrm>
            <a:custGeom>
              <a:avLst/>
              <a:gdLst/>
              <a:ahLst/>
              <a:cxnLst/>
              <a:rect l="l" t="t" r="r" b="b"/>
              <a:pathLst>
                <a:path w="2520950" h="1481455">
                  <a:moveTo>
                    <a:pt x="0" y="0"/>
                  </a:moveTo>
                  <a:lnTo>
                    <a:pt x="420115" y="0"/>
                  </a:lnTo>
                  <a:lnTo>
                    <a:pt x="1050289" y="0"/>
                  </a:lnTo>
                  <a:lnTo>
                    <a:pt x="2520696" y="0"/>
                  </a:lnTo>
                  <a:lnTo>
                    <a:pt x="2520696" y="713866"/>
                  </a:lnTo>
                  <a:lnTo>
                    <a:pt x="2520696" y="1019809"/>
                  </a:lnTo>
                  <a:lnTo>
                    <a:pt x="2520696" y="1223771"/>
                  </a:lnTo>
                  <a:lnTo>
                    <a:pt x="1050289" y="1223771"/>
                  </a:lnTo>
                  <a:lnTo>
                    <a:pt x="876807" y="1481201"/>
                  </a:lnTo>
                  <a:lnTo>
                    <a:pt x="420115" y="1223771"/>
                  </a:lnTo>
                  <a:lnTo>
                    <a:pt x="0" y="1223771"/>
                  </a:lnTo>
                  <a:lnTo>
                    <a:pt x="0" y="1019809"/>
                  </a:lnTo>
                  <a:lnTo>
                    <a:pt x="0" y="713866"/>
                  </a:lnTo>
                  <a:lnTo>
                    <a:pt x="0" y="0"/>
                  </a:lnTo>
                  <a:close/>
                </a:path>
              </a:pathLst>
            </a:custGeom>
            <a:ln w="15239">
              <a:solidFill>
                <a:srgbClr val="000000"/>
              </a:solidFill>
            </a:ln>
          </p:spPr>
          <p:txBody>
            <a:bodyPr wrap="square" lIns="0" tIns="0" rIns="0" bIns="0" rtlCol="0"/>
            <a:lstStyle/>
            <a:p>
              <a:endParaRPr/>
            </a:p>
          </p:txBody>
        </p:sp>
      </p:grpSp>
      <p:sp>
        <p:nvSpPr>
          <p:cNvPr id="97" name="object 97"/>
          <p:cNvSpPr txBox="1"/>
          <p:nvPr/>
        </p:nvSpPr>
        <p:spPr>
          <a:xfrm>
            <a:off x="7502778" y="599947"/>
            <a:ext cx="2162810" cy="574040"/>
          </a:xfrm>
          <a:prstGeom prst="rect">
            <a:avLst/>
          </a:prstGeom>
        </p:spPr>
        <p:txBody>
          <a:bodyPr vert="horz" wrap="square" lIns="0" tIns="12700" rIns="0" bIns="0" rtlCol="0">
            <a:spAutoFit/>
          </a:bodyPr>
          <a:lstStyle/>
          <a:p>
            <a:pPr marL="12700" marR="5080" indent="106680">
              <a:spcBef>
                <a:spcPts val="100"/>
              </a:spcBef>
            </a:pPr>
            <a:r>
              <a:rPr spc="-5" dirty="0">
                <a:latin typeface="Calibri"/>
                <a:cs typeface="Calibri"/>
              </a:rPr>
              <a:t>Due </a:t>
            </a:r>
            <a:r>
              <a:rPr spc="-10" dirty="0">
                <a:latin typeface="Calibri"/>
                <a:cs typeface="Calibri"/>
              </a:rPr>
              <a:t>to </a:t>
            </a:r>
            <a:r>
              <a:rPr spc="-5" dirty="0">
                <a:latin typeface="Calibri"/>
                <a:cs typeface="Calibri"/>
              </a:rPr>
              <a:t>variance, one </a:t>
            </a:r>
            <a:r>
              <a:rPr dirty="0">
                <a:latin typeface="Calibri"/>
                <a:cs typeface="Calibri"/>
              </a:rPr>
              <a:t> </a:t>
            </a:r>
            <a:r>
              <a:rPr spc="-10" dirty="0">
                <a:latin typeface="Calibri"/>
                <a:cs typeface="Calibri"/>
              </a:rPr>
              <a:t>branch </a:t>
            </a:r>
            <a:r>
              <a:rPr spc="-5" dirty="0">
                <a:latin typeface="Calibri"/>
                <a:cs typeface="Calibri"/>
              </a:rPr>
              <a:t>will</a:t>
            </a:r>
            <a:r>
              <a:rPr dirty="0">
                <a:latin typeface="Calibri"/>
                <a:cs typeface="Calibri"/>
              </a:rPr>
              <a:t> </a:t>
            </a:r>
            <a:r>
              <a:rPr spc="-5" dirty="0">
                <a:latin typeface="Calibri"/>
                <a:cs typeface="Calibri"/>
              </a:rPr>
              <a:t>find</a:t>
            </a:r>
            <a:r>
              <a:rPr spc="-10" dirty="0">
                <a:latin typeface="Calibri"/>
                <a:cs typeface="Calibri"/>
              </a:rPr>
              <a:t> </a:t>
            </a:r>
            <a:r>
              <a:rPr dirty="0">
                <a:latin typeface="Calibri"/>
                <a:cs typeface="Calibri"/>
              </a:rPr>
              <a:t>a</a:t>
            </a:r>
            <a:r>
              <a:rPr spc="-20" dirty="0">
                <a:latin typeface="Calibri"/>
                <a:cs typeface="Calibri"/>
              </a:rPr>
              <a:t> </a:t>
            </a:r>
            <a:r>
              <a:rPr spc="-5" dirty="0">
                <a:latin typeface="Calibri"/>
                <a:cs typeface="Calibri"/>
              </a:rPr>
              <a:t>block</a:t>
            </a:r>
            <a:endParaRPr>
              <a:latin typeface="Calibri"/>
              <a:cs typeface="Calibri"/>
            </a:endParaRPr>
          </a:p>
        </p:txBody>
      </p:sp>
      <p:sp>
        <p:nvSpPr>
          <p:cNvPr id="98" name="object 98"/>
          <p:cNvSpPr txBox="1"/>
          <p:nvPr/>
        </p:nvSpPr>
        <p:spPr>
          <a:xfrm>
            <a:off x="7601839" y="1060197"/>
            <a:ext cx="1963420" cy="1061085"/>
          </a:xfrm>
          <a:prstGeom prst="rect">
            <a:avLst/>
          </a:prstGeom>
        </p:spPr>
        <p:txBody>
          <a:bodyPr vert="horz" wrap="square" lIns="0" tIns="12700" rIns="0" bIns="0" rtlCol="0">
            <a:spAutoFit/>
          </a:bodyPr>
          <a:lstStyle/>
          <a:p>
            <a:pPr marL="165735" marR="5080" indent="-153035">
              <a:lnSpc>
                <a:spcPct val="132200"/>
              </a:lnSpc>
              <a:spcBef>
                <a:spcPts val="100"/>
              </a:spcBef>
            </a:pPr>
            <a:r>
              <a:rPr i="1" spc="-15" dirty="0">
                <a:latin typeface="Calibri"/>
                <a:cs typeface="Calibri"/>
              </a:rPr>
              <a:t>faster</a:t>
            </a:r>
            <a:r>
              <a:rPr i="1" spc="-25" dirty="0">
                <a:latin typeface="Calibri"/>
                <a:cs typeface="Calibri"/>
              </a:rPr>
              <a:t> </a:t>
            </a:r>
            <a:r>
              <a:rPr dirty="0">
                <a:latin typeface="Calibri"/>
                <a:cs typeface="Calibri"/>
              </a:rPr>
              <a:t>than</a:t>
            </a:r>
            <a:r>
              <a:rPr spc="-15" dirty="0">
                <a:latin typeface="Calibri"/>
                <a:cs typeface="Calibri"/>
              </a:rPr>
              <a:t> </a:t>
            </a:r>
            <a:r>
              <a:rPr dirty="0">
                <a:latin typeface="Calibri"/>
                <a:cs typeface="Calibri"/>
              </a:rPr>
              <a:t>the</a:t>
            </a:r>
            <a:r>
              <a:rPr spc="-25" dirty="0">
                <a:latin typeface="Calibri"/>
                <a:cs typeface="Calibri"/>
              </a:rPr>
              <a:t> </a:t>
            </a:r>
            <a:r>
              <a:rPr spc="-5" dirty="0">
                <a:latin typeface="Calibri"/>
                <a:cs typeface="Calibri"/>
              </a:rPr>
              <a:t>other </a:t>
            </a:r>
            <a:r>
              <a:rPr spc="-390" dirty="0">
                <a:latin typeface="Calibri"/>
                <a:cs typeface="Calibri"/>
              </a:rPr>
              <a:t> </a:t>
            </a:r>
            <a:r>
              <a:rPr spc="-10" dirty="0">
                <a:solidFill>
                  <a:srgbClr val="00AF50"/>
                </a:solidFill>
                <a:latin typeface="Calibri"/>
                <a:cs typeface="Calibri"/>
              </a:rPr>
              <a:t>Branch</a:t>
            </a:r>
            <a:r>
              <a:rPr spc="-5" dirty="0">
                <a:solidFill>
                  <a:srgbClr val="00AF50"/>
                </a:solidFill>
                <a:latin typeface="Calibri"/>
                <a:cs typeface="Calibri"/>
              </a:rPr>
              <a:t> </a:t>
            </a:r>
            <a:r>
              <a:rPr dirty="0">
                <a:solidFill>
                  <a:srgbClr val="00AF50"/>
                </a:solidFill>
                <a:latin typeface="Calibri"/>
                <a:cs typeface="Calibri"/>
              </a:rPr>
              <a:t>1</a:t>
            </a:r>
            <a:endParaRPr>
              <a:latin typeface="Calibri"/>
              <a:cs typeface="Calibri"/>
            </a:endParaRPr>
          </a:p>
          <a:p>
            <a:pPr marL="325755">
              <a:spcBef>
                <a:spcPts val="755"/>
              </a:spcBef>
            </a:pPr>
            <a:r>
              <a:rPr sz="1400" b="1" dirty="0">
                <a:solidFill>
                  <a:srgbClr val="00AF50"/>
                </a:solidFill>
                <a:latin typeface="Calibri"/>
                <a:cs typeface="Calibri"/>
              </a:rPr>
              <a:t>Block</a:t>
            </a:r>
            <a:r>
              <a:rPr sz="1400" b="1" spc="-45" dirty="0">
                <a:solidFill>
                  <a:srgbClr val="00AF50"/>
                </a:solidFill>
                <a:latin typeface="Calibri"/>
                <a:cs typeface="Calibri"/>
              </a:rPr>
              <a:t> </a:t>
            </a:r>
            <a:r>
              <a:rPr sz="1400" b="1" dirty="0">
                <a:solidFill>
                  <a:srgbClr val="00AF50"/>
                </a:solidFill>
                <a:latin typeface="Calibri"/>
                <a:cs typeface="Calibri"/>
              </a:rPr>
              <a:t>4</a:t>
            </a:r>
            <a:endParaRPr sz="1400">
              <a:latin typeface="Calibri"/>
              <a:cs typeface="Calibri"/>
            </a:endParaRPr>
          </a:p>
        </p:txBody>
      </p:sp>
      <p:grpSp>
        <p:nvGrpSpPr>
          <p:cNvPr id="99" name="object 99"/>
          <p:cNvGrpSpPr/>
          <p:nvPr/>
        </p:nvGrpSpPr>
        <p:grpSpPr>
          <a:xfrm>
            <a:off x="3736849" y="1379219"/>
            <a:ext cx="2830195" cy="1240790"/>
            <a:chOff x="2212848" y="1379219"/>
            <a:chExt cx="2830195" cy="1240790"/>
          </a:xfrm>
        </p:grpSpPr>
        <p:sp>
          <p:nvSpPr>
            <p:cNvPr id="100" name="object 100"/>
            <p:cNvSpPr/>
            <p:nvPr/>
          </p:nvSpPr>
          <p:spPr>
            <a:xfrm>
              <a:off x="2220468" y="1386839"/>
              <a:ext cx="2814955" cy="1225550"/>
            </a:xfrm>
            <a:custGeom>
              <a:avLst/>
              <a:gdLst/>
              <a:ahLst/>
              <a:cxnLst/>
              <a:rect l="l" t="t" r="r" b="b"/>
              <a:pathLst>
                <a:path w="2814954" h="1225550">
                  <a:moveTo>
                    <a:pt x="2520696" y="0"/>
                  </a:moveTo>
                  <a:lnTo>
                    <a:pt x="0" y="0"/>
                  </a:lnTo>
                  <a:lnTo>
                    <a:pt x="0" y="1225296"/>
                  </a:lnTo>
                  <a:lnTo>
                    <a:pt x="2520696" y="1225296"/>
                  </a:lnTo>
                  <a:lnTo>
                    <a:pt x="2520696" y="1021080"/>
                  </a:lnTo>
                  <a:lnTo>
                    <a:pt x="2814955" y="954786"/>
                  </a:lnTo>
                  <a:lnTo>
                    <a:pt x="2520696" y="714756"/>
                  </a:lnTo>
                  <a:lnTo>
                    <a:pt x="2520696" y="0"/>
                  </a:lnTo>
                  <a:close/>
                </a:path>
              </a:pathLst>
            </a:custGeom>
            <a:solidFill>
              <a:srgbClr val="FFFFFF"/>
            </a:solidFill>
          </p:spPr>
          <p:txBody>
            <a:bodyPr wrap="square" lIns="0" tIns="0" rIns="0" bIns="0" rtlCol="0"/>
            <a:lstStyle/>
            <a:p>
              <a:endParaRPr/>
            </a:p>
          </p:txBody>
        </p:sp>
        <p:sp>
          <p:nvSpPr>
            <p:cNvPr id="101" name="object 101"/>
            <p:cNvSpPr/>
            <p:nvPr/>
          </p:nvSpPr>
          <p:spPr>
            <a:xfrm>
              <a:off x="2220468" y="1386839"/>
              <a:ext cx="2814955" cy="1225550"/>
            </a:xfrm>
            <a:custGeom>
              <a:avLst/>
              <a:gdLst/>
              <a:ahLst/>
              <a:cxnLst/>
              <a:rect l="l" t="t" r="r" b="b"/>
              <a:pathLst>
                <a:path w="2814954" h="1225550">
                  <a:moveTo>
                    <a:pt x="0" y="0"/>
                  </a:moveTo>
                  <a:lnTo>
                    <a:pt x="1470406" y="0"/>
                  </a:lnTo>
                  <a:lnTo>
                    <a:pt x="2100580" y="0"/>
                  </a:lnTo>
                  <a:lnTo>
                    <a:pt x="2520696" y="0"/>
                  </a:lnTo>
                  <a:lnTo>
                    <a:pt x="2520696" y="714756"/>
                  </a:lnTo>
                  <a:lnTo>
                    <a:pt x="2814955" y="954786"/>
                  </a:lnTo>
                  <a:lnTo>
                    <a:pt x="2520696" y="1021080"/>
                  </a:lnTo>
                  <a:lnTo>
                    <a:pt x="2520696" y="1225296"/>
                  </a:lnTo>
                  <a:lnTo>
                    <a:pt x="2100580" y="1225296"/>
                  </a:lnTo>
                  <a:lnTo>
                    <a:pt x="1470406" y="1225296"/>
                  </a:lnTo>
                  <a:lnTo>
                    <a:pt x="0" y="1225296"/>
                  </a:lnTo>
                  <a:lnTo>
                    <a:pt x="0" y="1021080"/>
                  </a:lnTo>
                  <a:lnTo>
                    <a:pt x="0" y="714756"/>
                  </a:lnTo>
                  <a:lnTo>
                    <a:pt x="0" y="0"/>
                  </a:lnTo>
                  <a:close/>
                </a:path>
              </a:pathLst>
            </a:custGeom>
            <a:ln w="15240">
              <a:solidFill>
                <a:srgbClr val="000000"/>
              </a:solidFill>
            </a:ln>
          </p:spPr>
          <p:txBody>
            <a:bodyPr wrap="square" lIns="0" tIns="0" rIns="0" bIns="0" rtlCol="0"/>
            <a:lstStyle/>
            <a:p>
              <a:endParaRPr/>
            </a:p>
          </p:txBody>
        </p:sp>
      </p:grpSp>
      <p:sp>
        <p:nvSpPr>
          <p:cNvPr id="102" name="object 102"/>
          <p:cNvSpPr txBox="1"/>
          <p:nvPr/>
        </p:nvSpPr>
        <p:spPr>
          <a:xfrm>
            <a:off x="3957066" y="1423161"/>
            <a:ext cx="2094864" cy="299720"/>
          </a:xfrm>
          <a:prstGeom prst="rect">
            <a:avLst/>
          </a:prstGeom>
        </p:spPr>
        <p:txBody>
          <a:bodyPr vert="horz" wrap="square" lIns="0" tIns="12700" rIns="0" bIns="0" rtlCol="0">
            <a:spAutoFit/>
          </a:bodyPr>
          <a:lstStyle/>
          <a:p>
            <a:pPr marL="12700">
              <a:spcBef>
                <a:spcPts val="100"/>
              </a:spcBef>
            </a:pPr>
            <a:r>
              <a:rPr spc="-10" dirty="0">
                <a:latin typeface="Calibri"/>
                <a:cs typeface="Calibri"/>
              </a:rPr>
              <a:t>Here,</a:t>
            </a:r>
            <a:r>
              <a:rPr spc="5" dirty="0">
                <a:latin typeface="Calibri"/>
                <a:cs typeface="Calibri"/>
              </a:rPr>
              <a:t> </a:t>
            </a:r>
            <a:r>
              <a:rPr spc="-10" dirty="0">
                <a:latin typeface="Calibri"/>
                <a:cs typeface="Calibri"/>
              </a:rPr>
              <a:t>two</a:t>
            </a:r>
            <a:r>
              <a:rPr spc="-20" dirty="0">
                <a:latin typeface="Calibri"/>
                <a:cs typeface="Calibri"/>
              </a:rPr>
              <a:t> </a:t>
            </a:r>
            <a:r>
              <a:rPr spc="-10" dirty="0">
                <a:latin typeface="Calibri"/>
                <a:cs typeface="Calibri"/>
              </a:rPr>
              <a:t>blocks</a:t>
            </a:r>
            <a:r>
              <a:rPr spc="10" dirty="0">
                <a:latin typeface="Calibri"/>
                <a:cs typeface="Calibri"/>
              </a:rPr>
              <a:t> </a:t>
            </a:r>
            <a:r>
              <a:rPr dirty="0">
                <a:latin typeface="Calibri"/>
                <a:cs typeface="Calibri"/>
              </a:rPr>
              <a:t>3</a:t>
            </a:r>
            <a:r>
              <a:rPr spc="-15" dirty="0">
                <a:latin typeface="Calibri"/>
                <a:cs typeface="Calibri"/>
              </a:rPr>
              <a:t> </a:t>
            </a:r>
            <a:r>
              <a:rPr spc="-10" dirty="0">
                <a:latin typeface="Calibri"/>
                <a:cs typeface="Calibri"/>
              </a:rPr>
              <a:t>are</a:t>
            </a:r>
            <a:endParaRPr>
              <a:latin typeface="Calibri"/>
              <a:cs typeface="Calibri"/>
            </a:endParaRPr>
          </a:p>
        </p:txBody>
      </p:sp>
      <p:sp>
        <p:nvSpPr>
          <p:cNvPr id="103" name="object 103"/>
          <p:cNvSpPr txBox="1"/>
          <p:nvPr/>
        </p:nvSpPr>
        <p:spPr>
          <a:xfrm>
            <a:off x="3880867" y="1697482"/>
            <a:ext cx="2245995" cy="299720"/>
          </a:xfrm>
          <a:prstGeom prst="rect">
            <a:avLst/>
          </a:prstGeom>
        </p:spPr>
        <p:txBody>
          <a:bodyPr vert="horz" wrap="square" lIns="0" tIns="12700" rIns="0" bIns="0" rtlCol="0">
            <a:spAutoFit/>
          </a:bodyPr>
          <a:lstStyle/>
          <a:p>
            <a:pPr marL="12700">
              <a:spcBef>
                <a:spcPts val="100"/>
              </a:spcBef>
            </a:pPr>
            <a:r>
              <a:rPr spc="-5" dirty="0">
                <a:latin typeface="Calibri"/>
                <a:cs typeface="Calibri"/>
              </a:rPr>
              <a:t>solved</a:t>
            </a:r>
            <a:r>
              <a:rPr spc="-15" dirty="0">
                <a:latin typeface="Calibri"/>
                <a:cs typeface="Calibri"/>
              </a:rPr>
              <a:t> </a:t>
            </a:r>
            <a:r>
              <a:rPr spc="-5" dirty="0">
                <a:latin typeface="Calibri"/>
                <a:cs typeface="Calibri"/>
              </a:rPr>
              <a:t>at</a:t>
            </a:r>
            <a:r>
              <a:rPr spc="-20" dirty="0">
                <a:latin typeface="Calibri"/>
                <a:cs typeface="Calibri"/>
              </a:rPr>
              <a:t> </a:t>
            </a:r>
            <a:r>
              <a:rPr dirty="0">
                <a:latin typeface="Calibri"/>
                <a:cs typeface="Calibri"/>
              </a:rPr>
              <a:t>the</a:t>
            </a:r>
            <a:r>
              <a:rPr spc="-20" dirty="0">
                <a:latin typeface="Calibri"/>
                <a:cs typeface="Calibri"/>
              </a:rPr>
              <a:t> </a:t>
            </a:r>
            <a:r>
              <a:rPr dirty="0">
                <a:latin typeface="Calibri"/>
                <a:cs typeface="Calibri"/>
              </a:rPr>
              <a:t>same</a:t>
            </a:r>
            <a:r>
              <a:rPr spc="-30" dirty="0">
                <a:latin typeface="Calibri"/>
                <a:cs typeface="Calibri"/>
              </a:rPr>
              <a:t> </a:t>
            </a:r>
            <a:r>
              <a:rPr spc="-5" dirty="0">
                <a:latin typeface="Calibri"/>
                <a:cs typeface="Calibri"/>
              </a:rPr>
              <a:t>time</a:t>
            </a:r>
            <a:endParaRPr>
              <a:latin typeface="Calibri"/>
              <a:cs typeface="Calibri"/>
            </a:endParaRPr>
          </a:p>
        </p:txBody>
      </p:sp>
      <p:sp>
        <p:nvSpPr>
          <p:cNvPr id="104" name="object 104"/>
          <p:cNvSpPr txBox="1"/>
          <p:nvPr/>
        </p:nvSpPr>
        <p:spPr>
          <a:xfrm>
            <a:off x="3848862" y="1972183"/>
            <a:ext cx="2312035" cy="299720"/>
          </a:xfrm>
          <a:prstGeom prst="rect">
            <a:avLst/>
          </a:prstGeom>
        </p:spPr>
        <p:txBody>
          <a:bodyPr vert="horz" wrap="square" lIns="0" tIns="12700" rIns="0" bIns="0" rtlCol="0">
            <a:spAutoFit/>
          </a:bodyPr>
          <a:lstStyle/>
          <a:p>
            <a:pPr marL="12700">
              <a:spcBef>
                <a:spcPts val="100"/>
              </a:spcBef>
            </a:pPr>
            <a:r>
              <a:rPr spc="-5" dirty="0">
                <a:latin typeface="Calibri"/>
                <a:cs typeface="Calibri"/>
              </a:rPr>
              <a:t>by</a:t>
            </a:r>
            <a:r>
              <a:rPr spc="-15" dirty="0">
                <a:latin typeface="Calibri"/>
                <a:cs typeface="Calibri"/>
              </a:rPr>
              <a:t> different</a:t>
            </a:r>
            <a:r>
              <a:rPr spc="-5" dirty="0">
                <a:latin typeface="Calibri"/>
                <a:cs typeface="Calibri"/>
              </a:rPr>
              <a:t> </a:t>
            </a:r>
            <a:r>
              <a:rPr spc="-10" dirty="0">
                <a:latin typeface="Calibri"/>
                <a:cs typeface="Calibri"/>
              </a:rPr>
              <a:t>miners</a:t>
            </a:r>
            <a:r>
              <a:rPr spc="-15" dirty="0">
                <a:latin typeface="Calibri"/>
                <a:cs typeface="Calibri"/>
              </a:rPr>
              <a:t> </a:t>
            </a:r>
            <a:r>
              <a:rPr spc="-5" dirty="0">
                <a:latin typeface="Calibri"/>
                <a:cs typeface="Calibri"/>
              </a:rPr>
              <a:t>(very</a:t>
            </a:r>
            <a:endParaRPr>
              <a:latin typeface="Calibri"/>
              <a:cs typeface="Calibri"/>
            </a:endParaRPr>
          </a:p>
        </p:txBody>
      </p:sp>
      <p:sp>
        <p:nvSpPr>
          <p:cNvPr id="105" name="object 105"/>
          <p:cNvSpPr txBox="1"/>
          <p:nvPr/>
        </p:nvSpPr>
        <p:spPr>
          <a:xfrm>
            <a:off x="4228339" y="2246503"/>
            <a:ext cx="1553845" cy="299720"/>
          </a:xfrm>
          <a:prstGeom prst="rect">
            <a:avLst/>
          </a:prstGeom>
        </p:spPr>
        <p:txBody>
          <a:bodyPr vert="horz" wrap="square" lIns="0" tIns="12700" rIns="0" bIns="0" rtlCol="0">
            <a:spAutoFit/>
          </a:bodyPr>
          <a:lstStyle/>
          <a:p>
            <a:pPr marL="12700">
              <a:spcBef>
                <a:spcPts val="100"/>
              </a:spcBef>
            </a:pPr>
            <a:r>
              <a:rPr spc="-20" dirty="0">
                <a:latin typeface="Calibri"/>
                <a:cs typeface="Calibri"/>
              </a:rPr>
              <a:t>rare</a:t>
            </a:r>
            <a:r>
              <a:rPr spc="-35" dirty="0">
                <a:latin typeface="Calibri"/>
                <a:cs typeface="Calibri"/>
              </a:rPr>
              <a:t> </a:t>
            </a:r>
            <a:r>
              <a:rPr spc="-10" dirty="0">
                <a:latin typeface="Calibri"/>
                <a:cs typeface="Calibri"/>
              </a:rPr>
              <a:t>occurrence)</a:t>
            </a:r>
            <a:endParaRPr>
              <a:latin typeface="Calibri"/>
              <a:cs typeface="Calibri"/>
            </a:endParaRPr>
          </a:p>
        </p:txBody>
      </p:sp>
      <p:grpSp>
        <p:nvGrpSpPr>
          <p:cNvPr id="106" name="object 106"/>
          <p:cNvGrpSpPr/>
          <p:nvPr/>
        </p:nvGrpSpPr>
        <p:grpSpPr>
          <a:xfrm>
            <a:off x="5612891" y="2767583"/>
            <a:ext cx="2536190" cy="1649730"/>
            <a:chOff x="4088891" y="2767583"/>
            <a:chExt cx="2536190" cy="1649730"/>
          </a:xfrm>
        </p:grpSpPr>
        <p:sp>
          <p:nvSpPr>
            <p:cNvPr id="107" name="object 107"/>
            <p:cNvSpPr/>
            <p:nvPr/>
          </p:nvSpPr>
          <p:spPr>
            <a:xfrm>
              <a:off x="4096511" y="2775203"/>
              <a:ext cx="2520950" cy="1634489"/>
            </a:xfrm>
            <a:custGeom>
              <a:avLst/>
              <a:gdLst/>
              <a:ahLst/>
              <a:cxnLst/>
              <a:rect l="l" t="t" r="r" b="b"/>
              <a:pathLst>
                <a:path w="2520950" h="1634489">
                  <a:moveTo>
                    <a:pt x="2520695" y="0"/>
                  </a:moveTo>
                  <a:lnTo>
                    <a:pt x="0" y="0"/>
                  </a:lnTo>
                  <a:lnTo>
                    <a:pt x="0" y="1321308"/>
                  </a:lnTo>
                  <a:lnTo>
                    <a:pt x="1470405" y="1321308"/>
                  </a:lnTo>
                  <a:lnTo>
                    <a:pt x="2224786" y="1634490"/>
                  </a:lnTo>
                  <a:lnTo>
                    <a:pt x="2100579" y="1321308"/>
                  </a:lnTo>
                  <a:lnTo>
                    <a:pt x="2520695" y="1321308"/>
                  </a:lnTo>
                  <a:lnTo>
                    <a:pt x="2520695" y="0"/>
                  </a:lnTo>
                  <a:close/>
                </a:path>
              </a:pathLst>
            </a:custGeom>
            <a:solidFill>
              <a:srgbClr val="FFFFFF"/>
            </a:solidFill>
          </p:spPr>
          <p:txBody>
            <a:bodyPr wrap="square" lIns="0" tIns="0" rIns="0" bIns="0" rtlCol="0"/>
            <a:lstStyle/>
            <a:p>
              <a:endParaRPr/>
            </a:p>
          </p:txBody>
        </p:sp>
        <p:sp>
          <p:nvSpPr>
            <p:cNvPr id="108" name="object 108"/>
            <p:cNvSpPr/>
            <p:nvPr/>
          </p:nvSpPr>
          <p:spPr>
            <a:xfrm>
              <a:off x="4096511" y="2775203"/>
              <a:ext cx="2520950" cy="1634489"/>
            </a:xfrm>
            <a:custGeom>
              <a:avLst/>
              <a:gdLst/>
              <a:ahLst/>
              <a:cxnLst/>
              <a:rect l="l" t="t" r="r" b="b"/>
              <a:pathLst>
                <a:path w="2520950" h="1634489">
                  <a:moveTo>
                    <a:pt x="0" y="0"/>
                  </a:moveTo>
                  <a:lnTo>
                    <a:pt x="1470405" y="0"/>
                  </a:lnTo>
                  <a:lnTo>
                    <a:pt x="2100579" y="0"/>
                  </a:lnTo>
                  <a:lnTo>
                    <a:pt x="2520695" y="0"/>
                  </a:lnTo>
                  <a:lnTo>
                    <a:pt x="2520695" y="770763"/>
                  </a:lnTo>
                  <a:lnTo>
                    <a:pt x="2520695" y="1101090"/>
                  </a:lnTo>
                  <a:lnTo>
                    <a:pt x="2520695" y="1321308"/>
                  </a:lnTo>
                  <a:lnTo>
                    <a:pt x="2100579" y="1321308"/>
                  </a:lnTo>
                  <a:lnTo>
                    <a:pt x="2224786" y="1634490"/>
                  </a:lnTo>
                  <a:lnTo>
                    <a:pt x="1470405" y="1321308"/>
                  </a:lnTo>
                  <a:lnTo>
                    <a:pt x="0" y="1321308"/>
                  </a:lnTo>
                  <a:lnTo>
                    <a:pt x="0" y="1101090"/>
                  </a:lnTo>
                  <a:lnTo>
                    <a:pt x="0" y="770763"/>
                  </a:lnTo>
                  <a:lnTo>
                    <a:pt x="0" y="0"/>
                  </a:lnTo>
                  <a:close/>
                </a:path>
              </a:pathLst>
            </a:custGeom>
            <a:ln w="15240">
              <a:solidFill>
                <a:srgbClr val="000000"/>
              </a:solidFill>
            </a:ln>
          </p:spPr>
          <p:txBody>
            <a:bodyPr wrap="square" lIns="0" tIns="0" rIns="0" bIns="0" rtlCol="0"/>
            <a:lstStyle/>
            <a:p>
              <a:endParaRPr/>
            </a:p>
          </p:txBody>
        </p:sp>
      </p:grpSp>
      <p:sp>
        <p:nvSpPr>
          <p:cNvPr id="109" name="object 109"/>
          <p:cNvSpPr txBox="1"/>
          <p:nvPr/>
        </p:nvSpPr>
        <p:spPr>
          <a:xfrm>
            <a:off x="5778372" y="2671064"/>
            <a:ext cx="2800350" cy="299720"/>
          </a:xfrm>
          <a:prstGeom prst="rect">
            <a:avLst/>
          </a:prstGeom>
        </p:spPr>
        <p:txBody>
          <a:bodyPr vert="horz" wrap="square" lIns="0" tIns="12700" rIns="0" bIns="0" rtlCol="0">
            <a:spAutoFit/>
          </a:bodyPr>
          <a:lstStyle/>
          <a:p>
            <a:pPr marL="38100">
              <a:spcBef>
                <a:spcPts val="100"/>
              </a:spcBef>
            </a:pPr>
            <a:r>
              <a:rPr sz="2700" spc="-7" baseline="-12345" dirty="0">
                <a:latin typeface="Calibri"/>
                <a:cs typeface="Calibri"/>
              </a:rPr>
              <a:t>Wh</a:t>
            </a:r>
            <a:r>
              <a:rPr sz="2700" baseline="-12345" dirty="0">
                <a:latin typeface="Calibri"/>
                <a:cs typeface="Calibri"/>
              </a:rPr>
              <a:t>en</a:t>
            </a:r>
            <a:r>
              <a:rPr sz="2700" spc="15" baseline="-12345" dirty="0">
                <a:latin typeface="Calibri"/>
                <a:cs typeface="Calibri"/>
              </a:rPr>
              <a:t> </a:t>
            </a:r>
            <a:r>
              <a:rPr sz="2700" spc="-472" baseline="-12345" dirty="0">
                <a:latin typeface="Calibri"/>
                <a:cs typeface="Calibri"/>
              </a:rPr>
              <a:t>m</a:t>
            </a:r>
            <a:r>
              <a:rPr sz="900" spc="-145" dirty="0">
                <a:latin typeface="Calibri"/>
                <a:cs typeface="Calibri"/>
              </a:rPr>
              <a:t>0</a:t>
            </a:r>
            <a:r>
              <a:rPr sz="2700" spc="-412" baseline="-12345" dirty="0">
                <a:latin typeface="Calibri"/>
                <a:cs typeface="Calibri"/>
              </a:rPr>
              <a:t>i</a:t>
            </a:r>
            <a:r>
              <a:rPr sz="900" spc="-185" dirty="0">
                <a:latin typeface="Calibri"/>
                <a:cs typeface="Calibri"/>
              </a:rPr>
              <a:t>0</a:t>
            </a:r>
            <a:r>
              <a:rPr sz="2700" spc="-1147" baseline="-12345" dirty="0">
                <a:latin typeface="Calibri"/>
                <a:cs typeface="Calibri"/>
              </a:rPr>
              <a:t>n</a:t>
            </a:r>
            <a:r>
              <a:rPr sz="900" dirty="0">
                <a:latin typeface="Calibri"/>
                <a:cs typeface="Calibri"/>
              </a:rPr>
              <a:t>0</a:t>
            </a:r>
            <a:r>
              <a:rPr sz="900" spc="-155" dirty="0">
                <a:latin typeface="Calibri"/>
                <a:cs typeface="Calibri"/>
              </a:rPr>
              <a:t>0</a:t>
            </a:r>
            <a:r>
              <a:rPr sz="2700" spc="-1117" baseline="-12345" dirty="0">
                <a:latin typeface="Calibri"/>
                <a:cs typeface="Calibri"/>
              </a:rPr>
              <a:t>e</a:t>
            </a:r>
            <a:r>
              <a:rPr sz="900" dirty="0">
                <a:latin typeface="Calibri"/>
                <a:cs typeface="Calibri"/>
              </a:rPr>
              <a:t>0</a:t>
            </a:r>
            <a:r>
              <a:rPr sz="900" spc="-170" dirty="0">
                <a:latin typeface="Calibri"/>
                <a:cs typeface="Calibri"/>
              </a:rPr>
              <a:t>0</a:t>
            </a:r>
            <a:r>
              <a:rPr sz="2700" spc="-690" baseline="-12345" dirty="0">
                <a:latin typeface="Calibri"/>
                <a:cs typeface="Calibri"/>
              </a:rPr>
              <a:t>r</a:t>
            </a:r>
            <a:r>
              <a:rPr sz="900" spc="-35" dirty="0">
                <a:latin typeface="Calibri"/>
                <a:cs typeface="Calibri"/>
              </a:rPr>
              <a:t>9</a:t>
            </a:r>
            <a:r>
              <a:rPr sz="2700" spc="-1027" baseline="-12345" dirty="0">
                <a:latin typeface="Calibri"/>
                <a:cs typeface="Calibri"/>
              </a:rPr>
              <a:t>s</a:t>
            </a:r>
            <a:r>
              <a:rPr sz="900" dirty="0">
                <a:latin typeface="Calibri"/>
                <a:cs typeface="Calibri"/>
              </a:rPr>
              <a:t>0</a:t>
            </a:r>
            <a:r>
              <a:rPr sz="900" spc="-5" dirty="0">
                <a:latin typeface="Calibri"/>
                <a:cs typeface="Calibri"/>
              </a:rPr>
              <a:t>b</a:t>
            </a:r>
            <a:r>
              <a:rPr sz="900" spc="-275" dirty="0">
                <a:latin typeface="Calibri"/>
                <a:cs typeface="Calibri"/>
              </a:rPr>
              <a:t>4</a:t>
            </a:r>
            <a:r>
              <a:rPr sz="2700" spc="-532" baseline="-12345" dirty="0">
                <a:latin typeface="Calibri"/>
                <a:cs typeface="Calibri"/>
              </a:rPr>
              <a:t>r</a:t>
            </a:r>
            <a:r>
              <a:rPr sz="900" spc="-135" dirty="0">
                <a:latin typeface="Calibri"/>
                <a:cs typeface="Calibri"/>
              </a:rPr>
              <a:t>1</a:t>
            </a:r>
            <a:r>
              <a:rPr sz="2700" spc="-1155" baseline="-12345" dirty="0">
                <a:latin typeface="Calibri"/>
                <a:cs typeface="Calibri"/>
              </a:rPr>
              <a:t>e</a:t>
            </a:r>
            <a:r>
              <a:rPr sz="900" spc="-5" dirty="0">
                <a:latin typeface="Calibri"/>
                <a:cs typeface="Calibri"/>
              </a:rPr>
              <a:t>b</a:t>
            </a:r>
            <a:r>
              <a:rPr sz="900" spc="-95" dirty="0">
                <a:latin typeface="Calibri"/>
                <a:cs typeface="Calibri"/>
              </a:rPr>
              <a:t>x</a:t>
            </a:r>
            <a:r>
              <a:rPr sz="2700" baseline="-12345" dirty="0">
                <a:latin typeface="Calibri"/>
                <a:cs typeface="Calibri"/>
              </a:rPr>
              <a:t>cei</a:t>
            </a:r>
            <a:r>
              <a:rPr sz="2700" spc="-22" baseline="-12345" dirty="0">
                <a:latin typeface="Calibri"/>
                <a:cs typeface="Calibri"/>
              </a:rPr>
              <a:t>v</a:t>
            </a:r>
            <a:r>
              <a:rPr sz="2700" baseline="-12345" dirty="0">
                <a:latin typeface="Calibri"/>
                <a:cs typeface="Calibri"/>
              </a:rPr>
              <a:t>e </a:t>
            </a:r>
            <a:r>
              <a:rPr sz="2700" spc="-1147" baseline="-12345" dirty="0">
                <a:latin typeface="Calibri"/>
                <a:cs typeface="Calibri"/>
              </a:rPr>
              <a:t>a</a:t>
            </a:r>
            <a:r>
              <a:rPr sz="900" spc="-5" dirty="0">
                <a:latin typeface="Calibri"/>
                <a:cs typeface="Calibri"/>
              </a:rPr>
              <a:t>000000</a:t>
            </a:r>
            <a:r>
              <a:rPr sz="900" spc="-15" dirty="0">
                <a:latin typeface="Calibri"/>
                <a:cs typeface="Calibri"/>
              </a:rPr>
              <a:t>9</a:t>
            </a:r>
            <a:r>
              <a:rPr sz="900" dirty="0">
                <a:latin typeface="Calibri"/>
                <a:cs typeface="Calibri"/>
              </a:rPr>
              <a:t>ff</a:t>
            </a:r>
            <a:r>
              <a:rPr sz="900" spc="-5" dirty="0">
                <a:latin typeface="Calibri"/>
                <a:cs typeface="Calibri"/>
              </a:rPr>
              <a:t>3</a:t>
            </a:r>
            <a:r>
              <a:rPr sz="900" spc="-15" dirty="0">
                <a:latin typeface="Calibri"/>
                <a:cs typeface="Calibri"/>
              </a:rPr>
              <a:t>3</a:t>
            </a:r>
            <a:r>
              <a:rPr sz="900" spc="-10" dirty="0">
                <a:latin typeface="Calibri"/>
                <a:cs typeface="Calibri"/>
              </a:rPr>
              <a:t>xe</a:t>
            </a:r>
            <a:endParaRPr sz="900">
              <a:latin typeface="Calibri"/>
              <a:cs typeface="Calibri"/>
            </a:endParaRPr>
          </a:p>
        </p:txBody>
      </p:sp>
      <p:sp>
        <p:nvSpPr>
          <p:cNvPr id="110" name="object 110"/>
          <p:cNvSpPr txBox="1"/>
          <p:nvPr/>
        </p:nvSpPr>
        <p:spPr>
          <a:xfrm>
            <a:off x="5723002" y="2996946"/>
            <a:ext cx="2300605" cy="299720"/>
          </a:xfrm>
          <a:prstGeom prst="rect">
            <a:avLst/>
          </a:prstGeom>
        </p:spPr>
        <p:txBody>
          <a:bodyPr vert="horz" wrap="square" lIns="0" tIns="12700" rIns="0" bIns="0" rtlCol="0">
            <a:spAutoFit/>
          </a:bodyPr>
          <a:lstStyle/>
          <a:p>
            <a:pPr marL="12700">
              <a:spcBef>
                <a:spcPts val="100"/>
              </a:spcBef>
            </a:pPr>
            <a:r>
              <a:rPr spc="-10" dirty="0">
                <a:latin typeface="Calibri"/>
                <a:cs typeface="Calibri"/>
              </a:rPr>
              <a:t>valid </a:t>
            </a:r>
            <a:r>
              <a:rPr spc="-5" dirty="0">
                <a:latin typeface="Calibri"/>
                <a:cs typeface="Calibri"/>
              </a:rPr>
              <a:t>block</a:t>
            </a:r>
            <a:r>
              <a:rPr spc="-10" dirty="0">
                <a:latin typeface="Calibri"/>
                <a:cs typeface="Calibri"/>
              </a:rPr>
              <a:t> from</a:t>
            </a:r>
            <a:r>
              <a:rPr spc="-20" dirty="0">
                <a:latin typeface="Calibri"/>
                <a:cs typeface="Calibri"/>
              </a:rPr>
              <a:t> </a:t>
            </a:r>
            <a:r>
              <a:rPr dirty="0">
                <a:latin typeface="Calibri"/>
                <a:cs typeface="Calibri"/>
              </a:rPr>
              <a:t>a</a:t>
            </a:r>
            <a:r>
              <a:rPr spc="-15" dirty="0">
                <a:latin typeface="Calibri"/>
                <a:cs typeface="Calibri"/>
              </a:rPr>
              <a:t> </a:t>
            </a:r>
            <a:r>
              <a:rPr spc="-75" dirty="0">
                <a:latin typeface="Calibri"/>
                <a:cs typeface="Calibri"/>
              </a:rPr>
              <a:t>longer</a:t>
            </a:r>
            <a:endParaRPr>
              <a:latin typeface="Calibri"/>
              <a:cs typeface="Calibri"/>
            </a:endParaRPr>
          </a:p>
        </p:txBody>
      </p:sp>
      <p:sp>
        <p:nvSpPr>
          <p:cNvPr id="111" name="object 111"/>
          <p:cNvSpPr txBox="1"/>
          <p:nvPr/>
        </p:nvSpPr>
        <p:spPr>
          <a:xfrm>
            <a:off x="5273294" y="3271265"/>
            <a:ext cx="3106420" cy="299720"/>
          </a:xfrm>
          <a:prstGeom prst="rect">
            <a:avLst/>
          </a:prstGeom>
        </p:spPr>
        <p:txBody>
          <a:bodyPr vert="horz" wrap="square" lIns="0" tIns="12700" rIns="0" bIns="0" rtlCol="0">
            <a:spAutoFit/>
          </a:bodyPr>
          <a:lstStyle/>
          <a:p>
            <a:pPr marL="38100">
              <a:spcBef>
                <a:spcPts val="100"/>
              </a:spcBef>
            </a:pPr>
            <a:r>
              <a:rPr sz="1350" spc="-7" baseline="-6172" dirty="0">
                <a:latin typeface="Calibri"/>
                <a:cs typeface="Calibri"/>
              </a:rPr>
              <a:t>Previous</a:t>
            </a:r>
            <a:r>
              <a:rPr sz="1350" spc="-75" baseline="-6172" dirty="0">
                <a:latin typeface="Calibri"/>
                <a:cs typeface="Calibri"/>
              </a:rPr>
              <a:t> </a:t>
            </a:r>
            <a:r>
              <a:rPr spc="-345" dirty="0">
                <a:latin typeface="Calibri"/>
                <a:cs typeface="Calibri"/>
              </a:rPr>
              <a:t>b</a:t>
            </a:r>
            <a:r>
              <a:rPr sz="1350" spc="-517" baseline="-6172" dirty="0">
                <a:latin typeface="Calibri"/>
                <a:cs typeface="Calibri"/>
              </a:rPr>
              <a:t>PO</a:t>
            </a:r>
            <a:r>
              <a:rPr spc="-345" dirty="0">
                <a:latin typeface="Calibri"/>
                <a:cs typeface="Calibri"/>
              </a:rPr>
              <a:t>r</a:t>
            </a:r>
            <a:r>
              <a:rPr sz="1350" spc="-517" baseline="-6172" dirty="0">
                <a:latin typeface="Calibri"/>
                <a:cs typeface="Calibri"/>
              </a:rPr>
              <a:t>W</a:t>
            </a:r>
            <a:r>
              <a:rPr spc="-345" dirty="0">
                <a:latin typeface="Calibri"/>
                <a:cs typeface="Calibri"/>
              </a:rPr>
              <a:t>a</a:t>
            </a:r>
            <a:r>
              <a:rPr sz="1350" spc="-517" baseline="-6172" dirty="0">
                <a:latin typeface="Calibri"/>
                <a:cs typeface="Calibri"/>
              </a:rPr>
              <a:t>:</a:t>
            </a:r>
            <a:r>
              <a:rPr sz="1350" spc="44" baseline="-6172" dirty="0">
                <a:latin typeface="Calibri"/>
                <a:cs typeface="Calibri"/>
              </a:rPr>
              <a:t> </a:t>
            </a:r>
            <a:r>
              <a:rPr dirty="0">
                <a:latin typeface="Calibri"/>
                <a:cs typeface="Calibri"/>
              </a:rPr>
              <a:t>nch,</a:t>
            </a:r>
            <a:r>
              <a:rPr spc="20" dirty="0">
                <a:latin typeface="Calibri"/>
                <a:cs typeface="Calibri"/>
              </a:rPr>
              <a:t> </a:t>
            </a:r>
            <a:r>
              <a:rPr spc="-140" dirty="0">
                <a:latin typeface="Calibri"/>
                <a:cs typeface="Calibri"/>
              </a:rPr>
              <a:t>they</a:t>
            </a:r>
            <a:r>
              <a:rPr sz="1350" spc="-209" baseline="-18518" dirty="0">
                <a:latin typeface="Calibri"/>
                <a:cs typeface="Calibri"/>
              </a:rPr>
              <a:t>non</a:t>
            </a:r>
            <a:r>
              <a:rPr spc="-140" dirty="0">
                <a:latin typeface="Calibri"/>
                <a:cs typeface="Calibri"/>
              </a:rPr>
              <a:t>t</a:t>
            </a:r>
            <a:r>
              <a:rPr sz="1350" spc="-209" baseline="-18518" dirty="0">
                <a:latin typeface="Calibri"/>
                <a:cs typeface="Calibri"/>
              </a:rPr>
              <a:t>ce</a:t>
            </a:r>
            <a:r>
              <a:rPr spc="-140" dirty="0">
                <a:latin typeface="Calibri"/>
                <a:cs typeface="Calibri"/>
              </a:rPr>
              <a:t>hrow</a:t>
            </a:r>
            <a:r>
              <a:rPr spc="10" dirty="0">
                <a:latin typeface="Calibri"/>
                <a:cs typeface="Calibri"/>
              </a:rPr>
              <a:t> </a:t>
            </a:r>
            <a:r>
              <a:rPr spc="-20" dirty="0">
                <a:latin typeface="Calibri"/>
                <a:cs typeface="Calibri"/>
              </a:rPr>
              <a:t>away</a:t>
            </a:r>
            <a:r>
              <a:rPr spc="-210" dirty="0">
                <a:latin typeface="Calibri"/>
                <a:cs typeface="Calibri"/>
              </a:rPr>
              <a:t> </a:t>
            </a:r>
            <a:r>
              <a:rPr sz="1350" spc="-7" baseline="-6172" dirty="0">
                <a:latin typeface="Calibri"/>
                <a:cs typeface="Calibri"/>
              </a:rPr>
              <a:t>nonce</a:t>
            </a:r>
            <a:endParaRPr sz="1350" baseline="-6172">
              <a:latin typeface="Calibri"/>
              <a:cs typeface="Calibri"/>
            </a:endParaRPr>
          </a:p>
        </p:txBody>
      </p:sp>
      <p:sp>
        <p:nvSpPr>
          <p:cNvPr id="112" name="object 112"/>
          <p:cNvSpPr txBox="1"/>
          <p:nvPr/>
        </p:nvSpPr>
        <p:spPr>
          <a:xfrm>
            <a:off x="6068949" y="3545585"/>
            <a:ext cx="1624965" cy="574040"/>
          </a:xfrm>
          <a:prstGeom prst="rect">
            <a:avLst/>
          </a:prstGeom>
        </p:spPr>
        <p:txBody>
          <a:bodyPr vert="horz" wrap="square" lIns="0" tIns="12700" rIns="0" bIns="0" rtlCol="0">
            <a:spAutoFit/>
          </a:bodyPr>
          <a:lstStyle/>
          <a:p>
            <a:pPr marL="12700" marR="5080" indent="2540">
              <a:spcBef>
                <a:spcPts val="100"/>
              </a:spcBef>
            </a:pPr>
            <a:r>
              <a:rPr dirty="0">
                <a:latin typeface="Calibri"/>
                <a:cs typeface="Calibri"/>
              </a:rPr>
              <a:t>their</a:t>
            </a:r>
            <a:r>
              <a:rPr spc="-40" dirty="0">
                <a:latin typeface="Calibri"/>
                <a:cs typeface="Calibri"/>
              </a:rPr>
              <a:t> </a:t>
            </a:r>
            <a:r>
              <a:rPr spc="-5" dirty="0">
                <a:latin typeface="Calibri"/>
                <a:cs typeface="Calibri"/>
              </a:rPr>
              <a:t>own</a:t>
            </a:r>
            <a:r>
              <a:rPr spc="-30" dirty="0">
                <a:latin typeface="Calibri"/>
                <a:cs typeface="Calibri"/>
              </a:rPr>
              <a:t> </a:t>
            </a:r>
            <a:r>
              <a:rPr spc="-10" dirty="0">
                <a:latin typeface="Calibri"/>
                <a:cs typeface="Calibri"/>
              </a:rPr>
              <a:t>branch </a:t>
            </a:r>
            <a:r>
              <a:rPr spc="-395" dirty="0">
                <a:latin typeface="Calibri"/>
                <a:cs typeface="Calibri"/>
              </a:rPr>
              <a:t> </a:t>
            </a:r>
            <a:r>
              <a:rPr spc="-10" dirty="0">
                <a:latin typeface="Calibri"/>
                <a:cs typeface="Calibri"/>
              </a:rPr>
              <a:t>(txs</a:t>
            </a:r>
            <a:r>
              <a:rPr spc="-35" dirty="0">
                <a:latin typeface="Calibri"/>
                <a:cs typeface="Calibri"/>
              </a:rPr>
              <a:t> </a:t>
            </a:r>
            <a:r>
              <a:rPr spc="-10" dirty="0">
                <a:latin typeface="Calibri"/>
                <a:cs typeface="Calibri"/>
              </a:rPr>
              <a:t>are</a:t>
            </a:r>
            <a:r>
              <a:rPr spc="-20" dirty="0">
                <a:latin typeface="Calibri"/>
                <a:cs typeface="Calibri"/>
              </a:rPr>
              <a:t> </a:t>
            </a:r>
            <a:r>
              <a:rPr spc="-10" dirty="0">
                <a:latin typeface="Calibri"/>
                <a:cs typeface="Calibri"/>
              </a:rPr>
              <a:t>reverted)</a:t>
            </a:r>
            <a:endParaRPr>
              <a:latin typeface="Calibri"/>
              <a:cs typeface="Calibri"/>
            </a:endParaRPr>
          </a:p>
        </p:txBody>
      </p:sp>
      <p:grpSp>
        <p:nvGrpSpPr>
          <p:cNvPr id="113" name="object 113"/>
          <p:cNvGrpSpPr/>
          <p:nvPr/>
        </p:nvGrpSpPr>
        <p:grpSpPr>
          <a:xfrm>
            <a:off x="3765804" y="4532376"/>
            <a:ext cx="2830830" cy="1240790"/>
            <a:chOff x="2241804" y="4532376"/>
            <a:chExt cx="2830830" cy="1240790"/>
          </a:xfrm>
        </p:grpSpPr>
        <p:sp>
          <p:nvSpPr>
            <p:cNvPr id="114" name="object 114"/>
            <p:cNvSpPr/>
            <p:nvPr/>
          </p:nvSpPr>
          <p:spPr>
            <a:xfrm>
              <a:off x="2249424" y="4539996"/>
              <a:ext cx="2815590" cy="1225550"/>
            </a:xfrm>
            <a:custGeom>
              <a:avLst/>
              <a:gdLst/>
              <a:ahLst/>
              <a:cxnLst/>
              <a:rect l="l" t="t" r="r" b="b"/>
              <a:pathLst>
                <a:path w="2815590" h="1225550">
                  <a:moveTo>
                    <a:pt x="2520696" y="0"/>
                  </a:moveTo>
                  <a:lnTo>
                    <a:pt x="0" y="0"/>
                  </a:lnTo>
                  <a:lnTo>
                    <a:pt x="0" y="1225295"/>
                  </a:lnTo>
                  <a:lnTo>
                    <a:pt x="2520696" y="1225295"/>
                  </a:lnTo>
                  <a:lnTo>
                    <a:pt x="2520696" y="1021079"/>
                  </a:lnTo>
                  <a:lnTo>
                    <a:pt x="2815336" y="926464"/>
                  </a:lnTo>
                  <a:lnTo>
                    <a:pt x="2520696" y="714755"/>
                  </a:lnTo>
                  <a:lnTo>
                    <a:pt x="2520696" y="0"/>
                  </a:lnTo>
                  <a:close/>
                </a:path>
              </a:pathLst>
            </a:custGeom>
            <a:solidFill>
              <a:srgbClr val="FFFFFF"/>
            </a:solidFill>
          </p:spPr>
          <p:txBody>
            <a:bodyPr wrap="square" lIns="0" tIns="0" rIns="0" bIns="0" rtlCol="0"/>
            <a:lstStyle/>
            <a:p>
              <a:endParaRPr/>
            </a:p>
          </p:txBody>
        </p:sp>
        <p:sp>
          <p:nvSpPr>
            <p:cNvPr id="115" name="object 115"/>
            <p:cNvSpPr/>
            <p:nvPr/>
          </p:nvSpPr>
          <p:spPr>
            <a:xfrm>
              <a:off x="2249424" y="4539996"/>
              <a:ext cx="2815590" cy="1225550"/>
            </a:xfrm>
            <a:custGeom>
              <a:avLst/>
              <a:gdLst/>
              <a:ahLst/>
              <a:cxnLst/>
              <a:rect l="l" t="t" r="r" b="b"/>
              <a:pathLst>
                <a:path w="2815590" h="1225550">
                  <a:moveTo>
                    <a:pt x="0" y="0"/>
                  </a:moveTo>
                  <a:lnTo>
                    <a:pt x="1470405" y="0"/>
                  </a:lnTo>
                  <a:lnTo>
                    <a:pt x="2100579" y="0"/>
                  </a:lnTo>
                  <a:lnTo>
                    <a:pt x="2520696" y="0"/>
                  </a:lnTo>
                  <a:lnTo>
                    <a:pt x="2520696" y="714755"/>
                  </a:lnTo>
                  <a:lnTo>
                    <a:pt x="2815336" y="926464"/>
                  </a:lnTo>
                  <a:lnTo>
                    <a:pt x="2520696" y="1021079"/>
                  </a:lnTo>
                  <a:lnTo>
                    <a:pt x="2520696" y="1225295"/>
                  </a:lnTo>
                  <a:lnTo>
                    <a:pt x="2100579" y="1225295"/>
                  </a:lnTo>
                  <a:lnTo>
                    <a:pt x="1470405" y="1225295"/>
                  </a:lnTo>
                  <a:lnTo>
                    <a:pt x="0" y="1225295"/>
                  </a:lnTo>
                  <a:lnTo>
                    <a:pt x="0" y="1021079"/>
                  </a:lnTo>
                  <a:lnTo>
                    <a:pt x="0" y="714755"/>
                  </a:lnTo>
                  <a:lnTo>
                    <a:pt x="0" y="0"/>
                  </a:lnTo>
                  <a:close/>
                </a:path>
              </a:pathLst>
            </a:custGeom>
            <a:ln w="15239">
              <a:solidFill>
                <a:srgbClr val="000000"/>
              </a:solidFill>
            </a:ln>
          </p:spPr>
          <p:txBody>
            <a:bodyPr wrap="square" lIns="0" tIns="0" rIns="0" bIns="0" rtlCol="0"/>
            <a:lstStyle/>
            <a:p>
              <a:endParaRPr/>
            </a:p>
          </p:txBody>
        </p:sp>
      </p:grpSp>
      <p:sp>
        <p:nvSpPr>
          <p:cNvPr id="116" name="object 116"/>
          <p:cNvSpPr txBox="1"/>
          <p:nvPr/>
        </p:nvSpPr>
        <p:spPr>
          <a:xfrm>
            <a:off x="3891152" y="4255134"/>
            <a:ext cx="2284730" cy="1445260"/>
          </a:xfrm>
          <a:prstGeom prst="rect">
            <a:avLst/>
          </a:prstGeom>
        </p:spPr>
        <p:txBody>
          <a:bodyPr vert="horz" wrap="square" lIns="0" tIns="12700" rIns="0" bIns="0" rtlCol="0">
            <a:spAutoFit/>
          </a:bodyPr>
          <a:lstStyle/>
          <a:p>
            <a:pPr marL="241935">
              <a:spcBef>
                <a:spcPts val="100"/>
              </a:spcBef>
              <a:tabLst>
                <a:tab pos="1605915" algn="l"/>
              </a:tabLst>
            </a:pPr>
            <a:r>
              <a:rPr sz="1350" spc="-7" baseline="3086" dirty="0">
                <a:latin typeface="Calibri"/>
                <a:cs typeface="Calibri"/>
              </a:rPr>
              <a:t>nonce	</a:t>
            </a:r>
            <a:r>
              <a:rPr sz="900" spc="-5" dirty="0">
                <a:latin typeface="Calibri"/>
                <a:cs typeface="Calibri"/>
              </a:rPr>
              <a:t>nonce</a:t>
            </a:r>
            <a:endParaRPr sz="900">
              <a:latin typeface="Calibri"/>
              <a:cs typeface="Calibri"/>
            </a:endParaRPr>
          </a:p>
          <a:p>
            <a:pPr>
              <a:spcBef>
                <a:spcPts val="50"/>
              </a:spcBef>
            </a:pPr>
            <a:endParaRPr sz="1150">
              <a:latin typeface="Calibri"/>
              <a:cs typeface="Calibri"/>
            </a:endParaRPr>
          </a:p>
          <a:p>
            <a:pPr marL="12700" marR="5080" indent="1905" algn="ctr"/>
            <a:r>
              <a:rPr spc="-5" dirty="0">
                <a:latin typeface="Calibri"/>
                <a:cs typeface="Calibri"/>
              </a:rPr>
              <a:t>Due </a:t>
            </a:r>
            <a:r>
              <a:rPr spc="-10" dirty="0">
                <a:latin typeface="Calibri"/>
                <a:cs typeface="Calibri"/>
              </a:rPr>
              <a:t>to </a:t>
            </a:r>
            <a:r>
              <a:rPr i="1" spc="-5" dirty="0">
                <a:latin typeface="Calibri"/>
                <a:cs typeface="Calibri"/>
              </a:rPr>
              <a:t>network delays</a:t>
            </a:r>
            <a:r>
              <a:rPr spc="-5" dirty="0">
                <a:latin typeface="Calibri"/>
                <a:cs typeface="Calibri"/>
              </a:rPr>
              <a:t>, </a:t>
            </a:r>
            <a:r>
              <a:rPr dirty="0">
                <a:latin typeface="Calibri"/>
                <a:cs typeface="Calibri"/>
              </a:rPr>
              <a:t> </a:t>
            </a:r>
            <a:r>
              <a:rPr spc="-15" dirty="0">
                <a:latin typeface="Calibri"/>
                <a:cs typeface="Calibri"/>
              </a:rPr>
              <a:t>different</a:t>
            </a:r>
            <a:r>
              <a:rPr spc="-10" dirty="0">
                <a:latin typeface="Calibri"/>
                <a:cs typeface="Calibri"/>
              </a:rPr>
              <a:t> miners</a:t>
            </a:r>
            <a:r>
              <a:rPr spc="5" dirty="0">
                <a:latin typeface="Calibri"/>
                <a:cs typeface="Calibri"/>
              </a:rPr>
              <a:t> </a:t>
            </a:r>
            <a:r>
              <a:rPr spc="-5" dirty="0">
                <a:latin typeface="Calibri"/>
                <a:cs typeface="Calibri"/>
              </a:rPr>
              <a:t>begin </a:t>
            </a:r>
            <a:r>
              <a:rPr dirty="0">
                <a:latin typeface="Calibri"/>
                <a:cs typeface="Calibri"/>
              </a:rPr>
              <a:t> </a:t>
            </a:r>
            <a:r>
              <a:rPr spc="-10" dirty="0">
                <a:latin typeface="Calibri"/>
                <a:cs typeface="Calibri"/>
              </a:rPr>
              <a:t>working </a:t>
            </a:r>
            <a:r>
              <a:rPr spc="-5" dirty="0">
                <a:latin typeface="Calibri"/>
                <a:cs typeface="Calibri"/>
              </a:rPr>
              <a:t>on </a:t>
            </a:r>
            <a:r>
              <a:rPr dirty="0">
                <a:latin typeface="Calibri"/>
                <a:cs typeface="Calibri"/>
              </a:rPr>
              <a:t>their </a:t>
            </a:r>
            <a:r>
              <a:rPr spc="-10" dirty="0">
                <a:latin typeface="Calibri"/>
                <a:cs typeface="Calibri"/>
              </a:rPr>
              <a:t>version </a:t>
            </a:r>
            <a:r>
              <a:rPr spc="-395" dirty="0">
                <a:latin typeface="Calibri"/>
                <a:cs typeface="Calibri"/>
              </a:rPr>
              <a:t> </a:t>
            </a:r>
            <a:r>
              <a:rPr spc="-5" dirty="0">
                <a:latin typeface="Calibri"/>
                <a:cs typeface="Calibri"/>
              </a:rPr>
              <a:t>of</a:t>
            </a:r>
            <a:r>
              <a:rPr spc="-10" dirty="0">
                <a:latin typeface="Calibri"/>
                <a:cs typeface="Calibri"/>
              </a:rPr>
              <a:t> </a:t>
            </a:r>
            <a:r>
              <a:rPr spc="-5" dirty="0">
                <a:latin typeface="Calibri"/>
                <a:cs typeface="Calibri"/>
              </a:rPr>
              <a:t>block</a:t>
            </a:r>
            <a:r>
              <a:rPr spc="20" dirty="0">
                <a:latin typeface="Calibri"/>
                <a:cs typeface="Calibri"/>
              </a:rPr>
              <a:t> </a:t>
            </a:r>
            <a:r>
              <a:rPr dirty="0">
                <a:latin typeface="Calibri"/>
                <a:cs typeface="Calibri"/>
              </a:rPr>
              <a:t>3</a:t>
            </a:r>
            <a:endParaRPr>
              <a:latin typeface="Calibri"/>
              <a:cs typeface="Calibri"/>
            </a:endParaRPr>
          </a:p>
        </p:txBody>
      </p:sp>
      <p:grpSp>
        <p:nvGrpSpPr>
          <p:cNvPr id="117" name="object 117"/>
          <p:cNvGrpSpPr/>
          <p:nvPr/>
        </p:nvGrpSpPr>
        <p:grpSpPr>
          <a:xfrm>
            <a:off x="7223759" y="3823715"/>
            <a:ext cx="1007744" cy="1545590"/>
            <a:chOff x="5699759" y="3823715"/>
            <a:chExt cx="1007744" cy="1545590"/>
          </a:xfrm>
        </p:grpSpPr>
        <p:pic>
          <p:nvPicPr>
            <p:cNvPr id="118" name="object 118"/>
            <p:cNvPicPr/>
            <p:nvPr/>
          </p:nvPicPr>
          <p:blipFill>
            <a:blip r:embed="rId2" cstate="print"/>
            <a:stretch>
              <a:fillRect/>
            </a:stretch>
          </p:blipFill>
          <p:spPr>
            <a:xfrm>
              <a:off x="5699759" y="4913401"/>
              <a:ext cx="640118" cy="455650"/>
            </a:xfrm>
            <a:prstGeom prst="rect">
              <a:avLst/>
            </a:prstGeom>
          </p:spPr>
        </p:pic>
        <p:sp>
          <p:nvSpPr>
            <p:cNvPr id="119" name="object 119"/>
            <p:cNvSpPr/>
            <p:nvPr/>
          </p:nvSpPr>
          <p:spPr>
            <a:xfrm>
              <a:off x="5799581" y="5013197"/>
              <a:ext cx="487680" cy="302260"/>
            </a:xfrm>
            <a:custGeom>
              <a:avLst/>
              <a:gdLst/>
              <a:ahLst/>
              <a:cxnLst/>
              <a:rect l="l" t="t" r="r" b="b"/>
              <a:pathLst>
                <a:path w="487679" h="302260">
                  <a:moveTo>
                    <a:pt x="73183" y="29185"/>
                  </a:moveTo>
                  <a:lnTo>
                    <a:pt x="59788" y="51326"/>
                  </a:lnTo>
                  <a:lnTo>
                    <a:pt x="474217" y="302259"/>
                  </a:lnTo>
                  <a:lnTo>
                    <a:pt x="487679" y="280034"/>
                  </a:lnTo>
                  <a:lnTo>
                    <a:pt x="73183" y="29185"/>
                  </a:lnTo>
                  <a:close/>
                </a:path>
                <a:path w="487679" h="302260">
                  <a:moveTo>
                    <a:pt x="0" y="0"/>
                  </a:moveTo>
                  <a:lnTo>
                    <a:pt x="46354" y="73532"/>
                  </a:lnTo>
                  <a:lnTo>
                    <a:pt x="59788" y="51326"/>
                  </a:lnTo>
                  <a:lnTo>
                    <a:pt x="48640" y="44576"/>
                  </a:lnTo>
                  <a:lnTo>
                    <a:pt x="62102" y="22478"/>
                  </a:lnTo>
                  <a:lnTo>
                    <a:pt x="77240" y="22478"/>
                  </a:lnTo>
                  <a:lnTo>
                    <a:pt x="86613" y="6984"/>
                  </a:lnTo>
                  <a:lnTo>
                    <a:pt x="0" y="0"/>
                  </a:lnTo>
                  <a:close/>
                </a:path>
                <a:path w="487679" h="302260">
                  <a:moveTo>
                    <a:pt x="62102" y="22478"/>
                  </a:moveTo>
                  <a:lnTo>
                    <a:pt x="48640" y="44576"/>
                  </a:lnTo>
                  <a:lnTo>
                    <a:pt x="59788" y="51326"/>
                  </a:lnTo>
                  <a:lnTo>
                    <a:pt x="73183" y="29185"/>
                  </a:lnTo>
                  <a:lnTo>
                    <a:pt x="62102" y="22478"/>
                  </a:lnTo>
                  <a:close/>
                </a:path>
                <a:path w="487679" h="302260">
                  <a:moveTo>
                    <a:pt x="77240" y="22478"/>
                  </a:moveTo>
                  <a:lnTo>
                    <a:pt x="62102" y="22478"/>
                  </a:lnTo>
                  <a:lnTo>
                    <a:pt x="73183" y="29185"/>
                  </a:lnTo>
                  <a:lnTo>
                    <a:pt x="77240" y="22478"/>
                  </a:lnTo>
                  <a:close/>
                </a:path>
              </a:pathLst>
            </a:custGeom>
            <a:solidFill>
              <a:srgbClr val="000000"/>
            </a:solidFill>
          </p:spPr>
          <p:txBody>
            <a:bodyPr wrap="square" lIns="0" tIns="0" rIns="0" bIns="0" rtlCol="0"/>
            <a:lstStyle/>
            <a:p>
              <a:endParaRPr/>
            </a:p>
          </p:txBody>
        </p:sp>
        <p:pic>
          <p:nvPicPr>
            <p:cNvPr id="120" name="object 120"/>
            <p:cNvPicPr/>
            <p:nvPr/>
          </p:nvPicPr>
          <p:blipFill>
            <a:blip r:embed="rId16" cstate="print"/>
            <a:stretch>
              <a:fillRect/>
            </a:stretch>
          </p:blipFill>
          <p:spPr>
            <a:xfrm>
              <a:off x="6295643" y="3823715"/>
              <a:ext cx="411479" cy="411480"/>
            </a:xfrm>
            <a:prstGeom prst="rect">
              <a:avLst/>
            </a:prstGeom>
          </p:spPr>
        </p:pic>
      </p:grpSp>
      <p:sp>
        <p:nvSpPr>
          <p:cNvPr id="121" name="object 121"/>
          <p:cNvSpPr txBox="1"/>
          <p:nvPr/>
        </p:nvSpPr>
        <p:spPr>
          <a:xfrm>
            <a:off x="1686864" y="6547586"/>
            <a:ext cx="2065020" cy="205184"/>
          </a:xfrm>
          <a:prstGeom prst="rect">
            <a:avLst/>
          </a:prstGeom>
        </p:spPr>
        <p:txBody>
          <a:bodyPr vert="horz" wrap="square" lIns="0" tIns="0" rIns="0" bIns="0" rtlCol="0">
            <a:spAutoFit/>
          </a:bodyPr>
          <a:lstStyle/>
          <a:p>
            <a:pPr marL="12700">
              <a:lnSpc>
                <a:spcPts val="1614"/>
              </a:lnSpc>
            </a:pPr>
            <a:r>
              <a:rPr sz="1600" spc="-5" dirty="0">
                <a:solidFill>
                  <a:srgbClr val="FFFFFF"/>
                </a:solidFill>
                <a:latin typeface="Calibri"/>
                <a:cs typeface="Calibri"/>
              </a:rPr>
              <a:t>2.5</a:t>
            </a:r>
            <a:r>
              <a:rPr sz="1600" spc="-30" dirty="0">
                <a:solidFill>
                  <a:srgbClr val="FFFFFF"/>
                </a:solidFill>
                <a:latin typeface="Calibri"/>
                <a:cs typeface="Calibri"/>
              </a:rPr>
              <a:t> </a:t>
            </a:r>
            <a:r>
              <a:rPr sz="1600" spc="-10" dirty="0">
                <a:solidFill>
                  <a:srgbClr val="FFFFFF"/>
                </a:solidFill>
                <a:latin typeface="Calibri"/>
                <a:cs typeface="Calibri"/>
              </a:rPr>
              <a:t>BITCOIN</a:t>
            </a:r>
            <a:r>
              <a:rPr sz="1600" spc="-30" dirty="0">
                <a:solidFill>
                  <a:srgbClr val="FFFFFF"/>
                </a:solidFill>
                <a:latin typeface="Calibri"/>
                <a:cs typeface="Calibri"/>
              </a:rPr>
              <a:t> </a:t>
            </a:r>
            <a:r>
              <a:rPr sz="1600" spc="-10" dirty="0">
                <a:solidFill>
                  <a:srgbClr val="FFFFFF"/>
                </a:solidFill>
                <a:latin typeface="Calibri"/>
                <a:cs typeface="Calibri"/>
              </a:rPr>
              <a:t>CONSENSUS</a:t>
            </a:r>
            <a:endParaRPr sz="1600">
              <a:latin typeface="Calibri"/>
              <a:cs typeface="Calibri"/>
            </a:endParaRPr>
          </a:p>
        </p:txBody>
      </p:sp>
      <p:sp>
        <p:nvSpPr>
          <p:cNvPr id="123" name="object 123"/>
          <p:cNvSpPr txBox="1"/>
          <p:nvPr/>
        </p:nvSpPr>
        <p:spPr>
          <a:xfrm>
            <a:off x="9625330" y="6547586"/>
            <a:ext cx="229870" cy="205184"/>
          </a:xfrm>
          <a:prstGeom prst="rect">
            <a:avLst/>
          </a:prstGeom>
        </p:spPr>
        <p:txBody>
          <a:bodyPr vert="horz" wrap="square" lIns="0" tIns="0" rIns="0" bIns="0" rtlCol="0">
            <a:spAutoFit/>
          </a:bodyPr>
          <a:lstStyle/>
          <a:p>
            <a:pPr marL="12700">
              <a:lnSpc>
                <a:spcPts val="1614"/>
              </a:lnSpc>
            </a:pPr>
            <a:r>
              <a:rPr sz="1600" spc="-10" dirty="0">
                <a:solidFill>
                  <a:srgbClr val="FFFFFF"/>
                </a:solidFill>
                <a:latin typeface="Calibri"/>
                <a:cs typeface="Calibri"/>
              </a:rPr>
              <a:t>38</a:t>
            </a:r>
            <a:endParaRPr sz="1600">
              <a:latin typeface="Calibri"/>
              <a:cs typeface="Calibri"/>
            </a:endParaRPr>
          </a:p>
        </p:txBody>
      </p:sp>
    </p:spTree>
    <p:extLst>
      <p:ext uri="{BB962C8B-B14F-4D97-AF65-F5344CB8AC3E}">
        <p14:creationId xmlns:p14="http://schemas.microsoft.com/office/powerpoint/2010/main" val="37782970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46376" y="2046732"/>
            <a:ext cx="4011295" cy="2654935"/>
          </a:xfrm>
          <a:custGeom>
            <a:avLst/>
            <a:gdLst/>
            <a:ahLst/>
            <a:cxnLst/>
            <a:rect l="l" t="t" r="r" b="b"/>
            <a:pathLst>
              <a:path w="4011295" h="2654935">
                <a:moveTo>
                  <a:pt x="0" y="442467"/>
                </a:moveTo>
                <a:lnTo>
                  <a:pt x="2596" y="394259"/>
                </a:lnTo>
                <a:lnTo>
                  <a:pt x="10205" y="347554"/>
                </a:lnTo>
                <a:lnTo>
                  <a:pt x="22558" y="302621"/>
                </a:lnTo>
                <a:lnTo>
                  <a:pt x="39383" y="259731"/>
                </a:lnTo>
                <a:lnTo>
                  <a:pt x="60412" y="219154"/>
                </a:lnTo>
                <a:lnTo>
                  <a:pt x="85373" y="181160"/>
                </a:lnTo>
                <a:lnTo>
                  <a:pt x="113998" y="146019"/>
                </a:lnTo>
                <a:lnTo>
                  <a:pt x="146016" y="114001"/>
                </a:lnTo>
                <a:lnTo>
                  <a:pt x="181158" y="85376"/>
                </a:lnTo>
                <a:lnTo>
                  <a:pt x="219153" y="60414"/>
                </a:lnTo>
                <a:lnTo>
                  <a:pt x="259731" y="39385"/>
                </a:lnTo>
                <a:lnTo>
                  <a:pt x="302623" y="22559"/>
                </a:lnTo>
                <a:lnTo>
                  <a:pt x="347558" y="10206"/>
                </a:lnTo>
                <a:lnTo>
                  <a:pt x="394267" y="2596"/>
                </a:lnTo>
                <a:lnTo>
                  <a:pt x="442480" y="0"/>
                </a:lnTo>
                <a:lnTo>
                  <a:pt x="3568700" y="0"/>
                </a:lnTo>
                <a:lnTo>
                  <a:pt x="3616908" y="2596"/>
                </a:lnTo>
                <a:lnTo>
                  <a:pt x="3663613" y="10206"/>
                </a:lnTo>
                <a:lnTo>
                  <a:pt x="3708546" y="22559"/>
                </a:lnTo>
                <a:lnTo>
                  <a:pt x="3751436" y="39385"/>
                </a:lnTo>
                <a:lnTo>
                  <a:pt x="3792013" y="60414"/>
                </a:lnTo>
                <a:lnTo>
                  <a:pt x="3830007" y="85376"/>
                </a:lnTo>
                <a:lnTo>
                  <a:pt x="3865148" y="114001"/>
                </a:lnTo>
                <a:lnTo>
                  <a:pt x="3897166" y="146019"/>
                </a:lnTo>
                <a:lnTo>
                  <a:pt x="3925791" y="181160"/>
                </a:lnTo>
                <a:lnTo>
                  <a:pt x="3950753" y="219154"/>
                </a:lnTo>
                <a:lnTo>
                  <a:pt x="3971782" y="259731"/>
                </a:lnTo>
                <a:lnTo>
                  <a:pt x="3988608" y="302621"/>
                </a:lnTo>
                <a:lnTo>
                  <a:pt x="4000961" y="347554"/>
                </a:lnTo>
                <a:lnTo>
                  <a:pt x="4008571" y="394259"/>
                </a:lnTo>
                <a:lnTo>
                  <a:pt x="4011168" y="442467"/>
                </a:lnTo>
                <a:lnTo>
                  <a:pt x="4011168" y="2212340"/>
                </a:lnTo>
                <a:lnTo>
                  <a:pt x="4008571" y="2260548"/>
                </a:lnTo>
                <a:lnTo>
                  <a:pt x="4000961" y="2307253"/>
                </a:lnTo>
                <a:lnTo>
                  <a:pt x="3988608" y="2352186"/>
                </a:lnTo>
                <a:lnTo>
                  <a:pt x="3971782" y="2395076"/>
                </a:lnTo>
                <a:lnTo>
                  <a:pt x="3950753" y="2435653"/>
                </a:lnTo>
                <a:lnTo>
                  <a:pt x="3925791" y="2473647"/>
                </a:lnTo>
                <a:lnTo>
                  <a:pt x="3897166" y="2508788"/>
                </a:lnTo>
                <a:lnTo>
                  <a:pt x="3865148" y="2540806"/>
                </a:lnTo>
                <a:lnTo>
                  <a:pt x="3830007" y="2569431"/>
                </a:lnTo>
                <a:lnTo>
                  <a:pt x="3792013" y="2594393"/>
                </a:lnTo>
                <a:lnTo>
                  <a:pt x="3751436" y="2615422"/>
                </a:lnTo>
                <a:lnTo>
                  <a:pt x="3708546" y="2632248"/>
                </a:lnTo>
                <a:lnTo>
                  <a:pt x="3663613" y="2644601"/>
                </a:lnTo>
                <a:lnTo>
                  <a:pt x="3616908" y="2652211"/>
                </a:lnTo>
                <a:lnTo>
                  <a:pt x="3568700" y="2654807"/>
                </a:lnTo>
                <a:lnTo>
                  <a:pt x="442480" y="2654807"/>
                </a:lnTo>
                <a:lnTo>
                  <a:pt x="394267" y="2652211"/>
                </a:lnTo>
                <a:lnTo>
                  <a:pt x="347558" y="2644601"/>
                </a:lnTo>
                <a:lnTo>
                  <a:pt x="302623" y="2632248"/>
                </a:lnTo>
                <a:lnTo>
                  <a:pt x="259731" y="2615422"/>
                </a:lnTo>
                <a:lnTo>
                  <a:pt x="219153" y="2594393"/>
                </a:lnTo>
                <a:lnTo>
                  <a:pt x="181158" y="2569431"/>
                </a:lnTo>
                <a:lnTo>
                  <a:pt x="146016" y="2540806"/>
                </a:lnTo>
                <a:lnTo>
                  <a:pt x="113998" y="2508788"/>
                </a:lnTo>
                <a:lnTo>
                  <a:pt x="85373" y="2473647"/>
                </a:lnTo>
                <a:lnTo>
                  <a:pt x="60412" y="2435653"/>
                </a:lnTo>
                <a:lnTo>
                  <a:pt x="39383" y="2395076"/>
                </a:lnTo>
                <a:lnTo>
                  <a:pt x="22558" y="2352186"/>
                </a:lnTo>
                <a:lnTo>
                  <a:pt x="10205" y="2307253"/>
                </a:lnTo>
                <a:lnTo>
                  <a:pt x="2596" y="2260548"/>
                </a:lnTo>
                <a:lnTo>
                  <a:pt x="0" y="2212340"/>
                </a:lnTo>
                <a:lnTo>
                  <a:pt x="0" y="442467"/>
                </a:lnTo>
                <a:close/>
              </a:path>
            </a:pathLst>
          </a:custGeom>
          <a:ln w="15240">
            <a:solidFill>
              <a:srgbClr val="000000"/>
            </a:solidFill>
          </a:ln>
        </p:spPr>
        <p:txBody>
          <a:bodyPr wrap="square" lIns="0" tIns="0" rIns="0" bIns="0" rtlCol="0"/>
          <a:lstStyle/>
          <a:p>
            <a:endParaRPr/>
          </a:p>
        </p:txBody>
      </p:sp>
      <p:sp>
        <p:nvSpPr>
          <p:cNvPr id="3" name="object 3"/>
          <p:cNvSpPr txBox="1">
            <a:spLocks noGrp="1"/>
          </p:cNvSpPr>
          <p:nvPr>
            <p:ph type="title"/>
          </p:nvPr>
        </p:nvSpPr>
        <p:spPr>
          <a:xfrm>
            <a:off x="2426005" y="227203"/>
            <a:ext cx="3352367" cy="566181"/>
          </a:xfrm>
          <a:prstGeom prst="rect">
            <a:avLst/>
          </a:prstGeom>
        </p:spPr>
        <p:txBody>
          <a:bodyPr vert="horz" wrap="square" lIns="0" tIns="12065" rIns="0" bIns="0" rtlCol="0" anchor="t">
            <a:spAutoFit/>
          </a:bodyPr>
          <a:lstStyle/>
          <a:p>
            <a:pPr marL="12700">
              <a:spcBef>
                <a:spcPts val="95"/>
              </a:spcBef>
            </a:pPr>
            <a:r>
              <a:rPr spc="-60" dirty="0"/>
              <a:t>Branching</a:t>
            </a:r>
          </a:p>
        </p:txBody>
      </p:sp>
      <p:sp>
        <p:nvSpPr>
          <p:cNvPr id="4" name="object 4"/>
          <p:cNvSpPr txBox="1"/>
          <p:nvPr/>
        </p:nvSpPr>
        <p:spPr>
          <a:xfrm>
            <a:off x="3293491" y="2112390"/>
            <a:ext cx="1917064" cy="299720"/>
          </a:xfrm>
          <a:prstGeom prst="rect">
            <a:avLst/>
          </a:prstGeom>
        </p:spPr>
        <p:txBody>
          <a:bodyPr vert="horz" wrap="square" lIns="0" tIns="12700" rIns="0" bIns="0" rtlCol="0">
            <a:spAutoFit/>
          </a:bodyPr>
          <a:lstStyle/>
          <a:p>
            <a:pPr marL="12700">
              <a:spcBef>
                <a:spcPts val="100"/>
              </a:spcBef>
            </a:pPr>
            <a:r>
              <a:rPr spc="-5" dirty="0">
                <a:latin typeface="Calibri"/>
                <a:cs typeface="Calibri"/>
              </a:rPr>
              <a:t>Common</a:t>
            </a:r>
            <a:r>
              <a:rPr spc="-45" dirty="0">
                <a:latin typeface="Calibri"/>
                <a:cs typeface="Calibri"/>
              </a:rPr>
              <a:t> </a:t>
            </a:r>
            <a:r>
              <a:rPr spc="-10" dirty="0">
                <a:latin typeface="Calibri"/>
                <a:cs typeface="Calibri"/>
              </a:rPr>
              <a:t>Blockchain</a:t>
            </a:r>
            <a:endParaRPr>
              <a:latin typeface="Calibri"/>
              <a:cs typeface="Calibri"/>
            </a:endParaRPr>
          </a:p>
        </p:txBody>
      </p:sp>
      <p:sp>
        <p:nvSpPr>
          <p:cNvPr id="5" name="object 5"/>
          <p:cNvSpPr/>
          <p:nvPr/>
        </p:nvSpPr>
        <p:spPr>
          <a:xfrm>
            <a:off x="5119116" y="2563367"/>
            <a:ext cx="1076325" cy="1927860"/>
          </a:xfrm>
          <a:custGeom>
            <a:avLst/>
            <a:gdLst/>
            <a:ahLst/>
            <a:cxnLst/>
            <a:rect l="l" t="t" r="r" b="b"/>
            <a:pathLst>
              <a:path w="1076325" h="1927860">
                <a:moveTo>
                  <a:pt x="0" y="179324"/>
                </a:moveTo>
                <a:lnTo>
                  <a:pt x="6404" y="131644"/>
                </a:lnTo>
                <a:lnTo>
                  <a:pt x="24478" y="88805"/>
                </a:lnTo>
                <a:lnTo>
                  <a:pt x="52514" y="52514"/>
                </a:lnTo>
                <a:lnTo>
                  <a:pt x="88805" y="24478"/>
                </a:lnTo>
                <a:lnTo>
                  <a:pt x="131644" y="6404"/>
                </a:lnTo>
                <a:lnTo>
                  <a:pt x="179324" y="0"/>
                </a:lnTo>
                <a:lnTo>
                  <a:pt x="896620" y="0"/>
                </a:lnTo>
                <a:lnTo>
                  <a:pt x="944299" y="6404"/>
                </a:lnTo>
                <a:lnTo>
                  <a:pt x="987138" y="24478"/>
                </a:lnTo>
                <a:lnTo>
                  <a:pt x="1023429" y="52514"/>
                </a:lnTo>
                <a:lnTo>
                  <a:pt x="1051465" y="88805"/>
                </a:lnTo>
                <a:lnTo>
                  <a:pt x="1069539" y="131644"/>
                </a:lnTo>
                <a:lnTo>
                  <a:pt x="1075944" y="179324"/>
                </a:lnTo>
                <a:lnTo>
                  <a:pt x="1075944" y="1748536"/>
                </a:lnTo>
                <a:lnTo>
                  <a:pt x="1069539" y="1796215"/>
                </a:lnTo>
                <a:lnTo>
                  <a:pt x="1051465" y="1839054"/>
                </a:lnTo>
                <a:lnTo>
                  <a:pt x="1023429" y="1875345"/>
                </a:lnTo>
                <a:lnTo>
                  <a:pt x="987138" y="1903381"/>
                </a:lnTo>
                <a:lnTo>
                  <a:pt x="944299" y="1921455"/>
                </a:lnTo>
                <a:lnTo>
                  <a:pt x="896620" y="1927860"/>
                </a:lnTo>
                <a:lnTo>
                  <a:pt x="179324" y="1927860"/>
                </a:lnTo>
                <a:lnTo>
                  <a:pt x="131644" y="1921455"/>
                </a:lnTo>
                <a:lnTo>
                  <a:pt x="88805" y="1903381"/>
                </a:lnTo>
                <a:lnTo>
                  <a:pt x="52514" y="1875345"/>
                </a:lnTo>
                <a:lnTo>
                  <a:pt x="24478" y="1839054"/>
                </a:lnTo>
                <a:lnTo>
                  <a:pt x="6404" y="1796215"/>
                </a:lnTo>
                <a:lnTo>
                  <a:pt x="0" y="1748536"/>
                </a:lnTo>
                <a:lnTo>
                  <a:pt x="0" y="179324"/>
                </a:lnTo>
                <a:close/>
              </a:path>
            </a:pathLst>
          </a:custGeom>
          <a:ln w="15240">
            <a:solidFill>
              <a:srgbClr val="000000"/>
            </a:solidFill>
          </a:ln>
        </p:spPr>
        <p:txBody>
          <a:bodyPr wrap="square" lIns="0" tIns="0" rIns="0" bIns="0" rtlCol="0"/>
          <a:lstStyle/>
          <a:p>
            <a:endParaRPr/>
          </a:p>
        </p:txBody>
      </p:sp>
      <p:sp>
        <p:nvSpPr>
          <p:cNvPr id="6" name="object 6"/>
          <p:cNvSpPr txBox="1"/>
          <p:nvPr/>
        </p:nvSpPr>
        <p:spPr>
          <a:xfrm>
            <a:off x="5291073" y="2989327"/>
            <a:ext cx="720090" cy="151323"/>
          </a:xfrm>
          <a:prstGeom prst="rect">
            <a:avLst/>
          </a:prstGeom>
        </p:spPr>
        <p:txBody>
          <a:bodyPr vert="horz" wrap="square" lIns="0" tIns="12700" rIns="0" bIns="0" rtlCol="0">
            <a:spAutoFit/>
          </a:bodyPr>
          <a:lstStyle/>
          <a:p>
            <a:pPr marL="12700">
              <a:spcBef>
                <a:spcPts val="100"/>
              </a:spcBef>
            </a:pPr>
            <a:r>
              <a:rPr sz="900" spc="-10" dirty="0">
                <a:latin typeface="Calibri"/>
                <a:cs typeface="Calibri"/>
              </a:rPr>
              <a:t>Proof-of-Work:</a:t>
            </a:r>
            <a:endParaRPr sz="900">
              <a:latin typeface="Calibri"/>
              <a:cs typeface="Calibri"/>
            </a:endParaRPr>
          </a:p>
        </p:txBody>
      </p:sp>
      <p:sp>
        <p:nvSpPr>
          <p:cNvPr id="7" name="object 7"/>
          <p:cNvSpPr txBox="1"/>
          <p:nvPr/>
        </p:nvSpPr>
        <p:spPr>
          <a:xfrm>
            <a:off x="5272785" y="3126486"/>
            <a:ext cx="770890" cy="151323"/>
          </a:xfrm>
          <a:prstGeom prst="rect">
            <a:avLst/>
          </a:prstGeom>
        </p:spPr>
        <p:txBody>
          <a:bodyPr vert="horz" wrap="square" lIns="0" tIns="12700" rIns="0" bIns="0" rtlCol="0">
            <a:spAutoFit/>
          </a:bodyPr>
          <a:lstStyle/>
          <a:p>
            <a:pPr marL="12700">
              <a:spcBef>
                <a:spcPts val="100"/>
              </a:spcBef>
            </a:pPr>
            <a:r>
              <a:rPr sz="900" spc="-5" dirty="0">
                <a:latin typeface="Calibri"/>
                <a:cs typeface="Calibri"/>
              </a:rPr>
              <a:t>00000090b41bx</a:t>
            </a:r>
            <a:endParaRPr sz="900">
              <a:latin typeface="Calibri"/>
              <a:cs typeface="Calibri"/>
            </a:endParaRPr>
          </a:p>
        </p:txBody>
      </p:sp>
      <p:sp>
        <p:nvSpPr>
          <p:cNvPr id="8" name="object 8"/>
          <p:cNvSpPr txBox="1"/>
          <p:nvPr/>
        </p:nvSpPr>
        <p:spPr>
          <a:xfrm>
            <a:off x="5313934" y="3537967"/>
            <a:ext cx="688340" cy="151323"/>
          </a:xfrm>
          <a:prstGeom prst="rect">
            <a:avLst/>
          </a:prstGeom>
        </p:spPr>
        <p:txBody>
          <a:bodyPr vert="horz" wrap="square" lIns="0" tIns="12700" rIns="0" bIns="0" rtlCol="0">
            <a:spAutoFit/>
          </a:bodyPr>
          <a:lstStyle/>
          <a:p>
            <a:pPr marL="12700">
              <a:spcBef>
                <a:spcPts val="100"/>
              </a:spcBef>
            </a:pPr>
            <a:r>
              <a:rPr sz="900" dirty="0">
                <a:latin typeface="Calibri"/>
                <a:cs typeface="Calibri"/>
              </a:rPr>
              <a:t>000000</a:t>
            </a:r>
            <a:r>
              <a:rPr sz="900" spc="-15" dirty="0">
                <a:latin typeface="Calibri"/>
                <a:cs typeface="Calibri"/>
              </a:rPr>
              <a:t>9</a:t>
            </a:r>
            <a:r>
              <a:rPr sz="900" dirty="0">
                <a:latin typeface="Calibri"/>
                <a:cs typeface="Calibri"/>
              </a:rPr>
              <a:t>4</a:t>
            </a:r>
            <a:r>
              <a:rPr sz="900" spc="-15" dirty="0">
                <a:latin typeface="Calibri"/>
                <a:cs typeface="Calibri"/>
              </a:rPr>
              <a:t>8</a:t>
            </a:r>
            <a:r>
              <a:rPr sz="900" spc="-5" dirty="0">
                <a:latin typeface="Calibri"/>
                <a:cs typeface="Calibri"/>
              </a:rPr>
              <a:t>fi</a:t>
            </a:r>
            <a:r>
              <a:rPr sz="900" spc="-10" dirty="0">
                <a:latin typeface="Calibri"/>
                <a:cs typeface="Calibri"/>
              </a:rPr>
              <a:t>x</a:t>
            </a:r>
            <a:r>
              <a:rPr sz="900" dirty="0">
                <a:latin typeface="Calibri"/>
                <a:cs typeface="Calibri"/>
              </a:rPr>
              <a:t>f</a:t>
            </a:r>
            <a:endParaRPr sz="900">
              <a:latin typeface="Calibri"/>
              <a:cs typeface="Calibri"/>
            </a:endParaRPr>
          </a:p>
        </p:txBody>
      </p:sp>
      <p:sp>
        <p:nvSpPr>
          <p:cNvPr id="9" name="object 9"/>
          <p:cNvSpPr/>
          <p:nvPr/>
        </p:nvSpPr>
        <p:spPr>
          <a:xfrm>
            <a:off x="3752089" y="2555748"/>
            <a:ext cx="1076325" cy="1935480"/>
          </a:xfrm>
          <a:custGeom>
            <a:avLst/>
            <a:gdLst/>
            <a:ahLst/>
            <a:cxnLst/>
            <a:rect l="l" t="t" r="r" b="b"/>
            <a:pathLst>
              <a:path w="1076325" h="1935479">
                <a:moveTo>
                  <a:pt x="0" y="179324"/>
                </a:moveTo>
                <a:lnTo>
                  <a:pt x="6404" y="131644"/>
                </a:lnTo>
                <a:lnTo>
                  <a:pt x="24478" y="88805"/>
                </a:lnTo>
                <a:lnTo>
                  <a:pt x="52514" y="52514"/>
                </a:lnTo>
                <a:lnTo>
                  <a:pt x="88805" y="24478"/>
                </a:lnTo>
                <a:lnTo>
                  <a:pt x="131644" y="6404"/>
                </a:lnTo>
                <a:lnTo>
                  <a:pt x="179324" y="0"/>
                </a:lnTo>
                <a:lnTo>
                  <a:pt x="896619" y="0"/>
                </a:lnTo>
                <a:lnTo>
                  <a:pt x="944299" y="6404"/>
                </a:lnTo>
                <a:lnTo>
                  <a:pt x="987138" y="24478"/>
                </a:lnTo>
                <a:lnTo>
                  <a:pt x="1023429" y="52514"/>
                </a:lnTo>
                <a:lnTo>
                  <a:pt x="1051465" y="88805"/>
                </a:lnTo>
                <a:lnTo>
                  <a:pt x="1069539" y="131644"/>
                </a:lnTo>
                <a:lnTo>
                  <a:pt x="1075944" y="179324"/>
                </a:lnTo>
                <a:lnTo>
                  <a:pt x="1075944" y="1756156"/>
                </a:lnTo>
                <a:lnTo>
                  <a:pt x="1069539" y="1803835"/>
                </a:lnTo>
                <a:lnTo>
                  <a:pt x="1051465" y="1846674"/>
                </a:lnTo>
                <a:lnTo>
                  <a:pt x="1023429" y="1882965"/>
                </a:lnTo>
                <a:lnTo>
                  <a:pt x="987138" y="1911001"/>
                </a:lnTo>
                <a:lnTo>
                  <a:pt x="944299" y="1929075"/>
                </a:lnTo>
                <a:lnTo>
                  <a:pt x="896619" y="1935479"/>
                </a:lnTo>
                <a:lnTo>
                  <a:pt x="179324" y="1935479"/>
                </a:lnTo>
                <a:lnTo>
                  <a:pt x="131644" y="1929075"/>
                </a:lnTo>
                <a:lnTo>
                  <a:pt x="88805" y="1911001"/>
                </a:lnTo>
                <a:lnTo>
                  <a:pt x="52514" y="1882965"/>
                </a:lnTo>
                <a:lnTo>
                  <a:pt x="24478" y="1846674"/>
                </a:lnTo>
                <a:lnTo>
                  <a:pt x="6404" y="1803835"/>
                </a:lnTo>
                <a:lnTo>
                  <a:pt x="0" y="1756156"/>
                </a:lnTo>
                <a:lnTo>
                  <a:pt x="0" y="179324"/>
                </a:lnTo>
                <a:close/>
              </a:path>
            </a:pathLst>
          </a:custGeom>
          <a:ln w="15240">
            <a:solidFill>
              <a:srgbClr val="000000"/>
            </a:solidFill>
          </a:ln>
        </p:spPr>
        <p:txBody>
          <a:bodyPr wrap="square" lIns="0" tIns="0" rIns="0" bIns="0" rtlCol="0"/>
          <a:lstStyle/>
          <a:p>
            <a:endParaRPr/>
          </a:p>
        </p:txBody>
      </p:sp>
      <p:sp>
        <p:nvSpPr>
          <p:cNvPr id="10" name="object 10"/>
          <p:cNvSpPr txBox="1"/>
          <p:nvPr/>
        </p:nvSpPr>
        <p:spPr>
          <a:xfrm>
            <a:off x="4011929" y="2634234"/>
            <a:ext cx="1924050" cy="228909"/>
          </a:xfrm>
          <a:prstGeom prst="rect">
            <a:avLst/>
          </a:prstGeom>
        </p:spPr>
        <p:txBody>
          <a:bodyPr vert="horz" wrap="square" lIns="0" tIns="13335" rIns="0" bIns="0" rtlCol="0">
            <a:spAutoFit/>
          </a:bodyPr>
          <a:lstStyle/>
          <a:p>
            <a:pPr marL="12700">
              <a:spcBef>
                <a:spcPts val="105"/>
              </a:spcBef>
              <a:tabLst>
                <a:tab pos="1379855" algn="l"/>
              </a:tabLst>
            </a:pPr>
            <a:r>
              <a:rPr sz="2100" b="1" baseline="1984" dirty="0">
                <a:latin typeface="Calibri"/>
                <a:cs typeface="Calibri"/>
              </a:rPr>
              <a:t>Block</a:t>
            </a:r>
            <a:r>
              <a:rPr sz="2100" b="1" spc="-7" baseline="1984" dirty="0">
                <a:latin typeface="Calibri"/>
                <a:cs typeface="Calibri"/>
              </a:rPr>
              <a:t> </a:t>
            </a:r>
            <a:r>
              <a:rPr sz="2100" b="1" baseline="1984" dirty="0">
                <a:latin typeface="Calibri"/>
                <a:cs typeface="Calibri"/>
              </a:rPr>
              <a:t>1	</a:t>
            </a:r>
            <a:r>
              <a:rPr sz="1400" b="1" dirty="0">
                <a:latin typeface="Calibri"/>
                <a:cs typeface="Calibri"/>
              </a:rPr>
              <a:t>Block</a:t>
            </a:r>
            <a:r>
              <a:rPr sz="1400" b="1" spc="-70" dirty="0">
                <a:latin typeface="Calibri"/>
                <a:cs typeface="Calibri"/>
              </a:rPr>
              <a:t> </a:t>
            </a:r>
            <a:r>
              <a:rPr sz="1400" b="1" dirty="0">
                <a:latin typeface="Calibri"/>
                <a:cs typeface="Calibri"/>
              </a:rPr>
              <a:t>2</a:t>
            </a:r>
            <a:endParaRPr sz="1400">
              <a:latin typeface="Calibri"/>
              <a:cs typeface="Calibri"/>
            </a:endParaRPr>
          </a:p>
        </p:txBody>
      </p:sp>
      <p:sp>
        <p:nvSpPr>
          <p:cNvPr id="11" name="object 11"/>
          <p:cNvSpPr txBox="1"/>
          <p:nvPr/>
        </p:nvSpPr>
        <p:spPr>
          <a:xfrm>
            <a:off x="3923538" y="2986278"/>
            <a:ext cx="732790" cy="299720"/>
          </a:xfrm>
          <a:prstGeom prst="rect">
            <a:avLst/>
          </a:prstGeom>
        </p:spPr>
        <p:txBody>
          <a:bodyPr vert="horz" wrap="square" lIns="0" tIns="12700" rIns="0" bIns="0" rtlCol="0">
            <a:spAutoFit/>
          </a:bodyPr>
          <a:lstStyle/>
          <a:p>
            <a:pPr marL="35560" marR="5080" indent="-22860">
              <a:spcBef>
                <a:spcPts val="100"/>
              </a:spcBef>
            </a:pPr>
            <a:r>
              <a:rPr sz="900" dirty="0">
                <a:latin typeface="Calibri"/>
                <a:cs typeface="Calibri"/>
              </a:rPr>
              <a:t>Pr</a:t>
            </a:r>
            <a:r>
              <a:rPr sz="900" spc="5" dirty="0">
                <a:latin typeface="Calibri"/>
                <a:cs typeface="Calibri"/>
              </a:rPr>
              <a:t>o</a:t>
            </a:r>
            <a:r>
              <a:rPr sz="900" dirty="0">
                <a:latin typeface="Calibri"/>
                <a:cs typeface="Calibri"/>
              </a:rPr>
              <a:t>of-</a:t>
            </a:r>
            <a:r>
              <a:rPr sz="900" spc="5" dirty="0">
                <a:latin typeface="Calibri"/>
                <a:cs typeface="Calibri"/>
              </a:rPr>
              <a:t>o</a:t>
            </a:r>
            <a:r>
              <a:rPr sz="900" dirty="0">
                <a:latin typeface="Calibri"/>
                <a:cs typeface="Calibri"/>
              </a:rPr>
              <a:t>f-Wor</a:t>
            </a:r>
            <a:r>
              <a:rPr sz="900" spc="-5" dirty="0">
                <a:latin typeface="Calibri"/>
                <a:cs typeface="Calibri"/>
              </a:rPr>
              <a:t>k</a:t>
            </a:r>
            <a:r>
              <a:rPr sz="900" dirty="0">
                <a:latin typeface="Calibri"/>
                <a:cs typeface="Calibri"/>
              </a:rPr>
              <a:t>:  </a:t>
            </a:r>
            <a:r>
              <a:rPr sz="900" spc="-5" dirty="0">
                <a:latin typeface="Calibri"/>
                <a:cs typeface="Calibri"/>
              </a:rPr>
              <a:t>000000948fixf</a:t>
            </a:r>
            <a:endParaRPr sz="900">
              <a:latin typeface="Calibri"/>
              <a:cs typeface="Calibri"/>
            </a:endParaRPr>
          </a:p>
        </p:txBody>
      </p:sp>
      <p:sp>
        <p:nvSpPr>
          <p:cNvPr id="12" name="object 12"/>
          <p:cNvSpPr txBox="1"/>
          <p:nvPr/>
        </p:nvSpPr>
        <p:spPr>
          <a:xfrm>
            <a:off x="3931157" y="3397758"/>
            <a:ext cx="718820" cy="299720"/>
          </a:xfrm>
          <a:prstGeom prst="rect">
            <a:avLst/>
          </a:prstGeom>
        </p:spPr>
        <p:txBody>
          <a:bodyPr vert="horz" wrap="square" lIns="0" tIns="12700" rIns="0" bIns="0" rtlCol="0">
            <a:spAutoFit/>
          </a:bodyPr>
          <a:lstStyle/>
          <a:p>
            <a:pPr marL="26034" marR="5080" indent="-13970">
              <a:spcBef>
                <a:spcPts val="100"/>
              </a:spcBef>
            </a:pPr>
            <a:r>
              <a:rPr sz="900" dirty="0">
                <a:latin typeface="Calibri"/>
                <a:cs typeface="Calibri"/>
              </a:rPr>
              <a:t>Pr</a:t>
            </a:r>
            <a:r>
              <a:rPr sz="900" spc="-5" dirty="0">
                <a:latin typeface="Calibri"/>
                <a:cs typeface="Calibri"/>
              </a:rPr>
              <a:t>e</a:t>
            </a:r>
            <a:r>
              <a:rPr sz="900" dirty="0">
                <a:latin typeface="Calibri"/>
                <a:cs typeface="Calibri"/>
              </a:rPr>
              <a:t>vio</a:t>
            </a:r>
            <a:r>
              <a:rPr sz="900" spc="-5" dirty="0">
                <a:latin typeface="Calibri"/>
                <a:cs typeface="Calibri"/>
              </a:rPr>
              <a:t>u</a:t>
            </a:r>
            <a:r>
              <a:rPr sz="900" dirty="0">
                <a:latin typeface="Calibri"/>
                <a:cs typeface="Calibri"/>
              </a:rPr>
              <a:t>s</a:t>
            </a:r>
            <a:r>
              <a:rPr sz="900" spc="5" dirty="0">
                <a:latin typeface="Calibri"/>
                <a:cs typeface="Calibri"/>
              </a:rPr>
              <a:t> </a:t>
            </a:r>
            <a:r>
              <a:rPr sz="900" dirty="0">
                <a:latin typeface="Calibri"/>
                <a:cs typeface="Calibri"/>
              </a:rPr>
              <a:t>P</a:t>
            </a:r>
            <a:r>
              <a:rPr sz="900" spc="5" dirty="0">
                <a:latin typeface="Calibri"/>
                <a:cs typeface="Calibri"/>
              </a:rPr>
              <a:t>O</a:t>
            </a:r>
            <a:r>
              <a:rPr sz="900" dirty="0">
                <a:latin typeface="Calibri"/>
                <a:cs typeface="Calibri"/>
              </a:rPr>
              <a:t>W:  </a:t>
            </a:r>
            <a:r>
              <a:rPr sz="900" spc="-5" dirty="0">
                <a:latin typeface="Calibri"/>
                <a:cs typeface="Calibri"/>
              </a:rPr>
              <a:t>000000958fdji</a:t>
            </a:r>
            <a:endParaRPr sz="900">
              <a:latin typeface="Calibri"/>
              <a:cs typeface="Calibri"/>
            </a:endParaRPr>
          </a:p>
        </p:txBody>
      </p:sp>
      <p:sp>
        <p:nvSpPr>
          <p:cNvPr id="13" name="object 13"/>
          <p:cNvSpPr/>
          <p:nvPr/>
        </p:nvSpPr>
        <p:spPr>
          <a:xfrm>
            <a:off x="2395728" y="2555748"/>
            <a:ext cx="1076325" cy="1935480"/>
          </a:xfrm>
          <a:custGeom>
            <a:avLst/>
            <a:gdLst/>
            <a:ahLst/>
            <a:cxnLst/>
            <a:rect l="l" t="t" r="r" b="b"/>
            <a:pathLst>
              <a:path w="1076325" h="1935479">
                <a:moveTo>
                  <a:pt x="0" y="179324"/>
                </a:moveTo>
                <a:lnTo>
                  <a:pt x="6405" y="131644"/>
                </a:lnTo>
                <a:lnTo>
                  <a:pt x="24483" y="88805"/>
                </a:lnTo>
                <a:lnTo>
                  <a:pt x="52524" y="52514"/>
                </a:lnTo>
                <a:lnTo>
                  <a:pt x="88817" y="24478"/>
                </a:lnTo>
                <a:lnTo>
                  <a:pt x="131653" y="6404"/>
                </a:lnTo>
                <a:lnTo>
                  <a:pt x="179324" y="0"/>
                </a:lnTo>
                <a:lnTo>
                  <a:pt x="896620" y="0"/>
                </a:lnTo>
                <a:lnTo>
                  <a:pt x="944299" y="6404"/>
                </a:lnTo>
                <a:lnTo>
                  <a:pt x="987138" y="24478"/>
                </a:lnTo>
                <a:lnTo>
                  <a:pt x="1023429" y="52514"/>
                </a:lnTo>
                <a:lnTo>
                  <a:pt x="1051465" y="88805"/>
                </a:lnTo>
                <a:lnTo>
                  <a:pt x="1069539" y="131644"/>
                </a:lnTo>
                <a:lnTo>
                  <a:pt x="1075944" y="179324"/>
                </a:lnTo>
                <a:lnTo>
                  <a:pt x="1075944" y="1756156"/>
                </a:lnTo>
                <a:lnTo>
                  <a:pt x="1069539" y="1803835"/>
                </a:lnTo>
                <a:lnTo>
                  <a:pt x="1051465" y="1846674"/>
                </a:lnTo>
                <a:lnTo>
                  <a:pt x="1023429" y="1882965"/>
                </a:lnTo>
                <a:lnTo>
                  <a:pt x="987138" y="1911001"/>
                </a:lnTo>
                <a:lnTo>
                  <a:pt x="944299" y="1929075"/>
                </a:lnTo>
                <a:lnTo>
                  <a:pt x="896620" y="1935479"/>
                </a:lnTo>
                <a:lnTo>
                  <a:pt x="179324" y="1935479"/>
                </a:lnTo>
                <a:lnTo>
                  <a:pt x="131653" y="1929075"/>
                </a:lnTo>
                <a:lnTo>
                  <a:pt x="88817" y="1911001"/>
                </a:lnTo>
                <a:lnTo>
                  <a:pt x="52524" y="1882965"/>
                </a:lnTo>
                <a:lnTo>
                  <a:pt x="24483" y="1846674"/>
                </a:lnTo>
                <a:lnTo>
                  <a:pt x="6405" y="1803835"/>
                </a:lnTo>
                <a:lnTo>
                  <a:pt x="0" y="1756156"/>
                </a:lnTo>
                <a:lnTo>
                  <a:pt x="0" y="179324"/>
                </a:lnTo>
                <a:close/>
              </a:path>
            </a:pathLst>
          </a:custGeom>
          <a:ln w="15240">
            <a:solidFill>
              <a:srgbClr val="000000"/>
            </a:solidFill>
          </a:ln>
        </p:spPr>
        <p:txBody>
          <a:bodyPr wrap="square" lIns="0" tIns="0" rIns="0" bIns="0" rtlCol="0"/>
          <a:lstStyle/>
          <a:p>
            <a:endParaRPr/>
          </a:p>
        </p:txBody>
      </p:sp>
      <p:sp>
        <p:nvSpPr>
          <p:cNvPr id="14" name="object 14"/>
          <p:cNvSpPr txBox="1"/>
          <p:nvPr/>
        </p:nvSpPr>
        <p:spPr>
          <a:xfrm>
            <a:off x="2655519" y="2630806"/>
            <a:ext cx="556260" cy="228909"/>
          </a:xfrm>
          <a:prstGeom prst="rect">
            <a:avLst/>
          </a:prstGeom>
        </p:spPr>
        <p:txBody>
          <a:bodyPr vert="horz" wrap="square" lIns="0" tIns="13335" rIns="0" bIns="0" rtlCol="0">
            <a:spAutoFit/>
          </a:bodyPr>
          <a:lstStyle/>
          <a:p>
            <a:pPr marL="12700">
              <a:spcBef>
                <a:spcPts val="105"/>
              </a:spcBef>
            </a:pPr>
            <a:r>
              <a:rPr sz="1400" b="1" dirty="0">
                <a:latin typeface="Calibri"/>
                <a:cs typeface="Calibri"/>
              </a:rPr>
              <a:t>Block</a:t>
            </a:r>
            <a:r>
              <a:rPr sz="1400" b="1" spc="-75" dirty="0">
                <a:latin typeface="Calibri"/>
                <a:cs typeface="Calibri"/>
              </a:rPr>
              <a:t> </a:t>
            </a:r>
            <a:r>
              <a:rPr sz="1400" b="1" dirty="0">
                <a:latin typeface="Calibri"/>
                <a:cs typeface="Calibri"/>
              </a:rPr>
              <a:t>0</a:t>
            </a:r>
            <a:endParaRPr sz="1400">
              <a:latin typeface="Calibri"/>
              <a:cs typeface="Calibri"/>
            </a:endParaRPr>
          </a:p>
        </p:txBody>
      </p:sp>
      <p:sp>
        <p:nvSpPr>
          <p:cNvPr id="15" name="object 15"/>
          <p:cNvSpPr txBox="1"/>
          <p:nvPr/>
        </p:nvSpPr>
        <p:spPr>
          <a:xfrm>
            <a:off x="2567127" y="2986278"/>
            <a:ext cx="732790" cy="299720"/>
          </a:xfrm>
          <a:prstGeom prst="rect">
            <a:avLst/>
          </a:prstGeom>
        </p:spPr>
        <p:txBody>
          <a:bodyPr vert="horz" wrap="square" lIns="0" tIns="12700" rIns="0" bIns="0" rtlCol="0">
            <a:spAutoFit/>
          </a:bodyPr>
          <a:lstStyle/>
          <a:p>
            <a:pPr marL="33655" marR="5080" indent="-21590">
              <a:spcBef>
                <a:spcPts val="100"/>
              </a:spcBef>
            </a:pPr>
            <a:r>
              <a:rPr sz="900" dirty="0">
                <a:latin typeface="Calibri"/>
                <a:cs typeface="Calibri"/>
              </a:rPr>
              <a:t>Pr</a:t>
            </a:r>
            <a:r>
              <a:rPr sz="900" spc="5" dirty="0">
                <a:latin typeface="Calibri"/>
                <a:cs typeface="Calibri"/>
              </a:rPr>
              <a:t>o</a:t>
            </a:r>
            <a:r>
              <a:rPr sz="900" dirty="0">
                <a:latin typeface="Calibri"/>
                <a:cs typeface="Calibri"/>
              </a:rPr>
              <a:t>of-</a:t>
            </a:r>
            <a:r>
              <a:rPr sz="900" spc="5" dirty="0">
                <a:latin typeface="Calibri"/>
                <a:cs typeface="Calibri"/>
              </a:rPr>
              <a:t>o</a:t>
            </a:r>
            <a:r>
              <a:rPr sz="900" dirty="0">
                <a:latin typeface="Calibri"/>
                <a:cs typeface="Calibri"/>
              </a:rPr>
              <a:t>f-Wor</a:t>
            </a:r>
            <a:r>
              <a:rPr sz="900" spc="-5" dirty="0">
                <a:latin typeface="Calibri"/>
                <a:cs typeface="Calibri"/>
              </a:rPr>
              <a:t>k</a:t>
            </a:r>
            <a:r>
              <a:rPr sz="900" dirty="0">
                <a:latin typeface="Calibri"/>
                <a:cs typeface="Calibri"/>
              </a:rPr>
              <a:t>:  </a:t>
            </a:r>
            <a:r>
              <a:rPr sz="900" spc="-5" dirty="0">
                <a:latin typeface="Calibri"/>
                <a:cs typeface="Calibri"/>
              </a:rPr>
              <a:t>000000958fdji</a:t>
            </a:r>
            <a:endParaRPr sz="900">
              <a:latin typeface="Calibri"/>
              <a:cs typeface="Calibri"/>
            </a:endParaRPr>
          </a:p>
        </p:txBody>
      </p:sp>
      <p:sp>
        <p:nvSpPr>
          <p:cNvPr id="16" name="object 16"/>
          <p:cNvSpPr txBox="1"/>
          <p:nvPr/>
        </p:nvSpPr>
        <p:spPr>
          <a:xfrm>
            <a:off x="2582876" y="3397759"/>
            <a:ext cx="702945" cy="151323"/>
          </a:xfrm>
          <a:prstGeom prst="rect">
            <a:avLst/>
          </a:prstGeom>
        </p:spPr>
        <p:txBody>
          <a:bodyPr vert="horz" wrap="square" lIns="0" tIns="12700" rIns="0" bIns="0" rtlCol="0">
            <a:spAutoFit/>
          </a:bodyPr>
          <a:lstStyle/>
          <a:p>
            <a:pPr>
              <a:spcBef>
                <a:spcPts val="100"/>
              </a:spcBef>
            </a:pPr>
            <a:r>
              <a:rPr sz="900" spc="-5" dirty="0">
                <a:latin typeface="Calibri"/>
                <a:cs typeface="Calibri"/>
              </a:rPr>
              <a:t>Previous</a:t>
            </a:r>
            <a:r>
              <a:rPr sz="900" spc="-25" dirty="0">
                <a:latin typeface="Calibri"/>
                <a:cs typeface="Calibri"/>
              </a:rPr>
              <a:t> </a:t>
            </a:r>
            <a:r>
              <a:rPr sz="900" spc="-5" dirty="0">
                <a:latin typeface="Calibri"/>
                <a:cs typeface="Calibri"/>
              </a:rPr>
              <a:t>block:</a:t>
            </a:r>
            <a:endParaRPr sz="900">
              <a:latin typeface="Calibri"/>
              <a:cs typeface="Calibri"/>
            </a:endParaRPr>
          </a:p>
        </p:txBody>
      </p:sp>
      <p:sp>
        <p:nvSpPr>
          <p:cNvPr id="17" name="object 17"/>
          <p:cNvSpPr txBox="1"/>
          <p:nvPr/>
        </p:nvSpPr>
        <p:spPr>
          <a:xfrm>
            <a:off x="2916682" y="3534918"/>
            <a:ext cx="35560" cy="151323"/>
          </a:xfrm>
          <a:prstGeom prst="rect">
            <a:avLst/>
          </a:prstGeom>
        </p:spPr>
        <p:txBody>
          <a:bodyPr vert="horz" wrap="square" lIns="0" tIns="12700" rIns="0" bIns="0" rtlCol="0">
            <a:spAutoFit/>
          </a:bodyPr>
          <a:lstStyle/>
          <a:p>
            <a:pPr>
              <a:spcBef>
                <a:spcPts val="100"/>
              </a:spcBef>
            </a:pPr>
            <a:r>
              <a:rPr sz="900" dirty="0">
                <a:latin typeface="Calibri"/>
                <a:cs typeface="Calibri"/>
              </a:rPr>
              <a:t>-</a:t>
            </a:r>
            <a:endParaRPr sz="900">
              <a:latin typeface="Calibri"/>
              <a:cs typeface="Calibri"/>
            </a:endParaRPr>
          </a:p>
        </p:txBody>
      </p:sp>
      <p:grpSp>
        <p:nvGrpSpPr>
          <p:cNvPr id="18" name="object 18"/>
          <p:cNvGrpSpPr/>
          <p:nvPr/>
        </p:nvGrpSpPr>
        <p:grpSpPr>
          <a:xfrm>
            <a:off x="2439669" y="3204998"/>
            <a:ext cx="2846070" cy="1204595"/>
            <a:chOff x="915669" y="3204997"/>
            <a:chExt cx="2846070" cy="1204595"/>
          </a:xfrm>
        </p:grpSpPr>
        <p:pic>
          <p:nvPicPr>
            <p:cNvPr id="19" name="object 19"/>
            <p:cNvPicPr/>
            <p:nvPr/>
          </p:nvPicPr>
          <p:blipFill>
            <a:blip r:embed="rId2" cstate="print"/>
            <a:stretch>
              <a:fillRect/>
            </a:stretch>
          </p:blipFill>
          <p:spPr>
            <a:xfrm>
              <a:off x="3121152" y="3204997"/>
              <a:ext cx="640118" cy="455650"/>
            </a:xfrm>
            <a:prstGeom prst="rect">
              <a:avLst/>
            </a:prstGeom>
          </p:spPr>
        </p:pic>
        <p:sp>
          <p:nvSpPr>
            <p:cNvPr id="20" name="object 20"/>
            <p:cNvSpPr/>
            <p:nvPr/>
          </p:nvSpPr>
          <p:spPr>
            <a:xfrm>
              <a:off x="3220974" y="3304793"/>
              <a:ext cx="487680" cy="302260"/>
            </a:xfrm>
            <a:custGeom>
              <a:avLst/>
              <a:gdLst/>
              <a:ahLst/>
              <a:cxnLst/>
              <a:rect l="l" t="t" r="r" b="b"/>
              <a:pathLst>
                <a:path w="487679" h="302260">
                  <a:moveTo>
                    <a:pt x="73183" y="29185"/>
                  </a:moveTo>
                  <a:lnTo>
                    <a:pt x="59788" y="51326"/>
                  </a:lnTo>
                  <a:lnTo>
                    <a:pt x="474217" y="302259"/>
                  </a:lnTo>
                  <a:lnTo>
                    <a:pt x="487679" y="280034"/>
                  </a:lnTo>
                  <a:lnTo>
                    <a:pt x="73183" y="29185"/>
                  </a:lnTo>
                  <a:close/>
                </a:path>
                <a:path w="487679" h="302260">
                  <a:moveTo>
                    <a:pt x="0" y="0"/>
                  </a:moveTo>
                  <a:lnTo>
                    <a:pt x="46354" y="73532"/>
                  </a:lnTo>
                  <a:lnTo>
                    <a:pt x="59788" y="51326"/>
                  </a:lnTo>
                  <a:lnTo>
                    <a:pt x="48640" y="44576"/>
                  </a:lnTo>
                  <a:lnTo>
                    <a:pt x="62102" y="22478"/>
                  </a:lnTo>
                  <a:lnTo>
                    <a:pt x="77240" y="22478"/>
                  </a:lnTo>
                  <a:lnTo>
                    <a:pt x="86613" y="6984"/>
                  </a:lnTo>
                  <a:lnTo>
                    <a:pt x="0" y="0"/>
                  </a:lnTo>
                  <a:close/>
                </a:path>
                <a:path w="487679" h="302260">
                  <a:moveTo>
                    <a:pt x="62102" y="22478"/>
                  </a:moveTo>
                  <a:lnTo>
                    <a:pt x="48640" y="44576"/>
                  </a:lnTo>
                  <a:lnTo>
                    <a:pt x="59788" y="51326"/>
                  </a:lnTo>
                  <a:lnTo>
                    <a:pt x="73183" y="29185"/>
                  </a:lnTo>
                  <a:lnTo>
                    <a:pt x="62102" y="22478"/>
                  </a:lnTo>
                  <a:close/>
                </a:path>
                <a:path w="487679" h="302260">
                  <a:moveTo>
                    <a:pt x="77240" y="22478"/>
                  </a:moveTo>
                  <a:lnTo>
                    <a:pt x="62102" y="22478"/>
                  </a:lnTo>
                  <a:lnTo>
                    <a:pt x="73183" y="29185"/>
                  </a:lnTo>
                  <a:lnTo>
                    <a:pt x="77240" y="22478"/>
                  </a:lnTo>
                  <a:close/>
                </a:path>
              </a:pathLst>
            </a:custGeom>
            <a:solidFill>
              <a:srgbClr val="000000"/>
            </a:solidFill>
          </p:spPr>
          <p:txBody>
            <a:bodyPr wrap="square" lIns="0" tIns="0" rIns="0" bIns="0" rtlCol="0"/>
            <a:lstStyle/>
            <a:p>
              <a:endParaRPr/>
            </a:p>
          </p:txBody>
        </p:sp>
        <p:pic>
          <p:nvPicPr>
            <p:cNvPr id="21" name="object 21"/>
            <p:cNvPicPr/>
            <p:nvPr/>
          </p:nvPicPr>
          <p:blipFill>
            <a:blip r:embed="rId3" cstate="print"/>
            <a:stretch>
              <a:fillRect/>
            </a:stretch>
          </p:blipFill>
          <p:spPr>
            <a:xfrm>
              <a:off x="1754123" y="3226346"/>
              <a:ext cx="672084" cy="419061"/>
            </a:xfrm>
            <a:prstGeom prst="rect">
              <a:avLst/>
            </a:prstGeom>
          </p:spPr>
        </p:pic>
        <p:sp>
          <p:nvSpPr>
            <p:cNvPr id="22" name="object 22"/>
            <p:cNvSpPr/>
            <p:nvPr/>
          </p:nvSpPr>
          <p:spPr>
            <a:xfrm>
              <a:off x="1853945" y="3326002"/>
              <a:ext cx="518795" cy="267335"/>
            </a:xfrm>
            <a:custGeom>
              <a:avLst/>
              <a:gdLst/>
              <a:ahLst/>
              <a:cxnLst/>
              <a:rect l="l" t="t" r="r" b="b"/>
              <a:pathLst>
                <a:path w="518794" h="267335">
                  <a:moveTo>
                    <a:pt x="75328" y="23163"/>
                  </a:moveTo>
                  <a:lnTo>
                    <a:pt x="63755" y="46393"/>
                  </a:lnTo>
                  <a:lnTo>
                    <a:pt x="507111" y="267081"/>
                  </a:lnTo>
                  <a:lnTo>
                    <a:pt x="518668" y="243967"/>
                  </a:lnTo>
                  <a:lnTo>
                    <a:pt x="75328" y="23163"/>
                  </a:lnTo>
                  <a:close/>
                </a:path>
                <a:path w="518794" h="267335">
                  <a:moveTo>
                    <a:pt x="86868" y="0"/>
                  </a:moveTo>
                  <a:lnTo>
                    <a:pt x="0" y="126"/>
                  </a:lnTo>
                  <a:lnTo>
                    <a:pt x="52197" y="69596"/>
                  </a:lnTo>
                  <a:lnTo>
                    <a:pt x="63755" y="46393"/>
                  </a:lnTo>
                  <a:lnTo>
                    <a:pt x="52197" y="40639"/>
                  </a:lnTo>
                  <a:lnTo>
                    <a:pt x="63754" y="17399"/>
                  </a:lnTo>
                  <a:lnTo>
                    <a:pt x="78200" y="17399"/>
                  </a:lnTo>
                  <a:lnTo>
                    <a:pt x="86868" y="0"/>
                  </a:lnTo>
                  <a:close/>
                </a:path>
                <a:path w="518794" h="267335">
                  <a:moveTo>
                    <a:pt x="63754" y="17399"/>
                  </a:moveTo>
                  <a:lnTo>
                    <a:pt x="52197" y="40639"/>
                  </a:lnTo>
                  <a:lnTo>
                    <a:pt x="63755" y="46393"/>
                  </a:lnTo>
                  <a:lnTo>
                    <a:pt x="75328" y="23163"/>
                  </a:lnTo>
                  <a:lnTo>
                    <a:pt x="63754" y="17399"/>
                  </a:lnTo>
                  <a:close/>
                </a:path>
                <a:path w="518794" h="267335">
                  <a:moveTo>
                    <a:pt x="78200" y="17399"/>
                  </a:moveTo>
                  <a:lnTo>
                    <a:pt x="63754" y="17399"/>
                  </a:lnTo>
                  <a:lnTo>
                    <a:pt x="75328" y="23163"/>
                  </a:lnTo>
                  <a:lnTo>
                    <a:pt x="78200" y="17399"/>
                  </a:lnTo>
                  <a:close/>
                </a:path>
              </a:pathLst>
            </a:custGeom>
            <a:solidFill>
              <a:srgbClr val="000000"/>
            </a:solidFill>
          </p:spPr>
          <p:txBody>
            <a:bodyPr wrap="square" lIns="0" tIns="0" rIns="0" bIns="0" rtlCol="0"/>
            <a:lstStyle/>
            <a:p>
              <a:endParaRPr/>
            </a:p>
          </p:txBody>
        </p:sp>
        <p:pic>
          <p:nvPicPr>
            <p:cNvPr id="23" name="object 23"/>
            <p:cNvPicPr/>
            <p:nvPr/>
          </p:nvPicPr>
          <p:blipFill>
            <a:blip r:embed="rId4" cstate="print"/>
            <a:stretch>
              <a:fillRect/>
            </a:stretch>
          </p:blipFill>
          <p:spPr>
            <a:xfrm>
              <a:off x="922019" y="4245863"/>
              <a:ext cx="978407" cy="156972"/>
            </a:xfrm>
            <a:prstGeom prst="rect">
              <a:avLst/>
            </a:prstGeom>
          </p:spPr>
        </p:pic>
        <p:sp>
          <p:nvSpPr>
            <p:cNvPr id="24" name="object 24"/>
            <p:cNvSpPr/>
            <p:nvPr/>
          </p:nvSpPr>
          <p:spPr>
            <a:xfrm>
              <a:off x="922019" y="4245863"/>
              <a:ext cx="978535" cy="157480"/>
            </a:xfrm>
            <a:custGeom>
              <a:avLst/>
              <a:gdLst/>
              <a:ahLst/>
              <a:cxnLst/>
              <a:rect l="l" t="t" r="r" b="b"/>
              <a:pathLst>
                <a:path w="978535" h="157479">
                  <a:moveTo>
                    <a:pt x="0" y="26162"/>
                  </a:moveTo>
                  <a:lnTo>
                    <a:pt x="2055" y="15966"/>
                  </a:lnTo>
                  <a:lnTo>
                    <a:pt x="7661" y="7651"/>
                  </a:lnTo>
                  <a:lnTo>
                    <a:pt x="15976" y="2051"/>
                  </a:lnTo>
                  <a:lnTo>
                    <a:pt x="26162" y="0"/>
                  </a:lnTo>
                  <a:lnTo>
                    <a:pt x="952246" y="0"/>
                  </a:lnTo>
                  <a:lnTo>
                    <a:pt x="962441" y="2051"/>
                  </a:lnTo>
                  <a:lnTo>
                    <a:pt x="970756" y="7651"/>
                  </a:lnTo>
                  <a:lnTo>
                    <a:pt x="976356" y="15966"/>
                  </a:lnTo>
                  <a:lnTo>
                    <a:pt x="978407" y="26162"/>
                  </a:lnTo>
                  <a:lnTo>
                    <a:pt x="978407" y="130810"/>
                  </a:lnTo>
                  <a:lnTo>
                    <a:pt x="976356" y="141005"/>
                  </a:lnTo>
                  <a:lnTo>
                    <a:pt x="970756" y="149320"/>
                  </a:lnTo>
                  <a:lnTo>
                    <a:pt x="962441" y="154920"/>
                  </a:lnTo>
                  <a:lnTo>
                    <a:pt x="952246" y="156972"/>
                  </a:lnTo>
                  <a:lnTo>
                    <a:pt x="26162" y="156972"/>
                  </a:lnTo>
                  <a:lnTo>
                    <a:pt x="15976" y="154920"/>
                  </a:lnTo>
                  <a:lnTo>
                    <a:pt x="7661" y="149320"/>
                  </a:lnTo>
                  <a:lnTo>
                    <a:pt x="2055" y="141005"/>
                  </a:lnTo>
                  <a:lnTo>
                    <a:pt x="0" y="130810"/>
                  </a:lnTo>
                  <a:lnTo>
                    <a:pt x="0" y="26162"/>
                  </a:lnTo>
                  <a:close/>
                </a:path>
              </a:pathLst>
            </a:custGeom>
            <a:ln w="12192">
              <a:solidFill>
                <a:srgbClr val="9B2C1F"/>
              </a:solidFill>
            </a:ln>
          </p:spPr>
          <p:txBody>
            <a:bodyPr wrap="square" lIns="0" tIns="0" rIns="0" bIns="0" rtlCol="0"/>
            <a:lstStyle/>
            <a:p>
              <a:endParaRPr/>
            </a:p>
          </p:txBody>
        </p:sp>
      </p:grpSp>
      <p:sp>
        <p:nvSpPr>
          <p:cNvPr id="25" name="object 25"/>
          <p:cNvSpPr txBox="1"/>
          <p:nvPr/>
        </p:nvSpPr>
        <p:spPr>
          <a:xfrm>
            <a:off x="2779573" y="4236212"/>
            <a:ext cx="311785" cy="151323"/>
          </a:xfrm>
          <a:prstGeom prst="rect">
            <a:avLst/>
          </a:prstGeom>
        </p:spPr>
        <p:txBody>
          <a:bodyPr vert="horz" wrap="square" lIns="0" tIns="12700" rIns="0" bIns="0" rtlCol="0">
            <a:spAutoFit/>
          </a:bodyPr>
          <a:lstStyle/>
          <a:p>
            <a:pPr marL="12700">
              <a:spcBef>
                <a:spcPts val="100"/>
              </a:spcBef>
            </a:pPr>
            <a:r>
              <a:rPr sz="900" spc="-5" dirty="0">
                <a:latin typeface="Calibri"/>
                <a:cs typeface="Calibri"/>
              </a:rPr>
              <a:t>n</a:t>
            </a:r>
            <a:r>
              <a:rPr sz="900" spc="5" dirty="0">
                <a:latin typeface="Calibri"/>
                <a:cs typeface="Calibri"/>
              </a:rPr>
              <a:t>o</a:t>
            </a:r>
            <a:r>
              <a:rPr sz="900" spc="-5" dirty="0">
                <a:latin typeface="Calibri"/>
                <a:cs typeface="Calibri"/>
              </a:rPr>
              <a:t>nce</a:t>
            </a:r>
            <a:endParaRPr sz="900">
              <a:latin typeface="Calibri"/>
              <a:cs typeface="Calibri"/>
            </a:endParaRPr>
          </a:p>
        </p:txBody>
      </p:sp>
      <p:grpSp>
        <p:nvGrpSpPr>
          <p:cNvPr id="26" name="object 26"/>
          <p:cNvGrpSpPr/>
          <p:nvPr/>
        </p:nvGrpSpPr>
        <p:grpSpPr>
          <a:xfrm>
            <a:off x="2447289" y="1435609"/>
            <a:ext cx="7576184" cy="4214495"/>
            <a:chOff x="923289" y="1435608"/>
            <a:chExt cx="7576184" cy="4214495"/>
          </a:xfrm>
        </p:grpSpPr>
        <p:pic>
          <p:nvPicPr>
            <p:cNvPr id="27" name="object 27"/>
            <p:cNvPicPr/>
            <p:nvPr/>
          </p:nvPicPr>
          <p:blipFill>
            <a:blip r:embed="rId5" cstate="print"/>
            <a:stretch>
              <a:fillRect/>
            </a:stretch>
          </p:blipFill>
          <p:spPr>
            <a:xfrm>
              <a:off x="929639" y="3877056"/>
              <a:ext cx="978408" cy="295656"/>
            </a:xfrm>
            <a:prstGeom prst="rect">
              <a:avLst/>
            </a:prstGeom>
          </p:spPr>
        </p:pic>
        <p:sp>
          <p:nvSpPr>
            <p:cNvPr id="28" name="object 28"/>
            <p:cNvSpPr/>
            <p:nvPr/>
          </p:nvSpPr>
          <p:spPr>
            <a:xfrm>
              <a:off x="929639" y="3877056"/>
              <a:ext cx="978535" cy="295910"/>
            </a:xfrm>
            <a:custGeom>
              <a:avLst/>
              <a:gdLst/>
              <a:ahLst/>
              <a:cxnLst/>
              <a:rect l="l" t="t" r="r" b="b"/>
              <a:pathLst>
                <a:path w="978535" h="295910">
                  <a:moveTo>
                    <a:pt x="0" y="49276"/>
                  </a:moveTo>
                  <a:lnTo>
                    <a:pt x="3872" y="30110"/>
                  </a:lnTo>
                  <a:lnTo>
                    <a:pt x="14431" y="14446"/>
                  </a:lnTo>
                  <a:lnTo>
                    <a:pt x="30094" y="3877"/>
                  </a:lnTo>
                  <a:lnTo>
                    <a:pt x="49275" y="0"/>
                  </a:lnTo>
                  <a:lnTo>
                    <a:pt x="929132" y="0"/>
                  </a:lnTo>
                  <a:lnTo>
                    <a:pt x="948297" y="3877"/>
                  </a:lnTo>
                  <a:lnTo>
                    <a:pt x="963961" y="14446"/>
                  </a:lnTo>
                  <a:lnTo>
                    <a:pt x="974530" y="30110"/>
                  </a:lnTo>
                  <a:lnTo>
                    <a:pt x="978408" y="49276"/>
                  </a:lnTo>
                  <a:lnTo>
                    <a:pt x="978408" y="246380"/>
                  </a:lnTo>
                  <a:lnTo>
                    <a:pt x="974530" y="265545"/>
                  </a:lnTo>
                  <a:lnTo>
                    <a:pt x="963961" y="281209"/>
                  </a:lnTo>
                  <a:lnTo>
                    <a:pt x="948297" y="291778"/>
                  </a:lnTo>
                  <a:lnTo>
                    <a:pt x="929132" y="295656"/>
                  </a:lnTo>
                  <a:lnTo>
                    <a:pt x="49275" y="295656"/>
                  </a:lnTo>
                  <a:lnTo>
                    <a:pt x="30094" y="291778"/>
                  </a:lnTo>
                  <a:lnTo>
                    <a:pt x="14431" y="281209"/>
                  </a:lnTo>
                  <a:lnTo>
                    <a:pt x="3872" y="265545"/>
                  </a:lnTo>
                  <a:lnTo>
                    <a:pt x="0" y="246380"/>
                  </a:lnTo>
                  <a:lnTo>
                    <a:pt x="0" y="49276"/>
                  </a:lnTo>
                  <a:close/>
                </a:path>
              </a:pathLst>
            </a:custGeom>
            <a:ln w="12191">
              <a:solidFill>
                <a:srgbClr val="A18E6A"/>
              </a:solidFill>
            </a:ln>
          </p:spPr>
          <p:txBody>
            <a:bodyPr wrap="square" lIns="0" tIns="0" rIns="0" bIns="0" rtlCol="0"/>
            <a:lstStyle/>
            <a:p>
              <a:endParaRPr/>
            </a:p>
          </p:txBody>
        </p:sp>
        <p:sp>
          <p:nvSpPr>
            <p:cNvPr id="29" name="object 29"/>
            <p:cNvSpPr/>
            <p:nvPr/>
          </p:nvSpPr>
          <p:spPr>
            <a:xfrm>
              <a:off x="4805172" y="1443228"/>
              <a:ext cx="3686810" cy="2385060"/>
            </a:xfrm>
            <a:custGeom>
              <a:avLst/>
              <a:gdLst/>
              <a:ahLst/>
              <a:cxnLst/>
              <a:rect l="l" t="t" r="r" b="b"/>
              <a:pathLst>
                <a:path w="3686809" h="2385060">
                  <a:moveTo>
                    <a:pt x="0" y="397510"/>
                  </a:moveTo>
                  <a:lnTo>
                    <a:pt x="2673" y="351143"/>
                  </a:lnTo>
                  <a:lnTo>
                    <a:pt x="10496" y="306350"/>
                  </a:lnTo>
                  <a:lnTo>
                    <a:pt x="23169" y="263428"/>
                  </a:lnTo>
                  <a:lnTo>
                    <a:pt x="40395" y="222675"/>
                  </a:lnTo>
                  <a:lnTo>
                    <a:pt x="61876" y="184389"/>
                  </a:lnTo>
                  <a:lnTo>
                    <a:pt x="87314" y="148869"/>
                  </a:lnTo>
                  <a:lnTo>
                    <a:pt x="116411" y="116411"/>
                  </a:lnTo>
                  <a:lnTo>
                    <a:pt x="148869" y="87314"/>
                  </a:lnTo>
                  <a:lnTo>
                    <a:pt x="184389" y="61876"/>
                  </a:lnTo>
                  <a:lnTo>
                    <a:pt x="222675" y="40395"/>
                  </a:lnTo>
                  <a:lnTo>
                    <a:pt x="263428" y="23169"/>
                  </a:lnTo>
                  <a:lnTo>
                    <a:pt x="306350" y="10496"/>
                  </a:lnTo>
                  <a:lnTo>
                    <a:pt x="351143" y="2673"/>
                  </a:lnTo>
                  <a:lnTo>
                    <a:pt x="397510" y="0"/>
                  </a:lnTo>
                  <a:lnTo>
                    <a:pt x="3289046" y="0"/>
                  </a:lnTo>
                  <a:lnTo>
                    <a:pt x="3335412" y="2673"/>
                  </a:lnTo>
                  <a:lnTo>
                    <a:pt x="3380205" y="10496"/>
                  </a:lnTo>
                  <a:lnTo>
                    <a:pt x="3423127" y="23169"/>
                  </a:lnTo>
                  <a:lnTo>
                    <a:pt x="3463880" y="40395"/>
                  </a:lnTo>
                  <a:lnTo>
                    <a:pt x="3502166" y="61876"/>
                  </a:lnTo>
                  <a:lnTo>
                    <a:pt x="3537686" y="87314"/>
                  </a:lnTo>
                  <a:lnTo>
                    <a:pt x="3570144" y="116411"/>
                  </a:lnTo>
                  <a:lnTo>
                    <a:pt x="3599241" y="148869"/>
                  </a:lnTo>
                  <a:lnTo>
                    <a:pt x="3624679" y="184389"/>
                  </a:lnTo>
                  <a:lnTo>
                    <a:pt x="3646160" y="222675"/>
                  </a:lnTo>
                  <a:lnTo>
                    <a:pt x="3663386" y="263428"/>
                  </a:lnTo>
                  <a:lnTo>
                    <a:pt x="3676059" y="306350"/>
                  </a:lnTo>
                  <a:lnTo>
                    <a:pt x="3683882" y="351143"/>
                  </a:lnTo>
                  <a:lnTo>
                    <a:pt x="3686555" y="397510"/>
                  </a:lnTo>
                  <a:lnTo>
                    <a:pt x="3686555" y="1987550"/>
                  </a:lnTo>
                  <a:lnTo>
                    <a:pt x="3683882" y="2033916"/>
                  </a:lnTo>
                  <a:lnTo>
                    <a:pt x="3676059" y="2078709"/>
                  </a:lnTo>
                  <a:lnTo>
                    <a:pt x="3663386" y="2121631"/>
                  </a:lnTo>
                  <a:lnTo>
                    <a:pt x="3646160" y="2162384"/>
                  </a:lnTo>
                  <a:lnTo>
                    <a:pt x="3624679" y="2200670"/>
                  </a:lnTo>
                  <a:lnTo>
                    <a:pt x="3599241" y="2236190"/>
                  </a:lnTo>
                  <a:lnTo>
                    <a:pt x="3570144" y="2268648"/>
                  </a:lnTo>
                  <a:lnTo>
                    <a:pt x="3537686" y="2297745"/>
                  </a:lnTo>
                  <a:lnTo>
                    <a:pt x="3502166" y="2323183"/>
                  </a:lnTo>
                  <a:lnTo>
                    <a:pt x="3463880" y="2344664"/>
                  </a:lnTo>
                  <a:lnTo>
                    <a:pt x="3423127" y="2361890"/>
                  </a:lnTo>
                  <a:lnTo>
                    <a:pt x="3380205" y="2374563"/>
                  </a:lnTo>
                  <a:lnTo>
                    <a:pt x="3335412" y="2382386"/>
                  </a:lnTo>
                  <a:lnTo>
                    <a:pt x="3289046" y="2385060"/>
                  </a:lnTo>
                  <a:lnTo>
                    <a:pt x="397510" y="2385060"/>
                  </a:lnTo>
                  <a:lnTo>
                    <a:pt x="351143" y="2382386"/>
                  </a:lnTo>
                  <a:lnTo>
                    <a:pt x="306350" y="2374563"/>
                  </a:lnTo>
                  <a:lnTo>
                    <a:pt x="263428" y="2361890"/>
                  </a:lnTo>
                  <a:lnTo>
                    <a:pt x="222675" y="2344664"/>
                  </a:lnTo>
                  <a:lnTo>
                    <a:pt x="184389" y="2323183"/>
                  </a:lnTo>
                  <a:lnTo>
                    <a:pt x="148869" y="2297745"/>
                  </a:lnTo>
                  <a:lnTo>
                    <a:pt x="116411" y="2268648"/>
                  </a:lnTo>
                  <a:lnTo>
                    <a:pt x="87314" y="2236190"/>
                  </a:lnTo>
                  <a:lnTo>
                    <a:pt x="61876" y="2200670"/>
                  </a:lnTo>
                  <a:lnTo>
                    <a:pt x="40395" y="2162384"/>
                  </a:lnTo>
                  <a:lnTo>
                    <a:pt x="23169" y="2121631"/>
                  </a:lnTo>
                  <a:lnTo>
                    <a:pt x="10496" y="2078709"/>
                  </a:lnTo>
                  <a:lnTo>
                    <a:pt x="2673" y="2033916"/>
                  </a:lnTo>
                  <a:lnTo>
                    <a:pt x="0" y="1987550"/>
                  </a:lnTo>
                  <a:lnTo>
                    <a:pt x="0" y="397510"/>
                  </a:lnTo>
                  <a:close/>
                </a:path>
              </a:pathLst>
            </a:custGeom>
            <a:ln w="15240">
              <a:solidFill>
                <a:srgbClr val="00AF50"/>
              </a:solidFill>
            </a:ln>
          </p:spPr>
          <p:txBody>
            <a:bodyPr wrap="square" lIns="0" tIns="0" rIns="0" bIns="0" rtlCol="0"/>
            <a:lstStyle/>
            <a:p>
              <a:endParaRPr/>
            </a:p>
          </p:txBody>
        </p:sp>
        <p:sp>
          <p:nvSpPr>
            <p:cNvPr id="30" name="object 30"/>
            <p:cNvSpPr/>
            <p:nvPr/>
          </p:nvSpPr>
          <p:spPr>
            <a:xfrm>
              <a:off x="7470394" y="4871973"/>
              <a:ext cx="808355" cy="770255"/>
            </a:xfrm>
            <a:custGeom>
              <a:avLst/>
              <a:gdLst/>
              <a:ahLst/>
              <a:cxnLst/>
              <a:rect l="l" t="t" r="r" b="b"/>
              <a:pathLst>
                <a:path w="808354" h="770254">
                  <a:moveTo>
                    <a:pt x="631951" y="0"/>
                  </a:moveTo>
                  <a:lnTo>
                    <a:pt x="404113" y="208152"/>
                  </a:lnTo>
                  <a:lnTo>
                    <a:pt x="176275" y="0"/>
                  </a:lnTo>
                  <a:lnTo>
                    <a:pt x="0" y="192912"/>
                  </a:lnTo>
                  <a:lnTo>
                    <a:pt x="210438" y="385063"/>
                  </a:lnTo>
                  <a:lnTo>
                    <a:pt x="0" y="577214"/>
                  </a:lnTo>
                  <a:lnTo>
                    <a:pt x="176275" y="770191"/>
                  </a:lnTo>
                  <a:lnTo>
                    <a:pt x="404113" y="561975"/>
                  </a:lnTo>
                  <a:lnTo>
                    <a:pt x="631951" y="770191"/>
                  </a:lnTo>
                  <a:lnTo>
                    <a:pt x="808227" y="577214"/>
                  </a:lnTo>
                  <a:lnTo>
                    <a:pt x="597788" y="385063"/>
                  </a:lnTo>
                  <a:lnTo>
                    <a:pt x="808227" y="192912"/>
                  </a:lnTo>
                  <a:lnTo>
                    <a:pt x="631951" y="0"/>
                  </a:lnTo>
                  <a:close/>
                </a:path>
              </a:pathLst>
            </a:custGeom>
            <a:solidFill>
              <a:srgbClr val="FF0000"/>
            </a:solidFill>
          </p:spPr>
          <p:txBody>
            <a:bodyPr wrap="square" lIns="0" tIns="0" rIns="0" bIns="0" rtlCol="0"/>
            <a:lstStyle/>
            <a:p>
              <a:endParaRPr/>
            </a:p>
          </p:txBody>
        </p:sp>
        <p:sp>
          <p:nvSpPr>
            <p:cNvPr id="31" name="object 31"/>
            <p:cNvSpPr/>
            <p:nvPr/>
          </p:nvSpPr>
          <p:spPr>
            <a:xfrm>
              <a:off x="7470394" y="4871973"/>
              <a:ext cx="808355" cy="770255"/>
            </a:xfrm>
            <a:custGeom>
              <a:avLst/>
              <a:gdLst/>
              <a:ahLst/>
              <a:cxnLst/>
              <a:rect l="l" t="t" r="r" b="b"/>
              <a:pathLst>
                <a:path w="808354" h="770254">
                  <a:moveTo>
                    <a:pt x="0" y="192912"/>
                  </a:moveTo>
                  <a:lnTo>
                    <a:pt x="176275" y="0"/>
                  </a:lnTo>
                  <a:lnTo>
                    <a:pt x="404113" y="208152"/>
                  </a:lnTo>
                  <a:lnTo>
                    <a:pt x="631951" y="0"/>
                  </a:lnTo>
                  <a:lnTo>
                    <a:pt x="808227" y="192912"/>
                  </a:lnTo>
                  <a:lnTo>
                    <a:pt x="597788" y="385063"/>
                  </a:lnTo>
                  <a:lnTo>
                    <a:pt x="808227" y="577214"/>
                  </a:lnTo>
                  <a:lnTo>
                    <a:pt x="631951" y="770191"/>
                  </a:lnTo>
                  <a:lnTo>
                    <a:pt x="404113" y="561975"/>
                  </a:lnTo>
                  <a:lnTo>
                    <a:pt x="176275" y="770191"/>
                  </a:lnTo>
                  <a:lnTo>
                    <a:pt x="0" y="577214"/>
                  </a:lnTo>
                  <a:lnTo>
                    <a:pt x="210438" y="385063"/>
                  </a:lnTo>
                  <a:lnTo>
                    <a:pt x="0" y="192912"/>
                  </a:lnTo>
                  <a:close/>
                </a:path>
              </a:pathLst>
            </a:custGeom>
            <a:ln w="15239">
              <a:solidFill>
                <a:srgbClr val="FF0000"/>
              </a:solidFill>
            </a:ln>
          </p:spPr>
          <p:txBody>
            <a:bodyPr wrap="square" lIns="0" tIns="0" rIns="0" bIns="0" rtlCol="0"/>
            <a:lstStyle/>
            <a:p>
              <a:endParaRPr/>
            </a:p>
          </p:txBody>
        </p:sp>
      </p:grpSp>
      <p:sp>
        <p:nvSpPr>
          <p:cNvPr id="32" name="object 32"/>
          <p:cNvSpPr txBox="1"/>
          <p:nvPr/>
        </p:nvSpPr>
        <p:spPr>
          <a:xfrm>
            <a:off x="2636622" y="3868039"/>
            <a:ext cx="612775" cy="299720"/>
          </a:xfrm>
          <a:prstGeom prst="rect">
            <a:avLst/>
          </a:prstGeom>
        </p:spPr>
        <p:txBody>
          <a:bodyPr vert="horz" wrap="square" lIns="0" tIns="12700" rIns="0" bIns="0" rtlCol="0">
            <a:spAutoFit/>
          </a:bodyPr>
          <a:lstStyle/>
          <a:p>
            <a:pPr algn="ctr">
              <a:spcBef>
                <a:spcPts val="100"/>
              </a:spcBef>
            </a:pPr>
            <a:r>
              <a:rPr sz="900" spc="-5" dirty="0">
                <a:latin typeface="Calibri"/>
                <a:cs typeface="Calibri"/>
              </a:rPr>
              <a:t>Transactions</a:t>
            </a:r>
            <a:endParaRPr sz="900">
              <a:latin typeface="Calibri"/>
              <a:cs typeface="Calibri"/>
            </a:endParaRPr>
          </a:p>
          <a:p>
            <a:pPr algn="ctr">
              <a:lnSpc>
                <a:spcPct val="100000"/>
              </a:lnSpc>
            </a:pPr>
            <a:r>
              <a:rPr sz="900" dirty="0">
                <a:latin typeface="Calibri"/>
                <a:cs typeface="Calibri"/>
              </a:rPr>
              <a:t>…</a:t>
            </a:r>
            <a:endParaRPr sz="900">
              <a:latin typeface="Calibri"/>
              <a:cs typeface="Calibri"/>
            </a:endParaRPr>
          </a:p>
        </p:txBody>
      </p:sp>
      <p:grpSp>
        <p:nvGrpSpPr>
          <p:cNvPr id="33" name="object 33"/>
          <p:cNvGrpSpPr/>
          <p:nvPr/>
        </p:nvGrpSpPr>
        <p:grpSpPr>
          <a:xfrm>
            <a:off x="3780790" y="3882897"/>
            <a:ext cx="998855" cy="538480"/>
            <a:chOff x="2256789" y="3882897"/>
            <a:chExt cx="998855" cy="538480"/>
          </a:xfrm>
        </p:grpSpPr>
        <p:pic>
          <p:nvPicPr>
            <p:cNvPr id="34" name="object 34"/>
            <p:cNvPicPr/>
            <p:nvPr/>
          </p:nvPicPr>
          <p:blipFill>
            <a:blip r:embed="rId6" cstate="print"/>
            <a:stretch>
              <a:fillRect/>
            </a:stretch>
          </p:blipFill>
          <p:spPr>
            <a:xfrm>
              <a:off x="2263139" y="4258055"/>
              <a:ext cx="978408" cy="156971"/>
            </a:xfrm>
            <a:prstGeom prst="rect">
              <a:avLst/>
            </a:prstGeom>
          </p:spPr>
        </p:pic>
        <p:sp>
          <p:nvSpPr>
            <p:cNvPr id="35" name="object 35"/>
            <p:cNvSpPr/>
            <p:nvPr/>
          </p:nvSpPr>
          <p:spPr>
            <a:xfrm>
              <a:off x="2263139" y="4258055"/>
              <a:ext cx="978535" cy="157480"/>
            </a:xfrm>
            <a:custGeom>
              <a:avLst/>
              <a:gdLst/>
              <a:ahLst/>
              <a:cxnLst/>
              <a:rect l="l" t="t" r="r" b="b"/>
              <a:pathLst>
                <a:path w="978535" h="157479">
                  <a:moveTo>
                    <a:pt x="0" y="26162"/>
                  </a:moveTo>
                  <a:lnTo>
                    <a:pt x="2051" y="15966"/>
                  </a:lnTo>
                  <a:lnTo>
                    <a:pt x="7651" y="7651"/>
                  </a:lnTo>
                  <a:lnTo>
                    <a:pt x="15966" y="2051"/>
                  </a:lnTo>
                  <a:lnTo>
                    <a:pt x="26162" y="0"/>
                  </a:lnTo>
                  <a:lnTo>
                    <a:pt x="952246" y="0"/>
                  </a:lnTo>
                  <a:lnTo>
                    <a:pt x="962441" y="2051"/>
                  </a:lnTo>
                  <a:lnTo>
                    <a:pt x="970756" y="7651"/>
                  </a:lnTo>
                  <a:lnTo>
                    <a:pt x="976356" y="15966"/>
                  </a:lnTo>
                  <a:lnTo>
                    <a:pt x="978408" y="26162"/>
                  </a:lnTo>
                  <a:lnTo>
                    <a:pt x="978408" y="130810"/>
                  </a:lnTo>
                  <a:lnTo>
                    <a:pt x="976356" y="141005"/>
                  </a:lnTo>
                  <a:lnTo>
                    <a:pt x="970756" y="149320"/>
                  </a:lnTo>
                  <a:lnTo>
                    <a:pt x="962441" y="154920"/>
                  </a:lnTo>
                  <a:lnTo>
                    <a:pt x="952246" y="156972"/>
                  </a:lnTo>
                  <a:lnTo>
                    <a:pt x="26162" y="156972"/>
                  </a:lnTo>
                  <a:lnTo>
                    <a:pt x="15966" y="154920"/>
                  </a:lnTo>
                  <a:lnTo>
                    <a:pt x="7651" y="149320"/>
                  </a:lnTo>
                  <a:lnTo>
                    <a:pt x="2051" y="141005"/>
                  </a:lnTo>
                  <a:lnTo>
                    <a:pt x="0" y="130810"/>
                  </a:lnTo>
                  <a:lnTo>
                    <a:pt x="0" y="26162"/>
                  </a:lnTo>
                  <a:close/>
                </a:path>
              </a:pathLst>
            </a:custGeom>
            <a:ln w="12192">
              <a:solidFill>
                <a:srgbClr val="9B2C1F"/>
              </a:solidFill>
            </a:ln>
          </p:spPr>
          <p:txBody>
            <a:bodyPr wrap="square" lIns="0" tIns="0" rIns="0" bIns="0" rtlCol="0"/>
            <a:lstStyle/>
            <a:p>
              <a:endParaRPr/>
            </a:p>
          </p:txBody>
        </p:sp>
        <p:pic>
          <p:nvPicPr>
            <p:cNvPr id="36" name="object 36"/>
            <p:cNvPicPr/>
            <p:nvPr/>
          </p:nvPicPr>
          <p:blipFill>
            <a:blip r:embed="rId7" cstate="print"/>
            <a:stretch>
              <a:fillRect/>
            </a:stretch>
          </p:blipFill>
          <p:spPr>
            <a:xfrm>
              <a:off x="2270759" y="3889247"/>
              <a:ext cx="978407" cy="294131"/>
            </a:xfrm>
            <a:prstGeom prst="rect">
              <a:avLst/>
            </a:prstGeom>
          </p:spPr>
        </p:pic>
        <p:sp>
          <p:nvSpPr>
            <p:cNvPr id="37" name="object 37"/>
            <p:cNvSpPr/>
            <p:nvPr/>
          </p:nvSpPr>
          <p:spPr>
            <a:xfrm>
              <a:off x="2270759" y="3889247"/>
              <a:ext cx="978535" cy="294640"/>
            </a:xfrm>
            <a:custGeom>
              <a:avLst/>
              <a:gdLst/>
              <a:ahLst/>
              <a:cxnLst/>
              <a:rect l="l" t="t" r="r" b="b"/>
              <a:pathLst>
                <a:path w="978535" h="294639">
                  <a:moveTo>
                    <a:pt x="0" y="49021"/>
                  </a:moveTo>
                  <a:lnTo>
                    <a:pt x="3855" y="29950"/>
                  </a:lnTo>
                  <a:lnTo>
                    <a:pt x="14366" y="14366"/>
                  </a:lnTo>
                  <a:lnTo>
                    <a:pt x="29950" y="3855"/>
                  </a:lnTo>
                  <a:lnTo>
                    <a:pt x="49021" y="0"/>
                  </a:lnTo>
                  <a:lnTo>
                    <a:pt x="929385" y="0"/>
                  </a:lnTo>
                  <a:lnTo>
                    <a:pt x="948457" y="3855"/>
                  </a:lnTo>
                  <a:lnTo>
                    <a:pt x="964041" y="14366"/>
                  </a:lnTo>
                  <a:lnTo>
                    <a:pt x="974552" y="29950"/>
                  </a:lnTo>
                  <a:lnTo>
                    <a:pt x="978407" y="49021"/>
                  </a:lnTo>
                  <a:lnTo>
                    <a:pt x="978407" y="245109"/>
                  </a:lnTo>
                  <a:lnTo>
                    <a:pt x="974552" y="264181"/>
                  </a:lnTo>
                  <a:lnTo>
                    <a:pt x="964041" y="279765"/>
                  </a:lnTo>
                  <a:lnTo>
                    <a:pt x="948457" y="290276"/>
                  </a:lnTo>
                  <a:lnTo>
                    <a:pt x="929385" y="294131"/>
                  </a:lnTo>
                  <a:lnTo>
                    <a:pt x="49021" y="294131"/>
                  </a:lnTo>
                  <a:lnTo>
                    <a:pt x="29950" y="290276"/>
                  </a:lnTo>
                  <a:lnTo>
                    <a:pt x="14366" y="279765"/>
                  </a:lnTo>
                  <a:lnTo>
                    <a:pt x="3855" y="264181"/>
                  </a:lnTo>
                  <a:lnTo>
                    <a:pt x="0" y="245109"/>
                  </a:lnTo>
                  <a:lnTo>
                    <a:pt x="0" y="49021"/>
                  </a:lnTo>
                  <a:close/>
                </a:path>
              </a:pathLst>
            </a:custGeom>
            <a:ln w="12192">
              <a:solidFill>
                <a:srgbClr val="A18E6A"/>
              </a:solidFill>
            </a:ln>
          </p:spPr>
          <p:txBody>
            <a:bodyPr wrap="square" lIns="0" tIns="0" rIns="0" bIns="0" rtlCol="0"/>
            <a:lstStyle/>
            <a:p>
              <a:endParaRPr/>
            </a:p>
          </p:txBody>
        </p:sp>
      </p:grpSp>
      <p:sp>
        <p:nvSpPr>
          <p:cNvPr id="38" name="object 38"/>
          <p:cNvSpPr txBox="1"/>
          <p:nvPr/>
        </p:nvSpPr>
        <p:spPr>
          <a:xfrm>
            <a:off x="3977768" y="3879595"/>
            <a:ext cx="612775" cy="299720"/>
          </a:xfrm>
          <a:prstGeom prst="rect">
            <a:avLst/>
          </a:prstGeom>
        </p:spPr>
        <p:txBody>
          <a:bodyPr vert="horz" wrap="square" lIns="0" tIns="12700" rIns="0" bIns="0" rtlCol="0">
            <a:spAutoFit/>
          </a:bodyPr>
          <a:lstStyle/>
          <a:p>
            <a:pPr algn="ctr">
              <a:spcBef>
                <a:spcPts val="100"/>
              </a:spcBef>
            </a:pPr>
            <a:r>
              <a:rPr sz="900" spc="-5" dirty="0">
                <a:latin typeface="Calibri"/>
                <a:cs typeface="Calibri"/>
              </a:rPr>
              <a:t>Transactions</a:t>
            </a:r>
            <a:endParaRPr sz="900">
              <a:latin typeface="Calibri"/>
              <a:cs typeface="Calibri"/>
            </a:endParaRPr>
          </a:p>
          <a:p>
            <a:pPr algn="ctr">
              <a:lnSpc>
                <a:spcPct val="100000"/>
              </a:lnSpc>
            </a:pPr>
            <a:r>
              <a:rPr sz="900" dirty="0">
                <a:latin typeface="Calibri"/>
                <a:cs typeface="Calibri"/>
              </a:rPr>
              <a:t>…</a:t>
            </a:r>
            <a:endParaRPr sz="900">
              <a:latin typeface="Calibri"/>
              <a:cs typeface="Calibri"/>
            </a:endParaRPr>
          </a:p>
        </p:txBody>
      </p:sp>
      <p:grpSp>
        <p:nvGrpSpPr>
          <p:cNvPr id="39" name="object 39"/>
          <p:cNvGrpSpPr/>
          <p:nvPr/>
        </p:nvGrpSpPr>
        <p:grpSpPr>
          <a:xfrm>
            <a:off x="5144771" y="3888994"/>
            <a:ext cx="998855" cy="538480"/>
            <a:chOff x="3620770" y="3888994"/>
            <a:chExt cx="998855" cy="538480"/>
          </a:xfrm>
        </p:grpSpPr>
        <p:pic>
          <p:nvPicPr>
            <p:cNvPr id="40" name="object 40"/>
            <p:cNvPicPr/>
            <p:nvPr/>
          </p:nvPicPr>
          <p:blipFill>
            <a:blip r:embed="rId8" cstate="print"/>
            <a:stretch>
              <a:fillRect/>
            </a:stretch>
          </p:blipFill>
          <p:spPr>
            <a:xfrm>
              <a:off x="3627120" y="4264152"/>
              <a:ext cx="978407" cy="156972"/>
            </a:xfrm>
            <a:prstGeom prst="rect">
              <a:avLst/>
            </a:prstGeom>
          </p:spPr>
        </p:pic>
        <p:sp>
          <p:nvSpPr>
            <p:cNvPr id="41" name="object 41"/>
            <p:cNvSpPr/>
            <p:nvPr/>
          </p:nvSpPr>
          <p:spPr>
            <a:xfrm>
              <a:off x="3627120" y="4264152"/>
              <a:ext cx="978535" cy="157480"/>
            </a:xfrm>
            <a:custGeom>
              <a:avLst/>
              <a:gdLst/>
              <a:ahLst/>
              <a:cxnLst/>
              <a:rect l="l" t="t" r="r" b="b"/>
              <a:pathLst>
                <a:path w="978535" h="157479">
                  <a:moveTo>
                    <a:pt x="0" y="26162"/>
                  </a:moveTo>
                  <a:lnTo>
                    <a:pt x="2051" y="15966"/>
                  </a:lnTo>
                  <a:lnTo>
                    <a:pt x="7651" y="7651"/>
                  </a:lnTo>
                  <a:lnTo>
                    <a:pt x="15966" y="2051"/>
                  </a:lnTo>
                  <a:lnTo>
                    <a:pt x="26162" y="0"/>
                  </a:lnTo>
                  <a:lnTo>
                    <a:pt x="952245" y="0"/>
                  </a:lnTo>
                  <a:lnTo>
                    <a:pt x="962441" y="2051"/>
                  </a:lnTo>
                  <a:lnTo>
                    <a:pt x="970756" y="7651"/>
                  </a:lnTo>
                  <a:lnTo>
                    <a:pt x="976356" y="15966"/>
                  </a:lnTo>
                  <a:lnTo>
                    <a:pt x="978407" y="26162"/>
                  </a:lnTo>
                  <a:lnTo>
                    <a:pt x="978407" y="130810"/>
                  </a:lnTo>
                  <a:lnTo>
                    <a:pt x="976356" y="141005"/>
                  </a:lnTo>
                  <a:lnTo>
                    <a:pt x="970756" y="149320"/>
                  </a:lnTo>
                  <a:lnTo>
                    <a:pt x="962441" y="154920"/>
                  </a:lnTo>
                  <a:lnTo>
                    <a:pt x="952245" y="156972"/>
                  </a:lnTo>
                  <a:lnTo>
                    <a:pt x="26162" y="156972"/>
                  </a:lnTo>
                  <a:lnTo>
                    <a:pt x="15966" y="154920"/>
                  </a:lnTo>
                  <a:lnTo>
                    <a:pt x="7651" y="149320"/>
                  </a:lnTo>
                  <a:lnTo>
                    <a:pt x="2051" y="141005"/>
                  </a:lnTo>
                  <a:lnTo>
                    <a:pt x="0" y="130810"/>
                  </a:lnTo>
                  <a:lnTo>
                    <a:pt x="0" y="26162"/>
                  </a:lnTo>
                  <a:close/>
                </a:path>
              </a:pathLst>
            </a:custGeom>
            <a:ln w="12192">
              <a:solidFill>
                <a:srgbClr val="9B2C1F"/>
              </a:solidFill>
            </a:ln>
          </p:spPr>
          <p:txBody>
            <a:bodyPr wrap="square" lIns="0" tIns="0" rIns="0" bIns="0" rtlCol="0"/>
            <a:lstStyle/>
            <a:p>
              <a:endParaRPr/>
            </a:p>
          </p:txBody>
        </p:sp>
        <p:pic>
          <p:nvPicPr>
            <p:cNvPr id="42" name="object 42"/>
            <p:cNvPicPr/>
            <p:nvPr/>
          </p:nvPicPr>
          <p:blipFill>
            <a:blip r:embed="rId9" cstate="print"/>
            <a:stretch>
              <a:fillRect/>
            </a:stretch>
          </p:blipFill>
          <p:spPr>
            <a:xfrm>
              <a:off x="3634740" y="3895344"/>
              <a:ext cx="978408" cy="295656"/>
            </a:xfrm>
            <a:prstGeom prst="rect">
              <a:avLst/>
            </a:prstGeom>
          </p:spPr>
        </p:pic>
        <p:sp>
          <p:nvSpPr>
            <p:cNvPr id="43" name="object 43"/>
            <p:cNvSpPr/>
            <p:nvPr/>
          </p:nvSpPr>
          <p:spPr>
            <a:xfrm>
              <a:off x="3634740" y="3895344"/>
              <a:ext cx="978535" cy="295910"/>
            </a:xfrm>
            <a:custGeom>
              <a:avLst/>
              <a:gdLst/>
              <a:ahLst/>
              <a:cxnLst/>
              <a:rect l="l" t="t" r="r" b="b"/>
              <a:pathLst>
                <a:path w="978535" h="295910">
                  <a:moveTo>
                    <a:pt x="0" y="49275"/>
                  </a:moveTo>
                  <a:lnTo>
                    <a:pt x="3877" y="30110"/>
                  </a:lnTo>
                  <a:lnTo>
                    <a:pt x="14446" y="14446"/>
                  </a:lnTo>
                  <a:lnTo>
                    <a:pt x="30110" y="3877"/>
                  </a:lnTo>
                  <a:lnTo>
                    <a:pt x="49275" y="0"/>
                  </a:lnTo>
                  <a:lnTo>
                    <a:pt x="929132" y="0"/>
                  </a:lnTo>
                  <a:lnTo>
                    <a:pt x="948297" y="3877"/>
                  </a:lnTo>
                  <a:lnTo>
                    <a:pt x="963961" y="14446"/>
                  </a:lnTo>
                  <a:lnTo>
                    <a:pt x="974530" y="30110"/>
                  </a:lnTo>
                  <a:lnTo>
                    <a:pt x="978408" y="49275"/>
                  </a:lnTo>
                  <a:lnTo>
                    <a:pt x="978408" y="246379"/>
                  </a:lnTo>
                  <a:lnTo>
                    <a:pt x="974530" y="265545"/>
                  </a:lnTo>
                  <a:lnTo>
                    <a:pt x="963961" y="281209"/>
                  </a:lnTo>
                  <a:lnTo>
                    <a:pt x="948297" y="291778"/>
                  </a:lnTo>
                  <a:lnTo>
                    <a:pt x="929132" y="295655"/>
                  </a:lnTo>
                  <a:lnTo>
                    <a:pt x="49275" y="295655"/>
                  </a:lnTo>
                  <a:lnTo>
                    <a:pt x="30110" y="291778"/>
                  </a:lnTo>
                  <a:lnTo>
                    <a:pt x="14446" y="281209"/>
                  </a:lnTo>
                  <a:lnTo>
                    <a:pt x="3877" y="265545"/>
                  </a:lnTo>
                  <a:lnTo>
                    <a:pt x="0" y="246379"/>
                  </a:lnTo>
                  <a:lnTo>
                    <a:pt x="0" y="49275"/>
                  </a:lnTo>
                  <a:close/>
                </a:path>
              </a:pathLst>
            </a:custGeom>
            <a:ln w="12191">
              <a:solidFill>
                <a:srgbClr val="A18E6A"/>
              </a:solidFill>
            </a:ln>
          </p:spPr>
          <p:txBody>
            <a:bodyPr wrap="square" lIns="0" tIns="0" rIns="0" bIns="0" rtlCol="0"/>
            <a:lstStyle/>
            <a:p>
              <a:endParaRPr/>
            </a:p>
          </p:txBody>
        </p:sp>
      </p:grpSp>
      <p:sp>
        <p:nvSpPr>
          <p:cNvPr id="44" name="object 44"/>
          <p:cNvSpPr txBox="1"/>
          <p:nvPr/>
        </p:nvSpPr>
        <p:spPr>
          <a:xfrm>
            <a:off x="5342002" y="3886580"/>
            <a:ext cx="612775" cy="299720"/>
          </a:xfrm>
          <a:prstGeom prst="rect">
            <a:avLst/>
          </a:prstGeom>
        </p:spPr>
        <p:txBody>
          <a:bodyPr vert="horz" wrap="square" lIns="0" tIns="12700" rIns="0" bIns="0" rtlCol="0">
            <a:spAutoFit/>
          </a:bodyPr>
          <a:lstStyle/>
          <a:p>
            <a:pPr algn="ctr">
              <a:spcBef>
                <a:spcPts val="100"/>
              </a:spcBef>
            </a:pPr>
            <a:r>
              <a:rPr sz="900" spc="-5" dirty="0">
                <a:latin typeface="Calibri"/>
                <a:cs typeface="Calibri"/>
              </a:rPr>
              <a:t>Transactions</a:t>
            </a:r>
            <a:endParaRPr sz="900">
              <a:latin typeface="Calibri"/>
              <a:cs typeface="Calibri"/>
            </a:endParaRPr>
          </a:p>
          <a:p>
            <a:pPr algn="ctr">
              <a:lnSpc>
                <a:spcPct val="100000"/>
              </a:lnSpc>
            </a:pPr>
            <a:r>
              <a:rPr sz="900" dirty="0">
                <a:latin typeface="Calibri"/>
                <a:cs typeface="Calibri"/>
              </a:rPr>
              <a:t>…</a:t>
            </a:r>
            <a:endParaRPr sz="900">
              <a:latin typeface="Calibri"/>
              <a:cs typeface="Calibri"/>
            </a:endParaRPr>
          </a:p>
        </p:txBody>
      </p:sp>
      <p:sp>
        <p:nvSpPr>
          <p:cNvPr id="45" name="object 45"/>
          <p:cNvSpPr/>
          <p:nvPr/>
        </p:nvSpPr>
        <p:spPr>
          <a:xfrm>
            <a:off x="6402324" y="1810511"/>
            <a:ext cx="1077595" cy="1927860"/>
          </a:xfrm>
          <a:custGeom>
            <a:avLst/>
            <a:gdLst/>
            <a:ahLst/>
            <a:cxnLst/>
            <a:rect l="l" t="t" r="r" b="b"/>
            <a:pathLst>
              <a:path w="1077595" h="1927860">
                <a:moveTo>
                  <a:pt x="0" y="179577"/>
                </a:moveTo>
                <a:lnTo>
                  <a:pt x="6414" y="131835"/>
                </a:lnTo>
                <a:lnTo>
                  <a:pt x="24515" y="88937"/>
                </a:lnTo>
                <a:lnTo>
                  <a:pt x="52593" y="52593"/>
                </a:lnTo>
                <a:lnTo>
                  <a:pt x="88937" y="24515"/>
                </a:lnTo>
                <a:lnTo>
                  <a:pt x="131835" y="6414"/>
                </a:lnTo>
                <a:lnTo>
                  <a:pt x="179577" y="0"/>
                </a:lnTo>
                <a:lnTo>
                  <a:pt x="897889" y="0"/>
                </a:lnTo>
                <a:lnTo>
                  <a:pt x="945632" y="6414"/>
                </a:lnTo>
                <a:lnTo>
                  <a:pt x="988530" y="24515"/>
                </a:lnTo>
                <a:lnTo>
                  <a:pt x="1024874" y="52593"/>
                </a:lnTo>
                <a:lnTo>
                  <a:pt x="1052952" y="88937"/>
                </a:lnTo>
                <a:lnTo>
                  <a:pt x="1071053" y="131835"/>
                </a:lnTo>
                <a:lnTo>
                  <a:pt x="1077467" y="179577"/>
                </a:lnTo>
                <a:lnTo>
                  <a:pt x="1077467" y="1748282"/>
                </a:lnTo>
                <a:lnTo>
                  <a:pt x="1071053" y="1796024"/>
                </a:lnTo>
                <a:lnTo>
                  <a:pt x="1052952" y="1838922"/>
                </a:lnTo>
                <a:lnTo>
                  <a:pt x="1024874" y="1875266"/>
                </a:lnTo>
                <a:lnTo>
                  <a:pt x="988530" y="1903344"/>
                </a:lnTo>
                <a:lnTo>
                  <a:pt x="945632" y="1921445"/>
                </a:lnTo>
                <a:lnTo>
                  <a:pt x="897889" y="1927860"/>
                </a:lnTo>
                <a:lnTo>
                  <a:pt x="179577" y="1927860"/>
                </a:lnTo>
                <a:lnTo>
                  <a:pt x="131835" y="1921445"/>
                </a:lnTo>
                <a:lnTo>
                  <a:pt x="88937" y="1903344"/>
                </a:lnTo>
                <a:lnTo>
                  <a:pt x="52593" y="1875266"/>
                </a:lnTo>
                <a:lnTo>
                  <a:pt x="24515" y="1838922"/>
                </a:lnTo>
                <a:lnTo>
                  <a:pt x="6414" y="1796024"/>
                </a:lnTo>
                <a:lnTo>
                  <a:pt x="0" y="1748282"/>
                </a:lnTo>
                <a:lnTo>
                  <a:pt x="0" y="179577"/>
                </a:lnTo>
                <a:close/>
              </a:path>
            </a:pathLst>
          </a:custGeom>
          <a:ln w="15239">
            <a:solidFill>
              <a:srgbClr val="000000"/>
            </a:solidFill>
          </a:ln>
        </p:spPr>
        <p:txBody>
          <a:bodyPr wrap="square" lIns="0" tIns="0" rIns="0" bIns="0" rtlCol="0"/>
          <a:lstStyle/>
          <a:p>
            <a:endParaRPr/>
          </a:p>
        </p:txBody>
      </p:sp>
      <p:sp>
        <p:nvSpPr>
          <p:cNvPr id="46" name="object 46"/>
          <p:cNvSpPr txBox="1"/>
          <p:nvPr/>
        </p:nvSpPr>
        <p:spPr>
          <a:xfrm>
            <a:off x="6663690" y="1881378"/>
            <a:ext cx="556260" cy="228909"/>
          </a:xfrm>
          <a:prstGeom prst="rect">
            <a:avLst/>
          </a:prstGeom>
        </p:spPr>
        <p:txBody>
          <a:bodyPr vert="horz" wrap="square" lIns="0" tIns="13335" rIns="0" bIns="0" rtlCol="0">
            <a:spAutoFit/>
          </a:bodyPr>
          <a:lstStyle/>
          <a:p>
            <a:pPr marL="12700">
              <a:spcBef>
                <a:spcPts val="105"/>
              </a:spcBef>
            </a:pPr>
            <a:r>
              <a:rPr sz="1400" b="1" dirty="0">
                <a:solidFill>
                  <a:srgbClr val="00AF50"/>
                </a:solidFill>
                <a:latin typeface="Calibri"/>
                <a:cs typeface="Calibri"/>
              </a:rPr>
              <a:t>Block</a:t>
            </a:r>
            <a:r>
              <a:rPr sz="1400" b="1" spc="-75" dirty="0">
                <a:solidFill>
                  <a:srgbClr val="00AF50"/>
                </a:solidFill>
                <a:latin typeface="Calibri"/>
                <a:cs typeface="Calibri"/>
              </a:rPr>
              <a:t> </a:t>
            </a:r>
            <a:r>
              <a:rPr sz="1400" b="1" dirty="0">
                <a:solidFill>
                  <a:srgbClr val="00AF50"/>
                </a:solidFill>
                <a:latin typeface="Calibri"/>
                <a:cs typeface="Calibri"/>
              </a:rPr>
              <a:t>3</a:t>
            </a:r>
            <a:endParaRPr sz="1400">
              <a:latin typeface="Calibri"/>
              <a:cs typeface="Calibri"/>
            </a:endParaRPr>
          </a:p>
        </p:txBody>
      </p:sp>
      <p:sp>
        <p:nvSpPr>
          <p:cNvPr id="47" name="object 47"/>
          <p:cNvSpPr txBox="1"/>
          <p:nvPr/>
        </p:nvSpPr>
        <p:spPr>
          <a:xfrm>
            <a:off x="6575297" y="2236470"/>
            <a:ext cx="732790" cy="299720"/>
          </a:xfrm>
          <a:prstGeom prst="rect">
            <a:avLst/>
          </a:prstGeom>
        </p:spPr>
        <p:txBody>
          <a:bodyPr vert="horz" wrap="square" lIns="0" tIns="12700" rIns="0" bIns="0" rtlCol="0">
            <a:spAutoFit/>
          </a:bodyPr>
          <a:lstStyle/>
          <a:p>
            <a:pPr marL="19685" marR="5080" indent="-7620">
              <a:spcBef>
                <a:spcPts val="100"/>
              </a:spcBef>
            </a:pPr>
            <a:r>
              <a:rPr sz="900" dirty="0">
                <a:latin typeface="Calibri"/>
                <a:cs typeface="Calibri"/>
              </a:rPr>
              <a:t>Pr</a:t>
            </a:r>
            <a:r>
              <a:rPr sz="900" spc="5" dirty="0">
                <a:latin typeface="Calibri"/>
                <a:cs typeface="Calibri"/>
              </a:rPr>
              <a:t>o</a:t>
            </a:r>
            <a:r>
              <a:rPr sz="900" dirty="0">
                <a:latin typeface="Calibri"/>
                <a:cs typeface="Calibri"/>
              </a:rPr>
              <a:t>of-</a:t>
            </a:r>
            <a:r>
              <a:rPr sz="900" spc="5" dirty="0">
                <a:latin typeface="Calibri"/>
                <a:cs typeface="Calibri"/>
              </a:rPr>
              <a:t>o</a:t>
            </a:r>
            <a:r>
              <a:rPr sz="900" dirty="0">
                <a:latin typeface="Calibri"/>
                <a:cs typeface="Calibri"/>
              </a:rPr>
              <a:t>f-Wor</a:t>
            </a:r>
            <a:r>
              <a:rPr sz="900" spc="-5" dirty="0">
                <a:latin typeface="Calibri"/>
                <a:cs typeface="Calibri"/>
              </a:rPr>
              <a:t>k</a:t>
            </a:r>
            <a:r>
              <a:rPr sz="900" dirty="0">
                <a:latin typeface="Calibri"/>
                <a:cs typeface="Calibri"/>
              </a:rPr>
              <a:t>:  </a:t>
            </a:r>
            <a:r>
              <a:rPr sz="900" spc="-10" dirty="0">
                <a:latin typeface="Calibri"/>
                <a:cs typeface="Calibri"/>
              </a:rPr>
              <a:t>0000009ff33xe</a:t>
            </a:r>
            <a:endParaRPr sz="900">
              <a:latin typeface="Calibri"/>
              <a:cs typeface="Calibri"/>
            </a:endParaRPr>
          </a:p>
        </p:txBody>
      </p:sp>
      <p:grpSp>
        <p:nvGrpSpPr>
          <p:cNvPr id="48" name="object 48"/>
          <p:cNvGrpSpPr/>
          <p:nvPr/>
        </p:nvGrpSpPr>
        <p:grpSpPr>
          <a:xfrm>
            <a:off x="6440171" y="3055366"/>
            <a:ext cx="998855" cy="538480"/>
            <a:chOff x="4916170" y="3055366"/>
            <a:chExt cx="998855" cy="538480"/>
          </a:xfrm>
        </p:grpSpPr>
        <p:pic>
          <p:nvPicPr>
            <p:cNvPr id="49" name="object 49"/>
            <p:cNvPicPr/>
            <p:nvPr/>
          </p:nvPicPr>
          <p:blipFill>
            <a:blip r:embed="rId8" cstate="print"/>
            <a:stretch>
              <a:fillRect/>
            </a:stretch>
          </p:blipFill>
          <p:spPr>
            <a:xfrm>
              <a:off x="4922520" y="3430524"/>
              <a:ext cx="978407" cy="156972"/>
            </a:xfrm>
            <a:prstGeom prst="rect">
              <a:avLst/>
            </a:prstGeom>
          </p:spPr>
        </p:pic>
        <p:sp>
          <p:nvSpPr>
            <p:cNvPr id="50" name="object 50"/>
            <p:cNvSpPr/>
            <p:nvPr/>
          </p:nvSpPr>
          <p:spPr>
            <a:xfrm>
              <a:off x="4922520" y="3430524"/>
              <a:ext cx="978535" cy="157480"/>
            </a:xfrm>
            <a:custGeom>
              <a:avLst/>
              <a:gdLst/>
              <a:ahLst/>
              <a:cxnLst/>
              <a:rect l="l" t="t" r="r" b="b"/>
              <a:pathLst>
                <a:path w="978535" h="157479">
                  <a:moveTo>
                    <a:pt x="0" y="26162"/>
                  </a:moveTo>
                  <a:lnTo>
                    <a:pt x="2051" y="15966"/>
                  </a:lnTo>
                  <a:lnTo>
                    <a:pt x="7651" y="7651"/>
                  </a:lnTo>
                  <a:lnTo>
                    <a:pt x="15966" y="2051"/>
                  </a:lnTo>
                  <a:lnTo>
                    <a:pt x="26162" y="0"/>
                  </a:lnTo>
                  <a:lnTo>
                    <a:pt x="952245" y="0"/>
                  </a:lnTo>
                  <a:lnTo>
                    <a:pt x="962441" y="2051"/>
                  </a:lnTo>
                  <a:lnTo>
                    <a:pt x="970756" y="7651"/>
                  </a:lnTo>
                  <a:lnTo>
                    <a:pt x="976356" y="15966"/>
                  </a:lnTo>
                  <a:lnTo>
                    <a:pt x="978407" y="26162"/>
                  </a:lnTo>
                  <a:lnTo>
                    <a:pt x="978407" y="130810"/>
                  </a:lnTo>
                  <a:lnTo>
                    <a:pt x="976356" y="141005"/>
                  </a:lnTo>
                  <a:lnTo>
                    <a:pt x="970756" y="149320"/>
                  </a:lnTo>
                  <a:lnTo>
                    <a:pt x="962441" y="154920"/>
                  </a:lnTo>
                  <a:lnTo>
                    <a:pt x="952245" y="156972"/>
                  </a:lnTo>
                  <a:lnTo>
                    <a:pt x="26162" y="156972"/>
                  </a:lnTo>
                  <a:lnTo>
                    <a:pt x="15966" y="154920"/>
                  </a:lnTo>
                  <a:lnTo>
                    <a:pt x="7651" y="149320"/>
                  </a:lnTo>
                  <a:lnTo>
                    <a:pt x="2051" y="141005"/>
                  </a:lnTo>
                  <a:lnTo>
                    <a:pt x="0" y="130810"/>
                  </a:lnTo>
                  <a:lnTo>
                    <a:pt x="0" y="26162"/>
                  </a:lnTo>
                  <a:close/>
                </a:path>
              </a:pathLst>
            </a:custGeom>
            <a:ln w="12192">
              <a:solidFill>
                <a:srgbClr val="9B2C1F"/>
              </a:solidFill>
            </a:ln>
          </p:spPr>
          <p:txBody>
            <a:bodyPr wrap="square" lIns="0" tIns="0" rIns="0" bIns="0" rtlCol="0"/>
            <a:lstStyle/>
            <a:p>
              <a:endParaRPr/>
            </a:p>
          </p:txBody>
        </p:sp>
        <p:pic>
          <p:nvPicPr>
            <p:cNvPr id="51" name="object 51"/>
            <p:cNvPicPr/>
            <p:nvPr/>
          </p:nvPicPr>
          <p:blipFill>
            <a:blip r:embed="rId9" cstate="print"/>
            <a:stretch>
              <a:fillRect/>
            </a:stretch>
          </p:blipFill>
          <p:spPr>
            <a:xfrm>
              <a:off x="4930140" y="3061716"/>
              <a:ext cx="978408" cy="295656"/>
            </a:xfrm>
            <a:prstGeom prst="rect">
              <a:avLst/>
            </a:prstGeom>
          </p:spPr>
        </p:pic>
        <p:sp>
          <p:nvSpPr>
            <p:cNvPr id="52" name="object 52"/>
            <p:cNvSpPr/>
            <p:nvPr/>
          </p:nvSpPr>
          <p:spPr>
            <a:xfrm>
              <a:off x="4930140" y="3061716"/>
              <a:ext cx="978535" cy="295910"/>
            </a:xfrm>
            <a:custGeom>
              <a:avLst/>
              <a:gdLst/>
              <a:ahLst/>
              <a:cxnLst/>
              <a:rect l="l" t="t" r="r" b="b"/>
              <a:pathLst>
                <a:path w="978535" h="295910">
                  <a:moveTo>
                    <a:pt x="0" y="49275"/>
                  </a:moveTo>
                  <a:lnTo>
                    <a:pt x="3877" y="30110"/>
                  </a:lnTo>
                  <a:lnTo>
                    <a:pt x="14446" y="14446"/>
                  </a:lnTo>
                  <a:lnTo>
                    <a:pt x="30110" y="3877"/>
                  </a:lnTo>
                  <a:lnTo>
                    <a:pt x="49275" y="0"/>
                  </a:lnTo>
                  <a:lnTo>
                    <a:pt x="929132" y="0"/>
                  </a:lnTo>
                  <a:lnTo>
                    <a:pt x="948297" y="3877"/>
                  </a:lnTo>
                  <a:lnTo>
                    <a:pt x="963961" y="14446"/>
                  </a:lnTo>
                  <a:lnTo>
                    <a:pt x="974530" y="30110"/>
                  </a:lnTo>
                  <a:lnTo>
                    <a:pt x="978408" y="49275"/>
                  </a:lnTo>
                  <a:lnTo>
                    <a:pt x="978408" y="246380"/>
                  </a:lnTo>
                  <a:lnTo>
                    <a:pt x="974530" y="265545"/>
                  </a:lnTo>
                  <a:lnTo>
                    <a:pt x="963961" y="281209"/>
                  </a:lnTo>
                  <a:lnTo>
                    <a:pt x="948297" y="291778"/>
                  </a:lnTo>
                  <a:lnTo>
                    <a:pt x="929132" y="295656"/>
                  </a:lnTo>
                  <a:lnTo>
                    <a:pt x="49275" y="295656"/>
                  </a:lnTo>
                  <a:lnTo>
                    <a:pt x="30110" y="291778"/>
                  </a:lnTo>
                  <a:lnTo>
                    <a:pt x="14446" y="281209"/>
                  </a:lnTo>
                  <a:lnTo>
                    <a:pt x="3877" y="265545"/>
                  </a:lnTo>
                  <a:lnTo>
                    <a:pt x="0" y="246380"/>
                  </a:lnTo>
                  <a:lnTo>
                    <a:pt x="0" y="49275"/>
                  </a:lnTo>
                  <a:close/>
                </a:path>
              </a:pathLst>
            </a:custGeom>
            <a:ln w="12192">
              <a:solidFill>
                <a:srgbClr val="A18E6A"/>
              </a:solidFill>
            </a:ln>
          </p:spPr>
          <p:txBody>
            <a:bodyPr wrap="square" lIns="0" tIns="0" rIns="0" bIns="0" rtlCol="0"/>
            <a:lstStyle/>
            <a:p>
              <a:endParaRPr/>
            </a:p>
          </p:txBody>
        </p:sp>
      </p:grpSp>
      <p:sp>
        <p:nvSpPr>
          <p:cNvPr id="53" name="object 53"/>
          <p:cNvSpPr txBox="1"/>
          <p:nvPr/>
        </p:nvSpPr>
        <p:spPr>
          <a:xfrm>
            <a:off x="6637783" y="3052954"/>
            <a:ext cx="612775" cy="151323"/>
          </a:xfrm>
          <a:prstGeom prst="rect">
            <a:avLst/>
          </a:prstGeom>
        </p:spPr>
        <p:txBody>
          <a:bodyPr vert="horz" wrap="square" lIns="0" tIns="12700" rIns="0" bIns="0" rtlCol="0">
            <a:spAutoFit/>
          </a:bodyPr>
          <a:lstStyle/>
          <a:p>
            <a:pPr marL="12700">
              <a:spcBef>
                <a:spcPts val="100"/>
              </a:spcBef>
            </a:pPr>
            <a:r>
              <a:rPr sz="900" spc="-5" dirty="0">
                <a:latin typeface="Calibri"/>
                <a:cs typeface="Calibri"/>
              </a:rPr>
              <a:t>Transactions</a:t>
            </a:r>
            <a:endParaRPr sz="900">
              <a:latin typeface="Calibri"/>
              <a:cs typeface="Calibri"/>
            </a:endParaRPr>
          </a:p>
        </p:txBody>
      </p:sp>
      <p:sp>
        <p:nvSpPr>
          <p:cNvPr id="54" name="object 54"/>
          <p:cNvSpPr txBox="1"/>
          <p:nvPr/>
        </p:nvSpPr>
        <p:spPr>
          <a:xfrm>
            <a:off x="6890766" y="3190114"/>
            <a:ext cx="104775" cy="151323"/>
          </a:xfrm>
          <a:prstGeom prst="rect">
            <a:avLst/>
          </a:prstGeom>
        </p:spPr>
        <p:txBody>
          <a:bodyPr vert="horz" wrap="square" lIns="0" tIns="12700" rIns="0" bIns="0" rtlCol="0">
            <a:spAutoFit/>
          </a:bodyPr>
          <a:lstStyle/>
          <a:p>
            <a:pPr marL="12700">
              <a:spcBef>
                <a:spcPts val="100"/>
              </a:spcBef>
            </a:pPr>
            <a:r>
              <a:rPr sz="900" dirty="0">
                <a:latin typeface="Calibri"/>
                <a:cs typeface="Calibri"/>
              </a:rPr>
              <a:t>…</a:t>
            </a:r>
            <a:endParaRPr sz="900">
              <a:latin typeface="Calibri"/>
              <a:cs typeface="Calibri"/>
            </a:endParaRPr>
          </a:p>
        </p:txBody>
      </p:sp>
      <p:grpSp>
        <p:nvGrpSpPr>
          <p:cNvPr id="55" name="object 55"/>
          <p:cNvGrpSpPr/>
          <p:nvPr/>
        </p:nvGrpSpPr>
        <p:grpSpPr>
          <a:xfrm>
            <a:off x="6013703" y="1802892"/>
            <a:ext cx="2725420" cy="1943100"/>
            <a:chOff x="4489703" y="1802892"/>
            <a:chExt cx="2725420" cy="1943100"/>
          </a:xfrm>
        </p:grpSpPr>
        <p:pic>
          <p:nvPicPr>
            <p:cNvPr id="56" name="object 56"/>
            <p:cNvPicPr/>
            <p:nvPr/>
          </p:nvPicPr>
          <p:blipFill>
            <a:blip r:embed="rId10" cstate="print"/>
            <a:stretch>
              <a:fillRect/>
            </a:stretch>
          </p:blipFill>
          <p:spPr>
            <a:xfrm>
              <a:off x="4489703" y="2791993"/>
              <a:ext cx="612686" cy="473938"/>
            </a:xfrm>
            <a:prstGeom prst="rect">
              <a:avLst/>
            </a:prstGeom>
          </p:spPr>
        </p:pic>
        <p:sp>
          <p:nvSpPr>
            <p:cNvPr id="57" name="object 57"/>
            <p:cNvSpPr/>
            <p:nvPr/>
          </p:nvSpPr>
          <p:spPr>
            <a:xfrm>
              <a:off x="4589525" y="2814066"/>
              <a:ext cx="459740" cy="320675"/>
            </a:xfrm>
            <a:custGeom>
              <a:avLst/>
              <a:gdLst/>
              <a:ahLst/>
              <a:cxnLst/>
              <a:rect l="l" t="t" r="r" b="b"/>
              <a:pathLst>
                <a:path w="459739" h="320675">
                  <a:moveTo>
                    <a:pt x="42163" y="244348"/>
                  </a:moveTo>
                  <a:lnTo>
                    <a:pt x="0" y="320294"/>
                  </a:lnTo>
                  <a:lnTo>
                    <a:pt x="86106" y="308483"/>
                  </a:lnTo>
                  <a:lnTo>
                    <a:pt x="76447" y="294386"/>
                  </a:lnTo>
                  <a:lnTo>
                    <a:pt x="60706" y="294386"/>
                  </a:lnTo>
                  <a:lnTo>
                    <a:pt x="46100" y="273050"/>
                  </a:lnTo>
                  <a:lnTo>
                    <a:pt x="56807" y="265721"/>
                  </a:lnTo>
                  <a:lnTo>
                    <a:pt x="42163" y="244348"/>
                  </a:lnTo>
                  <a:close/>
                </a:path>
                <a:path w="459739" h="320675">
                  <a:moveTo>
                    <a:pt x="56807" y="265721"/>
                  </a:moveTo>
                  <a:lnTo>
                    <a:pt x="46100" y="273050"/>
                  </a:lnTo>
                  <a:lnTo>
                    <a:pt x="60706" y="294386"/>
                  </a:lnTo>
                  <a:lnTo>
                    <a:pt x="71422" y="287052"/>
                  </a:lnTo>
                  <a:lnTo>
                    <a:pt x="56807" y="265721"/>
                  </a:lnTo>
                  <a:close/>
                </a:path>
                <a:path w="459739" h="320675">
                  <a:moveTo>
                    <a:pt x="71422" y="287052"/>
                  </a:moveTo>
                  <a:lnTo>
                    <a:pt x="60706" y="294386"/>
                  </a:lnTo>
                  <a:lnTo>
                    <a:pt x="76447" y="294386"/>
                  </a:lnTo>
                  <a:lnTo>
                    <a:pt x="71422" y="287052"/>
                  </a:lnTo>
                  <a:close/>
                </a:path>
                <a:path w="459739" h="320675">
                  <a:moveTo>
                    <a:pt x="445008" y="0"/>
                  </a:moveTo>
                  <a:lnTo>
                    <a:pt x="56807" y="265721"/>
                  </a:lnTo>
                  <a:lnTo>
                    <a:pt x="71422" y="287052"/>
                  </a:lnTo>
                  <a:lnTo>
                    <a:pt x="459739" y="21336"/>
                  </a:lnTo>
                  <a:lnTo>
                    <a:pt x="445008" y="0"/>
                  </a:lnTo>
                  <a:close/>
                </a:path>
              </a:pathLst>
            </a:custGeom>
            <a:solidFill>
              <a:srgbClr val="000000"/>
            </a:solidFill>
          </p:spPr>
          <p:txBody>
            <a:bodyPr wrap="square" lIns="0" tIns="0" rIns="0" bIns="0" rtlCol="0"/>
            <a:lstStyle/>
            <a:p>
              <a:endParaRPr/>
            </a:p>
          </p:txBody>
        </p:sp>
        <p:sp>
          <p:nvSpPr>
            <p:cNvPr id="58" name="object 58"/>
            <p:cNvSpPr/>
            <p:nvPr/>
          </p:nvSpPr>
          <p:spPr>
            <a:xfrm>
              <a:off x="6129527" y="1810512"/>
              <a:ext cx="1077595" cy="1927860"/>
            </a:xfrm>
            <a:custGeom>
              <a:avLst/>
              <a:gdLst/>
              <a:ahLst/>
              <a:cxnLst/>
              <a:rect l="l" t="t" r="r" b="b"/>
              <a:pathLst>
                <a:path w="1077595" h="1927860">
                  <a:moveTo>
                    <a:pt x="0" y="179577"/>
                  </a:moveTo>
                  <a:lnTo>
                    <a:pt x="6414" y="131835"/>
                  </a:lnTo>
                  <a:lnTo>
                    <a:pt x="24515" y="88937"/>
                  </a:lnTo>
                  <a:lnTo>
                    <a:pt x="52593" y="52593"/>
                  </a:lnTo>
                  <a:lnTo>
                    <a:pt x="88937" y="24515"/>
                  </a:lnTo>
                  <a:lnTo>
                    <a:pt x="131835" y="6414"/>
                  </a:lnTo>
                  <a:lnTo>
                    <a:pt x="179577" y="0"/>
                  </a:lnTo>
                  <a:lnTo>
                    <a:pt x="897890" y="0"/>
                  </a:lnTo>
                  <a:lnTo>
                    <a:pt x="945632" y="6414"/>
                  </a:lnTo>
                  <a:lnTo>
                    <a:pt x="988530" y="24515"/>
                  </a:lnTo>
                  <a:lnTo>
                    <a:pt x="1024874" y="52593"/>
                  </a:lnTo>
                  <a:lnTo>
                    <a:pt x="1052952" y="88937"/>
                  </a:lnTo>
                  <a:lnTo>
                    <a:pt x="1071053" y="131835"/>
                  </a:lnTo>
                  <a:lnTo>
                    <a:pt x="1077468" y="179577"/>
                  </a:lnTo>
                  <a:lnTo>
                    <a:pt x="1077468" y="1748282"/>
                  </a:lnTo>
                  <a:lnTo>
                    <a:pt x="1071053" y="1796024"/>
                  </a:lnTo>
                  <a:lnTo>
                    <a:pt x="1052952" y="1838922"/>
                  </a:lnTo>
                  <a:lnTo>
                    <a:pt x="1024874" y="1875266"/>
                  </a:lnTo>
                  <a:lnTo>
                    <a:pt x="988530" y="1903344"/>
                  </a:lnTo>
                  <a:lnTo>
                    <a:pt x="945632" y="1921445"/>
                  </a:lnTo>
                  <a:lnTo>
                    <a:pt x="897890" y="1927860"/>
                  </a:lnTo>
                  <a:lnTo>
                    <a:pt x="179577" y="1927860"/>
                  </a:lnTo>
                  <a:lnTo>
                    <a:pt x="131835" y="1921445"/>
                  </a:lnTo>
                  <a:lnTo>
                    <a:pt x="88937" y="1903344"/>
                  </a:lnTo>
                  <a:lnTo>
                    <a:pt x="52593" y="1875266"/>
                  </a:lnTo>
                  <a:lnTo>
                    <a:pt x="24515" y="1838922"/>
                  </a:lnTo>
                  <a:lnTo>
                    <a:pt x="6414" y="1796024"/>
                  </a:lnTo>
                  <a:lnTo>
                    <a:pt x="0" y="1748282"/>
                  </a:lnTo>
                  <a:lnTo>
                    <a:pt x="0" y="179577"/>
                  </a:lnTo>
                  <a:close/>
                </a:path>
              </a:pathLst>
            </a:custGeom>
            <a:ln w="15240">
              <a:solidFill>
                <a:srgbClr val="000000"/>
              </a:solidFill>
            </a:ln>
          </p:spPr>
          <p:txBody>
            <a:bodyPr wrap="square" lIns="0" tIns="0" rIns="0" bIns="0" rtlCol="0"/>
            <a:lstStyle/>
            <a:p>
              <a:endParaRPr/>
            </a:p>
          </p:txBody>
        </p:sp>
      </p:grpSp>
      <p:sp>
        <p:nvSpPr>
          <p:cNvPr id="59" name="object 59"/>
          <p:cNvSpPr txBox="1"/>
          <p:nvPr/>
        </p:nvSpPr>
        <p:spPr>
          <a:xfrm>
            <a:off x="7826755" y="2236470"/>
            <a:ext cx="732790" cy="299720"/>
          </a:xfrm>
          <a:prstGeom prst="rect">
            <a:avLst/>
          </a:prstGeom>
        </p:spPr>
        <p:txBody>
          <a:bodyPr vert="horz" wrap="square" lIns="0" tIns="12700" rIns="0" bIns="0" rtlCol="0">
            <a:spAutoFit/>
          </a:bodyPr>
          <a:lstStyle/>
          <a:p>
            <a:pPr marL="20320" marR="5080" indent="-7620">
              <a:spcBef>
                <a:spcPts val="100"/>
              </a:spcBef>
            </a:pPr>
            <a:r>
              <a:rPr sz="900" dirty="0">
                <a:latin typeface="Calibri"/>
                <a:cs typeface="Calibri"/>
              </a:rPr>
              <a:t>Pr</a:t>
            </a:r>
            <a:r>
              <a:rPr sz="900" spc="5" dirty="0">
                <a:latin typeface="Calibri"/>
                <a:cs typeface="Calibri"/>
              </a:rPr>
              <a:t>o</a:t>
            </a:r>
            <a:r>
              <a:rPr sz="900" dirty="0">
                <a:latin typeface="Calibri"/>
                <a:cs typeface="Calibri"/>
              </a:rPr>
              <a:t>of-</a:t>
            </a:r>
            <a:r>
              <a:rPr sz="900" spc="5" dirty="0">
                <a:latin typeface="Calibri"/>
                <a:cs typeface="Calibri"/>
              </a:rPr>
              <a:t>o</a:t>
            </a:r>
            <a:r>
              <a:rPr sz="900" dirty="0">
                <a:latin typeface="Calibri"/>
                <a:cs typeface="Calibri"/>
              </a:rPr>
              <a:t>f-Wor</a:t>
            </a:r>
            <a:r>
              <a:rPr sz="900" spc="-5" dirty="0">
                <a:latin typeface="Calibri"/>
                <a:cs typeface="Calibri"/>
              </a:rPr>
              <a:t>k</a:t>
            </a:r>
            <a:r>
              <a:rPr sz="900" dirty="0">
                <a:latin typeface="Calibri"/>
                <a:cs typeface="Calibri"/>
              </a:rPr>
              <a:t>:  </a:t>
            </a:r>
            <a:r>
              <a:rPr sz="900" spc="-10" dirty="0">
                <a:latin typeface="Calibri"/>
                <a:cs typeface="Calibri"/>
              </a:rPr>
              <a:t>000000zzzbbf4</a:t>
            </a:r>
            <a:endParaRPr sz="900">
              <a:latin typeface="Calibri"/>
              <a:cs typeface="Calibri"/>
            </a:endParaRPr>
          </a:p>
        </p:txBody>
      </p:sp>
      <p:sp>
        <p:nvSpPr>
          <p:cNvPr id="60" name="object 60"/>
          <p:cNvSpPr txBox="1"/>
          <p:nvPr/>
        </p:nvSpPr>
        <p:spPr>
          <a:xfrm>
            <a:off x="6582918" y="2647646"/>
            <a:ext cx="1970405" cy="151323"/>
          </a:xfrm>
          <a:prstGeom prst="rect">
            <a:avLst/>
          </a:prstGeom>
        </p:spPr>
        <p:txBody>
          <a:bodyPr vert="horz" wrap="square" lIns="0" tIns="12700" rIns="0" bIns="0" rtlCol="0">
            <a:spAutoFit/>
          </a:bodyPr>
          <a:lstStyle/>
          <a:p>
            <a:pPr marL="12700">
              <a:spcBef>
                <a:spcPts val="100"/>
              </a:spcBef>
              <a:tabLst>
                <a:tab pos="1263650" algn="l"/>
              </a:tabLst>
            </a:pPr>
            <a:r>
              <a:rPr sz="900" spc="-5" dirty="0">
                <a:latin typeface="Calibri"/>
                <a:cs typeface="Calibri"/>
              </a:rPr>
              <a:t>Previous</a:t>
            </a:r>
            <a:r>
              <a:rPr sz="900" spc="10" dirty="0">
                <a:latin typeface="Calibri"/>
                <a:cs typeface="Calibri"/>
              </a:rPr>
              <a:t> </a:t>
            </a:r>
            <a:r>
              <a:rPr sz="900" dirty="0">
                <a:latin typeface="Calibri"/>
                <a:cs typeface="Calibri"/>
              </a:rPr>
              <a:t>POW:	</a:t>
            </a:r>
            <a:r>
              <a:rPr sz="900" spc="-5" dirty="0">
                <a:latin typeface="Calibri"/>
                <a:cs typeface="Calibri"/>
              </a:rPr>
              <a:t>Previous</a:t>
            </a:r>
            <a:r>
              <a:rPr sz="900" spc="-40" dirty="0">
                <a:latin typeface="Calibri"/>
                <a:cs typeface="Calibri"/>
              </a:rPr>
              <a:t> </a:t>
            </a:r>
            <a:r>
              <a:rPr sz="900" dirty="0">
                <a:latin typeface="Calibri"/>
                <a:cs typeface="Calibri"/>
              </a:rPr>
              <a:t>POW:</a:t>
            </a:r>
            <a:endParaRPr sz="900">
              <a:latin typeface="Calibri"/>
              <a:cs typeface="Calibri"/>
            </a:endParaRPr>
          </a:p>
        </p:txBody>
      </p:sp>
      <p:grpSp>
        <p:nvGrpSpPr>
          <p:cNvPr id="61" name="object 61"/>
          <p:cNvGrpSpPr/>
          <p:nvPr/>
        </p:nvGrpSpPr>
        <p:grpSpPr>
          <a:xfrm>
            <a:off x="7181089" y="1802892"/>
            <a:ext cx="2767965" cy="1943100"/>
            <a:chOff x="5657088" y="1802892"/>
            <a:chExt cx="2767965" cy="1943100"/>
          </a:xfrm>
        </p:grpSpPr>
        <p:pic>
          <p:nvPicPr>
            <p:cNvPr id="62" name="object 62"/>
            <p:cNvPicPr/>
            <p:nvPr/>
          </p:nvPicPr>
          <p:blipFill>
            <a:blip r:embed="rId2" cstate="print"/>
            <a:stretch>
              <a:fillRect/>
            </a:stretch>
          </p:blipFill>
          <p:spPr>
            <a:xfrm>
              <a:off x="5657088" y="2452141"/>
              <a:ext cx="640118" cy="455650"/>
            </a:xfrm>
            <a:prstGeom prst="rect">
              <a:avLst/>
            </a:prstGeom>
          </p:spPr>
        </p:pic>
        <p:sp>
          <p:nvSpPr>
            <p:cNvPr id="63" name="object 63"/>
            <p:cNvSpPr/>
            <p:nvPr/>
          </p:nvSpPr>
          <p:spPr>
            <a:xfrm>
              <a:off x="5756910" y="2551938"/>
              <a:ext cx="487680" cy="302260"/>
            </a:xfrm>
            <a:custGeom>
              <a:avLst/>
              <a:gdLst/>
              <a:ahLst/>
              <a:cxnLst/>
              <a:rect l="l" t="t" r="r" b="b"/>
              <a:pathLst>
                <a:path w="487679" h="302260">
                  <a:moveTo>
                    <a:pt x="73183" y="29185"/>
                  </a:moveTo>
                  <a:lnTo>
                    <a:pt x="59788" y="51326"/>
                  </a:lnTo>
                  <a:lnTo>
                    <a:pt x="474217" y="302260"/>
                  </a:lnTo>
                  <a:lnTo>
                    <a:pt x="487679" y="280035"/>
                  </a:lnTo>
                  <a:lnTo>
                    <a:pt x="73183" y="29185"/>
                  </a:lnTo>
                  <a:close/>
                </a:path>
                <a:path w="487679" h="302260">
                  <a:moveTo>
                    <a:pt x="0" y="0"/>
                  </a:moveTo>
                  <a:lnTo>
                    <a:pt x="46354" y="73533"/>
                  </a:lnTo>
                  <a:lnTo>
                    <a:pt x="59788" y="51326"/>
                  </a:lnTo>
                  <a:lnTo>
                    <a:pt x="48640" y="44576"/>
                  </a:lnTo>
                  <a:lnTo>
                    <a:pt x="62102" y="22478"/>
                  </a:lnTo>
                  <a:lnTo>
                    <a:pt x="77240" y="22478"/>
                  </a:lnTo>
                  <a:lnTo>
                    <a:pt x="86613" y="6985"/>
                  </a:lnTo>
                  <a:lnTo>
                    <a:pt x="0" y="0"/>
                  </a:lnTo>
                  <a:close/>
                </a:path>
                <a:path w="487679" h="302260">
                  <a:moveTo>
                    <a:pt x="62102" y="22478"/>
                  </a:moveTo>
                  <a:lnTo>
                    <a:pt x="48640" y="44576"/>
                  </a:lnTo>
                  <a:lnTo>
                    <a:pt x="59788" y="51326"/>
                  </a:lnTo>
                  <a:lnTo>
                    <a:pt x="73183" y="29185"/>
                  </a:lnTo>
                  <a:lnTo>
                    <a:pt x="62102" y="22478"/>
                  </a:lnTo>
                  <a:close/>
                </a:path>
                <a:path w="487679" h="302260">
                  <a:moveTo>
                    <a:pt x="77240" y="22478"/>
                  </a:moveTo>
                  <a:lnTo>
                    <a:pt x="62102" y="22478"/>
                  </a:lnTo>
                  <a:lnTo>
                    <a:pt x="73183" y="29185"/>
                  </a:lnTo>
                  <a:lnTo>
                    <a:pt x="77240" y="22478"/>
                  </a:lnTo>
                  <a:close/>
                </a:path>
              </a:pathLst>
            </a:custGeom>
            <a:solidFill>
              <a:srgbClr val="000000"/>
            </a:solidFill>
          </p:spPr>
          <p:txBody>
            <a:bodyPr wrap="square" lIns="0" tIns="0" rIns="0" bIns="0" rtlCol="0"/>
            <a:lstStyle/>
            <a:p>
              <a:endParaRPr/>
            </a:p>
          </p:txBody>
        </p:sp>
        <p:sp>
          <p:nvSpPr>
            <p:cNvPr id="64" name="object 64"/>
            <p:cNvSpPr/>
            <p:nvPr/>
          </p:nvSpPr>
          <p:spPr>
            <a:xfrm>
              <a:off x="7341108" y="1810512"/>
              <a:ext cx="1076325" cy="1927860"/>
            </a:xfrm>
            <a:custGeom>
              <a:avLst/>
              <a:gdLst/>
              <a:ahLst/>
              <a:cxnLst/>
              <a:rect l="l" t="t" r="r" b="b"/>
              <a:pathLst>
                <a:path w="1076325" h="1927860">
                  <a:moveTo>
                    <a:pt x="0" y="179324"/>
                  </a:moveTo>
                  <a:lnTo>
                    <a:pt x="6404" y="131644"/>
                  </a:lnTo>
                  <a:lnTo>
                    <a:pt x="24478" y="88805"/>
                  </a:lnTo>
                  <a:lnTo>
                    <a:pt x="52514" y="52514"/>
                  </a:lnTo>
                  <a:lnTo>
                    <a:pt x="88805" y="24478"/>
                  </a:lnTo>
                  <a:lnTo>
                    <a:pt x="131644" y="6404"/>
                  </a:lnTo>
                  <a:lnTo>
                    <a:pt x="179324" y="0"/>
                  </a:lnTo>
                  <a:lnTo>
                    <a:pt x="896620" y="0"/>
                  </a:lnTo>
                  <a:lnTo>
                    <a:pt x="944299" y="6404"/>
                  </a:lnTo>
                  <a:lnTo>
                    <a:pt x="987138" y="24478"/>
                  </a:lnTo>
                  <a:lnTo>
                    <a:pt x="1023429" y="52514"/>
                  </a:lnTo>
                  <a:lnTo>
                    <a:pt x="1051465" y="88805"/>
                  </a:lnTo>
                  <a:lnTo>
                    <a:pt x="1069539" y="131644"/>
                  </a:lnTo>
                  <a:lnTo>
                    <a:pt x="1075944" y="179324"/>
                  </a:lnTo>
                  <a:lnTo>
                    <a:pt x="1075944" y="1748536"/>
                  </a:lnTo>
                  <a:lnTo>
                    <a:pt x="1069539" y="1796215"/>
                  </a:lnTo>
                  <a:lnTo>
                    <a:pt x="1051465" y="1839054"/>
                  </a:lnTo>
                  <a:lnTo>
                    <a:pt x="1023429" y="1875345"/>
                  </a:lnTo>
                  <a:lnTo>
                    <a:pt x="987138" y="1903381"/>
                  </a:lnTo>
                  <a:lnTo>
                    <a:pt x="944299" y="1921455"/>
                  </a:lnTo>
                  <a:lnTo>
                    <a:pt x="896620" y="1927860"/>
                  </a:lnTo>
                  <a:lnTo>
                    <a:pt x="179324" y="1927860"/>
                  </a:lnTo>
                  <a:lnTo>
                    <a:pt x="131644" y="1921455"/>
                  </a:lnTo>
                  <a:lnTo>
                    <a:pt x="88805" y="1903381"/>
                  </a:lnTo>
                  <a:lnTo>
                    <a:pt x="52514" y="1875345"/>
                  </a:lnTo>
                  <a:lnTo>
                    <a:pt x="24478" y="1839054"/>
                  </a:lnTo>
                  <a:lnTo>
                    <a:pt x="6404" y="1796215"/>
                  </a:lnTo>
                  <a:lnTo>
                    <a:pt x="0" y="1748536"/>
                  </a:lnTo>
                  <a:lnTo>
                    <a:pt x="0" y="179324"/>
                  </a:lnTo>
                  <a:close/>
                </a:path>
              </a:pathLst>
            </a:custGeom>
            <a:ln w="15240">
              <a:solidFill>
                <a:srgbClr val="000000"/>
              </a:solidFill>
            </a:ln>
          </p:spPr>
          <p:txBody>
            <a:bodyPr wrap="square" lIns="0" tIns="0" rIns="0" bIns="0" rtlCol="0"/>
            <a:lstStyle/>
            <a:p>
              <a:endParaRPr/>
            </a:p>
          </p:txBody>
        </p:sp>
      </p:grpSp>
      <p:sp>
        <p:nvSpPr>
          <p:cNvPr id="65" name="object 65"/>
          <p:cNvSpPr txBox="1"/>
          <p:nvPr/>
        </p:nvSpPr>
        <p:spPr>
          <a:xfrm>
            <a:off x="7915148" y="1881378"/>
            <a:ext cx="1767839" cy="228909"/>
          </a:xfrm>
          <a:prstGeom prst="rect">
            <a:avLst/>
          </a:prstGeom>
        </p:spPr>
        <p:txBody>
          <a:bodyPr vert="horz" wrap="square" lIns="0" tIns="13335" rIns="0" bIns="0" rtlCol="0">
            <a:spAutoFit/>
          </a:bodyPr>
          <a:lstStyle/>
          <a:p>
            <a:pPr marL="12700">
              <a:spcBef>
                <a:spcPts val="105"/>
              </a:spcBef>
              <a:tabLst>
                <a:tab pos="1223010" algn="l"/>
              </a:tabLst>
            </a:pPr>
            <a:r>
              <a:rPr sz="1400" b="1" dirty="0">
                <a:solidFill>
                  <a:srgbClr val="00AF50"/>
                </a:solidFill>
                <a:latin typeface="Calibri"/>
                <a:cs typeface="Calibri"/>
              </a:rPr>
              <a:t>Block</a:t>
            </a:r>
            <a:r>
              <a:rPr sz="1400" b="1" spc="-5" dirty="0">
                <a:solidFill>
                  <a:srgbClr val="00AF50"/>
                </a:solidFill>
                <a:latin typeface="Calibri"/>
                <a:cs typeface="Calibri"/>
              </a:rPr>
              <a:t> </a:t>
            </a:r>
            <a:r>
              <a:rPr sz="1400" b="1" dirty="0">
                <a:solidFill>
                  <a:srgbClr val="00AF50"/>
                </a:solidFill>
                <a:latin typeface="Calibri"/>
                <a:cs typeface="Calibri"/>
              </a:rPr>
              <a:t>4	Block</a:t>
            </a:r>
            <a:r>
              <a:rPr sz="1400" b="1" spc="-70" dirty="0">
                <a:solidFill>
                  <a:srgbClr val="00AF50"/>
                </a:solidFill>
                <a:latin typeface="Calibri"/>
                <a:cs typeface="Calibri"/>
              </a:rPr>
              <a:t> </a:t>
            </a:r>
            <a:r>
              <a:rPr sz="1400" b="1" dirty="0">
                <a:solidFill>
                  <a:srgbClr val="00AF50"/>
                </a:solidFill>
                <a:latin typeface="Calibri"/>
                <a:cs typeface="Calibri"/>
              </a:rPr>
              <a:t>5</a:t>
            </a:r>
            <a:endParaRPr sz="1400">
              <a:latin typeface="Calibri"/>
              <a:cs typeface="Calibri"/>
            </a:endParaRPr>
          </a:p>
        </p:txBody>
      </p:sp>
      <p:sp>
        <p:nvSpPr>
          <p:cNvPr id="66" name="object 66"/>
          <p:cNvSpPr txBox="1"/>
          <p:nvPr/>
        </p:nvSpPr>
        <p:spPr>
          <a:xfrm>
            <a:off x="9033129" y="2236470"/>
            <a:ext cx="742950" cy="299720"/>
          </a:xfrm>
          <a:prstGeom prst="rect">
            <a:avLst/>
          </a:prstGeom>
        </p:spPr>
        <p:txBody>
          <a:bodyPr vert="horz" wrap="square" lIns="0" tIns="12700" rIns="0" bIns="0" rtlCol="0">
            <a:spAutoFit/>
          </a:bodyPr>
          <a:lstStyle/>
          <a:p>
            <a:pPr marL="12700" marR="5080" indent="4445">
              <a:spcBef>
                <a:spcPts val="100"/>
              </a:spcBef>
            </a:pPr>
            <a:r>
              <a:rPr sz="900" dirty="0">
                <a:latin typeface="Calibri"/>
                <a:cs typeface="Calibri"/>
              </a:rPr>
              <a:t>Pr</a:t>
            </a:r>
            <a:r>
              <a:rPr sz="900" spc="5" dirty="0">
                <a:latin typeface="Calibri"/>
                <a:cs typeface="Calibri"/>
              </a:rPr>
              <a:t>o</a:t>
            </a:r>
            <a:r>
              <a:rPr sz="900" dirty="0">
                <a:latin typeface="Calibri"/>
                <a:cs typeface="Calibri"/>
              </a:rPr>
              <a:t>o</a:t>
            </a:r>
            <a:r>
              <a:rPr sz="900" spc="5" dirty="0">
                <a:latin typeface="Calibri"/>
                <a:cs typeface="Calibri"/>
              </a:rPr>
              <a:t>f</a:t>
            </a:r>
            <a:r>
              <a:rPr sz="900" dirty="0">
                <a:latin typeface="Calibri"/>
                <a:cs typeface="Calibri"/>
              </a:rPr>
              <a:t>-</a:t>
            </a:r>
            <a:r>
              <a:rPr sz="900" spc="5" dirty="0">
                <a:latin typeface="Calibri"/>
                <a:cs typeface="Calibri"/>
              </a:rPr>
              <a:t>o</a:t>
            </a:r>
            <a:r>
              <a:rPr sz="900" dirty="0">
                <a:latin typeface="Calibri"/>
                <a:cs typeface="Calibri"/>
              </a:rPr>
              <a:t>f-Wor</a:t>
            </a:r>
            <a:r>
              <a:rPr sz="900" spc="-5" dirty="0">
                <a:latin typeface="Calibri"/>
                <a:cs typeface="Calibri"/>
              </a:rPr>
              <a:t>k</a:t>
            </a:r>
            <a:r>
              <a:rPr sz="900" dirty="0">
                <a:latin typeface="Calibri"/>
                <a:cs typeface="Calibri"/>
              </a:rPr>
              <a:t>:  </a:t>
            </a:r>
            <a:r>
              <a:rPr sz="900" spc="-5" dirty="0">
                <a:latin typeface="Calibri"/>
                <a:cs typeface="Calibri"/>
              </a:rPr>
              <a:t>00000</a:t>
            </a:r>
            <a:r>
              <a:rPr sz="900" dirty="0">
                <a:latin typeface="Calibri"/>
                <a:cs typeface="Calibri"/>
              </a:rPr>
              <a:t>0f</a:t>
            </a:r>
            <a:r>
              <a:rPr sz="900" spc="-15" dirty="0">
                <a:latin typeface="Calibri"/>
                <a:cs typeface="Calibri"/>
              </a:rPr>
              <a:t>3</a:t>
            </a:r>
            <a:r>
              <a:rPr sz="900" dirty="0">
                <a:latin typeface="Calibri"/>
                <a:cs typeface="Calibri"/>
              </a:rPr>
              <a:t>2</a:t>
            </a:r>
            <a:r>
              <a:rPr sz="900" spc="-15" dirty="0">
                <a:latin typeface="Calibri"/>
                <a:cs typeface="Calibri"/>
              </a:rPr>
              <a:t>3</a:t>
            </a:r>
            <a:r>
              <a:rPr sz="900" dirty="0">
                <a:latin typeface="Calibri"/>
                <a:cs typeface="Calibri"/>
              </a:rPr>
              <a:t>6</a:t>
            </a:r>
            <a:r>
              <a:rPr sz="900" spc="-15" dirty="0">
                <a:latin typeface="Calibri"/>
                <a:cs typeface="Calibri"/>
              </a:rPr>
              <a:t>7</a:t>
            </a:r>
            <a:r>
              <a:rPr sz="900" dirty="0">
                <a:latin typeface="Calibri"/>
                <a:cs typeface="Calibri"/>
              </a:rPr>
              <a:t>x</a:t>
            </a:r>
            <a:endParaRPr sz="900">
              <a:latin typeface="Calibri"/>
              <a:cs typeface="Calibri"/>
            </a:endParaRPr>
          </a:p>
        </p:txBody>
      </p:sp>
      <p:sp>
        <p:nvSpPr>
          <p:cNvPr id="67" name="object 67"/>
          <p:cNvSpPr txBox="1"/>
          <p:nvPr/>
        </p:nvSpPr>
        <p:spPr>
          <a:xfrm>
            <a:off x="9045320" y="2647646"/>
            <a:ext cx="718820" cy="300355"/>
          </a:xfrm>
          <a:prstGeom prst="rect">
            <a:avLst/>
          </a:prstGeom>
        </p:spPr>
        <p:txBody>
          <a:bodyPr vert="horz" wrap="square" lIns="0" tIns="12700" rIns="0" bIns="0" rtlCol="0">
            <a:spAutoFit/>
          </a:bodyPr>
          <a:lstStyle/>
          <a:p>
            <a:pPr marL="12700">
              <a:spcBef>
                <a:spcPts val="100"/>
              </a:spcBef>
            </a:pPr>
            <a:r>
              <a:rPr sz="900" dirty="0">
                <a:latin typeface="Calibri"/>
                <a:cs typeface="Calibri"/>
              </a:rPr>
              <a:t>Pr</a:t>
            </a:r>
            <a:r>
              <a:rPr sz="900" spc="-10" dirty="0">
                <a:latin typeface="Calibri"/>
                <a:cs typeface="Calibri"/>
              </a:rPr>
              <a:t>e</a:t>
            </a:r>
            <a:r>
              <a:rPr sz="900" dirty="0">
                <a:latin typeface="Calibri"/>
                <a:cs typeface="Calibri"/>
              </a:rPr>
              <a:t>v</a:t>
            </a:r>
            <a:r>
              <a:rPr sz="900" spc="-5" dirty="0">
                <a:latin typeface="Calibri"/>
                <a:cs typeface="Calibri"/>
              </a:rPr>
              <a:t>i</a:t>
            </a:r>
            <a:r>
              <a:rPr sz="900" dirty="0">
                <a:latin typeface="Calibri"/>
                <a:cs typeface="Calibri"/>
              </a:rPr>
              <a:t>o</a:t>
            </a:r>
            <a:r>
              <a:rPr sz="900" spc="-10" dirty="0">
                <a:latin typeface="Calibri"/>
                <a:cs typeface="Calibri"/>
              </a:rPr>
              <a:t>u</a:t>
            </a:r>
            <a:r>
              <a:rPr sz="900" dirty="0">
                <a:latin typeface="Calibri"/>
                <a:cs typeface="Calibri"/>
              </a:rPr>
              <a:t>s</a:t>
            </a:r>
            <a:r>
              <a:rPr sz="900" spc="5" dirty="0">
                <a:latin typeface="Calibri"/>
                <a:cs typeface="Calibri"/>
              </a:rPr>
              <a:t> </a:t>
            </a:r>
            <a:r>
              <a:rPr sz="900" dirty="0">
                <a:latin typeface="Calibri"/>
                <a:cs typeface="Calibri"/>
              </a:rPr>
              <a:t>POW:</a:t>
            </a:r>
            <a:endParaRPr sz="900">
              <a:latin typeface="Calibri"/>
              <a:cs typeface="Calibri"/>
            </a:endParaRPr>
          </a:p>
          <a:p>
            <a:pPr marL="12700">
              <a:spcBef>
                <a:spcPts val="5"/>
              </a:spcBef>
            </a:pPr>
            <a:r>
              <a:rPr sz="900" spc="-5" dirty="0">
                <a:latin typeface="Calibri"/>
                <a:cs typeface="Calibri"/>
              </a:rPr>
              <a:t>00000</a:t>
            </a:r>
            <a:r>
              <a:rPr sz="900" dirty="0">
                <a:latin typeface="Calibri"/>
                <a:cs typeface="Calibri"/>
              </a:rPr>
              <a:t>0</a:t>
            </a:r>
            <a:r>
              <a:rPr sz="900" spc="-10" dirty="0">
                <a:latin typeface="Calibri"/>
                <a:cs typeface="Calibri"/>
              </a:rPr>
              <a:t>zzz</a:t>
            </a:r>
            <a:r>
              <a:rPr sz="900" spc="-5" dirty="0">
                <a:latin typeface="Calibri"/>
                <a:cs typeface="Calibri"/>
              </a:rPr>
              <a:t>bb</a:t>
            </a:r>
            <a:r>
              <a:rPr sz="900" dirty="0">
                <a:latin typeface="Calibri"/>
                <a:cs typeface="Calibri"/>
              </a:rPr>
              <a:t>f4</a:t>
            </a:r>
            <a:endParaRPr sz="900">
              <a:latin typeface="Calibri"/>
              <a:cs typeface="Calibri"/>
            </a:endParaRPr>
          </a:p>
        </p:txBody>
      </p:sp>
      <p:grpSp>
        <p:nvGrpSpPr>
          <p:cNvPr id="68" name="object 68"/>
          <p:cNvGrpSpPr/>
          <p:nvPr/>
        </p:nvGrpSpPr>
        <p:grpSpPr>
          <a:xfrm>
            <a:off x="7702041" y="2452142"/>
            <a:ext cx="1330960" cy="1120775"/>
            <a:chOff x="6178041" y="2452141"/>
            <a:chExt cx="1330960" cy="1120775"/>
          </a:xfrm>
        </p:grpSpPr>
        <p:pic>
          <p:nvPicPr>
            <p:cNvPr id="69" name="object 69"/>
            <p:cNvPicPr/>
            <p:nvPr/>
          </p:nvPicPr>
          <p:blipFill>
            <a:blip r:embed="rId2" cstate="print"/>
            <a:stretch>
              <a:fillRect/>
            </a:stretch>
          </p:blipFill>
          <p:spPr>
            <a:xfrm>
              <a:off x="6868667" y="2452141"/>
              <a:ext cx="640105" cy="455650"/>
            </a:xfrm>
            <a:prstGeom prst="rect">
              <a:avLst/>
            </a:prstGeom>
          </p:spPr>
        </p:pic>
        <p:sp>
          <p:nvSpPr>
            <p:cNvPr id="70" name="object 70"/>
            <p:cNvSpPr/>
            <p:nvPr/>
          </p:nvSpPr>
          <p:spPr>
            <a:xfrm>
              <a:off x="6968489" y="2551938"/>
              <a:ext cx="487680" cy="302260"/>
            </a:xfrm>
            <a:custGeom>
              <a:avLst/>
              <a:gdLst/>
              <a:ahLst/>
              <a:cxnLst/>
              <a:rect l="l" t="t" r="r" b="b"/>
              <a:pathLst>
                <a:path w="487679" h="302260">
                  <a:moveTo>
                    <a:pt x="73183" y="29185"/>
                  </a:moveTo>
                  <a:lnTo>
                    <a:pt x="59788" y="51326"/>
                  </a:lnTo>
                  <a:lnTo>
                    <a:pt x="474217" y="302260"/>
                  </a:lnTo>
                  <a:lnTo>
                    <a:pt x="487679" y="280035"/>
                  </a:lnTo>
                  <a:lnTo>
                    <a:pt x="73183" y="29185"/>
                  </a:lnTo>
                  <a:close/>
                </a:path>
                <a:path w="487679" h="302260">
                  <a:moveTo>
                    <a:pt x="0" y="0"/>
                  </a:moveTo>
                  <a:lnTo>
                    <a:pt x="46354" y="73533"/>
                  </a:lnTo>
                  <a:lnTo>
                    <a:pt x="59788" y="51326"/>
                  </a:lnTo>
                  <a:lnTo>
                    <a:pt x="48640" y="44576"/>
                  </a:lnTo>
                  <a:lnTo>
                    <a:pt x="62102" y="22478"/>
                  </a:lnTo>
                  <a:lnTo>
                    <a:pt x="77240" y="22478"/>
                  </a:lnTo>
                  <a:lnTo>
                    <a:pt x="86613" y="6985"/>
                  </a:lnTo>
                  <a:lnTo>
                    <a:pt x="0" y="0"/>
                  </a:lnTo>
                  <a:close/>
                </a:path>
                <a:path w="487679" h="302260">
                  <a:moveTo>
                    <a:pt x="62102" y="22478"/>
                  </a:moveTo>
                  <a:lnTo>
                    <a:pt x="48640" y="44576"/>
                  </a:lnTo>
                  <a:lnTo>
                    <a:pt x="59788" y="51326"/>
                  </a:lnTo>
                  <a:lnTo>
                    <a:pt x="73183" y="29185"/>
                  </a:lnTo>
                  <a:lnTo>
                    <a:pt x="62102" y="22478"/>
                  </a:lnTo>
                  <a:close/>
                </a:path>
                <a:path w="487679" h="302260">
                  <a:moveTo>
                    <a:pt x="77240" y="22478"/>
                  </a:moveTo>
                  <a:lnTo>
                    <a:pt x="62102" y="22478"/>
                  </a:lnTo>
                  <a:lnTo>
                    <a:pt x="73183" y="29185"/>
                  </a:lnTo>
                  <a:lnTo>
                    <a:pt x="77240" y="22478"/>
                  </a:lnTo>
                  <a:close/>
                </a:path>
              </a:pathLst>
            </a:custGeom>
            <a:solidFill>
              <a:srgbClr val="000000"/>
            </a:solidFill>
          </p:spPr>
          <p:txBody>
            <a:bodyPr wrap="square" lIns="0" tIns="0" rIns="0" bIns="0" rtlCol="0"/>
            <a:lstStyle/>
            <a:p>
              <a:endParaRPr/>
            </a:p>
          </p:txBody>
        </p:sp>
        <p:pic>
          <p:nvPicPr>
            <p:cNvPr id="71" name="object 71"/>
            <p:cNvPicPr/>
            <p:nvPr/>
          </p:nvPicPr>
          <p:blipFill>
            <a:blip r:embed="rId11" cstate="print"/>
            <a:stretch>
              <a:fillRect/>
            </a:stretch>
          </p:blipFill>
          <p:spPr>
            <a:xfrm>
              <a:off x="6184391" y="3407663"/>
              <a:ext cx="978408" cy="158496"/>
            </a:xfrm>
            <a:prstGeom prst="rect">
              <a:avLst/>
            </a:prstGeom>
          </p:spPr>
        </p:pic>
        <p:sp>
          <p:nvSpPr>
            <p:cNvPr id="72" name="object 72"/>
            <p:cNvSpPr/>
            <p:nvPr/>
          </p:nvSpPr>
          <p:spPr>
            <a:xfrm>
              <a:off x="6184391" y="3407663"/>
              <a:ext cx="978535" cy="158750"/>
            </a:xfrm>
            <a:custGeom>
              <a:avLst/>
              <a:gdLst/>
              <a:ahLst/>
              <a:cxnLst/>
              <a:rect l="l" t="t" r="r" b="b"/>
              <a:pathLst>
                <a:path w="978534" h="158750">
                  <a:moveTo>
                    <a:pt x="0" y="26415"/>
                  </a:moveTo>
                  <a:lnTo>
                    <a:pt x="2073" y="16127"/>
                  </a:lnTo>
                  <a:lnTo>
                    <a:pt x="7731" y="7731"/>
                  </a:lnTo>
                  <a:lnTo>
                    <a:pt x="16127" y="2073"/>
                  </a:lnTo>
                  <a:lnTo>
                    <a:pt x="26416" y="0"/>
                  </a:lnTo>
                  <a:lnTo>
                    <a:pt x="951991" y="0"/>
                  </a:lnTo>
                  <a:lnTo>
                    <a:pt x="962280" y="2073"/>
                  </a:lnTo>
                  <a:lnTo>
                    <a:pt x="970676" y="7731"/>
                  </a:lnTo>
                  <a:lnTo>
                    <a:pt x="976334" y="16127"/>
                  </a:lnTo>
                  <a:lnTo>
                    <a:pt x="978408" y="26415"/>
                  </a:lnTo>
                  <a:lnTo>
                    <a:pt x="978408" y="132080"/>
                  </a:lnTo>
                  <a:lnTo>
                    <a:pt x="976334" y="142368"/>
                  </a:lnTo>
                  <a:lnTo>
                    <a:pt x="970676" y="150764"/>
                  </a:lnTo>
                  <a:lnTo>
                    <a:pt x="962280" y="156422"/>
                  </a:lnTo>
                  <a:lnTo>
                    <a:pt x="951991" y="158496"/>
                  </a:lnTo>
                  <a:lnTo>
                    <a:pt x="26416" y="158496"/>
                  </a:lnTo>
                  <a:lnTo>
                    <a:pt x="16127" y="156422"/>
                  </a:lnTo>
                  <a:lnTo>
                    <a:pt x="7731" y="150764"/>
                  </a:lnTo>
                  <a:lnTo>
                    <a:pt x="2073" y="142368"/>
                  </a:lnTo>
                  <a:lnTo>
                    <a:pt x="0" y="132080"/>
                  </a:lnTo>
                  <a:lnTo>
                    <a:pt x="0" y="26415"/>
                  </a:lnTo>
                  <a:close/>
                </a:path>
              </a:pathLst>
            </a:custGeom>
            <a:ln w="12192">
              <a:solidFill>
                <a:srgbClr val="9B2C1F"/>
              </a:solidFill>
            </a:ln>
          </p:spPr>
          <p:txBody>
            <a:bodyPr wrap="square" lIns="0" tIns="0" rIns="0" bIns="0" rtlCol="0"/>
            <a:lstStyle/>
            <a:p>
              <a:endParaRPr/>
            </a:p>
          </p:txBody>
        </p:sp>
        <p:pic>
          <p:nvPicPr>
            <p:cNvPr id="73" name="object 73"/>
            <p:cNvPicPr/>
            <p:nvPr/>
          </p:nvPicPr>
          <p:blipFill>
            <a:blip r:embed="rId12" cstate="print"/>
            <a:stretch>
              <a:fillRect/>
            </a:stretch>
          </p:blipFill>
          <p:spPr>
            <a:xfrm>
              <a:off x="6192011" y="3040380"/>
              <a:ext cx="978408" cy="294132"/>
            </a:xfrm>
            <a:prstGeom prst="rect">
              <a:avLst/>
            </a:prstGeom>
          </p:spPr>
        </p:pic>
        <p:sp>
          <p:nvSpPr>
            <p:cNvPr id="74" name="object 74"/>
            <p:cNvSpPr/>
            <p:nvPr/>
          </p:nvSpPr>
          <p:spPr>
            <a:xfrm>
              <a:off x="6192011" y="3040380"/>
              <a:ext cx="978535" cy="294640"/>
            </a:xfrm>
            <a:custGeom>
              <a:avLst/>
              <a:gdLst/>
              <a:ahLst/>
              <a:cxnLst/>
              <a:rect l="l" t="t" r="r" b="b"/>
              <a:pathLst>
                <a:path w="978534" h="294639">
                  <a:moveTo>
                    <a:pt x="0" y="49022"/>
                  </a:moveTo>
                  <a:lnTo>
                    <a:pt x="3855" y="29950"/>
                  </a:lnTo>
                  <a:lnTo>
                    <a:pt x="14366" y="14366"/>
                  </a:lnTo>
                  <a:lnTo>
                    <a:pt x="29950" y="3855"/>
                  </a:lnTo>
                  <a:lnTo>
                    <a:pt x="49022" y="0"/>
                  </a:lnTo>
                  <a:lnTo>
                    <a:pt x="929386" y="0"/>
                  </a:lnTo>
                  <a:lnTo>
                    <a:pt x="948457" y="3855"/>
                  </a:lnTo>
                  <a:lnTo>
                    <a:pt x="964041" y="14366"/>
                  </a:lnTo>
                  <a:lnTo>
                    <a:pt x="974552" y="29950"/>
                  </a:lnTo>
                  <a:lnTo>
                    <a:pt x="978408" y="49022"/>
                  </a:lnTo>
                  <a:lnTo>
                    <a:pt x="978408" y="245110"/>
                  </a:lnTo>
                  <a:lnTo>
                    <a:pt x="974552" y="264181"/>
                  </a:lnTo>
                  <a:lnTo>
                    <a:pt x="964041" y="279765"/>
                  </a:lnTo>
                  <a:lnTo>
                    <a:pt x="948457" y="290276"/>
                  </a:lnTo>
                  <a:lnTo>
                    <a:pt x="929386" y="294132"/>
                  </a:lnTo>
                  <a:lnTo>
                    <a:pt x="49022" y="294132"/>
                  </a:lnTo>
                  <a:lnTo>
                    <a:pt x="29950" y="290276"/>
                  </a:lnTo>
                  <a:lnTo>
                    <a:pt x="14366" y="279765"/>
                  </a:lnTo>
                  <a:lnTo>
                    <a:pt x="3855" y="264181"/>
                  </a:lnTo>
                  <a:lnTo>
                    <a:pt x="0" y="245110"/>
                  </a:lnTo>
                  <a:lnTo>
                    <a:pt x="0" y="49022"/>
                  </a:lnTo>
                  <a:close/>
                </a:path>
              </a:pathLst>
            </a:custGeom>
            <a:ln w="12191">
              <a:solidFill>
                <a:srgbClr val="A18E6A"/>
              </a:solidFill>
            </a:ln>
          </p:spPr>
          <p:txBody>
            <a:bodyPr wrap="square" lIns="0" tIns="0" rIns="0" bIns="0" rtlCol="0"/>
            <a:lstStyle/>
            <a:p>
              <a:endParaRPr/>
            </a:p>
          </p:txBody>
        </p:sp>
      </p:grpSp>
      <p:sp>
        <p:nvSpPr>
          <p:cNvPr id="75" name="object 75"/>
          <p:cNvSpPr txBox="1"/>
          <p:nvPr/>
        </p:nvSpPr>
        <p:spPr>
          <a:xfrm>
            <a:off x="7900543" y="3030474"/>
            <a:ext cx="612775" cy="151323"/>
          </a:xfrm>
          <a:prstGeom prst="rect">
            <a:avLst/>
          </a:prstGeom>
        </p:spPr>
        <p:txBody>
          <a:bodyPr vert="horz" wrap="square" lIns="0" tIns="12700" rIns="0" bIns="0" rtlCol="0">
            <a:spAutoFit/>
          </a:bodyPr>
          <a:lstStyle/>
          <a:p>
            <a:pPr marL="12700">
              <a:spcBef>
                <a:spcPts val="100"/>
              </a:spcBef>
            </a:pPr>
            <a:r>
              <a:rPr sz="900" spc="-5" dirty="0">
                <a:latin typeface="Calibri"/>
                <a:cs typeface="Calibri"/>
              </a:rPr>
              <a:t>Transactions</a:t>
            </a:r>
            <a:endParaRPr sz="900">
              <a:latin typeface="Calibri"/>
              <a:cs typeface="Calibri"/>
            </a:endParaRPr>
          </a:p>
        </p:txBody>
      </p:sp>
      <p:sp>
        <p:nvSpPr>
          <p:cNvPr id="76" name="object 76"/>
          <p:cNvSpPr txBox="1"/>
          <p:nvPr/>
        </p:nvSpPr>
        <p:spPr>
          <a:xfrm>
            <a:off x="8153528" y="3167635"/>
            <a:ext cx="104775" cy="151323"/>
          </a:xfrm>
          <a:prstGeom prst="rect">
            <a:avLst/>
          </a:prstGeom>
        </p:spPr>
        <p:txBody>
          <a:bodyPr vert="horz" wrap="square" lIns="0" tIns="12700" rIns="0" bIns="0" rtlCol="0">
            <a:spAutoFit/>
          </a:bodyPr>
          <a:lstStyle/>
          <a:p>
            <a:pPr marL="12700">
              <a:spcBef>
                <a:spcPts val="100"/>
              </a:spcBef>
            </a:pPr>
            <a:r>
              <a:rPr sz="900" dirty="0">
                <a:latin typeface="Calibri"/>
                <a:cs typeface="Calibri"/>
              </a:rPr>
              <a:t>…</a:t>
            </a:r>
            <a:endParaRPr sz="900">
              <a:latin typeface="Calibri"/>
              <a:cs typeface="Calibri"/>
            </a:endParaRPr>
          </a:p>
        </p:txBody>
      </p:sp>
      <p:grpSp>
        <p:nvGrpSpPr>
          <p:cNvPr id="77" name="object 77"/>
          <p:cNvGrpSpPr/>
          <p:nvPr/>
        </p:nvGrpSpPr>
        <p:grpSpPr>
          <a:xfrm>
            <a:off x="8902955" y="3402838"/>
            <a:ext cx="991235" cy="170180"/>
            <a:chOff x="7378954" y="3402838"/>
            <a:chExt cx="991235" cy="170180"/>
          </a:xfrm>
        </p:grpSpPr>
        <p:pic>
          <p:nvPicPr>
            <p:cNvPr id="78" name="object 78"/>
            <p:cNvPicPr/>
            <p:nvPr/>
          </p:nvPicPr>
          <p:blipFill>
            <a:blip r:embed="rId8" cstate="print"/>
            <a:stretch>
              <a:fillRect/>
            </a:stretch>
          </p:blipFill>
          <p:spPr>
            <a:xfrm>
              <a:off x="7385304" y="3409188"/>
              <a:ext cx="978407" cy="156972"/>
            </a:xfrm>
            <a:prstGeom prst="rect">
              <a:avLst/>
            </a:prstGeom>
          </p:spPr>
        </p:pic>
        <p:sp>
          <p:nvSpPr>
            <p:cNvPr id="79" name="object 79"/>
            <p:cNvSpPr/>
            <p:nvPr/>
          </p:nvSpPr>
          <p:spPr>
            <a:xfrm>
              <a:off x="7385304" y="3409188"/>
              <a:ext cx="978535" cy="157480"/>
            </a:xfrm>
            <a:custGeom>
              <a:avLst/>
              <a:gdLst/>
              <a:ahLst/>
              <a:cxnLst/>
              <a:rect l="l" t="t" r="r" b="b"/>
              <a:pathLst>
                <a:path w="978534" h="157479">
                  <a:moveTo>
                    <a:pt x="0" y="26162"/>
                  </a:moveTo>
                  <a:lnTo>
                    <a:pt x="2051" y="15966"/>
                  </a:lnTo>
                  <a:lnTo>
                    <a:pt x="7651" y="7651"/>
                  </a:lnTo>
                  <a:lnTo>
                    <a:pt x="15966" y="2051"/>
                  </a:lnTo>
                  <a:lnTo>
                    <a:pt x="26162" y="0"/>
                  </a:lnTo>
                  <a:lnTo>
                    <a:pt x="952246" y="0"/>
                  </a:lnTo>
                  <a:lnTo>
                    <a:pt x="962441" y="2051"/>
                  </a:lnTo>
                  <a:lnTo>
                    <a:pt x="970756" y="7651"/>
                  </a:lnTo>
                  <a:lnTo>
                    <a:pt x="976356" y="15966"/>
                  </a:lnTo>
                  <a:lnTo>
                    <a:pt x="978407" y="26162"/>
                  </a:lnTo>
                  <a:lnTo>
                    <a:pt x="978407" y="130810"/>
                  </a:lnTo>
                  <a:lnTo>
                    <a:pt x="976356" y="141005"/>
                  </a:lnTo>
                  <a:lnTo>
                    <a:pt x="970756" y="149320"/>
                  </a:lnTo>
                  <a:lnTo>
                    <a:pt x="962441" y="154920"/>
                  </a:lnTo>
                  <a:lnTo>
                    <a:pt x="952246" y="156972"/>
                  </a:lnTo>
                  <a:lnTo>
                    <a:pt x="26162" y="156972"/>
                  </a:lnTo>
                  <a:lnTo>
                    <a:pt x="15966" y="154920"/>
                  </a:lnTo>
                  <a:lnTo>
                    <a:pt x="7651" y="149320"/>
                  </a:lnTo>
                  <a:lnTo>
                    <a:pt x="2051" y="141005"/>
                  </a:lnTo>
                  <a:lnTo>
                    <a:pt x="0" y="130810"/>
                  </a:lnTo>
                  <a:lnTo>
                    <a:pt x="0" y="26162"/>
                  </a:lnTo>
                  <a:close/>
                </a:path>
              </a:pathLst>
            </a:custGeom>
            <a:ln w="12192">
              <a:solidFill>
                <a:srgbClr val="9B2C1F"/>
              </a:solidFill>
            </a:ln>
          </p:spPr>
          <p:txBody>
            <a:bodyPr wrap="square" lIns="0" tIns="0" rIns="0" bIns="0" rtlCol="0"/>
            <a:lstStyle/>
            <a:p>
              <a:endParaRPr/>
            </a:p>
          </p:txBody>
        </p:sp>
      </p:grpSp>
      <p:sp>
        <p:nvSpPr>
          <p:cNvPr id="80" name="object 80"/>
          <p:cNvSpPr txBox="1"/>
          <p:nvPr/>
        </p:nvSpPr>
        <p:spPr>
          <a:xfrm>
            <a:off x="9243821" y="3399283"/>
            <a:ext cx="311150" cy="151323"/>
          </a:xfrm>
          <a:prstGeom prst="rect">
            <a:avLst/>
          </a:prstGeom>
        </p:spPr>
        <p:txBody>
          <a:bodyPr vert="horz" wrap="square" lIns="0" tIns="12700" rIns="0" bIns="0" rtlCol="0">
            <a:spAutoFit/>
          </a:bodyPr>
          <a:lstStyle/>
          <a:p>
            <a:pPr marL="12700">
              <a:spcBef>
                <a:spcPts val="100"/>
              </a:spcBef>
            </a:pPr>
            <a:r>
              <a:rPr sz="900" spc="-5" dirty="0">
                <a:latin typeface="Calibri"/>
                <a:cs typeface="Calibri"/>
              </a:rPr>
              <a:t>n</a:t>
            </a:r>
            <a:r>
              <a:rPr sz="900" dirty="0">
                <a:latin typeface="Calibri"/>
                <a:cs typeface="Calibri"/>
              </a:rPr>
              <a:t>o</a:t>
            </a:r>
            <a:r>
              <a:rPr sz="900" spc="-5" dirty="0">
                <a:latin typeface="Calibri"/>
                <a:cs typeface="Calibri"/>
              </a:rPr>
              <a:t>n</a:t>
            </a:r>
            <a:r>
              <a:rPr sz="900" dirty="0">
                <a:latin typeface="Calibri"/>
                <a:cs typeface="Calibri"/>
              </a:rPr>
              <a:t>ce</a:t>
            </a:r>
            <a:endParaRPr sz="900">
              <a:latin typeface="Calibri"/>
              <a:cs typeface="Calibri"/>
            </a:endParaRPr>
          </a:p>
        </p:txBody>
      </p:sp>
      <p:grpSp>
        <p:nvGrpSpPr>
          <p:cNvPr id="81" name="object 81"/>
          <p:cNvGrpSpPr/>
          <p:nvPr/>
        </p:nvGrpSpPr>
        <p:grpSpPr>
          <a:xfrm>
            <a:off x="8910574" y="3034029"/>
            <a:ext cx="991235" cy="307340"/>
            <a:chOff x="7386573" y="3034029"/>
            <a:chExt cx="991235" cy="307340"/>
          </a:xfrm>
        </p:grpSpPr>
        <p:pic>
          <p:nvPicPr>
            <p:cNvPr id="82" name="object 82"/>
            <p:cNvPicPr/>
            <p:nvPr/>
          </p:nvPicPr>
          <p:blipFill>
            <a:blip r:embed="rId12" cstate="print"/>
            <a:stretch>
              <a:fillRect/>
            </a:stretch>
          </p:blipFill>
          <p:spPr>
            <a:xfrm>
              <a:off x="7392923" y="3040379"/>
              <a:ext cx="978407" cy="294132"/>
            </a:xfrm>
            <a:prstGeom prst="rect">
              <a:avLst/>
            </a:prstGeom>
          </p:spPr>
        </p:pic>
        <p:sp>
          <p:nvSpPr>
            <p:cNvPr id="83" name="object 83"/>
            <p:cNvSpPr/>
            <p:nvPr/>
          </p:nvSpPr>
          <p:spPr>
            <a:xfrm>
              <a:off x="7392923" y="3040379"/>
              <a:ext cx="978535" cy="294640"/>
            </a:xfrm>
            <a:custGeom>
              <a:avLst/>
              <a:gdLst/>
              <a:ahLst/>
              <a:cxnLst/>
              <a:rect l="l" t="t" r="r" b="b"/>
              <a:pathLst>
                <a:path w="978534" h="294639">
                  <a:moveTo>
                    <a:pt x="0" y="49022"/>
                  </a:moveTo>
                  <a:lnTo>
                    <a:pt x="3855" y="29950"/>
                  </a:lnTo>
                  <a:lnTo>
                    <a:pt x="14366" y="14366"/>
                  </a:lnTo>
                  <a:lnTo>
                    <a:pt x="29950" y="3855"/>
                  </a:lnTo>
                  <a:lnTo>
                    <a:pt x="49022" y="0"/>
                  </a:lnTo>
                  <a:lnTo>
                    <a:pt x="929385" y="0"/>
                  </a:lnTo>
                  <a:lnTo>
                    <a:pt x="948457" y="3855"/>
                  </a:lnTo>
                  <a:lnTo>
                    <a:pt x="964041" y="14366"/>
                  </a:lnTo>
                  <a:lnTo>
                    <a:pt x="974552" y="29950"/>
                  </a:lnTo>
                  <a:lnTo>
                    <a:pt x="978407" y="49022"/>
                  </a:lnTo>
                  <a:lnTo>
                    <a:pt x="978407" y="245110"/>
                  </a:lnTo>
                  <a:lnTo>
                    <a:pt x="974552" y="264181"/>
                  </a:lnTo>
                  <a:lnTo>
                    <a:pt x="964041" y="279765"/>
                  </a:lnTo>
                  <a:lnTo>
                    <a:pt x="948457" y="290276"/>
                  </a:lnTo>
                  <a:lnTo>
                    <a:pt x="929385" y="294132"/>
                  </a:lnTo>
                  <a:lnTo>
                    <a:pt x="49022" y="294132"/>
                  </a:lnTo>
                  <a:lnTo>
                    <a:pt x="29950" y="290276"/>
                  </a:lnTo>
                  <a:lnTo>
                    <a:pt x="14366" y="279765"/>
                  </a:lnTo>
                  <a:lnTo>
                    <a:pt x="3855" y="264181"/>
                  </a:lnTo>
                  <a:lnTo>
                    <a:pt x="0" y="245110"/>
                  </a:lnTo>
                  <a:lnTo>
                    <a:pt x="0" y="49022"/>
                  </a:lnTo>
                  <a:close/>
                </a:path>
              </a:pathLst>
            </a:custGeom>
            <a:ln w="12191">
              <a:solidFill>
                <a:srgbClr val="A18E6A"/>
              </a:solidFill>
            </a:ln>
          </p:spPr>
          <p:txBody>
            <a:bodyPr wrap="square" lIns="0" tIns="0" rIns="0" bIns="0" rtlCol="0"/>
            <a:lstStyle/>
            <a:p>
              <a:endParaRPr/>
            </a:p>
          </p:txBody>
        </p:sp>
      </p:grpSp>
      <p:sp>
        <p:nvSpPr>
          <p:cNvPr id="84" name="object 84"/>
          <p:cNvSpPr txBox="1"/>
          <p:nvPr/>
        </p:nvSpPr>
        <p:spPr>
          <a:xfrm>
            <a:off x="9100820" y="3030424"/>
            <a:ext cx="612775" cy="300355"/>
          </a:xfrm>
          <a:prstGeom prst="rect">
            <a:avLst/>
          </a:prstGeom>
        </p:spPr>
        <p:txBody>
          <a:bodyPr vert="horz" wrap="square" lIns="0" tIns="12700" rIns="0" bIns="0" rtlCol="0">
            <a:spAutoFit/>
          </a:bodyPr>
          <a:lstStyle/>
          <a:p>
            <a:pPr algn="ctr">
              <a:spcBef>
                <a:spcPts val="100"/>
              </a:spcBef>
            </a:pPr>
            <a:r>
              <a:rPr sz="900" spc="-5" dirty="0">
                <a:latin typeface="Calibri"/>
                <a:cs typeface="Calibri"/>
              </a:rPr>
              <a:t>Transactions</a:t>
            </a:r>
            <a:endParaRPr sz="900">
              <a:latin typeface="Calibri"/>
              <a:cs typeface="Calibri"/>
            </a:endParaRPr>
          </a:p>
          <a:p>
            <a:pPr algn="ctr">
              <a:spcBef>
                <a:spcPts val="5"/>
              </a:spcBef>
            </a:pPr>
            <a:r>
              <a:rPr sz="900" dirty="0">
                <a:latin typeface="Calibri"/>
                <a:cs typeface="Calibri"/>
              </a:rPr>
              <a:t>…</a:t>
            </a:r>
            <a:endParaRPr sz="900">
              <a:latin typeface="Calibri"/>
              <a:cs typeface="Calibri"/>
            </a:endParaRPr>
          </a:p>
        </p:txBody>
      </p:sp>
      <p:sp>
        <p:nvSpPr>
          <p:cNvPr id="85" name="object 85"/>
          <p:cNvSpPr/>
          <p:nvPr/>
        </p:nvSpPr>
        <p:spPr>
          <a:xfrm>
            <a:off x="6329171" y="3927347"/>
            <a:ext cx="3686810" cy="2385060"/>
          </a:xfrm>
          <a:custGeom>
            <a:avLst/>
            <a:gdLst/>
            <a:ahLst/>
            <a:cxnLst/>
            <a:rect l="l" t="t" r="r" b="b"/>
            <a:pathLst>
              <a:path w="3686809" h="2385060">
                <a:moveTo>
                  <a:pt x="0" y="397509"/>
                </a:moveTo>
                <a:lnTo>
                  <a:pt x="2673" y="351143"/>
                </a:lnTo>
                <a:lnTo>
                  <a:pt x="10496" y="306350"/>
                </a:lnTo>
                <a:lnTo>
                  <a:pt x="23169" y="263428"/>
                </a:lnTo>
                <a:lnTo>
                  <a:pt x="40395" y="222675"/>
                </a:lnTo>
                <a:lnTo>
                  <a:pt x="61876" y="184389"/>
                </a:lnTo>
                <a:lnTo>
                  <a:pt x="87314" y="148869"/>
                </a:lnTo>
                <a:lnTo>
                  <a:pt x="116411" y="116411"/>
                </a:lnTo>
                <a:lnTo>
                  <a:pt x="148869" y="87314"/>
                </a:lnTo>
                <a:lnTo>
                  <a:pt x="184389" y="61876"/>
                </a:lnTo>
                <a:lnTo>
                  <a:pt x="222675" y="40395"/>
                </a:lnTo>
                <a:lnTo>
                  <a:pt x="263428" y="23169"/>
                </a:lnTo>
                <a:lnTo>
                  <a:pt x="306350" y="10496"/>
                </a:lnTo>
                <a:lnTo>
                  <a:pt x="351143" y="2673"/>
                </a:lnTo>
                <a:lnTo>
                  <a:pt x="397510" y="0"/>
                </a:lnTo>
                <a:lnTo>
                  <a:pt x="3289046" y="0"/>
                </a:lnTo>
                <a:lnTo>
                  <a:pt x="3335412" y="2673"/>
                </a:lnTo>
                <a:lnTo>
                  <a:pt x="3380205" y="10496"/>
                </a:lnTo>
                <a:lnTo>
                  <a:pt x="3423127" y="23169"/>
                </a:lnTo>
                <a:lnTo>
                  <a:pt x="3463880" y="40395"/>
                </a:lnTo>
                <a:lnTo>
                  <a:pt x="3502166" y="61876"/>
                </a:lnTo>
                <a:lnTo>
                  <a:pt x="3537686" y="87314"/>
                </a:lnTo>
                <a:lnTo>
                  <a:pt x="3570144" y="116411"/>
                </a:lnTo>
                <a:lnTo>
                  <a:pt x="3599241" y="148869"/>
                </a:lnTo>
                <a:lnTo>
                  <a:pt x="3624679" y="184389"/>
                </a:lnTo>
                <a:lnTo>
                  <a:pt x="3646160" y="222675"/>
                </a:lnTo>
                <a:lnTo>
                  <a:pt x="3663386" y="263428"/>
                </a:lnTo>
                <a:lnTo>
                  <a:pt x="3676059" y="306350"/>
                </a:lnTo>
                <a:lnTo>
                  <a:pt x="3683882" y="351143"/>
                </a:lnTo>
                <a:lnTo>
                  <a:pt x="3686555" y="397509"/>
                </a:lnTo>
                <a:lnTo>
                  <a:pt x="3686555" y="1987537"/>
                </a:lnTo>
                <a:lnTo>
                  <a:pt x="3683882" y="2033896"/>
                </a:lnTo>
                <a:lnTo>
                  <a:pt x="3676059" y="2078685"/>
                </a:lnTo>
                <a:lnTo>
                  <a:pt x="3663386" y="2121604"/>
                </a:lnTo>
                <a:lnTo>
                  <a:pt x="3646160" y="2162357"/>
                </a:lnTo>
                <a:lnTo>
                  <a:pt x="3624679" y="2200644"/>
                </a:lnTo>
                <a:lnTo>
                  <a:pt x="3599241" y="2236167"/>
                </a:lnTo>
                <a:lnTo>
                  <a:pt x="3570144" y="2268627"/>
                </a:lnTo>
                <a:lnTo>
                  <a:pt x="3537686" y="2297728"/>
                </a:lnTo>
                <a:lnTo>
                  <a:pt x="3502166" y="2323170"/>
                </a:lnTo>
                <a:lnTo>
                  <a:pt x="3463880" y="2344655"/>
                </a:lnTo>
                <a:lnTo>
                  <a:pt x="3423127" y="2361884"/>
                </a:lnTo>
                <a:lnTo>
                  <a:pt x="3380205" y="2374561"/>
                </a:lnTo>
                <a:lnTo>
                  <a:pt x="3335412" y="2382385"/>
                </a:lnTo>
                <a:lnTo>
                  <a:pt x="3289046" y="2385060"/>
                </a:lnTo>
                <a:lnTo>
                  <a:pt x="397510" y="2385060"/>
                </a:lnTo>
                <a:lnTo>
                  <a:pt x="351143" y="2382385"/>
                </a:lnTo>
                <a:lnTo>
                  <a:pt x="306350" y="2374561"/>
                </a:lnTo>
                <a:lnTo>
                  <a:pt x="263428" y="2361884"/>
                </a:lnTo>
                <a:lnTo>
                  <a:pt x="222675" y="2344655"/>
                </a:lnTo>
                <a:lnTo>
                  <a:pt x="184389" y="2323170"/>
                </a:lnTo>
                <a:lnTo>
                  <a:pt x="148869" y="2297728"/>
                </a:lnTo>
                <a:lnTo>
                  <a:pt x="116411" y="2268627"/>
                </a:lnTo>
                <a:lnTo>
                  <a:pt x="87314" y="2236167"/>
                </a:lnTo>
                <a:lnTo>
                  <a:pt x="61876" y="2200644"/>
                </a:lnTo>
                <a:lnTo>
                  <a:pt x="40395" y="2162357"/>
                </a:lnTo>
                <a:lnTo>
                  <a:pt x="23169" y="2121604"/>
                </a:lnTo>
                <a:lnTo>
                  <a:pt x="10496" y="2078685"/>
                </a:lnTo>
                <a:lnTo>
                  <a:pt x="2673" y="2033896"/>
                </a:lnTo>
                <a:lnTo>
                  <a:pt x="0" y="1987537"/>
                </a:lnTo>
                <a:lnTo>
                  <a:pt x="0" y="397509"/>
                </a:lnTo>
                <a:close/>
              </a:path>
            </a:pathLst>
          </a:custGeom>
          <a:ln w="15240">
            <a:solidFill>
              <a:srgbClr val="FF0000"/>
            </a:solidFill>
            <a:prstDash val="sysDash"/>
          </a:ln>
        </p:spPr>
        <p:txBody>
          <a:bodyPr wrap="square" lIns="0" tIns="0" rIns="0" bIns="0" rtlCol="0"/>
          <a:lstStyle/>
          <a:p>
            <a:endParaRPr/>
          </a:p>
        </p:txBody>
      </p:sp>
      <p:sp>
        <p:nvSpPr>
          <p:cNvPr id="86" name="object 86"/>
          <p:cNvSpPr txBox="1"/>
          <p:nvPr/>
        </p:nvSpPr>
        <p:spPr>
          <a:xfrm>
            <a:off x="7891932" y="4065015"/>
            <a:ext cx="304800" cy="218008"/>
          </a:xfrm>
          <a:prstGeom prst="rect">
            <a:avLst/>
          </a:prstGeom>
        </p:spPr>
        <p:txBody>
          <a:bodyPr vert="horz" wrap="square" lIns="0" tIns="0" rIns="0" bIns="0" rtlCol="0">
            <a:spAutoFit/>
          </a:bodyPr>
          <a:lstStyle/>
          <a:p>
            <a:pPr>
              <a:lnSpc>
                <a:spcPts val="1710"/>
              </a:lnSpc>
            </a:pPr>
            <a:r>
              <a:rPr spc="-40" dirty="0">
                <a:solidFill>
                  <a:srgbClr val="FF0000"/>
                </a:solidFill>
                <a:latin typeface="Calibri"/>
                <a:cs typeface="Calibri"/>
              </a:rPr>
              <a:t>r</a:t>
            </a:r>
            <a:r>
              <a:rPr dirty="0">
                <a:solidFill>
                  <a:srgbClr val="FF0000"/>
                </a:solidFill>
                <a:latin typeface="Calibri"/>
                <a:cs typeface="Calibri"/>
              </a:rPr>
              <a:t>an</a:t>
            </a:r>
            <a:endParaRPr>
              <a:latin typeface="Calibri"/>
              <a:cs typeface="Calibri"/>
            </a:endParaRPr>
          </a:p>
        </p:txBody>
      </p:sp>
      <p:sp>
        <p:nvSpPr>
          <p:cNvPr id="87" name="object 87"/>
          <p:cNvSpPr/>
          <p:nvPr/>
        </p:nvSpPr>
        <p:spPr>
          <a:xfrm>
            <a:off x="6402324" y="4293108"/>
            <a:ext cx="1077595" cy="1929764"/>
          </a:xfrm>
          <a:custGeom>
            <a:avLst/>
            <a:gdLst/>
            <a:ahLst/>
            <a:cxnLst/>
            <a:rect l="l" t="t" r="r" b="b"/>
            <a:pathLst>
              <a:path w="1077595" h="1929764">
                <a:moveTo>
                  <a:pt x="0" y="179578"/>
                </a:moveTo>
                <a:lnTo>
                  <a:pt x="6414" y="131835"/>
                </a:lnTo>
                <a:lnTo>
                  <a:pt x="24515" y="88937"/>
                </a:lnTo>
                <a:lnTo>
                  <a:pt x="52593" y="52593"/>
                </a:lnTo>
                <a:lnTo>
                  <a:pt x="88937" y="24515"/>
                </a:lnTo>
                <a:lnTo>
                  <a:pt x="131835" y="6414"/>
                </a:lnTo>
                <a:lnTo>
                  <a:pt x="179577" y="0"/>
                </a:lnTo>
                <a:lnTo>
                  <a:pt x="897889" y="0"/>
                </a:lnTo>
                <a:lnTo>
                  <a:pt x="945632" y="6414"/>
                </a:lnTo>
                <a:lnTo>
                  <a:pt x="988530" y="24515"/>
                </a:lnTo>
                <a:lnTo>
                  <a:pt x="1024874" y="52593"/>
                </a:lnTo>
                <a:lnTo>
                  <a:pt x="1052952" y="88937"/>
                </a:lnTo>
                <a:lnTo>
                  <a:pt x="1071053" y="131835"/>
                </a:lnTo>
                <a:lnTo>
                  <a:pt x="1077467" y="179578"/>
                </a:lnTo>
                <a:lnTo>
                  <a:pt x="1077467" y="1749806"/>
                </a:lnTo>
                <a:lnTo>
                  <a:pt x="1071053" y="1797543"/>
                </a:lnTo>
                <a:lnTo>
                  <a:pt x="1052952" y="1840440"/>
                </a:lnTo>
                <a:lnTo>
                  <a:pt x="1024874" y="1876785"/>
                </a:lnTo>
                <a:lnTo>
                  <a:pt x="988530" y="1904865"/>
                </a:lnTo>
                <a:lnTo>
                  <a:pt x="945632" y="1922969"/>
                </a:lnTo>
                <a:lnTo>
                  <a:pt x="897889" y="1929384"/>
                </a:lnTo>
                <a:lnTo>
                  <a:pt x="179577" y="1929384"/>
                </a:lnTo>
                <a:lnTo>
                  <a:pt x="131835" y="1922969"/>
                </a:lnTo>
                <a:lnTo>
                  <a:pt x="88937" y="1904865"/>
                </a:lnTo>
                <a:lnTo>
                  <a:pt x="52593" y="1876785"/>
                </a:lnTo>
                <a:lnTo>
                  <a:pt x="24515" y="1840440"/>
                </a:lnTo>
                <a:lnTo>
                  <a:pt x="6414" y="1797543"/>
                </a:lnTo>
                <a:lnTo>
                  <a:pt x="0" y="1749806"/>
                </a:lnTo>
                <a:lnTo>
                  <a:pt x="0" y="179578"/>
                </a:lnTo>
                <a:close/>
              </a:path>
            </a:pathLst>
          </a:custGeom>
          <a:ln w="15240">
            <a:solidFill>
              <a:srgbClr val="000000"/>
            </a:solidFill>
          </a:ln>
        </p:spPr>
        <p:txBody>
          <a:bodyPr wrap="square" lIns="0" tIns="0" rIns="0" bIns="0" rtlCol="0"/>
          <a:lstStyle/>
          <a:p>
            <a:endParaRPr/>
          </a:p>
        </p:txBody>
      </p:sp>
      <p:sp>
        <p:nvSpPr>
          <p:cNvPr id="88" name="object 88"/>
          <p:cNvSpPr txBox="1"/>
          <p:nvPr/>
        </p:nvSpPr>
        <p:spPr>
          <a:xfrm>
            <a:off x="6663690" y="4365116"/>
            <a:ext cx="556260" cy="228268"/>
          </a:xfrm>
          <a:prstGeom prst="rect">
            <a:avLst/>
          </a:prstGeom>
        </p:spPr>
        <p:txBody>
          <a:bodyPr vert="horz" wrap="square" lIns="0" tIns="12700" rIns="0" bIns="0" rtlCol="0">
            <a:spAutoFit/>
          </a:bodyPr>
          <a:lstStyle/>
          <a:p>
            <a:pPr marL="12700">
              <a:spcBef>
                <a:spcPts val="100"/>
              </a:spcBef>
            </a:pPr>
            <a:r>
              <a:rPr sz="1400" b="1" dirty="0">
                <a:solidFill>
                  <a:srgbClr val="FF0000"/>
                </a:solidFill>
                <a:latin typeface="Calibri"/>
                <a:cs typeface="Calibri"/>
              </a:rPr>
              <a:t>Block</a:t>
            </a:r>
            <a:r>
              <a:rPr sz="1400" b="1" spc="-75" dirty="0">
                <a:solidFill>
                  <a:srgbClr val="FF0000"/>
                </a:solidFill>
                <a:latin typeface="Calibri"/>
                <a:cs typeface="Calibri"/>
              </a:rPr>
              <a:t> </a:t>
            </a:r>
            <a:r>
              <a:rPr sz="1400" b="1" dirty="0">
                <a:solidFill>
                  <a:srgbClr val="FF0000"/>
                </a:solidFill>
                <a:latin typeface="Calibri"/>
                <a:cs typeface="Calibri"/>
              </a:rPr>
              <a:t>3</a:t>
            </a:r>
            <a:endParaRPr sz="1400">
              <a:latin typeface="Calibri"/>
              <a:cs typeface="Calibri"/>
            </a:endParaRPr>
          </a:p>
        </p:txBody>
      </p:sp>
      <p:sp>
        <p:nvSpPr>
          <p:cNvPr id="89" name="object 89"/>
          <p:cNvSpPr txBox="1"/>
          <p:nvPr/>
        </p:nvSpPr>
        <p:spPr>
          <a:xfrm>
            <a:off x="6570727" y="4720209"/>
            <a:ext cx="742315" cy="300355"/>
          </a:xfrm>
          <a:prstGeom prst="rect">
            <a:avLst/>
          </a:prstGeom>
        </p:spPr>
        <p:txBody>
          <a:bodyPr vert="horz" wrap="square" lIns="0" tIns="12700" rIns="0" bIns="0" rtlCol="0">
            <a:spAutoFit/>
          </a:bodyPr>
          <a:lstStyle/>
          <a:p>
            <a:pPr marL="17145">
              <a:spcBef>
                <a:spcPts val="100"/>
              </a:spcBef>
            </a:pPr>
            <a:r>
              <a:rPr sz="900" dirty="0">
                <a:latin typeface="Calibri"/>
                <a:cs typeface="Calibri"/>
              </a:rPr>
              <a:t>Proof-of-Work:</a:t>
            </a:r>
            <a:endParaRPr sz="900">
              <a:latin typeface="Calibri"/>
              <a:cs typeface="Calibri"/>
            </a:endParaRPr>
          </a:p>
          <a:p>
            <a:pPr marL="12700"/>
            <a:r>
              <a:rPr sz="900" spc="-5" dirty="0">
                <a:latin typeface="Calibri"/>
                <a:cs typeface="Calibri"/>
              </a:rPr>
              <a:t>000000hhjg93g</a:t>
            </a:r>
            <a:endParaRPr sz="900">
              <a:latin typeface="Calibri"/>
              <a:cs typeface="Calibri"/>
            </a:endParaRPr>
          </a:p>
        </p:txBody>
      </p:sp>
      <p:sp>
        <p:nvSpPr>
          <p:cNvPr id="90" name="object 90"/>
          <p:cNvSpPr txBox="1"/>
          <p:nvPr/>
        </p:nvSpPr>
        <p:spPr>
          <a:xfrm>
            <a:off x="6557009" y="5132070"/>
            <a:ext cx="770890" cy="299720"/>
          </a:xfrm>
          <a:prstGeom prst="rect">
            <a:avLst/>
          </a:prstGeom>
        </p:spPr>
        <p:txBody>
          <a:bodyPr vert="horz" wrap="square" lIns="0" tIns="12700" rIns="0" bIns="0" rtlCol="0">
            <a:spAutoFit/>
          </a:bodyPr>
          <a:lstStyle/>
          <a:p>
            <a:pPr marL="12700" marR="5080" indent="25400">
              <a:spcBef>
                <a:spcPts val="100"/>
              </a:spcBef>
            </a:pPr>
            <a:r>
              <a:rPr sz="900" spc="-5" dirty="0">
                <a:latin typeface="Calibri"/>
                <a:cs typeface="Calibri"/>
              </a:rPr>
              <a:t>Previous </a:t>
            </a:r>
            <a:r>
              <a:rPr sz="900" dirty="0">
                <a:latin typeface="Calibri"/>
                <a:cs typeface="Calibri"/>
              </a:rPr>
              <a:t>POW: </a:t>
            </a:r>
            <a:r>
              <a:rPr sz="900" spc="-190" dirty="0">
                <a:latin typeface="Calibri"/>
                <a:cs typeface="Calibri"/>
              </a:rPr>
              <a:t> </a:t>
            </a:r>
            <a:r>
              <a:rPr sz="900" dirty="0">
                <a:latin typeface="Calibri"/>
                <a:cs typeface="Calibri"/>
              </a:rPr>
              <a:t>000000</a:t>
            </a:r>
            <a:r>
              <a:rPr sz="900" spc="-15" dirty="0">
                <a:latin typeface="Calibri"/>
                <a:cs typeface="Calibri"/>
              </a:rPr>
              <a:t>9</a:t>
            </a:r>
            <a:r>
              <a:rPr sz="900" dirty="0">
                <a:latin typeface="Calibri"/>
                <a:cs typeface="Calibri"/>
              </a:rPr>
              <a:t>0</a:t>
            </a:r>
            <a:r>
              <a:rPr sz="900" spc="-5" dirty="0">
                <a:latin typeface="Calibri"/>
                <a:cs typeface="Calibri"/>
              </a:rPr>
              <a:t>b41bx</a:t>
            </a:r>
            <a:endParaRPr sz="900">
              <a:latin typeface="Calibri"/>
              <a:cs typeface="Calibri"/>
            </a:endParaRPr>
          </a:p>
        </p:txBody>
      </p:sp>
      <p:grpSp>
        <p:nvGrpSpPr>
          <p:cNvPr id="91" name="object 91"/>
          <p:cNvGrpSpPr/>
          <p:nvPr/>
        </p:nvGrpSpPr>
        <p:grpSpPr>
          <a:xfrm>
            <a:off x="6440171" y="5908294"/>
            <a:ext cx="991235" cy="170180"/>
            <a:chOff x="4916170" y="5908294"/>
            <a:chExt cx="991235" cy="170180"/>
          </a:xfrm>
        </p:grpSpPr>
        <p:pic>
          <p:nvPicPr>
            <p:cNvPr id="92" name="object 92"/>
            <p:cNvPicPr/>
            <p:nvPr/>
          </p:nvPicPr>
          <p:blipFill>
            <a:blip r:embed="rId8" cstate="print"/>
            <a:stretch>
              <a:fillRect/>
            </a:stretch>
          </p:blipFill>
          <p:spPr>
            <a:xfrm>
              <a:off x="4922520" y="5914644"/>
              <a:ext cx="978407" cy="156972"/>
            </a:xfrm>
            <a:prstGeom prst="rect">
              <a:avLst/>
            </a:prstGeom>
          </p:spPr>
        </p:pic>
        <p:sp>
          <p:nvSpPr>
            <p:cNvPr id="93" name="object 93"/>
            <p:cNvSpPr/>
            <p:nvPr/>
          </p:nvSpPr>
          <p:spPr>
            <a:xfrm>
              <a:off x="4922520" y="5914644"/>
              <a:ext cx="978535" cy="157480"/>
            </a:xfrm>
            <a:custGeom>
              <a:avLst/>
              <a:gdLst/>
              <a:ahLst/>
              <a:cxnLst/>
              <a:rect l="l" t="t" r="r" b="b"/>
              <a:pathLst>
                <a:path w="978535" h="157479">
                  <a:moveTo>
                    <a:pt x="0" y="26161"/>
                  </a:moveTo>
                  <a:lnTo>
                    <a:pt x="2051" y="15976"/>
                  </a:lnTo>
                  <a:lnTo>
                    <a:pt x="7651" y="7661"/>
                  </a:lnTo>
                  <a:lnTo>
                    <a:pt x="15966" y="2055"/>
                  </a:lnTo>
                  <a:lnTo>
                    <a:pt x="26162" y="0"/>
                  </a:lnTo>
                  <a:lnTo>
                    <a:pt x="952245" y="0"/>
                  </a:lnTo>
                  <a:lnTo>
                    <a:pt x="962441" y="2055"/>
                  </a:lnTo>
                  <a:lnTo>
                    <a:pt x="970756" y="7661"/>
                  </a:lnTo>
                  <a:lnTo>
                    <a:pt x="976356" y="15976"/>
                  </a:lnTo>
                  <a:lnTo>
                    <a:pt x="978407" y="26161"/>
                  </a:lnTo>
                  <a:lnTo>
                    <a:pt x="978407" y="130809"/>
                  </a:lnTo>
                  <a:lnTo>
                    <a:pt x="976356" y="140995"/>
                  </a:lnTo>
                  <a:lnTo>
                    <a:pt x="970756" y="149310"/>
                  </a:lnTo>
                  <a:lnTo>
                    <a:pt x="962441" y="154916"/>
                  </a:lnTo>
                  <a:lnTo>
                    <a:pt x="952245" y="156971"/>
                  </a:lnTo>
                  <a:lnTo>
                    <a:pt x="26162" y="156971"/>
                  </a:lnTo>
                  <a:lnTo>
                    <a:pt x="15966" y="154916"/>
                  </a:lnTo>
                  <a:lnTo>
                    <a:pt x="7651" y="149310"/>
                  </a:lnTo>
                  <a:lnTo>
                    <a:pt x="2051" y="140995"/>
                  </a:lnTo>
                  <a:lnTo>
                    <a:pt x="0" y="130809"/>
                  </a:lnTo>
                  <a:lnTo>
                    <a:pt x="0" y="26161"/>
                  </a:lnTo>
                  <a:close/>
                </a:path>
              </a:pathLst>
            </a:custGeom>
            <a:ln w="12192">
              <a:solidFill>
                <a:srgbClr val="9B2C1F"/>
              </a:solidFill>
            </a:ln>
          </p:spPr>
          <p:txBody>
            <a:bodyPr wrap="square" lIns="0" tIns="0" rIns="0" bIns="0" rtlCol="0"/>
            <a:lstStyle/>
            <a:p>
              <a:endParaRPr/>
            </a:p>
          </p:txBody>
        </p:sp>
      </p:grpSp>
      <p:sp>
        <p:nvSpPr>
          <p:cNvPr id="94" name="object 94"/>
          <p:cNvSpPr txBox="1"/>
          <p:nvPr/>
        </p:nvSpPr>
        <p:spPr>
          <a:xfrm>
            <a:off x="6780657" y="5904992"/>
            <a:ext cx="311150" cy="151323"/>
          </a:xfrm>
          <a:prstGeom prst="rect">
            <a:avLst/>
          </a:prstGeom>
        </p:spPr>
        <p:txBody>
          <a:bodyPr vert="horz" wrap="square" lIns="0" tIns="12700" rIns="0" bIns="0" rtlCol="0">
            <a:spAutoFit/>
          </a:bodyPr>
          <a:lstStyle/>
          <a:p>
            <a:pPr marL="12700">
              <a:spcBef>
                <a:spcPts val="100"/>
              </a:spcBef>
            </a:pPr>
            <a:r>
              <a:rPr sz="900" spc="-5" dirty="0">
                <a:latin typeface="Calibri"/>
                <a:cs typeface="Calibri"/>
              </a:rPr>
              <a:t>n</a:t>
            </a:r>
            <a:r>
              <a:rPr sz="900" dirty="0">
                <a:latin typeface="Calibri"/>
                <a:cs typeface="Calibri"/>
              </a:rPr>
              <a:t>o</a:t>
            </a:r>
            <a:r>
              <a:rPr sz="900" spc="-5" dirty="0">
                <a:latin typeface="Calibri"/>
                <a:cs typeface="Calibri"/>
              </a:rPr>
              <a:t>n</a:t>
            </a:r>
            <a:r>
              <a:rPr sz="900" dirty="0">
                <a:latin typeface="Calibri"/>
                <a:cs typeface="Calibri"/>
              </a:rPr>
              <a:t>ce</a:t>
            </a:r>
            <a:endParaRPr sz="900">
              <a:latin typeface="Calibri"/>
              <a:cs typeface="Calibri"/>
            </a:endParaRPr>
          </a:p>
        </p:txBody>
      </p:sp>
      <p:grpSp>
        <p:nvGrpSpPr>
          <p:cNvPr id="95" name="object 95"/>
          <p:cNvGrpSpPr/>
          <p:nvPr/>
        </p:nvGrpSpPr>
        <p:grpSpPr>
          <a:xfrm>
            <a:off x="6447791" y="5539485"/>
            <a:ext cx="991235" cy="307340"/>
            <a:chOff x="4923790" y="5539485"/>
            <a:chExt cx="991235" cy="307340"/>
          </a:xfrm>
        </p:grpSpPr>
        <p:pic>
          <p:nvPicPr>
            <p:cNvPr id="96" name="object 96"/>
            <p:cNvPicPr/>
            <p:nvPr/>
          </p:nvPicPr>
          <p:blipFill>
            <a:blip r:embed="rId13" cstate="print"/>
            <a:stretch>
              <a:fillRect/>
            </a:stretch>
          </p:blipFill>
          <p:spPr>
            <a:xfrm>
              <a:off x="4930140" y="5545835"/>
              <a:ext cx="978408" cy="294131"/>
            </a:xfrm>
            <a:prstGeom prst="rect">
              <a:avLst/>
            </a:prstGeom>
          </p:spPr>
        </p:pic>
        <p:sp>
          <p:nvSpPr>
            <p:cNvPr id="97" name="object 97"/>
            <p:cNvSpPr/>
            <p:nvPr/>
          </p:nvSpPr>
          <p:spPr>
            <a:xfrm>
              <a:off x="4930140" y="5545835"/>
              <a:ext cx="978535" cy="294640"/>
            </a:xfrm>
            <a:custGeom>
              <a:avLst/>
              <a:gdLst/>
              <a:ahLst/>
              <a:cxnLst/>
              <a:rect l="l" t="t" r="r" b="b"/>
              <a:pathLst>
                <a:path w="978535" h="294639">
                  <a:moveTo>
                    <a:pt x="0" y="49021"/>
                  </a:moveTo>
                  <a:lnTo>
                    <a:pt x="3855" y="29950"/>
                  </a:lnTo>
                  <a:lnTo>
                    <a:pt x="14366" y="14366"/>
                  </a:lnTo>
                  <a:lnTo>
                    <a:pt x="29950" y="3855"/>
                  </a:lnTo>
                  <a:lnTo>
                    <a:pt x="49022" y="0"/>
                  </a:lnTo>
                  <a:lnTo>
                    <a:pt x="929386" y="0"/>
                  </a:lnTo>
                  <a:lnTo>
                    <a:pt x="948457" y="3855"/>
                  </a:lnTo>
                  <a:lnTo>
                    <a:pt x="964041" y="14366"/>
                  </a:lnTo>
                  <a:lnTo>
                    <a:pt x="974552" y="29950"/>
                  </a:lnTo>
                  <a:lnTo>
                    <a:pt x="978408" y="49021"/>
                  </a:lnTo>
                  <a:lnTo>
                    <a:pt x="978408" y="245109"/>
                  </a:lnTo>
                  <a:lnTo>
                    <a:pt x="974552" y="264192"/>
                  </a:lnTo>
                  <a:lnTo>
                    <a:pt x="964041" y="279774"/>
                  </a:lnTo>
                  <a:lnTo>
                    <a:pt x="948457" y="290279"/>
                  </a:lnTo>
                  <a:lnTo>
                    <a:pt x="929386" y="294131"/>
                  </a:lnTo>
                  <a:lnTo>
                    <a:pt x="49022" y="294131"/>
                  </a:lnTo>
                  <a:lnTo>
                    <a:pt x="29950" y="290279"/>
                  </a:lnTo>
                  <a:lnTo>
                    <a:pt x="14366" y="279774"/>
                  </a:lnTo>
                  <a:lnTo>
                    <a:pt x="3855" y="264192"/>
                  </a:lnTo>
                  <a:lnTo>
                    <a:pt x="0" y="245109"/>
                  </a:lnTo>
                  <a:lnTo>
                    <a:pt x="0" y="49021"/>
                  </a:lnTo>
                  <a:close/>
                </a:path>
              </a:pathLst>
            </a:custGeom>
            <a:ln w="12192">
              <a:solidFill>
                <a:srgbClr val="A18E6A"/>
              </a:solidFill>
            </a:ln>
          </p:spPr>
          <p:txBody>
            <a:bodyPr wrap="square" lIns="0" tIns="0" rIns="0" bIns="0" rtlCol="0"/>
            <a:lstStyle/>
            <a:p>
              <a:endParaRPr/>
            </a:p>
          </p:txBody>
        </p:sp>
      </p:grpSp>
      <p:sp>
        <p:nvSpPr>
          <p:cNvPr id="98" name="object 98"/>
          <p:cNvSpPr txBox="1"/>
          <p:nvPr/>
        </p:nvSpPr>
        <p:spPr>
          <a:xfrm>
            <a:off x="6637783" y="5536793"/>
            <a:ext cx="612775" cy="299720"/>
          </a:xfrm>
          <a:prstGeom prst="rect">
            <a:avLst/>
          </a:prstGeom>
        </p:spPr>
        <p:txBody>
          <a:bodyPr vert="horz" wrap="square" lIns="0" tIns="12700" rIns="0" bIns="0" rtlCol="0">
            <a:spAutoFit/>
          </a:bodyPr>
          <a:lstStyle/>
          <a:p>
            <a:pPr algn="ctr">
              <a:spcBef>
                <a:spcPts val="100"/>
              </a:spcBef>
            </a:pPr>
            <a:r>
              <a:rPr sz="900" spc="-5" dirty="0">
                <a:latin typeface="Calibri"/>
                <a:cs typeface="Calibri"/>
              </a:rPr>
              <a:t>Transactions</a:t>
            </a:r>
            <a:endParaRPr sz="900">
              <a:latin typeface="Calibri"/>
              <a:cs typeface="Calibri"/>
            </a:endParaRPr>
          </a:p>
          <a:p>
            <a:pPr algn="ctr">
              <a:lnSpc>
                <a:spcPct val="100000"/>
              </a:lnSpc>
            </a:pPr>
            <a:r>
              <a:rPr sz="900" dirty="0">
                <a:latin typeface="Calibri"/>
                <a:cs typeface="Calibri"/>
              </a:rPr>
              <a:t>…</a:t>
            </a:r>
            <a:endParaRPr sz="900">
              <a:latin typeface="Calibri"/>
              <a:cs typeface="Calibri"/>
            </a:endParaRPr>
          </a:p>
        </p:txBody>
      </p:sp>
      <p:sp>
        <p:nvSpPr>
          <p:cNvPr id="99" name="object 99"/>
          <p:cNvSpPr/>
          <p:nvPr/>
        </p:nvSpPr>
        <p:spPr>
          <a:xfrm>
            <a:off x="7653529" y="4293108"/>
            <a:ext cx="1077595" cy="1929764"/>
          </a:xfrm>
          <a:custGeom>
            <a:avLst/>
            <a:gdLst/>
            <a:ahLst/>
            <a:cxnLst/>
            <a:rect l="l" t="t" r="r" b="b"/>
            <a:pathLst>
              <a:path w="1077595" h="1929764">
                <a:moveTo>
                  <a:pt x="0" y="179578"/>
                </a:moveTo>
                <a:lnTo>
                  <a:pt x="6414" y="131835"/>
                </a:lnTo>
                <a:lnTo>
                  <a:pt x="24515" y="88937"/>
                </a:lnTo>
                <a:lnTo>
                  <a:pt x="52593" y="52593"/>
                </a:lnTo>
                <a:lnTo>
                  <a:pt x="88937" y="24515"/>
                </a:lnTo>
                <a:lnTo>
                  <a:pt x="131835" y="6414"/>
                </a:lnTo>
                <a:lnTo>
                  <a:pt x="179577" y="0"/>
                </a:lnTo>
                <a:lnTo>
                  <a:pt x="897890" y="0"/>
                </a:lnTo>
                <a:lnTo>
                  <a:pt x="945632" y="6414"/>
                </a:lnTo>
                <a:lnTo>
                  <a:pt x="988530" y="24515"/>
                </a:lnTo>
                <a:lnTo>
                  <a:pt x="1024874" y="52593"/>
                </a:lnTo>
                <a:lnTo>
                  <a:pt x="1052952" y="88937"/>
                </a:lnTo>
                <a:lnTo>
                  <a:pt x="1071053" y="131835"/>
                </a:lnTo>
                <a:lnTo>
                  <a:pt x="1077468" y="179578"/>
                </a:lnTo>
                <a:lnTo>
                  <a:pt x="1077468" y="1749806"/>
                </a:lnTo>
                <a:lnTo>
                  <a:pt x="1071053" y="1797543"/>
                </a:lnTo>
                <a:lnTo>
                  <a:pt x="1052952" y="1840440"/>
                </a:lnTo>
                <a:lnTo>
                  <a:pt x="1024874" y="1876785"/>
                </a:lnTo>
                <a:lnTo>
                  <a:pt x="988530" y="1904865"/>
                </a:lnTo>
                <a:lnTo>
                  <a:pt x="945632" y="1922969"/>
                </a:lnTo>
                <a:lnTo>
                  <a:pt x="897890" y="1929384"/>
                </a:lnTo>
                <a:lnTo>
                  <a:pt x="179577" y="1929384"/>
                </a:lnTo>
                <a:lnTo>
                  <a:pt x="131835" y="1922969"/>
                </a:lnTo>
                <a:lnTo>
                  <a:pt x="88937" y="1904865"/>
                </a:lnTo>
                <a:lnTo>
                  <a:pt x="52593" y="1876785"/>
                </a:lnTo>
                <a:lnTo>
                  <a:pt x="24515" y="1840440"/>
                </a:lnTo>
                <a:lnTo>
                  <a:pt x="6414" y="1797543"/>
                </a:lnTo>
                <a:lnTo>
                  <a:pt x="0" y="1749806"/>
                </a:lnTo>
                <a:lnTo>
                  <a:pt x="0" y="179578"/>
                </a:lnTo>
                <a:close/>
              </a:path>
            </a:pathLst>
          </a:custGeom>
          <a:ln w="15240">
            <a:solidFill>
              <a:srgbClr val="000000"/>
            </a:solidFill>
            <a:prstDash val="sysDash"/>
          </a:ln>
        </p:spPr>
        <p:txBody>
          <a:bodyPr wrap="square" lIns="0" tIns="0" rIns="0" bIns="0" rtlCol="0"/>
          <a:lstStyle/>
          <a:p>
            <a:endParaRPr/>
          </a:p>
        </p:txBody>
      </p:sp>
      <p:sp>
        <p:nvSpPr>
          <p:cNvPr id="100" name="object 100"/>
          <p:cNvSpPr txBox="1"/>
          <p:nvPr/>
        </p:nvSpPr>
        <p:spPr>
          <a:xfrm>
            <a:off x="7754874" y="3872563"/>
            <a:ext cx="839469" cy="732155"/>
          </a:xfrm>
          <a:prstGeom prst="rect">
            <a:avLst/>
          </a:prstGeom>
        </p:spPr>
        <p:txBody>
          <a:bodyPr vert="horz" wrap="square" lIns="0" tIns="135255" rIns="0" bIns="0" rtlCol="0">
            <a:spAutoFit/>
          </a:bodyPr>
          <a:lstStyle/>
          <a:p>
            <a:pPr algn="ctr">
              <a:spcBef>
                <a:spcPts val="1065"/>
              </a:spcBef>
              <a:tabLst>
                <a:tab pos="428625" algn="l"/>
              </a:tabLst>
            </a:pPr>
            <a:r>
              <a:rPr dirty="0">
                <a:solidFill>
                  <a:srgbClr val="FF0000"/>
                </a:solidFill>
                <a:latin typeface="Calibri"/>
                <a:cs typeface="Calibri"/>
              </a:rPr>
              <a:t>B	ch</a:t>
            </a:r>
            <a:r>
              <a:rPr spc="-70" dirty="0">
                <a:solidFill>
                  <a:srgbClr val="FF0000"/>
                </a:solidFill>
                <a:latin typeface="Calibri"/>
                <a:cs typeface="Calibri"/>
              </a:rPr>
              <a:t> </a:t>
            </a:r>
            <a:r>
              <a:rPr dirty="0">
                <a:solidFill>
                  <a:srgbClr val="FF0000"/>
                </a:solidFill>
                <a:latin typeface="Calibri"/>
                <a:cs typeface="Calibri"/>
              </a:rPr>
              <a:t>2</a:t>
            </a:r>
            <a:endParaRPr>
              <a:latin typeface="Calibri"/>
              <a:cs typeface="Calibri"/>
            </a:endParaRPr>
          </a:p>
          <a:p>
            <a:pPr marL="37465" algn="ctr">
              <a:spcBef>
                <a:spcPts val="755"/>
              </a:spcBef>
            </a:pPr>
            <a:r>
              <a:rPr sz="1400" b="1" dirty="0">
                <a:solidFill>
                  <a:srgbClr val="FF0000"/>
                </a:solidFill>
                <a:latin typeface="Calibri"/>
                <a:cs typeface="Calibri"/>
              </a:rPr>
              <a:t>Block</a:t>
            </a:r>
            <a:r>
              <a:rPr sz="1400" b="1" spc="-45" dirty="0">
                <a:solidFill>
                  <a:srgbClr val="FF0000"/>
                </a:solidFill>
                <a:latin typeface="Calibri"/>
                <a:cs typeface="Calibri"/>
              </a:rPr>
              <a:t> </a:t>
            </a:r>
            <a:r>
              <a:rPr sz="1400" b="1" dirty="0">
                <a:solidFill>
                  <a:srgbClr val="FF0000"/>
                </a:solidFill>
                <a:latin typeface="Calibri"/>
                <a:cs typeface="Calibri"/>
              </a:rPr>
              <a:t>4</a:t>
            </a:r>
            <a:endParaRPr sz="1400">
              <a:latin typeface="Calibri"/>
              <a:cs typeface="Calibri"/>
            </a:endParaRPr>
          </a:p>
        </p:txBody>
      </p:sp>
      <p:sp>
        <p:nvSpPr>
          <p:cNvPr id="101" name="object 101"/>
          <p:cNvSpPr txBox="1"/>
          <p:nvPr/>
        </p:nvSpPr>
        <p:spPr>
          <a:xfrm>
            <a:off x="7826755" y="4720209"/>
            <a:ext cx="732790" cy="300355"/>
          </a:xfrm>
          <a:prstGeom prst="rect">
            <a:avLst/>
          </a:prstGeom>
        </p:spPr>
        <p:txBody>
          <a:bodyPr vert="horz" wrap="square" lIns="0" tIns="12700" rIns="0" bIns="0" rtlCol="0">
            <a:spAutoFit/>
          </a:bodyPr>
          <a:lstStyle/>
          <a:p>
            <a:pPr algn="ctr">
              <a:spcBef>
                <a:spcPts val="100"/>
              </a:spcBef>
            </a:pPr>
            <a:r>
              <a:rPr sz="900" dirty="0">
                <a:latin typeface="Calibri"/>
                <a:cs typeface="Calibri"/>
              </a:rPr>
              <a:t>Proof-of-Work:</a:t>
            </a:r>
            <a:endParaRPr sz="900">
              <a:latin typeface="Calibri"/>
              <a:cs typeface="Calibri"/>
            </a:endParaRPr>
          </a:p>
          <a:p>
            <a:pPr marL="1270" algn="ctr"/>
            <a:r>
              <a:rPr sz="900" dirty="0">
                <a:latin typeface="Calibri"/>
                <a:cs typeface="Calibri"/>
              </a:rPr>
              <a:t>???</a:t>
            </a:r>
            <a:endParaRPr sz="900">
              <a:latin typeface="Calibri"/>
              <a:cs typeface="Calibri"/>
            </a:endParaRPr>
          </a:p>
        </p:txBody>
      </p:sp>
      <p:sp>
        <p:nvSpPr>
          <p:cNvPr id="102" name="object 102"/>
          <p:cNvSpPr txBox="1"/>
          <p:nvPr/>
        </p:nvSpPr>
        <p:spPr>
          <a:xfrm>
            <a:off x="7822185" y="5132070"/>
            <a:ext cx="742315" cy="299720"/>
          </a:xfrm>
          <a:prstGeom prst="rect">
            <a:avLst/>
          </a:prstGeom>
        </p:spPr>
        <p:txBody>
          <a:bodyPr vert="horz" wrap="square" lIns="0" tIns="12700" rIns="0" bIns="0" rtlCol="0">
            <a:spAutoFit/>
          </a:bodyPr>
          <a:lstStyle/>
          <a:p>
            <a:pPr marL="12700" marR="5080" indent="12065">
              <a:spcBef>
                <a:spcPts val="100"/>
              </a:spcBef>
            </a:pPr>
            <a:r>
              <a:rPr sz="900" spc="-5" dirty="0">
                <a:latin typeface="Calibri"/>
                <a:cs typeface="Calibri"/>
              </a:rPr>
              <a:t>Previous </a:t>
            </a:r>
            <a:r>
              <a:rPr sz="900" dirty="0">
                <a:latin typeface="Calibri"/>
                <a:cs typeface="Calibri"/>
              </a:rPr>
              <a:t>POW: </a:t>
            </a:r>
            <a:r>
              <a:rPr sz="900" spc="-190" dirty="0">
                <a:latin typeface="Calibri"/>
                <a:cs typeface="Calibri"/>
              </a:rPr>
              <a:t> </a:t>
            </a:r>
            <a:r>
              <a:rPr sz="900" spc="-5" dirty="0">
                <a:latin typeface="Calibri"/>
                <a:cs typeface="Calibri"/>
              </a:rPr>
              <a:t>000000hhjg93</a:t>
            </a:r>
            <a:r>
              <a:rPr sz="900" dirty="0">
                <a:latin typeface="Calibri"/>
                <a:cs typeface="Calibri"/>
              </a:rPr>
              <a:t>g</a:t>
            </a:r>
            <a:endParaRPr sz="900">
              <a:latin typeface="Calibri"/>
              <a:cs typeface="Calibri"/>
            </a:endParaRPr>
          </a:p>
        </p:txBody>
      </p:sp>
      <p:sp>
        <p:nvSpPr>
          <p:cNvPr id="103" name="object 103"/>
          <p:cNvSpPr/>
          <p:nvPr/>
        </p:nvSpPr>
        <p:spPr>
          <a:xfrm>
            <a:off x="7708392" y="5891784"/>
            <a:ext cx="978535" cy="157480"/>
          </a:xfrm>
          <a:custGeom>
            <a:avLst/>
            <a:gdLst/>
            <a:ahLst/>
            <a:cxnLst/>
            <a:rect l="l" t="t" r="r" b="b"/>
            <a:pathLst>
              <a:path w="978534" h="157479">
                <a:moveTo>
                  <a:pt x="952246" y="0"/>
                </a:moveTo>
                <a:lnTo>
                  <a:pt x="26162" y="0"/>
                </a:lnTo>
                <a:lnTo>
                  <a:pt x="15966" y="2055"/>
                </a:lnTo>
                <a:lnTo>
                  <a:pt x="7651" y="7661"/>
                </a:lnTo>
                <a:lnTo>
                  <a:pt x="2051" y="15976"/>
                </a:lnTo>
                <a:lnTo>
                  <a:pt x="0" y="26161"/>
                </a:lnTo>
                <a:lnTo>
                  <a:pt x="0" y="130809"/>
                </a:lnTo>
                <a:lnTo>
                  <a:pt x="2051" y="140995"/>
                </a:lnTo>
                <a:lnTo>
                  <a:pt x="7651" y="149310"/>
                </a:lnTo>
                <a:lnTo>
                  <a:pt x="15966" y="154916"/>
                </a:lnTo>
                <a:lnTo>
                  <a:pt x="26162" y="156971"/>
                </a:lnTo>
                <a:lnTo>
                  <a:pt x="952246" y="156971"/>
                </a:lnTo>
                <a:lnTo>
                  <a:pt x="962441" y="154916"/>
                </a:lnTo>
                <a:lnTo>
                  <a:pt x="970756" y="149310"/>
                </a:lnTo>
                <a:lnTo>
                  <a:pt x="976356" y="140995"/>
                </a:lnTo>
                <a:lnTo>
                  <a:pt x="978408" y="130809"/>
                </a:lnTo>
                <a:lnTo>
                  <a:pt x="978408" y="26161"/>
                </a:lnTo>
                <a:lnTo>
                  <a:pt x="976356" y="15976"/>
                </a:lnTo>
                <a:lnTo>
                  <a:pt x="970756" y="7661"/>
                </a:lnTo>
                <a:lnTo>
                  <a:pt x="962441" y="2055"/>
                </a:lnTo>
                <a:lnTo>
                  <a:pt x="952246" y="0"/>
                </a:lnTo>
                <a:close/>
              </a:path>
            </a:pathLst>
          </a:custGeom>
          <a:solidFill>
            <a:srgbClr val="9B2C1F">
              <a:alpha val="50195"/>
            </a:srgbClr>
          </a:solidFill>
        </p:spPr>
        <p:txBody>
          <a:bodyPr wrap="square" lIns="0" tIns="0" rIns="0" bIns="0" rtlCol="0"/>
          <a:lstStyle/>
          <a:p>
            <a:endParaRPr/>
          </a:p>
        </p:txBody>
      </p:sp>
      <p:sp>
        <p:nvSpPr>
          <p:cNvPr id="104" name="object 104"/>
          <p:cNvSpPr txBox="1"/>
          <p:nvPr/>
        </p:nvSpPr>
        <p:spPr>
          <a:xfrm>
            <a:off x="8043418" y="5882742"/>
            <a:ext cx="311150" cy="151323"/>
          </a:xfrm>
          <a:prstGeom prst="rect">
            <a:avLst/>
          </a:prstGeom>
        </p:spPr>
        <p:txBody>
          <a:bodyPr vert="horz" wrap="square" lIns="0" tIns="12700" rIns="0" bIns="0" rtlCol="0">
            <a:spAutoFit/>
          </a:bodyPr>
          <a:lstStyle/>
          <a:p>
            <a:pPr marL="12700">
              <a:spcBef>
                <a:spcPts val="100"/>
              </a:spcBef>
            </a:pPr>
            <a:r>
              <a:rPr sz="900" spc="-5" dirty="0">
                <a:solidFill>
                  <a:srgbClr val="FFFFFF"/>
                </a:solidFill>
                <a:latin typeface="Calibri"/>
                <a:cs typeface="Calibri"/>
              </a:rPr>
              <a:t>n</a:t>
            </a:r>
            <a:r>
              <a:rPr sz="900" dirty="0">
                <a:solidFill>
                  <a:srgbClr val="FFFFFF"/>
                </a:solidFill>
                <a:latin typeface="Calibri"/>
                <a:cs typeface="Calibri"/>
              </a:rPr>
              <a:t>o</a:t>
            </a:r>
            <a:r>
              <a:rPr sz="900" spc="-5" dirty="0">
                <a:solidFill>
                  <a:srgbClr val="FFFFFF"/>
                </a:solidFill>
                <a:latin typeface="Calibri"/>
                <a:cs typeface="Calibri"/>
              </a:rPr>
              <a:t>n</a:t>
            </a:r>
            <a:r>
              <a:rPr sz="900" dirty="0">
                <a:solidFill>
                  <a:srgbClr val="FFFFFF"/>
                </a:solidFill>
                <a:latin typeface="Calibri"/>
                <a:cs typeface="Calibri"/>
              </a:rPr>
              <a:t>ce</a:t>
            </a:r>
            <a:endParaRPr sz="900">
              <a:latin typeface="Calibri"/>
              <a:cs typeface="Calibri"/>
            </a:endParaRPr>
          </a:p>
        </p:txBody>
      </p:sp>
      <p:grpSp>
        <p:nvGrpSpPr>
          <p:cNvPr id="105" name="object 105"/>
          <p:cNvGrpSpPr/>
          <p:nvPr/>
        </p:nvGrpSpPr>
        <p:grpSpPr>
          <a:xfrm>
            <a:off x="7709662" y="5516626"/>
            <a:ext cx="991235" cy="308610"/>
            <a:chOff x="6185661" y="5516626"/>
            <a:chExt cx="991235" cy="308610"/>
          </a:xfrm>
        </p:grpSpPr>
        <p:pic>
          <p:nvPicPr>
            <p:cNvPr id="106" name="object 106"/>
            <p:cNvPicPr/>
            <p:nvPr/>
          </p:nvPicPr>
          <p:blipFill>
            <a:blip r:embed="rId14" cstate="print"/>
            <a:stretch>
              <a:fillRect/>
            </a:stretch>
          </p:blipFill>
          <p:spPr>
            <a:xfrm>
              <a:off x="6192011" y="5522976"/>
              <a:ext cx="978408" cy="295656"/>
            </a:xfrm>
            <a:prstGeom prst="rect">
              <a:avLst/>
            </a:prstGeom>
          </p:spPr>
        </p:pic>
        <p:sp>
          <p:nvSpPr>
            <p:cNvPr id="107" name="object 107"/>
            <p:cNvSpPr/>
            <p:nvPr/>
          </p:nvSpPr>
          <p:spPr>
            <a:xfrm>
              <a:off x="6192011" y="5522976"/>
              <a:ext cx="978535" cy="295910"/>
            </a:xfrm>
            <a:custGeom>
              <a:avLst/>
              <a:gdLst/>
              <a:ahLst/>
              <a:cxnLst/>
              <a:rect l="l" t="t" r="r" b="b"/>
              <a:pathLst>
                <a:path w="978534" h="295910">
                  <a:moveTo>
                    <a:pt x="0" y="49276"/>
                  </a:moveTo>
                  <a:lnTo>
                    <a:pt x="3877" y="30110"/>
                  </a:lnTo>
                  <a:lnTo>
                    <a:pt x="14446" y="14446"/>
                  </a:lnTo>
                  <a:lnTo>
                    <a:pt x="30110" y="3877"/>
                  </a:lnTo>
                  <a:lnTo>
                    <a:pt x="49275" y="0"/>
                  </a:lnTo>
                  <a:lnTo>
                    <a:pt x="929132" y="0"/>
                  </a:lnTo>
                  <a:lnTo>
                    <a:pt x="948297" y="3877"/>
                  </a:lnTo>
                  <a:lnTo>
                    <a:pt x="963961" y="14446"/>
                  </a:lnTo>
                  <a:lnTo>
                    <a:pt x="974530" y="30110"/>
                  </a:lnTo>
                  <a:lnTo>
                    <a:pt x="978408" y="49276"/>
                  </a:lnTo>
                  <a:lnTo>
                    <a:pt x="978408" y="246380"/>
                  </a:lnTo>
                  <a:lnTo>
                    <a:pt x="974530" y="265561"/>
                  </a:lnTo>
                  <a:lnTo>
                    <a:pt x="963961" y="281224"/>
                  </a:lnTo>
                  <a:lnTo>
                    <a:pt x="948297" y="291783"/>
                  </a:lnTo>
                  <a:lnTo>
                    <a:pt x="929132" y="295656"/>
                  </a:lnTo>
                  <a:lnTo>
                    <a:pt x="49275" y="295656"/>
                  </a:lnTo>
                  <a:lnTo>
                    <a:pt x="30110" y="291783"/>
                  </a:lnTo>
                  <a:lnTo>
                    <a:pt x="14446" y="281224"/>
                  </a:lnTo>
                  <a:lnTo>
                    <a:pt x="3877" y="265561"/>
                  </a:lnTo>
                  <a:lnTo>
                    <a:pt x="0" y="246380"/>
                  </a:lnTo>
                  <a:lnTo>
                    <a:pt x="0" y="49276"/>
                  </a:lnTo>
                  <a:close/>
                </a:path>
              </a:pathLst>
            </a:custGeom>
            <a:ln w="12191">
              <a:solidFill>
                <a:srgbClr val="A18E6A"/>
              </a:solidFill>
            </a:ln>
          </p:spPr>
          <p:txBody>
            <a:bodyPr wrap="square" lIns="0" tIns="0" rIns="0" bIns="0" rtlCol="0"/>
            <a:lstStyle/>
            <a:p>
              <a:endParaRPr/>
            </a:p>
          </p:txBody>
        </p:sp>
      </p:grpSp>
      <p:sp>
        <p:nvSpPr>
          <p:cNvPr id="108" name="object 108"/>
          <p:cNvSpPr txBox="1"/>
          <p:nvPr/>
        </p:nvSpPr>
        <p:spPr>
          <a:xfrm>
            <a:off x="7900543" y="5514239"/>
            <a:ext cx="612775" cy="300355"/>
          </a:xfrm>
          <a:prstGeom prst="rect">
            <a:avLst/>
          </a:prstGeom>
        </p:spPr>
        <p:txBody>
          <a:bodyPr vert="horz" wrap="square" lIns="0" tIns="12700" rIns="0" bIns="0" rtlCol="0">
            <a:spAutoFit/>
          </a:bodyPr>
          <a:lstStyle/>
          <a:p>
            <a:pPr algn="ctr">
              <a:spcBef>
                <a:spcPts val="100"/>
              </a:spcBef>
            </a:pPr>
            <a:r>
              <a:rPr sz="900" spc="-5" dirty="0">
                <a:latin typeface="Calibri"/>
                <a:cs typeface="Calibri"/>
              </a:rPr>
              <a:t>Transactions</a:t>
            </a:r>
            <a:endParaRPr sz="900">
              <a:latin typeface="Calibri"/>
              <a:cs typeface="Calibri"/>
            </a:endParaRPr>
          </a:p>
          <a:p>
            <a:pPr algn="ctr">
              <a:lnSpc>
                <a:spcPct val="100000"/>
              </a:lnSpc>
            </a:pPr>
            <a:r>
              <a:rPr sz="900" dirty="0">
                <a:latin typeface="Calibri"/>
                <a:cs typeface="Calibri"/>
              </a:rPr>
              <a:t>…</a:t>
            </a:r>
            <a:endParaRPr sz="900">
              <a:latin typeface="Calibri"/>
              <a:cs typeface="Calibri"/>
            </a:endParaRPr>
          </a:p>
        </p:txBody>
      </p:sp>
      <p:grpSp>
        <p:nvGrpSpPr>
          <p:cNvPr id="109" name="object 109"/>
          <p:cNvGrpSpPr/>
          <p:nvPr/>
        </p:nvGrpSpPr>
        <p:grpSpPr>
          <a:xfrm>
            <a:off x="6033515" y="419100"/>
            <a:ext cx="3817620" cy="4930140"/>
            <a:chOff x="4509515" y="419100"/>
            <a:chExt cx="3817620" cy="4930140"/>
          </a:xfrm>
        </p:grpSpPr>
        <p:pic>
          <p:nvPicPr>
            <p:cNvPr id="110" name="object 110"/>
            <p:cNvPicPr/>
            <p:nvPr/>
          </p:nvPicPr>
          <p:blipFill>
            <a:blip r:embed="rId15" cstate="print"/>
            <a:stretch>
              <a:fillRect/>
            </a:stretch>
          </p:blipFill>
          <p:spPr>
            <a:xfrm>
              <a:off x="4509515" y="3133344"/>
              <a:ext cx="597420" cy="2215895"/>
            </a:xfrm>
            <a:prstGeom prst="rect">
              <a:avLst/>
            </a:prstGeom>
          </p:spPr>
        </p:pic>
        <p:sp>
          <p:nvSpPr>
            <p:cNvPr id="111" name="object 111"/>
            <p:cNvSpPr/>
            <p:nvPr/>
          </p:nvSpPr>
          <p:spPr>
            <a:xfrm>
              <a:off x="4587239" y="3233166"/>
              <a:ext cx="466725" cy="2063750"/>
            </a:xfrm>
            <a:custGeom>
              <a:avLst/>
              <a:gdLst/>
              <a:ahLst/>
              <a:cxnLst/>
              <a:rect l="l" t="t" r="r" b="b"/>
              <a:pathLst>
                <a:path w="466725" h="2063750">
                  <a:moveTo>
                    <a:pt x="50670" y="73415"/>
                  </a:moveTo>
                  <a:lnTo>
                    <a:pt x="25393" y="78732"/>
                  </a:lnTo>
                  <a:lnTo>
                    <a:pt x="441325" y="2063369"/>
                  </a:lnTo>
                  <a:lnTo>
                    <a:pt x="466725" y="2058035"/>
                  </a:lnTo>
                  <a:lnTo>
                    <a:pt x="50670" y="73415"/>
                  </a:lnTo>
                  <a:close/>
                </a:path>
                <a:path w="466725" h="2063750">
                  <a:moveTo>
                    <a:pt x="22098" y="0"/>
                  </a:moveTo>
                  <a:lnTo>
                    <a:pt x="0" y="84074"/>
                  </a:lnTo>
                  <a:lnTo>
                    <a:pt x="25393" y="78732"/>
                  </a:lnTo>
                  <a:lnTo>
                    <a:pt x="22733" y="66039"/>
                  </a:lnTo>
                  <a:lnTo>
                    <a:pt x="48006" y="60706"/>
                  </a:lnTo>
                  <a:lnTo>
                    <a:pt x="70232" y="60706"/>
                  </a:lnTo>
                  <a:lnTo>
                    <a:pt x="22098" y="0"/>
                  </a:lnTo>
                  <a:close/>
                </a:path>
                <a:path w="466725" h="2063750">
                  <a:moveTo>
                    <a:pt x="48006" y="60706"/>
                  </a:moveTo>
                  <a:lnTo>
                    <a:pt x="22733" y="66039"/>
                  </a:lnTo>
                  <a:lnTo>
                    <a:pt x="25393" y="78732"/>
                  </a:lnTo>
                  <a:lnTo>
                    <a:pt x="50670" y="73415"/>
                  </a:lnTo>
                  <a:lnTo>
                    <a:pt x="48006" y="60706"/>
                  </a:lnTo>
                  <a:close/>
                </a:path>
                <a:path w="466725" h="2063750">
                  <a:moveTo>
                    <a:pt x="70232" y="60706"/>
                  </a:moveTo>
                  <a:lnTo>
                    <a:pt x="48006" y="60706"/>
                  </a:lnTo>
                  <a:lnTo>
                    <a:pt x="50670" y="73415"/>
                  </a:lnTo>
                  <a:lnTo>
                    <a:pt x="76073" y="68072"/>
                  </a:lnTo>
                  <a:lnTo>
                    <a:pt x="70232" y="60706"/>
                  </a:lnTo>
                  <a:close/>
                </a:path>
              </a:pathLst>
            </a:custGeom>
            <a:solidFill>
              <a:srgbClr val="000000"/>
            </a:solidFill>
          </p:spPr>
          <p:txBody>
            <a:bodyPr wrap="square" lIns="0" tIns="0" rIns="0" bIns="0" rtlCol="0"/>
            <a:lstStyle/>
            <a:p>
              <a:endParaRPr/>
            </a:p>
          </p:txBody>
        </p:sp>
        <p:sp>
          <p:nvSpPr>
            <p:cNvPr id="112" name="object 112"/>
            <p:cNvSpPr/>
            <p:nvPr/>
          </p:nvSpPr>
          <p:spPr>
            <a:xfrm>
              <a:off x="5798819" y="426720"/>
              <a:ext cx="2520950" cy="1481455"/>
            </a:xfrm>
            <a:custGeom>
              <a:avLst/>
              <a:gdLst/>
              <a:ahLst/>
              <a:cxnLst/>
              <a:rect l="l" t="t" r="r" b="b"/>
              <a:pathLst>
                <a:path w="2520950" h="1481455">
                  <a:moveTo>
                    <a:pt x="2520696" y="0"/>
                  </a:moveTo>
                  <a:lnTo>
                    <a:pt x="0" y="0"/>
                  </a:lnTo>
                  <a:lnTo>
                    <a:pt x="0" y="1223771"/>
                  </a:lnTo>
                  <a:lnTo>
                    <a:pt x="420115" y="1223771"/>
                  </a:lnTo>
                  <a:lnTo>
                    <a:pt x="876807" y="1481201"/>
                  </a:lnTo>
                  <a:lnTo>
                    <a:pt x="1050289" y="1223771"/>
                  </a:lnTo>
                  <a:lnTo>
                    <a:pt x="2520696" y="1223771"/>
                  </a:lnTo>
                  <a:lnTo>
                    <a:pt x="2520696" y="0"/>
                  </a:lnTo>
                  <a:close/>
                </a:path>
              </a:pathLst>
            </a:custGeom>
            <a:solidFill>
              <a:srgbClr val="FFFFFF"/>
            </a:solidFill>
          </p:spPr>
          <p:txBody>
            <a:bodyPr wrap="square" lIns="0" tIns="0" rIns="0" bIns="0" rtlCol="0"/>
            <a:lstStyle/>
            <a:p>
              <a:endParaRPr/>
            </a:p>
          </p:txBody>
        </p:sp>
        <p:sp>
          <p:nvSpPr>
            <p:cNvPr id="113" name="object 113"/>
            <p:cNvSpPr/>
            <p:nvPr/>
          </p:nvSpPr>
          <p:spPr>
            <a:xfrm>
              <a:off x="5798819" y="426720"/>
              <a:ext cx="2520950" cy="1481455"/>
            </a:xfrm>
            <a:custGeom>
              <a:avLst/>
              <a:gdLst/>
              <a:ahLst/>
              <a:cxnLst/>
              <a:rect l="l" t="t" r="r" b="b"/>
              <a:pathLst>
                <a:path w="2520950" h="1481455">
                  <a:moveTo>
                    <a:pt x="0" y="0"/>
                  </a:moveTo>
                  <a:lnTo>
                    <a:pt x="420115" y="0"/>
                  </a:lnTo>
                  <a:lnTo>
                    <a:pt x="1050289" y="0"/>
                  </a:lnTo>
                  <a:lnTo>
                    <a:pt x="2520696" y="0"/>
                  </a:lnTo>
                  <a:lnTo>
                    <a:pt x="2520696" y="713866"/>
                  </a:lnTo>
                  <a:lnTo>
                    <a:pt x="2520696" y="1019809"/>
                  </a:lnTo>
                  <a:lnTo>
                    <a:pt x="2520696" y="1223771"/>
                  </a:lnTo>
                  <a:lnTo>
                    <a:pt x="1050289" y="1223771"/>
                  </a:lnTo>
                  <a:lnTo>
                    <a:pt x="876807" y="1481201"/>
                  </a:lnTo>
                  <a:lnTo>
                    <a:pt x="420115" y="1223771"/>
                  </a:lnTo>
                  <a:lnTo>
                    <a:pt x="0" y="1223771"/>
                  </a:lnTo>
                  <a:lnTo>
                    <a:pt x="0" y="1019809"/>
                  </a:lnTo>
                  <a:lnTo>
                    <a:pt x="0" y="713866"/>
                  </a:lnTo>
                  <a:lnTo>
                    <a:pt x="0" y="0"/>
                  </a:lnTo>
                  <a:close/>
                </a:path>
              </a:pathLst>
            </a:custGeom>
            <a:ln w="15239">
              <a:solidFill>
                <a:srgbClr val="000000"/>
              </a:solidFill>
            </a:ln>
          </p:spPr>
          <p:txBody>
            <a:bodyPr wrap="square" lIns="0" tIns="0" rIns="0" bIns="0" rtlCol="0"/>
            <a:lstStyle/>
            <a:p>
              <a:endParaRPr/>
            </a:p>
          </p:txBody>
        </p:sp>
      </p:grpSp>
      <p:sp>
        <p:nvSpPr>
          <p:cNvPr id="114" name="object 114"/>
          <p:cNvSpPr txBox="1"/>
          <p:nvPr/>
        </p:nvSpPr>
        <p:spPr>
          <a:xfrm>
            <a:off x="7502778" y="599947"/>
            <a:ext cx="2162810" cy="574040"/>
          </a:xfrm>
          <a:prstGeom prst="rect">
            <a:avLst/>
          </a:prstGeom>
        </p:spPr>
        <p:txBody>
          <a:bodyPr vert="horz" wrap="square" lIns="0" tIns="12700" rIns="0" bIns="0" rtlCol="0">
            <a:spAutoFit/>
          </a:bodyPr>
          <a:lstStyle/>
          <a:p>
            <a:pPr marL="12700" marR="5080" indent="106680">
              <a:spcBef>
                <a:spcPts val="100"/>
              </a:spcBef>
            </a:pPr>
            <a:r>
              <a:rPr spc="-5" dirty="0">
                <a:latin typeface="Calibri"/>
                <a:cs typeface="Calibri"/>
              </a:rPr>
              <a:t>Due </a:t>
            </a:r>
            <a:r>
              <a:rPr spc="-10" dirty="0">
                <a:latin typeface="Calibri"/>
                <a:cs typeface="Calibri"/>
              </a:rPr>
              <a:t>to </a:t>
            </a:r>
            <a:r>
              <a:rPr spc="-5" dirty="0">
                <a:latin typeface="Calibri"/>
                <a:cs typeface="Calibri"/>
              </a:rPr>
              <a:t>variance, one </a:t>
            </a:r>
            <a:r>
              <a:rPr dirty="0">
                <a:latin typeface="Calibri"/>
                <a:cs typeface="Calibri"/>
              </a:rPr>
              <a:t> </a:t>
            </a:r>
            <a:r>
              <a:rPr spc="-10" dirty="0">
                <a:latin typeface="Calibri"/>
                <a:cs typeface="Calibri"/>
              </a:rPr>
              <a:t>branch </a:t>
            </a:r>
            <a:r>
              <a:rPr spc="-5" dirty="0">
                <a:latin typeface="Calibri"/>
                <a:cs typeface="Calibri"/>
              </a:rPr>
              <a:t>will</a:t>
            </a:r>
            <a:r>
              <a:rPr dirty="0">
                <a:latin typeface="Calibri"/>
                <a:cs typeface="Calibri"/>
              </a:rPr>
              <a:t> </a:t>
            </a:r>
            <a:r>
              <a:rPr spc="-5" dirty="0">
                <a:latin typeface="Calibri"/>
                <a:cs typeface="Calibri"/>
              </a:rPr>
              <a:t>find</a:t>
            </a:r>
            <a:r>
              <a:rPr spc="-10" dirty="0">
                <a:latin typeface="Calibri"/>
                <a:cs typeface="Calibri"/>
              </a:rPr>
              <a:t> </a:t>
            </a:r>
            <a:r>
              <a:rPr dirty="0">
                <a:latin typeface="Calibri"/>
                <a:cs typeface="Calibri"/>
              </a:rPr>
              <a:t>a</a:t>
            </a:r>
            <a:r>
              <a:rPr spc="-20" dirty="0">
                <a:latin typeface="Calibri"/>
                <a:cs typeface="Calibri"/>
              </a:rPr>
              <a:t> </a:t>
            </a:r>
            <a:r>
              <a:rPr spc="-5" dirty="0">
                <a:latin typeface="Calibri"/>
                <a:cs typeface="Calibri"/>
              </a:rPr>
              <a:t>block</a:t>
            </a:r>
            <a:endParaRPr>
              <a:latin typeface="Calibri"/>
              <a:cs typeface="Calibri"/>
            </a:endParaRPr>
          </a:p>
        </p:txBody>
      </p:sp>
      <p:sp>
        <p:nvSpPr>
          <p:cNvPr id="115" name="object 115"/>
          <p:cNvSpPr txBox="1"/>
          <p:nvPr/>
        </p:nvSpPr>
        <p:spPr>
          <a:xfrm>
            <a:off x="7601839" y="1060197"/>
            <a:ext cx="1963420" cy="751205"/>
          </a:xfrm>
          <a:prstGeom prst="rect">
            <a:avLst/>
          </a:prstGeom>
        </p:spPr>
        <p:txBody>
          <a:bodyPr vert="horz" wrap="square" lIns="0" tIns="12700" rIns="0" bIns="0" rtlCol="0">
            <a:spAutoFit/>
          </a:bodyPr>
          <a:lstStyle/>
          <a:p>
            <a:pPr marL="165735" marR="5080" indent="-153035">
              <a:lnSpc>
                <a:spcPct val="132200"/>
              </a:lnSpc>
              <a:spcBef>
                <a:spcPts val="100"/>
              </a:spcBef>
            </a:pPr>
            <a:r>
              <a:rPr i="1" spc="-15" dirty="0">
                <a:latin typeface="Calibri"/>
                <a:cs typeface="Calibri"/>
              </a:rPr>
              <a:t>faster</a:t>
            </a:r>
            <a:r>
              <a:rPr i="1" spc="-25" dirty="0">
                <a:latin typeface="Calibri"/>
                <a:cs typeface="Calibri"/>
              </a:rPr>
              <a:t> </a:t>
            </a:r>
            <a:r>
              <a:rPr dirty="0">
                <a:latin typeface="Calibri"/>
                <a:cs typeface="Calibri"/>
              </a:rPr>
              <a:t>than</a:t>
            </a:r>
            <a:r>
              <a:rPr spc="-15" dirty="0">
                <a:latin typeface="Calibri"/>
                <a:cs typeface="Calibri"/>
              </a:rPr>
              <a:t> </a:t>
            </a:r>
            <a:r>
              <a:rPr dirty="0">
                <a:latin typeface="Calibri"/>
                <a:cs typeface="Calibri"/>
              </a:rPr>
              <a:t>the</a:t>
            </a:r>
            <a:r>
              <a:rPr spc="-25" dirty="0">
                <a:latin typeface="Calibri"/>
                <a:cs typeface="Calibri"/>
              </a:rPr>
              <a:t> </a:t>
            </a:r>
            <a:r>
              <a:rPr spc="-5" dirty="0">
                <a:latin typeface="Calibri"/>
                <a:cs typeface="Calibri"/>
              </a:rPr>
              <a:t>other </a:t>
            </a:r>
            <a:r>
              <a:rPr spc="-390" dirty="0">
                <a:latin typeface="Calibri"/>
                <a:cs typeface="Calibri"/>
              </a:rPr>
              <a:t> </a:t>
            </a:r>
            <a:r>
              <a:rPr spc="-10" dirty="0">
                <a:solidFill>
                  <a:srgbClr val="00AF50"/>
                </a:solidFill>
                <a:latin typeface="Calibri"/>
                <a:cs typeface="Calibri"/>
              </a:rPr>
              <a:t>Branch</a:t>
            </a:r>
            <a:r>
              <a:rPr spc="-5" dirty="0">
                <a:solidFill>
                  <a:srgbClr val="00AF50"/>
                </a:solidFill>
                <a:latin typeface="Calibri"/>
                <a:cs typeface="Calibri"/>
              </a:rPr>
              <a:t> </a:t>
            </a:r>
            <a:r>
              <a:rPr dirty="0">
                <a:solidFill>
                  <a:srgbClr val="00AF50"/>
                </a:solidFill>
                <a:latin typeface="Calibri"/>
                <a:cs typeface="Calibri"/>
              </a:rPr>
              <a:t>1</a:t>
            </a:r>
            <a:endParaRPr>
              <a:latin typeface="Calibri"/>
              <a:cs typeface="Calibri"/>
            </a:endParaRPr>
          </a:p>
        </p:txBody>
      </p:sp>
      <p:grpSp>
        <p:nvGrpSpPr>
          <p:cNvPr id="116" name="object 116"/>
          <p:cNvGrpSpPr/>
          <p:nvPr/>
        </p:nvGrpSpPr>
        <p:grpSpPr>
          <a:xfrm>
            <a:off x="3736849" y="1379219"/>
            <a:ext cx="2830195" cy="1240790"/>
            <a:chOff x="2212848" y="1379219"/>
            <a:chExt cx="2830195" cy="1240790"/>
          </a:xfrm>
        </p:grpSpPr>
        <p:sp>
          <p:nvSpPr>
            <p:cNvPr id="117" name="object 117"/>
            <p:cNvSpPr/>
            <p:nvPr/>
          </p:nvSpPr>
          <p:spPr>
            <a:xfrm>
              <a:off x="2220468" y="1386839"/>
              <a:ext cx="2814955" cy="1225550"/>
            </a:xfrm>
            <a:custGeom>
              <a:avLst/>
              <a:gdLst/>
              <a:ahLst/>
              <a:cxnLst/>
              <a:rect l="l" t="t" r="r" b="b"/>
              <a:pathLst>
                <a:path w="2814954" h="1225550">
                  <a:moveTo>
                    <a:pt x="2520696" y="0"/>
                  </a:moveTo>
                  <a:lnTo>
                    <a:pt x="0" y="0"/>
                  </a:lnTo>
                  <a:lnTo>
                    <a:pt x="0" y="1225296"/>
                  </a:lnTo>
                  <a:lnTo>
                    <a:pt x="2520696" y="1225296"/>
                  </a:lnTo>
                  <a:lnTo>
                    <a:pt x="2520696" y="1021080"/>
                  </a:lnTo>
                  <a:lnTo>
                    <a:pt x="2814955" y="954786"/>
                  </a:lnTo>
                  <a:lnTo>
                    <a:pt x="2520696" y="714756"/>
                  </a:lnTo>
                  <a:lnTo>
                    <a:pt x="2520696" y="0"/>
                  </a:lnTo>
                  <a:close/>
                </a:path>
              </a:pathLst>
            </a:custGeom>
            <a:solidFill>
              <a:srgbClr val="FFFFFF"/>
            </a:solidFill>
          </p:spPr>
          <p:txBody>
            <a:bodyPr wrap="square" lIns="0" tIns="0" rIns="0" bIns="0" rtlCol="0"/>
            <a:lstStyle/>
            <a:p>
              <a:endParaRPr/>
            </a:p>
          </p:txBody>
        </p:sp>
        <p:sp>
          <p:nvSpPr>
            <p:cNvPr id="118" name="object 118"/>
            <p:cNvSpPr/>
            <p:nvPr/>
          </p:nvSpPr>
          <p:spPr>
            <a:xfrm>
              <a:off x="2220468" y="1386839"/>
              <a:ext cx="2814955" cy="1225550"/>
            </a:xfrm>
            <a:custGeom>
              <a:avLst/>
              <a:gdLst/>
              <a:ahLst/>
              <a:cxnLst/>
              <a:rect l="l" t="t" r="r" b="b"/>
              <a:pathLst>
                <a:path w="2814954" h="1225550">
                  <a:moveTo>
                    <a:pt x="0" y="0"/>
                  </a:moveTo>
                  <a:lnTo>
                    <a:pt x="1470406" y="0"/>
                  </a:lnTo>
                  <a:lnTo>
                    <a:pt x="2100580" y="0"/>
                  </a:lnTo>
                  <a:lnTo>
                    <a:pt x="2520696" y="0"/>
                  </a:lnTo>
                  <a:lnTo>
                    <a:pt x="2520696" y="714756"/>
                  </a:lnTo>
                  <a:lnTo>
                    <a:pt x="2814955" y="954786"/>
                  </a:lnTo>
                  <a:lnTo>
                    <a:pt x="2520696" y="1021080"/>
                  </a:lnTo>
                  <a:lnTo>
                    <a:pt x="2520696" y="1225296"/>
                  </a:lnTo>
                  <a:lnTo>
                    <a:pt x="2100580" y="1225296"/>
                  </a:lnTo>
                  <a:lnTo>
                    <a:pt x="1470406" y="1225296"/>
                  </a:lnTo>
                  <a:lnTo>
                    <a:pt x="0" y="1225296"/>
                  </a:lnTo>
                  <a:lnTo>
                    <a:pt x="0" y="1021080"/>
                  </a:lnTo>
                  <a:lnTo>
                    <a:pt x="0" y="714756"/>
                  </a:lnTo>
                  <a:lnTo>
                    <a:pt x="0" y="0"/>
                  </a:lnTo>
                  <a:close/>
                </a:path>
              </a:pathLst>
            </a:custGeom>
            <a:ln w="15240">
              <a:solidFill>
                <a:srgbClr val="000000"/>
              </a:solidFill>
            </a:ln>
          </p:spPr>
          <p:txBody>
            <a:bodyPr wrap="square" lIns="0" tIns="0" rIns="0" bIns="0" rtlCol="0"/>
            <a:lstStyle/>
            <a:p>
              <a:endParaRPr/>
            </a:p>
          </p:txBody>
        </p:sp>
      </p:grpSp>
      <p:sp>
        <p:nvSpPr>
          <p:cNvPr id="119" name="object 119"/>
          <p:cNvSpPr txBox="1"/>
          <p:nvPr/>
        </p:nvSpPr>
        <p:spPr>
          <a:xfrm>
            <a:off x="3957066" y="1423161"/>
            <a:ext cx="2094864" cy="299720"/>
          </a:xfrm>
          <a:prstGeom prst="rect">
            <a:avLst/>
          </a:prstGeom>
        </p:spPr>
        <p:txBody>
          <a:bodyPr vert="horz" wrap="square" lIns="0" tIns="12700" rIns="0" bIns="0" rtlCol="0">
            <a:spAutoFit/>
          </a:bodyPr>
          <a:lstStyle/>
          <a:p>
            <a:pPr marL="12700">
              <a:spcBef>
                <a:spcPts val="100"/>
              </a:spcBef>
            </a:pPr>
            <a:r>
              <a:rPr spc="-10" dirty="0">
                <a:latin typeface="Calibri"/>
                <a:cs typeface="Calibri"/>
              </a:rPr>
              <a:t>Here,</a:t>
            </a:r>
            <a:r>
              <a:rPr spc="5" dirty="0">
                <a:latin typeface="Calibri"/>
                <a:cs typeface="Calibri"/>
              </a:rPr>
              <a:t> </a:t>
            </a:r>
            <a:r>
              <a:rPr spc="-10" dirty="0">
                <a:latin typeface="Calibri"/>
                <a:cs typeface="Calibri"/>
              </a:rPr>
              <a:t>two</a:t>
            </a:r>
            <a:r>
              <a:rPr spc="-20" dirty="0">
                <a:latin typeface="Calibri"/>
                <a:cs typeface="Calibri"/>
              </a:rPr>
              <a:t> </a:t>
            </a:r>
            <a:r>
              <a:rPr spc="-10" dirty="0">
                <a:latin typeface="Calibri"/>
                <a:cs typeface="Calibri"/>
              </a:rPr>
              <a:t>blocks</a:t>
            </a:r>
            <a:r>
              <a:rPr spc="10" dirty="0">
                <a:latin typeface="Calibri"/>
                <a:cs typeface="Calibri"/>
              </a:rPr>
              <a:t> </a:t>
            </a:r>
            <a:r>
              <a:rPr dirty="0">
                <a:latin typeface="Calibri"/>
                <a:cs typeface="Calibri"/>
              </a:rPr>
              <a:t>3</a:t>
            </a:r>
            <a:r>
              <a:rPr spc="-15" dirty="0">
                <a:latin typeface="Calibri"/>
                <a:cs typeface="Calibri"/>
              </a:rPr>
              <a:t> </a:t>
            </a:r>
            <a:r>
              <a:rPr spc="-10" dirty="0">
                <a:latin typeface="Calibri"/>
                <a:cs typeface="Calibri"/>
              </a:rPr>
              <a:t>are</a:t>
            </a:r>
            <a:endParaRPr>
              <a:latin typeface="Calibri"/>
              <a:cs typeface="Calibri"/>
            </a:endParaRPr>
          </a:p>
        </p:txBody>
      </p:sp>
      <p:sp>
        <p:nvSpPr>
          <p:cNvPr id="120" name="object 120"/>
          <p:cNvSpPr txBox="1"/>
          <p:nvPr/>
        </p:nvSpPr>
        <p:spPr>
          <a:xfrm>
            <a:off x="3880867" y="1697482"/>
            <a:ext cx="2245995" cy="299720"/>
          </a:xfrm>
          <a:prstGeom prst="rect">
            <a:avLst/>
          </a:prstGeom>
        </p:spPr>
        <p:txBody>
          <a:bodyPr vert="horz" wrap="square" lIns="0" tIns="12700" rIns="0" bIns="0" rtlCol="0">
            <a:spAutoFit/>
          </a:bodyPr>
          <a:lstStyle/>
          <a:p>
            <a:pPr marL="12700">
              <a:spcBef>
                <a:spcPts val="100"/>
              </a:spcBef>
            </a:pPr>
            <a:r>
              <a:rPr spc="-5" dirty="0">
                <a:latin typeface="Calibri"/>
                <a:cs typeface="Calibri"/>
              </a:rPr>
              <a:t>solved</a:t>
            </a:r>
            <a:r>
              <a:rPr spc="-15" dirty="0">
                <a:latin typeface="Calibri"/>
                <a:cs typeface="Calibri"/>
              </a:rPr>
              <a:t> </a:t>
            </a:r>
            <a:r>
              <a:rPr spc="-5" dirty="0">
                <a:latin typeface="Calibri"/>
                <a:cs typeface="Calibri"/>
              </a:rPr>
              <a:t>at</a:t>
            </a:r>
            <a:r>
              <a:rPr spc="-20" dirty="0">
                <a:latin typeface="Calibri"/>
                <a:cs typeface="Calibri"/>
              </a:rPr>
              <a:t> </a:t>
            </a:r>
            <a:r>
              <a:rPr dirty="0">
                <a:latin typeface="Calibri"/>
                <a:cs typeface="Calibri"/>
              </a:rPr>
              <a:t>the</a:t>
            </a:r>
            <a:r>
              <a:rPr spc="-20" dirty="0">
                <a:latin typeface="Calibri"/>
                <a:cs typeface="Calibri"/>
              </a:rPr>
              <a:t> </a:t>
            </a:r>
            <a:r>
              <a:rPr dirty="0">
                <a:latin typeface="Calibri"/>
                <a:cs typeface="Calibri"/>
              </a:rPr>
              <a:t>same</a:t>
            </a:r>
            <a:r>
              <a:rPr spc="-30" dirty="0">
                <a:latin typeface="Calibri"/>
                <a:cs typeface="Calibri"/>
              </a:rPr>
              <a:t> </a:t>
            </a:r>
            <a:r>
              <a:rPr spc="-5" dirty="0">
                <a:latin typeface="Calibri"/>
                <a:cs typeface="Calibri"/>
              </a:rPr>
              <a:t>time</a:t>
            </a:r>
            <a:endParaRPr>
              <a:latin typeface="Calibri"/>
              <a:cs typeface="Calibri"/>
            </a:endParaRPr>
          </a:p>
        </p:txBody>
      </p:sp>
      <p:sp>
        <p:nvSpPr>
          <p:cNvPr id="121" name="object 121"/>
          <p:cNvSpPr txBox="1"/>
          <p:nvPr/>
        </p:nvSpPr>
        <p:spPr>
          <a:xfrm>
            <a:off x="3848862" y="1972183"/>
            <a:ext cx="2312035" cy="299720"/>
          </a:xfrm>
          <a:prstGeom prst="rect">
            <a:avLst/>
          </a:prstGeom>
        </p:spPr>
        <p:txBody>
          <a:bodyPr vert="horz" wrap="square" lIns="0" tIns="12700" rIns="0" bIns="0" rtlCol="0">
            <a:spAutoFit/>
          </a:bodyPr>
          <a:lstStyle/>
          <a:p>
            <a:pPr marL="12700">
              <a:spcBef>
                <a:spcPts val="100"/>
              </a:spcBef>
            </a:pPr>
            <a:r>
              <a:rPr spc="-5" dirty="0">
                <a:latin typeface="Calibri"/>
                <a:cs typeface="Calibri"/>
              </a:rPr>
              <a:t>by</a:t>
            </a:r>
            <a:r>
              <a:rPr spc="-15" dirty="0">
                <a:latin typeface="Calibri"/>
                <a:cs typeface="Calibri"/>
              </a:rPr>
              <a:t> different</a:t>
            </a:r>
            <a:r>
              <a:rPr spc="-5" dirty="0">
                <a:latin typeface="Calibri"/>
                <a:cs typeface="Calibri"/>
              </a:rPr>
              <a:t> </a:t>
            </a:r>
            <a:r>
              <a:rPr spc="-10" dirty="0">
                <a:latin typeface="Calibri"/>
                <a:cs typeface="Calibri"/>
              </a:rPr>
              <a:t>miners</a:t>
            </a:r>
            <a:r>
              <a:rPr spc="-15" dirty="0">
                <a:latin typeface="Calibri"/>
                <a:cs typeface="Calibri"/>
              </a:rPr>
              <a:t> </a:t>
            </a:r>
            <a:r>
              <a:rPr spc="-5" dirty="0">
                <a:latin typeface="Calibri"/>
                <a:cs typeface="Calibri"/>
              </a:rPr>
              <a:t>(very</a:t>
            </a:r>
            <a:endParaRPr>
              <a:latin typeface="Calibri"/>
              <a:cs typeface="Calibri"/>
            </a:endParaRPr>
          </a:p>
        </p:txBody>
      </p:sp>
      <p:sp>
        <p:nvSpPr>
          <p:cNvPr id="122" name="object 122"/>
          <p:cNvSpPr txBox="1"/>
          <p:nvPr/>
        </p:nvSpPr>
        <p:spPr>
          <a:xfrm>
            <a:off x="4228339" y="2246503"/>
            <a:ext cx="1553845" cy="299720"/>
          </a:xfrm>
          <a:prstGeom prst="rect">
            <a:avLst/>
          </a:prstGeom>
        </p:spPr>
        <p:txBody>
          <a:bodyPr vert="horz" wrap="square" lIns="0" tIns="12700" rIns="0" bIns="0" rtlCol="0">
            <a:spAutoFit/>
          </a:bodyPr>
          <a:lstStyle/>
          <a:p>
            <a:pPr marL="12700">
              <a:spcBef>
                <a:spcPts val="100"/>
              </a:spcBef>
            </a:pPr>
            <a:r>
              <a:rPr spc="-20" dirty="0">
                <a:latin typeface="Calibri"/>
                <a:cs typeface="Calibri"/>
              </a:rPr>
              <a:t>rare</a:t>
            </a:r>
            <a:r>
              <a:rPr spc="-35" dirty="0">
                <a:latin typeface="Calibri"/>
                <a:cs typeface="Calibri"/>
              </a:rPr>
              <a:t> </a:t>
            </a:r>
            <a:r>
              <a:rPr spc="-10" dirty="0">
                <a:latin typeface="Calibri"/>
                <a:cs typeface="Calibri"/>
              </a:rPr>
              <a:t>occurrence)</a:t>
            </a:r>
            <a:endParaRPr>
              <a:latin typeface="Calibri"/>
              <a:cs typeface="Calibri"/>
            </a:endParaRPr>
          </a:p>
        </p:txBody>
      </p:sp>
      <p:grpSp>
        <p:nvGrpSpPr>
          <p:cNvPr id="123" name="object 123"/>
          <p:cNvGrpSpPr/>
          <p:nvPr/>
        </p:nvGrpSpPr>
        <p:grpSpPr>
          <a:xfrm>
            <a:off x="5612891" y="2767583"/>
            <a:ext cx="2536190" cy="1649730"/>
            <a:chOff x="4088891" y="2767583"/>
            <a:chExt cx="2536190" cy="1649730"/>
          </a:xfrm>
        </p:grpSpPr>
        <p:sp>
          <p:nvSpPr>
            <p:cNvPr id="124" name="object 124"/>
            <p:cNvSpPr/>
            <p:nvPr/>
          </p:nvSpPr>
          <p:spPr>
            <a:xfrm>
              <a:off x="4096511" y="2775203"/>
              <a:ext cx="2520950" cy="1634489"/>
            </a:xfrm>
            <a:custGeom>
              <a:avLst/>
              <a:gdLst/>
              <a:ahLst/>
              <a:cxnLst/>
              <a:rect l="l" t="t" r="r" b="b"/>
              <a:pathLst>
                <a:path w="2520950" h="1634489">
                  <a:moveTo>
                    <a:pt x="2520695" y="0"/>
                  </a:moveTo>
                  <a:lnTo>
                    <a:pt x="0" y="0"/>
                  </a:lnTo>
                  <a:lnTo>
                    <a:pt x="0" y="1321308"/>
                  </a:lnTo>
                  <a:lnTo>
                    <a:pt x="1470405" y="1321308"/>
                  </a:lnTo>
                  <a:lnTo>
                    <a:pt x="2224786" y="1634490"/>
                  </a:lnTo>
                  <a:lnTo>
                    <a:pt x="2100579" y="1321308"/>
                  </a:lnTo>
                  <a:lnTo>
                    <a:pt x="2520695" y="1321308"/>
                  </a:lnTo>
                  <a:lnTo>
                    <a:pt x="2520695" y="0"/>
                  </a:lnTo>
                  <a:close/>
                </a:path>
              </a:pathLst>
            </a:custGeom>
            <a:solidFill>
              <a:srgbClr val="FFFFFF"/>
            </a:solidFill>
          </p:spPr>
          <p:txBody>
            <a:bodyPr wrap="square" lIns="0" tIns="0" rIns="0" bIns="0" rtlCol="0"/>
            <a:lstStyle/>
            <a:p>
              <a:endParaRPr/>
            </a:p>
          </p:txBody>
        </p:sp>
        <p:sp>
          <p:nvSpPr>
            <p:cNvPr id="125" name="object 125"/>
            <p:cNvSpPr/>
            <p:nvPr/>
          </p:nvSpPr>
          <p:spPr>
            <a:xfrm>
              <a:off x="4096511" y="2775203"/>
              <a:ext cx="2520950" cy="1634489"/>
            </a:xfrm>
            <a:custGeom>
              <a:avLst/>
              <a:gdLst/>
              <a:ahLst/>
              <a:cxnLst/>
              <a:rect l="l" t="t" r="r" b="b"/>
              <a:pathLst>
                <a:path w="2520950" h="1634489">
                  <a:moveTo>
                    <a:pt x="0" y="0"/>
                  </a:moveTo>
                  <a:lnTo>
                    <a:pt x="1470405" y="0"/>
                  </a:lnTo>
                  <a:lnTo>
                    <a:pt x="2100579" y="0"/>
                  </a:lnTo>
                  <a:lnTo>
                    <a:pt x="2520695" y="0"/>
                  </a:lnTo>
                  <a:lnTo>
                    <a:pt x="2520695" y="770763"/>
                  </a:lnTo>
                  <a:lnTo>
                    <a:pt x="2520695" y="1101090"/>
                  </a:lnTo>
                  <a:lnTo>
                    <a:pt x="2520695" y="1321308"/>
                  </a:lnTo>
                  <a:lnTo>
                    <a:pt x="2100579" y="1321308"/>
                  </a:lnTo>
                  <a:lnTo>
                    <a:pt x="2224786" y="1634490"/>
                  </a:lnTo>
                  <a:lnTo>
                    <a:pt x="1470405" y="1321308"/>
                  </a:lnTo>
                  <a:lnTo>
                    <a:pt x="0" y="1321308"/>
                  </a:lnTo>
                  <a:lnTo>
                    <a:pt x="0" y="1101090"/>
                  </a:lnTo>
                  <a:lnTo>
                    <a:pt x="0" y="770763"/>
                  </a:lnTo>
                  <a:lnTo>
                    <a:pt x="0" y="0"/>
                  </a:lnTo>
                  <a:close/>
                </a:path>
              </a:pathLst>
            </a:custGeom>
            <a:ln w="15240">
              <a:solidFill>
                <a:srgbClr val="000000"/>
              </a:solidFill>
            </a:ln>
          </p:spPr>
          <p:txBody>
            <a:bodyPr wrap="square" lIns="0" tIns="0" rIns="0" bIns="0" rtlCol="0"/>
            <a:lstStyle/>
            <a:p>
              <a:endParaRPr/>
            </a:p>
          </p:txBody>
        </p:sp>
      </p:grpSp>
      <p:sp>
        <p:nvSpPr>
          <p:cNvPr id="126" name="object 126"/>
          <p:cNvSpPr txBox="1"/>
          <p:nvPr/>
        </p:nvSpPr>
        <p:spPr>
          <a:xfrm>
            <a:off x="5778372" y="2671064"/>
            <a:ext cx="2800350" cy="299720"/>
          </a:xfrm>
          <a:prstGeom prst="rect">
            <a:avLst/>
          </a:prstGeom>
        </p:spPr>
        <p:txBody>
          <a:bodyPr vert="horz" wrap="square" lIns="0" tIns="12700" rIns="0" bIns="0" rtlCol="0">
            <a:spAutoFit/>
          </a:bodyPr>
          <a:lstStyle/>
          <a:p>
            <a:pPr marL="38100">
              <a:spcBef>
                <a:spcPts val="100"/>
              </a:spcBef>
            </a:pPr>
            <a:r>
              <a:rPr sz="2700" spc="-7" baseline="-12345" dirty="0">
                <a:latin typeface="Calibri"/>
                <a:cs typeface="Calibri"/>
              </a:rPr>
              <a:t>Wh</a:t>
            </a:r>
            <a:r>
              <a:rPr sz="2700" baseline="-12345" dirty="0">
                <a:latin typeface="Calibri"/>
                <a:cs typeface="Calibri"/>
              </a:rPr>
              <a:t>en</a:t>
            </a:r>
            <a:r>
              <a:rPr sz="2700" spc="15" baseline="-12345" dirty="0">
                <a:latin typeface="Calibri"/>
                <a:cs typeface="Calibri"/>
              </a:rPr>
              <a:t> </a:t>
            </a:r>
            <a:r>
              <a:rPr sz="2700" spc="-472" baseline="-12345" dirty="0">
                <a:latin typeface="Calibri"/>
                <a:cs typeface="Calibri"/>
              </a:rPr>
              <a:t>m</a:t>
            </a:r>
            <a:r>
              <a:rPr sz="900" spc="-145" dirty="0">
                <a:latin typeface="Calibri"/>
                <a:cs typeface="Calibri"/>
              </a:rPr>
              <a:t>0</a:t>
            </a:r>
            <a:r>
              <a:rPr sz="2700" spc="-412" baseline="-12345" dirty="0">
                <a:latin typeface="Calibri"/>
                <a:cs typeface="Calibri"/>
              </a:rPr>
              <a:t>i</a:t>
            </a:r>
            <a:r>
              <a:rPr sz="900" spc="-185" dirty="0">
                <a:latin typeface="Calibri"/>
                <a:cs typeface="Calibri"/>
              </a:rPr>
              <a:t>0</a:t>
            </a:r>
            <a:r>
              <a:rPr sz="2700" spc="-1147" baseline="-12345" dirty="0">
                <a:latin typeface="Calibri"/>
                <a:cs typeface="Calibri"/>
              </a:rPr>
              <a:t>n</a:t>
            </a:r>
            <a:r>
              <a:rPr sz="900" dirty="0">
                <a:latin typeface="Calibri"/>
                <a:cs typeface="Calibri"/>
              </a:rPr>
              <a:t>0</a:t>
            </a:r>
            <a:r>
              <a:rPr sz="900" spc="-155" dirty="0">
                <a:latin typeface="Calibri"/>
                <a:cs typeface="Calibri"/>
              </a:rPr>
              <a:t>0</a:t>
            </a:r>
            <a:r>
              <a:rPr sz="2700" spc="-1117" baseline="-12345" dirty="0">
                <a:latin typeface="Calibri"/>
                <a:cs typeface="Calibri"/>
              </a:rPr>
              <a:t>e</a:t>
            </a:r>
            <a:r>
              <a:rPr sz="900" dirty="0">
                <a:latin typeface="Calibri"/>
                <a:cs typeface="Calibri"/>
              </a:rPr>
              <a:t>0</a:t>
            </a:r>
            <a:r>
              <a:rPr sz="900" spc="-170" dirty="0">
                <a:latin typeface="Calibri"/>
                <a:cs typeface="Calibri"/>
              </a:rPr>
              <a:t>0</a:t>
            </a:r>
            <a:r>
              <a:rPr sz="2700" spc="-690" baseline="-12345" dirty="0">
                <a:latin typeface="Calibri"/>
                <a:cs typeface="Calibri"/>
              </a:rPr>
              <a:t>r</a:t>
            </a:r>
            <a:r>
              <a:rPr sz="900" spc="-35" dirty="0">
                <a:latin typeface="Calibri"/>
                <a:cs typeface="Calibri"/>
              </a:rPr>
              <a:t>9</a:t>
            </a:r>
            <a:r>
              <a:rPr sz="2700" spc="-1027" baseline="-12345" dirty="0">
                <a:latin typeface="Calibri"/>
                <a:cs typeface="Calibri"/>
              </a:rPr>
              <a:t>s</a:t>
            </a:r>
            <a:r>
              <a:rPr sz="900" dirty="0">
                <a:latin typeface="Calibri"/>
                <a:cs typeface="Calibri"/>
              </a:rPr>
              <a:t>0</a:t>
            </a:r>
            <a:r>
              <a:rPr sz="900" spc="-5" dirty="0">
                <a:latin typeface="Calibri"/>
                <a:cs typeface="Calibri"/>
              </a:rPr>
              <a:t>b</a:t>
            </a:r>
            <a:r>
              <a:rPr sz="900" spc="-275" dirty="0">
                <a:latin typeface="Calibri"/>
                <a:cs typeface="Calibri"/>
              </a:rPr>
              <a:t>4</a:t>
            </a:r>
            <a:r>
              <a:rPr sz="2700" spc="-532" baseline="-12345" dirty="0">
                <a:latin typeface="Calibri"/>
                <a:cs typeface="Calibri"/>
              </a:rPr>
              <a:t>r</a:t>
            </a:r>
            <a:r>
              <a:rPr sz="900" spc="-135" dirty="0">
                <a:latin typeface="Calibri"/>
                <a:cs typeface="Calibri"/>
              </a:rPr>
              <a:t>1</a:t>
            </a:r>
            <a:r>
              <a:rPr sz="2700" spc="-1155" baseline="-12345" dirty="0">
                <a:latin typeface="Calibri"/>
                <a:cs typeface="Calibri"/>
              </a:rPr>
              <a:t>e</a:t>
            </a:r>
            <a:r>
              <a:rPr sz="900" spc="-5" dirty="0">
                <a:latin typeface="Calibri"/>
                <a:cs typeface="Calibri"/>
              </a:rPr>
              <a:t>b</a:t>
            </a:r>
            <a:r>
              <a:rPr sz="900" spc="-95" dirty="0">
                <a:latin typeface="Calibri"/>
                <a:cs typeface="Calibri"/>
              </a:rPr>
              <a:t>x</a:t>
            </a:r>
            <a:r>
              <a:rPr sz="2700" baseline="-12345" dirty="0">
                <a:latin typeface="Calibri"/>
                <a:cs typeface="Calibri"/>
              </a:rPr>
              <a:t>cei</a:t>
            </a:r>
            <a:r>
              <a:rPr sz="2700" spc="-22" baseline="-12345" dirty="0">
                <a:latin typeface="Calibri"/>
                <a:cs typeface="Calibri"/>
              </a:rPr>
              <a:t>v</a:t>
            </a:r>
            <a:r>
              <a:rPr sz="2700" baseline="-12345" dirty="0">
                <a:latin typeface="Calibri"/>
                <a:cs typeface="Calibri"/>
              </a:rPr>
              <a:t>e </a:t>
            </a:r>
            <a:r>
              <a:rPr sz="2700" spc="-1147" baseline="-12345" dirty="0">
                <a:latin typeface="Calibri"/>
                <a:cs typeface="Calibri"/>
              </a:rPr>
              <a:t>a</a:t>
            </a:r>
            <a:r>
              <a:rPr sz="900" spc="-5" dirty="0">
                <a:latin typeface="Calibri"/>
                <a:cs typeface="Calibri"/>
              </a:rPr>
              <a:t>000000</a:t>
            </a:r>
            <a:r>
              <a:rPr sz="900" spc="-15" dirty="0">
                <a:latin typeface="Calibri"/>
                <a:cs typeface="Calibri"/>
              </a:rPr>
              <a:t>9</a:t>
            </a:r>
            <a:r>
              <a:rPr sz="900" dirty="0">
                <a:latin typeface="Calibri"/>
                <a:cs typeface="Calibri"/>
              </a:rPr>
              <a:t>ff</a:t>
            </a:r>
            <a:r>
              <a:rPr sz="900" spc="-5" dirty="0">
                <a:latin typeface="Calibri"/>
                <a:cs typeface="Calibri"/>
              </a:rPr>
              <a:t>3</a:t>
            </a:r>
            <a:r>
              <a:rPr sz="900" spc="-15" dirty="0">
                <a:latin typeface="Calibri"/>
                <a:cs typeface="Calibri"/>
              </a:rPr>
              <a:t>3</a:t>
            </a:r>
            <a:r>
              <a:rPr sz="900" spc="-10" dirty="0">
                <a:latin typeface="Calibri"/>
                <a:cs typeface="Calibri"/>
              </a:rPr>
              <a:t>xe</a:t>
            </a:r>
            <a:endParaRPr sz="900">
              <a:latin typeface="Calibri"/>
              <a:cs typeface="Calibri"/>
            </a:endParaRPr>
          </a:p>
        </p:txBody>
      </p:sp>
      <p:sp>
        <p:nvSpPr>
          <p:cNvPr id="127" name="object 127"/>
          <p:cNvSpPr txBox="1"/>
          <p:nvPr/>
        </p:nvSpPr>
        <p:spPr>
          <a:xfrm>
            <a:off x="5723002" y="2996946"/>
            <a:ext cx="2300605" cy="299720"/>
          </a:xfrm>
          <a:prstGeom prst="rect">
            <a:avLst/>
          </a:prstGeom>
        </p:spPr>
        <p:txBody>
          <a:bodyPr vert="horz" wrap="square" lIns="0" tIns="12700" rIns="0" bIns="0" rtlCol="0">
            <a:spAutoFit/>
          </a:bodyPr>
          <a:lstStyle/>
          <a:p>
            <a:pPr marL="12700">
              <a:spcBef>
                <a:spcPts val="100"/>
              </a:spcBef>
            </a:pPr>
            <a:r>
              <a:rPr spc="-10" dirty="0">
                <a:latin typeface="Calibri"/>
                <a:cs typeface="Calibri"/>
              </a:rPr>
              <a:t>valid </a:t>
            </a:r>
            <a:r>
              <a:rPr spc="-5" dirty="0">
                <a:latin typeface="Calibri"/>
                <a:cs typeface="Calibri"/>
              </a:rPr>
              <a:t>block</a:t>
            </a:r>
            <a:r>
              <a:rPr spc="-10" dirty="0">
                <a:latin typeface="Calibri"/>
                <a:cs typeface="Calibri"/>
              </a:rPr>
              <a:t> from</a:t>
            </a:r>
            <a:r>
              <a:rPr spc="-20" dirty="0">
                <a:latin typeface="Calibri"/>
                <a:cs typeface="Calibri"/>
              </a:rPr>
              <a:t> </a:t>
            </a:r>
            <a:r>
              <a:rPr dirty="0">
                <a:latin typeface="Calibri"/>
                <a:cs typeface="Calibri"/>
              </a:rPr>
              <a:t>a</a:t>
            </a:r>
            <a:r>
              <a:rPr spc="-15" dirty="0">
                <a:latin typeface="Calibri"/>
                <a:cs typeface="Calibri"/>
              </a:rPr>
              <a:t> </a:t>
            </a:r>
            <a:r>
              <a:rPr spc="-75" dirty="0">
                <a:latin typeface="Calibri"/>
                <a:cs typeface="Calibri"/>
              </a:rPr>
              <a:t>longer</a:t>
            </a:r>
            <a:endParaRPr>
              <a:latin typeface="Calibri"/>
              <a:cs typeface="Calibri"/>
            </a:endParaRPr>
          </a:p>
        </p:txBody>
      </p:sp>
      <p:sp>
        <p:nvSpPr>
          <p:cNvPr id="128" name="object 128"/>
          <p:cNvSpPr txBox="1"/>
          <p:nvPr/>
        </p:nvSpPr>
        <p:spPr>
          <a:xfrm>
            <a:off x="5273294" y="3271265"/>
            <a:ext cx="3106420" cy="299720"/>
          </a:xfrm>
          <a:prstGeom prst="rect">
            <a:avLst/>
          </a:prstGeom>
        </p:spPr>
        <p:txBody>
          <a:bodyPr vert="horz" wrap="square" lIns="0" tIns="12700" rIns="0" bIns="0" rtlCol="0">
            <a:spAutoFit/>
          </a:bodyPr>
          <a:lstStyle/>
          <a:p>
            <a:pPr marL="38100">
              <a:spcBef>
                <a:spcPts val="100"/>
              </a:spcBef>
            </a:pPr>
            <a:r>
              <a:rPr sz="1350" spc="-7" baseline="-6172" dirty="0">
                <a:latin typeface="Calibri"/>
                <a:cs typeface="Calibri"/>
              </a:rPr>
              <a:t>Previous</a:t>
            </a:r>
            <a:r>
              <a:rPr sz="1350" spc="-75" baseline="-6172" dirty="0">
                <a:latin typeface="Calibri"/>
                <a:cs typeface="Calibri"/>
              </a:rPr>
              <a:t> </a:t>
            </a:r>
            <a:r>
              <a:rPr spc="-345" dirty="0">
                <a:latin typeface="Calibri"/>
                <a:cs typeface="Calibri"/>
              </a:rPr>
              <a:t>b</a:t>
            </a:r>
            <a:r>
              <a:rPr sz="1350" spc="-517" baseline="-6172" dirty="0">
                <a:latin typeface="Calibri"/>
                <a:cs typeface="Calibri"/>
              </a:rPr>
              <a:t>PO</a:t>
            </a:r>
            <a:r>
              <a:rPr spc="-345" dirty="0">
                <a:latin typeface="Calibri"/>
                <a:cs typeface="Calibri"/>
              </a:rPr>
              <a:t>r</a:t>
            </a:r>
            <a:r>
              <a:rPr sz="1350" spc="-517" baseline="-6172" dirty="0">
                <a:latin typeface="Calibri"/>
                <a:cs typeface="Calibri"/>
              </a:rPr>
              <a:t>W</a:t>
            </a:r>
            <a:r>
              <a:rPr spc="-345" dirty="0">
                <a:latin typeface="Calibri"/>
                <a:cs typeface="Calibri"/>
              </a:rPr>
              <a:t>a</a:t>
            </a:r>
            <a:r>
              <a:rPr sz="1350" spc="-517" baseline="-6172" dirty="0">
                <a:latin typeface="Calibri"/>
                <a:cs typeface="Calibri"/>
              </a:rPr>
              <a:t>:</a:t>
            </a:r>
            <a:r>
              <a:rPr sz="1350" spc="44" baseline="-6172" dirty="0">
                <a:latin typeface="Calibri"/>
                <a:cs typeface="Calibri"/>
              </a:rPr>
              <a:t> </a:t>
            </a:r>
            <a:r>
              <a:rPr dirty="0">
                <a:latin typeface="Calibri"/>
                <a:cs typeface="Calibri"/>
              </a:rPr>
              <a:t>nch,</a:t>
            </a:r>
            <a:r>
              <a:rPr spc="20" dirty="0">
                <a:latin typeface="Calibri"/>
                <a:cs typeface="Calibri"/>
              </a:rPr>
              <a:t> </a:t>
            </a:r>
            <a:r>
              <a:rPr spc="-140" dirty="0">
                <a:latin typeface="Calibri"/>
                <a:cs typeface="Calibri"/>
              </a:rPr>
              <a:t>they</a:t>
            </a:r>
            <a:r>
              <a:rPr sz="1350" spc="-209" baseline="-18518" dirty="0">
                <a:latin typeface="Calibri"/>
                <a:cs typeface="Calibri"/>
              </a:rPr>
              <a:t>non</a:t>
            </a:r>
            <a:r>
              <a:rPr spc="-140" dirty="0">
                <a:latin typeface="Calibri"/>
                <a:cs typeface="Calibri"/>
              </a:rPr>
              <a:t>t</a:t>
            </a:r>
            <a:r>
              <a:rPr sz="1350" spc="-209" baseline="-18518" dirty="0">
                <a:latin typeface="Calibri"/>
                <a:cs typeface="Calibri"/>
              </a:rPr>
              <a:t>ce</a:t>
            </a:r>
            <a:r>
              <a:rPr spc="-140" dirty="0">
                <a:latin typeface="Calibri"/>
                <a:cs typeface="Calibri"/>
              </a:rPr>
              <a:t>hrow</a:t>
            </a:r>
            <a:r>
              <a:rPr spc="10" dirty="0">
                <a:latin typeface="Calibri"/>
                <a:cs typeface="Calibri"/>
              </a:rPr>
              <a:t> </a:t>
            </a:r>
            <a:r>
              <a:rPr spc="-20" dirty="0">
                <a:latin typeface="Calibri"/>
                <a:cs typeface="Calibri"/>
              </a:rPr>
              <a:t>away</a:t>
            </a:r>
            <a:r>
              <a:rPr spc="-210" dirty="0">
                <a:latin typeface="Calibri"/>
                <a:cs typeface="Calibri"/>
              </a:rPr>
              <a:t> </a:t>
            </a:r>
            <a:r>
              <a:rPr sz="1350" spc="-7" baseline="-6172" dirty="0">
                <a:latin typeface="Calibri"/>
                <a:cs typeface="Calibri"/>
              </a:rPr>
              <a:t>nonce</a:t>
            </a:r>
            <a:endParaRPr sz="1350" baseline="-6172">
              <a:latin typeface="Calibri"/>
              <a:cs typeface="Calibri"/>
            </a:endParaRPr>
          </a:p>
        </p:txBody>
      </p:sp>
      <p:sp>
        <p:nvSpPr>
          <p:cNvPr id="129" name="object 129"/>
          <p:cNvSpPr txBox="1"/>
          <p:nvPr/>
        </p:nvSpPr>
        <p:spPr>
          <a:xfrm>
            <a:off x="6068949" y="3545585"/>
            <a:ext cx="1624965" cy="574040"/>
          </a:xfrm>
          <a:prstGeom prst="rect">
            <a:avLst/>
          </a:prstGeom>
        </p:spPr>
        <p:txBody>
          <a:bodyPr vert="horz" wrap="square" lIns="0" tIns="12700" rIns="0" bIns="0" rtlCol="0">
            <a:spAutoFit/>
          </a:bodyPr>
          <a:lstStyle/>
          <a:p>
            <a:pPr marL="12700" marR="5080" indent="2540">
              <a:spcBef>
                <a:spcPts val="100"/>
              </a:spcBef>
            </a:pPr>
            <a:r>
              <a:rPr dirty="0">
                <a:latin typeface="Calibri"/>
                <a:cs typeface="Calibri"/>
              </a:rPr>
              <a:t>their</a:t>
            </a:r>
            <a:r>
              <a:rPr spc="-40" dirty="0">
                <a:latin typeface="Calibri"/>
                <a:cs typeface="Calibri"/>
              </a:rPr>
              <a:t> </a:t>
            </a:r>
            <a:r>
              <a:rPr spc="-5" dirty="0">
                <a:latin typeface="Calibri"/>
                <a:cs typeface="Calibri"/>
              </a:rPr>
              <a:t>own</a:t>
            </a:r>
            <a:r>
              <a:rPr spc="-30" dirty="0">
                <a:latin typeface="Calibri"/>
                <a:cs typeface="Calibri"/>
              </a:rPr>
              <a:t> </a:t>
            </a:r>
            <a:r>
              <a:rPr spc="-10" dirty="0">
                <a:latin typeface="Calibri"/>
                <a:cs typeface="Calibri"/>
              </a:rPr>
              <a:t>branch </a:t>
            </a:r>
            <a:r>
              <a:rPr spc="-395" dirty="0">
                <a:latin typeface="Calibri"/>
                <a:cs typeface="Calibri"/>
              </a:rPr>
              <a:t> </a:t>
            </a:r>
            <a:r>
              <a:rPr spc="-10" dirty="0">
                <a:latin typeface="Calibri"/>
                <a:cs typeface="Calibri"/>
              </a:rPr>
              <a:t>(txs</a:t>
            </a:r>
            <a:r>
              <a:rPr spc="-35" dirty="0">
                <a:latin typeface="Calibri"/>
                <a:cs typeface="Calibri"/>
              </a:rPr>
              <a:t> </a:t>
            </a:r>
            <a:r>
              <a:rPr spc="-10" dirty="0">
                <a:latin typeface="Calibri"/>
                <a:cs typeface="Calibri"/>
              </a:rPr>
              <a:t>are</a:t>
            </a:r>
            <a:r>
              <a:rPr spc="-20" dirty="0">
                <a:latin typeface="Calibri"/>
                <a:cs typeface="Calibri"/>
              </a:rPr>
              <a:t> </a:t>
            </a:r>
            <a:r>
              <a:rPr spc="-10" dirty="0">
                <a:latin typeface="Calibri"/>
                <a:cs typeface="Calibri"/>
              </a:rPr>
              <a:t>reverted)</a:t>
            </a:r>
            <a:endParaRPr>
              <a:latin typeface="Calibri"/>
              <a:cs typeface="Calibri"/>
            </a:endParaRPr>
          </a:p>
        </p:txBody>
      </p:sp>
      <p:grpSp>
        <p:nvGrpSpPr>
          <p:cNvPr id="130" name="object 130"/>
          <p:cNvGrpSpPr/>
          <p:nvPr/>
        </p:nvGrpSpPr>
        <p:grpSpPr>
          <a:xfrm>
            <a:off x="3765804" y="4532376"/>
            <a:ext cx="2830830" cy="1240790"/>
            <a:chOff x="2241804" y="4532376"/>
            <a:chExt cx="2830830" cy="1240790"/>
          </a:xfrm>
        </p:grpSpPr>
        <p:sp>
          <p:nvSpPr>
            <p:cNvPr id="131" name="object 131"/>
            <p:cNvSpPr/>
            <p:nvPr/>
          </p:nvSpPr>
          <p:spPr>
            <a:xfrm>
              <a:off x="2249424" y="4539996"/>
              <a:ext cx="2815590" cy="1225550"/>
            </a:xfrm>
            <a:custGeom>
              <a:avLst/>
              <a:gdLst/>
              <a:ahLst/>
              <a:cxnLst/>
              <a:rect l="l" t="t" r="r" b="b"/>
              <a:pathLst>
                <a:path w="2815590" h="1225550">
                  <a:moveTo>
                    <a:pt x="2520696" y="0"/>
                  </a:moveTo>
                  <a:lnTo>
                    <a:pt x="0" y="0"/>
                  </a:lnTo>
                  <a:lnTo>
                    <a:pt x="0" y="1225295"/>
                  </a:lnTo>
                  <a:lnTo>
                    <a:pt x="2520696" y="1225295"/>
                  </a:lnTo>
                  <a:lnTo>
                    <a:pt x="2520696" y="1021079"/>
                  </a:lnTo>
                  <a:lnTo>
                    <a:pt x="2815336" y="926464"/>
                  </a:lnTo>
                  <a:lnTo>
                    <a:pt x="2520696" y="714755"/>
                  </a:lnTo>
                  <a:lnTo>
                    <a:pt x="2520696" y="0"/>
                  </a:lnTo>
                  <a:close/>
                </a:path>
              </a:pathLst>
            </a:custGeom>
            <a:solidFill>
              <a:srgbClr val="FFFFFF"/>
            </a:solidFill>
          </p:spPr>
          <p:txBody>
            <a:bodyPr wrap="square" lIns="0" tIns="0" rIns="0" bIns="0" rtlCol="0"/>
            <a:lstStyle/>
            <a:p>
              <a:endParaRPr/>
            </a:p>
          </p:txBody>
        </p:sp>
        <p:sp>
          <p:nvSpPr>
            <p:cNvPr id="132" name="object 132"/>
            <p:cNvSpPr/>
            <p:nvPr/>
          </p:nvSpPr>
          <p:spPr>
            <a:xfrm>
              <a:off x="2249424" y="4539996"/>
              <a:ext cx="2815590" cy="1225550"/>
            </a:xfrm>
            <a:custGeom>
              <a:avLst/>
              <a:gdLst/>
              <a:ahLst/>
              <a:cxnLst/>
              <a:rect l="l" t="t" r="r" b="b"/>
              <a:pathLst>
                <a:path w="2815590" h="1225550">
                  <a:moveTo>
                    <a:pt x="0" y="0"/>
                  </a:moveTo>
                  <a:lnTo>
                    <a:pt x="1470405" y="0"/>
                  </a:lnTo>
                  <a:lnTo>
                    <a:pt x="2100579" y="0"/>
                  </a:lnTo>
                  <a:lnTo>
                    <a:pt x="2520696" y="0"/>
                  </a:lnTo>
                  <a:lnTo>
                    <a:pt x="2520696" y="714755"/>
                  </a:lnTo>
                  <a:lnTo>
                    <a:pt x="2815336" y="926464"/>
                  </a:lnTo>
                  <a:lnTo>
                    <a:pt x="2520696" y="1021079"/>
                  </a:lnTo>
                  <a:lnTo>
                    <a:pt x="2520696" y="1225295"/>
                  </a:lnTo>
                  <a:lnTo>
                    <a:pt x="2100579" y="1225295"/>
                  </a:lnTo>
                  <a:lnTo>
                    <a:pt x="1470405" y="1225295"/>
                  </a:lnTo>
                  <a:lnTo>
                    <a:pt x="0" y="1225295"/>
                  </a:lnTo>
                  <a:lnTo>
                    <a:pt x="0" y="1021079"/>
                  </a:lnTo>
                  <a:lnTo>
                    <a:pt x="0" y="714755"/>
                  </a:lnTo>
                  <a:lnTo>
                    <a:pt x="0" y="0"/>
                  </a:lnTo>
                  <a:close/>
                </a:path>
              </a:pathLst>
            </a:custGeom>
            <a:ln w="15239">
              <a:solidFill>
                <a:srgbClr val="000000"/>
              </a:solidFill>
            </a:ln>
          </p:spPr>
          <p:txBody>
            <a:bodyPr wrap="square" lIns="0" tIns="0" rIns="0" bIns="0" rtlCol="0"/>
            <a:lstStyle/>
            <a:p>
              <a:endParaRPr/>
            </a:p>
          </p:txBody>
        </p:sp>
      </p:grpSp>
      <p:sp>
        <p:nvSpPr>
          <p:cNvPr id="133" name="object 133"/>
          <p:cNvSpPr txBox="1"/>
          <p:nvPr/>
        </p:nvSpPr>
        <p:spPr>
          <a:xfrm>
            <a:off x="3891152" y="4255134"/>
            <a:ext cx="2284730" cy="1445260"/>
          </a:xfrm>
          <a:prstGeom prst="rect">
            <a:avLst/>
          </a:prstGeom>
        </p:spPr>
        <p:txBody>
          <a:bodyPr vert="horz" wrap="square" lIns="0" tIns="12700" rIns="0" bIns="0" rtlCol="0">
            <a:spAutoFit/>
          </a:bodyPr>
          <a:lstStyle/>
          <a:p>
            <a:pPr marL="241935">
              <a:spcBef>
                <a:spcPts val="100"/>
              </a:spcBef>
              <a:tabLst>
                <a:tab pos="1605915" algn="l"/>
              </a:tabLst>
            </a:pPr>
            <a:r>
              <a:rPr sz="1350" spc="-7" baseline="3086" dirty="0">
                <a:latin typeface="Calibri"/>
                <a:cs typeface="Calibri"/>
              </a:rPr>
              <a:t>nonce	</a:t>
            </a:r>
            <a:r>
              <a:rPr sz="900" spc="-5" dirty="0">
                <a:latin typeface="Calibri"/>
                <a:cs typeface="Calibri"/>
              </a:rPr>
              <a:t>nonce</a:t>
            </a:r>
            <a:endParaRPr sz="900">
              <a:latin typeface="Calibri"/>
              <a:cs typeface="Calibri"/>
            </a:endParaRPr>
          </a:p>
          <a:p>
            <a:pPr>
              <a:spcBef>
                <a:spcPts val="50"/>
              </a:spcBef>
            </a:pPr>
            <a:endParaRPr sz="1150">
              <a:latin typeface="Calibri"/>
              <a:cs typeface="Calibri"/>
            </a:endParaRPr>
          </a:p>
          <a:p>
            <a:pPr marL="12700" marR="5080" indent="1905" algn="ctr"/>
            <a:r>
              <a:rPr spc="-5" dirty="0">
                <a:latin typeface="Calibri"/>
                <a:cs typeface="Calibri"/>
              </a:rPr>
              <a:t>Due </a:t>
            </a:r>
            <a:r>
              <a:rPr spc="-10" dirty="0">
                <a:latin typeface="Calibri"/>
                <a:cs typeface="Calibri"/>
              </a:rPr>
              <a:t>to </a:t>
            </a:r>
            <a:r>
              <a:rPr i="1" spc="-5" dirty="0">
                <a:latin typeface="Calibri"/>
                <a:cs typeface="Calibri"/>
              </a:rPr>
              <a:t>network delays</a:t>
            </a:r>
            <a:r>
              <a:rPr spc="-5" dirty="0">
                <a:latin typeface="Calibri"/>
                <a:cs typeface="Calibri"/>
              </a:rPr>
              <a:t>, </a:t>
            </a:r>
            <a:r>
              <a:rPr dirty="0">
                <a:latin typeface="Calibri"/>
                <a:cs typeface="Calibri"/>
              </a:rPr>
              <a:t> </a:t>
            </a:r>
            <a:r>
              <a:rPr spc="-15" dirty="0">
                <a:latin typeface="Calibri"/>
                <a:cs typeface="Calibri"/>
              </a:rPr>
              <a:t>different</a:t>
            </a:r>
            <a:r>
              <a:rPr spc="-10" dirty="0">
                <a:latin typeface="Calibri"/>
                <a:cs typeface="Calibri"/>
              </a:rPr>
              <a:t> miners</a:t>
            </a:r>
            <a:r>
              <a:rPr spc="5" dirty="0">
                <a:latin typeface="Calibri"/>
                <a:cs typeface="Calibri"/>
              </a:rPr>
              <a:t> </a:t>
            </a:r>
            <a:r>
              <a:rPr spc="-5" dirty="0">
                <a:latin typeface="Calibri"/>
                <a:cs typeface="Calibri"/>
              </a:rPr>
              <a:t>begin </a:t>
            </a:r>
            <a:r>
              <a:rPr dirty="0">
                <a:latin typeface="Calibri"/>
                <a:cs typeface="Calibri"/>
              </a:rPr>
              <a:t> </a:t>
            </a:r>
            <a:r>
              <a:rPr spc="-10" dirty="0">
                <a:latin typeface="Calibri"/>
                <a:cs typeface="Calibri"/>
              </a:rPr>
              <a:t>working </a:t>
            </a:r>
            <a:r>
              <a:rPr spc="-5" dirty="0">
                <a:latin typeface="Calibri"/>
                <a:cs typeface="Calibri"/>
              </a:rPr>
              <a:t>on </a:t>
            </a:r>
            <a:r>
              <a:rPr dirty="0">
                <a:latin typeface="Calibri"/>
                <a:cs typeface="Calibri"/>
              </a:rPr>
              <a:t>their </a:t>
            </a:r>
            <a:r>
              <a:rPr spc="-10" dirty="0">
                <a:latin typeface="Calibri"/>
                <a:cs typeface="Calibri"/>
              </a:rPr>
              <a:t>version </a:t>
            </a:r>
            <a:r>
              <a:rPr spc="-395" dirty="0">
                <a:latin typeface="Calibri"/>
                <a:cs typeface="Calibri"/>
              </a:rPr>
              <a:t> </a:t>
            </a:r>
            <a:r>
              <a:rPr spc="-5" dirty="0">
                <a:latin typeface="Calibri"/>
                <a:cs typeface="Calibri"/>
              </a:rPr>
              <a:t>of</a:t>
            </a:r>
            <a:r>
              <a:rPr spc="-10" dirty="0">
                <a:latin typeface="Calibri"/>
                <a:cs typeface="Calibri"/>
              </a:rPr>
              <a:t> </a:t>
            </a:r>
            <a:r>
              <a:rPr spc="-5" dirty="0">
                <a:latin typeface="Calibri"/>
                <a:cs typeface="Calibri"/>
              </a:rPr>
              <a:t>block</a:t>
            </a:r>
            <a:r>
              <a:rPr spc="20" dirty="0">
                <a:latin typeface="Calibri"/>
                <a:cs typeface="Calibri"/>
              </a:rPr>
              <a:t> </a:t>
            </a:r>
            <a:r>
              <a:rPr dirty="0">
                <a:latin typeface="Calibri"/>
                <a:cs typeface="Calibri"/>
              </a:rPr>
              <a:t>3</a:t>
            </a:r>
            <a:endParaRPr>
              <a:latin typeface="Calibri"/>
              <a:cs typeface="Calibri"/>
            </a:endParaRPr>
          </a:p>
        </p:txBody>
      </p:sp>
      <p:grpSp>
        <p:nvGrpSpPr>
          <p:cNvPr id="134" name="object 134"/>
          <p:cNvGrpSpPr/>
          <p:nvPr/>
        </p:nvGrpSpPr>
        <p:grpSpPr>
          <a:xfrm>
            <a:off x="7223759" y="3823715"/>
            <a:ext cx="1007744" cy="1545590"/>
            <a:chOff x="5699759" y="3823715"/>
            <a:chExt cx="1007744" cy="1545590"/>
          </a:xfrm>
        </p:grpSpPr>
        <p:pic>
          <p:nvPicPr>
            <p:cNvPr id="135" name="object 135"/>
            <p:cNvPicPr/>
            <p:nvPr/>
          </p:nvPicPr>
          <p:blipFill>
            <a:blip r:embed="rId2" cstate="print"/>
            <a:stretch>
              <a:fillRect/>
            </a:stretch>
          </p:blipFill>
          <p:spPr>
            <a:xfrm>
              <a:off x="5699759" y="4913401"/>
              <a:ext cx="640118" cy="455650"/>
            </a:xfrm>
            <a:prstGeom prst="rect">
              <a:avLst/>
            </a:prstGeom>
          </p:spPr>
        </p:pic>
        <p:sp>
          <p:nvSpPr>
            <p:cNvPr id="136" name="object 136"/>
            <p:cNvSpPr/>
            <p:nvPr/>
          </p:nvSpPr>
          <p:spPr>
            <a:xfrm>
              <a:off x="5799581" y="5013197"/>
              <a:ext cx="487680" cy="302260"/>
            </a:xfrm>
            <a:custGeom>
              <a:avLst/>
              <a:gdLst/>
              <a:ahLst/>
              <a:cxnLst/>
              <a:rect l="l" t="t" r="r" b="b"/>
              <a:pathLst>
                <a:path w="487679" h="302260">
                  <a:moveTo>
                    <a:pt x="73183" y="29185"/>
                  </a:moveTo>
                  <a:lnTo>
                    <a:pt x="59788" y="51326"/>
                  </a:lnTo>
                  <a:lnTo>
                    <a:pt x="474217" y="302259"/>
                  </a:lnTo>
                  <a:lnTo>
                    <a:pt x="487679" y="280034"/>
                  </a:lnTo>
                  <a:lnTo>
                    <a:pt x="73183" y="29185"/>
                  </a:lnTo>
                  <a:close/>
                </a:path>
                <a:path w="487679" h="302260">
                  <a:moveTo>
                    <a:pt x="0" y="0"/>
                  </a:moveTo>
                  <a:lnTo>
                    <a:pt x="46354" y="73532"/>
                  </a:lnTo>
                  <a:lnTo>
                    <a:pt x="59788" y="51326"/>
                  </a:lnTo>
                  <a:lnTo>
                    <a:pt x="48640" y="44576"/>
                  </a:lnTo>
                  <a:lnTo>
                    <a:pt x="62102" y="22478"/>
                  </a:lnTo>
                  <a:lnTo>
                    <a:pt x="77240" y="22478"/>
                  </a:lnTo>
                  <a:lnTo>
                    <a:pt x="86613" y="6984"/>
                  </a:lnTo>
                  <a:lnTo>
                    <a:pt x="0" y="0"/>
                  </a:lnTo>
                  <a:close/>
                </a:path>
                <a:path w="487679" h="302260">
                  <a:moveTo>
                    <a:pt x="62102" y="22478"/>
                  </a:moveTo>
                  <a:lnTo>
                    <a:pt x="48640" y="44576"/>
                  </a:lnTo>
                  <a:lnTo>
                    <a:pt x="59788" y="51326"/>
                  </a:lnTo>
                  <a:lnTo>
                    <a:pt x="73183" y="29185"/>
                  </a:lnTo>
                  <a:lnTo>
                    <a:pt x="62102" y="22478"/>
                  </a:lnTo>
                  <a:close/>
                </a:path>
                <a:path w="487679" h="302260">
                  <a:moveTo>
                    <a:pt x="77240" y="22478"/>
                  </a:moveTo>
                  <a:lnTo>
                    <a:pt x="62102" y="22478"/>
                  </a:lnTo>
                  <a:lnTo>
                    <a:pt x="73183" y="29185"/>
                  </a:lnTo>
                  <a:lnTo>
                    <a:pt x="77240" y="22478"/>
                  </a:lnTo>
                  <a:close/>
                </a:path>
              </a:pathLst>
            </a:custGeom>
            <a:solidFill>
              <a:srgbClr val="000000"/>
            </a:solidFill>
          </p:spPr>
          <p:txBody>
            <a:bodyPr wrap="square" lIns="0" tIns="0" rIns="0" bIns="0" rtlCol="0"/>
            <a:lstStyle/>
            <a:p>
              <a:endParaRPr/>
            </a:p>
          </p:txBody>
        </p:sp>
        <p:pic>
          <p:nvPicPr>
            <p:cNvPr id="137" name="object 137"/>
            <p:cNvPicPr/>
            <p:nvPr/>
          </p:nvPicPr>
          <p:blipFill>
            <a:blip r:embed="rId16" cstate="print"/>
            <a:stretch>
              <a:fillRect/>
            </a:stretch>
          </p:blipFill>
          <p:spPr>
            <a:xfrm>
              <a:off x="6295643" y="3823715"/>
              <a:ext cx="411479" cy="411480"/>
            </a:xfrm>
            <a:prstGeom prst="rect">
              <a:avLst/>
            </a:prstGeom>
          </p:spPr>
        </p:pic>
      </p:grpSp>
      <p:sp>
        <p:nvSpPr>
          <p:cNvPr id="138" name="object 138"/>
          <p:cNvSpPr txBox="1"/>
          <p:nvPr/>
        </p:nvSpPr>
        <p:spPr>
          <a:xfrm>
            <a:off x="1686864" y="6547586"/>
            <a:ext cx="2065020" cy="205184"/>
          </a:xfrm>
          <a:prstGeom prst="rect">
            <a:avLst/>
          </a:prstGeom>
        </p:spPr>
        <p:txBody>
          <a:bodyPr vert="horz" wrap="square" lIns="0" tIns="0" rIns="0" bIns="0" rtlCol="0">
            <a:spAutoFit/>
          </a:bodyPr>
          <a:lstStyle/>
          <a:p>
            <a:pPr marL="12700">
              <a:lnSpc>
                <a:spcPts val="1614"/>
              </a:lnSpc>
            </a:pPr>
            <a:r>
              <a:rPr sz="1600" spc="-5" dirty="0">
                <a:solidFill>
                  <a:srgbClr val="FFFFFF"/>
                </a:solidFill>
                <a:latin typeface="Calibri"/>
                <a:cs typeface="Calibri"/>
              </a:rPr>
              <a:t>2.5</a:t>
            </a:r>
            <a:r>
              <a:rPr sz="1600" spc="-30" dirty="0">
                <a:solidFill>
                  <a:srgbClr val="FFFFFF"/>
                </a:solidFill>
                <a:latin typeface="Calibri"/>
                <a:cs typeface="Calibri"/>
              </a:rPr>
              <a:t> </a:t>
            </a:r>
            <a:r>
              <a:rPr sz="1600" spc="-10" dirty="0">
                <a:solidFill>
                  <a:srgbClr val="FFFFFF"/>
                </a:solidFill>
                <a:latin typeface="Calibri"/>
                <a:cs typeface="Calibri"/>
              </a:rPr>
              <a:t>BITCOIN</a:t>
            </a:r>
            <a:r>
              <a:rPr sz="1600" spc="-30" dirty="0">
                <a:solidFill>
                  <a:srgbClr val="FFFFFF"/>
                </a:solidFill>
                <a:latin typeface="Calibri"/>
                <a:cs typeface="Calibri"/>
              </a:rPr>
              <a:t> </a:t>
            </a:r>
            <a:r>
              <a:rPr sz="1600" spc="-10" dirty="0">
                <a:solidFill>
                  <a:srgbClr val="FFFFFF"/>
                </a:solidFill>
                <a:latin typeface="Calibri"/>
                <a:cs typeface="Calibri"/>
              </a:rPr>
              <a:t>CONSENSUS</a:t>
            </a:r>
            <a:endParaRPr sz="1600">
              <a:latin typeface="Calibri"/>
              <a:cs typeface="Calibri"/>
            </a:endParaRPr>
          </a:p>
        </p:txBody>
      </p:sp>
      <p:sp>
        <p:nvSpPr>
          <p:cNvPr id="140" name="object 140"/>
          <p:cNvSpPr txBox="1"/>
          <p:nvPr/>
        </p:nvSpPr>
        <p:spPr>
          <a:xfrm>
            <a:off x="9625330" y="6547586"/>
            <a:ext cx="229870" cy="205184"/>
          </a:xfrm>
          <a:prstGeom prst="rect">
            <a:avLst/>
          </a:prstGeom>
        </p:spPr>
        <p:txBody>
          <a:bodyPr vert="horz" wrap="square" lIns="0" tIns="0" rIns="0" bIns="0" rtlCol="0">
            <a:spAutoFit/>
          </a:bodyPr>
          <a:lstStyle/>
          <a:p>
            <a:pPr marL="12700">
              <a:lnSpc>
                <a:spcPts val="1614"/>
              </a:lnSpc>
            </a:pPr>
            <a:r>
              <a:rPr sz="1600" spc="-10" dirty="0">
                <a:solidFill>
                  <a:srgbClr val="FFFFFF"/>
                </a:solidFill>
                <a:latin typeface="Calibri"/>
                <a:cs typeface="Calibri"/>
              </a:rPr>
              <a:t>38</a:t>
            </a:r>
            <a:endParaRPr sz="1600">
              <a:latin typeface="Calibri"/>
              <a:cs typeface="Calibri"/>
            </a:endParaRPr>
          </a:p>
        </p:txBody>
      </p:sp>
    </p:spTree>
    <p:extLst>
      <p:ext uri="{BB962C8B-B14F-4D97-AF65-F5344CB8AC3E}">
        <p14:creationId xmlns:p14="http://schemas.microsoft.com/office/powerpoint/2010/main" val="33828954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Merkle</a:t>
            </a:r>
            <a:r>
              <a:rPr lang="en-GB" dirty="0" smtClean="0"/>
              <a:t> Tree</a:t>
            </a:r>
            <a:endParaRPr lang="en-GB" dirty="0"/>
          </a:p>
        </p:txBody>
      </p:sp>
      <p:pic>
        <p:nvPicPr>
          <p:cNvPr id="1026" name="Picture 2" descr="https://miro.medium.com/max/700/0*mrGXIWdQp6n9WT6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2925" y="2133600"/>
            <a:ext cx="8465599" cy="377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98327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Merkle</a:t>
            </a:r>
            <a:r>
              <a:rPr lang="en-GB" dirty="0" smtClean="0"/>
              <a:t> tree in the blockchain</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4142" y="1905000"/>
            <a:ext cx="8905342" cy="3778250"/>
          </a:xfrm>
        </p:spPr>
      </p:pic>
    </p:spTree>
    <p:extLst>
      <p:ext uri="{BB962C8B-B14F-4D97-AF65-F5344CB8AC3E}">
        <p14:creationId xmlns:p14="http://schemas.microsoft.com/office/powerpoint/2010/main" val="17375381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Merkle</a:t>
            </a:r>
            <a:r>
              <a:rPr lang="en-GB" dirty="0" smtClean="0"/>
              <a:t> </a:t>
            </a:r>
            <a:r>
              <a:rPr lang="en-GB" dirty="0" err="1" smtClean="0"/>
              <a:t>Practicia</a:t>
            </a:r>
            <a:r>
              <a:rPr lang="en-GB" dirty="0" smtClean="0"/>
              <a:t> Tree</a:t>
            </a:r>
            <a:endParaRPr lang="en-GB" dirty="0"/>
          </a:p>
        </p:txBody>
      </p:sp>
      <p:pic>
        <p:nvPicPr>
          <p:cNvPr id="2050" name="Picture 2" descr="https://miro.medium.com/max/320/0*UOmUfPJKW-hQv7mc"/>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4825" y="1905000"/>
            <a:ext cx="6072187" cy="364589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929438" y="2411571"/>
            <a:ext cx="4772024" cy="3046988"/>
          </a:xfrm>
          <a:prstGeom prst="rect">
            <a:avLst/>
          </a:prstGeom>
        </p:spPr>
        <p:txBody>
          <a:bodyPr wrap="square">
            <a:spAutoFit/>
          </a:bodyPr>
          <a:lstStyle/>
          <a:p>
            <a:r>
              <a:rPr lang="en-GB" sz="2400" dirty="0">
                <a:latin typeface="SFRM1000"/>
              </a:rPr>
              <a:t>• empty nodes: blank nodes,</a:t>
            </a:r>
          </a:p>
          <a:p>
            <a:r>
              <a:rPr lang="en-GB" sz="2400" dirty="0">
                <a:latin typeface="SFRM1000"/>
              </a:rPr>
              <a:t>• leaf nodes: standard nodes with a key and a value,</a:t>
            </a:r>
          </a:p>
          <a:p>
            <a:r>
              <a:rPr lang="en-GB" sz="2400" dirty="0">
                <a:latin typeface="SFRM1000"/>
              </a:rPr>
              <a:t>• branch nodes: lists with a length of </a:t>
            </a:r>
            <a:r>
              <a:rPr lang="en-GB" sz="2400" dirty="0" smtClean="0">
                <a:latin typeface="SFRM1000"/>
              </a:rPr>
              <a:t>17</a:t>
            </a:r>
          </a:p>
          <a:p>
            <a:r>
              <a:rPr lang="en-GB" sz="2400" dirty="0" smtClean="0">
                <a:latin typeface="SFRM1000"/>
              </a:rPr>
              <a:t>• </a:t>
            </a:r>
            <a:r>
              <a:rPr lang="en-GB" sz="2400" dirty="0">
                <a:latin typeface="SFRM1000"/>
              </a:rPr>
              <a:t>extension nodes: key-value nodes whose value is </a:t>
            </a:r>
            <a:r>
              <a:rPr lang="en-GB" sz="2400" dirty="0" smtClean="0">
                <a:latin typeface="SFRM1000"/>
              </a:rPr>
              <a:t>the hash </a:t>
            </a:r>
            <a:r>
              <a:rPr lang="en-GB" sz="2400" dirty="0">
                <a:latin typeface="SFRM1000"/>
              </a:rPr>
              <a:t>of another node.</a:t>
            </a:r>
            <a:endParaRPr lang="en-GB" sz="2400" dirty="0"/>
          </a:p>
        </p:txBody>
      </p:sp>
    </p:spTree>
    <p:extLst>
      <p:ext uri="{BB962C8B-B14F-4D97-AF65-F5344CB8AC3E}">
        <p14:creationId xmlns:p14="http://schemas.microsoft.com/office/powerpoint/2010/main" val="34076657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47503"/>
          </a:xfrm>
        </p:spPr>
        <p:txBody>
          <a:bodyPr/>
          <a:lstStyle/>
          <a:p>
            <a:r>
              <a:rPr lang="en-GB" dirty="0" err="1"/>
              <a:t>Merkle</a:t>
            </a:r>
            <a:r>
              <a:rPr lang="en-GB" dirty="0"/>
              <a:t> </a:t>
            </a:r>
            <a:r>
              <a:rPr lang="en-GB" dirty="0" err="1"/>
              <a:t>Practicia</a:t>
            </a:r>
            <a:r>
              <a:rPr lang="en-GB" dirty="0"/>
              <a:t> Tree</a:t>
            </a:r>
          </a:p>
        </p:txBody>
      </p:sp>
      <p:sp>
        <p:nvSpPr>
          <p:cNvPr id="3" name="Content Placeholder 2"/>
          <p:cNvSpPr>
            <a:spLocks noGrp="1"/>
          </p:cNvSpPr>
          <p:nvPr>
            <p:ph idx="1"/>
          </p:nvPr>
        </p:nvSpPr>
        <p:spPr>
          <a:xfrm>
            <a:off x="2589212" y="1604962"/>
            <a:ext cx="8915400" cy="5038726"/>
          </a:xfrm>
        </p:spPr>
        <p:txBody>
          <a:bodyPr>
            <a:noAutofit/>
          </a:bodyPr>
          <a:lstStyle/>
          <a:p>
            <a:r>
              <a:rPr lang="en-GB" sz="2800" dirty="0">
                <a:latin typeface="Times New Roman" panose="02020603050405020304" pitchFamily="18" charset="0"/>
                <a:cs typeface="Times New Roman" panose="02020603050405020304" pitchFamily="18" charset="0"/>
              </a:rPr>
              <a:t>In the </a:t>
            </a:r>
            <a:r>
              <a:rPr lang="en-GB" sz="2800" dirty="0" smtClean="0">
                <a:latin typeface="Times New Roman" panose="02020603050405020304" pitchFamily="18" charset="0"/>
                <a:cs typeface="Times New Roman" panose="02020603050405020304" pitchFamily="18" charset="0"/>
              </a:rPr>
              <a:t>MPT, every </a:t>
            </a:r>
            <a:r>
              <a:rPr lang="en-GB" sz="2800" dirty="0">
                <a:latin typeface="Times New Roman" panose="02020603050405020304" pitchFamily="18" charset="0"/>
                <a:cs typeface="Times New Roman" panose="02020603050405020304" pitchFamily="18" charset="0"/>
              </a:rPr>
              <a:t>node has a hash value. Each node’s hash is decided by the </a:t>
            </a:r>
            <a:r>
              <a:rPr lang="en-GB" sz="2800" dirty="0" smtClean="0">
                <a:latin typeface="Times New Roman" panose="02020603050405020304" pitchFamily="18" charset="0"/>
                <a:cs typeface="Times New Roman" panose="02020603050405020304" pitchFamily="18" charset="0"/>
              </a:rPr>
              <a:t>SHA3 </a:t>
            </a:r>
            <a:r>
              <a:rPr lang="en-GB" sz="2800" dirty="0">
                <a:latin typeface="Times New Roman" panose="02020603050405020304" pitchFamily="18" charset="0"/>
                <a:cs typeface="Times New Roman" panose="02020603050405020304" pitchFamily="18" charset="0"/>
              </a:rPr>
              <a:t>hash value of its contents. This hash is also used as the key that refers to the node</a:t>
            </a:r>
            <a:r>
              <a:rPr lang="en-GB" sz="2800" dirty="0" smtClean="0">
                <a:latin typeface="Times New Roman" panose="02020603050405020304" pitchFamily="18" charset="0"/>
                <a:cs typeface="Times New Roman" panose="02020603050405020304" pitchFamily="18" charset="0"/>
              </a:rPr>
              <a:t>.</a:t>
            </a:r>
          </a:p>
          <a:p>
            <a:r>
              <a:rPr lang="en-GB" sz="2800" dirty="0" smtClean="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Go-ethereum uses </a:t>
            </a:r>
            <a:r>
              <a:rPr lang="en-GB" sz="2800" dirty="0" err="1">
                <a:latin typeface="Times New Roman" panose="02020603050405020304" pitchFamily="18" charset="0"/>
                <a:cs typeface="Times New Roman" panose="02020603050405020304" pitchFamily="18" charset="0"/>
              </a:rPr>
              <a:t>levelDB</a:t>
            </a:r>
            <a:r>
              <a:rPr lang="en-GB" sz="2800" dirty="0">
                <a:latin typeface="Times New Roman" panose="02020603050405020304" pitchFamily="18" charset="0"/>
                <a:cs typeface="Times New Roman" panose="02020603050405020304" pitchFamily="18" charset="0"/>
              </a:rPr>
              <a:t>, and parity uses </a:t>
            </a:r>
            <a:r>
              <a:rPr lang="en-GB" sz="2800" dirty="0" err="1">
                <a:latin typeface="Times New Roman" panose="02020603050405020304" pitchFamily="18" charset="0"/>
                <a:cs typeface="Times New Roman" panose="02020603050405020304" pitchFamily="18" charset="0"/>
              </a:rPr>
              <a:t>rocksDB</a:t>
            </a:r>
            <a:r>
              <a:rPr lang="en-GB" sz="2800" dirty="0">
                <a:latin typeface="Times New Roman" panose="02020603050405020304" pitchFamily="18" charset="0"/>
                <a:cs typeface="Times New Roman" panose="02020603050405020304" pitchFamily="18" charset="0"/>
              </a:rPr>
              <a:t> to store states. They are key-value storages. </a:t>
            </a:r>
            <a:endParaRPr lang="en-GB" sz="2800" dirty="0" smtClean="0">
              <a:latin typeface="Times New Roman" panose="02020603050405020304" pitchFamily="18" charset="0"/>
              <a:cs typeface="Times New Roman" panose="02020603050405020304" pitchFamily="18" charset="0"/>
            </a:endParaRPr>
          </a:p>
          <a:p>
            <a:r>
              <a:rPr lang="en-GB" sz="2800" dirty="0" smtClean="0">
                <a:latin typeface="Times New Roman" panose="02020603050405020304" pitchFamily="18" charset="0"/>
                <a:cs typeface="Times New Roman" panose="02020603050405020304" pitchFamily="18" charset="0"/>
              </a:rPr>
              <a:t>Keys </a:t>
            </a:r>
            <a:r>
              <a:rPr lang="en-GB" sz="2800" dirty="0">
                <a:latin typeface="Times New Roman" panose="02020603050405020304" pitchFamily="18" charset="0"/>
                <a:cs typeface="Times New Roman" panose="02020603050405020304" pitchFamily="18" charset="0"/>
              </a:rPr>
              <a:t>and values saved in the storage are not the key-values of the Ethereum state. The value that is stored in the storage is the content of MPT node while the key is the hash of this node.</a:t>
            </a:r>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97688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MPT</a:t>
            </a:r>
            <a:endParaRPr lang="en-GB" dirty="0"/>
          </a:p>
        </p:txBody>
      </p:sp>
      <p:sp>
        <p:nvSpPr>
          <p:cNvPr id="3" name="Content Placeholder 2"/>
          <p:cNvSpPr>
            <a:spLocks noGrp="1"/>
          </p:cNvSpPr>
          <p:nvPr>
            <p:ph idx="1"/>
          </p:nvPr>
        </p:nvSpPr>
        <p:spPr/>
        <p:txBody>
          <a:bodyPr>
            <a:normAutofit/>
          </a:bodyPr>
          <a:lstStyle/>
          <a:p>
            <a:r>
              <a:rPr lang="en-GB" sz="2400" dirty="0"/>
              <a:t>Key-values of the Ethereum state are used as paths on the MPT. Nibble is the unit used to distinguish key values in the MPT, so each node can have up to 16 branches. Additionally, since a node has its own value, a branch node is an array of 17 items composed of 1 node value and 16 branches.</a:t>
            </a:r>
            <a:endParaRPr lang="en-GB" sz="2400" dirty="0"/>
          </a:p>
        </p:txBody>
      </p:sp>
    </p:spTree>
    <p:extLst>
      <p:ext uri="{BB962C8B-B14F-4D97-AF65-F5344CB8AC3E}">
        <p14:creationId xmlns:p14="http://schemas.microsoft.com/office/powerpoint/2010/main" val="362024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32562" y="119062"/>
            <a:ext cx="5540376" cy="4724400"/>
          </a:xfrm>
        </p:spPr>
        <p:txBody>
          <a:bodyPr>
            <a:normAutofit/>
          </a:bodyPr>
          <a:lstStyle/>
          <a:p>
            <a:r>
              <a:rPr lang="en-GB" sz="2400" dirty="0">
                <a:latin typeface="Times New Roman" panose="02020603050405020304" pitchFamily="18" charset="0"/>
                <a:cs typeface="Times New Roman" panose="02020603050405020304" pitchFamily="18" charset="0"/>
              </a:rPr>
              <a:t>A Node that does not have a child node is called a leaf node</a:t>
            </a:r>
            <a:r>
              <a:rPr lang="en-GB" sz="2400" dirty="0" smtClean="0">
                <a:latin typeface="Times New Roman" panose="02020603050405020304" pitchFamily="18" charset="0"/>
                <a:cs typeface="Times New Roman" panose="02020603050405020304" pitchFamily="18" charset="0"/>
              </a:rPr>
              <a:t>.</a:t>
            </a:r>
          </a:p>
          <a:p>
            <a:r>
              <a:rPr lang="en-GB" sz="2400" dirty="0" smtClean="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A leaf node consists of two items: its path and value. For example, let’s say the key “0xBEA” contains 1000 and the key “0xBEE” contains 2000. Then, there should be a branch node with the “0xBE” path, and, under that node, two leaf nodes with two paths (“0xA” and “0xE”) will be attached.</a:t>
            </a:r>
            <a:endParaRPr lang="en-GB" sz="2400" dirty="0">
              <a:latin typeface="Times New Roman" panose="02020603050405020304" pitchFamily="18" charset="0"/>
              <a:cs typeface="Times New Roman" panose="02020603050405020304" pitchFamily="18" charset="0"/>
            </a:endParaRPr>
          </a:p>
        </p:txBody>
      </p:sp>
      <p:pic>
        <p:nvPicPr>
          <p:cNvPr id="3074" name="Picture 2" descr="https://miro.medium.com/max/400/0*F__fvj8ZNLxZUy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73" y="3514724"/>
            <a:ext cx="6173789" cy="3071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16964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Public Blockchain</a:t>
            </a:r>
            <a:endParaRPr lang="en-GB" b="1" dirty="0"/>
          </a:p>
        </p:txBody>
      </p:sp>
      <p:sp>
        <p:nvSpPr>
          <p:cNvPr id="3" name="Content Placeholder 2"/>
          <p:cNvSpPr>
            <a:spLocks noGrp="1"/>
          </p:cNvSpPr>
          <p:nvPr>
            <p:ph idx="1"/>
          </p:nvPr>
        </p:nvSpPr>
        <p:spPr>
          <a:xfrm>
            <a:off x="2589212" y="2133600"/>
            <a:ext cx="8915400" cy="4510088"/>
          </a:xfrm>
        </p:spPr>
        <p:txBody>
          <a:bodyPr>
            <a:normAutofit lnSpcReduction="10000"/>
          </a:bodyPr>
          <a:lstStyle/>
          <a:p>
            <a:pPr fontAlgn="base"/>
            <a:r>
              <a:rPr lang="en-GB" sz="2400" dirty="0"/>
              <a:t>This blockchain is a permissionless, non-restrictive, distributed ledger system, which means anyone who is connected to the internet can join a blockchain network and become a part of it. </a:t>
            </a:r>
            <a:endParaRPr lang="en-GB" sz="2400" dirty="0" smtClean="0"/>
          </a:p>
          <a:p>
            <a:pPr fontAlgn="base"/>
            <a:r>
              <a:rPr lang="en-GB" sz="2400" dirty="0" smtClean="0"/>
              <a:t>The </a:t>
            </a:r>
            <a:r>
              <a:rPr lang="en-GB" sz="2400" dirty="0"/>
              <a:t>basic use of such blockchain is for exchanging cryptocurrencies and mining. Moreover, it maintains trust among the whole community of users as everyone in the network feels incentivized to work towards the improvement of the public network. </a:t>
            </a:r>
            <a:endParaRPr lang="en-GB" sz="2400" dirty="0" smtClean="0"/>
          </a:p>
          <a:p>
            <a:pPr fontAlgn="base"/>
            <a:r>
              <a:rPr lang="en-GB" sz="2400" dirty="0" smtClean="0"/>
              <a:t>The </a:t>
            </a:r>
            <a:r>
              <a:rPr lang="en-GB" sz="2400" dirty="0"/>
              <a:t>first example of such a blockchain is Bitcoin that enabled everyone to perform transactions. </a:t>
            </a:r>
            <a:r>
              <a:rPr lang="en-GB" sz="2400" dirty="0" err="1"/>
              <a:t>Litcoin</a:t>
            </a:r>
            <a:r>
              <a:rPr lang="en-GB" sz="2400" dirty="0"/>
              <a:t> and Ethereum are also examples of a public blockchain. </a:t>
            </a:r>
          </a:p>
          <a:p>
            <a:pPr marL="0" indent="0" fontAlgn="base">
              <a:buNone/>
            </a:pPr>
            <a:endParaRPr lang="en-GB" dirty="0"/>
          </a:p>
          <a:p>
            <a:endParaRPr lang="en-GB" dirty="0"/>
          </a:p>
        </p:txBody>
      </p:sp>
    </p:spTree>
    <p:extLst>
      <p:ext uri="{BB962C8B-B14F-4D97-AF65-F5344CB8AC3E}">
        <p14:creationId xmlns:p14="http://schemas.microsoft.com/office/powerpoint/2010/main" val="74824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6005" y="227204"/>
            <a:ext cx="6196965" cy="566181"/>
          </a:xfrm>
          <a:prstGeom prst="rect">
            <a:avLst/>
          </a:prstGeom>
        </p:spPr>
        <p:txBody>
          <a:bodyPr vert="horz" wrap="square" lIns="0" tIns="12065" rIns="0" bIns="0" rtlCol="0" anchor="t">
            <a:spAutoFit/>
          </a:bodyPr>
          <a:lstStyle/>
          <a:p>
            <a:pPr marL="12700">
              <a:spcBef>
                <a:spcPts val="95"/>
              </a:spcBef>
            </a:pPr>
            <a:r>
              <a:rPr spc="-60" dirty="0"/>
              <a:t>Blockchain</a:t>
            </a:r>
            <a:r>
              <a:rPr spc="-125" dirty="0"/>
              <a:t> </a:t>
            </a:r>
            <a:r>
              <a:rPr spc="-45" dirty="0"/>
              <a:t>vs.</a:t>
            </a:r>
            <a:r>
              <a:rPr spc="-114" dirty="0"/>
              <a:t> </a:t>
            </a:r>
            <a:r>
              <a:rPr spc="-60" dirty="0"/>
              <a:t>Distributed</a:t>
            </a:r>
            <a:r>
              <a:rPr spc="-100" dirty="0"/>
              <a:t> </a:t>
            </a:r>
            <a:r>
              <a:rPr spc="-30" dirty="0"/>
              <a:t>DB</a:t>
            </a:r>
          </a:p>
        </p:txBody>
      </p:sp>
      <p:sp>
        <p:nvSpPr>
          <p:cNvPr id="3" name="object 3"/>
          <p:cNvSpPr txBox="1"/>
          <p:nvPr/>
        </p:nvSpPr>
        <p:spPr>
          <a:xfrm>
            <a:off x="2426005" y="988569"/>
            <a:ext cx="7077709" cy="1381125"/>
          </a:xfrm>
          <a:prstGeom prst="rect">
            <a:avLst/>
          </a:prstGeom>
        </p:spPr>
        <p:txBody>
          <a:bodyPr vert="horz" wrap="square" lIns="0" tIns="47625" rIns="0" bIns="0" rtlCol="0">
            <a:spAutoFit/>
          </a:bodyPr>
          <a:lstStyle/>
          <a:p>
            <a:pPr marL="12700" marR="5080">
              <a:lnSpc>
                <a:spcPts val="2160"/>
              </a:lnSpc>
              <a:spcBef>
                <a:spcPts val="375"/>
              </a:spcBef>
            </a:pPr>
            <a:r>
              <a:rPr sz="2000" spc="-5" dirty="0">
                <a:solidFill>
                  <a:srgbClr val="404040"/>
                </a:solidFill>
                <a:latin typeface="Calibri"/>
                <a:cs typeface="Calibri"/>
              </a:rPr>
              <a:t>Blockchains</a:t>
            </a:r>
            <a:r>
              <a:rPr sz="2000" spc="-15" dirty="0">
                <a:solidFill>
                  <a:srgbClr val="404040"/>
                </a:solidFill>
                <a:latin typeface="Calibri"/>
                <a:cs typeface="Calibri"/>
              </a:rPr>
              <a:t> </a:t>
            </a:r>
            <a:r>
              <a:rPr sz="2000" spc="-10" dirty="0">
                <a:solidFill>
                  <a:srgbClr val="404040"/>
                </a:solidFill>
                <a:latin typeface="Calibri"/>
                <a:cs typeface="Calibri"/>
              </a:rPr>
              <a:t>maintain</a:t>
            </a:r>
            <a:r>
              <a:rPr sz="2000" spc="20" dirty="0">
                <a:solidFill>
                  <a:srgbClr val="404040"/>
                </a:solidFill>
                <a:latin typeface="Calibri"/>
                <a:cs typeface="Calibri"/>
              </a:rPr>
              <a:t> </a:t>
            </a:r>
            <a:r>
              <a:rPr sz="2000" dirty="0">
                <a:solidFill>
                  <a:srgbClr val="404040"/>
                </a:solidFill>
                <a:latin typeface="Calibri"/>
                <a:cs typeface="Calibri"/>
              </a:rPr>
              <a:t>a</a:t>
            </a:r>
            <a:r>
              <a:rPr sz="2000" spc="5" dirty="0">
                <a:solidFill>
                  <a:srgbClr val="404040"/>
                </a:solidFill>
                <a:latin typeface="Calibri"/>
                <a:cs typeface="Calibri"/>
              </a:rPr>
              <a:t> </a:t>
            </a:r>
            <a:r>
              <a:rPr sz="2000" dirty="0">
                <a:solidFill>
                  <a:srgbClr val="404040"/>
                </a:solidFill>
                <a:latin typeface="Calibri"/>
                <a:cs typeface="Calibri"/>
              </a:rPr>
              <a:t>log </a:t>
            </a:r>
            <a:r>
              <a:rPr sz="2000" spc="-10" dirty="0">
                <a:solidFill>
                  <a:srgbClr val="404040"/>
                </a:solidFill>
                <a:latin typeface="Calibri"/>
                <a:cs typeface="Calibri"/>
              </a:rPr>
              <a:t>(aka</a:t>
            </a:r>
            <a:r>
              <a:rPr sz="2000" spc="5" dirty="0">
                <a:solidFill>
                  <a:srgbClr val="404040"/>
                </a:solidFill>
                <a:latin typeface="Calibri"/>
                <a:cs typeface="Calibri"/>
              </a:rPr>
              <a:t> </a:t>
            </a:r>
            <a:r>
              <a:rPr sz="2000" dirty="0">
                <a:solidFill>
                  <a:srgbClr val="404040"/>
                </a:solidFill>
                <a:latin typeface="Calibri"/>
                <a:cs typeface="Calibri"/>
              </a:rPr>
              <a:t>a</a:t>
            </a:r>
            <a:r>
              <a:rPr sz="2000" spc="5" dirty="0">
                <a:solidFill>
                  <a:srgbClr val="404040"/>
                </a:solidFill>
                <a:latin typeface="Calibri"/>
                <a:cs typeface="Calibri"/>
              </a:rPr>
              <a:t> </a:t>
            </a:r>
            <a:r>
              <a:rPr sz="2000" spc="-5" dirty="0">
                <a:solidFill>
                  <a:srgbClr val="404040"/>
                </a:solidFill>
                <a:latin typeface="Calibri"/>
                <a:cs typeface="Calibri"/>
              </a:rPr>
              <a:t>ledger)</a:t>
            </a:r>
            <a:r>
              <a:rPr sz="2000" dirty="0">
                <a:solidFill>
                  <a:srgbClr val="404040"/>
                </a:solidFill>
                <a:latin typeface="Calibri"/>
                <a:cs typeface="Calibri"/>
              </a:rPr>
              <a:t> </a:t>
            </a:r>
            <a:r>
              <a:rPr sz="2000" spc="-5" dirty="0">
                <a:solidFill>
                  <a:srgbClr val="404040"/>
                </a:solidFill>
                <a:latin typeface="Calibri"/>
                <a:cs typeface="Calibri"/>
              </a:rPr>
              <a:t>of</a:t>
            </a:r>
            <a:r>
              <a:rPr sz="2000" spc="-15" dirty="0">
                <a:solidFill>
                  <a:srgbClr val="404040"/>
                </a:solidFill>
                <a:latin typeface="Calibri"/>
                <a:cs typeface="Calibri"/>
              </a:rPr>
              <a:t> </a:t>
            </a:r>
            <a:r>
              <a:rPr sz="2000" dirty="0">
                <a:solidFill>
                  <a:srgbClr val="404040"/>
                </a:solidFill>
                <a:latin typeface="Calibri"/>
                <a:cs typeface="Calibri"/>
              </a:rPr>
              <a:t>all</a:t>
            </a:r>
            <a:r>
              <a:rPr sz="2000" spc="5" dirty="0">
                <a:solidFill>
                  <a:srgbClr val="404040"/>
                </a:solidFill>
                <a:latin typeface="Calibri"/>
                <a:cs typeface="Calibri"/>
              </a:rPr>
              <a:t> </a:t>
            </a:r>
            <a:r>
              <a:rPr sz="2000" spc="-5" dirty="0">
                <a:solidFill>
                  <a:srgbClr val="404040"/>
                </a:solidFill>
                <a:latin typeface="Calibri"/>
                <a:cs typeface="Calibri"/>
              </a:rPr>
              <a:t>transactions</a:t>
            </a:r>
            <a:r>
              <a:rPr sz="2000" spc="5" dirty="0">
                <a:solidFill>
                  <a:srgbClr val="404040"/>
                </a:solidFill>
                <a:latin typeface="Calibri"/>
                <a:cs typeface="Calibri"/>
              </a:rPr>
              <a:t> </a:t>
            </a:r>
            <a:r>
              <a:rPr sz="2000" spc="-5" dirty="0">
                <a:solidFill>
                  <a:srgbClr val="404040"/>
                </a:solidFill>
                <a:latin typeface="Calibri"/>
                <a:cs typeface="Calibri"/>
              </a:rPr>
              <a:t>since</a:t>
            </a:r>
            <a:r>
              <a:rPr sz="2000" spc="20" dirty="0">
                <a:solidFill>
                  <a:srgbClr val="404040"/>
                </a:solidFill>
                <a:latin typeface="Calibri"/>
                <a:cs typeface="Calibri"/>
              </a:rPr>
              <a:t> </a:t>
            </a:r>
            <a:r>
              <a:rPr sz="2000" dirty="0">
                <a:solidFill>
                  <a:srgbClr val="404040"/>
                </a:solidFill>
                <a:latin typeface="Calibri"/>
                <a:cs typeface="Calibri"/>
              </a:rPr>
              <a:t>the </a:t>
            </a:r>
            <a:r>
              <a:rPr sz="2000" spc="-440" dirty="0">
                <a:solidFill>
                  <a:srgbClr val="404040"/>
                </a:solidFill>
                <a:latin typeface="Calibri"/>
                <a:cs typeface="Calibri"/>
              </a:rPr>
              <a:t> </a:t>
            </a:r>
            <a:r>
              <a:rPr sz="2000" spc="-10" dirty="0">
                <a:solidFill>
                  <a:srgbClr val="404040"/>
                </a:solidFill>
                <a:latin typeface="Calibri"/>
                <a:cs typeface="Calibri"/>
              </a:rPr>
              <a:t>start</a:t>
            </a:r>
            <a:r>
              <a:rPr sz="2000" spc="5" dirty="0">
                <a:solidFill>
                  <a:srgbClr val="404040"/>
                </a:solidFill>
                <a:latin typeface="Calibri"/>
                <a:cs typeface="Calibri"/>
              </a:rPr>
              <a:t> </a:t>
            </a:r>
            <a:r>
              <a:rPr sz="2000" spc="-5" dirty="0">
                <a:solidFill>
                  <a:srgbClr val="404040"/>
                </a:solidFill>
                <a:latin typeface="Calibri"/>
                <a:cs typeface="Calibri"/>
              </a:rPr>
              <a:t>of</a:t>
            </a:r>
            <a:r>
              <a:rPr sz="2000" spc="-10" dirty="0">
                <a:solidFill>
                  <a:srgbClr val="404040"/>
                </a:solidFill>
                <a:latin typeface="Calibri"/>
                <a:cs typeface="Calibri"/>
              </a:rPr>
              <a:t> </a:t>
            </a:r>
            <a:r>
              <a:rPr sz="2000" spc="-5" dirty="0">
                <a:solidFill>
                  <a:srgbClr val="404040"/>
                </a:solidFill>
                <a:latin typeface="Calibri"/>
                <a:cs typeface="Calibri"/>
              </a:rPr>
              <a:t>deployment</a:t>
            </a:r>
            <a:endParaRPr sz="2000">
              <a:latin typeface="Calibri"/>
              <a:cs typeface="Calibri"/>
            </a:endParaRPr>
          </a:p>
          <a:p>
            <a:pPr marL="304800" indent="-183515">
              <a:spcBef>
                <a:spcPts val="170"/>
              </a:spcBef>
              <a:buClr>
                <a:srgbClr val="D24717"/>
              </a:buClr>
              <a:buChar char="◦"/>
              <a:tabLst>
                <a:tab pos="305435" algn="l"/>
              </a:tabLst>
            </a:pPr>
            <a:r>
              <a:rPr spc="5" dirty="0">
                <a:solidFill>
                  <a:srgbClr val="404040"/>
                </a:solidFill>
                <a:latin typeface="Calibri"/>
                <a:cs typeface="Calibri"/>
              </a:rPr>
              <a:t>e.g.</a:t>
            </a:r>
            <a:r>
              <a:rPr spc="-5" dirty="0">
                <a:solidFill>
                  <a:srgbClr val="404040"/>
                </a:solidFill>
                <a:latin typeface="Calibri"/>
                <a:cs typeface="Calibri"/>
              </a:rPr>
              <a:t> in</a:t>
            </a:r>
            <a:r>
              <a:rPr spc="10" dirty="0">
                <a:solidFill>
                  <a:srgbClr val="404040"/>
                </a:solidFill>
                <a:latin typeface="Calibri"/>
                <a:cs typeface="Calibri"/>
              </a:rPr>
              <a:t> </a:t>
            </a:r>
            <a:r>
              <a:rPr spc="-10" dirty="0">
                <a:solidFill>
                  <a:srgbClr val="404040"/>
                </a:solidFill>
                <a:latin typeface="Calibri"/>
                <a:cs typeface="Calibri"/>
              </a:rPr>
              <a:t>Bitcoin,</a:t>
            </a:r>
            <a:r>
              <a:rPr spc="5" dirty="0">
                <a:solidFill>
                  <a:srgbClr val="404040"/>
                </a:solidFill>
                <a:latin typeface="Calibri"/>
                <a:cs typeface="Calibri"/>
              </a:rPr>
              <a:t> </a:t>
            </a:r>
            <a:r>
              <a:rPr spc="-10" dirty="0">
                <a:solidFill>
                  <a:srgbClr val="404040"/>
                </a:solidFill>
                <a:latin typeface="Calibri"/>
                <a:cs typeface="Calibri"/>
              </a:rPr>
              <a:t>there</a:t>
            </a:r>
            <a:r>
              <a:rPr spc="15" dirty="0">
                <a:solidFill>
                  <a:srgbClr val="404040"/>
                </a:solidFill>
                <a:latin typeface="Calibri"/>
                <a:cs typeface="Calibri"/>
              </a:rPr>
              <a:t> </a:t>
            </a:r>
            <a:r>
              <a:rPr spc="-5" dirty="0">
                <a:solidFill>
                  <a:srgbClr val="404040"/>
                </a:solidFill>
                <a:latin typeface="Calibri"/>
                <a:cs typeface="Calibri"/>
              </a:rPr>
              <a:t>is</a:t>
            </a:r>
            <a:r>
              <a:rPr dirty="0">
                <a:solidFill>
                  <a:srgbClr val="404040"/>
                </a:solidFill>
                <a:latin typeface="Calibri"/>
                <a:cs typeface="Calibri"/>
              </a:rPr>
              <a:t> </a:t>
            </a:r>
            <a:r>
              <a:rPr spc="-5" dirty="0">
                <a:solidFill>
                  <a:srgbClr val="404040"/>
                </a:solidFill>
                <a:latin typeface="Calibri"/>
                <a:cs typeface="Calibri"/>
              </a:rPr>
              <a:t>no</a:t>
            </a:r>
            <a:r>
              <a:rPr spc="10" dirty="0">
                <a:solidFill>
                  <a:srgbClr val="404040"/>
                </a:solidFill>
                <a:latin typeface="Calibri"/>
                <a:cs typeface="Calibri"/>
              </a:rPr>
              <a:t> </a:t>
            </a:r>
            <a:r>
              <a:rPr spc="-10" dirty="0">
                <a:solidFill>
                  <a:srgbClr val="404040"/>
                </a:solidFill>
                <a:latin typeface="Calibri"/>
                <a:cs typeface="Calibri"/>
              </a:rPr>
              <a:t>direct</a:t>
            </a:r>
            <a:r>
              <a:rPr spc="5" dirty="0">
                <a:solidFill>
                  <a:srgbClr val="404040"/>
                </a:solidFill>
                <a:latin typeface="Calibri"/>
                <a:cs typeface="Calibri"/>
              </a:rPr>
              <a:t> </a:t>
            </a:r>
            <a:r>
              <a:rPr spc="-15" dirty="0">
                <a:solidFill>
                  <a:srgbClr val="404040"/>
                </a:solidFill>
                <a:latin typeface="Calibri"/>
                <a:cs typeface="Calibri"/>
              </a:rPr>
              <a:t>record</a:t>
            </a:r>
            <a:r>
              <a:rPr spc="25" dirty="0">
                <a:solidFill>
                  <a:srgbClr val="404040"/>
                </a:solidFill>
                <a:latin typeface="Calibri"/>
                <a:cs typeface="Calibri"/>
              </a:rPr>
              <a:t> </a:t>
            </a:r>
            <a:r>
              <a:rPr spc="-5" dirty="0">
                <a:solidFill>
                  <a:srgbClr val="404040"/>
                </a:solidFill>
                <a:latin typeface="Calibri"/>
                <a:cs typeface="Calibri"/>
              </a:rPr>
              <a:t>of </a:t>
            </a:r>
            <a:r>
              <a:rPr dirty="0">
                <a:solidFill>
                  <a:srgbClr val="404040"/>
                </a:solidFill>
                <a:latin typeface="Calibri"/>
                <a:cs typeface="Calibri"/>
              </a:rPr>
              <a:t>the</a:t>
            </a:r>
            <a:r>
              <a:rPr spc="15" dirty="0">
                <a:solidFill>
                  <a:srgbClr val="404040"/>
                </a:solidFill>
                <a:latin typeface="Calibri"/>
                <a:cs typeface="Calibri"/>
              </a:rPr>
              <a:t> </a:t>
            </a:r>
            <a:r>
              <a:rPr spc="-10" dirty="0">
                <a:solidFill>
                  <a:srgbClr val="404040"/>
                </a:solidFill>
                <a:latin typeface="Calibri"/>
                <a:cs typeface="Calibri"/>
              </a:rPr>
              <a:t>current</a:t>
            </a:r>
            <a:r>
              <a:rPr spc="5" dirty="0">
                <a:solidFill>
                  <a:srgbClr val="404040"/>
                </a:solidFill>
                <a:latin typeface="Calibri"/>
                <a:cs typeface="Calibri"/>
              </a:rPr>
              <a:t> </a:t>
            </a:r>
            <a:r>
              <a:rPr spc="-20" dirty="0">
                <a:solidFill>
                  <a:srgbClr val="404040"/>
                </a:solidFill>
                <a:latin typeface="Calibri"/>
                <a:cs typeface="Calibri"/>
              </a:rPr>
              <a:t>state</a:t>
            </a:r>
            <a:endParaRPr>
              <a:latin typeface="Calibri"/>
              <a:cs typeface="Calibri"/>
            </a:endParaRPr>
          </a:p>
          <a:p>
            <a:pPr marL="12700">
              <a:spcBef>
                <a:spcPts val="1345"/>
              </a:spcBef>
            </a:pPr>
            <a:r>
              <a:rPr sz="2000" spc="-5" dirty="0">
                <a:solidFill>
                  <a:srgbClr val="404040"/>
                </a:solidFill>
                <a:latin typeface="Calibri"/>
                <a:cs typeface="Calibri"/>
              </a:rPr>
              <a:t>The </a:t>
            </a:r>
            <a:r>
              <a:rPr sz="2000" spc="-10" dirty="0">
                <a:solidFill>
                  <a:srgbClr val="404040"/>
                </a:solidFill>
                <a:latin typeface="Calibri"/>
                <a:cs typeface="Calibri"/>
              </a:rPr>
              <a:t>trust</a:t>
            </a:r>
            <a:r>
              <a:rPr sz="2000" dirty="0">
                <a:solidFill>
                  <a:srgbClr val="404040"/>
                </a:solidFill>
                <a:latin typeface="Calibri"/>
                <a:cs typeface="Calibri"/>
              </a:rPr>
              <a:t> </a:t>
            </a:r>
            <a:r>
              <a:rPr sz="2000" spc="-5" dirty="0">
                <a:solidFill>
                  <a:srgbClr val="404040"/>
                </a:solidFill>
                <a:latin typeface="Calibri"/>
                <a:cs typeface="Calibri"/>
              </a:rPr>
              <a:t>model</a:t>
            </a:r>
            <a:r>
              <a:rPr sz="2000" spc="-15" dirty="0">
                <a:solidFill>
                  <a:srgbClr val="404040"/>
                </a:solidFill>
                <a:latin typeface="Calibri"/>
                <a:cs typeface="Calibri"/>
              </a:rPr>
              <a:t> </a:t>
            </a:r>
            <a:r>
              <a:rPr sz="2000" dirty="0">
                <a:solidFill>
                  <a:srgbClr val="404040"/>
                </a:solidFill>
                <a:latin typeface="Calibri"/>
                <a:cs typeface="Calibri"/>
              </a:rPr>
              <a:t>is</a:t>
            </a:r>
            <a:r>
              <a:rPr sz="2000" spc="5" dirty="0">
                <a:solidFill>
                  <a:srgbClr val="404040"/>
                </a:solidFill>
                <a:latin typeface="Calibri"/>
                <a:cs typeface="Calibri"/>
              </a:rPr>
              <a:t> </a:t>
            </a:r>
            <a:r>
              <a:rPr sz="2000" spc="-5" dirty="0">
                <a:solidFill>
                  <a:srgbClr val="404040"/>
                </a:solidFill>
                <a:latin typeface="Calibri"/>
                <a:cs typeface="Calibri"/>
              </a:rPr>
              <a:t>fundamentally</a:t>
            </a:r>
            <a:r>
              <a:rPr sz="2000" spc="-10" dirty="0">
                <a:solidFill>
                  <a:srgbClr val="404040"/>
                </a:solidFill>
                <a:latin typeface="Calibri"/>
                <a:cs typeface="Calibri"/>
              </a:rPr>
              <a:t> </a:t>
            </a:r>
            <a:r>
              <a:rPr sz="2000" spc="-15" dirty="0">
                <a:solidFill>
                  <a:srgbClr val="404040"/>
                </a:solidFill>
                <a:latin typeface="Calibri"/>
                <a:cs typeface="Calibri"/>
              </a:rPr>
              <a:t>different</a:t>
            </a:r>
            <a:endParaRPr sz="2000">
              <a:latin typeface="Calibri"/>
              <a:cs typeface="Calibri"/>
            </a:endParaRPr>
          </a:p>
        </p:txBody>
      </p:sp>
      <p:pic>
        <p:nvPicPr>
          <p:cNvPr id="4" name="object 4"/>
          <p:cNvPicPr/>
          <p:nvPr/>
        </p:nvPicPr>
        <p:blipFill>
          <a:blip r:embed="rId2" cstate="print"/>
          <a:stretch>
            <a:fillRect/>
          </a:stretch>
        </p:blipFill>
        <p:spPr>
          <a:xfrm>
            <a:off x="4716490" y="2495332"/>
            <a:ext cx="4934113" cy="3738465"/>
          </a:xfrm>
          <a:prstGeom prst="rect">
            <a:avLst/>
          </a:prstGeom>
        </p:spPr>
      </p:pic>
      <p:sp>
        <p:nvSpPr>
          <p:cNvPr id="5" name="object 5"/>
          <p:cNvSpPr txBox="1"/>
          <p:nvPr/>
        </p:nvSpPr>
        <p:spPr>
          <a:xfrm>
            <a:off x="2195576" y="3968954"/>
            <a:ext cx="1681480" cy="574675"/>
          </a:xfrm>
          <a:prstGeom prst="rect">
            <a:avLst/>
          </a:prstGeom>
        </p:spPr>
        <p:txBody>
          <a:bodyPr vert="horz" wrap="square" lIns="0" tIns="12700" rIns="0" bIns="0" rtlCol="0">
            <a:spAutoFit/>
          </a:bodyPr>
          <a:lstStyle/>
          <a:p>
            <a:pPr marL="12700">
              <a:spcBef>
                <a:spcPts val="100"/>
              </a:spcBef>
            </a:pPr>
            <a:r>
              <a:rPr spc="-10" dirty="0">
                <a:latin typeface="Calibri"/>
                <a:cs typeface="Calibri"/>
              </a:rPr>
              <a:t>Blockchain</a:t>
            </a:r>
            <a:r>
              <a:rPr spc="-25" dirty="0">
                <a:latin typeface="Calibri"/>
                <a:cs typeface="Calibri"/>
              </a:rPr>
              <a:t> </a:t>
            </a:r>
            <a:r>
              <a:rPr dirty="0">
                <a:latin typeface="Calibri"/>
                <a:cs typeface="Calibri"/>
              </a:rPr>
              <a:t>/</a:t>
            </a:r>
            <a:endParaRPr>
              <a:latin typeface="Calibri"/>
              <a:cs typeface="Calibri"/>
            </a:endParaRPr>
          </a:p>
          <a:p>
            <a:pPr marL="12700">
              <a:spcBef>
                <a:spcPts val="5"/>
              </a:spcBef>
            </a:pPr>
            <a:r>
              <a:rPr spc="-10" dirty="0">
                <a:latin typeface="Calibri"/>
                <a:cs typeface="Calibri"/>
              </a:rPr>
              <a:t>distributed</a:t>
            </a:r>
            <a:r>
              <a:rPr spc="-20" dirty="0">
                <a:latin typeface="Calibri"/>
                <a:cs typeface="Calibri"/>
              </a:rPr>
              <a:t> </a:t>
            </a:r>
            <a:r>
              <a:rPr spc="-5" dirty="0">
                <a:latin typeface="Calibri"/>
                <a:cs typeface="Calibri"/>
              </a:rPr>
              <a:t>ledger</a:t>
            </a:r>
            <a:endParaRPr>
              <a:latin typeface="Calibri"/>
              <a:cs typeface="Calibri"/>
            </a:endParaRPr>
          </a:p>
        </p:txBody>
      </p:sp>
      <p:sp>
        <p:nvSpPr>
          <p:cNvPr id="6" name="object 6"/>
          <p:cNvSpPr txBox="1"/>
          <p:nvPr/>
        </p:nvSpPr>
        <p:spPr>
          <a:xfrm>
            <a:off x="1686864" y="6547586"/>
            <a:ext cx="1529080" cy="205184"/>
          </a:xfrm>
          <a:prstGeom prst="rect">
            <a:avLst/>
          </a:prstGeom>
        </p:spPr>
        <p:txBody>
          <a:bodyPr vert="horz" wrap="square" lIns="0" tIns="0" rIns="0" bIns="0" rtlCol="0">
            <a:spAutoFit/>
          </a:bodyPr>
          <a:lstStyle/>
          <a:p>
            <a:pPr marL="12700">
              <a:lnSpc>
                <a:spcPts val="1614"/>
              </a:lnSpc>
            </a:pPr>
            <a:r>
              <a:rPr sz="1600" spc="-5" dirty="0">
                <a:solidFill>
                  <a:srgbClr val="FFFFFF"/>
                </a:solidFill>
                <a:latin typeface="Calibri"/>
                <a:cs typeface="Calibri"/>
              </a:rPr>
              <a:t>1.</a:t>
            </a:r>
            <a:r>
              <a:rPr sz="1600" spc="-30" dirty="0">
                <a:solidFill>
                  <a:srgbClr val="FFFFFF"/>
                </a:solidFill>
                <a:latin typeface="Calibri"/>
                <a:cs typeface="Calibri"/>
              </a:rPr>
              <a:t> </a:t>
            </a:r>
            <a:r>
              <a:rPr sz="1600" spc="-10" dirty="0">
                <a:solidFill>
                  <a:srgbClr val="FFFFFF"/>
                </a:solidFill>
                <a:latin typeface="Calibri"/>
                <a:cs typeface="Calibri"/>
              </a:rPr>
              <a:t>INTRODUCTION</a:t>
            </a:r>
            <a:endParaRPr sz="1600">
              <a:latin typeface="Calibri"/>
              <a:cs typeface="Calibri"/>
            </a:endParaRPr>
          </a:p>
        </p:txBody>
      </p:sp>
      <p:sp>
        <p:nvSpPr>
          <p:cNvPr id="7" name="object 7"/>
          <p:cNvSpPr txBox="1"/>
          <p:nvPr/>
        </p:nvSpPr>
        <p:spPr>
          <a:xfrm>
            <a:off x="4451986" y="6547586"/>
            <a:ext cx="3289935" cy="205184"/>
          </a:xfrm>
          <a:prstGeom prst="rect">
            <a:avLst/>
          </a:prstGeom>
        </p:spPr>
        <p:txBody>
          <a:bodyPr vert="horz" wrap="square" lIns="0" tIns="0" rIns="0" bIns="0" rtlCol="0">
            <a:spAutoFit/>
          </a:bodyPr>
          <a:lstStyle/>
          <a:p>
            <a:pPr marL="12700">
              <a:lnSpc>
                <a:spcPts val="1614"/>
              </a:lnSpc>
            </a:pPr>
            <a:r>
              <a:rPr sz="1600" spc="-10" dirty="0">
                <a:solidFill>
                  <a:srgbClr val="FFFFFF"/>
                </a:solidFill>
                <a:latin typeface="Calibri"/>
                <a:cs typeface="Calibri"/>
              </a:rPr>
              <a:t>ZHANG,</a:t>
            </a:r>
            <a:r>
              <a:rPr sz="1600" spc="15" dirty="0">
                <a:solidFill>
                  <a:srgbClr val="FFFFFF"/>
                </a:solidFill>
                <a:latin typeface="Calibri"/>
                <a:cs typeface="Calibri"/>
              </a:rPr>
              <a:t> </a:t>
            </a:r>
            <a:r>
              <a:rPr sz="1600" spc="-10" dirty="0">
                <a:solidFill>
                  <a:srgbClr val="FFFFFF"/>
                </a:solidFill>
                <a:latin typeface="Calibri"/>
                <a:cs typeface="Calibri"/>
              </a:rPr>
              <a:t>VITENBERG,</a:t>
            </a:r>
            <a:r>
              <a:rPr sz="1600" spc="40" dirty="0">
                <a:solidFill>
                  <a:srgbClr val="FFFFFF"/>
                </a:solidFill>
                <a:latin typeface="Calibri"/>
                <a:cs typeface="Calibri"/>
              </a:rPr>
              <a:t> </a:t>
            </a:r>
            <a:r>
              <a:rPr sz="1600" spc="-15" dirty="0">
                <a:solidFill>
                  <a:srgbClr val="FFFFFF"/>
                </a:solidFill>
                <a:latin typeface="Calibri"/>
                <a:cs typeface="Calibri"/>
              </a:rPr>
              <a:t>JACOBSEN</a:t>
            </a:r>
            <a:r>
              <a:rPr sz="1600" spc="45" dirty="0">
                <a:solidFill>
                  <a:srgbClr val="FFFFFF"/>
                </a:solidFill>
                <a:latin typeface="Calibri"/>
                <a:cs typeface="Calibri"/>
              </a:rPr>
              <a:t> </a:t>
            </a:r>
            <a:r>
              <a:rPr sz="1600" spc="-5" dirty="0">
                <a:solidFill>
                  <a:srgbClr val="FFFFFF"/>
                </a:solidFill>
                <a:latin typeface="Calibri"/>
                <a:cs typeface="Calibri"/>
              </a:rPr>
              <a:t>©</a:t>
            </a:r>
            <a:r>
              <a:rPr sz="1600" spc="5" dirty="0">
                <a:solidFill>
                  <a:srgbClr val="FFFFFF"/>
                </a:solidFill>
                <a:latin typeface="Calibri"/>
                <a:cs typeface="Calibri"/>
              </a:rPr>
              <a:t> </a:t>
            </a:r>
            <a:r>
              <a:rPr sz="1600" spc="-10" dirty="0">
                <a:solidFill>
                  <a:srgbClr val="FFFFFF"/>
                </a:solidFill>
                <a:latin typeface="Calibri"/>
                <a:cs typeface="Calibri"/>
              </a:rPr>
              <a:t>2018</a:t>
            </a:r>
            <a:endParaRPr sz="1600">
              <a:latin typeface="Calibri"/>
              <a:cs typeface="Calibri"/>
            </a:endParaRPr>
          </a:p>
        </p:txBody>
      </p:sp>
      <p:sp>
        <p:nvSpPr>
          <p:cNvPr id="8" name="object 8"/>
          <p:cNvSpPr txBox="1"/>
          <p:nvPr/>
        </p:nvSpPr>
        <p:spPr>
          <a:xfrm>
            <a:off x="9727438" y="6547586"/>
            <a:ext cx="128270" cy="205184"/>
          </a:xfrm>
          <a:prstGeom prst="rect">
            <a:avLst/>
          </a:prstGeom>
        </p:spPr>
        <p:txBody>
          <a:bodyPr vert="horz" wrap="square" lIns="0" tIns="0" rIns="0" bIns="0" rtlCol="0">
            <a:spAutoFit/>
          </a:bodyPr>
          <a:lstStyle/>
          <a:p>
            <a:pPr marL="12700">
              <a:lnSpc>
                <a:spcPts val="1614"/>
              </a:lnSpc>
            </a:pPr>
            <a:r>
              <a:rPr sz="1600" spc="-5" dirty="0">
                <a:solidFill>
                  <a:srgbClr val="FFFFFF"/>
                </a:solidFill>
                <a:latin typeface="Calibri"/>
                <a:cs typeface="Calibri"/>
              </a:rPr>
              <a:t>9</a:t>
            </a:r>
            <a:endParaRPr sz="1600">
              <a:latin typeface="Calibri"/>
              <a:cs typeface="Calibri"/>
            </a:endParaRPr>
          </a:p>
        </p:txBody>
      </p:sp>
    </p:spTree>
    <p:extLst>
      <p:ext uri="{BB962C8B-B14F-4D97-AF65-F5344CB8AC3E}">
        <p14:creationId xmlns:p14="http://schemas.microsoft.com/office/powerpoint/2010/main" val="552852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Public Blockchains</a:t>
            </a:r>
            <a:endParaRPr lang="en-GB" b="1" dirty="0"/>
          </a:p>
        </p:txBody>
      </p:sp>
      <p:sp>
        <p:nvSpPr>
          <p:cNvPr id="3" name="Content Placeholder 2"/>
          <p:cNvSpPr>
            <a:spLocks noGrp="1"/>
          </p:cNvSpPr>
          <p:nvPr>
            <p:ph idx="1"/>
          </p:nvPr>
        </p:nvSpPr>
        <p:spPr/>
        <p:txBody>
          <a:bodyPr>
            <a:normAutofit lnSpcReduction="10000"/>
          </a:bodyPr>
          <a:lstStyle/>
          <a:p>
            <a:r>
              <a:rPr lang="en-GB" sz="2400" dirty="0" smtClean="0">
                <a:latin typeface="Times New Roman" panose="02020603050405020304" pitchFamily="18" charset="0"/>
                <a:cs typeface="Times New Roman" panose="02020603050405020304" pitchFamily="18" charset="0"/>
              </a:rPr>
              <a:t>Advantages of Public Blockchains</a:t>
            </a:r>
          </a:p>
          <a:p>
            <a:pPr lvl="1" fontAlgn="base"/>
            <a:r>
              <a:rPr lang="en-GB" sz="2400" dirty="0">
                <a:latin typeface="Times New Roman" panose="02020603050405020304" pitchFamily="18" charset="0"/>
                <a:cs typeface="Times New Roman" panose="02020603050405020304" pitchFamily="18" charset="0"/>
              </a:rPr>
              <a:t>Complete trustable and transparent</a:t>
            </a:r>
          </a:p>
          <a:p>
            <a:pPr lvl="1" fontAlgn="base"/>
            <a:r>
              <a:rPr lang="en-GB" sz="2400" dirty="0">
                <a:latin typeface="Times New Roman" panose="02020603050405020304" pitchFamily="18" charset="0"/>
                <a:cs typeface="Times New Roman" panose="02020603050405020304" pitchFamily="18" charset="0"/>
              </a:rPr>
              <a:t>No intermediaries</a:t>
            </a:r>
          </a:p>
          <a:p>
            <a:pPr lvl="1" fontAlgn="base"/>
            <a:r>
              <a:rPr lang="en-GB" sz="2400" dirty="0" smtClean="0">
                <a:latin typeface="Times New Roman" panose="02020603050405020304" pitchFamily="18" charset="0"/>
                <a:cs typeface="Times New Roman" panose="02020603050405020304" pitchFamily="18" charset="0"/>
              </a:rPr>
              <a:t>Secured</a:t>
            </a:r>
            <a:endParaRPr lang="en-GB" sz="2400" dirty="0">
              <a:latin typeface="Times New Roman" panose="02020603050405020304" pitchFamily="18" charset="0"/>
              <a:cs typeface="Times New Roman" panose="02020603050405020304" pitchFamily="18" charset="0"/>
            </a:endParaRPr>
          </a:p>
          <a:p>
            <a:r>
              <a:rPr lang="en-GB" sz="2400" dirty="0" smtClean="0">
                <a:latin typeface="Times New Roman" panose="02020603050405020304" pitchFamily="18" charset="0"/>
                <a:cs typeface="Times New Roman" panose="02020603050405020304" pitchFamily="18" charset="0"/>
              </a:rPr>
              <a:t>Disadvantages of Public Blockchains</a:t>
            </a:r>
          </a:p>
          <a:p>
            <a:pPr lvl="1"/>
            <a:r>
              <a:rPr lang="en-GB" sz="2400" dirty="0" smtClean="0">
                <a:latin typeface="Times New Roman" panose="02020603050405020304" pitchFamily="18" charset="0"/>
                <a:cs typeface="Times New Roman" panose="02020603050405020304" pitchFamily="18" charset="0"/>
              </a:rPr>
              <a:t>Scalability</a:t>
            </a:r>
          </a:p>
          <a:p>
            <a:pPr lvl="1" fontAlgn="base"/>
            <a:r>
              <a:rPr lang="en-GB" sz="2400" dirty="0">
                <a:latin typeface="Times New Roman" panose="02020603050405020304" pitchFamily="18" charset="0"/>
                <a:cs typeface="Times New Roman" panose="02020603050405020304" pitchFamily="18" charset="0"/>
              </a:rPr>
              <a:t>Lack of transaction speed</a:t>
            </a:r>
          </a:p>
          <a:p>
            <a:pPr lvl="1" fontAlgn="base"/>
            <a:r>
              <a:rPr lang="en-GB" sz="2400" dirty="0">
                <a:latin typeface="Times New Roman" panose="02020603050405020304" pitchFamily="18" charset="0"/>
                <a:cs typeface="Times New Roman" panose="02020603050405020304" pitchFamily="18" charset="0"/>
              </a:rPr>
              <a:t>Consumes a lot of energy </a:t>
            </a:r>
          </a:p>
          <a:p>
            <a:pPr lvl="1"/>
            <a:endParaRPr lang="en-GB" dirty="0"/>
          </a:p>
        </p:txBody>
      </p:sp>
    </p:spTree>
    <p:extLst>
      <p:ext uri="{BB962C8B-B14F-4D97-AF65-F5344CB8AC3E}">
        <p14:creationId xmlns:p14="http://schemas.microsoft.com/office/powerpoint/2010/main" val="4132480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Private Blockchain </a:t>
            </a:r>
            <a:br>
              <a:rPr lang="en-GB" b="1" dirty="0"/>
            </a:br>
            <a:endParaRPr lang="en-GB" dirty="0"/>
          </a:p>
        </p:txBody>
      </p:sp>
      <p:sp>
        <p:nvSpPr>
          <p:cNvPr id="3" name="Content Placeholder 2"/>
          <p:cNvSpPr>
            <a:spLocks noGrp="1"/>
          </p:cNvSpPr>
          <p:nvPr>
            <p:ph idx="1"/>
          </p:nvPr>
        </p:nvSpPr>
        <p:spPr>
          <a:xfrm>
            <a:off x="2589212" y="1264555"/>
            <a:ext cx="8915400" cy="4721908"/>
          </a:xfrm>
        </p:spPr>
        <p:txBody>
          <a:bodyPr>
            <a:noAutofit/>
          </a:bodyPr>
          <a:lstStyle/>
          <a:p>
            <a:r>
              <a:rPr lang="en-GB" sz="2400" dirty="0">
                <a:latin typeface="Times New Roman" panose="02020603050405020304" pitchFamily="18" charset="0"/>
                <a:cs typeface="Times New Roman" panose="02020603050405020304" pitchFamily="18" charset="0"/>
              </a:rPr>
              <a:t>Unlike the public, a private blockchain is a </a:t>
            </a:r>
            <a:r>
              <a:rPr lang="en-GB" sz="2400" dirty="0" smtClean="0">
                <a:latin typeface="Times New Roman" panose="02020603050405020304" pitchFamily="18" charset="0"/>
                <a:cs typeface="Times New Roman" panose="02020603050405020304" pitchFamily="18" charset="0"/>
              </a:rPr>
              <a:t>permissioned </a:t>
            </a:r>
            <a:r>
              <a:rPr lang="en-GB" sz="2400" dirty="0">
                <a:latin typeface="Times New Roman" panose="02020603050405020304" pitchFamily="18" charset="0"/>
                <a:cs typeface="Times New Roman" panose="02020603050405020304" pitchFamily="18" charset="0"/>
              </a:rPr>
              <a:t>and a restrictive blockchain that operates in a closed network. Such blockchain is mostly used within an organization where only particular members are participants of a blockchain network. It is best suited for enterprises and businesses that want to use blockchain only for internal uses. </a:t>
            </a:r>
            <a:endParaRPr lang="en-GB" sz="2400" dirty="0" smtClean="0">
              <a:latin typeface="Times New Roman" panose="02020603050405020304" pitchFamily="18" charset="0"/>
              <a:cs typeface="Times New Roman" panose="02020603050405020304" pitchFamily="18" charset="0"/>
            </a:endParaRPr>
          </a:p>
          <a:p>
            <a:r>
              <a:rPr lang="en-GB" sz="2400" dirty="0" smtClean="0">
                <a:latin typeface="Times New Roman" panose="02020603050405020304" pitchFamily="18" charset="0"/>
                <a:cs typeface="Times New Roman" panose="02020603050405020304" pitchFamily="18" charset="0"/>
              </a:rPr>
              <a:t>The </a:t>
            </a:r>
            <a:r>
              <a:rPr lang="en-GB" sz="2400" dirty="0">
                <a:latin typeface="Times New Roman" panose="02020603050405020304" pitchFamily="18" charset="0"/>
                <a:cs typeface="Times New Roman" panose="02020603050405020304" pitchFamily="18" charset="0"/>
              </a:rPr>
              <a:t>major difference between the blockchains is that the public is highly accessible, whereas private is confined to a particular group of people. Moreover, a private blockchain is more centralized due to the fact because a single authority maintains the network. Corda, Hyperledger Fabric, Hyperledger </a:t>
            </a:r>
            <a:r>
              <a:rPr lang="en-GB" sz="2400" dirty="0" err="1">
                <a:latin typeface="Times New Roman" panose="02020603050405020304" pitchFamily="18" charset="0"/>
                <a:cs typeface="Times New Roman" panose="02020603050405020304" pitchFamily="18" charset="0"/>
              </a:rPr>
              <a:t>Sawtooth</a:t>
            </a:r>
            <a:r>
              <a:rPr lang="en-GB" sz="2400" dirty="0">
                <a:latin typeface="Times New Roman" panose="02020603050405020304" pitchFamily="18" charset="0"/>
                <a:cs typeface="Times New Roman" panose="02020603050405020304" pitchFamily="18" charset="0"/>
              </a:rPr>
              <a:t>, Corda are the examples of the private blockchain.</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47362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fontAlgn="base"/>
            <a:r>
              <a:rPr lang="en-GB" sz="2400" b="1" dirty="0" smtClean="0">
                <a:latin typeface="Times New Roman" panose="02020603050405020304" pitchFamily="18" charset="0"/>
                <a:cs typeface="Times New Roman" panose="02020603050405020304" pitchFamily="18" charset="0"/>
              </a:rPr>
              <a:t>Advantages:</a:t>
            </a:r>
            <a:endParaRPr lang="en-GB" sz="2400" dirty="0">
              <a:latin typeface="Times New Roman" panose="02020603050405020304" pitchFamily="18" charset="0"/>
              <a:cs typeface="Times New Roman" panose="02020603050405020304" pitchFamily="18" charset="0"/>
            </a:endParaRPr>
          </a:p>
          <a:p>
            <a:pPr lvl="1" fontAlgn="base"/>
            <a:r>
              <a:rPr lang="en-GB" sz="2400" b="1"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Higher transaction per second (TPS)</a:t>
            </a:r>
          </a:p>
          <a:p>
            <a:pPr lvl="1" fontAlgn="base"/>
            <a:r>
              <a:rPr lang="en-GB" sz="2400" dirty="0">
                <a:latin typeface="Times New Roman" panose="02020603050405020304" pitchFamily="18" charset="0"/>
                <a:cs typeface="Times New Roman" panose="02020603050405020304" pitchFamily="18" charset="0"/>
              </a:rPr>
              <a:t>     Highly scalable </a:t>
            </a:r>
          </a:p>
          <a:p>
            <a:pPr fontAlgn="base"/>
            <a:r>
              <a:rPr lang="en-GB" sz="2400" b="1" dirty="0" smtClean="0">
                <a:latin typeface="Times New Roman" panose="02020603050405020304" pitchFamily="18" charset="0"/>
                <a:cs typeface="Times New Roman" panose="02020603050405020304" pitchFamily="18" charset="0"/>
              </a:rPr>
              <a:t>Disadvantages:</a:t>
            </a:r>
            <a:endParaRPr lang="en-GB" sz="2400" dirty="0">
              <a:latin typeface="Times New Roman" panose="02020603050405020304" pitchFamily="18" charset="0"/>
              <a:cs typeface="Times New Roman" panose="02020603050405020304" pitchFamily="18" charset="0"/>
            </a:endParaRPr>
          </a:p>
          <a:p>
            <a:pPr lvl="1" fontAlgn="base"/>
            <a:r>
              <a:rPr lang="en-GB" sz="2400" dirty="0">
                <a:latin typeface="Times New Roman" panose="02020603050405020304" pitchFamily="18" charset="0"/>
                <a:cs typeface="Times New Roman" panose="02020603050405020304" pitchFamily="18" charset="0"/>
              </a:rPr>
              <a:t>Less secured compared to Public blockchains </a:t>
            </a:r>
          </a:p>
          <a:p>
            <a:pPr lvl="1" fontAlgn="base"/>
            <a:r>
              <a:rPr lang="en-GB" sz="2400" dirty="0">
                <a:latin typeface="Times New Roman" panose="02020603050405020304" pitchFamily="18" charset="0"/>
                <a:cs typeface="Times New Roman" panose="02020603050405020304" pitchFamily="18" charset="0"/>
              </a:rPr>
              <a:t>Less decentralized </a:t>
            </a:r>
          </a:p>
          <a:p>
            <a:pPr lvl="1" fontAlgn="base"/>
            <a:r>
              <a:rPr lang="en-GB" sz="2400" dirty="0">
                <a:latin typeface="Times New Roman" panose="02020603050405020304" pitchFamily="18" charset="0"/>
                <a:cs typeface="Times New Roman" panose="02020603050405020304" pitchFamily="18" charset="0"/>
              </a:rPr>
              <a:t>Achieving trust is difficult </a:t>
            </a:r>
          </a:p>
          <a:p>
            <a:pPr marL="0" indent="0">
              <a:buNone/>
            </a:pPr>
            <a:endParaRPr lang="en-GB" dirty="0"/>
          </a:p>
        </p:txBody>
      </p:sp>
    </p:spTree>
    <p:extLst>
      <p:ext uri="{BB962C8B-B14F-4D97-AF65-F5344CB8AC3E}">
        <p14:creationId xmlns:p14="http://schemas.microsoft.com/office/powerpoint/2010/main" val="17258344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Blockchain Forking</a:t>
            </a:r>
            <a:endParaRPr lang="en-GB" dirty="0"/>
          </a:p>
        </p:txBody>
      </p:sp>
      <p:sp>
        <p:nvSpPr>
          <p:cNvPr id="3" name="Content Placeholder 2"/>
          <p:cNvSpPr>
            <a:spLocks noGrp="1"/>
          </p:cNvSpPr>
          <p:nvPr>
            <p:ph idx="1"/>
          </p:nvPr>
        </p:nvSpPr>
        <p:spPr>
          <a:xfrm>
            <a:off x="2360612" y="1905000"/>
            <a:ext cx="8915400" cy="5364845"/>
          </a:xfrm>
        </p:spPr>
        <p:txBody>
          <a:bodyPr>
            <a:noAutofit/>
          </a:bodyPr>
          <a:lstStyle/>
          <a:p>
            <a:pPr algn="just"/>
            <a:r>
              <a:rPr lang="en-GB" sz="2400" dirty="0">
                <a:latin typeface="Times New Roman" panose="02020603050405020304" pitchFamily="18" charset="0"/>
                <a:cs typeface="Times New Roman" panose="02020603050405020304" pitchFamily="18" charset="0"/>
              </a:rPr>
              <a:t>The decentralized nature of public blockchains (for example, Bitcoin and Ethereum) means that participants on the network must be able to come to an agreement as to the shared state of the blockchain(shared public ledger and blocks and the blockchain protocol). </a:t>
            </a:r>
            <a:endParaRPr lang="en-GB" sz="2400" dirty="0" smtClean="0">
              <a:latin typeface="Times New Roman" panose="02020603050405020304" pitchFamily="18" charset="0"/>
              <a:cs typeface="Times New Roman" panose="02020603050405020304" pitchFamily="18" charset="0"/>
            </a:endParaRPr>
          </a:p>
          <a:p>
            <a:pPr algn="just"/>
            <a:r>
              <a:rPr lang="en-GB" sz="2400" dirty="0" smtClean="0">
                <a:latin typeface="Times New Roman" panose="02020603050405020304" pitchFamily="18" charset="0"/>
                <a:cs typeface="Times New Roman" panose="02020603050405020304" pitchFamily="18" charset="0"/>
              </a:rPr>
              <a:t>Unanimous </a:t>
            </a:r>
            <a:r>
              <a:rPr lang="en-GB" sz="2400" dirty="0">
                <a:latin typeface="Times New Roman" panose="02020603050405020304" pitchFamily="18" charset="0"/>
                <a:cs typeface="Times New Roman" panose="02020603050405020304" pitchFamily="18" charset="0"/>
              </a:rPr>
              <a:t>consensus amongst the network nodes results in a single blockchain that contains verified data(transactions) that the network asserts to be correct. However, many times, the nodes in the network can’t come in unanimous consensus regarding the future state of the blockchain. This event leads to </a:t>
            </a:r>
            <a:r>
              <a:rPr lang="en-GB" sz="2400" b="1" dirty="0">
                <a:latin typeface="Times New Roman" panose="02020603050405020304" pitchFamily="18" charset="0"/>
                <a:cs typeface="Times New Roman" panose="02020603050405020304" pitchFamily="18" charset="0"/>
              </a:rPr>
              <a:t>forks</a:t>
            </a:r>
            <a:r>
              <a:rPr lang="en-GB" sz="2400" dirty="0">
                <a:latin typeface="Times New Roman" panose="02020603050405020304" pitchFamily="18" charset="0"/>
                <a:cs typeface="Times New Roman" panose="02020603050405020304" pitchFamily="18" charset="0"/>
              </a:rPr>
              <a:t> </a:t>
            </a:r>
            <a:r>
              <a:rPr lang="en-GB" sz="2400" dirty="0" smtClean="0">
                <a:latin typeface="Times New Roman" panose="02020603050405020304" pitchFamily="18" charset="0"/>
                <a:cs typeface="Times New Roman" panose="02020603050405020304" pitchFamily="18" charset="0"/>
              </a:rPr>
              <a:t>meaning </a:t>
            </a:r>
            <a:r>
              <a:rPr lang="en-GB" sz="2400" dirty="0">
                <a:latin typeface="Times New Roman" panose="02020603050405020304" pitchFamily="18" charset="0"/>
                <a:cs typeface="Times New Roman" panose="02020603050405020304" pitchFamily="18" charset="0"/>
              </a:rPr>
              <a:t>that point in which the ideal ‘single’ chain of blocks is split into two or more chains which are all valid.</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63564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Fork</a:t>
            </a:r>
            <a:endParaRPr lang="en-GB" dirty="0"/>
          </a:p>
        </p:txBody>
      </p:sp>
      <p:sp>
        <p:nvSpPr>
          <p:cNvPr id="3" name="Content Placeholder 2"/>
          <p:cNvSpPr>
            <a:spLocks noGrp="1"/>
          </p:cNvSpPr>
          <p:nvPr>
            <p:ph idx="1"/>
          </p:nvPr>
        </p:nvSpPr>
        <p:spPr/>
        <p:txBody>
          <a:bodyPr>
            <a:normAutofit/>
          </a:bodyPr>
          <a:lstStyle/>
          <a:p>
            <a:pPr fontAlgn="base"/>
            <a:r>
              <a:rPr lang="en-GB" sz="2400" dirty="0">
                <a:latin typeface="Times New Roman" panose="02020603050405020304" pitchFamily="18" charset="0"/>
                <a:cs typeface="Times New Roman" panose="02020603050405020304" pitchFamily="18" charset="0"/>
              </a:rPr>
              <a:t>This gives rise to three types of forks which can occur based on the backwards-compatibility of the blockchain protocol and the time instant at which a new block is mined. These types are as follows :</a:t>
            </a:r>
          </a:p>
          <a:p>
            <a:pPr fontAlgn="base"/>
            <a:r>
              <a:rPr lang="en-GB" sz="2400" b="1" dirty="0">
                <a:latin typeface="Times New Roman" panose="02020603050405020304" pitchFamily="18" charset="0"/>
                <a:cs typeface="Times New Roman" panose="02020603050405020304" pitchFamily="18" charset="0"/>
              </a:rPr>
              <a:t>Soft Fork:</a:t>
            </a:r>
            <a:r>
              <a:rPr lang="en-GB" sz="2400" dirty="0">
                <a:latin typeface="Times New Roman" panose="02020603050405020304" pitchFamily="18" charset="0"/>
                <a:cs typeface="Times New Roman" panose="02020603050405020304" pitchFamily="18" charset="0"/>
              </a:rPr>
              <a:t> when the blockchain protocol is altered in a backwards-compatible way</a:t>
            </a:r>
          </a:p>
          <a:p>
            <a:pPr fontAlgn="base"/>
            <a:r>
              <a:rPr lang="en-GB" sz="2400" b="1" dirty="0">
                <a:latin typeface="Times New Roman" panose="02020603050405020304" pitchFamily="18" charset="0"/>
                <a:cs typeface="Times New Roman" panose="02020603050405020304" pitchFamily="18" charset="0"/>
              </a:rPr>
              <a:t>Hard Fork:</a:t>
            </a:r>
            <a:r>
              <a:rPr lang="en-GB" sz="2400" dirty="0">
                <a:latin typeface="Times New Roman" panose="02020603050405020304" pitchFamily="18" charset="0"/>
                <a:cs typeface="Times New Roman" panose="02020603050405020304" pitchFamily="18" charset="0"/>
              </a:rPr>
              <a:t> when the blockchain protocol is altered in a non backwards-compatible way</a:t>
            </a:r>
          </a:p>
          <a:p>
            <a:pPr fontAlgn="base"/>
            <a:r>
              <a:rPr lang="en-GB" sz="2400" b="1" dirty="0">
                <a:latin typeface="Times New Roman" panose="02020603050405020304" pitchFamily="18" charset="0"/>
                <a:cs typeface="Times New Roman" panose="02020603050405020304" pitchFamily="18" charset="0"/>
              </a:rPr>
              <a:t>Temporary Fork:</a:t>
            </a:r>
            <a:r>
              <a:rPr lang="en-GB" sz="2400" dirty="0">
                <a:latin typeface="Times New Roman" panose="02020603050405020304" pitchFamily="18" charset="0"/>
                <a:cs typeface="Times New Roman" panose="02020603050405020304" pitchFamily="18" charset="0"/>
              </a:rPr>
              <a:t> when two miners mine a new block at the same time</a:t>
            </a:r>
          </a:p>
          <a:p>
            <a:pPr marL="0" indent="0">
              <a:buNone/>
            </a:pP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92490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 Fork</a:t>
            </a:r>
            <a:endParaRPr lang="en-GB" dirty="0"/>
          </a:p>
        </p:txBody>
      </p:sp>
      <p:sp>
        <p:nvSpPr>
          <p:cNvPr id="3" name="Content Placeholder 2"/>
          <p:cNvSpPr>
            <a:spLocks noGrp="1"/>
          </p:cNvSpPr>
          <p:nvPr>
            <p:ph idx="1"/>
          </p:nvPr>
        </p:nvSpPr>
        <p:spPr>
          <a:xfrm>
            <a:off x="2589212" y="1264555"/>
            <a:ext cx="8915400" cy="4650470"/>
          </a:xfrm>
        </p:spPr>
        <p:txBody>
          <a:bodyPr>
            <a:noAutofit/>
          </a:bodyPr>
          <a:lstStyle/>
          <a:p>
            <a:r>
              <a:rPr lang="en-GB" sz="2400" dirty="0" smtClean="0">
                <a:latin typeface="Times New Roman" panose="02020603050405020304" pitchFamily="18" charset="0"/>
                <a:cs typeface="Times New Roman" panose="02020603050405020304" pitchFamily="18" charset="0"/>
              </a:rPr>
              <a:t>When </a:t>
            </a:r>
            <a:r>
              <a:rPr lang="en-GB" sz="2400" dirty="0">
                <a:latin typeface="Times New Roman" panose="02020603050405020304" pitchFamily="18" charset="0"/>
                <a:cs typeface="Times New Roman" panose="02020603050405020304" pitchFamily="18" charset="0"/>
              </a:rPr>
              <a:t>there is a change in the software that runs on the nodes (better called as ‘full nodes’) to function as a network participant, the change is such that the new blocks mined on the basis of new rules (in the Blockchain protocol) are also considered valid by the old version of the software. This feature is also called as backwards-compatibility</a:t>
            </a:r>
            <a:r>
              <a:rPr lang="en-GB" sz="2400" dirty="0" smtClean="0">
                <a:latin typeface="Times New Roman" panose="02020603050405020304" pitchFamily="18" charset="0"/>
                <a:cs typeface="Times New Roman" panose="02020603050405020304" pitchFamily="18" charset="0"/>
              </a:rPr>
              <a:t>.</a:t>
            </a:r>
          </a:p>
          <a:p>
            <a:r>
              <a:rPr lang="en-GB" sz="2400" b="1" dirty="0" smtClean="0">
                <a:latin typeface="Times New Roman" panose="02020603050405020304" pitchFamily="18" charset="0"/>
                <a:cs typeface="Times New Roman" panose="02020603050405020304" pitchFamily="18" charset="0"/>
              </a:rPr>
              <a:t>Example</a:t>
            </a:r>
            <a:r>
              <a:rPr lang="en-GB" sz="2400" b="1" dirty="0">
                <a:latin typeface="Times New Roman" panose="02020603050405020304" pitchFamily="18" charset="0"/>
                <a:cs typeface="Times New Roman" panose="02020603050405020304" pitchFamily="18" charset="0"/>
              </a:rPr>
              <a:t>:</a:t>
            </a:r>
            <a:r>
              <a:rPr lang="en-GB" sz="2400" dirty="0">
                <a:latin typeface="Times New Roman" panose="02020603050405020304" pitchFamily="18" charset="0"/>
                <a:cs typeface="Times New Roman" panose="02020603050405020304" pitchFamily="18" charset="0"/>
              </a:rPr>
              <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The Bitcoin network’s </a:t>
            </a:r>
            <a:r>
              <a:rPr lang="en-GB" sz="2400" dirty="0" err="1">
                <a:latin typeface="Times New Roman" panose="02020603050405020304" pitchFamily="18" charset="0"/>
                <a:cs typeface="Times New Roman" panose="02020603050405020304" pitchFamily="18" charset="0"/>
              </a:rPr>
              <a:t>SegWit</a:t>
            </a:r>
            <a:r>
              <a:rPr lang="en-GB" sz="2400" dirty="0">
                <a:latin typeface="Times New Roman" panose="02020603050405020304" pitchFamily="18" charset="0"/>
                <a:cs typeface="Times New Roman" panose="02020603050405020304" pitchFamily="18" charset="0"/>
              </a:rPr>
              <a:t> update added a new class of addresses (Bech32</a:t>
            </a:r>
            <a:r>
              <a:rPr lang="en-GB" sz="2400">
                <a:latin typeface="Times New Roman" panose="02020603050405020304" pitchFamily="18" charset="0"/>
                <a:cs typeface="Times New Roman" panose="02020603050405020304" pitchFamily="18" charset="0"/>
              </a:rPr>
              <a:t>). </a:t>
            </a:r>
            <a:r>
              <a:rPr lang="en-GB" sz="2400" smtClean="0">
                <a:latin typeface="Times New Roman" panose="02020603050405020304" pitchFamily="18" charset="0"/>
                <a:cs typeface="Times New Roman" panose="02020603050405020304" pitchFamily="18" charset="0"/>
              </a:rPr>
              <a:t>A </a:t>
            </a:r>
            <a:r>
              <a:rPr lang="en-GB" sz="2400" dirty="0">
                <a:latin typeface="Times New Roman" panose="02020603050405020304" pitchFamily="18" charset="0"/>
                <a:cs typeface="Times New Roman" panose="02020603050405020304" pitchFamily="18" charset="0"/>
              </a:rPr>
              <a:t>full node with a P2SH type address could do a valid transaction with a node of Bech32 type address.</a:t>
            </a:r>
          </a:p>
          <a:p>
            <a:endParaRPr lang="en-GB" sz="2400" dirty="0"/>
          </a:p>
        </p:txBody>
      </p:sp>
    </p:spTree>
    <p:extLst>
      <p:ext uri="{BB962C8B-B14F-4D97-AF65-F5344CB8AC3E}">
        <p14:creationId xmlns:p14="http://schemas.microsoft.com/office/powerpoint/2010/main" val="31924500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Hard Fork</a:t>
            </a:r>
            <a:endParaRPr lang="en-GB" dirty="0"/>
          </a:p>
        </p:txBody>
      </p:sp>
      <p:sp>
        <p:nvSpPr>
          <p:cNvPr id="3" name="Content Placeholder 2"/>
          <p:cNvSpPr>
            <a:spLocks noGrp="1"/>
          </p:cNvSpPr>
          <p:nvPr>
            <p:ph idx="1"/>
          </p:nvPr>
        </p:nvSpPr>
        <p:spPr>
          <a:xfrm>
            <a:off x="2589212" y="1343025"/>
            <a:ext cx="8915400" cy="4568197"/>
          </a:xfrm>
        </p:spPr>
        <p:txBody>
          <a:bodyPr>
            <a:noAutofit/>
          </a:bodyPr>
          <a:lstStyle/>
          <a:p>
            <a:r>
              <a:rPr lang="en-GB" sz="2400" dirty="0">
                <a:latin typeface="Times New Roman" panose="02020603050405020304" pitchFamily="18" charset="0"/>
                <a:cs typeface="Times New Roman" panose="02020603050405020304" pitchFamily="18" charset="0"/>
              </a:rPr>
              <a:t>When there is a change in the software that runs on the full nodes to function as a network participant, the change is such that the new blocks mined on the basis of new rules (in the Blockchain protocol) are not considered valid by the old version of the software. When hard forks occur, new currency come into existence (with valid original currency) like in the case of Ethereum (original : Ethereum, new : Ethereum Classic) and Bitcoin (original : Bitcoin, new : Bitcoin cash</a:t>
            </a:r>
            <a:r>
              <a:rPr lang="en-GB" sz="2400" dirty="0" smtClean="0">
                <a:latin typeface="Times New Roman" panose="02020603050405020304" pitchFamily="18" charset="0"/>
                <a:cs typeface="Times New Roman" panose="02020603050405020304" pitchFamily="18" charset="0"/>
              </a:rPr>
              <a:t>).</a:t>
            </a:r>
          </a:p>
          <a:p>
            <a:r>
              <a:rPr lang="en-GB" sz="2400" dirty="0">
                <a:latin typeface="Times New Roman" panose="02020603050405020304" pitchFamily="18" charset="0"/>
                <a:cs typeface="Times New Roman" panose="02020603050405020304" pitchFamily="18" charset="0"/>
              </a:rPr>
              <a:t>The final decision to join a particular chain rests with the full node. If chosen to join the new chain, the software has to be upgraded to make newer transactions valid while the nodes who do not choose to upgrade their software continue working the same.</a:t>
            </a:r>
          </a:p>
        </p:txBody>
      </p:sp>
    </p:spTree>
    <p:extLst>
      <p:ext uri="{BB962C8B-B14F-4D97-AF65-F5344CB8AC3E}">
        <p14:creationId xmlns:p14="http://schemas.microsoft.com/office/powerpoint/2010/main" val="4064065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6004" y="227204"/>
            <a:ext cx="4569460" cy="566181"/>
          </a:xfrm>
          <a:prstGeom prst="rect">
            <a:avLst/>
          </a:prstGeom>
        </p:spPr>
        <p:txBody>
          <a:bodyPr vert="horz" wrap="square" lIns="0" tIns="12065" rIns="0" bIns="0" rtlCol="0" anchor="t">
            <a:spAutoFit/>
          </a:bodyPr>
          <a:lstStyle/>
          <a:p>
            <a:pPr marL="12700">
              <a:spcBef>
                <a:spcPts val="95"/>
              </a:spcBef>
            </a:pPr>
            <a:r>
              <a:rPr spc="-45" dirty="0"/>
              <a:t>Main</a:t>
            </a:r>
            <a:r>
              <a:rPr spc="-105" dirty="0"/>
              <a:t> </a:t>
            </a:r>
            <a:r>
              <a:rPr spc="-55" dirty="0"/>
              <a:t>benefits</a:t>
            </a:r>
            <a:r>
              <a:rPr spc="-114" dirty="0"/>
              <a:t> </a:t>
            </a:r>
            <a:r>
              <a:rPr spc="-25" dirty="0"/>
              <a:t>of</a:t>
            </a:r>
            <a:r>
              <a:rPr spc="-125" dirty="0"/>
              <a:t> </a:t>
            </a:r>
            <a:r>
              <a:rPr spc="-204" dirty="0"/>
              <a:t>DLTs</a:t>
            </a:r>
          </a:p>
        </p:txBody>
      </p:sp>
      <p:grpSp>
        <p:nvGrpSpPr>
          <p:cNvPr id="3" name="object 3"/>
          <p:cNvGrpSpPr/>
          <p:nvPr/>
        </p:nvGrpSpPr>
        <p:grpSpPr>
          <a:xfrm>
            <a:off x="2339340" y="1158239"/>
            <a:ext cx="7789545" cy="2819400"/>
            <a:chOff x="815339" y="1158239"/>
            <a:chExt cx="7789545" cy="2819400"/>
          </a:xfrm>
        </p:grpSpPr>
        <p:pic>
          <p:nvPicPr>
            <p:cNvPr id="4" name="object 4"/>
            <p:cNvPicPr/>
            <p:nvPr/>
          </p:nvPicPr>
          <p:blipFill>
            <a:blip r:embed="rId2" cstate="print"/>
            <a:stretch>
              <a:fillRect/>
            </a:stretch>
          </p:blipFill>
          <p:spPr>
            <a:xfrm>
              <a:off x="821435" y="1164335"/>
              <a:ext cx="7776971" cy="2807208"/>
            </a:xfrm>
            <a:prstGeom prst="rect">
              <a:avLst/>
            </a:prstGeom>
          </p:spPr>
        </p:pic>
        <p:sp>
          <p:nvSpPr>
            <p:cNvPr id="5" name="object 5"/>
            <p:cNvSpPr/>
            <p:nvPr/>
          </p:nvSpPr>
          <p:spPr>
            <a:xfrm>
              <a:off x="821435" y="1164335"/>
              <a:ext cx="7777480" cy="2807335"/>
            </a:xfrm>
            <a:custGeom>
              <a:avLst/>
              <a:gdLst/>
              <a:ahLst/>
              <a:cxnLst/>
              <a:rect l="l" t="t" r="r" b="b"/>
              <a:pathLst>
                <a:path w="7777480" h="2807335">
                  <a:moveTo>
                    <a:pt x="0" y="526288"/>
                  </a:moveTo>
                  <a:lnTo>
                    <a:pt x="6267" y="479694"/>
                  </a:lnTo>
                  <a:lnTo>
                    <a:pt x="23953" y="437806"/>
                  </a:lnTo>
                  <a:lnTo>
                    <a:pt x="51387" y="402304"/>
                  </a:lnTo>
                  <a:lnTo>
                    <a:pt x="86896" y="374866"/>
                  </a:lnTo>
                  <a:lnTo>
                    <a:pt x="128807" y="357172"/>
                  </a:lnTo>
                  <a:lnTo>
                    <a:pt x="175450" y="350900"/>
                  </a:lnTo>
                  <a:lnTo>
                    <a:pt x="7426071" y="350900"/>
                  </a:lnTo>
                  <a:lnTo>
                    <a:pt x="7426071" y="175387"/>
                  </a:lnTo>
                  <a:lnTo>
                    <a:pt x="7432342" y="128793"/>
                  </a:lnTo>
                  <a:lnTo>
                    <a:pt x="7450041" y="86905"/>
                  </a:lnTo>
                  <a:lnTo>
                    <a:pt x="7477490" y="51403"/>
                  </a:lnTo>
                  <a:lnTo>
                    <a:pt x="7513014" y="23965"/>
                  </a:lnTo>
                  <a:lnTo>
                    <a:pt x="7554937" y="6271"/>
                  </a:lnTo>
                  <a:lnTo>
                    <a:pt x="7601584" y="0"/>
                  </a:lnTo>
                  <a:lnTo>
                    <a:pt x="7648178" y="6271"/>
                  </a:lnTo>
                  <a:lnTo>
                    <a:pt x="7690066" y="23965"/>
                  </a:lnTo>
                  <a:lnTo>
                    <a:pt x="7725568" y="51403"/>
                  </a:lnTo>
                  <a:lnTo>
                    <a:pt x="7753006" y="86905"/>
                  </a:lnTo>
                  <a:lnTo>
                    <a:pt x="7770700" y="128793"/>
                  </a:lnTo>
                  <a:lnTo>
                    <a:pt x="7776971" y="175387"/>
                  </a:lnTo>
                  <a:lnTo>
                    <a:pt x="7776971" y="2280919"/>
                  </a:lnTo>
                  <a:lnTo>
                    <a:pt x="7770700" y="2327513"/>
                  </a:lnTo>
                  <a:lnTo>
                    <a:pt x="7753006" y="2369401"/>
                  </a:lnTo>
                  <a:lnTo>
                    <a:pt x="7725568" y="2404903"/>
                  </a:lnTo>
                  <a:lnTo>
                    <a:pt x="7690066" y="2432341"/>
                  </a:lnTo>
                  <a:lnTo>
                    <a:pt x="7648178" y="2450035"/>
                  </a:lnTo>
                  <a:lnTo>
                    <a:pt x="7601584" y="2456307"/>
                  </a:lnTo>
                  <a:lnTo>
                    <a:pt x="350900" y="2456307"/>
                  </a:lnTo>
                  <a:lnTo>
                    <a:pt x="350900" y="2631821"/>
                  </a:lnTo>
                  <a:lnTo>
                    <a:pt x="344633" y="2678414"/>
                  </a:lnTo>
                  <a:lnTo>
                    <a:pt x="326947" y="2720302"/>
                  </a:lnTo>
                  <a:lnTo>
                    <a:pt x="299513" y="2755804"/>
                  </a:lnTo>
                  <a:lnTo>
                    <a:pt x="264004" y="2783242"/>
                  </a:lnTo>
                  <a:lnTo>
                    <a:pt x="222093" y="2800936"/>
                  </a:lnTo>
                  <a:lnTo>
                    <a:pt x="175450" y="2807208"/>
                  </a:lnTo>
                  <a:lnTo>
                    <a:pt x="128807" y="2800936"/>
                  </a:lnTo>
                  <a:lnTo>
                    <a:pt x="86896" y="2783242"/>
                  </a:lnTo>
                  <a:lnTo>
                    <a:pt x="51387" y="2755804"/>
                  </a:lnTo>
                  <a:lnTo>
                    <a:pt x="23953" y="2720302"/>
                  </a:lnTo>
                  <a:lnTo>
                    <a:pt x="6267" y="2678414"/>
                  </a:lnTo>
                  <a:lnTo>
                    <a:pt x="0" y="2631821"/>
                  </a:lnTo>
                  <a:lnTo>
                    <a:pt x="0" y="526288"/>
                  </a:lnTo>
                  <a:close/>
                </a:path>
                <a:path w="7777480" h="2807335">
                  <a:moveTo>
                    <a:pt x="7426071" y="350900"/>
                  </a:moveTo>
                  <a:lnTo>
                    <a:pt x="7601584" y="350900"/>
                  </a:lnTo>
                  <a:lnTo>
                    <a:pt x="7648178" y="344629"/>
                  </a:lnTo>
                  <a:lnTo>
                    <a:pt x="7690066" y="326930"/>
                  </a:lnTo>
                  <a:lnTo>
                    <a:pt x="7725568" y="299481"/>
                  </a:lnTo>
                  <a:lnTo>
                    <a:pt x="7753006" y="263957"/>
                  </a:lnTo>
                  <a:lnTo>
                    <a:pt x="7770700" y="222034"/>
                  </a:lnTo>
                  <a:lnTo>
                    <a:pt x="7776971" y="175387"/>
                  </a:lnTo>
                </a:path>
              </a:pathLst>
            </a:custGeom>
            <a:ln w="12192">
              <a:solidFill>
                <a:srgbClr val="A18E6A"/>
              </a:solidFill>
            </a:ln>
          </p:spPr>
          <p:txBody>
            <a:bodyPr wrap="square" lIns="0" tIns="0" rIns="0" bIns="0" rtlCol="0"/>
            <a:lstStyle/>
            <a:p>
              <a:endParaRPr/>
            </a:p>
          </p:txBody>
        </p:sp>
        <p:pic>
          <p:nvPicPr>
            <p:cNvPr id="6" name="object 6"/>
            <p:cNvPicPr/>
            <p:nvPr/>
          </p:nvPicPr>
          <p:blipFill>
            <a:blip r:embed="rId3" cstate="print"/>
            <a:stretch>
              <a:fillRect/>
            </a:stretch>
          </p:blipFill>
          <p:spPr>
            <a:xfrm>
              <a:off x="8241410" y="1333626"/>
              <a:ext cx="187706" cy="187706"/>
            </a:xfrm>
            <a:prstGeom prst="rect">
              <a:avLst/>
            </a:prstGeom>
          </p:spPr>
        </p:pic>
        <p:sp>
          <p:nvSpPr>
            <p:cNvPr id="7" name="object 7"/>
            <p:cNvSpPr/>
            <p:nvPr/>
          </p:nvSpPr>
          <p:spPr>
            <a:xfrm>
              <a:off x="821448" y="1602993"/>
              <a:ext cx="351155" cy="2018030"/>
            </a:xfrm>
            <a:custGeom>
              <a:avLst/>
              <a:gdLst/>
              <a:ahLst/>
              <a:cxnLst/>
              <a:rect l="l" t="t" r="r" b="b"/>
              <a:pathLst>
                <a:path w="351155" h="2018029">
                  <a:moveTo>
                    <a:pt x="175437" y="263143"/>
                  </a:moveTo>
                  <a:lnTo>
                    <a:pt x="175437" y="87629"/>
                  </a:lnTo>
                  <a:lnTo>
                    <a:pt x="201134" y="25669"/>
                  </a:lnTo>
                  <a:lnTo>
                    <a:pt x="263169" y="0"/>
                  </a:lnTo>
                  <a:lnTo>
                    <a:pt x="297317" y="6887"/>
                  </a:lnTo>
                  <a:lnTo>
                    <a:pt x="325204" y="25669"/>
                  </a:lnTo>
                  <a:lnTo>
                    <a:pt x="344006" y="53524"/>
                  </a:lnTo>
                  <a:lnTo>
                    <a:pt x="350901" y="87629"/>
                  </a:lnTo>
                  <a:lnTo>
                    <a:pt x="344633" y="134277"/>
                  </a:lnTo>
                  <a:lnTo>
                    <a:pt x="326944" y="176200"/>
                  </a:lnTo>
                  <a:lnTo>
                    <a:pt x="299508" y="211724"/>
                  </a:lnTo>
                  <a:lnTo>
                    <a:pt x="263999" y="239173"/>
                  </a:lnTo>
                  <a:lnTo>
                    <a:pt x="222088" y="256872"/>
                  </a:lnTo>
                  <a:lnTo>
                    <a:pt x="175450" y="263143"/>
                  </a:lnTo>
                  <a:lnTo>
                    <a:pt x="128807" y="256872"/>
                  </a:lnTo>
                  <a:lnTo>
                    <a:pt x="86896" y="239173"/>
                  </a:lnTo>
                  <a:lnTo>
                    <a:pt x="51387" y="211724"/>
                  </a:lnTo>
                  <a:lnTo>
                    <a:pt x="23953" y="176200"/>
                  </a:lnTo>
                  <a:lnTo>
                    <a:pt x="6267" y="134277"/>
                  </a:lnTo>
                  <a:lnTo>
                    <a:pt x="0" y="87629"/>
                  </a:lnTo>
                </a:path>
                <a:path w="351155" h="2018029">
                  <a:moveTo>
                    <a:pt x="350888" y="87629"/>
                  </a:moveTo>
                  <a:lnTo>
                    <a:pt x="350888" y="2017648"/>
                  </a:lnTo>
                </a:path>
              </a:pathLst>
            </a:custGeom>
            <a:ln w="12192">
              <a:solidFill>
                <a:srgbClr val="A18E6A"/>
              </a:solidFill>
            </a:ln>
          </p:spPr>
          <p:txBody>
            <a:bodyPr wrap="square" lIns="0" tIns="0" rIns="0" bIns="0" rtlCol="0"/>
            <a:lstStyle/>
            <a:p>
              <a:endParaRPr/>
            </a:p>
          </p:txBody>
        </p:sp>
      </p:grpSp>
      <p:sp>
        <p:nvSpPr>
          <p:cNvPr id="8" name="object 8"/>
          <p:cNvSpPr txBox="1"/>
          <p:nvPr/>
        </p:nvSpPr>
        <p:spPr>
          <a:xfrm>
            <a:off x="2814574" y="2266315"/>
            <a:ext cx="7024370" cy="574040"/>
          </a:xfrm>
          <a:prstGeom prst="rect">
            <a:avLst/>
          </a:prstGeom>
        </p:spPr>
        <p:txBody>
          <a:bodyPr vert="horz" wrap="square" lIns="0" tIns="12700" rIns="0" bIns="0" rtlCol="0">
            <a:spAutoFit/>
          </a:bodyPr>
          <a:lstStyle/>
          <a:p>
            <a:pPr marL="12700" marR="5080" indent="262255">
              <a:spcBef>
                <a:spcPts val="100"/>
              </a:spcBef>
            </a:pPr>
            <a:r>
              <a:rPr spc="-5" dirty="0">
                <a:solidFill>
                  <a:srgbClr val="404040"/>
                </a:solidFill>
                <a:latin typeface="Calibri"/>
                <a:cs typeface="Calibri"/>
              </a:rPr>
              <a:t>Enable</a:t>
            </a:r>
            <a:r>
              <a:rPr spc="15" dirty="0">
                <a:solidFill>
                  <a:srgbClr val="404040"/>
                </a:solidFill>
                <a:latin typeface="Calibri"/>
                <a:cs typeface="Calibri"/>
              </a:rPr>
              <a:t> </a:t>
            </a:r>
            <a:r>
              <a:rPr spc="-5" dirty="0">
                <a:solidFill>
                  <a:srgbClr val="404040"/>
                </a:solidFill>
                <a:latin typeface="Calibri"/>
                <a:cs typeface="Calibri"/>
              </a:rPr>
              <a:t>parties</a:t>
            </a:r>
            <a:r>
              <a:rPr spc="5" dirty="0">
                <a:solidFill>
                  <a:srgbClr val="404040"/>
                </a:solidFill>
                <a:latin typeface="Calibri"/>
                <a:cs typeface="Calibri"/>
              </a:rPr>
              <a:t> </a:t>
            </a:r>
            <a:r>
              <a:rPr dirty="0">
                <a:solidFill>
                  <a:srgbClr val="404040"/>
                </a:solidFill>
                <a:latin typeface="Calibri"/>
                <a:cs typeface="Calibri"/>
              </a:rPr>
              <a:t>who</a:t>
            </a:r>
            <a:r>
              <a:rPr spc="10" dirty="0">
                <a:solidFill>
                  <a:srgbClr val="404040"/>
                </a:solidFill>
                <a:latin typeface="Calibri"/>
                <a:cs typeface="Calibri"/>
              </a:rPr>
              <a:t> </a:t>
            </a:r>
            <a:r>
              <a:rPr spc="-5" dirty="0">
                <a:solidFill>
                  <a:srgbClr val="404040"/>
                </a:solidFill>
                <a:latin typeface="Calibri"/>
                <a:cs typeface="Calibri"/>
              </a:rPr>
              <a:t>do</a:t>
            </a:r>
            <a:r>
              <a:rPr spc="10" dirty="0">
                <a:solidFill>
                  <a:srgbClr val="404040"/>
                </a:solidFill>
                <a:latin typeface="Calibri"/>
                <a:cs typeface="Calibri"/>
              </a:rPr>
              <a:t> </a:t>
            </a:r>
            <a:r>
              <a:rPr spc="-5" dirty="0">
                <a:solidFill>
                  <a:srgbClr val="404040"/>
                </a:solidFill>
                <a:latin typeface="Calibri"/>
                <a:cs typeface="Calibri"/>
              </a:rPr>
              <a:t>not</a:t>
            </a:r>
            <a:r>
              <a:rPr spc="5" dirty="0">
                <a:solidFill>
                  <a:srgbClr val="404040"/>
                </a:solidFill>
                <a:latin typeface="Calibri"/>
                <a:cs typeface="Calibri"/>
              </a:rPr>
              <a:t> </a:t>
            </a:r>
            <a:r>
              <a:rPr spc="-5" dirty="0">
                <a:solidFill>
                  <a:srgbClr val="404040"/>
                </a:solidFill>
                <a:latin typeface="Calibri"/>
                <a:cs typeface="Calibri"/>
              </a:rPr>
              <a:t>fully</a:t>
            </a:r>
            <a:r>
              <a:rPr dirty="0">
                <a:solidFill>
                  <a:srgbClr val="404040"/>
                </a:solidFill>
                <a:latin typeface="Calibri"/>
                <a:cs typeface="Calibri"/>
              </a:rPr>
              <a:t> </a:t>
            </a:r>
            <a:r>
              <a:rPr spc="-10" dirty="0">
                <a:solidFill>
                  <a:srgbClr val="404040"/>
                </a:solidFill>
                <a:latin typeface="Calibri"/>
                <a:cs typeface="Calibri"/>
              </a:rPr>
              <a:t>trust</a:t>
            </a:r>
            <a:r>
              <a:rPr spc="5" dirty="0">
                <a:solidFill>
                  <a:srgbClr val="404040"/>
                </a:solidFill>
                <a:latin typeface="Calibri"/>
                <a:cs typeface="Calibri"/>
              </a:rPr>
              <a:t> </a:t>
            </a:r>
            <a:r>
              <a:rPr dirty="0">
                <a:solidFill>
                  <a:srgbClr val="404040"/>
                </a:solidFill>
                <a:latin typeface="Calibri"/>
                <a:cs typeface="Calibri"/>
              </a:rPr>
              <a:t>each</a:t>
            </a:r>
            <a:r>
              <a:rPr spc="15" dirty="0">
                <a:solidFill>
                  <a:srgbClr val="404040"/>
                </a:solidFill>
                <a:latin typeface="Calibri"/>
                <a:cs typeface="Calibri"/>
              </a:rPr>
              <a:t> </a:t>
            </a:r>
            <a:r>
              <a:rPr spc="-5" dirty="0">
                <a:solidFill>
                  <a:srgbClr val="404040"/>
                </a:solidFill>
                <a:latin typeface="Calibri"/>
                <a:cs typeface="Calibri"/>
              </a:rPr>
              <a:t>other</a:t>
            </a:r>
            <a:r>
              <a:rPr dirty="0">
                <a:solidFill>
                  <a:srgbClr val="404040"/>
                </a:solidFill>
                <a:latin typeface="Calibri"/>
                <a:cs typeface="Calibri"/>
              </a:rPr>
              <a:t> </a:t>
            </a:r>
            <a:r>
              <a:rPr spc="-10" dirty="0">
                <a:solidFill>
                  <a:srgbClr val="404040"/>
                </a:solidFill>
                <a:latin typeface="Calibri"/>
                <a:cs typeface="Calibri"/>
              </a:rPr>
              <a:t>to</a:t>
            </a:r>
            <a:r>
              <a:rPr spc="-5" dirty="0">
                <a:solidFill>
                  <a:srgbClr val="404040"/>
                </a:solidFill>
                <a:latin typeface="Calibri"/>
                <a:cs typeface="Calibri"/>
              </a:rPr>
              <a:t> </a:t>
            </a:r>
            <a:r>
              <a:rPr spc="-15" dirty="0">
                <a:solidFill>
                  <a:srgbClr val="404040"/>
                </a:solidFill>
                <a:latin typeface="Calibri"/>
                <a:cs typeface="Calibri"/>
              </a:rPr>
              <a:t>form</a:t>
            </a:r>
            <a:r>
              <a:rPr spc="5" dirty="0">
                <a:solidFill>
                  <a:srgbClr val="404040"/>
                </a:solidFill>
                <a:latin typeface="Calibri"/>
                <a:cs typeface="Calibri"/>
              </a:rPr>
              <a:t> </a:t>
            </a:r>
            <a:r>
              <a:rPr dirty="0">
                <a:solidFill>
                  <a:srgbClr val="404040"/>
                </a:solidFill>
                <a:latin typeface="Calibri"/>
                <a:cs typeface="Calibri"/>
              </a:rPr>
              <a:t>and</a:t>
            </a:r>
            <a:r>
              <a:rPr spc="5" dirty="0">
                <a:solidFill>
                  <a:srgbClr val="404040"/>
                </a:solidFill>
                <a:latin typeface="Calibri"/>
                <a:cs typeface="Calibri"/>
              </a:rPr>
              <a:t> </a:t>
            </a:r>
            <a:r>
              <a:rPr spc="-10" dirty="0">
                <a:solidFill>
                  <a:srgbClr val="404040"/>
                </a:solidFill>
                <a:latin typeface="Calibri"/>
                <a:cs typeface="Calibri"/>
              </a:rPr>
              <a:t>maintain </a:t>
            </a:r>
            <a:r>
              <a:rPr spc="-5" dirty="0">
                <a:solidFill>
                  <a:srgbClr val="404040"/>
                </a:solidFill>
                <a:latin typeface="Calibri"/>
                <a:cs typeface="Calibri"/>
              </a:rPr>
              <a:t> consensus</a:t>
            </a:r>
            <a:r>
              <a:rPr spc="-10" dirty="0">
                <a:solidFill>
                  <a:srgbClr val="404040"/>
                </a:solidFill>
                <a:latin typeface="Calibri"/>
                <a:cs typeface="Calibri"/>
              </a:rPr>
              <a:t> </a:t>
            </a:r>
            <a:r>
              <a:rPr dirty="0">
                <a:solidFill>
                  <a:srgbClr val="404040"/>
                </a:solidFill>
                <a:latin typeface="Calibri"/>
                <a:cs typeface="Calibri"/>
              </a:rPr>
              <a:t>about</a:t>
            </a:r>
            <a:r>
              <a:rPr spc="15" dirty="0">
                <a:solidFill>
                  <a:srgbClr val="404040"/>
                </a:solidFill>
                <a:latin typeface="Calibri"/>
                <a:cs typeface="Calibri"/>
              </a:rPr>
              <a:t> </a:t>
            </a:r>
            <a:r>
              <a:rPr dirty="0">
                <a:solidFill>
                  <a:srgbClr val="404040"/>
                </a:solidFill>
                <a:latin typeface="Calibri"/>
                <a:cs typeface="Calibri"/>
              </a:rPr>
              <a:t>the</a:t>
            </a:r>
            <a:r>
              <a:rPr spc="15" dirty="0">
                <a:solidFill>
                  <a:srgbClr val="404040"/>
                </a:solidFill>
                <a:latin typeface="Calibri"/>
                <a:cs typeface="Calibri"/>
              </a:rPr>
              <a:t> </a:t>
            </a:r>
            <a:r>
              <a:rPr spc="-10" dirty="0">
                <a:solidFill>
                  <a:srgbClr val="404040"/>
                </a:solidFill>
                <a:latin typeface="Calibri"/>
                <a:cs typeface="Calibri"/>
              </a:rPr>
              <a:t>existence,</a:t>
            </a:r>
            <a:r>
              <a:rPr spc="10" dirty="0">
                <a:solidFill>
                  <a:srgbClr val="404040"/>
                </a:solidFill>
                <a:latin typeface="Calibri"/>
                <a:cs typeface="Calibri"/>
              </a:rPr>
              <a:t> </a:t>
            </a:r>
            <a:r>
              <a:rPr spc="-10" dirty="0">
                <a:solidFill>
                  <a:srgbClr val="404040"/>
                </a:solidFill>
                <a:latin typeface="Calibri"/>
                <a:cs typeface="Calibri"/>
              </a:rPr>
              <a:t>status</a:t>
            </a:r>
            <a:r>
              <a:rPr dirty="0">
                <a:solidFill>
                  <a:srgbClr val="404040"/>
                </a:solidFill>
                <a:latin typeface="Calibri"/>
                <a:cs typeface="Calibri"/>
              </a:rPr>
              <a:t> and</a:t>
            </a:r>
            <a:r>
              <a:rPr spc="10" dirty="0">
                <a:solidFill>
                  <a:srgbClr val="404040"/>
                </a:solidFill>
                <a:latin typeface="Calibri"/>
                <a:cs typeface="Calibri"/>
              </a:rPr>
              <a:t> </a:t>
            </a:r>
            <a:r>
              <a:rPr spc="-10" dirty="0">
                <a:solidFill>
                  <a:srgbClr val="404040"/>
                </a:solidFill>
                <a:latin typeface="Calibri"/>
                <a:cs typeface="Calibri"/>
              </a:rPr>
              <a:t>evolution</a:t>
            </a:r>
            <a:r>
              <a:rPr spc="20" dirty="0">
                <a:solidFill>
                  <a:srgbClr val="404040"/>
                </a:solidFill>
                <a:latin typeface="Calibri"/>
                <a:cs typeface="Calibri"/>
              </a:rPr>
              <a:t> </a:t>
            </a:r>
            <a:r>
              <a:rPr spc="-5" dirty="0">
                <a:solidFill>
                  <a:srgbClr val="404040"/>
                </a:solidFill>
                <a:latin typeface="Calibri"/>
                <a:cs typeface="Calibri"/>
              </a:rPr>
              <a:t>of</a:t>
            </a:r>
            <a:r>
              <a:rPr spc="20" dirty="0">
                <a:solidFill>
                  <a:srgbClr val="404040"/>
                </a:solidFill>
                <a:latin typeface="Calibri"/>
                <a:cs typeface="Calibri"/>
              </a:rPr>
              <a:t> </a:t>
            </a:r>
            <a:r>
              <a:rPr dirty="0">
                <a:solidFill>
                  <a:srgbClr val="404040"/>
                </a:solidFill>
                <a:latin typeface="Calibri"/>
                <a:cs typeface="Calibri"/>
              </a:rPr>
              <a:t>a set</a:t>
            </a:r>
            <a:r>
              <a:rPr spc="5" dirty="0">
                <a:solidFill>
                  <a:srgbClr val="404040"/>
                </a:solidFill>
                <a:latin typeface="Calibri"/>
                <a:cs typeface="Calibri"/>
              </a:rPr>
              <a:t> </a:t>
            </a:r>
            <a:r>
              <a:rPr spc="-5" dirty="0">
                <a:solidFill>
                  <a:srgbClr val="404040"/>
                </a:solidFill>
                <a:latin typeface="Calibri"/>
                <a:cs typeface="Calibri"/>
              </a:rPr>
              <a:t>of</a:t>
            </a:r>
            <a:r>
              <a:rPr spc="5" dirty="0">
                <a:solidFill>
                  <a:srgbClr val="404040"/>
                </a:solidFill>
                <a:latin typeface="Calibri"/>
                <a:cs typeface="Calibri"/>
              </a:rPr>
              <a:t> </a:t>
            </a:r>
            <a:r>
              <a:rPr spc="-5" dirty="0">
                <a:solidFill>
                  <a:srgbClr val="404040"/>
                </a:solidFill>
                <a:latin typeface="Calibri"/>
                <a:cs typeface="Calibri"/>
              </a:rPr>
              <a:t>shared</a:t>
            </a:r>
            <a:r>
              <a:rPr dirty="0">
                <a:solidFill>
                  <a:srgbClr val="404040"/>
                </a:solidFill>
                <a:latin typeface="Calibri"/>
                <a:cs typeface="Calibri"/>
              </a:rPr>
              <a:t> </a:t>
            </a:r>
            <a:r>
              <a:rPr spc="-10" dirty="0">
                <a:solidFill>
                  <a:srgbClr val="404040"/>
                </a:solidFill>
                <a:latin typeface="Calibri"/>
                <a:cs typeface="Calibri"/>
              </a:rPr>
              <a:t>facts</a:t>
            </a:r>
            <a:endParaRPr>
              <a:latin typeface="Calibri"/>
              <a:cs typeface="Calibri"/>
            </a:endParaRPr>
          </a:p>
        </p:txBody>
      </p:sp>
      <p:grpSp>
        <p:nvGrpSpPr>
          <p:cNvPr id="9" name="object 9"/>
          <p:cNvGrpSpPr/>
          <p:nvPr/>
        </p:nvGrpSpPr>
        <p:grpSpPr>
          <a:xfrm>
            <a:off x="2339328" y="4469892"/>
            <a:ext cx="7789545" cy="1381125"/>
            <a:chOff x="815327" y="4469891"/>
            <a:chExt cx="7789545" cy="1381125"/>
          </a:xfrm>
        </p:grpSpPr>
        <p:pic>
          <p:nvPicPr>
            <p:cNvPr id="10" name="object 10"/>
            <p:cNvPicPr/>
            <p:nvPr/>
          </p:nvPicPr>
          <p:blipFill>
            <a:blip r:embed="rId4" cstate="print"/>
            <a:stretch>
              <a:fillRect/>
            </a:stretch>
          </p:blipFill>
          <p:spPr>
            <a:xfrm>
              <a:off x="821435" y="4475987"/>
              <a:ext cx="7776971" cy="1368552"/>
            </a:xfrm>
            <a:prstGeom prst="rect">
              <a:avLst/>
            </a:prstGeom>
          </p:spPr>
        </p:pic>
        <p:sp>
          <p:nvSpPr>
            <p:cNvPr id="11" name="object 11"/>
            <p:cNvSpPr/>
            <p:nvPr/>
          </p:nvSpPr>
          <p:spPr>
            <a:xfrm>
              <a:off x="821435" y="4475987"/>
              <a:ext cx="7777480" cy="1369060"/>
            </a:xfrm>
            <a:custGeom>
              <a:avLst/>
              <a:gdLst/>
              <a:ahLst/>
              <a:cxnLst/>
              <a:rect l="l" t="t" r="r" b="b"/>
              <a:pathLst>
                <a:path w="7777480" h="1369060">
                  <a:moveTo>
                    <a:pt x="0" y="256667"/>
                  </a:moveTo>
                  <a:lnTo>
                    <a:pt x="6721" y="223361"/>
                  </a:lnTo>
                  <a:lnTo>
                    <a:pt x="25050" y="196151"/>
                  </a:lnTo>
                  <a:lnTo>
                    <a:pt x="52238" y="177800"/>
                  </a:lnTo>
                  <a:lnTo>
                    <a:pt x="85534" y="171069"/>
                  </a:lnTo>
                  <a:lnTo>
                    <a:pt x="7605903" y="171069"/>
                  </a:lnTo>
                  <a:lnTo>
                    <a:pt x="7605903" y="85598"/>
                  </a:lnTo>
                  <a:lnTo>
                    <a:pt x="7612632" y="52292"/>
                  </a:lnTo>
                  <a:lnTo>
                    <a:pt x="7630969" y="25082"/>
                  </a:lnTo>
                  <a:lnTo>
                    <a:pt x="7658141" y="6731"/>
                  </a:lnTo>
                  <a:lnTo>
                    <a:pt x="7691373" y="0"/>
                  </a:lnTo>
                  <a:lnTo>
                    <a:pt x="7724679" y="6731"/>
                  </a:lnTo>
                  <a:lnTo>
                    <a:pt x="7751889" y="25082"/>
                  </a:lnTo>
                  <a:lnTo>
                    <a:pt x="7770241" y="52292"/>
                  </a:lnTo>
                  <a:lnTo>
                    <a:pt x="7776971" y="85598"/>
                  </a:lnTo>
                  <a:lnTo>
                    <a:pt x="7776971" y="1111885"/>
                  </a:lnTo>
                  <a:lnTo>
                    <a:pt x="7770240" y="1145217"/>
                  </a:lnTo>
                  <a:lnTo>
                    <a:pt x="7751889" y="1172424"/>
                  </a:lnTo>
                  <a:lnTo>
                    <a:pt x="7724679" y="1190760"/>
                  </a:lnTo>
                  <a:lnTo>
                    <a:pt x="7691373" y="1197483"/>
                  </a:lnTo>
                  <a:lnTo>
                    <a:pt x="171069" y="1197483"/>
                  </a:lnTo>
                  <a:lnTo>
                    <a:pt x="171069" y="1283017"/>
                  </a:lnTo>
                  <a:lnTo>
                    <a:pt x="164347" y="1316313"/>
                  </a:lnTo>
                  <a:lnTo>
                    <a:pt x="146018" y="1343501"/>
                  </a:lnTo>
                  <a:lnTo>
                    <a:pt x="118830" y="1361830"/>
                  </a:lnTo>
                  <a:lnTo>
                    <a:pt x="85534" y="1368552"/>
                  </a:lnTo>
                  <a:lnTo>
                    <a:pt x="52238" y="1361830"/>
                  </a:lnTo>
                  <a:lnTo>
                    <a:pt x="25050" y="1343501"/>
                  </a:lnTo>
                  <a:lnTo>
                    <a:pt x="6721" y="1316313"/>
                  </a:lnTo>
                  <a:lnTo>
                    <a:pt x="0" y="1283017"/>
                  </a:lnTo>
                  <a:lnTo>
                    <a:pt x="0" y="256667"/>
                  </a:lnTo>
                  <a:close/>
                </a:path>
              </a:pathLst>
            </a:custGeom>
            <a:ln w="12192">
              <a:solidFill>
                <a:srgbClr val="918485"/>
              </a:solidFill>
            </a:ln>
          </p:spPr>
          <p:txBody>
            <a:bodyPr wrap="square" lIns="0" tIns="0" rIns="0" bIns="0" rtlCol="0"/>
            <a:lstStyle/>
            <a:p>
              <a:endParaRPr/>
            </a:p>
          </p:txBody>
        </p:sp>
        <p:pic>
          <p:nvPicPr>
            <p:cNvPr id="12" name="object 12"/>
            <p:cNvPicPr/>
            <p:nvPr/>
          </p:nvPicPr>
          <p:blipFill>
            <a:blip r:embed="rId5" cstate="print"/>
            <a:stretch>
              <a:fillRect/>
            </a:stretch>
          </p:blipFill>
          <p:spPr>
            <a:xfrm>
              <a:off x="8421242" y="4555489"/>
              <a:ext cx="183260" cy="97662"/>
            </a:xfrm>
            <a:prstGeom prst="rect">
              <a:avLst/>
            </a:prstGeom>
          </p:spPr>
        </p:pic>
        <p:pic>
          <p:nvPicPr>
            <p:cNvPr id="13" name="object 13"/>
            <p:cNvPicPr/>
            <p:nvPr/>
          </p:nvPicPr>
          <p:blipFill>
            <a:blip r:embed="rId6" cstate="print"/>
            <a:stretch>
              <a:fillRect/>
            </a:stretch>
          </p:blipFill>
          <p:spPr>
            <a:xfrm>
              <a:off x="815327" y="4683759"/>
              <a:ext cx="183261" cy="140461"/>
            </a:xfrm>
            <a:prstGeom prst="rect">
              <a:avLst/>
            </a:prstGeom>
          </p:spPr>
        </p:pic>
        <p:sp>
          <p:nvSpPr>
            <p:cNvPr id="14" name="object 14"/>
            <p:cNvSpPr/>
            <p:nvPr/>
          </p:nvSpPr>
          <p:spPr>
            <a:xfrm>
              <a:off x="992504" y="4732654"/>
              <a:ext cx="0" cy="941069"/>
            </a:xfrm>
            <a:custGeom>
              <a:avLst/>
              <a:gdLst/>
              <a:ahLst/>
              <a:cxnLst/>
              <a:rect l="l" t="t" r="r" b="b"/>
              <a:pathLst>
                <a:path h="941070">
                  <a:moveTo>
                    <a:pt x="0" y="0"/>
                  </a:moveTo>
                  <a:lnTo>
                    <a:pt x="0" y="940816"/>
                  </a:lnTo>
                </a:path>
              </a:pathLst>
            </a:custGeom>
            <a:ln w="12192">
              <a:solidFill>
                <a:srgbClr val="918485"/>
              </a:solidFill>
            </a:ln>
          </p:spPr>
          <p:txBody>
            <a:bodyPr wrap="square" lIns="0" tIns="0" rIns="0" bIns="0" rtlCol="0"/>
            <a:lstStyle/>
            <a:p>
              <a:endParaRPr/>
            </a:p>
          </p:txBody>
        </p:sp>
      </p:grpSp>
      <p:sp>
        <p:nvSpPr>
          <p:cNvPr id="15" name="object 15"/>
          <p:cNvSpPr txBox="1"/>
          <p:nvPr/>
        </p:nvSpPr>
        <p:spPr>
          <a:xfrm>
            <a:off x="4708399" y="4996433"/>
            <a:ext cx="3136265" cy="299720"/>
          </a:xfrm>
          <a:prstGeom prst="rect">
            <a:avLst/>
          </a:prstGeom>
        </p:spPr>
        <p:txBody>
          <a:bodyPr vert="horz" wrap="square" lIns="0" tIns="12700" rIns="0" bIns="0" rtlCol="0">
            <a:spAutoFit/>
          </a:bodyPr>
          <a:lstStyle/>
          <a:p>
            <a:pPr marL="12700">
              <a:spcBef>
                <a:spcPts val="100"/>
              </a:spcBef>
            </a:pPr>
            <a:r>
              <a:rPr spc="-5" dirty="0">
                <a:solidFill>
                  <a:srgbClr val="404040"/>
                </a:solidFill>
                <a:latin typeface="Calibri"/>
                <a:cs typeface="Calibri"/>
              </a:rPr>
              <a:t>The</a:t>
            </a:r>
            <a:r>
              <a:rPr spc="-20" dirty="0">
                <a:solidFill>
                  <a:srgbClr val="404040"/>
                </a:solidFill>
                <a:latin typeface="Calibri"/>
                <a:cs typeface="Calibri"/>
              </a:rPr>
              <a:t> </a:t>
            </a:r>
            <a:r>
              <a:rPr spc="-15" dirty="0">
                <a:solidFill>
                  <a:srgbClr val="404040"/>
                </a:solidFill>
                <a:latin typeface="Calibri"/>
                <a:cs typeface="Calibri"/>
              </a:rPr>
              <a:t>ecosystem</a:t>
            </a:r>
            <a:r>
              <a:rPr spc="-10" dirty="0">
                <a:solidFill>
                  <a:srgbClr val="404040"/>
                </a:solidFill>
                <a:latin typeface="Calibri"/>
                <a:cs typeface="Calibri"/>
              </a:rPr>
              <a:t> </a:t>
            </a:r>
            <a:r>
              <a:rPr spc="-5" dirty="0">
                <a:solidFill>
                  <a:srgbClr val="404040"/>
                </a:solidFill>
                <a:latin typeface="Calibri"/>
                <a:cs typeface="Calibri"/>
              </a:rPr>
              <a:t>of</a:t>
            </a:r>
            <a:r>
              <a:rPr spc="-20" dirty="0">
                <a:solidFill>
                  <a:srgbClr val="404040"/>
                </a:solidFill>
                <a:latin typeface="Calibri"/>
                <a:cs typeface="Calibri"/>
              </a:rPr>
              <a:t> </a:t>
            </a:r>
            <a:r>
              <a:rPr dirty="0">
                <a:solidFill>
                  <a:srgbClr val="404040"/>
                </a:solidFill>
                <a:latin typeface="Calibri"/>
                <a:cs typeface="Calibri"/>
              </a:rPr>
              <a:t>smart</a:t>
            </a:r>
            <a:r>
              <a:rPr spc="-25" dirty="0">
                <a:solidFill>
                  <a:srgbClr val="404040"/>
                </a:solidFill>
                <a:latin typeface="Calibri"/>
                <a:cs typeface="Calibri"/>
              </a:rPr>
              <a:t> </a:t>
            </a:r>
            <a:r>
              <a:rPr spc="-10" dirty="0">
                <a:solidFill>
                  <a:srgbClr val="404040"/>
                </a:solidFill>
                <a:latin typeface="Calibri"/>
                <a:cs typeface="Calibri"/>
              </a:rPr>
              <a:t>contracts</a:t>
            </a:r>
            <a:endParaRPr>
              <a:latin typeface="Calibri"/>
              <a:cs typeface="Calibri"/>
            </a:endParaRPr>
          </a:p>
        </p:txBody>
      </p:sp>
      <p:sp>
        <p:nvSpPr>
          <p:cNvPr id="16" name="object 16"/>
          <p:cNvSpPr txBox="1"/>
          <p:nvPr/>
        </p:nvSpPr>
        <p:spPr>
          <a:xfrm>
            <a:off x="1686865" y="6547586"/>
            <a:ext cx="1202055" cy="205184"/>
          </a:xfrm>
          <a:prstGeom prst="rect">
            <a:avLst/>
          </a:prstGeom>
        </p:spPr>
        <p:txBody>
          <a:bodyPr vert="horz" wrap="square" lIns="0" tIns="0" rIns="0" bIns="0" rtlCol="0">
            <a:spAutoFit/>
          </a:bodyPr>
          <a:lstStyle/>
          <a:p>
            <a:pPr marL="12700">
              <a:lnSpc>
                <a:spcPts val="1614"/>
              </a:lnSpc>
            </a:pPr>
            <a:r>
              <a:rPr sz="1600" spc="-5" dirty="0">
                <a:solidFill>
                  <a:srgbClr val="FFFFFF"/>
                </a:solidFill>
                <a:latin typeface="Calibri"/>
                <a:cs typeface="Calibri"/>
              </a:rPr>
              <a:t>2.1</a:t>
            </a:r>
            <a:r>
              <a:rPr sz="1600" spc="-70" dirty="0">
                <a:solidFill>
                  <a:srgbClr val="FFFFFF"/>
                </a:solidFill>
                <a:latin typeface="Calibri"/>
                <a:cs typeface="Calibri"/>
              </a:rPr>
              <a:t> </a:t>
            </a:r>
            <a:r>
              <a:rPr sz="1600" spc="-10" dirty="0">
                <a:solidFill>
                  <a:srgbClr val="FFFFFF"/>
                </a:solidFill>
                <a:latin typeface="Calibri"/>
                <a:cs typeface="Calibri"/>
              </a:rPr>
              <a:t>CONCEPTS</a:t>
            </a:r>
            <a:endParaRPr sz="1600">
              <a:latin typeface="Calibri"/>
              <a:cs typeface="Calibri"/>
            </a:endParaRPr>
          </a:p>
        </p:txBody>
      </p:sp>
      <p:sp>
        <p:nvSpPr>
          <p:cNvPr id="17" name="object 17"/>
          <p:cNvSpPr txBox="1"/>
          <p:nvPr/>
        </p:nvSpPr>
        <p:spPr>
          <a:xfrm>
            <a:off x="4451986" y="6547586"/>
            <a:ext cx="3289935" cy="205184"/>
          </a:xfrm>
          <a:prstGeom prst="rect">
            <a:avLst/>
          </a:prstGeom>
        </p:spPr>
        <p:txBody>
          <a:bodyPr vert="horz" wrap="square" lIns="0" tIns="0" rIns="0" bIns="0" rtlCol="0">
            <a:spAutoFit/>
          </a:bodyPr>
          <a:lstStyle/>
          <a:p>
            <a:pPr marL="12700">
              <a:lnSpc>
                <a:spcPts val="1614"/>
              </a:lnSpc>
            </a:pPr>
            <a:r>
              <a:rPr sz="1600" spc="-10" dirty="0">
                <a:solidFill>
                  <a:srgbClr val="FFFFFF"/>
                </a:solidFill>
                <a:latin typeface="Calibri"/>
                <a:cs typeface="Calibri"/>
              </a:rPr>
              <a:t>ZHANG,</a:t>
            </a:r>
            <a:r>
              <a:rPr sz="1600" spc="15" dirty="0">
                <a:solidFill>
                  <a:srgbClr val="FFFFFF"/>
                </a:solidFill>
                <a:latin typeface="Calibri"/>
                <a:cs typeface="Calibri"/>
              </a:rPr>
              <a:t> </a:t>
            </a:r>
            <a:r>
              <a:rPr sz="1600" spc="-10" dirty="0">
                <a:solidFill>
                  <a:srgbClr val="FFFFFF"/>
                </a:solidFill>
                <a:latin typeface="Calibri"/>
                <a:cs typeface="Calibri"/>
              </a:rPr>
              <a:t>VITENBERG,</a:t>
            </a:r>
            <a:r>
              <a:rPr sz="1600" spc="40" dirty="0">
                <a:solidFill>
                  <a:srgbClr val="FFFFFF"/>
                </a:solidFill>
                <a:latin typeface="Calibri"/>
                <a:cs typeface="Calibri"/>
              </a:rPr>
              <a:t> </a:t>
            </a:r>
            <a:r>
              <a:rPr sz="1600" spc="-15" dirty="0">
                <a:solidFill>
                  <a:srgbClr val="FFFFFF"/>
                </a:solidFill>
                <a:latin typeface="Calibri"/>
                <a:cs typeface="Calibri"/>
              </a:rPr>
              <a:t>JACOBSEN</a:t>
            </a:r>
            <a:r>
              <a:rPr sz="1600" spc="45" dirty="0">
                <a:solidFill>
                  <a:srgbClr val="FFFFFF"/>
                </a:solidFill>
                <a:latin typeface="Calibri"/>
                <a:cs typeface="Calibri"/>
              </a:rPr>
              <a:t> </a:t>
            </a:r>
            <a:r>
              <a:rPr sz="1600" spc="-5" dirty="0">
                <a:solidFill>
                  <a:srgbClr val="FFFFFF"/>
                </a:solidFill>
                <a:latin typeface="Calibri"/>
                <a:cs typeface="Calibri"/>
              </a:rPr>
              <a:t>©</a:t>
            </a:r>
            <a:r>
              <a:rPr sz="1600" spc="5" dirty="0">
                <a:solidFill>
                  <a:srgbClr val="FFFFFF"/>
                </a:solidFill>
                <a:latin typeface="Calibri"/>
                <a:cs typeface="Calibri"/>
              </a:rPr>
              <a:t> </a:t>
            </a:r>
            <a:r>
              <a:rPr sz="1600" spc="-10" dirty="0">
                <a:solidFill>
                  <a:srgbClr val="FFFFFF"/>
                </a:solidFill>
                <a:latin typeface="Calibri"/>
                <a:cs typeface="Calibri"/>
              </a:rPr>
              <a:t>2018</a:t>
            </a:r>
            <a:endParaRPr sz="1600">
              <a:latin typeface="Calibri"/>
              <a:cs typeface="Calibri"/>
            </a:endParaRPr>
          </a:p>
        </p:txBody>
      </p:sp>
      <p:sp>
        <p:nvSpPr>
          <p:cNvPr id="18" name="object 18"/>
          <p:cNvSpPr txBox="1">
            <a:spLocks noGrp="1"/>
          </p:cNvSpPr>
          <p:nvPr>
            <p:ph type="sldNum" sz="quarter" idx="4294967295"/>
          </p:nvPr>
        </p:nvSpPr>
        <p:spPr>
          <a:xfrm>
            <a:off x="9599930" y="6547587"/>
            <a:ext cx="280670" cy="410369"/>
          </a:xfrm>
          <a:prstGeom prst="rect">
            <a:avLst/>
          </a:prstGeom>
        </p:spPr>
        <p:txBody>
          <a:bodyPr vert="horz" wrap="square" lIns="0" tIns="0" rIns="0" bIns="0" rtlCol="0">
            <a:spAutoFit/>
          </a:bodyPr>
          <a:lstStyle/>
          <a:p>
            <a:pPr marL="38100">
              <a:lnSpc>
                <a:spcPts val="1614"/>
              </a:lnSpc>
            </a:pPr>
            <a:r>
              <a:rPr spc="-5" dirty="0"/>
              <a:t>15</a:t>
            </a:r>
          </a:p>
        </p:txBody>
      </p:sp>
    </p:spTree>
    <p:extLst>
      <p:ext uri="{BB962C8B-B14F-4D97-AF65-F5344CB8AC3E}">
        <p14:creationId xmlns:p14="http://schemas.microsoft.com/office/powerpoint/2010/main" val="37220191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6005" y="247905"/>
            <a:ext cx="5794375" cy="566181"/>
          </a:xfrm>
          <a:prstGeom prst="rect">
            <a:avLst/>
          </a:prstGeom>
        </p:spPr>
        <p:txBody>
          <a:bodyPr vert="horz" wrap="square" lIns="0" tIns="12065" rIns="0" bIns="0" rtlCol="0" anchor="t">
            <a:spAutoFit/>
          </a:bodyPr>
          <a:lstStyle/>
          <a:p>
            <a:pPr marL="12700">
              <a:spcBef>
                <a:spcPts val="95"/>
              </a:spcBef>
            </a:pPr>
            <a:r>
              <a:rPr spc="-55" dirty="0"/>
              <a:t>Immutability</a:t>
            </a:r>
            <a:r>
              <a:rPr spc="-140" dirty="0"/>
              <a:t> </a:t>
            </a:r>
            <a:r>
              <a:rPr spc="-45" dirty="0"/>
              <a:t>using</a:t>
            </a:r>
            <a:r>
              <a:rPr spc="-125" dirty="0"/>
              <a:t> </a:t>
            </a:r>
            <a:r>
              <a:rPr spc="-45" dirty="0"/>
              <a:t>Hashing</a:t>
            </a:r>
          </a:p>
        </p:txBody>
      </p:sp>
      <p:sp>
        <p:nvSpPr>
          <p:cNvPr id="3" name="object 3"/>
          <p:cNvSpPr/>
          <p:nvPr/>
        </p:nvSpPr>
        <p:spPr>
          <a:xfrm>
            <a:off x="8990076" y="1281683"/>
            <a:ext cx="783590" cy="817244"/>
          </a:xfrm>
          <a:custGeom>
            <a:avLst/>
            <a:gdLst/>
            <a:ahLst/>
            <a:cxnLst/>
            <a:rect l="l" t="t" r="r" b="b"/>
            <a:pathLst>
              <a:path w="783590" h="817244">
                <a:moveTo>
                  <a:pt x="0" y="408431"/>
                </a:moveTo>
                <a:lnTo>
                  <a:pt x="2635" y="360803"/>
                </a:lnTo>
                <a:lnTo>
                  <a:pt x="10345" y="314788"/>
                </a:lnTo>
                <a:lnTo>
                  <a:pt x="22837" y="270692"/>
                </a:lnTo>
                <a:lnTo>
                  <a:pt x="39815" y="228822"/>
                </a:lnTo>
                <a:lnTo>
                  <a:pt x="60985" y="189484"/>
                </a:lnTo>
                <a:lnTo>
                  <a:pt x="86054" y="152986"/>
                </a:lnTo>
                <a:lnTo>
                  <a:pt x="114728" y="119633"/>
                </a:lnTo>
                <a:lnTo>
                  <a:pt x="146712" y="89733"/>
                </a:lnTo>
                <a:lnTo>
                  <a:pt x="181713" y="63592"/>
                </a:lnTo>
                <a:lnTo>
                  <a:pt x="219436" y="41516"/>
                </a:lnTo>
                <a:lnTo>
                  <a:pt x="259586" y="23813"/>
                </a:lnTo>
                <a:lnTo>
                  <a:pt x="301871" y="10787"/>
                </a:lnTo>
                <a:lnTo>
                  <a:pt x="345997" y="2748"/>
                </a:lnTo>
                <a:lnTo>
                  <a:pt x="391668" y="0"/>
                </a:lnTo>
                <a:lnTo>
                  <a:pt x="437338" y="2748"/>
                </a:lnTo>
                <a:lnTo>
                  <a:pt x="481464" y="10787"/>
                </a:lnTo>
                <a:lnTo>
                  <a:pt x="523749" y="23813"/>
                </a:lnTo>
                <a:lnTo>
                  <a:pt x="563899" y="41516"/>
                </a:lnTo>
                <a:lnTo>
                  <a:pt x="601622" y="63592"/>
                </a:lnTo>
                <a:lnTo>
                  <a:pt x="636623" y="89733"/>
                </a:lnTo>
                <a:lnTo>
                  <a:pt x="668607" y="119633"/>
                </a:lnTo>
                <a:lnTo>
                  <a:pt x="697281" y="152986"/>
                </a:lnTo>
                <a:lnTo>
                  <a:pt x="722350" y="189484"/>
                </a:lnTo>
                <a:lnTo>
                  <a:pt x="743520" y="228822"/>
                </a:lnTo>
                <a:lnTo>
                  <a:pt x="760498" y="270692"/>
                </a:lnTo>
                <a:lnTo>
                  <a:pt x="772990" y="314788"/>
                </a:lnTo>
                <a:lnTo>
                  <a:pt x="780700" y="360803"/>
                </a:lnTo>
                <a:lnTo>
                  <a:pt x="783335" y="408431"/>
                </a:lnTo>
                <a:lnTo>
                  <a:pt x="780700" y="456060"/>
                </a:lnTo>
                <a:lnTo>
                  <a:pt x="772990" y="502075"/>
                </a:lnTo>
                <a:lnTo>
                  <a:pt x="760498" y="546171"/>
                </a:lnTo>
                <a:lnTo>
                  <a:pt x="743520" y="588041"/>
                </a:lnTo>
                <a:lnTo>
                  <a:pt x="722350" y="627379"/>
                </a:lnTo>
                <a:lnTo>
                  <a:pt x="697281" y="663877"/>
                </a:lnTo>
                <a:lnTo>
                  <a:pt x="668607" y="697229"/>
                </a:lnTo>
                <a:lnTo>
                  <a:pt x="636623" y="727130"/>
                </a:lnTo>
                <a:lnTo>
                  <a:pt x="601622" y="753271"/>
                </a:lnTo>
                <a:lnTo>
                  <a:pt x="563899" y="775347"/>
                </a:lnTo>
                <a:lnTo>
                  <a:pt x="523749" y="793050"/>
                </a:lnTo>
                <a:lnTo>
                  <a:pt x="481464" y="806076"/>
                </a:lnTo>
                <a:lnTo>
                  <a:pt x="437338" y="814115"/>
                </a:lnTo>
                <a:lnTo>
                  <a:pt x="391668" y="816863"/>
                </a:lnTo>
                <a:lnTo>
                  <a:pt x="345997" y="814115"/>
                </a:lnTo>
                <a:lnTo>
                  <a:pt x="301871" y="806076"/>
                </a:lnTo>
                <a:lnTo>
                  <a:pt x="259586" y="793050"/>
                </a:lnTo>
                <a:lnTo>
                  <a:pt x="219436" y="775347"/>
                </a:lnTo>
                <a:lnTo>
                  <a:pt x="181713" y="753271"/>
                </a:lnTo>
                <a:lnTo>
                  <a:pt x="146712" y="727130"/>
                </a:lnTo>
                <a:lnTo>
                  <a:pt x="114728" y="697230"/>
                </a:lnTo>
                <a:lnTo>
                  <a:pt x="86054" y="663877"/>
                </a:lnTo>
                <a:lnTo>
                  <a:pt x="60985" y="627379"/>
                </a:lnTo>
                <a:lnTo>
                  <a:pt x="39815" y="588041"/>
                </a:lnTo>
                <a:lnTo>
                  <a:pt x="22837" y="546171"/>
                </a:lnTo>
                <a:lnTo>
                  <a:pt x="10345" y="502075"/>
                </a:lnTo>
                <a:lnTo>
                  <a:pt x="2635" y="456060"/>
                </a:lnTo>
                <a:lnTo>
                  <a:pt x="0" y="408431"/>
                </a:lnTo>
                <a:close/>
              </a:path>
            </a:pathLst>
          </a:custGeom>
          <a:ln w="36576">
            <a:solidFill>
              <a:srgbClr val="000000"/>
            </a:solidFill>
          </a:ln>
        </p:spPr>
        <p:txBody>
          <a:bodyPr wrap="square" lIns="0" tIns="0" rIns="0" bIns="0" rtlCol="0"/>
          <a:lstStyle/>
          <a:p>
            <a:endParaRPr/>
          </a:p>
        </p:txBody>
      </p:sp>
      <p:sp>
        <p:nvSpPr>
          <p:cNvPr id="4" name="object 4"/>
          <p:cNvSpPr txBox="1"/>
          <p:nvPr/>
        </p:nvSpPr>
        <p:spPr>
          <a:xfrm>
            <a:off x="9184893" y="1429892"/>
            <a:ext cx="274320" cy="258404"/>
          </a:xfrm>
          <a:prstGeom prst="rect">
            <a:avLst/>
          </a:prstGeom>
        </p:spPr>
        <p:txBody>
          <a:bodyPr vert="horz" wrap="square" lIns="0" tIns="12065" rIns="0" bIns="0" rtlCol="0">
            <a:spAutoFit/>
          </a:bodyPr>
          <a:lstStyle/>
          <a:p>
            <a:pPr marL="12700">
              <a:spcBef>
                <a:spcPts val="95"/>
              </a:spcBef>
            </a:pPr>
            <a:r>
              <a:rPr sz="1600" spc="180" dirty="0">
                <a:solidFill>
                  <a:srgbClr val="9B2C1F"/>
                </a:solidFill>
                <a:latin typeface="Tahoma"/>
                <a:cs typeface="Tahoma"/>
              </a:rPr>
              <a:t>P</a:t>
            </a:r>
            <a:r>
              <a:rPr sz="1600" spc="10" dirty="0">
                <a:solidFill>
                  <a:srgbClr val="9B2C1F"/>
                </a:solidFill>
                <a:latin typeface="Tahoma"/>
                <a:cs typeface="Tahoma"/>
              </a:rPr>
              <a:t>1</a:t>
            </a:r>
            <a:endParaRPr sz="1600">
              <a:latin typeface="Tahoma"/>
              <a:cs typeface="Tahoma"/>
            </a:endParaRPr>
          </a:p>
        </p:txBody>
      </p:sp>
      <p:sp>
        <p:nvSpPr>
          <p:cNvPr id="5" name="object 5"/>
          <p:cNvSpPr/>
          <p:nvPr/>
        </p:nvSpPr>
        <p:spPr>
          <a:xfrm>
            <a:off x="8042147" y="2386584"/>
            <a:ext cx="783590" cy="818515"/>
          </a:xfrm>
          <a:custGeom>
            <a:avLst/>
            <a:gdLst/>
            <a:ahLst/>
            <a:cxnLst/>
            <a:rect l="l" t="t" r="r" b="b"/>
            <a:pathLst>
              <a:path w="783590" h="818514">
                <a:moveTo>
                  <a:pt x="0" y="409193"/>
                </a:moveTo>
                <a:lnTo>
                  <a:pt x="2635" y="361484"/>
                </a:lnTo>
                <a:lnTo>
                  <a:pt x="10345" y="315388"/>
                </a:lnTo>
                <a:lnTo>
                  <a:pt x="22837" y="271212"/>
                </a:lnTo>
                <a:lnTo>
                  <a:pt x="39815" y="229266"/>
                </a:lnTo>
                <a:lnTo>
                  <a:pt x="60985" y="189855"/>
                </a:lnTo>
                <a:lnTo>
                  <a:pt x="86054" y="153288"/>
                </a:lnTo>
                <a:lnTo>
                  <a:pt x="114728" y="119872"/>
                </a:lnTo>
                <a:lnTo>
                  <a:pt x="146712" y="89913"/>
                </a:lnTo>
                <a:lnTo>
                  <a:pt x="181713" y="63721"/>
                </a:lnTo>
                <a:lnTo>
                  <a:pt x="219436" y="41601"/>
                </a:lnTo>
                <a:lnTo>
                  <a:pt x="259586" y="23861"/>
                </a:lnTo>
                <a:lnTo>
                  <a:pt x="301871" y="10810"/>
                </a:lnTo>
                <a:lnTo>
                  <a:pt x="345997" y="2753"/>
                </a:lnTo>
                <a:lnTo>
                  <a:pt x="391668" y="0"/>
                </a:lnTo>
                <a:lnTo>
                  <a:pt x="437338" y="2753"/>
                </a:lnTo>
                <a:lnTo>
                  <a:pt x="481464" y="10810"/>
                </a:lnTo>
                <a:lnTo>
                  <a:pt x="523749" y="23861"/>
                </a:lnTo>
                <a:lnTo>
                  <a:pt x="563899" y="41601"/>
                </a:lnTo>
                <a:lnTo>
                  <a:pt x="601622" y="63721"/>
                </a:lnTo>
                <a:lnTo>
                  <a:pt x="636623" y="89913"/>
                </a:lnTo>
                <a:lnTo>
                  <a:pt x="668607" y="119872"/>
                </a:lnTo>
                <a:lnTo>
                  <a:pt x="697281" y="153288"/>
                </a:lnTo>
                <a:lnTo>
                  <a:pt x="722350" y="189855"/>
                </a:lnTo>
                <a:lnTo>
                  <a:pt x="743520" y="229266"/>
                </a:lnTo>
                <a:lnTo>
                  <a:pt x="760498" y="271212"/>
                </a:lnTo>
                <a:lnTo>
                  <a:pt x="772990" y="315388"/>
                </a:lnTo>
                <a:lnTo>
                  <a:pt x="780700" y="361484"/>
                </a:lnTo>
                <a:lnTo>
                  <a:pt x="783335" y="409193"/>
                </a:lnTo>
                <a:lnTo>
                  <a:pt x="780700" y="456903"/>
                </a:lnTo>
                <a:lnTo>
                  <a:pt x="772990" y="502999"/>
                </a:lnTo>
                <a:lnTo>
                  <a:pt x="760498" y="547175"/>
                </a:lnTo>
                <a:lnTo>
                  <a:pt x="743520" y="589121"/>
                </a:lnTo>
                <a:lnTo>
                  <a:pt x="722350" y="628532"/>
                </a:lnTo>
                <a:lnTo>
                  <a:pt x="697281" y="665099"/>
                </a:lnTo>
                <a:lnTo>
                  <a:pt x="668607" y="698515"/>
                </a:lnTo>
                <a:lnTo>
                  <a:pt x="636623" y="728474"/>
                </a:lnTo>
                <a:lnTo>
                  <a:pt x="601622" y="754666"/>
                </a:lnTo>
                <a:lnTo>
                  <a:pt x="563899" y="776786"/>
                </a:lnTo>
                <a:lnTo>
                  <a:pt x="523749" y="794526"/>
                </a:lnTo>
                <a:lnTo>
                  <a:pt x="481464" y="807577"/>
                </a:lnTo>
                <a:lnTo>
                  <a:pt x="437338" y="815634"/>
                </a:lnTo>
                <a:lnTo>
                  <a:pt x="391668" y="818388"/>
                </a:lnTo>
                <a:lnTo>
                  <a:pt x="345997" y="815634"/>
                </a:lnTo>
                <a:lnTo>
                  <a:pt x="301871" y="807577"/>
                </a:lnTo>
                <a:lnTo>
                  <a:pt x="259586" y="794526"/>
                </a:lnTo>
                <a:lnTo>
                  <a:pt x="219436" y="776786"/>
                </a:lnTo>
                <a:lnTo>
                  <a:pt x="181713" y="754666"/>
                </a:lnTo>
                <a:lnTo>
                  <a:pt x="146712" y="728474"/>
                </a:lnTo>
                <a:lnTo>
                  <a:pt x="114728" y="698515"/>
                </a:lnTo>
                <a:lnTo>
                  <a:pt x="86054" y="665099"/>
                </a:lnTo>
                <a:lnTo>
                  <a:pt x="60985" y="628532"/>
                </a:lnTo>
                <a:lnTo>
                  <a:pt x="39815" y="589121"/>
                </a:lnTo>
                <a:lnTo>
                  <a:pt x="22837" y="547175"/>
                </a:lnTo>
                <a:lnTo>
                  <a:pt x="10345" y="502999"/>
                </a:lnTo>
                <a:lnTo>
                  <a:pt x="2635" y="456903"/>
                </a:lnTo>
                <a:lnTo>
                  <a:pt x="0" y="409193"/>
                </a:lnTo>
                <a:close/>
              </a:path>
            </a:pathLst>
          </a:custGeom>
          <a:ln w="36576">
            <a:solidFill>
              <a:srgbClr val="000000"/>
            </a:solidFill>
          </a:ln>
        </p:spPr>
        <p:txBody>
          <a:bodyPr wrap="square" lIns="0" tIns="0" rIns="0" bIns="0" rtlCol="0"/>
          <a:lstStyle/>
          <a:p>
            <a:endParaRPr/>
          </a:p>
        </p:txBody>
      </p:sp>
      <p:sp>
        <p:nvSpPr>
          <p:cNvPr id="6" name="object 6"/>
          <p:cNvSpPr txBox="1"/>
          <p:nvPr/>
        </p:nvSpPr>
        <p:spPr>
          <a:xfrm>
            <a:off x="8236966" y="2534869"/>
            <a:ext cx="274320" cy="258404"/>
          </a:xfrm>
          <a:prstGeom prst="rect">
            <a:avLst/>
          </a:prstGeom>
        </p:spPr>
        <p:txBody>
          <a:bodyPr vert="horz" wrap="square" lIns="0" tIns="12065" rIns="0" bIns="0" rtlCol="0">
            <a:spAutoFit/>
          </a:bodyPr>
          <a:lstStyle/>
          <a:p>
            <a:pPr marL="12700">
              <a:spcBef>
                <a:spcPts val="95"/>
              </a:spcBef>
            </a:pPr>
            <a:r>
              <a:rPr sz="1600" spc="95" dirty="0">
                <a:solidFill>
                  <a:srgbClr val="9B2C1F"/>
                </a:solidFill>
                <a:latin typeface="Tahoma"/>
                <a:cs typeface="Tahoma"/>
              </a:rPr>
              <a:t>P2</a:t>
            </a:r>
            <a:endParaRPr sz="1600">
              <a:latin typeface="Tahoma"/>
              <a:cs typeface="Tahoma"/>
            </a:endParaRPr>
          </a:p>
        </p:txBody>
      </p:sp>
      <p:grpSp>
        <p:nvGrpSpPr>
          <p:cNvPr id="7" name="object 7"/>
          <p:cNvGrpSpPr/>
          <p:nvPr/>
        </p:nvGrpSpPr>
        <p:grpSpPr>
          <a:xfrm>
            <a:off x="8704834" y="1973327"/>
            <a:ext cx="1960245" cy="1250315"/>
            <a:chOff x="7180833" y="1973326"/>
            <a:chExt cx="1960245" cy="1250315"/>
          </a:xfrm>
        </p:grpSpPr>
        <p:sp>
          <p:nvSpPr>
            <p:cNvPr id="8" name="object 8"/>
            <p:cNvSpPr/>
            <p:nvPr/>
          </p:nvSpPr>
          <p:spPr>
            <a:xfrm>
              <a:off x="7187183" y="1979676"/>
              <a:ext cx="1153795" cy="817880"/>
            </a:xfrm>
            <a:custGeom>
              <a:avLst/>
              <a:gdLst/>
              <a:ahLst/>
              <a:cxnLst/>
              <a:rect l="l" t="t" r="r" b="b"/>
              <a:pathLst>
                <a:path w="1153795" h="817880">
                  <a:moveTo>
                    <a:pt x="394462" y="0"/>
                  </a:moveTo>
                  <a:lnTo>
                    <a:pt x="0" y="527050"/>
                  </a:lnTo>
                </a:path>
                <a:path w="1153795" h="817880">
                  <a:moveTo>
                    <a:pt x="1153541" y="817626"/>
                  </a:moveTo>
                  <a:lnTo>
                    <a:pt x="114300" y="816863"/>
                  </a:lnTo>
                </a:path>
              </a:pathLst>
            </a:custGeom>
            <a:ln w="12192">
              <a:solidFill>
                <a:srgbClr val="D24717"/>
              </a:solidFill>
            </a:ln>
          </p:spPr>
          <p:txBody>
            <a:bodyPr wrap="square" lIns="0" tIns="0" rIns="0" bIns="0" rtlCol="0"/>
            <a:lstStyle/>
            <a:p>
              <a:endParaRPr/>
            </a:p>
          </p:txBody>
        </p:sp>
        <p:sp>
          <p:nvSpPr>
            <p:cNvPr id="9" name="object 9"/>
            <p:cNvSpPr/>
            <p:nvPr/>
          </p:nvSpPr>
          <p:spPr>
            <a:xfrm>
              <a:off x="8340851" y="2388108"/>
              <a:ext cx="782320" cy="817244"/>
            </a:xfrm>
            <a:custGeom>
              <a:avLst/>
              <a:gdLst/>
              <a:ahLst/>
              <a:cxnLst/>
              <a:rect l="l" t="t" r="r" b="b"/>
              <a:pathLst>
                <a:path w="782320" h="817244">
                  <a:moveTo>
                    <a:pt x="0" y="408431"/>
                  </a:moveTo>
                  <a:lnTo>
                    <a:pt x="2629" y="360803"/>
                  </a:lnTo>
                  <a:lnTo>
                    <a:pt x="10323" y="314788"/>
                  </a:lnTo>
                  <a:lnTo>
                    <a:pt x="22788" y="270692"/>
                  </a:lnTo>
                  <a:lnTo>
                    <a:pt x="39730" y="228822"/>
                  </a:lnTo>
                  <a:lnTo>
                    <a:pt x="60857" y="189484"/>
                  </a:lnTo>
                  <a:lnTo>
                    <a:pt x="85874" y="152986"/>
                  </a:lnTo>
                  <a:lnTo>
                    <a:pt x="114490" y="119633"/>
                  </a:lnTo>
                  <a:lnTo>
                    <a:pt x="146410" y="89733"/>
                  </a:lnTo>
                  <a:lnTo>
                    <a:pt x="181342" y="63592"/>
                  </a:lnTo>
                  <a:lnTo>
                    <a:pt x="218991" y="41516"/>
                  </a:lnTo>
                  <a:lnTo>
                    <a:pt x="259066" y="23813"/>
                  </a:lnTo>
                  <a:lnTo>
                    <a:pt x="301272" y="10787"/>
                  </a:lnTo>
                  <a:lnTo>
                    <a:pt x="345316" y="2748"/>
                  </a:lnTo>
                  <a:lnTo>
                    <a:pt x="390905" y="0"/>
                  </a:lnTo>
                  <a:lnTo>
                    <a:pt x="436495" y="2748"/>
                  </a:lnTo>
                  <a:lnTo>
                    <a:pt x="480539" y="10787"/>
                  </a:lnTo>
                  <a:lnTo>
                    <a:pt x="522745" y="23813"/>
                  </a:lnTo>
                  <a:lnTo>
                    <a:pt x="562820" y="41516"/>
                  </a:lnTo>
                  <a:lnTo>
                    <a:pt x="600469" y="63592"/>
                  </a:lnTo>
                  <a:lnTo>
                    <a:pt x="635401" y="89733"/>
                  </a:lnTo>
                  <a:lnTo>
                    <a:pt x="667321" y="119633"/>
                  </a:lnTo>
                  <a:lnTo>
                    <a:pt x="695937" y="152986"/>
                  </a:lnTo>
                  <a:lnTo>
                    <a:pt x="720954" y="189484"/>
                  </a:lnTo>
                  <a:lnTo>
                    <a:pt x="742081" y="228822"/>
                  </a:lnTo>
                  <a:lnTo>
                    <a:pt x="759023" y="270692"/>
                  </a:lnTo>
                  <a:lnTo>
                    <a:pt x="771488" y="314788"/>
                  </a:lnTo>
                  <a:lnTo>
                    <a:pt x="779182" y="360803"/>
                  </a:lnTo>
                  <a:lnTo>
                    <a:pt x="781812" y="408431"/>
                  </a:lnTo>
                  <a:lnTo>
                    <a:pt x="779182" y="456060"/>
                  </a:lnTo>
                  <a:lnTo>
                    <a:pt x="771488" y="502075"/>
                  </a:lnTo>
                  <a:lnTo>
                    <a:pt x="759023" y="546171"/>
                  </a:lnTo>
                  <a:lnTo>
                    <a:pt x="742081" y="588041"/>
                  </a:lnTo>
                  <a:lnTo>
                    <a:pt x="720954" y="627379"/>
                  </a:lnTo>
                  <a:lnTo>
                    <a:pt x="695937" y="663877"/>
                  </a:lnTo>
                  <a:lnTo>
                    <a:pt x="667321" y="697229"/>
                  </a:lnTo>
                  <a:lnTo>
                    <a:pt x="635401" y="727130"/>
                  </a:lnTo>
                  <a:lnTo>
                    <a:pt x="600469" y="753271"/>
                  </a:lnTo>
                  <a:lnTo>
                    <a:pt x="562820" y="775347"/>
                  </a:lnTo>
                  <a:lnTo>
                    <a:pt x="522745" y="793050"/>
                  </a:lnTo>
                  <a:lnTo>
                    <a:pt x="480539" y="806076"/>
                  </a:lnTo>
                  <a:lnTo>
                    <a:pt x="436495" y="814115"/>
                  </a:lnTo>
                  <a:lnTo>
                    <a:pt x="390905" y="816863"/>
                  </a:lnTo>
                  <a:lnTo>
                    <a:pt x="345316" y="814115"/>
                  </a:lnTo>
                  <a:lnTo>
                    <a:pt x="301272" y="806076"/>
                  </a:lnTo>
                  <a:lnTo>
                    <a:pt x="259066" y="793050"/>
                  </a:lnTo>
                  <a:lnTo>
                    <a:pt x="218991" y="775347"/>
                  </a:lnTo>
                  <a:lnTo>
                    <a:pt x="181342" y="753271"/>
                  </a:lnTo>
                  <a:lnTo>
                    <a:pt x="146410" y="727130"/>
                  </a:lnTo>
                  <a:lnTo>
                    <a:pt x="114490" y="697230"/>
                  </a:lnTo>
                  <a:lnTo>
                    <a:pt x="85874" y="663877"/>
                  </a:lnTo>
                  <a:lnTo>
                    <a:pt x="60857" y="627379"/>
                  </a:lnTo>
                  <a:lnTo>
                    <a:pt x="39730" y="588041"/>
                  </a:lnTo>
                  <a:lnTo>
                    <a:pt x="22788" y="546171"/>
                  </a:lnTo>
                  <a:lnTo>
                    <a:pt x="10323" y="502075"/>
                  </a:lnTo>
                  <a:lnTo>
                    <a:pt x="2629" y="456060"/>
                  </a:lnTo>
                  <a:lnTo>
                    <a:pt x="0" y="408431"/>
                  </a:lnTo>
                  <a:close/>
                </a:path>
              </a:pathLst>
            </a:custGeom>
            <a:ln w="36576">
              <a:solidFill>
                <a:srgbClr val="000000"/>
              </a:solidFill>
            </a:ln>
          </p:spPr>
          <p:txBody>
            <a:bodyPr wrap="square" lIns="0" tIns="0" rIns="0" bIns="0" rtlCol="0"/>
            <a:lstStyle/>
            <a:p>
              <a:endParaRPr/>
            </a:p>
          </p:txBody>
        </p:sp>
      </p:grpSp>
      <p:sp>
        <p:nvSpPr>
          <p:cNvPr id="10" name="object 10"/>
          <p:cNvSpPr txBox="1"/>
          <p:nvPr/>
        </p:nvSpPr>
        <p:spPr>
          <a:xfrm>
            <a:off x="10059162" y="2536698"/>
            <a:ext cx="274955" cy="258404"/>
          </a:xfrm>
          <a:prstGeom prst="rect">
            <a:avLst/>
          </a:prstGeom>
        </p:spPr>
        <p:txBody>
          <a:bodyPr vert="horz" wrap="square" lIns="0" tIns="12065" rIns="0" bIns="0" rtlCol="0">
            <a:spAutoFit/>
          </a:bodyPr>
          <a:lstStyle/>
          <a:p>
            <a:pPr marL="12700">
              <a:spcBef>
                <a:spcPts val="95"/>
              </a:spcBef>
            </a:pPr>
            <a:r>
              <a:rPr sz="1600" spc="100" dirty="0">
                <a:solidFill>
                  <a:srgbClr val="9B2C1F"/>
                </a:solidFill>
                <a:latin typeface="Tahoma"/>
                <a:cs typeface="Tahoma"/>
              </a:rPr>
              <a:t>P3</a:t>
            </a:r>
            <a:endParaRPr sz="1600">
              <a:latin typeface="Tahoma"/>
              <a:cs typeface="Tahoma"/>
            </a:endParaRPr>
          </a:p>
        </p:txBody>
      </p:sp>
      <p:sp>
        <p:nvSpPr>
          <p:cNvPr id="11" name="object 11"/>
          <p:cNvSpPr/>
          <p:nvPr/>
        </p:nvSpPr>
        <p:spPr>
          <a:xfrm>
            <a:off x="8974835" y="3360420"/>
            <a:ext cx="782320" cy="817244"/>
          </a:xfrm>
          <a:custGeom>
            <a:avLst/>
            <a:gdLst/>
            <a:ahLst/>
            <a:cxnLst/>
            <a:rect l="l" t="t" r="r" b="b"/>
            <a:pathLst>
              <a:path w="782320" h="817245">
                <a:moveTo>
                  <a:pt x="0" y="408431"/>
                </a:moveTo>
                <a:lnTo>
                  <a:pt x="2629" y="360803"/>
                </a:lnTo>
                <a:lnTo>
                  <a:pt x="10323" y="314788"/>
                </a:lnTo>
                <a:lnTo>
                  <a:pt x="22788" y="270692"/>
                </a:lnTo>
                <a:lnTo>
                  <a:pt x="39730" y="228822"/>
                </a:lnTo>
                <a:lnTo>
                  <a:pt x="60857" y="189484"/>
                </a:lnTo>
                <a:lnTo>
                  <a:pt x="85874" y="152986"/>
                </a:lnTo>
                <a:lnTo>
                  <a:pt x="114490" y="119634"/>
                </a:lnTo>
                <a:lnTo>
                  <a:pt x="146410" y="89733"/>
                </a:lnTo>
                <a:lnTo>
                  <a:pt x="181342" y="63592"/>
                </a:lnTo>
                <a:lnTo>
                  <a:pt x="218991" y="41516"/>
                </a:lnTo>
                <a:lnTo>
                  <a:pt x="259066" y="23813"/>
                </a:lnTo>
                <a:lnTo>
                  <a:pt x="301272" y="10787"/>
                </a:lnTo>
                <a:lnTo>
                  <a:pt x="345316" y="2748"/>
                </a:lnTo>
                <a:lnTo>
                  <a:pt x="390906" y="0"/>
                </a:lnTo>
                <a:lnTo>
                  <a:pt x="436495" y="2748"/>
                </a:lnTo>
                <a:lnTo>
                  <a:pt x="480539" y="10787"/>
                </a:lnTo>
                <a:lnTo>
                  <a:pt x="522745" y="23813"/>
                </a:lnTo>
                <a:lnTo>
                  <a:pt x="562820" y="41516"/>
                </a:lnTo>
                <a:lnTo>
                  <a:pt x="600469" y="63592"/>
                </a:lnTo>
                <a:lnTo>
                  <a:pt x="635401" y="89733"/>
                </a:lnTo>
                <a:lnTo>
                  <a:pt x="667321" y="119633"/>
                </a:lnTo>
                <a:lnTo>
                  <a:pt x="695937" y="152986"/>
                </a:lnTo>
                <a:lnTo>
                  <a:pt x="720954" y="189484"/>
                </a:lnTo>
                <a:lnTo>
                  <a:pt x="742081" y="228822"/>
                </a:lnTo>
                <a:lnTo>
                  <a:pt x="759023" y="270692"/>
                </a:lnTo>
                <a:lnTo>
                  <a:pt x="771488" y="314788"/>
                </a:lnTo>
                <a:lnTo>
                  <a:pt x="779182" y="360803"/>
                </a:lnTo>
                <a:lnTo>
                  <a:pt x="781812" y="408431"/>
                </a:lnTo>
                <a:lnTo>
                  <a:pt x="779182" y="456060"/>
                </a:lnTo>
                <a:lnTo>
                  <a:pt x="771488" y="502075"/>
                </a:lnTo>
                <a:lnTo>
                  <a:pt x="759023" y="546171"/>
                </a:lnTo>
                <a:lnTo>
                  <a:pt x="742081" y="588041"/>
                </a:lnTo>
                <a:lnTo>
                  <a:pt x="720954" y="627379"/>
                </a:lnTo>
                <a:lnTo>
                  <a:pt x="695937" y="663877"/>
                </a:lnTo>
                <a:lnTo>
                  <a:pt x="667321" y="697229"/>
                </a:lnTo>
                <a:lnTo>
                  <a:pt x="635401" y="727130"/>
                </a:lnTo>
                <a:lnTo>
                  <a:pt x="600469" y="753271"/>
                </a:lnTo>
                <a:lnTo>
                  <a:pt x="562820" y="775347"/>
                </a:lnTo>
                <a:lnTo>
                  <a:pt x="522745" y="793050"/>
                </a:lnTo>
                <a:lnTo>
                  <a:pt x="480539" y="806076"/>
                </a:lnTo>
                <a:lnTo>
                  <a:pt x="436495" y="814115"/>
                </a:lnTo>
                <a:lnTo>
                  <a:pt x="390906" y="816863"/>
                </a:lnTo>
                <a:lnTo>
                  <a:pt x="345316" y="814115"/>
                </a:lnTo>
                <a:lnTo>
                  <a:pt x="301272" y="806076"/>
                </a:lnTo>
                <a:lnTo>
                  <a:pt x="259066" y="793050"/>
                </a:lnTo>
                <a:lnTo>
                  <a:pt x="218991" y="775347"/>
                </a:lnTo>
                <a:lnTo>
                  <a:pt x="181342" y="753271"/>
                </a:lnTo>
                <a:lnTo>
                  <a:pt x="146410" y="727130"/>
                </a:lnTo>
                <a:lnTo>
                  <a:pt x="114490" y="697229"/>
                </a:lnTo>
                <a:lnTo>
                  <a:pt x="85874" y="663877"/>
                </a:lnTo>
                <a:lnTo>
                  <a:pt x="60857" y="627379"/>
                </a:lnTo>
                <a:lnTo>
                  <a:pt x="39730" y="588041"/>
                </a:lnTo>
                <a:lnTo>
                  <a:pt x="22788" y="546171"/>
                </a:lnTo>
                <a:lnTo>
                  <a:pt x="10323" y="502075"/>
                </a:lnTo>
                <a:lnTo>
                  <a:pt x="2629" y="456060"/>
                </a:lnTo>
                <a:lnTo>
                  <a:pt x="0" y="408431"/>
                </a:lnTo>
                <a:close/>
              </a:path>
            </a:pathLst>
          </a:custGeom>
          <a:ln w="36576">
            <a:solidFill>
              <a:srgbClr val="000000"/>
            </a:solidFill>
          </a:ln>
        </p:spPr>
        <p:txBody>
          <a:bodyPr wrap="square" lIns="0" tIns="0" rIns="0" bIns="0" rtlCol="0"/>
          <a:lstStyle/>
          <a:p>
            <a:endParaRPr/>
          </a:p>
        </p:txBody>
      </p:sp>
      <p:sp>
        <p:nvSpPr>
          <p:cNvPr id="12" name="object 12"/>
          <p:cNvSpPr txBox="1"/>
          <p:nvPr/>
        </p:nvSpPr>
        <p:spPr>
          <a:xfrm>
            <a:off x="9169145" y="3508628"/>
            <a:ext cx="274320" cy="258404"/>
          </a:xfrm>
          <a:prstGeom prst="rect">
            <a:avLst/>
          </a:prstGeom>
        </p:spPr>
        <p:txBody>
          <a:bodyPr vert="horz" wrap="square" lIns="0" tIns="12065" rIns="0" bIns="0" rtlCol="0">
            <a:spAutoFit/>
          </a:bodyPr>
          <a:lstStyle/>
          <a:p>
            <a:pPr marL="12700">
              <a:spcBef>
                <a:spcPts val="95"/>
              </a:spcBef>
            </a:pPr>
            <a:r>
              <a:rPr sz="1600" spc="95" dirty="0">
                <a:solidFill>
                  <a:srgbClr val="9B2C1F"/>
                </a:solidFill>
                <a:latin typeface="Tahoma"/>
                <a:cs typeface="Tahoma"/>
              </a:rPr>
              <a:t>P4</a:t>
            </a:r>
            <a:endParaRPr sz="1600">
              <a:latin typeface="Tahoma"/>
              <a:cs typeface="Tahoma"/>
            </a:endParaRPr>
          </a:p>
        </p:txBody>
      </p:sp>
      <p:sp>
        <p:nvSpPr>
          <p:cNvPr id="13" name="object 13"/>
          <p:cNvSpPr/>
          <p:nvPr/>
        </p:nvSpPr>
        <p:spPr>
          <a:xfrm>
            <a:off x="9366505" y="2098548"/>
            <a:ext cx="612775" cy="1381760"/>
          </a:xfrm>
          <a:custGeom>
            <a:avLst/>
            <a:gdLst/>
            <a:ahLst/>
            <a:cxnLst/>
            <a:rect l="l" t="t" r="r" b="b"/>
            <a:pathLst>
              <a:path w="612775" h="1381760">
                <a:moveTo>
                  <a:pt x="612394" y="987551"/>
                </a:moveTo>
                <a:lnTo>
                  <a:pt x="275844" y="1381378"/>
                </a:lnTo>
              </a:path>
              <a:path w="612775" h="1381760">
                <a:moveTo>
                  <a:pt x="15875" y="0"/>
                </a:moveTo>
                <a:lnTo>
                  <a:pt x="0" y="1260982"/>
                </a:lnTo>
              </a:path>
            </a:pathLst>
          </a:custGeom>
          <a:ln w="12192">
            <a:solidFill>
              <a:srgbClr val="D24717"/>
            </a:solidFill>
          </a:ln>
        </p:spPr>
        <p:txBody>
          <a:bodyPr wrap="square" lIns="0" tIns="0" rIns="0" bIns="0" rtlCol="0"/>
          <a:lstStyle/>
          <a:p>
            <a:endParaRPr/>
          </a:p>
        </p:txBody>
      </p:sp>
      <p:sp>
        <p:nvSpPr>
          <p:cNvPr id="14" name="object 14"/>
          <p:cNvSpPr/>
          <p:nvPr/>
        </p:nvSpPr>
        <p:spPr>
          <a:xfrm>
            <a:off x="4549140" y="1527047"/>
            <a:ext cx="1077595" cy="2658110"/>
          </a:xfrm>
          <a:custGeom>
            <a:avLst/>
            <a:gdLst/>
            <a:ahLst/>
            <a:cxnLst/>
            <a:rect l="l" t="t" r="r" b="b"/>
            <a:pathLst>
              <a:path w="1077595" h="2658110">
                <a:moveTo>
                  <a:pt x="0" y="179577"/>
                </a:moveTo>
                <a:lnTo>
                  <a:pt x="6414" y="131835"/>
                </a:lnTo>
                <a:lnTo>
                  <a:pt x="24515" y="88937"/>
                </a:lnTo>
                <a:lnTo>
                  <a:pt x="52593" y="52593"/>
                </a:lnTo>
                <a:lnTo>
                  <a:pt x="88937" y="24515"/>
                </a:lnTo>
                <a:lnTo>
                  <a:pt x="131835" y="6414"/>
                </a:lnTo>
                <a:lnTo>
                  <a:pt x="179578" y="0"/>
                </a:lnTo>
                <a:lnTo>
                  <a:pt x="897889" y="0"/>
                </a:lnTo>
                <a:lnTo>
                  <a:pt x="945632" y="6414"/>
                </a:lnTo>
                <a:lnTo>
                  <a:pt x="988530" y="24515"/>
                </a:lnTo>
                <a:lnTo>
                  <a:pt x="1024874" y="52593"/>
                </a:lnTo>
                <a:lnTo>
                  <a:pt x="1052952" y="88937"/>
                </a:lnTo>
                <a:lnTo>
                  <a:pt x="1071053" y="131835"/>
                </a:lnTo>
                <a:lnTo>
                  <a:pt x="1077468" y="179577"/>
                </a:lnTo>
                <a:lnTo>
                  <a:pt x="1077468" y="2478278"/>
                </a:lnTo>
                <a:lnTo>
                  <a:pt x="1071053" y="2526020"/>
                </a:lnTo>
                <a:lnTo>
                  <a:pt x="1052952" y="2568918"/>
                </a:lnTo>
                <a:lnTo>
                  <a:pt x="1024874" y="2605262"/>
                </a:lnTo>
                <a:lnTo>
                  <a:pt x="988530" y="2633340"/>
                </a:lnTo>
                <a:lnTo>
                  <a:pt x="945632" y="2651441"/>
                </a:lnTo>
                <a:lnTo>
                  <a:pt x="897889" y="2657856"/>
                </a:lnTo>
                <a:lnTo>
                  <a:pt x="179578" y="2657856"/>
                </a:lnTo>
                <a:lnTo>
                  <a:pt x="131835" y="2651441"/>
                </a:lnTo>
                <a:lnTo>
                  <a:pt x="88937" y="2633340"/>
                </a:lnTo>
                <a:lnTo>
                  <a:pt x="52593" y="2605262"/>
                </a:lnTo>
                <a:lnTo>
                  <a:pt x="24515" y="2568918"/>
                </a:lnTo>
                <a:lnTo>
                  <a:pt x="6414" y="2526020"/>
                </a:lnTo>
                <a:lnTo>
                  <a:pt x="0" y="2478278"/>
                </a:lnTo>
                <a:lnTo>
                  <a:pt x="0" y="179577"/>
                </a:lnTo>
                <a:close/>
              </a:path>
            </a:pathLst>
          </a:custGeom>
          <a:ln w="15240">
            <a:solidFill>
              <a:srgbClr val="000000"/>
            </a:solidFill>
          </a:ln>
        </p:spPr>
        <p:txBody>
          <a:bodyPr wrap="square" lIns="0" tIns="0" rIns="0" bIns="0" rtlCol="0"/>
          <a:lstStyle/>
          <a:p>
            <a:endParaRPr/>
          </a:p>
        </p:txBody>
      </p:sp>
      <p:sp>
        <p:nvSpPr>
          <p:cNvPr id="15" name="object 15"/>
          <p:cNvSpPr txBox="1"/>
          <p:nvPr/>
        </p:nvSpPr>
        <p:spPr>
          <a:xfrm>
            <a:off x="4703192" y="2043125"/>
            <a:ext cx="771525" cy="300990"/>
          </a:xfrm>
          <a:prstGeom prst="rect">
            <a:avLst/>
          </a:prstGeom>
        </p:spPr>
        <p:txBody>
          <a:bodyPr vert="horz" wrap="square" lIns="0" tIns="12700" rIns="0" bIns="0" rtlCol="0">
            <a:spAutoFit/>
          </a:bodyPr>
          <a:lstStyle/>
          <a:p>
            <a:pPr algn="ctr">
              <a:spcBef>
                <a:spcPts val="100"/>
              </a:spcBef>
            </a:pPr>
            <a:r>
              <a:rPr sz="900" dirty="0">
                <a:latin typeface="Calibri"/>
                <a:cs typeface="Calibri"/>
              </a:rPr>
              <a:t>Block</a:t>
            </a:r>
            <a:r>
              <a:rPr sz="900" spc="-50" dirty="0">
                <a:latin typeface="Calibri"/>
                <a:cs typeface="Calibri"/>
              </a:rPr>
              <a:t> </a:t>
            </a:r>
            <a:r>
              <a:rPr sz="900" spc="-5" dirty="0">
                <a:latin typeface="Calibri"/>
                <a:cs typeface="Calibri"/>
              </a:rPr>
              <a:t>hash:</a:t>
            </a:r>
            <a:endParaRPr sz="900">
              <a:latin typeface="Calibri"/>
              <a:cs typeface="Calibri"/>
            </a:endParaRPr>
          </a:p>
          <a:p>
            <a:pPr algn="ctr">
              <a:spcBef>
                <a:spcPts val="5"/>
              </a:spcBef>
            </a:pPr>
            <a:r>
              <a:rPr sz="900" spc="-5" dirty="0">
                <a:latin typeface="Calibri"/>
                <a:cs typeface="Calibri"/>
              </a:rPr>
              <a:t>00000090b41bx</a:t>
            </a:r>
            <a:endParaRPr sz="900">
              <a:latin typeface="Calibri"/>
              <a:cs typeface="Calibri"/>
            </a:endParaRPr>
          </a:p>
        </p:txBody>
      </p:sp>
      <p:sp>
        <p:nvSpPr>
          <p:cNvPr id="16" name="object 16"/>
          <p:cNvSpPr txBox="1"/>
          <p:nvPr/>
        </p:nvSpPr>
        <p:spPr>
          <a:xfrm>
            <a:off x="4724527" y="2455290"/>
            <a:ext cx="728345" cy="299720"/>
          </a:xfrm>
          <a:prstGeom prst="rect">
            <a:avLst/>
          </a:prstGeom>
        </p:spPr>
        <p:txBody>
          <a:bodyPr vert="horz" wrap="square" lIns="0" tIns="12700" rIns="0" bIns="0" rtlCol="0">
            <a:spAutoFit/>
          </a:bodyPr>
          <a:lstStyle/>
          <a:p>
            <a:pPr marL="32384" marR="5080" indent="-20320">
              <a:spcBef>
                <a:spcPts val="100"/>
              </a:spcBef>
            </a:pPr>
            <a:r>
              <a:rPr sz="900" spc="-5" dirty="0">
                <a:latin typeface="Calibri"/>
                <a:cs typeface="Calibri"/>
              </a:rPr>
              <a:t>Previous</a:t>
            </a:r>
            <a:r>
              <a:rPr sz="900" spc="-40" dirty="0">
                <a:latin typeface="Calibri"/>
                <a:cs typeface="Calibri"/>
              </a:rPr>
              <a:t> </a:t>
            </a:r>
            <a:r>
              <a:rPr sz="900" spc="-5" dirty="0">
                <a:latin typeface="Calibri"/>
                <a:cs typeface="Calibri"/>
              </a:rPr>
              <a:t>block: </a:t>
            </a:r>
            <a:r>
              <a:rPr sz="900" spc="-190" dirty="0">
                <a:latin typeface="Calibri"/>
                <a:cs typeface="Calibri"/>
              </a:rPr>
              <a:t> </a:t>
            </a:r>
            <a:r>
              <a:rPr sz="900" spc="-5" dirty="0">
                <a:latin typeface="Calibri"/>
                <a:cs typeface="Calibri"/>
              </a:rPr>
              <a:t>000000948fixf</a:t>
            </a:r>
            <a:endParaRPr sz="900">
              <a:latin typeface="Calibri"/>
              <a:cs typeface="Calibri"/>
            </a:endParaRPr>
          </a:p>
        </p:txBody>
      </p:sp>
      <p:grpSp>
        <p:nvGrpSpPr>
          <p:cNvPr id="17" name="object 17"/>
          <p:cNvGrpSpPr/>
          <p:nvPr/>
        </p:nvGrpSpPr>
        <p:grpSpPr>
          <a:xfrm>
            <a:off x="4591558" y="2848101"/>
            <a:ext cx="991235" cy="393700"/>
            <a:chOff x="3067557" y="2848101"/>
            <a:chExt cx="991235" cy="393700"/>
          </a:xfrm>
        </p:grpSpPr>
        <p:pic>
          <p:nvPicPr>
            <p:cNvPr id="18" name="object 18"/>
            <p:cNvPicPr/>
            <p:nvPr/>
          </p:nvPicPr>
          <p:blipFill>
            <a:blip r:embed="rId2" cstate="print"/>
            <a:stretch>
              <a:fillRect/>
            </a:stretch>
          </p:blipFill>
          <p:spPr>
            <a:xfrm>
              <a:off x="3073907" y="2854451"/>
              <a:ext cx="978407" cy="381000"/>
            </a:xfrm>
            <a:prstGeom prst="rect">
              <a:avLst/>
            </a:prstGeom>
          </p:spPr>
        </p:pic>
        <p:sp>
          <p:nvSpPr>
            <p:cNvPr id="19" name="object 19"/>
            <p:cNvSpPr/>
            <p:nvPr/>
          </p:nvSpPr>
          <p:spPr>
            <a:xfrm>
              <a:off x="3073907" y="2854451"/>
              <a:ext cx="978535" cy="381000"/>
            </a:xfrm>
            <a:custGeom>
              <a:avLst/>
              <a:gdLst/>
              <a:ahLst/>
              <a:cxnLst/>
              <a:rect l="l" t="t" r="r" b="b"/>
              <a:pathLst>
                <a:path w="978535" h="381000">
                  <a:moveTo>
                    <a:pt x="0" y="63500"/>
                  </a:moveTo>
                  <a:lnTo>
                    <a:pt x="4992" y="38790"/>
                  </a:lnTo>
                  <a:lnTo>
                    <a:pt x="18605" y="18605"/>
                  </a:lnTo>
                  <a:lnTo>
                    <a:pt x="38790" y="4992"/>
                  </a:lnTo>
                  <a:lnTo>
                    <a:pt x="63500" y="0"/>
                  </a:lnTo>
                  <a:lnTo>
                    <a:pt x="914907" y="0"/>
                  </a:lnTo>
                  <a:lnTo>
                    <a:pt x="939617" y="4992"/>
                  </a:lnTo>
                  <a:lnTo>
                    <a:pt x="959802" y="18605"/>
                  </a:lnTo>
                  <a:lnTo>
                    <a:pt x="973415" y="38790"/>
                  </a:lnTo>
                  <a:lnTo>
                    <a:pt x="978407" y="63500"/>
                  </a:lnTo>
                  <a:lnTo>
                    <a:pt x="978407" y="317500"/>
                  </a:lnTo>
                  <a:lnTo>
                    <a:pt x="973415" y="342209"/>
                  </a:lnTo>
                  <a:lnTo>
                    <a:pt x="959802" y="362394"/>
                  </a:lnTo>
                  <a:lnTo>
                    <a:pt x="939617" y="376007"/>
                  </a:lnTo>
                  <a:lnTo>
                    <a:pt x="914907" y="381000"/>
                  </a:lnTo>
                  <a:lnTo>
                    <a:pt x="63500" y="381000"/>
                  </a:lnTo>
                  <a:lnTo>
                    <a:pt x="38790" y="376007"/>
                  </a:lnTo>
                  <a:lnTo>
                    <a:pt x="18605" y="362394"/>
                  </a:lnTo>
                  <a:lnTo>
                    <a:pt x="4992" y="342209"/>
                  </a:lnTo>
                  <a:lnTo>
                    <a:pt x="0" y="317500"/>
                  </a:lnTo>
                  <a:lnTo>
                    <a:pt x="0" y="63500"/>
                  </a:lnTo>
                  <a:close/>
                </a:path>
              </a:pathLst>
            </a:custGeom>
            <a:ln w="12192">
              <a:solidFill>
                <a:srgbClr val="A18E6A"/>
              </a:solidFill>
            </a:ln>
          </p:spPr>
          <p:txBody>
            <a:bodyPr wrap="square" lIns="0" tIns="0" rIns="0" bIns="0" rtlCol="0"/>
            <a:lstStyle/>
            <a:p>
              <a:endParaRPr/>
            </a:p>
          </p:txBody>
        </p:sp>
      </p:grpSp>
      <p:sp>
        <p:nvSpPr>
          <p:cNvPr id="20" name="object 20"/>
          <p:cNvSpPr txBox="1"/>
          <p:nvPr/>
        </p:nvSpPr>
        <p:spPr>
          <a:xfrm>
            <a:off x="4803776" y="2887726"/>
            <a:ext cx="568325" cy="299720"/>
          </a:xfrm>
          <a:prstGeom prst="rect">
            <a:avLst/>
          </a:prstGeom>
        </p:spPr>
        <p:txBody>
          <a:bodyPr vert="horz" wrap="square" lIns="0" tIns="12700" rIns="0" bIns="0" rtlCol="0">
            <a:spAutoFit/>
          </a:bodyPr>
          <a:lstStyle/>
          <a:p>
            <a:pPr marL="94615" marR="5080" indent="-82550">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a:t>
            </a:r>
            <a:r>
              <a:rPr sz="900" spc="-5" dirty="0">
                <a:latin typeface="Calibri"/>
                <a:cs typeface="Calibri"/>
              </a:rPr>
              <a:t>0495fjdi</a:t>
            </a:r>
            <a:endParaRPr sz="900">
              <a:latin typeface="Calibri"/>
              <a:cs typeface="Calibri"/>
            </a:endParaRPr>
          </a:p>
        </p:txBody>
      </p:sp>
      <p:grpSp>
        <p:nvGrpSpPr>
          <p:cNvPr id="21" name="object 21"/>
          <p:cNvGrpSpPr/>
          <p:nvPr/>
        </p:nvGrpSpPr>
        <p:grpSpPr>
          <a:xfrm>
            <a:off x="4591558" y="3297682"/>
            <a:ext cx="991235" cy="392430"/>
            <a:chOff x="3067557" y="3297682"/>
            <a:chExt cx="991235" cy="392430"/>
          </a:xfrm>
        </p:grpSpPr>
        <p:pic>
          <p:nvPicPr>
            <p:cNvPr id="22" name="object 22"/>
            <p:cNvPicPr/>
            <p:nvPr/>
          </p:nvPicPr>
          <p:blipFill>
            <a:blip r:embed="rId3" cstate="print"/>
            <a:stretch>
              <a:fillRect/>
            </a:stretch>
          </p:blipFill>
          <p:spPr>
            <a:xfrm>
              <a:off x="3073907" y="3304032"/>
              <a:ext cx="978407" cy="379475"/>
            </a:xfrm>
            <a:prstGeom prst="rect">
              <a:avLst/>
            </a:prstGeom>
          </p:spPr>
        </p:pic>
        <p:sp>
          <p:nvSpPr>
            <p:cNvPr id="23" name="object 23"/>
            <p:cNvSpPr/>
            <p:nvPr/>
          </p:nvSpPr>
          <p:spPr>
            <a:xfrm>
              <a:off x="3073907" y="3304032"/>
              <a:ext cx="978535" cy="379730"/>
            </a:xfrm>
            <a:custGeom>
              <a:avLst/>
              <a:gdLst/>
              <a:ahLst/>
              <a:cxnLst/>
              <a:rect l="l" t="t" r="r" b="b"/>
              <a:pathLst>
                <a:path w="978535" h="379729">
                  <a:moveTo>
                    <a:pt x="0" y="63245"/>
                  </a:moveTo>
                  <a:lnTo>
                    <a:pt x="4970" y="38629"/>
                  </a:lnTo>
                  <a:lnTo>
                    <a:pt x="18526" y="18526"/>
                  </a:lnTo>
                  <a:lnTo>
                    <a:pt x="38629" y="4970"/>
                  </a:lnTo>
                  <a:lnTo>
                    <a:pt x="63246" y="0"/>
                  </a:lnTo>
                  <a:lnTo>
                    <a:pt x="915162" y="0"/>
                  </a:lnTo>
                  <a:lnTo>
                    <a:pt x="939778" y="4970"/>
                  </a:lnTo>
                  <a:lnTo>
                    <a:pt x="959881" y="18526"/>
                  </a:lnTo>
                  <a:lnTo>
                    <a:pt x="973437" y="38629"/>
                  </a:lnTo>
                  <a:lnTo>
                    <a:pt x="978407" y="63245"/>
                  </a:lnTo>
                  <a:lnTo>
                    <a:pt x="978407" y="316229"/>
                  </a:lnTo>
                  <a:lnTo>
                    <a:pt x="973437" y="340846"/>
                  </a:lnTo>
                  <a:lnTo>
                    <a:pt x="959881" y="360949"/>
                  </a:lnTo>
                  <a:lnTo>
                    <a:pt x="939778" y="374505"/>
                  </a:lnTo>
                  <a:lnTo>
                    <a:pt x="915162" y="379475"/>
                  </a:lnTo>
                  <a:lnTo>
                    <a:pt x="63246" y="379475"/>
                  </a:lnTo>
                  <a:lnTo>
                    <a:pt x="38629" y="374505"/>
                  </a:lnTo>
                  <a:lnTo>
                    <a:pt x="18526" y="360949"/>
                  </a:lnTo>
                  <a:lnTo>
                    <a:pt x="4970" y="340846"/>
                  </a:lnTo>
                  <a:lnTo>
                    <a:pt x="0" y="316229"/>
                  </a:lnTo>
                  <a:lnTo>
                    <a:pt x="0" y="63245"/>
                  </a:lnTo>
                  <a:close/>
                </a:path>
              </a:pathLst>
            </a:custGeom>
            <a:ln w="12191">
              <a:solidFill>
                <a:srgbClr val="A18E6A"/>
              </a:solidFill>
            </a:ln>
          </p:spPr>
          <p:txBody>
            <a:bodyPr wrap="square" lIns="0" tIns="0" rIns="0" bIns="0" rtlCol="0"/>
            <a:lstStyle/>
            <a:p>
              <a:endParaRPr/>
            </a:p>
          </p:txBody>
        </p:sp>
      </p:grpSp>
      <p:sp>
        <p:nvSpPr>
          <p:cNvPr id="24" name="object 24"/>
          <p:cNvSpPr txBox="1"/>
          <p:nvPr/>
        </p:nvSpPr>
        <p:spPr>
          <a:xfrm>
            <a:off x="4803775" y="3336748"/>
            <a:ext cx="568960" cy="300355"/>
          </a:xfrm>
          <a:prstGeom prst="rect">
            <a:avLst/>
          </a:prstGeom>
        </p:spPr>
        <p:txBody>
          <a:bodyPr vert="horz" wrap="square" lIns="0" tIns="12700" rIns="0" bIns="0" rtlCol="0">
            <a:spAutoFit/>
          </a:bodyPr>
          <a:lstStyle/>
          <a:p>
            <a:pPr marL="12700">
              <a:spcBef>
                <a:spcPts val="100"/>
              </a:spcBef>
            </a:pPr>
            <a:r>
              <a:rPr sz="900" spc="-5" dirty="0">
                <a:latin typeface="Calibri"/>
                <a:cs typeface="Calibri"/>
              </a:rPr>
              <a:t>Transaction</a:t>
            </a:r>
            <a:endParaRPr sz="900">
              <a:latin typeface="Calibri"/>
              <a:cs typeface="Calibri"/>
            </a:endParaRPr>
          </a:p>
          <a:p>
            <a:pPr marL="71755">
              <a:spcBef>
                <a:spcPts val="5"/>
              </a:spcBef>
            </a:pPr>
            <a:r>
              <a:rPr sz="900" dirty="0">
                <a:latin typeface="Calibri"/>
                <a:cs typeface="Calibri"/>
              </a:rPr>
              <a:t>1236foer</a:t>
            </a:r>
            <a:endParaRPr sz="900">
              <a:latin typeface="Calibri"/>
              <a:cs typeface="Calibri"/>
            </a:endParaRPr>
          </a:p>
        </p:txBody>
      </p:sp>
      <p:grpSp>
        <p:nvGrpSpPr>
          <p:cNvPr id="25" name="object 25"/>
          <p:cNvGrpSpPr/>
          <p:nvPr/>
        </p:nvGrpSpPr>
        <p:grpSpPr>
          <a:xfrm>
            <a:off x="4591558" y="3739641"/>
            <a:ext cx="991235" cy="393700"/>
            <a:chOff x="3067557" y="3739641"/>
            <a:chExt cx="991235" cy="393700"/>
          </a:xfrm>
        </p:grpSpPr>
        <p:pic>
          <p:nvPicPr>
            <p:cNvPr id="26" name="object 26"/>
            <p:cNvPicPr/>
            <p:nvPr/>
          </p:nvPicPr>
          <p:blipFill>
            <a:blip r:embed="rId2" cstate="print"/>
            <a:stretch>
              <a:fillRect/>
            </a:stretch>
          </p:blipFill>
          <p:spPr>
            <a:xfrm>
              <a:off x="3073907" y="3745991"/>
              <a:ext cx="978407" cy="381000"/>
            </a:xfrm>
            <a:prstGeom prst="rect">
              <a:avLst/>
            </a:prstGeom>
          </p:spPr>
        </p:pic>
        <p:sp>
          <p:nvSpPr>
            <p:cNvPr id="27" name="object 27"/>
            <p:cNvSpPr/>
            <p:nvPr/>
          </p:nvSpPr>
          <p:spPr>
            <a:xfrm>
              <a:off x="3073907" y="3745991"/>
              <a:ext cx="978535" cy="381000"/>
            </a:xfrm>
            <a:custGeom>
              <a:avLst/>
              <a:gdLst/>
              <a:ahLst/>
              <a:cxnLst/>
              <a:rect l="l" t="t" r="r" b="b"/>
              <a:pathLst>
                <a:path w="978535" h="381000">
                  <a:moveTo>
                    <a:pt x="0" y="63499"/>
                  </a:moveTo>
                  <a:lnTo>
                    <a:pt x="4992" y="38790"/>
                  </a:lnTo>
                  <a:lnTo>
                    <a:pt x="18605" y="18605"/>
                  </a:lnTo>
                  <a:lnTo>
                    <a:pt x="38790" y="4992"/>
                  </a:lnTo>
                  <a:lnTo>
                    <a:pt x="63500" y="0"/>
                  </a:lnTo>
                  <a:lnTo>
                    <a:pt x="914907" y="0"/>
                  </a:lnTo>
                  <a:lnTo>
                    <a:pt x="939617" y="4992"/>
                  </a:lnTo>
                  <a:lnTo>
                    <a:pt x="959802" y="18605"/>
                  </a:lnTo>
                  <a:lnTo>
                    <a:pt x="973415" y="38790"/>
                  </a:lnTo>
                  <a:lnTo>
                    <a:pt x="978407" y="63499"/>
                  </a:lnTo>
                  <a:lnTo>
                    <a:pt x="978407" y="317499"/>
                  </a:lnTo>
                  <a:lnTo>
                    <a:pt x="973415" y="342209"/>
                  </a:lnTo>
                  <a:lnTo>
                    <a:pt x="959802" y="362394"/>
                  </a:lnTo>
                  <a:lnTo>
                    <a:pt x="939617" y="376007"/>
                  </a:lnTo>
                  <a:lnTo>
                    <a:pt x="914907" y="380999"/>
                  </a:lnTo>
                  <a:lnTo>
                    <a:pt x="63500" y="380999"/>
                  </a:lnTo>
                  <a:lnTo>
                    <a:pt x="38790" y="376007"/>
                  </a:lnTo>
                  <a:lnTo>
                    <a:pt x="18605" y="362394"/>
                  </a:lnTo>
                  <a:lnTo>
                    <a:pt x="4992" y="342209"/>
                  </a:lnTo>
                  <a:lnTo>
                    <a:pt x="0" y="317499"/>
                  </a:lnTo>
                  <a:lnTo>
                    <a:pt x="0" y="63499"/>
                  </a:lnTo>
                  <a:close/>
                </a:path>
              </a:pathLst>
            </a:custGeom>
            <a:ln w="12192">
              <a:solidFill>
                <a:srgbClr val="A18E6A"/>
              </a:solidFill>
            </a:ln>
          </p:spPr>
          <p:txBody>
            <a:bodyPr wrap="square" lIns="0" tIns="0" rIns="0" bIns="0" rtlCol="0"/>
            <a:lstStyle/>
            <a:p>
              <a:endParaRPr/>
            </a:p>
          </p:txBody>
        </p:sp>
      </p:grpSp>
      <p:sp>
        <p:nvSpPr>
          <p:cNvPr id="28" name="object 28"/>
          <p:cNvSpPr txBox="1"/>
          <p:nvPr/>
        </p:nvSpPr>
        <p:spPr>
          <a:xfrm>
            <a:off x="4803776" y="3779901"/>
            <a:ext cx="568325" cy="299720"/>
          </a:xfrm>
          <a:prstGeom prst="rect">
            <a:avLst/>
          </a:prstGeom>
        </p:spPr>
        <p:txBody>
          <a:bodyPr vert="horz" wrap="square" lIns="0" tIns="12700" rIns="0" bIns="0" rtlCol="0">
            <a:spAutoFit/>
          </a:bodyPr>
          <a:lstStyle/>
          <a:p>
            <a:pPr marL="70485" marR="5080" indent="-58419">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a:t>
            </a:r>
            <a:r>
              <a:rPr sz="900" spc="-5" dirty="0">
                <a:latin typeface="Calibri"/>
                <a:cs typeface="Calibri"/>
              </a:rPr>
              <a:t>4364rote</a:t>
            </a:r>
            <a:endParaRPr sz="900">
              <a:latin typeface="Calibri"/>
              <a:cs typeface="Calibri"/>
            </a:endParaRPr>
          </a:p>
        </p:txBody>
      </p:sp>
      <p:sp>
        <p:nvSpPr>
          <p:cNvPr id="29" name="object 29"/>
          <p:cNvSpPr/>
          <p:nvPr/>
        </p:nvSpPr>
        <p:spPr>
          <a:xfrm>
            <a:off x="3188208" y="1527047"/>
            <a:ext cx="1077595" cy="2658110"/>
          </a:xfrm>
          <a:custGeom>
            <a:avLst/>
            <a:gdLst/>
            <a:ahLst/>
            <a:cxnLst/>
            <a:rect l="l" t="t" r="r" b="b"/>
            <a:pathLst>
              <a:path w="1077595" h="2658110">
                <a:moveTo>
                  <a:pt x="0" y="179577"/>
                </a:moveTo>
                <a:lnTo>
                  <a:pt x="6414" y="131835"/>
                </a:lnTo>
                <a:lnTo>
                  <a:pt x="24515" y="88937"/>
                </a:lnTo>
                <a:lnTo>
                  <a:pt x="52593" y="52593"/>
                </a:lnTo>
                <a:lnTo>
                  <a:pt x="88937" y="24515"/>
                </a:lnTo>
                <a:lnTo>
                  <a:pt x="131835" y="6414"/>
                </a:lnTo>
                <a:lnTo>
                  <a:pt x="179578" y="0"/>
                </a:lnTo>
                <a:lnTo>
                  <a:pt x="897890" y="0"/>
                </a:lnTo>
                <a:lnTo>
                  <a:pt x="945632" y="6414"/>
                </a:lnTo>
                <a:lnTo>
                  <a:pt x="988530" y="24515"/>
                </a:lnTo>
                <a:lnTo>
                  <a:pt x="1024874" y="52593"/>
                </a:lnTo>
                <a:lnTo>
                  <a:pt x="1052952" y="88937"/>
                </a:lnTo>
                <a:lnTo>
                  <a:pt x="1071053" y="131835"/>
                </a:lnTo>
                <a:lnTo>
                  <a:pt x="1077468" y="179577"/>
                </a:lnTo>
                <a:lnTo>
                  <a:pt x="1077468" y="2478278"/>
                </a:lnTo>
                <a:lnTo>
                  <a:pt x="1071053" y="2526020"/>
                </a:lnTo>
                <a:lnTo>
                  <a:pt x="1052952" y="2568918"/>
                </a:lnTo>
                <a:lnTo>
                  <a:pt x="1024874" y="2605262"/>
                </a:lnTo>
                <a:lnTo>
                  <a:pt x="988530" y="2633340"/>
                </a:lnTo>
                <a:lnTo>
                  <a:pt x="945632" y="2651441"/>
                </a:lnTo>
                <a:lnTo>
                  <a:pt x="897890" y="2657856"/>
                </a:lnTo>
                <a:lnTo>
                  <a:pt x="179578" y="2657856"/>
                </a:lnTo>
                <a:lnTo>
                  <a:pt x="131835" y="2651441"/>
                </a:lnTo>
                <a:lnTo>
                  <a:pt x="88937" y="2633340"/>
                </a:lnTo>
                <a:lnTo>
                  <a:pt x="52593" y="2605262"/>
                </a:lnTo>
                <a:lnTo>
                  <a:pt x="24515" y="2568918"/>
                </a:lnTo>
                <a:lnTo>
                  <a:pt x="6414" y="2526020"/>
                </a:lnTo>
                <a:lnTo>
                  <a:pt x="0" y="2478278"/>
                </a:lnTo>
                <a:lnTo>
                  <a:pt x="0" y="179577"/>
                </a:lnTo>
                <a:close/>
              </a:path>
            </a:pathLst>
          </a:custGeom>
          <a:ln w="15240">
            <a:solidFill>
              <a:srgbClr val="000000"/>
            </a:solidFill>
          </a:ln>
        </p:spPr>
        <p:txBody>
          <a:bodyPr wrap="square" lIns="0" tIns="0" rIns="0" bIns="0" rtlCol="0"/>
          <a:lstStyle/>
          <a:p>
            <a:endParaRPr/>
          </a:p>
        </p:txBody>
      </p:sp>
      <p:sp>
        <p:nvSpPr>
          <p:cNvPr id="30" name="object 30"/>
          <p:cNvSpPr txBox="1"/>
          <p:nvPr/>
        </p:nvSpPr>
        <p:spPr>
          <a:xfrm>
            <a:off x="3383027" y="2043125"/>
            <a:ext cx="688975" cy="300990"/>
          </a:xfrm>
          <a:prstGeom prst="rect">
            <a:avLst/>
          </a:prstGeom>
        </p:spPr>
        <p:txBody>
          <a:bodyPr vert="horz" wrap="square" lIns="0" tIns="12700" rIns="0" bIns="0" rtlCol="0">
            <a:spAutoFit/>
          </a:bodyPr>
          <a:lstStyle/>
          <a:p>
            <a:pPr marL="635" algn="ctr">
              <a:spcBef>
                <a:spcPts val="100"/>
              </a:spcBef>
            </a:pPr>
            <a:r>
              <a:rPr sz="900" dirty="0">
                <a:latin typeface="Calibri"/>
                <a:cs typeface="Calibri"/>
              </a:rPr>
              <a:t>Block</a:t>
            </a:r>
            <a:r>
              <a:rPr sz="900" spc="-50" dirty="0">
                <a:latin typeface="Calibri"/>
                <a:cs typeface="Calibri"/>
              </a:rPr>
              <a:t> </a:t>
            </a:r>
            <a:r>
              <a:rPr sz="900" spc="-5" dirty="0">
                <a:latin typeface="Calibri"/>
                <a:cs typeface="Calibri"/>
              </a:rPr>
              <a:t>hash:</a:t>
            </a:r>
            <a:endParaRPr sz="900">
              <a:latin typeface="Calibri"/>
              <a:cs typeface="Calibri"/>
            </a:endParaRPr>
          </a:p>
          <a:p>
            <a:pPr algn="ctr">
              <a:spcBef>
                <a:spcPts val="5"/>
              </a:spcBef>
            </a:pPr>
            <a:r>
              <a:rPr sz="900" spc="-5" dirty="0">
                <a:latin typeface="Calibri"/>
                <a:cs typeface="Calibri"/>
              </a:rPr>
              <a:t>000000948fixf</a:t>
            </a:r>
            <a:endParaRPr sz="900">
              <a:latin typeface="Calibri"/>
              <a:cs typeface="Calibri"/>
            </a:endParaRPr>
          </a:p>
        </p:txBody>
      </p:sp>
      <p:sp>
        <p:nvSpPr>
          <p:cNvPr id="31" name="object 31"/>
          <p:cNvSpPr txBox="1"/>
          <p:nvPr/>
        </p:nvSpPr>
        <p:spPr>
          <a:xfrm>
            <a:off x="3363215" y="2455290"/>
            <a:ext cx="728345" cy="299720"/>
          </a:xfrm>
          <a:prstGeom prst="rect">
            <a:avLst/>
          </a:prstGeom>
        </p:spPr>
        <p:txBody>
          <a:bodyPr vert="horz" wrap="square" lIns="0" tIns="12700" rIns="0" bIns="0" rtlCol="0">
            <a:spAutoFit/>
          </a:bodyPr>
          <a:lstStyle/>
          <a:p>
            <a:pPr marL="30480" marR="5080" indent="-18415">
              <a:spcBef>
                <a:spcPts val="100"/>
              </a:spcBef>
            </a:pPr>
            <a:r>
              <a:rPr sz="900" spc="-5" dirty="0">
                <a:latin typeface="Calibri"/>
                <a:cs typeface="Calibri"/>
              </a:rPr>
              <a:t>Previous</a:t>
            </a:r>
            <a:r>
              <a:rPr sz="900" spc="-40" dirty="0">
                <a:latin typeface="Calibri"/>
                <a:cs typeface="Calibri"/>
              </a:rPr>
              <a:t> </a:t>
            </a:r>
            <a:r>
              <a:rPr sz="900" spc="-5" dirty="0">
                <a:latin typeface="Calibri"/>
                <a:cs typeface="Calibri"/>
              </a:rPr>
              <a:t>block: </a:t>
            </a:r>
            <a:r>
              <a:rPr sz="900" spc="-190" dirty="0">
                <a:latin typeface="Calibri"/>
                <a:cs typeface="Calibri"/>
              </a:rPr>
              <a:t> </a:t>
            </a:r>
            <a:r>
              <a:rPr sz="900" spc="-5" dirty="0">
                <a:latin typeface="Calibri"/>
                <a:cs typeface="Calibri"/>
              </a:rPr>
              <a:t>000000958fdji</a:t>
            </a:r>
            <a:endParaRPr sz="900">
              <a:latin typeface="Calibri"/>
              <a:cs typeface="Calibri"/>
            </a:endParaRPr>
          </a:p>
        </p:txBody>
      </p:sp>
      <p:grpSp>
        <p:nvGrpSpPr>
          <p:cNvPr id="32" name="object 32"/>
          <p:cNvGrpSpPr/>
          <p:nvPr/>
        </p:nvGrpSpPr>
        <p:grpSpPr>
          <a:xfrm>
            <a:off x="3230627" y="2848101"/>
            <a:ext cx="991235" cy="393700"/>
            <a:chOff x="1706626" y="2848101"/>
            <a:chExt cx="991235" cy="393700"/>
          </a:xfrm>
        </p:grpSpPr>
        <p:pic>
          <p:nvPicPr>
            <p:cNvPr id="33" name="object 33"/>
            <p:cNvPicPr/>
            <p:nvPr/>
          </p:nvPicPr>
          <p:blipFill>
            <a:blip r:embed="rId4" cstate="print"/>
            <a:stretch>
              <a:fillRect/>
            </a:stretch>
          </p:blipFill>
          <p:spPr>
            <a:xfrm>
              <a:off x="1712976" y="2854451"/>
              <a:ext cx="978407" cy="381000"/>
            </a:xfrm>
            <a:prstGeom prst="rect">
              <a:avLst/>
            </a:prstGeom>
          </p:spPr>
        </p:pic>
        <p:sp>
          <p:nvSpPr>
            <p:cNvPr id="34" name="object 34"/>
            <p:cNvSpPr/>
            <p:nvPr/>
          </p:nvSpPr>
          <p:spPr>
            <a:xfrm>
              <a:off x="1712976" y="2854451"/>
              <a:ext cx="978535" cy="381000"/>
            </a:xfrm>
            <a:custGeom>
              <a:avLst/>
              <a:gdLst/>
              <a:ahLst/>
              <a:cxnLst/>
              <a:rect l="l" t="t" r="r" b="b"/>
              <a:pathLst>
                <a:path w="978535" h="381000">
                  <a:moveTo>
                    <a:pt x="0" y="63500"/>
                  </a:moveTo>
                  <a:lnTo>
                    <a:pt x="4992" y="38790"/>
                  </a:lnTo>
                  <a:lnTo>
                    <a:pt x="18605" y="18605"/>
                  </a:lnTo>
                  <a:lnTo>
                    <a:pt x="38790" y="4992"/>
                  </a:lnTo>
                  <a:lnTo>
                    <a:pt x="63500" y="0"/>
                  </a:lnTo>
                  <a:lnTo>
                    <a:pt x="914907" y="0"/>
                  </a:lnTo>
                  <a:lnTo>
                    <a:pt x="939617" y="4992"/>
                  </a:lnTo>
                  <a:lnTo>
                    <a:pt x="959802" y="18605"/>
                  </a:lnTo>
                  <a:lnTo>
                    <a:pt x="973415" y="38790"/>
                  </a:lnTo>
                  <a:lnTo>
                    <a:pt x="978407" y="63500"/>
                  </a:lnTo>
                  <a:lnTo>
                    <a:pt x="978407" y="317500"/>
                  </a:lnTo>
                  <a:lnTo>
                    <a:pt x="973415" y="342209"/>
                  </a:lnTo>
                  <a:lnTo>
                    <a:pt x="959802" y="362394"/>
                  </a:lnTo>
                  <a:lnTo>
                    <a:pt x="939617" y="376007"/>
                  </a:lnTo>
                  <a:lnTo>
                    <a:pt x="914907" y="381000"/>
                  </a:lnTo>
                  <a:lnTo>
                    <a:pt x="63500" y="381000"/>
                  </a:lnTo>
                  <a:lnTo>
                    <a:pt x="38790" y="376007"/>
                  </a:lnTo>
                  <a:lnTo>
                    <a:pt x="18605" y="362394"/>
                  </a:lnTo>
                  <a:lnTo>
                    <a:pt x="4992" y="342209"/>
                  </a:lnTo>
                  <a:lnTo>
                    <a:pt x="0" y="317500"/>
                  </a:lnTo>
                  <a:lnTo>
                    <a:pt x="0" y="63500"/>
                  </a:lnTo>
                  <a:close/>
                </a:path>
              </a:pathLst>
            </a:custGeom>
            <a:ln w="12192">
              <a:solidFill>
                <a:srgbClr val="A18E6A"/>
              </a:solidFill>
            </a:ln>
          </p:spPr>
          <p:txBody>
            <a:bodyPr wrap="square" lIns="0" tIns="0" rIns="0" bIns="0" rtlCol="0"/>
            <a:lstStyle/>
            <a:p>
              <a:endParaRPr/>
            </a:p>
          </p:txBody>
        </p:sp>
      </p:grpSp>
      <p:sp>
        <p:nvSpPr>
          <p:cNvPr id="35" name="object 35"/>
          <p:cNvSpPr txBox="1"/>
          <p:nvPr/>
        </p:nvSpPr>
        <p:spPr>
          <a:xfrm>
            <a:off x="3442462" y="2887726"/>
            <a:ext cx="568325" cy="299720"/>
          </a:xfrm>
          <a:prstGeom prst="rect">
            <a:avLst/>
          </a:prstGeom>
        </p:spPr>
        <p:txBody>
          <a:bodyPr vert="horz" wrap="square" lIns="0" tIns="12700" rIns="0" bIns="0" rtlCol="0">
            <a:spAutoFit/>
          </a:bodyPr>
          <a:lstStyle/>
          <a:p>
            <a:pPr marL="60960" marR="5080" indent="-48895">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a:t>
            </a:r>
            <a:r>
              <a:rPr sz="900" spc="-5" dirty="0">
                <a:latin typeface="Calibri"/>
                <a:cs typeface="Calibri"/>
              </a:rPr>
              <a:t>1025asde</a:t>
            </a:r>
            <a:endParaRPr sz="900">
              <a:latin typeface="Calibri"/>
              <a:cs typeface="Calibri"/>
            </a:endParaRPr>
          </a:p>
        </p:txBody>
      </p:sp>
      <p:grpSp>
        <p:nvGrpSpPr>
          <p:cNvPr id="36" name="object 36"/>
          <p:cNvGrpSpPr/>
          <p:nvPr/>
        </p:nvGrpSpPr>
        <p:grpSpPr>
          <a:xfrm>
            <a:off x="3230627" y="3297682"/>
            <a:ext cx="991235" cy="392430"/>
            <a:chOff x="1706626" y="3297682"/>
            <a:chExt cx="991235" cy="392430"/>
          </a:xfrm>
        </p:grpSpPr>
        <p:pic>
          <p:nvPicPr>
            <p:cNvPr id="37" name="object 37"/>
            <p:cNvPicPr/>
            <p:nvPr/>
          </p:nvPicPr>
          <p:blipFill>
            <a:blip r:embed="rId5" cstate="print"/>
            <a:stretch>
              <a:fillRect/>
            </a:stretch>
          </p:blipFill>
          <p:spPr>
            <a:xfrm>
              <a:off x="1712976" y="3304032"/>
              <a:ext cx="978407" cy="379475"/>
            </a:xfrm>
            <a:prstGeom prst="rect">
              <a:avLst/>
            </a:prstGeom>
          </p:spPr>
        </p:pic>
        <p:sp>
          <p:nvSpPr>
            <p:cNvPr id="38" name="object 38"/>
            <p:cNvSpPr/>
            <p:nvPr/>
          </p:nvSpPr>
          <p:spPr>
            <a:xfrm>
              <a:off x="1712976" y="3304032"/>
              <a:ext cx="978535" cy="379730"/>
            </a:xfrm>
            <a:custGeom>
              <a:avLst/>
              <a:gdLst/>
              <a:ahLst/>
              <a:cxnLst/>
              <a:rect l="l" t="t" r="r" b="b"/>
              <a:pathLst>
                <a:path w="978535" h="379729">
                  <a:moveTo>
                    <a:pt x="0" y="63245"/>
                  </a:moveTo>
                  <a:lnTo>
                    <a:pt x="4970" y="38629"/>
                  </a:lnTo>
                  <a:lnTo>
                    <a:pt x="18526" y="18526"/>
                  </a:lnTo>
                  <a:lnTo>
                    <a:pt x="38629" y="4970"/>
                  </a:lnTo>
                  <a:lnTo>
                    <a:pt x="63246" y="0"/>
                  </a:lnTo>
                  <a:lnTo>
                    <a:pt x="915162" y="0"/>
                  </a:lnTo>
                  <a:lnTo>
                    <a:pt x="939778" y="4970"/>
                  </a:lnTo>
                  <a:lnTo>
                    <a:pt x="959881" y="18526"/>
                  </a:lnTo>
                  <a:lnTo>
                    <a:pt x="973437" y="38629"/>
                  </a:lnTo>
                  <a:lnTo>
                    <a:pt x="978407" y="63245"/>
                  </a:lnTo>
                  <a:lnTo>
                    <a:pt x="978407" y="316229"/>
                  </a:lnTo>
                  <a:lnTo>
                    <a:pt x="973437" y="340846"/>
                  </a:lnTo>
                  <a:lnTo>
                    <a:pt x="959881" y="360949"/>
                  </a:lnTo>
                  <a:lnTo>
                    <a:pt x="939778" y="374505"/>
                  </a:lnTo>
                  <a:lnTo>
                    <a:pt x="915162" y="379475"/>
                  </a:lnTo>
                  <a:lnTo>
                    <a:pt x="63246" y="379475"/>
                  </a:lnTo>
                  <a:lnTo>
                    <a:pt x="38629" y="374505"/>
                  </a:lnTo>
                  <a:lnTo>
                    <a:pt x="18526" y="360949"/>
                  </a:lnTo>
                  <a:lnTo>
                    <a:pt x="4970" y="340846"/>
                  </a:lnTo>
                  <a:lnTo>
                    <a:pt x="0" y="316229"/>
                  </a:lnTo>
                  <a:lnTo>
                    <a:pt x="0" y="63245"/>
                  </a:lnTo>
                  <a:close/>
                </a:path>
              </a:pathLst>
            </a:custGeom>
            <a:ln w="12191">
              <a:solidFill>
                <a:srgbClr val="A18E6A"/>
              </a:solidFill>
            </a:ln>
          </p:spPr>
          <p:txBody>
            <a:bodyPr wrap="square" lIns="0" tIns="0" rIns="0" bIns="0" rtlCol="0"/>
            <a:lstStyle/>
            <a:p>
              <a:endParaRPr/>
            </a:p>
          </p:txBody>
        </p:sp>
      </p:grpSp>
      <p:sp>
        <p:nvSpPr>
          <p:cNvPr id="39" name="object 39"/>
          <p:cNvSpPr txBox="1"/>
          <p:nvPr/>
        </p:nvSpPr>
        <p:spPr>
          <a:xfrm>
            <a:off x="3442461" y="3336748"/>
            <a:ext cx="568960" cy="300355"/>
          </a:xfrm>
          <a:prstGeom prst="rect">
            <a:avLst/>
          </a:prstGeom>
        </p:spPr>
        <p:txBody>
          <a:bodyPr vert="horz" wrap="square" lIns="0" tIns="12700" rIns="0" bIns="0" rtlCol="0">
            <a:spAutoFit/>
          </a:bodyPr>
          <a:lstStyle/>
          <a:p>
            <a:pPr algn="ctr">
              <a:spcBef>
                <a:spcPts val="100"/>
              </a:spcBef>
            </a:pPr>
            <a:r>
              <a:rPr sz="900" spc="-5" dirty="0">
                <a:latin typeface="Calibri"/>
                <a:cs typeface="Calibri"/>
              </a:rPr>
              <a:t>Transaction</a:t>
            </a:r>
            <a:endParaRPr sz="900">
              <a:latin typeface="Calibri"/>
              <a:cs typeface="Calibri"/>
            </a:endParaRPr>
          </a:p>
          <a:p>
            <a:pPr marL="1270" algn="ctr">
              <a:spcBef>
                <a:spcPts val="5"/>
              </a:spcBef>
            </a:pPr>
            <a:r>
              <a:rPr sz="900" spc="-5" dirty="0">
                <a:latin typeface="Calibri"/>
                <a:cs typeface="Calibri"/>
              </a:rPr>
              <a:t>8875iire</a:t>
            </a:r>
            <a:endParaRPr sz="900">
              <a:latin typeface="Calibri"/>
              <a:cs typeface="Calibri"/>
            </a:endParaRPr>
          </a:p>
        </p:txBody>
      </p:sp>
      <p:grpSp>
        <p:nvGrpSpPr>
          <p:cNvPr id="40" name="object 40"/>
          <p:cNvGrpSpPr/>
          <p:nvPr/>
        </p:nvGrpSpPr>
        <p:grpSpPr>
          <a:xfrm>
            <a:off x="3230627" y="3739641"/>
            <a:ext cx="991235" cy="393700"/>
            <a:chOff x="1706626" y="3739641"/>
            <a:chExt cx="991235" cy="393700"/>
          </a:xfrm>
        </p:grpSpPr>
        <p:pic>
          <p:nvPicPr>
            <p:cNvPr id="41" name="object 41"/>
            <p:cNvPicPr/>
            <p:nvPr/>
          </p:nvPicPr>
          <p:blipFill>
            <a:blip r:embed="rId4" cstate="print"/>
            <a:stretch>
              <a:fillRect/>
            </a:stretch>
          </p:blipFill>
          <p:spPr>
            <a:xfrm>
              <a:off x="1712976" y="3745991"/>
              <a:ext cx="978407" cy="381000"/>
            </a:xfrm>
            <a:prstGeom prst="rect">
              <a:avLst/>
            </a:prstGeom>
          </p:spPr>
        </p:pic>
        <p:sp>
          <p:nvSpPr>
            <p:cNvPr id="42" name="object 42"/>
            <p:cNvSpPr/>
            <p:nvPr/>
          </p:nvSpPr>
          <p:spPr>
            <a:xfrm>
              <a:off x="1712976" y="3745991"/>
              <a:ext cx="978535" cy="381000"/>
            </a:xfrm>
            <a:custGeom>
              <a:avLst/>
              <a:gdLst/>
              <a:ahLst/>
              <a:cxnLst/>
              <a:rect l="l" t="t" r="r" b="b"/>
              <a:pathLst>
                <a:path w="978535" h="381000">
                  <a:moveTo>
                    <a:pt x="0" y="63499"/>
                  </a:moveTo>
                  <a:lnTo>
                    <a:pt x="4992" y="38790"/>
                  </a:lnTo>
                  <a:lnTo>
                    <a:pt x="18605" y="18605"/>
                  </a:lnTo>
                  <a:lnTo>
                    <a:pt x="38790" y="4992"/>
                  </a:lnTo>
                  <a:lnTo>
                    <a:pt x="63500" y="0"/>
                  </a:lnTo>
                  <a:lnTo>
                    <a:pt x="914907" y="0"/>
                  </a:lnTo>
                  <a:lnTo>
                    <a:pt x="939617" y="4992"/>
                  </a:lnTo>
                  <a:lnTo>
                    <a:pt x="959802" y="18605"/>
                  </a:lnTo>
                  <a:lnTo>
                    <a:pt x="973415" y="38790"/>
                  </a:lnTo>
                  <a:lnTo>
                    <a:pt x="978407" y="63499"/>
                  </a:lnTo>
                  <a:lnTo>
                    <a:pt x="978407" y="317499"/>
                  </a:lnTo>
                  <a:lnTo>
                    <a:pt x="973415" y="342209"/>
                  </a:lnTo>
                  <a:lnTo>
                    <a:pt x="959802" y="362394"/>
                  </a:lnTo>
                  <a:lnTo>
                    <a:pt x="939617" y="376007"/>
                  </a:lnTo>
                  <a:lnTo>
                    <a:pt x="914907" y="380999"/>
                  </a:lnTo>
                  <a:lnTo>
                    <a:pt x="63500" y="380999"/>
                  </a:lnTo>
                  <a:lnTo>
                    <a:pt x="38790" y="376007"/>
                  </a:lnTo>
                  <a:lnTo>
                    <a:pt x="18605" y="362394"/>
                  </a:lnTo>
                  <a:lnTo>
                    <a:pt x="4992" y="342209"/>
                  </a:lnTo>
                  <a:lnTo>
                    <a:pt x="0" y="317499"/>
                  </a:lnTo>
                  <a:lnTo>
                    <a:pt x="0" y="63499"/>
                  </a:lnTo>
                  <a:close/>
                </a:path>
              </a:pathLst>
            </a:custGeom>
            <a:ln w="12192">
              <a:solidFill>
                <a:srgbClr val="A18E6A"/>
              </a:solidFill>
            </a:ln>
          </p:spPr>
          <p:txBody>
            <a:bodyPr wrap="square" lIns="0" tIns="0" rIns="0" bIns="0" rtlCol="0"/>
            <a:lstStyle/>
            <a:p>
              <a:endParaRPr/>
            </a:p>
          </p:txBody>
        </p:sp>
      </p:grpSp>
      <p:sp>
        <p:nvSpPr>
          <p:cNvPr id="43" name="object 43"/>
          <p:cNvSpPr txBox="1"/>
          <p:nvPr/>
        </p:nvSpPr>
        <p:spPr>
          <a:xfrm>
            <a:off x="3442462" y="3779901"/>
            <a:ext cx="568325" cy="299720"/>
          </a:xfrm>
          <a:prstGeom prst="rect">
            <a:avLst/>
          </a:prstGeom>
        </p:spPr>
        <p:txBody>
          <a:bodyPr vert="horz" wrap="square" lIns="0" tIns="12700" rIns="0" bIns="0" rtlCol="0">
            <a:spAutoFit/>
          </a:bodyPr>
          <a:lstStyle/>
          <a:p>
            <a:pPr marL="38100" marR="5080" indent="-26034">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a:t>
            </a:r>
            <a:r>
              <a:rPr sz="900" spc="-5" dirty="0">
                <a:latin typeface="Calibri"/>
                <a:cs typeface="Calibri"/>
              </a:rPr>
              <a:t>4236owqe</a:t>
            </a:r>
            <a:endParaRPr sz="900">
              <a:latin typeface="Calibri"/>
              <a:cs typeface="Calibri"/>
            </a:endParaRPr>
          </a:p>
        </p:txBody>
      </p:sp>
      <p:sp>
        <p:nvSpPr>
          <p:cNvPr id="44" name="object 44"/>
          <p:cNvSpPr/>
          <p:nvPr/>
        </p:nvSpPr>
        <p:spPr>
          <a:xfrm>
            <a:off x="1825753" y="1527047"/>
            <a:ext cx="1077595" cy="2658110"/>
          </a:xfrm>
          <a:custGeom>
            <a:avLst/>
            <a:gdLst/>
            <a:ahLst/>
            <a:cxnLst/>
            <a:rect l="l" t="t" r="r" b="b"/>
            <a:pathLst>
              <a:path w="1077595" h="2658110">
                <a:moveTo>
                  <a:pt x="0" y="179577"/>
                </a:moveTo>
                <a:lnTo>
                  <a:pt x="6414" y="131835"/>
                </a:lnTo>
                <a:lnTo>
                  <a:pt x="24518" y="88937"/>
                </a:lnTo>
                <a:lnTo>
                  <a:pt x="52598" y="52593"/>
                </a:lnTo>
                <a:lnTo>
                  <a:pt x="88943" y="24515"/>
                </a:lnTo>
                <a:lnTo>
                  <a:pt x="131840" y="6414"/>
                </a:lnTo>
                <a:lnTo>
                  <a:pt x="179577" y="0"/>
                </a:lnTo>
                <a:lnTo>
                  <a:pt x="897889" y="0"/>
                </a:lnTo>
                <a:lnTo>
                  <a:pt x="945632" y="6414"/>
                </a:lnTo>
                <a:lnTo>
                  <a:pt x="988530" y="24515"/>
                </a:lnTo>
                <a:lnTo>
                  <a:pt x="1024874" y="52593"/>
                </a:lnTo>
                <a:lnTo>
                  <a:pt x="1052952" y="88937"/>
                </a:lnTo>
                <a:lnTo>
                  <a:pt x="1071053" y="131835"/>
                </a:lnTo>
                <a:lnTo>
                  <a:pt x="1077467" y="179577"/>
                </a:lnTo>
                <a:lnTo>
                  <a:pt x="1077467" y="2478278"/>
                </a:lnTo>
                <a:lnTo>
                  <a:pt x="1071053" y="2526020"/>
                </a:lnTo>
                <a:lnTo>
                  <a:pt x="1052952" y="2568918"/>
                </a:lnTo>
                <a:lnTo>
                  <a:pt x="1024874" y="2605262"/>
                </a:lnTo>
                <a:lnTo>
                  <a:pt x="988530" y="2633340"/>
                </a:lnTo>
                <a:lnTo>
                  <a:pt x="945632" y="2651441"/>
                </a:lnTo>
                <a:lnTo>
                  <a:pt x="897889" y="2657856"/>
                </a:lnTo>
                <a:lnTo>
                  <a:pt x="179577" y="2657856"/>
                </a:lnTo>
                <a:lnTo>
                  <a:pt x="131840" y="2651441"/>
                </a:lnTo>
                <a:lnTo>
                  <a:pt x="88943" y="2633340"/>
                </a:lnTo>
                <a:lnTo>
                  <a:pt x="52598" y="2605262"/>
                </a:lnTo>
                <a:lnTo>
                  <a:pt x="24518" y="2568918"/>
                </a:lnTo>
                <a:lnTo>
                  <a:pt x="6414" y="2526020"/>
                </a:lnTo>
                <a:lnTo>
                  <a:pt x="0" y="2478278"/>
                </a:lnTo>
                <a:lnTo>
                  <a:pt x="0" y="179577"/>
                </a:lnTo>
                <a:close/>
              </a:path>
            </a:pathLst>
          </a:custGeom>
          <a:ln w="15240">
            <a:solidFill>
              <a:srgbClr val="000000"/>
            </a:solidFill>
          </a:ln>
        </p:spPr>
        <p:txBody>
          <a:bodyPr wrap="square" lIns="0" tIns="0" rIns="0" bIns="0" rtlCol="0"/>
          <a:lstStyle/>
          <a:p>
            <a:endParaRPr/>
          </a:p>
        </p:txBody>
      </p:sp>
      <p:sp>
        <p:nvSpPr>
          <p:cNvPr id="45" name="object 45"/>
          <p:cNvSpPr txBox="1"/>
          <p:nvPr/>
        </p:nvSpPr>
        <p:spPr>
          <a:xfrm>
            <a:off x="1904796" y="1054353"/>
            <a:ext cx="5270500" cy="873760"/>
          </a:xfrm>
          <a:prstGeom prst="rect">
            <a:avLst/>
          </a:prstGeom>
        </p:spPr>
        <p:txBody>
          <a:bodyPr vert="horz" wrap="square" lIns="0" tIns="13335" rIns="0" bIns="0" rtlCol="0">
            <a:spAutoFit/>
          </a:bodyPr>
          <a:lstStyle/>
          <a:p>
            <a:pPr marL="12700">
              <a:spcBef>
                <a:spcPts val="105"/>
              </a:spcBef>
            </a:pPr>
            <a:r>
              <a:rPr sz="2000" i="1" spc="-10" dirty="0">
                <a:solidFill>
                  <a:srgbClr val="404040"/>
                </a:solidFill>
                <a:latin typeface="Calibri"/>
                <a:cs typeface="Calibri"/>
              </a:rPr>
              <a:t>Blockchain</a:t>
            </a:r>
            <a:r>
              <a:rPr sz="2000" i="1" dirty="0">
                <a:solidFill>
                  <a:srgbClr val="404040"/>
                </a:solidFill>
                <a:latin typeface="Calibri"/>
                <a:cs typeface="Calibri"/>
              </a:rPr>
              <a:t> </a:t>
            </a:r>
            <a:r>
              <a:rPr sz="2000" i="1" spc="-10" dirty="0">
                <a:solidFill>
                  <a:srgbClr val="404040"/>
                </a:solidFill>
                <a:latin typeface="Calibri"/>
                <a:cs typeface="Calibri"/>
              </a:rPr>
              <a:t>data </a:t>
            </a:r>
            <a:r>
              <a:rPr sz="2000" i="1" spc="-5" dirty="0">
                <a:solidFill>
                  <a:srgbClr val="404040"/>
                </a:solidFill>
                <a:latin typeface="Calibri"/>
                <a:cs typeface="Calibri"/>
              </a:rPr>
              <a:t>structure</a:t>
            </a:r>
            <a:r>
              <a:rPr sz="2000" i="1" dirty="0">
                <a:solidFill>
                  <a:srgbClr val="404040"/>
                </a:solidFill>
                <a:latin typeface="Calibri"/>
                <a:cs typeface="Calibri"/>
              </a:rPr>
              <a:t> </a:t>
            </a:r>
            <a:r>
              <a:rPr sz="2000" i="1" spc="-10" dirty="0">
                <a:solidFill>
                  <a:srgbClr val="404040"/>
                </a:solidFill>
                <a:latin typeface="Calibri"/>
                <a:cs typeface="Calibri"/>
              </a:rPr>
              <a:t>maintained</a:t>
            </a:r>
            <a:r>
              <a:rPr sz="2000" i="1" spc="-5" dirty="0">
                <a:solidFill>
                  <a:srgbClr val="404040"/>
                </a:solidFill>
                <a:latin typeface="Calibri"/>
                <a:cs typeface="Calibri"/>
              </a:rPr>
              <a:t> at</a:t>
            </a:r>
            <a:r>
              <a:rPr sz="2000" i="1" dirty="0">
                <a:solidFill>
                  <a:srgbClr val="404040"/>
                </a:solidFill>
                <a:latin typeface="Calibri"/>
                <a:cs typeface="Calibri"/>
              </a:rPr>
              <a:t> </a:t>
            </a:r>
            <a:r>
              <a:rPr sz="2000" i="1" spc="-5" dirty="0">
                <a:solidFill>
                  <a:srgbClr val="404040"/>
                </a:solidFill>
                <a:latin typeface="Calibri"/>
                <a:cs typeface="Calibri"/>
              </a:rPr>
              <a:t>every peer</a:t>
            </a:r>
            <a:endParaRPr sz="2000">
              <a:latin typeface="Calibri"/>
              <a:cs typeface="Calibri"/>
            </a:endParaRPr>
          </a:p>
          <a:p>
            <a:pPr>
              <a:spcBef>
                <a:spcPts val="25"/>
              </a:spcBef>
            </a:pPr>
            <a:endParaRPr sz="2100">
              <a:latin typeface="Calibri"/>
              <a:cs typeface="Calibri"/>
            </a:endParaRPr>
          </a:p>
          <a:p>
            <a:pPr marL="193675">
              <a:tabLst>
                <a:tab pos="1556385" algn="l"/>
                <a:tab pos="2917190" algn="l"/>
              </a:tabLst>
            </a:pPr>
            <a:r>
              <a:rPr sz="1400" b="1" dirty="0">
                <a:latin typeface="Calibri"/>
                <a:cs typeface="Calibri"/>
              </a:rPr>
              <a:t>Block</a:t>
            </a:r>
            <a:r>
              <a:rPr sz="1400" b="1" spc="-10" dirty="0">
                <a:latin typeface="Calibri"/>
                <a:cs typeface="Calibri"/>
              </a:rPr>
              <a:t> </a:t>
            </a:r>
            <a:r>
              <a:rPr sz="1400" b="1" dirty="0">
                <a:latin typeface="Calibri"/>
                <a:cs typeface="Calibri"/>
              </a:rPr>
              <a:t>0	Block 1	Block</a:t>
            </a:r>
            <a:r>
              <a:rPr sz="1400" b="1" spc="-40" dirty="0">
                <a:latin typeface="Calibri"/>
                <a:cs typeface="Calibri"/>
              </a:rPr>
              <a:t> </a:t>
            </a:r>
            <a:r>
              <a:rPr sz="1400" b="1" dirty="0">
                <a:latin typeface="Calibri"/>
                <a:cs typeface="Calibri"/>
              </a:rPr>
              <a:t>2</a:t>
            </a:r>
            <a:endParaRPr sz="1400">
              <a:latin typeface="Calibri"/>
              <a:cs typeface="Calibri"/>
            </a:endParaRPr>
          </a:p>
        </p:txBody>
      </p:sp>
      <p:sp>
        <p:nvSpPr>
          <p:cNvPr id="46" name="object 46"/>
          <p:cNvSpPr txBox="1"/>
          <p:nvPr/>
        </p:nvSpPr>
        <p:spPr>
          <a:xfrm>
            <a:off x="2019096" y="2043125"/>
            <a:ext cx="692150" cy="300990"/>
          </a:xfrm>
          <a:prstGeom prst="rect">
            <a:avLst/>
          </a:prstGeom>
        </p:spPr>
        <p:txBody>
          <a:bodyPr vert="horz" wrap="square" lIns="0" tIns="12700" rIns="0" bIns="0" rtlCol="0">
            <a:spAutoFit/>
          </a:bodyPr>
          <a:lstStyle/>
          <a:p>
            <a:pPr algn="ctr">
              <a:spcBef>
                <a:spcPts val="100"/>
              </a:spcBef>
            </a:pPr>
            <a:r>
              <a:rPr sz="900" dirty="0">
                <a:latin typeface="Calibri"/>
                <a:cs typeface="Calibri"/>
              </a:rPr>
              <a:t>Block</a:t>
            </a:r>
            <a:r>
              <a:rPr sz="900" spc="-15" dirty="0">
                <a:latin typeface="Calibri"/>
                <a:cs typeface="Calibri"/>
              </a:rPr>
              <a:t> </a:t>
            </a:r>
            <a:r>
              <a:rPr sz="900" spc="-10" dirty="0">
                <a:latin typeface="Calibri"/>
                <a:cs typeface="Calibri"/>
              </a:rPr>
              <a:t>h</a:t>
            </a:r>
            <a:r>
              <a:rPr sz="900" dirty="0">
                <a:latin typeface="Calibri"/>
                <a:cs typeface="Calibri"/>
              </a:rPr>
              <a:t>a</a:t>
            </a:r>
            <a:r>
              <a:rPr sz="900" spc="-10" dirty="0">
                <a:latin typeface="Calibri"/>
                <a:cs typeface="Calibri"/>
              </a:rPr>
              <a:t>sh</a:t>
            </a:r>
            <a:r>
              <a:rPr sz="900" dirty="0">
                <a:latin typeface="Calibri"/>
                <a:cs typeface="Calibri"/>
              </a:rPr>
              <a:t>:</a:t>
            </a:r>
            <a:endParaRPr sz="900">
              <a:latin typeface="Calibri"/>
              <a:cs typeface="Calibri"/>
            </a:endParaRPr>
          </a:p>
          <a:p>
            <a:pPr algn="ctr">
              <a:spcBef>
                <a:spcPts val="5"/>
              </a:spcBef>
            </a:pPr>
            <a:r>
              <a:rPr sz="900" spc="-5" dirty="0">
                <a:latin typeface="Calibri"/>
                <a:cs typeface="Calibri"/>
              </a:rPr>
              <a:t>000000958fdji</a:t>
            </a:r>
            <a:endParaRPr sz="900">
              <a:latin typeface="Calibri"/>
              <a:cs typeface="Calibri"/>
            </a:endParaRPr>
          </a:p>
        </p:txBody>
      </p:sp>
      <p:sp>
        <p:nvSpPr>
          <p:cNvPr id="47" name="object 47"/>
          <p:cNvSpPr txBox="1"/>
          <p:nvPr/>
        </p:nvSpPr>
        <p:spPr>
          <a:xfrm>
            <a:off x="2013509" y="2455291"/>
            <a:ext cx="702945" cy="151323"/>
          </a:xfrm>
          <a:prstGeom prst="rect">
            <a:avLst/>
          </a:prstGeom>
        </p:spPr>
        <p:txBody>
          <a:bodyPr vert="horz" wrap="square" lIns="0" tIns="12700" rIns="0" bIns="0" rtlCol="0">
            <a:spAutoFit/>
          </a:bodyPr>
          <a:lstStyle/>
          <a:p>
            <a:pPr>
              <a:spcBef>
                <a:spcPts val="100"/>
              </a:spcBef>
            </a:pPr>
            <a:r>
              <a:rPr sz="900" spc="-5" dirty="0">
                <a:latin typeface="Calibri"/>
                <a:cs typeface="Calibri"/>
              </a:rPr>
              <a:t>Previous</a:t>
            </a:r>
            <a:r>
              <a:rPr sz="900" spc="-25" dirty="0">
                <a:latin typeface="Calibri"/>
                <a:cs typeface="Calibri"/>
              </a:rPr>
              <a:t> </a:t>
            </a:r>
            <a:r>
              <a:rPr sz="900" spc="-5" dirty="0">
                <a:latin typeface="Calibri"/>
                <a:cs typeface="Calibri"/>
              </a:rPr>
              <a:t>block:</a:t>
            </a:r>
            <a:endParaRPr sz="900">
              <a:latin typeface="Calibri"/>
              <a:cs typeface="Calibri"/>
            </a:endParaRPr>
          </a:p>
        </p:txBody>
      </p:sp>
      <p:sp>
        <p:nvSpPr>
          <p:cNvPr id="48" name="object 48"/>
          <p:cNvSpPr txBox="1"/>
          <p:nvPr/>
        </p:nvSpPr>
        <p:spPr>
          <a:xfrm>
            <a:off x="2347264" y="2592452"/>
            <a:ext cx="35560" cy="151323"/>
          </a:xfrm>
          <a:prstGeom prst="rect">
            <a:avLst/>
          </a:prstGeom>
        </p:spPr>
        <p:txBody>
          <a:bodyPr vert="horz" wrap="square" lIns="0" tIns="12700" rIns="0" bIns="0" rtlCol="0">
            <a:spAutoFit/>
          </a:bodyPr>
          <a:lstStyle/>
          <a:p>
            <a:pPr>
              <a:spcBef>
                <a:spcPts val="100"/>
              </a:spcBef>
            </a:pPr>
            <a:r>
              <a:rPr sz="900" dirty="0">
                <a:latin typeface="Calibri"/>
                <a:cs typeface="Calibri"/>
              </a:rPr>
              <a:t>-</a:t>
            </a:r>
            <a:endParaRPr sz="900">
              <a:latin typeface="Calibri"/>
              <a:cs typeface="Calibri"/>
            </a:endParaRPr>
          </a:p>
        </p:txBody>
      </p:sp>
      <p:grpSp>
        <p:nvGrpSpPr>
          <p:cNvPr id="49" name="object 49"/>
          <p:cNvGrpSpPr/>
          <p:nvPr/>
        </p:nvGrpSpPr>
        <p:grpSpPr>
          <a:xfrm>
            <a:off x="1869694" y="2848101"/>
            <a:ext cx="991235" cy="393700"/>
            <a:chOff x="345693" y="2848101"/>
            <a:chExt cx="991235" cy="393700"/>
          </a:xfrm>
        </p:grpSpPr>
        <p:pic>
          <p:nvPicPr>
            <p:cNvPr id="50" name="object 50"/>
            <p:cNvPicPr/>
            <p:nvPr/>
          </p:nvPicPr>
          <p:blipFill>
            <a:blip r:embed="rId4" cstate="print"/>
            <a:stretch>
              <a:fillRect/>
            </a:stretch>
          </p:blipFill>
          <p:spPr>
            <a:xfrm>
              <a:off x="352043" y="2854451"/>
              <a:ext cx="978408" cy="381000"/>
            </a:xfrm>
            <a:prstGeom prst="rect">
              <a:avLst/>
            </a:prstGeom>
          </p:spPr>
        </p:pic>
        <p:sp>
          <p:nvSpPr>
            <p:cNvPr id="51" name="object 51"/>
            <p:cNvSpPr/>
            <p:nvPr/>
          </p:nvSpPr>
          <p:spPr>
            <a:xfrm>
              <a:off x="352043" y="2854451"/>
              <a:ext cx="978535" cy="381000"/>
            </a:xfrm>
            <a:custGeom>
              <a:avLst/>
              <a:gdLst/>
              <a:ahLst/>
              <a:cxnLst/>
              <a:rect l="l" t="t" r="r" b="b"/>
              <a:pathLst>
                <a:path w="978535" h="381000">
                  <a:moveTo>
                    <a:pt x="0" y="63500"/>
                  </a:moveTo>
                  <a:lnTo>
                    <a:pt x="4990" y="38790"/>
                  </a:lnTo>
                  <a:lnTo>
                    <a:pt x="18600" y="18605"/>
                  </a:lnTo>
                  <a:lnTo>
                    <a:pt x="38785" y="4992"/>
                  </a:lnTo>
                  <a:lnTo>
                    <a:pt x="63500" y="0"/>
                  </a:lnTo>
                  <a:lnTo>
                    <a:pt x="914908" y="0"/>
                  </a:lnTo>
                  <a:lnTo>
                    <a:pt x="939617" y="4992"/>
                  </a:lnTo>
                  <a:lnTo>
                    <a:pt x="959802" y="18605"/>
                  </a:lnTo>
                  <a:lnTo>
                    <a:pt x="973415" y="38790"/>
                  </a:lnTo>
                  <a:lnTo>
                    <a:pt x="978408" y="63500"/>
                  </a:lnTo>
                  <a:lnTo>
                    <a:pt x="978408" y="317500"/>
                  </a:lnTo>
                  <a:lnTo>
                    <a:pt x="973415" y="342209"/>
                  </a:lnTo>
                  <a:lnTo>
                    <a:pt x="959802" y="362394"/>
                  </a:lnTo>
                  <a:lnTo>
                    <a:pt x="939617" y="376007"/>
                  </a:lnTo>
                  <a:lnTo>
                    <a:pt x="914908" y="381000"/>
                  </a:lnTo>
                  <a:lnTo>
                    <a:pt x="63500" y="381000"/>
                  </a:lnTo>
                  <a:lnTo>
                    <a:pt x="38785" y="376007"/>
                  </a:lnTo>
                  <a:lnTo>
                    <a:pt x="18600" y="362394"/>
                  </a:lnTo>
                  <a:lnTo>
                    <a:pt x="4990" y="342209"/>
                  </a:lnTo>
                  <a:lnTo>
                    <a:pt x="0" y="317500"/>
                  </a:lnTo>
                  <a:lnTo>
                    <a:pt x="0" y="63500"/>
                  </a:lnTo>
                  <a:close/>
                </a:path>
              </a:pathLst>
            </a:custGeom>
            <a:ln w="12192">
              <a:solidFill>
                <a:srgbClr val="A18E6A"/>
              </a:solidFill>
            </a:ln>
          </p:spPr>
          <p:txBody>
            <a:bodyPr wrap="square" lIns="0" tIns="0" rIns="0" bIns="0" rtlCol="0"/>
            <a:lstStyle/>
            <a:p>
              <a:endParaRPr/>
            </a:p>
          </p:txBody>
        </p:sp>
      </p:grpSp>
      <p:sp>
        <p:nvSpPr>
          <p:cNvPr id="52" name="object 52"/>
          <p:cNvSpPr txBox="1"/>
          <p:nvPr/>
        </p:nvSpPr>
        <p:spPr>
          <a:xfrm>
            <a:off x="2080667" y="2887726"/>
            <a:ext cx="568325" cy="299720"/>
          </a:xfrm>
          <a:prstGeom prst="rect">
            <a:avLst/>
          </a:prstGeom>
        </p:spPr>
        <p:txBody>
          <a:bodyPr vert="horz" wrap="square" lIns="0" tIns="12700" rIns="0" bIns="0" rtlCol="0">
            <a:spAutoFit/>
          </a:bodyPr>
          <a:lstStyle/>
          <a:p>
            <a:pPr marL="65405" marR="5080" indent="-53340">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a:t>
            </a:r>
            <a:r>
              <a:rPr sz="900" spc="-5" dirty="0">
                <a:latin typeface="Calibri"/>
                <a:cs typeface="Calibri"/>
              </a:rPr>
              <a:t>4325afde</a:t>
            </a:r>
            <a:endParaRPr sz="900">
              <a:latin typeface="Calibri"/>
              <a:cs typeface="Calibri"/>
            </a:endParaRPr>
          </a:p>
        </p:txBody>
      </p:sp>
      <p:grpSp>
        <p:nvGrpSpPr>
          <p:cNvPr id="53" name="object 53"/>
          <p:cNvGrpSpPr/>
          <p:nvPr/>
        </p:nvGrpSpPr>
        <p:grpSpPr>
          <a:xfrm>
            <a:off x="1869694" y="3297682"/>
            <a:ext cx="991235" cy="392430"/>
            <a:chOff x="345693" y="3297682"/>
            <a:chExt cx="991235" cy="392430"/>
          </a:xfrm>
        </p:grpSpPr>
        <p:pic>
          <p:nvPicPr>
            <p:cNvPr id="54" name="object 54"/>
            <p:cNvPicPr/>
            <p:nvPr/>
          </p:nvPicPr>
          <p:blipFill>
            <a:blip r:embed="rId5" cstate="print"/>
            <a:stretch>
              <a:fillRect/>
            </a:stretch>
          </p:blipFill>
          <p:spPr>
            <a:xfrm>
              <a:off x="352043" y="3304032"/>
              <a:ext cx="978408" cy="379475"/>
            </a:xfrm>
            <a:prstGeom prst="rect">
              <a:avLst/>
            </a:prstGeom>
          </p:spPr>
        </p:pic>
        <p:sp>
          <p:nvSpPr>
            <p:cNvPr id="55" name="object 55"/>
            <p:cNvSpPr/>
            <p:nvPr/>
          </p:nvSpPr>
          <p:spPr>
            <a:xfrm>
              <a:off x="352043" y="3304032"/>
              <a:ext cx="978535" cy="379730"/>
            </a:xfrm>
            <a:custGeom>
              <a:avLst/>
              <a:gdLst/>
              <a:ahLst/>
              <a:cxnLst/>
              <a:rect l="l" t="t" r="r" b="b"/>
              <a:pathLst>
                <a:path w="978535" h="379729">
                  <a:moveTo>
                    <a:pt x="0" y="63245"/>
                  </a:moveTo>
                  <a:lnTo>
                    <a:pt x="4970" y="38629"/>
                  </a:lnTo>
                  <a:lnTo>
                    <a:pt x="18526" y="18526"/>
                  </a:lnTo>
                  <a:lnTo>
                    <a:pt x="38629" y="4970"/>
                  </a:lnTo>
                  <a:lnTo>
                    <a:pt x="63246" y="0"/>
                  </a:lnTo>
                  <a:lnTo>
                    <a:pt x="915162" y="0"/>
                  </a:lnTo>
                  <a:lnTo>
                    <a:pt x="939778" y="4970"/>
                  </a:lnTo>
                  <a:lnTo>
                    <a:pt x="959881" y="18526"/>
                  </a:lnTo>
                  <a:lnTo>
                    <a:pt x="973437" y="38629"/>
                  </a:lnTo>
                  <a:lnTo>
                    <a:pt x="978408" y="63245"/>
                  </a:lnTo>
                  <a:lnTo>
                    <a:pt x="978408" y="316229"/>
                  </a:lnTo>
                  <a:lnTo>
                    <a:pt x="973437" y="340846"/>
                  </a:lnTo>
                  <a:lnTo>
                    <a:pt x="959881" y="360949"/>
                  </a:lnTo>
                  <a:lnTo>
                    <a:pt x="939778" y="374505"/>
                  </a:lnTo>
                  <a:lnTo>
                    <a:pt x="915162" y="379475"/>
                  </a:lnTo>
                  <a:lnTo>
                    <a:pt x="63246" y="379475"/>
                  </a:lnTo>
                  <a:lnTo>
                    <a:pt x="38629" y="374505"/>
                  </a:lnTo>
                  <a:lnTo>
                    <a:pt x="18526" y="360949"/>
                  </a:lnTo>
                  <a:lnTo>
                    <a:pt x="4970" y="340846"/>
                  </a:lnTo>
                  <a:lnTo>
                    <a:pt x="0" y="316229"/>
                  </a:lnTo>
                  <a:lnTo>
                    <a:pt x="0" y="63245"/>
                  </a:lnTo>
                  <a:close/>
                </a:path>
              </a:pathLst>
            </a:custGeom>
            <a:ln w="12192">
              <a:solidFill>
                <a:srgbClr val="A18E6A"/>
              </a:solidFill>
            </a:ln>
          </p:spPr>
          <p:txBody>
            <a:bodyPr wrap="square" lIns="0" tIns="0" rIns="0" bIns="0" rtlCol="0"/>
            <a:lstStyle/>
            <a:p>
              <a:endParaRPr/>
            </a:p>
          </p:txBody>
        </p:sp>
      </p:grpSp>
      <p:sp>
        <p:nvSpPr>
          <p:cNvPr id="56" name="object 56"/>
          <p:cNvSpPr txBox="1"/>
          <p:nvPr/>
        </p:nvSpPr>
        <p:spPr>
          <a:xfrm>
            <a:off x="2080667" y="3337052"/>
            <a:ext cx="568325" cy="299720"/>
          </a:xfrm>
          <a:prstGeom prst="rect">
            <a:avLst/>
          </a:prstGeom>
        </p:spPr>
        <p:txBody>
          <a:bodyPr vert="horz" wrap="square" lIns="0" tIns="12700" rIns="0" bIns="0" rtlCol="0">
            <a:spAutoFit/>
          </a:bodyPr>
          <a:lstStyle/>
          <a:p>
            <a:pPr marL="41275" marR="5080" indent="-29209">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a:t>
            </a:r>
            <a:r>
              <a:rPr sz="900" spc="-5" dirty="0">
                <a:latin typeface="Calibri"/>
                <a:cs typeface="Calibri"/>
              </a:rPr>
              <a:t>97875ihge</a:t>
            </a:r>
            <a:endParaRPr sz="900">
              <a:latin typeface="Calibri"/>
              <a:cs typeface="Calibri"/>
            </a:endParaRPr>
          </a:p>
        </p:txBody>
      </p:sp>
      <p:grpSp>
        <p:nvGrpSpPr>
          <p:cNvPr id="57" name="object 57"/>
          <p:cNvGrpSpPr/>
          <p:nvPr/>
        </p:nvGrpSpPr>
        <p:grpSpPr>
          <a:xfrm>
            <a:off x="1869694" y="3739641"/>
            <a:ext cx="991235" cy="393700"/>
            <a:chOff x="345693" y="3739641"/>
            <a:chExt cx="991235" cy="393700"/>
          </a:xfrm>
        </p:grpSpPr>
        <p:pic>
          <p:nvPicPr>
            <p:cNvPr id="58" name="object 58"/>
            <p:cNvPicPr/>
            <p:nvPr/>
          </p:nvPicPr>
          <p:blipFill>
            <a:blip r:embed="rId4" cstate="print"/>
            <a:stretch>
              <a:fillRect/>
            </a:stretch>
          </p:blipFill>
          <p:spPr>
            <a:xfrm>
              <a:off x="352043" y="3745991"/>
              <a:ext cx="978408" cy="381000"/>
            </a:xfrm>
            <a:prstGeom prst="rect">
              <a:avLst/>
            </a:prstGeom>
          </p:spPr>
        </p:pic>
        <p:sp>
          <p:nvSpPr>
            <p:cNvPr id="59" name="object 59"/>
            <p:cNvSpPr/>
            <p:nvPr/>
          </p:nvSpPr>
          <p:spPr>
            <a:xfrm>
              <a:off x="352043" y="3745991"/>
              <a:ext cx="978535" cy="381000"/>
            </a:xfrm>
            <a:custGeom>
              <a:avLst/>
              <a:gdLst/>
              <a:ahLst/>
              <a:cxnLst/>
              <a:rect l="l" t="t" r="r" b="b"/>
              <a:pathLst>
                <a:path w="978535" h="381000">
                  <a:moveTo>
                    <a:pt x="0" y="63499"/>
                  </a:moveTo>
                  <a:lnTo>
                    <a:pt x="4990" y="38790"/>
                  </a:lnTo>
                  <a:lnTo>
                    <a:pt x="18600" y="18605"/>
                  </a:lnTo>
                  <a:lnTo>
                    <a:pt x="38785" y="4992"/>
                  </a:lnTo>
                  <a:lnTo>
                    <a:pt x="63500" y="0"/>
                  </a:lnTo>
                  <a:lnTo>
                    <a:pt x="914908" y="0"/>
                  </a:lnTo>
                  <a:lnTo>
                    <a:pt x="939617" y="4992"/>
                  </a:lnTo>
                  <a:lnTo>
                    <a:pt x="959802" y="18605"/>
                  </a:lnTo>
                  <a:lnTo>
                    <a:pt x="973415" y="38790"/>
                  </a:lnTo>
                  <a:lnTo>
                    <a:pt x="978408" y="63499"/>
                  </a:lnTo>
                  <a:lnTo>
                    <a:pt x="978408" y="317499"/>
                  </a:lnTo>
                  <a:lnTo>
                    <a:pt x="973415" y="342209"/>
                  </a:lnTo>
                  <a:lnTo>
                    <a:pt x="959802" y="362394"/>
                  </a:lnTo>
                  <a:lnTo>
                    <a:pt x="939617" y="376007"/>
                  </a:lnTo>
                  <a:lnTo>
                    <a:pt x="914908" y="380999"/>
                  </a:lnTo>
                  <a:lnTo>
                    <a:pt x="63500" y="380999"/>
                  </a:lnTo>
                  <a:lnTo>
                    <a:pt x="38785" y="376007"/>
                  </a:lnTo>
                  <a:lnTo>
                    <a:pt x="18600" y="362394"/>
                  </a:lnTo>
                  <a:lnTo>
                    <a:pt x="4990" y="342209"/>
                  </a:lnTo>
                  <a:lnTo>
                    <a:pt x="0" y="317499"/>
                  </a:lnTo>
                  <a:lnTo>
                    <a:pt x="0" y="63499"/>
                  </a:lnTo>
                  <a:close/>
                </a:path>
              </a:pathLst>
            </a:custGeom>
            <a:ln w="12192">
              <a:solidFill>
                <a:srgbClr val="A18E6A"/>
              </a:solidFill>
            </a:ln>
          </p:spPr>
          <p:txBody>
            <a:bodyPr wrap="square" lIns="0" tIns="0" rIns="0" bIns="0" rtlCol="0"/>
            <a:lstStyle/>
            <a:p>
              <a:endParaRPr/>
            </a:p>
          </p:txBody>
        </p:sp>
      </p:grpSp>
      <p:sp>
        <p:nvSpPr>
          <p:cNvPr id="60" name="object 60"/>
          <p:cNvSpPr txBox="1"/>
          <p:nvPr/>
        </p:nvSpPr>
        <p:spPr>
          <a:xfrm>
            <a:off x="2080667" y="3779901"/>
            <a:ext cx="568325" cy="299720"/>
          </a:xfrm>
          <a:prstGeom prst="rect">
            <a:avLst/>
          </a:prstGeom>
        </p:spPr>
        <p:txBody>
          <a:bodyPr vert="horz" wrap="square" lIns="0" tIns="12700" rIns="0" bIns="0" rtlCol="0">
            <a:spAutoFit/>
          </a:bodyPr>
          <a:lstStyle/>
          <a:p>
            <a:pPr marL="71755" marR="5080" indent="-59690">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a:t>
            </a:r>
            <a:r>
              <a:rPr sz="900" spc="-5" dirty="0">
                <a:latin typeface="Calibri"/>
                <a:cs typeface="Calibri"/>
              </a:rPr>
              <a:t>4546ofre</a:t>
            </a:r>
            <a:endParaRPr sz="900">
              <a:latin typeface="Calibri"/>
              <a:cs typeface="Calibri"/>
            </a:endParaRPr>
          </a:p>
        </p:txBody>
      </p:sp>
      <p:grpSp>
        <p:nvGrpSpPr>
          <p:cNvPr id="61" name="object 61"/>
          <p:cNvGrpSpPr/>
          <p:nvPr/>
        </p:nvGrpSpPr>
        <p:grpSpPr>
          <a:xfrm>
            <a:off x="2682240" y="2144267"/>
            <a:ext cx="2036445" cy="576580"/>
            <a:chOff x="1158239" y="2144267"/>
            <a:chExt cx="2036445" cy="576580"/>
          </a:xfrm>
        </p:grpSpPr>
        <p:pic>
          <p:nvPicPr>
            <p:cNvPr id="62" name="object 62"/>
            <p:cNvPicPr/>
            <p:nvPr/>
          </p:nvPicPr>
          <p:blipFill>
            <a:blip r:embed="rId6" cstate="print"/>
            <a:stretch>
              <a:fillRect/>
            </a:stretch>
          </p:blipFill>
          <p:spPr>
            <a:xfrm>
              <a:off x="2575559" y="2157983"/>
              <a:ext cx="618731" cy="562356"/>
            </a:xfrm>
            <a:prstGeom prst="rect">
              <a:avLst/>
            </a:prstGeom>
          </p:spPr>
        </p:pic>
        <p:sp>
          <p:nvSpPr>
            <p:cNvPr id="63" name="object 63"/>
            <p:cNvSpPr/>
            <p:nvPr/>
          </p:nvSpPr>
          <p:spPr>
            <a:xfrm>
              <a:off x="2675381" y="2257805"/>
              <a:ext cx="466090" cy="408940"/>
            </a:xfrm>
            <a:custGeom>
              <a:avLst/>
              <a:gdLst/>
              <a:ahLst/>
              <a:cxnLst/>
              <a:rect l="l" t="t" r="r" b="b"/>
              <a:pathLst>
                <a:path w="466089" h="408939">
                  <a:moveTo>
                    <a:pt x="67020" y="41400"/>
                  </a:moveTo>
                  <a:lnTo>
                    <a:pt x="50044" y="60867"/>
                  </a:lnTo>
                  <a:lnTo>
                    <a:pt x="448691" y="408940"/>
                  </a:lnTo>
                  <a:lnTo>
                    <a:pt x="465709" y="389509"/>
                  </a:lnTo>
                  <a:lnTo>
                    <a:pt x="67020" y="41400"/>
                  </a:lnTo>
                  <a:close/>
                </a:path>
                <a:path w="466089" h="408939">
                  <a:moveTo>
                    <a:pt x="0" y="0"/>
                  </a:moveTo>
                  <a:lnTo>
                    <a:pt x="33019" y="80391"/>
                  </a:lnTo>
                  <a:lnTo>
                    <a:pt x="50044" y="60867"/>
                  </a:lnTo>
                  <a:lnTo>
                    <a:pt x="40259" y="52324"/>
                  </a:lnTo>
                  <a:lnTo>
                    <a:pt x="57276" y="32893"/>
                  </a:lnTo>
                  <a:lnTo>
                    <a:pt x="74439" y="32893"/>
                  </a:lnTo>
                  <a:lnTo>
                    <a:pt x="84074" y="21844"/>
                  </a:lnTo>
                  <a:lnTo>
                    <a:pt x="0" y="0"/>
                  </a:lnTo>
                  <a:close/>
                </a:path>
                <a:path w="466089" h="408939">
                  <a:moveTo>
                    <a:pt x="57276" y="32893"/>
                  </a:moveTo>
                  <a:lnTo>
                    <a:pt x="40259" y="52324"/>
                  </a:lnTo>
                  <a:lnTo>
                    <a:pt x="50044" y="60867"/>
                  </a:lnTo>
                  <a:lnTo>
                    <a:pt x="67020" y="41400"/>
                  </a:lnTo>
                  <a:lnTo>
                    <a:pt x="57276" y="32893"/>
                  </a:lnTo>
                  <a:close/>
                </a:path>
                <a:path w="466089" h="408939">
                  <a:moveTo>
                    <a:pt x="74439" y="32893"/>
                  </a:moveTo>
                  <a:lnTo>
                    <a:pt x="57276" y="32893"/>
                  </a:lnTo>
                  <a:lnTo>
                    <a:pt x="67020" y="41400"/>
                  </a:lnTo>
                  <a:lnTo>
                    <a:pt x="74439" y="32893"/>
                  </a:lnTo>
                  <a:close/>
                </a:path>
              </a:pathLst>
            </a:custGeom>
            <a:solidFill>
              <a:srgbClr val="000000"/>
            </a:solidFill>
          </p:spPr>
          <p:txBody>
            <a:bodyPr wrap="square" lIns="0" tIns="0" rIns="0" bIns="0" rtlCol="0"/>
            <a:lstStyle/>
            <a:p>
              <a:endParaRPr/>
            </a:p>
          </p:txBody>
        </p:sp>
        <p:pic>
          <p:nvPicPr>
            <p:cNvPr id="64" name="object 64"/>
            <p:cNvPicPr/>
            <p:nvPr/>
          </p:nvPicPr>
          <p:blipFill>
            <a:blip r:embed="rId6" cstate="print"/>
            <a:stretch>
              <a:fillRect/>
            </a:stretch>
          </p:blipFill>
          <p:spPr>
            <a:xfrm>
              <a:off x="1158239" y="2144267"/>
              <a:ext cx="618731" cy="562355"/>
            </a:xfrm>
            <a:prstGeom prst="rect">
              <a:avLst/>
            </a:prstGeom>
          </p:spPr>
        </p:pic>
        <p:sp>
          <p:nvSpPr>
            <p:cNvPr id="65" name="object 65"/>
            <p:cNvSpPr/>
            <p:nvPr/>
          </p:nvSpPr>
          <p:spPr>
            <a:xfrm>
              <a:off x="1258061" y="2244089"/>
              <a:ext cx="466090" cy="408940"/>
            </a:xfrm>
            <a:custGeom>
              <a:avLst/>
              <a:gdLst/>
              <a:ahLst/>
              <a:cxnLst/>
              <a:rect l="l" t="t" r="r" b="b"/>
              <a:pathLst>
                <a:path w="466089" h="408939">
                  <a:moveTo>
                    <a:pt x="67020" y="41400"/>
                  </a:moveTo>
                  <a:lnTo>
                    <a:pt x="50044" y="60867"/>
                  </a:lnTo>
                  <a:lnTo>
                    <a:pt x="448690" y="408939"/>
                  </a:lnTo>
                  <a:lnTo>
                    <a:pt x="465708" y="389509"/>
                  </a:lnTo>
                  <a:lnTo>
                    <a:pt x="67020" y="41400"/>
                  </a:lnTo>
                  <a:close/>
                </a:path>
                <a:path w="466089" h="408939">
                  <a:moveTo>
                    <a:pt x="0" y="0"/>
                  </a:moveTo>
                  <a:lnTo>
                    <a:pt x="33019" y="80390"/>
                  </a:lnTo>
                  <a:lnTo>
                    <a:pt x="50044" y="60867"/>
                  </a:lnTo>
                  <a:lnTo>
                    <a:pt x="40259" y="52324"/>
                  </a:lnTo>
                  <a:lnTo>
                    <a:pt x="57276" y="32893"/>
                  </a:lnTo>
                  <a:lnTo>
                    <a:pt x="74439" y="32893"/>
                  </a:lnTo>
                  <a:lnTo>
                    <a:pt x="84074" y="21844"/>
                  </a:lnTo>
                  <a:lnTo>
                    <a:pt x="0" y="0"/>
                  </a:lnTo>
                  <a:close/>
                </a:path>
                <a:path w="466089" h="408939">
                  <a:moveTo>
                    <a:pt x="57276" y="32893"/>
                  </a:moveTo>
                  <a:lnTo>
                    <a:pt x="40259" y="52324"/>
                  </a:lnTo>
                  <a:lnTo>
                    <a:pt x="50044" y="60867"/>
                  </a:lnTo>
                  <a:lnTo>
                    <a:pt x="67020" y="41400"/>
                  </a:lnTo>
                  <a:lnTo>
                    <a:pt x="57276" y="32893"/>
                  </a:lnTo>
                  <a:close/>
                </a:path>
                <a:path w="466089" h="408939">
                  <a:moveTo>
                    <a:pt x="74439" y="32893"/>
                  </a:moveTo>
                  <a:lnTo>
                    <a:pt x="57276" y="32893"/>
                  </a:lnTo>
                  <a:lnTo>
                    <a:pt x="67020" y="41400"/>
                  </a:lnTo>
                  <a:lnTo>
                    <a:pt x="74439" y="32893"/>
                  </a:lnTo>
                  <a:close/>
                </a:path>
              </a:pathLst>
            </a:custGeom>
            <a:solidFill>
              <a:srgbClr val="000000"/>
            </a:solidFill>
          </p:spPr>
          <p:txBody>
            <a:bodyPr wrap="square" lIns="0" tIns="0" rIns="0" bIns="0" rtlCol="0"/>
            <a:lstStyle/>
            <a:p>
              <a:endParaRPr/>
            </a:p>
          </p:txBody>
        </p:sp>
      </p:grpSp>
      <p:grpSp>
        <p:nvGrpSpPr>
          <p:cNvPr id="66" name="object 66"/>
          <p:cNvGrpSpPr/>
          <p:nvPr/>
        </p:nvGrpSpPr>
        <p:grpSpPr>
          <a:xfrm>
            <a:off x="7133844" y="1127760"/>
            <a:ext cx="1303020" cy="3168650"/>
            <a:chOff x="5609844" y="1127760"/>
            <a:chExt cx="1303020" cy="3168650"/>
          </a:xfrm>
        </p:grpSpPr>
        <p:sp>
          <p:nvSpPr>
            <p:cNvPr id="67" name="object 67"/>
            <p:cNvSpPr/>
            <p:nvPr/>
          </p:nvSpPr>
          <p:spPr>
            <a:xfrm>
              <a:off x="5617464" y="1330452"/>
              <a:ext cx="830580" cy="2958465"/>
            </a:xfrm>
            <a:custGeom>
              <a:avLst/>
              <a:gdLst/>
              <a:ahLst/>
              <a:cxnLst/>
              <a:rect l="l" t="t" r="r" b="b"/>
              <a:pathLst>
                <a:path w="830579" h="2958465">
                  <a:moveTo>
                    <a:pt x="0" y="0"/>
                  </a:moveTo>
                  <a:lnTo>
                    <a:pt x="0" y="2958084"/>
                  </a:lnTo>
                  <a:lnTo>
                    <a:pt x="830580" y="1479042"/>
                  </a:lnTo>
                  <a:lnTo>
                    <a:pt x="0" y="0"/>
                  </a:lnTo>
                  <a:close/>
                </a:path>
              </a:pathLst>
            </a:custGeom>
            <a:solidFill>
              <a:srgbClr val="FFFFFF"/>
            </a:solidFill>
          </p:spPr>
          <p:txBody>
            <a:bodyPr wrap="square" lIns="0" tIns="0" rIns="0" bIns="0" rtlCol="0"/>
            <a:lstStyle/>
            <a:p>
              <a:endParaRPr/>
            </a:p>
          </p:txBody>
        </p:sp>
        <p:sp>
          <p:nvSpPr>
            <p:cNvPr id="68" name="object 68"/>
            <p:cNvSpPr/>
            <p:nvPr/>
          </p:nvSpPr>
          <p:spPr>
            <a:xfrm>
              <a:off x="5617464" y="1330452"/>
              <a:ext cx="830580" cy="2958465"/>
            </a:xfrm>
            <a:custGeom>
              <a:avLst/>
              <a:gdLst/>
              <a:ahLst/>
              <a:cxnLst/>
              <a:rect l="l" t="t" r="r" b="b"/>
              <a:pathLst>
                <a:path w="830579" h="2958465">
                  <a:moveTo>
                    <a:pt x="0" y="2958084"/>
                  </a:moveTo>
                  <a:lnTo>
                    <a:pt x="0" y="0"/>
                  </a:lnTo>
                  <a:lnTo>
                    <a:pt x="830580" y="1479042"/>
                  </a:lnTo>
                  <a:lnTo>
                    <a:pt x="0" y="2958084"/>
                  </a:lnTo>
                  <a:close/>
                </a:path>
              </a:pathLst>
            </a:custGeom>
            <a:ln w="15240">
              <a:solidFill>
                <a:srgbClr val="A18E6A"/>
              </a:solidFill>
            </a:ln>
          </p:spPr>
          <p:txBody>
            <a:bodyPr wrap="square" lIns="0" tIns="0" rIns="0" bIns="0" rtlCol="0"/>
            <a:lstStyle/>
            <a:p>
              <a:endParaRPr/>
            </a:p>
          </p:txBody>
        </p:sp>
        <p:sp>
          <p:nvSpPr>
            <p:cNvPr id="69" name="object 69"/>
            <p:cNvSpPr/>
            <p:nvPr/>
          </p:nvSpPr>
          <p:spPr>
            <a:xfrm>
              <a:off x="6018276" y="1127760"/>
              <a:ext cx="894715" cy="399415"/>
            </a:xfrm>
            <a:custGeom>
              <a:avLst/>
              <a:gdLst/>
              <a:ahLst/>
              <a:cxnLst/>
              <a:rect l="l" t="t" r="r" b="b"/>
              <a:pathLst>
                <a:path w="894715" h="399415">
                  <a:moveTo>
                    <a:pt x="894587" y="0"/>
                  </a:moveTo>
                  <a:lnTo>
                    <a:pt x="0" y="0"/>
                  </a:lnTo>
                  <a:lnTo>
                    <a:pt x="0" y="399288"/>
                  </a:lnTo>
                  <a:lnTo>
                    <a:pt x="894587" y="399288"/>
                  </a:lnTo>
                  <a:lnTo>
                    <a:pt x="894587" y="0"/>
                  </a:lnTo>
                  <a:close/>
                </a:path>
              </a:pathLst>
            </a:custGeom>
            <a:solidFill>
              <a:srgbClr val="FFFFFF"/>
            </a:solidFill>
          </p:spPr>
          <p:txBody>
            <a:bodyPr wrap="square" lIns="0" tIns="0" rIns="0" bIns="0" rtlCol="0"/>
            <a:lstStyle/>
            <a:p>
              <a:endParaRPr/>
            </a:p>
          </p:txBody>
        </p:sp>
      </p:grpSp>
      <p:sp>
        <p:nvSpPr>
          <p:cNvPr id="70" name="object 70"/>
          <p:cNvSpPr txBox="1"/>
          <p:nvPr/>
        </p:nvSpPr>
        <p:spPr>
          <a:xfrm>
            <a:off x="7542277" y="1127761"/>
            <a:ext cx="894715" cy="325089"/>
          </a:xfrm>
          <a:prstGeom prst="rect">
            <a:avLst/>
          </a:prstGeom>
          <a:ln w="15240">
            <a:solidFill>
              <a:srgbClr val="A18E6A"/>
            </a:solidFill>
          </a:ln>
        </p:spPr>
        <p:txBody>
          <a:bodyPr vert="horz" wrap="square" lIns="0" tIns="47625" rIns="0" bIns="0" rtlCol="0">
            <a:spAutoFit/>
          </a:bodyPr>
          <a:lstStyle/>
          <a:p>
            <a:pPr marL="95250">
              <a:spcBef>
                <a:spcPts val="375"/>
              </a:spcBef>
            </a:pPr>
            <a:r>
              <a:rPr spc="-5" dirty="0">
                <a:latin typeface="Calibri"/>
                <a:cs typeface="Calibri"/>
              </a:rPr>
              <a:t>Client</a:t>
            </a:r>
            <a:r>
              <a:rPr spc="-35" dirty="0">
                <a:latin typeface="Calibri"/>
                <a:cs typeface="Calibri"/>
              </a:rPr>
              <a:t> </a:t>
            </a:r>
            <a:r>
              <a:rPr dirty="0">
                <a:latin typeface="Calibri"/>
                <a:cs typeface="Calibri"/>
              </a:rPr>
              <a:t>1</a:t>
            </a:r>
            <a:endParaRPr>
              <a:latin typeface="Calibri"/>
              <a:cs typeface="Calibri"/>
            </a:endParaRPr>
          </a:p>
        </p:txBody>
      </p:sp>
      <p:grpSp>
        <p:nvGrpSpPr>
          <p:cNvPr id="71" name="object 71"/>
          <p:cNvGrpSpPr/>
          <p:nvPr/>
        </p:nvGrpSpPr>
        <p:grpSpPr>
          <a:xfrm>
            <a:off x="9749028" y="1200911"/>
            <a:ext cx="927100" cy="334010"/>
            <a:chOff x="8225028" y="1200911"/>
            <a:chExt cx="927100" cy="334010"/>
          </a:xfrm>
        </p:grpSpPr>
        <p:sp>
          <p:nvSpPr>
            <p:cNvPr id="72" name="object 72"/>
            <p:cNvSpPr/>
            <p:nvPr/>
          </p:nvSpPr>
          <p:spPr>
            <a:xfrm>
              <a:off x="8232648" y="1208531"/>
              <a:ext cx="911860" cy="318770"/>
            </a:xfrm>
            <a:custGeom>
              <a:avLst/>
              <a:gdLst/>
              <a:ahLst/>
              <a:cxnLst/>
              <a:rect l="l" t="t" r="r" b="b"/>
              <a:pathLst>
                <a:path w="911859" h="318769">
                  <a:moveTo>
                    <a:pt x="0" y="318515"/>
                  </a:moveTo>
                  <a:lnTo>
                    <a:pt x="911351" y="318515"/>
                  </a:lnTo>
                  <a:lnTo>
                    <a:pt x="911351" y="0"/>
                  </a:lnTo>
                  <a:lnTo>
                    <a:pt x="0" y="0"/>
                  </a:lnTo>
                  <a:lnTo>
                    <a:pt x="0" y="318515"/>
                  </a:lnTo>
                  <a:close/>
                </a:path>
              </a:pathLst>
            </a:custGeom>
            <a:solidFill>
              <a:srgbClr val="FFFFFF"/>
            </a:solidFill>
          </p:spPr>
          <p:txBody>
            <a:bodyPr wrap="square" lIns="0" tIns="0" rIns="0" bIns="0" rtlCol="0"/>
            <a:lstStyle/>
            <a:p>
              <a:endParaRPr/>
            </a:p>
          </p:txBody>
        </p:sp>
        <p:sp>
          <p:nvSpPr>
            <p:cNvPr id="73" name="object 73"/>
            <p:cNvSpPr/>
            <p:nvPr/>
          </p:nvSpPr>
          <p:spPr>
            <a:xfrm>
              <a:off x="8232648" y="1519427"/>
              <a:ext cx="911860" cy="15240"/>
            </a:xfrm>
            <a:custGeom>
              <a:avLst/>
              <a:gdLst/>
              <a:ahLst/>
              <a:cxnLst/>
              <a:rect l="l" t="t" r="r" b="b"/>
              <a:pathLst>
                <a:path w="911859" h="15240">
                  <a:moveTo>
                    <a:pt x="0" y="15240"/>
                  </a:moveTo>
                  <a:lnTo>
                    <a:pt x="911351" y="15240"/>
                  </a:lnTo>
                  <a:lnTo>
                    <a:pt x="911351" y="0"/>
                  </a:lnTo>
                  <a:lnTo>
                    <a:pt x="0" y="0"/>
                  </a:lnTo>
                  <a:lnTo>
                    <a:pt x="0" y="15240"/>
                  </a:lnTo>
                  <a:close/>
                </a:path>
              </a:pathLst>
            </a:custGeom>
            <a:solidFill>
              <a:srgbClr val="A18E6A"/>
            </a:solidFill>
          </p:spPr>
          <p:txBody>
            <a:bodyPr wrap="square" lIns="0" tIns="0" rIns="0" bIns="0" rtlCol="0"/>
            <a:lstStyle/>
            <a:p>
              <a:endParaRPr/>
            </a:p>
          </p:txBody>
        </p:sp>
        <p:sp>
          <p:nvSpPr>
            <p:cNvPr id="74" name="object 74"/>
            <p:cNvSpPr/>
            <p:nvPr/>
          </p:nvSpPr>
          <p:spPr>
            <a:xfrm>
              <a:off x="8232648" y="1208531"/>
              <a:ext cx="911860" cy="318770"/>
            </a:xfrm>
            <a:custGeom>
              <a:avLst/>
              <a:gdLst/>
              <a:ahLst/>
              <a:cxnLst/>
              <a:rect l="l" t="t" r="r" b="b"/>
              <a:pathLst>
                <a:path w="911859" h="318769">
                  <a:moveTo>
                    <a:pt x="911351" y="0"/>
                  </a:moveTo>
                  <a:lnTo>
                    <a:pt x="0" y="0"/>
                  </a:lnTo>
                  <a:lnTo>
                    <a:pt x="0" y="318515"/>
                  </a:lnTo>
                </a:path>
              </a:pathLst>
            </a:custGeom>
            <a:ln w="15240">
              <a:solidFill>
                <a:srgbClr val="A18E6A"/>
              </a:solidFill>
            </a:ln>
          </p:spPr>
          <p:txBody>
            <a:bodyPr wrap="square" lIns="0" tIns="0" rIns="0" bIns="0" rtlCol="0"/>
            <a:lstStyle/>
            <a:p>
              <a:endParaRPr/>
            </a:p>
          </p:txBody>
        </p:sp>
      </p:grpSp>
      <p:sp>
        <p:nvSpPr>
          <p:cNvPr id="75" name="object 75"/>
          <p:cNvSpPr txBox="1"/>
          <p:nvPr/>
        </p:nvSpPr>
        <p:spPr>
          <a:xfrm>
            <a:off x="9880218" y="1203197"/>
            <a:ext cx="676910" cy="299720"/>
          </a:xfrm>
          <a:prstGeom prst="rect">
            <a:avLst/>
          </a:prstGeom>
        </p:spPr>
        <p:txBody>
          <a:bodyPr vert="horz" wrap="square" lIns="0" tIns="12700" rIns="0" bIns="0" rtlCol="0">
            <a:spAutoFit/>
          </a:bodyPr>
          <a:lstStyle/>
          <a:p>
            <a:pPr marL="12700">
              <a:spcBef>
                <a:spcPts val="100"/>
              </a:spcBef>
            </a:pPr>
            <a:r>
              <a:rPr spc="-5" dirty="0">
                <a:latin typeface="Calibri"/>
                <a:cs typeface="Calibri"/>
              </a:rPr>
              <a:t>C</a:t>
            </a:r>
            <a:r>
              <a:rPr spc="-10" dirty="0">
                <a:latin typeface="Calibri"/>
                <a:cs typeface="Calibri"/>
              </a:rPr>
              <a:t>l</a:t>
            </a:r>
            <a:r>
              <a:rPr spc="-5" dirty="0">
                <a:latin typeface="Calibri"/>
                <a:cs typeface="Calibri"/>
              </a:rPr>
              <a:t>i</a:t>
            </a:r>
            <a:r>
              <a:rPr dirty="0">
                <a:latin typeface="Calibri"/>
                <a:cs typeface="Calibri"/>
              </a:rPr>
              <a:t>e</a:t>
            </a:r>
            <a:r>
              <a:rPr spc="-5" dirty="0">
                <a:latin typeface="Calibri"/>
                <a:cs typeface="Calibri"/>
              </a:rPr>
              <a:t>n</a:t>
            </a:r>
            <a:r>
              <a:rPr dirty="0">
                <a:latin typeface="Calibri"/>
                <a:cs typeface="Calibri"/>
              </a:rPr>
              <a:t>t2</a:t>
            </a:r>
            <a:endParaRPr>
              <a:latin typeface="Calibri"/>
              <a:cs typeface="Calibri"/>
            </a:endParaRPr>
          </a:p>
        </p:txBody>
      </p:sp>
      <p:sp>
        <p:nvSpPr>
          <p:cNvPr id="76" name="object 76"/>
          <p:cNvSpPr/>
          <p:nvPr/>
        </p:nvSpPr>
        <p:spPr>
          <a:xfrm>
            <a:off x="8436864" y="1327403"/>
            <a:ext cx="1853564" cy="1060450"/>
          </a:xfrm>
          <a:custGeom>
            <a:avLst/>
            <a:gdLst/>
            <a:ahLst/>
            <a:cxnLst/>
            <a:rect l="l" t="t" r="r" b="b"/>
            <a:pathLst>
              <a:path w="1853565" h="1060450">
                <a:moveTo>
                  <a:pt x="99060" y="57277"/>
                </a:moveTo>
                <a:lnTo>
                  <a:pt x="67246" y="36423"/>
                </a:lnTo>
                <a:lnTo>
                  <a:pt x="71793" y="29464"/>
                </a:lnTo>
                <a:lnTo>
                  <a:pt x="84582" y="9906"/>
                </a:lnTo>
                <a:lnTo>
                  <a:pt x="0" y="0"/>
                </a:lnTo>
                <a:lnTo>
                  <a:pt x="42926" y="73660"/>
                </a:lnTo>
                <a:lnTo>
                  <a:pt x="60286" y="47091"/>
                </a:lnTo>
                <a:lnTo>
                  <a:pt x="92202" y="67945"/>
                </a:lnTo>
                <a:lnTo>
                  <a:pt x="99060" y="57277"/>
                </a:lnTo>
                <a:close/>
              </a:path>
              <a:path w="1853565" h="1060450">
                <a:moveTo>
                  <a:pt x="173482" y="106045"/>
                </a:moveTo>
                <a:lnTo>
                  <a:pt x="130937" y="78105"/>
                </a:lnTo>
                <a:lnTo>
                  <a:pt x="124079" y="88773"/>
                </a:lnTo>
                <a:lnTo>
                  <a:pt x="166497" y="116586"/>
                </a:lnTo>
                <a:lnTo>
                  <a:pt x="173482" y="106045"/>
                </a:lnTo>
                <a:close/>
              </a:path>
              <a:path w="1853565" h="1060450">
                <a:moveTo>
                  <a:pt x="247904" y="154686"/>
                </a:moveTo>
                <a:lnTo>
                  <a:pt x="205359" y="126873"/>
                </a:lnTo>
                <a:lnTo>
                  <a:pt x="198374" y="137541"/>
                </a:lnTo>
                <a:lnTo>
                  <a:pt x="240919" y="165354"/>
                </a:lnTo>
                <a:lnTo>
                  <a:pt x="247904" y="154686"/>
                </a:lnTo>
                <a:close/>
              </a:path>
              <a:path w="1853565" h="1060450">
                <a:moveTo>
                  <a:pt x="322199" y="203327"/>
                </a:moveTo>
                <a:lnTo>
                  <a:pt x="279781" y="175514"/>
                </a:lnTo>
                <a:lnTo>
                  <a:pt x="272796" y="186182"/>
                </a:lnTo>
                <a:lnTo>
                  <a:pt x="315341" y="213995"/>
                </a:lnTo>
                <a:lnTo>
                  <a:pt x="322199" y="203327"/>
                </a:lnTo>
                <a:close/>
              </a:path>
              <a:path w="1853565" h="1060450">
                <a:moveTo>
                  <a:pt x="396621" y="252095"/>
                </a:moveTo>
                <a:lnTo>
                  <a:pt x="354076" y="224282"/>
                </a:lnTo>
                <a:lnTo>
                  <a:pt x="347218" y="234823"/>
                </a:lnTo>
                <a:lnTo>
                  <a:pt x="389636" y="262763"/>
                </a:lnTo>
                <a:lnTo>
                  <a:pt x="396621" y="252095"/>
                </a:lnTo>
                <a:close/>
              </a:path>
              <a:path w="1853565" h="1060450">
                <a:moveTo>
                  <a:pt x="471043" y="300736"/>
                </a:moveTo>
                <a:lnTo>
                  <a:pt x="428498" y="272923"/>
                </a:lnTo>
                <a:lnTo>
                  <a:pt x="421513" y="283591"/>
                </a:lnTo>
                <a:lnTo>
                  <a:pt x="464058" y="311404"/>
                </a:lnTo>
                <a:lnTo>
                  <a:pt x="471043" y="300736"/>
                </a:lnTo>
                <a:close/>
              </a:path>
              <a:path w="1853565" h="1060450">
                <a:moveTo>
                  <a:pt x="553593" y="362458"/>
                </a:moveTo>
                <a:lnTo>
                  <a:pt x="536422" y="332994"/>
                </a:lnTo>
                <a:lnTo>
                  <a:pt x="529831" y="321691"/>
                </a:lnTo>
                <a:lnTo>
                  <a:pt x="510667" y="288798"/>
                </a:lnTo>
                <a:lnTo>
                  <a:pt x="469011" y="352552"/>
                </a:lnTo>
                <a:lnTo>
                  <a:pt x="553593" y="362458"/>
                </a:lnTo>
                <a:close/>
              </a:path>
              <a:path w="1853565" h="1060450">
                <a:moveTo>
                  <a:pt x="1795526" y="402336"/>
                </a:moveTo>
                <a:lnTo>
                  <a:pt x="1793240" y="351663"/>
                </a:lnTo>
                <a:lnTo>
                  <a:pt x="1780540" y="352171"/>
                </a:lnTo>
                <a:lnTo>
                  <a:pt x="1782826" y="402971"/>
                </a:lnTo>
                <a:lnTo>
                  <a:pt x="1795526" y="402336"/>
                </a:lnTo>
                <a:close/>
              </a:path>
              <a:path w="1853565" h="1060450">
                <a:moveTo>
                  <a:pt x="1799590" y="491109"/>
                </a:moveTo>
                <a:lnTo>
                  <a:pt x="1797304" y="440436"/>
                </a:lnTo>
                <a:lnTo>
                  <a:pt x="1784604" y="440944"/>
                </a:lnTo>
                <a:lnTo>
                  <a:pt x="1786890" y="491744"/>
                </a:lnTo>
                <a:lnTo>
                  <a:pt x="1799590" y="491109"/>
                </a:lnTo>
                <a:close/>
              </a:path>
              <a:path w="1853565" h="1060450">
                <a:moveTo>
                  <a:pt x="1803527" y="580009"/>
                </a:moveTo>
                <a:lnTo>
                  <a:pt x="1801241" y="529209"/>
                </a:lnTo>
                <a:lnTo>
                  <a:pt x="1788541" y="529844"/>
                </a:lnTo>
                <a:lnTo>
                  <a:pt x="1790827" y="580517"/>
                </a:lnTo>
                <a:lnTo>
                  <a:pt x="1803527" y="580009"/>
                </a:lnTo>
                <a:close/>
              </a:path>
              <a:path w="1853565" h="1060450">
                <a:moveTo>
                  <a:pt x="1807591" y="668782"/>
                </a:moveTo>
                <a:lnTo>
                  <a:pt x="1805305" y="617982"/>
                </a:lnTo>
                <a:lnTo>
                  <a:pt x="1792605" y="618617"/>
                </a:lnTo>
                <a:lnTo>
                  <a:pt x="1794891" y="669290"/>
                </a:lnTo>
                <a:lnTo>
                  <a:pt x="1807591" y="668782"/>
                </a:lnTo>
                <a:close/>
              </a:path>
              <a:path w="1853565" h="1060450">
                <a:moveTo>
                  <a:pt x="1811528" y="757555"/>
                </a:moveTo>
                <a:lnTo>
                  <a:pt x="1809242" y="706882"/>
                </a:lnTo>
                <a:lnTo>
                  <a:pt x="1796542" y="707390"/>
                </a:lnTo>
                <a:lnTo>
                  <a:pt x="1798828" y="758190"/>
                </a:lnTo>
                <a:lnTo>
                  <a:pt x="1811528" y="757555"/>
                </a:lnTo>
                <a:close/>
              </a:path>
              <a:path w="1853565" h="1060450">
                <a:moveTo>
                  <a:pt x="1815592" y="846455"/>
                </a:moveTo>
                <a:lnTo>
                  <a:pt x="1813306" y="795655"/>
                </a:lnTo>
                <a:lnTo>
                  <a:pt x="1800606" y="796163"/>
                </a:lnTo>
                <a:lnTo>
                  <a:pt x="1802892" y="846963"/>
                </a:lnTo>
                <a:lnTo>
                  <a:pt x="1815592" y="846455"/>
                </a:lnTo>
                <a:close/>
              </a:path>
              <a:path w="1853565" h="1060450">
                <a:moveTo>
                  <a:pt x="1819529" y="935228"/>
                </a:moveTo>
                <a:lnTo>
                  <a:pt x="1817243" y="884428"/>
                </a:lnTo>
                <a:lnTo>
                  <a:pt x="1804543" y="885063"/>
                </a:lnTo>
                <a:lnTo>
                  <a:pt x="1806829" y="935736"/>
                </a:lnTo>
                <a:lnTo>
                  <a:pt x="1819529" y="935228"/>
                </a:lnTo>
                <a:close/>
              </a:path>
              <a:path w="1853565" h="1060450">
                <a:moveTo>
                  <a:pt x="1821561" y="274066"/>
                </a:moveTo>
                <a:lnTo>
                  <a:pt x="1815249" y="262763"/>
                </a:lnTo>
                <a:lnTo>
                  <a:pt x="1780032" y="199644"/>
                </a:lnTo>
                <a:lnTo>
                  <a:pt x="1745361" y="277495"/>
                </a:lnTo>
                <a:lnTo>
                  <a:pt x="1777161" y="276072"/>
                </a:lnTo>
                <a:lnTo>
                  <a:pt x="1778889" y="314071"/>
                </a:lnTo>
                <a:lnTo>
                  <a:pt x="1791462" y="313563"/>
                </a:lnTo>
                <a:lnTo>
                  <a:pt x="1789747" y="275501"/>
                </a:lnTo>
                <a:lnTo>
                  <a:pt x="1821561" y="274066"/>
                </a:lnTo>
                <a:close/>
              </a:path>
              <a:path w="1853565" h="1060450">
                <a:moveTo>
                  <a:pt x="1853438" y="982599"/>
                </a:moveTo>
                <a:lnTo>
                  <a:pt x="1821764" y="984034"/>
                </a:lnTo>
                <a:lnTo>
                  <a:pt x="1821307" y="973328"/>
                </a:lnTo>
                <a:lnTo>
                  <a:pt x="1808607" y="973836"/>
                </a:lnTo>
                <a:lnTo>
                  <a:pt x="1809064" y="984605"/>
                </a:lnTo>
                <a:lnTo>
                  <a:pt x="1777365" y="986028"/>
                </a:lnTo>
                <a:lnTo>
                  <a:pt x="1818894" y="1060450"/>
                </a:lnTo>
                <a:lnTo>
                  <a:pt x="1846897" y="997331"/>
                </a:lnTo>
                <a:lnTo>
                  <a:pt x="1853438" y="982599"/>
                </a:lnTo>
                <a:close/>
              </a:path>
            </a:pathLst>
          </a:custGeom>
          <a:solidFill>
            <a:srgbClr val="D24717"/>
          </a:solidFill>
        </p:spPr>
        <p:txBody>
          <a:bodyPr wrap="square" lIns="0" tIns="0" rIns="0" bIns="0" rtlCol="0"/>
          <a:lstStyle/>
          <a:p>
            <a:endParaRPr/>
          </a:p>
        </p:txBody>
      </p:sp>
      <p:sp>
        <p:nvSpPr>
          <p:cNvPr id="77" name="object 77"/>
          <p:cNvSpPr txBox="1"/>
          <p:nvPr/>
        </p:nvSpPr>
        <p:spPr>
          <a:xfrm>
            <a:off x="1686865" y="6547586"/>
            <a:ext cx="1202055" cy="205184"/>
          </a:xfrm>
          <a:prstGeom prst="rect">
            <a:avLst/>
          </a:prstGeom>
        </p:spPr>
        <p:txBody>
          <a:bodyPr vert="horz" wrap="square" lIns="0" tIns="0" rIns="0" bIns="0" rtlCol="0">
            <a:spAutoFit/>
          </a:bodyPr>
          <a:lstStyle/>
          <a:p>
            <a:pPr marL="12700">
              <a:lnSpc>
                <a:spcPts val="1614"/>
              </a:lnSpc>
            </a:pPr>
            <a:r>
              <a:rPr sz="1600" spc="-5" dirty="0">
                <a:solidFill>
                  <a:srgbClr val="FFFFFF"/>
                </a:solidFill>
                <a:latin typeface="Calibri"/>
                <a:cs typeface="Calibri"/>
              </a:rPr>
              <a:t>2.1</a:t>
            </a:r>
            <a:r>
              <a:rPr sz="1600" spc="-70" dirty="0">
                <a:solidFill>
                  <a:srgbClr val="FFFFFF"/>
                </a:solidFill>
                <a:latin typeface="Calibri"/>
                <a:cs typeface="Calibri"/>
              </a:rPr>
              <a:t> </a:t>
            </a:r>
            <a:r>
              <a:rPr sz="1600" spc="-10" dirty="0">
                <a:solidFill>
                  <a:srgbClr val="FFFFFF"/>
                </a:solidFill>
                <a:latin typeface="Calibri"/>
                <a:cs typeface="Calibri"/>
              </a:rPr>
              <a:t>CONCEPTS</a:t>
            </a:r>
            <a:endParaRPr sz="1600">
              <a:latin typeface="Calibri"/>
              <a:cs typeface="Calibri"/>
            </a:endParaRPr>
          </a:p>
        </p:txBody>
      </p:sp>
      <p:sp>
        <p:nvSpPr>
          <p:cNvPr id="78" name="object 78"/>
          <p:cNvSpPr txBox="1"/>
          <p:nvPr/>
        </p:nvSpPr>
        <p:spPr>
          <a:xfrm>
            <a:off x="4451986" y="6547586"/>
            <a:ext cx="3289935" cy="205184"/>
          </a:xfrm>
          <a:prstGeom prst="rect">
            <a:avLst/>
          </a:prstGeom>
        </p:spPr>
        <p:txBody>
          <a:bodyPr vert="horz" wrap="square" lIns="0" tIns="0" rIns="0" bIns="0" rtlCol="0">
            <a:spAutoFit/>
          </a:bodyPr>
          <a:lstStyle/>
          <a:p>
            <a:pPr marL="12700">
              <a:lnSpc>
                <a:spcPts val="1614"/>
              </a:lnSpc>
            </a:pPr>
            <a:r>
              <a:rPr sz="1600" spc="-10" dirty="0">
                <a:solidFill>
                  <a:srgbClr val="FFFFFF"/>
                </a:solidFill>
                <a:latin typeface="Calibri"/>
                <a:cs typeface="Calibri"/>
              </a:rPr>
              <a:t>ZHANG,</a:t>
            </a:r>
            <a:r>
              <a:rPr sz="1600" spc="15" dirty="0">
                <a:solidFill>
                  <a:srgbClr val="FFFFFF"/>
                </a:solidFill>
                <a:latin typeface="Calibri"/>
                <a:cs typeface="Calibri"/>
              </a:rPr>
              <a:t> </a:t>
            </a:r>
            <a:r>
              <a:rPr sz="1600" spc="-10" dirty="0">
                <a:solidFill>
                  <a:srgbClr val="FFFFFF"/>
                </a:solidFill>
                <a:latin typeface="Calibri"/>
                <a:cs typeface="Calibri"/>
              </a:rPr>
              <a:t>VITENBERG,</a:t>
            </a:r>
            <a:r>
              <a:rPr sz="1600" spc="40" dirty="0">
                <a:solidFill>
                  <a:srgbClr val="FFFFFF"/>
                </a:solidFill>
                <a:latin typeface="Calibri"/>
                <a:cs typeface="Calibri"/>
              </a:rPr>
              <a:t> </a:t>
            </a:r>
            <a:r>
              <a:rPr sz="1600" spc="-15" dirty="0">
                <a:solidFill>
                  <a:srgbClr val="FFFFFF"/>
                </a:solidFill>
                <a:latin typeface="Calibri"/>
                <a:cs typeface="Calibri"/>
              </a:rPr>
              <a:t>JACOBSEN</a:t>
            </a:r>
            <a:r>
              <a:rPr sz="1600" spc="45" dirty="0">
                <a:solidFill>
                  <a:srgbClr val="FFFFFF"/>
                </a:solidFill>
                <a:latin typeface="Calibri"/>
                <a:cs typeface="Calibri"/>
              </a:rPr>
              <a:t> </a:t>
            </a:r>
            <a:r>
              <a:rPr sz="1600" spc="-5" dirty="0">
                <a:solidFill>
                  <a:srgbClr val="FFFFFF"/>
                </a:solidFill>
                <a:latin typeface="Calibri"/>
                <a:cs typeface="Calibri"/>
              </a:rPr>
              <a:t>©</a:t>
            </a:r>
            <a:r>
              <a:rPr sz="1600" spc="5" dirty="0">
                <a:solidFill>
                  <a:srgbClr val="FFFFFF"/>
                </a:solidFill>
                <a:latin typeface="Calibri"/>
                <a:cs typeface="Calibri"/>
              </a:rPr>
              <a:t> </a:t>
            </a:r>
            <a:r>
              <a:rPr sz="1600" spc="-10" dirty="0">
                <a:solidFill>
                  <a:srgbClr val="FFFFFF"/>
                </a:solidFill>
                <a:latin typeface="Calibri"/>
                <a:cs typeface="Calibri"/>
              </a:rPr>
              <a:t>2018</a:t>
            </a:r>
            <a:endParaRPr sz="1600">
              <a:latin typeface="Calibri"/>
              <a:cs typeface="Calibri"/>
            </a:endParaRPr>
          </a:p>
        </p:txBody>
      </p:sp>
      <p:sp>
        <p:nvSpPr>
          <p:cNvPr id="79" name="object 79"/>
          <p:cNvSpPr txBox="1"/>
          <p:nvPr/>
        </p:nvSpPr>
        <p:spPr>
          <a:xfrm>
            <a:off x="9625330" y="6547586"/>
            <a:ext cx="229870" cy="205184"/>
          </a:xfrm>
          <a:prstGeom prst="rect">
            <a:avLst/>
          </a:prstGeom>
        </p:spPr>
        <p:txBody>
          <a:bodyPr vert="horz" wrap="square" lIns="0" tIns="0" rIns="0" bIns="0" rtlCol="0">
            <a:spAutoFit/>
          </a:bodyPr>
          <a:lstStyle/>
          <a:p>
            <a:pPr marL="12700">
              <a:lnSpc>
                <a:spcPts val="1614"/>
              </a:lnSpc>
            </a:pPr>
            <a:r>
              <a:rPr sz="1600" spc="-10" dirty="0">
                <a:solidFill>
                  <a:srgbClr val="FFFFFF"/>
                </a:solidFill>
                <a:latin typeface="Calibri"/>
                <a:cs typeface="Calibri"/>
              </a:rPr>
              <a:t>16</a:t>
            </a:r>
            <a:endParaRPr sz="1600">
              <a:latin typeface="Calibri"/>
              <a:cs typeface="Calibri"/>
            </a:endParaRPr>
          </a:p>
        </p:txBody>
      </p:sp>
    </p:spTree>
    <p:extLst>
      <p:ext uri="{BB962C8B-B14F-4D97-AF65-F5344CB8AC3E}">
        <p14:creationId xmlns:p14="http://schemas.microsoft.com/office/powerpoint/2010/main" val="17050324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6005" y="247905"/>
            <a:ext cx="5794375" cy="566181"/>
          </a:xfrm>
          <a:prstGeom prst="rect">
            <a:avLst/>
          </a:prstGeom>
        </p:spPr>
        <p:txBody>
          <a:bodyPr vert="horz" wrap="square" lIns="0" tIns="12065" rIns="0" bIns="0" rtlCol="0" anchor="t">
            <a:spAutoFit/>
          </a:bodyPr>
          <a:lstStyle/>
          <a:p>
            <a:pPr marL="12700">
              <a:spcBef>
                <a:spcPts val="95"/>
              </a:spcBef>
            </a:pPr>
            <a:r>
              <a:rPr spc="-55" dirty="0"/>
              <a:t>Immutability</a:t>
            </a:r>
            <a:r>
              <a:rPr spc="-140" dirty="0"/>
              <a:t> </a:t>
            </a:r>
            <a:r>
              <a:rPr spc="-45" dirty="0"/>
              <a:t>using</a:t>
            </a:r>
            <a:r>
              <a:rPr spc="-125" dirty="0"/>
              <a:t> </a:t>
            </a:r>
            <a:r>
              <a:rPr spc="-45" dirty="0"/>
              <a:t>Hashing</a:t>
            </a:r>
          </a:p>
        </p:txBody>
      </p:sp>
      <p:sp>
        <p:nvSpPr>
          <p:cNvPr id="3" name="object 3"/>
          <p:cNvSpPr/>
          <p:nvPr/>
        </p:nvSpPr>
        <p:spPr>
          <a:xfrm>
            <a:off x="8990076" y="1281683"/>
            <a:ext cx="783590" cy="817244"/>
          </a:xfrm>
          <a:custGeom>
            <a:avLst/>
            <a:gdLst/>
            <a:ahLst/>
            <a:cxnLst/>
            <a:rect l="l" t="t" r="r" b="b"/>
            <a:pathLst>
              <a:path w="783590" h="817244">
                <a:moveTo>
                  <a:pt x="0" y="408431"/>
                </a:moveTo>
                <a:lnTo>
                  <a:pt x="2635" y="360803"/>
                </a:lnTo>
                <a:lnTo>
                  <a:pt x="10345" y="314788"/>
                </a:lnTo>
                <a:lnTo>
                  <a:pt x="22837" y="270692"/>
                </a:lnTo>
                <a:lnTo>
                  <a:pt x="39815" y="228822"/>
                </a:lnTo>
                <a:lnTo>
                  <a:pt x="60985" y="189484"/>
                </a:lnTo>
                <a:lnTo>
                  <a:pt x="86054" y="152986"/>
                </a:lnTo>
                <a:lnTo>
                  <a:pt x="114728" y="119633"/>
                </a:lnTo>
                <a:lnTo>
                  <a:pt x="146712" y="89733"/>
                </a:lnTo>
                <a:lnTo>
                  <a:pt x="181713" y="63592"/>
                </a:lnTo>
                <a:lnTo>
                  <a:pt x="219436" y="41516"/>
                </a:lnTo>
                <a:lnTo>
                  <a:pt x="259586" y="23813"/>
                </a:lnTo>
                <a:lnTo>
                  <a:pt x="301871" y="10787"/>
                </a:lnTo>
                <a:lnTo>
                  <a:pt x="345997" y="2748"/>
                </a:lnTo>
                <a:lnTo>
                  <a:pt x="391668" y="0"/>
                </a:lnTo>
                <a:lnTo>
                  <a:pt x="437338" y="2748"/>
                </a:lnTo>
                <a:lnTo>
                  <a:pt x="481464" y="10787"/>
                </a:lnTo>
                <a:lnTo>
                  <a:pt x="523749" y="23813"/>
                </a:lnTo>
                <a:lnTo>
                  <a:pt x="563899" y="41516"/>
                </a:lnTo>
                <a:lnTo>
                  <a:pt x="601622" y="63592"/>
                </a:lnTo>
                <a:lnTo>
                  <a:pt x="636623" y="89733"/>
                </a:lnTo>
                <a:lnTo>
                  <a:pt x="668607" y="119633"/>
                </a:lnTo>
                <a:lnTo>
                  <a:pt x="697281" y="152986"/>
                </a:lnTo>
                <a:lnTo>
                  <a:pt x="722350" y="189484"/>
                </a:lnTo>
                <a:lnTo>
                  <a:pt x="743520" y="228822"/>
                </a:lnTo>
                <a:lnTo>
                  <a:pt x="760498" y="270692"/>
                </a:lnTo>
                <a:lnTo>
                  <a:pt x="772990" y="314788"/>
                </a:lnTo>
                <a:lnTo>
                  <a:pt x="780700" y="360803"/>
                </a:lnTo>
                <a:lnTo>
                  <a:pt x="783335" y="408431"/>
                </a:lnTo>
                <a:lnTo>
                  <a:pt x="780700" y="456060"/>
                </a:lnTo>
                <a:lnTo>
                  <a:pt x="772990" y="502075"/>
                </a:lnTo>
                <a:lnTo>
                  <a:pt x="760498" y="546171"/>
                </a:lnTo>
                <a:lnTo>
                  <a:pt x="743520" y="588041"/>
                </a:lnTo>
                <a:lnTo>
                  <a:pt x="722350" y="627379"/>
                </a:lnTo>
                <a:lnTo>
                  <a:pt x="697281" y="663877"/>
                </a:lnTo>
                <a:lnTo>
                  <a:pt x="668607" y="697229"/>
                </a:lnTo>
                <a:lnTo>
                  <a:pt x="636623" y="727130"/>
                </a:lnTo>
                <a:lnTo>
                  <a:pt x="601622" y="753271"/>
                </a:lnTo>
                <a:lnTo>
                  <a:pt x="563899" y="775347"/>
                </a:lnTo>
                <a:lnTo>
                  <a:pt x="523749" y="793050"/>
                </a:lnTo>
                <a:lnTo>
                  <a:pt x="481464" y="806076"/>
                </a:lnTo>
                <a:lnTo>
                  <a:pt x="437338" y="814115"/>
                </a:lnTo>
                <a:lnTo>
                  <a:pt x="391668" y="816863"/>
                </a:lnTo>
                <a:lnTo>
                  <a:pt x="345997" y="814115"/>
                </a:lnTo>
                <a:lnTo>
                  <a:pt x="301871" y="806076"/>
                </a:lnTo>
                <a:lnTo>
                  <a:pt x="259586" y="793050"/>
                </a:lnTo>
                <a:lnTo>
                  <a:pt x="219436" y="775347"/>
                </a:lnTo>
                <a:lnTo>
                  <a:pt x="181713" y="753271"/>
                </a:lnTo>
                <a:lnTo>
                  <a:pt x="146712" y="727130"/>
                </a:lnTo>
                <a:lnTo>
                  <a:pt x="114728" y="697230"/>
                </a:lnTo>
                <a:lnTo>
                  <a:pt x="86054" y="663877"/>
                </a:lnTo>
                <a:lnTo>
                  <a:pt x="60985" y="627379"/>
                </a:lnTo>
                <a:lnTo>
                  <a:pt x="39815" y="588041"/>
                </a:lnTo>
                <a:lnTo>
                  <a:pt x="22837" y="546171"/>
                </a:lnTo>
                <a:lnTo>
                  <a:pt x="10345" y="502075"/>
                </a:lnTo>
                <a:lnTo>
                  <a:pt x="2635" y="456060"/>
                </a:lnTo>
                <a:lnTo>
                  <a:pt x="0" y="408431"/>
                </a:lnTo>
                <a:close/>
              </a:path>
            </a:pathLst>
          </a:custGeom>
          <a:ln w="36576">
            <a:solidFill>
              <a:srgbClr val="000000"/>
            </a:solidFill>
          </a:ln>
        </p:spPr>
        <p:txBody>
          <a:bodyPr wrap="square" lIns="0" tIns="0" rIns="0" bIns="0" rtlCol="0"/>
          <a:lstStyle/>
          <a:p>
            <a:endParaRPr/>
          </a:p>
        </p:txBody>
      </p:sp>
      <p:sp>
        <p:nvSpPr>
          <p:cNvPr id="4" name="object 4"/>
          <p:cNvSpPr txBox="1"/>
          <p:nvPr/>
        </p:nvSpPr>
        <p:spPr>
          <a:xfrm>
            <a:off x="9184893" y="1429892"/>
            <a:ext cx="274320" cy="258404"/>
          </a:xfrm>
          <a:prstGeom prst="rect">
            <a:avLst/>
          </a:prstGeom>
        </p:spPr>
        <p:txBody>
          <a:bodyPr vert="horz" wrap="square" lIns="0" tIns="12065" rIns="0" bIns="0" rtlCol="0">
            <a:spAutoFit/>
          </a:bodyPr>
          <a:lstStyle/>
          <a:p>
            <a:pPr marL="12700">
              <a:spcBef>
                <a:spcPts val="95"/>
              </a:spcBef>
            </a:pPr>
            <a:r>
              <a:rPr sz="1600" spc="95" dirty="0">
                <a:solidFill>
                  <a:srgbClr val="9B2C1F"/>
                </a:solidFill>
                <a:latin typeface="Tahoma"/>
                <a:cs typeface="Tahoma"/>
              </a:rPr>
              <a:t>P1</a:t>
            </a:r>
            <a:endParaRPr sz="1600">
              <a:latin typeface="Tahoma"/>
              <a:cs typeface="Tahoma"/>
            </a:endParaRPr>
          </a:p>
        </p:txBody>
      </p:sp>
      <p:sp>
        <p:nvSpPr>
          <p:cNvPr id="5" name="object 5"/>
          <p:cNvSpPr/>
          <p:nvPr/>
        </p:nvSpPr>
        <p:spPr>
          <a:xfrm>
            <a:off x="8042147" y="2386584"/>
            <a:ext cx="783590" cy="818515"/>
          </a:xfrm>
          <a:custGeom>
            <a:avLst/>
            <a:gdLst/>
            <a:ahLst/>
            <a:cxnLst/>
            <a:rect l="l" t="t" r="r" b="b"/>
            <a:pathLst>
              <a:path w="783590" h="818514">
                <a:moveTo>
                  <a:pt x="0" y="409193"/>
                </a:moveTo>
                <a:lnTo>
                  <a:pt x="2635" y="361484"/>
                </a:lnTo>
                <a:lnTo>
                  <a:pt x="10345" y="315388"/>
                </a:lnTo>
                <a:lnTo>
                  <a:pt x="22837" y="271212"/>
                </a:lnTo>
                <a:lnTo>
                  <a:pt x="39815" y="229266"/>
                </a:lnTo>
                <a:lnTo>
                  <a:pt x="60985" y="189855"/>
                </a:lnTo>
                <a:lnTo>
                  <a:pt x="86054" y="153288"/>
                </a:lnTo>
                <a:lnTo>
                  <a:pt x="114728" y="119872"/>
                </a:lnTo>
                <a:lnTo>
                  <a:pt x="146712" y="89913"/>
                </a:lnTo>
                <a:lnTo>
                  <a:pt x="181713" y="63721"/>
                </a:lnTo>
                <a:lnTo>
                  <a:pt x="219436" y="41601"/>
                </a:lnTo>
                <a:lnTo>
                  <a:pt x="259586" y="23861"/>
                </a:lnTo>
                <a:lnTo>
                  <a:pt x="301871" y="10810"/>
                </a:lnTo>
                <a:lnTo>
                  <a:pt x="345997" y="2753"/>
                </a:lnTo>
                <a:lnTo>
                  <a:pt x="391668" y="0"/>
                </a:lnTo>
                <a:lnTo>
                  <a:pt x="437338" y="2753"/>
                </a:lnTo>
                <a:lnTo>
                  <a:pt x="481464" y="10810"/>
                </a:lnTo>
                <a:lnTo>
                  <a:pt x="523749" y="23861"/>
                </a:lnTo>
                <a:lnTo>
                  <a:pt x="563899" y="41601"/>
                </a:lnTo>
                <a:lnTo>
                  <a:pt x="601622" y="63721"/>
                </a:lnTo>
                <a:lnTo>
                  <a:pt x="636623" y="89913"/>
                </a:lnTo>
                <a:lnTo>
                  <a:pt x="668607" y="119872"/>
                </a:lnTo>
                <a:lnTo>
                  <a:pt x="697281" y="153288"/>
                </a:lnTo>
                <a:lnTo>
                  <a:pt x="722350" y="189855"/>
                </a:lnTo>
                <a:lnTo>
                  <a:pt x="743520" y="229266"/>
                </a:lnTo>
                <a:lnTo>
                  <a:pt x="760498" y="271212"/>
                </a:lnTo>
                <a:lnTo>
                  <a:pt x="772990" y="315388"/>
                </a:lnTo>
                <a:lnTo>
                  <a:pt x="780700" y="361484"/>
                </a:lnTo>
                <a:lnTo>
                  <a:pt x="783335" y="409193"/>
                </a:lnTo>
                <a:lnTo>
                  <a:pt x="780700" y="456903"/>
                </a:lnTo>
                <a:lnTo>
                  <a:pt x="772990" y="502999"/>
                </a:lnTo>
                <a:lnTo>
                  <a:pt x="760498" y="547175"/>
                </a:lnTo>
                <a:lnTo>
                  <a:pt x="743520" y="589121"/>
                </a:lnTo>
                <a:lnTo>
                  <a:pt x="722350" y="628532"/>
                </a:lnTo>
                <a:lnTo>
                  <a:pt x="697281" y="665099"/>
                </a:lnTo>
                <a:lnTo>
                  <a:pt x="668607" y="698515"/>
                </a:lnTo>
                <a:lnTo>
                  <a:pt x="636623" y="728474"/>
                </a:lnTo>
                <a:lnTo>
                  <a:pt x="601622" y="754666"/>
                </a:lnTo>
                <a:lnTo>
                  <a:pt x="563899" y="776786"/>
                </a:lnTo>
                <a:lnTo>
                  <a:pt x="523749" y="794526"/>
                </a:lnTo>
                <a:lnTo>
                  <a:pt x="481464" y="807577"/>
                </a:lnTo>
                <a:lnTo>
                  <a:pt x="437338" y="815634"/>
                </a:lnTo>
                <a:lnTo>
                  <a:pt x="391668" y="818388"/>
                </a:lnTo>
                <a:lnTo>
                  <a:pt x="345997" y="815634"/>
                </a:lnTo>
                <a:lnTo>
                  <a:pt x="301871" y="807577"/>
                </a:lnTo>
                <a:lnTo>
                  <a:pt x="259586" y="794526"/>
                </a:lnTo>
                <a:lnTo>
                  <a:pt x="219436" y="776786"/>
                </a:lnTo>
                <a:lnTo>
                  <a:pt x="181713" y="754666"/>
                </a:lnTo>
                <a:lnTo>
                  <a:pt x="146712" y="728474"/>
                </a:lnTo>
                <a:lnTo>
                  <a:pt x="114728" y="698515"/>
                </a:lnTo>
                <a:lnTo>
                  <a:pt x="86054" y="665099"/>
                </a:lnTo>
                <a:lnTo>
                  <a:pt x="60985" y="628532"/>
                </a:lnTo>
                <a:lnTo>
                  <a:pt x="39815" y="589121"/>
                </a:lnTo>
                <a:lnTo>
                  <a:pt x="22837" y="547175"/>
                </a:lnTo>
                <a:lnTo>
                  <a:pt x="10345" y="502999"/>
                </a:lnTo>
                <a:lnTo>
                  <a:pt x="2635" y="456903"/>
                </a:lnTo>
                <a:lnTo>
                  <a:pt x="0" y="409193"/>
                </a:lnTo>
                <a:close/>
              </a:path>
            </a:pathLst>
          </a:custGeom>
          <a:ln w="36576">
            <a:solidFill>
              <a:srgbClr val="000000"/>
            </a:solidFill>
          </a:ln>
        </p:spPr>
        <p:txBody>
          <a:bodyPr wrap="square" lIns="0" tIns="0" rIns="0" bIns="0" rtlCol="0"/>
          <a:lstStyle/>
          <a:p>
            <a:endParaRPr/>
          </a:p>
        </p:txBody>
      </p:sp>
      <p:sp>
        <p:nvSpPr>
          <p:cNvPr id="6" name="object 6"/>
          <p:cNvSpPr txBox="1"/>
          <p:nvPr/>
        </p:nvSpPr>
        <p:spPr>
          <a:xfrm>
            <a:off x="8236966" y="2534869"/>
            <a:ext cx="274320" cy="258404"/>
          </a:xfrm>
          <a:prstGeom prst="rect">
            <a:avLst/>
          </a:prstGeom>
        </p:spPr>
        <p:txBody>
          <a:bodyPr vert="horz" wrap="square" lIns="0" tIns="12065" rIns="0" bIns="0" rtlCol="0">
            <a:spAutoFit/>
          </a:bodyPr>
          <a:lstStyle/>
          <a:p>
            <a:pPr marL="12700">
              <a:spcBef>
                <a:spcPts val="95"/>
              </a:spcBef>
            </a:pPr>
            <a:r>
              <a:rPr sz="1600" spc="180" dirty="0">
                <a:solidFill>
                  <a:srgbClr val="9B2C1F"/>
                </a:solidFill>
                <a:latin typeface="Tahoma"/>
                <a:cs typeface="Tahoma"/>
              </a:rPr>
              <a:t>P</a:t>
            </a:r>
            <a:r>
              <a:rPr sz="1600" spc="15" dirty="0">
                <a:solidFill>
                  <a:srgbClr val="9B2C1F"/>
                </a:solidFill>
                <a:latin typeface="Tahoma"/>
                <a:cs typeface="Tahoma"/>
              </a:rPr>
              <a:t>2</a:t>
            </a:r>
            <a:endParaRPr sz="1600">
              <a:latin typeface="Tahoma"/>
              <a:cs typeface="Tahoma"/>
            </a:endParaRPr>
          </a:p>
        </p:txBody>
      </p:sp>
      <p:grpSp>
        <p:nvGrpSpPr>
          <p:cNvPr id="7" name="object 7"/>
          <p:cNvGrpSpPr/>
          <p:nvPr/>
        </p:nvGrpSpPr>
        <p:grpSpPr>
          <a:xfrm>
            <a:off x="8704834" y="1973327"/>
            <a:ext cx="1960245" cy="1250315"/>
            <a:chOff x="7180833" y="1973326"/>
            <a:chExt cx="1960245" cy="1250315"/>
          </a:xfrm>
        </p:grpSpPr>
        <p:sp>
          <p:nvSpPr>
            <p:cNvPr id="8" name="object 8"/>
            <p:cNvSpPr/>
            <p:nvPr/>
          </p:nvSpPr>
          <p:spPr>
            <a:xfrm>
              <a:off x="7187183" y="1979676"/>
              <a:ext cx="1153795" cy="817880"/>
            </a:xfrm>
            <a:custGeom>
              <a:avLst/>
              <a:gdLst/>
              <a:ahLst/>
              <a:cxnLst/>
              <a:rect l="l" t="t" r="r" b="b"/>
              <a:pathLst>
                <a:path w="1153795" h="817880">
                  <a:moveTo>
                    <a:pt x="394462" y="0"/>
                  </a:moveTo>
                  <a:lnTo>
                    <a:pt x="0" y="527050"/>
                  </a:lnTo>
                </a:path>
                <a:path w="1153795" h="817880">
                  <a:moveTo>
                    <a:pt x="1153541" y="817626"/>
                  </a:moveTo>
                  <a:lnTo>
                    <a:pt x="114300" y="816863"/>
                  </a:lnTo>
                </a:path>
              </a:pathLst>
            </a:custGeom>
            <a:ln w="12192">
              <a:solidFill>
                <a:srgbClr val="D24717"/>
              </a:solidFill>
            </a:ln>
          </p:spPr>
          <p:txBody>
            <a:bodyPr wrap="square" lIns="0" tIns="0" rIns="0" bIns="0" rtlCol="0"/>
            <a:lstStyle/>
            <a:p>
              <a:endParaRPr/>
            </a:p>
          </p:txBody>
        </p:sp>
        <p:sp>
          <p:nvSpPr>
            <p:cNvPr id="9" name="object 9"/>
            <p:cNvSpPr/>
            <p:nvPr/>
          </p:nvSpPr>
          <p:spPr>
            <a:xfrm>
              <a:off x="8340851" y="2388108"/>
              <a:ext cx="782320" cy="817244"/>
            </a:xfrm>
            <a:custGeom>
              <a:avLst/>
              <a:gdLst/>
              <a:ahLst/>
              <a:cxnLst/>
              <a:rect l="l" t="t" r="r" b="b"/>
              <a:pathLst>
                <a:path w="782320" h="817244">
                  <a:moveTo>
                    <a:pt x="0" y="408431"/>
                  </a:moveTo>
                  <a:lnTo>
                    <a:pt x="2629" y="360803"/>
                  </a:lnTo>
                  <a:lnTo>
                    <a:pt x="10323" y="314788"/>
                  </a:lnTo>
                  <a:lnTo>
                    <a:pt x="22788" y="270692"/>
                  </a:lnTo>
                  <a:lnTo>
                    <a:pt x="39730" y="228822"/>
                  </a:lnTo>
                  <a:lnTo>
                    <a:pt x="60857" y="189484"/>
                  </a:lnTo>
                  <a:lnTo>
                    <a:pt x="85874" y="152986"/>
                  </a:lnTo>
                  <a:lnTo>
                    <a:pt x="114490" y="119633"/>
                  </a:lnTo>
                  <a:lnTo>
                    <a:pt x="146410" y="89733"/>
                  </a:lnTo>
                  <a:lnTo>
                    <a:pt x="181342" y="63592"/>
                  </a:lnTo>
                  <a:lnTo>
                    <a:pt x="218991" y="41516"/>
                  </a:lnTo>
                  <a:lnTo>
                    <a:pt x="259066" y="23813"/>
                  </a:lnTo>
                  <a:lnTo>
                    <a:pt x="301272" y="10787"/>
                  </a:lnTo>
                  <a:lnTo>
                    <a:pt x="345316" y="2748"/>
                  </a:lnTo>
                  <a:lnTo>
                    <a:pt x="390905" y="0"/>
                  </a:lnTo>
                  <a:lnTo>
                    <a:pt x="436495" y="2748"/>
                  </a:lnTo>
                  <a:lnTo>
                    <a:pt x="480539" y="10787"/>
                  </a:lnTo>
                  <a:lnTo>
                    <a:pt x="522745" y="23813"/>
                  </a:lnTo>
                  <a:lnTo>
                    <a:pt x="562820" y="41516"/>
                  </a:lnTo>
                  <a:lnTo>
                    <a:pt x="600469" y="63592"/>
                  </a:lnTo>
                  <a:lnTo>
                    <a:pt x="635401" y="89733"/>
                  </a:lnTo>
                  <a:lnTo>
                    <a:pt x="667321" y="119633"/>
                  </a:lnTo>
                  <a:lnTo>
                    <a:pt x="695937" y="152986"/>
                  </a:lnTo>
                  <a:lnTo>
                    <a:pt x="720954" y="189484"/>
                  </a:lnTo>
                  <a:lnTo>
                    <a:pt x="742081" y="228822"/>
                  </a:lnTo>
                  <a:lnTo>
                    <a:pt x="759023" y="270692"/>
                  </a:lnTo>
                  <a:lnTo>
                    <a:pt x="771488" y="314788"/>
                  </a:lnTo>
                  <a:lnTo>
                    <a:pt x="779182" y="360803"/>
                  </a:lnTo>
                  <a:lnTo>
                    <a:pt x="781812" y="408431"/>
                  </a:lnTo>
                  <a:lnTo>
                    <a:pt x="779182" y="456060"/>
                  </a:lnTo>
                  <a:lnTo>
                    <a:pt x="771488" y="502075"/>
                  </a:lnTo>
                  <a:lnTo>
                    <a:pt x="759023" y="546171"/>
                  </a:lnTo>
                  <a:lnTo>
                    <a:pt x="742081" y="588041"/>
                  </a:lnTo>
                  <a:lnTo>
                    <a:pt x="720954" y="627379"/>
                  </a:lnTo>
                  <a:lnTo>
                    <a:pt x="695937" y="663877"/>
                  </a:lnTo>
                  <a:lnTo>
                    <a:pt x="667321" y="697229"/>
                  </a:lnTo>
                  <a:lnTo>
                    <a:pt x="635401" y="727130"/>
                  </a:lnTo>
                  <a:lnTo>
                    <a:pt x="600469" y="753271"/>
                  </a:lnTo>
                  <a:lnTo>
                    <a:pt x="562820" y="775347"/>
                  </a:lnTo>
                  <a:lnTo>
                    <a:pt x="522745" y="793050"/>
                  </a:lnTo>
                  <a:lnTo>
                    <a:pt x="480539" y="806076"/>
                  </a:lnTo>
                  <a:lnTo>
                    <a:pt x="436495" y="814115"/>
                  </a:lnTo>
                  <a:lnTo>
                    <a:pt x="390905" y="816863"/>
                  </a:lnTo>
                  <a:lnTo>
                    <a:pt x="345316" y="814115"/>
                  </a:lnTo>
                  <a:lnTo>
                    <a:pt x="301272" y="806076"/>
                  </a:lnTo>
                  <a:lnTo>
                    <a:pt x="259066" y="793050"/>
                  </a:lnTo>
                  <a:lnTo>
                    <a:pt x="218991" y="775347"/>
                  </a:lnTo>
                  <a:lnTo>
                    <a:pt x="181342" y="753271"/>
                  </a:lnTo>
                  <a:lnTo>
                    <a:pt x="146410" y="727130"/>
                  </a:lnTo>
                  <a:lnTo>
                    <a:pt x="114490" y="697230"/>
                  </a:lnTo>
                  <a:lnTo>
                    <a:pt x="85874" y="663877"/>
                  </a:lnTo>
                  <a:lnTo>
                    <a:pt x="60857" y="627379"/>
                  </a:lnTo>
                  <a:lnTo>
                    <a:pt x="39730" y="588041"/>
                  </a:lnTo>
                  <a:lnTo>
                    <a:pt x="22788" y="546171"/>
                  </a:lnTo>
                  <a:lnTo>
                    <a:pt x="10323" y="502075"/>
                  </a:lnTo>
                  <a:lnTo>
                    <a:pt x="2629" y="456060"/>
                  </a:lnTo>
                  <a:lnTo>
                    <a:pt x="0" y="408431"/>
                  </a:lnTo>
                  <a:close/>
                </a:path>
              </a:pathLst>
            </a:custGeom>
            <a:ln w="36576">
              <a:solidFill>
                <a:srgbClr val="000000"/>
              </a:solidFill>
            </a:ln>
          </p:spPr>
          <p:txBody>
            <a:bodyPr wrap="square" lIns="0" tIns="0" rIns="0" bIns="0" rtlCol="0"/>
            <a:lstStyle/>
            <a:p>
              <a:endParaRPr/>
            </a:p>
          </p:txBody>
        </p:sp>
      </p:grpSp>
      <p:sp>
        <p:nvSpPr>
          <p:cNvPr id="10" name="object 10"/>
          <p:cNvSpPr txBox="1"/>
          <p:nvPr/>
        </p:nvSpPr>
        <p:spPr>
          <a:xfrm>
            <a:off x="10059162" y="2536698"/>
            <a:ext cx="274955" cy="258404"/>
          </a:xfrm>
          <a:prstGeom prst="rect">
            <a:avLst/>
          </a:prstGeom>
        </p:spPr>
        <p:txBody>
          <a:bodyPr vert="horz" wrap="square" lIns="0" tIns="12065" rIns="0" bIns="0" rtlCol="0">
            <a:spAutoFit/>
          </a:bodyPr>
          <a:lstStyle/>
          <a:p>
            <a:pPr marL="12700">
              <a:spcBef>
                <a:spcPts val="95"/>
              </a:spcBef>
            </a:pPr>
            <a:r>
              <a:rPr sz="1600" spc="100" dirty="0">
                <a:solidFill>
                  <a:srgbClr val="9B2C1F"/>
                </a:solidFill>
                <a:latin typeface="Tahoma"/>
                <a:cs typeface="Tahoma"/>
              </a:rPr>
              <a:t>P3</a:t>
            </a:r>
            <a:endParaRPr sz="1600">
              <a:latin typeface="Tahoma"/>
              <a:cs typeface="Tahoma"/>
            </a:endParaRPr>
          </a:p>
        </p:txBody>
      </p:sp>
      <p:sp>
        <p:nvSpPr>
          <p:cNvPr id="11" name="object 11"/>
          <p:cNvSpPr/>
          <p:nvPr/>
        </p:nvSpPr>
        <p:spPr>
          <a:xfrm>
            <a:off x="8974835" y="3360420"/>
            <a:ext cx="782320" cy="817244"/>
          </a:xfrm>
          <a:custGeom>
            <a:avLst/>
            <a:gdLst/>
            <a:ahLst/>
            <a:cxnLst/>
            <a:rect l="l" t="t" r="r" b="b"/>
            <a:pathLst>
              <a:path w="782320" h="817245">
                <a:moveTo>
                  <a:pt x="0" y="408431"/>
                </a:moveTo>
                <a:lnTo>
                  <a:pt x="2629" y="360803"/>
                </a:lnTo>
                <a:lnTo>
                  <a:pt x="10323" y="314788"/>
                </a:lnTo>
                <a:lnTo>
                  <a:pt x="22788" y="270692"/>
                </a:lnTo>
                <a:lnTo>
                  <a:pt x="39730" y="228822"/>
                </a:lnTo>
                <a:lnTo>
                  <a:pt x="60857" y="189484"/>
                </a:lnTo>
                <a:lnTo>
                  <a:pt x="85874" y="152986"/>
                </a:lnTo>
                <a:lnTo>
                  <a:pt x="114490" y="119634"/>
                </a:lnTo>
                <a:lnTo>
                  <a:pt x="146410" y="89733"/>
                </a:lnTo>
                <a:lnTo>
                  <a:pt x="181342" y="63592"/>
                </a:lnTo>
                <a:lnTo>
                  <a:pt x="218991" y="41516"/>
                </a:lnTo>
                <a:lnTo>
                  <a:pt x="259066" y="23813"/>
                </a:lnTo>
                <a:lnTo>
                  <a:pt x="301272" y="10787"/>
                </a:lnTo>
                <a:lnTo>
                  <a:pt x="345316" y="2748"/>
                </a:lnTo>
                <a:lnTo>
                  <a:pt x="390906" y="0"/>
                </a:lnTo>
                <a:lnTo>
                  <a:pt x="436495" y="2748"/>
                </a:lnTo>
                <a:lnTo>
                  <a:pt x="480539" y="10787"/>
                </a:lnTo>
                <a:lnTo>
                  <a:pt x="522745" y="23813"/>
                </a:lnTo>
                <a:lnTo>
                  <a:pt x="562820" y="41516"/>
                </a:lnTo>
                <a:lnTo>
                  <a:pt x="600469" y="63592"/>
                </a:lnTo>
                <a:lnTo>
                  <a:pt x="635401" y="89733"/>
                </a:lnTo>
                <a:lnTo>
                  <a:pt x="667321" y="119633"/>
                </a:lnTo>
                <a:lnTo>
                  <a:pt x="695937" y="152986"/>
                </a:lnTo>
                <a:lnTo>
                  <a:pt x="720954" y="189484"/>
                </a:lnTo>
                <a:lnTo>
                  <a:pt x="742081" y="228822"/>
                </a:lnTo>
                <a:lnTo>
                  <a:pt x="759023" y="270692"/>
                </a:lnTo>
                <a:lnTo>
                  <a:pt x="771488" y="314788"/>
                </a:lnTo>
                <a:lnTo>
                  <a:pt x="779182" y="360803"/>
                </a:lnTo>
                <a:lnTo>
                  <a:pt x="781812" y="408431"/>
                </a:lnTo>
                <a:lnTo>
                  <a:pt x="779182" y="456060"/>
                </a:lnTo>
                <a:lnTo>
                  <a:pt x="771488" y="502075"/>
                </a:lnTo>
                <a:lnTo>
                  <a:pt x="759023" y="546171"/>
                </a:lnTo>
                <a:lnTo>
                  <a:pt x="742081" y="588041"/>
                </a:lnTo>
                <a:lnTo>
                  <a:pt x="720954" y="627379"/>
                </a:lnTo>
                <a:lnTo>
                  <a:pt x="695937" y="663877"/>
                </a:lnTo>
                <a:lnTo>
                  <a:pt x="667321" y="697229"/>
                </a:lnTo>
                <a:lnTo>
                  <a:pt x="635401" y="727130"/>
                </a:lnTo>
                <a:lnTo>
                  <a:pt x="600469" y="753271"/>
                </a:lnTo>
                <a:lnTo>
                  <a:pt x="562820" y="775347"/>
                </a:lnTo>
                <a:lnTo>
                  <a:pt x="522745" y="793050"/>
                </a:lnTo>
                <a:lnTo>
                  <a:pt x="480539" y="806076"/>
                </a:lnTo>
                <a:lnTo>
                  <a:pt x="436495" y="814115"/>
                </a:lnTo>
                <a:lnTo>
                  <a:pt x="390906" y="816863"/>
                </a:lnTo>
                <a:lnTo>
                  <a:pt x="345316" y="814115"/>
                </a:lnTo>
                <a:lnTo>
                  <a:pt x="301272" y="806076"/>
                </a:lnTo>
                <a:lnTo>
                  <a:pt x="259066" y="793050"/>
                </a:lnTo>
                <a:lnTo>
                  <a:pt x="218991" y="775347"/>
                </a:lnTo>
                <a:lnTo>
                  <a:pt x="181342" y="753271"/>
                </a:lnTo>
                <a:lnTo>
                  <a:pt x="146410" y="727130"/>
                </a:lnTo>
                <a:lnTo>
                  <a:pt x="114490" y="697229"/>
                </a:lnTo>
                <a:lnTo>
                  <a:pt x="85874" y="663877"/>
                </a:lnTo>
                <a:lnTo>
                  <a:pt x="60857" y="627379"/>
                </a:lnTo>
                <a:lnTo>
                  <a:pt x="39730" y="588041"/>
                </a:lnTo>
                <a:lnTo>
                  <a:pt x="22788" y="546171"/>
                </a:lnTo>
                <a:lnTo>
                  <a:pt x="10323" y="502075"/>
                </a:lnTo>
                <a:lnTo>
                  <a:pt x="2629" y="456060"/>
                </a:lnTo>
                <a:lnTo>
                  <a:pt x="0" y="408431"/>
                </a:lnTo>
                <a:close/>
              </a:path>
            </a:pathLst>
          </a:custGeom>
          <a:ln w="36576">
            <a:solidFill>
              <a:srgbClr val="000000"/>
            </a:solidFill>
          </a:ln>
        </p:spPr>
        <p:txBody>
          <a:bodyPr wrap="square" lIns="0" tIns="0" rIns="0" bIns="0" rtlCol="0"/>
          <a:lstStyle/>
          <a:p>
            <a:endParaRPr/>
          </a:p>
        </p:txBody>
      </p:sp>
      <p:sp>
        <p:nvSpPr>
          <p:cNvPr id="12" name="object 12"/>
          <p:cNvSpPr txBox="1"/>
          <p:nvPr/>
        </p:nvSpPr>
        <p:spPr>
          <a:xfrm>
            <a:off x="9169145" y="3508628"/>
            <a:ext cx="274320" cy="258404"/>
          </a:xfrm>
          <a:prstGeom prst="rect">
            <a:avLst/>
          </a:prstGeom>
        </p:spPr>
        <p:txBody>
          <a:bodyPr vert="horz" wrap="square" lIns="0" tIns="12065" rIns="0" bIns="0" rtlCol="0">
            <a:spAutoFit/>
          </a:bodyPr>
          <a:lstStyle/>
          <a:p>
            <a:pPr marL="12700">
              <a:spcBef>
                <a:spcPts val="95"/>
              </a:spcBef>
            </a:pPr>
            <a:r>
              <a:rPr sz="1600" spc="95" dirty="0">
                <a:solidFill>
                  <a:srgbClr val="9B2C1F"/>
                </a:solidFill>
                <a:latin typeface="Tahoma"/>
                <a:cs typeface="Tahoma"/>
              </a:rPr>
              <a:t>P4</a:t>
            </a:r>
            <a:endParaRPr sz="1600">
              <a:latin typeface="Tahoma"/>
              <a:cs typeface="Tahoma"/>
            </a:endParaRPr>
          </a:p>
        </p:txBody>
      </p:sp>
      <p:sp>
        <p:nvSpPr>
          <p:cNvPr id="13" name="object 13"/>
          <p:cNvSpPr/>
          <p:nvPr/>
        </p:nvSpPr>
        <p:spPr>
          <a:xfrm>
            <a:off x="9366505" y="2098548"/>
            <a:ext cx="612775" cy="1381760"/>
          </a:xfrm>
          <a:custGeom>
            <a:avLst/>
            <a:gdLst/>
            <a:ahLst/>
            <a:cxnLst/>
            <a:rect l="l" t="t" r="r" b="b"/>
            <a:pathLst>
              <a:path w="612775" h="1381760">
                <a:moveTo>
                  <a:pt x="612394" y="987551"/>
                </a:moveTo>
                <a:lnTo>
                  <a:pt x="275844" y="1381378"/>
                </a:lnTo>
              </a:path>
              <a:path w="612775" h="1381760">
                <a:moveTo>
                  <a:pt x="15875" y="0"/>
                </a:moveTo>
                <a:lnTo>
                  <a:pt x="0" y="1260982"/>
                </a:lnTo>
              </a:path>
            </a:pathLst>
          </a:custGeom>
          <a:ln w="12192">
            <a:solidFill>
              <a:srgbClr val="D24717"/>
            </a:solidFill>
          </a:ln>
        </p:spPr>
        <p:txBody>
          <a:bodyPr wrap="square" lIns="0" tIns="0" rIns="0" bIns="0" rtlCol="0"/>
          <a:lstStyle/>
          <a:p>
            <a:endParaRPr/>
          </a:p>
        </p:txBody>
      </p:sp>
      <p:sp>
        <p:nvSpPr>
          <p:cNvPr id="14" name="object 14"/>
          <p:cNvSpPr/>
          <p:nvPr/>
        </p:nvSpPr>
        <p:spPr>
          <a:xfrm>
            <a:off x="4549140" y="1527047"/>
            <a:ext cx="1077595" cy="2658110"/>
          </a:xfrm>
          <a:custGeom>
            <a:avLst/>
            <a:gdLst/>
            <a:ahLst/>
            <a:cxnLst/>
            <a:rect l="l" t="t" r="r" b="b"/>
            <a:pathLst>
              <a:path w="1077595" h="2658110">
                <a:moveTo>
                  <a:pt x="0" y="179577"/>
                </a:moveTo>
                <a:lnTo>
                  <a:pt x="6414" y="131835"/>
                </a:lnTo>
                <a:lnTo>
                  <a:pt x="24515" y="88937"/>
                </a:lnTo>
                <a:lnTo>
                  <a:pt x="52593" y="52593"/>
                </a:lnTo>
                <a:lnTo>
                  <a:pt x="88937" y="24515"/>
                </a:lnTo>
                <a:lnTo>
                  <a:pt x="131835" y="6414"/>
                </a:lnTo>
                <a:lnTo>
                  <a:pt x="179578" y="0"/>
                </a:lnTo>
                <a:lnTo>
                  <a:pt x="897889" y="0"/>
                </a:lnTo>
                <a:lnTo>
                  <a:pt x="945632" y="6414"/>
                </a:lnTo>
                <a:lnTo>
                  <a:pt x="988530" y="24515"/>
                </a:lnTo>
                <a:lnTo>
                  <a:pt x="1024874" y="52593"/>
                </a:lnTo>
                <a:lnTo>
                  <a:pt x="1052952" y="88937"/>
                </a:lnTo>
                <a:lnTo>
                  <a:pt x="1071053" y="131835"/>
                </a:lnTo>
                <a:lnTo>
                  <a:pt x="1077468" y="179577"/>
                </a:lnTo>
                <a:lnTo>
                  <a:pt x="1077468" y="2478278"/>
                </a:lnTo>
                <a:lnTo>
                  <a:pt x="1071053" y="2526020"/>
                </a:lnTo>
                <a:lnTo>
                  <a:pt x="1052952" y="2568918"/>
                </a:lnTo>
                <a:lnTo>
                  <a:pt x="1024874" y="2605262"/>
                </a:lnTo>
                <a:lnTo>
                  <a:pt x="988530" y="2633340"/>
                </a:lnTo>
                <a:lnTo>
                  <a:pt x="945632" y="2651441"/>
                </a:lnTo>
                <a:lnTo>
                  <a:pt x="897889" y="2657856"/>
                </a:lnTo>
                <a:lnTo>
                  <a:pt x="179578" y="2657856"/>
                </a:lnTo>
                <a:lnTo>
                  <a:pt x="131835" y="2651441"/>
                </a:lnTo>
                <a:lnTo>
                  <a:pt x="88937" y="2633340"/>
                </a:lnTo>
                <a:lnTo>
                  <a:pt x="52593" y="2605262"/>
                </a:lnTo>
                <a:lnTo>
                  <a:pt x="24515" y="2568918"/>
                </a:lnTo>
                <a:lnTo>
                  <a:pt x="6414" y="2526020"/>
                </a:lnTo>
                <a:lnTo>
                  <a:pt x="0" y="2478278"/>
                </a:lnTo>
                <a:lnTo>
                  <a:pt x="0" y="179577"/>
                </a:lnTo>
                <a:close/>
              </a:path>
            </a:pathLst>
          </a:custGeom>
          <a:ln w="15240">
            <a:solidFill>
              <a:srgbClr val="000000"/>
            </a:solidFill>
          </a:ln>
        </p:spPr>
        <p:txBody>
          <a:bodyPr wrap="square" lIns="0" tIns="0" rIns="0" bIns="0" rtlCol="0"/>
          <a:lstStyle/>
          <a:p>
            <a:endParaRPr/>
          </a:p>
        </p:txBody>
      </p:sp>
      <p:sp>
        <p:nvSpPr>
          <p:cNvPr id="15" name="object 15"/>
          <p:cNvSpPr txBox="1"/>
          <p:nvPr/>
        </p:nvSpPr>
        <p:spPr>
          <a:xfrm>
            <a:off x="4703192" y="2043125"/>
            <a:ext cx="771525" cy="300990"/>
          </a:xfrm>
          <a:prstGeom prst="rect">
            <a:avLst/>
          </a:prstGeom>
        </p:spPr>
        <p:txBody>
          <a:bodyPr vert="horz" wrap="square" lIns="0" tIns="12700" rIns="0" bIns="0" rtlCol="0">
            <a:spAutoFit/>
          </a:bodyPr>
          <a:lstStyle/>
          <a:p>
            <a:pPr algn="ctr">
              <a:spcBef>
                <a:spcPts val="100"/>
              </a:spcBef>
            </a:pPr>
            <a:r>
              <a:rPr sz="900" dirty="0">
                <a:latin typeface="Calibri"/>
                <a:cs typeface="Calibri"/>
              </a:rPr>
              <a:t>Block</a:t>
            </a:r>
            <a:r>
              <a:rPr sz="900" spc="-50" dirty="0">
                <a:latin typeface="Calibri"/>
                <a:cs typeface="Calibri"/>
              </a:rPr>
              <a:t> </a:t>
            </a:r>
            <a:r>
              <a:rPr sz="900" spc="-5" dirty="0">
                <a:latin typeface="Calibri"/>
                <a:cs typeface="Calibri"/>
              </a:rPr>
              <a:t>hash:</a:t>
            </a:r>
            <a:endParaRPr sz="900">
              <a:latin typeface="Calibri"/>
              <a:cs typeface="Calibri"/>
            </a:endParaRPr>
          </a:p>
          <a:p>
            <a:pPr algn="ctr">
              <a:spcBef>
                <a:spcPts val="5"/>
              </a:spcBef>
            </a:pPr>
            <a:r>
              <a:rPr sz="900" spc="-5" dirty="0">
                <a:latin typeface="Calibri"/>
                <a:cs typeface="Calibri"/>
              </a:rPr>
              <a:t>00000090b41bx</a:t>
            </a:r>
            <a:endParaRPr sz="900">
              <a:latin typeface="Calibri"/>
              <a:cs typeface="Calibri"/>
            </a:endParaRPr>
          </a:p>
        </p:txBody>
      </p:sp>
      <p:sp>
        <p:nvSpPr>
          <p:cNvPr id="16" name="object 16"/>
          <p:cNvSpPr txBox="1"/>
          <p:nvPr/>
        </p:nvSpPr>
        <p:spPr>
          <a:xfrm>
            <a:off x="4724527" y="2455290"/>
            <a:ext cx="728345" cy="299720"/>
          </a:xfrm>
          <a:prstGeom prst="rect">
            <a:avLst/>
          </a:prstGeom>
        </p:spPr>
        <p:txBody>
          <a:bodyPr vert="horz" wrap="square" lIns="0" tIns="12700" rIns="0" bIns="0" rtlCol="0">
            <a:spAutoFit/>
          </a:bodyPr>
          <a:lstStyle/>
          <a:p>
            <a:pPr marL="32384" marR="5080" indent="-20320">
              <a:spcBef>
                <a:spcPts val="100"/>
              </a:spcBef>
            </a:pPr>
            <a:r>
              <a:rPr sz="900" spc="-5" dirty="0">
                <a:latin typeface="Calibri"/>
                <a:cs typeface="Calibri"/>
              </a:rPr>
              <a:t>Previous</a:t>
            </a:r>
            <a:r>
              <a:rPr sz="900" spc="-40" dirty="0">
                <a:latin typeface="Calibri"/>
                <a:cs typeface="Calibri"/>
              </a:rPr>
              <a:t> </a:t>
            </a:r>
            <a:r>
              <a:rPr sz="900" spc="-5" dirty="0">
                <a:latin typeface="Calibri"/>
                <a:cs typeface="Calibri"/>
              </a:rPr>
              <a:t>block: </a:t>
            </a:r>
            <a:r>
              <a:rPr sz="900" spc="-190" dirty="0">
                <a:latin typeface="Calibri"/>
                <a:cs typeface="Calibri"/>
              </a:rPr>
              <a:t> </a:t>
            </a:r>
            <a:r>
              <a:rPr sz="900" spc="-5" dirty="0">
                <a:latin typeface="Calibri"/>
                <a:cs typeface="Calibri"/>
              </a:rPr>
              <a:t>000000948fixf</a:t>
            </a:r>
            <a:endParaRPr sz="900">
              <a:latin typeface="Calibri"/>
              <a:cs typeface="Calibri"/>
            </a:endParaRPr>
          </a:p>
        </p:txBody>
      </p:sp>
      <p:grpSp>
        <p:nvGrpSpPr>
          <p:cNvPr id="17" name="object 17"/>
          <p:cNvGrpSpPr/>
          <p:nvPr/>
        </p:nvGrpSpPr>
        <p:grpSpPr>
          <a:xfrm>
            <a:off x="4591558" y="2848101"/>
            <a:ext cx="991235" cy="393700"/>
            <a:chOff x="3067557" y="2848101"/>
            <a:chExt cx="991235" cy="393700"/>
          </a:xfrm>
        </p:grpSpPr>
        <p:pic>
          <p:nvPicPr>
            <p:cNvPr id="18" name="object 18"/>
            <p:cNvPicPr/>
            <p:nvPr/>
          </p:nvPicPr>
          <p:blipFill>
            <a:blip r:embed="rId2" cstate="print"/>
            <a:stretch>
              <a:fillRect/>
            </a:stretch>
          </p:blipFill>
          <p:spPr>
            <a:xfrm>
              <a:off x="3073907" y="2854451"/>
              <a:ext cx="978407" cy="381000"/>
            </a:xfrm>
            <a:prstGeom prst="rect">
              <a:avLst/>
            </a:prstGeom>
          </p:spPr>
        </p:pic>
        <p:sp>
          <p:nvSpPr>
            <p:cNvPr id="19" name="object 19"/>
            <p:cNvSpPr/>
            <p:nvPr/>
          </p:nvSpPr>
          <p:spPr>
            <a:xfrm>
              <a:off x="3073907" y="2854451"/>
              <a:ext cx="978535" cy="381000"/>
            </a:xfrm>
            <a:custGeom>
              <a:avLst/>
              <a:gdLst/>
              <a:ahLst/>
              <a:cxnLst/>
              <a:rect l="l" t="t" r="r" b="b"/>
              <a:pathLst>
                <a:path w="978535" h="381000">
                  <a:moveTo>
                    <a:pt x="0" y="63500"/>
                  </a:moveTo>
                  <a:lnTo>
                    <a:pt x="4992" y="38790"/>
                  </a:lnTo>
                  <a:lnTo>
                    <a:pt x="18605" y="18605"/>
                  </a:lnTo>
                  <a:lnTo>
                    <a:pt x="38790" y="4992"/>
                  </a:lnTo>
                  <a:lnTo>
                    <a:pt x="63500" y="0"/>
                  </a:lnTo>
                  <a:lnTo>
                    <a:pt x="914907" y="0"/>
                  </a:lnTo>
                  <a:lnTo>
                    <a:pt x="939617" y="4992"/>
                  </a:lnTo>
                  <a:lnTo>
                    <a:pt x="959802" y="18605"/>
                  </a:lnTo>
                  <a:lnTo>
                    <a:pt x="973415" y="38790"/>
                  </a:lnTo>
                  <a:lnTo>
                    <a:pt x="978407" y="63500"/>
                  </a:lnTo>
                  <a:lnTo>
                    <a:pt x="978407" y="317500"/>
                  </a:lnTo>
                  <a:lnTo>
                    <a:pt x="973415" y="342209"/>
                  </a:lnTo>
                  <a:lnTo>
                    <a:pt x="959802" y="362394"/>
                  </a:lnTo>
                  <a:lnTo>
                    <a:pt x="939617" y="376007"/>
                  </a:lnTo>
                  <a:lnTo>
                    <a:pt x="914907" y="381000"/>
                  </a:lnTo>
                  <a:lnTo>
                    <a:pt x="63500" y="381000"/>
                  </a:lnTo>
                  <a:lnTo>
                    <a:pt x="38790" y="376007"/>
                  </a:lnTo>
                  <a:lnTo>
                    <a:pt x="18605" y="362394"/>
                  </a:lnTo>
                  <a:lnTo>
                    <a:pt x="4992" y="342209"/>
                  </a:lnTo>
                  <a:lnTo>
                    <a:pt x="0" y="317500"/>
                  </a:lnTo>
                  <a:lnTo>
                    <a:pt x="0" y="63500"/>
                  </a:lnTo>
                  <a:close/>
                </a:path>
              </a:pathLst>
            </a:custGeom>
            <a:ln w="12192">
              <a:solidFill>
                <a:srgbClr val="A18E6A"/>
              </a:solidFill>
            </a:ln>
          </p:spPr>
          <p:txBody>
            <a:bodyPr wrap="square" lIns="0" tIns="0" rIns="0" bIns="0" rtlCol="0"/>
            <a:lstStyle/>
            <a:p>
              <a:endParaRPr/>
            </a:p>
          </p:txBody>
        </p:sp>
      </p:grpSp>
      <p:sp>
        <p:nvSpPr>
          <p:cNvPr id="20" name="object 20"/>
          <p:cNvSpPr txBox="1"/>
          <p:nvPr/>
        </p:nvSpPr>
        <p:spPr>
          <a:xfrm>
            <a:off x="4803776" y="2887726"/>
            <a:ext cx="568325" cy="299720"/>
          </a:xfrm>
          <a:prstGeom prst="rect">
            <a:avLst/>
          </a:prstGeom>
        </p:spPr>
        <p:txBody>
          <a:bodyPr vert="horz" wrap="square" lIns="0" tIns="12700" rIns="0" bIns="0" rtlCol="0">
            <a:spAutoFit/>
          </a:bodyPr>
          <a:lstStyle/>
          <a:p>
            <a:pPr marL="94615" marR="5080" indent="-82550">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a:t>
            </a:r>
            <a:r>
              <a:rPr sz="900" spc="-5" dirty="0">
                <a:latin typeface="Calibri"/>
                <a:cs typeface="Calibri"/>
              </a:rPr>
              <a:t>0495fjdi</a:t>
            </a:r>
            <a:endParaRPr sz="900">
              <a:latin typeface="Calibri"/>
              <a:cs typeface="Calibri"/>
            </a:endParaRPr>
          </a:p>
        </p:txBody>
      </p:sp>
      <p:grpSp>
        <p:nvGrpSpPr>
          <p:cNvPr id="21" name="object 21"/>
          <p:cNvGrpSpPr/>
          <p:nvPr/>
        </p:nvGrpSpPr>
        <p:grpSpPr>
          <a:xfrm>
            <a:off x="4591558" y="3297682"/>
            <a:ext cx="991235" cy="392430"/>
            <a:chOff x="3067557" y="3297682"/>
            <a:chExt cx="991235" cy="392430"/>
          </a:xfrm>
        </p:grpSpPr>
        <p:pic>
          <p:nvPicPr>
            <p:cNvPr id="22" name="object 22"/>
            <p:cNvPicPr/>
            <p:nvPr/>
          </p:nvPicPr>
          <p:blipFill>
            <a:blip r:embed="rId3" cstate="print"/>
            <a:stretch>
              <a:fillRect/>
            </a:stretch>
          </p:blipFill>
          <p:spPr>
            <a:xfrm>
              <a:off x="3073907" y="3304032"/>
              <a:ext cx="978407" cy="379475"/>
            </a:xfrm>
            <a:prstGeom prst="rect">
              <a:avLst/>
            </a:prstGeom>
          </p:spPr>
        </p:pic>
        <p:sp>
          <p:nvSpPr>
            <p:cNvPr id="23" name="object 23"/>
            <p:cNvSpPr/>
            <p:nvPr/>
          </p:nvSpPr>
          <p:spPr>
            <a:xfrm>
              <a:off x="3073907" y="3304032"/>
              <a:ext cx="978535" cy="379730"/>
            </a:xfrm>
            <a:custGeom>
              <a:avLst/>
              <a:gdLst/>
              <a:ahLst/>
              <a:cxnLst/>
              <a:rect l="l" t="t" r="r" b="b"/>
              <a:pathLst>
                <a:path w="978535" h="379729">
                  <a:moveTo>
                    <a:pt x="0" y="63245"/>
                  </a:moveTo>
                  <a:lnTo>
                    <a:pt x="4970" y="38629"/>
                  </a:lnTo>
                  <a:lnTo>
                    <a:pt x="18526" y="18526"/>
                  </a:lnTo>
                  <a:lnTo>
                    <a:pt x="38629" y="4970"/>
                  </a:lnTo>
                  <a:lnTo>
                    <a:pt x="63246" y="0"/>
                  </a:lnTo>
                  <a:lnTo>
                    <a:pt x="915162" y="0"/>
                  </a:lnTo>
                  <a:lnTo>
                    <a:pt x="939778" y="4970"/>
                  </a:lnTo>
                  <a:lnTo>
                    <a:pt x="959881" y="18526"/>
                  </a:lnTo>
                  <a:lnTo>
                    <a:pt x="973437" y="38629"/>
                  </a:lnTo>
                  <a:lnTo>
                    <a:pt x="978407" y="63245"/>
                  </a:lnTo>
                  <a:lnTo>
                    <a:pt x="978407" y="316229"/>
                  </a:lnTo>
                  <a:lnTo>
                    <a:pt x="973437" y="340846"/>
                  </a:lnTo>
                  <a:lnTo>
                    <a:pt x="959881" y="360949"/>
                  </a:lnTo>
                  <a:lnTo>
                    <a:pt x="939778" y="374505"/>
                  </a:lnTo>
                  <a:lnTo>
                    <a:pt x="915162" y="379475"/>
                  </a:lnTo>
                  <a:lnTo>
                    <a:pt x="63246" y="379475"/>
                  </a:lnTo>
                  <a:lnTo>
                    <a:pt x="38629" y="374505"/>
                  </a:lnTo>
                  <a:lnTo>
                    <a:pt x="18526" y="360949"/>
                  </a:lnTo>
                  <a:lnTo>
                    <a:pt x="4970" y="340846"/>
                  </a:lnTo>
                  <a:lnTo>
                    <a:pt x="0" y="316229"/>
                  </a:lnTo>
                  <a:lnTo>
                    <a:pt x="0" y="63245"/>
                  </a:lnTo>
                  <a:close/>
                </a:path>
              </a:pathLst>
            </a:custGeom>
            <a:ln w="12191">
              <a:solidFill>
                <a:srgbClr val="A18E6A"/>
              </a:solidFill>
            </a:ln>
          </p:spPr>
          <p:txBody>
            <a:bodyPr wrap="square" lIns="0" tIns="0" rIns="0" bIns="0" rtlCol="0"/>
            <a:lstStyle/>
            <a:p>
              <a:endParaRPr/>
            </a:p>
          </p:txBody>
        </p:sp>
      </p:grpSp>
      <p:sp>
        <p:nvSpPr>
          <p:cNvPr id="24" name="object 24"/>
          <p:cNvSpPr txBox="1"/>
          <p:nvPr/>
        </p:nvSpPr>
        <p:spPr>
          <a:xfrm>
            <a:off x="4803775" y="3336748"/>
            <a:ext cx="568960" cy="300355"/>
          </a:xfrm>
          <a:prstGeom prst="rect">
            <a:avLst/>
          </a:prstGeom>
        </p:spPr>
        <p:txBody>
          <a:bodyPr vert="horz" wrap="square" lIns="0" tIns="12700" rIns="0" bIns="0" rtlCol="0">
            <a:spAutoFit/>
          </a:bodyPr>
          <a:lstStyle/>
          <a:p>
            <a:pPr marL="12700">
              <a:spcBef>
                <a:spcPts val="100"/>
              </a:spcBef>
            </a:pPr>
            <a:r>
              <a:rPr sz="900" spc="-5" dirty="0">
                <a:latin typeface="Calibri"/>
                <a:cs typeface="Calibri"/>
              </a:rPr>
              <a:t>Transaction</a:t>
            </a:r>
            <a:endParaRPr sz="900">
              <a:latin typeface="Calibri"/>
              <a:cs typeface="Calibri"/>
            </a:endParaRPr>
          </a:p>
          <a:p>
            <a:pPr marL="71755">
              <a:spcBef>
                <a:spcPts val="5"/>
              </a:spcBef>
            </a:pPr>
            <a:r>
              <a:rPr sz="900" dirty="0">
                <a:latin typeface="Calibri"/>
                <a:cs typeface="Calibri"/>
              </a:rPr>
              <a:t>1236foer</a:t>
            </a:r>
            <a:endParaRPr sz="900">
              <a:latin typeface="Calibri"/>
              <a:cs typeface="Calibri"/>
            </a:endParaRPr>
          </a:p>
        </p:txBody>
      </p:sp>
      <p:grpSp>
        <p:nvGrpSpPr>
          <p:cNvPr id="25" name="object 25"/>
          <p:cNvGrpSpPr/>
          <p:nvPr/>
        </p:nvGrpSpPr>
        <p:grpSpPr>
          <a:xfrm>
            <a:off x="4591558" y="3739641"/>
            <a:ext cx="991235" cy="393700"/>
            <a:chOff x="3067557" y="3739641"/>
            <a:chExt cx="991235" cy="393700"/>
          </a:xfrm>
        </p:grpSpPr>
        <p:pic>
          <p:nvPicPr>
            <p:cNvPr id="26" name="object 26"/>
            <p:cNvPicPr/>
            <p:nvPr/>
          </p:nvPicPr>
          <p:blipFill>
            <a:blip r:embed="rId2" cstate="print"/>
            <a:stretch>
              <a:fillRect/>
            </a:stretch>
          </p:blipFill>
          <p:spPr>
            <a:xfrm>
              <a:off x="3073907" y="3745991"/>
              <a:ext cx="978407" cy="381000"/>
            </a:xfrm>
            <a:prstGeom prst="rect">
              <a:avLst/>
            </a:prstGeom>
          </p:spPr>
        </p:pic>
        <p:sp>
          <p:nvSpPr>
            <p:cNvPr id="27" name="object 27"/>
            <p:cNvSpPr/>
            <p:nvPr/>
          </p:nvSpPr>
          <p:spPr>
            <a:xfrm>
              <a:off x="3073907" y="3745991"/>
              <a:ext cx="978535" cy="381000"/>
            </a:xfrm>
            <a:custGeom>
              <a:avLst/>
              <a:gdLst/>
              <a:ahLst/>
              <a:cxnLst/>
              <a:rect l="l" t="t" r="r" b="b"/>
              <a:pathLst>
                <a:path w="978535" h="381000">
                  <a:moveTo>
                    <a:pt x="0" y="63499"/>
                  </a:moveTo>
                  <a:lnTo>
                    <a:pt x="4992" y="38790"/>
                  </a:lnTo>
                  <a:lnTo>
                    <a:pt x="18605" y="18605"/>
                  </a:lnTo>
                  <a:lnTo>
                    <a:pt x="38790" y="4992"/>
                  </a:lnTo>
                  <a:lnTo>
                    <a:pt x="63500" y="0"/>
                  </a:lnTo>
                  <a:lnTo>
                    <a:pt x="914907" y="0"/>
                  </a:lnTo>
                  <a:lnTo>
                    <a:pt x="939617" y="4992"/>
                  </a:lnTo>
                  <a:lnTo>
                    <a:pt x="959802" y="18605"/>
                  </a:lnTo>
                  <a:lnTo>
                    <a:pt x="973415" y="38790"/>
                  </a:lnTo>
                  <a:lnTo>
                    <a:pt x="978407" y="63499"/>
                  </a:lnTo>
                  <a:lnTo>
                    <a:pt x="978407" y="317499"/>
                  </a:lnTo>
                  <a:lnTo>
                    <a:pt x="973415" y="342209"/>
                  </a:lnTo>
                  <a:lnTo>
                    <a:pt x="959802" y="362394"/>
                  </a:lnTo>
                  <a:lnTo>
                    <a:pt x="939617" y="376007"/>
                  </a:lnTo>
                  <a:lnTo>
                    <a:pt x="914907" y="380999"/>
                  </a:lnTo>
                  <a:lnTo>
                    <a:pt x="63500" y="380999"/>
                  </a:lnTo>
                  <a:lnTo>
                    <a:pt x="38790" y="376007"/>
                  </a:lnTo>
                  <a:lnTo>
                    <a:pt x="18605" y="362394"/>
                  </a:lnTo>
                  <a:lnTo>
                    <a:pt x="4992" y="342209"/>
                  </a:lnTo>
                  <a:lnTo>
                    <a:pt x="0" y="317499"/>
                  </a:lnTo>
                  <a:lnTo>
                    <a:pt x="0" y="63499"/>
                  </a:lnTo>
                  <a:close/>
                </a:path>
              </a:pathLst>
            </a:custGeom>
            <a:ln w="12192">
              <a:solidFill>
                <a:srgbClr val="A18E6A"/>
              </a:solidFill>
            </a:ln>
          </p:spPr>
          <p:txBody>
            <a:bodyPr wrap="square" lIns="0" tIns="0" rIns="0" bIns="0" rtlCol="0"/>
            <a:lstStyle/>
            <a:p>
              <a:endParaRPr/>
            </a:p>
          </p:txBody>
        </p:sp>
      </p:grpSp>
      <p:sp>
        <p:nvSpPr>
          <p:cNvPr id="28" name="object 28"/>
          <p:cNvSpPr txBox="1"/>
          <p:nvPr/>
        </p:nvSpPr>
        <p:spPr>
          <a:xfrm>
            <a:off x="4803776" y="3779901"/>
            <a:ext cx="568325" cy="299720"/>
          </a:xfrm>
          <a:prstGeom prst="rect">
            <a:avLst/>
          </a:prstGeom>
        </p:spPr>
        <p:txBody>
          <a:bodyPr vert="horz" wrap="square" lIns="0" tIns="12700" rIns="0" bIns="0" rtlCol="0">
            <a:spAutoFit/>
          </a:bodyPr>
          <a:lstStyle/>
          <a:p>
            <a:pPr marL="70485" marR="5080" indent="-58419">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a:t>
            </a:r>
            <a:r>
              <a:rPr sz="900" spc="-5" dirty="0">
                <a:latin typeface="Calibri"/>
                <a:cs typeface="Calibri"/>
              </a:rPr>
              <a:t>4364rote</a:t>
            </a:r>
            <a:endParaRPr sz="900">
              <a:latin typeface="Calibri"/>
              <a:cs typeface="Calibri"/>
            </a:endParaRPr>
          </a:p>
        </p:txBody>
      </p:sp>
      <p:sp>
        <p:nvSpPr>
          <p:cNvPr id="29" name="object 29"/>
          <p:cNvSpPr/>
          <p:nvPr/>
        </p:nvSpPr>
        <p:spPr>
          <a:xfrm>
            <a:off x="3188208" y="1527047"/>
            <a:ext cx="1077595" cy="2658110"/>
          </a:xfrm>
          <a:custGeom>
            <a:avLst/>
            <a:gdLst/>
            <a:ahLst/>
            <a:cxnLst/>
            <a:rect l="l" t="t" r="r" b="b"/>
            <a:pathLst>
              <a:path w="1077595" h="2658110">
                <a:moveTo>
                  <a:pt x="0" y="179577"/>
                </a:moveTo>
                <a:lnTo>
                  <a:pt x="6414" y="131835"/>
                </a:lnTo>
                <a:lnTo>
                  <a:pt x="24515" y="88937"/>
                </a:lnTo>
                <a:lnTo>
                  <a:pt x="52593" y="52593"/>
                </a:lnTo>
                <a:lnTo>
                  <a:pt x="88937" y="24515"/>
                </a:lnTo>
                <a:lnTo>
                  <a:pt x="131835" y="6414"/>
                </a:lnTo>
                <a:lnTo>
                  <a:pt x="179578" y="0"/>
                </a:lnTo>
                <a:lnTo>
                  <a:pt x="897890" y="0"/>
                </a:lnTo>
                <a:lnTo>
                  <a:pt x="945632" y="6414"/>
                </a:lnTo>
                <a:lnTo>
                  <a:pt x="988530" y="24515"/>
                </a:lnTo>
                <a:lnTo>
                  <a:pt x="1024874" y="52593"/>
                </a:lnTo>
                <a:lnTo>
                  <a:pt x="1052952" y="88937"/>
                </a:lnTo>
                <a:lnTo>
                  <a:pt x="1071053" y="131835"/>
                </a:lnTo>
                <a:lnTo>
                  <a:pt x="1077468" y="179577"/>
                </a:lnTo>
                <a:lnTo>
                  <a:pt x="1077468" y="2478278"/>
                </a:lnTo>
                <a:lnTo>
                  <a:pt x="1071053" y="2526020"/>
                </a:lnTo>
                <a:lnTo>
                  <a:pt x="1052952" y="2568918"/>
                </a:lnTo>
                <a:lnTo>
                  <a:pt x="1024874" y="2605262"/>
                </a:lnTo>
                <a:lnTo>
                  <a:pt x="988530" y="2633340"/>
                </a:lnTo>
                <a:lnTo>
                  <a:pt x="945632" y="2651441"/>
                </a:lnTo>
                <a:lnTo>
                  <a:pt x="897890" y="2657856"/>
                </a:lnTo>
                <a:lnTo>
                  <a:pt x="179578" y="2657856"/>
                </a:lnTo>
                <a:lnTo>
                  <a:pt x="131835" y="2651441"/>
                </a:lnTo>
                <a:lnTo>
                  <a:pt x="88937" y="2633340"/>
                </a:lnTo>
                <a:lnTo>
                  <a:pt x="52593" y="2605262"/>
                </a:lnTo>
                <a:lnTo>
                  <a:pt x="24515" y="2568918"/>
                </a:lnTo>
                <a:lnTo>
                  <a:pt x="6414" y="2526020"/>
                </a:lnTo>
                <a:lnTo>
                  <a:pt x="0" y="2478278"/>
                </a:lnTo>
                <a:lnTo>
                  <a:pt x="0" y="179577"/>
                </a:lnTo>
                <a:close/>
              </a:path>
            </a:pathLst>
          </a:custGeom>
          <a:ln w="15240">
            <a:solidFill>
              <a:srgbClr val="000000"/>
            </a:solidFill>
          </a:ln>
        </p:spPr>
        <p:txBody>
          <a:bodyPr wrap="square" lIns="0" tIns="0" rIns="0" bIns="0" rtlCol="0"/>
          <a:lstStyle/>
          <a:p>
            <a:endParaRPr/>
          </a:p>
        </p:txBody>
      </p:sp>
      <p:sp>
        <p:nvSpPr>
          <p:cNvPr id="30" name="object 30"/>
          <p:cNvSpPr txBox="1"/>
          <p:nvPr/>
        </p:nvSpPr>
        <p:spPr>
          <a:xfrm>
            <a:off x="3383026" y="2043125"/>
            <a:ext cx="688340" cy="300990"/>
          </a:xfrm>
          <a:prstGeom prst="rect">
            <a:avLst/>
          </a:prstGeom>
        </p:spPr>
        <p:txBody>
          <a:bodyPr vert="horz" wrap="square" lIns="0" tIns="12700" rIns="0" bIns="0" rtlCol="0">
            <a:spAutoFit/>
          </a:bodyPr>
          <a:lstStyle/>
          <a:p>
            <a:pPr marL="1270" algn="ctr">
              <a:spcBef>
                <a:spcPts val="100"/>
              </a:spcBef>
            </a:pPr>
            <a:r>
              <a:rPr sz="900" dirty="0">
                <a:latin typeface="Calibri"/>
                <a:cs typeface="Calibri"/>
              </a:rPr>
              <a:t>Block</a:t>
            </a:r>
            <a:r>
              <a:rPr sz="900" spc="-50" dirty="0">
                <a:latin typeface="Calibri"/>
                <a:cs typeface="Calibri"/>
              </a:rPr>
              <a:t> </a:t>
            </a:r>
            <a:r>
              <a:rPr sz="900" spc="-5" dirty="0">
                <a:latin typeface="Calibri"/>
                <a:cs typeface="Calibri"/>
              </a:rPr>
              <a:t>hash:</a:t>
            </a:r>
            <a:endParaRPr sz="900">
              <a:latin typeface="Calibri"/>
              <a:cs typeface="Calibri"/>
            </a:endParaRPr>
          </a:p>
          <a:p>
            <a:pPr algn="ctr">
              <a:spcBef>
                <a:spcPts val="5"/>
              </a:spcBef>
            </a:pPr>
            <a:r>
              <a:rPr sz="900" spc="-5" dirty="0">
                <a:latin typeface="Calibri"/>
                <a:cs typeface="Calibri"/>
              </a:rPr>
              <a:t>000000948fixf</a:t>
            </a:r>
            <a:endParaRPr sz="900">
              <a:latin typeface="Calibri"/>
              <a:cs typeface="Calibri"/>
            </a:endParaRPr>
          </a:p>
        </p:txBody>
      </p:sp>
      <p:sp>
        <p:nvSpPr>
          <p:cNvPr id="31" name="object 31"/>
          <p:cNvSpPr txBox="1"/>
          <p:nvPr/>
        </p:nvSpPr>
        <p:spPr>
          <a:xfrm>
            <a:off x="3363215" y="2455290"/>
            <a:ext cx="728345" cy="299720"/>
          </a:xfrm>
          <a:prstGeom prst="rect">
            <a:avLst/>
          </a:prstGeom>
        </p:spPr>
        <p:txBody>
          <a:bodyPr vert="horz" wrap="square" lIns="0" tIns="12700" rIns="0" bIns="0" rtlCol="0">
            <a:spAutoFit/>
          </a:bodyPr>
          <a:lstStyle/>
          <a:p>
            <a:pPr marL="30480" marR="5080" indent="-18415">
              <a:spcBef>
                <a:spcPts val="100"/>
              </a:spcBef>
            </a:pPr>
            <a:r>
              <a:rPr sz="900" spc="-5" dirty="0">
                <a:latin typeface="Calibri"/>
                <a:cs typeface="Calibri"/>
              </a:rPr>
              <a:t>Previous</a:t>
            </a:r>
            <a:r>
              <a:rPr sz="900" spc="-40" dirty="0">
                <a:latin typeface="Calibri"/>
                <a:cs typeface="Calibri"/>
              </a:rPr>
              <a:t> </a:t>
            </a:r>
            <a:r>
              <a:rPr sz="900" spc="-5" dirty="0">
                <a:latin typeface="Calibri"/>
                <a:cs typeface="Calibri"/>
              </a:rPr>
              <a:t>block: </a:t>
            </a:r>
            <a:r>
              <a:rPr sz="900" spc="-190" dirty="0">
                <a:latin typeface="Calibri"/>
                <a:cs typeface="Calibri"/>
              </a:rPr>
              <a:t> </a:t>
            </a:r>
            <a:r>
              <a:rPr sz="900" spc="-5" dirty="0">
                <a:latin typeface="Calibri"/>
                <a:cs typeface="Calibri"/>
              </a:rPr>
              <a:t>000000958fdji</a:t>
            </a:r>
            <a:endParaRPr sz="900">
              <a:latin typeface="Calibri"/>
              <a:cs typeface="Calibri"/>
            </a:endParaRPr>
          </a:p>
        </p:txBody>
      </p:sp>
      <p:grpSp>
        <p:nvGrpSpPr>
          <p:cNvPr id="32" name="object 32"/>
          <p:cNvGrpSpPr/>
          <p:nvPr/>
        </p:nvGrpSpPr>
        <p:grpSpPr>
          <a:xfrm>
            <a:off x="3230627" y="2848101"/>
            <a:ext cx="991235" cy="393700"/>
            <a:chOff x="1706626" y="2848101"/>
            <a:chExt cx="991235" cy="393700"/>
          </a:xfrm>
        </p:grpSpPr>
        <p:pic>
          <p:nvPicPr>
            <p:cNvPr id="33" name="object 33"/>
            <p:cNvPicPr/>
            <p:nvPr/>
          </p:nvPicPr>
          <p:blipFill>
            <a:blip r:embed="rId4" cstate="print"/>
            <a:stretch>
              <a:fillRect/>
            </a:stretch>
          </p:blipFill>
          <p:spPr>
            <a:xfrm>
              <a:off x="1712976" y="2854451"/>
              <a:ext cx="978407" cy="381000"/>
            </a:xfrm>
            <a:prstGeom prst="rect">
              <a:avLst/>
            </a:prstGeom>
          </p:spPr>
        </p:pic>
        <p:sp>
          <p:nvSpPr>
            <p:cNvPr id="34" name="object 34"/>
            <p:cNvSpPr/>
            <p:nvPr/>
          </p:nvSpPr>
          <p:spPr>
            <a:xfrm>
              <a:off x="1712976" y="2854451"/>
              <a:ext cx="978535" cy="381000"/>
            </a:xfrm>
            <a:custGeom>
              <a:avLst/>
              <a:gdLst/>
              <a:ahLst/>
              <a:cxnLst/>
              <a:rect l="l" t="t" r="r" b="b"/>
              <a:pathLst>
                <a:path w="978535" h="381000">
                  <a:moveTo>
                    <a:pt x="0" y="63500"/>
                  </a:moveTo>
                  <a:lnTo>
                    <a:pt x="4992" y="38790"/>
                  </a:lnTo>
                  <a:lnTo>
                    <a:pt x="18605" y="18605"/>
                  </a:lnTo>
                  <a:lnTo>
                    <a:pt x="38790" y="4992"/>
                  </a:lnTo>
                  <a:lnTo>
                    <a:pt x="63500" y="0"/>
                  </a:lnTo>
                  <a:lnTo>
                    <a:pt x="914907" y="0"/>
                  </a:lnTo>
                  <a:lnTo>
                    <a:pt x="939617" y="4992"/>
                  </a:lnTo>
                  <a:lnTo>
                    <a:pt x="959802" y="18605"/>
                  </a:lnTo>
                  <a:lnTo>
                    <a:pt x="973415" y="38790"/>
                  </a:lnTo>
                  <a:lnTo>
                    <a:pt x="978407" y="63500"/>
                  </a:lnTo>
                  <a:lnTo>
                    <a:pt x="978407" y="317500"/>
                  </a:lnTo>
                  <a:lnTo>
                    <a:pt x="973415" y="342209"/>
                  </a:lnTo>
                  <a:lnTo>
                    <a:pt x="959802" y="362394"/>
                  </a:lnTo>
                  <a:lnTo>
                    <a:pt x="939617" y="376007"/>
                  </a:lnTo>
                  <a:lnTo>
                    <a:pt x="914907" y="381000"/>
                  </a:lnTo>
                  <a:lnTo>
                    <a:pt x="63500" y="381000"/>
                  </a:lnTo>
                  <a:lnTo>
                    <a:pt x="38790" y="376007"/>
                  </a:lnTo>
                  <a:lnTo>
                    <a:pt x="18605" y="362394"/>
                  </a:lnTo>
                  <a:lnTo>
                    <a:pt x="4992" y="342209"/>
                  </a:lnTo>
                  <a:lnTo>
                    <a:pt x="0" y="317500"/>
                  </a:lnTo>
                  <a:lnTo>
                    <a:pt x="0" y="63500"/>
                  </a:lnTo>
                  <a:close/>
                </a:path>
              </a:pathLst>
            </a:custGeom>
            <a:ln w="12192">
              <a:solidFill>
                <a:srgbClr val="A18E6A"/>
              </a:solidFill>
            </a:ln>
          </p:spPr>
          <p:txBody>
            <a:bodyPr wrap="square" lIns="0" tIns="0" rIns="0" bIns="0" rtlCol="0"/>
            <a:lstStyle/>
            <a:p>
              <a:endParaRPr/>
            </a:p>
          </p:txBody>
        </p:sp>
      </p:grpSp>
      <p:sp>
        <p:nvSpPr>
          <p:cNvPr id="35" name="object 35"/>
          <p:cNvSpPr txBox="1"/>
          <p:nvPr/>
        </p:nvSpPr>
        <p:spPr>
          <a:xfrm>
            <a:off x="3442462" y="2887726"/>
            <a:ext cx="568325" cy="299720"/>
          </a:xfrm>
          <a:prstGeom prst="rect">
            <a:avLst/>
          </a:prstGeom>
        </p:spPr>
        <p:txBody>
          <a:bodyPr vert="horz" wrap="square" lIns="0" tIns="12700" rIns="0" bIns="0" rtlCol="0">
            <a:spAutoFit/>
          </a:bodyPr>
          <a:lstStyle/>
          <a:p>
            <a:pPr marL="60960" marR="5080" indent="-48895">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a:t>
            </a:r>
            <a:r>
              <a:rPr sz="900" spc="-5" dirty="0">
                <a:latin typeface="Calibri"/>
                <a:cs typeface="Calibri"/>
              </a:rPr>
              <a:t>1025asde</a:t>
            </a:r>
            <a:endParaRPr sz="900">
              <a:latin typeface="Calibri"/>
              <a:cs typeface="Calibri"/>
            </a:endParaRPr>
          </a:p>
        </p:txBody>
      </p:sp>
      <p:grpSp>
        <p:nvGrpSpPr>
          <p:cNvPr id="36" name="object 36"/>
          <p:cNvGrpSpPr/>
          <p:nvPr/>
        </p:nvGrpSpPr>
        <p:grpSpPr>
          <a:xfrm>
            <a:off x="3230627" y="3297682"/>
            <a:ext cx="991235" cy="392430"/>
            <a:chOff x="1706626" y="3297682"/>
            <a:chExt cx="991235" cy="392430"/>
          </a:xfrm>
        </p:grpSpPr>
        <p:pic>
          <p:nvPicPr>
            <p:cNvPr id="37" name="object 37"/>
            <p:cNvPicPr/>
            <p:nvPr/>
          </p:nvPicPr>
          <p:blipFill>
            <a:blip r:embed="rId5" cstate="print"/>
            <a:stretch>
              <a:fillRect/>
            </a:stretch>
          </p:blipFill>
          <p:spPr>
            <a:xfrm>
              <a:off x="1712976" y="3304032"/>
              <a:ext cx="978407" cy="379475"/>
            </a:xfrm>
            <a:prstGeom prst="rect">
              <a:avLst/>
            </a:prstGeom>
          </p:spPr>
        </p:pic>
        <p:sp>
          <p:nvSpPr>
            <p:cNvPr id="38" name="object 38"/>
            <p:cNvSpPr/>
            <p:nvPr/>
          </p:nvSpPr>
          <p:spPr>
            <a:xfrm>
              <a:off x="1712976" y="3304032"/>
              <a:ext cx="978535" cy="379730"/>
            </a:xfrm>
            <a:custGeom>
              <a:avLst/>
              <a:gdLst/>
              <a:ahLst/>
              <a:cxnLst/>
              <a:rect l="l" t="t" r="r" b="b"/>
              <a:pathLst>
                <a:path w="978535" h="379729">
                  <a:moveTo>
                    <a:pt x="0" y="63245"/>
                  </a:moveTo>
                  <a:lnTo>
                    <a:pt x="4970" y="38629"/>
                  </a:lnTo>
                  <a:lnTo>
                    <a:pt x="18526" y="18526"/>
                  </a:lnTo>
                  <a:lnTo>
                    <a:pt x="38629" y="4970"/>
                  </a:lnTo>
                  <a:lnTo>
                    <a:pt x="63246" y="0"/>
                  </a:lnTo>
                  <a:lnTo>
                    <a:pt x="915162" y="0"/>
                  </a:lnTo>
                  <a:lnTo>
                    <a:pt x="939778" y="4970"/>
                  </a:lnTo>
                  <a:lnTo>
                    <a:pt x="959881" y="18526"/>
                  </a:lnTo>
                  <a:lnTo>
                    <a:pt x="973437" y="38629"/>
                  </a:lnTo>
                  <a:lnTo>
                    <a:pt x="978407" y="63245"/>
                  </a:lnTo>
                  <a:lnTo>
                    <a:pt x="978407" y="316229"/>
                  </a:lnTo>
                  <a:lnTo>
                    <a:pt x="973437" y="340846"/>
                  </a:lnTo>
                  <a:lnTo>
                    <a:pt x="959881" y="360949"/>
                  </a:lnTo>
                  <a:lnTo>
                    <a:pt x="939778" y="374505"/>
                  </a:lnTo>
                  <a:lnTo>
                    <a:pt x="915162" y="379475"/>
                  </a:lnTo>
                  <a:lnTo>
                    <a:pt x="63246" y="379475"/>
                  </a:lnTo>
                  <a:lnTo>
                    <a:pt x="38629" y="374505"/>
                  </a:lnTo>
                  <a:lnTo>
                    <a:pt x="18526" y="360949"/>
                  </a:lnTo>
                  <a:lnTo>
                    <a:pt x="4970" y="340846"/>
                  </a:lnTo>
                  <a:lnTo>
                    <a:pt x="0" y="316229"/>
                  </a:lnTo>
                  <a:lnTo>
                    <a:pt x="0" y="63245"/>
                  </a:lnTo>
                  <a:close/>
                </a:path>
              </a:pathLst>
            </a:custGeom>
            <a:ln w="12191">
              <a:solidFill>
                <a:srgbClr val="A18E6A"/>
              </a:solidFill>
            </a:ln>
          </p:spPr>
          <p:txBody>
            <a:bodyPr wrap="square" lIns="0" tIns="0" rIns="0" bIns="0" rtlCol="0"/>
            <a:lstStyle/>
            <a:p>
              <a:endParaRPr/>
            </a:p>
          </p:txBody>
        </p:sp>
      </p:grpSp>
      <p:sp>
        <p:nvSpPr>
          <p:cNvPr id="39" name="object 39"/>
          <p:cNvSpPr txBox="1"/>
          <p:nvPr/>
        </p:nvSpPr>
        <p:spPr>
          <a:xfrm>
            <a:off x="3442461" y="3336748"/>
            <a:ext cx="568960" cy="300355"/>
          </a:xfrm>
          <a:prstGeom prst="rect">
            <a:avLst/>
          </a:prstGeom>
        </p:spPr>
        <p:txBody>
          <a:bodyPr vert="horz" wrap="square" lIns="0" tIns="12700" rIns="0" bIns="0" rtlCol="0">
            <a:spAutoFit/>
          </a:bodyPr>
          <a:lstStyle/>
          <a:p>
            <a:pPr algn="ctr">
              <a:spcBef>
                <a:spcPts val="100"/>
              </a:spcBef>
            </a:pPr>
            <a:r>
              <a:rPr sz="900" spc="-5" dirty="0">
                <a:latin typeface="Calibri"/>
                <a:cs typeface="Calibri"/>
              </a:rPr>
              <a:t>Transaction</a:t>
            </a:r>
            <a:endParaRPr sz="900">
              <a:latin typeface="Calibri"/>
              <a:cs typeface="Calibri"/>
            </a:endParaRPr>
          </a:p>
          <a:p>
            <a:pPr marL="1270" algn="ctr">
              <a:spcBef>
                <a:spcPts val="5"/>
              </a:spcBef>
            </a:pPr>
            <a:r>
              <a:rPr sz="900" spc="-5" dirty="0">
                <a:latin typeface="Calibri"/>
                <a:cs typeface="Calibri"/>
              </a:rPr>
              <a:t>8875iire</a:t>
            </a:r>
            <a:endParaRPr sz="900">
              <a:latin typeface="Calibri"/>
              <a:cs typeface="Calibri"/>
            </a:endParaRPr>
          </a:p>
        </p:txBody>
      </p:sp>
      <p:grpSp>
        <p:nvGrpSpPr>
          <p:cNvPr id="40" name="object 40"/>
          <p:cNvGrpSpPr/>
          <p:nvPr/>
        </p:nvGrpSpPr>
        <p:grpSpPr>
          <a:xfrm>
            <a:off x="3230627" y="3739641"/>
            <a:ext cx="991235" cy="393700"/>
            <a:chOff x="1706626" y="3739641"/>
            <a:chExt cx="991235" cy="393700"/>
          </a:xfrm>
        </p:grpSpPr>
        <p:pic>
          <p:nvPicPr>
            <p:cNvPr id="41" name="object 41"/>
            <p:cNvPicPr/>
            <p:nvPr/>
          </p:nvPicPr>
          <p:blipFill>
            <a:blip r:embed="rId4" cstate="print"/>
            <a:stretch>
              <a:fillRect/>
            </a:stretch>
          </p:blipFill>
          <p:spPr>
            <a:xfrm>
              <a:off x="1712976" y="3745991"/>
              <a:ext cx="978407" cy="381000"/>
            </a:xfrm>
            <a:prstGeom prst="rect">
              <a:avLst/>
            </a:prstGeom>
          </p:spPr>
        </p:pic>
        <p:sp>
          <p:nvSpPr>
            <p:cNvPr id="42" name="object 42"/>
            <p:cNvSpPr/>
            <p:nvPr/>
          </p:nvSpPr>
          <p:spPr>
            <a:xfrm>
              <a:off x="1712976" y="3745991"/>
              <a:ext cx="978535" cy="381000"/>
            </a:xfrm>
            <a:custGeom>
              <a:avLst/>
              <a:gdLst/>
              <a:ahLst/>
              <a:cxnLst/>
              <a:rect l="l" t="t" r="r" b="b"/>
              <a:pathLst>
                <a:path w="978535" h="381000">
                  <a:moveTo>
                    <a:pt x="0" y="63499"/>
                  </a:moveTo>
                  <a:lnTo>
                    <a:pt x="4992" y="38790"/>
                  </a:lnTo>
                  <a:lnTo>
                    <a:pt x="18605" y="18605"/>
                  </a:lnTo>
                  <a:lnTo>
                    <a:pt x="38790" y="4992"/>
                  </a:lnTo>
                  <a:lnTo>
                    <a:pt x="63500" y="0"/>
                  </a:lnTo>
                  <a:lnTo>
                    <a:pt x="914907" y="0"/>
                  </a:lnTo>
                  <a:lnTo>
                    <a:pt x="939617" y="4992"/>
                  </a:lnTo>
                  <a:lnTo>
                    <a:pt x="959802" y="18605"/>
                  </a:lnTo>
                  <a:lnTo>
                    <a:pt x="973415" y="38790"/>
                  </a:lnTo>
                  <a:lnTo>
                    <a:pt x="978407" y="63499"/>
                  </a:lnTo>
                  <a:lnTo>
                    <a:pt x="978407" y="317499"/>
                  </a:lnTo>
                  <a:lnTo>
                    <a:pt x="973415" y="342209"/>
                  </a:lnTo>
                  <a:lnTo>
                    <a:pt x="959802" y="362394"/>
                  </a:lnTo>
                  <a:lnTo>
                    <a:pt x="939617" y="376007"/>
                  </a:lnTo>
                  <a:lnTo>
                    <a:pt x="914907" y="380999"/>
                  </a:lnTo>
                  <a:lnTo>
                    <a:pt x="63500" y="380999"/>
                  </a:lnTo>
                  <a:lnTo>
                    <a:pt x="38790" y="376007"/>
                  </a:lnTo>
                  <a:lnTo>
                    <a:pt x="18605" y="362394"/>
                  </a:lnTo>
                  <a:lnTo>
                    <a:pt x="4992" y="342209"/>
                  </a:lnTo>
                  <a:lnTo>
                    <a:pt x="0" y="317499"/>
                  </a:lnTo>
                  <a:lnTo>
                    <a:pt x="0" y="63499"/>
                  </a:lnTo>
                  <a:close/>
                </a:path>
              </a:pathLst>
            </a:custGeom>
            <a:ln w="12192">
              <a:solidFill>
                <a:srgbClr val="A18E6A"/>
              </a:solidFill>
            </a:ln>
          </p:spPr>
          <p:txBody>
            <a:bodyPr wrap="square" lIns="0" tIns="0" rIns="0" bIns="0" rtlCol="0"/>
            <a:lstStyle/>
            <a:p>
              <a:endParaRPr/>
            </a:p>
          </p:txBody>
        </p:sp>
      </p:grpSp>
      <p:sp>
        <p:nvSpPr>
          <p:cNvPr id="43" name="object 43"/>
          <p:cNvSpPr txBox="1"/>
          <p:nvPr/>
        </p:nvSpPr>
        <p:spPr>
          <a:xfrm>
            <a:off x="3442462" y="3779901"/>
            <a:ext cx="568325" cy="299720"/>
          </a:xfrm>
          <a:prstGeom prst="rect">
            <a:avLst/>
          </a:prstGeom>
        </p:spPr>
        <p:txBody>
          <a:bodyPr vert="horz" wrap="square" lIns="0" tIns="12700" rIns="0" bIns="0" rtlCol="0">
            <a:spAutoFit/>
          </a:bodyPr>
          <a:lstStyle/>
          <a:p>
            <a:pPr marL="38100" marR="5080" indent="-26034">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a:t>
            </a:r>
            <a:r>
              <a:rPr sz="900" spc="-5" dirty="0">
                <a:latin typeface="Calibri"/>
                <a:cs typeface="Calibri"/>
              </a:rPr>
              <a:t>4236owqe</a:t>
            </a:r>
            <a:endParaRPr sz="900">
              <a:latin typeface="Calibri"/>
              <a:cs typeface="Calibri"/>
            </a:endParaRPr>
          </a:p>
        </p:txBody>
      </p:sp>
      <p:sp>
        <p:nvSpPr>
          <p:cNvPr id="44" name="object 44"/>
          <p:cNvSpPr/>
          <p:nvPr/>
        </p:nvSpPr>
        <p:spPr>
          <a:xfrm>
            <a:off x="1825753" y="1527047"/>
            <a:ext cx="1077595" cy="2658110"/>
          </a:xfrm>
          <a:custGeom>
            <a:avLst/>
            <a:gdLst/>
            <a:ahLst/>
            <a:cxnLst/>
            <a:rect l="l" t="t" r="r" b="b"/>
            <a:pathLst>
              <a:path w="1077595" h="2658110">
                <a:moveTo>
                  <a:pt x="0" y="179577"/>
                </a:moveTo>
                <a:lnTo>
                  <a:pt x="6414" y="131835"/>
                </a:lnTo>
                <a:lnTo>
                  <a:pt x="24518" y="88937"/>
                </a:lnTo>
                <a:lnTo>
                  <a:pt x="52598" y="52593"/>
                </a:lnTo>
                <a:lnTo>
                  <a:pt x="88943" y="24515"/>
                </a:lnTo>
                <a:lnTo>
                  <a:pt x="131840" y="6414"/>
                </a:lnTo>
                <a:lnTo>
                  <a:pt x="179577" y="0"/>
                </a:lnTo>
                <a:lnTo>
                  <a:pt x="897889" y="0"/>
                </a:lnTo>
                <a:lnTo>
                  <a:pt x="945632" y="6414"/>
                </a:lnTo>
                <a:lnTo>
                  <a:pt x="988530" y="24515"/>
                </a:lnTo>
                <a:lnTo>
                  <a:pt x="1024874" y="52593"/>
                </a:lnTo>
                <a:lnTo>
                  <a:pt x="1052952" y="88937"/>
                </a:lnTo>
                <a:lnTo>
                  <a:pt x="1071053" y="131835"/>
                </a:lnTo>
                <a:lnTo>
                  <a:pt x="1077467" y="179577"/>
                </a:lnTo>
                <a:lnTo>
                  <a:pt x="1077467" y="2478278"/>
                </a:lnTo>
                <a:lnTo>
                  <a:pt x="1071053" y="2526020"/>
                </a:lnTo>
                <a:lnTo>
                  <a:pt x="1052952" y="2568918"/>
                </a:lnTo>
                <a:lnTo>
                  <a:pt x="1024874" y="2605262"/>
                </a:lnTo>
                <a:lnTo>
                  <a:pt x="988530" y="2633340"/>
                </a:lnTo>
                <a:lnTo>
                  <a:pt x="945632" y="2651441"/>
                </a:lnTo>
                <a:lnTo>
                  <a:pt x="897889" y="2657856"/>
                </a:lnTo>
                <a:lnTo>
                  <a:pt x="179577" y="2657856"/>
                </a:lnTo>
                <a:lnTo>
                  <a:pt x="131840" y="2651441"/>
                </a:lnTo>
                <a:lnTo>
                  <a:pt x="88943" y="2633340"/>
                </a:lnTo>
                <a:lnTo>
                  <a:pt x="52598" y="2605262"/>
                </a:lnTo>
                <a:lnTo>
                  <a:pt x="24518" y="2568918"/>
                </a:lnTo>
                <a:lnTo>
                  <a:pt x="6414" y="2526020"/>
                </a:lnTo>
                <a:lnTo>
                  <a:pt x="0" y="2478278"/>
                </a:lnTo>
                <a:lnTo>
                  <a:pt x="0" y="179577"/>
                </a:lnTo>
                <a:close/>
              </a:path>
            </a:pathLst>
          </a:custGeom>
          <a:ln w="15240">
            <a:solidFill>
              <a:srgbClr val="000000"/>
            </a:solidFill>
          </a:ln>
        </p:spPr>
        <p:txBody>
          <a:bodyPr wrap="square" lIns="0" tIns="0" rIns="0" bIns="0" rtlCol="0"/>
          <a:lstStyle/>
          <a:p>
            <a:endParaRPr/>
          </a:p>
        </p:txBody>
      </p:sp>
      <p:sp>
        <p:nvSpPr>
          <p:cNvPr id="45" name="object 45"/>
          <p:cNvSpPr txBox="1"/>
          <p:nvPr/>
        </p:nvSpPr>
        <p:spPr>
          <a:xfrm>
            <a:off x="1904796" y="1054353"/>
            <a:ext cx="5270500" cy="873760"/>
          </a:xfrm>
          <a:prstGeom prst="rect">
            <a:avLst/>
          </a:prstGeom>
        </p:spPr>
        <p:txBody>
          <a:bodyPr vert="horz" wrap="square" lIns="0" tIns="13335" rIns="0" bIns="0" rtlCol="0">
            <a:spAutoFit/>
          </a:bodyPr>
          <a:lstStyle/>
          <a:p>
            <a:pPr marL="12700">
              <a:spcBef>
                <a:spcPts val="105"/>
              </a:spcBef>
            </a:pPr>
            <a:r>
              <a:rPr sz="2000" i="1" spc="-10" dirty="0">
                <a:solidFill>
                  <a:srgbClr val="404040"/>
                </a:solidFill>
                <a:latin typeface="Calibri"/>
                <a:cs typeface="Calibri"/>
              </a:rPr>
              <a:t>Blockchain</a:t>
            </a:r>
            <a:r>
              <a:rPr sz="2000" i="1" dirty="0">
                <a:solidFill>
                  <a:srgbClr val="404040"/>
                </a:solidFill>
                <a:latin typeface="Calibri"/>
                <a:cs typeface="Calibri"/>
              </a:rPr>
              <a:t> </a:t>
            </a:r>
            <a:r>
              <a:rPr sz="2000" i="1" spc="-10" dirty="0">
                <a:solidFill>
                  <a:srgbClr val="404040"/>
                </a:solidFill>
                <a:latin typeface="Calibri"/>
                <a:cs typeface="Calibri"/>
              </a:rPr>
              <a:t>data </a:t>
            </a:r>
            <a:r>
              <a:rPr sz="2000" i="1" spc="-5" dirty="0">
                <a:solidFill>
                  <a:srgbClr val="404040"/>
                </a:solidFill>
                <a:latin typeface="Calibri"/>
                <a:cs typeface="Calibri"/>
              </a:rPr>
              <a:t>structure</a:t>
            </a:r>
            <a:r>
              <a:rPr sz="2000" i="1" dirty="0">
                <a:solidFill>
                  <a:srgbClr val="404040"/>
                </a:solidFill>
                <a:latin typeface="Calibri"/>
                <a:cs typeface="Calibri"/>
              </a:rPr>
              <a:t> </a:t>
            </a:r>
            <a:r>
              <a:rPr sz="2000" i="1" spc="-10" dirty="0">
                <a:solidFill>
                  <a:srgbClr val="404040"/>
                </a:solidFill>
                <a:latin typeface="Calibri"/>
                <a:cs typeface="Calibri"/>
              </a:rPr>
              <a:t>maintained</a:t>
            </a:r>
            <a:r>
              <a:rPr sz="2000" i="1" spc="-5" dirty="0">
                <a:solidFill>
                  <a:srgbClr val="404040"/>
                </a:solidFill>
                <a:latin typeface="Calibri"/>
                <a:cs typeface="Calibri"/>
              </a:rPr>
              <a:t> at</a:t>
            </a:r>
            <a:r>
              <a:rPr sz="2000" i="1" dirty="0">
                <a:solidFill>
                  <a:srgbClr val="404040"/>
                </a:solidFill>
                <a:latin typeface="Calibri"/>
                <a:cs typeface="Calibri"/>
              </a:rPr>
              <a:t> </a:t>
            </a:r>
            <a:r>
              <a:rPr sz="2000" i="1" spc="-5" dirty="0">
                <a:solidFill>
                  <a:srgbClr val="404040"/>
                </a:solidFill>
                <a:latin typeface="Calibri"/>
                <a:cs typeface="Calibri"/>
              </a:rPr>
              <a:t>every peer</a:t>
            </a:r>
            <a:endParaRPr sz="2000">
              <a:latin typeface="Calibri"/>
              <a:cs typeface="Calibri"/>
            </a:endParaRPr>
          </a:p>
          <a:p>
            <a:pPr>
              <a:spcBef>
                <a:spcPts val="25"/>
              </a:spcBef>
            </a:pPr>
            <a:endParaRPr sz="2100">
              <a:latin typeface="Calibri"/>
              <a:cs typeface="Calibri"/>
            </a:endParaRPr>
          </a:p>
          <a:p>
            <a:pPr marL="193675">
              <a:tabLst>
                <a:tab pos="1556385" algn="l"/>
                <a:tab pos="2917190" algn="l"/>
              </a:tabLst>
            </a:pPr>
            <a:r>
              <a:rPr sz="1400" b="1" dirty="0">
                <a:latin typeface="Calibri"/>
                <a:cs typeface="Calibri"/>
              </a:rPr>
              <a:t>Block</a:t>
            </a:r>
            <a:r>
              <a:rPr sz="1400" b="1" spc="-10" dirty="0">
                <a:latin typeface="Calibri"/>
                <a:cs typeface="Calibri"/>
              </a:rPr>
              <a:t> </a:t>
            </a:r>
            <a:r>
              <a:rPr sz="1400" b="1" dirty="0">
                <a:latin typeface="Calibri"/>
                <a:cs typeface="Calibri"/>
              </a:rPr>
              <a:t>0	Block 1	Block</a:t>
            </a:r>
            <a:r>
              <a:rPr sz="1400" b="1" spc="-40" dirty="0">
                <a:latin typeface="Calibri"/>
                <a:cs typeface="Calibri"/>
              </a:rPr>
              <a:t> </a:t>
            </a:r>
            <a:r>
              <a:rPr sz="1400" b="1" dirty="0">
                <a:latin typeface="Calibri"/>
                <a:cs typeface="Calibri"/>
              </a:rPr>
              <a:t>2</a:t>
            </a:r>
            <a:endParaRPr sz="1400">
              <a:latin typeface="Calibri"/>
              <a:cs typeface="Calibri"/>
            </a:endParaRPr>
          </a:p>
        </p:txBody>
      </p:sp>
      <p:sp>
        <p:nvSpPr>
          <p:cNvPr id="46" name="object 46"/>
          <p:cNvSpPr txBox="1"/>
          <p:nvPr/>
        </p:nvSpPr>
        <p:spPr>
          <a:xfrm>
            <a:off x="2019096" y="2043125"/>
            <a:ext cx="692150" cy="300990"/>
          </a:xfrm>
          <a:prstGeom prst="rect">
            <a:avLst/>
          </a:prstGeom>
        </p:spPr>
        <p:txBody>
          <a:bodyPr vert="horz" wrap="square" lIns="0" tIns="12700" rIns="0" bIns="0" rtlCol="0">
            <a:spAutoFit/>
          </a:bodyPr>
          <a:lstStyle/>
          <a:p>
            <a:pPr algn="ctr">
              <a:spcBef>
                <a:spcPts val="100"/>
              </a:spcBef>
            </a:pPr>
            <a:r>
              <a:rPr sz="900" dirty="0">
                <a:latin typeface="Calibri"/>
                <a:cs typeface="Calibri"/>
              </a:rPr>
              <a:t>Block</a:t>
            </a:r>
            <a:r>
              <a:rPr sz="900" spc="-15" dirty="0">
                <a:latin typeface="Calibri"/>
                <a:cs typeface="Calibri"/>
              </a:rPr>
              <a:t> </a:t>
            </a:r>
            <a:r>
              <a:rPr sz="900" spc="-10" dirty="0">
                <a:latin typeface="Calibri"/>
                <a:cs typeface="Calibri"/>
              </a:rPr>
              <a:t>h</a:t>
            </a:r>
            <a:r>
              <a:rPr sz="900" dirty="0">
                <a:latin typeface="Calibri"/>
                <a:cs typeface="Calibri"/>
              </a:rPr>
              <a:t>a</a:t>
            </a:r>
            <a:r>
              <a:rPr sz="900" spc="-10" dirty="0">
                <a:latin typeface="Calibri"/>
                <a:cs typeface="Calibri"/>
              </a:rPr>
              <a:t>sh</a:t>
            </a:r>
            <a:r>
              <a:rPr sz="900" dirty="0">
                <a:latin typeface="Calibri"/>
                <a:cs typeface="Calibri"/>
              </a:rPr>
              <a:t>:</a:t>
            </a:r>
            <a:endParaRPr sz="900">
              <a:latin typeface="Calibri"/>
              <a:cs typeface="Calibri"/>
            </a:endParaRPr>
          </a:p>
          <a:p>
            <a:pPr algn="ctr">
              <a:spcBef>
                <a:spcPts val="5"/>
              </a:spcBef>
            </a:pPr>
            <a:r>
              <a:rPr sz="900" spc="-5" dirty="0">
                <a:latin typeface="Calibri"/>
                <a:cs typeface="Calibri"/>
              </a:rPr>
              <a:t>000000958fdji</a:t>
            </a:r>
            <a:endParaRPr sz="900">
              <a:latin typeface="Calibri"/>
              <a:cs typeface="Calibri"/>
            </a:endParaRPr>
          </a:p>
        </p:txBody>
      </p:sp>
      <p:sp>
        <p:nvSpPr>
          <p:cNvPr id="47" name="object 47"/>
          <p:cNvSpPr txBox="1"/>
          <p:nvPr/>
        </p:nvSpPr>
        <p:spPr>
          <a:xfrm>
            <a:off x="2013509" y="2455291"/>
            <a:ext cx="702945" cy="151323"/>
          </a:xfrm>
          <a:prstGeom prst="rect">
            <a:avLst/>
          </a:prstGeom>
        </p:spPr>
        <p:txBody>
          <a:bodyPr vert="horz" wrap="square" lIns="0" tIns="12700" rIns="0" bIns="0" rtlCol="0">
            <a:spAutoFit/>
          </a:bodyPr>
          <a:lstStyle/>
          <a:p>
            <a:pPr>
              <a:spcBef>
                <a:spcPts val="100"/>
              </a:spcBef>
            </a:pPr>
            <a:r>
              <a:rPr sz="900" spc="-5" dirty="0">
                <a:latin typeface="Calibri"/>
                <a:cs typeface="Calibri"/>
              </a:rPr>
              <a:t>Previous</a:t>
            </a:r>
            <a:r>
              <a:rPr sz="900" spc="-25" dirty="0">
                <a:latin typeface="Calibri"/>
                <a:cs typeface="Calibri"/>
              </a:rPr>
              <a:t> </a:t>
            </a:r>
            <a:r>
              <a:rPr sz="900" spc="-5" dirty="0">
                <a:latin typeface="Calibri"/>
                <a:cs typeface="Calibri"/>
              </a:rPr>
              <a:t>block:</a:t>
            </a:r>
            <a:endParaRPr sz="900">
              <a:latin typeface="Calibri"/>
              <a:cs typeface="Calibri"/>
            </a:endParaRPr>
          </a:p>
        </p:txBody>
      </p:sp>
      <p:sp>
        <p:nvSpPr>
          <p:cNvPr id="48" name="object 48"/>
          <p:cNvSpPr txBox="1"/>
          <p:nvPr/>
        </p:nvSpPr>
        <p:spPr>
          <a:xfrm>
            <a:off x="2347264" y="2592452"/>
            <a:ext cx="35560" cy="151323"/>
          </a:xfrm>
          <a:prstGeom prst="rect">
            <a:avLst/>
          </a:prstGeom>
        </p:spPr>
        <p:txBody>
          <a:bodyPr vert="horz" wrap="square" lIns="0" tIns="12700" rIns="0" bIns="0" rtlCol="0">
            <a:spAutoFit/>
          </a:bodyPr>
          <a:lstStyle/>
          <a:p>
            <a:pPr>
              <a:spcBef>
                <a:spcPts val="100"/>
              </a:spcBef>
            </a:pPr>
            <a:r>
              <a:rPr sz="900" dirty="0">
                <a:latin typeface="Calibri"/>
                <a:cs typeface="Calibri"/>
              </a:rPr>
              <a:t>-</a:t>
            </a:r>
            <a:endParaRPr sz="900">
              <a:latin typeface="Calibri"/>
              <a:cs typeface="Calibri"/>
            </a:endParaRPr>
          </a:p>
        </p:txBody>
      </p:sp>
      <p:grpSp>
        <p:nvGrpSpPr>
          <p:cNvPr id="49" name="object 49"/>
          <p:cNvGrpSpPr/>
          <p:nvPr/>
        </p:nvGrpSpPr>
        <p:grpSpPr>
          <a:xfrm>
            <a:off x="1869694" y="2848101"/>
            <a:ext cx="991235" cy="393700"/>
            <a:chOff x="345693" y="2848101"/>
            <a:chExt cx="991235" cy="393700"/>
          </a:xfrm>
        </p:grpSpPr>
        <p:pic>
          <p:nvPicPr>
            <p:cNvPr id="50" name="object 50"/>
            <p:cNvPicPr/>
            <p:nvPr/>
          </p:nvPicPr>
          <p:blipFill>
            <a:blip r:embed="rId4" cstate="print"/>
            <a:stretch>
              <a:fillRect/>
            </a:stretch>
          </p:blipFill>
          <p:spPr>
            <a:xfrm>
              <a:off x="352043" y="2854451"/>
              <a:ext cx="978408" cy="381000"/>
            </a:xfrm>
            <a:prstGeom prst="rect">
              <a:avLst/>
            </a:prstGeom>
          </p:spPr>
        </p:pic>
        <p:sp>
          <p:nvSpPr>
            <p:cNvPr id="51" name="object 51"/>
            <p:cNvSpPr/>
            <p:nvPr/>
          </p:nvSpPr>
          <p:spPr>
            <a:xfrm>
              <a:off x="352043" y="2854451"/>
              <a:ext cx="978535" cy="381000"/>
            </a:xfrm>
            <a:custGeom>
              <a:avLst/>
              <a:gdLst/>
              <a:ahLst/>
              <a:cxnLst/>
              <a:rect l="l" t="t" r="r" b="b"/>
              <a:pathLst>
                <a:path w="978535" h="381000">
                  <a:moveTo>
                    <a:pt x="0" y="63500"/>
                  </a:moveTo>
                  <a:lnTo>
                    <a:pt x="4990" y="38790"/>
                  </a:lnTo>
                  <a:lnTo>
                    <a:pt x="18600" y="18605"/>
                  </a:lnTo>
                  <a:lnTo>
                    <a:pt x="38785" y="4992"/>
                  </a:lnTo>
                  <a:lnTo>
                    <a:pt x="63500" y="0"/>
                  </a:lnTo>
                  <a:lnTo>
                    <a:pt x="914908" y="0"/>
                  </a:lnTo>
                  <a:lnTo>
                    <a:pt x="939617" y="4992"/>
                  </a:lnTo>
                  <a:lnTo>
                    <a:pt x="959802" y="18605"/>
                  </a:lnTo>
                  <a:lnTo>
                    <a:pt x="973415" y="38790"/>
                  </a:lnTo>
                  <a:lnTo>
                    <a:pt x="978408" y="63500"/>
                  </a:lnTo>
                  <a:lnTo>
                    <a:pt x="978408" y="317500"/>
                  </a:lnTo>
                  <a:lnTo>
                    <a:pt x="973415" y="342209"/>
                  </a:lnTo>
                  <a:lnTo>
                    <a:pt x="959802" y="362394"/>
                  </a:lnTo>
                  <a:lnTo>
                    <a:pt x="939617" y="376007"/>
                  </a:lnTo>
                  <a:lnTo>
                    <a:pt x="914908" y="381000"/>
                  </a:lnTo>
                  <a:lnTo>
                    <a:pt x="63500" y="381000"/>
                  </a:lnTo>
                  <a:lnTo>
                    <a:pt x="38785" y="376007"/>
                  </a:lnTo>
                  <a:lnTo>
                    <a:pt x="18600" y="362394"/>
                  </a:lnTo>
                  <a:lnTo>
                    <a:pt x="4990" y="342209"/>
                  </a:lnTo>
                  <a:lnTo>
                    <a:pt x="0" y="317500"/>
                  </a:lnTo>
                  <a:lnTo>
                    <a:pt x="0" y="63500"/>
                  </a:lnTo>
                  <a:close/>
                </a:path>
              </a:pathLst>
            </a:custGeom>
            <a:ln w="12192">
              <a:solidFill>
                <a:srgbClr val="A18E6A"/>
              </a:solidFill>
            </a:ln>
          </p:spPr>
          <p:txBody>
            <a:bodyPr wrap="square" lIns="0" tIns="0" rIns="0" bIns="0" rtlCol="0"/>
            <a:lstStyle/>
            <a:p>
              <a:endParaRPr/>
            </a:p>
          </p:txBody>
        </p:sp>
      </p:grpSp>
      <p:sp>
        <p:nvSpPr>
          <p:cNvPr id="52" name="object 52"/>
          <p:cNvSpPr txBox="1"/>
          <p:nvPr/>
        </p:nvSpPr>
        <p:spPr>
          <a:xfrm>
            <a:off x="2080667" y="2887726"/>
            <a:ext cx="568325" cy="299720"/>
          </a:xfrm>
          <a:prstGeom prst="rect">
            <a:avLst/>
          </a:prstGeom>
        </p:spPr>
        <p:txBody>
          <a:bodyPr vert="horz" wrap="square" lIns="0" tIns="12700" rIns="0" bIns="0" rtlCol="0">
            <a:spAutoFit/>
          </a:bodyPr>
          <a:lstStyle/>
          <a:p>
            <a:pPr marL="65405" marR="5080" indent="-53340">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a:t>
            </a:r>
            <a:r>
              <a:rPr sz="900" spc="-5" dirty="0">
                <a:latin typeface="Calibri"/>
                <a:cs typeface="Calibri"/>
              </a:rPr>
              <a:t>4325afde</a:t>
            </a:r>
            <a:endParaRPr sz="900">
              <a:latin typeface="Calibri"/>
              <a:cs typeface="Calibri"/>
            </a:endParaRPr>
          </a:p>
        </p:txBody>
      </p:sp>
      <p:grpSp>
        <p:nvGrpSpPr>
          <p:cNvPr id="53" name="object 53"/>
          <p:cNvGrpSpPr/>
          <p:nvPr/>
        </p:nvGrpSpPr>
        <p:grpSpPr>
          <a:xfrm>
            <a:off x="1869694" y="3297682"/>
            <a:ext cx="991235" cy="392430"/>
            <a:chOff x="345693" y="3297682"/>
            <a:chExt cx="991235" cy="392430"/>
          </a:xfrm>
        </p:grpSpPr>
        <p:pic>
          <p:nvPicPr>
            <p:cNvPr id="54" name="object 54"/>
            <p:cNvPicPr/>
            <p:nvPr/>
          </p:nvPicPr>
          <p:blipFill>
            <a:blip r:embed="rId5" cstate="print"/>
            <a:stretch>
              <a:fillRect/>
            </a:stretch>
          </p:blipFill>
          <p:spPr>
            <a:xfrm>
              <a:off x="352043" y="3304032"/>
              <a:ext cx="978408" cy="379475"/>
            </a:xfrm>
            <a:prstGeom prst="rect">
              <a:avLst/>
            </a:prstGeom>
          </p:spPr>
        </p:pic>
        <p:sp>
          <p:nvSpPr>
            <p:cNvPr id="55" name="object 55"/>
            <p:cNvSpPr/>
            <p:nvPr/>
          </p:nvSpPr>
          <p:spPr>
            <a:xfrm>
              <a:off x="352043" y="3304032"/>
              <a:ext cx="978535" cy="379730"/>
            </a:xfrm>
            <a:custGeom>
              <a:avLst/>
              <a:gdLst/>
              <a:ahLst/>
              <a:cxnLst/>
              <a:rect l="l" t="t" r="r" b="b"/>
              <a:pathLst>
                <a:path w="978535" h="379729">
                  <a:moveTo>
                    <a:pt x="0" y="63245"/>
                  </a:moveTo>
                  <a:lnTo>
                    <a:pt x="4970" y="38629"/>
                  </a:lnTo>
                  <a:lnTo>
                    <a:pt x="18526" y="18526"/>
                  </a:lnTo>
                  <a:lnTo>
                    <a:pt x="38629" y="4970"/>
                  </a:lnTo>
                  <a:lnTo>
                    <a:pt x="63246" y="0"/>
                  </a:lnTo>
                  <a:lnTo>
                    <a:pt x="915162" y="0"/>
                  </a:lnTo>
                  <a:lnTo>
                    <a:pt x="939778" y="4970"/>
                  </a:lnTo>
                  <a:lnTo>
                    <a:pt x="959881" y="18526"/>
                  </a:lnTo>
                  <a:lnTo>
                    <a:pt x="973437" y="38629"/>
                  </a:lnTo>
                  <a:lnTo>
                    <a:pt x="978408" y="63245"/>
                  </a:lnTo>
                  <a:lnTo>
                    <a:pt x="978408" y="316229"/>
                  </a:lnTo>
                  <a:lnTo>
                    <a:pt x="973437" y="340846"/>
                  </a:lnTo>
                  <a:lnTo>
                    <a:pt x="959881" y="360949"/>
                  </a:lnTo>
                  <a:lnTo>
                    <a:pt x="939778" y="374505"/>
                  </a:lnTo>
                  <a:lnTo>
                    <a:pt x="915162" y="379475"/>
                  </a:lnTo>
                  <a:lnTo>
                    <a:pt x="63246" y="379475"/>
                  </a:lnTo>
                  <a:lnTo>
                    <a:pt x="38629" y="374505"/>
                  </a:lnTo>
                  <a:lnTo>
                    <a:pt x="18526" y="360949"/>
                  </a:lnTo>
                  <a:lnTo>
                    <a:pt x="4970" y="340846"/>
                  </a:lnTo>
                  <a:lnTo>
                    <a:pt x="0" y="316229"/>
                  </a:lnTo>
                  <a:lnTo>
                    <a:pt x="0" y="63245"/>
                  </a:lnTo>
                  <a:close/>
                </a:path>
              </a:pathLst>
            </a:custGeom>
            <a:ln w="12192">
              <a:solidFill>
                <a:srgbClr val="A18E6A"/>
              </a:solidFill>
            </a:ln>
          </p:spPr>
          <p:txBody>
            <a:bodyPr wrap="square" lIns="0" tIns="0" rIns="0" bIns="0" rtlCol="0"/>
            <a:lstStyle/>
            <a:p>
              <a:endParaRPr/>
            </a:p>
          </p:txBody>
        </p:sp>
      </p:grpSp>
      <p:sp>
        <p:nvSpPr>
          <p:cNvPr id="56" name="object 56"/>
          <p:cNvSpPr txBox="1"/>
          <p:nvPr/>
        </p:nvSpPr>
        <p:spPr>
          <a:xfrm>
            <a:off x="2080667" y="3337052"/>
            <a:ext cx="568325" cy="299720"/>
          </a:xfrm>
          <a:prstGeom prst="rect">
            <a:avLst/>
          </a:prstGeom>
        </p:spPr>
        <p:txBody>
          <a:bodyPr vert="horz" wrap="square" lIns="0" tIns="12700" rIns="0" bIns="0" rtlCol="0">
            <a:spAutoFit/>
          </a:bodyPr>
          <a:lstStyle/>
          <a:p>
            <a:pPr marL="41275" marR="5080" indent="-29209">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a:t>
            </a:r>
            <a:r>
              <a:rPr sz="900" spc="-5" dirty="0">
                <a:latin typeface="Calibri"/>
                <a:cs typeface="Calibri"/>
              </a:rPr>
              <a:t>97875ihge</a:t>
            </a:r>
            <a:endParaRPr sz="900">
              <a:latin typeface="Calibri"/>
              <a:cs typeface="Calibri"/>
            </a:endParaRPr>
          </a:p>
        </p:txBody>
      </p:sp>
      <p:grpSp>
        <p:nvGrpSpPr>
          <p:cNvPr id="57" name="object 57"/>
          <p:cNvGrpSpPr/>
          <p:nvPr/>
        </p:nvGrpSpPr>
        <p:grpSpPr>
          <a:xfrm>
            <a:off x="1869694" y="3739641"/>
            <a:ext cx="991235" cy="393700"/>
            <a:chOff x="345693" y="3739641"/>
            <a:chExt cx="991235" cy="393700"/>
          </a:xfrm>
        </p:grpSpPr>
        <p:pic>
          <p:nvPicPr>
            <p:cNvPr id="58" name="object 58"/>
            <p:cNvPicPr/>
            <p:nvPr/>
          </p:nvPicPr>
          <p:blipFill>
            <a:blip r:embed="rId4" cstate="print"/>
            <a:stretch>
              <a:fillRect/>
            </a:stretch>
          </p:blipFill>
          <p:spPr>
            <a:xfrm>
              <a:off x="352043" y="3745991"/>
              <a:ext cx="978408" cy="381000"/>
            </a:xfrm>
            <a:prstGeom prst="rect">
              <a:avLst/>
            </a:prstGeom>
          </p:spPr>
        </p:pic>
        <p:sp>
          <p:nvSpPr>
            <p:cNvPr id="59" name="object 59"/>
            <p:cNvSpPr/>
            <p:nvPr/>
          </p:nvSpPr>
          <p:spPr>
            <a:xfrm>
              <a:off x="352043" y="3745991"/>
              <a:ext cx="978535" cy="381000"/>
            </a:xfrm>
            <a:custGeom>
              <a:avLst/>
              <a:gdLst/>
              <a:ahLst/>
              <a:cxnLst/>
              <a:rect l="l" t="t" r="r" b="b"/>
              <a:pathLst>
                <a:path w="978535" h="381000">
                  <a:moveTo>
                    <a:pt x="0" y="63499"/>
                  </a:moveTo>
                  <a:lnTo>
                    <a:pt x="4990" y="38790"/>
                  </a:lnTo>
                  <a:lnTo>
                    <a:pt x="18600" y="18605"/>
                  </a:lnTo>
                  <a:lnTo>
                    <a:pt x="38785" y="4992"/>
                  </a:lnTo>
                  <a:lnTo>
                    <a:pt x="63500" y="0"/>
                  </a:lnTo>
                  <a:lnTo>
                    <a:pt x="914908" y="0"/>
                  </a:lnTo>
                  <a:lnTo>
                    <a:pt x="939617" y="4992"/>
                  </a:lnTo>
                  <a:lnTo>
                    <a:pt x="959802" y="18605"/>
                  </a:lnTo>
                  <a:lnTo>
                    <a:pt x="973415" y="38790"/>
                  </a:lnTo>
                  <a:lnTo>
                    <a:pt x="978408" y="63499"/>
                  </a:lnTo>
                  <a:lnTo>
                    <a:pt x="978408" y="317499"/>
                  </a:lnTo>
                  <a:lnTo>
                    <a:pt x="973415" y="342209"/>
                  </a:lnTo>
                  <a:lnTo>
                    <a:pt x="959802" y="362394"/>
                  </a:lnTo>
                  <a:lnTo>
                    <a:pt x="939617" y="376007"/>
                  </a:lnTo>
                  <a:lnTo>
                    <a:pt x="914908" y="380999"/>
                  </a:lnTo>
                  <a:lnTo>
                    <a:pt x="63500" y="380999"/>
                  </a:lnTo>
                  <a:lnTo>
                    <a:pt x="38785" y="376007"/>
                  </a:lnTo>
                  <a:lnTo>
                    <a:pt x="18600" y="362394"/>
                  </a:lnTo>
                  <a:lnTo>
                    <a:pt x="4990" y="342209"/>
                  </a:lnTo>
                  <a:lnTo>
                    <a:pt x="0" y="317499"/>
                  </a:lnTo>
                  <a:lnTo>
                    <a:pt x="0" y="63499"/>
                  </a:lnTo>
                  <a:close/>
                </a:path>
              </a:pathLst>
            </a:custGeom>
            <a:ln w="12192">
              <a:solidFill>
                <a:srgbClr val="A18E6A"/>
              </a:solidFill>
            </a:ln>
          </p:spPr>
          <p:txBody>
            <a:bodyPr wrap="square" lIns="0" tIns="0" rIns="0" bIns="0" rtlCol="0"/>
            <a:lstStyle/>
            <a:p>
              <a:endParaRPr/>
            </a:p>
          </p:txBody>
        </p:sp>
      </p:grpSp>
      <p:sp>
        <p:nvSpPr>
          <p:cNvPr id="60" name="object 60"/>
          <p:cNvSpPr txBox="1"/>
          <p:nvPr/>
        </p:nvSpPr>
        <p:spPr>
          <a:xfrm>
            <a:off x="2080667" y="3779901"/>
            <a:ext cx="568325" cy="299720"/>
          </a:xfrm>
          <a:prstGeom prst="rect">
            <a:avLst/>
          </a:prstGeom>
        </p:spPr>
        <p:txBody>
          <a:bodyPr vert="horz" wrap="square" lIns="0" tIns="12700" rIns="0" bIns="0" rtlCol="0">
            <a:spAutoFit/>
          </a:bodyPr>
          <a:lstStyle/>
          <a:p>
            <a:pPr marL="71755" marR="5080" indent="-59690">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a:t>
            </a:r>
            <a:r>
              <a:rPr sz="900" spc="-5" dirty="0">
                <a:latin typeface="Calibri"/>
                <a:cs typeface="Calibri"/>
              </a:rPr>
              <a:t>4546ofre</a:t>
            </a:r>
            <a:endParaRPr sz="900">
              <a:latin typeface="Calibri"/>
              <a:cs typeface="Calibri"/>
            </a:endParaRPr>
          </a:p>
        </p:txBody>
      </p:sp>
      <p:grpSp>
        <p:nvGrpSpPr>
          <p:cNvPr id="61" name="object 61"/>
          <p:cNvGrpSpPr/>
          <p:nvPr/>
        </p:nvGrpSpPr>
        <p:grpSpPr>
          <a:xfrm>
            <a:off x="2682240" y="2144267"/>
            <a:ext cx="2036445" cy="576580"/>
            <a:chOff x="1158239" y="2144267"/>
            <a:chExt cx="2036445" cy="576580"/>
          </a:xfrm>
        </p:grpSpPr>
        <p:pic>
          <p:nvPicPr>
            <p:cNvPr id="62" name="object 62"/>
            <p:cNvPicPr/>
            <p:nvPr/>
          </p:nvPicPr>
          <p:blipFill>
            <a:blip r:embed="rId6" cstate="print"/>
            <a:stretch>
              <a:fillRect/>
            </a:stretch>
          </p:blipFill>
          <p:spPr>
            <a:xfrm>
              <a:off x="2575559" y="2157983"/>
              <a:ext cx="618731" cy="562356"/>
            </a:xfrm>
            <a:prstGeom prst="rect">
              <a:avLst/>
            </a:prstGeom>
          </p:spPr>
        </p:pic>
        <p:sp>
          <p:nvSpPr>
            <p:cNvPr id="63" name="object 63"/>
            <p:cNvSpPr/>
            <p:nvPr/>
          </p:nvSpPr>
          <p:spPr>
            <a:xfrm>
              <a:off x="2675381" y="2257805"/>
              <a:ext cx="466090" cy="408940"/>
            </a:xfrm>
            <a:custGeom>
              <a:avLst/>
              <a:gdLst/>
              <a:ahLst/>
              <a:cxnLst/>
              <a:rect l="l" t="t" r="r" b="b"/>
              <a:pathLst>
                <a:path w="466089" h="408939">
                  <a:moveTo>
                    <a:pt x="67020" y="41400"/>
                  </a:moveTo>
                  <a:lnTo>
                    <a:pt x="50044" y="60867"/>
                  </a:lnTo>
                  <a:lnTo>
                    <a:pt x="448691" y="408940"/>
                  </a:lnTo>
                  <a:lnTo>
                    <a:pt x="465709" y="389509"/>
                  </a:lnTo>
                  <a:lnTo>
                    <a:pt x="67020" y="41400"/>
                  </a:lnTo>
                  <a:close/>
                </a:path>
                <a:path w="466089" h="408939">
                  <a:moveTo>
                    <a:pt x="0" y="0"/>
                  </a:moveTo>
                  <a:lnTo>
                    <a:pt x="33019" y="80391"/>
                  </a:lnTo>
                  <a:lnTo>
                    <a:pt x="50044" y="60867"/>
                  </a:lnTo>
                  <a:lnTo>
                    <a:pt x="40259" y="52324"/>
                  </a:lnTo>
                  <a:lnTo>
                    <a:pt x="57276" y="32893"/>
                  </a:lnTo>
                  <a:lnTo>
                    <a:pt x="74439" y="32893"/>
                  </a:lnTo>
                  <a:lnTo>
                    <a:pt x="84074" y="21844"/>
                  </a:lnTo>
                  <a:lnTo>
                    <a:pt x="0" y="0"/>
                  </a:lnTo>
                  <a:close/>
                </a:path>
                <a:path w="466089" h="408939">
                  <a:moveTo>
                    <a:pt x="57276" y="32893"/>
                  </a:moveTo>
                  <a:lnTo>
                    <a:pt x="40259" y="52324"/>
                  </a:lnTo>
                  <a:lnTo>
                    <a:pt x="50044" y="60867"/>
                  </a:lnTo>
                  <a:lnTo>
                    <a:pt x="67020" y="41400"/>
                  </a:lnTo>
                  <a:lnTo>
                    <a:pt x="57276" y="32893"/>
                  </a:lnTo>
                  <a:close/>
                </a:path>
                <a:path w="466089" h="408939">
                  <a:moveTo>
                    <a:pt x="74439" y="32893"/>
                  </a:moveTo>
                  <a:lnTo>
                    <a:pt x="57276" y="32893"/>
                  </a:lnTo>
                  <a:lnTo>
                    <a:pt x="67020" y="41400"/>
                  </a:lnTo>
                  <a:lnTo>
                    <a:pt x="74439" y="32893"/>
                  </a:lnTo>
                  <a:close/>
                </a:path>
              </a:pathLst>
            </a:custGeom>
            <a:solidFill>
              <a:srgbClr val="000000"/>
            </a:solidFill>
          </p:spPr>
          <p:txBody>
            <a:bodyPr wrap="square" lIns="0" tIns="0" rIns="0" bIns="0" rtlCol="0"/>
            <a:lstStyle/>
            <a:p>
              <a:endParaRPr/>
            </a:p>
          </p:txBody>
        </p:sp>
        <p:pic>
          <p:nvPicPr>
            <p:cNvPr id="64" name="object 64"/>
            <p:cNvPicPr/>
            <p:nvPr/>
          </p:nvPicPr>
          <p:blipFill>
            <a:blip r:embed="rId6" cstate="print"/>
            <a:stretch>
              <a:fillRect/>
            </a:stretch>
          </p:blipFill>
          <p:spPr>
            <a:xfrm>
              <a:off x="1158239" y="2144267"/>
              <a:ext cx="618731" cy="562355"/>
            </a:xfrm>
            <a:prstGeom prst="rect">
              <a:avLst/>
            </a:prstGeom>
          </p:spPr>
        </p:pic>
        <p:sp>
          <p:nvSpPr>
            <p:cNvPr id="65" name="object 65"/>
            <p:cNvSpPr/>
            <p:nvPr/>
          </p:nvSpPr>
          <p:spPr>
            <a:xfrm>
              <a:off x="1258061" y="2244089"/>
              <a:ext cx="466090" cy="408940"/>
            </a:xfrm>
            <a:custGeom>
              <a:avLst/>
              <a:gdLst/>
              <a:ahLst/>
              <a:cxnLst/>
              <a:rect l="l" t="t" r="r" b="b"/>
              <a:pathLst>
                <a:path w="466089" h="408939">
                  <a:moveTo>
                    <a:pt x="67020" y="41400"/>
                  </a:moveTo>
                  <a:lnTo>
                    <a:pt x="50044" y="60867"/>
                  </a:lnTo>
                  <a:lnTo>
                    <a:pt x="448690" y="408939"/>
                  </a:lnTo>
                  <a:lnTo>
                    <a:pt x="465708" y="389509"/>
                  </a:lnTo>
                  <a:lnTo>
                    <a:pt x="67020" y="41400"/>
                  </a:lnTo>
                  <a:close/>
                </a:path>
                <a:path w="466089" h="408939">
                  <a:moveTo>
                    <a:pt x="0" y="0"/>
                  </a:moveTo>
                  <a:lnTo>
                    <a:pt x="33019" y="80390"/>
                  </a:lnTo>
                  <a:lnTo>
                    <a:pt x="50044" y="60867"/>
                  </a:lnTo>
                  <a:lnTo>
                    <a:pt x="40259" y="52324"/>
                  </a:lnTo>
                  <a:lnTo>
                    <a:pt x="57276" y="32893"/>
                  </a:lnTo>
                  <a:lnTo>
                    <a:pt x="74439" y="32893"/>
                  </a:lnTo>
                  <a:lnTo>
                    <a:pt x="84074" y="21844"/>
                  </a:lnTo>
                  <a:lnTo>
                    <a:pt x="0" y="0"/>
                  </a:lnTo>
                  <a:close/>
                </a:path>
                <a:path w="466089" h="408939">
                  <a:moveTo>
                    <a:pt x="57276" y="32893"/>
                  </a:moveTo>
                  <a:lnTo>
                    <a:pt x="40259" y="52324"/>
                  </a:lnTo>
                  <a:lnTo>
                    <a:pt x="50044" y="60867"/>
                  </a:lnTo>
                  <a:lnTo>
                    <a:pt x="67020" y="41400"/>
                  </a:lnTo>
                  <a:lnTo>
                    <a:pt x="57276" y="32893"/>
                  </a:lnTo>
                  <a:close/>
                </a:path>
                <a:path w="466089" h="408939">
                  <a:moveTo>
                    <a:pt x="74439" y="32893"/>
                  </a:moveTo>
                  <a:lnTo>
                    <a:pt x="57276" y="32893"/>
                  </a:lnTo>
                  <a:lnTo>
                    <a:pt x="67020" y="41400"/>
                  </a:lnTo>
                  <a:lnTo>
                    <a:pt x="74439" y="32893"/>
                  </a:lnTo>
                  <a:close/>
                </a:path>
              </a:pathLst>
            </a:custGeom>
            <a:solidFill>
              <a:srgbClr val="000000"/>
            </a:solidFill>
          </p:spPr>
          <p:txBody>
            <a:bodyPr wrap="square" lIns="0" tIns="0" rIns="0" bIns="0" rtlCol="0"/>
            <a:lstStyle/>
            <a:p>
              <a:endParaRPr/>
            </a:p>
          </p:txBody>
        </p:sp>
      </p:grpSp>
      <p:grpSp>
        <p:nvGrpSpPr>
          <p:cNvPr id="66" name="object 66"/>
          <p:cNvGrpSpPr/>
          <p:nvPr/>
        </p:nvGrpSpPr>
        <p:grpSpPr>
          <a:xfrm>
            <a:off x="7133844" y="1127760"/>
            <a:ext cx="1303020" cy="3168650"/>
            <a:chOff x="5609844" y="1127760"/>
            <a:chExt cx="1303020" cy="3168650"/>
          </a:xfrm>
        </p:grpSpPr>
        <p:sp>
          <p:nvSpPr>
            <p:cNvPr id="67" name="object 67"/>
            <p:cNvSpPr/>
            <p:nvPr/>
          </p:nvSpPr>
          <p:spPr>
            <a:xfrm>
              <a:off x="5617464" y="1330452"/>
              <a:ext cx="830580" cy="2958465"/>
            </a:xfrm>
            <a:custGeom>
              <a:avLst/>
              <a:gdLst/>
              <a:ahLst/>
              <a:cxnLst/>
              <a:rect l="l" t="t" r="r" b="b"/>
              <a:pathLst>
                <a:path w="830579" h="2958465">
                  <a:moveTo>
                    <a:pt x="0" y="0"/>
                  </a:moveTo>
                  <a:lnTo>
                    <a:pt x="0" y="2958084"/>
                  </a:lnTo>
                  <a:lnTo>
                    <a:pt x="830580" y="1479042"/>
                  </a:lnTo>
                  <a:lnTo>
                    <a:pt x="0" y="0"/>
                  </a:lnTo>
                  <a:close/>
                </a:path>
              </a:pathLst>
            </a:custGeom>
            <a:solidFill>
              <a:srgbClr val="FFFFFF"/>
            </a:solidFill>
          </p:spPr>
          <p:txBody>
            <a:bodyPr wrap="square" lIns="0" tIns="0" rIns="0" bIns="0" rtlCol="0"/>
            <a:lstStyle/>
            <a:p>
              <a:endParaRPr/>
            </a:p>
          </p:txBody>
        </p:sp>
        <p:sp>
          <p:nvSpPr>
            <p:cNvPr id="68" name="object 68"/>
            <p:cNvSpPr/>
            <p:nvPr/>
          </p:nvSpPr>
          <p:spPr>
            <a:xfrm>
              <a:off x="5617464" y="1330452"/>
              <a:ext cx="830580" cy="2958465"/>
            </a:xfrm>
            <a:custGeom>
              <a:avLst/>
              <a:gdLst/>
              <a:ahLst/>
              <a:cxnLst/>
              <a:rect l="l" t="t" r="r" b="b"/>
              <a:pathLst>
                <a:path w="830579" h="2958465">
                  <a:moveTo>
                    <a:pt x="0" y="2958084"/>
                  </a:moveTo>
                  <a:lnTo>
                    <a:pt x="0" y="0"/>
                  </a:lnTo>
                  <a:lnTo>
                    <a:pt x="830580" y="1479042"/>
                  </a:lnTo>
                  <a:lnTo>
                    <a:pt x="0" y="2958084"/>
                  </a:lnTo>
                  <a:close/>
                </a:path>
              </a:pathLst>
            </a:custGeom>
            <a:ln w="15240">
              <a:solidFill>
                <a:srgbClr val="A18E6A"/>
              </a:solidFill>
            </a:ln>
          </p:spPr>
          <p:txBody>
            <a:bodyPr wrap="square" lIns="0" tIns="0" rIns="0" bIns="0" rtlCol="0"/>
            <a:lstStyle/>
            <a:p>
              <a:endParaRPr/>
            </a:p>
          </p:txBody>
        </p:sp>
        <p:sp>
          <p:nvSpPr>
            <p:cNvPr id="69" name="object 69"/>
            <p:cNvSpPr/>
            <p:nvPr/>
          </p:nvSpPr>
          <p:spPr>
            <a:xfrm>
              <a:off x="6018276" y="1127760"/>
              <a:ext cx="894715" cy="399415"/>
            </a:xfrm>
            <a:custGeom>
              <a:avLst/>
              <a:gdLst/>
              <a:ahLst/>
              <a:cxnLst/>
              <a:rect l="l" t="t" r="r" b="b"/>
              <a:pathLst>
                <a:path w="894715" h="399415">
                  <a:moveTo>
                    <a:pt x="894587" y="0"/>
                  </a:moveTo>
                  <a:lnTo>
                    <a:pt x="0" y="0"/>
                  </a:lnTo>
                  <a:lnTo>
                    <a:pt x="0" y="399288"/>
                  </a:lnTo>
                  <a:lnTo>
                    <a:pt x="894587" y="399288"/>
                  </a:lnTo>
                  <a:lnTo>
                    <a:pt x="894587" y="0"/>
                  </a:lnTo>
                  <a:close/>
                </a:path>
              </a:pathLst>
            </a:custGeom>
            <a:solidFill>
              <a:srgbClr val="FFFFFF"/>
            </a:solidFill>
          </p:spPr>
          <p:txBody>
            <a:bodyPr wrap="square" lIns="0" tIns="0" rIns="0" bIns="0" rtlCol="0"/>
            <a:lstStyle/>
            <a:p>
              <a:endParaRPr/>
            </a:p>
          </p:txBody>
        </p:sp>
      </p:grpSp>
      <p:sp>
        <p:nvSpPr>
          <p:cNvPr id="70" name="object 70"/>
          <p:cNvSpPr txBox="1"/>
          <p:nvPr/>
        </p:nvSpPr>
        <p:spPr>
          <a:xfrm>
            <a:off x="7542277" y="1127761"/>
            <a:ext cx="894715" cy="325089"/>
          </a:xfrm>
          <a:prstGeom prst="rect">
            <a:avLst/>
          </a:prstGeom>
          <a:ln w="15240">
            <a:solidFill>
              <a:srgbClr val="A18E6A"/>
            </a:solidFill>
          </a:ln>
        </p:spPr>
        <p:txBody>
          <a:bodyPr vert="horz" wrap="square" lIns="0" tIns="47625" rIns="0" bIns="0" rtlCol="0">
            <a:spAutoFit/>
          </a:bodyPr>
          <a:lstStyle/>
          <a:p>
            <a:pPr marL="95250">
              <a:spcBef>
                <a:spcPts val="375"/>
              </a:spcBef>
            </a:pPr>
            <a:r>
              <a:rPr spc="-5" dirty="0">
                <a:latin typeface="Calibri"/>
                <a:cs typeface="Calibri"/>
              </a:rPr>
              <a:t>Client</a:t>
            </a:r>
            <a:r>
              <a:rPr spc="-35" dirty="0">
                <a:latin typeface="Calibri"/>
                <a:cs typeface="Calibri"/>
              </a:rPr>
              <a:t> </a:t>
            </a:r>
            <a:r>
              <a:rPr dirty="0">
                <a:latin typeface="Calibri"/>
                <a:cs typeface="Calibri"/>
              </a:rPr>
              <a:t>1</a:t>
            </a:r>
            <a:endParaRPr>
              <a:latin typeface="Calibri"/>
              <a:cs typeface="Calibri"/>
            </a:endParaRPr>
          </a:p>
        </p:txBody>
      </p:sp>
      <p:grpSp>
        <p:nvGrpSpPr>
          <p:cNvPr id="71" name="object 71"/>
          <p:cNvGrpSpPr/>
          <p:nvPr/>
        </p:nvGrpSpPr>
        <p:grpSpPr>
          <a:xfrm>
            <a:off x="9749028" y="1200911"/>
            <a:ext cx="927100" cy="334010"/>
            <a:chOff x="8225028" y="1200911"/>
            <a:chExt cx="927100" cy="334010"/>
          </a:xfrm>
        </p:grpSpPr>
        <p:sp>
          <p:nvSpPr>
            <p:cNvPr id="72" name="object 72"/>
            <p:cNvSpPr/>
            <p:nvPr/>
          </p:nvSpPr>
          <p:spPr>
            <a:xfrm>
              <a:off x="8232648" y="1208531"/>
              <a:ext cx="911860" cy="318770"/>
            </a:xfrm>
            <a:custGeom>
              <a:avLst/>
              <a:gdLst/>
              <a:ahLst/>
              <a:cxnLst/>
              <a:rect l="l" t="t" r="r" b="b"/>
              <a:pathLst>
                <a:path w="911859" h="318769">
                  <a:moveTo>
                    <a:pt x="0" y="318515"/>
                  </a:moveTo>
                  <a:lnTo>
                    <a:pt x="911351" y="318515"/>
                  </a:lnTo>
                  <a:lnTo>
                    <a:pt x="911351" y="0"/>
                  </a:lnTo>
                  <a:lnTo>
                    <a:pt x="0" y="0"/>
                  </a:lnTo>
                  <a:lnTo>
                    <a:pt x="0" y="318515"/>
                  </a:lnTo>
                  <a:close/>
                </a:path>
              </a:pathLst>
            </a:custGeom>
            <a:solidFill>
              <a:srgbClr val="FFFFFF"/>
            </a:solidFill>
          </p:spPr>
          <p:txBody>
            <a:bodyPr wrap="square" lIns="0" tIns="0" rIns="0" bIns="0" rtlCol="0"/>
            <a:lstStyle/>
            <a:p>
              <a:endParaRPr/>
            </a:p>
          </p:txBody>
        </p:sp>
        <p:sp>
          <p:nvSpPr>
            <p:cNvPr id="73" name="object 73"/>
            <p:cNvSpPr/>
            <p:nvPr/>
          </p:nvSpPr>
          <p:spPr>
            <a:xfrm>
              <a:off x="8232648" y="1519427"/>
              <a:ext cx="911860" cy="15240"/>
            </a:xfrm>
            <a:custGeom>
              <a:avLst/>
              <a:gdLst/>
              <a:ahLst/>
              <a:cxnLst/>
              <a:rect l="l" t="t" r="r" b="b"/>
              <a:pathLst>
                <a:path w="911859" h="15240">
                  <a:moveTo>
                    <a:pt x="0" y="15240"/>
                  </a:moveTo>
                  <a:lnTo>
                    <a:pt x="911351" y="15240"/>
                  </a:lnTo>
                  <a:lnTo>
                    <a:pt x="911351" y="0"/>
                  </a:lnTo>
                  <a:lnTo>
                    <a:pt x="0" y="0"/>
                  </a:lnTo>
                  <a:lnTo>
                    <a:pt x="0" y="15240"/>
                  </a:lnTo>
                  <a:close/>
                </a:path>
              </a:pathLst>
            </a:custGeom>
            <a:solidFill>
              <a:srgbClr val="A18E6A"/>
            </a:solidFill>
          </p:spPr>
          <p:txBody>
            <a:bodyPr wrap="square" lIns="0" tIns="0" rIns="0" bIns="0" rtlCol="0"/>
            <a:lstStyle/>
            <a:p>
              <a:endParaRPr/>
            </a:p>
          </p:txBody>
        </p:sp>
        <p:sp>
          <p:nvSpPr>
            <p:cNvPr id="74" name="object 74"/>
            <p:cNvSpPr/>
            <p:nvPr/>
          </p:nvSpPr>
          <p:spPr>
            <a:xfrm>
              <a:off x="8232648" y="1208531"/>
              <a:ext cx="911860" cy="318770"/>
            </a:xfrm>
            <a:custGeom>
              <a:avLst/>
              <a:gdLst/>
              <a:ahLst/>
              <a:cxnLst/>
              <a:rect l="l" t="t" r="r" b="b"/>
              <a:pathLst>
                <a:path w="911859" h="318769">
                  <a:moveTo>
                    <a:pt x="911351" y="0"/>
                  </a:moveTo>
                  <a:lnTo>
                    <a:pt x="0" y="0"/>
                  </a:lnTo>
                  <a:lnTo>
                    <a:pt x="0" y="318515"/>
                  </a:lnTo>
                </a:path>
              </a:pathLst>
            </a:custGeom>
            <a:ln w="15240">
              <a:solidFill>
                <a:srgbClr val="A18E6A"/>
              </a:solidFill>
            </a:ln>
          </p:spPr>
          <p:txBody>
            <a:bodyPr wrap="square" lIns="0" tIns="0" rIns="0" bIns="0" rtlCol="0"/>
            <a:lstStyle/>
            <a:p>
              <a:endParaRPr/>
            </a:p>
          </p:txBody>
        </p:sp>
      </p:grpSp>
      <p:sp>
        <p:nvSpPr>
          <p:cNvPr id="75" name="object 75"/>
          <p:cNvSpPr txBox="1"/>
          <p:nvPr/>
        </p:nvSpPr>
        <p:spPr>
          <a:xfrm>
            <a:off x="9880219" y="1203197"/>
            <a:ext cx="676275" cy="299720"/>
          </a:xfrm>
          <a:prstGeom prst="rect">
            <a:avLst/>
          </a:prstGeom>
        </p:spPr>
        <p:txBody>
          <a:bodyPr vert="horz" wrap="square" lIns="0" tIns="12700" rIns="0" bIns="0" rtlCol="0">
            <a:spAutoFit/>
          </a:bodyPr>
          <a:lstStyle/>
          <a:p>
            <a:pPr marL="12700">
              <a:spcBef>
                <a:spcPts val="100"/>
              </a:spcBef>
            </a:pPr>
            <a:r>
              <a:rPr spc="-5" dirty="0">
                <a:latin typeface="Calibri"/>
                <a:cs typeface="Calibri"/>
              </a:rPr>
              <a:t>C</a:t>
            </a:r>
            <a:r>
              <a:rPr spc="-10" dirty="0">
                <a:latin typeface="Calibri"/>
                <a:cs typeface="Calibri"/>
              </a:rPr>
              <a:t>l</a:t>
            </a:r>
            <a:r>
              <a:rPr spc="-5" dirty="0">
                <a:latin typeface="Calibri"/>
                <a:cs typeface="Calibri"/>
              </a:rPr>
              <a:t>i</a:t>
            </a:r>
            <a:r>
              <a:rPr dirty="0">
                <a:latin typeface="Calibri"/>
                <a:cs typeface="Calibri"/>
              </a:rPr>
              <a:t>e</a:t>
            </a:r>
            <a:r>
              <a:rPr spc="-5" dirty="0">
                <a:latin typeface="Calibri"/>
                <a:cs typeface="Calibri"/>
              </a:rPr>
              <a:t>nt</a:t>
            </a:r>
            <a:r>
              <a:rPr dirty="0">
                <a:latin typeface="Calibri"/>
                <a:cs typeface="Calibri"/>
              </a:rPr>
              <a:t>2</a:t>
            </a:r>
            <a:endParaRPr>
              <a:latin typeface="Calibri"/>
              <a:cs typeface="Calibri"/>
            </a:endParaRPr>
          </a:p>
        </p:txBody>
      </p:sp>
      <p:sp>
        <p:nvSpPr>
          <p:cNvPr id="76" name="object 76"/>
          <p:cNvSpPr/>
          <p:nvPr/>
        </p:nvSpPr>
        <p:spPr>
          <a:xfrm>
            <a:off x="8436864" y="1327403"/>
            <a:ext cx="1853564" cy="1060450"/>
          </a:xfrm>
          <a:custGeom>
            <a:avLst/>
            <a:gdLst/>
            <a:ahLst/>
            <a:cxnLst/>
            <a:rect l="l" t="t" r="r" b="b"/>
            <a:pathLst>
              <a:path w="1853565" h="1060450">
                <a:moveTo>
                  <a:pt x="99060" y="57277"/>
                </a:moveTo>
                <a:lnTo>
                  <a:pt x="67246" y="36423"/>
                </a:lnTo>
                <a:lnTo>
                  <a:pt x="71793" y="29464"/>
                </a:lnTo>
                <a:lnTo>
                  <a:pt x="84582" y="9906"/>
                </a:lnTo>
                <a:lnTo>
                  <a:pt x="0" y="0"/>
                </a:lnTo>
                <a:lnTo>
                  <a:pt x="42926" y="73660"/>
                </a:lnTo>
                <a:lnTo>
                  <a:pt x="60286" y="47091"/>
                </a:lnTo>
                <a:lnTo>
                  <a:pt x="92202" y="67945"/>
                </a:lnTo>
                <a:lnTo>
                  <a:pt x="99060" y="57277"/>
                </a:lnTo>
                <a:close/>
              </a:path>
              <a:path w="1853565" h="1060450">
                <a:moveTo>
                  <a:pt x="173482" y="106045"/>
                </a:moveTo>
                <a:lnTo>
                  <a:pt x="130937" y="78105"/>
                </a:lnTo>
                <a:lnTo>
                  <a:pt x="124079" y="88773"/>
                </a:lnTo>
                <a:lnTo>
                  <a:pt x="166497" y="116586"/>
                </a:lnTo>
                <a:lnTo>
                  <a:pt x="173482" y="106045"/>
                </a:lnTo>
                <a:close/>
              </a:path>
              <a:path w="1853565" h="1060450">
                <a:moveTo>
                  <a:pt x="247904" y="154686"/>
                </a:moveTo>
                <a:lnTo>
                  <a:pt x="205359" y="126873"/>
                </a:lnTo>
                <a:lnTo>
                  <a:pt x="198374" y="137541"/>
                </a:lnTo>
                <a:lnTo>
                  <a:pt x="240919" y="165354"/>
                </a:lnTo>
                <a:lnTo>
                  <a:pt x="247904" y="154686"/>
                </a:lnTo>
                <a:close/>
              </a:path>
              <a:path w="1853565" h="1060450">
                <a:moveTo>
                  <a:pt x="322199" y="203327"/>
                </a:moveTo>
                <a:lnTo>
                  <a:pt x="279781" y="175514"/>
                </a:lnTo>
                <a:lnTo>
                  <a:pt x="272796" y="186182"/>
                </a:lnTo>
                <a:lnTo>
                  <a:pt x="315341" y="213995"/>
                </a:lnTo>
                <a:lnTo>
                  <a:pt x="322199" y="203327"/>
                </a:lnTo>
                <a:close/>
              </a:path>
              <a:path w="1853565" h="1060450">
                <a:moveTo>
                  <a:pt x="396621" y="252095"/>
                </a:moveTo>
                <a:lnTo>
                  <a:pt x="354076" y="224282"/>
                </a:lnTo>
                <a:lnTo>
                  <a:pt x="347218" y="234823"/>
                </a:lnTo>
                <a:lnTo>
                  <a:pt x="389636" y="262763"/>
                </a:lnTo>
                <a:lnTo>
                  <a:pt x="396621" y="252095"/>
                </a:lnTo>
                <a:close/>
              </a:path>
              <a:path w="1853565" h="1060450">
                <a:moveTo>
                  <a:pt x="471043" y="300736"/>
                </a:moveTo>
                <a:lnTo>
                  <a:pt x="428498" y="272923"/>
                </a:lnTo>
                <a:lnTo>
                  <a:pt x="421513" y="283591"/>
                </a:lnTo>
                <a:lnTo>
                  <a:pt x="464058" y="311404"/>
                </a:lnTo>
                <a:lnTo>
                  <a:pt x="471043" y="300736"/>
                </a:lnTo>
                <a:close/>
              </a:path>
              <a:path w="1853565" h="1060450">
                <a:moveTo>
                  <a:pt x="553593" y="362458"/>
                </a:moveTo>
                <a:lnTo>
                  <a:pt x="536422" y="332994"/>
                </a:lnTo>
                <a:lnTo>
                  <a:pt x="529831" y="321691"/>
                </a:lnTo>
                <a:lnTo>
                  <a:pt x="510667" y="288798"/>
                </a:lnTo>
                <a:lnTo>
                  <a:pt x="469011" y="352552"/>
                </a:lnTo>
                <a:lnTo>
                  <a:pt x="553593" y="362458"/>
                </a:lnTo>
                <a:close/>
              </a:path>
              <a:path w="1853565" h="1060450">
                <a:moveTo>
                  <a:pt x="1795526" y="402336"/>
                </a:moveTo>
                <a:lnTo>
                  <a:pt x="1793240" y="351663"/>
                </a:lnTo>
                <a:lnTo>
                  <a:pt x="1780540" y="352171"/>
                </a:lnTo>
                <a:lnTo>
                  <a:pt x="1782826" y="402971"/>
                </a:lnTo>
                <a:lnTo>
                  <a:pt x="1795526" y="402336"/>
                </a:lnTo>
                <a:close/>
              </a:path>
              <a:path w="1853565" h="1060450">
                <a:moveTo>
                  <a:pt x="1799590" y="491109"/>
                </a:moveTo>
                <a:lnTo>
                  <a:pt x="1797304" y="440436"/>
                </a:lnTo>
                <a:lnTo>
                  <a:pt x="1784604" y="440944"/>
                </a:lnTo>
                <a:lnTo>
                  <a:pt x="1786890" y="491744"/>
                </a:lnTo>
                <a:lnTo>
                  <a:pt x="1799590" y="491109"/>
                </a:lnTo>
                <a:close/>
              </a:path>
              <a:path w="1853565" h="1060450">
                <a:moveTo>
                  <a:pt x="1803527" y="580009"/>
                </a:moveTo>
                <a:lnTo>
                  <a:pt x="1801241" y="529209"/>
                </a:lnTo>
                <a:lnTo>
                  <a:pt x="1788541" y="529844"/>
                </a:lnTo>
                <a:lnTo>
                  <a:pt x="1790827" y="580517"/>
                </a:lnTo>
                <a:lnTo>
                  <a:pt x="1803527" y="580009"/>
                </a:lnTo>
                <a:close/>
              </a:path>
              <a:path w="1853565" h="1060450">
                <a:moveTo>
                  <a:pt x="1807591" y="668782"/>
                </a:moveTo>
                <a:lnTo>
                  <a:pt x="1805305" y="617982"/>
                </a:lnTo>
                <a:lnTo>
                  <a:pt x="1792605" y="618617"/>
                </a:lnTo>
                <a:lnTo>
                  <a:pt x="1794891" y="669290"/>
                </a:lnTo>
                <a:lnTo>
                  <a:pt x="1807591" y="668782"/>
                </a:lnTo>
                <a:close/>
              </a:path>
              <a:path w="1853565" h="1060450">
                <a:moveTo>
                  <a:pt x="1811528" y="757555"/>
                </a:moveTo>
                <a:lnTo>
                  <a:pt x="1809242" y="706882"/>
                </a:lnTo>
                <a:lnTo>
                  <a:pt x="1796542" y="707390"/>
                </a:lnTo>
                <a:lnTo>
                  <a:pt x="1798828" y="758190"/>
                </a:lnTo>
                <a:lnTo>
                  <a:pt x="1811528" y="757555"/>
                </a:lnTo>
                <a:close/>
              </a:path>
              <a:path w="1853565" h="1060450">
                <a:moveTo>
                  <a:pt x="1815592" y="846455"/>
                </a:moveTo>
                <a:lnTo>
                  <a:pt x="1813306" y="795655"/>
                </a:lnTo>
                <a:lnTo>
                  <a:pt x="1800606" y="796163"/>
                </a:lnTo>
                <a:lnTo>
                  <a:pt x="1802892" y="846963"/>
                </a:lnTo>
                <a:lnTo>
                  <a:pt x="1815592" y="846455"/>
                </a:lnTo>
                <a:close/>
              </a:path>
              <a:path w="1853565" h="1060450">
                <a:moveTo>
                  <a:pt x="1819529" y="935228"/>
                </a:moveTo>
                <a:lnTo>
                  <a:pt x="1817243" y="884428"/>
                </a:lnTo>
                <a:lnTo>
                  <a:pt x="1804543" y="885063"/>
                </a:lnTo>
                <a:lnTo>
                  <a:pt x="1806829" y="935736"/>
                </a:lnTo>
                <a:lnTo>
                  <a:pt x="1819529" y="935228"/>
                </a:lnTo>
                <a:close/>
              </a:path>
              <a:path w="1853565" h="1060450">
                <a:moveTo>
                  <a:pt x="1821561" y="274066"/>
                </a:moveTo>
                <a:lnTo>
                  <a:pt x="1815249" y="262763"/>
                </a:lnTo>
                <a:lnTo>
                  <a:pt x="1780032" y="199644"/>
                </a:lnTo>
                <a:lnTo>
                  <a:pt x="1745361" y="277495"/>
                </a:lnTo>
                <a:lnTo>
                  <a:pt x="1777161" y="276072"/>
                </a:lnTo>
                <a:lnTo>
                  <a:pt x="1778889" y="314071"/>
                </a:lnTo>
                <a:lnTo>
                  <a:pt x="1791462" y="313563"/>
                </a:lnTo>
                <a:lnTo>
                  <a:pt x="1789747" y="275501"/>
                </a:lnTo>
                <a:lnTo>
                  <a:pt x="1821561" y="274066"/>
                </a:lnTo>
                <a:close/>
              </a:path>
              <a:path w="1853565" h="1060450">
                <a:moveTo>
                  <a:pt x="1853438" y="982599"/>
                </a:moveTo>
                <a:lnTo>
                  <a:pt x="1821764" y="984034"/>
                </a:lnTo>
                <a:lnTo>
                  <a:pt x="1821307" y="973328"/>
                </a:lnTo>
                <a:lnTo>
                  <a:pt x="1808607" y="973836"/>
                </a:lnTo>
                <a:lnTo>
                  <a:pt x="1809064" y="984605"/>
                </a:lnTo>
                <a:lnTo>
                  <a:pt x="1777365" y="986028"/>
                </a:lnTo>
                <a:lnTo>
                  <a:pt x="1818894" y="1060450"/>
                </a:lnTo>
                <a:lnTo>
                  <a:pt x="1846897" y="997331"/>
                </a:lnTo>
                <a:lnTo>
                  <a:pt x="1853438" y="982599"/>
                </a:lnTo>
                <a:close/>
              </a:path>
            </a:pathLst>
          </a:custGeom>
          <a:solidFill>
            <a:srgbClr val="D24717"/>
          </a:solidFill>
        </p:spPr>
        <p:txBody>
          <a:bodyPr wrap="square" lIns="0" tIns="0" rIns="0" bIns="0" rtlCol="0"/>
          <a:lstStyle/>
          <a:p>
            <a:endParaRPr/>
          </a:p>
        </p:txBody>
      </p:sp>
      <p:pic>
        <p:nvPicPr>
          <p:cNvPr id="77" name="object 77"/>
          <p:cNvPicPr/>
          <p:nvPr/>
        </p:nvPicPr>
        <p:blipFill>
          <a:blip r:embed="rId7" cstate="print"/>
          <a:stretch>
            <a:fillRect/>
          </a:stretch>
        </p:blipFill>
        <p:spPr>
          <a:xfrm>
            <a:off x="3672839" y="4492752"/>
            <a:ext cx="1492232" cy="1659636"/>
          </a:xfrm>
          <a:prstGeom prst="rect">
            <a:avLst/>
          </a:prstGeom>
        </p:spPr>
      </p:pic>
      <p:sp>
        <p:nvSpPr>
          <p:cNvPr id="78" name="object 78"/>
          <p:cNvSpPr txBox="1"/>
          <p:nvPr/>
        </p:nvSpPr>
        <p:spPr>
          <a:xfrm>
            <a:off x="1686865" y="6547586"/>
            <a:ext cx="1202055" cy="205184"/>
          </a:xfrm>
          <a:prstGeom prst="rect">
            <a:avLst/>
          </a:prstGeom>
        </p:spPr>
        <p:txBody>
          <a:bodyPr vert="horz" wrap="square" lIns="0" tIns="0" rIns="0" bIns="0" rtlCol="0">
            <a:spAutoFit/>
          </a:bodyPr>
          <a:lstStyle/>
          <a:p>
            <a:pPr marL="12700">
              <a:lnSpc>
                <a:spcPts val="1614"/>
              </a:lnSpc>
            </a:pPr>
            <a:r>
              <a:rPr sz="1600" spc="-5" dirty="0">
                <a:solidFill>
                  <a:srgbClr val="FFFFFF"/>
                </a:solidFill>
                <a:latin typeface="Calibri"/>
                <a:cs typeface="Calibri"/>
              </a:rPr>
              <a:t>2.1</a:t>
            </a:r>
            <a:r>
              <a:rPr sz="1600" spc="-70" dirty="0">
                <a:solidFill>
                  <a:srgbClr val="FFFFFF"/>
                </a:solidFill>
                <a:latin typeface="Calibri"/>
                <a:cs typeface="Calibri"/>
              </a:rPr>
              <a:t> </a:t>
            </a:r>
            <a:r>
              <a:rPr sz="1600" spc="-10" dirty="0">
                <a:solidFill>
                  <a:srgbClr val="FFFFFF"/>
                </a:solidFill>
                <a:latin typeface="Calibri"/>
                <a:cs typeface="Calibri"/>
              </a:rPr>
              <a:t>CONCEPTS</a:t>
            </a:r>
            <a:endParaRPr sz="1600">
              <a:latin typeface="Calibri"/>
              <a:cs typeface="Calibri"/>
            </a:endParaRPr>
          </a:p>
        </p:txBody>
      </p:sp>
      <p:sp>
        <p:nvSpPr>
          <p:cNvPr id="79" name="object 79"/>
          <p:cNvSpPr txBox="1"/>
          <p:nvPr/>
        </p:nvSpPr>
        <p:spPr>
          <a:xfrm>
            <a:off x="4451986" y="6547586"/>
            <a:ext cx="3289935" cy="205184"/>
          </a:xfrm>
          <a:prstGeom prst="rect">
            <a:avLst/>
          </a:prstGeom>
        </p:spPr>
        <p:txBody>
          <a:bodyPr vert="horz" wrap="square" lIns="0" tIns="0" rIns="0" bIns="0" rtlCol="0">
            <a:spAutoFit/>
          </a:bodyPr>
          <a:lstStyle/>
          <a:p>
            <a:pPr marL="12700">
              <a:lnSpc>
                <a:spcPts val="1614"/>
              </a:lnSpc>
            </a:pPr>
            <a:r>
              <a:rPr sz="1600" spc="-10" dirty="0">
                <a:solidFill>
                  <a:srgbClr val="FFFFFF"/>
                </a:solidFill>
                <a:latin typeface="Calibri"/>
                <a:cs typeface="Calibri"/>
              </a:rPr>
              <a:t>ZHANG,</a:t>
            </a:r>
            <a:r>
              <a:rPr sz="1600" spc="15" dirty="0">
                <a:solidFill>
                  <a:srgbClr val="FFFFFF"/>
                </a:solidFill>
                <a:latin typeface="Calibri"/>
                <a:cs typeface="Calibri"/>
              </a:rPr>
              <a:t> </a:t>
            </a:r>
            <a:r>
              <a:rPr sz="1600" spc="-10" dirty="0">
                <a:solidFill>
                  <a:srgbClr val="FFFFFF"/>
                </a:solidFill>
                <a:latin typeface="Calibri"/>
                <a:cs typeface="Calibri"/>
              </a:rPr>
              <a:t>VITENBERG,</a:t>
            </a:r>
            <a:r>
              <a:rPr sz="1600" spc="40" dirty="0">
                <a:solidFill>
                  <a:srgbClr val="FFFFFF"/>
                </a:solidFill>
                <a:latin typeface="Calibri"/>
                <a:cs typeface="Calibri"/>
              </a:rPr>
              <a:t> </a:t>
            </a:r>
            <a:r>
              <a:rPr sz="1600" spc="-15" dirty="0">
                <a:solidFill>
                  <a:srgbClr val="FFFFFF"/>
                </a:solidFill>
                <a:latin typeface="Calibri"/>
                <a:cs typeface="Calibri"/>
              </a:rPr>
              <a:t>JACOBSEN</a:t>
            </a:r>
            <a:r>
              <a:rPr sz="1600" spc="45" dirty="0">
                <a:solidFill>
                  <a:srgbClr val="FFFFFF"/>
                </a:solidFill>
                <a:latin typeface="Calibri"/>
                <a:cs typeface="Calibri"/>
              </a:rPr>
              <a:t> </a:t>
            </a:r>
            <a:r>
              <a:rPr sz="1600" spc="-5" dirty="0">
                <a:solidFill>
                  <a:srgbClr val="FFFFFF"/>
                </a:solidFill>
                <a:latin typeface="Calibri"/>
                <a:cs typeface="Calibri"/>
              </a:rPr>
              <a:t>©</a:t>
            </a:r>
            <a:r>
              <a:rPr sz="1600" spc="5" dirty="0">
                <a:solidFill>
                  <a:srgbClr val="FFFFFF"/>
                </a:solidFill>
                <a:latin typeface="Calibri"/>
                <a:cs typeface="Calibri"/>
              </a:rPr>
              <a:t> </a:t>
            </a:r>
            <a:r>
              <a:rPr sz="1600" spc="-10" dirty="0">
                <a:solidFill>
                  <a:srgbClr val="FFFFFF"/>
                </a:solidFill>
                <a:latin typeface="Calibri"/>
                <a:cs typeface="Calibri"/>
              </a:rPr>
              <a:t>2018</a:t>
            </a:r>
            <a:endParaRPr sz="1600">
              <a:latin typeface="Calibri"/>
              <a:cs typeface="Calibri"/>
            </a:endParaRPr>
          </a:p>
        </p:txBody>
      </p:sp>
      <p:sp>
        <p:nvSpPr>
          <p:cNvPr id="80" name="object 80"/>
          <p:cNvSpPr txBox="1"/>
          <p:nvPr/>
        </p:nvSpPr>
        <p:spPr>
          <a:xfrm>
            <a:off x="9625330" y="6547586"/>
            <a:ext cx="229870" cy="205184"/>
          </a:xfrm>
          <a:prstGeom prst="rect">
            <a:avLst/>
          </a:prstGeom>
        </p:spPr>
        <p:txBody>
          <a:bodyPr vert="horz" wrap="square" lIns="0" tIns="0" rIns="0" bIns="0" rtlCol="0">
            <a:spAutoFit/>
          </a:bodyPr>
          <a:lstStyle/>
          <a:p>
            <a:pPr marL="12700">
              <a:lnSpc>
                <a:spcPts val="1614"/>
              </a:lnSpc>
            </a:pPr>
            <a:r>
              <a:rPr sz="1600" spc="-10" dirty="0">
                <a:solidFill>
                  <a:srgbClr val="FFFFFF"/>
                </a:solidFill>
                <a:latin typeface="Calibri"/>
                <a:cs typeface="Calibri"/>
              </a:rPr>
              <a:t>16</a:t>
            </a:r>
            <a:endParaRPr sz="1600">
              <a:latin typeface="Calibri"/>
              <a:cs typeface="Calibri"/>
            </a:endParaRPr>
          </a:p>
        </p:txBody>
      </p:sp>
    </p:spTree>
    <p:extLst>
      <p:ext uri="{BB962C8B-B14F-4D97-AF65-F5344CB8AC3E}">
        <p14:creationId xmlns:p14="http://schemas.microsoft.com/office/powerpoint/2010/main" val="24157770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6005" y="247905"/>
            <a:ext cx="5794375" cy="566181"/>
          </a:xfrm>
          <a:prstGeom prst="rect">
            <a:avLst/>
          </a:prstGeom>
        </p:spPr>
        <p:txBody>
          <a:bodyPr vert="horz" wrap="square" lIns="0" tIns="12065" rIns="0" bIns="0" rtlCol="0" anchor="t">
            <a:spAutoFit/>
          </a:bodyPr>
          <a:lstStyle/>
          <a:p>
            <a:pPr marL="12700">
              <a:spcBef>
                <a:spcPts val="95"/>
              </a:spcBef>
            </a:pPr>
            <a:r>
              <a:rPr spc="-55" dirty="0"/>
              <a:t>Immutability</a:t>
            </a:r>
            <a:r>
              <a:rPr spc="-140" dirty="0"/>
              <a:t> </a:t>
            </a:r>
            <a:r>
              <a:rPr spc="-45" dirty="0"/>
              <a:t>using</a:t>
            </a:r>
            <a:r>
              <a:rPr spc="-125" dirty="0"/>
              <a:t> </a:t>
            </a:r>
            <a:r>
              <a:rPr spc="-45" dirty="0"/>
              <a:t>Hashing</a:t>
            </a:r>
          </a:p>
        </p:txBody>
      </p:sp>
      <p:sp>
        <p:nvSpPr>
          <p:cNvPr id="3" name="object 3"/>
          <p:cNvSpPr/>
          <p:nvPr/>
        </p:nvSpPr>
        <p:spPr>
          <a:xfrm>
            <a:off x="8990076" y="1281683"/>
            <a:ext cx="783590" cy="817244"/>
          </a:xfrm>
          <a:custGeom>
            <a:avLst/>
            <a:gdLst/>
            <a:ahLst/>
            <a:cxnLst/>
            <a:rect l="l" t="t" r="r" b="b"/>
            <a:pathLst>
              <a:path w="783590" h="817244">
                <a:moveTo>
                  <a:pt x="0" y="408431"/>
                </a:moveTo>
                <a:lnTo>
                  <a:pt x="2635" y="360803"/>
                </a:lnTo>
                <a:lnTo>
                  <a:pt x="10345" y="314788"/>
                </a:lnTo>
                <a:lnTo>
                  <a:pt x="22837" y="270692"/>
                </a:lnTo>
                <a:lnTo>
                  <a:pt x="39815" y="228822"/>
                </a:lnTo>
                <a:lnTo>
                  <a:pt x="60985" y="189484"/>
                </a:lnTo>
                <a:lnTo>
                  <a:pt x="86054" y="152986"/>
                </a:lnTo>
                <a:lnTo>
                  <a:pt x="114728" y="119633"/>
                </a:lnTo>
                <a:lnTo>
                  <a:pt x="146712" y="89733"/>
                </a:lnTo>
                <a:lnTo>
                  <a:pt x="181713" y="63592"/>
                </a:lnTo>
                <a:lnTo>
                  <a:pt x="219436" y="41516"/>
                </a:lnTo>
                <a:lnTo>
                  <a:pt x="259586" y="23813"/>
                </a:lnTo>
                <a:lnTo>
                  <a:pt x="301871" y="10787"/>
                </a:lnTo>
                <a:lnTo>
                  <a:pt x="345997" y="2748"/>
                </a:lnTo>
                <a:lnTo>
                  <a:pt x="391668" y="0"/>
                </a:lnTo>
                <a:lnTo>
                  <a:pt x="437338" y="2748"/>
                </a:lnTo>
                <a:lnTo>
                  <a:pt x="481464" y="10787"/>
                </a:lnTo>
                <a:lnTo>
                  <a:pt x="523749" y="23813"/>
                </a:lnTo>
                <a:lnTo>
                  <a:pt x="563899" y="41516"/>
                </a:lnTo>
                <a:lnTo>
                  <a:pt x="601622" y="63592"/>
                </a:lnTo>
                <a:lnTo>
                  <a:pt x="636623" y="89733"/>
                </a:lnTo>
                <a:lnTo>
                  <a:pt x="668607" y="119633"/>
                </a:lnTo>
                <a:lnTo>
                  <a:pt x="697281" y="152986"/>
                </a:lnTo>
                <a:lnTo>
                  <a:pt x="722350" y="189484"/>
                </a:lnTo>
                <a:lnTo>
                  <a:pt x="743520" y="228822"/>
                </a:lnTo>
                <a:lnTo>
                  <a:pt x="760498" y="270692"/>
                </a:lnTo>
                <a:lnTo>
                  <a:pt x="772990" y="314788"/>
                </a:lnTo>
                <a:lnTo>
                  <a:pt x="780700" y="360803"/>
                </a:lnTo>
                <a:lnTo>
                  <a:pt x="783335" y="408431"/>
                </a:lnTo>
                <a:lnTo>
                  <a:pt x="780700" y="456060"/>
                </a:lnTo>
                <a:lnTo>
                  <a:pt x="772990" y="502075"/>
                </a:lnTo>
                <a:lnTo>
                  <a:pt x="760498" y="546171"/>
                </a:lnTo>
                <a:lnTo>
                  <a:pt x="743520" y="588041"/>
                </a:lnTo>
                <a:lnTo>
                  <a:pt x="722350" y="627379"/>
                </a:lnTo>
                <a:lnTo>
                  <a:pt x="697281" y="663877"/>
                </a:lnTo>
                <a:lnTo>
                  <a:pt x="668607" y="697229"/>
                </a:lnTo>
                <a:lnTo>
                  <a:pt x="636623" y="727130"/>
                </a:lnTo>
                <a:lnTo>
                  <a:pt x="601622" y="753271"/>
                </a:lnTo>
                <a:lnTo>
                  <a:pt x="563899" y="775347"/>
                </a:lnTo>
                <a:lnTo>
                  <a:pt x="523749" y="793050"/>
                </a:lnTo>
                <a:lnTo>
                  <a:pt x="481464" y="806076"/>
                </a:lnTo>
                <a:lnTo>
                  <a:pt x="437338" y="814115"/>
                </a:lnTo>
                <a:lnTo>
                  <a:pt x="391668" y="816863"/>
                </a:lnTo>
                <a:lnTo>
                  <a:pt x="345997" y="814115"/>
                </a:lnTo>
                <a:lnTo>
                  <a:pt x="301871" y="806076"/>
                </a:lnTo>
                <a:lnTo>
                  <a:pt x="259586" y="793050"/>
                </a:lnTo>
                <a:lnTo>
                  <a:pt x="219436" y="775347"/>
                </a:lnTo>
                <a:lnTo>
                  <a:pt x="181713" y="753271"/>
                </a:lnTo>
                <a:lnTo>
                  <a:pt x="146712" y="727130"/>
                </a:lnTo>
                <a:lnTo>
                  <a:pt x="114728" y="697230"/>
                </a:lnTo>
                <a:lnTo>
                  <a:pt x="86054" y="663877"/>
                </a:lnTo>
                <a:lnTo>
                  <a:pt x="60985" y="627379"/>
                </a:lnTo>
                <a:lnTo>
                  <a:pt x="39815" y="588041"/>
                </a:lnTo>
                <a:lnTo>
                  <a:pt x="22837" y="546171"/>
                </a:lnTo>
                <a:lnTo>
                  <a:pt x="10345" y="502075"/>
                </a:lnTo>
                <a:lnTo>
                  <a:pt x="2635" y="456060"/>
                </a:lnTo>
                <a:lnTo>
                  <a:pt x="0" y="408431"/>
                </a:lnTo>
                <a:close/>
              </a:path>
            </a:pathLst>
          </a:custGeom>
          <a:ln w="36576">
            <a:solidFill>
              <a:srgbClr val="000000"/>
            </a:solidFill>
          </a:ln>
        </p:spPr>
        <p:txBody>
          <a:bodyPr wrap="square" lIns="0" tIns="0" rIns="0" bIns="0" rtlCol="0"/>
          <a:lstStyle/>
          <a:p>
            <a:endParaRPr/>
          </a:p>
        </p:txBody>
      </p:sp>
      <p:sp>
        <p:nvSpPr>
          <p:cNvPr id="4" name="object 4"/>
          <p:cNvSpPr txBox="1"/>
          <p:nvPr/>
        </p:nvSpPr>
        <p:spPr>
          <a:xfrm>
            <a:off x="9184893" y="1429892"/>
            <a:ext cx="274320" cy="258404"/>
          </a:xfrm>
          <a:prstGeom prst="rect">
            <a:avLst/>
          </a:prstGeom>
        </p:spPr>
        <p:txBody>
          <a:bodyPr vert="horz" wrap="square" lIns="0" tIns="12065" rIns="0" bIns="0" rtlCol="0">
            <a:spAutoFit/>
          </a:bodyPr>
          <a:lstStyle/>
          <a:p>
            <a:pPr marL="12700">
              <a:spcBef>
                <a:spcPts val="95"/>
              </a:spcBef>
            </a:pPr>
            <a:r>
              <a:rPr sz="1600" spc="95" dirty="0">
                <a:solidFill>
                  <a:srgbClr val="9B2C1F"/>
                </a:solidFill>
                <a:latin typeface="Tahoma"/>
                <a:cs typeface="Tahoma"/>
              </a:rPr>
              <a:t>P1</a:t>
            </a:r>
            <a:endParaRPr sz="1600">
              <a:latin typeface="Tahoma"/>
              <a:cs typeface="Tahoma"/>
            </a:endParaRPr>
          </a:p>
        </p:txBody>
      </p:sp>
      <p:sp>
        <p:nvSpPr>
          <p:cNvPr id="5" name="object 5"/>
          <p:cNvSpPr/>
          <p:nvPr/>
        </p:nvSpPr>
        <p:spPr>
          <a:xfrm>
            <a:off x="8042147" y="2386584"/>
            <a:ext cx="783590" cy="818515"/>
          </a:xfrm>
          <a:custGeom>
            <a:avLst/>
            <a:gdLst/>
            <a:ahLst/>
            <a:cxnLst/>
            <a:rect l="l" t="t" r="r" b="b"/>
            <a:pathLst>
              <a:path w="783590" h="818514">
                <a:moveTo>
                  <a:pt x="0" y="409193"/>
                </a:moveTo>
                <a:lnTo>
                  <a:pt x="2635" y="361484"/>
                </a:lnTo>
                <a:lnTo>
                  <a:pt x="10345" y="315388"/>
                </a:lnTo>
                <a:lnTo>
                  <a:pt x="22837" y="271212"/>
                </a:lnTo>
                <a:lnTo>
                  <a:pt x="39815" y="229266"/>
                </a:lnTo>
                <a:lnTo>
                  <a:pt x="60985" y="189855"/>
                </a:lnTo>
                <a:lnTo>
                  <a:pt x="86054" y="153288"/>
                </a:lnTo>
                <a:lnTo>
                  <a:pt x="114728" y="119872"/>
                </a:lnTo>
                <a:lnTo>
                  <a:pt x="146712" y="89913"/>
                </a:lnTo>
                <a:lnTo>
                  <a:pt x="181713" y="63721"/>
                </a:lnTo>
                <a:lnTo>
                  <a:pt x="219436" y="41601"/>
                </a:lnTo>
                <a:lnTo>
                  <a:pt x="259586" y="23861"/>
                </a:lnTo>
                <a:lnTo>
                  <a:pt x="301871" y="10810"/>
                </a:lnTo>
                <a:lnTo>
                  <a:pt x="345997" y="2753"/>
                </a:lnTo>
                <a:lnTo>
                  <a:pt x="391668" y="0"/>
                </a:lnTo>
                <a:lnTo>
                  <a:pt x="437338" y="2753"/>
                </a:lnTo>
                <a:lnTo>
                  <a:pt x="481464" y="10810"/>
                </a:lnTo>
                <a:lnTo>
                  <a:pt x="523749" y="23861"/>
                </a:lnTo>
                <a:lnTo>
                  <a:pt x="563899" y="41601"/>
                </a:lnTo>
                <a:lnTo>
                  <a:pt x="601622" y="63721"/>
                </a:lnTo>
                <a:lnTo>
                  <a:pt x="636623" y="89913"/>
                </a:lnTo>
                <a:lnTo>
                  <a:pt x="668607" y="119872"/>
                </a:lnTo>
                <a:lnTo>
                  <a:pt x="697281" y="153288"/>
                </a:lnTo>
                <a:lnTo>
                  <a:pt x="722350" y="189855"/>
                </a:lnTo>
                <a:lnTo>
                  <a:pt x="743520" y="229266"/>
                </a:lnTo>
                <a:lnTo>
                  <a:pt x="760498" y="271212"/>
                </a:lnTo>
                <a:lnTo>
                  <a:pt x="772990" y="315388"/>
                </a:lnTo>
                <a:lnTo>
                  <a:pt x="780700" y="361484"/>
                </a:lnTo>
                <a:lnTo>
                  <a:pt x="783335" y="409193"/>
                </a:lnTo>
                <a:lnTo>
                  <a:pt x="780700" y="456903"/>
                </a:lnTo>
                <a:lnTo>
                  <a:pt x="772990" y="502999"/>
                </a:lnTo>
                <a:lnTo>
                  <a:pt x="760498" y="547175"/>
                </a:lnTo>
                <a:lnTo>
                  <a:pt x="743520" y="589121"/>
                </a:lnTo>
                <a:lnTo>
                  <a:pt x="722350" y="628532"/>
                </a:lnTo>
                <a:lnTo>
                  <a:pt x="697281" y="665099"/>
                </a:lnTo>
                <a:lnTo>
                  <a:pt x="668607" y="698515"/>
                </a:lnTo>
                <a:lnTo>
                  <a:pt x="636623" y="728474"/>
                </a:lnTo>
                <a:lnTo>
                  <a:pt x="601622" y="754666"/>
                </a:lnTo>
                <a:lnTo>
                  <a:pt x="563899" y="776786"/>
                </a:lnTo>
                <a:lnTo>
                  <a:pt x="523749" y="794526"/>
                </a:lnTo>
                <a:lnTo>
                  <a:pt x="481464" y="807577"/>
                </a:lnTo>
                <a:lnTo>
                  <a:pt x="437338" y="815634"/>
                </a:lnTo>
                <a:lnTo>
                  <a:pt x="391668" y="818388"/>
                </a:lnTo>
                <a:lnTo>
                  <a:pt x="345997" y="815634"/>
                </a:lnTo>
                <a:lnTo>
                  <a:pt x="301871" y="807577"/>
                </a:lnTo>
                <a:lnTo>
                  <a:pt x="259586" y="794526"/>
                </a:lnTo>
                <a:lnTo>
                  <a:pt x="219436" y="776786"/>
                </a:lnTo>
                <a:lnTo>
                  <a:pt x="181713" y="754666"/>
                </a:lnTo>
                <a:lnTo>
                  <a:pt x="146712" y="728474"/>
                </a:lnTo>
                <a:lnTo>
                  <a:pt x="114728" y="698515"/>
                </a:lnTo>
                <a:lnTo>
                  <a:pt x="86054" y="665099"/>
                </a:lnTo>
                <a:lnTo>
                  <a:pt x="60985" y="628532"/>
                </a:lnTo>
                <a:lnTo>
                  <a:pt x="39815" y="589121"/>
                </a:lnTo>
                <a:lnTo>
                  <a:pt x="22837" y="547175"/>
                </a:lnTo>
                <a:lnTo>
                  <a:pt x="10345" y="502999"/>
                </a:lnTo>
                <a:lnTo>
                  <a:pt x="2635" y="456903"/>
                </a:lnTo>
                <a:lnTo>
                  <a:pt x="0" y="409193"/>
                </a:lnTo>
                <a:close/>
              </a:path>
            </a:pathLst>
          </a:custGeom>
          <a:ln w="36576">
            <a:solidFill>
              <a:srgbClr val="000000"/>
            </a:solidFill>
          </a:ln>
        </p:spPr>
        <p:txBody>
          <a:bodyPr wrap="square" lIns="0" tIns="0" rIns="0" bIns="0" rtlCol="0"/>
          <a:lstStyle/>
          <a:p>
            <a:endParaRPr/>
          </a:p>
        </p:txBody>
      </p:sp>
      <p:sp>
        <p:nvSpPr>
          <p:cNvPr id="6" name="object 6"/>
          <p:cNvSpPr txBox="1"/>
          <p:nvPr/>
        </p:nvSpPr>
        <p:spPr>
          <a:xfrm>
            <a:off x="8236966" y="2534869"/>
            <a:ext cx="274320" cy="258404"/>
          </a:xfrm>
          <a:prstGeom prst="rect">
            <a:avLst/>
          </a:prstGeom>
        </p:spPr>
        <p:txBody>
          <a:bodyPr vert="horz" wrap="square" lIns="0" tIns="12065" rIns="0" bIns="0" rtlCol="0">
            <a:spAutoFit/>
          </a:bodyPr>
          <a:lstStyle/>
          <a:p>
            <a:pPr marL="12700">
              <a:spcBef>
                <a:spcPts val="95"/>
              </a:spcBef>
            </a:pPr>
            <a:r>
              <a:rPr sz="1600" spc="95" dirty="0">
                <a:solidFill>
                  <a:srgbClr val="9B2C1F"/>
                </a:solidFill>
                <a:latin typeface="Tahoma"/>
                <a:cs typeface="Tahoma"/>
              </a:rPr>
              <a:t>P2</a:t>
            </a:r>
            <a:endParaRPr sz="1600">
              <a:latin typeface="Tahoma"/>
              <a:cs typeface="Tahoma"/>
            </a:endParaRPr>
          </a:p>
        </p:txBody>
      </p:sp>
      <p:grpSp>
        <p:nvGrpSpPr>
          <p:cNvPr id="7" name="object 7"/>
          <p:cNvGrpSpPr/>
          <p:nvPr/>
        </p:nvGrpSpPr>
        <p:grpSpPr>
          <a:xfrm>
            <a:off x="8704834" y="1973327"/>
            <a:ext cx="1960245" cy="1250315"/>
            <a:chOff x="7180833" y="1973326"/>
            <a:chExt cx="1960245" cy="1250315"/>
          </a:xfrm>
        </p:grpSpPr>
        <p:sp>
          <p:nvSpPr>
            <p:cNvPr id="8" name="object 8"/>
            <p:cNvSpPr/>
            <p:nvPr/>
          </p:nvSpPr>
          <p:spPr>
            <a:xfrm>
              <a:off x="7187183" y="1979676"/>
              <a:ext cx="1153795" cy="817880"/>
            </a:xfrm>
            <a:custGeom>
              <a:avLst/>
              <a:gdLst/>
              <a:ahLst/>
              <a:cxnLst/>
              <a:rect l="l" t="t" r="r" b="b"/>
              <a:pathLst>
                <a:path w="1153795" h="817880">
                  <a:moveTo>
                    <a:pt x="394462" y="0"/>
                  </a:moveTo>
                  <a:lnTo>
                    <a:pt x="0" y="527050"/>
                  </a:lnTo>
                </a:path>
                <a:path w="1153795" h="817880">
                  <a:moveTo>
                    <a:pt x="1153541" y="817626"/>
                  </a:moveTo>
                  <a:lnTo>
                    <a:pt x="114300" y="816863"/>
                  </a:lnTo>
                </a:path>
              </a:pathLst>
            </a:custGeom>
            <a:ln w="12192">
              <a:solidFill>
                <a:srgbClr val="D24717"/>
              </a:solidFill>
            </a:ln>
          </p:spPr>
          <p:txBody>
            <a:bodyPr wrap="square" lIns="0" tIns="0" rIns="0" bIns="0" rtlCol="0"/>
            <a:lstStyle/>
            <a:p>
              <a:endParaRPr/>
            </a:p>
          </p:txBody>
        </p:sp>
        <p:sp>
          <p:nvSpPr>
            <p:cNvPr id="9" name="object 9"/>
            <p:cNvSpPr/>
            <p:nvPr/>
          </p:nvSpPr>
          <p:spPr>
            <a:xfrm>
              <a:off x="8340851" y="2388108"/>
              <a:ext cx="782320" cy="817244"/>
            </a:xfrm>
            <a:custGeom>
              <a:avLst/>
              <a:gdLst/>
              <a:ahLst/>
              <a:cxnLst/>
              <a:rect l="l" t="t" r="r" b="b"/>
              <a:pathLst>
                <a:path w="782320" h="817244">
                  <a:moveTo>
                    <a:pt x="0" y="408431"/>
                  </a:moveTo>
                  <a:lnTo>
                    <a:pt x="2629" y="360803"/>
                  </a:lnTo>
                  <a:lnTo>
                    <a:pt x="10323" y="314788"/>
                  </a:lnTo>
                  <a:lnTo>
                    <a:pt x="22788" y="270692"/>
                  </a:lnTo>
                  <a:lnTo>
                    <a:pt x="39730" y="228822"/>
                  </a:lnTo>
                  <a:lnTo>
                    <a:pt x="60857" y="189484"/>
                  </a:lnTo>
                  <a:lnTo>
                    <a:pt x="85874" y="152986"/>
                  </a:lnTo>
                  <a:lnTo>
                    <a:pt x="114490" y="119633"/>
                  </a:lnTo>
                  <a:lnTo>
                    <a:pt x="146410" y="89733"/>
                  </a:lnTo>
                  <a:lnTo>
                    <a:pt x="181342" y="63592"/>
                  </a:lnTo>
                  <a:lnTo>
                    <a:pt x="218991" y="41516"/>
                  </a:lnTo>
                  <a:lnTo>
                    <a:pt x="259066" y="23813"/>
                  </a:lnTo>
                  <a:lnTo>
                    <a:pt x="301272" y="10787"/>
                  </a:lnTo>
                  <a:lnTo>
                    <a:pt x="345316" y="2748"/>
                  </a:lnTo>
                  <a:lnTo>
                    <a:pt x="390905" y="0"/>
                  </a:lnTo>
                  <a:lnTo>
                    <a:pt x="436495" y="2748"/>
                  </a:lnTo>
                  <a:lnTo>
                    <a:pt x="480539" y="10787"/>
                  </a:lnTo>
                  <a:lnTo>
                    <a:pt x="522745" y="23813"/>
                  </a:lnTo>
                  <a:lnTo>
                    <a:pt x="562820" y="41516"/>
                  </a:lnTo>
                  <a:lnTo>
                    <a:pt x="600469" y="63592"/>
                  </a:lnTo>
                  <a:lnTo>
                    <a:pt x="635401" y="89733"/>
                  </a:lnTo>
                  <a:lnTo>
                    <a:pt x="667321" y="119633"/>
                  </a:lnTo>
                  <a:lnTo>
                    <a:pt x="695937" y="152986"/>
                  </a:lnTo>
                  <a:lnTo>
                    <a:pt x="720954" y="189484"/>
                  </a:lnTo>
                  <a:lnTo>
                    <a:pt x="742081" y="228822"/>
                  </a:lnTo>
                  <a:lnTo>
                    <a:pt x="759023" y="270692"/>
                  </a:lnTo>
                  <a:lnTo>
                    <a:pt x="771488" y="314788"/>
                  </a:lnTo>
                  <a:lnTo>
                    <a:pt x="779182" y="360803"/>
                  </a:lnTo>
                  <a:lnTo>
                    <a:pt x="781812" y="408431"/>
                  </a:lnTo>
                  <a:lnTo>
                    <a:pt x="779182" y="456060"/>
                  </a:lnTo>
                  <a:lnTo>
                    <a:pt x="771488" y="502075"/>
                  </a:lnTo>
                  <a:lnTo>
                    <a:pt x="759023" y="546171"/>
                  </a:lnTo>
                  <a:lnTo>
                    <a:pt x="742081" y="588041"/>
                  </a:lnTo>
                  <a:lnTo>
                    <a:pt x="720954" y="627379"/>
                  </a:lnTo>
                  <a:lnTo>
                    <a:pt x="695937" y="663877"/>
                  </a:lnTo>
                  <a:lnTo>
                    <a:pt x="667321" y="697229"/>
                  </a:lnTo>
                  <a:lnTo>
                    <a:pt x="635401" y="727130"/>
                  </a:lnTo>
                  <a:lnTo>
                    <a:pt x="600469" y="753271"/>
                  </a:lnTo>
                  <a:lnTo>
                    <a:pt x="562820" y="775347"/>
                  </a:lnTo>
                  <a:lnTo>
                    <a:pt x="522745" y="793050"/>
                  </a:lnTo>
                  <a:lnTo>
                    <a:pt x="480539" y="806076"/>
                  </a:lnTo>
                  <a:lnTo>
                    <a:pt x="436495" y="814115"/>
                  </a:lnTo>
                  <a:lnTo>
                    <a:pt x="390905" y="816863"/>
                  </a:lnTo>
                  <a:lnTo>
                    <a:pt x="345316" y="814115"/>
                  </a:lnTo>
                  <a:lnTo>
                    <a:pt x="301272" y="806076"/>
                  </a:lnTo>
                  <a:lnTo>
                    <a:pt x="259066" y="793050"/>
                  </a:lnTo>
                  <a:lnTo>
                    <a:pt x="218991" y="775347"/>
                  </a:lnTo>
                  <a:lnTo>
                    <a:pt x="181342" y="753271"/>
                  </a:lnTo>
                  <a:lnTo>
                    <a:pt x="146410" y="727130"/>
                  </a:lnTo>
                  <a:lnTo>
                    <a:pt x="114490" y="697230"/>
                  </a:lnTo>
                  <a:lnTo>
                    <a:pt x="85874" y="663877"/>
                  </a:lnTo>
                  <a:lnTo>
                    <a:pt x="60857" y="627379"/>
                  </a:lnTo>
                  <a:lnTo>
                    <a:pt x="39730" y="588041"/>
                  </a:lnTo>
                  <a:lnTo>
                    <a:pt x="22788" y="546171"/>
                  </a:lnTo>
                  <a:lnTo>
                    <a:pt x="10323" y="502075"/>
                  </a:lnTo>
                  <a:lnTo>
                    <a:pt x="2629" y="456060"/>
                  </a:lnTo>
                  <a:lnTo>
                    <a:pt x="0" y="408431"/>
                  </a:lnTo>
                  <a:close/>
                </a:path>
              </a:pathLst>
            </a:custGeom>
            <a:ln w="36576">
              <a:solidFill>
                <a:srgbClr val="000000"/>
              </a:solidFill>
            </a:ln>
          </p:spPr>
          <p:txBody>
            <a:bodyPr wrap="square" lIns="0" tIns="0" rIns="0" bIns="0" rtlCol="0"/>
            <a:lstStyle/>
            <a:p>
              <a:endParaRPr/>
            </a:p>
          </p:txBody>
        </p:sp>
      </p:grpSp>
      <p:sp>
        <p:nvSpPr>
          <p:cNvPr id="10" name="object 10"/>
          <p:cNvSpPr txBox="1"/>
          <p:nvPr/>
        </p:nvSpPr>
        <p:spPr>
          <a:xfrm>
            <a:off x="10059161" y="2536698"/>
            <a:ext cx="274320" cy="258404"/>
          </a:xfrm>
          <a:prstGeom prst="rect">
            <a:avLst/>
          </a:prstGeom>
        </p:spPr>
        <p:txBody>
          <a:bodyPr vert="horz" wrap="square" lIns="0" tIns="12065" rIns="0" bIns="0" rtlCol="0">
            <a:spAutoFit/>
          </a:bodyPr>
          <a:lstStyle/>
          <a:p>
            <a:pPr marL="12700">
              <a:spcBef>
                <a:spcPts val="95"/>
              </a:spcBef>
            </a:pPr>
            <a:r>
              <a:rPr sz="1600" spc="185" dirty="0">
                <a:solidFill>
                  <a:srgbClr val="9B2C1F"/>
                </a:solidFill>
                <a:latin typeface="Tahoma"/>
                <a:cs typeface="Tahoma"/>
              </a:rPr>
              <a:t>P</a:t>
            </a:r>
            <a:r>
              <a:rPr sz="1600" spc="10" dirty="0">
                <a:solidFill>
                  <a:srgbClr val="9B2C1F"/>
                </a:solidFill>
                <a:latin typeface="Tahoma"/>
                <a:cs typeface="Tahoma"/>
              </a:rPr>
              <a:t>3</a:t>
            </a:r>
            <a:endParaRPr sz="1600">
              <a:latin typeface="Tahoma"/>
              <a:cs typeface="Tahoma"/>
            </a:endParaRPr>
          </a:p>
        </p:txBody>
      </p:sp>
      <p:sp>
        <p:nvSpPr>
          <p:cNvPr id="11" name="object 11"/>
          <p:cNvSpPr/>
          <p:nvPr/>
        </p:nvSpPr>
        <p:spPr>
          <a:xfrm>
            <a:off x="8974835" y="3360420"/>
            <a:ext cx="782320" cy="817244"/>
          </a:xfrm>
          <a:custGeom>
            <a:avLst/>
            <a:gdLst/>
            <a:ahLst/>
            <a:cxnLst/>
            <a:rect l="l" t="t" r="r" b="b"/>
            <a:pathLst>
              <a:path w="782320" h="817245">
                <a:moveTo>
                  <a:pt x="0" y="408431"/>
                </a:moveTo>
                <a:lnTo>
                  <a:pt x="2629" y="360803"/>
                </a:lnTo>
                <a:lnTo>
                  <a:pt x="10323" y="314788"/>
                </a:lnTo>
                <a:lnTo>
                  <a:pt x="22788" y="270692"/>
                </a:lnTo>
                <a:lnTo>
                  <a:pt x="39730" y="228822"/>
                </a:lnTo>
                <a:lnTo>
                  <a:pt x="60857" y="189484"/>
                </a:lnTo>
                <a:lnTo>
                  <a:pt x="85874" y="152986"/>
                </a:lnTo>
                <a:lnTo>
                  <a:pt x="114490" y="119634"/>
                </a:lnTo>
                <a:lnTo>
                  <a:pt x="146410" y="89733"/>
                </a:lnTo>
                <a:lnTo>
                  <a:pt x="181342" y="63592"/>
                </a:lnTo>
                <a:lnTo>
                  <a:pt x="218991" y="41516"/>
                </a:lnTo>
                <a:lnTo>
                  <a:pt x="259066" y="23813"/>
                </a:lnTo>
                <a:lnTo>
                  <a:pt x="301272" y="10787"/>
                </a:lnTo>
                <a:lnTo>
                  <a:pt x="345316" y="2748"/>
                </a:lnTo>
                <a:lnTo>
                  <a:pt x="390906" y="0"/>
                </a:lnTo>
                <a:lnTo>
                  <a:pt x="436495" y="2748"/>
                </a:lnTo>
                <a:lnTo>
                  <a:pt x="480539" y="10787"/>
                </a:lnTo>
                <a:lnTo>
                  <a:pt x="522745" y="23813"/>
                </a:lnTo>
                <a:lnTo>
                  <a:pt x="562820" y="41516"/>
                </a:lnTo>
                <a:lnTo>
                  <a:pt x="600469" y="63592"/>
                </a:lnTo>
                <a:lnTo>
                  <a:pt x="635401" y="89733"/>
                </a:lnTo>
                <a:lnTo>
                  <a:pt x="667321" y="119633"/>
                </a:lnTo>
                <a:lnTo>
                  <a:pt x="695937" y="152986"/>
                </a:lnTo>
                <a:lnTo>
                  <a:pt x="720954" y="189484"/>
                </a:lnTo>
                <a:lnTo>
                  <a:pt x="742081" y="228822"/>
                </a:lnTo>
                <a:lnTo>
                  <a:pt x="759023" y="270692"/>
                </a:lnTo>
                <a:lnTo>
                  <a:pt x="771488" y="314788"/>
                </a:lnTo>
                <a:lnTo>
                  <a:pt x="779182" y="360803"/>
                </a:lnTo>
                <a:lnTo>
                  <a:pt x="781812" y="408431"/>
                </a:lnTo>
                <a:lnTo>
                  <a:pt x="779182" y="456060"/>
                </a:lnTo>
                <a:lnTo>
                  <a:pt x="771488" y="502075"/>
                </a:lnTo>
                <a:lnTo>
                  <a:pt x="759023" y="546171"/>
                </a:lnTo>
                <a:lnTo>
                  <a:pt x="742081" y="588041"/>
                </a:lnTo>
                <a:lnTo>
                  <a:pt x="720954" y="627379"/>
                </a:lnTo>
                <a:lnTo>
                  <a:pt x="695937" y="663877"/>
                </a:lnTo>
                <a:lnTo>
                  <a:pt x="667321" y="697229"/>
                </a:lnTo>
                <a:lnTo>
                  <a:pt x="635401" y="727130"/>
                </a:lnTo>
                <a:lnTo>
                  <a:pt x="600469" y="753271"/>
                </a:lnTo>
                <a:lnTo>
                  <a:pt x="562820" y="775347"/>
                </a:lnTo>
                <a:lnTo>
                  <a:pt x="522745" y="793050"/>
                </a:lnTo>
                <a:lnTo>
                  <a:pt x="480539" y="806076"/>
                </a:lnTo>
                <a:lnTo>
                  <a:pt x="436495" y="814115"/>
                </a:lnTo>
                <a:lnTo>
                  <a:pt x="390906" y="816863"/>
                </a:lnTo>
                <a:lnTo>
                  <a:pt x="345316" y="814115"/>
                </a:lnTo>
                <a:lnTo>
                  <a:pt x="301272" y="806076"/>
                </a:lnTo>
                <a:lnTo>
                  <a:pt x="259066" y="793050"/>
                </a:lnTo>
                <a:lnTo>
                  <a:pt x="218991" y="775347"/>
                </a:lnTo>
                <a:lnTo>
                  <a:pt x="181342" y="753271"/>
                </a:lnTo>
                <a:lnTo>
                  <a:pt x="146410" y="727130"/>
                </a:lnTo>
                <a:lnTo>
                  <a:pt x="114490" y="697229"/>
                </a:lnTo>
                <a:lnTo>
                  <a:pt x="85874" y="663877"/>
                </a:lnTo>
                <a:lnTo>
                  <a:pt x="60857" y="627379"/>
                </a:lnTo>
                <a:lnTo>
                  <a:pt x="39730" y="588041"/>
                </a:lnTo>
                <a:lnTo>
                  <a:pt x="22788" y="546171"/>
                </a:lnTo>
                <a:lnTo>
                  <a:pt x="10323" y="502075"/>
                </a:lnTo>
                <a:lnTo>
                  <a:pt x="2629" y="456060"/>
                </a:lnTo>
                <a:lnTo>
                  <a:pt x="0" y="408431"/>
                </a:lnTo>
                <a:close/>
              </a:path>
            </a:pathLst>
          </a:custGeom>
          <a:ln w="36576">
            <a:solidFill>
              <a:srgbClr val="000000"/>
            </a:solidFill>
          </a:ln>
        </p:spPr>
        <p:txBody>
          <a:bodyPr wrap="square" lIns="0" tIns="0" rIns="0" bIns="0" rtlCol="0"/>
          <a:lstStyle/>
          <a:p>
            <a:endParaRPr/>
          </a:p>
        </p:txBody>
      </p:sp>
      <p:sp>
        <p:nvSpPr>
          <p:cNvPr id="12" name="object 12"/>
          <p:cNvSpPr txBox="1"/>
          <p:nvPr/>
        </p:nvSpPr>
        <p:spPr>
          <a:xfrm>
            <a:off x="9169145" y="3508628"/>
            <a:ext cx="274320" cy="258404"/>
          </a:xfrm>
          <a:prstGeom prst="rect">
            <a:avLst/>
          </a:prstGeom>
        </p:spPr>
        <p:txBody>
          <a:bodyPr vert="horz" wrap="square" lIns="0" tIns="12065" rIns="0" bIns="0" rtlCol="0">
            <a:spAutoFit/>
          </a:bodyPr>
          <a:lstStyle/>
          <a:p>
            <a:pPr marL="12700">
              <a:spcBef>
                <a:spcPts val="95"/>
              </a:spcBef>
            </a:pPr>
            <a:r>
              <a:rPr sz="1600" spc="95" dirty="0">
                <a:solidFill>
                  <a:srgbClr val="9B2C1F"/>
                </a:solidFill>
                <a:latin typeface="Tahoma"/>
                <a:cs typeface="Tahoma"/>
              </a:rPr>
              <a:t>P4</a:t>
            </a:r>
            <a:endParaRPr sz="1600">
              <a:latin typeface="Tahoma"/>
              <a:cs typeface="Tahoma"/>
            </a:endParaRPr>
          </a:p>
        </p:txBody>
      </p:sp>
      <p:grpSp>
        <p:nvGrpSpPr>
          <p:cNvPr id="13" name="object 13"/>
          <p:cNvGrpSpPr/>
          <p:nvPr/>
        </p:nvGrpSpPr>
        <p:grpSpPr>
          <a:xfrm>
            <a:off x="5836920" y="1519427"/>
            <a:ext cx="4148454" cy="2673350"/>
            <a:chOff x="4312920" y="1519427"/>
            <a:chExt cx="4148454" cy="2673350"/>
          </a:xfrm>
        </p:grpSpPr>
        <p:sp>
          <p:nvSpPr>
            <p:cNvPr id="14" name="object 14"/>
            <p:cNvSpPr/>
            <p:nvPr/>
          </p:nvSpPr>
          <p:spPr>
            <a:xfrm>
              <a:off x="7842504" y="2098547"/>
              <a:ext cx="612775" cy="1381760"/>
            </a:xfrm>
            <a:custGeom>
              <a:avLst/>
              <a:gdLst/>
              <a:ahLst/>
              <a:cxnLst/>
              <a:rect l="l" t="t" r="r" b="b"/>
              <a:pathLst>
                <a:path w="612775" h="1381760">
                  <a:moveTo>
                    <a:pt x="612394" y="987551"/>
                  </a:moveTo>
                  <a:lnTo>
                    <a:pt x="275844" y="1381378"/>
                  </a:lnTo>
                </a:path>
                <a:path w="612775" h="1381760">
                  <a:moveTo>
                    <a:pt x="15875" y="0"/>
                  </a:moveTo>
                  <a:lnTo>
                    <a:pt x="0" y="1260982"/>
                  </a:lnTo>
                </a:path>
              </a:pathLst>
            </a:custGeom>
            <a:ln w="12192">
              <a:solidFill>
                <a:srgbClr val="D24717"/>
              </a:solidFill>
            </a:ln>
          </p:spPr>
          <p:txBody>
            <a:bodyPr wrap="square" lIns="0" tIns="0" rIns="0" bIns="0" rtlCol="0"/>
            <a:lstStyle/>
            <a:p>
              <a:endParaRPr/>
            </a:p>
          </p:txBody>
        </p:sp>
        <p:sp>
          <p:nvSpPr>
            <p:cNvPr id="15" name="object 15"/>
            <p:cNvSpPr/>
            <p:nvPr/>
          </p:nvSpPr>
          <p:spPr>
            <a:xfrm>
              <a:off x="4320540" y="1527047"/>
              <a:ext cx="1077595" cy="2658110"/>
            </a:xfrm>
            <a:custGeom>
              <a:avLst/>
              <a:gdLst/>
              <a:ahLst/>
              <a:cxnLst/>
              <a:rect l="l" t="t" r="r" b="b"/>
              <a:pathLst>
                <a:path w="1077595" h="2658110">
                  <a:moveTo>
                    <a:pt x="0" y="179577"/>
                  </a:moveTo>
                  <a:lnTo>
                    <a:pt x="6414" y="131835"/>
                  </a:lnTo>
                  <a:lnTo>
                    <a:pt x="24515" y="88937"/>
                  </a:lnTo>
                  <a:lnTo>
                    <a:pt x="52593" y="52593"/>
                  </a:lnTo>
                  <a:lnTo>
                    <a:pt x="88937" y="24515"/>
                  </a:lnTo>
                  <a:lnTo>
                    <a:pt x="131835" y="6414"/>
                  </a:lnTo>
                  <a:lnTo>
                    <a:pt x="179577" y="0"/>
                  </a:lnTo>
                  <a:lnTo>
                    <a:pt x="897889" y="0"/>
                  </a:lnTo>
                  <a:lnTo>
                    <a:pt x="945632" y="6414"/>
                  </a:lnTo>
                  <a:lnTo>
                    <a:pt x="988530" y="24515"/>
                  </a:lnTo>
                  <a:lnTo>
                    <a:pt x="1024874" y="52593"/>
                  </a:lnTo>
                  <a:lnTo>
                    <a:pt x="1052952" y="88937"/>
                  </a:lnTo>
                  <a:lnTo>
                    <a:pt x="1071053" y="131835"/>
                  </a:lnTo>
                  <a:lnTo>
                    <a:pt x="1077468" y="179577"/>
                  </a:lnTo>
                  <a:lnTo>
                    <a:pt x="1077468" y="2478278"/>
                  </a:lnTo>
                  <a:lnTo>
                    <a:pt x="1071053" y="2526020"/>
                  </a:lnTo>
                  <a:lnTo>
                    <a:pt x="1052952" y="2568918"/>
                  </a:lnTo>
                  <a:lnTo>
                    <a:pt x="1024874" y="2605262"/>
                  </a:lnTo>
                  <a:lnTo>
                    <a:pt x="988530" y="2633340"/>
                  </a:lnTo>
                  <a:lnTo>
                    <a:pt x="945632" y="2651441"/>
                  </a:lnTo>
                  <a:lnTo>
                    <a:pt x="897889" y="2657856"/>
                  </a:lnTo>
                  <a:lnTo>
                    <a:pt x="179577" y="2657856"/>
                  </a:lnTo>
                  <a:lnTo>
                    <a:pt x="131835" y="2651441"/>
                  </a:lnTo>
                  <a:lnTo>
                    <a:pt x="88937" y="2633340"/>
                  </a:lnTo>
                  <a:lnTo>
                    <a:pt x="52593" y="2605262"/>
                  </a:lnTo>
                  <a:lnTo>
                    <a:pt x="24515" y="2568918"/>
                  </a:lnTo>
                  <a:lnTo>
                    <a:pt x="6414" y="2526020"/>
                  </a:lnTo>
                  <a:lnTo>
                    <a:pt x="0" y="2478278"/>
                  </a:lnTo>
                  <a:lnTo>
                    <a:pt x="0" y="179577"/>
                  </a:lnTo>
                  <a:close/>
                </a:path>
              </a:pathLst>
            </a:custGeom>
            <a:ln w="15240">
              <a:solidFill>
                <a:srgbClr val="D24717"/>
              </a:solidFill>
            </a:ln>
          </p:spPr>
          <p:txBody>
            <a:bodyPr wrap="square" lIns="0" tIns="0" rIns="0" bIns="0" rtlCol="0"/>
            <a:lstStyle/>
            <a:p>
              <a:endParaRPr/>
            </a:p>
          </p:txBody>
        </p:sp>
      </p:grpSp>
      <p:sp>
        <p:nvSpPr>
          <p:cNvPr id="16" name="object 16"/>
          <p:cNvSpPr txBox="1"/>
          <p:nvPr/>
        </p:nvSpPr>
        <p:spPr>
          <a:xfrm>
            <a:off x="6110479" y="2043125"/>
            <a:ext cx="549275" cy="300990"/>
          </a:xfrm>
          <a:prstGeom prst="rect">
            <a:avLst/>
          </a:prstGeom>
        </p:spPr>
        <p:txBody>
          <a:bodyPr vert="horz" wrap="square" lIns="0" tIns="12700" rIns="0" bIns="0" rtlCol="0">
            <a:spAutoFit/>
          </a:bodyPr>
          <a:lstStyle/>
          <a:p>
            <a:pPr algn="ctr">
              <a:spcBef>
                <a:spcPts val="100"/>
              </a:spcBef>
            </a:pPr>
            <a:r>
              <a:rPr sz="900" dirty="0">
                <a:latin typeface="Calibri"/>
                <a:cs typeface="Calibri"/>
              </a:rPr>
              <a:t>B</a:t>
            </a:r>
            <a:r>
              <a:rPr sz="900" spc="-5" dirty="0">
                <a:latin typeface="Calibri"/>
                <a:cs typeface="Calibri"/>
              </a:rPr>
              <a:t>l</a:t>
            </a:r>
            <a:r>
              <a:rPr sz="900" spc="5" dirty="0">
                <a:latin typeface="Calibri"/>
                <a:cs typeface="Calibri"/>
              </a:rPr>
              <a:t>o</a:t>
            </a:r>
            <a:r>
              <a:rPr sz="900" dirty="0">
                <a:latin typeface="Calibri"/>
                <a:cs typeface="Calibri"/>
              </a:rPr>
              <a:t>ck</a:t>
            </a:r>
            <a:r>
              <a:rPr sz="900" spc="-15" dirty="0">
                <a:latin typeface="Calibri"/>
                <a:cs typeface="Calibri"/>
              </a:rPr>
              <a:t> </a:t>
            </a:r>
            <a:r>
              <a:rPr sz="900" spc="-5" dirty="0">
                <a:latin typeface="Calibri"/>
                <a:cs typeface="Calibri"/>
              </a:rPr>
              <a:t>h</a:t>
            </a:r>
            <a:r>
              <a:rPr sz="900" dirty="0">
                <a:latin typeface="Calibri"/>
                <a:cs typeface="Calibri"/>
              </a:rPr>
              <a:t>a</a:t>
            </a:r>
            <a:r>
              <a:rPr sz="900" spc="-10" dirty="0">
                <a:latin typeface="Calibri"/>
                <a:cs typeface="Calibri"/>
              </a:rPr>
              <a:t>s</a:t>
            </a:r>
            <a:r>
              <a:rPr sz="900" spc="-5" dirty="0">
                <a:latin typeface="Calibri"/>
                <a:cs typeface="Calibri"/>
              </a:rPr>
              <a:t>h</a:t>
            </a:r>
            <a:r>
              <a:rPr sz="900" dirty="0">
                <a:latin typeface="Calibri"/>
                <a:cs typeface="Calibri"/>
              </a:rPr>
              <a:t>:</a:t>
            </a:r>
            <a:endParaRPr sz="900">
              <a:latin typeface="Calibri"/>
              <a:cs typeface="Calibri"/>
            </a:endParaRPr>
          </a:p>
          <a:p>
            <a:pPr algn="ctr">
              <a:spcBef>
                <a:spcPts val="5"/>
              </a:spcBef>
            </a:pPr>
            <a:r>
              <a:rPr sz="900" i="1" dirty="0">
                <a:latin typeface="Calibri"/>
                <a:cs typeface="Calibri"/>
              </a:rPr>
              <a:t>???</a:t>
            </a:r>
            <a:endParaRPr sz="900">
              <a:latin typeface="Calibri"/>
              <a:cs typeface="Calibri"/>
            </a:endParaRPr>
          </a:p>
        </p:txBody>
      </p:sp>
      <p:sp>
        <p:nvSpPr>
          <p:cNvPr id="17" name="object 17"/>
          <p:cNvSpPr txBox="1"/>
          <p:nvPr/>
        </p:nvSpPr>
        <p:spPr>
          <a:xfrm>
            <a:off x="5999227" y="2455290"/>
            <a:ext cx="771525" cy="299720"/>
          </a:xfrm>
          <a:prstGeom prst="rect">
            <a:avLst/>
          </a:prstGeom>
        </p:spPr>
        <p:txBody>
          <a:bodyPr vert="horz" wrap="square" lIns="0" tIns="12700" rIns="0" bIns="0" rtlCol="0">
            <a:spAutoFit/>
          </a:bodyPr>
          <a:lstStyle/>
          <a:p>
            <a:pPr marL="12700" marR="5080" indent="20955">
              <a:spcBef>
                <a:spcPts val="100"/>
              </a:spcBef>
            </a:pPr>
            <a:r>
              <a:rPr sz="900" spc="-5" dirty="0">
                <a:latin typeface="Calibri"/>
                <a:cs typeface="Calibri"/>
              </a:rPr>
              <a:t>Previous block: </a:t>
            </a:r>
            <a:r>
              <a:rPr sz="900" spc="-190" dirty="0">
                <a:latin typeface="Calibri"/>
                <a:cs typeface="Calibri"/>
              </a:rPr>
              <a:t> </a:t>
            </a:r>
            <a:r>
              <a:rPr sz="900" dirty="0">
                <a:latin typeface="Calibri"/>
                <a:cs typeface="Calibri"/>
              </a:rPr>
              <a:t>000000</a:t>
            </a:r>
            <a:r>
              <a:rPr sz="900" spc="-15" dirty="0">
                <a:latin typeface="Calibri"/>
                <a:cs typeface="Calibri"/>
              </a:rPr>
              <a:t>9</a:t>
            </a:r>
            <a:r>
              <a:rPr sz="900" dirty="0">
                <a:latin typeface="Calibri"/>
                <a:cs typeface="Calibri"/>
              </a:rPr>
              <a:t>0</a:t>
            </a:r>
            <a:r>
              <a:rPr sz="900" spc="-5" dirty="0">
                <a:latin typeface="Calibri"/>
                <a:cs typeface="Calibri"/>
              </a:rPr>
              <a:t>b</a:t>
            </a:r>
            <a:r>
              <a:rPr sz="900" dirty="0">
                <a:latin typeface="Calibri"/>
                <a:cs typeface="Calibri"/>
              </a:rPr>
              <a:t>41</a:t>
            </a:r>
            <a:r>
              <a:rPr sz="900" spc="-10" dirty="0">
                <a:latin typeface="Calibri"/>
                <a:cs typeface="Calibri"/>
              </a:rPr>
              <a:t>b</a:t>
            </a:r>
            <a:r>
              <a:rPr sz="900" dirty="0">
                <a:latin typeface="Calibri"/>
                <a:cs typeface="Calibri"/>
              </a:rPr>
              <a:t>x</a:t>
            </a:r>
            <a:endParaRPr sz="900">
              <a:latin typeface="Calibri"/>
              <a:cs typeface="Calibri"/>
            </a:endParaRPr>
          </a:p>
        </p:txBody>
      </p:sp>
      <p:sp>
        <p:nvSpPr>
          <p:cNvPr id="18" name="object 18"/>
          <p:cNvSpPr txBox="1"/>
          <p:nvPr/>
        </p:nvSpPr>
        <p:spPr>
          <a:xfrm>
            <a:off x="6292088" y="2866772"/>
            <a:ext cx="185420" cy="151323"/>
          </a:xfrm>
          <a:prstGeom prst="rect">
            <a:avLst/>
          </a:prstGeom>
        </p:spPr>
        <p:txBody>
          <a:bodyPr vert="horz" wrap="square" lIns="0" tIns="12700" rIns="0" bIns="0" rtlCol="0">
            <a:spAutoFit/>
          </a:bodyPr>
          <a:lstStyle/>
          <a:p>
            <a:pPr marL="12700">
              <a:spcBef>
                <a:spcPts val="100"/>
              </a:spcBef>
            </a:pPr>
            <a:r>
              <a:rPr sz="900" i="1" dirty="0">
                <a:latin typeface="Calibri"/>
                <a:cs typeface="Calibri"/>
              </a:rPr>
              <a:t>???</a:t>
            </a:r>
            <a:endParaRPr sz="900">
              <a:latin typeface="Calibri"/>
              <a:cs typeface="Calibri"/>
            </a:endParaRPr>
          </a:p>
        </p:txBody>
      </p:sp>
      <p:sp>
        <p:nvSpPr>
          <p:cNvPr id="19" name="object 19"/>
          <p:cNvSpPr/>
          <p:nvPr/>
        </p:nvSpPr>
        <p:spPr>
          <a:xfrm>
            <a:off x="4549140" y="1527047"/>
            <a:ext cx="1077595" cy="2658110"/>
          </a:xfrm>
          <a:custGeom>
            <a:avLst/>
            <a:gdLst/>
            <a:ahLst/>
            <a:cxnLst/>
            <a:rect l="l" t="t" r="r" b="b"/>
            <a:pathLst>
              <a:path w="1077595" h="2658110">
                <a:moveTo>
                  <a:pt x="0" y="179577"/>
                </a:moveTo>
                <a:lnTo>
                  <a:pt x="6414" y="131835"/>
                </a:lnTo>
                <a:lnTo>
                  <a:pt x="24515" y="88937"/>
                </a:lnTo>
                <a:lnTo>
                  <a:pt x="52593" y="52593"/>
                </a:lnTo>
                <a:lnTo>
                  <a:pt x="88937" y="24515"/>
                </a:lnTo>
                <a:lnTo>
                  <a:pt x="131835" y="6414"/>
                </a:lnTo>
                <a:lnTo>
                  <a:pt x="179578" y="0"/>
                </a:lnTo>
                <a:lnTo>
                  <a:pt x="897889" y="0"/>
                </a:lnTo>
                <a:lnTo>
                  <a:pt x="945632" y="6414"/>
                </a:lnTo>
                <a:lnTo>
                  <a:pt x="988530" y="24515"/>
                </a:lnTo>
                <a:lnTo>
                  <a:pt x="1024874" y="52593"/>
                </a:lnTo>
                <a:lnTo>
                  <a:pt x="1052952" y="88937"/>
                </a:lnTo>
                <a:lnTo>
                  <a:pt x="1071053" y="131835"/>
                </a:lnTo>
                <a:lnTo>
                  <a:pt x="1077468" y="179577"/>
                </a:lnTo>
                <a:lnTo>
                  <a:pt x="1077468" y="2478278"/>
                </a:lnTo>
                <a:lnTo>
                  <a:pt x="1071053" y="2526020"/>
                </a:lnTo>
                <a:lnTo>
                  <a:pt x="1052952" y="2568918"/>
                </a:lnTo>
                <a:lnTo>
                  <a:pt x="1024874" y="2605262"/>
                </a:lnTo>
                <a:lnTo>
                  <a:pt x="988530" y="2633340"/>
                </a:lnTo>
                <a:lnTo>
                  <a:pt x="945632" y="2651441"/>
                </a:lnTo>
                <a:lnTo>
                  <a:pt x="897889" y="2657856"/>
                </a:lnTo>
                <a:lnTo>
                  <a:pt x="179578" y="2657856"/>
                </a:lnTo>
                <a:lnTo>
                  <a:pt x="131835" y="2651441"/>
                </a:lnTo>
                <a:lnTo>
                  <a:pt x="88937" y="2633340"/>
                </a:lnTo>
                <a:lnTo>
                  <a:pt x="52593" y="2605262"/>
                </a:lnTo>
                <a:lnTo>
                  <a:pt x="24515" y="2568918"/>
                </a:lnTo>
                <a:lnTo>
                  <a:pt x="6414" y="2526020"/>
                </a:lnTo>
                <a:lnTo>
                  <a:pt x="0" y="2478278"/>
                </a:lnTo>
                <a:lnTo>
                  <a:pt x="0" y="179577"/>
                </a:lnTo>
                <a:close/>
              </a:path>
            </a:pathLst>
          </a:custGeom>
          <a:ln w="15240">
            <a:solidFill>
              <a:srgbClr val="000000"/>
            </a:solidFill>
          </a:ln>
        </p:spPr>
        <p:txBody>
          <a:bodyPr wrap="square" lIns="0" tIns="0" rIns="0" bIns="0" rtlCol="0"/>
          <a:lstStyle/>
          <a:p>
            <a:endParaRPr/>
          </a:p>
        </p:txBody>
      </p:sp>
      <p:sp>
        <p:nvSpPr>
          <p:cNvPr id="20" name="object 20"/>
          <p:cNvSpPr txBox="1"/>
          <p:nvPr/>
        </p:nvSpPr>
        <p:spPr>
          <a:xfrm>
            <a:off x="4703192" y="2043125"/>
            <a:ext cx="771525" cy="300990"/>
          </a:xfrm>
          <a:prstGeom prst="rect">
            <a:avLst/>
          </a:prstGeom>
        </p:spPr>
        <p:txBody>
          <a:bodyPr vert="horz" wrap="square" lIns="0" tIns="12700" rIns="0" bIns="0" rtlCol="0">
            <a:spAutoFit/>
          </a:bodyPr>
          <a:lstStyle/>
          <a:p>
            <a:pPr algn="ctr">
              <a:spcBef>
                <a:spcPts val="100"/>
              </a:spcBef>
            </a:pPr>
            <a:r>
              <a:rPr sz="900" dirty="0">
                <a:latin typeface="Calibri"/>
                <a:cs typeface="Calibri"/>
              </a:rPr>
              <a:t>Block</a:t>
            </a:r>
            <a:r>
              <a:rPr sz="900" spc="-50" dirty="0">
                <a:latin typeface="Calibri"/>
                <a:cs typeface="Calibri"/>
              </a:rPr>
              <a:t> </a:t>
            </a:r>
            <a:r>
              <a:rPr sz="900" spc="-5" dirty="0">
                <a:latin typeface="Calibri"/>
                <a:cs typeface="Calibri"/>
              </a:rPr>
              <a:t>hash:</a:t>
            </a:r>
            <a:endParaRPr sz="900">
              <a:latin typeface="Calibri"/>
              <a:cs typeface="Calibri"/>
            </a:endParaRPr>
          </a:p>
          <a:p>
            <a:pPr algn="ctr">
              <a:spcBef>
                <a:spcPts val="5"/>
              </a:spcBef>
            </a:pPr>
            <a:r>
              <a:rPr sz="900" spc="-5" dirty="0">
                <a:latin typeface="Calibri"/>
                <a:cs typeface="Calibri"/>
              </a:rPr>
              <a:t>00000090b41bx</a:t>
            </a:r>
            <a:endParaRPr sz="900">
              <a:latin typeface="Calibri"/>
              <a:cs typeface="Calibri"/>
            </a:endParaRPr>
          </a:p>
        </p:txBody>
      </p:sp>
      <p:sp>
        <p:nvSpPr>
          <p:cNvPr id="21" name="object 21"/>
          <p:cNvSpPr txBox="1"/>
          <p:nvPr/>
        </p:nvSpPr>
        <p:spPr>
          <a:xfrm>
            <a:off x="4724527" y="2455290"/>
            <a:ext cx="728345" cy="299720"/>
          </a:xfrm>
          <a:prstGeom prst="rect">
            <a:avLst/>
          </a:prstGeom>
        </p:spPr>
        <p:txBody>
          <a:bodyPr vert="horz" wrap="square" lIns="0" tIns="12700" rIns="0" bIns="0" rtlCol="0">
            <a:spAutoFit/>
          </a:bodyPr>
          <a:lstStyle/>
          <a:p>
            <a:pPr marL="32384" marR="5080" indent="-20320">
              <a:spcBef>
                <a:spcPts val="100"/>
              </a:spcBef>
            </a:pPr>
            <a:r>
              <a:rPr sz="900" spc="-5" dirty="0">
                <a:latin typeface="Calibri"/>
                <a:cs typeface="Calibri"/>
              </a:rPr>
              <a:t>Previous</a:t>
            </a:r>
            <a:r>
              <a:rPr sz="900" spc="-40" dirty="0">
                <a:latin typeface="Calibri"/>
                <a:cs typeface="Calibri"/>
              </a:rPr>
              <a:t> </a:t>
            </a:r>
            <a:r>
              <a:rPr sz="900" spc="-5" dirty="0">
                <a:latin typeface="Calibri"/>
                <a:cs typeface="Calibri"/>
              </a:rPr>
              <a:t>block: </a:t>
            </a:r>
            <a:r>
              <a:rPr sz="900" spc="-190" dirty="0">
                <a:latin typeface="Calibri"/>
                <a:cs typeface="Calibri"/>
              </a:rPr>
              <a:t> </a:t>
            </a:r>
            <a:r>
              <a:rPr sz="900" spc="-5" dirty="0">
                <a:latin typeface="Calibri"/>
                <a:cs typeface="Calibri"/>
              </a:rPr>
              <a:t>000000948fixf</a:t>
            </a:r>
            <a:endParaRPr sz="900">
              <a:latin typeface="Calibri"/>
              <a:cs typeface="Calibri"/>
            </a:endParaRPr>
          </a:p>
        </p:txBody>
      </p:sp>
      <p:grpSp>
        <p:nvGrpSpPr>
          <p:cNvPr id="22" name="object 22"/>
          <p:cNvGrpSpPr/>
          <p:nvPr/>
        </p:nvGrpSpPr>
        <p:grpSpPr>
          <a:xfrm>
            <a:off x="4591558" y="2229611"/>
            <a:ext cx="1373505" cy="1012190"/>
            <a:chOff x="3067557" y="2229611"/>
            <a:chExt cx="1373505" cy="1012190"/>
          </a:xfrm>
        </p:grpSpPr>
        <p:sp>
          <p:nvSpPr>
            <p:cNvPr id="23" name="object 23"/>
            <p:cNvSpPr/>
            <p:nvPr/>
          </p:nvSpPr>
          <p:spPr>
            <a:xfrm>
              <a:off x="3979163" y="2229611"/>
              <a:ext cx="461645" cy="404495"/>
            </a:xfrm>
            <a:custGeom>
              <a:avLst/>
              <a:gdLst/>
              <a:ahLst/>
              <a:cxnLst/>
              <a:rect l="l" t="t" r="r" b="b"/>
              <a:pathLst>
                <a:path w="461645" h="404494">
                  <a:moveTo>
                    <a:pt x="61634" y="45311"/>
                  </a:moveTo>
                  <a:lnTo>
                    <a:pt x="53236" y="54945"/>
                  </a:lnTo>
                  <a:lnTo>
                    <a:pt x="453009" y="403987"/>
                  </a:lnTo>
                  <a:lnTo>
                    <a:pt x="461390" y="394462"/>
                  </a:lnTo>
                  <a:lnTo>
                    <a:pt x="61634" y="45311"/>
                  </a:lnTo>
                  <a:close/>
                </a:path>
                <a:path w="461645" h="404494">
                  <a:moveTo>
                    <a:pt x="0" y="0"/>
                  </a:moveTo>
                  <a:lnTo>
                    <a:pt x="32385" y="78866"/>
                  </a:lnTo>
                  <a:lnTo>
                    <a:pt x="53236" y="54945"/>
                  </a:lnTo>
                  <a:lnTo>
                    <a:pt x="43687" y="46609"/>
                  </a:lnTo>
                  <a:lnTo>
                    <a:pt x="52070" y="36957"/>
                  </a:lnTo>
                  <a:lnTo>
                    <a:pt x="68917" y="36957"/>
                  </a:lnTo>
                  <a:lnTo>
                    <a:pt x="82423" y="21462"/>
                  </a:lnTo>
                  <a:lnTo>
                    <a:pt x="0" y="0"/>
                  </a:lnTo>
                  <a:close/>
                </a:path>
                <a:path w="461645" h="404494">
                  <a:moveTo>
                    <a:pt x="52070" y="36957"/>
                  </a:moveTo>
                  <a:lnTo>
                    <a:pt x="43687" y="46609"/>
                  </a:lnTo>
                  <a:lnTo>
                    <a:pt x="53236" y="54945"/>
                  </a:lnTo>
                  <a:lnTo>
                    <a:pt x="61634" y="45311"/>
                  </a:lnTo>
                  <a:lnTo>
                    <a:pt x="52070" y="36957"/>
                  </a:lnTo>
                  <a:close/>
                </a:path>
                <a:path w="461645" h="404494">
                  <a:moveTo>
                    <a:pt x="68917" y="36957"/>
                  </a:moveTo>
                  <a:lnTo>
                    <a:pt x="52070" y="36957"/>
                  </a:lnTo>
                  <a:lnTo>
                    <a:pt x="61634" y="45311"/>
                  </a:lnTo>
                  <a:lnTo>
                    <a:pt x="68917" y="36957"/>
                  </a:lnTo>
                  <a:close/>
                </a:path>
              </a:pathLst>
            </a:custGeom>
            <a:solidFill>
              <a:srgbClr val="D24717"/>
            </a:solidFill>
          </p:spPr>
          <p:txBody>
            <a:bodyPr wrap="square" lIns="0" tIns="0" rIns="0" bIns="0" rtlCol="0"/>
            <a:lstStyle/>
            <a:p>
              <a:endParaRPr/>
            </a:p>
          </p:txBody>
        </p:sp>
        <p:pic>
          <p:nvPicPr>
            <p:cNvPr id="24" name="object 24"/>
            <p:cNvPicPr/>
            <p:nvPr/>
          </p:nvPicPr>
          <p:blipFill>
            <a:blip r:embed="rId2" cstate="print"/>
            <a:stretch>
              <a:fillRect/>
            </a:stretch>
          </p:blipFill>
          <p:spPr>
            <a:xfrm>
              <a:off x="3073907" y="2854451"/>
              <a:ext cx="978407" cy="381000"/>
            </a:xfrm>
            <a:prstGeom prst="rect">
              <a:avLst/>
            </a:prstGeom>
          </p:spPr>
        </p:pic>
        <p:sp>
          <p:nvSpPr>
            <p:cNvPr id="25" name="object 25"/>
            <p:cNvSpPr/>
            <p:nvPr/>
          </p:nvSpPr>
          <p:spPr>
            <a:xfrm>
              <a:off x="3073907" y="2854451"/>
              <a:ext cx="978535" cy="381000"/>
            </a:xfrm>
            <a:custGeom>
              <a:avLst/>
              <a:gdLst/>
              <a:ahLst/>
              <a:cxnLst/>
              <a:rect l="l" t="t" r="r" b="b"/>
              <a:pathLst>
                <a:path w="978535" h="381000">
                  <a:moveTo>
                    <a:pt x="0" y="63500"/>
                  </a:moveTo>
                  <a:lnTo>
                    <a:pt x="4992" y="38790"/>
                  </a:lnTo>
                  <a:lnTo>
                    <a:pt x="18605" y="18605"/>
                  </a:lnTo>
                  <a:lnTo>
                    <a:pt x="38790" y="4992"/>
                  </a:lnTo>
                  <a:lnTo>
                    <a:pt x="63500" y="0"/>
                  </a:lnTo>
                  <a:lnTo>
                    <a:pt x="914907" y="0"/>
                  </a:lnTo>
                  <a:lnTo>
                    <a:pt x="939617" y="4992"/>
                  </a:lnTo>
                  <a:lnTo>
                    <a:pt x="959802" y="18605"/>
                  </a:lnTo>
                  <a:lnTo>
                    <a:pt x="973415" y="38790"/>
                  </a:lnTo>
                  <a:lnTo>
                    <a:pt x="978407" y="63500"/>
                  </a:lnTo>
                  <a:lnTo>
                    <a:pt x="978407" y="317500"/>
                  </a:lnTo>
                  <a:lnTo>
                    <a:pt x="973415" y="342209"/>
                  </a:lnTo>
                  <a:lnTo>
                    <a:pt x="959802" y="362394"/>
                  </a:lnTo>
                  <a:lnTo>
                    <a:pt x="939617" y="376007"/>
                  </a:lnTo>
                  <a:lnTo>
                    <a:pt x="914907" y="381000"/>
                  </a:lnTo>
                  <a:lnTo>
                    <a:pt x="63500" y="381000"/>
                  </a:lnTo>
                  <a:lnTo>
                    <a:pt x="38790" y="376007"/>
                  </a:lnTo>
                  <a:lnTo>
                    <a:pt x="18605" y="362394"/>
                  </a:lnTo>
                  <a:lnTo>
                    <a:pt x="4992" y="342209"/>
                  </a:lnTo>
                  <a:lnTo>
                    <a:pt x="0" y="317500"/>
                  </a:lnTo>
                  <a:lnTo>
                    <a:pt x="0" y="63500"/>
                  </a:lnTo>
                  <a:close/>
                </a:path>
              </a:pathLst>
            </a:custGeom>
            <a:ln w="12192">
              <a:solidFill>
                <a:srgbClr val="A18E6A"/>
              </a:solidFill>
            </a:ln>
          </p:spPr>
          <p:txBody>
            <a:bodyPr wrap="square" lIns="0" tIns="0" rIns="0" bIns="0" rtlCol="0"/>
            <a:lstStyle/>
            <a:p>
              <a:endParaRPr/>
            </a:p>
          </p:txBody>
        </p:sp>
      </p:grpSp>
      <p:sp>
        <p:nvSpPr>
          <p:cNvPr id="26" name="object 26"/>
          <p:cNvSpPr txBox="1"/>
          <p:nvPr/>
        </p:nvSpPr>
        <p:spPr>
          <a:xfrm>
            <a:off x="4803776" y="2887726"/>
            <a:ext cx="568325" cy="299720"/>
          </a:xfrm>
          <a:prstGeom prst="rect">
            <a:avLst/>
          </a:prstGeom>
        </p:spPr>
        <p:txBody>
          <a:bodyPr vert="horz" wrap="square" lIns="0" tIns="12700" rIns="0" bIns="0" rtlCol="0">
            <a:spAutoFit/>
          </a:bodyPr>
          <a:lstStyle/>
          <a:p>
            <a:pPr marL="94615" marR="5080" indent="-82550">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a:t>
            </a:r>
            <a:r>
              <a:rPr sz="900" spc="-5" dirty="0">
                <a:latin typeface="Calibri"/>
                <a:cs typeface="Calibri"/>
              </a:rPr>
              <a:t>0495fjdi</a:t>
            </a:r>
            <a:endParaRPr sz="900">
              <a:latin typeface="Calibri"/>
              <a:cs typeface="Calibri"/>
            </a:endParaRPr>
          </a:p>
        </p:txBody>
      </p:sp>
      <p:grpSp>
        <p:nvGrpSpPr>
          <p:cNvPr id="27" name="object 27"/>
          <p:cNvGrpSpPr/>
          <p:nvPr/>
        </p:nvGrpSpPr>
        <p:grpSpPr>
          <a:xfrm>
            <a:off x="4591558" y="3297682"/>
            <a:ext cx="991235" cy="392430"/>
            <a:chOff x="3067557" y="3297682"/>
            <a:chExt cx="991235" cy="392430"/>
          </a:xfrm>
        </p:grpSpPr>
        <p:pic>
          <p:nvPicPr>
            <p:cNvPr id="28" name="object 28"/>
            <p:cNvPicPr/>
            <p:nvPr/>
          </p:nvPicPr>
          <p:blipFill>
            <a:blip r:embed="rId3" cstate="print"/>
            <a:stretch>
              <a:fillRect/>
            </a:stretch>
          </p:blipFill>
          <p:spPr>
            <a:xfrm>
              <a:off x="3073907" y="3304032"/>
              <a:ext cx="978407" cy="379475"/>
            </a:xfrm>
            <a:prstGeom prst="rect">
              <a:avLst/>
            </a:prstGeom>
          </p:spPr>
        </p:pic>
        <p:sp>
          <p:nvSpPr>
            <p:cNvPr id="29" name="object 29"/>
            <p:cNvSpPr/>
            <p:nvPr/>
          </p:nvSpPr>
          <p:spPr>
            <a:xfrm>
              <a:off x="3073907" y="3304032"/>
              <a:ext cx="978535" cy="379730"/>
            </a:xfrm>
            <a:custGeom>
              <a:avLst/>
              <a:gdLst/>
              <a:ahLst/>
              <a:cxnLst/>
              <a:rect l="l" t="t" r="r" b="b"/>
              <a:pathLst>
                <a:path w="978535" h="379729">
                  <a:moveTo>
                    <a:pt x="0" y="63245"/>
                  </a:moveTo>
                  <a:lnTo>
                    <a:pt x="4970" y="38629"/>
                  </a:lnTo>
                  <a:lnTo>
                    <a:pt x="18526" y="18526"/>
                  </a:lnTo>
                  <a:lnTo>
                    <a:pt x="38629" y="4970"/>
                  </a:lnTo>
                  <a:lnTo>
                    <a:pt x="63246" y="0"/>
                  </a:lnTo>
                  <a:lnTo>
                    <a:pt x="915162" y="0"/>
                  </a:lnTo>
                  <a:lnTo>
                    <a:pt x="939778" y="4970"/>
                  </a:lnTo>
                  <a:lnTo>
                    <a:pt x="959881" y="18526"/>
                  </a:lnTo>
                  <a:lnTo>
                    <a:pt x="973437" y="38629"/>
                  </a:lnTo>
                  <a:lnTo>
                    <a:pt x="978407" y="63245"/>
                  </a:lnTo>
                  <a:lnTo>
                    <a:pt x="978407" y="316229"/>
                  </a:lnTo>
                  <a:lnTo>
                    <a:pt x="973437" y="340846"/>
                  </a:lnTo>
                  <a:lnTo>
                    <a:pt x="959881" y="360949"/>
                  </a:lnTo>
                  <a:lnTo>
                    <a:pt x="939778" y="374505"/>
                  </a:lnTo>
                  <a:lnTo>
                    <a:pt x="915162" y="379475"/>
                  </a:lnTo>
                  <a:lnTo>
                    <a:pt x="63246" y="379475"/>
                  </a:lnTo>
                  <a:lnTo>
                    <a:pt x="38629" y="374505"/>
                  </a:lnTo>
                  <a:lnTo>
                    <a:pt x="18526" y="360949"/>
                  </a:lnTo>
                  <a:lnTo>
                    <a:pt x="4970" y="340846"/>
                  </a:lnTo>
                  <a:lnTo>
                    <a:pt x="0" y="316229"/>
                  </a:lnTo>
                  <a:lnTo>
                    <a:pt x="0" y="63245"/>
                  </a:lnTo>
                  <a:close/>
                </a:path>
              </a:pathLst>
            </a:custGeom>
            <a:ln w="12191">
              <a:solidFill>
                <a:srgbClr val="A18E6A"/>
              </a:solidFill>
            </a:ln>
          </p:spPr>
          <p:txBody>
            <a:bodyPr wrap="square" lIns="0" tIns="0" rIns="0" bIns="0" rtlCol="0"/>
            <a:lstStyle/>
            <a:p>
              <a:endParaRPr/>
            </a:p>
          </p:txBody>
        </p:sp>
      </p:grpSp>
      <p:sp>
        <p:nvSpPr>
          <p:cNvPr id="30" name="object 30"/>
          <p:cNvSpPr txBox="1"/>
          <p:nvPr/>
        </p:nvSpPr>
        <p:spPr>
          <a:xfrm>
            <a:off x="4803775" y="3336748"/>
            <a:ext cx="568960" cy="300355"/>
          </a:xfrm>
          <a:prstGeom prst="rect">
            <a:avLst/>
          </a:prstGeom>
        </p:spPr>
        <p:txBody>
          <a:bodyPr vert="horz" wrap="square" lIns="0" tIns="12700" rIns="0" bIns="0" rtlCol="0">
            <a:spAutoFit/>
          </a:bodyPr>
          <a:lstStyle/>
          <a:p>
            <a:pPr marL="12700">
              <a:spcBef>
                <a:spcPts val="100"/>
              </a:spcBef>
            </a:pPr>
            <a:r>
              <a:rPr sz="900" spc="-5" dirty="0">
                <a:latin typeface="Calibri"/>
                <a:cs typeface="Calibri"/>
              </a:rPr>
              <a:t>Transaction</a:t>
            </a:r>
            <a:endParaRPr sz="900">
              <a:latin typeface="Calibri"/>
              <a:cs typeface="Calibri"/>
            </a:endParaRPr>
          </a:p>
          <a:p>
            <a:pPr marL="71755">
              <a:spcBef>
                <a:spcPts val="5"/>
              </a:spcBef>
            </a:pPr>
            <a:r>
              <a:rPr sz="900" dirty="0">
                <a:latin typeface="Calibri"/>
                <a:cs typeface="Calibri"/>
              </a:rPr>
              <a:t>1236foer</a:t>
            </a:r>
            <a:endParaRPr sz="900">
              <a:latin typeface="Calibri"/>
              <a:cs typeface="Calibri"/>
            </a:endParaRPr>
          </a:p>
        </p:txBody>
      </p:sp>
      <p:grpSp>
        <p:nvGrpSpPr>
          <p:cNvPr id="31" name="object 31"/>
          <p:cNvGrpSpPr/>
          <p:nvPr/>
        </p:nvGrpSpPr>
        <p:grpSpPr>
          <a:xfrm>
            <a:off x="4591558" y="3739641"/>
            <a:ext cx="991235" cy="393700"/>
            <a:chOff x="3067557" y="3739641"/>
            <a:chExt cx="991235" cy="393700"/>
          </a:xfrm>
        </p:grpSpPr>
        <p:pic>
          <p:nvPicPr>
            <p:cNvPr id="32" name="object 32"/>
            <p:cNvPicPr/>
            <p:nvPr/>
          </p:nvPicPr>
          <p:blipFill>
            <a:blip r:embed="rId2" cstate="print"/>
            <a:stretch>
              <a:fillRect/>
            </a:stretch>
          </p:blipFill>
          <p:spPr>
            <a:xfrm>
              <a:off x="3073907" y="3745991"/>
              <a:ext cx="978407" cy="381000"/>
            </a:xfrm>
            <a:prstGeom prst="rect">
              <a:avLst/>
            </a:prstGeom>
          </p:spPr>
        </p:pic>
        <p:sp>
          <p:nvSpPr>
            <p:cNvPr id="33" name="object 33"/>
            <p:cNvSpPr/>
            <p:nvPr/>
          </p:nvSpPr>
          <p:spPr>
            <a:xfrm>
              <a:off x="3073907" y="3745991"/>
              <a:ext cx="978535" cy="381000"/>
            </a:xfrm>
            <a:custGeom>
              <a:avLst/>
              <a:gdLst/>
              <a:ahLst/>
              <a:cxnLst/>
              <a:rect l="l" t="t" r="r" b="b"/>
              <a:pathLst>
                <a:path w="978535" h="381000">
                  <a:moveTo>
                    <a:pt x="0" y="63499"/>
                  </a:moveTo>
                  <a:lnTo>
                    <a:pt x="4992" y="38790"/>
                  </a:lnTo>
                  <a:lnTo>
                    <a:pt x="18605" y="18605"/>
                  </a:lnTo>
                  <a:lnTo>
                    <a:pt x="38790" y="4992"/>
                  </a:lnTo>
                  <a:lnTo>
                    <a:pt x="63500" y="0"/>
                  </a:lnTo>
                  <a:lnTo>
                    <a:pt x="914907" y="0"/>
                  </a:lnTo>
                  <a:lnTo>
                    <a:pt x="939617" y="4992"/>
                  </a:lnTo>
                  <a:lnTo>
                    <a:pt x="959802" y="18605"/>
                  </a:lnTo>
                  <a:lnTo>
                    <a:pt x="973415" y="38790"/>
                  </a:lnTo>
                  <a:lnTo>
                    <a:pt x="978407" y="63499"/>
                  </a:lnTo>
                  <a:lnTo>
                    <a:pt x="978407" y="317499"/>
                  </a:lnTo>
                  <a:lnTo>
                    <a:pt x="973415" y="342209"/>
                  </a:lnTo>
                  <a:lnTo>
                    <a:pt x="959802" y="362394"/>
                  </a:lnTo>
                  <a:lnTo>
                    <a:pt x="939617" y="376007"/>
                  </a:lnTo>
                  <a:lnTo>
                    <a:pt x="914907" y="380999"/>
                  </a:lnTo>
                  <a:lnTo>
                    <a:pt x="63500" y="380999"/>
                  </a:lnTo>
                  <a:lnTo>
                    <a:pt x="38790" y="376007"/>
                  </a:lnTo>
                  <a:lnTo>
                    <a:pt x="18605" y="362394"/>
                  </a:lnTo>
                  <a:lnTo>
                    <a:pt x="4992" y="342209"/>
                  </a:lnTo>
                  <a:lnTo>
                    <a:pt x="0" y="317499"/>
                  </a:lnTo>
                  <a:lnTo>
                    <a:pt x="0" y="63499"/>
                  </a:lnTo>
                  <a:close/>
                </a:path>
              </a:pathLst>
            </a:custGeom>
            <a:ln w="12192">
              <a:solidFill>
                <a:srgbClr val="A18E6A"/>
              </a:solidFill>
            </a:ln>
          </p:spPr>
          <p:txBody>
            <a:bodyPr wrap="square" lIns="0" tIns="0" rIns="0" bIns="0" rtlCol="0"/>
            <a:lstStyle/>
            <a:p>
              <a:endParaRPr/>
            </a:p>
          </p:txBody>
        </p:sp>
      </p:grpSp>
      <p:sp>
        <p:nvSpPr>
          <p:cNvPr id="34" name="object 34"/>
          <p:cNvSpPr txBox="1"/>
          <p:nvPr/>
        </p:nvSpPr>
        <p:spPr>
          <a:xfrm>
            <a:off x="4803776" y="3779901"/>
            <a:ext cx="568325" cy="299720"/>
          </a:xfrm>
          <a:prstGeom prst="rect">
            <a:avLst/>
          </a:prstGeom>
        </p:spPr>
        <p:txBody>
          <a:bodyPr vert="horz" wrap="square" lIns="0" tIns="12700" rIns="0" bIns="0" rtlCol="0">
            <a:spAutoFit/>
          </a:bodyPr>
          <a:lstStyle/>
          <a:p>
            <a:pPr marL="70485" marR="5080" indent="-58419">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a:t>
            </a:r>
            <a:r>
              <a:rPr sz="900" spc="-5" dirty="0">
                <a:latin typeface="Calibri"/>
                <a:cs typeface="Calibri"/>
              </a:rPr>
              <a:t>4364rote</a:t>
            </a:r>
            <a:endParaRPr sz="900">
              <a:latin typeface="Calibri"/>
              <a:cs typeface="Calibri"/>
            </a:endParaRPr>
          </a:p>
        </p:txBody>
      </p:sp>
      <p:sp>
        <p:nvSpPr>
          <p:cNvPr id="35" name="object 35"/>
          <p:cNvSpPr/>
          <p:nvPr/>
        </p:nvSpPr>
        <p:spPr>
          <a:xfrm>
            <a:off x="3188208" y="1527047"/>
            <a:ext cx="1077595" cy="2658110"/>
          </a:xfrm>
          <a:custGeom>
            <a:avLst/>
            <a:gdLst/>
            <a:ahLst/>
            <a:cxnLst/>
            <a:rect l="l" t="t" r="r" b="b"/>
            <a:pathLst>
              <a:path w="1077595" h="2658110">
                <a:moveTo>
                  <a:pt x="0" y="179577"/>
                </a:moveTo>
                <a:lnTo>
                  <a:pt x="6414" y="131835"/>
                </a:lnTo>
                <a:lnTo>
                  <a:pt x="24515" y="88937"/>
                </a:lnTo>
                <a:lnTo>
                  <a:pt x="52593" y="52593"/>
                </a:lnTo>
                <a:lnTo>
                  <a:pt x="88937" y="24515"/>
                </a:lnTo>
                <a:lnTo>
                  <a:pt x="131835" y="6414"/>
                </a:lnTo>
                <a:lnTo>
                  <a:pt x="179578" y="0"/>
                </a:lnTo>
                <a:lnTo>
                  <a:pt x="897890" y="0"/>
                </a:lnTo>
                <a:lnTo>
                  <a:pt x="945632" y="6414"/>
                </a:lnTo>
                <a:lnTo>
                  <a:pt x="988530" y="24515"/>
                </a:lnTo>
                <a:lnTo>
                  <a:pt x="1024874" y="52593"/>
                </a:lnTo>
                <a:lnTo>
                  <a:pt x="1052952" y="88937"/>
                </a:lnTo>
                <a:lnTo>
                  <a:pt x="1071053" y="131835"/>
                </a:lnTo>
                <a:lnTo>
                  <a:pt x="1077468" y="179577"/>
                </a:lnTo>
                <a:lnTo>
                  <a:pt x="1077468" y="2478278"/>
                </a:lnTo>
                <a:lnTo>
                  <a:pt x="1071053" y="2526020"/>
                </a:lnTo>
                <a:lnTo>
                  <a:pt x="1052952" y="2568918"/>
                </a:lnTo>
                <a:lnTo>
                  <a:pt x="1024874" y="2605262"/>
                </a:lnTo>
                <a:lnTo>
                  <a:pt x="988530" y="2633340"/>
                </a:lnTo>
                <a:lnTo>
                  <a:pt x="945632" y="2651441"/>
                </a:lnTo>
                <a:lnTo>
                  <a:pt x="897890" y="2657856"/>
                </a:lnTo>
                <a:lnTo>
                  <a:pt x="179578" y="2657856"/>
                </a:lnTo>
                <a:lnTo>
                  <a:pt x="131835" y="2651441"/>
                </a:lnTo>
                <a:lnTo>
                  <a:pt x="88937" y="2633340"/>
                </a:lnTo>
                <a:lnTo>
                  <a:pt x="52593" y="2605262"/>
                </a:lnTo>
                <a:lnTo>
                  <a:pt x="24515" y="2568918"/>
                </a:lnTo>
                <a:lnTo>
                  <a:pt x="6414" y="2526020"/>
                </a:lnTo>
                <a:lnTo>
                  <a:pt x="0" y="2478278"/>
                </a:lnTo>
                <a:lnTo>
                  <a:pt x="0" y="179577"/>
                </a:lnTo>
                <a:close/>
              </a:path>
            </a:pathLst>
          </a:custGeom>
          <a:ln w="15240">
            <a:solidFill>
              <a:srgbClr val="000000"/>
            </a:solidFill>
          </a:ln>
        </p:spPr>
        <p:txBody>
          <a:bodyPr wrap="square" lIns="0" tIns="0" rIns="0" bIns="0" rtlCol="0"/>
          <a:lstStyle/>
          <a:p>
            <a:endParaRPr/>
          </a:p>
        </p:txBody>
      </p:sp>
      <p:sp>
        <p:nvSpPr>
          <p:cNvPr id="36" name="object 36"/>
          <p:cNvSpPr txBox="1"/>
          <p:nvPr/>
        </p:nvSpPr>
        <p:spPr>
          <a:xfrm>
            <a:off x="3383026" y="2043125"/>
            <a:ext cx="688340" cy="300990"/>
          </a:xfrm>
          <a:prstGeom prst="rect">
            <a:avLst/>
          </a:prstGeom>
        </p:spPr>
        <p:txBody>
          <a:bodyPr vert="horz" wrap="square" lIns="0" tIns="12700" rIns="0" bIns="0" rtlCol="0">
            <a:spAutoFit/>
          </a:bodyPr>
          <a:lstStyle/>
          <a:p>
            <a:pPr marL="1270" algn="ctr">
              <a:spcBef>
                <a:spcPts val="100"/>
              </a:spcBef>
            </a:pPr>
            <a:r>
              <a:rPr sz="900" dirty="0">
                <a:latin typeface="Calibri"/>
                <a:cs typeface="Calibri"/>
              </a:rPr>
              <a:t>Block</a:t>
            </a:r>
            <a:r>
              <a:rPr sz="900" spc="-50" dirty="0">
                <a:latin typeface="Calibri"/>
                <a:cs typeface="Calibri"/>
              </a:rPr>
              <a:t> </a:t>
            </a:r>
            <a:r>
              <a:rPr sz="900" spc="-5" dirty="0">
                <a:latin typeface="Calibri"/>
                <a:cs typeface="Calibri"/>
              </a:rPr>
              <a:t>hash:</a:t>
            </a:r>
            <a:endParaRPr sz="900">
              <a:latin typeface="Calibri"/>
              <a:cs typeface="Calibri"/>
            </a:endParaRPr>
          </a:p>
          <a:p>
            <a:pPr algn="ctr">
              <a:spcBef>
                <a:spcPts val="5"/>
              </a:spcBef>
            </a:pPr>
            <a:r>
              <a:rPr sz="900" spc="-5" dirty="0">
                <a:latin typeface="Calibri"/>
                <a:cs typeface="Calibri"/>
              </a:rPr>
              <a:t>000000948fixf</a:t>
            </a:r>
            <a:endParaRPr sz="900">
              <a:latin typeface="Calibri"/>
              <a:cs typeface="Calibri"/>
            </a:endParaRPr>
          </a:p>
        </p:txBody>
      </p:sp>
      <p:sp>
        <p:nvSpPr>
          <p:cNvPr id="37" name="object 37"/>
          <p:cNvSpPr txBox="1"/>
          <p:nvPr/>
        </p:nvSpPr>
        <p:spPr>
          <a:xfrm>
            <a:off x="3363215" y="2455290"/>
            <a:ext cx="728345" cy="299720"/>
          </a:xfrm>
          <a:prstGeom prst="rect">
            <a:avLst/>
          </a:prstGeom>
        </p:spPr>
        <p:txBody>
          <a:bodyPr vert="horz" wrap="square" lIns="0" tIns="12700" rIns="0" bIns="0" rtlCol="0">
            <a:spAutoFit/>
          </a:bodyPr>
          <a:lstStyle/>
          <a:p>
            <a:pPr marL="30480" marR="5080" indent="-18415">
              <a:spcBef>
                <a:spcPts val="100"/>
              </a:spcBef>
            </a:pPr>
            <a:r>
              <a:rPr sz="900" spc="-5" dirty="0">
                <a:latin typeface="Calibri"/>
                <a:cs typeface="Calibri"/>
              </a:rPr>
              <a:t>Previous</a:t>
            </a:r>
            <a:r>
              <a:rPr sz="900" spc="-40" dirty="0">
                <a:latin typeface="Calibri"/>
                <a:cs typeface="Calibri"/>
              </a:rPr>
              <a:t> </a:t>
            </a:r>
            <a:r>
              <a:rPr sz="900" spc="-5" dirty="0">
                <a:latin typeface="Calibri"/>
                <a:cs typeface="Calibri"/>
              </a:rPr>
              <a:t>block: </a:t>
            </a:r>
            <a:r>
              <a:rPr sz="900" spc="-190" dirty="0">
                <a:latin typeface="Calibri"/>
                <a:cs typeface="Calibri"/>
              </a:rPr>
              <a:t> </a:t>
            </a:r>
            <a:r>
              <a:rPr sz="900" spc="-5" dirty="0">
                <a:latin typeface="Calibri"/>
                <a:cs typeface="Calibri"/>
              </a:rPr>
              <a:t>000000958fdji</a:t>
            </a:r>
            <a:endParaRPr sz="900">
              <a:latin typeface="Calibri"/>
              <a:cs typeface="Calibri"/>
            </a:endParaRPr>
          </a:p>
        </p:txBody>
      </p:sp>
      <p:grpSp>
        <p:nvGrpSpPr>
          <p:cNvPr id="38" name="object 38"/>
          <p:cNvGrpSpPr/>
          <p:nvPr/>
        </p:nvGrpSpPr>
        <p:grpSpPr>
          <a:xfrm>
            <a:off x="3230627" y="2848101"/>
            <a:ext cx="991235" cy="393700"/>
            <a:chOff x="1706626" y="2848101"/>
            <a:chExt cx="991235" cy="393700"/>
          </a:xfrm>
        </p:grpSpPr>
        <p:pic>
          <p:nvPicPr>
            <p:cNvPr id="39" name="object 39"/>
            <p:cNvPicPr/>
            <p:nvPr/>
          </p:nvPicPr>
          <p:blipFill>
            <a:blip r:embed="rId4" cstate="print"/>
            <a:stretch>
              <a:fillRect/>
            </a:stretch>
          </p:blipFill>
          <p:spPr>
            <a:xfrm>
              <a:off x="1712976" y="2854451"/>
              <a:ext cx="978407" cy="381000"/>
            </a:xfrm>
            <a:prstGeom prst="rect">
              <a:avLst/>
            </a:prstGeom>
          </p:spPr>
        </p:pic>
        <p:sp>
          <p:nvSpPr>
            <p:cNvPr id="40" name="object 40"/>
            <p:cNvSpPr/>
            <p:nvPr/>
          </p:nvSpPr>
          <p:spPr>
            <a:xfrm>
              <a:off x="1712976" y="2854451"/>
              <a:ext cx="978535" cy="381000"/>
            </a:xfrm>
            <a:custGeom>
              <a:avLst/>
              <a:gdLst/>
              <a:ahLst/>
              <a:cxnLst/>
              <a:rect l="l" t="t" r="r" b="b"/>
              <a:pathLst>
                <a:path w="978535" h="381000">
                  <a:moveTo>
                    <a:pt x="0" y="63500"/>
                  </a:moveTo>
                  <a:lnTo>
                    <a:pt x="4992" y="38790"/>
                  </a:lnTo>
                  <a:lnTo>
                    <a:pt x="18605" y="18605"/>
                  </a:lnTo>
                  <a:lnTo>
                    <a:pt x="38790" y="4992"/>
                  </a:lnTo>
                  <a:lnTo>
                    <a:pt x="63500" y="0"/>
                  </a:lnTo>
                  <a:lnTo>
                    <a:pt x="914907" y="0"/>
                  </a:lnTo>
                  <a:lnTo>
                    <a:pt x="939617" y="4992"/>
                  </a:lnTo>
                  <a:lnTo>
                    <a:pt x="959802" y="18605"/>
                  </a:lnTo>
                  <a:lnTo>
                    <a:pt x="973415" y="38790"/>
                  </a:lnTo>
                  <a:lnTo>
                    <a:pt x="978407" y="63500"/>
                  </a:lnTo>
                  <a:lnTo>
                    <a:pt x="978407" y="317500"/>
                  </a:lnTo>
                  <a:lnTo>
                    <a:pt x="973415" y="342209"/>
                  </a:lnTo>
                  <a:lnTo>
                    <a:pt x="959802" y="362394"/>
                  </a:lnTo>
                  <a:lnTo>
                    <a:pt x="939617" y="376007"/>
                  </a:lnTo>
                  <a:lnTo>
                    <a:pt x="914907" y="381000"/>
                  </a:lnTo>
                  <a:lnTo>
                    <a:pt x="63500" y="381000"/>
                  </a:lnTo>
                  <a:lnTo>
                    <a:pt x="38790" y="376007"/>
                  </a:lnTo>
                  <a:lnTo>
                    <a:pt x="18605" y="362394"/>
                  </a:lnTo>
                  <a:lnTo>
                    <a:pt x="4992" y="342209"/>
                  </a:lnTo>
                  <a:lnTo>
                    <a:pt x="0" y="317500"/>
                  </a:lnTo>
                  <a:lnTo>
                    <a:pt x="0" y="63500"/>
                  </a:lnTo>
                  <a:close/>
                </a:path>
              </a:pathLst>
            </a:custGeom>
            <a:ln w="12192">
              <a:solidFill>
                <a:srgbClr val="A18E6A"/>
              </a:solidFill>
            </a:ln>
          </p:spPr>
          <p:txBody>
            <a:bodyPr wrap="square" lIns="0" tIns="0" rIns="0" bIns="0" rtlCol="0"/>
            <a:lstStyle/>
            <a:p>
              <a:endParaRPr/>
            </a:p>
          </p:txBody>
        </p:sp>
      </p:grpSp>
      <p:sp>
        <p:nvSpPr>
          <p:cNvPr id="41" name="object 41"/>
          <p:cNvSpPr txBox="1"/>
          <p:nvPr/>
        </p:nvSpPr>
        <p:spPr>
          <a:xfrm>
            <a:off x="3442462" y="2887726"/>
            <a:ext cx="568325" cy="299720"/>
          </a:xfrm>
          <a:prstGeom prst="rect">
            <a:avLst/>
          </a:prstGeom>
        </p:spPr>
        <p:txBody>
          <a:bodyPr vert="horz" wrap="square" lIns="0" tIns="12700" rIns="0" bIns="0" rtlCol="0">
            <a:spAutoFit/>
          </a:bodyPr>
          <a:lstStyle/>
          <a:p>
            <a:pPr marL="60960" marR="5080" indent="-48895">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a:t>
            </a:r>
            <a:r>
              <a:rPr sz="900" spc="-5" dirty="0">
                <a:latin typeface="Calibri"/>
                <a:cs typeface="Calibri"/>
              </a:rPr>
              <a:t>1025asde</a:t>
            </a:r>
            <a:endParaRPr sz="900">
              <a:latin typeface="Calibri"/>
              <a:cs typeface="Calibri"/>
            </a:endParaRPr>
          </a:p>
        </p:txBody>
      </p:sp>
      <p:grpSp>
        <p:nvGrpSpPr>
          <p:cNvPr id="42" name="object 42"/>
          <p:cNvGrpSpPr/>
          <p:nvPr/>
        </p:nvGrpSpPr>
        <p:grpSpPr>
          <a:xfrm>
            <a:off x="3230627" y="3297682"/>
            <a:ext cx="991235" cy="392430"/>
            <a:chOff x="1706626" y="3297682"/>
            <a:chExt cx="991235" cy="392430"/>
          </a:xfrm>
        </p:grpSpPr>
        <p:pic>
          <p:nvPicPr>
            <p:cNvPr id="43" name="object 43"/>
            <p:cNvPicPr/>
            <p:nvPr/>
          </p:nvPicPr>
          <p:blipFill>
            <a:blip r:embed="rId5" cstate="print"/>
            <a:stretch>
              <a:fillRect/>
            </a:stretch>
          </p:blipFill>
          <p:spPr>
            <a:xfrm>
              <a:off x="1712976" y="3304032"/>
              <a:ext cx="978407" cy="379475"/>
            </a:xfrm>
            <a:prstGeom prst="rect">
              <a:avLst/>
            </a:prstGeom>
          </p:spPr>
        </p:pic>
        <p:sp>
          <p:nvSpPr>
            <p:cNvPr id="44" name="object 44"/>
            <p:cNvSpPr/>
            <p:nvPr/>
          </p:nvSpPr>
          <p:spPr>
            <a:xfrm>
              <a:off x="1712976" y="3304032"/>
              <a:ext cx="978535" cy="379730"/>
            </a:xfrm>
            <a:custGeom>
              <a:avLst/>
              <a:gdLst/>
              <a:ahLst/>
              <a:cxnLst/>
              <a:rect l="l" t="t" r="r" b="b"/>
              <a:pathLst>
                <a:path w="978535" h="379729">
                  <a:moveTo>
                    <a:pt x="0" y="63245"/>
                  </a:moveTo>
                  <a:lnTo>
                    <a:pt x="4970" y="38629"/>
                  </a:lnTo>
                  <a:lnTo>
                    <a:pt x="18526" y="18526"/>
                  </a:lnTo>
                  <a:lnTo>
                    <a:pt x="38629" y="4970"/>
                  </a:lnTo>
                  <a:lnTo>
                    <a:pt x="63246" y="0"/>
                  </a:lnTo>
                  <a:lnTo>
                    <a:pt x="915162" y="0"/>
                  </a:lnTo>
                  <a:lnTo>
                    <a:pt x="939778" y="4970"/>
                  </a:lnTo>
                  <a:lnTo>
                    <a:pt x="959881" y="18526"/>
                  </a:lnTo>
                  <a:lnTo>
                    <a:pt x="973437" y="38629"/>
                  </a:lnTo>
                  <a:lnTo>
                    <a:pt x="978407" y="63245"/>
                  </a:lnTo>
                  <a:lnTo>
                    <a:pt x="978407" y="316229"/>
                  </a:lnTo>
                  <a:lnTo>
                    <a:pt x="973437" y="340846"/>
                  </a:lnTo>
                  <a:lnTo>
                    <a:pt x="959881" y="360949"/>
                  </a:lnTo>
                  <a:lnTo>
                    <a:pt x="939778" y="374505"/>
                  </a:lnTo>
                  <a:lnTo>
                    <a:pt x="915162" y="379475"/>
                  </a:lnTo>
                  <a:lnTo>
                    <a:pt x="63246" y="379475"/>
                  </a:lnTo>
                  <a:lnTo>
                    <a:pt x="38629" y="374505"/>
                  </a:lnTo>
                  <a:lnTo>
                    <a:pt x="18526" y="360949"/>
                  </a:lnTo>
                  <a:lnTo>
                    <a:pt x="4970" y="340846"/>
                  </a:lnTo>
                  <a:lnTo>
                    <a:pt x="0" y="316229"/>
                  </a:lnTo>
                  <a:lnTo>
                    <a:pt x="0" y="63245"/>
                  </a:lnTo>
                  <a:close/>
                </a:path>
              </a:pathLst>
            </a:custGeom>
            <a:ln w="12191">
              <a:solidFill>
                <a:srgbClr val="A18E6A"/>
              </a:solidFill>
            </a:ln>
          </p:spPr>
          <p:txBody>
            <a:bodyPr wrap="square" lIns="0" tIns="0" rIns="0" bIns="0" rtlCol="0"/>
            <a:lstStyle/>
            <a:p>
              <a:endParaRPr/>
            </a:p>
          </p:txBody>
        </p:sp>
      </p:grpSp>
      <p:sp>
        <p:nvSpPr>
          <p:cNvPr id="45" name="object 45"/>
          <p:cNvSpPr txBox="1"/>
          <p:nvPr/>
        </p:nvSpPr>
        <p:spPr>
          <a:xfrm>
            <a:off x="3442461" y="3336748"/>
            <a:ext cx="568960" cy="300355"/>
          </a:xfrm>
          <a:prstGeom prst="rect">
            <a:avLst/>
          </a:prstGeom>
        </p:spPr>
        <p:txBody>
          <a:bodyPr vert="horz" wrap="square" lIns="0" tIns="12700" rIns="0" bIns="0" rtlCol="0">
            <a:spAutoFit/>
          </a:bodyPr>
          <a:lstStyle/>
          <a:p>
            <a:pPr algn="ctr">
              <a:spcBef>
                <a:spcPts val="100"/>
              </a:spcBef>
            </a:pPr>
            <a:r>
              <a:rPr sz="900" spc="-5" dirty="0">
                <a:latin typeface="Calibri"/>
                <a:cs typeface="Calibri"/>
              </a:rPr>
              <a:t>Transaction</a:t>
            </a:r>
            <a:endParaRPr sz="900">
              <a:latin typeface="Calibri"/>
              <a:cs typeface="Calibri"/>
            </a:endParaRPr>
          </a:p>
          <a:p>
            <a:pPr marL="1270" algn="ctr">
              <a:spcBef>
                <a:spcPts val="5"/>
              </a:spcBef>
            </a:pPr>
            <a:r>
              <a:rPr sz="900" spc="-5" dirty="0">
                <a:latin typeface="Calibri"/>
                <a:cs typeface="Calibri"/>
              </a:rPr>
              <a:t>8875iire</a:t>
            </a:r>
            <a:endParaRPr sz="900">
              <a:latin typeface="Calibri"/>
              <a:cs typeface="Calibri"/>
            </a:endParaRPr>
          </a:p>
        </p:txBody>
      </p:sp>
      <p:grpSp>
        <p:nvGrpSpPr>
          <p:cNvPr id="46" name="object 46"/>
          <p:cNvGrpSpPr/>
          <p:nvPr/>
        </p:nvGrpSpPr>
        <p:grpSpPr>
          <a:xfrm>
            <a:off x="3230627" y="3739641"/>
            <a:ext cx="991235" cy="393700"/>
            <a:chOff x="1706626" y="3739641"/>
            <a:chExt cx="991235" cy="393700"/>
          </a:xfrm>
        </p:grpSpPr>
        <p:pic>
          <p:nvPicPr>
            <p:cNvPr id="47" name="object 47"/>
            <p:cNvPicPr/>
            <p:nvPr/>
          </p:nvPicPr>
          <p:blipFill>
            <a:blip r:embed="rId4" cstate="print"/>
            <a:stretch>
              <a:fillRect/>
            </a:stretch>
          </p:blipFill>
          <p:spPr>
            <a:xfrm>
              <a:off x="1712976" y="3745991"/>
              <a:ext cx="978407" cy="381000"/>
            </a:xfrm>
            <a:prstGeom prst="rect">
              <a:avLst/>
            </a:prstGeom>
          </p:spPr>
        </p:pic>
        <p:sp>
          <p:nvSpPr>
            <p:cNvPr id="48" name="object 48"/>
            <p:cNvSpPr/>
            <p:nvPr/>
          </p:nvSpPr>
          <p:spPr>
            <a:xfrm>
              <a:off x="1712976" y="3745991"/>
              <a:ext cx="978535" cy="381000"/>
            </a:xfrm>
            <a:custGeom>
              <a:avLst/>
              <a:gdLst/>
              <a:ahLst/>
              <a:cxnLst/>
              <a:rect l="l" t="t" r="r" b="b"/>
              <a:pathLst>
                <a:path w="978535" h="381000">
                  <a:moveTo>
                    <a:pt x="0" y="63499"/>
                  </a:moveTo>
                  <a:lnTo>
                    <a:pt x="4992" y="38790"/>
                  </a:lnTo>
                  <a:lnTo>
                    <a:pt x="18605" y="18605"/>
                  </a:lnTo>
                  <a:lnTo>
                    <a:pt x="38790" y="4992"/>
                  </a:lnTo>
                  <a:lnTo>
                    <a:pt x="63500" y="0"/>
                  </a:lnTo>
                  <a:lnTo>
                    <a:pt x="914907" y="0"/>
                  </a:lnTo>
                  <a:lnTo>
                    <a:pt x="939617" y="4992"/>
                  </a:lnTo>
                  <a:lnTo>
                    <a:pt x="959802" y="18605"/>
                  </a:lnTo>
                  <a:lnTo>
                    <a:pt x="973415" y="38790"/>
                  </a:lnTo>
                  <a:lnTo>
                    <a:pt x="978407" y="63499"/>
                  </a:lnTo>
                  <a:lnTo>
                    <a:pt x="978407" y="317499"/>
                  </a:lnTo>
                  <a:lnTo>
                    <a:pt x="973415" y="342209"/>
                  </a:lnTo>
                  <a:lnTo>
                    <a:pt x="959802" y="362394"/>
                  </a:lnTo>
                  <a:lnTo>
                    <a:pt x="939617" y="376007"/>
                  </a:lnTo>
                  <a:lnTo>
                    <a:pt x="914907" y="380999"/>
                  </a:lnTo>
                  <a:lnTo>
                    <a:pt x="63500" y="380999"/>
                  </a:lnTo>
                  <a:lnTo>
                    <a:pt x="38790" y="376007"/>
                  </a:lnTo>
                  <a:lnTo>
                    <a:pt x="18605" y="362394"/>
                  </a:lnTo>
                  <a:lnTo>
                    <a:pt x="4992" y="342209"/>
                  </a:lnTo>
                  <a:lnTo>
                    <a:pt x="0" y="317499"/>
                  </a:lnTo>
                  <a:lnTo>
                    <a:pt x="0" y="63499"/>
                  </a:lnTo>
                  <a:close/>
                </a:path>
              </a:pathLst>
            </a:custGeom>
            <a:ln w="12192">
              <a:solidFill>
                <a:srgbClr val="A18E6A"/>
              </a:solidFill>
            </a:ln>
          </p:spPr>
          <p:txBody>
            <a:bodyPr wrap="square" lIns="0" tIns="0" rIns="0" bIns="0" rtlCol="0"/>
            <a:lstStyle/>
            <a:p>
              <a:endParaRPr/>
            </a:p>
          </p:txBody>
        </p:sp>
      </p:grpSp>
      <p:sp>
        <p:nvSpPr>
          <p:cNvPr id="49" name="object 49"/>
          <p:cNvSpPr txBox="1"/>
          <p:nvPr/>
        </p:nvSpPr>
        <p:spPr>
          <a:xfrm>
            <a:off x="3442462" y="3779901"/>
            <a:ext cx="568325" cy="299720"/>
          </a:xfrm>
          <a:prstGeom prst="rect">
            <a:avLst/>
          </a:prstGeom>
        </p:spPr>
        <p:txBody>
          <a:bodyPr vert="horz" wrap="square" lIns="0" tIns="12700" rIns="0" bIns="0" rtlCol="0">
            <a:spAutoFit/>
          </a:bodyPr>
          <a:lstStyle/>
          <a:p>
            <a:pPr marL="38100" marR="5080" indent="-26034">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a:t>
            </a:r>
            <a:r>
              <a:rPr sz="900" spc="-5" dirty="0">
                <a:latin typeface="Calibri"/>
                <a:cs typeface="Calibri"/>
              </a:rPr>
              <a:t>4236owqe</a:t>
            </a:r>
            <a:endParaRPr sz="900">
              <a:latin typeface="Calibri"/>
              <a:cs typeface="Calibri"/>
            </a:endParaRPr>
          </a:p>
        </p:txBody>
      </p:sp>
      <p:sp>
        <p:nvSpPr>
          <p:cNvPr id="50" name="object 50"/>
          <p:cNvSpPr/>
          <p:nvPr/>
        </p:nvSpPr>
        <p:spPr>
          <a:xfrm>
            <a:off x="1825753" y="1527047"/>
            <a:ext cx="1077595" cy="2658110"/>
          </a:xfrm>
          <a:custGeom>
            <a:avLst/>
            <a:gdLst/>
            <a:ahLst/>
            <a:cxnLst/>
            <a:rect l="l" t="t" r="r" b="b"/>
            <a:pathLst>
              <a:path w="1077595" h="2658110">
                <a:moveTo>
                  <a:pt x="0" y="179577"/>
                </a:moveTo>
                <a:lnTo>
                  <a:pt x="6414" y="131835"/>
                </a:lnTo>
                <a:lnTo>
                  <a:pt x="24518" y="88937"/>
                </a:lnTo>
                <a:lnTo>
                  <a:pt x="52598" y="52593"/>
                </a:lnTo>
                <a:lnTo>
                  <a:pt x="88943" y="24515"/>
                </a:lnTo>
                <a:lnTo>
                  <a:pt x="131840" y="6414"/>
                </a:lnTo>
                <a:lnTo>
                  <a:pt x="179577" y="0"/>
                </a:lnTo>
                <a:lnTo>
                  <a:pt x="897889" y="0"/>
                </a:lnTo>
                <a:lnTo>
                  <a:pt x="945632" y="6414"/>
                </a:lnTo>
                <a:lnTo>
                  <a:pt x="988530" y="24515"/>
                </a:lnTo>
                <a:lnTo>
                  <a:pt x="1024874" y="52593"/>
                </a:lnTo>
                <a:lnTo>
                  <a:pt x="1052952" y="88937"/>
                </a:lnTo>
                <a:lnTo>
                  <a:pt x="1071053" y="131835"/>
                </a:lnTo>
                <a:lnTo>
                  <a:pt x="1077467" y="179577"/>
                </a:lnTo>
                <a:lnTo>
                  <a:pt x="1077467" y="2478278"/>
                </a:lnTo>
                <a:lnTo>
                  <a:pt x="1071053" y="2526020"/>
                </a:lnTo>
                <a:lnTo>
                  <a:pt x="1052952" y="2568918"/>
                </a:lnTo>
                <a:lnTo>
                  <a:pt x="1024874" y="2605262"/>
                </a:lnTo>
                <a:lnTo>
                  <a:pt x="988530" y="2633340"/>
                </a:lnTo>
                <a:lnTo>
                  <a:pt x="945632" y="2651441"/>
                </a:lnTo>
                <a:lnTo>
                  <a:pt x="897889" y="2657856"/>
                </a:lnTo>
                <a:lnTo>
                  <a:pt x="179577" y="2657856"/>
                </a:lnTo>
                <a:lnTo>
                  <a:pt x="131840" y="2651441"/>
                </a:lnTo>
                <a:lnTo>
                  <a:pt x="88943" y="2633340"/>
                </a:lnTo>
                <a:lnTo>
                  <a:pt x="52598" y="2605262"/>
                </a:lnTo>
                <a:lnTo>
                  <a:pt x="24518" y="2568918"/>
                </a:lnTo>
                <a:lnTo>
                  <a:pt x="6414" y="2526020"/>
                </a:lnTo>
                <a:lnTo>
                  <a:pt x="0" y="2478278"/>
                </a:lnTo>
                <a:lnTo>
                  <a:pt x="0" y="179577"/>
                </a:lnTo>
                <a:close/>
              </a:path>
            </a:pathLst>
          </a:custGeom>
          <a:ln w="15240">
            <a:solidFill>
              <a:srgbClr val="000000"/>
            </a:solidFill>
          </a:ln>
        </p:spPr>
        <p:txBody>
          <a:bodyPr wrap="square" lIns="0" tIns="0" rIns="0" bIns="0" rtlCol="0"/>
          <a:lstStyle/>
          <a:p>
            <a:endParaRPr/>
          </a:p>
        </p:txBody>
      </p:sp>
      <p:sp>
        <p:nvSpPr>
          <p:cNvPr id="51" name="object 51"/>
          <p:cNvSpPr txBox="1"/>
          <p:nvPr/>
        </p:nvSpPr>
        <p:spPr>
          <a:xfrm>
            <a:off x="1904796" y="1054353"/>
            <a:ext cx="5270500" cy="873760"/>
          </a:xfrm>
          <a:prstGeom prst="rect">
            <a:avLst/>
          </a:prstGeom>
        </p:spPr>
        <p:txBody>
          <a:bodyPr vert="horz" wrap="square" lIns="0" tIns="13335" rIns="0" bIns="0" rtlCol="0">
            <a:spAutoFit/>
          </a:bodyPr>
          <a:lstStyle/>
          <a:p>
            <a:pPr marL="12700">
              <a:spcBef>
                <a:spcPts val="105"/>
              </a:spcBef>
            </a:pPr>
            <a:r>
              <a:rPr sz="2000" i="1" spc="-10" dirty="0">
                <a:solidFill>
                  <a:srgbClr val="404040"/>
                </a:solidFill>
                <a:latin typeface="Calibri"/>
                <a:cs typeface="Calibri"/>
              </a:rPr>
              <a:t>Blockchain</a:t>
            </a:r>
            <a:r>
              <a:rPr sz="2000" i="1" dirty="0">
                <a:solidFill>
                  <a:srgbClr val="404040"/>
                </a:solidFill>
                <a:latin typeface="Calibri"/>
                <a:cs typeface="Calibri"/>
              </a:rPr>
              <a:t> </a:t>
            </a:r>
            <a:r>
              <a:rPr sz="2000" i="1" spc="-10" dirty="0">
                <a:solidFill>
                  <a:srgbClr val="404040"/>
                </a:solidFill>
                <a:latin typeface="Calibri"/>
                <a:cs typeface="Calibri"/>
              </a:rPr>
              <a:t>data </a:t>
            </a:r>
            <a:r>
              <a:rPr sz="2000" i="1" spc="-5" dirty="0">
                <a:solidFill>
                  <a:srgbClr val="404040"/>
                </a:solidFill>
                <a:latin typeface="Calibri"/>
                <a:cs typeface="Calibri"/>
              </a:rPr>
              <a:t>structure</a:t>
            </a:r>
            <a:r>
              <a:rPr sz="2000" i="1" dirty="0">
                <a:solidFill>
                  <a:srgbClr val="404040"/>
                </a:solidFill>
                <a:latin typeface="Calibri"/>
                <a:cs typeface="Calibri"/>
              </a:rPr>
              <a:t> </a:t>
            </a:r>
            <a:r>
              <a:rPr sz="2000" i="1" spc="-10" dirty="0">
                <a:solidFill>
                  <a:srgbClr val="404040"/>
                </a:solidFill>
                <a:latin typeface="Calibri"/>
                <a:cs typeface="Calibri"/>
              </a:rPr>
              <a:t>maintained</a:t>
            </a:r>
            <a:r>
              <a:rPr sz="2000" i="1" spc="-5" dirty="0">
                <a:solidFill>
                  <a:srgbClr val="404040"/>
                </a:solidFill>
                <a:latin typeface="Calibri"/>
                <a:cs typeface="Calibri"/>
              </a:rPr>
              <a:t> at</a:t>
            </a:r>
            <a:r>
              <a:rPr sz="2000" i="1" dirty="0">
                <a:solidFill>
                  <a:srgbClr val="404040"/>
                </a:solidFill>
                <a:latin typeface="Calibri"/>
                <a:cs typeface="Calibri"/>
              </a:rPr>
              <a:t> </a:t>
            </a:r>
            <a:r>
              <a:rPr sz="2000" i="1" spc="-5" dirty="0">
                <a:solidFill>
                  <a:srgbClr val="404040"/>
                </a:solidFill>
                <a:latin typeface="Calibri"/>
                <a:cs typeface="Calibri"/>
              </a:rPr>
              <a:t>every peer</a:t>
            </a:r>
            <a:endParaRPr sz="2000">
              <a:latin typeface="Calibri"/>
              <a:cs typeface="Calibri"/>
            </a:endParaRPr>
          </a:p>
          <a:p>
            <a:pPr>
              <a:spcBef>
                <a:spcPts val="25"/>
              </a:spcBef>
            </a:pPr>
            <a:endParaRPr sz="2100">
              <a:latin typeface="Calibri"/>
              <a:cs typeface="Calibri"/>
            </a:endParaRPr>
          </a:p>
          <a:p>
            <a:pPr marL="193675">
              <a:tabLst>
                <a:tab pos="1556385" algn="l"/>
                <a:tab pos="2917190" algn="l"/>
                <a:tab pos="4213225" algn="l"/>
              </a:tabLst>
            </a:pPr>
            <a:r>
              <a:rPr sz="1400" b="1" dirty="0">
                <a:latin typeface="Calibri"/>
                <a:cs typeface="Calibri"/>
              </a:rPr>
              <a:t>Block</a:t>
            </a:r>
            <a:r>
              <a:rPr sz="1400" b="1" spc="-10" dirty="0">
                <a:latin typeface="Calibri"/>
                <a:cs typeface="Calibri"/>
              </a:rPr>
              <a:t> </a:t>
            </a:r>
            <a:r>
              <a:rPr sz="1400" b="1" dirty="0">
                <a:latin typeface="Calibri"/>
                <a:cs typeface="Calibri"/>
              </a:rPr>
              <a:t>0	Block 1	Block</a:t>
            </a:r>
            <a:r>
              <a:rPr sz="1400" b="1" spc="-5" dirty="0">
                <a:latin typeface="Calibri"/>
                <a:cs typeface="Calibri"/>
              </a:rPr>
              <a:t> </a:t>
            </a:r>
            <a:r>
              <a:rPr sz="1400" b="1" dirty="0">
                <a:latin typeface="Calibri"/>
                <a:cs typeface="Calibri"/>
              </a:rPr>
              <a:t>2	Block</a:t>
            </a:r>
            <a:r>
              <a:rPr sz="1400" b="1" spc="-40" dirty="0">
                <a:latin typeface="Calibri"/>
                <a:cs typeface="Calibri"/>
              </a:rPr>
              <a:t> </a:t>
            </a:r>
            <a:r>
              <a:rPr sz="1400" b="1" dirty="0">
                <a:latin typeface="Calibri"/>
                <a:cs typeface="Calibri"/>
              </a:rPr>
              <a:t>3</a:t>
            </a:r>
            <a:endParaRPr sz="1400">
              <a:latin typeface="Calibri"/>
              <a:cs typeface="Calibri"/>
            </a:endParaRPr>
          </a:p>
        </p:txBody>
      </p:sp>
      <p:sp>
        <p:nvSpPr>
          <p:cNvPr id="52" name="object 52"/>
          <p:cNvSpPr txBox="1"/>
          <p:nvPr/>
        </p:nvSpPr>
        <p:spPr>
          <a:xfrm>
            <a:off x="2019096" y="2043125"/>
            <a:ext cx="692150" cy="300990"/>
          </a:xfrm>
          <a:prstGeom prst="rect">
            <a:avLst/>
          </a:prstGeom>
        </p:spPr>
        <p:txBody>
          <a:bodyPr vert="horz" wrap="square" lIns="0" tIns="12700" rIns="0" bIns="0" rtlCol="0">
            <a:spAutoFit/>
          </a:bodyPr>
          <a:lstStyle/>
          <a:p>
            <a:pPr algn="ctr">
              <a:spcBef>
                <a:spcPts val="100"/>
              </a:spcBef>
            </a:pPr>
            <a:r>
              <a:rPr sz="900" dirty="0">
                <a:latin typeface="Calibri"/>
                <a:cs typeface="Calibri"/>
              </a:rPr>
              <a:t>Block</a:t>
            </a:r>
            <a:r>
              <a:rPr sz="900" spc="-15" dirty="0">
                <a:latin typeface="Calibri"/>
                <a:cs typeface="Calibri"/>
              </a:rPr>
              <a:t> </a:t>
            </a:r>
            <a:r>
              <a:rPr sz="900" spc="-10" dirty="0">
                <a:latin typeface="Calibri"/>
                <a:cs typeface="Calibri"/>
              </a:rPr>
              <a:t>h</a:t>
            </a:r>
            <a:r>
              <a:rPr sz="900" dirty="0">
                <a:latin typeface="Calibri"/>
                <a:cs typeface="Calibri"/>
              </a:rPr>
              <a:t>a</a:t>
            </a:r>
            <a:r>
              <a:rPr sz="900" spc="-10" dirty="0">
                <a:latin typeface="Calibri"/>
                <a:cs typeface="Calibri"/>
              </a:rPr>
              <a:t>sh</a:t>
            </a:r>
            <a:r>
              <a:rPr sz="900" dirty="0">
                <a:latin typeface="Calibri"/>
                <a:cs typeface="Calibri"/>
              </a:rPr>
              <a:t>:</a:t>
            </a:r>
            <a:endParaRPr sz="900">
              <a:latin typeface="Calibri"/>
              <a:cs typeface="Calibri"/>
            </a:endParaRPr>
          </a:p>
          <a:p>
            <a:pPr algn="ctr">
              <a:spcBef>
                <a:spcPts val="5"/>
              </a:spcBef>
            </a:pPr>
            <a:r>
              <a:rPr sz="900" spc="-5" dirty="0">
                <a:latin typeface="Calibri"/>
                <a:cs typeface="Calibri"/>
              </a:rPr>
              <a:t>000000958fdji</a:t>
            </a:r>
            <a:endParaRPr sz="900">
              <a:latin typeface="Calibri"/>
              <a:cs typeface="Calibri"/>
            </a:endParaRPr>
          </a:p>
        </p:txBody>
      </p:sp>
      <p:sp>
        <p:nvSpPr>
          <p:cNvPr id="53" name="object 53"/>
          <p:cNvSpPr txBox="1"/>
          <p:nvPr/>
        </p:nvSpPr>
        <p:spPr>
          <a:xfrm>
            <a:off x="2013509" y="2455291"/>
            <a:ext cx="702945" cy="151323"/>
          </a:xfrm>
          <a:prstGeom prst="rect">
            <a:avLst/>
          </a:prstGeom>
        </p:spPr>
        <p:txBody>
          <a:bodyPr vert="horz" wrap="square" lIns="0" tIns="12700" rIns="0" bIns="0" rtlCol="0">
            <a:spAutoFit/>
          </a:bodyPr>
          <a:lstStyle/>
          <a:p>
            <a:pPr>
              <a:spcBef>
                <a:spcPts val="100"/>
              </a:spcBef>
            </a:pPr>
            <a:r>
              <a:rPr sz="900" spc="-5" dirty="0">
                <a:latin typeface="Calibri"/>
                <a:cs typeface="Calibri"/>
              </a:rPr>
              <a:t>Previous</a:t>
            </a:r>
            <a:r>
              <a:rPr sz="900" spc="-25" dirty="0">
                <a:latin typeface="Calibri"/>
                <a:cs typeface="Calibri"/>
              </a:rPr>
              <a:t> </a:t>
            </a:r>
            <a:r>
              <a:rPr sz="900" spc="-5" dirty="0">
                <a:latin typeface="Calibri"/>
                <a:cs typeface="Calibri"/>
              </a:rPr>
              <a:t>block:</a:t>
            </a:r>
            <a:endParaRPr sz="900">
              <a:latin typeface="Calibri"/>
              <a:cs typeface="Calibri"/>
            </a:endParaRPr>
          </a:p>
        </p:txBody>
      </p:sp>
      <p:sp>
        <p:nvSpPr>
          <p:cNvPr id="54" name="object 54"/>
          <p:cNvSpPr txBox="1"/>
          <p:nvPr/>
        </p:nvSpPr>
        <p:spPr>
          <a:xfrm>
            <a:off x="2347264" y="2592452"/>
            <a:ext cx="35560" cy="151323"/>
          </a:xfrm>
          <a:prstGeom prst="rect">
            <a:avLst/>
          </a:prstGeom>
        </p:spPr>
        <p:txBody>
          <a:bodyPr vert="horz" wrap="square" lIns="0" tIns="12700" rIns="0" bIns="0" rtlCol="0">
            <a:spAutoFit/>
          </a:bodyPr>
          <a:lstStyle/>
          <a:p>
            <a:pPr>
              <a:spcBef>
                <a:spcPts val="100"/>
              </a:spcBef>
            </a:pPr>
            <a:r>
              <a:rPr sz="900" dirty="0">
                <a:latin typeface="Calibri"/>
                <a:cs typeface="Calibri"/>
              </a:rPr>
              <a:t>-</a:t>
            </a:r>
            <a:endParaRPr sz="900">
              <a:latin typeface="Calibri"/>
              <a:cs typeface="Calibri"/>
            </a:endParaRPr>
          </a:p>
        </p:txBody>
      </p:sp>
      <p:grpSp>
        <p:nvGrpSpPr>
          <p:cNvPr id="55" name="object 55"/>
          <p:cNvGrpSpPr/>
          <p:nvPr/>
        </p:nvGrpSpPr>
        <p:grpSpPr>
          <a:xfrm>
            <a:off x="1869694" y="2848101"/>
            <a:ext cx="991235" cy="393700"/>
            <a:chOff x="345693" y="2848101"/>
            <a:chExt cx="991235" cy="393700"/>
          </a:xfrm>
        </p:grpSpPr>
        <p:pic>
          <p:nvPicPr>
            <p:cNvPr id="56" name="object 56"/>
            <p:cNvPicPr/>
            <p:nvPr/>
          </p:nvPicPr>
          <p:blipFill>
            <a:blip r:embed="rId4" cstate="print"/>
            <a:stretch>
              <a:fillRect/>
            </a:stretch>
          </p:blipFill>
          <p:spPr>
            <a:xfrm>
              <a:off x="352043" y="2854451"/>
              <a:ext cx="978408" cy="381000"/>
            </a:xfrm>
            <a:prstGeom prst="rect">
              <a:avLst/>
            </a:prstGeom>
          </p:spPr>
        </p:pic>
        <p:sp>
          <p:nvSpPr>
            <p:cNvPr id="57" name="object 57"/>
            <p:cNvSpPr/>
            <p:nvPr/>
          </p:nvSpPr>
          <p:spPr>
            <a:xfrm>
              <a:off x="352043" y="2854451"/>
              <a:ext cx="978535" cy="381000"/>
            </a:xfrm>
            <a:custGeom>
              <a:avLst/>
              <a:gdLst/>
              <a:ahLst/>
              <a:cxnLst/>
              <a:rect l="l" t="t" r="r" b="b"/>
              <a:pathLst>
                <a:path w="978535" h="381000">
                  <a:moveTo>
                    <a:pt x="0" y="63500"/>
                  </a:moveTo>
                  <a:lnTo>
                    <a:pt x="4990" y="38790"/>
                  </a:lnTo>
                  <a:lnTo>
                    <a:pt x="18600" y="18605"/>
                  </a:lnTo>
                  <a:lnTo>
                    <a:pt x="38785" y="4992"/>
                  </a:lnTo>
                  <a:lnTo>
                    <a:pt x="63500" y="0"/>
                  </a:lnTo>
                  <a:lnTo>
                    <a:pt x="914908" y="0"/>
                  </a:lnTo>
                  <a:lnTo>
                    <a:pt x="939617" y="4992"/>
                  </a:lnTo>
                  <a:lnTo>
                    <a:pt x="959802" y="18605"/>
                  </a:lnTo>
                  <a:lnTo>
                    <a:pt x="973415" y="38790"/>
                  </a:lnTo>
                  <a:lnTo>
                    <a:pt x="978408" y="63500"/>
                  </a:lnTo>
                  <a:lnTo>
                    <a:pt x="978408" y="317500"/>
                  </a:lnTo>
                  <a:lnTo>
                    <a:pt x="973415" y="342209"/>
                  </a:lnTo>
                  <a:lnTo>
                    <a:pt x="959802" y="362394"/>
                  </a:lnTo>
                  <a:lnTo>
                    <a:pt x="939617" y="376007"/>
                  </a:lnTo>
                  <a:lnTo>
                    <a:pt x="914908" y="381000"/>
                  </a:lnTo>
                  <a:lnTo>
                    <a:pt x="63500" y="381000"/>
                  </a:lnTo>
                  <a:lnTo>
                    <a:pt x="38785" y="376007"/>
                  </a:lnTo>
                  <a:lnTo>
                    <a:pt x="18600" y="362394"/>
                  </a:lnTo>
                  <a:lnTo>
                    <a:pt x="4990" y="342209"/>
                  </a:lnTo>
                  <a:lnTo>
                    <a:pt x="0" y="317500"/>
                  </a:lnTo>
                  <a:lnTo>
                    <a:pt x="0" y="63500"/>
                  </a:lnTo>
                  <a:close/>
                </a:path>
              </a:pathLst>
            </a:custGeom>
            <a:ln w="12192">
              <a:solidFill>
                <a:srgbClr val="A18E6A"/>
              </a:solidFill>
            </a:ln>
          </p:spPr>
          <p:txBody>
            <a:bodyPr wrap="square" lIns="0" tIns="0" rIns="0" bIns="0" rtlCol="0"/>
            <a:lstStyle/>
            <a:p>
              <a:endParaRPr/>
            </a:p>
          </p:txBody>
        </p:sp>
      </p:grpSp>
      <p:sp>
        <p:nvSpPr>
          <p:cNvPr id="58" name="object 58"/>
          <p:cNvSpPr txBox="1"/>
          <p:nvPr/>
        </p:nvSpPr>
        <p:spPr>
          <a:xfrm>
            <a:off x="2080667" y="2887726"/>
            <a:ext cx="568325" cy="299720"/>
          </a:xfrm>
          <a:prstGeom prst="rect">
            <a:avLst/>
          </a:prstGeom>
        </p:spPr>
        <p:txBody>
          <a:bodyPr vert="horz" wrap="square" lIns="0" tIns="12700" rIns="0" bIns="0" rtlCol="0">
            <a:spAutoFit/>
          </a:bodyPr>
          <a:lstStyle/>
          <a:p>
            <a:pPr marL="65405" marR="5080" indent="-53340">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a:t>
            </a:r>
            <a:r>
              <a:rPr sz="900" spc="-5" dirty="0">
                <a:latin typeface="Calibri"/>
                <a:cs typeface="Calibri"/>
              </a:rPr>
              <a:t>4325afde</a:t>
            </a:r>
            <a:endParaRPr sz="900">
              <a:latin typeface="Calibri"/>
              <a:cs typeface="Calibri"/>
            </a:endParaRPr>
          </a:p>
        </p:txBody>
      </p:sp>
      <p:grpSp>
        <p:nvGrpSpPr>
          <p:cNvPr id="59" name="object 59"/>
          <p:cNvGrpSpPr/>
          <p:nvPr/>
        </p:nvGrpSpPr>
        <p:grpSpPr>
          <a:xfrm>
            <a:off x="1869694" y="3297682"/>
            <a:ext cx="991235" cy="392430"/>
            <a:chOff x="345693" y="3297682"/>
            <a:chExt cx="991235" cy="392430"/>
          </a:xfrm>
        </p:grpSpPr>
        <p:pic>
          <p:nvPicPr>
            <p:cNvPr id="60" name="object 60"/>
            <p:cNvPicPr/>
            <p:nvPr/>
          </p:nvPicPr>
          <p:blipFill>
            <a:blip r:embed="rId5" cstate="print"/>
            <a:stretch>
              <a:fillRect/>
            </a:stretch>
          </p:blipFill>
          <p:spPr>
            <a:xfrm>
              <a:off x="352043" y="3304032"/>
              <a:ext cx="978408" cy="379475"/>
            </a:xfrm>
            <a:prstGeom prst="rect">
              <a:avLst/>
            </a:prstGeom>
          </p:spPr>
        </p:pic>
        <p:sp>
          <p:nvSpPr>
            <p:cNvPr id="61" name="object 61"/>
            <p:cNvSpPr/>
            <p:nvPr/>
          </p:nvSpPr>
          <p:spPr>
            <a:xfrm>
              <a:off x="352043" y="3304032"/>
              <a:ext cx="978535" cy="379730"/>
            </a:xfrm>
            <a:custGeom>
              <a:avLst/>
              <a:gdLst/>
              <a:ahLst/>
              <a:cxnLst/>
              <a:rect l="l" t="t" r="r" b="b"/>
              <a:pathLst>
                <a:path w="978535" h="379729">
                  <a:moveTo>
                    <a:pt x="0" y="63245"/>
                  </a:moveTo>
                  <a:lnTo>
                    <a:pt x="4970" y="38629"/>
                  </a:lnTo>
                  <a:lnTo>
                    <a:pt x="18526" y="18526"/>
                  </a:lnTo>
                  <a:lnTo>
                    <a:pt x="38629" y="4970"/>
                  </a:lnTo>
                  <a:lnTo>
                    <a:pt x="63246" y="0"/>
                  </a:lnTo>
                  <a:lnTo>
                    <a:pt x="915162" y="0"/>
                  </a:lnTo>
                  <a:lnTo>
                    <a:pt x="939778" y="4970"/>
                  </a:lnTo>
                  <a:lnTo>
                    <a:pt x="959881" y="18526"/>
                  </a:lnTo>
                  <a:lnTo>
                    <a:pt x="973437" y="38629"/>
                  </a:lnTo>
                  <a:lnTo>
                    <a:pt x="978408" y="63245"/>
                  </a:lnTo>
                  <a:lnTo>
                    <a:pt x="978408" y="316229"/>
                  </a:lnTo>
                  <a:lnTo>
                    <a:pt x="973437" y="340846"/>
                  </a:lnTo>
                  <a:lnTo>
                    <a:pt x="959881" y="360949"/>
                  </a:lnTo>
                  <a:lnTo>
                    <a:pt x="939778" y="374505"/>
                  </a:lnTo>
                  <a:lnTo>
                    <a:pt x="915162" y="379475"/>
                  </a:lnTo>
                  <a:lnTo>
                    <a:pt x="63246" y="379475"/>
                  </a:lnTo>
                  <a:lnTo>
                    <a:pt x="38629" y="374505"/>
                  </a:lnTo>
                  <a:lnTo>
                    <a:pt x="18526" y="360949"/>
                  </a:lnTo>
                  <a:lnTo>
                    <a:pt x="4970" y="340846"/>
                  </a:lnTo>
                  <a:lnTo>
                    <a:pt x="0" y="316229"/>
                  </a:lnTo>
                  <a:lnTo>
                    <a:pt x="0" y="63245"/>
                  </a:lnTo>
                  <a:close/>
                </a:path>
              </a:pathLst>
            </a:custGeom>
            <a:ln w="12192">
              <a:solidFill>
                <a:srgbClr val="A18E6A"/>
              </a:solidFill>
            </a:ln>
          </p:spPr>
          <p:txBody>
            <a:bodyPr wrap="square" lIns="0" tIns="0" rIns="0" bIns="0" rtlCol="0"/>
            <a:lstStyle/>
            <a:p>
              <a:endParaRPr/>
            </a:p>
          </p:txBody>
        </p:sp>
      </p:grpSp>
      <p:sp>
        <p:nvSpPr>
          <p:cNvPr id="62" name="object 62"/>
          <p:cNvSpPr txBox="1"/>
          <p:nvPr/>
        </p:nvSpPr>
        <p:spPr>
          <a:xfrm>
            <a:off x="2080667" y="3337052"/>
            <a:ext cx="568325" cy="299720"/>
          </a:xfrm>
          <a:prstGeom prst="rect">
            <a:avLst/>
          </a:prstGeom>
        </p:spPr>
        <p:txBody>
          <a:bodyPr vert="horz" wrap="square" lIns="0" tIns="12700" rIns="0" bIns="0" rtlCol="0">
            <a:spAutoFit/>
          </a:bodyPr>
          <a:lstStyle/>
          <a:p>
            <a:pPr marL="41275" marR="5080" indent="-29209">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a:t>
            </a:r>
            <a:r>
              <a:rPr sz="900" spc="-5" dirty="0">
                <a:latin typeface="Calibri"/>
                <a:cs typeface="Calibri"/>
              </a:rPr>
              <a:t>97875ihge</a:t>
            </a:r>
            <a:endParaRPr sz="900">
              <a:latin typeface="Calibri"/>
              <a:cs typeface="Calibri"/>
            </a:endParaRPr>
          </a:p>
        </p:txBody>
      </p:sp>
      <p:grpSp>
        <p:nvGrpSpPr>
          <p:cNvPr id="63" name="object 63"/>
          <p:cNvGrpSpPr/>
          <p:nvPr/>
        </p:nvGrpSpPr>
        <p:grpSpPr>
          <a:xfrm>
            <a:off x="1869694" y="3739641"/>
            <a:ext cx="991235" cy="393700"/>
            <a:chOff x="345693" y="3739641"/>
            <a:chExt cx="991235" cy="393700"/>
          </a:xfrm>
        </p:grpSpPr>
        <p:pic>
          <p:nvPicPr>
            <p:cNvPr id="64" name="object 64"/>
            <p:cNvPicPr/>
            <p:nvPr/>
          </p:nvPicPr>
          <p:blipFill>
            <a:blip r:embed="rId4" cstate="print"/>
            <a:stretch>
              <a:fillRect/>
            </a:stretch>
          </p:blipFill>
          <p:spPr>
            <a:xfrm>
              <a:off x="352043" y="3745991"/>
              <a:ext cx="978408" cy="381000"/>
            </a:xfrm>
            <a:prstGeom prst="rect">
              <a:avLst/>
            </a:prstGeom>
          </p:spPr>
        </p:pic>
        <p:sp>
          <p:nvSpPr>
            <p:cNvPr id="65" name="object 65"/>
            <p:cNvSpPr/>
            <p:nvPr/>
          </p:nvSpPr>
          <p:spPr>
            <a:xfrm>
              <a:off x="352043" y="3745991"/>
              <a:ext cx="978535" cy="381000"/>
            </a:xfrm>
            <a:custGeom>
              <a:avLst/>
              <a:gdLst/>
              <a:ahLst/>
              <a:cxnLst/>
              <a:rect l="l" t="t" r="r" b="b"/>
              <a:pathLst>
                <a:path w="978535" h="381000">
                  <a:moveTo>
                    <a:pt x="0" y="63499"/>
                  </a:moveTo>
                  <a:lnTo>
                    <a:pt x="4990" y="38790"/>
                  </a:lnTo>
                  <a:lnTo>
                    <a:pt x="18600" y="18605"/>
                  </a:lnTo>
                  <a:lnTo>
                    <a:pt x="38785" y="4992"/>
                  </a:lnTo>
                  <a:lnTo>
                    <a:pt x="63500" y="0"/>
                  </a:lnTo>
                  <a:lnTo>
                    <a:pt x="914908" y="0"/>
                  </a:lnTo>
                  <a:lnTo>
                    <a:pt x="939617" y="4992"/>
                  </a:lnTo>
                  <a:lnTo>
                    <a:pt x="959802" y="18605"/>
                  </a:lnTo>
                  <a:lnTo>
                    <a:pt x="973415" y="38790"/>
                  </a:lnTo>
                  <a:lnTo>
                    <a:pt x="978408" y="63499"/>
                  </a:lnTo>
                  <a:lnTo>
                    <a:pt x="978408" y="317499"/>
                  </a:lnTo>
                  <a:lnTo>
                    <a:pt x="973415" y="342209"/>
                  </a:lnTo>
                  <a:lnTo>
                    <a:pt x="959802" y="362394"/>
                  </a:lnTo>
                  <a:lnTo>
                    <a:pt x="939617" y="376007"/>
                  </a:lnTo>
                  <a:lnTo>
                    <a:pt x="914908" y="380999"/>
                  </a:lnTo>
                  <a:lnTo>
                    <a:pt x="63500" y="380999"/>
                  </a:lnTo>
                  <a:lnTo>
                    <a:pt x="38785" y="376007"/>
                  </a:lnTo>
                  <a:lnTo>
                    <a:pt x="18600" y="362394"/>
                  </a:lnTo>
                  <a:lnTo>
                    <a:pt x="4990" y="342209"/>
                  </a:lnTo>
                  <a:lnTo>
                    <a:pt x="0" y="317499"/>
                  </a:lnTo>
                  <a:lnTo>
                    <a:pt x="0" y="63499"/>
                  </a:lnTo>
                  <a:close/>
                </a:path>
              </a:pathLst>
            </a:custGeom>
            <a:ln w="12192">
              <a:solidFill>
                <a:srgbClr val="A18E6A"/>
              </a:solidFill>
            </a:ln>
          </p:spPr>
          <p:txBody>
            <a:bodyPr wrap="square" lIns="0" tIns="0" rIns="0" bIns="0" rtlCol="0"/>
            <a:lstStyle/>
            <a:p>
              <a:endParaRPr/>
            </a:p>
          </p:txBody>
        </p:sp>
      </p:grpSp>
      <p:sp>
        <p:nvSpPr>
          <p:cNvPr id="66" name="object 66"/>
          <p:cNvSpPr txBox="1"/>
          <p:nvPr/>
        </p:nvSpPr>
        <p:spPr>
          <a:xfrm>
            <a:off x="2080667" y="3779901"/>
            <a:ext cx="568325" cy="299720"/>
          </a:xfrm>
          <a:prstGeom prst="rect">
            <a:avLst/>
          </a:prstGeom>
        </p:spPr>
        <p:txBody>
          <a:bodyPr vert="horz" wrap="square" lIns="0" tIns="12700" rIns="0" bIns="0" rtlCol="0">
            <a:spAutoFit/>
          </a:bodyPr>
          <a:lstStyle/>
          <a:p>
            <a:pPr marL="71755" marR="5080" indent="-59690">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a:t>
            </a:r>
            <a:r>
              <a:rPr sz="900" spc="-5" dirty="0">
                <a:latin typeface="Calibri"/>
                <a:cs typeface="Calibri"/>
              </a:rPr>
              <a:t>4546ofre</a:t>
            </a:r>
            <a:endParaRPr sz="900">
              <a:latin typeface="Calibri"/>
              <a:cs typeface="Calibri"/>
            </a:endParaRPr>
          </a:p>
        </p:txBody>
      </p:sp>
      <p:grpSp>
        <p:nvGrpSpPr>
          <p:cNvPr id="67" name="object 67"/>
          <p:cNvGrpSpPr/>
          <p:nvPr/>
        </p:nvGrpSpPr>
        <p:grpSpPr>
          <a:xfrm>
            <a:off x="2682239" y="1322832"/>
            <a:ext cx="7259320" cy="4577080"/>
            <a:chOff x="1158239" y="1322832"/>
            <a:chExt cx="7259320" cy="4577080"/>
          </a:xfrm>
        </p:grpSpPr>
        <p:sp>
          <p:nvSpPr>
            <p:cNvPr id="68" name="object 68"/>
            <p:cNvSpPr/>
            <p:nvPr/>
          </p:nvSpPr>
          <p:spPr>
            <a:xfrm>
              <a:off x="5617463" y="1330452"/>
              <a:ext cx="830580" cy="2958465"/>
            </a:xfrm>
            <a:custGeom>
              <a:avLst/>
              <a:gdLst/>
              <a:ahLst/>
              <a:cxnLst/>
              <a:rect l="l" t="t" r="r" b="b"/>
              <a:pathLst>
                <a:path w="830579" h="2958465">
                  <a:moveTo>
                    <a:pt x="0" y="0"/>
                  </a:moveTo>
                  <a:lnTo>
                    <a:pt x="0" y="2958084"/>
                  </a:lnTo>
                  <a:lnTo>
                    <a:pt x="830580" y="1479042"/>
                  </a:lnTo>
                  <a:lnTo>
                    <a:pt x="0" y="0"/>
                  </a:lnTo>
                  <a:close/>
                </a:path>
              </a:pathLst>
            </a:custGeom>
            <a:solidFill>
              <a:srgbClr val="FFFFFF"/>
            </a:solidFill>
          </p:spPr>
          <p:txBody>
            <a:bodyPr wrap="square" lIns="0" tIns="0" rIns="0" bIns="0" rtlCol="0"/>
            <a:lstStyle/>
            <a:p>
              <a:endParaRPr/>
            </a:p>
          </p:txBody>
        </p:sp>
        <p:sp>
          <p:nvSpPr>
            <p:cNvPr id="69" name="object 69"/>
            <p:cNvSpPr/>
            <p:nvPr/>
          </p:nvSpPr>
          <p:spPr>
            <a:xfrm>
              <a:off x="5617463" y="1330452"/>
              <a:ext cx="830580" cy="2958465"/>
            </a:xfrm>
            <a:custGeom>
              <a:avLst/>
              <a:gdLst/>
              <a:ahLst/>
              <a:cxnLst/>
              <a:rect l="l" t="t" r="r" b="b"/>
              <a:pathLst>
                <a:path w="830579" h="2958465">
                  <a:moveTo>
                    <a:pt x="0" y="2958084"/>
                  </a:moveTo>
                  <a:lnTo>
                    <a:pt x="0" y="0"/>
                  </a:lnTo>
                  <a:lnTo>
                    <a:pt x="830580" y="1479042"/>
                  </a:lnTo>
                  <a:lnTo>
                    <a:pt x="0" y="2958084"/>
                  </a:lnTo>
                  <a:close/>
                </a:path>
              </a:pathLst>
            </a:custGeom>
            <a:ln w="15240">
              <a:solidFill>
                <a:srgbClr val="A18E6A"/>
              </a:solidFill>
            </a:ln>
          </p:spPr>
          <p:txBody>
            <a:bodyPr wrap="square" lIns="0" tIns="0" rIns="0" bIns="0" rtlCol="0"/>
            <a:lstStyle/>
            <a:p>
              <a:endParaRPr/>
            </a:p>
          </p:txBody>
        </p:sp>
        <p:pic>
          <p:nvPicPr>
            <p:cNvPr id="70" name="object 70"/>
            <p:cNvPicPr/>
            <p:nvPr/>
          </p:nvPicPr>
          <p:blipFill>
            <a:blip r:embed="rId6" cstate="print"/>
            <a:stretch>
              <a:fillRect/>
            </a:stretch>
          </p:blipFill>
          <p:spPr>
            <a:xfrm>
              <a:off x="2575559" y="2157984"/>
              <a:ext cx="618731" cy="562356"/>
            </a:xfrm>
            <a:prstGeom prst="rect">
              <a:avLst/>
            </a:prstGeom>
          </p:spPr>
        </p:pic>
        <p:sp>
          <p:nvSpPr>
            <p:cNvPr id="71" name="object 71"/>
            <p:cNvSpPr/>
            <p:nvPr/>
          </p:nvSpPr>
          <p:spPr>
            <a:xfrm>
              <a:off x="2675381" y="2257806"/>
              <a:ext cx="466090" cy="408940"/>
            </a:xfrm>
            <a:custGeom>
              <a:avLst/>
              <a:gdLst/>
              <a:ahLst/>
              <a:cxnLst/>
              <a:rect l="l" t="t" r="r" b="b"/>
              <a:pathLst>
                <a:path w="466089" h="408939">
                  <a:moveTo>
                    <a:pt x="67020" y="41400"/>
                  </a:moveTo>
                  <a:lnTo>
                    <a:pt x="50044" y="60867"/>
                  </a:lnTo>
                  <a:lnTo>
                    <a:pt x="448691" y="408940"/>
                  </a:lnTo>
                  <a:lnTo>
                    <a:pt x="465709" y="389509"/>
                  </a:lnTo>
                  <a:lnTo>
                    <a:pt x="67020" y="41400"/>
                  </a:lnTo>
                  <a:close/>
                </a:path>
                <a:path w="466089" h="408939">
                  <a:moveTo>
                    <a:pt x="0" y="0"/>
                  </a:moveTo>
                  <a:lnTo>
                    <a:pt x="33019" y="80391"/>
                  </a:lnTo>
                  <a:lnTo>
                    <a:pt x="50044" y="60867"/>
                  </a:lnTo>
                  <a:lnTo>
                    <a:pt x="40259" y="52324"/>
                  </a:lnTo>
                  <a:lnTo>
                    <a:pt x="57276" y="32893"/>
                  </a:lnTo>
                  <a:lnTo>
                    <a:pt x="74439" y="32893"/>
                  </a:lnTo>
                  <a:lnTo>
                    <a:pt x="84074" y="21844"/>
                  </a:lnTo>
                  <a:lnTo>
                    <a:pt x="0" y="0"/>
                  </a:lnTo>
                  <a:close/>
                </a:path>
                <a:path w="466089" h="408939">
                  <a:moveTo>
                    <a:pt x="57276" y="32893"/>
                  </a:moveTo>
                  <a:lnTo>
                    <a:pt x="40259" y="52324"/>
                  </a:lnTo>
                  <a:lnTo>
                    <a:pt x="50044" y="60867"/>
                  </a:lnTo>
                  <a:lnTo>
                    <a:pt x="67020" y="41400"/>
                  </a:lnTo>
                  <a:lnTo>
                    <a:pt x="57276" y="32893"/>
                  </a:lnTo>
                  <a:close/>
                </a:path>
                <a:path w="466089" h="408939">
                  <a:moveTo>
                    <a:pt x="74439" y="32893"/>
                  </a:moveTo>
                  <a:lnTo>
                    <a:pt x="57276" y="32893"/>
                  </a:lnTo>
                  <a:lnTo>
                    <a:pt x="67020" y="41400"/>
                  </a:lnTo>
                  <a:lnTo>
                    <a:pt x="74439" y="32893"/>
                  </a:lnTo>
                  <a:close/>
                </a:path>
              </a:pathLst>
            </a:custGeom>
            <a:solidFill>
              <a:srgbClr val="000000"/>
            </a:solidFill>
          </p:spPr>
          <p:txBody>
            <a:bodyPr wrap="square" lIns="0" tIns="0" rIns="0" bIns="0" rtlCol="0"/>
            <a:lstStyle/>
            <a:p>
              <a:endParaRPr/>
            </a:p>
          </p:txBody>
        </p:sp>
        <p:pic>
          <p:nvPicPr>
            <p:cNvPr id="72" name="object 72"/>
            <p:cNvPicPr/>
            <p:nvPr/>
          </p:nvPicPr>
          <p:blipFill>
            <a:blip r:embed="rId6" cstate="print"/>
            <a:stretch>
              <a:fillRect/>
            </a:stretch>
          </p:blipFill>
          <p:spPr>
            <a:xfrm>
              <a:off x="1158239" y="2144268"/>
              <a:ext cx="618731" cy="562355"/>
            </a:xfrm>
            <a:prstGeom prst="rect">
              <a:avLst/>
            </a:prstGeom>
          </p:spPr>
        </p:pic>
        <p:sp>
          <p:nvSpPr>
            <p:cNvPr id="73" name="object 73"/>
            <p:cNvSpPr/>
            <p:nvPr/>
          </p:nvSpPr>
          <p:spPr>
            <a:xfrm>
              <a:off x="1258061" y="2244090"/>
              <a:ext cx="466090" cy="408940"/>
            </a:xfrm>
            <a:custGeom>
              <a:avLst/>
              <a:gdLst/>
              <a:ahLst/>
              <a:cxnLst/>
              <a:rect l="l" t="t" r="r" b="b"/>
              <a:pathLst>
                <a:path w="466089" h="408939">
                  <a:moveTo>
                    <a:pt x="67020" y="41400"/>
                  </a:moveTo>
                  <a:lnTo>
                    <a:pt x="50044" y="60867"/>
                  </a:lnTo>
                  <a:lnTo>
                    <a:pt x="448690" y="408939"/>
                  </a:lnTo>
                  <a:lnTo>
                    <a:pt x="465708" y="389509"/>
                  </a:lnTo>
                  <a:lnTo>
                    <a:pt x="67020" y="41400"/>
                  </a:lnTo>
                  <a:close/>
                </a:path>
                <a:path w="466089" h="408939">
                  <a:moveTo>
                    <a:pt x="0" y="0"/>
                  </a:moveTo>
                  <a:lnTo>
                    <a:pt x="33019" y="80390"/>
                  </a:lnTo>
                  <a:lnTo>
                    <a:pt x="50044" y="60867"/>
                  </a:lnTo>
                  <a:lnTo>
                    <a:pt x="40259" y="52324"/>
                  </a:lnTo>
                  <a:lnTo>
                    <a:pt x="57276" y="32893"/>
                  </a:lnTo>
                  <a:lnTo>
                    <a:pt x="74439" y="32893"/>
                  </a:lnTo>
                  <a:lnTo>
                    <a:pt x="84074" y="21844"/>
                  </a:lnTo>
                  <a:lnTo>
                    <a:pt x="0" y="0"/>
                  </a:lnTo>
                  <a:close/>
                </a:path>
                <a:path w="466089" h="408939">
                  <a:moveTo>
                    <a:pt x="57276" y="32893"/>
                  </a:moveTo>
                  <a:lnTo>
                    <a:pt x="40259" y="52324"/>
                  </a:lnTo>
                  <a:lnTo>
                    <a:pt x="50044" y="60867"/>
                  </a:lnTo>
                  <a:lnTo>
                    <a:pt x="67020" y="41400"/>
                  </a:lnTo>
                  <a:lnTo>
                    <a:pt x="57276" y="32893"/>
                  </a:lnTo>
                  <a:close/>
                </a:path>
                <a:path w="466089" h="408939">
                  <a:moveTo>
                    <a:pt x="74439" y="32893"/>
                  </a:moveTo>
                  <a:lnTo>
                    <a:pt x="57276" y="32893"/>
                  </a:lnTo>
                  <a:lnTo>
                    <a:pt x="67020" y="41400"/>
                  </a:lnTo>
                  <a:lnTo>
                    <a:pt x="74439" y="32893"/>
                  </a:lnTo>
                  <a:close/>
                </a:path>
              </a:pathLst>
            </a:custGeom>
            <a:solidFill>
              <a:srgbClr val="000000"/>
            </a:solidFill>
          </p:spPr>
          <p:txBody>
            <a:bodyPr wrap="square" lIns="0" tIns="0" rIns="0" bIns="0" rtlCol="0"/>
            <a:lstStyle/>
            <a:p>
              <a:endParaRPr/>
            </a:p>
          </p:txBody>
        </p:sp>
        <p:sp>
          <p:nvSpPr>
            <p:cNvPr id="74" name="object 74"/>
            <p:cNvSpPr/>
            <p:nvPr/>
          </p:nvSpPr>
          <p:spPr>
            <a:xfrm>
              <a:off x="4925735" y="4097782"/>
              <a:ext cx="3484245" cy="1794510"/>
            </a:xfrm>
            <a:custGeom>
              <a:avLst/>
              <a:gdLst/>
              <a:ahLst/>
              <a:cxnLst/>
              <a:rect l="l" t="t" r="r" b="b"/>
              <a:pathLst>
                <a:path w="3484245" h="1794510">
                  <a:moveTo>
                    <a:pt x="266024" y="0"/>
                  </a:moveTo>
                  <a:lnTo>
                    <a:pt x="961476" y="951103"/>
                  </a:lnTo>
                  <a:lnTo>
                    <a:pt x="886535" y="961284"/>
                  </a:lnTo>
                  <a:lnTo>
                    <a:pt x="814126" y="972302"/>
                  </a:lnTo>
                  <a:lnTo>
                    <a:pt x="744318" y="984124"/>
                  </a:lnTo>
                  <a:lnTo>
                    <a:pt x="677180" y="996720"/>
                  </a:lnTo>
                  <a:lnTo>
                    <a:pt x="612781" y="1010058"/>
                  </a:lnTo>
                  <a:lnTo>
                    <a:pt x="551188" y="1024107"/>
                  </a:lnTo>
                  <a:lnTo>
                    <a:pt x="492471" y="1038837"/>
                  </a:lnTo>
                  <a:lnTo>
                    <a:pt x="436697" y="1054215"/>
                  </a:lnTo>
                  <a:lnTo>
                    <a:pt x="383936" y="1070212"/>
                  </a:lnTo>
                  <a:lnTo>
                    <a:pt x="334257" y="1086795"/>
                  </a:lnTo>
                  <a:lnTo>
                    <a:pt x="287727" y="1103934"/>
                  </a:lnTo>
                  <a:lnTo>
                    <a:pt x="244415" y="1121598"/>
                  </a:lnTo>
                  <a:lnTo>
                    <a:pt x="204390" y="1139755"/>
                  </a:lnTo>
                  <a:lnTo>
                    <a:pt x="167720" y="1158375"/>
                  </a:lnTo>
                  <a:lnTo>
                    <a:pt x="134474" y="1177426"/>
                  </a:lnTo>
                  <a:lnTo>
                    <a:pt x="78529" y="1216697"/>
                  </a:lnTo>
                  <a:lnTo>
                    <a:pt x="37103" y="1257319"/>
                  </a:lnTo>
                  <a:lnTo>
                    <a:pt x="10743" y="1299044"/>
                  </a:lnTo>
                  <a:lnTo>
                    <a:pt x="0" y="1341623"/>
                  </a:lnTo>
                  <a:lnTo>
                    <a:pt x="655" y="1363155"/>
                  </a:lnTo>
                  <a:lnTo>
                    <a:pt x="12440" y="1402618"/>
                  </a:lnTo>
                  <a:lnTo>
                    <a:pt x="34423" y="1437522"/>
                  </a:lnTo>
                  <a:lnTo>
                    <a:pt x="66621" y="1471388"/>
                  </a:lnTo>
                  <a:lnTo>
                    <a:pt x="108586" y="1504121"/>
                  </a:lnTo>
                  <a:lnTo>
                    <a:pt x="159870" y="1535621"/>
                  </a:lnTo>
                  <a:lnTo>
                    <a:pt x="220025" y="1565792"/>
                  </a:lnTo>
                  <a:lnTo>
                    <a:pt x="288601" y="1594536"/>
                  </a:lnTo>
                  <a:lnTo>
                    <a:pt x="325907" y="1608343"/>
                  </a:lnTo>
                  <a:lnTo>
                    <a:pt x="365151" y="1621756"/>
                  </a:lnTo>
                  <a:lnTo>
                    <a:pt x="406276" y="1634764"/>
                  </a:lnTo>
                  <a:lnTo>
                    <a:pt x="449226" y="1647354"/>
                  </a:lnTo>
                  <a:lnTo>
                    <a:pt x="493945" y="1659514"/>
                  </a:lnTo>
                  <a:lnTo>
                    <a:pt x="540377" y="1671233"/>
                  </a:lnTo>
                  <a:lnTo>
                    <a:pt x="588467" y="1682497"/>
                  </a:lnTo>
                  <a:lnTo>
                    <a:pt x="638157" y="1693295"/>
                  </a:lnTo>
                  <a:lnTo>
                    <a:pt x="689392" y="1703614"/>
                  </a:lnTo>
                  <a:lnTo>
                    <a:pt x="742116" y="1713443"/>
                  </a:lnTo>
                  <a:lnTo>
                    <a:pt x="796273" y="1722768"/>
                  </a:lnTo>
                  <a:lnTo>
                    <a:pt x="851807" y="1731579"/>
                  </a:lnTo>
                  <a:lnTo>
                    <a:pt x="908661" y="1739862"/>
                  </a:lnTo>
                  <a:lnTo>
                    <a:pt x="966780" y="1747606"/>
                  </a:lnTo>
                  <a:lnTo>
                    <a:pt x="1026108" y="1754798"/>
                  </a:lnTo>
                  <a:lnTo>
                    <a:pt x="1086588" y="1761426"/>
                  </a:lnTo>
                  <a:lnTo>
                    <a:pt x="1148165" y="1767479"/>
                  </a:lnTo>
                  <a:lnTo>
                    <a:pt x="1210782" y="1772943"/>
                  </a:lnTo>
                  <a:lnTo>
                    <a:pt x="1274383" y="1777807"/>
                  </a:lnTo>
                  <a:lnTo>
                    <a:pt x="1338913" y="1782058"/>
                  </a:lnTo>
                  <a:lnTo>
                    <a:pt x="1404315" y="1785684"/>
                  </a:lnTo>
                  <a:lnTo>
                    <a:pt x="1470534" y="1788674"/>
                  </a:lnTo>
                  <a:lnTo>
                    <a:pt x="1537512" y="1791014"/>
                  </a:lnTo>
                  <a:lnTo>
                    <a:pt x="1605195" y="1792694"/>
                  </a:lnTo>
                  <a:lnTo>
                    <a:pt x="1673525" y="1793699"/>
                  </a:lnTo>
                  <a:lnTo>
                    <a:pt x="1742448" y="1794019"/>
                  </a:lnTo>
                  <a:lnTo>
                    <a:pt x="1811907" y="1793642"/>
                  </a:lnTo>
                  <a:lnTo>
                    <a:pt x="1881845" y="1792554"/>
                  </a:lnTo>
                  <a:lnTo>
                    <a:pt x="1955121" y="1790652"/>
                  </a:lnTo>
                  <a:lnTo>
                    <a:pt x="2027378" y="1787998"/>
                  </a:lnTo>
                  <a:lnTo>
                    <a:pt x="2098561" y="1784609"/>
                  </a:lnTo>
                  <a:lnTo>
                    <a:pt x="2168613" y="1780501"/>
                  </a:lnTo>
                  <a:lnTo>
                    <a:pt x="2237480" y="1775692"/>
                  </a:lnTo>
                  <a:lnTo>
                    <a:pt x="2305106" y="1770196"/>
                  </a:lnTo>
                  <a:lnTo>
                    <a:pt x="2371435" y="1764032"/>
                  </a:lnTo>
                  <a:lnTo>
                    <a:pt x="2436413" y="1757215"/>
                  </a:lnTo>
                  <a:lnTo>
                    <a:pt x="2499984" y="1749763"/>
                  </a:lnTo>
                  <a:lnTo>
                    <a:pt x="2562093" y="1741692"/>
                  </a:lnTo>
                  <a:lnTo>
                    <a:pt x="2622684" y="1733019"/>
                  </a:lnTo>
                  <a:lnTo>
                    <a:pt x="2681701" y="1723760"/>
                  </a:lnTo>
                  <a:lnTo>
                    <a:pt x="2739090" y="1713932"/>
                  </a:lnTo>
                  <a:lnTo>
                    <a:pt x="2794795" y="1703552"/>
                  </a:lnTo>
                  <a:lnTo>
                    <a:pt x="2848761" y="1692636"/>
                  </a:lnTo>
                  <a:lnTo>
                    <a:pt x="2900932" y="1681201"/>
                  </a:lnTo>
                  <a:lnTo>
                    <a:pt x="2951253" y="1669263"/>
                  </a:lnTo>
                  <a:lnTo>
                    <a:pt x="2999668" y="1656839"/>
                  </a:lnTo>
                  <a:lnTo>
                    <a:pt x="3046122" y="1643947"/>
                  </a:lnTo>
                  <a:lnTo>
                    <a:pt x="3090560" y="1630601"/>
                  </a:lnTo>
                  <a:lnTo>
                    <a:pt x="3132926" y="1616820"/>
                  </a:lnTo>
                  <a:lnTo>
                    <a:pt x="3173165" y="1602620"/>
                  </a:lnTo>
                  <a:lnTo>
                    <a:pt x="3211222" y="1588016"/>
                  </a:lnTo>
                  <a:lnTo>
                    <a:pt x="3247041" y="1573027"/>
                  </a:lnTo>
                  <a:lnTo>
                    <a:pt x="3311743" y="1541957"/>
                  </a:lnTo>
                  <a:lnTo>
                    <a:pt x="3366829" y="1509543"/>
                  </a:lnTo>
                  <a:lnTo>
                    <a:pt x="3411855" y="1475917"/>
                  </a:lnTo>
                  <a:lnTo>
                    <a:pt x="3446379" y="1441213"/>
                  </a:lnTo>
                  <a:lnTo>
                    <a:pt x="3469957" y="1405564"/>
                  </a:lnTo>
                  <a:lnTo>
                    <a:pt x="3482147" y="1369103"/>
                  </a:lnTo>
                  <a:lnTo>
                    <a:pt x="3483833" y="1350609"/>
                  </a:lnTo>
                  <a:lnTo>
                    <a:pt x="3482505" y="1331963"/>
                  </a:lnTo>
                  <a:lnTo>
                    <a:pt x="3471088" y="1295367"/>
                  </a:lnTo>
                  <a:lnTo>
                    <a:pt x="3449105" y="1260461"/>
                  </a:lnTo>
                  <a:lnTo>
                    <a:pt x="3416907" y="1226593"/>
                  </a:lnTo>
                  <a:lnTo>
                    <a:pt x="3374942" y="1193860"/>
                  </a:lnTo>
                  <a:lnTo>
                    <a:pt x="3323658" y="1162359"/>
                  </a:lnTo>
                  <a:lnTo>
                    <a:pt x="3263503" y="1132189"/>
                  </a:lnTo>
                  <a:lnTo>
                    <a:pt x="3194927" y="1103446"/>
                  </a:lnTo>
                  <a:lnTo>
                    <a:pt x="3157621" y="1089640"/>
                  </a:lnTo>
                  <a:lnTo>
                    <a:pt x="3118377" y="1076227"/>
                  </a:lnTo>
                  <a:lnTo>
                    <a:pt x="3077252" y="1063220"/>
                  </a:lnTo>
                  <a:lnTo>
                    <a:pt x="3034302" y="1050630"/>
                  </a:lnTo>
                  <a:lnTo>
                    <a:pt x="2989583" y="1038470"/>
                  </a:lnTo>
                  <a:lnTo>
                    <a:pt x="2943151" y="1026752"/>
                  </a:lnTo>
                  <a:lnTo>
                    <a:pt x="2895062" y="1015488"/>
                  </a:lnTo>
                  <a:lnTo>
                    <a:pt x="2845371" y="1004691"/>
                  </a:lnTo>
                  <a:lnTo>
                    <a:pt x="2794136" y="994372"/>
                  </a:lnTo>
                  <a:lnTo>
                    <a:pt x="2741412" y="984543"/>
                  </a:lnTo>
                  <a:lnTo>
                    <a:pt x="2687255" y="975217"/>
                  </a:lnTo>
                  <a:lnTo>
                    <a:pt x="2631721" y="966406"/>
                  </a:lnTo>
                  <a:lnTo>
                    <a:pt x="2574867" y="958122"/>
                  </a:lnTo>
                  <a:lnTo>
                    <a:pt x="2516748" y="950378"/>
                  </a:lnTo>
                  <a:lnTo>
                    <a:pt x="2457420" y="943184"/>
                  </a:lnTo>
                  <a:lnTo>
                    <a:pt x="2396940" y="936555"/>
                  </a:lnTo>
                  <a:lnTo>
                    <a:pt x="2335363" y="930501"/>
                  </a:lnTo>
                  <a:lnTo>
                    <a:pt x="2272746" y="925035"/>
                  </a:lnTo>
                  <a:lnTo>
                    <a:pt x="2209145" y="920169"/>
                  </a:lnTo>
                  <a:lnTo>
                    <a:pt x="2144615" y="915915"/>
                  </a:lnTo>
                  <a:lnTo>
                    <a:pt x="2079213" y="912285"/>
                  </a:lnTo>
                  <a:lnTo>
                    <a:pt x="2012995" y="909292"/>
                  </a:lnTo>
                  <a:lnTo>
                    <a:pt x="1946016" y="906948"/>
                  </a:lnTo>
                  <a:lnTo>
                    <a:pt x="1878333" y="905265"/>
                  </a:lnTo>
                  <a:lnTo>
                    <a:pt x="1810003" y="904254"/>
                  </a:lnTo>
                  <a:lnTo>
                    <a:pt x="1741080" y="903929"/>
                  </a:lnTo>
                  <a:lnTo>
                    <a:pt x="1671622" y="904301"/>
                  </a:lnTo>
                  <a:lnTo>
                    <a:pt x="1601683" y="905383"/>
                  </a:lnTo>
                  <a:lnTo>
                    <a:pt x="266024" y="0"/>
                  </a:lnTo>
                  <a:close/>
                </a:path>
              </a:pathLst>
            </a:custGeom>
            <a:solidFill>
              <a:srgbClr val="FFFFFF"/>
            </a:solidFill>
          </p:spPr>
          <p:txBody>
            <a:bodyPr wrap="square" lIns="0" tIns="0" rIns="0" bIns="0" rtlCol="0"/>
            <a:lstStyle/>
            <a:p>
              <a:endParaRPr/>
            </a:p>
          </p:txBody>
        </p:sp>
        <p:sp>
          <p:nvSpPr>
            <p:cNvPr id="75" name="object 75"/>
            <p:cNvSpPr/>
            <p:nvPr/>
          </p:nvSpPr>
          <p:spPr>
            <a:xfrm>
              <a:off x="4925735" y="4097782"/>
              <a:ext cx="3484245" cy="1794510"/>
            </a:xfrm>
            <a:custGeom>
              <a:avLst/>
              <a:gdLst/>
              <a:ahLst/>
              <a:cxnLst/>
              <a:rect l="l" t="t" r="r" b="b"/>
              <a:pathLst>
                <a:path w="3484245" h="1794510">
                  <a:moveTo>
                    <a:pt x="266024" y="0"/>
                  </a:moveTo>
                  <a:lnTo>
                    <a:pt x="1601683" y="905383"/>
                  </a:lnTo>
                  <a:lnTo>
                    <a:pt x="1671622" y="904301"/>
                  </a:lnTo>
                  <a:lnTo>
                    <a:pt x="1741080" y="903929"/>
                  </a:lnTo>
                  <a:lnTo>
                    <a:pt x="1810003" y="904254"/>
                  </a:lnTo>
                  <a:lnTo>
                    <a:pt x="1878333" y="905265"/>
                  </a:lnTo>
                  <a:lnTo>
                    <a:pt x="1946016" y="906948"/>
                  </a:lnTo>
                  <a:lnTo>
                    <a:pt x="2012995" y="909292"/>
                  </a:lnTo>
                  <a:lnTo>
                    <a:pt x="2079213" y="912285"/>
                  </a:lnTo>
                  <a:lnTo>
                    <a:pt x="2144615" y="915915"/>
                  </a:lnTo>
                  <a:lnTo>
                    <a:pt x="2209145" y="920169"/>
                  </a:lnTo>
                  <a:lnTo>
                    <a:pt x="2272746" y="925035"/>
                  </a:lnTo>
                  <a:lnTo>
                    <a:pt x="2335363" y="930501"/>
                  </a:lnTo>
                  <a:lnTo>
                    <a:pt x="2396940" y="936555"/>
                  </a:lnTo>
                  <a:lnTo>
                    <a:pt x="2457420" y="943184"/>
                  </a:lnTo>
                  <a:lnTo>
                    <a:pt x="2516748" y="950378"/>
                  </a:lnTo>
                  <a:lnTo>
                    <a:pt x="2574867" y="958122"/>
                  </a:lnTo>
                  <a:lnTo>
                    <a:pt x="2631721" y="966406"/>
                  </a:lnTo>
                  <a:lnTo>
                    <a:pt x="2687255" y="975217"/>
                  </a:lnTo>
                  <a:lnTo>
                    <a:pt x="2741412" y="984543"/>
                  </a:lnTo>
                  <a:lnTo>
                    <a:pt x="2794136" y="994372"/>
                  </a:lnTo>
                  <a:lnTo>
                    <a:pt x="2845371" y="1004691"/>
                  </a:lnTo>
                  <a:lnTo>
                    <a:pt x="2895062" y="1015488"/>
                  </a:lnTo>
                  <a:lnTo>
                    <a:pt x="2943151" y="1026752"/>
                  </a:lnTo>
                  <a:lnTo>
                    <a:pt x="2989583" y="1038470"/>
                  </a:lnTo>
                  <a:lnTo>
                    <a:pt x="3034302" y="1050630"/>
                  </a:lnTo>
                  <a:lnTo>
                    <a:pt x="3077252" y="1063220"/>
                  </a:lnTo>
                  <a:lnTo>
                    <a:pt x="3118377" y="1076227"/>
                  </a:lnTo>
                  <a:lnTo>
                    <a:pt x="3157621" y="1089640"/>
                  </a:lnTo>
                  <a:lnTo>
                    <a:pt x="3194927" y="1103446"/>
                  </a:lnTo>
                  <a:lnTo>
                    <a:pt x="3263503" y="1132189"/>
                  </a:lnTo>
                  <a:lnTo>
                    <a:pt x="3323658" y="1162359"/>
                  </a:lnTo>
                  <a:lnTo>
                    <a:pt x="3374942" y="1193860"/>
                  </a:lnTo>
                  <a:lnTo>
                    <a:pt x="3416907" y="1226593"/>
                  </a:lnTo>
                  <a:lnTo>
                    <a:pt x="3449105" y="1260461"/>
                  </a:lnTo>
                  <a:lnTo>
                    <a:pt x="3471088" y="1295367"/>
                  </a:lnTo>
                  <a:lnTo>
                    <a:pt x="3482505" y="1331963"/>
                  </a:lnTo>
                  <a:lnTo>
                    <a:pt x="3483833" y="1350609"/>
                  </a:lnTo>
                  <a:lnTo>
                    <a:pt x="3482147" y="1369103"/>
                  </a:lnTo>
                  <a:lnTo>
                    <a:pt x="3469957" y="1405564"/>
                  </a:lnTo>
                  <a:lnTo>
                    <a:pt x="3446379" y="1441213"/>
                  </a:lnTo>
                  <a:lnTo>
                    <a:pt x="3411855" y="1475917"/>
                  </a:lnTo>
                  <a:lnTo>
                    <a:pt x="3366829" y="1509543"/>
                  </a:lnTo>
                  <a:lnTo>
                    <a:pt x="3311743" y="1541957"/>
                  </a:lnTo>
                  <a:lnTo>
                    <a:pt x="3247041" y="1573027"/>
                  </a:lnTo>
                  <a:lnTo>
                    <a:pt x="3211222" y="1588016"/>
                  </a:lnTo>
                  <a:lnTo>
                    <a:pt x="3173165" y="1602620"/>
                  </a:lnTo>
                  <a:lnTo>
                    <a:pt x="3132926" y="1616820"/>
                  </a:lnTo>
                  <a:lnTo>
                    <a:pt x="3090560" y="1630601"/>
                  </a:lnTo>
                  <a:lnTo>
                    <a:pt x="3046122" y="1643947"/>
                  </a:lnTo>
                  <a:lnTo>
                    <a:pt x="2999668" y="1656839"/>
                  </a:lnTo>
                  <a:lnTo>
                    <a:pt x="2951253" y="1669263"/>
                  </a:lnTo>
                  <a:lnTo>
                    <a:pt x="2900932" y="1681201"/>
                  </a:lnTo>
                  <a:lnTo>
                    <a:pt x="2848761" y="1692636"/>
                  </a:lnTo>
                  <a:lnTo>
                    <a:pt x="2794795" y="1703552"/>
                  </a:lnTo>
                  <a:lnTo>
                    <a:pt x="2739090" y="1713932"/>
                  </a:lnTo>
                  <a:lnTo>
                    <a:pt x="2681701" y="1723760"/>
                  </a:lnTo>
                  <a:lnTo>
                    <a:pt x="2622684" y="1733019"/>
                  </a:lnTo>
                  <a:lnTo>
                    <a:pt x="2562093" y="1741692"/>
                  </a:lnTo>
                  <a:lnTo>
                    <a:pt x="2499984" y="1749763"/>
                  </a:lnTo>
                  <a:lnTo>
                    <a:pt x="2436413" y="1757215"/>
                  </a:lnTo>
                  <a:lnTo>
                    <a:pt x="2371435" y="1764032"/>
                  </a:lnTo>
                  <a:lnTo>
                    <a:pt x="2305106" y="1770196"/>
                  </a:lnTo>
                  <a:lnTo>
                    <a:pt x="2237480" y="1775692"/>
                  </a:lnTo>
                  <a:lnTo>
                    <a:pt x="2168613" y="1780501"/>
                  </a:lnTo>
                  <a:lnTo>
                    <a:pt x="2098561" y="1784609"/>
                  </a:lnTo>
                  <a:lnTo>
                    <a:pt x="2027378" y="1787998"/>
                  </a:lnTo>
                  <a:lnTo>
                    <a:pt x="1955121" y="1790652"/>
                  </a:lnTo>
                  <a:lnTo>
                    <a:pt x="1881845" y="1792554"/>
                  </a:lnTo>
                  <a:lnTo>
                    <a:pt x="1811907" y="1793642"/>
                  </a:lnTo>
                  <a:lnTo>
                    <a:pt x="1742448" y="1794019"/>
                  </a:lnTo>
                  <a:lnTo>
                    <a:pt x="1673525" y="1793699"/>
                  </a:lnTo>
                  <a:lnTo>
                    <a:pt x="1605195" y="1792694"/>
                  </a:lnTo>
                  <a:lnTo>
                    <a:pt x="1537512" y="1791014"/>
                  </a:lnTo>
                  <a:lnTo>
                    <a:pt x="1470534" y="1788674"/>
                  </a:lnTo>
                  <a:lnTo>
                    <a:pt x="1404315" y="1785684"/>
                  </a:lnTo>
                  <a:lnTo>
                    <a:pt x="1338913" y="1782058"/>
                  </a:lnTo>
                  <a:lnTo>
                    <a:pt x="1274383" y="1777807"/>
                  </a:lnTo>
                  <a:lnTo>
                    <a:pt x="1210782" y="1772943"/>
                  </a:lnTo>
                  <a:lnTo>
                    <a:pt x="1148165" y="1767479"/>
                  </a:lnTo>
                  <a:lnTo>
                    <a:pt x="1086588" y="1761426"/>
                  </a:lnTo>
                  <a:lnTo>
                    <a:pt x="1026108" y="1754798"/>
                  </a:lnTo>
                  <a:lnTo>
                    <a:pt x="966780" y="1747606"/>
                  </a:lnTo>
                  <a:lnTo>
                    <a:pt x="908661" y="1739862"/>
                  </a:lnTo>
                  <a:lnTo>
                    <a:pt x="851807" y="1731579"/>
                  </a:lnTo>
                  <a:lnTo>
                    <a:pt x="796273" y="1722768"/>
                  </a:lnTo>
                  <a:lnTo>
                    <a:pt x="742116" y="1713443"/>
                  </a:lnTo>
                  <a:lnTo>
                    <a:pt x="689392" y="1703614"/>
                  </a:lnTo>
                  <a:lnTo>
                    <a:pt x="638157" y="1693295"/>
                  </a:lnTo>
                  <a:lnTo>
                    <a:pt x="588467" y="1682497"/>
                  </a:lnTo>
                  <a:lnTo>
                    <a:pt x="540377" y="1671233"/>
                  </a:lnTo>
                  <a:lnTo>
                    <a:pt x="493945" y="1659514"/>
                  </a:lnTo>
                  <a:lnTo>
                    <a:pt x="449226" y="1647354"/>
                  </a:lnTo>
                  <a:lnTo>
                    <a:pt x="406276" y="1634764"/>
                  </a:lnTo>
                  <a:lnTo>
                    <a:pt x="365151" y="1621756"/>
                  </a:lnTo>
                  <a:lnTo>
                    <a:pt x="325907" y="1608343"/>
                  </a:lnTo>
                  <a:lnTo>
                    <a:pt x="288601" y="1594536"/>
                  </a:lnTo>
                  <a:lnTo>
                    <a:pt x="220025" y="1565792"/>
                  </a:lnTo>
                  <a:lnTo>
                    <a:pt x="159870" y="1535621"/>
                  </a:lnTo>
                  <a:lnTo>
                    <a:pt x="108586" y="1504121"/>
                  </a:lnTo>
                  <a:lnTo>
                    <a:pt x="66621" y="1471388"/>
                  </a:lnTo>
                  <a:lnTo>
                    <a:pt x="34423" y="1437522"/>
                  </a:lnTo>
                  <a:lnTo>
                    <a:pt x="12440" y="1402618"/>
                  </a:lnTo>
                  <a:lnTo>
                    <a:pt x="655" y="1363155"/>
                  </a:lnTo>
                  <a:lnTo>
                    <a:pt x="0" y="1341623"/>
                  </a:lnTo>
                  <a:lnTo>
                    <a:pt x="3385" y="1320243"/>
                  </a:lnTo>
                  <a:lnTo>
                    <a:pt x="22005" y="1278059"/>
                  </a:lnTo>
                  <a:lnTo>
                    <a:pt x="55967" y="1236854"/>
                  </a:lnTo>
                  <a:lnTo>
                    <a:pt x="104721" y="1196877"/>
                  </a:lnTo>
                  <a:lnTo>
                    <a:pt x="167720" y="1158375"/>
                  </a:lnTo>
                  <a:lnTo>
                    <a:pt x="204390" y="1139755"/>
                  </a:lnTo>
                  <a:lnTo>
                    <a:pt x="244415" y="1121598"/>
                  </a:lnTo>
                  <a:lnTo>
                    <a:pt x="287727" y="1103934"/>
                  </a:lnTo>
                  <a:lnTo>
                    <a:pt x="334257" y="1086795"/>
                  </a:lnTo>
                  <a:lnTo>
                    <a:pt x="383936" y="1070212"/>
                  </a:lnTo>
                  <a:lnTo>
                    <a:pt x="436697" y="1054215"/>
                  </a:lnTo>
                  <a:lnTo>
                    <a:pt x="492471" y="1038837"/>
                  </a:lnTo>
                  <a:lnTo>
                    <a:pt x="551188" y="1024107"/>
                  </a:lnTo>
                  <a:lnTo>
                    <a:pt x="612781" y="1010058"/>
                  </a:lnTo>
                  <a:lnTo>
                    <a:pt x="677180" y="996720"/>
                  </a:lnTo>
                  <a:lnTo>
                    <a:pt x="744318" y="984124"/>
                  </a:lnTo>
                  <a:lnTo>
                    <a:pt x="814126" y="972302"/>
                  </a:lnTo>
                  <a:lnTo>
                    <a:pt x="886535" y="961284"/>
                  </a:lnTo>
                  <a:lnTo>
                    <a:pt x="961476" y="951103"/>
                  </a:lnTo>
                  <a:lnTo>
                    <a:pt x="266024" y="0"/>
                  </a:lnTo>
                  <a:close/>
                </a:path>
              </a:pathLst>
            </a:custGeom>
            <a:ln w="15240">
              <a:solidFill>
                <a:srgbClr val="9B2C1F"/>
              </a:solidFill>
            </a:ln>
          </p:spPr>
          <p:txBody>
            <a:bodyPr wrap="square" lIns="0" tIns="0" rIns="0" bIns="0" rtlCol="0"/>
            <a:lstStyle/>
            <a:p>
              <a:endParaRPr/>
            </a:p>
          </p:txBody>
        </p:sp>
      </p:grpSp>
      <p:sp>
        <p:nvSpPr>
          <p:cNvPr id="76" name="object 76"/>
          <p:cNvSpPr txBox="1"/>
          <p:nvPr/>
        </p:nvSpPr>
        <p:spPr>
          <a:xfrm>
            <a:off x="7187565" y="5145482"/>
            <a:ext cx="2012314" cy="574675"/>
          </a:xfrm>
          <a:prstGeom prst="rect">
            <a:avLst/>
          </a:prstGeom>
        </p:spPr>
        <p:txBody>
          <a:bodyPr vert="horz" wrap="square" lIns="0" tIns="12700" rIns="0" bIns="0" rtlCol="0">
            <a:spAutoFit/>
          </a:bodyPr>
          <a:lstStyle/>
          <a:p>
            <a:pPr marL="41275">
              <a:spcBef>
                <a:spcPts val="100"/>
              </a:spcBef>
            </a:pPr>
            <a:r>
              <a:rPr spc="-10" dirty="0">
                <a:latin typeface="Calibri"/>
                <a:cs typeface="Calibri"/>
              </a:rPr>
              <a:t>Requires</a:t>
            </a:r>
            <a:r>
              <a:rPr spc="-5" dirty="0">
                <a:latin typeface="Calibri"/>
                <a:cs typeface="Calibri"/>
              </a:rPr>
              <a:t> </a:t>
            </a:r>
            <a:r>
              <a:rPr dirty="0">
                <a:latin typeface="Calibri"/>
                <a:cs typeface="Calibri"/>
              </a:rPr>
              <a:t>a</a:t>
            </a:r>
            <a:r>
              <a:rPr spc="-20" dirty="0">
                <a:latin typeface="Calibri"/>
                <a:cs typeface="Calibri"/>
              </a:rPr>
              <a:t> </a:t>
            </a:r>
            <a:r>
              <a:rPr spc="-10" dirty="0">
                <a:latin typeface="Calibri"/>
                <a:cs typeface="Calibri"/>
              </a:rPr>
              <a:t>Byzantine</a:t>
            </a:r>
            <a:endParaRPr>
              <a:latin typeface="Calibri"/>
              <a:cs typeface="Calibri"/>
            </a:endParaRPr>
          </a:p>
          <a:p>
            <a:pPr marL="12700">
              <a:spcBef>
                <a:spcPts val="5"/>
              </a:spcBef>
            </a:pPr>
            <a:r>
              <a:rPr spc="-5" dirty="0">
                <a:latin typeface="Calibri"/>
                <a:cs typeface="Calibri"/>
              </a:rPr>
              <a:t>consensus</a:t>
            </a:r>
            <a:r>
              <a:rPr spc="-40" dirty="0">
                <a:latin typeface="Calibri"/>
                <a:cs typeface="Calibri"/>
              </a:rPr>
              <a:t> </a:t>
            </a:r>
            <a:r>
              <a:rPr spc="-5" dirty="0">
                <a:latin typeface="Calibri"/>
                <a:cs typeface="Calibri"/>
              </a:rPr>
              <a:t>algorithm!</a:t>
            </a:r>
            <a:endParaRPr>
              <a:latin typeface="Calibri"/>
              <a:cs typeface="Calibri"/>
            </a:endParaRPr>
          </a:p>
        </p:txBody>
      </p:sp>
      <p:sp>
        <p:nvSpPr>
          <p:cNvPr id="77" name="object 77"/>
          <p:cNvSpPr/>
          <p:nvPr/>
        </p:nvSpPr>
        <p:spPr>
          <a:xfrm>
            <a:off x="7542277" y="1127761"/>
            <a:ext cx="894715" cy="399415"/>
          </a:xfrm>
          <a:custGeom>
            <a:avLst/>
            <a:gdLst/>
            <a:ahLst/>
            <a:cxnLst/>
            <a:rect l="l" t="t" r="r" b="b"/>
            <a:pathLst>
              <a:path w="894715" h="399415">
                <a:moveTo>
                  <a:pt x="894587" y="0"/>
                </a:moveTo>
                <a:lnTo>
                  <a:pt x="0" y="0"/>
                </a:lnTo>
                <a:lnTo>
                  <a:pt x="0" y="399288"/>
                </a:lnTo>
                <a:lnTo>
                  <a:pt x="894587" y="399288"/>
                </a:lnTo>
                <a:lnTo>
                  <a:pt x="894587" y="0"/>
                </a:lnTo>
                <a:close/>
              </a:path>
            </a:pathLst>
          </a:custGeom>
          <a:solidFill>
            <a:srgbClr val="FFFFFF"/>
          </a:solidFill>
        </p:spPr>
        <p:txBody>
          <a:bodyPr wrap="square" lIns="0" tIns="0" rIns="0" bIns="0" rtlCol="0"/>
          <a:lstStyle/>
          <a:p>
            <a:endParaRPr/>
          </a:p>
        </p:txBody>
      </p:sp>
      <p:sp>
        <p:nvSpPr>
          <p:cNvPr id="78" name="object 78"/>
          <p:cNvSpPr txBox="1"/>
          <p:nvPr/>
        </p:nvSpPr>
        <p:spPr>
          <a:xfrm>
            <a:off x="7542277" y="1127761"/>
            <a:ext cx="894715" cy="325089"/>
          </a:xfrm>
          <a:prstGeom prst="rect">
            <a:avLst/>
          </a:prstGeom>
          <a:ln w="15240">
            <a:solidFill>
              <a:srgbClr val="A18E6A"/>
            </a:solidFill>
          </a:ln>
        </p:spPr>
        <p:txBody>
          <a:bodyPr vert="horz" wrap="square" lIns="0" tIns="47625" rIns="0" bIns="0" rtlCol="0">
            <a:spAutoFit/>
          </a:bodyPr>
          <a:lstStyle/>
          <a:p>
            <a:pPr marL="95250">
              <a:spcBef>
                <a:spcPts val="375"/>
              </a:spcBef>
            </a:pPr>
            <a:r>
              <a:rPr spc="-5" dirty="0">
                <a:latin typeface="Calibri"/>
                <a:cs typeface="Calibri"/>
              </a:rPr>
              <a:t>Client</a:t>
            </a:r>
            <a:r>
              <a:rPr spc="-35" dirty="0">
                <a:latin typeface="Calibri"/>
                <a:cs typeface="Calibri"/>
              </a:rPr>
              <a:t> </a:t>
            </a:r>
            <a:r>
              <a:rPr dirty="0">
                <a:latin typeface="Calibri"/>
                <a:cs typeface="Calibri"/>
              </a:rPr>
              <a:t>1</a:t>
            </a:r>
            <a:endParaRPr>
              <a:latin typeface="Calibri"/>
              <a:cs typeface="Calibri"/>
            </a:endParaRPr>
          </a:p>
        </p:txBody>
      </p:sp>
      <p:grpSp>
        <p:nvGrpSpPr>
          <p:cNvPr id="79" name="object 79"/>
          <p:cNvGrpSpPr/>
          <p:nvPr/>
        </p:nvGrpSpPr>
        <p:grpSpPr>
          <a:xfrm>
            <a:off x="9749028" y="1200911"/>
            <a:ext cx="927100" cy="334010"/>
            <a:chOff x="8225028" y="1200911"/>
            <a:chExt cx="927100" cy="334010"/>
          </a:xfrm>
        </p:grpSpPr>
        <p:sp>
          <p:nvSpPr>
            <p:cNvPr id="80" name="object 80"/>
            <p:cNvSpPr/>
            <p:nvPr/>
          </p:nvSpPr>
          <p:spPr>
            <a:xfrm>
              <a:off x="8232648" y="1208531"/>
              <a:ext cx="911860" cy="318770"/>
            </a:xfrm>
            <a:custGeom>
              <a:avLst/>
              <a:gdLst/>
              <a:ahLst/>
              <a:cxnLst/>
              <a:rect l="l" t="t" r="r" b="b"/>
              <a:pathLst>
                <a:path w="911859" h="318769">
                  <a:moveTo>
                    <a:pt x="0" y="318515"/>
                  </a:moveTo>
                  <a:lnTo>
                    <a:pt x="911351" y="318515"/>
                  </a:lnTo>
                  <a:lnTo>
                    <a:pt x="911351" y="0"/>
                  </a:lnTo>
                  <a:lnTo>
                    <a:pt x="0" y="0"/>
                  </a:lnTo>
                  <a:lnTo>
                    <a:pt x="0" y="318515"/>
                  </a:lnTo>
                  <a:close/>
                </a:path>
              </a:pathLst>
            </a:custGeom>
            <a:solidFill>
              <a:srgbClr val="FFFFFF"/>
            </a:solidFill>
          </p:spPr>
          <p:txBody>
            <a:bodyPr wrap="square" lIns="0" tIns="0" rIns="0" bIns="0" rtlCol="0"/>
            <a:lstStyle/>
            <a:p>
              <a:endParaRPr/>
            </a:p>
          </p:txBody>
        </p:sp>
        <p:sp>
          <p:nvSpPr>
            <p:cNvPr id="81" name="object 81"/>
            <p:cNvSpPr/>
            <p:nvPr/>
          </p:nvSpPr>
          <p:spPr>
            <a:xfrm>
              <a:off x="8232648" y="1519427"/>
              <a:ext cx="911860" cy="15240"/>
            </a:xfrm>
            <a:custGeom>
              <a:avLst/>
              <a:gdLst/>
              <a:ahLst/>
              <a:cxnLst/>
              <a:rect l="l" t="t" r="r" b="b"/>
              <a:pathLst>
                <a:path w="911859" h="15240">
                  <a:moveTo>
                    <a:pt x="0" y="15240"/>
                  </a:moveTo>
                  <a:lnTo>
                    <a:pt x="911351" y="15240"/>
                  </a:lnTo>
                  <a:lnTo>
                    <a:pt x="911351" y="0"/>
                  </a:lnTo>
                  <a:lnTo>
                    <a:pt x="0" y="0"/>
                  </a:lnTo>
                  <a:lnTo>
                    <a:pt x="0" y="15240"/>
                  </a:lnTo>
                  <a:close/>
                </a:path>
              </a:pathLst>
            </a:custGeom>
            <a:solidFill>
              <a:srgbClr val="A18E6A"/>
            </a:solidFill>
          </p:spPr>
          <p:txBody>
            <a:bodyPr wrap="square" lIns="0" tIns="0" rIns="0" bIns="0" rtlCol="0"/>
            <a:lstStyle/>
            <a:p>
              <a:endParaRPr/>
            </a:p>
          </p:txBody>
        </p:sp>
        <p:sp>
          <p:nvSpPr>
            <p:cNvPr id="82" name="object 82"/>
            <p:cNvSpPr/>
            <p:nvPr/>
          </p:nvSpPr>
          <p:spPr>
            <a:xfrm>
              <a:off x="8232648" y="1208531"/>
              <a:ext cx="911860" cy="318770"/>
            </a:xfrm>
            <a:custGeom>
              <a:avLst/>
              <a:gdLst/>
              <a:ahLst/>
              <a:cxnLst/>
              <a:rect l="l" t="t" r="r" b="b"/>
              <a:pathLst>
                <a:path w="911859" h="318769">
                  <a:moveTo>
                    <a:pt x="911351" y="0"/>
                  </a:moveTo>
                  <a:lnTo>
                    <a:pt x="0" y="0"/>
                  </a:lnTo>
                  <a:lnTo>
                    <a:pt x="0" y="318515"/>
                  </a:lnTo>
                </a:path>
              </a:pathLst>
            </a:custGeom>
            <a:ln w="15240">
              <a:solidFill>
                <a:srgbClr val="A18E6A"/>
              </a:solidFill>
            </a:ln>
          </p:spPr>
          <p:txBody>
            <a:bodyPr wrap="square" lIns="0" tIns="0" rIns="0" bIns="0" rtlCol="0"/>
            <a:lstStyle/>
            <a:p>
              <a:endParaRPr/>
            </a:p>
          </p:txBody>
        </p:sp>
      </p:grpSp>
      <p:sp>
        <p:nvSpPr>
          <p:cNvPr id="83" name="object 83"/>
          <p:cNvSpPr txBox="1"/>
          <p:nvPr/>
        </p:nvSpPr>
        <p:spPr>
          <a:xfrm>
            <a:off x="9880218" y="1203197"/>
            <a:ext cx="676910" cy="299720"/>
          </a:xfrm>
          <a:prstGeom prst="rect">
            <a:avLst/>
          </a:prstGeom>
        </p:spPr>
        <p:txBody>
          <a:bodyPr vert="horz" wrap="square" lIns="0" tIns="12700" rIns="0" bIns="0" rtlCol="0">
            <a:spAutoFit/>
          </a:bodyPr>
          <a:lstStyle/>
          <a:p>
            <a:pPr marL="12700">
              <a:spcBef>
                <a:spcPts val="100"/>
              </a:spcBef>
            </a:pPr>
            <a:r>
              <a:rPr spc="-5" dirty="0">
                <a:latin typeface="Calibri"/>
                <a:cs typeface="Calibri"/>
              </a:rPr>
              <a:t>C</a:t>
            </a:r>
            <a:r>
              <a:rPr spc="-10" dirty="0">
                <a:latin typeface="Calibri"/>
                <a:cs typeface="Calibri"/>
              </a:rPr>
              <a:t>l</a:t>
            </a:r>
            <a:r>
              <a:rPr spc="-5" dirty="0">
                <a:latin typeface="Calibri"/>
                <a:cs typeface="Calibri"/>
              </a:rPr>
              <a:t>i</a:t>
            </a:r>
            <a:r>
              <a:rPr dirty="0">
                <a:latin typeface="Calibri"/>
                <a:cs typeface="Calibri"/>
              </a:rPr>
              <a:t>e</a:t>
            </a:r>
            <a:r>
              <a:rPr spc="-5" dirty="0">
                <a:latin typeface="Calibri"/>
                <a:cs typeface="Calibri"/>
              </a:rPr>
              <a:t>n</a:t>
            </a:r>
            <a:r>
              <a:rPr dirty="0">
                <a:latin typeface="Calibri"/>
                <a:cs typeface="Calibri"/>
              </a:rPr>
              <a:t>t2</a:t>
            </a:r>
            <a:endParaRPr>
              <a:latin typeface="Calibri"/>
              <a:cs typeface="Calibri"/>
            </a:endParaRPr>
          </a:p>
        </p:txBody>
      </p:sp>
      <p:grpSp>
        <p:nvGrpSpPr>
          <p:cNvPr id="84" name="object 84"/>
          <p:cNvGrpSpPr/>
          <p:nvPr/>
        </p:nvGrpSpPr>
        <p:grpSpPr>
          <a:xfrm>
            <a:off x="3672839" y="1327404"/>
            <a:ext cx="6617970" cy="4825365"/>
            <a:chOff x="2148839" y="1327403"/>
            <a:chExt cx="6617970" cy="4825365"/>
          </a:xfrm>
        </p:grpSpPr>
        <p:sp>
          <p:nvSpPr>
            <p:cNvPr id="85" name="object 85"/>
            <p:cNvSpPr/>
            <p:nvPr/>
          </p:nvSpPr>
          <p:spPr>
            <a:xfrm>
              <a:off x="6912864" y="1327403"/>
              <a:ext cx="1853564" cy="1060450"/>
            </a:xfrm>
            <a:custGeom>
              <a:avLst/>
              <a:gdLst/>
              <a:ahLst/>
              <a:cxnLst/>
              <a:rect l="l" t="t" r="r" b="b"/>
              <a:pathLst>
                <a:path w="1853565" h="1060450">
                  <a:moveTo>
                    <a:pt x="99060" y="57277"/>
                  </a:moveTo>
                  <a:lnTo>
                    <a:pt x="67246" y="36423"/>
                  </a:lnTo>
                  <a:lnTo>
                    <a:pt x="71793" y="29464"/>
                  </a:lnTo>
                  <a:lnTo>
                    <a:pt x="84582" y="9906"/>
                  </a:lnTo>
                  <a:lnTo>
                    <a:pt x="0" y="0"/>
                  </a:lnTo>
                  <a:lnTo>
                    <a:pt x="42926" y="73660"/>
                  </a:lnTo>
                  <a:lnTo>
                    <a:pt x="60286" y="47091"/>
                  </a:lnTo>
                  <a:lnTo>
                    <a:pt x="92202" y="67945"/>
                  </a:lnTo>
                  <a:lnTo>
                    <a:pt x="99060" y="57277"/>
                  </a:lnTo>
                  <a:close/>
                </a:path>
                <a:path w="1853565" h="1060450">
                  <a:moveTo>
                    <a:pt x="173482" y="106045"/>
                  </a:moveTo>
                  <a:lnTo>
                    <a:pt x="130937" y="78105"/>
                  </a:lnTo>
                  <a:lnTo>
                    <a:pt x="124079" y="88773"/>
                  </a:lnTo>
                  <a:lnTo>
                    <a:pt x="166497" y="116586"/>
                  </a:lnTo>
                  <a:lnTo>
                    <a:pt x="173482" y="106045"/>
                  </a:lnTo>
                  <a:close/>
                </a:path>
                <a:path w="1853565" h="1060450">
                  <a:moveTo>
                    <a:pt x="247904" y="154686"/>
                  </a:moveTo>
                  <a:lnTo>
                    <a:pt x="205359" y="126873"/>
                  </a:lnTo>
                  <a:lnTo>
                    <a:pt x="198374" y="137541"/>
                  </a:lnTo>
                  <a:lnTo>
                    <a:pt x="240919" y="165354"/>
                  </a:lnTo>
                  <a:lnTo>
                    <a:pt x="247904" y="154686"/>
                  </a:lnTo>
                  <a:close/>
                </a:path>
                <a:path w="1853565" h="1060450">
                  <a:moveTo>
                    <a:pt x="322199" y="203327"/>
                  </a:moveTo>
                  <a:lnTo>
                    <a:pt x="279781" y="175514"/>
                  </a:lnTo>
                  <a:lnTo>
                    <a:pt x="272796" y="186182"/>
                  </a:lnTo>
                  <a:lnTo>
                    <a:pt x="315341" y="213995"/>
                  </a:lnTo>
                  <a:lnTo>
                    <a:pt x="322199" y="203327"/>
                  </a:lnTo>
                  <a:close/>
                </a:path>
                <a:path w="1853565" h="1060450">
                  <a:moveTo>
                    <a:pt x="396621" y="252095"/>
                  </a:moveTo>
                  <a:lnTo>
                    <a:pt x="354076" y="224282"/>
                  </a:lnTo>
                  <a:lnTo>
                    <a:pt x="347218" y="234823"/>
                  </a:lnTo>
                  <a:lnTo>
                    <a:pt x="389636" y="262763"/>
                  </a:lnTo>
                  <a:lnTo>
                    <a:pt x="396621" y="252095"/>
                  </a:lnTo>
                  <a:close/>
                </a:path>
                <a:path w="1853565" h="1060450">
                  <a:moveTo>
                    <a:pt x="471043" y="300736"/>
                  </a:moveTo>
                  <a:lnTo>
                    <a:pt x="428498" y="272923"/>
                  </a:lnTo>
                  <a:lnTo>
                    <a:pt x="421513" y="283591"/>
                  </a:lnTo>
                  <a:lnTo>
                    <a:pt x="464058" y="311404"/>
                  </a:lnTo>
                  <a:lnTo>
                    <a:pt x="471043" y="300736"/>
                  </a:lnTo>
                  <a:close/>
                </a:path>
                <a:path w="1853565" h="1060450">
                  <a:moveTo>
                    <a:pt x="553593" y="362458"/>
                  </a:moveTo>
                  <a:lnTo>
                    <a:pt x="536422" y="332994"/>
                  </a:lnTo>
                  <a:lnTo>
                    <a:pt x="529831" y="321691"/>
                  </a:lnTo>
                  <a:lnTo>
                    <a:pt x="510667" y="288798"/>
                  </a:lnTo>
                  <a:lnTo>
                    <a:pt x="469011" y="352552"/>
                  </a:lnTo>
                  <a:lnTo>
                    <a:pt x="553593" y="362458"/>
                  </a:lnTo>
                  <a:close/>
                </a:path>
                <a:path w="1853565" h="1060450">
                  <a:moveTo>
                    <a:pt x="1795526" y="402336"/>
                  </a:moveTo>
                  <a:lnTo>
                    <a:pt x="1793240" y="351663"/>
                  </a:lnTo>
                  <a:lnTo>
                    <a:pt x="1780540" y="352171"/>
                  </a:lnTo>
                  <a:lnTo>
                    <a:pt x="1782826" y="402971"/>
                  </a:lnTo>
                  <a:lnTo>
                    <a:pt x="1795526" y="402336"/>
                  </a:lnTo>
                  <a:close/>
                </a:path>
                <a:path w="1853565" h="1060450">
                  <a:moveTo>
                    <a:pt x="1799590" y="491109"/>
                  </a:moveTo>
                  <a:lnTo>
                    <a:pt x="1797304" y="440436"/>
                  </a:lnTo>
                  <a:lnTo>
                    <a:pt x="1784604" y="440944"/>
                  </a:lnTo>
                  <a:lnTo>
                    <a:pt x="1786890" y="491744"/>
                  </a:lnTo>
                  <a:lnTo>
                    <a:pt x="1799590" y="491109"/>
                  </a:lnTo>
                  <a:close/>
                </a:path>
                <a:path w="1853565" h="1060450">
                  <a:moveTo>
                    <a:pt x="1803527" y="580009"/>
                  </a:moveTo>
                  <a:lnTo>
                    <a:pt x="1801241" y="529209"/>
                  </a:lnTo>
                  <a:lnTo>
                    <a:pt x="1788541" y="529844"/>
                  </a:lnTo>
                  <a:lnTo>
                    <a:pt x="1790827" y="580517"/>
                  </a:lnTo>
                  <a:lnTo>
                    <a:pt x="1803527" y="580009"/>
                  </a:lnTo>
                  <a:close/>
                </a:path>
                <a:path w="1853565" h="1060450">
                  <a:moveTo>
                    <a:pt x="1807591" y="668782"/>
                  </a:moveTo>
                  <a:lnTo>
                    <a:pt x="1805305" y="617982"/>
                  </a:lnTo>
                  <a:lnTo>
                    <a:pt x="1792605" y="618617"/>
                  </a:lnTo>
                  <a:lnTo>
                    <a:pt x="1794891" y="669290"/>
                  </a:lnTo>
                  <a:lnTo>
                    <a:pt x="1807591" y="668782"/>
                  </a:lnTo>
                  <a:close/>
                </a:path>
                <a:path w="1853565" h="1060450">
                  <a:moveTo>
                    <a:pt x="1811528" y="757555"/>
                  </a:moveTo>
                  <a:lnTo>
                    <a:pt x="1809242" y="706882"/>
                  </a:lnTo>
                  <a:lnTo>
                    <a:pt x="1796542" y="707390"/>
                  </a:lnTo>
                  <a:lnTo>
                    <a:pt x="1798828" y="758190"/>
                  </a:lnTo>
                  <a:lnTo>
                    <a:pt x="1811528" y="757555"/>
                  </a:lnTo>
                  <a:close/>
                </a:path>
                <a:path w="1853565" h="1060450">
                  <a:moveTo>
                    <a:pt x="1815592" y="846455"/>
                  </a:moveTo>
                  <a:lnTo>
                    <a:pt x="1813306" y="795655"/>
                  </a:lnTo>
                  <a:lnTo>
                    <a:pt x="1800606" y="796163"/>
                  </a:lnTo>
                  <a:lnTo>
                    <a:pt x="1802892" y="846963"/>
                  </a:lnTo>
                  <a:lnTo>
                    <a:pt x="1815592" y="846455"/>
                  </a:lnTo>
                  <a:close/>
                </a:path>
                <a:path w="1853565" h="1060450">
                  <a:moveTo>
                    <a:pt x="1819529" y="935228"/>
                  </a:moveTo>
                  <a:lnTo>
                    <a:pt x="1817243" y="884428"/>
                  </a:lnTo>
                  <a:lnTo>
                    <a:pt x="1804543" y="885063"/>
                  </a:lnTo>
                  <a:lnTo>
                    <a:pt x="1806829" y="935736"/>
                  </a:lnTo>
                  <a:lnTo>
                    <a:pt x="1819529" y="935228"/>
                  </a:lnTo>
                  <a:close/>
                </a:path>
                <a:path w="1853565" h="1060450">
                  <a:moveTo>
                    <a:pt x="1821561" y="274066"/>
                  </a:moveTo>
                  <a:lnTo>
                    <a:pt x="1815249" y="262763"/>
                  </a:lnTo>
                  <a:lnTo>
                    <a:pt x="1780032" y="199644"/>
                  </a:lnTo>
                  <a:lnTo>
                    <a:pt x="1745361" y="277495"/>
                  </a:lnTo>
                  <a:lnTo>
                    <a:pt x="1777161" y="276072"/>
                  </a:lnTo>
                  <a:lnTo>
                    <a:pt x="1778889" y="314071"/>
                  </a:lnTo>
                  <a:lnTo>
                    <a:pt x="1791462" y="313563"/>
                  </a:lnTo>
                  <a:lnTo>
                    <a:pt x="1789747" y="275501"/>
                  </a:lnTo>
                  <a:lnTo>
                    <a:pt x="1821561" y="274066"/>
                  </a:lnTo>
                  <a:close/>
                </a:path>
                <a:path w="1853565" h="1060450">
                  <a:moveTo>
                    <a:pt x="1853438" y="982599"/>
                  </a:moveTo>
                  <a:lnTo>
                    <a:pt x="1821764" y="984034"/>
                  </a:lnTo>
                  <a:lnTo>
                    <a:pt x="1821307" y="973328"/>
                  </a:lnTo>
                  <a:lnTo>
                    <a:pt x="1808607" y="973836"/>
                  </a:lnTo>
                  <a:lnTo>
                    <a:pt x="1809064" y="984605"/>
                  </a:lnTo>
                  <a:lnTo>
                    <a:pt x="1777365" y="986028"/>
                  </a:lnTo>
                  <a:lnTo>
                    <a:pt x="1818894" y="1060450"/>
                  </a:lnTo>
                  <a:lnTo>
                    <a:pt x="1846897" y="997331"/>
                  </a:lnTo>
                  <a:lnTo>
                    <a:pt x="1853438" y="982599"/>
                  </a:lnTo>
                  <a:close/>
                </a:path>
              </a:pathLst>
            </a:custGeom>
            <a:solidFill>
              <a:srgbClr val="D24717"/>
            </a:solidFill>
          </p:spPr>
          <p:txBody>
            <a:bodyPr wrap="square" lIns="0" tIns="0" rIns="0" bIns="0" rtlCol="0"/>
            <a:lstStyle/>
            <a:p>
              <a:endParaRPr/>
            </a:p>
          </p:txBody>
        </p:sp>
        <p:pic>
          <p:nvPicPr>
            <p:cNvPr id="86" name="object 86"/>
            <p:cNvPicPr/>
            <p:nvPr/>
          </p:nvPicPr>
          <p:blipFill>
            <a:blip r:embed="rId7" cstate="print"/>
            <a:stretch>
              <a:fillRect/>
            </a:stretch>
          </p:blipFill>
          <p:spPr>
            <a:xfrm>
              <a:off x="2148839" y="4492752"/>
              <a:ext cx="1492232" cy="1659636"/>
            </a:xfrm>
            <a:prstGeom prst="rect">
              <a:avLst/>
            </a:prstGeom>
          </p:spPr>
        </p:pic>
      </p:grpSp>
      <p:sp>
        <p:nvSpPr>
          <p:cNvPr id="87" name="object 87"/>
          <p:cNvSpPr txBox="1"/>
          <p:nvPr/>
        </p:nvSpPr>
        <p:spPr>
          <a:xfrm>
            <a:off x="1686865" y="6547586"/>
            <a:ext cx="1202055" cy="205184"/>
          </a:xfrm>
          <a:prstGeom prst="rect">
            <a:avLst/>
          </a:prstGeom>
        </p:spPr>
        <p:txBody>
          <a:bodyPr vert="horz" wrap="square" lIns="0" tIns="0" rIns="0" bIns="0" rtlCol="0">
            <a:spAutoFit/>
          </a:bodyPr>
          <a:lstStyle/>
          <a:p>
            <a:pPr marL="12700">
              <a:lnSpc>
                <a:spcPts val="1614"/>
              </a:lnSpc>
            </a:pPr>
            <a:r>
              <a:rPr sz="1600" spc="-5" dirty="0">
                <a:solidFill>
                  <a:srgbClr val="FFFFFF"/>
                </a:solidFill>
                <a:latin typeface="Calibri"/>
                <a:cs typeface="Calibri"/>
              </a:rPr>
              <a:t>2.1</a:t>
            </a:r>
            <a:r>
              <a:rPr sz="1600" spc="-70" dirty="0">
                <a:solidFill>
                  <a:srgbClr val="FFFFFF"/>
                </a:solidFill>
                <a:latin typeface="Calibri"/>
                <a:cs typeface="Calibri"/>
              </a:rPr>
              <a:t> </a:t>
            </a:r>
            <a:r>
              <a:rPr sz="1600" spc="-10" dirty="0">
                <a:solidFill>
                  <a:srgbClr val="FFFFFF"/>
                </a:solidFill>
                <a:latin typeface="Calibri"/>
                <a:cs typeface="Calibri"/>
              </a:rPr>
              <a:t>CONCEPTS</a:t>
            </a:r>
            <a:endParaRPr sz="1600">
              <a:latin typeface="Calibri"/>
              <a:cs typeface="Calibri"/>
            </a:endParaRPr>
          </a:p>
        </p:txBody>
      </p:sp>
      <p:sp>
        <p:nvSpPr>
          <p:cNvPr id="88" name="object 88"/>
          <p:cNvSpPr txBox="1"/>
          <p:nvPr/>
        </p:nvSpPr>
        <p:spPr>
          <a:xfrm>
            <a:off x="4451986" y="6547586"/>
            <a:ext cx="3289935" cy="205184"/>
          </a:xfrm>
          <a:prstGeom prst="rect">
            <a:avLst/>
          </a:prstGeom>
        </p:spPr>
        <p:txBody>
          <a:bodyPr vert="horz" wrap="square" lIns="0" tIns="0" rIns="0" bIns="0" rtlCol="0">
            <a:spAutoFit/>
          </a:bodyPr>
          <a:lstStyle/>
          <a:p>
            <a:pPr marL="12700">
              <a:lnSpc>
                <a:spcPts val="1614"/>
              </a:lnSpc>
            </a:pPr>
            <a:r>
              <a:rPr sz="1600" spc="-10" dirty="0">
                <a:solidFill>
                  <a:srgbClr val="FFFFFF"/>
                </a:solidFill>
                <a:latin typeface="Calibri"/>
                <a:cs typeface="Calibri"/>
              </a:rPr>
              <a:t>ZHANG,</a:t>
            </a:r>
            <a:r>
              <a:rPr sz="1600" spc="15" dirty="0">
                <a:solidFill>
                  <a:srgbClr val="FFFFFF"/>
                </a:solidFill>
                <a:latin typeface="Calibri"/>
                <a:cs typeface="Calibri"/>
              </a:rPr>
              <a:t> </a:t>
            </a:r>
            <a:r>
              <a:rPr sz="1600" spc="-10" dirty="0">
                <a:solidFill>
                  <a:srgbClr val="FFFFFF"/>
                </a:solidFill>
                <a:latin typeface="Calibri"/>
                <a:cs typeface="Calibri"/>
              </a:rPr>
              <a:t>VITENBERG,</a:t>
            </a:r>
            <a:r>
              <a:rPr sz="1600" spc="40" dirty="0">
                <a:solidFill>
                  <a:srgbClr val="FFFFFF"/>
                </a:solidFill>
                <a:latin typeface="Calibri"/>
                <a:cs typeface="Calibri"/>
              </a:rPr>
              <a:t> </a:t>
            </a:r>
            <a:r>
              <a:rPr sz="1600" spc="-15" dirty="0">
                <a:solidFill>
                  <a:srgbClr val="FFFFFF"/>
                </a:solidFill>
                <a:latin typeface="Calibri"/>
                <a:cs typeface="Calibri"/>
              </a:rPr>
              <a:t>JACOBSEN</a:t>
            </a:r>
            <a:r>
              <a:rPr sz="1600" spc="45" dirty="0">
                <a:solidFill>
                  <a:srgbClr val="FFFFFF"/>
                </a:solidFill>
                <a:latin typeface="Calibri"/>
                <a:cs typeface="Calibri"/>
              </a:rPr>
              <a:t> </a:t>
            </a:r>
            <a:r>
              <a:rPr sz="1600" spc="-5" dirty="0">
                <a:solidFill>
                  <a:srgbClr val="FFFFFF"/>
                </a:solidFill>
                <a:latin typeface="Calibri"/>
                <a:cs typeface="Calibri"/>
              </a:rPr>
              <a:t>©</a:t>
            </a:r>
            <a:r>
              <a:rPr sz="1600" spc="5" dirty="0">
                <a:solidFill>
                  <a:srgbClr val="FFFFFF"/>
                </a:solidFill>
                <a:latin typeface="Calibri"/>
                <a:cs typeface="Calibri"/>
              </a:rPr>
              <a:t> </a:t>
            </a:r>
            <a:r>
              <a:rPr sz="1600" spc="-10" dirty="0">
                <a:solidFill>
                  <a:srgbClr val="FFFFFF"/>
                </a:solidFill>
                <a:latin typeface="Calibri"/>
                <a:cs typeface="Calibri"/>
              </a:rPr>
              <a:t>2018</a:t>
            </a:r>
            <a:endParaRPr sz="1600">
              <a:latin typeface="Calibri"/>
              <a:cs typeface="Calibri"/>
            </a:endParaRPr>
          </a:p>
        </p:txBody>
      </p:sp>
      <p:sp>
        <p:nvSpPr>
          <p:cNvPr id="89" name="object 89"/>
          <p:cNvSpPr txBox="1"/>
          <p:nvPr/>
        </p:nvSpPr>
        <p:spPr>
          <a:xfrm>
            <a:off x="9625330" y="6547586"/>
            <a:ext cx="229870" cy="205184"/>
          </a:xfrm>
          <a:prstGeom prst="rect">
            <a:avLst/>
          </a:prstGeom>
        </p:spPr>
        <p:txBody>
          <a:bodyPr vert="horz" wrap="square" lIns="0" tIns="0" rIns="0" bIns="0" rtlCol="0">
            <a:spAutoFit/>
          </a:bodyPr>
          <a:lstStyle/>
          <a:p>
            <a:pPr marL="12700">
              <a:lnSpc>
                <a:spcPts val="1614"/>
              </a:lnSpc>
            </a:pPr>
            <a:r>
              <a:rPr sz="1600" spc="-10" dirty="0">
                <a:solidFill>
                  <a:srgbClr val="FFFFFF"/>
                </a:solidFill>
                <a:latin typeface="Calibri"/>
                <a:cs typeface="Calibri"/>
              </a:rPr>
              <a:t>16</a:t>
            </a:r>
            <a:endParaRPr sz="1600">
              <a:latin typeface="Calibri"/>
              <a:cs typeface="Calibri"/>
            </a:endParaRPr>
          </a:p>
        </p:txBody>
      </p:sp>
    </p:spTree>
    <p:extLst>
      <p:ext uri="{BB962C8B-B14F-4D97-AF65-F5344CB8AC3E}">
        <p14:creationId xmlns:p14="http://schemas.microsoft.com/office/powerpoint/2010/main" val="62779080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457</TotalTime>
  <Words>4851</Words>
  <Application>Microsoft Office PowerPoint</Application>
  <PresentationFormat>Widescreen</PresentationFormat>
  <Paragraphs>1171</Paragraphs>
  <Slides>56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56</vt:i4>
      </vt:variant>
    </vt:vector>
  </HeadingPairs>
  <TitlesOfParts>
    <vt:vector size="66" baseType="lpstr">
      <vt:lpstr>Arial</vt:lpstr>
      <vt:lpstr>Arial MT</vt:lpstr>
      <vt:lpstr>Calibri</vt:lpstr>
      <vt:lpstr>Cambria Math</vt:lpstr>
      <vt:lpstr>Century Gothic</vt:lpstr>
      <vt:lpstr>SFRM1000</vt:lpstr>
      <vt:lpstr>Tahoma</vt:lpstr>
      <vt:lpstr>Times New Roman</vt:lpstr>
      <vt:lpstr>Wingdings 3</vt:lpstr>
      <vt:lpstr>Wisp</vt:lpstr>
      <vt:lpstr>Blockchain</vt:lpstr>
      <vt:lpstr>PowerPoint Presentation</vt:lpstr>
      <vt:lpstr>Blockchain vs. Distributed DB</vt:lpstr>
      <vt:lpstr>Blockchain vs. Distributed DB</vt:lpstr>
      <vt:lpstr>Blockchain vs. Distributed DB</vt:lpstr>
      <vt:lpstr>Main benefits of DLTs</vt:lpstr>
      <vt:lpstr>Immutability using Hashing</vt:lpstr>
      <vt:lpstr>Immutability using Hashing</vt:lpstr>
      <vt:lpstr>Immutability using Hashing</vt:lpstr>
      <vt:lpstr>Bitcoin Transactions</vt:lpstr>
      <vt:lpstr>Bitcoin Transactions</vt:lpstr>
      <vt:lpstr>Bitcoin Transactions</vt:lpstr>
      <vt:lpstr>Bitcoin Transactions</vt:lpstr>
      <vt:lpstr>Bitcoin Transactions</vt:lpstr>
      <vt:lpstr>Bitcoin Transactions</vt:lpstr>
      <vt:lpstr>Bitcoin Transactions</vt:lpstr>
      <vt:lpstr>Wallets and addresses</vt:lpstr>
      <vt:lpstr>Communication in Bitcoin</vt:lpstr>
      <vt:lpstr>Transaction Flow</vt:lpstr>
      <vt:lpstr>Consensus in Bitcoin</vt:lpstr>
      <vt:lpstr>Consensus in Bitcoin</vt:lpstr>
      <vt:lpstr>Challenge 1: who proposes and when?</vt:lpstr>
      <vt:lpstr>Cryptopuzzles in Bitcoin</vt:lpstr>
      <vt:lpstr>Proof-of-Work Mining in Bitcoin</vt:lpstr>
      <vt:lpstr>Proof-of-Work Mining in Bitcoin</vt:lpstr>
      <vt:lpstr>Proof-of-Work Mining in Bitcoin</vt:lpstr>
      <vt:lpstr>Proof-of-Work Mining in Bitcoin</vt:lpstr>
      <vt:lpstr>Proof-of-Work Mining in Bitcoin</vt:lpstr>
      <vt:lpstr>Challenge 2: Why propose non-empty blocks?</vt:lpstr>
      <vt:lpstr>Cryptoeconomy of Mining</vt:lpstr>
      <vt:lpstr>Reaching consensus in Bitcoin</vt:lpstr>
      <vt:lpstr>Reaching consensus in Bitcoin</vt:lpstr>
      <vt:lpstr>Reaching consensus in Bitcoin</vt:lpstr>
      <vt:lpstr>Reaching consensus in Bitcoin</vt:lpstr>
      <vt:lpstr>Reaching consensus in Bitcoin</vt:lpstr>
      <vt:lpstr>Branching</vt:lpstr>
      <vt:lpstr>Branching</vt:lpstr>
      <vt:lpstr>Branching</vt:lpstr>
      <vt:lpstr>Branching</vt:lpstr>
      <vt:lpstr>Branching</vt:lpstr>
      <vt:lpstr>Branching</vt:lpstr>
      <vt:lpstr>Branching</vt:lpstr>
      <vt:lpstr>Merkle Tree</vt:lpstr>
      <vt:lpstr>Merkle tree in the blockchain</vt:lpstr>
      <vt:lpstr>Merkle Practicia Tree</vt:lpstr>
      <vt:lpstr>Merkle Practicia Tree</vt:lpstr>
      <vt:lpstr>MPT</vt:lpstr>
      <vt:lpstr>PowerPoint Presentation</vt:lpstr>
      <vt:lpstr>Public Blockchain</vt:lpstr>
      <vt:lpstr>Public Blockchains</vt:lpstr>
      <vt:lpstr>Private Blockchain  </vt:lpstr>
      <vt:lpstr>PowerPoint Presentation</vt:lpstr>
      <vt:lpstr>Blockchain Forking</vt:lpstr>
      <vt:lpstr>Fork</vt:lpstr>
      <vt:lpstr>Soft Fork</vt:lpstr>
      <vt:lpstr>Hard Fork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dc:title>
  <dc:creator>Aijt</dc:creator>
  <cp:lastModifiedBy>Aijt</cp:lastModifiedBy>
  <cp:revision>14</cp:revision>
  <dcterms:created xsi:type="dcterms:W3CDTF">2022-10-03T09:40:04Z</dcterms:created>
  <dcterms:modified xsi:type="dcterms:W3CDTF">2022-10-10T10:57:46Z</dcterms:modified>
</cp:coreProperties>
</file>